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104"/>
  </p:notesMasterIdLst>
  <p:sldIdLst>
    <p:sldId id="267" r:id="rId3"/>
    <p:sldId id="271" r:id="rId4"/>
    <p:sldId id="262" r:id="rId5"/>
    <p:sldId id="272" r:id="rId6"/>
    <p:sldId id="261" r:id="rId7"/>
    <p:sldId id="277" r:id="rId8"/>
    <p:sldId id="278" r:id="rId9"/>
    <p:sldId id="279" r:id="rId10"/>
    <p:sldId id="471" r:id="rId11"/>
    <p:sldId id="273" r:id="rId12"/>
    <p:sldId id="263" r:id="rId13"/>
    <p:sldId id="392" r:id="rId14"/>
    <p:sldId id="393" r:id="rId15"/>
    <p:sldId id="394" r:id="rId16"/>
    <p:sldId id="395" r:id="rId17"/>
    <p:sldId id="396" r:id="rId18"/>
    <p:sldId id="397" r:id="rId19"/>
    <p:sldId id="398" r:id="rId20"/>
    <p:sldId id="399" r:id="rId21"/>
    <p:sldId id="400" r:id="rId22"/>
    <p:sldId id="401" r:id="rId23"/>
    <p:sldId id="402" r:id="rId24"/>
    <p:sldId id="403" r:id="rId25"/>
    <p:sldId id="404" r:id="rId26"/>
    <p:sldId id="405" r:id="rId27"/>
    <p:sldId id="406" r:id="rId28"/>
    <p:sldId id="407" r:id="rId29"/>
    <p:sldId id="408" r:id="rId30"/>
    <p:sldId id="274" r:id="rId31"/>
    <p:sldId id="326" r:id="rId32"/>
    <p:sldId id="357" r:id="rId33"/>
    <p:sldId id="409" r:id="rId34"/>
    <p:sldId id="410" r:id="rId35"/>
    <p:sldId id="411" r:id="rId36"/>
    <p:sldId id="412" r:id="rId37"/>
    <p:sldId id="413" r:id="rId38"/>
    <p:sldId id="414" r:id="rId39"/>
    <p:sldId id="415" r:id="rId40"/>
    <p:sldId id="416" r:id="rId41"/>
    <p:sldId id="417" r:id="rId42"/>
    <p:sldId id="418" r:id="rId43"/>
    <p:sldId id="419" r:id="rId44"/>
    <p:sldId id="421" r:id="rId45"/>
    <p:sldId id="420" r:id="rId46"/>
    <p:sldId id="422" r:id="rId47"/>
    <p:sldId id="423" r:id="rId48"/>
    <p:sldId id="424" r:id="rId49"/>
    <p:sldId id="425" r:id="rId50"/>
    <p:sldId id="426" r:id="rId51"/>
    <p:sldId id="427" r:id="rId52"/>
    <p:sldId id="428" r:id="rId53"/>
    <p:sldId id="472" r:id="rId54"/>
    <p:sldId id="429" r:id="rId55"/>
    <p:sldId id="430" r:id="rId56"/>
    <p:sldId id="432" r:id="rId57"/>
    <p:sldId id="431" r:id="rId58"/>
    <p:sldId id="433" r:id="rId59"/>
    <p:sldId id="475" r:id="rId60"/>
    <p:sldId id="474" r:id="rId61"/>
    <p:sldId id="434" r:id="rId62"/>
    <p:sldId id="435" r:id="rId63"/>
    <p:sldId id="436" r:id="rId64"/>
    <p:sldId id="438" r:id="rId65"/>
    <p:sldId id="439" r:id="rId66"/>
    <p:sldId id="437" r:id="rId67"/>
    <p:sldId id="440" r:id="rId68"/>
    <p:sldId id="441" r:id="rId69"/>
    <p:sldId id="442" r:id="rId70"/>
    <p:sldId id="443" r:id="rId71"/>
    <p:sldId id="444" r:id="rId72"/>
    <p:sldId id="445" r:id="rId73"/>
    <p:sldId id="446" r:id="rId74"/>
    <p:sldId id="476" r:id="rId75"/>
    <p:sldId id="447" r:id="rId76"/>
    <p:sldId id="448" r:id="rId77"/>
    <p:sldId id="449" r:id="rId78"/>
    <p:sldId id="450" r:id="rId79"/>
    <p:sldId id="451" r:id="rId80"/>
    <p:sldId id="452" r:id="rId81"/>
    <p:sldId id="453" r:id="rId82"/>
    <p:sldId id="454" r:id="rId83"/>
    <p:sldId id="455" r:id="rId84"/>
    <p:sldId id="456" r:id="rId85"/>
    <p:sldId id="457" r:id="rId86"/>
    <p:sldId id="458" r:id="rId87"/>
    <p:sldId id="275" r:id="rId88"/>
    <p:sldId id="283" r:id="rId89"/>
    <p:sldId id="459" r:id="rId90"/>
    <p:sldId id="391" r:id="rId91"/>
    <p:sldId id="460" r:id="rId92"/>
    <p:sldId id="461" r:id="rId93"/>
    <p:sldId id="462" r:id="rId94"/>
    <p:sldId id="463" r:id="rId95"/>
    <p:sldId id="464" r:id="rId96"/>
    <p:sldId id="465" r:id="rId97"/>
    <p:sldId id="466" r:id="rId98"/>
    <p:sldId id="467" r:id="rId99"/>
    <p:sldId id="468" r:id="rId100"/>
    <p:sldId id="469" r:id="rId101"/>
    <p:sldId id="470" r:id="rId102"/>
    <p:sldId id="266" r:id="rId103"/>
  </p:sldIdLst>
  <p:sldSz cx="12192000" cy="6858000"/>
  <p:notesSz cx="6858000" cy="9144000"/>
  <p:custDataLst>
    <p:tags r:id="rId10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章节标题" id="{F5EEC428-8706-4C59-AEE4-161BB92701F7}">
          <p14:sldIdLst>
            <p14:sldId id="267"/>
            <p14:sldId id="271"/>
          </p14:sldIdLst>
        </p14:section>
        <p14:section name="目录" id="{62B0F58D-E21A-4849-85F8-F0658C934CDC}">
          <p14:sldIdLst>
            <p14:sldId id="262"/>
            <p14:sldId id="272"/>
          </p14:sldIdLst>
        </p14:section>
        <p14:section name="考情精解读" id="{E5B6AE4C-B16F-4E49-ACF6-1636DDCCFF7B}">
          <p14:sldIdLst>
            <p14:sldId id="261"/>
            <p14:sldId id="277"/>
            <p14:sldId id="278"/>
            <p14:sldId id="279"/>
            <p14:sldId id="471"/>
          </p14:sldIdLst>
        </p14:section>
        <p14:section name="A.知识全通关" id="{0696FE38-A922-4D75-AA25-7EF156A1C92B}">
          <p14:sldIdLst>
            <p14:sldId id="273"/>
            <p14:sldId id="263"/>
            <p14:sldId id="392"/>
            <p14:sldId id="393"/>
            <p14:sldId id="394"/>
            <p14:sldId id="395"/>
            <p14:sldId id="396"/>
            <p14:sldId id="397"/>
            <p14:sldId id="398"/>
            <p14:sldId id="399"/>
            <p14:sldId id="400"/>
            <p14:sldId id="401"/>
            <p14:sldId id="402"/>
            <p14:sldId id="403"/>
            <p14:sldId id="404"/>
            <p14:sldId id="405"/>
            <p14:sldId id="406"/>
            <p14:sldId id="407"/>
            <p14:sldId id="408"/>
          </p14:sldIdLst>
        </p14:section>
        <p14:section name="B.素养大提升" id="{EAE3448C-E808-4F1F-840E-365612D64D3F}">
          <p14:sldIdLst>
            <p14:sldId id="274"/>
            <p14:sldId id="326"/>
            <p14:sldId id="357"/>
            <p14:sldId id="409"/>
            <p14:sldId id="410"/>
            <p14:sldId id="411"/>
            <p14:sldId id="412"/>
            <p14:sldId id="413"/>
            <p14:sldId id="414"/>
            <p14:sldId id="415"/>
            <p14:sldId id="416"/>
            <p14:sldId id="417"/>
            <p14:sldId id="418"/>
            <p14:sldId id="419"/>
            <p14:sldId id="421"/>
            <p14:sldId id="420"/>
            <p14:sldId id="422"/>
            <p14:sldId id="423"/>
            <p14:sldId id="424"/>
            <p14:sldId id="425"/>
            <p14:sldId id="426"/>
            <p14:sldId id="427"/>
            <p14:sldId id="428"/>
            <p14:sldId id="472"/>
            <p14:sldId id="429"/>
            <p14:sldId id="430"/>
            <p14:sldId id="432"/>
            <p14:sldId id="431"/>
            <p14:sldId id="433"/>
            <p14:sldId id="475"/>
            <p14:sldId id="474"/>
            <p14:sldId id="434"/>
            <p14:sldId id="435"/>
            <p14:sldId id="436"/>
            <p14:sldId id="438"/>
            <p14:sldId id="439"/>
            <p14:sldId id="437"/>
            <p14:sldId id="440"/>
            <p14:sldId id="441"/>
            <p14:sldId id="442"/>
            <p14:sldId id="443"/>
            <p14:sldId id="444"/>
            <p14:sldId id="445"/>
            <p14:sldId id="446"/>
            <p14:sldId id="476"/>
            <p14:sldId id="447"/>
            <p14:sldId id="448"/>
            <p14:sldId id="449"/>
            <p14:sldId id="450"/>
            <p14:sldId id="451"/>
            <p14:sldId id="452"/>
            <p14:sldId id="453"/>
            <p14:sldId id="454"/>
            <p14:sldId id="455"/>
            <p14:sldId id="456"/>
            <p14:sldId id="457"/>
            <p14:sldId id="458"/>
          </p14:sldIdLst>
        </p14:section>
        <p14:section name="C.考向全扫描" id="{C8D129F6-420B-47E8-9577-A84C8752F9E5}">
          <p14:sldIdLst>
            <p14:sldId id="275"/>
            <p14:sldId id="283"/>
            <p14:sldId id="459"/>
            <p14:sldId id="391"/>
            <p14:sldId id="460"/>
            <p14:sldId id="461"/>
            <p14:sldId id="462"/>
            <p14:sldId id="463"/>
            <p14:sldId id="464"/>
            <p14:sldId id="465"/>
            <p14:sldId id="466"/>
            <p14:sldId id="467"/>
            <p14:sldId id="468"/>
            <p14:sldId id="469"/>
            <p14:sldId id="470"/>
          </p14:sldIdLst>
        </p14:section>
        <p14:section name="尾片" id="{185A69EE-4998-4242-976C-7169DE9C7BAE}">
          <p14:sldIdLst>
            <p14:sldId id="266"/>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novo" initials="l"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A25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88819" autoAdjust="0"/>
  </p:normalViewPr>
  <p:slideViewPr>
    <p:cSldViewPr snapToGrid="0" showGuides="1">
      <p:cViewPr varScale="1">
        <p:scale>
          <a:sx n="78" d="100"/>
          <a:sy n="78" d="100"/>
        </p:scale>
        <p:origin x="1008" y="66"/>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presProps" Target="presProp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commentAuthors" Target="commentAuthor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heme" Target="theme/theme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F8A3FD-0D2F-41A6-8D54-B302852838A5}" type="datetimeFigureOut">
              <a:rPr lang="zh-CN" altLang="en-US" smtClean="0"/>
              <a:t>2018/3/22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D0CC8F-E111-4193-BE3A-BD503DF90AAF}" type="slidenum">
              <a:rPr lang="zh-CN" altLang="en-US" smtClean="0"/>
              <a:t>‹#›</a:t>
            </a:fld>
            <a:endParaRPr lang="zh-CN" altLang="en-US"/>
          </a:p>
        </p:txBody>
      </p:sp>
    </p:spTree>
    <p:extLst>
      <p:ext uri="{BB962C8B-B14F-4D97-AF65-F5344CB8AC3E}">
        <p14:creationId xmlns:p14="http://schemas.microsoft.com/office/powerpoint/2010/main" val="1943786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64</a:t>
            </a:fld>
            <a:endParaRPr lang="zh-CN" altLang="en-US"/>
          </a:p>
        </p:txBody>
      </p:sp>
    </p:spTree>
    <p:extLst>
      <p:ext uri="{BB962C8B-B14F-4D97-AF65-F5344CB8AC3E}">
        <p14:creationId xmlns:p14="http://schemas.microsoft.com/office/powerpoint/2010/main" val="2665884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100</a:t>
            </a:fld>
            <a:endParaRPr lang="zh-CN" altLang="en-US"/>
          </a:p>
        </p:txBody>
      </p:sp>
    </p:spTree>
    <p:extLst>
      <p:ext uri="{BB962C8B-B14F-4D97-AF65-F5344CB8AC3E}">
        <p14:creationId xmlns:p14="http://schemas.microsoft.com/office/powerpoint/2010/main" val="3510246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738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DA251C"/>
        </a:solidFill>
        <a:effectLst/>
      </p:bgPr>
    </p:bg>
    <p:spTree>
      <p:nvGrpSpPr>
        <p:cNvPr id="1" name=""/>
        <p:cNvGrpSpPr/>
        <p:nvPr/>
      </p:nvGrpSpPr>
      <p:grpSpPr>
        <a:xfrm>
          <a:off x="0" y="0"/>
          <a:ext cx="0" cy="0"/>
          <a:chOff x="0" y="0"/>
          <a:chExt cx="0" cy="0"/>
        </a:xfrm>
      </p:grpSpPr>
      <p:grpSp>
        <p:nvGrpSpPr>
          <p:cNvPr id="3" name="组合 2"/>
          <p:cNvGrpSpPr/>
          <p:nvPr userDrawn="1"/>
        </p:nvGrpSpPr>
        <p:grpSpPr>
          <a:xfrm>
            <a:off x="5312723" y="0"/>
            <a:ext cx="1566554" cy="3412757"/>
            <a:chOff x="5320236" y="0"/>
            <a:chExt cx="1566554" cy="3412757"/>
          </a:xfrm>
        </p:grpSpPr>
        <p:sp>
          <p:nvSpPr>
            <p:cNvPr id="4" name="任意多边形 3"/>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任意多边形 4"/>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6" name="文本框 5"/>
          <p:cNvSpPr txBox="1"/>
          <p:nvPr userDrawn="1"/>
        </p:nvSpPr>
        <p:spPr>
          <a:xfrm>
            <a:off x="3822855" y="6019800"/>
            <a:ext cx="4538422" cy="461665"/>
          </a:xfrm>
          <a:prstGeom prst="rect">
            <a:avLst/>
          </a:prstGeom>
          <a:noFill/>
        </p:spPr>
        <p:txBody>
          <a:bodyPr wrap="none" rtlCol="0">
            <a:spAutoFit/>
          </a:bodyPr>
          <a:lstStyle/>
          <a:p>
            <a:r>
              <a:rPr lang="en-US" altLang="zh-CN" sz="2400" dirty="0">
                <a:solidFill>
                  <a:schemeClr val="bg1"/>
                </a:solidFill>
                <a:latin typeface="+mn-ea"/>
              </a:rPr>
              <a:t>2019</a:t>
            </a:r>
            <a:r>
              <a:rPr lang="zh-CN" altLang="en-US" sz="2400" dirty="0">
                <a:solidFill>
                  <a:schemeClr val="bg1"/>
                </a:solidFill>
                <a:latin typeface="+mn-ea"/>
              </a:rPr>
              <a:t>版</a:t>
            </a:r>
            <a:r>
              <a:rPr lang="en-US" altLang="zh-CN" sz="2400" dirty="0">
                <a:solidFill>
                  <a:schemeClr val="bg1"/>
                </a:solidFill>
                <a:latin typeface="+mn-ea"/>
              </a:rPr>
              <a:t>《</a:t>
            </a:r>
            <a:r>
              <a:rPr lang="zh-CN" altLang="en-US" sz="2400" dirty="0">
                <a:solidFill>
                  <a:schemeClr val="bg1"/>
                </a:solidFill>
                <a:latin typeface="+mn-ea"/>
              </a:rPr>
              <a:t>高考帮</a:t>
            </a:r>
            <a:r>
              <a:rPr lang="en-US" altLang="zh-CN" sz="2400" dirty="0">
                <a:solidFill>
                  <a:schemeClr val="bg1"/>
                </a:solidFill>
                <a:latin typeface="+mn-ea"/>
              </a:rPr>
              <a:t>》</a:t>
            </a:r>
            <a:r>
              <a:rPr lang="zh-CN" altLang="en-US" sz="2400" dirty="0">
                <a:solidFill>
                  <a:schemeClr val="bg1"/>
                </a:solidFill>
                <a:latin typeface="+mn-ea"/>
              </a:rPr>
              <a:t>配套</a:t>
            </a:r>
            <a:r>
              <a:rPr lang="en-US" altLang="zh-CN" sz="2400" dirty="0">
                <a:solidFill>
                  <a:schemeClr val="bg1"/>
                </a:solidFill>
                <a:latin typeface="+mn-ea"/>
              </a:rPr>
              <a:t>PPT</a:t>
            </a:r>
            <a:r>
              <a:rPr lang="zh-CN" altLang="en-US" sz="2400" dirty="0">
                <a:solidFill>
                  <a:schemeClr val="bg1"/>
                </a:solidFill>
                <a:latin typeface="+mn-ea"/>
              </a:rPr>
              <a:t>课件</a:t>
            </a:r>
          </a:p>
        </p:txBody>
      </p:sp>
      <p:grpSp>
        <p:nvGrpSpPr>
          <p:cNvPr id="7" name="组合 6"/>
          <p:cNvGrpSpPr/>
          <p:nvPr userDrawn="1"/>
        </p:nvGrpSpPr>
        <p:grpSpPr>
          <a:xfrm>
            <a:off x="3931714" y="4631739"/>
            <a:ext cx="4297888" cy="1311862"/>
            <a:chOff x="2452571" y="1771159"/>
            <a:chExt cx="7813430" cy="2384926"/>
          </a:xfrm>
          <a:solidFill>
            <a:schemeClr val="bg1"/>
          </a:solidFill>
        </p:grpSpPr>
        <p:sp>
          <p:nvSpPr>
            <p:cNvPr id="8" name="任意多边形 7"/>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任意多边形 8"/>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629389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651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8" name="矩形 7"/>
          <p:cNvSpPr/>
          <p:nvPr userDrawn="1"/>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9" name="组合 8"/>
          <p:cNvGrpSpPr/>
          <p:nvPr userDrawn="1"/>
        </p:nvGrpSpPr>
        <p:grpSpPr>
          <a:xfrm>
            <a:off x="11409225" y="1524"/>
            <a:ext cx="85864" cy="187056"/>
            <a:chOff x="5320236" y="0"/>
            <a:chExt cx="1566554" cy="3412757"/>
          </a:xfrm>
        </p:grpSpPr>
        <p:sp>
          <p:nvSpPr>
            <p:cNvPr id="10" name="任意多边形 9"/>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2" name="组合 11"/>
          <p:cNvGrpSpPr/>
          <p:nvPr userDrawn="1"/>
        </p:nvGrpSpPr>
        <p:grpSpPr>
          <a:xfrm>
            <a:off x="11578590" y="60500"/>
            <a:ext cx="379366" cy="115796"/>
            <a:chOff x="2452571" y="1771159"/>
            <a:chExt cx="7813430" cy="2384926"/>
          </a:xfrm>
          <a:solidFill>
            <a:schemeClr val="bg1"/>
          </a:solidFill>
        </p:grpSpPr>
        <p:sp>
          <p:nvSpPr>
            <p:cNvPr id="13" name="任意多边形 12"/>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任意多边形 13"/>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614009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07142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DA251C"/>
        </a:solidFill>
        <a:effectLst/>
      </p:bgPr>
    </p:bg>
    <p:spTree>
      <p:nvGrpSpPr>
        <p:cNvPr id="1" name=""/>
        <p:cNvGrpSpPr/>
        <p:nvPr/>
      </p:nvGrpSpPr>
      <p:grpSpPr>
        <a:xfrm>
          <a:off x="0" y="0"/>
          <a:ext cx="0" cy="0"/>
          <a:chOff x="0" y="0"/>
          <a:chExt cx="0" cy="0"/>
        </a:xfrm>
      </p:grpSpPr>
      <p:grpSp>
        <p:nvGrpSpPr>
          <p:cNvPr id="2" name="组合 2"/>
          <p:cNvGrpSpPr/>
          <p:nvPr userDrawn="1"/>
        </p:nvGrpSpPr>
        <p:grpSpPr bwMode="auto">
          <a:xfrm>
            <a:off x="5313363" y="0"/>
            <a:ext cx="1565275" cy="3413125"/>
            <a:chOff x="5320236" y="0"/>
            <a:chExt cx="1566554" cy="3412757"/>
          </a:xfrm>
        </p:grpSpPr>
        <p:sp>
          <p:nvSpPr>
            <p:cNvPr id="3" name="任意多边形 3"/>
            <p:cNvSpPr/>
            <p:nvPr/>
          </p:nvSpPr>
          <p:spPr>
            <a:xfrm flipH="1">
              <a:off x="5320236" y="1239704"/>
              <a:ext cx="1566554" cy="2173053"/>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任意多边形 4"/>
            <p:cNvSpPr/>
            <p:nvPr/>
          </p:nvSpPr>
          <p:spPr>
            <a:xfrm>
              <a:off x="5717435" y="0"/>
              <a:ext cx="770566" cy="1836540"/>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 name="文本框 5"/>
          <p:cNvSpPr txBox="1"/>
          <p:nvPr userDrawn="1"/>
        </p:nvSpPr>
        <p:spPr>
          <a:xfrm>
            <a:off x="3822700" y="6019800"/>
            <a:ext cx="4538663" cy="461963"/>
          </a:xfrm>
          <a:prstGeom prst="rect">
            <a:avLst/>
          </a:prstGeom>
          <a:noFill/>
        </p:spPr>
        <p:txBody>
          <a:bodyPr wrap="none">
            <a:spAutoFit/>
          </a:bodyPr>
          <a:lstStyle/>
          <a:p>
            <a:pPr fontAlgn="auto">
              <a:spcBef>
                <a:spcPts val="0"/>
              </a:spcBef>
              <a:spcAft>
                <a:spcPts val="0"/>
              </a:spcAft>
              <a:defRPr/>
            </a:pPr>
            <a:r>
              <a:rPr lang="en-US" altLang="zh-CN" sz="2400" dirty="0">
                <a:solidFill>
                  <a:schemeClr val="bg1"/>
                </a:solidFill>
                <a:latin typeface="+mn-ea"/>
                <a:ea typeface="+mn-ea"/>
                <a:cs typeface="+mn-cs"/>
              </a:rPr>
              <a:t>2019</a:t>
            </a:r>
            <a:r>
              <a:rPr lang="zh-CN" altLang="en-US" sz="2400" dirty="0">
                <a:solidFill>
                  <a:schemeClr val="bg1"/>
                </a:solidFill>
                <a:latin typeface="+mn-ea"/>
                <a:ea typeface="+mn-ea"/>
                <a:cs typeface="+mn-cs"/>
              </a:rPr>
              <a:t>版</a:t>
            </a:r>
            <a:r>
              <a:rPr lang="en-US" altLang="zh-CN" sz="2400" dirty="0">
                <a:solidFill>
                  <a:schemeClr val="bg1"/>
                </a:solidFill>
                <a:latin typeface="+mn-ea"/>
                <a:ea typeface="+mn-ea"/>
                <a:cs typeface="+mn-cs"/>
              </a:rPr>
              <a:t>《</a:t>
            </a:r>
            <a:r>
              <a:rPr lang="zh-CN" altLang="en-US" sz="2400" dirty="0">
                <a:solidFill>
                  <a:schemeClr val="bg1"/>
                </a:solidFill>
                <a:latin typeface="+mn-ea"/>
                <a:ea typeface="+mn-ea"/>
                <a:cs typeface="+mn-cs"/>
              </a:rPr>
              <a:t>高考帮</a:t>
            </a:r>
            <a:r>
              <a:rPr lang="en-US" altLang="zh-CN" sz="2400" dirty="0">
                <a:solidFill>
                  <a:schemeClr val="bg1"/>
                </a:solidFill>
                <a:latin typeface="+mn-ea"/>
                <a:ea typeface="+mn-ea"/>
                <a:cs typeface="+mn-cs"/>
              </a:rPr>
              <a:t>》</a:t>
            </a:r>
            <a:r>
              <a:rPr lang="zh-CN" altLang="en-US" sz="2400" dirty="0">
                <a:solidFill>
                  <a:schemeClr val="bg1"/>
                </a:solidFill>
                <a:latin typeface="+mn-ea"/>
                <a:ea typeface="+mn-ea"/>
                <a:cs typeface="+mn-cs"/>
              </a:rPr>
              <a:t>配套</a:t>
            </a:r>
            <a:r>
              <a:rPr lang="en-US" altLang="zh-CN" sz="2400" dirty="0">
                <a:solidFill>
                  <a:schemeClr val="bg1"/>
                </a:solidFill>
                <a:latin typeface="+mn-ea"/>
                <a:ea typeface="+mn-ea"/>
                <a:cs typeface="+mn-cs"/>
              </a:rPr>
              <a:t>PPT</a:t>
            </a:r>
            <a:r>
              <a:rPr lang="zh-CN" altLang="en-US" sz="2400" dirty="0">
                <a:solidFill>
                  <a:schemeClr val="bg1"/>
                </a:solidFill>
                <a:latin typeface="+mn-ea"/>
                <a:ea typeface="+mn-ea"/>
                <a:cs typeface="+mn-cs"/>
              </a:rPr>
              <a:t>课件</a:t>
            </a:r>
          </a:p>
        </p:txBody>
      </p:sp>
      <p:grpSp>
        <p:nvGrpSpPr>
          <p:cNvPr id="6" name="组合 6"/>
          <p:cNvGrpSpPr/>
          <p:nvPr userDrawn="1"/>
        </p:nvGrpSpPr>
        <p:grpSpPr>
          <a:xfrm>
            <a:off x="3931714" y="4631739"/>
            <a:ext cx="4297888" cy="1311862"/>
            <a:chOff x="2452571" y="1771159"/>
            <a:chExt cx="7813430" cy="2384926"/>
          </a:xfrm>
          <a:solidFill>
            <a:schemeClr val="bg1"/>
          </a:solidFill>
        </p:grpSpPr>
        <p:sp>
          <p:nvSpPr>
            <p:cNvPr id="7" name="任意多边形 7"/>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任意多边形 8"/>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任意多边形 9"/>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Tree>
    <p:extLst>
      <p:ext uri="{BB962C8B-B14F-4D97-AF65-F5344CB8AC3E}">
        <p14:creationId xmlns:p14="http://schemas.microsoft.com/office/powerpoint/2010/main" val="3125399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8419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矩形 7"/>
          <p:cNvSpPr/>
          <p:nvPr userDrawn="1"/>
        </p:nvSpPr>
        <p:spPr>
          <a:xfrm>
            <a:off x="0" y="0"/>
            <a:ext cx="12192000" cy="244475"/>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800" dirty="0">
              <a:solidFill>
                <a:schemeClr val="bg1"/>
              </a:solidFill>
            </a:endParaRPr>
          </a:p>
        </p:txBody>
      </p:sp>
      <p:grpSp>
        <p:nvGrpSpPr>
          <p:cNvPr id="7" name="组合 8"/>
          <p:cNvGrpSpPr/>
          <p:nvPr userDrawn="1"/>
        </p:nvGrpSpPr>
        <p:grpSpPr bwMode="auto">
          <a:xfrm>
            <a:off x="11409363" y="1588"/>
            <a:ext cx="85725" cy="187325"/>
            <a:chOff x="5320236" y="0"/>
            <a:chExt cx="1566554" cy="3412757"/>
          </a:xfrm>
        </p:grpSpPr>
        <p:sp>
          <p:nvSpPr>
            <p:cNvPr id="8" name="任意多边形 9"/>
            <p:cNvSpPr/>
            <p:nvPr/>
          </p:nvSpPr>
          <p:spPr>
            <a:xfrm flipH="1">
              <a:off x="5320236" y="1243623"/>
              <a:ext cx="1566554" cy="2169134"/>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任意多边形 10"/>
            <p:cNvSpPr/>
            <p:nvPr/>
          </p:nvSpPr>
          <p:spPr>
            <a:xfrm>
              <a:off x="5726380" y="0"/>
              <a:ext cx="754267" cy="1822056"/>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10" name="组合 11"/>
          <p:cNvGrpSpPr/>
          <p:nvPr userDrawn="1"/>
        </p:nvGrpSpPr>
        <p:grpSpPr>
          <a:xfrm>
            <a:off x="11578590" y="60500"/>
            <a:ext cx="379366" cy="115796"/>
            <a:chOff x="2452571" y="1771159"/>
            <a:chExt cx="7813430" cy="2384926"/>
          </a:xfrm>
          <a:solidFill>
            <a:schemeClr val="bg1"/>
          </a:solidFill>
        </p:grpSpPr>
        <p:sp>
          <p:nvSpPr>
            <p:cNvPr id="11" name="任意多边形 12"/>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任意多边形 13"/>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任意多边形 14"/>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Tree>
    <p:extLst>
      <p:ext uri="{BB962C8B-B14F-4D97-AF65-F5344CB8AC3E}">
        <p14:creationId xmlns:p14="http://schemas.microsoft.com/office/powerpoint/2010/main" val="27627697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0133183"/>
      </p:ext>
    </p:extLst>
  </p:cSld>
  <p:clrMap bg1="lt1" tx1="dk1" bg2="lt2" tx2="dk2" accent1="accent1" accent2="accent2" accent3="accent3" accent4="accent4" accent5="accent5" accent6="accent6" hlink="hlink" folHlink="folHlink"/>
  <p:sldLayoutIdLst>
    <p:sldLayoutId id="2147483655" r:id="rId1"/>
    <p:sldLayoutId id="2147483657" r:id="rId2"/>
    <p:sldLayoutId id="2147483658" r:id="rId3"/>
    <p:sldLayoutId id="214748365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07097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Lst>
  <p:txStyles>
    <p:titleStyle>
      <a:lvl1pPr algn="l" rtl="0" fontAlgn="base">
        <a:lnSpc>
          <a:spcPct val="90000"/>
        </a:lnSpc>
        <a:spcBef>
          <a:spcPct val="0"/>
        </a:spcBef>
        <a:spcAft>
          <a:spcPct val="0"/>
        </a:spcAft>
        <a:defRPr sz="4400" kern="1200">
          <a:solidFill>
            <a:schemeClr val="tx1"/>
          </a:solidFill>
          <a:latin typeface="+mj-lt"/>
          <a:ea typeface="+mj-ea"/>
          <a:cs typeface="微软雅黑" panose="020B0503020204020204" charset="-122"/>
        </a:defRPr>
      </a:lvl1pPr>
      <a:lvl2pPr algn="l" rtl="0" fontAlgn="base">
        <a:lnSpc>
          <a:spcPct val="90000"/>
        </a:lnSpc>
        <a:spcBef>
          <a:spcPct val="0"/>
        </a:spcBef>
        <a:spcAft>
          <a:spcPct val="0"/>
        </a:spcAft>
        <a:defRPr sz="4400">
          <a:solidFill>
            <a:schemeClr val="tx1"/>
          </a:solidFill>
          <a:latin typeface="Times New Roman" panose="02020603050405020304" pitchFamily="18" charset="0"/>
          <a:ea typeface="微软雅黑" panose="020B0503020204020204" charset="-122"/>
          <a:cs typeface="微软雅黑" panose="020B0503020204020204" charset="-122"/>
        </a:defRPr>
      </a:lvl2pPr>
      <a:lvl3pPr algn="l" rtl="0" fontAlgn="base">
        <a:lnSpc>
          <a:spcPct val="90000"/>
        </a:lnSpc>
        <a:spcBef>
          <a:spcPct val="0"/>
        </a:spcBef>
        <a:spcAft>
          <a:spcPct val="0"/>
        </a:spcAft>
        <a:defRPr sz="4400">
          <a:solidFill>
            <a:schemeClr val="tx1"/>
          </a:solidFill>
          <a:latin typeface="Times New Roman" panose="02020603050405020304" pitchFamily="18" charset="0"/>
          <a:ea typeface="微软雅黑" panose="020B0503020204020204" charset="-122"/>
          <a:cs typeface="微软雅黑" panose="020B0503020204020204" charset="-122"/>
        </a:defRPr>
      </a:lvl3pPr>
      <a:lvl4pPr algn="l" rtl="0" fontAlgn="base">
        <a:lnSpc>
          <a:spcPct val="90000"/>
        </a:lnSpc>
        <a:spcBef>
          <a:spcPct val="0"/>
        </a:spcBef>
        <a:spcAft>
          <a:spcPct val="0"/>
        </a:spcAft>
        <a:defRPr sz="4400">
          <a:solidFill>
            <a:schemeClr val="tx1"/>
          </a:solidFill>
          <a:latin typeface="Times New Roman" panose="02020603050405020304" pitchFamily="18" charset="0"/>
          <a:ea typeface="微软雅黑" panose="020B0503020204020204" charset="-122"/>
          <a:cs typeface="微软雅黑" panose="020B0503020204020204" charset="-122"/>
        </a:defRPr>
      </a:lvl4pPr>
      <a:lvl5pPr algn="l" rtl="0" fontAlgn="base">
        <a:lnSpc>
          <a:spcPct val="90000"/>
        </a:lnSpc>
        <a:spcBef>
          <a:spcPct val="0"/>
        </a:spcBef>
        <a:spcAft>
          <a:spcPct val="0"/>
        </a:spcAft>
        <a:defRPr sz="4400">
          <a:solidFill>
            <a:schemeClr val="tx1"/>
          </a:solidFill>
          <a:latin typeface="Times New Roman" panose="02020603050405020304" pitchFamily="18" charset="0"/>
          <a:ea typeface="微软雅黑" panose="020B0503020204020204" charset="-122"/>
          <a:cs typeface="微软雅黑" panose="020B0503020204020204" charset="-122"/>
        </a:defRPr>
      </a:lvl5pPr>
      <a:lvl6pPr marL="457200" algn="l" rtl="0" fontAlgn="base">
        <a:lnSpc>
          <a:spcPct val="90000"/>
        </a:lnSpc>
        <a:spcBef>
          <a:spcPct val="0"/>
        </a:spcBef>
        <a:spcAft>
          <a:spcPct val="0"/>
        </a:spcAft>
        <a:defRPr sz="4400">
          <a:solidFill>
            <a:schemeClr val="tx1"/>
          </a:solidFill>
          <a:latin typeface="Times New Roman" panose="02020603050405020304" pitchFamily="18" charset="0"/>
          <a:ea typeface="微软雅黑" panose="020B0503020204020204" charset="-122"/>
          <a:cs typeface="微软雅黑" panose="020B0503020204020204" charset="-122"/>
        </a:defRPr>
      </a:lvl6pPr>
      <a:lvl7pPr marL="914400" algn="l" rtl="0" fontAlgn="base">
        <a:lnSpc>
          <a:spcPct val="90000"/>
        </a:lnSpc>
        <a:spcBef>
          <a:spcPct val="0"/>
        </a:spcBef>
        <a:spcAft>
          <a:spcPct val="0"/>
        </a:spcAft>
        <a:defRPr sz="4400">
          <a:solidFill>
            <a:schemeClr val="tx1"/>
          </a:solidFill>
          <a:latin typeface="Times New Roman" panose="02020603050405020304" pitchFamily="18" charset="0"/>
          <a:ea typeface="微软雅黑" panose="020B0503020204020204" charset="-122"/>
          <a:cs typeface="微软雅黑" panose="020B0503020204020204" charset="-122"/>
        </a:defRPr>
      </a:lvl7pPr>
      <a:lvl8pPr marL="1371600" algn="l" rtl="0" fontAlgn="base">
        <a:lnSpc>
          <a:spcPct val="90000"/>
        </a:lnSpc>
        <a:spcBef>
          <a:spcPct val="0"/>
        </a:spcBef>
        <a:spcAft>
          <a:spcPct val="0"/>
        </a:spcAft>
        <a:defRPr sz="4400">
          <a:solidFill>
            <a:schemeClr val="tx1"/>
          </a:solidFill>
          <a:latin typeface="Times New Roman" panose="02020603050405020304" pitchFamily="18" charset="0"/>
          <a:ea typeface="微软雅黑" panose="020B0503020204020204" charset="-122"/>
          <a:cs typeface="微软雅黑" panose="020B0503020204020204" charset="-122"/>
        </a:defRPr>
      </a:lvl8pPr>
      <a:lvl9pPr marL="1828800" algn="l" rtl="0" fontAlgn="base">
        <a:lnSpc>
          <a:spcPct val="90000"/>
        </a:lnSpc>
        <a:spcBef>
          <a:spcPct val="0"/>
        </a:spcBef>
        <a:spcAft>
          <a:spcPct val="0"/>
        </a:spcAft>
        <a:defRPr sz="4400">
          <a:solidFill>
            <a:schemeClr val="tx1"/>
          </a:solidFill>
          <a:latin typeface="Times New Roman" panose="02020603050405020304" pitchFamily="18" charset="0"/>
          <a:ea typeface="微软雅黑" panose="020B0503020204020204" charset="-122"/>
          <a:cs typeface="微软雅黑" panose="020B050302020402020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微软雅黑" panose="020B0503020204020204" charset="-122"/>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微软雅黑" panose="020B0503020204020204" charset="-122"/>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微软雅黑" panose="020B0503020204020204" charset="-122"/>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微软雅黑" panose="020B0503020204020204" charset="-122"/>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微软雅黑" panose="020B050302020402020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01.xml.rels><?xml version="1.0" encoding="UTF-8" standalone="yes"?>
<Relationships xmlns="http://schemas.openxmlformats.org/package/2006/relationships"><Relationship Id="rId3" Type="http://schemas.openxmlformats.org/officeDocument/2006/relationships/hyperlink" Target="http://www.wln100.com/" TargetMode="External"/><Relationship Id="rId2" Type="http://schemas.openxmlformats.org/officeDocument/2006/relationships/image" Target="../media/image35.png"/><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hyperlink" Target="http://g.tesoon.com/"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A251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007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A</a:t>
            </a:r>
            <a:r>
              <a:rPr lang="zh-CN" altLang="en-US" sz="2800" b="1" dirty="0">
                <a:solidFill>
                  <a:schemeClr val="bg1"/>
                </a:solidFill>
                <a:latin typeface="微软雅黑" panose="020B0503020204020204" pitchFamily="34" charset="-122"/>
                <a:ea typeface="微软雅黑" panose="020B0503020204020204" pitchFamily="34" charset="-122"/>
              </a:rPr>
              <a:t>考点帮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知识全通关</a:t>
            </a:r>
          </a:p>
        </p:txBody>
      </p:sp>
      <p:sp>
        <p:nvSpPr>
          <p:cNvPr id="3" name="矩形 2">
            <a:hlinkClick r:id="rId2" action="ppaction://hlinksldjump"/>
          </p:cNvPr>
          <p:cNvSpPr/>
          <p:nvPr/>
        </p:nvSpPr>
        <p:spPr>
          <a:xfrm>
            <a:off x="4659086" y="1273628"/>
            <a:ext cx="6487885"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水的电离</a:t>
            </a: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溶液的酸碱性与</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pH</a:t>
            </a: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酸碱中和滴定</a:t>
            </a:r>
          </a:p>
        </p:txBody>
      </p:sp>
    </p:spTree>
    <p:extLst>
      <p:ext uri="{BB962C8B-B14F-4D97-AF65-F5344CB8AC3E}">
        <p14:creationId xmlns:p14="http://schemas.microsoft.com/office/powerpoint/2010/main" val="284340901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21ABC8D-1C46-4B5A-9C88-3EA50E8EBABA}"/>
              </a:ext>
            </a:extLst>
          </p:cNvPr>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xmlns="" id="{CB3DA238-1204-4CD6-9546-0598F4FD5E04}"/>
                  </a:ext>
                </a:extLst>
              </p:cNvPr>
              <p:cNvSpPr/>
              <p:nvPr/>
            </p:nvSpPr>
            <p:spPr>
              <a:xfrm>
                <a:off x="250487" y="404477"/>
                <a:ext cx="11723912" cy="3726020"/>
              </a:xfrm>
              <a:prstGeom prst="rect">
                <a:avLst/>
              </a:prstGeom>
            </p:spPr>
            <p:txBody>
              <a:bodyPr wrap="square">
                <a:spAutoFit/>
              </a:bodyPr>
              <a:lstStyle/>
              <a:p>
                <a:pPr>
                  <a:lnSpc>
                    <a:spcPct val="150000"/>
                  </a:lnSpc>
                </a:pPr>
                <a:r>
                  <a:rPr lang="zh-CN" altLang="zh-CN" sz="2800" b="1" dirty="0">
                    <a:solidFill>
                      <a:srgbClr val="DA251C"/>
                    </a:solidFill>
                  </a:rPr>
                  <a:t>答案　</a:t>
                </a:r>
                <a:r>
                  <a:rPr lang="en-US" altLang="zh-CN" sz="2800" dirty="0"/>
                  <a:t>(1)</a:t>
                </a:r>
                <a:r>
                  <a:rPr lang="zh-CN" altLang="zh-CN" sz="2800" dirty="0"/>
                  <a:t>当</a:t>
                </a:r>
                <a:r>
                  <a:rPr lang="en-US" altLang="zh-CN" sz="2800" dirty="0"/>
                  <a:t>A</a:t>
                </a:r>
                <a:r>
                  <a:rPr lang="zh-CN" altLang="zh-CN" sz="2800" dirty="0"/>
                  <a:t>中压力过大时</a:t>
                </a:r>
                <a:r>
                  <a:rPr lang="en-US" altLang="zh-CN" sz="2800" dirty="0"/>
                  <a:t>,</a:t>
                </a:r>
                <a:r>
                  <a:rPr lang="zh-CN" altLang="zh-CN" sz="2800" dirty="0"/>
                  <a:t>安全管中液面上升</a:t>
                </a:r>
                <a:r>
                  <a:rPr lang="en-US" altLang="zh-CN" sz="2800" dirty="0"/>
                  <a:t>,</a:t>
                </a:r>
                <a:r>
                  <a:rPr lang="zh-CN" altLang="zh-CN" sz="2800" dirty="0"/>
                  <a:t>使</a:t>
                </a:r>
                <a:r>
                  <a:rPr lang="en-US" altLang="zh-CN" sz="2800" dirty="0"/>
                  <a:t>A</a:t>
                </a:r>
                <a:r>
                  <a:rPr lang="zh-CN" altLang="zh-CN" sz="2800" dirty="0"/>
                  <a:t>瓶中压力稳定　</a:t>
                </a:r>
                <a:r>
                  <a:rPr lang="en-US" altLang="zh-CN" sz="2800" dirty="0"/>
                  <a:t>(2)</a:t>
                </a:r>
                <a:r>
                  <a:rPr lang="zh-CN" altLang="zh-CN" sz="2800" dirty="0"/>
                  <a:t>碱　酚酞</a:t>
                </a:r>
                <a:r>
                  <a:rPr lang="en-US" altLang="zh-CN" sz="2800" dirty="0"/>
                  <a:t>(</a:t>
                </a:r>
                <a:r>
                  <a:rPr lang="zh-CN" altLang="zh-CN" sz="2800" dirty="0"/>
                  <a:t>或甲基红</a:t>
                </a:r>
                <a:r>
                  <a:rPr lang="en-US" altLang="zh-CN" sz="2800" dirty="0"/>
                  <a:t>)</a:t>
                </a:r>
                <a:r>
                  <a:rPr lang="zh-CN" altLang="zh-CN" sz="2800" dirty="0"/>
                  <a:t>　</a:t>
                </a:r>
                <a:r>
                  <a:rPr lang="en-US" altLang="zh-CN" sz="2800" dirty="0"/>
                  <a:t>(3)</a:t>
                </a:r>
                <a14:m>
                  <m:oMath xmlns:m="http://schemas.openxmlformats.org/officeDocument/2006/math">
                    <m:f>
                      <m:fPr>
                        <m:ctrlPr>
                          <a:rPr lang="zh-CN" altLang="zh-CN" sz="2800" i="1">
                            <a:latin typeface="Cambria Math" panose="02040503050406030204" pitchFamily="18" charset="0"/>
                          </a:rPr>
                        </m:ctrlPr>
                      </m:fPr>
                      <m:num>
                        <m:r>
                          <m:rPr>
                            <m:nor/>
                          </m:rPr>
                          <a:rPr lang="en-US" altLang="zh-CN" sz="2800"/>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𝑐</m:t>
                            </m:r>
                          </m:e>
                          <m:sub>
                            <m:r>
                              <a:rPr lang="en-US" altLang="zh-CN" sz="2800">
                                <a:latin typeface="Cambria Math" panose="02040503050406030204" pitchFamily="18" charset="0"/>
                              </a:rPr>
                              <m:t>1</m:t>
                            </m:r>
                          </m:sub>
                        </m:sSub>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𝑉</m:t>
                            </m:r>
                          </m:e>
                          <m:sub>
                            <m:r>
                              <a:rPr lang="en-US" altLang="zh-CN" sz="2800">
                                <a:latin typeface="Cambria Math" panose="02040503050406030204" pitchFamily="18" charset="0"/>
                              </a:rPr>
                              <m:t>1</m:t>
                            </m:r>
                          </m:sub>
                        </m:sSub>
                        <m:r>
                          <m:rPr>
                            <m:nor/>
                          </m:rPr>
                          <a:rPr lang="en-US" altLang="zh-CN" sz="2800" i="1"/>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𝑐</m:t>
                            </m:r>
                          </m:e>
                          <m:sub>
                            <m:r>
                              <a:rPr lang="en-US" altLang="zh-CN" sz="2800">
                                <a:latin typeface="Cambria Math" panose="02040503050406030204" pitchFamily="18" charset="0"/>
                              </a:rPr>
                              <m:t>2</m:t>
                            </m:r>
                          </m:sub>
                        </m:sSub>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𝑉</m:t>
                            </m:r>
                          </m:e>
                          <m:sub>
                            <m:r>
                              <a:rPr lang="en-US" altLang="zh-CN" sz="2800">
                                <a:latin typeface="Cambria Math" panose="02040503050406030204" pitchFamily="18" charset="0"/>
                              </a:rPr>
                              <m:t>2</m:t>
                            </m:r>
                          </m:sub>
                        </m:sSub>
                        <m:r>
                          <m:rPr>
                            <m:nor/>
                          </m:rPr>
                          <a:rPr lang="en-US" altLang="zh-CN" sz="2800"/>
                          <m:t>)</m:t>
                        </m:r>
                        <m:r>
                          <a:rPr lang="en-US" altLang="zh-CN" sz="2800">
                            <a:latin typeface="Cambria Math" panose="02040503050406030204" pitchFamily="18" charset="0"/>
                          </a:rPr>
                          <m:t>×1</m:t>
                        </m:r>
                        <m:sSup>
                          <m:sSupPr>
                            <m:ctrlPr>
                              <a:rPr lang="zh-CN" altLang="zh-CN" sz="2800" i="1">
                                <a:latin typeface="Cambria Math" panose="02040503050406030204" pitchFamily="18" charset="0"/>
                              </a:rPr>
                            </m:ctrlPr>
                          </m:sSupPr>
                          <m:e>
                            <m:r>
                              <a:rPr lang="en-US" altLang="zh-CN" sz="2800">
                                <a:latin typeface="Cambria Math" panose="02040503050406030204" pitchFamily="18" charset="0"/>
                              </a:rPr>
                              <m:t>0</m:t>
                            </m:r>
                          </m:e>
                          <m:sup>
                            <m:r>
                              <m:rPr>
                                <m:nor/>
                              </m:rPr>
                              <a:rPr lang="en-US" altLang="zh-CN" sz="2800" i="1"/>
                              <m:t>−</m:t>
                            </m:r>
                            <m:r>
                              <a:rPr lang="en-US" altLang="zh-CN" sz="2800">
                                <a:latin typeface="Cambria Math" panose="02040503050406030204" pitchFamily="18" charset="0"/>
                              </a:rPr>
                              <m:t>3</m:t>
                            </m:r>
                          </m:sup>
                        </m:sSup>
                        <m:r>
                          <a:rPr lang="en-US" altLang="zh-CN" sz="2800">
                            <a:latin typeface="Cambria Math" panose="02040503050406030204" pitchFamily="18" charset="0"/>
                          </a:rPr>
                          <m:t>×17</m:t>
                        </m:r>
                      </m:num>
                      <m:den>
                        <m:r>
                          <a:rPr lang="en-US" altLang="zh-CN" sz="2800" i="1">
                            <a:latin typeface="Cambria Math" panose="02040503050406030204" pitchFamily="18" charset="0"/>
                          </a:rPr>
                          <m:t>𝑤</m:t>
                        </m:r>
                      </m:den>
                    </m:f>
                  </m:oMath>
                </a14:m>
                <a:r>
                  <a:rPr lang="en-US" altLang="zh-CN" sz="2800" dirty="0"/>
                  <a:t> ×100%</a:t>
                </a:r>
                <a:r>
                  <a:rPr lang="zh-CN" altLang="zh-CN" sz="2800" dirty="0"/>
                  <a:t>　</a:t>
                </a:r>
                <a:r>
                  <a:rPr lang="en-US" altLang="zh-CN" sz="2800" dirty="0"/>
                  <a:t>(4)</a:t>
                </a:r>
                <a:r>
                  <a:rPr lang="zh-CN" altLang="zh-CN" sz="2800" dirty="0"/>
                  <a:t>偏低　</a:t>
                </a:r>
                <a:r>
                  <a:rPr lang="en-US" altLang="zh-CN" sz="2800" dirty="0"/>
                  <a:t>(5)</a:t>
                </a:r>
                <a:r>
                  <a:rPr lang="zh-CN" altLang="zh-CN" sz="2800" dirty="0"/>
                  <a:t>防止硝酸银见光分解　</a:t>
                </a:r>
                <a:r>
                  <a:rPr lang="en-US" altLang="zh-CN" sz="2800" dirty="0"/>
                  <a:t>2.8×10</a:t>
                </a:r>
                <a:r>
                  <a:rPr lang="en-US" altLang="zh-CN" sz="2800" baseline="30000" dirty="0"/>
                  <a:t>-3</a:t>
                </a:r>
                <a:r>
                  <a:rPr lang="zh-CN" altLang="zh-CN" sz="2800" dirty="0"/>
                  <a:t>　</a:t>
                </a:r>
                <a:r>
                  <a:rPr lang="en-US" altLang="zh-CN" sz="2800" dirty="0"/>
                  <a:t>(6)+3</a:t>
                </a:r>
                <a:r>
                  <a:rPr lang="zh-CN" altLang="zh-CN" sz="2800" dirty="0"/>
                  <a:t>　</a:t>
                </a:r>
                <a:r>
                  <a:rPr lang="en-US" altLang="zh-CN" sz="2800" dirty="0"/>
                  <a:t>2CoCl</a:t>
                </a:r>
                <a:r>
                  <a:rPr lang="en-US" altLang="zh-CN" sz="2800" baseline="-25000" dirty="0"/>
                  <a:t>2</a:t>
                </a:r>
                <a:r>
                  <a:rPr lang="en-US" altLang="zh-CN" sz="2800" dirty="0"/>
                  <a:t>+2NH</a:t>
                </a:r>
                <a:r>
                  <a:rPr lang="en-US" altLang="zh-CN" sz="2800" baseline="-25000" dirty="0"/>
                  <a:t>4</a:t>
                </a:r>
                <a:r>
                  <a:rPr lang="en-US" altLang="zh-CN" sz="2800" dirty="0"/>
                  <a:t>Cl+10NH</a:t>
                </a:r>
                <a:r>
                  <a:rPr lang="en-US" altLang="zh-CN" sz="2800" baseline="-25000" dirty="0"/>
                  <a:t>3</a:t>
                </a:r>
                <a:r>
                  <a:rPr lang="en-US" altLang="zh-CN" sz="2800" dirty="0"/>
                  <a:t>+H</a:t>
                </a:r>
                <a:r>
                  <a:rPr lang="en-US" altLang="zh-CN" sz="2800" baseline="-25000" dirty="0"/>
                  <a:t>2</a:t>
                </a:r>
                <a:r>
                  <a:rPr lang="en-US" altLang="zh-CN" sz="2800" dirty="0"/>
                  <a:t>O</a:t>
                </a:r>
                <a:r>
                  <a:rPr lang="en-US" altLang="zh-CN" sz="2800" baseline="-25000" dirty="0"/>
                  <a:t>2                      </a:t>
                </a:r>
                <a:r>
                  <a:rPr lang="en-US" altLang="zh-CN" sz="2800" dirty="0"/>
                  <a:t>2[Co(NH</a:t>
                </a:r>
                <a:r>
                  <a:rPr lang="en-US" altLang="zh-CN" sz="2800" baseline="-25000" dirty="0"/>
                  <a:t>3</a:t>
                </a:r>
                <a:r>
                  <a:rPr lang="en-US" altLang="zh-CN" sz="2800" dirty="0"/>
                  <a:t>)</a:t>
                </a:r>
                <a:r>
                  <a:rPr lang="en-US" altLang="zh-CN" sz="2800" baseline="-25000" dirty="0"/>
                  <a:t>6</a:t>
                </a:r>
                <a:r>
                  <a:rPr lang="en-US" altLang="zh-CN" sz="2800" dirty="0"/>
                  <a:t>]Cl</a:t>
                </a:r>
                <a:r>
                  <a:rPr lang="en-US" altLang="zh-CN" sz="2800" baseline="-25000" dirty="0"/>
                  <a:t>3</a:t>
                </a:r>
                <a:r>
                  <a:rPr lang="en-US" altLang="zh-CN" sz="2800" dirty="0"/>
                  <a:t>+2H</a:t>
                </a:r>
                <a:r>
                  <a:rPr lang="en-US" altLang="zh-CN" sz="2800" baseline="-25000" dirty="0"/>
                  <a:t>2</a:t>
                </a:r>
                <a:r>
                  <a:rPr lang="en-US" altLang="zh-CN" sz="2800" dirty="0"/>
                  <a:t>O</a:t>
                </a:r>
                <a:r>
                  <a:rPr lang="zh-CN" altLang="zh-CN" sz="2800" dirty="0"/>
                  <a:t>　温度过高过氧化氢分解、氨气逸出</a:t>
                </a:r>
              </a:p>
              <a:p>
                <a:pPr>
                  <a:lnSpc>
                    <a:spcPct val="150000"/>
                  </a:lnSpc>
                </a:pPr>
                <a:endParaRPr lang="zh-CN" altLang="zh-CN" sz="2800" dirty="0"/>
              </a:p>
            </p:txBody>
          </p:sp>
        </mc:Choice>
        <mc:Fallback xmlns="">
          <p:sp>
            <p:nvSpPr>
              <p:cNvPr id="4" name="矩形 3">
                <a:extLst>
                  <a:ext uri="{FF2B5EF4-FFF2-40B4-BE49-F238E27FC236}">
                    <a16:creationId xmlns:a16="http://schemas.microsoft.com/office/drawing/2014/main" id="{CB3DA238-1204-4CD6-9546-0598F4FD5E04}"/>
                  </a:ext>
                </a:extLst>
              </p:cNvPr>
              <p:cNvSpPr>
                <a:spLocks noRot="1" noChangeAspect="1" noMove="1" noResize="1" noEditPoints="1" noAdjustHandles="1" noChangeArrowheads="1" noChangeShapeType="1" noTextEdit="1"/>
              </p:cNvSpPr>
              <p:nvPr/>
            </p:nvSpPr>
            <p:spPr>
              <a:xfrm>
                <a:off x="250487" y="404477"/>
                <a:ext cx="11723912" cy="3726020"/>
              </a:xfrm>
              <a:prstGeom prst="rect">
                <a:avLst/>
              </a:prstGeom>
              <a:blipFill>
                <a:blip r:embed="rId3"/>
                <a:stretch>
                  <a:fillRect l="-1040" r="-676"/>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xmlns="" id="{019FB3B1-4803-4DF6-803D-61E83914E20C}"/>
              </a:ext>
            </a:extLst>
          </p:cNvPr>
          <p:cNvPicPr/>
          <p:nvPr/>
        </p:nvPicPr>
        <p:blipFill>
          <a:blip r:embed="rId4"/>
          <a:stretch>
            <a:fillRect/>
          </a:stretch>
        </p:blipFill>
        <p:spPr>
          <a:xfrm>
            <a:off x="9982712" y="2298485"/>
            <a:ext cx="659103" cy="380005"/>
          </a:xfrm>
          <a:prstGeom prst="rect">
            <a:avLst/>
          </a:prstGeom>
        </p:spPr>
      </p:pic>
    </p:spTree>
    <p:extLst>
      <p:ext uri="{BB962C8B-B14F-4D97-AF65-F5344CB8AC3E}">
        <p14:creationId xmlns:p14="http://schemas.microsoft.com/office/powerpoint/2010/main" val="385480812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721571" y="2254128"/>
            <a:ext cx="4801314" cy="499432"/>
          </a:xfrm>
          <a:prstGeom prst="rect">
            <a:avLst/>
          </a:prstGeom>
          <a:noFill/>
        </p:spPr>
        <p:txBody>
          <a:bodyPr wrap="none" rtlCol="0">
            <a:spAutoFit/>
          </a:bodyPr>
          <a:lstStyle/>
          <a:p>
            <a:pPr algn="ctr">
              <a:lnSpc>
                <a:spcPct val="150000"/>
              </a:lnSpc>
            </a:pPr>
            <a:r>
              <a:rPr lang="zh-CN" altLang="en-US" sz="2000" dirty="0">
                <a:solidFill>
                  <a:srgbClr val="DA251C"/>
                </a:solidFill>
              </a:rPr>
              <a:t>找新题，组好卷！智能筛选，一键成卷！</a:t>
            </a:r>
            <a:endParaRPr lang="en-US" altLang="zh-CN" sz="2000" dirty="0">
              <a:solidFill>
                <a:srgbClr val="DA251C"/>
              </a:solidFill>
            </a:endParaRPr>
          </a:p>
        </p:txBody>
      </p:sp>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r="40505"/>
          <a:stretch/>
        </p:blipFill>
        <p:spPr>
          <a:xfrm>
            <a:off x="8514840" y="1725644"/>
            <a:ext cx="1214777" cy="288998"/>
          </a:xfrm>
          <a:prstGeom prst="rect">
            <a:avLst/>
          </a:prstGeom>
        </p:spPr>
      </p:pic>
      <p:sp>
        <p:nvSpPr>
          <p:cNvPr id="8" name="文本框 7"/>
          <p:cNvSpPr txBox="1"/>
          <p:nvPr/>
        </p:nvSpPr>
        <p:spPr>
          <a:xfrm>
            <a:off x="6830575" y="2816547"/>
            <a:ext cx="4583306" cy="535531"/>
          </a:xfrm>
          <a:prstGeom prst="rect">
            <a:avLst/>
          </a:prstGeom>
          <a:noFill/>
        </p:spPr>
        <p:txBody>
          <a:bodyPr wrap="none" rtlCol="0">
            <a:spAutoFit/>
          </a:bodyPr>
          <a:lstStyle/>
          <a:p>
            <a:pPr algn="ctr">
              <a:lnSpc>
                <a:spcPct val="120000"/>
              </a:lnSpc>
            </a:pPr>
            <a:r>
              <a:rPr lang="zh-CN" altLang="zh-CN" sz="1200" dirty="0">
                <a:solidFill>
                  <a:schemeClr val="tx1">
                    <a:lumMod val="50000"/>
                    <a:lumOff val="50000"/>
                  </a:schemeClr>
                </a:solidFill>
                <a:latin typeface="+mn-ea"/>
              </a:rPr>
              <a:t>强区名校，新题好卷，每日更新</a:t>
            </a:r>
            <a:r>
              <a:rPr lang="zh-CN" altLang="en-US" sz="1200" dirty="0">
                <a:solidFill>
                  <a:schemeClr val="tx1">
                    <a:lumMod val="50000"/>
                    <a:lumOff val="50000"/>
                  </a:schemeClr>
                </a:solidFill>
                <a:latin typeface="+mn-ea"/>
              </a:rPr>
              <a:t>，</a:t>
            </a:r>
            <a:r>
              <a:rPr lang="zh-CN" altLang="zh-CN" sz="1200" dirty="0">
                <a:solidFill>
                  <a:schemeClr val="tx1">
                    <a:lumMod val="50000"/>
                    <a:lumOff val="50000"/>
                  </a:schemeClr>
                </a:solidFill>
                <a:latin typeface="+mn-ea"/>
              </a:rPr>
              <a:t>智能选题，模板体例，</a:t>
            </a:r>
            <a:r>
              <a:rPr lang="en-US" altLang="zh-CN" sz="1200" dirty="0">
                <a:solidFill>
                  <a:schemeClr val="tx1">
                    <a:lumMod val="50000"/>
                    <a:lumOff val="50000"/>
                  </a:schemeClr>
                </a:solidFill>
                <a:latin typeface="+mn-ea"/>
              </a:rPr>
              <a:t>3</a:t>
            </a:r>
            <a:r>
              <a:rPr lang="zh-CN" altLang="zh-CN" sz="1200" dirty="0">
                <a:solidFill>
                  <a:schemeClr val="tx1">
                    <a:lumMod val="50000"/>
                    <a:lumOff val="50000"/>
                  </a:schemeClr>
                </a:solidFill>
                <a:latin typeface="+mn-ea"/>
              </a:rPr>
              <a:t>步成卷</a:t>
            </a:r>
            <a:endParaRPr lang="en-US" altLang="zh-CN" sz="1200" dirty="0">
              <a:solidFill>
                <a:schemeClr val="tx1">
                  <a:lumMod val="50000"/>
                  <a:lumOff val="50000"/>
                </a:schemeClr>
              </a:solidFill>
              <a:latin typeface="+mn-ea"/>
            </a:endParaRPr>
          </a:p>
          <a:p>
            <a:pPr algn="ctr">
              <a:lnSpc>
                <a:spcPct val="120000"/>
              </a:lnSpc>
            </a:pPr>
            <a:r>
              <a:rPr lang="zh-CN" altLang="zh-CN" sz="1200" dirty="0">
                <a:solidFill>
                  <a:schemeClr val="tx1">
                    <a:lumMod val="50000"/>
                    <a:lumOff val="50000"/>
                  </a:schemeClr>
                </a:solidFill>
                <a:latin typeface="+mn-ea"/>
              </a:rPr>
              <a:t>自动查重，一键替换，</a:t>
            </a:r>
            <a:r>
              <a:rPr lang="zh-CN" altLang="en-US" sz="1200" dirty="0">
                <a:solidFill>
                  <a:schemeClr val="tx1">
                    <a:lumMod val="50000"/>
                    <a:lumOff val="50000"/>
                  </a:schemeClr>
                </a:solidFill>
                <a:latin typeface="+mn-ea"/>
              </a:rPr>
              <a:t>难度自定，天星原创题库，</a:t>
            </a:r>
            <a:r>
              <a:rPr lang="zh-CN" altLang="zh-CN" sz="1200" dirty="0">
                <a:solidFill>
                  <a:schemeClr val="tx1">
                    <a:lumMod val="50000"/>
                    <a:lumOff val="50000"/>
                  </a:schemeClr>
                </a:solidFill>
                <a:latin typeface="+mn-ea"/>
              </a:rPr>
              <a:t>好题随选随用</a:t>
            </a:r>
            <a:r>
              <a:rPr lang="en-US" altLang="zh-CN" sz="1200" dirty="0">
                <a:solidFill>
                  <a:schemeClr val="tx1">
                    <a:lumMod val="50000"/>
                    <a:lumOff val="50000"/>
                  </a:schemeClr>
                </a:solidFill>
                <a:latin typeface="+mn-ea"/>
              </a:rPr>
              <a:t>!</a:t>
            </a:r>
          </a:p>
        </p:txBody>
      </p:sp>
      <p:sp>
        <p:nvSpPr>
          <p:cNvPr id="9" name="矩形 8"/>
          <p:cNvSpPr/>
          <p:nvPr/>
        </p:nvSpPr>
        <p:spPr>
          <a:xfrm>
            <a:off x="8516934" y="4347700"/>
            <a:ext cx="1210588" cy="430374"/>
          </a:xfrm>
          <a:prstGeom prst="rect">
            <a:avLst/>
          </a:prstGeom>
        </p:spPr>
        <p:txBody>
          <a:bodyPr wrap="none">
            <a:spAutoFit/>
          </a:bodyPr>
          <a:lstStyle/>
          <a:p>
            <a:pPr algn="ctr">
              <a:lnSpc>
                <a:spcPct val="120000"/>
              </a:lnSpc>
            </a:pPr>
            <a:r>
              <a:rPr lang="zh-CN" altLang="en-US" sz="2000" dirty="0">
                <a:solidFill>
                  <a:schemeClr val="tx1">
                    <a:lumMod val="85000"/>
                    <a:lumOff val="15000"/>
                  </a:schemeClr>
                </a:solidFill>
                <a:latin typeface="+mn-ea"/>
              </a:rPr>
              <a:t>免费组卷</a:t>
            </a:r>
            <a:endParaRPr lang="zh-CN" altLang="zh-CN" sz="2000" dirty="0">
              <a:solidFill>
                <a:schemeClr val="tx1">
                  <a:lumMod val="85000"/>
                  <a:lumOff val="15000"/>
                </a:schemeClr>
              </a:solidFill>
              <a:latin typeface="+mn-ea"/>
            </a:endParaRPr>
          </a:p>
        </p:txBody>
      </p:sp>
      <p:cxnSp>
        <p:nvCxnSpPr>
          <p:cNvPr id="11" name="直接连接符 10"/>
          <p:cNvCxnSpPr/>
          <p:nvPr/>
        </p:nvCxnSpPr>
        <p:spPr>
          <a:xfrm>
            <a:off x="6096000" y="1251857"/>
            <a:ext cx="0" cy="435428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矩形 11">
            <a:hlinkClick r:id="rId3"/>
          </p:cNvPr>
          <p:cNvSpPr/>
          <p:nvPr/>
        </p:nvSpPr>
        <p:spPr>
          <a:xfrm>
            <a:off x="7924799" y="4833257"/>
            <a:ext cx="2394857" cy="478971"/>
          </a:xfrm>
          <a:prstGeom prst="rect">
            <a:avLst/>
          </a:prstGeom>
          <a:solidFill>
            <a:srgbClr val="DA251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rPr>
              <a:t>www.wln100.com</a:t>
            </a:r>
            <a:endParaRPr lang="zh-CN" altLang="en-US" sz="2000" dirty="0">
              <a:solidFill>
                <a:schemeClr val="bg1"/>
              </a:solidFill>
            </a:endParaRPr>
          </a:p>
        </p:txBody>
      </p:sp>
      <p:sp>
        <p:nvSpPr>
          <p:cNvPr id="14" name="文本框 13"/>
          <p:cNvSpPr txBox="1"/>
          <p:nvPr/>
        </p:nvSpPr>
        <p:spPr>
          <a:xfrm>
            <a:off x="1474395" y="4313171"/>
            <a:ext cx="3448380" cy="553998"/>
          </a:xfrm>
          <a:prstGeom prst="rect">
            <a:avLst/>
          </a:prstGeom>
          <a:noFill/>
        </p:spPr>
        <p:txBody>
          <a:bodyPr wrap="none" rtlCol="0">
            <a:spAutoFit/>
          </a:bodyPr>
          <a:lstStyle/>
          <a:p>
            <a:pPr algn="ctr">
              <a:lnSpc>
                <a:spcPct val="150000"/>
              </a:lnSpc>
            </a:pPr>
            <a:r>
              <a:rPr lang="en-US" altLang="zh-CN" sz="2000" dirty="0">
                <a:solidFill>
                  <a:schemeClr val="tx1">
                    <a:lumMod val="85000"/>
                    <a:lumOff val="15000"/>
                  </a:schemeClr>
                </a:solidFill>
              </a:rPr>
              <a:t>2019《</a:t>
            </a:r>
            <a:r>
              <a:rPr lang="zh-CN" altLang="en-US" sz="2000" dirty="0">
                <a:solidFill>
                  <a:schemeClr val="tx1">
                    <a:lumMod val="85000"/>
                    <a:lumOff val="15000"/>
                  </a:schemeClr>
                </a:solidFill>
              </a:rPr>
              <a:t>高考帮</a:t>
            </a:r>
            <a:r>
              <a:rPr lang="en-US" altLang="zh-CN" sz="2000" dirty="0">
                <a:solidFill>
                  <a:schemeClr val="tx1">
                    <a:lumMod val="85000"/>
                    <a:lumOff val="15000"/>
                  </a:schemeClr>
                </a:solidFill>
              </a:rPr>
              <a:t>》</a:t>
            </a:r>
            <a:r>
              <a:rPr lang="zh-CN" altLang="en-US" sz="2000" dirty="0">
                <a:solidFill>
                  <a:schemeClr val="tx1">
                    <a:lumMod val="85000"/>
                    <a:lumOff val="15000"/>
                  </a:schemeClr>
                </a:solidFill>
              </a:rPr>
              <a:t>增值</a:t>
            </a:r>
            <a:r>
              <a:rPr lang="en-US" altLang="zh-CN" sz="2000" dirty="0">
                <a:solidFill>
                  <a:schemeClr val="tx1">
                    <a:lumMod val="85000"/>
                    <a:lumOff val="15000"/>
                  </a:schemeClr>
                </a:solidFill>
              </a:rPr>
              <a:t>PPT</a:t>
            </a:r>
            <a:r>
              <a:rPr lang="zh-CN" altLang="en-US" sz="2000" dirty="0">
                <a:solidFill>
                  <a:schemeClr val="tx1">
                    <a:lumMod val="85000"/>
                    <a:lumOff val="15000"/>
                  </a:schemeClr>
                </a:solidFill>
              </a:rPr>
              <a:t>课件</a:t>
            </a:r>
            <a:endParaRPr lang="en-US" altLang="zh-CN" sz="2000" dirty="0">
              <a:solidFill>
                <a:schemeClr val="tx1">
                  <a:lumMod val="85000"/>
                  <a:lumOff val="15000"/>
                </a:schemeClr>
              </a:solidFill>
            </a:endParaRPr>
          </a:p>
        </p:txBody>
      </p:sp>
      <p:sp>
        <p:nvSpPr>
          <p:cNvPr id="16" name="矩形 15">
            <a:hlinkClick r:id="rId4"/>
          </p:cNvPr>
          <p:cNvSpPr/>
          <p:nvPr/>
        </p:nvSpPr>
        <p:spPr>
          <a:xfrm>
            <a:off x="1902399" y="4833257"/>
            <a:ext cx="2385706" cy="478971"/>
          </a:xfrm>
          <a:prstGeom prst="rect">
            <a:avLst/>
          </a:prstGeom>
          <a:solidFill>
            <a:srgbClr val="DA251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rPr>
              <a:t>查看更多 </a:t>
            </a:r>
            <a:r>
              <a:rPr lang="en-US" altLang="zh-CN" sz="1400" dirty="0">
                <a:solidFill>
                  <a:schemeClr val="bg1"/>
                </a:solidFill>
              </a:rPr>
              <a:t>&gt;</a:t>
            </a:r>
            <a:endParaRPr lang="zh-CN" altLang="en-US" sz="1400" dirty="0">
              <a:solidFill>
                <a:schemeClr val="bg1"/>
              </a:solidFill>
            </a:endParaRPr>
          </a:p>
        </p:txBody>
      </p:sp>
      <p:pic>
        <p:nvPicPr>
          <p:cNvPr id="15" name="图片 14">
            <a:extLst>
              <a:ext uri="{FF2B5EF4-FFF2-40B4-BE49-F238E27FC236}">
                <a16:creationId xmlns="" xmlns:a16="http://schemas.microsoft.com/office/drawing/2014/main" id="{E47479A0-592C-4611-83DF-B92E6D26AF18}"/>
              </a:ext>
            </a:extLst>
          </p:cNvPr>
          <p:cNvPicPr>
            <a:picLocks noChangeAspect="1"/>
          </p:cNvPicPr>
          <p:nvPr/>
        </p:nvPicPr>
        <p:blipFill>
          <a:blip r:embed="rId5"/>
          <a:stretch>
            <a:fillRect/>
          </a:stretch>
        </p:blipFill>
        <p:spPr>
          <a:xfrm>
            <a:off x="2298257" y="1562111"/>
            <a:ext cx="1654790" cy="2382898"/>
          </a:xfrm>
          <a:prstGeom prst="rect">
            <a:avLst/>
          </a:prstGeom>
          <a:solidFill>
            <a:srgbClr val="C00000"/>
          </a:solidFill>
          <a:ln>
            <a:solidFill>
              <a:srgbClr val="DA251C"/>
            </a:solidFill>
          </a:ln>
        </p:spPr>
      </p:pic>
    </p:spTree>
    <p:extLst>
      <p:ext uri="{BB962C8B-B14F-4D97-AF65-F5344CB8AC3E}">
        <p14:creationId xmlns:p14="http://schemas.microsoft.com/office/powerpoint/2010/main" val="2749715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754741"/>
            <a:ext cx="11723913" cy="5909310"/>
          </a:xfrm>
          <a:prstGeom prst="rect">
            <a:avLst/>
          </a:prstGeom>
        </p:spPr>
        <p:txBody>
          <a:bodyPr wrap="square">
            <a:spAutoFit/>
          </a:bodyPr>
          <a:lstStyle/>
          <a:p>
            <a:pPr>
              <a:lnSpc>
                <a:spcPct val="150000"/>
              </a:lnSpc>
            </a:pPr>
            <a:r>
              <a:rPr lang="en-US" altLang="zh-CN" sz="2800" b="1" dirty="0">
                <a:latin typeface="+mj-lt"/>
              </a:rPr>
              <a:t>1.</a:t>
            </a:r>
            <a:r>
              <a:rPr lang="zh-CN" altLang="zh-CN" sz="2800" b="1" dirty="0">
                <a:latin typeface="+mj-lt"/>
              </a:rPr>
              <a:t>水的电离方程式</a:t>
            </a:r>
          </a:p>
          <a:p>
            <a:pPr>
              <a:lnSpc>
                <a:spcPct val="150000"/>
              </a:lnSpc>
            </a:pPr>
            <a:r>
              <a:rPr lang="zh-CN" altLang="zh-CN" sz="2800" dirty="0">
                <a:latin typeface="+mj-lt"/>
              </a:rPr>
              <a:t>水是极弱的电解质</a:t>
            </a:r>
            <a:r>
              <a:rPr lang="en-US" altLang="zh-CN" sz="2800" dirty="0">
                <a:latin typeface="+mj-lt"/>
              </a:rPr>
              <a:t>,</a:t>
            </a:r>
            <a:r>
              <a:rPr lang="zh-CN" altLang="zh-CN" sz="2800" dirty="0">
                <a:latin typeface="+mj-lt"/>
              </a:rPr>
              <a:t>水的电离方程式为</a:t>
            </a:r>
            <a:r>
              <a:rPr lang="en-US" altLang="zh-CN" sz="2800" dirty="0">
                <a:latin typeface="+mj-lt"/>
              </a:rPr>
              <a:t>H</a:t>
            </a:r>
            <a:r>
              <a:rPr lang="en-US" altLang="zh-CN" sz="2800" baseline="-25000" dirty="0">
                <a:latin typeface="+mj-lt"/>
              </a:rPr>
              <a:t>2</a:t>
            </a:r>
            <a:r>
              <a:rPr lang="en-US" altLang="zh-CN" sz="2800" dirty="0">
                <a:latin typeface="+mj-lt"/>
              </a:rPr>
              <a:t>O+H</a:t>
            </a:r>
            <a:r>
              <a:rPr lang="en-US" altLang="zh-CN" sz="2800" baseline="-25000" dirty="0">
                <a:latin typeface="+mj-lt"/>
              </a:rPr>
              <a:t>2</a:t>
            </a:r>
            <a:r>
              <a:rPr lang="en-US" altLang="zh-CN" sz="2800" dirty="0">
                <a:latin typeface="+mj-lt"/>
              </a:rPr>
              <a:t>O        H</a:t>
            </a:r>
            <a:r>
              <a:rPr lang="en-US" altLang="zh-CN" sz="2800" baseline="-25000" dirty="0">
                <a:latin typeface="+mj-lt"/>
              </a:rPr>
              <a:t>3</a:t>
            </a:r>
            <a:r>
              <a:rPr lang="en-US" altLang="zh-CN" sz="2800" dirty="0">
                <a:latin typeface="+mj-lt"/>
              </a:rPr>
              <a:t>O</a:t>
            </a:r>
            <a:r>
              <a:rPr lang="en-US" altLang="zh-CN" sz="2800" baseline="30000" dirty="0">
                <a:latin typeface="+mj-lt"/>
              </a:rPr>
              <a:t>+</a:t>
            </a:r>
            <a:r>
              <a:rPr lang="en-US" altLang="zh-CN" sz="2800" dirty="0">
                <a:latin typeface="+mj-lt"/>
              </a:rPr>
              <a:t>+OH</a:t>
            </a:r>
            <a:r>
              <a:rPr lang="en-US" altLang="zh-CN" sz="2800" baseline="30000" dirty="0">
                <a:latin typeface="+mj-lt"/>
              </a:rPr>
              <a:t>-</a:t>
            </a:r>
            <a:r>
              <a:rPr lang="en-US" altLang="zh-CN" sz="2800" dirty="0">
                <a:latin typeface="+mj-lt"/>
              </a:rPr>
              <a:t>,</a:t>
            </a:r>
            <a:r>
              <a:rPr lang="zh-CN" altLang="zh-CN" sz="2800" dirty="0">
                <a:latin typeface="+mj-lt"/>
              </a:rPr>
              <a:t>可简写为</a:t>
            </a:r>
            <a:endParaRPr lang="en-US" altLang="zh-CN" sz="2800" dirty="0">
              <a:latin typeface="+mj-lt"/>
            </a:endParaRPr>
          </a:p>
          <a:p>
            <a:pPr>
              <a:lnSpc>
                <a:spcPct val="150000"/>
              </a:lnSpc>
            </a:pPr>
            <a:r>
              <a:rPr lang="en-US" altLang="zh-CN" sz="2800" dirty="0">
                <a:latin typeface="+mj-lt"/>
              </a:rPr>
              <a:t>H</a:t>
            </a:r>
            <a:r>
              <a:rPr lang="en-US" altLang="zh-CN" sz="2800" baseline="-25000" dirty="0">
                <a:latin typeface="+mj-lt"/>
              </a:rPr>
              <a:t>2 </a:t>
            </a:r>
            <a:r>
              <a:rPr lang="en-US" altLang="zh-CN" sz="2800" dirty="0">
                <a:latin typeface="+mj-lt"/>
              </a:rPr>
              <a:t>O        H</a:t>
            </a:r>
            <a:r>
              <a:rPr lang="en-US" altLang="zh-CN" sz="2800" baseline="30000" dirty="0">
                <a:latin typeface="+mj-lt"/>
              </a:rPr>
              <a:t>+</a:t>
            </a:r>
            <a:r>
              <a:rPr lang="en-US" altLang="zh-CN" sz="2800" dirty="0">
                <a:latin typeface="+mj-lt"/>
              </a:rPr>
              <a:t>+OH</a:t>
            </a:r>
            <a:r>
              <a:rPr lang="en-US" altLang="zh-CN" sz="2800" baseline="30000" dirty="0">
                <a:latin typeface="+mj-lt"/>
              </a:rPr>
              <a:t>-</a:t>
            </a:r>
            <a:r>
              <a:rPr lang="zh-CN" altLang="zh-CN" sz="2800" dirty="0">
                <a:latin typeface="+mj-lt"/>
              </a:rPr>
              <a:t>。</a:t>
            </a:r>
          </a:p>
          <a:p>
            <a:pPr>
              <a:lnSpc>
                <a:spcPct val="150000"/>
              </a:lnSpc>
            </a:pPr>
            <a:r>
              <a:rPr lang="en-US" altLang="zh-CN" sz="2800" b="1" dirty="0">
                <a:latin typeface="+mj-lt"/>
              </a:rPr>
              <a:t>2.</a:t>
            </a:r>
            <a:r>
              <a:rPr lang="zh-CN" altLang="zh-CN" sz="2800" b="1" dirty="0">
                <a:latin typeface="+mj-lt"/>
              </a:rPr>
              <a:t>水的离子积常数</a:t>
            </a:r>
          </a:p>
          <a:p>
            <a:pPr>
              <a:lnSpc>
                <a:spcPct val="150000"/>
              </a:lnSpc>
            </a:pPr>
            <a:r>
              <a:rPr lang="en-US" altLang="zh-CN" sz="2800" dirty="0">
                <a:latin typeface="+mj-lt"/>
              </a:rPr>
              <a:t>(1)</a:t>
            </a:r>
            <a:r>
              <a:rPr lang="zh-CN" altLang="zh-CN" sz="2800" dirty="0">
                <a:latin typeface="+mj-lt"/>
              </a:rPr>
              <a:t>概念</a:t>
            </a:r>
            <a:r>
              <a:rPr lang="en-US" altLang="zh-CN" sz="2800" dirty="0">
                <a:latin typeface="+mj-lt"/>
              </a:rPr>
              <a:t>:</a:t>
            </a:r>
            <a:r>
              <a:rPr lang="zh-CN" altLang="zh-CN" sz="2800" dirty="0">
                <a:latin typeface="+mj-lt"/>
              </a:rPr>
              <a:t>在一定温度下</a:t>
            </a:r>
            <a:r>
              <a:rPr lang="en-US" altLang="zh-CN" sz="2800" dirty="0">
                <a:latin typeface="+mj-lt"/>
              </a:rPr>
              <a:t>,</a:t>
            </a:r>
            <a:r>
              <a:rPr lang="en-US" altLang="zh-CN" sz="2800" i="1" dirty="0">
                <a:latin typeface="+mj-lt"/>
              </a:rPr>
              <a:t>c</a:t>
            </a:r>
            <a:r>
              <a:rPr lang="en-US" altLang="zh-CN" sz="2800" dirty="0">
                <a:latin typeface="+mj-lt"/>
              </a:rPr>
              <a:t>(H</a:t>
            </a:r>
            <a:r>
              <a:rPr lang="en-US" altLang="zh-CN" sz="2800" baseline="30000" dirty="0">
                <a:latin typeface="+mj-lt"/>
              </a:rPr>
              <a:t>+</a:t>
            </a:r>
            <a:r>
              <a:rPr lang="en-US" altLang="zh-CN" sz="2800" dirty="0">
                <a:latin typeface="+mj-lt"/>
              </a:rPr>
              <a:t>)</a:t>
            </a:r>
            <a:r>
              <a:rPr lang="zh-CN" altLang="zh-CN" sz="2800" dirty="0">
                <a:latin typeface="+mj-lt"/>
              </a:rPr>
              <a:t>与</a:t>
            </a:r>
            <a:r>
              <a:rPr lang="en-US" altLang="zh-CN" sz="2800" i="1" dirty="0">
                <a:latin typeface="+mj-lt"/>
              </a:rPr>
              <a:t>c</a:t>
            </a:r>
            <a:r>
              <a:rPr lang="en-US" altLang="zh-CN" sz="2800" dirty="0">
                <a:latin typeface="+mj-lt"/>
              </a:rPr>
              <a:t>(OH</a:t>
            </a:r>
            <a:r>
              <a:rPr lang="en-US" altLang="zh-CN" sz="2800" baseline="30000" dirty="0">
                <a:latin typeface="+mj-lt"/>
              </a:rPr>
              <a:t>-</a:t>
            </a:r>
            <a:r>
              <a:rPr lang="en-US" altLang="zh-CN" sz="2800" dirty="0">
                <a:latin typeface="+mj-lt"/>
              </a:rPr>
              <a:t>)</a:t>
            </a:r>
            <a:r>
              <a:rPr lang="zh-CN" altLang="zh-CN" sz="2800" dirty="0">
                <a:latin typeface="+mj-lt"/>
              </a:rPr>
              <a:t>的乘积是一个常数</a:t>
            </a:r>
            <a:r>
              <a:rPr lang="en-US" altLang="zh-CN" sz="2800" dirty="0">
                <a:latin typeface="+mj-lt"/>
              </a:rPr>
              <a:t>,</a:t>
            </a:r>
            <a:r>
              <a:rPr lang="zh-CN" altLang="zh-CN" sz="2800" dirty="0">
                <a:latin typeface="+mj-lt"/>
              </a:rPr>
              <a:t>称为水的离子积常数</a:t>
            </a:r>
            <a:r>
              <a:rPr lang="en-US" altLang="zh-CN" sz="2800" dirty="0">
                <a:latin typeface="+mj-lt"/>
              </a:rPr>
              <a:t>,</a:t>
            </a:r>
            <a:r>
              <a:rPr lang="zh-CN" altLang="zh-CN" sz="2800" dirty="0">
                <a:latin typeface="+mj-lt"/>
              </a:rPr>
              <a:t>简称水的离子积。</a:t>
            </a:r>
          </a:p>
          <a:p>
            <a:pPr>
              <a:lnSpc>
                <a:spcPct val="150000"/>
              </a:lnSpc>
            </a:pPr>
            <a:r>
              <a:rPr lang="en-US" altLang="zh-CN" sz="2800" dirty="0">
                <a:latin typeface="+mj-lt"/>
              </a:rPr>
              <a:t>(2)</a:t>
            </a:r>
            <a:r>
              <a:rPr lang="zh-CN" altLang="zh-CN" sz="2800" dirty="0">
                <a:latin typeface="+mj-lt"/>
              </a:rPr>
              <a:t>表达式</a:t>
            </a:r>
            <a:r>
              <a:rPr lang="en-US" altLang="zh-CN" sz="2800" dirty="0">
                <a:latin typeface="+mj-lt"/>
              </a:rPr>
              <a:t>:25 ℃</a:t>
            </a:r>
            <a:r>
              <a:rPr lang="zh-CN" altLang="zh-CN" sz="2800" dirty="0">
                <a:latin typeface="+mj-lt"/>
              </a:rPr>
              <a:t>时</a:t>
            </a:r>
            <a:r>
              <a:rPr lang="en-US" altLang="zh-CN" sz="2800" dirty="0">
                <a:latin typeface="+mj-lt"/>
              </a:rPr>
              <a:t>,</a:t>
            </a:r>
            <a:r>
              <a:rPr lang="en-US" altLang="zh-CN" sz="2800" i="1" dirty="0">
                <a:latin typeface="+mj-lt"/>
              </a:rPr>
              <a:t>K</a:t>
            </a:r>
            <a:r>
              <a:rPr lang="en-US" altLang="zh-CN" sz="2800" baseline="-25000" dirty="0">
                <a:latin typeface="+mj-lt"/>
              </a:rPr>
              <a:t>w</a:t>
            </a:r>
            <a:r>
              <a:rPr lang="en-US" altLang="zh-CN" sz="2800" dirty="0">
                <a:latin typeface="+mj-lt"/>
              </a:rPr>
              <a:t>=</a:t>
            </a:r>
            <a:r>
              <a:rPr lang="en-US" altLang="zh-CN" sz="2800" i="1" dirty="0">
                <a:latin typeface="+mj-lt"/>
              </a:rPr>
              <a:t>c</a:t>
            </a:r>
            <a:r>
              <a:rPr lang="en-US" altLang="zh-CN" sz="2800" dirty="0">
                <a:latin typeface="+mj-lt"/>
              </a:rPr>
              <a:t>(H</a:t>
            </a:r>
            <a:r>
              <a:rPr lang="en-US" altLang="zh-CN" sz="2800" baseline="30000" dirty="0">
                <a:latin typeface="+mj-lt"/>
              </a:rPr>
              <a:t>+</a:t>
            </a:r>
            <a:r>
              <a:rPr lang="en-US" altLang="zh-CN" sz="2800" dirty="0">
                <a:latin typeface="+mj-lt"/>
              </a:rPr>
              <a:t>)·</a:t>
            </a:r>
            <a:r>
              <a:rPr lang="en-US" altLang="zh-CN" sz="2800" i="1" dirty="0">
                <a:latin typeface="+mj-lt"/>
              </a:rPr>
              <a:t>c</a:t>
            </a:r>
            <a:r>
              <a:rPr lang="en-US" altLang="zh-CN" sz="2800" dirty="0">
                <a:latin typeface="+mj-lt"/>
              </a:rPr>
              <a:t>(OH</a:t>
            </a:r>
            <a:r>
              <a:rPr lang="en-US" altLang="zh-CN" sz="2800" baseline="30000" dirty="0">
                <a:latin typeface="+mj-lt"/>
              </a:rPr>
              <a:t>-</a:t>
            </a:r>
            <a:r>
              <a:rPr lang="en-US" altLang="zh-CN" sz="2800" dirty="0">
                <a:latin typeface="+mj-lt"/>
              </a:rPr>
              <a:t>)=1.0×10</a:t>
            </a:r>
            <a:r>
              <a:rPr lang="en-US" altLang="zh-CN" sz="2800" baseline="30000" dirty="0">
                <a:latin typeface="+mj-lt"/>
              </a:rPr>
              <a:t>-14</a:t>
            </a:r>
            <a:r>
              <a:rPr lang="zh-CN" altLang="zh-CN" sz="2800" dirty="0">
                <a:latin typeface="+mj-lt"/>
              </a:rPr>
              <a:t>。</a:t>
            </a:r>
          </a:p>
          <a:p>
            <a:pPr>
              <a:lnSpc>
                <a:spcPct val="150000"/>
              </a:lnSpc>
            </a:pPr>
            <a:r>
              <a:rPr lang="en-US" altLang="zh-CN" sz="2800" dirty="0">
                <a:latin typeface="+mj-lt"/>
              </a:rPr>
              <a:t>(3)</a:t>
            </a:r>
            <a:r>
              <a:rPr lang="zh-CN" altLang="zh-CN" sz="2800" dirty="0">
                <a:latin typeface="+mj-lt"/>
              </a:rPr>
              <a:t>影响因素</a:t>
            </a:r>
            <a:r>
              <a:rPr lang="en-US" altLang="zh-CN" sz="2800" dirty="0">
                <a:latin typeface="+mj-lt"/>
              </a:rPr>
              <a:t>:</a:t>
            </a:r>
            <a:r>
              <a:rPr lang="en-US" altLang="zh-CN" sz="2800" i="1" dirty="0">
                <a:latin typeface="+mj-lt"/>
              </a:rPr>
              <a:t>K</a:t>
            </a:r>
            <a:r>
              <a:rPr lang="en-US" altLang="zh-CN" sz="2800" baseline="-25000" dirty="0">
                <a:latin typeface="+mj-lt"/>
              </a:rPr>
              <a:t>w</a:t>
            </a:r>
            <a:r>
              <a:rPr lang="zh-CN" altLang="zh-CN" sz="2800" dirty="0">
                <a:latin typeface="+mj-lt"/>
              </a:rPr>
              <a:t>只与温度有关。</a:t>
            </a:r>
          </a:p>
          <a:p>
            <a:pPr>
              <a:lnSpc>
                <a:spcPct val="150000"/>
              </a:lnSpc>
            </a:pPr>
            <a:r>
              <a:rPr lang="en-US" altLang="zh-CN" sz="2800" dirty="0">
                <a:latin typeface="+mj-lt"/>
              </a:rPr>
              <a:t>(4)</a:t>
            </a:r>
            <a:r>
              <a:rPr lang="zh-CN" altLang="zh-CN" sz="2800" dirty="0">
                <a:latin typeface="+mj-lt"/>
              </a:rPr>
              <a:t>适用范围</a:t>
            </a:r>
            <a:r>
              <a:rPr lang="en-US" altLang="zh-CN" sz="2800" dirty="0">
                <a:latin typeface="+mj-lt"/>
              </a:rPr>
              <a:t>:</a:t>
            </a:r>
            <a:r>
              <a:rPr lang="zh-CN" altLang="zh-CN" sz="2800" dirty="0">
                <a:latin typeface="+mj-lt"/>
              </a:rPr>
              <a:t>水的离子积不仅适用于纯水</a:t>
            </a:r>
            <a:r>
              <a:rPr lang="en-US" altLang="zh-CN" sz="2800" dirty="0">
                <a:latin typeface="+mj-lt"/>
              </a:rPr>
              <a:t>,</a:t>
            </a:r>
            <a:r>
              <a:rPr lang="zh-CN" altLang="zh-CN" sz="2800" dirty="0">
                <a:latin typeface="+mj-lt"/>
              </a:rPr>
              <a:t>也适用于稀的电解质水溶液</a:t>
            </a:r>
            <a:r>
              <a:rPr lang="en-US" altLang="zh-CN" sz="2800" dirty="0">
                <a:latin typeface="+mj-lt"/>
              </a:rPr>
              <a:t>,</a:t>
            </a:r>
            <a:endParaRPr lang="zh-CN" altLang="zh-CN" sz="2800" dirty="0">
              <a:latin typeface="+mj-lt"/>
            </a:endParaRPr>
          </a:p>
        </p:txBody>
      </p:sp>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1066799" y="-2"/>
            <a:ext cx="4046621"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考点</a:t>
            </a:r>
            <a:r>
              <a:rPr lang="en-US" altLang="zh-CN" sz="2800" dirty="0">
                <a:solidFill>
                  <a:srgbClr val="DA251C"/>
                </a:solidFill>
              </a:rPr>
              <a:t>1  </a:t>
            </a:r>
            <a:r>
              <a:rPr lang="zh-CN" altLang="en-US" sz="2800" dirty="0">
                <a:solidFill>
                  <a:srgbClr val="DA251C"/>
                </a:solidFill>
              </a:rPr>
              <a:t>水的电离（重点）</a:t>
            </a:r>
          </a:p>
        </p:txBody>
      </p:sp>
      <p:pic>
        <p:nvPicPr>
          <p:cNvPr id="11" name="图片 10">
            <a:extLst>
              <a:ext uri="{FF2B5EF4-FFF2-40B4-BE49-F238E27FC236}">
                <a16:creationId xmlns:a16="http://schemas.microsoft.com/office/drawing/2014/main" xmlns="" id="{11BE0241-A3B3-4E41-92CE-27F295EA8EDA}"/>
              </a:ext>
            </a:extLst>
          </p:cNvPr>
          <p:cNvPicPr/>
          <p:nvPr/>
        </p:nvPicPr>
        <p:blipFill>
          <a:blip r:embed="rId2"/>
          <a:stretch>
            <a:fillRect/>
          </a:stretch>
        </p:blipFill>
        <p:spPr>
          <a:xfrm>
            <a:off x="7631112" y="1645919"/>
            <a:ext cx="578986" cy="328931"/>
          </a:xfrm>
          <a:prstGeom prst="rect">
            <a:avLst/>
          </a:prstGeom>
        </p:spPr>
      </p:pic>
      <p:pic>
        <p:nvPicPr>
          <p:cNvPr id="12" name="图片 11">
            <a:extLst>
              <a:ext uri="{FF2B5EF4-FFF2-40B4-BE49-F238E27FC236}">
                <a16:creationId xmlns:a16="http://schemas.microsoft.com/office/drawing/2014/main" xmlns="" id="{4004EB47-DFDA-4D7F-8BC9-C1439448543F}"/>
              </a:ext>
            </a:extLst>
          </p:cNvPr>
          <p:cNvPicPr/>
          <p:nvPr/>
        </p:nvPicPr>
        <p:blipFill>
          <a:blip r:embed="rId2"/>
          <a:stretch>
            <a:fillRect/>
          </a:stretch>
        </p:blipFill>
        <p:spPr>
          <a:xfrm>
            <a:off x="1066800" y="2270759"/>
            <a:ext cx="578986" cy="328931"/>
          </a:xfrm>
          <a:prstGeom prst="rect">
            <a:avLst/>
          </a:prstGeom>
        </p:spPr>
      </p:pic>
    </p:spTree>
    <p:extLst>
      <p:ext uri="{BB962C8B-B14F-4D97-AF65-F5344CB8AC3E}">
        <p14:creationId xmlns:p14="http://schemas.microsoft.com/office/powerpoint/2010/main" val="636683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21ABC8D-1C46-4B5A-9C88-3EA50E8EBABA}"/>
              </a:ext>
            </a:extLst>
          </p:cNvPr>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6" name="矩形 5">
            <a:extLst>
              <a:ext uri="{FF2B5EF4-FFF2-40B4-BE49-F238E27FC236}">
                <a16:creationId xmlns:a16="http://schemas.microsoft.com/office/drawing/2014/main" xmlns="" id="{488AF07B-6C5B-48DA-B56D-94ABCBAE73BB}"/>
              </a:ext>
            </a:extLst>
          </p:cNvPr>
          <p:cNvSpPr/>
          <p:nvPr/>
        </p:nvSpPr>
        <p:spPr>
          <a:xfrm>
            <a:off x="234043" y="168623"/>
            <a:ext cx="11723913" cy="5909310"/>
          </a:xfrm>
          <a:prstGeom prst="rect">
            <a:avLst/>
          </a:prstGeom>
        </p:spPr>
        <p:txBody>
          <a:bodyPr wrap="square">
            <a:spAutoFit/>
          </a:bodyPr>
          <a:lstStyle/>
          <a:p>
            <a:pPr>
              <a:lnSpc>
                <a:spcPct val="150000"/>
              </a:lnSpc>
            </a:pPr>
            <a:r>
              <a:rPr lang="zh-CN" altLang="zh-CN" sz="2800" dirty="0"/>
              <a:t>不适用于含水很少的物质</a:t>
            </a:r>
            <a:r>
              <a:rPr lang="en-US" altLang="zh-CN" sz="2800" dirty="0"/>
              <a:t>(</a:t>
            </a:r>
            <a:r>
              <a:rPr lang="zh-CN" altLang="zh-CN" sz="2800" dirty="0"/>
              <a:t>如浓硫酸</a:t>
            </a:r>
            <a:r>
              <a:rPr lang="en-US" altLang="zh-CN" sz="2800" dirty="0"/>
              <a:t>)</a:t>
            </a:r>
            <a:r>
              <a:rPr lang="zh-CN" altLang="zh-CN" sz="2800" dirty="0"/>
              <a:t>。</a:t>
            </a:r>
            <a:endParaRPr lang="en-US" altLang="zh-CN" sz="2800" dirty="0"/>
          </a:p>
          <a:p>
            <a:pPr>
              <a:lnSpc>
                <a:spcPct val="150000"/>
              </a:lnSpc>
            </a:pPr>
            <a:endParaRPr lang="en-US" altLang="zh-CN" sz="2800" dirty="0"/>
          </a:p>
          <a:p>
            <a:pPr>
              <a:lnSpc>
                <a:spcPct val="150000"/>
              </a:lnSpc>
            </a:pPr>
            <a:r>
              <a:rPr lang="zh-CN" altLang="en-US" sz="2800" b="1" dirty="0">
                <a:solidFill>
                  <a:srgbClr val="DA251C"/>
                </a:solidFill>
              </a:rPr>
              <a:t>注意</a:t>
            </a:r>
            <a:r>
              <a:rPr lang="zh-CN" altLang="en-US" sz="2800" dirty="0"/>
              <a:t>　外界条件改变</a:t>
            </a:r>
            <a:r>
              <a:rPr lang="en-US" altLang="zh-CN" sz="2800" dirty="0"/>
              <a:t>,</a:t>
            </a:r>
            <a:r>
              <a:rPr lang="zh-CN" altLang="en-US" sz="2800" dirty="0"/>
              <a:t>水的电离平衡发生移动</a:t>
            </a:r>
            <a:r>
              <a:rPr lang="en-US" altLang="zh-CN" sz="2800" dirty="0"/>
              <a:t>,</a:t>
            </a:r>
            <a:r>
              <a:rPr lang="zh-CN" altLang="en-US" sz="2800" dirty="0"/>
              <a:t>但任何时候水电离出的</a:t>
            </a:r>
            <a:r>
              <a:rPr lang="en-US" altLang="zh-CN" sz="2800" i="1" dirty="0"/>
              <a:t>c</a:t>
            </a:r>
            <a:r>
              <a:rPr lang="en-US" altLang="zh-CN" sz="2800" dirty="0"/>
              <a:t>(H</a:t>
            </a:r>
            <a:r>
              <a:rPr lang="en-US" altLang="zh-CN" sz="2800" baseline="30000" dirty="0"/>
              <a:t>+</a:t>
            </a:r>
            <a:r>
              <a:rPr lang="en-US" altLang="zh-CN" sz="2800" dirty="0"/>
              <a:t>)</a:t>
            </a:r>
            <a:r>
              <a:rPr lang="zh-CN" altLang="en-US" sz="2800" dirty="0"/>
              <a:t>和</a:t>
            </a:r>
            <a:r>
              <a:rPr lang="en-US" altLang="zh-CN" sz="2800" i="1" dirty="0"/>
              <a:t>c</a:t>
            </a:r>
            <a:r>
              <a:rPr lang="en-US" altLang="zh-CN" sz="2800" dirty="0"/>
              <a:t>(OH</a:t>
            </a:r>
            <a:r>
              <a:rPr lang="en-US" altLang="zh-CN" sz="2800" baseline="30000" dirty="0"/>
              <a:t>-</a:t>
            </a:r>
            <a:r>
              <a:rPr lang="en-US" altLang="zh-CN" sz="2800" dirty="0"/>
              <a:t>)</a:t>
            </a:r>
            <a:r>
              <a:rPr lang="zh-CN" altLang="en-US" sz="2800" dirty="0"/>
              <a:t>总是相等的。</a:t>
            </a:r>
            <a:endParaRPr lang="en-US" altLang="zh-CN" sz="2800" dirty="0"/>
          </a:p>
          <a:p>
            <a:pPr>
              <a:lnSpc>
                <a:spcPct val="150000"/>
              </a:lnSpc>
            </a:pPr>
            <a:r>
              <a:rPr lang="en-US" altLang="zh-CN" sz="2800" b="1" dirty="0" smtClean="0"/>
              <a:t>3</a:t>
            </a:r>
            <a:r>
              <a:rPr lang="en-US" altLang="zh-CN" sz="2800" b="1" dirty="0"/>
              <a:t>.</a:t>
            </a:r>
            <a:r>
              <a:rPr lang="zh-CN" altLang="zh-CN" sz="2800" b="1" dirty="0"/>
              <a:t>影响水电离平衡的因素</a:t>
            </a:r>
          </a:p>
          <a:p>
            <a:pPr>
              <a:lnSpc>
                <a:spcPct val="150000"/>
              </a:lnSpc>
            </a:pPr>
            <a:r>
              <a:rPr lang="en-US" altLang="zh-CN" sz="2800" dirty="0"/>
              <a:t>(1)</a:t>
            </a:r>
            <a:r>
              <a:rPr lang="zh-CN" altLang="zh-CN" sz="2800" dirty="0"/>
              <a:t>升高温度</a:t>
            </a:r>
            <a:r>
              <a:rPr lang="en-US" altLang="zh-CN" sz="2800" dirty="0"/>
              <a:t>,</a:t>
            </a:r>
            <a:r>
              <a:rPr lang="zh-CN" altLang="zh-CN" sz="2800" dirty="0"/>
              <a:t>水的电离程度增大</a:t>
            </a:r>
            <a:r>
              <a:rPr lang="en-US" altLang="zh-CN" sz="2800" dirty="0"/>
              <a:t>,</a:t>
            </a:r>
            <a:r>
              <a:rPr lang="en-US" altLang="zh-CN" sz="2800" i="1" dirty="0"/>
              <a:t>K</a:t>
            </a:r>
            <a:r>
              <a:rPr lang="en-US" altLang="zh-CN" sz="2800" baseline="-25000" dirty="0"/>
              <a:t>w</a:t>
            </a:r>
            <a:r>
              <a:rPr lang="zh-CN" altLang="zh-CN" sz="2800" dirty="0"/>
              <a:t>增大。</a:t>
            </a:r>
          </a:p>
          <a:p>
            <a:pPr>
              <a:lnSpc>
                <a:spcPct val="150000"/>
              </a:lnSpc>
            </a:pPr>
            <a:r>
              <a:rPr lang="en-US" altLang="zh-CN" sz="2800" dirty="0"/>
              <a:t>(2)</a:t>
            </a:r>
            <a:r>
              <a:rPr lang="zh-CN" altLang="zh-CN" sz="2800" dirty="0"/>
              <a:t>加入酸或碱</a:t>
            </a:r>
            <a:r>
              <a:rPr lang="en-US" altLang="zh-CN" sz="2800" dirty="0"/>
              <a:t>,</a:t>
            </a:r>
            <a:r>
              <a:rPr lang="zh-CN" altLang="zh-CN" sz="2800" dirty="0"/>
              <a:t>水的电离程度减小</a:t>
            </a:r>
            <a:r>
              <a:rPr lang="en-US" altLang="zh-CN" sz="2800" dirty="0"/>
              <a:t>,</a:t>
            </a:r>
            <a:r>
              <a:rPr lang="en-US" altLang="zh-CN" sz="2800" i="1" dirty="0"/>
              <a:t>K</a:t>
            </a:r>
            <a:r>
              <a:rPr lang="en-US" altLang="zh-CN" sz="2800" baseline="-25000" dirty="0"/>
              <a:t>w</a:t>
            </a:r>
            <a:r>
              <a:rPr lang="zh-CN" altLang="zh-CN" sz="2800" dirty="0"/>
              <a:t>不变。</a:t>
            </a:r>
          </a:p>
          <a:p>
            <a:pPr>
              <a:lnSpc>
                <a:spcPct val="150000"/>
              </a:lnSpc>
            </a:pPr>
            <a:r>
              <a:rPr lang="en-US" altLang="zh-CN" sz="2800" dirty="0"/>
              <a:t>(3)</a:t>
            </a:r>
            <a:r>
              <a:rPr lang="zh-CN" altLang="zh-CN" sz="2800" dirty="0"/>
              <a:t>加入可水解的盐</a:t>
            </a:r>
            <a:r>
              <a:rPr lang="en-US" altLang="zh-CN" sz="2800" dirty="0"/>
              <a:t>(</a:t>
            </a:r>
            <a:r>
              <a:rPr lang="zh-CN" altLang="zh-CN" sz="2800" dirty="0"/>
              <a:t>如</a:t>
            </a:r>
            <a:r>
              <a:rPr lang="en-US" altLang="zh-CN" sz="2800" dirty="0"/>
              <a:t>FeCl</a:t>
            </a:r>
            <a:r>
              <a:rPr lang="en-US" altLang="zh-CN" sz="2800" baseline="-25000" dirty="0"/>
              <a:t>3</a:t>
            </a:r>
            <a:r>
              <a:rPr lang="zh-CN" altLang="zh-CN" sz="2800" dirty="0"/>
              <a:t>、</a:t>
            </a:r>
            <a:r>
              <a:rPr lang="en-US" altLang="zh-CN" sz="2800" dirty="0"/>
              <a:t>Na</a:t>
            </a:r>
            <a:r>
              <a:rPr lang="en-US" altLang="zh-CN" sz="2800" baseline="-25000" dirty="0"/>
              <a:t>2</a:t>
            </a:r>
            <a:r>
              <a:rPr lang="en-US" altLang="zh-CN" sz="2800" dirty="0"/>
              <a:t>CO</a:t>
            </a:r>
            <a:r>
              <a:rPr lang="en-US" altLang="zh-CN" sz="2800" baseline="-25000" dirty="0"/>
              <a:t>3</a:t>
            </a:r>
            <a:r>
              <a:rPr lang="en-US" altLang="zh-CN" sz="2800" dirty="0"/>
              <a:t>)</a:t>
            </a:r>
            <a:r>
              <a:rPr lang="zh-CN" altLang="zh-CN" sz="2800" dirty="0"/>
              <a:t>或活泼金属</a:t>
            </a:r>
            <a:r>
              <a:rPr lang="en-US" altLang="zh-CN" sz="2800" dirty="0"/>
              <a:t>(</a:t>
            </a:r>
            <a:r>
              <a:rPr lang="zh-CN" altLang="zh-CN" sz="2800" dirty="0"/>
              <a:t>如</a:t>
            </a:r>
            <a:r>
              <a:rPr lang="en-US" altLang="zh-CN" sz="2800" dirty="0"/>
              <a:t>Na),</a:t>
            </a:r>
            <a:r>
              <a:rPr lang="zh-CN" altLang="zh-CN" sz="2800" dirty="0"/>
              <a:t>水的电离程度增大</a:t>
            </a:r>
            <a:r>
              <a:rPr lang="en-US" altLang="zh-CN" sz="2800" dirty="0"/>
              <a:t>,</a:t>
            </a:r>
          </a:p>
          <a:p>
            <a:pPr>
              <a:lnSpc>
                <a:spcPct val="150000"/>
              </a:lnSpc>
            </a:pPr>
            <a:r>
              <a:rPr lang="en-US" altLang="zh-CN" sz="2800" i="1" dirty="0" smtClean="0"/>
              <a:t>K</a:t>
            </a:r>
            <a:r>
              <a:rPr lang="en-US" altLang="zh-CN" sz="2800" baseline="-25000" dirty="0" smtClean="0"/>
              <a:t>w</a:t>
            </a:r>
            <a:r>
              <a:rPr lang="zh-CN" altLang="zh-CN" sz="2800" dirty="0"/>
              <a:t>不变。</a:t>
            </a:r>
          </a:p>
        </p:txBody>
      </p:sp>
    </p:spTree>
    <p:extLst>
      <p:ext uri="{BB962C8B-B14F-4D97-AF65-F5344CB8AC3E}">
        <p14:creationId xmlns:p14="http://schemas.microsoft.com/office/powerpoint/2010/main" val="2841178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21ABC8D-1C46-4B5A-9C88-3EA50E8EBABA}"/>
              </a:ext>
            </a:extLst>
          </p:cNvPr>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6" name="矩形 5">
            <a:extLst>
              <a:ext uri="{FF2B5EF4-FFF2-40B4-BE49-F238E27FC236}">
                <a16:creationId xmlns:a16="http://schemas.microsoft.com/office/drawing/2014/main" xmlns="" id="{488AF07B-6C5B-48DA-B56D-94ABCBAE73BB}"/>
              </a:ext>
            </a:extLst>
          </p:cNvPr>
          <p:cNvSpPr/>
          <p:nvPr/>
        </p:nvSpPr>
        <p:spPr>
          <a:xfrm>
            <a:off x="234043" y="718246"/>
            <a:ext cx="11723913" cy="3246530"/>
          </a:xfrm>
          <a:prstGeom prst="rect">
            <a:avLst/>
          </a:prstGeom>
        </p:spPr>
        <p:txBody>
          <a:bodyPr wrap="square">
            <a:spAutoFit/>
          </a:bodyPr>
          <a:lstStyle/>
          <a:p>
            <a:pPr>
              <a:lnSpc>
                <a:spcPct val="150000"/>
              </a:lnSpc>
            </a:pPr>
            <a:r>
              <a:rPr lang="zh-CN" altLang="en-US" sz="2800" b="1" dirty="0">
                <a:solidFill>
                  <a:srgbClr val="DA251C"/>
                </a:solidFill>
              </a:rPr>
              <a:t>拓展延伸</a:t>
            </a:r>
            <a:endParaRPr lang="en-US" altLang="zh-CN" sz="2800" b="1" dirty="0">
              <a:solidFill>
                <a:srgbClr val="DA251C"/>
              </a:solidFill>
            </a:endParaRPr>
          </a:p>
          <a:p>
            <a:pPr>
              <a:lnSpc>
                <a:spcPct val="150000"/>
              </a:lnSpc>
            </a:pPr>
            <a:r>
              <a:rPr lang="zh-CN" altLang="en-US" sz="2800" dirty="0"/>
              <a:t>　　</a:t>
            </a:r>
            <a:r>
              <a:rPr lang="zh-CN" altLang="zh-CN" sz="2800" dirty="0"/>
              <a:t>水的电离是吸热过程</a:t>
            </a:r>
            <a:r>
              <a:rPr lang="en-US" altLang="zh-CN" sz="2800" dirty="0"/>
              <a:t>,</a:t>
            </a:r>
            <a:r>
              <a:rPr lang="zh-CN" altLang="zh-CN" sz="2800" dirty="0"/>
              <a:t>升高温度</a:t>
            </a:r>
            <a:r>
              <a:rPr lang="en-US" altLang="zh-CN" sz="2800" dirty="0"/>
              <a:t>,</a:t>
            </a:r>
            <a:r>
              <a:rPr lang="zh-CN" altLang="zh-CN" sz="2800" dirty="0"/>
              <a:t>水的电离平衡向电离方向移动</a:t>
            </a:r>
            <a:r>
              <a:rPr lang="en-US" altLang="zh-CN" sz="2800" dirty="0"/>
              <a:t>,</a:t>
            </a:r>
            <a:r>
              <a:rPr lang="en-US" altLang="zh-CN" sz="2800" i="1" dirty="0"/>
              <a:t>c</a:t>
            </a:r>
            <a:r>
              <a:rPr lang="en-US" altLang="zh-CN" sz="2800" dirty="0"/>
              <a:t>(H</a:t>
            </a:r>
            <a:r>
              <a:rPr lang="en-US" altLang="zh-CN" sz="2800" baseline="30000" dirty="0"/>
              <a:t>+</a:t>
            </a:r>
            <a:r>
              <a:rPr lang="en-US" altLang="zh-CN" sz="2800" dirty="0"/>
              <a:t>)</a:t>
            </a:r>
            <a:r>
              <a:rPr lang="zh-CN" altLang="zh-CN" sz="2800" dirty="0"/>
              <a:t>和</a:t>
            </a:r>
            <a:r>
              <a:rPr lang="en-US" altLang="zh-CN" sz="2800" i="1" dirty="0"/>
              <a:t>c</a:t>
            </a:r>
            <a:r>
              <a:rPr lang="en-US" altLang="zh-CN" sz="2800" dirty="0"/>
              <a:t>(OH</a:t>
            </a:r>
            <a:r>
              <a:rPr lang="en-US" altLang="zh-CN" sz="2800" baseline="30000" dirty="0"/>
              <a:t>-</a:t>
            </a:r>
            <a:r>
              <a:rPr lang="en-US" altLang="zh-CN" sz="2800" dirty="0"/>
              <a:t>)</a:t>
            </a:r>
            <a:r>
              <a:rPr lang="zh-CN" altLang="zh-CN" sz="2800" dirty="0"/>
              <a:t>都增大</a:t>
            </a:r>
            <a:r>
              <a:rPr lang="en-US" altLang="zh-CN" sz="2800" dirty="0"/>
              <a:t>,</a:t>
            </a:r>
            <a:r>
              <a:rPr lang="zh-CN" altLang="zh-CN" sz="2800" dirty="0"/>
              <a:t>故</a:t>
            </a:r>
            <a:r>
              <a:rPr lang="en-US" altLang="zh-CN" sz="2800" i="1" dirty="0"/>
              <a:t>K</a:t>
            </a:r>
            <a:r>
              <a:rPr lang="en-US" altLang="zh-CN" sz="2800" baseline="-25000" dirty="0"/>
              <a:t>w</a:t>
            </a:r>
            <a:r>
              <a:rPr lang="zh-CN" altLang="zh-CN" sz="2800" dirty="0"/>
              <a:t>增大</a:t>
            </a:r>
            <a:r>
              <a:rPr lang="en-US" altLang="zh-CN" sz="2800" dirty="0"/>
              <a:t>,</a:t>
            </a:r>
            <a:r>
              <a:rPr lang="zh-CN" altLang="zh-CN" sz="2800" dirty="0"/>
              <a:t>但溶液仍呈中性</a:t>
            </a:r>
            <a:r>
              <a:rPr lang="en-US" altLang="zh-CN" sz="2800" dirty="0"/>
              <a:t>;</a:t>
            </a:r>
            <a:r>
              <a:rPr lang="zh-CN" altLang="zh-CN" sz="2800" dirty="0"/>
              <a:t>对于</a:t>
            </a:r>
            <a:r>
              <a:rPr lang="en-US" altLang="zh-CN" sz="2800" i="1" dirty="0"/>
              <a:t>K</a:t>
            </a:r>
            <a:r>
              <a:rPr lang="en-US" altLang="zh-CN" sz="2800" baseline="-25000" dirty="0"/>
              <a:t>w</a:t>
            </a:r>
            <a:r>
              <a:rPr lang="en-US" altLang="zh-CN" sz="2800" dirty="0"/>
              <a:t>,</a:t>
            </a:r>
            <a:r>
              <a:rPr lang="zh-CN" altLang="zh-CN" sz="2800" dirty="0"/>
              <a:t>若未注明温度</a:t>
            </a:r>
            <a:r>
              <a:rPr lang="en-US" altLang="zh-CN" sz="2800" dirty="0"/>
              <a:t>,</a:t>
            </a:r>
            <a:r>
              <a:rPr lang="zh-CN" altLang="zh-CN" sz="2800" dirty="0"/>
              <a:t>一般认为是在常温下</a:t>
            </a:r>
            <a:r>
              <a:rPr lang="en-US" altLang="zh-CN" sz="2800" dirty="0"/>
              <a:t>(25 ℃)</a:t>
            </a:r>
            <a:r>
              <a:rPr lang="zh-CN" altLang="zh-CN" sz="2800" dirty="0"/>
              <a:t>。</a:t>
            </a:r>
          </a:p>
          <a:p>
            <a:pPr>
              <a:lnSpc>
                <a:spcPct val="150000"/>
              </a:lnSpc>
            </a:pPr>
            <a:endParaRPr lang="zh-CN" altLang="zh-CN" sz="2800" dirty="0"/>
          </a:p>
        </p:txBody>
      </p:sp>
    </p:spTree>
    <p:extLst>
      <p:ext uri="{BB962C8B-B14F-4D97-AF65-F5344CB8AC3E}">
        <p14:creationId xmlns:p14="http://schemas.microsoft.com/office/powerpoint/2010/main" val="3748736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821787"/>
            <a:ext cx="11723913" cy="662297"/>
          </a:xfrm>
          <a:prstGeom prst="rect">
            <a:avLst/>
          </a:prstGeom>
        </p:spPr>
        <p:txBody>
          <a:bodyPr wrap="square">
            <a:spAutoFit/>
          </a:bodyPr>
          <a:lstStyle/>
          <a:p>
            <a:pPr>
              <a:lnSpc>
                <a:spcPct val="150000"/>
              </a:lnSpc>
            </a:pPr>
            <a:r>
              <a:rPr lang="zh-CN" altLang="en-US" sz="2800" dirty="0">
                <a:latin typeface="+mj-lt"/>
              </a:rPr>
              <a:t> </a:t>
            </a:r>
            <a:r>
              <a:rPr lang="en-US" altLang="zh-CN" sz="2800" b="1" dirty="0">
                <a:latin typeface="+mj-lt"/>
              </a:rPr>
              <a:t>1.</a:t>
            </a:r>
            <a:r>
              <a:rPr lang="zh-CN" altLang="en-US" sz="2800" b="1" dirty="0">
                <a:latin typeface="+mj-lt"/>
              </a:rPr>
              <a:t>溶液酸碱性的判断方法</a:t>
            </a:r>
            <a:endParaRPr lang="zh-CN" altLang="zh-CN" sz="2800" b="1" dirty="0">
              <a:latin typeface="+mj-lt"/>
            </a:endParaRPr>
          </a:p>
        </p:txBody>
      </p:sp>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1066800" y="-2"/>
            <a:ext cx="5550568"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考点</a:t>
            </a:r>
            <a:r>
              <a:rPr lang="en-US" altLang="zh-CN" sz="2800" dirty="0">
                <a:solidFill>
                  <a:srgbClr val="DA251C"/>
                </a:solidFill>
              </a:rPr>
              <a:t>2  </a:t>
            </a:r>
            <a:r>
              <a:rPr lang="zh-CN" altLang="en-US" sz="2800" dirty="0">
                <a:solidFill>
                  <a:srgbClr val="DA251C"/>
                </a:solidFill>
              </a:rPr>
              <a:t>溶液的酸碱性与</a:t>
            </a:r>
            <a:r>
              <a:rPr lang="en-US" altLang="zh-CN" sz="2800" dirty="0">
                <a:solidFill>
                  <a:srgbClr val="DA251C"/>
                </a:solidFill>
              </a:rPr>
              <a:t>pH</a:t>
            </a:r>
            <a:r>
              <a:rPr lang="zh-CN" altLang="en-US" sz="2800" dirty="0">
                <a:solidFill>
                  <a:srgbClr val="DA251C"/>
                </a:solidFill>
              </a:rPr>
              <a:t>（重点）</a:t>
            </a:r>
            <a:endParaRPr lang="en-US" altLang="zh-CN" sz="2800" dirty="0">
              <a:solidFill>
                <a:srgbClr val="DA251C"/>
              </a:solidFill>
            </a:endParaRPr>
          </a:p>
        </p:txBody>
      </p:sp>
      <p:graphicFrame>
        <p:nvGraphicFramePr>
          <p:cNvPr id="3" name="表格 2">
            <a:extLst>
              <a:ext uri="{FF2B5EF4-FFF2-40B4-BE49-F238E27FC236}">
                <a16:creationId xmlns:a16="http://schemas.microsoft.com/office/drawing/2014/main" xmlns="" id="{56168CFB-5943-45CC-9C9F-E830E0BAC76A}"/>
              </a:ext>
            </a:extLst>
          </p:cNvPr>
          <p:cNvGraphicFramePr>
            <a:graphicFrameLocks noGrp="1"/>
          </p:cNvGraphicFramePr>
          <p:nvPr>
            <p:extLst>
              <p:ext uri="{D42A27DB-BD31-4B8C-83A1-F6EECF244321}">
                <p14:modId xmlns:p14="http://schemas.microsoft.com/office/powerpoint/2010/main" val="4044674467"/>
              </p:ext>
            </p:extLst>
          </p:nvPr>
        </p:nvGraphicFramePr>
        <p:xfrm>
          <a:off x="462788" y="1664494"/>
          <a:ext cx="11322812" cy="3352005"/>
        </p:xfrm>
        <a:graphic>
          <a:graphicData uri="http://schemas.openxmlformats.org/drawingml/2006/table">
            <a:tbl>
              <a:tblPr firstRow="1" firstCol="1" bandRow="1">
                <a:tableStyleId>{5C22544A-7EE6-4342-B048-85BDC9FD1C3A}</a:tableStyleId>
              </a:tblPr>
              <a:tblGrid>
                <a:gridCol w="2164655">
                  <a:extLst>
                    <a:ext uri="{9D8B030D-6E8A-4147-A177-3AD203B41FA5}">
                      <a16:colId xmlns:a16="http://schemas.microsoft.com/office/drawing/2014/main" xmlns="" val="3435871499"/>
                    </a:ext>
                  </a:extLst>
                </a:gridCol>
                <a:gridCol w="1332096">
                  <a:extLst>
                    <a:ext uri="{9D8B030D-6E8A-4147-A177-3AD203B41FA5}">
                      <a16:colId xmlns:a16="http://schemas.microsoft.com/office/drawing/2014/main" xmlns="" val="2717570126"/>
                    </a:ext>
                  </a:extLst>
                </a:gridCol>
                <a:gridCol w="3163726">
                  <a:extLst>
                    <a:ext uri="{9D8B030D-6E8A-4147-A177-3AD203B41FA5}">
                      <a16:colId xmlns:a16="http://schemas.microsoft.com/office/drawing/2014/main" xmlns="" val="1922289208"/>
                    </a:ext>
                  </a:extLst>
                </a:gridCol>
                <a:gridCol w="4662335">
                  <a:extLst>
                    <a:ext uri="{9D8B030D-6E8A-4147-A177-3AD203B41FA5}">
                      <a16:colId xmlns:a16="http://schemas.microsoft.com/office/drawing/2014/main" xmlns="" val="2781193811"/>
                    </a:ext>
                  </a:extLst>
                </a:gridCol>
              </a:tblGrid>
              <a:tr h="670401">
                <a:tc>
                  <a:txBody>
                    <a:bodyPr/>
                    <a:lstStyle/>
                    <a:p>
                      <a:pPr algn="ctr">
                        <a:lnSpc>
                          <a:spcPct val="150000"/>
                        </a:lnSpc>
                        <a:spcAft>
                          <a:spcPts val="0"/>
                        </a:spcAft>
                      </a:pPr>
                      <a:r>
                        <a:rPr lang="en-US" sz="2800" b="0" dirty="0">
                          <a:solidFill>
                            <a:srgbClr val="000000"/>
                          </a:solidFill>
                          <a:effectLst/>
                          <a:latin typeface="+mn-lt"/>
                          <a:ea typeface="+mn-ea"/>
                          <a:cs typeface="Times New Roman" panose="02020603050405020304" pitchFamily="18" charset="0"/>
                        </a:rPr>
                        <a:t> </a:t>
                      </a:r>
                      <a:endParaRPr lang="zh-CN" sz="2800" b="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a:solidFill>
                            <a:srgbClr val="000000"/>
                          </a:solidFill>
                          <a:effectLst/>
                          <a:latin typeface="+mn-lt"/>
                          <a:ea typeface="+mn-ea"/>
                          <a:cs typeface="Times New Roman" panose="02020603050405020304" pitchFamily="18" charset="0"/>
                        </a:rPr>
                        <a:t>pH</a:t>
                      </a:r>
                      <a:endParaRPr lang="zh-CN" sz="2800" b="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i="1">
                          <a:solidFill>
                            <a:srgbClr val="000000"/>
                          </a:solidFill>
                          <a:effectLst/>
                          <a:latin typeface="+mn-lt"/>
                          <a:ea typeface="+mn-ea"/>
                          <a:cs typeface="Times New Roman" panose="02020603050405020304" pitchFamily="18" charset="0"/>
                        </a:rPr>
                        <a:t>c</a:t>
                      </a:r>
                      <a:r>
                        <a:rPr lang="en-US" sz="2800" b="0">
                          <a:solidFill>
                            <a:srgbClr val="000000"/>
                          </a:solidFill>
                          <a:effectLst/>
                          <a:latin typeface="+mn-lt"/>
                          <a:ea typeface="+mn-ea"/>
                          <a:cs typeface="Times New Roman" panose="02020603050405020304" pitchFamily="18" charset="0"/>
                        </a:rPr>
                        <a:t>(H</a:t>
                      </a:r>
                      <a:r>
                        <a:rPr lang="en-US" sz="2800" b="0" baseline="30000">
                          <a:solidFill>
                            <a:srgbClr val="000000"/>
                          </a:solidFill>
                          <a:effectLst/>
                          <a:latin typeface="+mn-lt"/>
                          <a:ea typeface="+mn-ea"/>
                          <a:cs typeface="Times New Roman" panose="02020603050405020304" pitchFamily="18" charset="0"/>
                        </a:rPr>
                        <a:t>+</a:t>
                      </a:r>
                      <a:r>
                        <a:rPr lang="en-US" sz="2800" b="0">
                          <a:solidFill>
                            <a:srgbClr val="000000"/>
                          </a:solidFill>
                          <a:effectLst/>
                          <a:latin typeface="+mn-lt"/>
                          <a:ea typeface="+mn-ea"/>
                          <a:cs typeface="Times New Roman" panose="02020603050405020304" pitchFamily="18" charset="0"/>
                        </a:rPr>
                        <a:t>)/(mol·L</a:t>
                      </a:r>
                      <a:r>
                        <a:rPr lang="en-US" sz="2800" b="0" baseline="30000">
                          <a:solidFill>
                            <a:srgbClr val="000000"/>
                          </a:solidFill>
                          <a:effectLst/>
                          <a:latin typeface="+mn-lt"/>
                          <a:ea typeface="+mn-ea"/>
                          <a:cs typeface="Times New Roman" panose="02020603050405020304" pitchFamily="18" charset="0"/>
                        </a:rPr>
                        <a:t>-1</a:t>
                      </a:r>
                      <a:r>
                        <a:rPr lang="en-US" sz="2800" b="0">
                          <a:solidFill>
                            <a:srgbClr val="000000"/>
                          </a:solidFill>
                          <a:effectLst/>
                          <a:latin typeface="+mn-lt"/>
                          <a:ea typeface="+mn-ea"/>
                          <a:cs typeface="Times New Roman" panose="02020603050405020304" pitchFamily="18" charset="0"/>
                        </a:rPr>
                        <a:t>)</a:t>
                      </a:r>
                      <a:endParaRPr lang="zh-CN" sz="2800" b="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i="1">
                          <a:solidFill>
                            <a:srgbClr val="000000"/>
                          </a:solidFill>
                          <a:effectLst/>
                          <a:latin typeface="+mn-lt"/>
                          <a:ea typeface="+mn-ea"/>
                          <a:cs typeface="Times New Roman" panose="02020603050405020304" pitchFamily="18" charset="0"/>
                        </a:rPr>
                        <a:t>c</a:t>
                      </a:r>
                      <a:r>
                        <a:rPr lang="en-US" sz="2800" b="0">
                          <a:solidFill>
                            <a:srgbClr val="000000"/>
                          </a:solidFill>
                          <a:effectLst/>
                          <a:latin typeface="+mn-lt"/>
                          <a:ea typeface="+mn-ea"/>
                          <a:cs typeface="Times New Roman" panose="02020603050405020304" pitchFamily="18" charset="0"/>
                        </a:rPr>
                        <a:t>(H</a:t>
                      </a:r>
                      <a:r>
                        <a:rPr lang="en-US" sz="2800" b="0" baseline="30000">
                          <a:solidFill>
                            <a:srgbClr val="000000"/>
                          </a:solidFill>
                          <a:effectLst/>
                          <a:latin typeface="+mn-lt"/>
                          <a:ea typeface="+mn-ea"/>
                          <a:cs typeface="Times New Roman" panose="02020603050405020304" pitchFamily="18" charset="0"/>
                        </a:rPr>
                        <a:t>+</a:t>
                      </a:r>
                      <a:r>
                        <a:rPr lang="en-US" sz="2800" b="0">
                          <a:solidFill>
                            <a:srgbClr val="000000"/>
                          </a:solidFill>
                          <a:effectLst/>
                          <a:latin typeface="+mn-lt"/>
                          <a:ea typeface="+mn-ea"/>
                          <a:cs typeface="Times New Roman" panose="02020603050405020304" pitchFamily="18" charset="0"/>
                        </a:rPr>
                        <a:t>)</a:t>
                      </a:r>
                      <a:r>
                        <a:rPr lang="zh-CN" sz="2800" b="0">
                          <a:solidFill>
                            <a:srgbClr val="000000"/>
                          </a:solidFill>
                          <a:effectLst/>
                          <a:latin typeface="+mn-lt"/>
                          <a:ea typeface="+mn-ea"/>
                          <a:cs typeface="Times New Roman" panose="02020603050405020304" pitchFamily="18" charset="0"/>
                        </a:rPr>
                        <a:t>与</a:t>
                      </a:r>
                      <a:r>
                        <a:rPr lang="en-US" sz="2800" b="0" i="1">
                          <a:solidFill>
                            <a:srgbClr val="000000"/>
                          </a:solidFill>
                          <a:effectLst/>
                          <a:latin typeface="+mn-lt"/>
                          <a:ea typeface="+mn-ea"/>
                          <a:cs typeface="Times New Roman" panose="02020603050405020304" pitchFamily="18" charset="0"/>
                        </a:rPr>
                        <a:t>c</a:t>
                      </a:r>
                      <a:r>
                        <a:rPr lang="en-US" sz="2800" b="0">
                          <a:solidFill>
                            <a:srgbClr val="000000"/>
                          </a:solidFill>
                          <a:effectLst/>
                          <a:latin typeface="+mn-lt"/>
                          <a:ea typeface="+mn-ea"/>
                          <a:cs typeface="Times New Roman" panose="02020603050405020304" pitchFamily="18" charset="0"/>
                        </a:rPr>
                        <a:t>(OH</a:t>
                      </a:r>
                      <a:r>
                        <a:rPr lang="en-US" sz="2800" b="0" baseline="30000">
                          <a:solidFill>
                            <a:srgbClr val="000000"/>
                          </a:solidFill>
                          <a:effectLst/>
                          <a:latin typeface="+mn-lt"/>
                          <a:ea typeface="+mn-ea"/>
                          <a:cs typeface="Times New Roman" panose="02020603050405020304" pitchFamily="18" charset="0"/>
                        </a:rPr>
                        <a:t>-</a:t>
                      </a:r>
                      <a:r>
                        <a:rPr lang="en-US" sz="2800" b="0">
                          <a:solidFill>
                            <a:srgbClr val="000000"/>
                          </a:solidFill>
                          <a:effectLst/>
                          <a:latin typeface="+mn-lt"/>
                          <a:ea typeface="+mn-ea"/>
                          <a:cs typeface="Times New Roman" panose="02020603050405020304" pitchFamily="18" charset="0"/>
                        </a:rPr>
                        <a:t>)</a:t>
                      </a:r>
                      <a:r>
                        <a:rPr lang="zh-CN" sz="2800" b="0">
                          <a:solidFill>
                            <a:srgbClr val="000000"/>
                          </a:solidFill>
                          <a:effectLst/>
                          <a:latin typeface="+mn-lt"/>
                          <a:ea typeface="+mn-ea"/>
                          <a:cs typeface="Times New Roman" panose="02020603050405020304" pitchFamily="18" charset="0"/>
                        </a:rPr>
                        <a:t>的大小比较</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14500692"/>
                  </a:ext>
                </a:extLst>
              </a:tr>
              <a:tr h="670401">
                <a:tc>
                  <a:txBody>
                    <a:bodyPr/>
                    <a:lstStyle/>
                    <a:p>
                      <a:pPr algn="ctr">
                        <a:lnSpc>
                          <a:spcPct val="150000"/>
                        </a:lnSpc>
                        <a:spcAft>
                          <a:spcPts val="0"/>
                        </a:spcAft>
                      </a:pPr>
                      <a:r>
                        <a:rPr lang="zh-CN" sz="2800" b="0">
                          <a:solidFill>
                            <a:srgbClr val="000000"/>
                          </a:solidFill>
                          <a:effectLst/>
                          <a:latin typeface="+mn-lt"/>
                          <a:ea typeface="+mn-ea"/>
                          <a:cs typeface="Times New Roman" panose="02020603050405020304" pitchFamily="18" charset="0"/>
                        </a:rPr>
                        <a:t>酸性</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a:solidFill>
                            <a:srgbClr val="000000"/>
                          </a:solidFill>
                          <a:effectLst/>
                          <a:latin typeface="+mn-lt"/>
                          <a:ea typeface="+mn-ea"/>
                          <a:cs typeface="Times New Roman" panose="02020603050405020304" pitchFamily="18" charset="0"/>
                        </a:rPr>
                        <a:t>&lt;7</a:t>
                      </a:r>
                      <a:endParaRPr lang="zh-CN" sz="2800" b="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a:solidFill>
                            <a:srgbClr val="000000"/>
                          </a:solidFill>
                          <a:effectLst/>
                          <a:latin typeface="+mn-lt"/>
                          <a:ea typeface="+mn-ea"/>
                          <a:cs typeface="Times New Roman" panose="02020603050405020304" pitchFamily="18" charset="0"/>
                        </a:rPr>
                        <a:t>&gt;10</a:t>
                      </a:r>
                      <a:r>
                        <a:rPr lang="en-US" sz="2800" b="0" baseline="30000">
                          <a:solidFill>
                            <a:srgbClr val="000000"/>
                          </a:solidFill>
                          <a:effectLst/>
                          <a:latin typeface="+mn-lt"/>
                          <a:ea typeface="+mn-ea"/>
                          <a:cs typeface="Times New Roman" panose="02020603050405020304" pitchFamily="18" charset="0"/>
                        </a:rPr>
                        <a:t>-7</a:t>
                      </a:r>
                      <a:endParaRPr lang="zh-CN" sz="2800" b="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i="1">
                          <a:solidFill>
                            <a:srgbClr val="000000"/>
                          </a:solidFill>
                          <a:effectLst/>
                          <a:latin typeface="+mn-lt"/>
                          <a:ea typeface="+mn-ea"/>
                          <a:cs typeface="Times New Roman" panose="02020603050405020304" pitchFamily="18" charset="0"/>
                        </a:rPr>
                        <a:t>c</a:t>
                      </a:r>
                      <a:r>
                        <a:rPr lang="en-US" sz="2800" b="0">
                          <a:solidFill>
                            <a:srgbClr val="000000"/>
                          </a:solidFill>
                          <a:effectLst/>
                          <a:latin typeface="+mn-lt"/>
                          <a:ea typeface="+mn-ea"/>
                          <a:cs typeface="Times New Roman" panose="02020603050405020304" pitchFamily="18" charset="0"/>
                        </a:rPr>
                        <a:t>(H</a:t>
                      </a:r>
                      <a:r>
                        <a:rPr lang="en-US" sz="2800" b="0" baseline="30000">
                          <a:solidFill>
                            <a:srgbClr val="000000"/>
                          </a:solidFill>
                          <a:effectLst/>
                          <a:latin typeface="+mn-lt"/>
                          <a:ea typeface="+mn-ea"/>
                          <a:cs typeface="Times New Roman" panose="02020603050405020304" pitchFamily="18" charset="0"/>
                        </a:rPr>
                        <a:t>+</a:t>
                      </a:r>
                      <a:r>
                        <a:rPr lang="en-US" sz="2800" b="0">
                          <a:solidFill>
                            <a:srgbClr val="000000"/>
                          </a:solidFill>
                          <a:effectLst/>
                          <a:latin typeface="+mn-lt"/>
                          <a:ea typeface="+mn-ea"/>
                          <a:cs typeface="Times New Roman" panose="02020603050405020304" pitchFamily="18" charset="0"/>
                        </a:rPr>
                        <a:t>)&gt;</a:t>
                      </a:r>
                      <a:r>
                        <a:rPr lang="en-US" sz="2800" b="0" i="1">
                          <a:solidFill>
                            <a:srgbClr val="000000"/>
                          </a:solidFill>
                          <a:effectLst/>
                          <a:latin typeface="+mn-lt"/>
                          <a:ea typeface="+mn-ea"/>
                          <a:cs typeface="Times New Roman" panose="02020603050405020304" pitchFamily="18" charset="0"/>
                        </a:rPr>
                        <a:t>c</a:t>
                      </a:r>
                      <a:r>
                        <a:rPr lang="en-US" sz="2800" b="0">
                          <a:solidFill>
                            <a:srgbClr val="000000"/>
                          </a:solidFill>
                          <a:effectLst/>
                          <a:latin typeface="+mn-lt"/>
                          <a:ea typeface="+mn-ea"/>
                          <a:cs typeface="Times New Roman" panose="02020603050405020304" pitchFamily="18" charset="0"/>
                        </a:rPr>
                        <a:t>(OH</a:t>
                      </a:r>
                      <a:r>
                        <a:rPr lang="en-US" sz="2800" b="0" baseline="30000">
                          <a:solidFill>
                            <a:srgbClr val="000000"/>
                          </a:solidFill>
                          <a:effectLst/>
                          <a:latin typeface="+mn-lt"/>
                          <a:ea typeface="+mn-ea"/>
                          <a:cs typeface="Times New Roman" panose="02020603050405020304" pitchFamily="18" charset="0"/>
                        </a:rPr>
                        <a:t>-</a:t>
                      </a:r>
                      <a:r>
                        <a:rPr lang="en-US" sz="2800" b="0">
                          <a:solidFill>
                            <a:srgbClr val="000000"/>
                          </a:solidFill>
                          <a:effectLst/>
                          <a:latin typeface="+mn-lt"/>
                          <a:ea typeface="+mn-ea"/>
                          <a:cs typeface="Times New Roman" panose="02020603050405020304" pitchFamily="18" charset="0"/>
                        </a:rPr>
                        <a:t>)</a:t>
                      </a:r>
                      <a:endParaRPr lang="zh-CN" sz="2800" b="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686327424"/>
                  </a:ext>
                </a:extLst>
              </a:tr>
              <a:tr h="670401">
                <a:tc>
                  <a:txBody>
                    <a:bodyPr/>
                    <a:lstStyle/>
                    <a:p>
                      <a:pPr algn="ctr">
                        <a:lnSpc>
                          <a:spcPct val="150000"/>
                        </a:lnSpc>
                        <a:spcAft>
                          <a:spcPts val="0"/>
                        </a:spcAft>
                      </a:pPr>
                      <a:r>
                        <a:rPr lang="zh-CN" sz="2800" b="0">
                          <a:solidFill>
                            <a:srgbClr val="000000"/>
                          </a:solidFill>
                          <a:effectLst/>
                          <a:latin typeface="+mn-lt"/>
                          <a:ea typeface="+mn-ea"/>
                          <a:cs typeface="Times New Roman" panose="02020603050405020304" pitchFamily="18" charset="0"/>
                        </a:rPr>
                        <a:t>中性</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a:solidFill>
                            <a:srgbClr val="000000"/>
                          </a:solidFill>
                          <a:effectLst/>
                          <a:latin typeface="+mn-lt"/>
                          <a:ea typeface="+mn-ea"/>
                          <a:cs typeface="Times New Roman" panose="02020603050405020304" pitchFamily="18" charset="0"/>
                        </a:rPr>
                        <a:t>=7</a:t>
                      </a:r>
                      <a:endParaRPr lang="zh-CN" sz="2800" b="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a:solidFill>
                            <a:srgbClr val="000000"/>
                          </a:solidFill>
                          <a:effectLst/>
                          <a:latin typeface="+mn-lt"/>
                          <a:ea typeface="+mn-ea"/>
                          <a:cs typeface="Times New Roman" panose="02020603050405020304" pitchFamily="18" charset="0"/>
                        </a:rPr>
                        <a:t>=10</a:t>
                      </a:r>
                      <a:r>
                        <a:rPr lang="en-US" sz="2800" b="0" baseline="30000">
                          <a:solidFill>
                            <a:srgbClr val="000000"/>
                          </a:solidFill>
                          <a:effectLst/>
                          <a:latin typeface="+mn-lt"/>
                          <a:ea typeface="+mn-ea"/>
                          <a:cs typeface="Times New Roman" panose="02020603050405020304" pitchFamily="18" charset="0"/>
                        </a:rPr>
                        <a:t>-7</a:t>
                      </a:r>
                      <a:endParaRPr lang="zh-CN" sz="2800" b="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i="1">
                          <a:solidFill>
                            <a:srgbClr val="000000"/>
                          </a:solidFill>
                          <a:effectLst/>
                          <a:latin typeface="+mn-lt"/>
                          <a:ea typeface="+mn-ea"/>
                          <a:cs typeface="Times New Roman" panose="02020603050405020304" pitchFamily="18" charset="0"/>
                        </a:rPr>
                        <a:t>c</a:t>
                      </a:r>
                      <a:r>
                        <a:rPr lang="en-US" sz="2800" b="0">
                          <a:solidFill>
                            <a:srgbClr val="000000"/>
                          </a:solidFill>
                          <a:effectLst/>
                          <a:latin typeface="+mn-lt"/>
                          <a:ea typeface="+mn-ea"/>
                          <a:cs typeface="Times New Roman" panose="02020603050405020304" pitchFamily="18" charset="0"/>
                        </a:rPr>
                        <a:t>(H</a:t>
                      </a:r>
                      <a:r>
                        <a:rPr lang="en-US" sz="2800" b="0" baseline="30000">
                          <a:solidFill>
                            <a:srgbClr val="000000"/>
                          </a:solidFill>
                          <a:effectLst/>
                          <a:latin typeface="+mn-lt"/>
                          <a:ea typeface="+mn-ea"/>
                          <a:cs typeface="Times New Roman" panose="02020603050405020304" pitchFamily="18" charset="0"/>
                        </a:rPr>
                        <a:t>+</a:t>
                      </a:r>
                      <a:r>
                        <a:rPr lang="en-US" sz="2800" b="0">
                          <a:solidFill>
                            <a:srgbClr val="000000"/>
                          </a:solidFill>
                          <a:effectLst/>
                          <a:latin typeface="+mn-lt"/>
                          <a:ea typeface="+mn-ea"/>
                          <a:cs typeface="Times New Roman" panose="02020603050405020304" pitchFamily="18" charset="0"/>
                        </a:rPr>
                        <a:t>)=</a:t>
                      </a:r>
                      <a:r>
                        <a:rPr lang="en-US" sz="2800" b="0" i="1">
                          <a:solidFill>
                            <a:srgbClr val="000000"/>
                          </a:solidFill>
                          <a:effectLst/>
                          <a:latin typeface="+mn-lt"/>
                          <a:ea typeface="+mn-ea"/>
                          <a:cs typeface="Times New Roman" panose="02020603050405020304" pitchFamily="18" charset="0"/>
                        </a:rPr>
                        <a:t>c</a:t>
                      </a:r>
                      <a:r>
                        <a:rPr lang="en-US" sz="2800" b="0">
                          <a:solidFill>
                            <a:srgbClr val="000000"/>
                          </a:solidFill>
                          <a:effectLst/>
                          <a:latin typeface="+mn-lt"/>
                          <a:ea typeface="+mn-ea"/>
                          <a:cs typeface="Times New Roman" panose="02020603050405020304" pitchFamily="18" charset="0"/>
                        </a:rPr>
                        <a:t>(OH</a:t>
                      </a:r>
                      <a:r>
                        <a:rPr lang="en-US" sz="2800" b="0" baseline="30000">
                          <a:solidFill>
                            <a:srgbClr val="000000"/>
                          </a:solidFill>
                          <a:effectLst/>
                          <a:latin typeface="+mn-lt"/>
                          <a:ea typeface="+mn-ea"/>
                          <a:cs typeface="Times New Roman" panose="02020603050405020304" pitchFamily="18" charset="0"/>
                        </a:rPr>
                        <a:t>-</a:t>
                      </a:r>
                      <a:r>
                        <a:rPr lang="en-US" sz="2800" b="0">
                          <a:solidFill>
                            <a:srgbClr val="000000"/>
                          </a:solidFill>
                          <a:effectLst/>
                          <a:latin typeface="+mn-lt"/>
                          <a:ea typeface="+mn-ea"/>
                          <a:cs typeface="Times New Roman" panose="02020603050405020304" pitchFamily="18" charset="0"/>
                        </a:rPr>
                        <a:t>)</a:t>
                      </a:r>
                      <a:endParaRPr lang="zh-CN" sz="2800" b="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116339300"/>
                  </a:ext>
                </a:extLst>
              </a:tr>
              <a:tr h="670401">
                <a:tc>
                  <a:txBody>
                    <a:bodyPr/>
                    <a:lstStyle/>
                    <a:p>
                      <a:pPr algn="ctr">
                        <a:lnSpc>
                          <a:spcPct val="150000"/>
                        </a:lnSpc>
                        <a:spcAft>
                          <a:spcPts val="0"/>
                        </a:spcAft>
                      </a:pPr>
                      <a:r>
                        <a:rPr lang="zh-CN" sz="2800" b="0">
                          <a:solidFill>
                            <a:srgbClr val="000000"/>
                          </a:solidFill>
                          <a:effectLst/>
                          <a:latin typeface="+mn-lt"/>
                          <a:ea typeface="+mn-ea"/>
                          <a:cs typeface="Times New Roman" panose="02020603050405020304" pitchFamily="18" charset="0"/>
                        </a:rPr>
                        <a:t>碱性</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a:solidFill>
                            <a:srgbClr val="000000"/>
                          </a:solidFill>
                          <a:effectLst/>
                          <a:latin typeface="+mn-lt"/>
                          <a:ea typeface="+mn-ea"/>
                          <a:cs typeface="Times New Roman" panose="02020603050405020304" pitchFamily="18" charset="0"/>
                        </a:rPr>
                        <a:t>&gt;7</a:t>
                      </a:r>
                      <a:endParaRPr lang="zh-CN" sz="2800" b="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a:solidFill>
                            <a:srgbClr val="000000"/>
                          </a:solidFill>
                          <a:effectLst/>
                          <a:latin typeface="+mn-lt"/>
                          <a:ea typeface="+mn-ea"/>
                          <a:cs typeface="Times New Roman" panose="02020603050405020304" pitchFamily="18" charset="0"/>
                        </a:rPr>
                        <a:t>&lt;10</a:t>
                      </a:r>
                      <a:r>
                        <a:rPr lang="en-US" sz="2800" b="0" baseline="30000">
                          <a:solidFill>
                            <a:srgbClr val="000000"/>
                          </a:solidFill>
                          <a:effectLst/>
                          <a:latin typeface="+mn-lt"/>
                          <a:ea typeface="+mn-ea"/>
                          <a:cs typeface="Times New Roman" panose="02020603050405020304" pitchFamily="18" charset="0"/>
                        </a:rPr>
                        <a:t>-7</a:t>
                      </a:r>
                      <a:endParaRPr lang="zh-CN" sz="2800" b="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i="1" dirty="0">
                          <a:solidFill>
                            <a:srgbClr val="000000"/>
                          </a:solidFill>
                          <a:effectLst/>
                          <a:latin typeface="+mn-lt"/>
                          <a:ea typeface="+mn-ea"/>
                          <a:cs typeface="Times New Roman" panose="02020603050405020304" pitchFamily="18" charset="0"/>
                        </a:rPr>
                        <a:t>c</a:t>
                      </a:r>
                      <a:r>
                        <a:rPr lang="en-US" sz="2800" b="0" dirty="0">
                          <a:solidFill>
                            <a:srgbClr val="000000"/>
                          </a:solidFill>
                          <a:effectLst/>
                          <a:latin typeface="+mn-lt"/>
                          <a:ea typeface="+mn-ea"/>
                          <a:cs typeface="Times New Roman" panose="02020603050405020304" pitchFamily="18" charset="0"/>
                        </a:rPr>
                        <a:t>(H</a:t>
                      </a:r>
                      <a:r>
                        <a:rPr lang="en-US" sz="2800" b="0" baseline="30000" dirty="0">
                          <a:solidFill>
                            <a:srgbClr val="000000"/>
                          </a:solidFill>
                          <a:effectLst/>
                          <a:latin typeface="+mn-lt"/>
                          <a:ea typeface="+mn-ea"/>
                          <a:cs typeface="Times New Roman" panose="02020603050405020304" pitchFamily="18" charset="0"/>
                        </a:rPr>
                        <a:t>+</a:t>
                      </a:r>
                      <a:r>
                        <a:rPr lang="en-US" sz="2800" b="0" dirty="0">
                          <a:solidFill>
                            <a:srgbClr val="000000"/>
                          </a:solidFill>
                          <a:effectLst/>
                          <a:latin typeface="+mn-lt"/>
                          <a:ea typeface="+mn-ea"/>
                          <a:cs typeface="Times New Roman" panose="02020603050405020304" pitchFamily="18" charset="0"/>
                        </a:rPr>
                        <a:t>)&lt;</a:t>
                      </a:r>
                      <a:r>
                        <a:rPr lang="en-US" sz="2800" b="0" i="1" dirty="0">
                          <a:solidFill>
                            <a:srgbClr val="000000"/>
                          </a:solidFill>
                          <a:effectLst/>
                          <a:latin typeface="+mn-lt"/>
                          <a:ea typeface="+mn-ea"/>
                          <a:cs typeface="Times New Roman" panose="02020603050405020304" pitchFamily="18" charset="0"/>
                        </a:rPr>
                        <a:t>c</a:t>
                      </a:r>
                      <a:r>
                        <a:rPr lang="en-US" sz="2800" b="0" dirty="0">
                          <a:solidFill>
                            <a:srgbClr val="000000"/>
                          </a:solidFill>
                          <a:effectLst/>
                          <a:latin typeface="+mn-lt"/>
                          <a:ea typeface="+mn-ea"/>
                          <a:cs typeface="Times New Roman" panose="02020603050405020304" pitchFamily="18" charset="0"/>
                        </a:rPr>
                        <a:t>(OH</a:t>
                      </a:r>
                      <a:r>
                        <a:rPr lang="en-US" sz="2800" b="0" baseline="30000" dirty="0">
                          <a:solidFill>
                            <a:srgbClr val="000000"/>
                          </a:solidFill>
                          <a:effectLst/>
                          <a:latin typeface="+mn-lt"/>
                          <a:ea typeface="+mn-ea"/>
                          <a:cs typeface="Times New Roman" panose="02020603050405020304" pitchFamily="18" charset="0"/>
                        </a:rPr>
                        <a:t>-</a:t>
                      </a:r>
                      <a:r>
                        <a:rPr lang="en-US" sz="2800" b="0" dirty="0">
                          <a:solidFill>
                            <a:srgbClr val="000000"/>
                          </a:solidFill>
                          <a:effectLst/>
                          <a:latin typeface="+mn-lt"/>
                          <a:ea typeface="+mn-ea"/>
                          <a:cs typeface="Times New Roman" panose="02020603050405020304" pitchFamily="18" charset="0"/>
                        </a:rPr>
                        <a:t>)</a:t>
                      </a:r>
                      <a:endParaRPr lang="zh-CN" sz="2800" b="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158390424"/>
                  </a:ext>
                </a:extLst>
              </a:tr>
              <a:tr h="670401">
                <a:tc>
                  <a:txBody>
                    <a:bodyPr/>
                    <a:lstStyle/>
                    <a:p>
                      <a:pPr algn="ctr">
                        <a:lnSpc>
                          <a:spcPct val="150000"/>
                        </a:lnSpc>
                        <a:spcAft>
                          <a:spcPts val="0"/>
                        </a:spcAft>
                      </a:pPr>
                      <a:r>
                        <a:rPr lang="zh-CN" sz="2800" b="0">
                          <a:solidFill>
                            <a:srgbClr val="000000"/>
                          </a:solidFill>
                          <a:effectLst/>
                          <a:latin typeface="+mn-lt"/>
                          <a:ea typeface="+mn-ea"/>
                          <a:cs typeface="Times New Roman" panose="02020603050405020304" pitchFamily="18" charset="0"/>
                        </a:rPr>
                        <a:t>适用温度</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gridSpan="2">
                  <a:txBody>
                    <a:bodyPr/>
                    <a:lstStyle/>
                    <a:p>
                      <a:pPr algn="ctr">
                        <a:lnSpc>
                          <a:spcPct val="150000"/>
                        </a:lnSpc>
                        <a:spcAft>
                          <a:spcPts val="0"/>
                        </a:spcAft>
                      </a:pPr>
                      <a:r>
                        <a:rPr lang="en-US" sz="2800" b="0">
                          <a:solidFill>
                            <a:srgbClr val="000000"/>
                          </a:solidFill>
                          <a:effectLst/>
                          <a:latin typeface="+mn-lt"/>
                          <a:ea typeface="+mn-ea"/>
                          <a:cs typeface="Times New Roman" panose="02020603050405020304" pitchFamily="18" charset="0"/>
                        </a:rPr>
                        <a:t>25 ℃</a:t>
                      </a:r>
                      <a:endParaRPr lang="zh-CN" sz="2800" b="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hMerge="1">
                  <a:txBody>
                    <a:bodyPr/>
                    <a:lstStyle/>
                    <a:p>
                      <a:endParaRPr lang="zh-CN" altLang="en-US"/>
                    </a:p>
                  </a:txBody>
                  <a:tcPr/>
                </a:tc>
                <a:tc>
                  <a:txBody>
                    <a:bodyPr/>
                    <a:lstStyle/>
                    <a:p>
                      <a:pPr algn="ctr">
                        <a:lnSpc>
                          <a:spcPct val="150000"/>
                        </a:lnSpc>
                        <a:spcAft>
                          <a:spcPts val="0"/>
                        </a:spcAft>
                      </a:pPr>
                      <a:r>
                        <a:rPr lang="zh-CN" sz="2800" b="0" dirty="0">
                          <a:solidFill>
                            <a:srgbClr val="000000"/>
                          </a:solidFill>
                          <a:effectLst/>
                          <a:latin typeface="+mn-lt"/>
                          <a:ea typeface="+mn-ea"/>
                          <a:cs typeface="Times New Roman" panose="02020603050405020304" pitchFamily="18" charset="0"/>
                        </a:rPr>
                        <a:t>任何温度</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235528625"/>
                  </a:ext>
                </a:extLst>
              </a:tr>
            </a:tbl>
          </a:graphicData>
        </a:graphic>
      </p:graphicFrame>
    </p:spTree>
    <p:extLst>
      <p:ext uri="{BB962C8B-B14F-4D97-AF65-F5344CB8AC3E}">
        <p14:creationId xmlns:p14="http://schemas.microsoft.com/office/powerpoint/2010/main" val="3784896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21ABC8D-1C46-4B5A-9C88-3EA50E8EBABA}"/>
              </a:ext>
            </a:extLst>
          </p:cNvPr>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6" name="矩形 5">
            <a:extLst>
              <a:ext uri="{FF2B5EF4-FFF2-40B4-BE49-F238E27FC236}">
                <a16:creationId xmlns:a16="http://schemas.microsoft.com/office/drawing/2014/main" xmlns="" id="{488AF07B-6C5B-48DA-B56D-94ABCBAE73BB}"/>
              </a:ext>
            </a:extLst>
          </p:cNvPr>
          <p:cNvSpPr/>
          <p:nvPr/>
        </p:nvSpPr>
        <p:spPr>
          <a:xfrm>
            <a:off x="234043" y="375346"/>
            <a:ext cx="11723913" cy="5909310"/>
          </a:xfrm>
          <a:prstGeom prst="rect">
            <a:avLst/>
          </a:prstGeom>
        </p:spPr>
        <p:txBody>
          <a:bodyPr wrap="square">
            <a:spAutoFit/>
          </a:bodyPr>
          <a:lstStyle/>
          <a:p>
            <a:pPr>
              <a:lnSpc>
                <a:spcPct val="150000"/>
              </a:lnSpc>
            </a:pPr>
            <a:r>
              <a:rPr lang="en-US" altLang="zh-CN" sz="2800" b="1" dirty="0"/>
              <a:t>2.</a:t>
            </a:r>
            <a:r>
              <a:rPr lang="zh-CN" altLang="zh-CN" sz="2800" b="1" dirty="0"/>
              <a:t>溶液的</a:t>
            </a:r>
            <a:r>
              <a:rPr lang="en-US" altLang="zh-CN" sz="2800" b="1" dirty="0"/>
              <a:t>pH</a:t>
            </a:r>
            <a:endParaRPr lang="zh-CN" altLang="zh-CN" sz="2800" b="1" dirty="0"/>
          </a:p>
          <a:p>
            <a:pPr>
              <a:lnSpc>
                <a:spcPct val="150000"/>
              </a:lnSpc>
            </a:pPr>
            <a:r>
              <a:rPr lang="en-US" altLang="zh-CN" sz="2800" dirty="0"/>
              <a:t>(1)</a:t>
            </a:r>
            <a:r>
              <a:rPr lang="zh-CN" altLang="zh-CN" sz="2800" dirty="0"/>
              <a:t>定义</a:t>
            </a:r>
            <a:r>
              <a:rPr lang="en-US" altLang="zh-CN" sz="2800" dirty="0"/>
              <a:t>:pH=-</a:t>
            </a:r>
            <a:r>
              <a:rPr lang="en-US" altLang="zh-CN" sz="2800" dirty="0" err="1"/>
              <a:t>lg</a:t>
            </a:r>
            <a:r>
              <a:rPr lang="en-US" altLang="zh-CN" sz="2800" dirty="0"/>
              <a:t> </a:t>
            </a:r>
            <a:r>
              <a:rPr lang="en-US" altLang="zh-CN" sz="2800" i="1" dirty="0"/>
              <a:t>c</a:t>
            </a:r>
            <a:r>
              <a:rPr lang="en-US" altLang="zh-CN" sz="2800" dirty="0"/>
              <a:t>(H</a:t>
            </a:r>
            <a:r>
              <a:rPr lang="en-US" altLang="zh-CN" sz="2800" baseline="30000" dirty="0"/>
              <a:t>+</a:t>
            </a:r>
            <a:r>
              <a:rPr lang="en-US" altLang="zh-CN" sz="2800" dirty="0"/>
              <a:t>)</a:t>
            </a:r>
            <a:r>
              <a:rPr lang="zh-CN" altLang="zh-CN" sz="2800" dirty="0"/>
              <a:t>。</a:t>
            </a:r>
          </a:p>
          <a:p>
            <a:pPr>
              <a:lnSpc>
                <a:spcPct val="150000"/>
              </a:lnSpc>
            </a:pPr>
            <a:r>
              <a:rPr lang="en-US" altLang="zh-CN" sz="2800" dirty="0"/>
              <a:t>(2)pH </a:t>
            </a:r>
            <a:r>
              <a:rPr lang="zh-CN" altLang="zh-CN" sz="2800" dirty="0"/>
              <a:t>与溶液酸碱性的关系</a:t>
            </a:r>
            <a:r>
              <a:rPr lang="en-US" altLang="zh-CN" sz="2800" dirty="0"/>
              <a:t>(25 ℃</a:t>
            </a:r>
            <a:r>
              <a:rPr lang="zh-CN" altLang="zh-CN" sz="2800" dirty="0"/>
              <a:t>时</a:t>
            </a:r>
            <a:r>
              <a:rPr lang="en-US" altLang="zh-CN" sz="2800" dirty="0"/>
              <a:t>)</a:t>
            </a:r>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r>
              <a:rPr lang="zh-CN" altLang="en-US" sz="2800" b="1" dirty="0">
                <a:solidFill>
                  <a:srgbClr val="DA251C"/>
                </a:solidFill>
              </a:rPr>
              <a:t>注意</a:t>
            </a:r>
            <a:r>
              <a:rPr lang="zh-CN" altLang="en-US" sz="2800" dirty="0"/>
              <a:t>　</a:t>
            </a:r>
            <a:r>
              <a:rPr lang="zh-CN" altLang="zh-CN" sz="2800" dirty="0"/>
              <a:t>当</a:t>
            </a:r>
            <a:r>
              <a:rPr lang="en-US" altLang="zh-CN" sz="2800" i="1" dirty="0"/>
              <a:t>c</a:t>
            </a:r>
            <a:r>
              <a:rPr lang="en-US" altLang="zh-CN" sz="2800" dirty="0"/>
              <a:t>(H</a:t>
            </a:r>
            <a:r>
              <a:rPr lang="en-US" altLang="zh-CN" sz="2800" baseline="30000" dirty="0"/>
              <a:t>+</a:t>
            </a:r>
            <a:r>
              <a:rPr lang="en-US" altLang="zh-CN" sz="2800" dirty="0"/>
              <a:t>)&gt;1 mol·L</a:t>
            </a:r>
            <a:r>
              <a:rPr lang="en-US" altLang="zh-CN" sz="2800" baseline="30000" dirty="0"/>
              <a:t>-1</a:t>
            </a:r>
            <a:r>
              <a:rPr lang="zh-CN" altLang="zh-CN" sz="2800" dirty="0"/>
              <a:t>或</a:t>
            </a:r>
            <a:r>
              <a:rPr lang="en-US" altLang="zh-CN" sz="2800" i="1" dirty="0"/>
              <a:t>c</a:t>
            </a:r>
            <a:r>
              <a:rPr lang="en-US" altLang="zh-CN" sz="2800" dirty="0"/>
              <a:t>(OH</a:t>
            </a:r>
            <a:r>
              <a:rPr lang="en-US" altLang="zh-CN" sz="2800" baseline="30000" dirty="0"/>
              <a:t>-</a:t>
            </a:r>
            <a:r>
              <a:rPr lang="en-US" altLang="zh-CN" sz="2800" dirty="0"/>
              <a:t>)&gt;1 mol·L</a:t>
            </a:r>
            <a:r>
              <a:rPr lang="en-US" altLang="zh-CN" sz="2800" baseline="30000" dirty="0"/>
              <a:t>-1</a:t>
            </a:r>
            <a:r>
              <a:rPr lang="zh-CN" altLang="zh-CN" sz="2800" dirty="0"/>
              <a:t>时</a:t>
            </a:r>
            <a:r>
              <a:rPr lang="en-US" altLang="zh-CN" sz="2800" dirty="0"/>
              <a:t>,</a:t>
            </a:r>
            <a:r>
              <a:rPr lang="zh-CN" altLang="zh-CN" sz="2800" dirty="0"/>
              <a:t>一般不用</a:t>
            </a:r>
            <a:r>
              <a:rPr lang="en-US" altLang="zh-CN" sz="2800" dirty="0"/>
              <a:t>pH</a:t>
            </a:r>
            <a:r>
              <a:rPr lang="zh-CN" altLang="zh-CN" sz="2800" dirty="0"/>
              <a:t>表示溶液的酸碱性</a:t>
            </a:r>
            <a:r>
              <a:rPr lang="en-US" altLang="zh-CN" sz="2800" dirty="0"/>
              <a:t>,</a:t>
            </a:r>
            <a:r>
              <a:rPr lang="zh-CN" altLang="zh-CN" sz="2800" dirty="0"/>
              <a:t>用</a:t>
            </a:r>
            <a:r>
              <a:rPr lang="en-US" altLang="zh-CN" sz="2800" i="1" dirty="0"/>
              <a:t>c</a:t>
            </a:r>
            <a:r>
              <a:rPr lang="en-US" altLang="zh-CN" sz="2800" dirty="0"/>
              <a:t>(H</a:t>
            </a:r>
            <a:r>
              <a:rPr lang="en-US" altLang="zh-CN" sz="2800" baseline="30000" dirty="0"/>
              <a:t>+</a:t>
            </a:r>
            <a:r>
              <a:rPr lang="en-US" altLang="zh-CN" sz="2800" dirty="0"/>
              <a:t>)</a:t>
            </a:r>
            <a:r>
              <a:rPr lang="zh-CN" altLang="zh-CN" sz="2800" dirty="0"/>
              <a:t>或</a:t>
            </a:r>
            <a:r>
              <a:rPr lang="en-US" altLang="zh-CN" sz="2800" i="1" dirty="0"/>
              <a:t>c</a:t>
            </a:r>
            <a:r>
              <a:rPr lang="en-US" altLang="zh-CN" sz="2800" dirty="0"/>
              <a:t>(OH</a:t>
            </a:r>
            <a:r>
              <a:rPr lang="en-US" altLang="zh-CN" sz="2800" baseline="30000" dirty="0"/>
              <a:t>-</a:t>
            </a:r>
            <a:r>
              <a:rPr lang="en-US" altLang="zh-CN" sz="2800" dirty="0"/>
              <a:t>)</a:t>
            </a:r>
            <a:r>
              <a:rPr lang="zh-CN" altLang="zh-CN" sz="2800" dirty="0"/>
              <a:t>直接表示溶液的酸碱性更方便。</a:t>
            </a:r>
          </a:p>
        </p:txBody>
      </p:sp>
      <p:pic>
        <p:nvPicPr>
          <p:cNvPr id="4" name="ZT18-1.EPS" descr="id:2147507674;FounderCES">
            <a:extLst>
              <a:ext uri="{FF2B5EF4-FFF2-40B4-BE49-F238E27FC236}">
                <a16:creationId xmlns:a16="http://schemas.microsoft.com/office/drawing/2014/main" xmlns="" id="{462BCAAB-CC88-421B-9889-CA603C9FBE9E}"/>
              </a:ext>
            </a:extLst>
          </p:cNvPr>
          <p:cNvPicPr/>
          <p:nvPr/>
        </p:nvPicPr>
        <p:blipFill>
          <a:blip r:embed="rId2"/>
          <a:stretch>
            <a:fillRect/>
          </a:stretch>
        </p:blipFill>
        <p:spPr>
          <a:xfrm>
            <a:off x="1955164" y="2804543"/>
            <a:ext cx="6465275" cy="1671845"/>
          </a:xfrm>
          <a:prstGeom prst="rect">
            <a:avLst/>
          </a:prstGeom>
        </p:spPr>
      </p:pic>
    </p:spTree>
    <p:extLst>
      <p:ext uri="{BB962C8B-B14F-4D97-AF65-F5344CB8AC3E}">
        <p14:creationId xmlns:p14="http://schemas.microsoft.com/office/powerpoint/2010/main" val="1425698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21ABC8D-1C46-4B5A-9C88-3EA50E8EBABA}"/>
              </a:ext>
            </a:extLst>
          </p:cNvPr>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6" name="矩形 5">
            <a:extLst>
              <a:ext uri="{FF2B5EF4-FFF2-40B4-BE49-F238E27FC236}">
                <a16:creationId xmlns:a16="http://schemas.microsoft.com/office/drawing/2014/main" xmlns="" id="{488AF07B-6C5B-48DA-B56D-94ABCBAE73BB}"/>
              </a:ext>
            </a:extLst>
          </p:cNvPr>
          <p:cNvSpPr/>
          <p:nvPr/>
        </p:nvSpPr>
        <p:spPr>
          <a:xfrm>
            <a:off x="234043" y="908746"/>
            <a:ext cx="11723913" cy="2677656"/>
          </a:xfrm>
          <a:prstGeom prst="rect">
            <a:avLst/>
          </a:prstGeom>
        </p:spPr>
        <p:txBody>
          <a:bodyPr wrap="square">
            <a:spAutoFit/>
          </a:bodyPr>
          <a:lstStyle/>
          <a:p>
            <a:pPr>
              <a:lnSpc>
                <a:spcPct val="150000"/>
              </a:lnSpc>
            </a:pPr>
            <a:r>
              <a:rPr lang="zh-CN" altLang="en-US" sz="2800" b="1" dirty="0">
                <a:solidFill>
                  <a:srgbClr val="DA251C"/>
                </a:solidFill>
              </a:rPr>
              <a:t>特别提醒</a:t>
            </a:r>
            <a:endParaRPr lang="en-US" altLang="zh-CN" sz="2800" b="1" dirty="0">
              <a:solidFill>
                <a:srgbClr val="DA251C"/>
              </a:solidFill>
            </a:endParaRPr>
          </a:p>
          <a:p>
            <a:pPr>
              <a:lnSpc>
                <a:spcPct val="150000"/>
              </a:lnSpc>
            </a:pPr>
            <a:r>
              <a:rPr lang="en-US" altLang="zh-CN" sz="2800" dirty="0"/>
              <a:t>1.</a:t>
            </a:r>
            <a:r>
              <a:rPr lang="zh-CN" altLang="zh-CN" sz="2800" dirty="0"/>
              <a:t>未指明温度时</a:t>
            </a:r>
            <a:r>
              <a:rPr lang="en-US" altLang="zh-CN" sz="2800" dirty="0"/>
              <a:t>,pH=7</a:t>
            </a:r>
            <a:r>
              <a:rPr lang="zh-CN" altLang="zh-CN" sz="2800" dirty="0"/>
              <a:t>不代表溶液呈中性</a:t>
            </a:r>
            <a:r>
              <a:rPr lang="en-US" altLang="zh-CN" sz="2800" dirty="0"/>
              <a:t>,</a:t>
            </a:r>
            <a:r>
              <a:rPr lang="zh-CN" altLang="zh-CN" sz="2800" dirty="0"/>
              <a:t>如</a:t>
            </a:r>
            <a:r>
              <a:rPr lang="en-US" altLang="zh-CN" sz="2800" dirty="0"/>
              <a:t>100 ℃</a:t>
            </a:r>
            <a:r>
              <a:rPr lang="zh-CN" altLang="zh-CN" sz="2800" dirty="0"/>
              <a:t>时</a:t>
            </a:r>
            <a:r>
              <a:rPr lang="en-US" altLang="zh-CN" sz="2800" dirty="0"/>
              <a:t>,pH=6</a:t>
            </a:r>
            <a:r>
              <a:rPr lang="zh-CN" altLang="zh-CN" sz="2800" dirty="0"/>
              <a:t>为中性溶液。</a:t>
            </a:r>
          </a:p>
          <a:p>
            <a:pPr>
              <a:lnSpc>
                <a:spcPct val="150000"/>
              </a:lnSpc>
            </a:pPr>
            <a:r>
              <a:rPr lang="en-US" altLang="zh-CN" sz="2800" dirty="0"/>
              <a:t>2.</a:t>
            </a:r>
            <a:r>
              <a:rPr lang="zh-CN" altLang="zh-CN" sz="2800" dirty="0"/>
              <a:t>溶液的酸碱性也可以用</a:t>
            </a:r>
            <a:r>
              <a:rPr lang="en-US" altLang="zh-CN" sz="2800" dirty="0"/>
              <a:t>pOH</a:t>
            </a:r>
            <a:r>
              <a:rPr lang="zh-CN" altLang="zh-CN" sz="2800" dirty="0"/>
              <a:t>表示</a:t>
            </a:r>
            <a:r>
              <a:rPr lang="en-US" altLang="zh-CN" sz="2800" dirty="0"/>
              <a:t>:pOH=-</a:t>
            </a:r>
            <a:r>
              <a:rPr lang="en-US" altLang="zh-CN" sz="2800" dirty="0" err="1"/>
              <a:t>lg</a:t>
            </a:r>
            <a:r>
              <a:rPr lang="en-US" altLang="zh-CN" sz="2800" dirty="0"/>
              <a:t> </a:t>
            </a:r>
            <a:r>
              <a:rPr lang="en-US" altLang="zh-CN" sz="2800" i="1" dirty="0"/>
              <a:t>c</a:t>
            </a:r>
            <a:r>
              <a:rPr lang="en-US" altLang="zh-CN" sz="2800" dirty="0"/>
              <a:t>(OH</a:t>
            </a:r>
            <a:r>
              <a:rPr lang="en-US" altLang="zh-CN" sz="2800" baseline="30000" dirty="0"/>
              <a:t>-</a:t>
            </a:r>
            <a:r>
              <a:rPr lang="en-US" altLang="zh-CN" sz="2800" dirty="0"/>
              <a:t>)</a:t>
            </a:r>
            <a:r>
              <a:rPr lang="zh-CN" altLang="zh-CN" sz="2800" dirty="0"/>
              <a:t>。因为常温下</a:t>
            </a:r>
            <a:r>
              <a:rPr lang="en-US" altLang="zh-CN" sz="2800" dirty="0"/>
              <a:t>,</a:t>
            </a:r>
            <a:r>
              <a:rPr lang="en-US" altLang="zh-CN" sz="2800" i="1" dirty="0"/>
              <a:t>c</a:t>
            </a:r>
            <a:r>
              <a:rPr lang="en-US" altLang="zh-CN" sz="2800" dirty="0"/>
              <a:t>(OH</a:t>
            </a:r>
            <a:r>
              <a:rPr lang="en-US" altLang="zh-CN" sz="2800" baseline="30000" dirty="0"/>
              <a:t>-</a:t>
            </a:r>
            <a:r>
              <a:rPr lang="en-US" altLang="zh-CN" sz="2800" dirty="0"/>
              <a:t>)</a:t>
            </a:r>
            <a:r>
              <a:rPr lang="en-US" altLang="zh-CN" sz="2800" i="1" dirty="0"/>
              <a:t>·</a:t>
            </a:r>
          </a:p>
          <a:p>
            <a:pPr>
              <a:lnSpc>
                <a:spcPct val="150000"/>
              </a:lnSpc>
            </a:pPr>
            <a:r>
              <a:rPr lang="en-US" altLang="zh-CN" sz="2800" i="1" dirty="0"/>
              <a:t>c</a:t>
            </a:r>
            <a:r>
              <a:rPr lang="en-US" altLang="zh-CN" sz="2800" dirty="0"/>
              <a:t>(H</a:t>
            </a:r>
            <a:r>
              <a:rPr lang="en-US" altLang="zh-CN" sz="2800" baseline="30000" dirty="0"/>
              <a:t>+</a:t>
            </a:r>
            <a:r>
              <a:rPr lang="en-US" altLang="zh-CN" sz="2800" dirty="0"/>
              <a:t>)=10</a:t>
            </a:r>
            <a:r>
              <a:rPr lang="en-US" altLang="zh-CN" sz="2800" baseline="30000" dirty="0"/>
              <a:t>-14</a:t>
            </a:r>
            <a:r>
              <a:rPr lang="en-US" altLang="zh-CN" sz="2800" dirty="0"/>
              <a:t>,</a:t>
            </a:r>
            <a:r>
              <a:rPr lang="zh-CN" altLang="zh-CN" sz="2800" dirty="0"/>
              <a:t>若两边均取负对数得</a:t>
            </a:r>
            <a:r>
              <a:rPr lang="en-US" altLang="zh-CN" sz="2800" dirty="0"/>
              <a:t>: </a:t>
            </a:r>
            <a:r>
              <a:rPr lang="en-US" altLang="zh-CN" sz="2800" dirty="0" err="1"/>
              <a:t>pH+pOH</a:t>
            </a:r>
            <a:r>
              <a:rPr lang="en-US" altLang="zh-CN" sz="2800" dirty="0"/>
              <a:t>=14</a:t>
            </a:r>
            <a:r>
              <a:rPr lang="zh-CN" altLang="zh-CN" sz="2800" dirty="0"/>
              <a:t>。</a:t>
            </a:r>
          </a:p>
        </p:txBody>
      </p:sp>
    </p:spTree>
    <p:extLst>
      <p:ext uri="{BB962C8B-B14F-4D97-AF65-F5344CB8AC3E}">
        <p14:creationId xmlns:p14="http://schemas.microsoft.com/office/powerpoint/2010/main" val="3713494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21ABC8D-1C46-4B5A-9C88-3EA50E8EBABA}"/>
              </a:ext>
            </a:extLst>
          </p:cNvPr>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6" name="矩形 5">
            <a:extLst>
              <a:ext uri="{FF2B5EF4-FFF2-40B4-BE49-F238E27FC236}">
                <a16:creationId xmlns:a16="http://schemas.microsoft.com/office/drawing/2014/main" xmlns="" id="{488AF07B-6C5B-48DA-B56D-94ABCBAE73BB}"/>
              </a:ext>
            </a:extLst>
          </p:cNvPr>
          <p:cNvSpPr/>
          <p:nvPr/>
        </p:nvSpPr>
        <p:spPr>
          <a:xfrm>
            <a:off x="234043" y="375346"/>
            <a:ext cx="11691257" cy="4616648"/>
          </a:xfrm>
          <a:prstGeom prst="rect">
            <a:avLst/>
          </a:prstGeom>
        </p:spPr>
        <p:txBody>
          <a:bodyPr wrap="square">
            <a:spAutoFit/>
          </a:bodyPr>
          <a:lstStyle/>
          <a:p>
            <a:pPr>
              <a:lnSpc>
                <a:spcPct val="150000"/>
              </a:lnSpc>
            </a:pPr>
            <a:r>
              <a:rPr lang="en-US" altLang="zh-CN" sz="2800" b="1" dirty="0"/>
              <a:t>3.pH</a:t>
            </a:r>
            <a:r>
              <a:rPr lang="zh-CN" altLang="zh-CN" sz="2800" b="1" dirty="0"/>
              <a:t>的测定方法</a:t>
            </a:r>
          </a:p>
          <a:p>
            <a:pPr>
              <a:lnSpc>
                <a:spcPct val="150000"/>
              </a:lnSpc>
            </a:pPr>
            <a:r>
              <a:rPr lang="en-US" altLang="zh-CN" sz="2800" dirty="0"/>
              <a:t>(1)pH</a:t>
            </a:r>
            <a:r>
              <a:rPr lang="zh-CN" altLang="zh-CN" sz="2800" dirty="0"/>
              <a:t>试纸法</a:t>
            </a:r>
          </a:p>
          <a:p>
            <a:pPr>
              <a:lnSpc>
                <a:spcPct val="150000"/>
              </a:lnSpc>
            </a:pPr>
            <a:r>
              <a:rPr lang="en-US" altLang="zh-CN" sz="2800" dirty="0"/>
              <a:t>①pH</a:t>
            </a:r>
            <a:r>
              <a:rPr lang="zh-CN" altLang="zh-CN" sz="2800" dirty="0"/>
              <a:t>试纸的使用方法</a:t>
            </a:r>
            <a:r>
              <a:rPr lang="en-US" altLang="zh-CN" sz="2800" dirty="0"/>
              <a:t>:</a:t>
            </a:r>
            <a:r>
              <a:rPr lang="zh-CN" altLang="zh-CN" sz="2800" dirty="0"/>
              <a:t>取一片</a:t>
            </a:r>
            <a:r>
              <a:rPr lang="en-US" altLang="zh-CN" sz="2800" dirty="0"/>
              <a:t>pH</a:t>
            </a:r>
            <a:r>
              <a:rPr lang="zh-CN" altLang="zh-CN" sz="2800" dirty="0"/>
              <a:t>试纸</a:t>
            </a:r>
            <a:r>
              <a:rPr lang="en-US" altLang="zh-CN" sz="2800" dirty="0"/>
              <a:t>,</a:t>
            </a:r>
            <a:r>
              <a:rPr lang="zh-CN" altLang="zh-CN" sz="2800" dirty="0"/>
              <a:t>放在洁净的表面皿或玻璃片上</a:t>
            </a:r>
            <a:r>
              <a:rPr lang="en-US" altLang="zh-CN" sz="2800" dirty="0"/>
              <a:t>,</a:t>
            </a:r>
            <a:r>
              <a:rPr lang="zh-CN" altLang="zh-CN" sz="2800" dirty="0"/>
              <a:t>用洁净干燥的玻璃棒蘸取待测液点于试纸中央</a:t>
            </a:r>
            <a:r>
              <a:rPr lang="en-US" altLang="zh-CN" sz="2800" dirty="0"/>
              <a:t>,</a:t>
            </a:r>
            <a:r>
              <a:rPr lang="zh-CN" altLang="zh-CN" sz="2800" dirty="0"/>
              <a:t>变色后与标准比色卡对照读出数值。</a:t>
            </a:r>
          </a:p>
          <a:p>
            <a:pPr>
              <a:lnSpc>
                <a:spcPct val="150000"/>
              </a:lnSpc>
            </a:pPr>
            <a:r>
              <a:rPr lang="en-US" altLang="zh-CN" sz="2800" dirty="0"/>
              <a:t>②pH</a:t>
            </a:r>
            <a:r>
              <a:rPr lang="zh-CN" altLang="zh-CN" sz="2800" dirty="0"/>
              <a:t>试纸的种类</a:t>
            </a:r>
            <a:r>
              <a:rPr lang="en-US" altLang="zh-CN" sz="2800" dirty="0"/>
              <a:t>:</a:t>
            </a:r>
            <a:r>
              <a:rPr lang="zh-CN" altLang="zh-CN" sz="2800" dirty="0"/>
              <a:t>常用的</a:t>
            </a:r>
            <a:r>
              <a:rPr lang="en-US" altLang="zh-CN" sz="2800" dirty="0"/>
              <a:t>pH</a:t>
            </a:r>
            <a:r>
              <a:rPr lang="zh-CN" altLang="zh-CN" sz="2800" dirty="0"/>
              <a:t>试纸有广范</a:t>
            </a:r>
            <a:r>
              <a:rPr lang="en-US" altLang="zh-CN" sz="2800" dirty="0"/>
              <a:t>pH</a:t>
            </a:r>
            <a:r>
              <a:rPr lang="zh-CN" altLang="zh-CN" sz="2800" dirty="0"/>
              <a:t>试纸</a:t>
            </a:r>
            <a:r>
              <a:rPr lang="en-US" altLang="zh-CN" sz="2800" dirty="0"/>
              <a:t>(pH</a:t>
            </a:r>
            <a:r>
              <a:rPr lang="zh-CN" altLang="zh-CN" sz="2800" dirty="0"/>
              <a:t>范围为</a:t>
            </a:r>
            <a:r>
              <a:rPr lang="en-US" altLang="zh-CN" sz="2800" dirty="0"/>
              <a:t>1~14</a:t>
            </a:r>
            <a:r>
              <a:rPr lang="zh-CN" altLang="zh-CN" sz="2800" dirty="0"/>
              <a:t>或</a:t>
            </a:r>
            <a:r>
              <a:rPr lang="en-US" altLang="zh-CN" sz="2800" dirty="0"/>
              <a:t>0~10,</a:t>
            </a:r>
            <a:r>
              <a:rPr lang="zh-CN" altLang="zh-CN" sz="2800" dirty="0"/>
              <a:t>可识别的</a:t>
            </a:r>
            <a:r>
              <a:rPr lang="en-US" altLang="zh-CN" sz="2800" dirty="0"/>
              <a:t>pH</a:t>
            </a:r>
            <a:r>
              <a:rPr lang="zh-CN" altLang="zh-CN" sz="2800" dirty="0"/>
              <a:t>差值约为</a:t>
            </a:r>
            <a:r>
              <a:rPr lang="en-US" altLang="zh-CN" sz="2800" dirty="0"/>
              <a:t>1)</a:t>
            </a:r>
            <a:r>
              <a:rPr lang="zh-CN" altLang="zh-CN" sz="2800" dirty="0"/>
              <a:t>和精密</a:t>
            </a:r>
            <a:r>
              <a:rPr lang="en-US" altLang="zh-CN" sz="2800" dirty="0"/>
              <a:t>pH</a:t>
            </a:r>
            <a:r>
              <a:rPr lang="zh-CN" altLang="zh-CN" sz="2800" dirty="0"/>
              <a:t>试纸</a:t>
            </a:r>
            <a:r>
              <a:rPr lang="en-US" altLang="zh-CN" sz="2800" dirty="0"/>
              <a:t>(pH</a:t>
            </a:r>
            <a:r>
              <a:rPr lang="zh-CN" altLang="zh-CN" sz="2800" dirty="0"/>
              <a:t>范围较窄</a:t>
            </a:r>
            <a:r>
              <a:rPr lang="en-US" altLang="zh-CN" sz="2800" dirty="0"/>
              <a:t>,</a:t>
            </a:r>
            <a:r>
              <a:rPr lang="zh-CN" altLang="zh-CN" sz="2800" dirty="0"/>
              <a:t>可识别的</a:t>
            </a:r>
            <a:r>
              <a:rPr lang="en-US" altLang="zh-CN" sz="2800" dirty="0"/>
              <a:t>pH</a:t>
            </a:r>
            <a:r>
              <a:rPr lang="zh-CN" altLang="zh-CN" sz="2800" dirty="0"/>
              <a:t>差值为</a:t>
            </a:r>
            <a:r>
              <a:rPr lang="en-US" altLang="zh-CN" sz="2800" dirty="0"/>
              <a:t>0.2</a:t>
            </a:r>
            <a:r>
              <a:rPr lang="zh-CN" altLang="zh-CN" sz="2800" dirty="0"/>
              <a:t>或</a:t>
            </a:r>
            <a:r>
              <a:rPr lang="en-US" altLang="zh-CN" sz="2800" dirty="0"/>
              <a:t> 0.3)</a:t>
            </a:r>
            <a:r>
              <a:rPr lang="zh-CN" altLang="zh-CN" sz="2800" dirty="0"/>
              <a:t>。</a:t>
            </a:r>
          </a:p>
        </p:txBody>
      </p:sp>
    </p:spTree>
    <p:extLst>
      <p:ext uri="{BB962C8B-B14F-4D97-AF65-F5344CB8AC3E}">
        <p14:creationId xmlns:p14="http://schemas.microsoft.com/office/powerpoint/2010/main" val="639834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21ABC8D-1C46-4B5A-9C88-3EA50E8EBABA}"/>
              </a:ext>
            </a:extLst>
          </p:cNvPr>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6" name="矩形 5">
            <a:extLst>
              <a:ext uri="{FF2B5EF4-FFF2-40B4-BE49-F238E27FC236}">
                <a16:creationId xmlns:a16="http://schemas.microsoft.com/office/drawing/2014/main" xmlns="" id="{488AF07B-6C5B-48DA-B56D-94ABCBAE73BB}"/>
              </a:ext>
            </a:extLst>
          </p:cNvPr>
          <p:cNvSpPr/>
          <p:nvPr/>
        </p:nvSpPr>
        <p:spPr>
          <a:xfrm>
            <a:off x="234043" y="375346"/>
            <a:ext cx="11691257" cy="5909310"/>
          </a:xfrm>
          <a:prstGeom prst="rect">
            <a:avLst/>
          </a:prstGeom>
        </p:spPr>
        <p:txBody>
          <a:bodyPr wrap="square">
            <a:spAutoFit/>
          </a:bodyPr>
          <a:lstStyle/>
          <a:p>
            <a:pPr>
              <a:lnSpc>
                <a:spcPct val="150000"/>
              </a:lnSpc>
            </a:pPr>
            <a:r>
              <a:rPr lang="zh-CN" altLang="en-US" sz="2800" b="1" dirty="0">
                <a:solidFill>
                  <a:srgbClr val="DA251C"/>
                </a:solidFill>
                <a:latin typeface="+mn-ea"/>
              </a:rPr>
              <a:t>误区警示</a:t>
            </a:r>
            <a:endParaRPr lang="en-US" altLang="zh-CN" sz="2800" b="1" dirty="0">
              <a:solidFill>
                <a:srgbClr val="DA251C"/>
              </a:solidFill>
              <a:latin typeface="+mn-ea"/>
            </a:endParaRPr>
          </a:p>
          <a:p>
            <a:pPr>
              <a:lnSpc>
                <a:spcPct val="150000"/>
              </a:lnSpc>
            </a:pPr>
            <a:r>
              <a:rPr lang="en-US" altLang="zh-CN" sz="2800" dirty="0">
                <a:latin typeface="+mn-ea"/>
              </a:rPr>
              <a:t>1.pH</a:t>
            </a:r>
            <a:r>
              <a:rPr lang="zh-CN" altLang="zh-CN" sz="2800" dirty="0">
                <a:latin typeface="+mn-ea"/>
              </a:rPr>
              <a:t>试纸不能伸入待测液中。</a:t>
            </a:r>
          </a:p>
          <a:p>
            <a:pPr>
              <a:lnSpc>
                <a:spcPct val="150000"/>
              </a:lnSpc>
            </a:pPr>
            <a:r>
              <a:rPr lang="en-US" altLang="zh-CN" sz="2800" dirty="0">
                <a:latin typeface="+mn-ea"/>
              </a:rPr>
              <a:t>2.pH</a:t>
            </a:r>
            <a:r>
              <a:rPr lang="zh-CN" altLang="zh-CN" sz="2800" dirty="0">
                <a:latin typeface="+mn-ea"/>
              </a:rPr>
              <a:t>试纸不能事先润湿</a:t>
            </a:r>
            <a:r>
              <a:rPr lang="en-US" altLang="zh-CN" sz="2800" dirty="0">
                <a:latin typeface="+mn-ea"/>
              </a:rPr>
              <a:t>(</a:t>
            </a:r>
            <a:r>
              <a:rPr lang="zh-CN" altLang="zh-CN" sz="2800" dirty="0">
                <a:latin typeface="+mn-ea"/>
              </a:rPr>
              <a:t>润湿相当于将溶液稀释</a:t>
            </a:r>
            <a:r>
              <a:rPr lang="en-US" altLang="zh-CN" sz="2800" dirty="0">
                <a:latin typeface="+mn-ea"/>
              </a:rPr>
              <a:t>)</a:t>
            </a:r>
            <a:r>
              <a:rPr lang="zh-CN" altLang="zh-CN" sz="2800" dirty="0">
                <a:latin typeface="+mn-ea"/>
              </a:rPr>
              <a:t>。用</a:t>
            </a:r>
            <a:r>
              <a:rPr lang="en-US" altLang="zh-CN" sz="2800" dirty="0">
                <a:latin typeface="+mn-ea"/>
              </a:rPr>
              <a:t>pH</a:t>
            </a:r>
            <a:r>
              <a:rPr lang="zh-CN" altLang="zh-CN" sz="2800" dirty="0">
                <a:latin typeface="+mn-ea"/>
              </a:rPr>
              <a:t>试纸测定的是一个粗略结果。</a:t>
            </a:r>
          </a:p>
          <a:p>
            <a:pPr>
              <a:lnSpc>
                <a:spcPct val="150000"/>
              </a:lnSpc>
            </a:pPr>
            <a:r>
              <a:rPr lang="en-US" altLang="zh-CN" sz="2800" dirty="0">
                <a:latin typeface="+mn-ea"/>
              </a:rPr>
              <a:t>3.</a:t>
            </a:r>
            <a:r>
              <a:rPr lang="zh-CN" altLang="zh-CN" sz="2800" dirty="0">
                <a:latin typeface="+mn-ea"/>
              </a:rPr>
              <a:t>用广范</a:t>
            </a:r>
            <a:r>
              <a:rPr lang="en-US" altLang="zh-CN" sz="2800" dirty="0">
                <a:latin typeface="+mn-ea"/>
              </a:rPr>
              <a:t>pH</a:t>
            </a:r>
            <a:r>
              <a:rPr lang="zh-CN" altLang="zh-CN" sz="2800" dirty="0">
                <a:latin typeface="+mn-ea"/>
              </a:rPr>
              <a:t>试纸测出的溶液</a:t>
            </a:r>
            <a:r>
              <a:rPr lang="en-US" altLang="zh-CN" sz="2800" dirty="0">
                <a:latin typeface="+mn-ea"/>
              </a:rPr>
              <a:t>pH</a:t>
            </a:r>
            <a:r>
              <a:rPr lang="zh-CN" altLang="zh-CN" sz="2800" dirty="0">
                <a:latin typeface="+mn-ea"/>
              </a:rPr>
              <a:t>只能是整数。</a:t>
            </a:r>
          </a:p>
          <a:p>
            <a:pPr>
              <a:lnSpc>
                <a:spcPct val="150000"/>
              </a:lnSpc>
            </a:pPr>
            <a:endParaRPr lang="en-US" altLang="zh-CN" sz="2800" dirty="0">
              <a:latin typeface="+mn-ea"/>
            </a:endParaRPr>
          </a:p>
          <a:p>
            <a:pPr>
              <a:lnSpc>
                <a:spcPct val="150000"/>
              </a:lnSpc>
            </a:pPr>
            <a:r>
              <a:rPr lang="en-US" altLang="zh-CN" sz="2800" dirty="0" smtClean="0">
                <a:latin typeface="+mn-ea"/>
              </a:rPr>
              <a:t>(</a:t>
            </a:r>
            <a:r>
              <a:rPr lang="en-US" altLang="zh-CN" sz="2800" dirty="0">
                <a:latin typeface="+mn-ea"/>
              </a:rPr>
              <a:t>2)pH</a:t>
            </a:r>
            <a:r>
              <a:rPr lang="zh-CN" altLang="zh-CN" sz="2800" dirty="0">
                <a:latin typeface="+mn-ea"/>
              </a:rPr>
              <a:t>计测量法</a:t>
            </a:r>
          </a:p>
          <a:p>
            <a:pPr>
              <a:lnSpc>
                <a:spcPct val="150000"/>
              </a:lnSpc>
            </a:pPr>
            <a:r>
              <a:rPr lang="zh-CN" altLang="zh-CN" sz="2800" dirty="0">
                <a:latin typeface="+mn-ea"/>
              </a:rPr>
              <a:t>常用</a:t>
            </a:r>
            <a:r>
              <a:rPr lang="en-US" altLang="zh-CN" sz="2800" dirty="0">
                <a:latin typeface="+mn-ea"/>
              </a:rPr>
              <a:t>pH</a:t>
            </a:r>
            <a:r>
              <a:rPr lang="zh-CN" altLang="zh-CN" sz="2800" dirty="0">
                <a:latin typeface="+mn-ea"/>
              </a:rPr>
              <a:t>计来精确测量溶液的</a:t>
            </a:r>
            <a:r>
              <a:rPr lang="en-US" altLang="zh-CN" sz="2800" dirty="0">
                <a:latin typeface="+mn-ea"/>
              </a:rPr>
              <a:t>pH,</a:t>
            </a:r>
            <a:r>
              <a:rPr lang="zh-CN" altLang="zh-CN" sz="2800" dirty="0">
                <a:latin typeface="+mn-ea"/>
              </a:rPr>
              <a:t>读数时应保留两位小数。</a:t>
            </a:r>
          </a:p>
          <a:p>
            <a:pPr>
              <a:lnSpc>
                <a:spcPct val="150000"/>
              </a:lnSpc>
            </a:pPr>
            <a:endParaRPr lang="zh-CN" altLang="zh-CN" sz="2800" dirty="0">
              <a:latin typeface="+mn-ea"/>
            </a:endParaRPr>
          </a:p>
        </p:txBody>
      </p:sp>
    </p:spTree>
    <p:extLst>
      <p:ext uri="{BB962C8B-B14F-4D97-AF65-F5344CB8AC3E}">
        <p14:creationId xmlns:p14="http://schemas.microsoft.com/office/powerpoint/2010/main" val="3714681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21ABC8D-1C46-4B5A-9C88-3EA50E8EBABA}"/>
              </a:ext>
            </a:extLst>
          </p:cNvPr>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6" name="矩形 5">
            <a:extLst>
              <a:ext uri="{FF2B5EF4-FFF2-40B4-BE49-F238E27FC236}">
                <a16:creationId xmlns:a16="http://schemas.microsoft.com/office/drawing/2014/main" xmlns="" id="{488AF07B-6C5B-48DA-B56D-94ABCBAE73BB}"/>
              </a:ext>
            </a:extLst>
          </p:cNvPr>
          <p:cNvSpPr/>
          <p:nvPr/>
        </p:nvSpPr>
        <p:spPr>
          <a:xfrm>
            <a:off x="234043" y="375346"/>
            <a:ext cx="11691257" cy="662554"/>
          </a:xfrm>
          <a:prstGeom prst="rect">
            <a:avLst/>
          </a:prstGeom>
        </p:spPr>
        <p:txBody>
          <a:bodyPr wrap="square">
            <a:spAutoFit/>
          </a:bodyPr>
          <a:lstStyle/>
          <a:p>
            <a:pPr>
              <a:lnSpc>
                <a:spcPct val="150000"/>
              </a:lnSpc>
            </a:pPr>
            <a:r>
              <a:rPr lang="en-US" altLang="zh-CN" sz="2800" dirty="0">
                <a:latin typeface="+mn-ea"/>
              </a:rPr>
              <a:t>(3)</a:t>
            </a:r>
            <a:r>
              <a:rPr lang="zh-CN" altLang="zh-CN" sz="2800" dirty="0">
                <a:latin typeface="+mn-ea"/>
              </a:rPr>
              <a:t>常用酸碱指示剂及其变色范围</a:t>
            </a:r>
          </a:p>
        </p:txBody>
      </p:sp>
      <p:graphicFrame>
        <p:nvGraphicFramePr>
          <p:cNvPr id="2" name="表格 1">
            <a:extLst>
              <a:ext uri="{FF2B5EF4-FFF2-40B4-BE49-F238E27FC236}">
                <a16:creationId xmlns:a16="http://schemas.microsoft.com/office/drawing/2014/main" xmlns="" id="{8C80C815-F6C5-41CF-867E-244BFA44A0E5}"/>
              </a:ext>
            </a:extLst>
          </p:cNvPr>
          <p:cNvGraphicFramePr>
            <a:graphicFrameLocks noGrp="1"/>
          </p:cNvGraphicFramePr>
          <p:nvPr>
            <p:extLst>
              <p:ext uri="{D42A27DB-BD31-4B8C-83A1-F6EECF244321}">
                <p14:modId xmlns:p14="http://schemas.microsoft.com/office/powerpoint/2010/main" val="2830018242"/>
              </p:ext>
            </p:extLst>
          </p:nvPr>
        </p:nvGraphicFramePr>
        <p:xfrm>
          <a:off x="520700" y="1168421"/>
          <a:ext cx="10515600" cy="5127604"/>
        </p:xfrm>
        <a:graphic>
          <a:graphicData uri="http://schemas.openxmlformats.org/drawingml/2006/table">
            <a:tbl>
              <a:tblPr firstRow="1" firstCol="1" bandRow="1">
                <a:tableStyleId>{5C22544A-7EE6-4342-B048-85BDC9FD1C3A}</a:tableStyleId>
              </a:tblPr>
              <a:tblGrid>
                <a:gridCol w="1485900">
                  <a:extLst>
                    <a:ext uri="{9D8B030D-6E8A-4147-A177-3AD203B41FA5}">
                      <a16:colId xmlns:a16="http://schemas.microsoft.com/office/drawing/2014/main" xmlns="" val="3038240619"/>
                    </a:ext>
                  </a:extLst>
                </a:gridCol>
                <a:gridCol w="9029700">
                  <a:extLst>
                    <a:ext uri="{9D8B030D-6E8A-4147-A177-3AD203B41FA5}">
                      <a16:colId xmlns:a16="http://schemas.microsoft.com/office/drawing/2014/main" xmlns="" val="2248060649"/>
                    </a:ext>
                  </a:extLst>
                </a:gridCol>
              </a:tblGrid>
              <a:tr h="681607">
                <a:tc>
                  <a:txBody>
                    <a:bodyPr/>
                    <a:lstStyle/>
                    <a:p>
                      <a:pPr algn="ctr">
                        <a:lnSpc>
                          <a:spcPct val="150000"/>
                        </a:lnSpc>
                        <a:spcAft>
                          <a:spcPts val="0"/>
                        </a:spcAft>
                      </a:pPr>
                      <a:r>
                        <a:rPr lang="zh-CN" sz="2800" b="0">
                          <a:solidFill>
                            <a:schemeClr val="tx1"/>
                          </a:solidFill>
                          <a:effectLst/>
                          <a:latin typeface="+mn-lt"/>
                          <a:ea typeface="+mn-ea"/>
                        </a:rPr>
                        <a:t>指示剂</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dirty="0">
                          <a:solidFill>
                            <a:schemeClr val="tx1"/>
                          </a:solidFill>
                          <a:effectLst/>
                          <a:latin typeface="+mn-lt"/>
                          <a:ea typeface="+mn-ea"/>
                        </a:rPr>
                        <a:t>pH</a:t>
                      </a:r>
                      <a:r>
                        <a:rPr lang="zh-CN" sz="2800" b="0" dirty="0">
                          <a:solidFill>
                            <a:schemeClr val="tx1"/>
                          </a:solidFill>
                          <a:effectLst/>
                          <a:latin typeface="+mn-lt"/>
                          <a:ea typeface="+mn-ea"/>
                        </a:rPr>
                        <a:t>及变色范围</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660753210"/>
                  </a:ext>
                </a:extLst>
              </a:tr>
              <a:tr h="1481999">
                <a:tc>
                  <a:txBody>
                    <a:bodyPr/>
                    <a:lstStyle/>
                    <a:p>
                      <a:pPr algn="ctr">
                        <a:lnSpc>
                          <a:spcPct val="150000"/>
                        </a:lnSpc>
                        <a:spcAft>
                          <a:spcPts val="0"/>
                        </a:spcAft>
                      </a:pPr>
                      <a:r>
                        <a:rPr lang="zh-CN" sz="2800" b="0" dirty="0">
                          <a:solidFill>
                            <a:schemeClr val="tx1"/>
                          </a:solidFill>
                          <a:effectLst/>
                          <a:latin typeface="+mn-lt"/>
                          <a:ea typeface="+mn-ea"/>
                        </a:rPr>
                        <a:t>甲基橙</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dirty="0">
                          <a:solidFill>
                            <a:schemeClr val="tx1"/>
                          </a:solidFill>
                          <a:effectLst/>
                          <a:latin typeface="+mn-lt"/>
                          <a:ea typeface="+mn-ea"/>
                        </a:rPr>
                        <a:t>pH</a:t>
                      </a:r>
                      <a:r>
                        <a:rPr lang="zh-CN" sz="2800" b="0" dirty="0">
                          <a:solidFill>
                            <a:schemeClr val="tx1"/>
                          </a:solidFill>
                          <a:effectLst/>
                          <a:latin typeface="+mn-lt"/>
                          <a:ea typeface="+mn-ea"/>
                        </a:rPr>
                        <a:t>减小　</a:t>
                      </a:r>
                      <a:r>
                        <a:rPr lang="en-US" sz="2800" b="0" dirty="0">
                          <a:solidFill>
                            <a:schemeClr val="tx1"/>
                          </a:solidFill>
                          <a:effectLst/>
                          <a:latin typeface="+mn-lt"/>
                          <a:ea typeface="+mn-ea"/>
                        </a:rPr>
                        <a:t>3.1~4.4</a:t>
                      </a:r>
                      <a:r>
                        <a:rPr lang="zh-CN" sz="2800" b="0" dirty="0">
                          <a:solidFill>
                            <a:schemeClr val="tx1"/>
                          </a:solidFill>
                          <a:effectLst/>
                          <a:latin typeface="+mn-lt"/>
                          <a:ea typeface="+mn-ea"/>
                        </a:rPr>
                        <a:t>　</a:t>
                      </a:r>
                      <a:r>
                        <a:rPr lang="en-US" sz="2800" b="0" dirty="0">
                          <a:solidFill>
                            <a:schemeClr val="tx1"/>
                          </a:solidFill>
                          <a:effectLst/>
                          <a:latin typeface="+mn-lt"/>
                          <a:ea typeface="+mn-ea"/>
                        </a:rPr>
                        <a:t>pH</a:t>
                      </a:r>
                      <a:r>
                        <a:rPr lang="zh-CN" sz="2800" b="0" dirty="0">
                          <a:solidFill>
                            <a:schemeClr val="tx1"/>
                          </a:solidFill>
                          <a:effectLst/>
                          <a:latin typeface="+mn-lt"/>
                          <a:ea typeface="+mn-ea"/>
                        </a:rPr>
                        <a:t>增大</a:t>
                      </a:r>
                      <a:endParaRPr lang="en-US" altLang="zh-CN" sz="2800" b="0" dirty="0">
                        <a:solidFill>
                          <a:schemeClr val="tx1"/>
                        </a:solidFill>
                        <a:effectLst/>
                        <a:latin typeface="+mn-lt"/>
                        <a:ea typeface="+mn-ea"/>
                      </a:endParaRPr>
                    </a:p>
                    <a:p>
                      <a:pPr algn="ctr">
                        <a:lnSpc>
                          <a:spcPct val="150000"/>
                        </a:lnSpc>
                        <a:spcAft>
                          <a:spcPts val="0"/>
                        </a:spcAft>
                      </a:pPr>
                      <a:r>
                        <a:rPr lang="zh-CN" sz="2800" b="0" dirty="0">
                          <a:solidFill>
                            <a:schemeClr val="tx1"/>
                          </a:solidFill>
                          <a:effectLst/>
                          <a:latin typeface="+mn-lt"/>
                          <a:ea typeface="+mn-ea"/>
                        </a:rPr>
                        <a:t>红色　　橙色　　黄色</a:t>
                      </a:r>
                      <a:r>
                        <a:rPr lang="en-US" sz="2800" b="0" dirty="0">
                          <a:solidFill>
                            <a:schemeClr val="tx1"/>
                          </a:solidFill>
                          <a:effectLst/>
                          <a:latin typeface="+mn-lt"/>
                          <a:ea typeface="+mn-ea"/>
                        </a:rPr>
                        <a:t> </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649815577"/>
                  </a:ext>
                </a:extLst>
              </a:tr>
              <a:tr h="1481999">
                <a:tc>
                  <a:txBody>
                    <a:bodyPr/>
                    <a:lstStyle/>
                    <a:p>
                      <a:pPr algn="ctr">
                        <a:lnSpc>
                          <a:spcPct val="150000"/>
                        </a:lnSpc>
                        <a:spcAft>
                          <a:spcPts val="0"/>
                        </a:spcAft>
                      </a:pPr>
                      <a:r>
                        <a:rPr lang="zh-CN" sz="2800" b="0">
                          <a:solidFill>
                            <a:schemeClr val="tx1"/>
                          </a:solidFill>
                          <a:effectLst/>
                          <a:latin typeface="+mn-lt"/>
                          <a:ea typeface="+mn-ea"/>
                        </a:rPr>
                        <a:t>石蕊</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dirty="0">
                          <a:solidFill>
                            <a:schemeClr val="tx1"/>
                          </a:solidFill>
                          <a:effectLst/>
                          <a:latin typeface="+mn-lt"/>
                          <a:ea typeface="+mn-ea"/>
                        </a:rPr>
                        <a:t>　</a:t>
                      </a:r>
                      <a:r>
                        <a:rPr lang="en-US" sz="2800" b="0" dirty="0">
                          <a:solidFill>
                            <a:schemeClr val="tx1"/>
                          </a:solidFill>
                          <a:effectLst/>
                          <a:latin typeface="+mn-lt"/>
                          <a:ea typeface="+mn-ea"/>
                        </a:rPr>
                        <a:t>pH</a:t>
                      </a:r>
                      <a:r>
                        <a:rPr lang="zh-CN" sz="2800" b="0" dirty="0">
                          <a:solidFill>
                            <a:schemeClr val="tx1"/>
                          </a:solidFill>
                          <a:effectLst/>
                          <a:latin typeface="+mn-lt"/>
                          <a:ea typeface="+mn-ea"/>
                        </a:rPr>
                        <a:t>减小　</a:t>
                      </a:r>
                      <a:r>
                        <a:rPr lang="en-US" sz="2800" b="0" dirty="0">
                          <a:solidFill>
                            <a:schemeClr val="tx1"/>
                          </a:solidFill>
                          <a:effectLst/>
                          <a:latin typeface="+mn-lt"/>
                          <a:ea typeface="+mn-ea"/>
                        </a:rPr>
                        <a:t>5~8</a:t>
                      </a:r>
                      <a:r>
                        <a:rPr lang="zh-CN" sz="2800" b="0" dirty="0">
                          <a:solidFill>
                            <a:schemeClr val="tx1"/>
                          </a:solidFill>
                          <a:effectLst/>
                          <a:latin typeface="+mn-lt"/>
                          <a:ea typeface="+mn-ea"/>
                        </a:rPr>
                        <a:t>　</a:t>
                      </a:r>
                      <a:r>
                        <a:rPr lang="en-US" sz="2800" b="0" dirty="0">
                          <a:solidFill>
                            <a:schemeClr val="tx1"/>
                          </a:solidFill>
                          <a:effectLst/>
                          <a:latin typeface="+mn-lt"/>
                          <a:ea typeface="+mn-ea"/>
                        </a:rPr>
                        <a:t>pH</a:t>
                      </a:r>
                      <a:r>
                        <a:rPr lang="zh-CN" sz="2800" b="0" dirty="0">
                          <a:solidFill>
                            <a:schemeClr val="tx1"/>
                          </a:solidFill>
                          <a:effectLst/>
                          <a:latin typeface="+mn-lt"/>
                          <a:ea typeface="+mn-ea"/>
                        </a:rPr>
                        <a:t>增大　　</a:t>
                      </a:r>
                      <a:endParaRPr lang="en-US" altLang="zh-CN" sz="2800" b="0" dirty="0">
                        <a:solidFill>
                          <a:schemeClr val="tx1"/>
                        </a:solidFill>
                        <a:effectLst/>
                        <a:latin typeface="+mn-lt"/>
                        <a:ea typeface="+mn-ea"/>
                      </a:endParaRPr>
                    </a:p>
                    <a:p>
                      <a:pPr algn="ctr">
                        <a:lnSpc>
                          <a:spcPct val="150000"/>
                        </a:lnSpc>
                        <a:spcAft>
                          <a:spcPts val="0"/>
                        </a:spcAft>
                      </a:pPr>
                      <a:r>
                        <a:rPr lang="zh-CN" altLang="en-US" sz="2800" b="0" dirty="0">
                          <a:solidFill>
                            <a:schemeClr val="tx1"/>
                          </a:solidFill>
                          <a:effectLst/>
                          <a:latin typeface="+mn-lt"/>
                          <a:ea typeface="+mn-ea"/>
                        </a:rPr>
                        <a:t>　</a:t>
                      </a:r>
                      <a:r>
                        <a:rPr lang="zh-CN" sz="2800" b="0" dirty="0">
                          <a:solidFill>
                            <a:schemeClr val="tx1"/>
                          </a:solidFill>
                          <a:effectLst/>
                          <a:latin typeface="+mn-lt"/>
                          <a:ea typeface="+mn-ea"/>
                        </a:rPr>
                        <a:t>红色　 紫色　　蓝色</a:t>
                      </a:r>
                      <a:r>
                        <a:rPr lang="en-US" sz="2800" b="0" dirty="0">
                          <a:solidFill>
                            <a:schemeClr val="tx1"/>
                          </a:solidFill>
                          <a:effectLst/>
                          <a:latin typeface="+mn-lt"/>
                          <a:ea typeface="+mn-ea"/>
                        </a:rPr>
                        <a:t> </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404941313"/>
                  </a:ext>
                </a:extLst>
              </a:tr>
              <a:tr h="1481999">
                <a:tc>
                  <a:txBody>
                    <a:bodyPr/>
                    <a:lstStyle/>
                    <a:p>
                      <a:pPr algn="ctr">
                        <a:lnSpc>
                          <a:spcPct val="150000"/>
                        </a:lnSpc>
                        <a:spcAft>
                          <a:spcPts val="0"/>
                        </a:spcAft>
                      </a:pPr>
                      <a:r>
                        <a:rPr lang="zh-CN" sz="2800" b="0">
                          <a:solidFill>
                            <a:schemeClr val="tx1"/>
                          </a:solidFill>
                          <a:effectLst/>
                          <a:latin typeface="+mn-lt"/>
                          <a:ea typeface="+mn-ea"/>
                        </a:rPr>
                        <a:t>酚酞</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dirty="0">
                          <a:solidFill>
                            <a:schemeClr val="tx1"/>
                          </a:solidFill>
                          <a:effectLst/>
                          <a:latin typeface="+mn-lt"/>
                          <a:ea typeface="+mn-ea"/>
                        </a:rPr>
                        <a:t>　</a:t>
                      </a:r>
                      <a:r>
                        <a:rPr lang="en-US" sz="2800" b="0" dirty="0">
                          <a:solidFill>
                            <a:schemeClr val="tx1"/>
                          </a:solidFill>
                          <a:effectLst/>
                          <a:latin typeface="+mn-lt"/>
                          <a:ea typeface="+mn-ea"/>
                        </a:rPr>
                        <a:t>pH</a:t>
                      </a:r>
                      <a:r>
                        <a:rPr lang="zh-CN" sz="2800" b="0" dirty="0">
                          <a:solidFill>
                            <a:schemeClr val="tx1"/>
                          </a:solidFill>
                          <a:effectLst/>
                          <a:latin typeface="+mn-lt"/>
                          <a:ea typeface="+mn-ea"/>
                        </a:rPr>
                        <a:t>减小　</a:t>
                      </a:r>
                      <a:r>
                        <a:rPr lang="en-US" sz="2800" b="0" dirty="0">
                          <a:solidFill>
                            <a:schemeClr val="tx1"/>
                          </a:solidFill>
                          <a:effectLst/>
                          <a:latin typeface="+mn-lt"/>
                          <a:ea typeface="+mn-ea"/>
                        </a:rPr>
                        <a:t>8.2~10</a:t>
                      </a:r>
                      <a:r>
                        <a:rPr lang="zh-CN" sz="2800" b="0" dirty="0">
                          <a:solidFill>
                            <a:schemeClr val="tx1"/>
                          </a:solidFill>
                          <a:effectLst/>
                          <a:latin typeface="+mn-lt"/>
                          <a:ea typeface="+mn-ea"/>
                        </a:rPr>
                        <a:t>　</a:t>
                      </a:r>
                      <a:r>
                        <a:rPr lang="en-US" sz="2800" b="0" dirty="0">
                          <a:solidFill>
                            <a:schemeClr val="tx1"/>
                          </a:solidFill>
                          <a:effectLst/>
                          <a:latin typeface="+mn-lt"/>
                          <a:ea typeface="+mn-ea"/>
                        </a:rPr>
                        <a:t>pH</a:t>
                      </a:r>
                      <a:r>
                        <a:rPr lang="zh-CN" sz="2800" b="0" dirty="0">
                          <a:solidFill>
                            <a:schemeClr val="tx1"/>
                          </a:solidFill>
                          <a:effectLst/>
                          <a:latin typeface="+mn-lt"/>
                          <a:ea typeface="+mn-ea"/>
                        </a:rPr>
                        <a:t>增大　　</a:t>
                      </a:r>
                      <a:endParaRPr lang="en-US" altLang="zh-CN" sz="2800" b="0" dirty="0">
                        <a:solidFill>
                          <a:schemeClr val="tx1"/>
                        </a:solidFill>
                        <a:effectLst/>
                        <a:latin typeface="+mn-lt"/>
                        <a:ea typeface="+mn-ea"/>
                      </a:endParaRPr>
                    </a:p>
                    <a:p>
                      <a:pPr algn="ctr">
                        <a:lnSpc>
                          <a:spcPct val="150000"/>
                        </a:lnSpc>
                        <a:spcAft>
                          <a:spcPts val="0"/>
                        </a:spcAft>
                      </a:pPr>
                      <a:r>
                        <a:rPr lang="zh-CN" sz="2800" b="0" dirty="0">
                          <a:solidFill>
                            <a:schemeClr val="tx1"/>
                          </a:solidFill>
                          <a:effectLst/>
                          <a:latin typeface="+mn-lt"/>
                          <a:ea typeface="+mn-ea"/>
                        </a:rPr>
                        <a:t>无色　 浅红色　　红色</a:t>
                      </a:r>
                      <a:r>
                        <a:rPr lang="en-US" sz="2800" b="0" dirty="0">
                          <a:solidFill>
                            <a:schemeClr val="tx1"/>
                          </a:solidFill>
                          <a:effectLst/>
                          <a:latin typeface="+mn-lt"/>
                          <a:ea typeface="+mn-ea"/>
                        </a:rPr>
                        <a:t> </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040511266"/>
                  </a:ext>
                </a:extLst>
              </a:tr>
            </a:tbl>
          </a:graphicData>
        </a:graphic>
      </p:graphicFrame>
      <p:pic>
        <p:nvPicPr>
          <p:cNvPr id="5121" name="111A.jpg">
            <a:extLst>
              <a:ext uri="{FF2B5EF4-FFF2-40B4-BE49-F238E27FC236}">
                <a16:creationId xmlns:a16="http://schemas.microsoft.com/office/drawing/2014/main" xmlns="" id="{6692D9C4-61D0-4F6B-AF4C-D1CE67045E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3369" y="2571750"/>
            <a:ext cx="4878706" cy="121334"/>
          </a:xfrm>
          <a:prstGeom prst="rect">
            <a:avLst/>
          </a:prstGeom>
          <a:noFill/>
          <a:extLst>
            <a:ext uri="{909E8E84-426E-40DD-AFC4-6F175D3DCCD1}">
              <a14:hiddenFill xmlns:a14="http://schemas.microsoft.com/office/drawing/2010/main">
                <a:solidFill>
                  <a:srgbClr val="FFFFFF"/>
                </a:solidFill>
              </a14:hiddenFill>
            </a:ext>
          </a:extLst>
        </p:spPr>
      </p:pic>
      <p:pic>
        <p:nvPicPr>
          <p:cNvPr id="8" name="111A.jpg">
            <a:extLst>
              <a:ext uri="{FF2B5EF4-FFF2-40B4-BE49-F238E27FC236}">
                <a16:creationId xmlns:a16="http://schemas.microsoft.com/office/drawing/2014/main" xmlns="" id="{F35EB5CD-52A5-4301-9CE4-D214B202ED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1994" y="4096413"/>
            <a:ext cx="4300856" cy="106963"/>
          </a:xfrm>
          <a:prstGeom prst="rect">
            <a:avLst/>
          </a:prstGeom>
          <a:noFill/>
          <a:extLst>
            <a:ext uri="{909E8E84-426E-40DD-AFC4-6F175D3DCCD1}">
              <a14:hiddenFill xmlns:a14="http://schemas.microsoft.com/office/drawing/2010/main">
                <a:solidFill>
                  <a:srgbClr val="FFFFFF"/>
                </a:solidFill>
              </a14:hiddenFill>
            </a:ext>
          </a:extLst>
        </p:spPr>
      </p:pic>
      <p:pic>
        <p:nvPicPr>
          <p:cNvPr id="10" name="111A.jpg">
            <a:extLst>
              <a:ext uri="{FF2B5EF4-FFF2-40B4-BE49-F238E27FC236}">
                <a16:creationId xmlns:a16="http://schemas.microsoft.com/office/drawing/2014/main" xmlns="" id="{7A19FF45-320D-430D-B9CC-5939C5118C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6729" y="5572177"/>
            <a:ext cx="4720591" cy="117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195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0400"/>
            <a:ext cx="12192000" cy="2617200"/>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4000" b="1" dirty="0">
                <a:solidFill>
                  <a:schemeClr val="bg1"/>
                </a:solidFill>
              </a:rPr>
              <a:t>专题十八   水的电离和溶液的酸碱性</a:t>
            </a:r>
            <a:endParaRPr lang="en-US" altLang="zh-CN" sz="4000" b="1" dirty="0">
              <a:solidFill>
                <a:schemeClr val="bg1"/>
              </a:solidFill>
            </a:endParaRPr>
          </a:p>
        </p:txBody>
      </p:sp>
      <p:sp>
        <p:nvSpPr>
          <p:cNvPr id="11" name="文本框 10"/>
          <p:cNvSpPr txBox="1"/>
          <p:nvPr/>
        </p:nvSpPr>
        <p:spPr>
          <a:xfrm>
            <a:off x="2412942" y="1546119"/>
            <a:ext cx="7366119" cy="461665"/>
          </a:xfrm>
          <a:prstGeom prst="rect">
            <a:avLst/>
          </a:prstGeom>
          <a:noFill/>
        </p:spPr>
        <p:txBody>
          <a:bodyPr wrap="none" rtlCol="0">
            <a:spAutoFit/>
          </a:bodyPr>
          <a:lstStyle/>
          <a:p>
            <a:pPr algn="ctr"/>
            <a:r>
              <a:rPr lang="en-US" altLang="zh-CN" sz="2400" dirty="0">
                <a:solidFill>
                  <a:srgbClr val="DA251C"/>
                </a:solidFill>
              </a:rPr>
              <a:t>【</a:t>
            </a:r>
            <a:r>
              <a:rPr lang="zh-CN" altLang="en-US" sz="2400" dirty="0">
                <a:solidFill>
                  <a:srgbClr val="DA251C"/>
                </a:solidFill>
              </a:rPr>
              <a:t>高考帮</a:t>
            </a:r>
            <a:r>
              <a:rPr lang="en-US" altLang="zh-CN" sz="2400" dirty="0">
                <a:solidFill>
                  <a:srgbClr val="DA251C"/>
                </a:solidFill>
              </a:rPr>
              <a:t>·</a:t>
            </a:r>
            <a:r>
              <a:rPr lang="zh-CN" altLang="en-US" sz="2400" dirty="0">
                <a:solidFill>
                  <a:srgbClr val="DA251C"/>
                </a:solidFill>
              </a:rPr>
              <a:t>化学</a:t>
            </a:r>
            <a:r>
              <a:rPr lang="en-US" altLang="zh-CN" sz="2400" dirty="0">
                <a:solidFill>
                  <a:srgbClr val="DA251C"/>
                </a:solidFill>
              </a:rPr>
              <a:t>】</a:t>
            </a:r>
            <a:r>
              <a:rPr lang="zh-CN" altLang="en-US" sz="2400" dirty="0">
                <a:solidFill>
                  <a:srgbClr val="DA251C"/>
                </a:solidFill>
              </a:rPr>
              <a:t>专题十八：水的电离和溶液的酸碱性</a:t>
            </a:r>
          </a:p>
        </p:txBody>
      </p:sp>
    </p:spTree>
    <p:extLst>
      <p:ext uri="{BB962C8B-B14F-4D97-AF65-F5344CB8AC3E}">
        <p14:creationId xmlns:p14="http://schemas.microsoft.com/office/powerpoint/2010/main" val="3613475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758287"/>
            <a:ext cx="11723913" cy="3323987"/>
          </a:xfrm>
          <a:prstGeom prst="rect">
            <a:avLst/>
          </a:prstGeom>
        </p:spPr>
        <p:txBody>
          <a:bodyPr wrap="square">
            <a:spAutoFit/>
          </a:bodyPr>
          <a:lstStyle/>
          <a:p>
            <a:pPr>
              <a:lnSpc>
                <a:spcPct val="150000"/>
              </a:lnSpc>
            </a:pPr>
            <a:r>
              <a:rPr lang="en-US" altLang="zh-CN" sz="2800" b="1" dirty="0"/>
              <a:t>1.</a:t>
            </a:r>
            <a:r>
              <a:rPr lang="zh-CN" altLang="zh-CN" sz="2800" b="1" dirty="0"/>
              <a:t>概念</a:t>
            </a:r>
          </a:p>
          <a:p>
            <a:pPr>
              <a:lnSpc>
                <a:spcPct val="150000"/>
              </a:lnSpc>
            </a:pPr>
            <a:r>
              <a:rPr lang="zh-CN" altLang="zh-CN" sz="2800" dirty="0"/>
              <a:t>用已知浓度的酸</a:t>
            </a:r>
            <a:r>
              <a:rPr lang="en-US" altLang="zh-CN" sz="2800" dirty="0"/>
              <a:t>(</a:t>
            </a:r>
            <a:r>
              <a:rPr lang="zh-CN" altLang="zh-CN" sz="2800" dirty="0"/>
              <a:t>碱</a:t>
            </a:r>
            <a:r>
              <a:rPr lang="en-US" altLang="zh-CN" sz="2800" dirty="0"/>
              <a:t>)</a:t>
            </a:r>
            <a:r>
              <a:rPr lang="zh-CN" altLang="zh-CN" sz="2800" dirty="0"/>
              <a:t>来测定未知浓度的碱</a:t>
            </a:r>
            <a:r>
              <a:rPr lang="en-US" altLang="zh-CN" sz="2800" dirty="0"/>
              <a:t>(</a:t>
            </a:r>
            <a:r>
              <a:rPr lang="zh-CN" altLang="zh-CN" sz="2800" dirty="0"/>
              <a:t>酸</a:t>
            </a:r>
            <a:r>
              <a:rPr lang="en-US" altLang="zh-CN" sz="2800" dirty="0"/>
              <a:t>)</a:t>
            </a:r>
            <a:r>
              <a:rPr lang="zh-CN" altLang="zh-CN" sz="2800" dirty="0"/>
              <a:t>的实验方法叫作酸碱中和滴定。</a:t>
            </a:r>
          </a:p>
          <a:p>
            <a:pPr>
              <a:lnSpc>
                <a:spcPct val="150000"/>
              </a:lnSpc>
            </a:pPr>
            <a:r>
              <a:rPr lang="en-US" altLang="zh-CN" sz="2800" b="1" dirty="0"/>
              <a:t>2.</a:t>
            </a:r>
            <a:r>
              <a:rPr lang="zh-CN" altLang="zh-CN" sz="2800" b="1" dirty="0"/>
              <a:t>原理</a:t>
            </a:r>
          </a:p>
          <a:p>
            <a:pPr>
              <a:lnSpc>
                <a:spcPct val="150000"/>
              </a:lnSpc>
            </a:pPr>
            <a:r>
              <a:rPr lang="en-US" altLang="zh-CN" sz="2800" dirty="0"/>
              <a:t>(1)H</a:t>
            </a:r>
            <a:r>
              <a:rPr lang="en-US" altLang="zh-CN" sz="2800" baseline="30000" dirty="0"/>
              <a:t>+</a:t>
            </a:r>
            <a:r>
              <a:rPr lang="en-US" altLang="zh-CN" sz="2800" dirty="0"/>
              <a:t>+OH</a:t>
            </a:r>
            <a:r>
              <a:rPr lang="en-US" altLang="zh-CN" sz="2800" baseline="30000" dirty="0"/>
              <a:t>-             </a:t>
            </a:r>
            <a:r>
              <a:rPr lang="en-US" altLang="zh-CN" sz="2800" dirty="0"/>
              <a:t>H</a:t>
            </a:r>
            <a:r>
              <a:rPr lang="en-US" altLang="zh-CN" sz="2800" baseline="-25000" dirty="0"/>
              <a:t>2</a:t>
            </a:r>
            <a:r>
              <a:rPr lang="en-US" altLang="zh-CN" sz="2800" dirty="0"/>
              <a:t>O,</a:t>
            </a:r>
            <a:r>
              <a:rPr lang="zh-CN" altLang="zh-CN" sz="2800" dirty="0"/>
              <a:t>即中和反应中酸提供的</a:t>
            </a:r>
            <a:r>
              <a:rPr lang="en-US" altLang="zh-CN" sz="2800" dirty="0"/>
              <a:t>H</a:t>
            </a:r>
            <a:r>
              <a:rPr lang="en-US" altLang="zh-CN" sz="2800" baseline="30000" dirty="0"/>
              <a:t>+</a:t>
            </a:r>
            <a:r>
              <a:rPr lang="en-US" altLang="zh-CN" sz="2800" dirty="0"/>
              <a:t>(</a:t>
            </a:r>
            <a:r>
              <a:rPr lang="zh-CN" altLang="zh-CN" sz="2800" dirty="0"/>
              <a:t>总量</a:t>
            </a:r>
            <a:r>
              <a:rPr lang="en-US" altLang="zh-CN" sz="2800" dirty="0"/>
              <a:t>)</a:t>
            </a:r>
            <a:r>
              <a:rPr lang="zh-CN" altLang="zh-CN" sz="2800" dirty="0"/>
              <a:t>与碱提供的</a:t>
            </a:r>
            <a:r>
              <a:rPr lang="en-US" altLang="zh-CN" sz="2800" dirty="0"/>
              <a:t>OH</a:t>
            </a:r>
            <a:r>
              <a:rPr lang="en-US" altLang="zh-CN" sz="2800" baseline="30000" dirty="0"/>
              <a:t>-</a:t>
            </a:r>
            <a:r>
              <a:rPr lang="en-US" altLang="zh-CN" sz="2800" dirty="0"/>
              <a:t>(</a:t>
            </a:r>
            <a:r>
              <a:rPr lang="zh-CN" altLang="zh-CN" sz="2800" dirty="0"/>
              <a:t>总量</a:t>
            </a:r>
            <a:r>
              <a:rPr lang="en-US" altLang="zh-CN" sz="2800" dirty="0"/>
              <a:t>)</a:t>
            </a:r>
            <a:r>
              <a:rPr lang="zh-CN" altLang="zh-CN" sz="2800" dirty="0"/>
              <a:t>的物质的量相等。</a:t>
            </a:r>
          </a:p>
        </p:txBody>
      </p:sp>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1066799" y="-2"/>
            <a:ext cx="5029199"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考点</a:t>
            </a:r>
            <a:r>
              <a:rPr lang="en-US" altLang="zh-CN" sz="2800" dirty="0">
                <a:solidFill>
                  <a:srgbClr val="DA251C"/>
                </a:solidFill>
              </a:rPr>
              <a:t>3</a:t>
            </a:r>
            <a:r>
              <a:rPr lang="zh-CN" altLang="en-US" sz="2800" dirty="0">
                <a:solidFill>
                  <a:srgbClr val="DA251C"/>
                </a:solidFill>
              </a:rPr>
              <a:t>   酸碱中和滴定（难点）</a:t>
            </a:r>
            <a:endParaRPr lang="en-US" altLang="zh-CN" sz="2800" dirty="0">
              <a:solidFill>
                <a:srgbClr val="DA251C"/>
              </a:solidFill>
            </a:endParaRPr>
          </a:p>
        </p:txBody>
      </p:sp>
      <p:pic>
        <p:nvPicPr>
          <p:cNvPr id="9" name="图片 8">
            <a:extLst>
              <a:ext uri="{FF2B5EF4-FFF2-40B4-BE49-F238E27FC236}">
                <a16:creationId xmlns:a16="http://schemas.microsoft.com/office/drawing/2014/main" xmlns="" id="{939CB214-E591-428A-B484-087EB8FB63CA}"/>
              </a:ext>
            </a:extLst>
          </p:cNvPr>
          <p:cNvPicPr/>
          <p:nvPr/>
        </p:nvPicPr>
        <p:blipFill>
          <a:blip r:embed="rId2"/>
          <a:stretch>
            <a:fillRect/>
          </a:stretch>
        </p:blipFill>
        <p:spPr>
          <a:xfrm>
            <a:off x="2027873" y="2916763"/>
            <a:ext cx="578168" cy="328467"/>
          </a:xfrm>
          <a:prstGeom prst="rect">
            <a:avLst/>
          </a:prstGeom>
        </p:spPr>
      </p:pic>
    </p:spTree>
    <p:extLst>
      <p:ext uri="{BB962C8B-B14F-4D97-AF65-F5344CB8AC3E}">
        <p14:creationId xmlns:p14="http://schemas.microsoft.com/office/powerpoint/2010/main" val="225280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21ABC8D-1C46-4B5A-9C88-3EA50E8EBABA}"/>
              </a:ext>
            </a:extLst>
          </p:cNvPr>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9" name="矩形 8">
            <a:extLst>
              <a:ext uri="{FF2B5EF4-FFF2-40B4-BE49-F238E27FC236}">
                <a16:creationId xmlns:a16="http://schemas.microsoft.com/office/drawing/2014/main" xmlns="" id="{45E9BA82-8874-4471-8C12-87EEB5F5E155}"/>
              </a:ext>
            </a:extLst>
          </p:cNvPr>
          <p:cNvSpPr/>
          <p:nvPr/>
        </p:nvSpPr>
        <p:spPr>
          <a:xfrm>
            <a:off x="234043" y="453487"/>
            <a:ext cx="11723913" cy="6555641"/>
          </a:xfrm>
          <a:prstGeom prst="rect">
            <a:avLst/>
          </a:prstGeom>
        </p:spPr>
        <p:txBody>
          <a:bodyPr wrap="square">
            <a:spAutoFit/>
          </a:bodyPr>
          <a:lstStyle/>
          <a:p>
            <a:pPr>
              <a:lnSpc>
                <a:spcPct val="150000"/>
              </a:lnSpc>
            </a:pPr>
            <a:r>
              <a:rPr lang="en-US" altLang="zh-CN" sz="2800" dirty="0"/>
              <a:t>(2)</a:t>
            </a:r>
            <a:r>
              <a:rPr lang="zh-CN" altLang="zh-CN" sz="2800" dirty="0"/>
              <a:t>在酸碱中和滴定过程中</a:t>
            </a:r>
            <a:r>
              <a:rPr lang="en-US" altLang="zh-CN" sz="2800" dirty="0"/>
              <a:t>,</a:t>
            </a:r>
            <a:r>
              <a:rPr lang="zh-CN" altLang="zh-CN" sz="2800" dirty="0"/>
              <a:t>开始时由于被滴定的酸</a:t>
            </a:r>
            <a:r>
              <a:rPr lang="en-US" altLang="zh-CN" sz="2800" dirty="0"/>
              <a:t>(</a:t>
            </a:r>
            <a:r>
              <a:rPr lang="zh-CN" altLang="zh-CN" sz="2800" dirty="0"/>
              <a:t>或碱</a:t>
            </a:r>
            <a:r>
              <a:rPr lang="en-US" altLang="zh-CN" sz="2800" dirty="0"/>
              <a:t>)</a:t>
            </a:r>
            <a:r>
              <a:rPr lang="zh-CN" altLang="zh-CN" sz="2800" dirty="0"/>
              <a:t>浓度较大</a:t>
            </a:r>
            <a:r>
              <a:rPr lang="en-US" altLang="zh-CN" sz="2800" dirty="0"/>
              <a:t>,</a:t>
            </a:r>
            <a:r>
              <a:rPr lang="zh-CN" altLang="zh-CN" sz="2800" dirty="0"/>
              <a:t>滴入少量的碱</a:t>
            </a:r>
            <a:r>
              <a:rPr lang="en-US" altLang="zh-CN" sz="2800" dirty="0"/>
              <a:t>(</a:t>
            </a:r>
            <a:r>
              <a:rPr lang="zh-CN" altLang="zh-CN" sz="2800" dirty="0"/>
              <a:t>或酸</a:t>
            </a:r>
            <a:r>
              <a:rPr lang="en-US" altLang="zh-CN" sz="2800" dirty="0"/>
              <a:t>)</a:t>
            </a:r>
            <a:r>
              <a:rPr lang="zh-CN" altLang="zh-CN" sz="2800" dirty="0"/>
              <a:t>对其</a:t>
            </a:r>
            <a:r>
              <a:rPr lang="en-US" altLang="zh-CN" sz="2800" dirty="0"/>
              <a:t>pH</a:t>
            </a:r>
            <a:r>
              <a:rPr lang="zh-CN" altLang="zh-CN" sz="2800" dirty="0"/>
              <a:t>的影响不大。当滴定接近终点</a:t>
            </a:r>
            <a:r>
              <a:rPr lang="en-US" altLang="zh-CN" sz="2800" dirty="0"/>
              <a:t>(pH=7)</a:t>
            </a:r>
            <a:r>
              <a:rPr lang="zh-CN" altLang="zh-CN" sz="2800" dirty="0"/>
              <a:t>时</a:t>
            </a:r>
            <a:r>
              <a:rPr lang="en-US" altLang="zh-CN" sz="2800" dirty="0"/>
              <a:t>,</a:t>
            </a:r>
            <a:r>
              <a:rPr lang="zh-CN" altLang="zh-CN" sz="2800" dirty="0"/>
              <a:t>很少量</a:t>
            </a:r>
            <a:r>
              <a:rPr lang="en-US" altLang="zh-CN" sz="2800" dirty="0"/>
              <a:t>(</a:t>
            </a:r>
            <a:r>
              <a:rPr lang="zh-CN" altLang="zh-CN" sz="2800" dirty="0"/>
              <a:t>一滴</a:t>
            </a:r>
            <a:r>
              <a:rPr lang="en-US" altLang="zh-CN" sz="2800" dirty="0"/>
              <a:t>,</a:t>
            </a:r>
            <a:r>
              <a:rPr lang="zh-CN" altLang="zh-CN" sz="2800" dirty="0"/>
              <a:t>约</a:t>
            </a:r>
            <a:r>
              <a:rPr lang="en-US" altLang="zh-CN" sz="2800" dirty="0"/>
              <a:t>0.04 mL)</a:t>
            </a:r>
            <a:r>
              <a:rPr lang="zh-CN" altLang="zh-CN" sz="2800" dirty="0"/>
              <a:t>的碱</a:t>
            </a:r>
            <a:r>
              <a:rPr lang="en-US" altLang="zh-CN" sz="2800" dirty="0"/>
              <a:t>(</a:t>
            </a:r>
            <a:r>
              <a:rPr lang="zh-CN" altLang="zh-CN" sz="2800" dirty="0"/>
              <a:t>或酸</a:t>
            </a:r>
            <a:r>
              <a:rPr lang="en-US" altLang="zh-CN" sz="2800" dirty="0"/>
              <a:t>)</a:t>
            </a:r>
            <a:r>
              <a:rPr lang="zh-CN" altLang="zh-CN" sz="2800" dirty="0"/>
              <a:t>就会引起溶液</a:t>
            </a:r>
            <a:r>
              <a:rPr lang="en-US" altLang="zh-CN" sz="2800" dirty="0"/>
              <a:t>pH</a:t>
            </a:r>
            <a:r>
              <a:rPr lang="zh-CN" altLang="zh-CN" sz="2800" dirty="0"/>
              <a:t>突变</a:t>
            </a:r>
            <a:r>
              <a:rPr lang="en-US" altLang="zh-CN" sz="2800" dirty="0"/>
              <a:t>(</a:t>
            </a:r>
            <a:r>
              <a:rPr lang="zh-CN" altLang="zh-CN" sz="2800" dirty="0"/>
              <a:t>如图所示</a:t>
            </a:r>
            <a:r>
              <a:rPr lang="en-US" altLang="zh-CN" sz="2800" dirty="0"/>
              <a:t>)</a:t>
            </a:r>
            <a:r>
              <a:rPr lang="zh-CN" altLang="zh-CN" sz="2800" dirty="0"/>
              <a:t>。</a:t>
            </a:r>
            <a:endParaRPr lang="en-US" altLang="zh-CN" sz="2800" dirty="0"/>
          </a:p>
          <a:p>
            <a:pPr>
              <a:lnSpc>
                <a:spcPct val="150000"/>
              </a:lnSpc>
            </a:pPr>
            <a:endParaRPr lang="zh-CN" altLang="zh-CN" sz="2800" dirty="0"/>
          </a:p>
          <a:p>
            <a:pPr>
              <a:lnSpc>
                <a:spcPct val="150000"/>
              </a:lnSpc>
            </a:pPr>
            <a:endParaRPr lang="en-US" altLang="zh-CN" sz="2800" b="1" dirty="0">
              <a:solidFill>
                <a:srgbClr val="C00000"/>
              </a:solidFill>
            </a:endParaRPr>
          </a:p>
          <a:p>
            <a:pPr>
              <a:lnSpc>
                <a:spcPct val="150000"/>
              </a:lnSpc>
            </a:pPr>
            <a:endParaRPr lang="en-US" altLang="zh-CN" sz="2800" b="1" dirty="0">
              <a:solidFill>
                <a:srgbClr val="C00000"/>
              </a:solidFill>
            </a:endParaRPr>
          </a:p>
          <a:p>
            <a:pPr>
              <a:lnSpc>
                <a:spcPct val="150000"/>
              </a:lnSpc>
            </a:pPr>
            <a:r>
              <a:rPr lang="zh-CN" altLang="en-US" sz="2800" b="1" dirty="0">
                <a:solidFill>
                  <a:srgbClr val="C00000"/>
                </a:solidFill>
              </a:rPr>
              <a:t>注意</a:t>
            </a:r>
            <a:r>
              <a:rPr lang="zh-CN" altLang="en-US" sz="2800" dirty="0"/>
              <a:t>   </a:t>
            </a:r>
            <a:r>
              <a:rPr lang="zh-CN" altLang="zh-CN" sz="2800" dirty="0"/>
              <a:t>酸碱恰好中和时溶液不一定呈中性</a:t>
            </a:r>
            <a:r>
              <a:rPr lang="en-US" altLang="zh-CN" sz="2800" dirty="0"/>
              <a:t>,</a:t>
            </a:r>
            <a:r>
              <a:rPr lang="zh-CN" altLang="zh-CN" sz="2800" dirty="0"/>
              <a:t>最终溶液的酸碱性取决于生成盐的性质</a:t>
            </a:r>
            <a:r>
              <a:rPr lang="en-US" altLang="zh-CN" sz="2800" dirty="0"/>
              <a:t>,</a:t>
            </a:r>
            <a:r>
              <a:rPr lang="zh-CN" altLang="zh-CN" sz="2800" dirty="0"/>
              <a:t>强酸强碱盐的溶液呈中性</a:t>
            </a:r>
            <a:r>
              <a:rPr lang="en-US" altLang="zh-CN" sz="2800" dirty="0"/>
              <a:t>,</a:t>
            </a:r>
            <a:r>
              <a:rPr lang="zh-CN" altLang="zh-CN" sz="2800" dirty="0"/>
              <a:t>强碱弱酸盐的溶液呈碱性</a:t>
            </a:r>
            <a:r>
              <a:rPr lang="en-US" altLang="zh-CN" sz="2800" dirty="0"/>
              <a:t>,</a:t>
            </a:r>
            <a:r>
              <a:rPr lang="zh-CN" altLang="zh-CN" sz="2800" dirty="0"/>
              <a:t>强酸弱碱盐的溶液呈酸性。</a:t>
            </a:r>
          </a:p>
          <a:p>
            <a:pPr>
              <a:lnSpc>
                <a:spcPct val="150000"/>
              </a:lnSpc>
            </a:pPr>
            <a:endParaRPr lang="zh-CN" altLang="zh-CN" sz="2800" dirty="0"/>
          </a:p>
        </p:txBody>
      </p:sp>
      <p:pic>
        <p:nvPicPr>
          <p:cNvPr id="4" name="YJJTHX-1.jpg" descr="id:2147507801;FounderCES">
            <a:extLst>
              <a:ext uri="{FF2B5EF4-FFF2-40B4-BE49-F238E27FC236}">
                <a16:creationId xmlns:a16="http://schemas.microsoft.com/office/drawing/2014/main" xmlns="" id="{493190D1-DF09-4778-BBF5-1357DCC33B37}"/>
              </a:ext>
            </a:extLst>
          </p:cNvPr>
          <p:cNvPicPr/>
          <p:nvPr/>
        </p:nvPicPr>
        <p:blipFill>
          <a:blip r:embed="rId2"/>
          <a:stretch>
            <a:fillRect/>
          </a:stretch>
        </p:blipFill>
        <p:spPr>
          <a:xfrm>
            <a:off x="8503438" y="1860918"/>
            <a:ext cx="2709512" cy="2253882"/>
          </a:xfrm>
          <a:prstGeom prst="rect">
            <a:avLst/>
          </a:prstGeom>
        </p:spPr>
      </p:pic>
    </p:spTree>
    <p:extLst>
      <p:ext uri="{BB962C8B-B14F-4D97-AF65-F5344CB8AC3E}">
        <p14:creationId xmlns:p14="http://schemas.microsoft.com/office/powerpoint/2010/main" val="2380835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21ABC8D-1C46-4B5A-9C88-3EA50E8EBABA}"/>
              </a:ext>
            </a:extLst>
          </p:cNvPr>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xmlns="" id="{45E9BA82-8874-4471-8C12-87EEB5F5E155}"/>
                  </a:ext>
                </a:extLst>
              </p:cNvPr>
              <p:cNvSpPr/>
              <p:nvPr/>
            </p:nvSpPr>
            <p:spPr>
              <a:xfrm>
                <a:off x="234043" y="389987"/>
                <a:ext cx="11723913" cy="5261505"/>
              </a:xfrm>
              <a:prstGeom prst="rect">
                <a:avLst/>
              </a:prstGeom>
            </p:spPr>
            <p:txBody>
              <a:bodyPr wrap="square">
                <a:spAutoFit/>
              </a:bodyPr>
              <a:lstStyle/>
              <a:p>
                <a:pPr>
                  <a:lnSpc>
                    <a:spcPct val="150000"/>
                  </a:lnSpc>
                </a:pPr>
                <a:r>
                  <a:rPr lang="en-US" altLang="zh-CN" sz="2800" b="1" dirty="0"/>
                  <a:t>3.</a:t>
                </a:r>
                <a:r>
                  <a:rPr lang="zh-CN" altLang="zh-CN" sz="2800" b="1" dirty="0"/>
                  <a:t>主要仪器和试剂</a:t>
                </a:r>
                <a:endParaRPr lang="en-US" altLang="zh-CN" sz="2800" b="1" dirty="0"/>
              </a:p>
              <a:p>
                <a:endParaRPr lang="zh-CN" altLang="zh-CN" sz="2800" dirty="0"/>
              </a:p>
              <a:p>
                <a:r>
                  <a:rPr lang="zh-CN" altLang="zh-CN" sz="2800" dirty="0"/>
                  <a:t>仪器</a:t>
                </a:r>
                <a14:m>
                  <m:oMath xmlns:m="http://schemas.openxmlformats.org/officeDocument/2006/math">
                    <m:d>
                      <m:dPr>
                        <m:begChr m:val="{"/>
                        <m:endChr m:val=""/>
                        <m:ctrlPr>
                          <a:rPr lang="zh-CN" altLang="zh-CN" sz="2800" i="1">
                            <a:latin typeface="Cambria Math" panose="02040503050406030204" pitchFamily="18" charset="0"/>
                          </a:rPr>
                        </m:ctrlPr>
                      </m:dPr>
                      <m:e>
                        <m:m>
                          <m:mPr>
                            <m:plcHide m:val="on"/>
                            <m:mcs>
                              <m:mc>
                                <m:mcPr>
                                  <m:count m:val="1"/>
                                  <m:mcJc m:val="center"/>
                                </m:mcPr>
                              </m:mc>
                            </m:mcs>
                            <m:ctrlPr>
                              <a:rPr lang="zh-CN" altLang="zh-CN" sz="2800" i="1">
                                <a:latin typeface="Cambria Math" panose="02040503050406030204" pitchFamily="18" charset="0"/>
                              </a:rPr>
                            </m:ctrlPr>
                          </m:mPr>
                          <m:mr>
                            <m:e>
                              <m:eqArr>
                                <m:eqArrPr>
                                  <m:ctrlPr>
                                    <a:rPr lang="zh-CN" altLang="zh-CN" sz="2800" i="1">
                                      <a:latin typeface="Cambria Math" panose="02040503050406030204" pitchFamily="18" charset="0"/>
                                    </a:rPr>
                                  </m:ctrlPr>
                                </m:eqArrPr>
                                <m:e>
                                  <m:r>
                                    <m:rPr>
                                      <m:nor/>
                                    </m:rPr>
                                    <a:rPr lang="zh-CN" altLang="zh-CN" sz="2800"/>
                                    <m:t>酸式滴定管</m:t>
                                  </m:r>
                                  <m:r>
                                    <m:rPr>
                                      <m:nor/>
                                    </m:rPr>
                                    <a:rPr lang="en-US" altLang="zh-CN" sz="2800"/>
                                    <m:t>[</m:t>
                                  </m:r>
                                  <m:r>
                                    <m:rPr>
                                      <m:nor/>
                                    </m:rPr>
                                    <a:rPr lang="zh-CN" altLang="zh-CN" sz="2800"/>
                                    <m:t>如图</m:t>
                                  </m:r>
                                  <m:r>
                                    <m:rPr>
                                      <m:nor/>
                                    </m:rPr>
                                    <a:rPr lang="en-US" altLang="zh-CN" sz="2800"/>
                                    <m:t>(</m:t>
                                  </m:r>
                                  <m:r>
                                    <a:rPr lang="en-US" altLang="zh-CN" sz="2800">
                                      <a:latin typeface="Cambria Math" panose="02040503050406030204" pitchFamily="18" charset="0"/>
                                    </a:rPr>
                                    <m:t>1</m:t>
                                  </m:r>
                                  <m:r>
                                    <m:rPr>
                                      <m:nor/>
                                    </m:rPr>
                                    <a:rPr lang="en-US" altLang="zh-CN" sz="2800"/>
                                    <m:t>)</m:t>
                                  </m:r>
                                  <m:r>
                                    <m:rPr>
                                      <m:nor/>
                                    </m:rPr>
                                    <a:rPr lang="zh-CN" altLang="zh-CN" sz="2800"/>
                                    <m:t>所示</m:t>
                                  </m:r>
                                  <m:r>
                                    <m:rPr>
                                      <m:nor/>
                                    </m:rPr>
                                    <a:rPr lang="en-US" altLang="zh-CN" sz="2800"/>
                                    <m:t>]</m:t>
                                  </m:r>
                                </m:e>
                                <m:e>
                                  <m:r>
                                    <a:rPr lang="en-US" altLang="zh-CN" sz="2800" b="0" i="1" smtClean="0">
                                      <a:latin typeface="Cambria Math" panose="02040503050406030204" pitchFamily="18" charset="0"/>
                                    </a:rPr>
                                    <m:t> </m:t>
                                  </m:r>
                                </m:e>
                              </m:eqArr>
                              <m:r>
                                <a:rPr lang="en-US" altLang="zh-CN" sz="2800" b="0" i="1" smtClean="0">
                                  <a:latin typeface="Cambria Math" panose="02040503050406030204" pitchFamily="18" charset="0"/>
                                </a:rPr>
                                <m:t>                       </m:t>
                              </m:r>
                            </m:e>
                          </m:mr>
                          <m:mr>
                            <m:e>
                              <m:eqArr>
                                <m:eqArrPr>
                                  <m:ctrlPr>
                                    <a:rPr lang="zh-CN" altLang="zh-CN" sz="2800" i="1">
                                      <a:latin typeface="Cambria Math" panose="02040503050406030204" pitchFamily="18" charset="0"/>
                                    </a:rPr>
                                  </m:ctrlPr>
                                </m:eqArrPr>
                                <m:e>
                                  <m:r>
                                    <m:rPr>
                                      <m:nor/>
                                    </m:rPr>
                                    <a:rPr lang="zh-CN" altLang="zh-CN" sz="2800"/>
                                    <m:t>碱式滴定管</m:t>
                                  </m:r>
                                  <m:r>
                                    <m:rPr>
                                      <m:nor/>
                                    </m:rPr>
                                    <a:rPr lang="en-US" altLang="zh-CN" sz="2800"/>
                                    <m:t>[</m:t>
                                  </m:r>
                                  <m:r>
                                    <m:rPr>
                                      <m:nor/>
                                    </m:rPr>
                                    <a:rPr lang="zh-CN" altLang="zh-CN" sz="2800"/>
                                    <m:t>如图</m:t>
                                  </m:r>
                                  <m:r>
                                    <m:rPr>
                                      <m:nor/>
                                    </m:rPr>
                                    <a:rPr lang="en-US" altLang="zh-CN" sz="2800"/>
                                    <m:t>(</m:t>
                                  </m:r>
                                  <m:r>
                                    <a:rPr lang="en-US" altLang="zh-CN" sz="2800">
                                      <a:latin typeface="Cambria Math" panose="02040503050406030204" pitchFamily="18" charset="0"/>
                                    </a:rPr>
                                    <m:t>2</m:t>
                                  </m:r>
                                  <m:r>
                                    <m:rPr>
                                      <m:nor/>
                                    </m:rPr>
                                    <a:rPr lang="en-US" altLang="zh-CN" sz="2800"/>
                                    <m:t>)</m:t>
                                  </m:r>
                                  <m:r>
                                    <m:rPr>
                                      <m:nor/>
                                    </m:rPr>
                                    <a:rPr lang="zh-CN" altLang="zh-CN" sz="2800"/>
                                    <m:t>所示</m:t>
                                  </m:r>
                                  <m:r>
                                    <m:rPr>
                                      <m:nor/>
                                    </m:rPr>
                                    <a:rPr lang="en-US" altLang="zh-CN" sz="2800"/>
                                    <m:t>]</m:t>
                                  </m:r>
                                  <m:r>
                                    <m:rPr>
                                      <m:nor/>
                                    </m:rPr>
                                    <a:rPr lang="en-US" altLang="zh-CN" sz="2800" b="0" i="0" smtClean="0"/>
                                    <m:t>                    </m:t>
                                  </m:r>
                                </m:e>
                                <m:e>
                                  <m:r>
                                    <a:rPr lang="en-US" altLang="zh-CN" sz="2800" b="0" i="1" smtClean="0">
                                      <a:latin typeface="Cambria Math" panose="02040503050406030204" pitchFamily="18" charset="0"/>
                                    </a:rPr>
                                    <m:t> </m:t>
                                  </m:r>
                                </m:e>
                              </m:eqArr>
                            </m:e>
                          </m:mr>
                          <m:mr>
                            <m:e>
                              <m:eqArr>
                                <m:eqArrPr>
                                  <m:ctrlPr>
                                    <a:rPr lang="zh-CN" altLang="zh-CN" sz="2800" i="1">
                                      <a:latin typeface="Cambria Math" panose="02040503050406030204" pitchFamily="18" charset="0"/>
                                    </a:rPr>
                                  </m:ctrlPr>
                                </m:eqArrPr>
                                <m:e>
                                  <m:r>
                                    <m:rPr>
                                      <m:nor/>
                                    </m:rPr>
                                    <a:rPr lang="zh-CN" altLang="zh-CN" sz="2800"/>
                                    <m:t>滴定管夹、锥形瓶、铁架台、烧杯等</m:t>
                                  </m:r>
                                </m:e>
                                <m:e>
                                  <m:r>
                                    <a:rPr lang="en-US" altLang="zh-CN" sz="2800" b="0" i="1" smtClean="0">
                                      <a:latin typeface="Cambria Math" panose="02040503050406030204" pitchFamily="18" charset="0"/>
                                    </a:rPr>
                                    <m:t> </m:t>
                                  </m:r>
                                </m:e>
                              </m:eqArr>
                            </m:e>
                          </m:mr>
                        </m:m>
                      </m:e>
                    </m:d>
                  </m:oMath>
                </a14:m>
                <a:endParaRPr lang="zh-CN" altLang="zh-CN" sz="2800" dirty="0"/>
              </a:p>
              <a:p>
                <a:endParaRPr lang="en-US" altLang="zh-CN" sz="2800" dirty="0"/>
              </a:p>
              <a:p>
                <a:r>
                  <a:rPr lang="zh-CN" altLang="zh-CN" sz="2800" dirty="0"/>
                  <a:t>试剂</a:t>
                </a:r>
                <a:r>
                  <a:rPr lang="en-US" altLang="zh-CN" sz="2800" dirty="0"/>
                  <a:t>:</a:t>
                </a:r>
                <a:r>
                  <a:rPr lang="zh-CN" altLang="zh-CN" sz="2800" dirty="0"/>
                  <a:t>标准液、待测液、指示剂、蒸馏水</a:t>
                </a:r>
              </a:p>
              <a:p>
                <a:pPr>
                  <a:lnSpc>
                    <a:spcPct val="150000"/>
                  </a:lnSpc>
                </a:pPr>
                <a:endParaRPr lang="zh-CN" altLang="zh-CN" sz="2800" dirty="0"/>
              </a:p>
            </p:txBody>
          </p:sp>
        </mc:Choice>
        <mc:Fallback xmlns="">
          <p:sp>
            <p:nvSpPr>
              <p:cNvPr id="9" name="矩形 8">
                <a:extLst>
                  <a:ext uri="{FF2B5EF4-FFF2-40B4-BE49-F238E27FC236}">
                    <a16:creationId xmlns:a16="http://schemas.microsoft.com/office/drawing/2014/main" xmlns:a14="http://schemas.microsoft.com/office/drawing/2010/main" xmlns="" id="{45E9BA82-8874-4471-8C12-87EEB5F5E155}"/>
                  </a:ext>
                </a:extLst>
              </p:cNvPr>
              <p:cNvSpPr>
                <a:spLocks noRot="1" noChangeAspect="1" noMove="1" noResize="1" noEditPoints="1" noAdjustHandles="1" noChangeArrowheads="1" noChangeShapeType="1" noTextEdit="1"/>
              </p:cNvSpPr>
              <p:nvPr/>
            </p:nvSpPr>
            <p:spPr>
              <a:xfrm>
                <a:off x="234043" y="389987"/>
                <a:ext cx="11723913" cy="5261505"/>
              </a:xfrm>
              <a:prstGeom prst="rect">
                <a:avLst/>
              </a:prstGeom>
              <a:blipFill rotWithShape="1">
                <a:blip r:embed="rId2"/>
                <a:stretch>
                  <a:fillRect l="-104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41115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21ABC8D-1C46-4B5A-9C88-3EA50E8EBABA}"/>
              </a:ext>
            </a:extLst>
          </p:cNvPr>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pic>
        <p:nvPicPr>
          <p:cNvPr id="4" name="TV8.jpg" descr="id:2147507815;FounderCES">
            <a:extLst>
              <a:ext uri="{FF2B5EF4-FFF2-40B4-BE49-F238E27FC236}">
                <a16:creationId xmlns:a16="http://schemas.microsoft.com/office/drawing/2014/main" xmlns="" id="{119FF769-EAC0-48F9-BF2F-392AE4B69D2F}"/>
              </a:ext>
            </a:extLst>
          </p:cNvPr>
          <p:cNvPicPr/>
          <p:nvPr/>
        </p:nvPicPr>
        <p:blipFill>
          <a:blip r:embed="rId2"/>
          <a:stretch>
            <a:fillRect/>
          </a:stretch>
        </p:blipFill>
        <p:spPr>
          <a:xfrm>
            <a:off x="2919000" y="1265790"/>
            <a:ext cx="2455545" cy="3233577"/>
          </a:xfrm>
          <a:prstGeom prst="rect">
            <a:avLst/>
          </a:prstGeom>
        </p:spPr>
      </p:pic>
      <p:pic>
        <p:nvPicPr>
          <p:cNvPr id="6" name="HX-2.jpg" descr="id:2147507822;FounderCES">
            <a:extLst>
              <a:ext uri="{FF2B5EF4-FFF2-40B4-BE49-F238E27FC236}">
                <a16:creationId xmlns:a16="http://schemas.microsoft.com/office/drawing/2014/main" xmlns="" id="{00E68C7E-EE76-4861-9A80-1B65057FE27B}"/>
              </a:ext>
            </a:extLst>
          </p:cNvPr>
          <p:cNvPicPr/>
          <p:nvPr/>
        </p:nvPicPr>
        <p:blipFill>
          <a:blip r:embed="rId3"/>
          <a:stretch>
            <a:fillRect/>
          </a:stretch>
        </p:blipFill>
        <p:spPr>
          <a:xfrm>
            <a:off x="6327774" y="1503281"/>
            <a:ext cx="2113376" cy="2996086"/>
          </a:xfrm>
          <a:prstGeom prst="rect">
            <a:avLst/>
          </a:prstGeom>
        </p:spPr>
      </p:pic>
    </p:spTree>
    <p:extLst>
      <p:ext uri="{BB962C8B-B14F-4D97-AF65-F5344CB8AC3E}">
        <p14:creationId xmlns:p14="http://schemas.microsoft.com/office/powerpoint/2010/main" val="3872438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21ABC8D-1C46-4B5A-9C88-3EA50E8EBABA}"/>
              </a:ext>
            </a:extLst>
          </p:cNvPr>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9" name="矩形 8">
            <a:extLst>
              <a:ext uri="{FF2B5EF4-FFF2-40B4-BE49-F238E27FC236}">
                <a16:creationId xmlns:a16="http://schemas.microsoft.com/office/drawing/2014/main" xmlns="" id="{45E9BA82-8874-4471-8C12-87EEB5F5E155}"/>
              </a:ext>
            </a:extLst>
          </p:cNvPr>
          <p:cNvSpPr/>
          <p:nvPr/>
        </p:nvSpPr>
        <p:spPr>
          <a:xfrm>
            <a:off x="234043" y="389987"/>
            <a:ext cx="11723913" cy="5262979"/>
          </a:xfrm>
          <a:prstGeom prst="rect">
            <a:avLst/>
          </a:prstGeom>
        </p:spPr>
        <p:txBody>
          <a:bodyPr wrap="square">
            <a:spAutoFit/>
          </a:bodyPr>
          <a:lstStyle/>
          <a:p>
            <a:pPr>
              <a:lnSpc>
                <a:spcPct val="150000"/>
              </a:lnSpc>
            </a:pPr>
            <a:r>
              <a:rPr lang="zh-CN" altLang="en-US" sz="2800" b="1" dirty="0">
                <a:solidFill>
                  <a:srgbClr val="DA251C"/>
                </a:solidFill>
              </a:rPr>
              <a:t>拓展延伸</a:t>
            </a:r>
            <a:endParaRPr lang="en-US" altLang="zh-CN" sz="2800" b="1" dirty="0">
              <a:solidFill>
                <a:srgbClr val="DA251C"/>
              </a:solidFill>
            </a:endParaRPr>
          </a:p>
          <a:p>
            <a:pPr>
              <a:lnSpc>
                <a:spcPct val="150000"/>
              </a:lnSpc>
            </a:pPr>
            <a:r>
              <a:rPr lang="en-US" altLang="zh-CN" sz="2800" dirty="0"/>
              <a:t>1.</a:t>
            </a:r>
            <a:r>
              <a:rPr lang="zh-CN" altLang="zh-CN" sz="2800" dirty="0"/>
              <a:t>酸式滴定管下端为玻璃塞</a:t>
            </a:r>
            <a:r>
              <a:rPr lang="en-US" altLang="zh-CN" sz="2800" dirty="0"/>
              <a:t>,</a:t>
            </a:r>
            <a:r>
              <a:rPr lang="zh-CN" altLang="zh-CN" sz="2800" dirty="0"/>
              <a:t>能耐酸和氧化剂的腐蚀</a:t>
            </a:r>
            <a:r>
              <a:rPr lang="en-US" altLang="zh-CN" sz="2800" dirty="0"/>
              <a:t>,</a:t>
            </a:r>
            <a:r>
              <a:rPr lang="zh-CN" altLang="zh-CN" sz="2800" dirty="0"/>
              <a:t>可用于盛装酸性或氧化性溶液</a:t>
            </a:r>
            <a:r>
              <a:rPr lang="en-US" altLang="zh-CN" sz="2800" dirty="0"/>
              <a:t>,</a:t>
            </a:r>
            <a:r>
              <a:rPr lang="zh-CN" altLang="zh-CN" sz="2800" dirty="0"/>
              <a:t>但不能盛装碱性溶液。</a:t>
            </a:r>
          </a:p>
          <a:p>
            <a:pPr>
              <a:lnSpc>
                <a:spcPct val="150000"/>
              </a:lnSpc>
            </a:pPr>
            <a:r>
              <a:rPr lang="en-US" altLang="zh-CN" sz="2800" dirty="0"/>
              <a:t>2.</a:t>
            </a:r>
            <a:r>
              <a:rPr lang="zh-CN" altLang="zh-CN" sz="2800" dirty="0"/>
              <a:t>碱式滴定管下端为橡胶管和玻璃珠</a:t>
            </a:r>
            <a:r>
              <a:rPr lang="en-US" altLang="zh-CN" sz="2800" dirty="0"/>
              <a:t>,</a:t>
            </a:r>
            <a:r>
              <a:rPr lang="zh-CN" altLang="zh-CN" sz="2800" dirty="0"/>
              <a:t>橡胶易被酸性或氧化性溶液腐蚀</a:t>
            </a:r>
            <a:r>
              <a:rPr lang="en-US" altLang="zh-CN" sz="2800" dirty="0"/>
              <a:t>,</a:t>
            </a:r>
            <a:r>
              <a:rPr lang="zh-CN" altLang="zh-CN" sz="2800" dirty="0"/>
              <a:t>所以碱式滴定管只能盛装碱性或非氧化性溶液。</a:t>
            </a:r>
          </a:p>
          <a:p>
            <a:pPr>
              <a:lnSpc>
                <a:spcPct val="150000"/>
              </a:lnSpc>
            </a:pPr>
            <a:r>
              <a:rPr lang="en-US" altLang="zh-CN" sz="2800" dirty="0"/>
              <a:t>3.</a:t>
            </a:r>
            <a:r>
              <a:rPr lang="zh-CN" altLang="zh-CN" sz="2800" dirty="0"/>
              <a:t>滴定管的</a:t>
            </a:r>
            <a:r>
              <a:rPr lang="en-US" altLang="zh-CN" sz="2800" dirty="0"/>
              <a:t>“0”</a:t>
            </a:r>
            <a:r>
              <a:rPr lang="zh-CN" altLang="zh-CN" sz="2800" dirty="0"/>
              <a:t>刻度在上</a:t>
            </a:r>
            <a:r>
              <a:rPr lang="en-US" altLang="zh-CN" sz="2800" dirty="0"/>
              <a:t>,</a:t>
            </a:r>
            <a:r>
              <a:rPr lang="zh-CN" altLang="zh-CN" sz="2800" dirty="0"/>
              <a:t>越往下数值越大</a:t>
            </a:r>
            <a:r>
              <a:rPr lang="en-US" altLang="zh-CN" sz="2800" dirty="0"/>
              <a:t>,</a:t>
            </a:r>
            <a:r>
              <a:rPr lang="zh-CN" altLang="zh-CN" sz="2800" dirty="0"/>
              <a:t>因为下端有一部分没有刻度</a:t>
            </a:r>
            <a:r>
              <a:rPr lang="en-US" altLang="zh-CN" sz="2800" dirty="0"/>
              <a:t>,</a:t>
            </a:r>
            <a:r>
              <a:rPr lang="zh-CN" altLang="zh-CN" sz="2800" dirty="0"/>
              <a:t>滴定管的全部容积大于它的最大刻度值。</a:t>
            </a:r>
          </a:p>
          <a:p>
            <a:pPr>
              <a:lnSpc>
                <a:spcPct val="150000"/>
              </a:lnSpc>
            </a:pPr>
            <a:endParaRPr lang="zh-CN" altLang="zh-CN" sz="2800" dirty="0"/>
          </a:p>
        </p:txBody>
      </p:sp>
    </p:spTree>
    <p:extLst>
      <p:ext uri="{BB962C8B-B14F-4D97-AF65-F5344CB8AC3E}">
        <p14:creationId xmlns:p14="http://schemas.microsoft.com/office/powerpoint/2010/main" val="3941230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21ABC8D-1C46-4B5A-9C88-3EA50E8EBABA}"/>
              </a:ext>
            </a:extLst>
          </p:cNvPr>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9" name="矩形 8">
            <a:extLst>
              <a:ext uri="{FF2B5EF4-FFF2-40B4-BE49-F238E27FC236}">
                <a16:creationId xmlns:a16="http://schemas.microsoft.com/office/drawing/2014/main" xmlns="" id="{45E9BA82-8874-4471-8C12-87EEB5F5E155}"/>
              </a:ext>
            </a:extLst>
          </p:cNvPr>
          <p:cNvSpPr/>
          <p:nvPr/>
        </p:nvSpPr>
        <p:spPr>
          <a:xfrm>
            <a:off x="234043" y="330548"/>
            <a:ext cx="11723913" cy="5909310"/>
          </a:xfrm>
          <a:prstGeom prst="rect">
            <a:avLst/>
          </a:prstGeom>
        </p:spPr>
        <p:txBody>
          <a:bodyPr wrap="square">
            <a:spAutoFit/>
          </a:bodyPr>
          <a:lstStyle/>
          <a:p>
            <a:pPr>
              <a:lnSpc>
                <a:spcPct val="150000"/>
              </a:lnSpc>
            </a:pPr>
            <a:r>
              <a:rPr lang="en-US" altLang="zh-CN" sz="2800" b="1" dirty="0"/>
              <a:t>4.</a:t>
            </a:r>
            <a:r>
              <a:rPr lang="zh-CN" altLang="zh-CN" sz="2800" b="1" dirty="0"/>
              <a:t>实验操作</a:t>
            </a:r>
            <a:r>
              <a:rPr lang="en-US" altLang="zh-CN" sz="2800" b="1" dirty="0"/>
              <a:t>(</a:t>
            </a:r>
            <a:r>
              <a:rPr lang="zh-CN" altLang="zh-CN" sz="2800" b="1" dirty="0"/>
              <a:t>以标准盐酸滴定待测</a:t>
            </a:r>
            <a:r>
              <a:rPr lang="en-US" altLang="zh-CN" sz="2800" b="1" dirty="0" err="1"/>
              <a:t>NaOH</a:t>
            </a:r>
            <a:r>
              <a:rPr lang="zh-CN" altLang="zh-CN" sz="2800" b="1" dirty="0"/>
              <a:t>溶液为例</a:t>
            </a:r>
            <a:r>
              <a:rPr lang="en-US" altLang="zh-CN" sz="2800" b="1" dirty="0"/>
              <a:t>)</a:t>
            </a:r>
            <a:endParaRPr lang="zh-CN" altLang="zh-CN" sz="2800" b="1" dirty="0"/>
          </a:p>
          <a:p>
            <a:pPr>
              <a:lnSpc>
                <a:spcPct val="150000"/>
              </a:lnSpc>
            </a:pPr>
            <a:r>
              <a:rPr lang="en-US" altLang="zh-CN" sz="2800" dirty="0"/>
              <a:t>(1)</a:t>
            </a:r>
            <a:r>
              <a:rPr lang="zh-CN" altLang="zh-CN" sz="2800" dirty="0"/>
              <a:t>滴定前的准备</a:t>
            </a:r>
          </a:p>
          <a:p>
            <a:pPr>
              <a:lnSpc>
                <a:spcPct val="150000"/>
              </a:lnSpc>
            </a:pPr>
            <a:r>
              <a:rPr lang="en-US" altLang="zh-CN" sz="2800" dirty="0"/>
              <a:t>①</a:t>
            </a:r>
            <a:r>
              <a:rPr lang="zh-CN" altLang="zh-CN" sz="2800" dirty="0"/>
              <a:t>滴定管</a:t>
            </a:r>
            <a:r>
              <a:rPr lang="en-US" altLang="zh-CN" sz="2800" dirty="0"/>
              <a:t>:</a:t>
            </a:r>
            <a:r>
              <a:rPr lang="zh-CN" altLang="zh-CN" sz="2800" dirty="0"/>
              <a:t>查漏</a:t>
            </a:r>
            <a:r>
              <a:rPr lang="en-US" altLang="zh-CN" sz="2800" dirty="0"/>
              <a:t>→</a:t>
            </a:r>
            <a:r>
              <a:rPr lang="zh-CN" altLang="zh-CN" sz="2800" dirty="0"/>
              <a:t>洗涤</a:t>
            </a:r>
            <a:r>
              <a:rPr lang="en-US" altLang="zh-CN" sz="2800" dirty="0"/>
              <a:t>→</a:t>
            </a:r>
            <a:r>
              <a:rPr lang="zh-CN" altLang="zh-CN" sz="2800" dirty="0"/>
              <a:t>润洗</a:t>
            </a:r>
            <a:r>
              <a:rPr lang="en-US" altLang="zh-CN" sz="2800" dirty="0"/>
              <a:t>→</a:t>
            </a:r>
            <a:r>
              <a:rPr lang="zh-CN" altLang="zh-CN" sz="2800" dirty="0"/>
              <a:t>装液</a:t>
            </a:r>
            <a:r>
              <a:rPr lang="en-US" altLang="zh-CN" sz="2800" dirty="0"/>
              <a:t>→</a:t>
            </a:r>
            <a:r>
              <a:rPr lang="zh-CN" altLang="zh-CN" sz="2800" dirty="0"/>
              <a:t>排气泡</a:t>
            </a:r>
            <a:r>
              <a:rPr lang="en-US" altLang="zh-CN" sz="2800" dirty="0"/>
              <a:t>→</a:t>
            </a:r>
            <a:r>
              <a:rPr lang="zh-CN" altLang="zh-CN" sz="2800" dirty="0"/>
              <a:t>调液面</a:t>
            </a:r>
            <a:r>
              <a:rPr lang="en-US" altLang="zh-CN" sz="2800" dirty="0"/>
              <a:t>→</a:t>
            </a:r>
            <a:r>
              <a:rPr lang="zh-CN" altLang="zh-CN" sz="2800" dirty="0"/>
              <a:t>记录。</a:t>
            </a:r>
          </a:p>
          <a:p>
            <a:pPr>
              <a:lnSpc>
                <a:spcPct val="150000"/>
              </a:lnSpc>
            </a:pPr>
            <a:r>
              <a:rPr lang="en-US" altLang="zh-CN" sz="2800" dirty="0"/>
              <a:t>②</a:t>
            </a:r>
            <a:r>
              <a:rPr lang="zh-CN" altLang="zh-CN" sz="2800" dirty="0"/>
              <a:t>锥形瓶</a:t>
            </a:r>
            <a:r>
              <a:rPr lang="en-US" altLang="zh-CN" sz="2800" dirty="0"/>
              <a:t>:</a:t>
            </a:r>
            <a:r>
              <a:rPr lang="zh-CN" altLang="zh-CN" sz="2800" dirty="0"/>
              <a:t>洗涤</a:t>
            </a:r>
            <a:r>
              <a:rPr lang="en-US" altLang="zh-CN" sz="2800" dirty="0"/>
              <a:t>→</a:t>
            </a:r>
            <a:r>
              <a:rPr lang="zh-CN" altLang="zh-CN" sz="2800" dirty="0"/>
              <a:t>装液</a:t>
            </a:r>
            <a:r>
              <a:rPr lang="en-US" altLang="zh-CN" sz="2800" dirty="0"/>
              <a:t>→</a:t>
            </a:r>
            <a:r>
              <a:rPr lang="zh-CN" altLang="zh-CN" sz="2800" dirty="0"/>
              <a:t>加指示剂。</a:t>
            </a:r>
          </a:p>
          <a:p>
            <a:pPr>
              <a:lnSpc>
                <a:spcPct val="150000"/>
              </a:lnSpc>
            </a:pPr>
            <a:r>
              <a:rPr lang="en-US" altLang="zh-CN" sz="2800" dirty="0"/>
              <a:t>(2)</a:t>
            </a:r>
            <a:r>
              <a:rPr lang="zh-CN" altLang="zh-CN" sz="2800" dirty="0"/>
              <a:t>滴定</a:t>
            </a: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p:txBody>
      </p:sp>
      <p:pic>
        <p:nvPicPr>
          <p:cNvPr id="10" name="LM8.jpg" descr="id:2147507857;FounderCES">
            <a:extLst>
              <a:ext uri="{FF2B5EF4-FFF2-40B4-BE49-F238E27FC236}">
                <a16:creationId xmlns:a16="http://schemas.microsoft.com/office/drawing/2014/main" xmlns="" id="{D85B2C58-DDFF-4998-97B9-2FBEFA1D42E2}"/>
              </a:ext>
            </a:extLst>
          </p:cNvPr>
          <p:cNvPicPr/>
          <p:nvPr/>
        </p:nvPicPr>
        <p:blipFill>
          <a:blip r:embed="rId2"/>
          <a:stretch>
            <a:fillRect/>
          </a:stretch>
        </p:blipFill>
        <p:spPr>
          <a:xfrm>
            <a:off x="778827" y="3878975"/>
            <a:ext cx="6482859" cy="2178925"/>
          </a:xfrm>
          <a:prstGeom prst="rect">
            <a:avLst/>
          </a:prstGeom>
        </p:spPr>
      </p:pic>
    </p:spTree>
    <p:extLst>
      <p:ext uri="{BB962C8B-B14F-4D97-AF65-F5344CB8AC3E}">
        <p14:creationId xmlns:p14="http://schemas.microsoft.com/office/powerpoint/2010/main" val="2235564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21ABC8D-1C46-4B5A-9C88-3EA50E8EBABA}"/>
              </a:ext>
            </a:extLst>
          </p:cNvPr>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9" name="矩形 8">
            <a:extLst>
              <a:ext uri="{FF2B5EF4-FFF2-40B4-BE49-F238E27FC236}">
                <a16:creationId xmlns:a16="http://schemas.microsoft.com/office/drawing/2014/main" xmlns="" id="{45E9BA82-8874-4471-8C12-87EEB5F5E155}"/>
              </a:ext>
            </a:extLst>
          </p:cNvPr>
          <p:cNvSpPr/>
          <p:nvPr/>
        </p:nvSpPr>
        <p:spPr>
          <a:xfrm>
            <a:off x="234043" y="567787"/>
            <a:ext cx="11723913" cy="5262979"/>
          </a:xfrm>
          <a:prstGeom prst="rect">
            <a:avLst/>
          </a:prstGeom>
        </p:spPr>
        <p:txBody>
          <a:bodyPr wrap="square">
            <a:spAutoFit/>
          </a:bodyPr>
          <a:lstStyle/>
          <a:p>
            <a:pPr>
              <a:lnSpc>
                <a:spcPct val="150000"/>
              </a:lnSpc>
            </a:pPr>
            <a:r>
              <a:rPr lang="en-US" altLang="zh-CN" sz="2800" dirty="0"/>
              <a:t>(3)</a:t>
            </a:r>
            <a:r>
              <a:rPr lang="zh-CN" altLang="zh-CN" sz="2800" dirty="0"/>
              <a:t>终点判断</a:t>
            </a:r>
          </a:p>
          <a:p>
            <a:pPr>
              <a:lnSpc>
                <a:spcPct val="150000"/>
              </a:lnSpc>
            </a:pPr>
            <a:r>
              <a:rPr lang="zh-CN" altLang="zh-CN" sz="2800" dirty="0"/>
              <a:t>当滴入最后一滴标准液</a:t>
            </a:r>
            <a:r>
              <a:rPr lang="en-US" altLang="zh-CN" sz="2800" dirty="0"/>
              <a:t>,</a:t>
            </a:r>
            <a:r>
              <a:rPr lang="zh-CN" altLang="zh-CN" sz="2800" dirty="0"/>
              <a:t>溶液变色</a:t>
            </a:r>
            <a:r>
              <a:rPr lang="en-US" altLang="zh-CN" sz="2800" dirty="0"/>
              <a:t>,</a:t>
            </a:r>
            <a:r>
              <a:rPr lang="zh-CN" altLang="zh-CN" sz="2800" dirty="0"/>
              <a:t>且半分钟内不恢复为原来的颜色</a:t>
            </a:r>
            <a:r>
              <a:rPr lang="en-US" altLang="zh-CN" sz="2800" dirty="0"/>
              <a:t>,</a:t>
            </a:r>
            <a:r>
              <a:rPr lang="zh-CN" altLang="zh-CN" sz="2800" dirty="0"/>
              <a:t>视为滴定终点并记录消耗标准液的体积。</a:t>
            </a:r>
            <a:endParaRPr lang="en-US" altLang="zh-CN" sz="2800" dirty="0"/>
          </a:p>
          <a:p>
            <a:pPr>
              <a:lnSpc>
                <a:spcPct val="150000"/>
              </a:lnSpc>
            </a:pPr>
            <a:endParaRPr lang="zh-CN" altLang="zh-CN" sz="2800" dirty="0"/>
          </a:p>
          <a:p>
            <a:pPr>
              <a:lnSpc>
                <a:spcPct val="150000"/>
              </a:lnSpc>
            </a:pPr>
            <a:r>
              <a:rPr lang="zh-CN" altLang="en-US" sz="2800" b="1" dirty="0">
                <a:solidFill>
                  <a:srgbClr val="DA251C"/>
                </a:solidFill>
              </a:rPr>
              <a:t>注意</a:t>
            </a:r>
            <a:r>
              <a:rPr lang="zh-CN" altLang="en-US" sz="2800" dirty="0"/>
              <a:t>　</a:t>
            </a:r>
            <a:r>
              <a:rPr lang="en-US" altLang="zh-CN" sz="2800" dirty="0"/>
              <a:t>1.</a:t>
            </a:r>
            <a:r>
              <a:rPr lang="zh-CN" altLang="zh-CN" sz="2800" dirty="0"/>
              <a:t>最后一滴</a:t>
            </a:r>
            <a:r>
              <a:rPr lang="en-US" altLang="zh-CN" sz="2800" dirty="0"/>
              <a:t>:</a:t>
            </a:r>
            <a:r>
              <a:rPr lang="zh-CN" altLang="zh-CN" sz="2800" dirty="0"/>
              <a:t>必须说明是滴入</a:t>
            </a:r>
            <a:r>
              <a:rPr lang="en-US" altLang="zh-CN" sz="2800" dirty="0"/>
              <a:t>“</a:t>
            </a:r>
            <a:r>
              <a:rPr lang="zh-CN" altLang="zh-CN" sz="2800" dirty="0"/>
              <a:t>最后一滴</a:t>
            </a:r>
            <a:r>
              <a:rPr lang="en-US" altLang="zh-CN" sz="2800" dirty="0"/>
              <a:t>”</a:t>
            </a:r>
            <a:r>
              <a:rPr lang="zh-CN" altLang="zh-CN" sz="2800" dirty="0"/>
              <a:t>溶液。</a:t>
            </a:r>
          </a:p>
          <a:p>
            <a:pPr>
              <a:lnSpc>
                <a:spcPct val="150000"/>
              </a:lnSpc>
            </a:pPr>
            <a:r>
              <a:rPr lang="en-US" altLang="zh-CN" sz="2800" dirty="0"/>
              <a:t>2.</a:t>
            </a:r>
            <a:r>
              <a:rPr lang="zh-CN" altLang="zh-CN" sz="2800" dirty="0"/>
              <a:t>颜色变化</a:t>
            </a:r>
            <a:r>
              <a:rPr lang="en-US" altLang="zh-CN" sz="2800" dirty="0"/>
              <a:t>:</a:t>
            </a:r>
            <a:r>
              <a:rPr lang="zh-CN" altLang="zh-CN" sz="2800" dirty="0"/>
              <a:t>必须说明滴入</a:t>
            </a:r>
            <a:r>
              <a:rPr lang="en-US" altLang="zh-CN" sz="2800" dirty="0"/>
              <a:t>“</a:t>
            </a:r>
            <a:r>
              <a:rPr lang="zh-CN" altLang="zh-CN" sz="2800" dirty="0"/>
              <a:t>最后一滴</a:t>
            </a:r>
            <a:r>
              <a:rPr lang="en-US" altLang="zh-CN" sz="2800" dirty="0"/>
              <a:t>”</a:t>
            </a:r>
            <a:r>
              <a:rPr lang="zh-CN" altLang="zh-CN" sz="2800" dirty="0"/>
              <a:t>溶液后溶液</a:t>
            </a:r>
            <a:r>
              <a:rPr lang="en-US" altLang="zh-CN" sz="2800" dirty="0"/>
              <a:t>“</a:t>
            </a:r>
            <a:r>
              <a:rPr lang="zh-CN" altLang="zh-CN" sz="2800" dirty="0"/>
              <a:t>颜色的变化</a:t>
            </a:r>
            <a:r>
              <a:rPr lang="en-US" altLang="zh-CN" sz="2800" dirty="0"/>
              <a:t>”</a:t>
            </a:r>
            <a:r>
              <a:rPr lang="zh-CN" altLang="zh-CN" sz="2800" dirty="0"/>
              <a:t>。</a:t>
            </a:r>
          </a:p>
          <a:p>
            <a:pPr>
              <a:lnSpc>
                <a:spcPct val="150000"/>
              </a:lnSpc>
            </a:pPr>
            <a:r>
              <a:rPr lang="en-US" altLang="zh-CN" sz="2800" dirty="0"/>
              <a:t>3.</a:t>
            </a:r>
            <a:r>
              <a:rPr lang="zh-CN" altLang="zh-CN" sz="2800" dirty="0"/>
              <a:t>半分钟</a:t>
            </a:r>
            <a:r>
              <a:rPr lang="en-US" altLang="zh-CN" sz="2800" dirty="0"/>
              <a:t>:</a:t>
            </a:r>
            <a:r>
              <a:rPr lang="zh-CN" altLang="zh-CN" sz="2800" dirty="0"/>
              <a:t>必须说明溶液颜色变化后</a:t>
            </a:r>
            <a:r>
              <a:rPr lang="en-US" altLang="zh-CN" sz="2800" dirty="0"/>
              <a:t>“</a:t>
            </a:r>
            <a:r>
              <a:rPr lang="zh-CN" altLang="zh-CN" sz="2800" dirty="0"/>
              <a:t>半分钟内不恢复为原来的颜色</a:t>
            </a:r>
            <a:r>
              <a:rPr lang="en-US" altLang="zh-CN" sz="2800" dirty="0"/>
              <a:t>”</a:t>
            </a:r>
            <a:r>
              <a:rPr lang="zh-CN" altLang="zh-CN" sz="2800" dirty="0"/>
              <a:t>。</a:t>
            </a:r>
          </a:p>
          <a:p>
            <a:pPr>
              <a:lnSpc>
                <a:spcPct val="150000"/>
              </a:lnSpc>
            </a:pPr>
            <a:r>
              <a:rPr lang="en-US" altLang="zh-CN" sz="2800" dirty="0"/>
              <a:t>4.</a:t>
            </a:r>
            <a:r>
              <a:rPr lang="zh-CN" altLang="zh-CN" sz="2800" dirty="0"/>
              <a:t>读数时</a:t>
            </a:r>
            <a:r>
              <a:rPr lang="en-US" altLang="zh-CN" sz="2800" dirty="0"/>
              <a:t>,</a:t>
            </a:r>
            <a:r>
              <a:rPr lang="zh-CN" altLang="zh-CN" sz="2800" dirty="0"/>
              <a:t>要平视滴定管中凹液面的最低点读取溶液的体积。</a:t>
            </a:r>
          </a:p>
        </p:txBody>
      </p:sp>
    </p:spTree>
    <p:extLst>
      <p:ext uri="{BB962C8B-B14F-4D97-AF65-F5344CB8AC3E}">
        <p14:creationId xmlns:p14="http://schemas.microsoft.com/office/powerpoint/2010/main" val="2835687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21ABC8D-1C46-4B5A-9C88-3EA50E8EBABA}"/>
              </a:ext>
            </a:extLst>
          </p:cNvPr>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xmlns="" id="{45E9BA82-8874-4471-8C12-87EEB5F5E155}"/>
                  </a:ext>
                </a:extLst>
              </p:cNvPr>
              <p:cNvSpPr/>
              <p:nvPr/>
            </p:nvSpPr>
            <p:spPr>
              <a:xfrm>
                <a:off x="234043" y="440787"/>
                <a:ext cx="11723913" cy="3193567"/>
              </a:xfrm>
              <a:prstGeom prst="rect">
                <a:avLst/>
              </a:prstGeom>
            </p:spPr>
            <p:txBody>
              <a:bodyPr wrap="square">
                <a:spAutoFit/>
              </a:bodyPr>
              <a:lstStyle/>
              <a:p>
                <a:pPr>
                  <a:lnSpc>
                    <a:spcPct val="150000"/>
                  </a:lnSpc>
                </a:pPr>
                <a:r>
                  <a:rPr lang="en-US" altLang="zh-CN" sz="2800" dirty="0"/>
                  <a:t>(4)</a:t>
                </a:r>
                <a:r>
                  <a:rPr lang="zh-CN" altLang="zh-CN" sz="2800" dirty="0"/>
                  <a:t>数据处理</a:t>
                </a:r>
              </a:p>
              <a:p>
                <a:pPr>
                  <a:lnSpc>
                    <a:spcPct val="150000"/>
                  </a:lnSpc>
                </a:pPr>
                <a:r>
                  <a:rPr lang="zh-CN" altLang="zh-CN" sz="2800" dirty="0"/>
                  <a:t>按上述操作重复二至三次</a:t>
                </a:r>
                <a:r>
                  <a:rPr lang="en-US" altLang="zh-CN" sz="2800" dirty="0"/>
                  <a:t>,</a:t>
                </a:r>
                <a:r>
                  <a:rPr lang="zh-CN" altLang="zh-CN" sz="2800" dirty="0"/>
                  <a:t>求出用去标准盐酸体积的平均值及待测碱液体积的平均值</a:t>
                </a:r>
                <a:r>
                  <a:rPr lang="en-US" altLang="zh-CN" sz="2800" dirty="0"/>
                  <a:t>,</a:t>
                </a:r>
                <a:r>
                  <a:rPr lang="zh-CN" altLang="zh-CN" sz="2800" dirty="0"/>
                  <a:t>根据</a:t>
                </a:r>
                <a:r>
                  <a:rPr lang="en-US" altLang="zh-CN" sz="2800" i="1" dirty="0"/>
                  <a:t>c</a:t>
                </a:r>
                <a:r>
                  <a:rPr lang="en-US" altLang="zh-CN" sz="2800" dirty="0"/>
                  <a:t>(</a:t>
                </a:r>
                <a:r>
                  <a:rPr lang="en-US" altLang="zh-CN" sz="2800" dirty="0" err="1"/>
                  <a:t>NaOH</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HCl</m:t>
                        </m:r>
                        <m:r>
                          <m:rPr>
                            <m:nor/>
                          </m:rPr>
                          <a:rPr lang="en-US" altLang="zh-CN" sz="2800"/>
                          <m:t>)·</m:t>
                        </m:r>
                        <m:r>
                          <a:rPr lang="en-US" altLang="zh-CN" sz="2800" i="1">
                            <a:latin typeface="Cambria Math" panose="02040503050406030204" pitchFamily="18" charset="0"/>
                          </a:rPr>
                          <m:t>𝑉</m:t>
                        </m:r>
                        <m:r>
                          <m:rPr>
                            <m:nor/>
                          </m:rPr>
                          <a:rPr lang="en-US" altLang="zh-CN" sz="2800"/>
                          <m:t>(</m:t>
                        </m:r>
                        <m:r>
                          <m:rPr>
                            <m:sty m:val="p"/>
                          </m:rPr>
                          <a:rPr lang="en-US" altLang="zh-CN" sz="2800">
                            <a:latin typeface="Cambria Math" panose="02040503050406030204" pitchFamily="18" charset="0"/>
                          </a:rPr>
                          <m:t>HCl</m:t>
                        </m:r>
                        <m:r>
                          <m:rPr>
                            <m:nor/>
                          </m:rPr>
                          <a:rPr lang="en-US" altLang="zh-CN" sz="2800"/>
                          <m:t>)</m:t>
                        </m:r>
                      </m:num>
                      <m:den>
                        <m:r>
                          <a:rPr lang="en-US" altLang="zh-CN" sz="2800" i="1">
                            <a:latin typeface="Cambria Math" panose="02040503050406030204" pitchFamily="18" charset="0"/>
                          </a:rPr>
                          <m:t>𝑉</m:t>
                        </m:r>
                        <m:r>
                          <m:rPr>
                            <m:nor/>
                          </m:rPr>
                          <a:rPr lang="en-US" altLang="zh-CN" sz="2800"/>
                          <m:t>(</m:t>
                        </m:r>
                        <m:r>
                          <m:rPr>
                            <m:sty m:val="p"/>
                          </m:rPr>
                          <a:rPr lang="en-US" altLang="zh-CN" sz="2800">
                            <a:latin typeface="Cambria Math" panose="02040503050406030204" pitchFamily="18" charset="0"/>
                          </a:rPr>
                          <m:t>NaOH</m:t>
                        </m:r>
                        <m:r>
                          <m:rPr>
                            <m:nor/>
                          </m:rPr>
                          <a:rPr lang="en-US" altLang="zh-CN" sz="2800"/>
                          <m:t>)</m:t>
                        </m:r>
                      </m:den>
                    </m:f>
                  </m:oMath>
                </a14:m>
                <a:r>
                  <a:rPr lang="en-US" altLang="zh-CN" sz="2800" dirty="0"/>
                  <a:t> </a:t>
                </a:r>
                <a:r>
                  <a:rPr lang="zh-CN" altLang="zh-CN" sz="2800" dirty="0"/>
                  <a:t>计算。</a:t>
                </a:r>
              </a:p>
              <a:p>
                <a:pPr>
                  <a:lnSpc>
                    <a:spcPct val="150000"/>
                  </a:lnSpc>
                </a:pPr>
                <a:endParaRPr lang="zh-CN" altLang="zh-CN" sz="2800" dirty="0"/>
              </a:p>
            </p:txBody>
          </p:sp>
        </mc:Choice>
        <mc:Fallback xmlns="">
          <p:sp>
            <p:nvSpPr>
              <p:cNvPr id="9" name="矩形 8">
                <a:extLst>
                  <a:ext uri="{FF2B5EF4-FFF2-40B4-BE49-F238E27FC236}">
                    <a16:creationId xmlns:a16="http://schemas.microsoft.com/office/drawing/2014/main" id="{45E9BA82-8874-4471-8C12-87EEB5F5E155}"/>
                  </a:ext>
                </a:extLst>
              </p:cNvPr>
              <p:cNvSpPr>
                <a:spLocks noRot="1" noChangeAspect="1" noMove="1" noResize="1" noEditPoints="1" noAdjustHandles="1" noChangeArrowheads="1" noChangeShapeType="1" noTextEdit="1"/>
              </p:cNvSpPr>
              <p:nvPr/>
            </p:nvSpPr>
            <p:spPr>
              <a:xfrm>
                <a:off x="234043" y="440787"/>
                <a:ext cx="11723913" cy="3193567"/>
              </a:xfrm>
              <a:prstGeom prst="rect">
                <a:avLst/>
              </a:prstGeom>
              <a:blipFill>
                <a:blip r:embed="rId2"/>
                <a:stretch>
                  <a:fillRect l="-1040" r="-156"/>
                </a:stretch>
              </a:blipFill>
            </p:spPr>
            <p:txBody>
              <a:bodyPr/>
              <a:lstStyle/>
              <a:p>
                <a:r>
                  <a:rPr lang="zh-CN" altLang="en-US">
                    <a:noFill/>
                  </a:rPr>
                  <a:t> </a:t>
                </a:r>
              </a:p>
            </p:txBody>
          </p:sp>
        </mc:Fallback>
      </mc:AlternateContent>
      <p:sp>
        <p:nvSpPr>
          <p:cNvPr id="4" name="矩形 3">
            <a:extLst>
              <a:ext uri="{FF2B5EF4-FFF2-40B4-BE49-F238E27FC236}">
                <a16:creationId xmlns:a16="http://schemas.microsoft.com/office/drawing/2014/main" xmlns="" id="{CFE96FB6-9A07-4E07-8EA2-2116BD034769}"/>
              </a:ext>
            </a:extLst>
          </p:cNvPr>
          <p:cNvSpPr/>
          <p:nvPr/>
        </p:nvSpPr>
        <p:spPr>
          <a:xfrm>
            <a:off x="234043" y="3830318"/>
            <a:ext cx="11723913" cy="2677656"/>
          </a:xfrm>
          <a:prstGeom prst="rect">
            <a:avLst/>
          </a:prstGeom>
        </p:spPr>
        <p:txBody>
          <a:bodyPr wrap="square">
            <a:spAutoFit/>
          </a:bodyPr>
          <a:lstStyle/>
          <a:p>
            <a:pPr>
              <a:lnSpc>
                <a:spcPct val="150000"/>
              </a:lnSpc>
            </a:pPr>
            <a:r>
              <a:rPr lang="zh-CN" altLang="en-US" sz="2800" b="1" dirty="0">
                <a:solidFill>
                  <a:srgbClr val="DA251C"/>
                </a:solidFill>
              </a:rPr>
              <a:t>拓展延伸</a:t>
            </a:r>
            <a:endParaRPr lang="en-US" altLang="zh-CN" sz="2800" b="1" dirty="0">
              <a:solidFill>
                <a:srgbClr val="DA251C"/>
              </a:solidFill>
            </a:endParaRPr>
          </a:p>
          <a:p>
            <a:pPr algn="ctr">
              <a:lnSpc>
                <a:spcPct val="150000"/>
              </a:lnSpc>
            </a:pPr>
            <a:r>
              <a:rPr lang="zh-CN" altLang="zh-CN" sz="2800" b="1" dirty="0"/>
              <a:t>巧记量器读数</a:t>
            </a:r>
          </a:p>
          <a:p>
            <a:pPr>
              <a:lnSpc>
                <a:spcPct val="150000"/>
              </a:lnSpc>
            </a:pPr>
            <a:r>
              <a:rPr lang="en-US" altLang="zh-CN" sz="2800" dirty="0"/>
              <a:t>1.</a:t>
            </a:r>
            <a:r>
              <a:rPr lang="zh-CN" altLang="zh-CN" sz="2800" dirty="0"/>
              <a:t>量筒　量筒的小刻度在下面</a:t>
            </a:r>
            <a:r>
              <a:rPr lang="en-US" altLang="zh-CN" sz="2800" dirty="0"/>
              <a:t>,</a:t>
            </a:r>
            <a:r>
              <a:rPr lang="zh-CN" altLang="zh-CN" sz="2800" dirty="0"/>
              <a:t>因此仰视时读数偏低</a:t>
            </a:r>
            <a:r>
              <a:rPr lang="en-US" altLang="zh-CN" sz="2800" dirty="0"/>
              <a:t>,</a:t>
            </a:r>
            <a:r>
              <a:rPr lang="zh-CN" altLang="zh-CN" sz="2800" dirty="0"/>
              <a:t>俯视时读数偏高</a:t>
            </a:r>
            <a:r>
              <a:rPr lang="en-US" altLang="zh-CN" sz="2800" dirty="0"/>
              <a:t>,</a:t>
            </a:r>
            <a:r>
              <a:rPr lang="zh-CN" altLang="zh-CN" sz="2800" dirty="0"/>
              <a:t>如图甲所示。</a:t>
            </a:r>
          </a:p>
        </p:txBody>
      </p:sp>
    </p:spTree>
    <p:extLst>
      <p:ext uri="{BB962C8B-B14F-4D97-AF65-F5344CB8AC3E}">
        <p14:creationId xmlns:p14="http://schemas.microsoft.com/office/powerpoint/2010/main" val="2283905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21ABC8D-1C46-4B5A-9C88-3EA50E8EBABA}"/>
              </a:ext>
            </a:extLst>
          </p:cNvPr>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9" name="矩形 8">
            <a:extLst>
              <a:ext uri="{FF2B5EF4-FFF2-40B4-BE49-F238E27FC236}">
                <a16:creationId xmlns:a16="http://schemas.microsoft.com/office/drawing/2014/main" xmlns="" id="{45E9BA82-8874-4471-8C12-87EEB5F5E155}"/>
              </a:ext>
            </a:extLst>
          </p:cNvPr>
          <p:cNvSpPr/>
          <p:nvPr/>
        </p:nvSpPr>
        <p:spPr>
          <a:xfrm>
            <a:off x="234043" y="555087"/>
            <a:ext cx="11723913" cy="2677656"/>
          </a:xfrm>
          <a:prstGeom prst="rect">
            <a:avLst/>
          </a:prstGeom>
        </p:spPr>
        <p:txBody>
          <a:bodyPr wrap="square">
            <a:spAutoFit/>
          </a:bodyPr>
          <a:lstStyle/>
          <a:p>
            <a:pPr>
              <a:lnSpc>
                <a:spcPct val="150000"/>
              </a:lnSpc>
            </a:pPr>
            <a:r>
              <a:rPr lang="en-US" altLang="zh-CN" sz="2800" dirty="0"/>
              <a:t>2.</a:t>
            </a:r>
            <a:r>
              <a:rPr lang="zh-CN" altLang="zh-CN" sz="2800" dirty="0"/>
              <a:t>滴定管　滴定管的</a:t>
            </a:r>
            <a:r>
              <a:rPr lang="en-US" altLang="zh-CN" sz="2800" dirty="0"/>
              <a:t>“0”</a:t>
            </a:r>
            <a:r>
              <a:rPr lang="zh-CN" altLang="zh-CN" sz="2800" dirty="0"/>
              <a:t>刻度在上面</a:t>
            </a:r>
            <a:r>
              <a:rPr lang="en-US" altLang="zh-CN" sz="2800" dirty="0"/>
              <a:t>,</a:t>
            </a:r>
            <a:r>
              <a:rPr lang="zh-CN" altLang="zh-CN" sz="2800" dirty="0"/>
              <a:t>因此仰视读数</a:t>
            </a:r>
            <a:r>
              <a:rPr lang="en-US" altLang="zh-CN" sz="2800" dirty="0"/>
              <a:t>,</a:t>
            </a:r>
            <a:r>
              <a:rPr lang="zh-CN" altLang="zh-CN" sz="2800" dirty="0"/>
              <a:t>视线将液面</a:t>
            </a:r>
            <a:r>
              <a:rPr lang="en-US" altLang="zh-CN" sz="2800" dirty="0"/>
              <a:t>“</a:t>
            </a:r>
            <a:r>
              <a:rPr lang="zh-CN" altLang="zh-CN" sz="2800" dirty="0"/>
              <a:t>下压</a:t>
            </a:r>
            <a:r>
              <a:rPr lang="en-US" altLang="zh-CN" sz="2800" dirty="0"/>
              <a:t>”,</a:t>
            </a:r>
            <a:r>
              <a:rPr lang="zh-CN" altLang="zh-CN" sz="2800" dirty="0"/>
              <a:t>读数偏高</a:t>
            </a:r>
            <a:r>
              <a:rPr lang="en-US" altLang="zh-CN" sz="2800" dirty="0"/>
              <a:t>;</a:t>
            </a:r>
            <a:r>
              <a:rPr lang="zh-CN" altLang="zh-CN" sz="2800" dirty="0"/>
              <a:t>俯视读数</a:t>
            </a:r>
            <a:r>
              <a:rPr lang="en-US" altLang="zh-CN" sz="2800" dirty="0"/>
              <a:t>,</a:t>
            </a:r>
            <a:r>
              <a:rPr lang="zh-CN" altLang="zh-CN" sz="2800" dirty="0"/>
              <a:t>视线将液面</a:t>
            </a:r>
            <a:r>
              <a:rPr lang="en-US" altLang="zh-CN" sz="2800" dirty="0"/>
              <a:t>“</a:t>
            </a:r>
            <a:r>
              <a:rPr lang="zh-CN" altLang="zh-CN" sz="2800" dirty="0"/>
              <a:t>上提</a:t>
            </a:r>
            <a:r>
              <a:rPr lang="en-US" altLang="zh-CN" sz="2800" dirty="0"/>
              <a:t>”,</a:t>
            </a:r>
            <a:r>
              <a:rPr lang="zh-CN" altLang="zh-CN" sz="2800" dirty="0"/>
              <a:t>读数偏低</a:t>
            </a:r>
            <a:r>
              <a:rPr lang="en-US" altLang="zh-CN" sz="2800" dirty="0"/>
              <a:t>,</a:t>
            </a:r>
            <a:r>
              <a:rPr lang="zh-CN" altLang="zh-CN" sz="2800" dirty="0"/>
              <a:t>如图乙所示。</a:t>
            </a:r>
          </a:p>
          <a:p>
            <a:pPr>
              <a:lnSpc>
                <a:spcPct val="150000"/>
              </a:lnSpc>
            </a:pPr>
            <a:r>
              <a:rPr lang="en-US" altLang="zh-CN" sz="2800" dirty="0"/>
              <a:t>3.</a:t>
            </a:r>
            <a:r>
              <a:rPr lang="zh-CN" altLang="zh-CN" sz="2800" dirty="0"/>
              <a:t>容量瓶　容量瓶定容时</a:t>
            </a:r>
            <a:r>
              <a:rPr lang="en-US" altLang="zh-CN" sz="2800" dirty="0"/>
              <a:t>,</a:t>
            </a:r>
            <a:r>
              <a:rPr lang="zh-CN" altLang="zh-CN" sz="2800" dirty="0"/>
              <a:t>视线应与容量瓶上的刻度线相平。若仰视定容</a:t>
            </a:r>
            <a:r>
              <a:rPr lang="en-US" altLang="zh-CN" sz="2800" dirty="0"/>
              <a:t>,</a:t>
            </a:r>
            <a:r>
              <a:rPr lang="zh-CN" altLang="zh-CN" sz="2800" dirty="0"/>
              <a:t>则结果偏低</a:t>
            </a:r>
            <a:r>
              <a:rPr lang="en-US" altLang="zh-CN" sz="2800" dirty="0"/>
              <a:t>;</a:t>
            </a:r>
            <a:r>
              <a:rPr lang="zh-CN" altLang="zh-CN" sz="2800" dirty="0"/>
              <a:t>若俯视定容</a:t>
            </a:r>
            <a:r>
              <a:rPr lang="en-US" altLang="zh-CN" sz="2800" dirty="0"/>
              <a:t>,</a:t>
            </a:r>
            <a:r>
              <a:rPr lang="zh-CN" altLang="zh-CN" sz="2800" dirty="0"/>
              <a:t>则结果偏高</a:t>
            </a:r>
            <a:r>
              <a:rPr lang="en-US" altLang="zh-CN" sz="2800" dirty="0"/>
              <a:t>,</a:t>
            </a:r>
            <a:r>
              <a:rPr lang="zh-CN" altLang="zh-CN" sz="2800" dirty="0"/>
              <a:t>如图丙所示。</a:t>
            </a:r>
          </a:p>
        </p:txBody>
      </p:sp>
      <p:pic>
        <p:nvPicPr>
          <p:cNvPr id="4" name="LFSF.jpg" descr="id:2147507878;FounderCES">
            <a:extLst>
              <a:ext uri="{FF2B5EF4-FFF2-40B4-BE49-F238E27FC236}">
                <a16:creationId xmlns:a16="http://schemas.microsoft.com/office/drawing/2014/main" xmlns="" id="{68E9635C-F0C5-4EF0-ACE2-2928DF7937EE}"/>
              </a:ext>
            </a:extLst>
          </p:cNvPr>
          <p:cNvPicPr/>
          <p:nvPr/>
        </p:nvPicPr>
        <p:blipFill>
          <a:blip r:embed="rId2"/>
          <a:stretch>
            <a:fillRect/>
          </a:stretch>
        </p:blipFill>
        <p:spPr>
          <a:xfrm>
            <a:off x="3055619" y="3427413"/>
            <a:ext cx="6221603" cy="2547695"/>
          </a:xfrm>
          <a:prstGeom prst="rect">
            <a:avLst/>
          </a:prstGeom>
        </p:spPr>
      </p:pic>
    </p:spTree>
    <p:extLst>
      <p:ext uri="{BB962C8B-B14F-4D97-AF65-F5344CB8AC3E}">
        <p14:creationId xmlns:p14="http://schemas.microsoft.com/office/powerpoint/2010/main" val="1265681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B</a:t>
            </a:r>
            <a:r>
              <a:rPr lang="zh-CN" altLang="en-US" sz="2800" b="1" dirty="0">
                <a:solidFill>
                  <a:schemeClr val="bg1"/>
                </a:solidFill>
                <a:latin typeface="微软雅黑" panose="020B0503020204020204" pitchFamily="34" charset="-122"/>
                <a:ea typeface="微软雅黑" panose="020B0503020204020204" pitchFamily="34" charset="-122"/>
              </a:rPr>
              <a:t>方法帮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素养大提升</a:t>
            </a:r>
          </a:p>
        </p:txBody>
      </p:sp>
      <p:sp>
        <p:nvSpPr>
          <p:cNvPr id="3" name="矩形 2">
            <a:hlinkClick r:id="rId2" action="ppaction://hlinksldjump"/>
          </p:cNvPr>
          <p:cNvSpPr/>
          <p:nvPr/>
        </p:nvSpPr>
        <p:spPr>
          <a:xfrm>
            <a:off x="4659086" y="1273628"/>
            <a:ext cx="6999514"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ea typeface="微软雅黑" panose="020B0503020204020204" pitchFamily="34" charset="-122"/>
              </a:rPr>
              <a:t>方法</a:t>
            </a:r>
            <a:r>
              <a:rPr lang="en-US" altLang="zh-CN" sz="2800" dirty="0">
                <a:solidFill>
                  <a:schemeClr val="tx1">
                    <a:lumMod val="95000"/>
                    <a:lumOff val="5000"/>
                  </a:schemeClr>
                </a:solidFill>
                <a:ea typeface="微软雅黑" panose="020B0503020204020204" pitchFamily="34" charset="-122"/>
              </a:rPr>
              <a:t>1   </a:t>
            </a:r>
            <a:r>
              <a:rPr lang="zh-CN" altLang="en-US" sz="2800" dirty="0">
                <a:solidFill>
                  <a:schemeClr val="tx1">
                    <a:lumMod val="95000"/>
                    <a:lumOff val="5000"/>
                  </a:schemeClr>
                </a:solidFill>
                <a:ea typeface="微软雅黑" panose="020B0503020204020204" pitchFamily="34" charset="-122"/>
              </a:rPr>
              <a:t>水的电离平衡的影响因素和水电离出的</a:t>
            </a:r>
            <a:r>
              <a:rPr lang="en-US" altLang="zh-CN" sz="2800" i="1" dirty="0">
                <a:solidFill>
                  <a:schemeClr val="tx1"/>
                </a:solidFill>
              </a:rPr>
              <a:t>c</a:t>
            </a:r>
            <a:r>
              <a:rPr lang="en-US" altLang="zh-CN" sz="2800" dirty="0">
                <a:solidFill>
                  <a:schemeClr val="tx1"/>
                </a:solidFill>
              </a:rPr>
              <a:t>(H</a:t>
            </a:r>
            <a:r>
              <a:rPr lang="en-US" altLang="zh-CN" sz="2800" baseline="30000" dirty="0">
                <a:solidFill>
                  <a:schemeClr val="tx1"/>
                </a:solidFill>
              </a:rPr>
              <a:t>+</a:t>
            </a:r>
            <a:r>
              <a:rPr lang="en-US" altLang="zh-CN" sz="2800" dirty="0">
                <a:solidFill>
                  <a:schemeClr val="tx1"/>
                </a:solidFill>
              </a:rPr>
              <a:t>)</a:t>
            </a:r>
            <a:r>
              <a:rPr lang="zh-CN" altLang="zh-CN" sz="2800" dirty="0">
                <a:solidFill>
                  <a:schemeClr val="tx1"/>
                </a:solidFill>
              </a:rPr>
              <a:t>或</a:t>
            </a:r>
            <a:r>
              <a:rPr lang="en-US" altLang="zh-CN" sz="2800" i="1" dirty="0">
                <a:solidFill>
                  <a:schemeClr val="tx1"/>
                </a:solidFill>
              </a:rPr>
              <a:t>c</a:t>
            </a:r>
            <a:r>
              <a:rPr lang="en-US" altLang="zh-CN" sz="2800" dirty="0">
                <a:solidFill>
                  <a:schemeClr val="tx1"/>
                </a:solidFill>
              </a:rPr>
              <a:t>(OH</a:t>
            </a:r>
            <a:r>
              <a:rPr lang="en-US" altLang="zh-CN" sz="2800" baseline="30000" dirty="0">
                <a:solidFill>
                  <a:schemeClr val="tx1"/>
                </a:solidFill>
              </a:rPr>
              <a:t>-</a:t>
            </a:r>
            <a:r>
              <a:rPr lang="en-US" altLang="zh-CN" sz="2800" dirty="0">
                <a:solidFill>
                  <a:schemeClr val="tx1"/>
                </a:solidFill>
              </a:rPr>
              <a:t>)</a:t>
            </a:r>
            <a:r>
              <a:rPr lang="zh-CN" altLang="en-US" sz="2800" dirty="0">
                <a:solidFill>
                  <a:schemeClr val="tx1">
                    <a:lumMod val="95000"/>
                    <a:lumOff val="5000"/>
                  </a:schemeClr>
                </a:solidFill>
                <a:ea typeface="微软雅黑" panose="020B0503020204020204" pitchFamily="34" charset="-122"/>
              </a:rPr>
              <a:t>的计算</a:t>
            </a:r>
            <a:endParaRPr lang="en-US" altLang="zh-CN" sz="2800" dirty="0">
              <a:solidFill>
                <a:schemeClr val="tx1">
                  <a:lumMod val="95000"/>
                  <a:lumOff val="5000"/>
                </a:schemeClr>
              </a:solidFill>
              <a:ea typeface="微软雅黑" panose="020B0503020204020204" pitchFamily="34" charset="-122"/>
            </a:endParaRPr>
          </a:p>
          <a:p>
            <a:pPr>
              <a:lnSpc>
                <a:spcPct val="150000"/>
              </a:lnSpc>
            </a:pPr>
            <a:r>
              <a:rPr lang="zh-CN" altLang="en-US" sz="2800" dirty="0">
                <a:solidFill>
                  <a:schemeClr val="tx1">
                    <a:lumMod val="95000"/>
                    <a:lumOff val="5000"/>
                  </a:schemeClr>
                </a:solidFill>
                <a:ea typeface="微软雅黑" panose="020B0503020204020204" pitchFamily="34" charset="-122"/>
              </a:rPr>
              <a:t>方法</a:t>
            </a:r>
            <a:r>
              <a:rPr lang="en-US" altLang="zh-CN" sz="2800" dirty="0">
                <a:solidFill>
                  <a:schemeClr val="tx1">
                    <a:lumMod val="95000"/>
                    <a:lumOff val="5000"/>
                  </a:schemeClr>
                </a:solidFill>
                <a:ea typeface="微软雅黑" panose="020B0503020204020204" pitchFamily="34" charset="-122"/>
              </a:rPr>
              <a:t>2   </a:t>
            </a:r>
            <a:r>
              <a:rPr lang="zh-CN" altLang="en-US" sz="2800" dirty="0">
                <a:solidFill>
                  <a:schemeClr val="tx1">
                    <a:lumMod val="95000"/>
                    <a:lumOff val="5000"/>
                  </a:schemeClr>
                </a:solidFill>
                <a:ea typeface="微软雅黑" panose="020B0503020204020204" pitchFamily="34" charset="-122"/>
              </a:rPr>
              <a:t>溶液</a:t>
            </a:r>
            <a:r>
              <a:rPr lang="en-US" altLang="zh-CN" sz="2800" dirty="0">
                <a:solidFill>
                  <a:schemeClr val="tx1">
                    <a:lumMod val="95000"/>
                    <a:lumOff val="5000"/>
                  </a:schemeClr>
                </a:solidFill>
                <a:ea typeface="微软雅黑" panose="020B0503020204020204" pitchFamily="34" charset="-122"/>
              </a:rPr>
              <a:t>pH</a:t>
            </a:r>
            <a:r>
              <a:rPr lang="zh-CN" altLang="en-US" sz="2800" dirty="0">
                <a:solidFill>
                  <a:schemeClr val="tx1">
                    <a:lumMod val="95000"/>
                    <a:lumOff val="5000"/>
                  </a:schemeClr>
                </a:solidFill>
                <a:ea typeface="微软雅黑" panose="020B0503020204020204" pitchFamily="34" charset="-122"/>
              </a:rPr>
              <a:t>的计算及溶液的混合、稀释规律</a:t>
            </a:r>
            <a:endParaRPr lang="en-US" altLang="zh-CN" sz="2800" dirty="0">
              <a:solidFill>
                <a:schemeClr val="tx1">
                  <a:lumMod val="95000"/>
                  <a:lumOff val="5000"/>
                </a:schemeClr>
              </a:solidFill>
              <a:ea typeface="微软雅黑" panose="020B0503020204020204" pitchFamily="34" charset="-122"/>
            </a:endParaRPr>
          </a:p>
          <a:p>
            <a:pPr>
              <a:lnSpc>
                <a:spcPct val="150000"/>
              </a:lnSpc>
            </a:pPr>
            <a:r>
              <a:rPr lang="zh-CN" altLang="en-US" sz="2800" dirty="0">
                <a:solidFill>
                  <a:schemeClr val="tx1">
                    <a:lumMod val="95000"/>
                    <a:lumOff val="5000"/>
                  </a:schemeClr>
                </a:solidFill>
                <a:ea typeface="微软雅黑" panose="020B0503020204020204" pitchFamily="34" charset="-122"/>
              </a:rPr>
              <a:t>方法</a:t>
            </a:r>
            <a:r>
              <a:rPr lang="en-US" altLang="zh-CN" sz="2800" dirty="0">
                <a:solidFill>
                  <a:schemeClr val="tx1">
                    <a:lumMod val="95000"/>
                    <a:lumOff val="5000"/>
                  </a:schemeClr>
                </a:solidFill>
                <a:ea typeface="微软雅黑" panose="020B0503020204020204" pitchFamily="34" charset="-122"/>
              </a:rPr>
              <a:t>3   </a:t>
            </a:r>
            <a:r>
              <a:rPr lang="zh-CN" altLang="en-US" sz="2800" dirty="0">
                <a:solidFill>
                  <a:schemeClr val="tx1">
                    <a:lumMod val="95000"/>
                    <a:lumOff val="5000"/>
                  </a:schemeClr>
                </a:solidFill>
                <a:ea typeface="微软雅黑" panose="020B0503020204020204" pitchFamily="34" charset="-122"/>
              </a:rPr>
              <a:t>中和滴定指示剂的选择和误差分析</a:t>
            </a:r>
            <a:endParaRPr lang="en-US" altLang="zh-CN" sz="2800" dirty="0">
              <a:solidFill>
                <a:schemeClr val="tx1">
                  <a:lumMod val="95000"/>
                  <a:lumOff val="5000"/>
                </a:schemeClr>
              </a:solidFill>
              <a:ea typeface="微软雅黑" panose="020B0503020204020204" pitchFamily="34" charset="-122"/>
            </a:endParaRPr>
          </a:p>
          <a:p>
            <a:pPr>
              <a:lnSpc>
                <a:spcPct val="150000"/>
              </a:lnSpc>
            </a:pPr>
            <a:r>
              <a:rPr lang="zh-CN" altLang="en-US" sz="2800" dirty="0">
                <a:solidFill>
                  <a:schemeClr val="tx1">
                    <a:lumMod val="95000"/>
                    <a:lumOff val="5000"/>
                  </a:schemeClr>
                </a:solidFill>
                <a:ea typeface="微软雅黑" panose="020B0503020204020204" pitchFamily="34" charset="-122"/>
              </a:rPr>
              <a:t>微课</a:t>
            </a:r>
            <a:r>
              <a:rPr lang="en-US" altLang="zh-CN" sz="2800" dirty="0">
                <a:solidFill>
                  <a:schemeClr val="tx1">
                    <a:lumMod val="95000"/>
                    <a:lumOff val="5000"/>
                  </a:schemeClr>
                </a:solidFill>
                <a:ea typeface="微软雅黑" panose="020B0503020204020204" pitchFamily="34" charset="-122"/>
              </a:rPr>
              <a:t>13   </a:t>
            </a:r>
            <a:r>
              <a:rPr lang="zh-CN" altLang="en-US" sz="2800" dirty="0">
                <a:solidFill>
                  <a:schemeClr val="tx1">
                    <a:lumMod val="95000"/>
                    <a:lumOff val="5000"/>
                  </a:schemeClr>
                </a:solidFill>
                <a:ea typeface="微软雅黑" panose="020B0503020204020204" pitchFamily="34" charset="-122"/>
              </a:rPr>
              <a:t>关系式法在滴定计算中的应用</a:t>
            </a:r>
            <a:endParaRPr lang="en-US" altLang="zh-CN" sz="2800" dirty="0">
              <a:solidFill>
                <a:schemeClr val="tx1">
                  <a:lumMod val="95000"/>
                  <a:lumOff val="5000"/>
                </a:schemeClr>
              </a:solidFill>
              <a:ea typeface="微软雅黑" panose="020B0503020204020204" pitchFamily="34" charset="-122"/>
            </a:endParaRPr>
          </a:p>
          <a:p>
            <a:pPr>
              <a:lnSpc>
                <a:spcPct val="150000"/>
              </a:lnSpc>
            </a:pPr>
            <a:r>
              <a:rPr lang="zh-CN" altLang="en-US" sz="2800" dirty="0">
                <a:solidFill>
                  <a:schemeClr val="tx1">
                    <a:lumMod val="95000"/>
                    <a:lumOff val="5000"/>
                  </a:schemeClr>
                </a:solidFill>
                <a:ea typeface="微软雅黑" panose="020B0503020204020204" pitchFamily="34" charset="-122"/>
              </a:rPr>
              <a:t>易错   水的电离和溶液的酸碱性辨析</a:t>
            </a:r>
            <a:endParaRPr lang="en-US" altLang="zh-CN" sz="2800" dirty="0">
              <a:solidFill>
                <a:schemeClr val="tx1">
                  <a:lumMod val="95000"/>
                  <a:lumOff val="5000"/>
                </a:schemeClr>
              </a:solidFill>
              <a:ea typeface="微软雅黑" panose="020B0503020204020204" pitchFamily="34" charset="-122"/>
            </a:endParaRPr>
          </a:p>
        </p:txBody>
      </p:sp>
    </p:spTree>
    <p:extLst>
      <p:ext uri="{BB962C8B-B14F-4D97-AF65-F5344CB8AC3E}">
        <p14:creationId xmlns:p14="http://schemas.microsoft.com/office/powerpoint/2010/main" val="3999959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1070450" y="1447799"/>
            <a:ext cx="10065636"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b="1" dirty="0">
                <a:solidFill>
                  <a:srgbClr val="DA251C"/>
                </a:solidFill>
                <a:latin typeface="微软雅黑" panose="020B0503020204020204" pitchFamily="34" charset="-122"/>
                <a:ea typeface="微软雅黑" panose="020B0503020204020204" pitchFamily="34" charset="-122"/>
              </a:rPr>
              <a:t>考情精解读</a:t>
            </a:r>
          </a:p>
        </p:txBody>
      </p:sp>
      <p:sp>
        <p:nvSpPr>
          <p:cNvPr id="6" name="矩形 5">
            <a:hlinkClick r:id="rId2" action="ppaction://hlinksldjump"/>
          </p:cNvPr>
          <p:cNvSpPr/>
          <p:nvPr/>
        </p:nvSpPr>
        <p:spPr>
          <a:xfrm>
            <a:off x="1063182" y="0"/>
            <a:ext cx="10065636" cy="1304263"/>
          </a:xfrm>
          <a:prstGeom prst="rect">
            <a:avLst/>
          </a:prstGeom>
          <a:solidFill>
            <a:srgbClr val="DA251C"/>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4000" b="1" dirty="0">
                <a:solidFill>
                  <a:schemeClr val="bg1"/>
                </a:solidFill>
                <a:latin typeface="微软雅黑" panose="020B0503020204020204" pitchFamily="34" charset="-122"/>
                <a:ea typeface="微软雅黑" panose="020B0503020204020204" pitchFamily="34" charset="-122"/>
              </a:rPr>
              <a:t>目录</a:t>
            </a:r>
            <a:endParaRPr lang="en-US" altLang="zh-CN" sz="4000" b="1" dirty="0">
              <a:solidFill>
                <a:schemeClr val="bg1"/>
              </a:solidFill>
              <a:latin typeface="微软雅黑" panose="020B0503020204020204" pitchFamily="34" charset="-122"/>
              <a:ea typeface="微软雅黑" panose="020B0503020204020204" pitchFamily="34" charset="-122"/>
            </a:endParaRPr>
          </a:p>
          <a:p>
            <a:pPr algn="ctr"/>
            <a:r>
              <a:rPr lang="en-US" altLang="zh-CN" sz="2000" dirty="0">
                <a:solidFill>
                  <a:schemeClr val="bg1"/>
                </a:solidFill>
                <a:latin typeface="微软雅黑" panose="020B0503020204020204" pitchFamily="34" charset="-122"/>
                <a:ea typeface="微软雅黑" panose="020B0503020204020204" pitchFamily="34" charset="-122"/>
              </a:rPr>
              <a:t>CONTENTS</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6" name="矩形 15">
            <a:hlinkClick r:id="rId2" action="ppaction://hlinksldjump"/>
          </p:cNvPr>
          <p:cNvSpPr/>
          <p:nvPr/>
        </p:nvSpPr>
        <p:spPr>
          <a:xfrm>
            <a:off x="1070450" y="3552824"/>
            <a:ext cx="6244750" cy="2657476"/>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  水的电离</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  溶液的酸碱性与</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pH</a:t>
            </a: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  酸碱中和滴定</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1" name="矩形 20">
            <a:hlinkClick r:id="rId2" action="ppaction://hlinksldjump"/>
          </p:cNvPr>
          <p:cNvSpPr/>
          <p:nvPr/>
        </p:nvSpPr>
        <p:spPr>
          <a:xfrm>
            <a:off x="1070450" y="5930745"/>
            <a:ext cx="10065636"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a:extLst>
              <a:ext uri="{FF2B5EF4-FFF2-40B4-BE49-F238E27FC236}">
                <a16:creationId xmlns:a16="http://schemas.microsoft.com/office/drawing/2014/main" xmlns="" id="{9FF6546F-7603-46D9-A1BC-5F37D0B99239}"/>
              </a:ext>
            </a:extLst>
          </p:cNvPr>
          <p:cNvSpPr/>
          <p:nvPr/>
        </p:nvSpPr>
        <p:spPr>
          <a:xfrm>
            <a:off x="1069975" y="3070134"/>
            <a:ext cx="10066655" cy="547370"/>
          </a:xfrm>
          <a:prstGeom prst="rect">
            <a:avLst/>
          </a:prstGeom>
          <a:noFill/>
          <a:ln>
            <a:noFill/>
          </a:ln>
        </p:spPr>
        <p:style>
          <a:lnRef idx="3">
            <a:schemeClr val="lt1"/>
          </a:lnRef>
          <a:fillRef idx="1">
            <a:schemeClr val="accent6"/>
          </a:fillRef>
          <a:effectRef idx="1">
            <a:schemeClr val="accent6"/>
          </a:effectRef>
          <a:fontRef idx="minor">
            <a:schemeClr val="lt1"/>
          </a:fontRef>
        </p:style>
        <p:txBody>
          <a:bodyPr anchor="ctr"/>
          <a:lstStyle/>
          <a:p>
            <a:pPr fontAlgn="auto">
              <a:spcBef>
                <a:spcPts val="0"/>
              </a:spcBef>
              <a:spcAft>
                <a:spcPts val="0"/>
              </a:spcAft>
              <a:defRPr/>
            </a:pPr>
            <a:r>
              <a:rPr lang="en-US" altLang="zh-CN" sz="2800" b="1" dirty="0">
                <a:solidFill>
                  <a:srgbClr val="DA251C"/>
                </a:solidFill>
                <a:latin typeface="微软雅黑" panose="020B0503020204020204" charset="-122"/>
              </a:rPr>
              <a:t>A</a:t>
            </a:r>
            <a:r>
              <a:rPr lang="zh-CN" altLang="en-US" sz="2800" b="1" dirty="0">
                <a:solidFill>
                  <a:srgbClr val="DA251C"/>
                </a:solidFill>
                <a:latin typeface="微软雅黑" panose="020B0503020204020204" charset="-122"/>
              </a:rPr>
              <a:t>考点帮</a:t>
            </a:r>
            <a:r>
              <a:rPr lang="en-US" altLang="zh-CN" sz="2800" b="1" dirty="0">
                <a:solidFill>
                  <a:srgbClr val="DA251C"/>
                </a:solidFill>
                <a:latin typeface="微软雅黑" panose="020B0503020204020204" charset="-122"/>
              </a:rPr>
              <a:t>·</a:t>
            </a:r>
            <a:r>
              <a:rPr lang="zh-CN" altLang="en-US" sz="2800" b="1" dirty="0">
                <a:solidFill>
                  <a:srgbClr val="DA251C"/>
                </a:solidFill>
                <a:latin typeface="微软雅黑" panose="020B0503020204020204" charset="-122"/>
              </a:rPr>
              <a:t>知识全通关</a:t>
            </a:r>
          </a:p>
        </p:txBody>
      </p:sp>
      <p:sp>
        <p:nvSpPr>
          <p:cNvPr id="11" name="矩形 10">
            <a:hlinkClick r:id="rId2" action="ppaction://hlinksldjump"/>
            <a:extLst>
              <a:ext uri="{FF2B5EF4-FFF2-40B4-BE49-F238E27FC236}">
                <a16:creationId xmlns:a16="http://schemas.microsoft.com/office/drawing/2014/main" xmlns="" id="{0CB99856-CFFD-4B91-BBEB-DE2B8D955CF8}"/>
              </a:ext>
            </a:extLst>
          </p:cNvPr>
          <p:cNvSpPr/>
          <p:nvPr/>
        </p:nvSpPr>
        <p:spPr>
          <a:xfrm>
            <a:off x="1070450" y="1995713"/>
            <a:ext cx="2881064"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考纲要求</a:t>
            </a:r>
          </a:p>
        </p:txBody>
      </p:sp>
      <p:sp>
        <p:nvSpPr>
          <p:cNvPr id="12" name="矩形 11">
            <a:hlinkClick r:id="rId2" action="ppaction://hlinksldjump"/>
            <a:extLst>
              <a:ext uri="{FF2B5EF4-FFF2-40B4-BE49-F238E27FC236}">
                <a16:creationId xmlns:a16="http://schemas.microsoft.com/office/drawing/2014/main" xmlns="" id="{00B2AAE2-0CA2-464C-A99C-0F8E4A4B5E02}"/>
              </a:ext>
            </a:extLst>
          </p:cNvPr>
          <p:cNvSpPr/>
          <p:nvPr/>
        </p:nvSpPr>
        <p:spPr>
          <a:xfrm>
            <a:off x="3418114" y="1997597"/>
            <a:ext cx="2881065"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命题规律</a:t>
            </a:r>
          </a:p>
        </p:txBody>
      </p:sp>
      <p:sp>
        <p:nvSpPr>
          <p:cNvPr id="17" name="矩形 16">
            <a:hlinkClick r:id="rId2" action="ppaction://hlinksldjump"/>
            <a:extLst>
              <a:ext uri="{FF2B5EF4-FFF2-40B4-BE49-F238E27FC236}">
                <a16:creationId xmlns:a16="http://schemas.microsoft.com/office/drawing/2014/main" xmlns="" id="{84AFCE3E-EF4F-4B41-BED1-5EA20F8F9E04}"/>
              </a:ext>
            </a:extLst>
          </p:cNvPr>
          <p:cNvSpPr/>
          <p:nvPr/>
        </p:nvSpPr>
        <p:spPr>
          <a:xfrm>
            <a:off x="5816578" y="1997597"/>
            <a:ext cx="2881065"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命题分析预测</a:t>
            </a:r>
          </a:p>
        </p:txBody>
      </p:sp>
      <p:sp>
        <p:nvSpPr>
          <p:cNvPr id="18" name="矩形 17">
            <a:hlinkClick r:id="rId2" action="ppaction://hlinksldjump"/>
            <a:extLst>
              <a:ext uri="{FF2B5EF4-FFF2-40B4-BE49-F238E27FC236}">
                <a16:creationId xmlns:a16="http://schemas.microsoft.com/office/drawing/2014/main" xmlns="" id="{FF34BE07-A31D-42D8-A177-BE67D4E9B128}"/>
              </a:ext>
            </a:extLst>
          </p:cNvPr>
          <p:cNvSpPr/>
          <p:nvPr/>
        </p:nvSpPr>
        <p:spPr>
          <a:xfrm>
            <a:off x="8969817" y="1997597"/>
            <a:ext cx="2881065"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知识体系构建</a:t>
            </a:r>
          </a:p>
        </p:txBody>
      </p:sp>
    </p:spTree>
    <p:extLst>
      <p:ext uri="{BB962C8B-B14F-4D97-AF65-F5344CB8AC3E}">
        <p14:creationId xmlns:p14="http://schemas.microsoft.com/office/powerpoint/2010/main" val="662466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990600" y="-2"/>
            <a:ext cx="107061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800" dirty="0">
                <a:solidFill>
                  <a:srgbClr val="DA251C"/>
                </a:solidFill>
                <a:ea typeface="微软雅黑" panose="020B0503020204020204" pitchFamily="34" charset="-122"/>
              </a:rPr>
              <a:t>方法</a:t>
            </a:r>
            <a:r>
              <a:rPr lang="en-US" altLang="zh-CN" sz="2800" dirty="0">
                <a:solidFill>
                  <a:srgbClr val="DA251C"/>
                </a:solidFill>
                <a:ea typeface="微软雅黑" panose="020B0503020204020204" pitchFamily="34" charset="-122"/>
              </a:rPr>
              <a:t>1  </a:t>
            </a:r>
            <a:r>
              <a:rPr lang="zh-CN" altLang="en-US" sz="2800" dirty="0">
                <a:solidFill>
                  <a:srgbClr val="DA251C"/>
                </a:solidFill>
                <a:ea typeface="微软雅黑" panose="020B0503020204020204" pitchFamily="34" charset="-122"/>
              </a:rPr>
              <a:t>水的电离平衡的影响因素和水电离出的</a:t>
            </a:r>
            <a:r>
              <a:rPr lang="en-US" altLang="zh-CN" sz="2800" i="1" dirty="0">
                <a:solidFill>
                  <a:srgbClr val="DA251C"/>
                </a:solidFill>
              </a:rPr>
              <a:t>c</a:t>
            </a:r>
            <a:r>
              <a:rPr lang="en-US" altLang="zh-CN" sz="2800" dirty="0">
                <a:solidFill>
                  <a:srgbClr val="DA251C"/>
                </a:solidFill>
              </a:rPr>
              <a:t>(H</a:t>
            </a:r>
            <a:r>
              <a:rPr lang="en-US" altLang="zh-CN" sz="2800" baseline="30000" dirty="0">
                <a:solidFill>
                  <a:srgbClr val="DA251C"/>
                </a:solidFill>
              </a:rPr>
              <a:t>+</a:t>
            </a:r>
            <a:r>
              <a:rPr lang="en-US" altLang="zh-CN" sz="2800" dirty="0">
                <a:solidFill>
                  <a:srgbClr val="DA251C"/>
                </a:solidFill>
              </a:rPr>
              <a:t>)</a:t>
            </a:r>
            <a:r>
              <a:rPr lang="zh-CN" altLang="zh-CN" sz="2800" dirty="0">
                <a:solidFill>
                  <a:srgbClr val="DA251C"/>
                </a:solidFill>
              </a:rPr>
              <a:t>或</a:t>
            </a:r>
            <a:r>
              <a:rPr lang="en-US" altLang="zh-CN" sz="2800" i="1" dirty="0">
                <a:solidFill>
                  <a:srgbClr val="DA251C"/>
                </a:solidFill>
              </a:rPr>
              <a:t>c</a:t>
            </a:r>
            <a:r>
              <a:rPr lang="en-US" altLang="zh-CN" sz="2800" dirty="0">
                <a:solidFill>
                  <a:srgbClr val="DA251C"/>
                </a:solidFill>
              </a:rPr>
              <a:t>(OH</a:t>
            </a:r>
            <a:r>
              <a:rPr lang="en-US" altLang="zh-CN" sz="2800" baseline="30000" dirty="0">
                <a:solidFill>
                  <a:srgbClr val="DA251C"/>
                </a:solidFill>
              </a:rPr>
              <a:t>-</a:t>
            </a:r>
            <a:r>
              <a:rPr lang="en-US" altLang="zh-CN" sz="2800" dirty="0">
                <a:solidFill>
                  <a:srgbClr val="DA251C"/>
                </a:solidFill>
              </a:rPr>
              <a:t>)</a:t>
            </a:r>
            <a:r>
              <a:rPr lang="zh-CN" altLang="en-US" sz="2800" dirty="0">
                <a:solidFill>
                  <a:srgbClr val="DA251C"/>
                </a:solidFill>
                <a:ea typeface="微软雅黑" panose="020B0503020204020204" pitchFamily="34" charset="-122"/>
              </a:rPr>
              <a:t>的计算</a:t>
            </a:r>
            <a:endParaRPr lang="en-US" altLang="zh-CN" sz="2800" dirty="0">
              <a:solidFill>
                <a:srgbClr val="DA251C"/>
              </a:solidFill>
              <a:ea typeface="微软雅黑" panose="020B0503020204020204" pitchFamily="34" charset="-122"/>
            </a:endParaRPr>
          </a:p>
        </p:txBody>
      </p:sp>
      <p:sp>
        <p:nvSpPr>
          <p:cNvPr id="2" name="矩形 1"/>
          <p:cNvSpPr/>
          <p:nvPr/>
        </p:nvSpPr>
        <p:spPr>
          <a:xfrm>
            <a:off x="234043" y="949904"/>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a16="http://schemas.microsoft.com/office/drawing/2014/main" xmlns="" id="{714F6134-7288-4796-8499-E211F9E0561B}"/>
              </a:ext>
            </a:extLst>
          </p:cNvPr>
          <p:cNvSpPr/>
          <p:nvPr/>
        </p:nvSpPr>
        <p:spPr>
          <a:xfrm>
            <a:off x="335643" y="1624663"/>
            <a:ext cx="4762842" cy="662297"/>
          </a:xfrm>
          <a:prstGeom prst="rect">
            <a:avLst/>
          </a:prstGeom>
        </p:spPr>
        <p:txBody>
          <a:bodyPr wrap="none">
            <a:spAutoFit/>
          </a:bodyPr>
          <a:lstStyle/>
          <a:p>
            <a:pPr>
              <a:lnSpc>
                <a:spcPct val="150000"/>
              </a:lnSpc>
              <a:spcAft>
                <a:spcPts val="0"/>
              </a:spcAft>
            </a:pPr>
            <a:r>
              <a:rPr lang="en-US" altLang="zh-CN" sz="2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外界因素对水的电离的影响</a:t>
            </a:r>
            <a:endParaRPr lang="zh-CN" altLang="zh-CN" sz="2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xmlns="" id="{126811AE-CD47-478A-BC43-3C7B4B66A03B}"/>
              </a:ext>
            </a:extLst>
          </p:cNvPr>
          <p:cNvGraphicFramePr>
            <a:graphicFrameLocks noGrp="1"/>
          </p:cNvGraphicFramePr>
          <p:nvPr>
            <p:extLst>
              <p:ext uri="{D42A27DB-BD31-4B8C-83A1-F6EECF244321}">
                <p14:modId xmlns:p14="http://schemas.microsoft.com/office/powerpoint/2010/main" val="941016945"/>
              </p:ext>
            </p:extLst>
          </p:nvPr>
        </p:nvGraphicFramePr>
        <p:xfrm>
          <a:off x="335644" y="2452351"/>
          <a:ext cx="11508013" cy="3919420"/>
        </p:xfrm>
        <a:graphic>
          <a:graphicData uri="http://schemas.openxmlformats.org/drawingml/2006/table">
            <a:tbl>
              <a:tblPr firstRow="1" firstCol="1" bandRow="1">
                <a:tableStyleId>{5C22544A-7EE6-4342-B048-85BDC9FD1C3A}</a:tableStyleId>
              </a:tblPr>
              <a:tblGrid>
                <a:gridCol w="1321344">
                  <a:extLst>
                    <a:ext uri="{9D8B030D-6E8A-4147-A177-3AD203B41FA5}">
                      <a16:colId xmlns:a16="http://schemas.microsoft.com/office/drawing/2014/main" xmlns="" val="3121663577"/>
                    </a:ext>
                  </a:extLst>
                </a:gridCol>
                <a:gridCol w="2740841">
                  <a:extLst>
                    <a:ext uri="{9D8B030D-6E8A-4147-A177-3AD203B41FA5}">
                      <a16:colId xmlns:a16="http://schemas.microsoft.com/office/drawing/2014/main" xmlns="" val="3212605717"/>
                    </a:ext>
                  </a:extLst>
                </a:gridCol>
                <a:gridCol w="1132114">
                  <a:extLst>
                    <a:ext uri="{9D8B030D-6E8A-4147-A177-3AD203B41FA5}">
                      <a16:colId xmlns:a16="http://schemas.microsoft.com/office/drawing/2014/main" xmlns="" val="1129597756"/>
                    </a:ext>
                  </a:extLst>
                </a:gridCol>
                <a:gridCol w="1509486">
                  <a:extLst>
                    <a:ext uri="{9D8B030D-6E8A-4147-A177-3AD203B41FA5}">
                      <a16:colId xmlns:a16="http://schemas.microsoft.com/office/drawing/2014/main" xmlns="" val="3726570402"/>
                    </a:ext>
                  </a:extLst>
                </a:gridCol>
                <a:gridCol w="1088571">
                  <a:extLst>
                    <a:ext uri="{9D8B030D-6E8A-4147-A177-3AD203B41FA5}">
                      <a16:colId xmlns:a16="http://schemas.microsoft.com/office/drawing/2014/main" xmlns="" val="3378994758"/>
                    </a:ext>
                  </a:extLst>
                </a:gridCol>
                <a:gridCol w="1524000">
                  <a:extLst>
                    <a:ext uri="{9D8B030D-6E8A-4147-A177-3AD203B41FA5}">
                      <a16:colId xmlns:a16="http://schemas.microsoft.com/office/drawing/2014/main" xmlns="" val="2897018671"/>
                    </a:ext>
                  </a:extLst>
                </a:gridCol>
                <a:gridCol w="1490338">
                  <a:extLst>
                    <a:ext uri="{9D8B030D-6E8A-4147-A177-3AD203B41FA5}">
                      <a16:colId xmlns:a16="http://schemas.microsoft.com/office/drawing/2014/main" xmlns="" val="1698200344"/>
                    </a:ext>
                  </a:extLst>
                </a:gridCol>
                <a:gridCol w="701319">
                  <a:extLst>
                    <a:ext uri="{9D8B030D-6E8A-4147-A177-3AD203B41FA5}">
                      <a16:colId xmlns:a16="http://schemas.microsoft.com/office/drawing/2014/main" xmlns="" val="843181923"/>
                    </a:ext>
                  </a:extLst>
                </a:gridCol>
              </a:tblGrid>
              <a:tr h="979855">
                <a:tc gridSpan="2">
                  <a:txBody>
                    <a:bodyPr/>
                    <a:lstStyle/>
                    <a:p>
                      <a:pPr algn="ctr">
                        <a:lnSpc>
                          <a:spcPct val="100000"/>
                        </a:lnSpc>
                        <a:spcAft>
                          <a:spcPts val="0"/>
                        </a:spcAft>
                      </a:pPr>
                      <a:r>
                        <a:rPr lang="zh-CN" sz="2800" b="0" dirty="0">
                          <a:solidFill>
                            <a:schemeClr val="tx1"/>
                          </a:solidFill>
                          <a:effectLst/>
                          <a:latin typeface="+mn-lt"/>
                          <a:ea typeface="+mn-ea"/>
                        </a:rPr>
                        <a:t>改变条件</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CN" altLang="en-US"/>
                    </a:p>
                  </a:txBody>
                  <a:tcPr/>
                </a:tc>
                <a:tc>
                  <a:txBody>
                    <a:bodyPr/>
                    <a:lstStyle/>
                    <a:p>
                      <a:pPr algn="ctr">
                        <a:lnSpc>
                          <a:spcPct val="100000"/>
                        </a:lnSpc>
                        <a:spcAft>
                          <a:spcPts val="0"/>
                        </a:spcAft>
                      </a:pPr>
                      <a:r>
                        <a:rPr lang="zh-CN" sz="2800" b="0">
                          <a:solidFill>
                            <a:schemeClr val="tx1"/>
                          </a:solidFill>
                          <a:effectLst/>
                          <a:latin typeface="+mn-lt"/>
                          <a:ea typeface="+mn-ea"/>
                        </a:rPr>
                        <a:t>电离</a:t>
                      </a:r>
                    </a:p>
                    <a:p>
                      <a:pPr algn="ctr">
                        <a:lnSpc>
                          <a:spcPct val="100000"/>
                        </a:lnSpc>
                        <a:spcAft>
                          <a:spcPts val="0"/>
                        </a:spcAft>
                      </a:pPr>
                      <a:r>
                        <a:rPr lang="zh-CN" sz="2800" b="0">
                          <a:solidFill>
                            <a:schemeClr val="tx1"/>
                          </a:solidFill>
                          <a:effectLst/>
                          <a:latin typeface="+mn-lt"/>
                          <a:ea typeface="+mn-ea"/>
                        </a:rPr>
                        <a:t>平衡</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zh-CN" sz="2800" b="0" dirty="0">
                          <a:solidFill>
                            <a:schemeClr val="tx1"/>
                          </a:solidFill>
                          <a:effectLst/>
                          <a:latin typeface="+mn-lt"/>
                          <a:ea typeface="+mn-ea"/>
                        </a:rPr>
                        <a:t>溶液中</a:t>
                      </a:r>
                    </a:p>
                    <a:p>
                      <a:pPr algn="ctr">
                        <a:lnSpc>
                          <a:spcPct val="100000"/>
                        </a:lnSpc>
                        <a:spcAft>
                          <a:spcPts val="0"/>
                        </a:spcAft>
                      </a:pPr>
                      <a:r>
                        <a:rPr lang="en-US" sz="2800" b="0" i="1" dirty="0">
                          <a:solidFill>
                            <a:schemeClr val="tx1"/>
                          </a:solidFill>
                          <a:effectLst/>
                          <a:latin typeface="+mn-lt"/>
                          <a:ea typeface="+mn-ea"/>
                        </a:rPr>
                        <a:t>c</a:t>
                      </a:r>
                      <a:r>
                        <a:rPr lang="en-US" sz="2800" b="0" dirty="0">
                          <a:solidFill>
                            <a:schemeClr val="tx1"/>
                          </a:solidFill>
                          <a:effectLst/>
                          <a:latin typeface="+mn-lt"/>
                          <a:ea typeface="+mn-ea"/>
                        </a:rPr>
                        <a:t>(H</a:t>
                      </a:r>
                      <a:r>
                        <a:rPr lang="en-US" sz="2800" b="0" baseline="30000" dirty="0">
                          <a:solidFill>
                            <a:schemeClr val="tx1"/>
                          </a:solidFill>
                          <a:effectLst/>
                          <a:latin typeface="+mn-lt"/>
                          <a:ea typeface="+mn-ea"/>
                        </a:rPr>
                        <a:t>+</a:t>
                      </a:r>
                      <a:r>
                        <a:rPr lang="en-US" sz="2800" b="0" dirty="0">
                          <a:solidFill>
                            <a:schemeClr val="tx1"/>
                          </a:solidFill>
                          <a:effectLst/>
                          <a:latin typeface="+mn-lt"/>
                          <a:ea typeface="+mn-ea"/>
                        </a:rPr>
                        <a:t>)</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zh-CN" sz="2800" b="0" dirty="0">
                          <a:solidFill>
                            <a:schemeClr val="tx1"/>
                          </a:solidFill>
                          <a:effectLst/>
                          <a:latin typeface="+mn-lt"/>
                          <a:ea typeface="+mn-ea"/>
                        </a:rPr>
                        <a:t>溶液中</a:t>
                      </a:r>
                    </a:p>
                    <a:p>
                      <a:pPr algn="ctr">
                        <a:lnSpc>
                          <a:spcPct val="100000"/>
                        </a:lnSpc>
                        <a:spcAft>
                          <a:spcPts val="0"/>
                        </a:spcAft>
                      </a:pPr>
                      <a:r>
                        <a:rPr lang="en-US" altLang="zh-CN" sz="2800" b="0" i="1" dirty="0">
                          <a:solidFill>
                            <a:schemeClr val="tx1"/>
                          </a:solidFill>
                          <a:effectLst/>
                          <a:latin typeface="+mn-lt"/>
                          <a:ea typeface="+mn-ea"/>
                        </a:rPr>
                        <a:t>c</a:t>
                      </a:r>
                      <a:r>
                        <a:rPr lang="en-US" sz="2800" b="0" dirty="0">
                          <a:solidFill>
                            <a:schemeClr val="tx1"/>
                          </a:solidFill>
                          <a:effectLst/>
                          <a:latin typeface="+mn-lt"/>
                          <a:ea typeface="+mn-ea"/>
                        </a:rPr>
                        <a:t>(OH</a:t>
                      </a:r>
                      <a:r>
                        <a:rPr lang="en-US" sz="2800" b="0" baseline="30000" dirty="0">
                          <a:solidFill>
                            <a:schemeClr val="tx1"/>
                          </a:solidFill>
                          <a:effectLst/>
                          <a:latin typeface="+mn-lt"/>
                          <a:ea typeface="+mn-ea"/>
                        </a:rPr>
                        <a:t>-</a:t>
                      </a:r>
                      <a:r>
                        <a:rPr lang="en-US" sz="2800" b="0" dirty="0">
                          <a:solidFill>
                            <a:schemeClr val="tx1"/>
                          </a:solidFill>
                          <a:effectLst/>
                          <a:latin typeface="+mn-lt"/>
                          <a:ea typeface="+mn-ea"/>
                        </a:rPr>
                        <a:t>)</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2800" b="0" dirty="0">
                          <a:solidFill>
                            <a:schemeClr val="tx1"/>
                          </a:solidFill>
                          <a:effectLst/>
                          <a:latin typeface="+mn-lt"/>
                          <a:ea typeface="+mn-ea"/>
                        </a:rPr>
                        <a:t>pH</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溶液的</a:t>
                      </a:r>
                    </a:p>
                    <a:p>
                      <a:pPr algn="ctr">
                        <a:lnSpc>
                          <a:spcPct val="100000"/>
                        </a:lnSpc>
                        <a:spcAft>
                          <a:spcPts val="0"/>
                        </a:spcAft>
                      </a:pPr>
                      <a:r>
                        <a:rPr lang="zh-CN" sz="2800" b="0">
                          <a:solidFill>
                            <a:schemeClr val="tx1"/>
                          </a:solidFill>
                          <a:effectLst/>
                          <a:latin typeface="+mn-lt"/>
                          <a:ea typeface="+mn-ea"/>
                        </a:rPr>
                        <a:t>酸碱性</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2800" b="0" i="1" dirty="0">
                          <a:solidFill>
                            <a:schemeClr val="tx1"/>
                          </a:solidFill>
                          <a:effectLst/>
                          <a:latin typeface="+mn-lt"/>
                          <a:ea typeface="+mn-ea"/>
                        </a:rPr>
                        <a:t>K</a:t>
                      </a:r>
                      <a:r>
                        <a:rPr lang="en-US" sz="2800" b="0" baseline="-25000" dirty="0">
                          <a:solidFill>
                            <a:schemeClr val="tx1"/>
                          </a:solidFill>
                          <a:effectLst/>
                          <a:latin typeface="+mn-lt"/>
                          <a:ea typeface="+mn-ea"/>
                        </a:rPr>
                        <a:t>w</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627195556"/>
                  </a:ext>
                </a:extLst>
              </a:tr>
              <a:tr h="979855">
                <a:tc gridSpan="2">
                  <a:txBody>
                    <a:bodyPr/>
                    <a:lstStyle/>
                    <a:p>
                      <a:pPr algn="ctr">
                        <a:lnSpc>
                          <a:spcPct val="100000"/>
                        </a:lnSpc>
                        <a:spcAft>
                          <a:spcPts val="0"/>
                        </a:spcAft>
                      </a:pPr>
                      <a:r>
                        <a:rPr lang="zh-CN" sz="2800" b="0">
                          <a:solidFill>
                            <a:schemeClr val="tx1"/>
                          </a:solidFill>
                          <a:effectLst/>
                          <a:latin typeface="+mn-lt"/>
                          <a:ea typeface="+mn-ea"/>
                        </a:rPr>
                        <a:t>升高温度</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CN" altLang="en-US"/>
                    </a:p>
                  </a:txBody>
                  <a:tcPr/>
                </a:tc>
                <a:tc>
                  <a:txBody>
                    <a:bodyPr/>
                    <a:lstStyle/>
                    <a:p>
                      <a:pPr algn="ctr">
                        <a:lnSpc>
                          <a:spcPct val="100000"/>
                        </a:lnSpc>
                        <a:spcAft>
                          <a:spcPts val="0"/>
                        </a:spcAft>
                      </a:pPr>
                      <a:r>
                        <a:rPr lang="zh-CN" sz="2800" b="0" dirty="0">
                          <a:solidFill>
                            <a:schemeClr val="tx1"/>
                          </a:solidFill>
                          <a:effectLst/>
                          <a:latin typeface="+mn-lt"/>
                          <a:ea typeface="+mn-ea"/>
                        </a:rPr>
                        <a:t>右移</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zh-CN" sz="2800" b="0" dirty="0">
                          <a:solidFill>
                            <a:schemeClr val="tx1"/>
                          </a:solidFill>
                          <a:effectLst/>
                          <a:latin typeface="+mn-lt"/>
                          <a:ea typeface="+mn-ea"/>
                        </a:rPr>
                        <a:t>增大</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增大</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减小</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中性</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增大</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100412401"/>
                  </a:ext>
                </a:extLst>
              </a:tr>
              <a:tr h="979855">
                <a:tc rowSpan="2">
                  <a:txBody>
                    <a:bodyPr/>
                    <a:lstStyle/>
                    <a:p>
                      <a:pPr algn="ctr">
                        <a:lnSpc>
                          <a:spcPct val="100000"/>
                        </a:lnSpc>
                        <a:spcAft>
                          <a:spcPts val="0"/>
                        </a:spcAft>
                      </a:pPr>
                      <a:r>
                        <a:rPr lang="zh-CN" sz="2800" b="0">
                          <a:solidFill>
                            <a:schemeClr val="tx1"/>
                          </a:solidFill>
                          <a:effectLst/>
                          <a:latin typeface="+mn-lt"/>
                          <a:ea typeface="+mn-ea"/>
                        </a:rPr>
                        <a:t>加入</a:t>
                      </a:r>
                    </a:p>
                    <a:p>
                      <a:pPr algn="ctr">
                        <a:lnSpc>
                          <a:spcPct val="100000"/>
                        </a:lnSpc>
                        <a:spcAft>
                          <a:spcPts val="0"/>
                        </a:spcAft>
                      </a:pPr>
                      <a:r>
                        <a:rPr lang="zh-CN" sz="2800" b="0">
                          <a:solidFill>
                            <a:schemeClr val="tx1"/>
                          </a:solidFill>
                          <a:effectLst/>
                          <a:latin typeface="+mn-lt"/>
                          <a:ea typeface="+mn-ea"/>
                        </a:rPr>
                        <a:t>酸、碱</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加入酸</a:t>
                      </a:r>
                      <a:r>
                        <a:rPr lang="en-US" sz="2800" b="0">
                          <a:solidFill>
                            <a:schemeClr val="tx1"/>
                          </a:solidFill>
                          <a:effectLst/>
                          <a:latin typeface="+mn-lt"/>
                          <a:ea typeface="+mn-ea"/>
                        </a:rPr>
                        <a:t>,</a:t>
                      </a:r>
                      <a:r>
                        <a:rPr lang="zh-CN" sz="2800" b="0">
                          <a:solidFill>
                            <a:schemeClr val="tx1"/>
                          </a:solidFill>
                          <a:effectLst/>
                          <a:latin typeface="+mn-lt"/>
                          <a:ea typeface="+mn-ea"/>
                        </a:rPr>
                        <a:t>如稀</a:t>
                      </a:r>
                    </a:p>
                    <a:p>
                      <a:pPr algn="ctr">
                        <a:lnSpc>
                          <a:spcPct val="100000"/>
                        </a:lnSpc>
                        <a:spcAft>
                          <a:spcPts val="0"/>
                        </a:spcAft>
                      </a:pPr>
                      <a:r>
                        <a:rPr lang="zh-CN" sz="2800" b="0">
                          <a:solidFill>
                            <a:schemeClr val="tx1"/>
                          </a:solidFill>
                          <a:effectLst/>
                          <a:latin typeface="+mn-lt"/>
                          <a:ea typeface="+mn-ea"/>
                        </a:rPr>
                        <a:t>硫酸、醋酸</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左移</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增大</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减小</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减小</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酸性</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不变</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107577046"/>
                  </a:ext>
                </a:extLst>
              </a:tr>
              <a:tr h="979855">
                <a:tc vMerge="1">
                  <a:txBody>
                    <a:bodyPr/>
                    <a:lstStyle/>
                    <a:p>
                      <a:endParaRPr lang="zh-CN" altLang="en-US"/>
                    </a:p>
                  </a:txBody>
                  <a:tcPr/>
                </a:tc>
                <a:tc>
                  <a:txBody>
                    <a:bodyPr/>
                    <a:lstStyle/>
                    <a:p>
                      <a:pPr algn="ctr">
                        <a:lnSpc>
                          <a:spcPct val="100000"/>
                        </a:lnSpc>
                        <a:spcAft>
                          <a:spcPts val="0"/>
                        </a:spcAft>
                      </a:pPr>
                      <a:r>
                        <a:rPr lang="zh-CN" sz="2800" b="0">
                          <a:solidFill>
                            <a:schemeClr val="tx1"/>
                          </a:solidFill>
                          <a:effectLst/>
                          <a:latin typeface="+mn-lt"/>
                          <a:ea typeface="+mn-ea"/>
                        </a:rPr>
                        <a:t>加入碱</a:t>
                      </a:r>
                      <a:r>
                        <a:rPr lang="en-US" sz="2800" b="0">
                          <a:solidFill>
                            <a:schemeClr val="tx1"/>
                          </a:solidFill>
                          <a:effectLst/>
                          <a:latin typeface="+mn-lt"/>
                          <a:ea typeface="+mn-ea"/>
                        </a:rPr>
                        <a:t>,</a:t>
                      </a:r>
                      <a:r>
                        <a:rPr lang="zh-CN" sz="2800" b="0">
                          <a:solidFill>
                            <a:schemeClr val="tx1"/>
                          </a:solidFill>
                          <a:effectLst/>
                          <a:latin typeface="+mn-lt"/>
                          <a:ea typeface="+mn-ea"/>
                        </a:rPr>
                        <a:t>如</a:t>
                      </a:r>
                    </a:p>
                    <a:p>
                      <a:pPr algn="ctr">
                        <a:lnSpc>
                          <a:spcPct val="100000"/>
                        </a:lnSpc>
                        <a:spcAft>
                          <a:spcPts val="0"/>
                        </a:spcAft>
                      </a:pPr>
                      <a:r>
                        <a:rPr lang="en-US" sz="2800" b="0">
                          <a:solidFill>
                            <a:schemeClr val="tx1"/>
                          </a:solidFill>
                          <a:effectLst/>
                          <a:latin typeface="+mn-lt"/>
                          <a:ea typeface="+mn-ea"/>
                        </a:rPr>
                        <a:t>NaOH</a:t>
                      </a:r>
                      <a:r>
                        <a:rPr lang="zh-CN" sz="2800" b="0">
                          <a:solidFill>
                            <a:schemeClr val="tx1"/>
                          </a:solidFill>
                          <a:effectLst/>
                          <a:latin typeface="+mn-lt"/>
                          <a:ea typeface="+mn-ea"/>
                        </a:rPr>
                        <a:t>溶液、氨水</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左移</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减小</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增大</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增大</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碱性</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zh-CN" sz="2800" b="0" dirty="0">
                          <a:solidFill>
                            <a:schemeClr val="tx1"/>
                          </a:solidFill>
                          <a:effectLst/>
                          <a:latin typeface="+mn-lt"/>
                          <a:ea typeface="+mn-ea"/>
                        </a:rPr>
                        <a:t>不变</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09079874"/>
                  </a:ext>
                </a:extLst>
              </a:tr>
            </a:tbl>
          </a:graphicData>
        </a:graphic>
      </p:graphicFrame>
    </p:spTree>
    <p:extLst>
      <p:ext uri="{BB962C8B-B14F-4D97-AF65-F5344CB8AC3E}">
        <p14:creationId xmlns:p14="http://schemas.microsoft.com/office/powerpoint/2010/main" val="2459543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14" name="矩形 13">
            <a:extLst>
              <a:ext uri="{FF2B5EF4-FFF2-40B4-BE49-F238E27FC236}">
                <a16:creationId xmlns:a16="http://schemas.microsoft.com/office/drawing/2014/main" xmlns="" id="{3B4C3551-09E0-41E9-B175-59CC31AC8EFD}"/>
              </a:ext>
            </a:extLst>
          </p:cNvPr>
          <p:cNvSpPr/>
          <p:nvPr/>
        </p:nvSpPr>
        <p:spPr>
          <a:xfrm>
            <a:off x="335643" y="351869"/>
            <a:ext cx="11622313" cy="662297"/>
          </a:xfrm>
          <a:prstGeom prst="rect">
            <a:avLst/>
          </a:prstGeom>
        </p:spPr>
        <p:txBody>
          <a:bodyPr wrap="square">
            <a:spAutoFit/>
          </a:bodyPr>
          <a:lstStyle/>
          <a:p>
            <a:pPr algn="r">
              <a:lnSpc>
                <a:spcPct val="150000"/>
              </a:lnSpc>
              <a:spcAft>
                <a:spcPts val="0"/>
              </a:spcAft>
            </a:pPr>
            <a:r>
              <a:rPr lang="zh-CN" altLang="en-US"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（续表）</a:t>
            </a:r>
            <a:endPar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16" name="表格 15">
            <a:extLst>
              <a:ext uri="{FF2B5EF4-FFF2-40B4-BE49-F238E27FC236}">
                <a16:creationId xmlns:a16="http://schemas.microsoft.com/office/drawing/2014/main" xmlns="" id="{740CB808-CDB4-48EC-A916-8DCD907D93D3}"/>
              </a:ext>
            </a:extLst>
          </p:cNvPr>
          <p:cNvGraphicFramePr>
            <a:graphicFrameLocks noGrp="1"/>
          </p:cNvGraphicFramePr>
          <p:nvPr>
            <p:extLst>
              <p:ext uri="{D42A27DB-BD31-4B8C-83A1-F6EECF244321}">
                <p14:modId xmlns:p14="http://schemas.microsoft.com/office/powerpoint/2010/main" val="1977986486"/>
              </p:ext>
            </p:extLst>
          </p:nvPr>
        </p:nvGraphicFramePr>
        <p:xfrm>
          <a:off x="335644" y="1063444"/>
          <a:ext cx="11508013" cy="5163185"/>
        </p:xfrm>
        <a:graphic>
          <a:graphicData uri="http://schemas.openxmlformats.org/drawingml/2006/table">
            <a:tbl>
              <a:tblPr firstRow="1" firstCol="1" bandRow="1">
                <a:tableStyleId>{5C22544A-7EE6-4342-B048-85BDC9FD1C3A}</a:tableStyleId>
              </a:tblPr>
              <a:tblGrid>
                <a:gridCol w="1321344">
                  <a:extLst>
                    <a:ext uri="{9D8B030D-6E8A-4147-A177-3AD203B41FA5}">
                      <a16:colId xmlns:a16="http://schemas.microsoft.com/office/drawing/2014/main" xmlns="" val="3121663577"/>
                    </a:ext>
                  </a:extLst>
                </a:gridCol>
                <a:gridCol w="2740841">
                  <a:extLst>
                    <a:ext uri="{9D8B030D-6E8A-4147-A177-3AD203B41FA5}">
                      <a16:colId xmlns:a16="http://schemas.microsoft.com/office/drawing/2014/main" xmlns="" val="3212605717"/>
                    </a:ext>
                  </a:extLst>
                </a:gridCol>
                <a:gridCol w="1175657">
                  <a:extLst>
                    <a:ext uri="{9D8B030D-6E8A-4147-A177-3AD203B41FA5}">
                      <a16:colId xmlns:a16="http://schemas.microsoft.com/office/drawing/2014/main" xmlns="" val="1129597756"/>
                    </a:ext>
                  </a:extLst>
                </a:gridCol>
                <a:gridCol w="1320800">
                  <a:extLst>
                    <a:ext uri="{9D8B030D-6E8A-4147-A177-3AD203B41FA5}">
                      <a16:colId xmlns:a16="http://schemas.microsoft.com/office/drawing/2014/main" xmlns="" val="3726570402"/>
                    </a:ext>
                  </a:extLst>
                </a:gridCol>
                <a:gridCol w="1524000">
                  <a:extLst>
                    <a:ext uri="{9D8B030D-6E8A-4147-A177-3AD203B41FA5}">
                      <a16:colId xmlns:a16="http://schemas.microsoft.com/office/drawing/2014/main" xmlns="" val="3378994758"/>
                    </a:ext>
                  </a:extLst>
                </a:gridCol>
                <a:gridCol w="1262743">
                  <a:extLst>
                    <a:ext uri="{9D8B030D-6E8A-4147-A177-3AD203B41FA5}">
                      <a16:colId xmlns:a16="http://schemas.microsoft.com/office/drawing/2014/main" xmlns="" val="2897018671"/>
                    </a:ext>
                  </a:extLst>
                </a:gridCol>
                <a:gridCol w="1461309">
                  <a:extLst>
                    <a:ext uri="{9D8B030D-6E8A-4147-A177-3AD203B41FA5}">
                      <a16:colId xmlns:a16="http://schemas.microsoft.com/office/drawing/2014/main" xmlns="" val="1698200344"/>
                    </a:ext>
                  </a:extLst>
                </a:gridCol>
                <a:gridCol w="701319">
                  <a:extLst>
                    <a:ext uri="{9D8B030D-6E8A-4147-A177-3AD203B41FA5}">
                      <a16:colId xmlns:a16="http://schemas.microsoft.com/office/drawing/2014/main" xmlns="" val="843181923"/>
                    </a:ext>
                  </a:extLst>
                </a:gridCol>
              </a:tblGrid>
              <a:tr h="1032637">
                <a:tc gridSpan="2">
                  <a:txBody>
                    <a:bodyPr/>
                    <a:lstStyle/>
                    <a:p>
                      <a:pPr algn="ctr">
                        <a:lnSpc>
                          <a:spcPct val="100000"/>
                        </a:lnSpc>
                        <a:spcAft>
                          <a:spcPts val="0"/>
                        </a:spcAft>
                      </a:pPr>
                      <a:r>
                        <a:rPr lang="zh-CN" sz="2800" b="0">
                          <a:solidFill>
                            <a:schemeClr val="tx1"/>
                          </a:solidFill>
                          <a:effectLst/>
                          <a:latin typeface="+mn-lt"/>
                          <a:ea typeface="+mn-ea"/>
                        </a:rPr>
                        <a:t>改变条件</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CN" altLang="en-US"/>
                    </a:p>
                  </a:txBody>
                  <a:tcPr/>
                </a:tc>
                <a:tc>
                  <a:txBody>
                    <a:bodyPr/>
                    <a:lstStyle/>
                    <a:p>
                      <a:pPr algn="ctr">
                        <a:lnSpc>
                          <a:spcPct val="100000"/>
                        </a:lnSpc>
                        <a:spcAft>
                          <a:spcPts val="0"/>
                        </a:spcAft>
                      </a:pPr>
                      <a:r>
                        <a:rPr lang="zh-CN" sz="2800" b="0">
                          <a:solidFill>
                            <a:schemeClr val="tx1"/>
                          </a:solidFill>
                          <a:effectLst/>
                          <a:latin typeface="+mn-lt"/>
                          <a:ea typeface="+mn-ea"/>
                        </a:rPr>
                        <a:t>电离</a:t>
                      </a:r>
                    </a:p>
                    <a:p>
                      <a:pPr algn="ctr">
                        <a:lnSpc>
                          <a:spcPct val="100000"/>
                        </a:lnSpc>
                        <a:spcAft>
                          <a:spcPts val="0"/>
                        </a:spcAft>
                      </a:pPr>
                      <a:r>
                        <a:rPr lang="zh-CN" sz="2800" b="0">
                          <a:solidFill>
                            <a:schemeClr val="tx1"/>
                          </a:solidFill>
                          <a:effectLst/>
                          <a:latin typeface="+mn-lt"/>
                          <a:ea typeface="+mn-ea"/>
                        </a:rPr>
                        <a:t>平衡</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zh-CN" sz="2800" b="0" dirty="0">
                          <a:solidFill>
                            <a:schemeClr val="tx1"/>
                          </a:solidFill>
                          <a:effectLst/>
                          <a:latin typeface="+mn-lt"/>
                          <a:ea typeface="+mn-ea"/>
                        </a:rPr>
                        <a:t>溶液中</a:t>
                      </a:r>
                    </a:p>
                    <a:p>
                      <a:pPr algn="ctr">
                        <a:lnSpc>
                          <a:spcPct val="100000"/>
                        </a:lnSpc>
                        <a:spcAft>
                          <a:spcPts val="0"/>
                        </a:spcAft>
                      </a:pPr>
                      <a:r>
                        <a:rPr lang="en-US" sz="2800" b="0" i="1" dirty="0">
                          <a:solidFill>
                            <a:schemeClr val="tx1"/>
                          </a:solidFill>
                          <a:effectLst/>
                          <a:latin typeface="+mn-lt"/>
                          <a:ea typeface="+mn-ea"/>
                        </a:rPr>
                        <a:t>c</a:t>
                      </a:r>
                      <a:r>
                        <a:rPr lang="en-US" sz="2800" b="0" dirty="0">
                          <a:solidFill>
                            <a:schemeClr val="tx1"/>
                          </a:solidFill>
                          <a:effectLst/>
                          <a:latin typeface="+mn-lt"/>
                          <a:ea typeface="+mn-ea"/>
                        </a:rPr>
                        <a:t>(H</a:t>
                      </a:r>
                      <a:r>
                        <a:rPr lang="en-US" sz="2800" b="0" baseline="30000" dirty="0">
                          <a:solidFill>
                            <a:schemeClr val="tx1"/>
                          </a:solidFill>
                          <a:effectLst/>
                          <a:latin typeface="+mn-lt"/>
                          <a:ea typeface="+mn-ea"/>
                        </a:rPr>
                        <a:t>+</a:t>
                      </a:r>
                      <a:r>
                        <a:rPr lang="en-US" sz="2800" b="0" dirty="0">
                          <a:solidFill>
                            <a:schemeClr val="tx1"/>
                          </a:solidFill>
                          <a:effectLst/>
                          <a:latin typeface="+mn-lt"/>
                          <a:ea typeface="+mn-ea"/>
                        </a:rPr>
                        <a:t>)</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zh-CN" sz="2800" b="0" dirty="0">
                          <a:solidFill>
                            <a:schemeClr val="tx1"/>
                          </a:solidFill>
                          <a:effectLst/>
                          <a:latin typeface="+mn-lt"/>
                          <a:ea typeface="+mn-ea"/>
                        </a:rPr>
                        <a:t>溶液中</a:t>
                      </a:r>
                    </a:p>
                    <a:p>
                      <a:pPr algn="ctr">
                        <a:lnSpc>
                          <a:spcPct val="100000"/>
                        </a:lnSpc>
                        <a:spcAft>
                          <a:spcPts val="0"/>
                        </a:spcAft>
                      </a:pPr>
                      <a:r>
                        <a:rPr lang="en-US" altLang="zh-CN" sz="2800" b="0" i="1" dirty="0">
                          <a:solidFill>
                            <a:schemeClr val="tx1"/>
                          </a:solidFill>
                          <a:effectLst/>
                          <a:latin typeface="+mn-lt"/>
                          <a:ea typeface="+mn-ea"/>
                        </a:rPr>
                        <a:t>c</a:t>
                      </a:r>
                      <a:r>
                        <a:rPr lang="en-US" sz="2800" b="0" dirty="0">
                          <a:solidFill>
                            <a:schemeClr val="tx1"/>
                          </a:solidFill>
                          <a:effectLst/>
                          <a:latin typeface="+mn-lt"/>
                          <a:ea typeface="+mn-ea"/>
                        </a:rPr>
                        <a:t>(OH</a:t>
                      </a:r>
                      <a:r>
                        <a:rPr lang="en-US" sz="2800" b="0" baseline="30000" dirty="0">
                          <a:solidFill>
                            <a:schemeClr val="tx1"/>
                          </a:solidFill>
                          <a:effectLst/>
                          <a:latin typeface="+mn-lt"/>
                          <a:ea typeface="+mn-ea"/>
                        </a:rPr>
                        <a:t>-</a:t>
                      </a:r>
                      <a:r>
                        <a:rPr lang="en-US" sz="2800" b="0" dirty="0">
                          <a:solidFill>
                            <a:schemeClr val="tx1"/>
                          </a:solidFill>
                          <a:effectLst/>
                          <a:latin typeface="+mn-lt"/>
                          <a:ea typeface="+mn-ea"/>
                        </a:rPr>
                        <a:t>)</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2800" b="0" dirty="0">
                          <a:solidFill>
                            <a:schemeClr val="tx1"/>
                          </a:solidFill>
                          <a:effectLst/>
                          <a:latin typeface="+mn-lt"/>
                          <a:ea typeface="+mn-ea"/>
                        </a:rPr>
                        <a:t>pH</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zh-CN" sz="2800" b="0" dirty="0">
                          <a:solidFill>
                            <a:schemeClr val="tx1"/>
                          </a:solidFill>
                          <a:effectLst/>
                          <a:latin typeface="+mn-lt"/>
                          <a:ea typeface="+mn-ea"/>
                        </a:rPr>
                        <a:t>溶液的</a:t>
                      </a:r>
                    </a:p>
                    <a:p>
                      <a:pPr algn="ctr">
                        <a:lnSpc>
                          <a:spcPct val="100000"/>
                        </a:lnSpc>
                        <a:spcAft>
                          <a:spcPts val="0"/>
                        </a:spcAft>
                      </a:pPr>
                      <a:r>
                        <a:rPr lang="zh-CN" sz="2800" b="0" dirty="0">
                          <a:solidFill>
                            <a:schemeClr val="tx1"/>
                          </a:solidFill>
                          <a:effectLst/>
                          <a:latin typeface="+mn-lt"/>
                          <a:ea typeface="+mn-ea"/>
                        </a:rPr>
                        <a:t>酸碱性</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2800" b="0">
                          <a:solidFill>
                            <a:schemeClr val="tx1"/>
                          </a:solidFill>
                          <a:effectLst/>
                          <a:latin typeface="+mn-lt"/>
                          <a:ea typeface="+mn-ea"/>
                        </a:rPr>
                        <a:t>K</a:t>
                      </a:r>
                      <a:r>
                        <a:rPr lang="en-US" sz="2800" b="0" baseline="-25000">
                          <a:solidFill>
                            <a:schemeClr val="tx1"/>
                          </a:solidFill>
                          <a:effectLst/>
                          <a:latin typeface="+mn-lt"/>
                          <a:ea typeface="+mn-ea"/>
                        </a:rPr>
                        <a:t>w</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627195556"/>
                  </a:ext>
                </a:extLst>
              </a:tr>
              <a:tr h="1032637">
                <a:tc rowSpan="3">
                  <a:txBody>
                    <a:bodyPr/>
                    <a:lstStyle/>
                    <a:p>
                      <a:pPr algn="ctr">
                        <a:lnSpc>
                          <a:spcPct val="100000"/>
                        </a:lnSpc>
                        <a:spcAft>
                          <a:spcPts val="0"/>
                        </a:spcAft>
                      </a:pPr>
                      <a:r>
                        <a:rPr lang="zh-CN" sz="2800" b="0">
                          <a:solidFill>
                            <a:schemeClr val="tx1"/>
                          </a:solidFill>
                          <a:effectLst/>
                          <a:latin typeface="+mn-lt"/>
                          <a:ea typeface="+mn-ea"/>
                        </a:rPr>
                        <a:t>加</a:t>
                      </a:r>
                    </a:p>
                    <a:p>
                      <a:pPr algn="ctr">
                        <a:lnSpc>
                          <a:spcPct val="100000"/>
                        </a:lnSpc>
                        <a:spcAft>
                          <a:spcPts val="0"/>
                        </a:spcAft>
                      </a:pPr>
                      <a:r>
                        <a:rPr lang="zh-CN" sz="2800" b="0">
                          <a:solidFill>
                            <a:schemeClr val="tx1"/>
                          </a:solidFill>
                          <a:effectLst/>
                          <a:latin typeface="+mn-lt"/>
                          <a:ea typeface="+mn-ea"/>
                        </a:rPr>
                        <a:t>入</a:t>
                      </a:r>
                    </a:p>
                    <a:p>
                      <a:pPr algn="ctr">
                        <a:lnSpc>
                          <a:spcPct val="100000"/>
                        </a:lnSpc>
                        <a:spcAft>
                          <a:spcPts val="0"/>
                        </a:spcAft>
                      </a:pPr>
                      <a:r>
                        <a:rPr lang="zh-CN" sz="2800" b="0">
                          <a:solidFill>
                            <a:schemeClr val="tx1"/>
                          </a:solidFill>
                          <a:effectLst/>
                          <a:latin typeface="+mn-lt"/>
                          <a:ea typeface="+mn-ea"/>
                        </a:rPr>
                        <a:t>盐</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加入强碱弱酸</a:t>
                      </a:r>
                    </a:p>
                    <a:p>
                      <a:pPr algn="ctr">
                        <a:lnSpc>
                          <a:spcPct val="100000"/>
                        </a:lnSpc>
                        <a:spcAft>
                          <a:spcPts val="0"/>
                        </a:spcAft>
                      </a:pPr>
                      <a:r>
                        <a:rPr lang="zh-CN" sz="2800" b="0">
                          <a:solidFill>
                            <a:schemeClr val="tx1"/>
                          </a:solidFill>
                          <a:effectLst/>
                          <a:latin typeface="+mn-lt"/>
                          <a:ea typeface="+mn-ea"/>
                        </a:rPr>
                        <a:t>盐</a:t>
                      </a:r>
                      <a:r>
                        <a:rPr lang="en-US" sz="2800" b="0">
                          <a:solidFill>
                            <a:schemeClr val="tx1"/>
                          </a:solidFill>
                          <a:effectLst/>
                          <a:latin typeface="+mn-lt"/>
                          <a:ea typeface="+mn-ea"/>
                        </a:rPr>
                        <a:t>,</a:t>
                      </a:r>
                      <a:r>
                        <a:rPr lang="zh-CN" sz="2800" b="0">
                          <a:solidFill>
                            <a:schemeClr val="tx1"/>
                          </a:solidFill>
                          <a:effectLst/>
                          <a:latin typeface="+mn-lt"/>
                          <a:ea typeface="+mn-ea"/>
                        </a:rPr>
                        <a:t>如</a:t>
                      </a:r>
                      <a:r>
                        <a:rPr lang="en-US" sz="2800" b="0">
                          <a:solidFill>
                            <a:schemeClr val="tx1"/>
                          </a:solidFill>
                          <a:effectLst/>
                          <a:latin typeface="+mn-lt"/>
                          <a:ea typeface="+mn-ea"/>
                        </a:rPr>
                        <a:t>Na</a:t>
                      </a:r>
                      <a:r>
                        <a:rPr lang="en-US" sz="2800" b="0" baseline="-25000">
                          <a:solidFill>
                            <a:schemeClr val="tx1"/>
                          </a:solidFill>
                          <a:effectLst/>
                          <a:latin typeface="+mn-lt"/>
                          <a:ea typeface="+mn-ea"/>
                        </a:rPr>
                        <a:t>2</a:t>
                      </a:r>
                      <a:r>
                        <a:rPr lang="en-US" sz="2800" b="0">
                          <a:solidFill>
                            <a:schemeClr val="tx1"/>
                          </a:solidFill>
                          <a:effectLst/>
                          <a:latin typeface="+mn-lt"/>
                          <a:ea typeface="+mn-ea"/>
                        </a:rPr>
                        <a:t>CO</a:t>
                      </a:r>
                      <a:r>
                        <a:rPr lang="en-US" sz="2800" b="0" baseline="-25000">
                          <a:solidFill>
                            <a:schemeClr val="tx1"/>
                          </a:solidFill>
                          <a:effectLst/>
                          <a:latin typeface="+mn-lt"/>
                          <a:ea typeface="+mn-ea"/>
                        </a:rPr>
                        <a:t>3</a:t>
                      </a:r>
                      <a:r>
                        <a:rPr lang="zh-CN" sz="2800" b="0">
                          <a:solidFill>
                            <a:schemeClr val="tx1"/>
                          </a:solidFill>
                          <a:effectLst/>
                          <a:latin typeface="+mn-lt"/>
                          <a:ea typeface="+mn-ea"/>
                        </a:rPr>
                        <a:t>溶液</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右移</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减小</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增大</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zh-CN" sz="2800" b="0" dirty="0">
                          <a:solidFill>
                            <a:schemeClr val="tx1"/>
                          </a:solidFill>
                          <a:effectLst/>
                          <a:latin typeface="+mn-lt"/>
                          <a:ea typeface="+mn-ea"/>
                        </a:rPr>
                        <a:t>增大</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碱性</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zh-CN" sz="2800" b="0" dirty="0">
                          <a:solidFill>
                            <a:schemeClr val="tx1"/>
                          </a:solidFill>
                          <a:effectLst/>
                          <a:latin typeface="+mn-lt"/>
                          <a:ea typeface="+mn-ea"/>
                        </a:rPr>
                        <a:t>不变</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709394099"/>
                  </a:ext>
                </a:extLst>
              </a:tr>
              <a:tr h="1032637">
                <a:tc vMerge="1">
                  <a:txBody>
                    <a:bodyPr/>
                    <a:lstStyle/>
                    <a:p>
                      <a:endParaRPr lang="zh-CN" altLang="en-US"/>
                    </a:p>
                  </a:txBody>
                  <a:tcPr/>
                </a:tc>
                <a:tc>
                  <a:txBody>
                    <a:bodyPr/>
                    <a:lstStyle/>
                    <a:p>
                      <a:pPr algn="ctr">
                        <a:lnSpc>
                          <a:spcPct val="100000"/>
                        </a:lnSpc>
                        <a:spcAft>
                          <a:spcPts val="0"/>
                        </a:spcAft>
                      </a:pPr>
                      <a:r>
                        <a:rPr lang="zh-CN" sz="2800" b="0">
                          <a:solidFill>
                            <a:schemeClr val="tx1"/>
                          </a:solidFill>
                          <a:effectLst/>
                          <a:latin typeface="+mn-lt"/>
                          <a:ea typeface="+mn-ea"/>
                        </a:rPr>
                        <a:t>加入强酸弱碱盐</a:t>
                      </a:r>
                      <a:r>
                        <a:rPr lang="en-US" sz="2800" b="0">
                          <a:solidFill>
                            <a:schemeClr val="tx1"/>
                          </a:solidFill>
                          <a:effectLst/>
                          <a:latin typeface="+mn-lt"/>
                          <a:ea typeface="+mn-ea"/>
                        </a:rPr>
                        <a:t>,</a:t>
                      </a:r>
                      <a:endParaRPr lang="zh-CN" sz="2800" b="0">
                        <a:solidFill>
                          <a:schemeClr val="tx1"/>
                        </a:solidFill>
                        <a:effectLst/>
                        <a:latin typeface="+mn-lt"/>
                        <a:ea typeface="+mn-ea"/>
                      </a:endParaRPr>
                    </a:p>
                    <a:p>
                      <a:pPr algn="ctr">
                        <a:lnSpc>
                          <a:spcPct val="100000"/>
                        </a:lnSpc>
                        <a:spcAft>
                          <a:spcPts val="0"/>
                        </a:spcAft>
                      </a:pPr>
                      <a:r>
                        <a:rPr lang="zh-CN" sz="2800" b="0">
                          <a:solidFill>
                            <a:schemeClr val="tx1"/>
                          </a:solidFill>
                          <a:effectLst/>
                          <a:latin typeface="+mn-lt"/>
                          <a:ea typeface="+mn-ea"/>
                        </a:rPr>
                        <a:t>如</a:t>
                      </a:r>
                      <a:r>
                        <a:rPr lang="en-US" sz="2800" b="0">
                          <a:solidFill>
                            <a:schemeClr val="tx1"/>
                          </a:solidFill>
                          <a:effectLst/>
                          <a:latin typeface="+mn-lt"/>
                          <a:ea typeface="+mn-ea"/>
                        </a:rPr>
                        <a:t>AlCl</a:t>
                      </a:r>
                      <a:r>
                        <a:rPr lang="en-US" sz="2800" b="0" baseline="-25000">
                          <a:solidFill>
                            <a:schemeClr val="tx1"/>
                          </a:solidFill>
                          <a:effectLst/>
                          <a:latin typeface="+mn-lt"/>
                          <a:ea typeface="+mn-ea"/>
                        </a:rPr>
                        <a:t>3</a:t>
                      </a:r>
                      <a:r>
                        <a:rPr lang="zh-CN" sz="2800" b="0">
                          <a:solidFill>
                            <a:schemeClr val="tx1"/>
                          </a:solidFill>
                          <a:effectLst/>
                          <a:latin typeface="+mn-lt"/>
                          <a:ea typeface="+mn-ea"/>
                        </a:rPr>
                        <a:t>溶液</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右移</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增大</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减小</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减小</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酸性</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不变</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619848871"/>
                  </a:ext>
                </a:extLst>
              </a:tr>
              <a:tr h="1032637">
                <a:tc vMerge="1">
                  <a:txBody>
                    <a:bodyPr/>
                    <a:lstStyle/>
                    <a:p>
                      <a:endParaRPr lang="zh-CN" altLang="en-US"/>
                    </a:p>
                  </a:txBody>
                  <a:tcPr/>
                </a:tc>
                <a:tc>
                  <a:txBody>
                    <a:bodyPr/>
                    <a:lstStyle/>
                    <a:p>
                      <a:pPr algn="ctr">
                        <a:lnSpc>
                          <a:spcPct val="100000"/>
                        </a:lnSpc>
                        <a:spcAft>
                          <a:spcPts val="0"/>
                        </a:spcAft>
                      </a:pPr>
                      <a:r>
                        <a:rPr lang="zh-CN" sz="2800" b="0">
                          <a:solidFill>
                            <a:schemeClr val="tx1"/>
                          </a:solidFill>
                          <a:effectLst/>
                          <a:latin typeface="+mn-lt"/>
                          <a:ea typeface="+mn-ea"/>
                        </a:rPr>
                        <a:t>加入强酸强碱盐</a:t>
                      </a:r>
                      <a:r>
                        <a:rPr lang="en-US" sz="2800" b="0">
                          <a:solidFill>
                            <a:schemeClr val="tx1"/>
                          </a:solidFill>
                          <a:effectLst/>
                          <a:latin typeface="+mn-lt"/>
                          <a:ea typeface="+mn-ea"/>
                        </a:rPr>
                        <a:t>,</a:t>
                      </a:r>
                      <a:endParaRPr lang="zh-CN" sz="2800" b="0">
                        <a:solidFill>
                          <a:schemeClr val="tx1"/>
                        </a:solidFill>
                        <a:effectLst/>
                        <a:latin typeface="+mn-lt"/>
                        <a:ea typeface="+mn-ea"/>
                      </a:endParaRPr>
                    </a:p>
                    <a:p>
                      <a:pPr algn="ctr">
                        <a:lnSpc>
                          <a:spcPct val="100000"/>
                        </a:lnSpc>
                        <a:spcAft>
                          <a:spcPts val="0"/>
                        </a:spcAft>
                      </a:pPr>
                      <a:r>
                        <a:rPr lang="zh-CN" sz="2800" b="0">
                          <a:solidFill>
                            <a:schemeClr val="tx1"/>
                          </a:solidFill>
                          <a:effectLst/>
                          <a:latin typeface="+mn-lt"/>
                          <a:ea typeface="+mn-ea"/>
                        </a:rPr>
                        <a:t>如</a:t>
                      </a:r>
                      <a:r>
                        <a:rPr lang="en-US" sz="2800" b="0">
                          <a:solidFill>
                            <a:schemeClr val="tx1"/>
                          </a:solidFill>
                          <a:effectLst/>
                          <a:latin typeface="+mn-lt"/>
                          <a:ea typeface="+mn-ea"/>
                        </a:rPr>
                        <a:t>NaCl</a:t>
                      </a:r>
                      <a:r>
                        <a:rPr lang="zh-CN" sz="2800" b="0">
                          <a:solidFill>
                            <a:schemeClr val="tx1"/>
                          </a:solidFill>
                          <a:effectLst/>
                          <a:latin typeface="+mn-lt"/>
                          <a:ea typeface="+mn-ea"/>
                        </a:rPr>
                        <a:t>溶液</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不移动</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不变</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不变</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不变</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中性</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zh-CN" sz="2800" b="0" dirty="0">
                          <a:solidFill>
                            <a:schemeClr val="tx1"/>
                          </a:solidFill>
                          <a:effectLst/>
                          <a:latin typeface="+mn-lt"/>
                          <a:ea typeface="+mn-ea"/>
                        </a:rPr>
                        <a:t>不变</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226909452"/>
                  </a:ext>
                </a:extLst>
              </a:tr>
              <a:tr h="1032637">
                <a:tc>
                  <a:txBody>
                    <a:bodyPr/>
                    <a:lstStyle/>
                    <a:p>
                      <a:pPr algn="ctr">
                        <a:lnSpc>
                          <a:spcPct val="100000"/>
                        </a:lnSpc>
                        <a:spcAft>
                          <a:spcPts val="0"/>
                        </a:spcAft>
                      </a:pPr>
                      <a:r>
                        <a:rPr lang="zh-CN" sz="2800" b="0">
                          <a:solidFill>
                            <a:schemeClr val="tx1"/>
                          </a:solidFill>
                          <a:effectLst/>
                          <a:latin typeface="+mn-lt"/>
                          <a:ea typeface="+mn-ea"/>
                        </a:rPr>
                        <a:t>加入活</a:t>
                      </a:r>
                    </a:p>
                    <a:p>
                      <a:pPr algn="ctr">
                        <a:lnSpc>
                          <a:spcPct val="100000"/>
                        </a:lnSpc>
                        <a:spcAft>
                          <a:spcPts val="0"/>
                        </a:spcAft>
                      </a:pPr>
                      <a:r>
                        <a:rPr lang="zh-CN" sz="2800" b="0">
                          <a:solidFill>
                            <a:schemeClr val="tx1"/>
                          </a:solidFill>
                          <a:effectLst/>
                          <a:latin typeface="+mn-lt"/>
                          <a:ea typeface="+mn-ea"/>
                        </a:rPr>
                        <a:t>泼金属</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如</a:t>
                      </a:r>
                      <a:r>
                        <a:rPr lang="en-US" sz="2800" b="0">
                          <a:solidFill>
                            <a:schemeClr val="tx1"/>
                          </a:solidFill>
                          <a:effectLst/>
                          <a:latin typeface="+mn-lt"/>
                          <a:ea typeface="+mn-ea"/>
                        </a:rPr>
                        <a:t>Na</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右移</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减小</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zh-CN" sz="2800" b="0" dirty="0">
                          <a:solidFill>
                            <a:schemeClr val="tx1"/>
                          </a:solidFill>
                          <a:effectLst/>
                          <a:latin typeface="+mn-lt"/>
                          <a:ea typeface="+mn-ea"/>
                        </a:rPr>
                        <a:t>增大</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增大</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碱性</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zh-CN" sz="2800" b="0" dirty="0">
                          <a:solidFill>
                            <a:schemeClr val="tx1"/>
                          </a:solidFill>
                          <a:effectLst/>
                          <a:latin typeface="+mn-lt"/>
                          <a:ea typeface="+mn-ea"/>
                        </a:rPr>
                        <a:t>不变</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992599223"/>
                  </a:ext>
                </a:extLst>
              </a:tr>
            </a:tbl>
          </a:graphicData>
        </a:graphic>
      </p:graphicFrame>
    </p:spTree>
    <p:extLst>
      <p:ext uri="{BB962C8B-B14F-4D97-AF65-F5344CB8AC3E}">
        <p14:creationId xmlns:p14="http://schemas.microsoft.com/office/powerpoint/2010/main" val="3503944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mc:AlternateContent xmlns:mc="http://schemas.openxmlformats.org/markup-compatibility/2006" xmlns:a14="http://schemas.microsoft.com/office/drawing/2010/main">
        <mc:Choice Requires="a14">
          <p:sp>
            <p:nvSpPr>
              <p:cNvPr id="14" name="矩形 13">
                <a:extLst>
                  <a:ext uri="{FF2B5EF4-FFF2-40B4-BE49-F238E27FC236}">
                    <a16:creationId xmlns:a16="http://schemas.microsoft.com/office/drawing/2014/main" xmlns="" id="{3B4C3551-09E0-41E9-B175-59CC31AC8EFD}"/>
                  </a:ext>
                </a:extLst>
              </p:cNvPr>
              <p:cNvSpPr/>
              <p:nvPr/>
            </p:nvSpPr>
            <p:spPr>
              <a:xfrm>
                <a:off x="335643" y="366383"/>
                <a:ext cx="11622313" cy="5555239"/>
              </a:xfrm>
              <a:prstGeom prst="rect">
                <a:avLst/>
              </a:prstGeom>
            </p:spPr>
            <p:txBody>
              <a:bodyPr wrap="square">
                <a:spAutoFit/>
              </a:bodyPr>
              <a:lstStyle/>
              <a:p>
                <a:pPr>
                  <a:lnSpc>
                    <a:spcPct val="150000"/>
                  </a:lnSpc>
                  <a:spcAft>
                    <a:spcPts val="0"/>
                  </a:spcAft>
                </a:pPr>
                <a:r>
                  <a:rPr lang="en-US" altLang="zh-CN" sz="2800" b="1" dirty="0"/>
                  <a:t>2.</a:t>
                </a:r>
                <a:r>
                  <a:rPr lang="zh-CN" altLang="zh-CN" sz="2800" b="1" dirty="0"/>
                  <a:t>水电离出的</a:t>
                </a:r>
                <a:r>
                  <a:rPr lang="en-US" altLang="zh-CN" sz="2800" b="1" i="1" dirty="0"/>
                  <a:t>c</a:t>
                </a:r>
                <a:r>
                  <a:rPr lang="en-US" altLang="zh-CN" sz="2800" b="1" dirty="0"/>
                  <a:t>(H</a:t>
                </a:r>
                <a:r>
                  <a:rPr lang="en-US" altLang="zh-CN" sz="2800" b="1" baseline="30000" dirty="0"/>
                  <a:t>+</a:t>
                </a:r>
                <a:r>
                  <a:rPr lang="en-US" altLang="zh-CN" sz="2800" b="1" dirty="0"/>
                  <a:t>)</a:t>
                </a:r>
                <a:r>
                  <a:rPr lang="zh-CN" altLang="zh-CN" sz="2800" b="1" dirty="0"/>
                  <a:t>或</a:t>
                </a:r>
                <a:r>
                  <a:rPr lang="en-US" altLang="zh-CN" sz="2800" b="1" i="1" dirty="0"/>
                  <a:t>c</a:t>
                </a:r>
                <a:r>
                  <a:rPr lang="en-US" altLang="zh-CN" sz="2800" b="1" dirty="0"/>
                  <a:t>(OH</a:t>
                </a:r>
                <a:r>
                  <a:rPr lang="en-US" altLang="zh-CN" sz="2800" b="1" baseline="30000" dirty="0"/>
                  <a:t>-</a:t>
                </a:r>
                <a:r>
                  <a:rPr lang="en-US" altLang="zh-CN" sz="2800" b="1" dirty="0"/>
                  <a:t>)</a:t>
                </a:r>
                <a:r>
                  <a:rPr lang="zh-CN" altLang="zh-CN" sz="2800" b="1" dirty="0"/>
                  <a:t>的计算</a:t>
                </a:r>
                <a:r>
                  <a:rPr lang="en-US" altLang="zh-CN" sz="2800" b="1" dirty="0"/>
                  <a:t>(25 ℃</a:t>
                </a:r>
                <a:r>
                  <a:rPr lang="zh-CN" altLang="zh-CN" sz="2800" b="1" dirty="0"/>
                  <a:t>时</a:t>
                </a:r>
                <a:r>
                  <a:rPr lang="en-US" altLang="zh-CN" sz="2800" b="1" dirty="0"/>
                  <a:t>)</a:t>
                </a:r>
                <a:r>
                  <a:rPr lang="en-US" altLang="zh-CN" sz="2800" dirty="0"/>
                  <a:t/>
                </a:r>
                <a:br>
                  <a:rPr lang="en-US" altLang="zh-CN" sz="2800" dirty="0"/>
                </a:br>
                <a:r>
                  <a:rPr lang="en-US" altLang="zh-CN" sz="2800" dirty="0"/>
                  <a:t>(1)</a:t>
                </a:r>
                <a:r>
                  <a:rPr lang="zh-CN" altLang="zh-CN" sz="2800" dirty="0"/>
                  <a:t>中性溶液</a:t>
                </a:r>
                <a:r>
                  <a:rPr lang="en-US" altLang="zh-CN" sz="2800" i="1" dirty="0"/>
                  <a:t>c</a:t>
                </a:r>
                <a:r>
                  <a:rPr lang="en-US" altLang="zh-CN" sz="2800" dirty="0"/>
                  <a:t>(OH</a:t>
                </a:r>
                <a:r>
                  <a:rPr lang="en-US" altLang="zh-CN" sz="2800" baseline="30000" dirty="0"/>
                  <a:t>-</a:t>
                </a:r>
                <a:r>
                  <a:rPr lang="en-US" altLang="zh-CN" sz="2800" dirty="0"/>
                  <a:t>)=</a:t>
                </a:r>
                <a:r>
                  <a:rPr lang="en-US" altLang="zh-CN" sz="2800" i="1" dirty="0"/>
                  <a:t>c</a:t>
                </a:r>
                <a:r>
                  <a:rPr lang="en-US" altLang="zh-CN" sz="2800" dirty="0"/>
                  <a:t>(H</a:t>
                </a:r>
                <a:r>
                  <a:rPr lang="en-US" altLang="zh-CN" sz="2800" baseline="30000" dirty="0"/>
                  <a:t>+</a:t>
                </a:r>
                <a:r>
                  <a:rPr lang="en-US" altLang="zh-CN" sz="2800" dirty="0"/>
                  <a:t>)=10</a:t>
                </a:r>
                <a:r>
                  <a:rPr lang="en-US" altLang="zh-CN" sz="2800" baseline="30000" dirty="0"/>
                  <a:t>-7</a:t>
                </a:r>
                <a:r>
                  <a:rPr lang="en-US" altLang="zh-CN" sz="2800" dirty="0"/>
                  <a:t> mol·L</a:t>
                </a:r>
                <a:r>
                  <a:rPr lang="en-US" altLang="zh-CN" sz="2800" baseline="30000" dirty="0"/>
                  <a:t>-1</a:t>
                </a:r>
                <a:endParaRPr lang="en-US" altLang="zh-CN" sz="2800" dirty="0"/>
              </a:p>
              <a:p>
                <a:pPr>
                  <a:lnSpc>
                    <a:spcPct val="130000"/>
                  </a:lnSpc>
                  <a:spcAft>
                    <a:spcPts val="0"/>
                  </a:spcAft>
                </a:pPr>
                <a:r>
                  <a:rPr lang="en-US" altLang="zh-CN" sz="2800" dirty="0"/>
                  <a:t>(2)</a:t>
                </a:r>
                <a:r>
                  <a:rPr lang="zh-CN" altLang="zh-CN" sz="2800" dirty="0"/>
                  <a:t>酸溶液</a:t>
                </a:r>
                <a14:m>
                  <m:oMath xmlns:m="http://schemas.openxmlformats.org/officeDocument/2006/math">
                    <m:d>
                      <m:dPr>
                        <m:begChr m:val="{"/>
                        <m:endChr m:val=""/>
                        <m:ctrlPr>
                          <a:rPr lang="zh-CN" altLang="zh-CN" sz="2800" i="1">
                            <a:latin typeface="Cambria Math" panose="02040503050406030204" pitchFamily="18" charset="0"/>
                          </a:rPr>
                        </m:ctrlPr>
                      </m:dPr>
                      <m:e>
                        <m:m>
                          <m:mPr>
                            <m:plcHide m:val="on"/>
                            <m:mcs>
                              <m:mc>
                                <m:mcPr>
                                  <m:count m:val="1"/>
                                  <m:mcJc m:val="center"/>
                                </m:mcPr>
                              </m:mc>
                            </m:mcs>
                            <m:ctrlPr>
                              <a:rPr lang="zh-CN" altLang="zh-CN" sz="2800" i="1">
                                <a:latin typeface="Cambria Math" panose="02040503050406030204" pitchFamily="18" charset="0"/>
                              </a:rPr>
                            </m:ctrlPr>
                          </m:mPr>
                          <m:mr>
                            <m:e>
                              <m:r>
                                <a:rPr lang="en-US" altLang="zh-CN" sz="2800" i="1">
                                  <a:latin typeface="Cambria Math" panose="02040503050406030204" pitchFamily="18" charset="0"/>
                                </a:rPr>
                                <m:t>𝑐</m:t>
                              </m:r>
                              <m:r>
                                <m:rPr>
                                  <m:nor/>
                                </m:rPr>
                                <a:rPr lang="en-US" altLang="zh-CN" sz="2800"/>
                                <m:t>(</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H</m:t>
                                  </m:r>
                                </m:e>
                                <m:sup>
                                  <m:r>
                                    <a:rPr lang="en-US" altLang="zh-CN" sz="2800">
                                      <a:latin typeface="Cambria Math" panose="02040503050406030204" pitchFamily="18" charset="0"/>
                                    </a:rPr>
                                    <m:t>+</m:t>
                                  </m:r>
                                </m:sup>
                              </m:sSup>
                              <m:r>
                                <m:rPr>
                                  <m:nor/>
                                </m:rPr>
                                <a:rPr lang="en-US" altLang="zh-CN" sz="2800"/>
                                <m:t>)</m:t>
                              </m:r>
                              <m:r>
                                <a:rPr lang="en-US" altLang="zh-CN" sz="2800">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𝑐</m:t>
                                  </m:r>
                                </m:e>
                                <m:sub>
                                  <m:r>
                                    <m:rPr>
                                      <m:nor/>
                                    </m:rPr>
                                    <a:rPr lang="zh-CN" altLang="zh-CN" sz="2800"/>
                                    <m:t>酸</m:t>
                                  </m:r>
                                </m:sub>
                              </m:sSub>
                              <m:r>
                                <m:rPr>
                                  <m:nor/>
                                </m:rPr>
                                <a:rPr lang="en-US" altLang="zh-CN" sz="2800"/>
                                <m:t>(</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H</m:t>
                                  </m:r>
                                </m:e>
                                <m:sup>
                                  <m:r>
                                    <a:rPr lang="en-US" altLang="zh-CN" sz="2800">
                                      <a:latin typeface="Cambria Math" panose="02040503050406030204" pitchFamily="18" charset="0"/>
                                    </a:rPr>
                                    <m:t>+</m:t>
                                  </m:r>
                                </m:sup>
                              </m:sSup>
                              <m:r>
                                <m:rPr>
                                  <m:nor/>
                                </m:rPr>
                                <a:rPr lang="en-US" altLang="zh-CN" sz="2800"/>
                                <m:t>)</m:t>
                              </m:r>
                              <m:r>
                                <a:rPr lang="en-US" altLang="zh-CN" sz="2800">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𝑐</m:t>
                                  </m:r>
                                </m:e>
                                <m:sub>
                                  <m:r>
                                    <m:rPr>
                                      <m:nor/>
                                    </m:rPr>
                                    <a:rPr lang="zh-CN" altLang="zh-CN" sz="2800"/>
                                    <m:t>水</m:t>
                                  </m:r>
                                </m:sub>
                              </m:sSub>
                              <m:r>
                                <m:rPr>
                                  <m:nor/>
                                </m:rPr>
                                <a:rPr lang="en-US" altLang="zh-CN" sz="2800"/>
                                <m:t>(</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H</m:t>
                                  </m:r>
                                </m:e>
                                <m:sup>
                                  <m:r>
                                    <a:rPr lang="en-US" altLang="zh-CN" sz="2800">
                                      <a:latin typeface="Cambria Math" panose="02040503050406030204" pitchFamily="18" charset="0"/>
                                    </a:rPr>
                                    <m:t>+</m:t>
                                  </m:r>
                                </m:sup>
                              </m:sSup>
                              <m:r>
                                <m:rPr>
                                  <m:nor/>
                                </m:rPr>
                                <a:rPr lang="en-US" altLang="zh-CN" sz="2800"/>
                                <m:t>)</m:t>
                              </m:r>
                              <m:r>
                                <a:rPr lang="en-US" altLang="zh-CN" sz="2800" b="0" i="1" smtClean="0">
                                  <a:latin typeface="Cambria Math" panose="02040503050406030204" pitchFamily="18" charset="0"/>
                                </a:rPr>
                                <m:t>        </m:t>
                              </m:r>
                            </m:e>
                          </m:mr>
                          <m:mr>
                            <m:e>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O</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H</m:t>
                                  </m:r>
                                </m:e>
                                <m:sup>
                                  <m:r>
                                    <m:rPr>
                                      <m:nor/>
                                    </m:rPr>
                                    <a:rPr lang="en-US" altLang="zh-CN" sz="2800" i="1"/>
                                    <m:t>−</m:t>
                                  </m:r>
                                </m:sup>
                              </m:sSup>
                              <m:r>
                                <m:rPr>
                                  <m:nor/>
                                </m:rPr>
                                <a:rPr lang="en-US" altLang="zh-CN" sz="2800"/>
                                <m:t>)</m:t>
                              </m:r>
                              <m:r>
                                <a:rPr lang="en-US" altLang="zh-CN" sz="2800">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𝑐</m:t>
                                  </m:r>
                                </m:e>
                                <m:sub>
                                  <m:r>
                                    <m:rPr>
                                      <m:nor/>
                                    </m:rPr>
                                    <a:rPr lang="zh-CN" altLang="zh-CN" sz="2800"/>
                                    <m:t>水</m:t>
                                  </m:r>
                                </m:sub>
                              </m:sSub>
                              <m:r>
                                <m:rPr>
                                  <m:nor/>
                                </m:rPr>
                                <a:rPr lang="en-US" altLang="zh-CN" sz="2800"/>
                                <m:t>(</m:t>
                              </m:r>
                              <m:r>
                                <a:rPr lang="en-US" altLang="zh-CN" sz="2800" i="1">
                                  <a:latin typeface="Cambria Math" panose="02040503050406030204" pitchFamily="18" charset="0"/>
                                </a:rPr>
                                <m:t>𝑂</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H</m:t>
                                  </m:r>
                                </m:e>
                                <m:sup>
                                  <m:r>
                                    <m:rPr>
                                      <m:nor/>
                                    </m:rPr>
                                    <a:rPr lang="en-US" altLang="zh-CN" sz="2800" i="1"/>
                                    <m:t>−</m:t>
                                  </m:r>
                                </m:sup>
                              </m:sSup>
                              <m:r>
                                <m:rPr>
                                  <m:nor/>
                                </m:rPr>
                                <a:rPr lang="en-US" altLang="zh-CN" sz="2800"/>
                                <m:t>)</m:t>
                              </m:r>
                              <m:r>
                                <a:rPr lang="en-US" altLang="zh-CN" sz="2800">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𝑐</m:t>
                                  </m:r>
                                </m:e>
                                <m:sub>
                                  <m:r>
                                    <m:rPr>
                                      <m:nor/>
                                    </m:rPr>
                                    <a:rPr lang="zh-CN" altLang="zh-CN" sz="2800"/>
                                    <m:t>水</m:t>
                                  </m:r>
                                </m:sub>
                              </m:sSub>
                              <m:r>
                                <m:rPr>
                                  <m:nor/>
                                </m:rPr>
                                <a:rPr lang="en-US" altLang="zh-CN" sz="2800"/>
                                <m:t>(</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H</m:t>
                                  </m:r>
                                </m:e>
                                <m:sup>
                                  <m:r>
                                    <a:rPr lang="en-US" altLang="zh-CN" sz="2800">
                                      <a:latin typeface="Cambria Math" panose="02040503050406030204" pitchFamily="18" charset="0"/>
                                    </a:rPr>
                                    <m:t>+</m:t>
                                  </m:r>
                                </m:sup>
                              </m:sSup>
                              <m:r>
                                <m:rPr>
                                  <m:nor/>
                                </m:rPr>
                                <a:rPr lang="en-US" altLang="zh-CN" sz="2800"/>
                                <m:t>)</m:t>
                              </m:r>
                            </m:e>
                          </m:mr>
                        </m:m>
                      </m:e>
                    </m:d>
                  </m:oMath>
                </a14:m>
                <a:r>
                  <a:rPr lang="en-US" altLang="zh-CN" sz="2800" dirty="0"/>
                  <a:t> </a:t>
                </a:r>
                <a:br>
                  <a:rPr lang="en-US" altLang="zh-CN" sz="2800" dirty="0"/>
                </a:br>
                <a:r>
                  <a:rPr lang="zh-CN" altLang="zh-CN" sz="2800" dirty="0"/>
                  <a:t>酸溶液中</a:t>
                </a:r>
                <a:r>
                  <a:rPr lang="en-US" altLang="zh-CN" sz="2800" dirty="0"/>
                  <a:t>,H</a:t>
                </a:r>
                <a:r>
                  <a:rPr lang="en-US" altLang="zh-CN" sz="2800" baseline="30000" dirty="0"/>
                  <a:t>+</a:t>
                </a:r>
                <a:r>
                  <a:rPr lang="zh-CN" altLang="zh-CN" sz="2800" dirty="0"/>
                  <a:t>来源于酸的电离和水的电离</a:t>
                </a:r>
                <a:r>
                  <a:rPr lang="en-US" altLang="zh-CN" sz="2800" dirty="0"/>
                  <a:t>,</a:t>
                </a:r>
                <a:r>
                  <a:rPr lang="zh-CN" altLang="zh-CN" sz="2800" dirty="0"/>
                  <a:t>而</a:t>
                </a:r>
                <a:r>
                  <a:rPr lang="en-US" altLang="zh-CN" sz="2800" dirty="0"/>
                  <a:t>OH</a:t>
                </a:r>
                <a:r>
                  <a:rPr lang="en-US" altLang="zh-CN" sz="2800" baseline="30000" dirty="0"/>
                  <a:t>-</a:t>
                </a:r>
                <a:r>
                  <a:rPr lang="zh-CN" altLang="zh-CN" sz="2800" dirty="0"/>
                  <a:t>只来源于水的电离。</a:t>
                </a:r>
                <a:r>
                  <a:rPr lang="en-US" altLang="zh-CN" sz="2800" dirty="0"/>
                  <a:t/>
                </a:r>
                <a:br>
                  <a:rPr lang="en-US" altLang="zh-CN" sz="2800" dirty="0"/>
                </a:br>
                <a:r>
                  <a:rPr lang="en-US" altLang="zh-CN" sz="2800" dirty="0"/>
                  <a:t>(3)</a:t>
                </a:r>
                <a:r>
                  <a:rPr lang="zh-CN" altLang="zh-CN" sz="2800" dirty="0"/>
                  <a:t>碱溶液</a:t>
                </a:r>
                <a14:m>
                  <m:oMath xmlns:m="http://schemas.openxmlformats.org/officeDocument/2006/math">
                    <m:d>
                      <m:dPr>
                        <m:begChr m:val="{"/>
                        <m:endChr m:val=""/>
                        <m:ctrlPr>
                          <a:rPr lang="zh-CN" altLang="zh-CN" sz="2800" i="1">
                            <a:latin typeface="Cambria Math" panose="02040503050406030204" pitchFamily="18" charset="0"/>
                          </a:rPr>
                        </m:ctrlPr>
                      </m:dPr>
                      <m:e>
                        <m:m>
                          <m:mPr>
                            <m:plcHide m:val="on"/>
                            <m:mcs>
                              <m:mc>
                                <m:mcPr>
                                  <m:count m:val="1"/>
                                  <m:mcJc m:val="center"/>
                                </m:mcPr>
                              </m:mc>
                            </m:mcs>
                            <m:ctrlPr>
                              <a:rPr lang="zh-CN" altLang="zh-CN" sz="2800" i="1">
                                <a:latin typeface="Cambria Math" panose="02040503050406030204" pitchFamily="18" charset="0"/>
                              </a:rPr>
                            </m:ctrlPr>
                          </m:mPr>
                          <m:mr>
                            <m:e>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O</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H</m:t>
                                  </m:r>
                                </m:e>
                                <m:sup>
                                  <m:r>
                                    <m:rPr>
                                      <m:nor/>
                                    </m:rPr>
                                    <a:rPr lang="en-US" altLang="zh-CN" sz="2800" i="1"/>
                                    <m:t>−</m:t>
                                  </m:r>
                                </m:sup>
                              </m:sSup>
                              <m:r>
                                <m:rPr>
                                  <m:nor/>
                                </m:rPr>
                                <a:rPr lang="en-US" altLang="zh-CN" sz="2800"/>
                                <m:t>)</m:t>
                              </m:r>
                              <m:r>
                                <a:rPr lang="en-US" altLang="zh-CN" sz="2800">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𝑐</m:t>
                                  </m:r>
                                </m:e>
                                <m:sub>
                                  <m:r>
                                    <m:rPr>
                                      <m:nor/>
                                    </m:rPr>
                                    <a:rPr lang="zh-CN" altLang="zh-CN" sz="2800"/>
                                    <m:t>碱</m:t>
                                  </m:r>
                                </m:sub>
                              </m:sSub>
                              <m:r>
                                <m:rPr>
                                  <m:nor/>
                                </m:rPr>
                                <a:rPr lang="en-US" altLang="zh-CN" sz="2800"/>
                                <m:t>(</m:t>
                              </m:r>
                              <m:r>
                                <m:rPr>
                                  <m:sty m:val="p"/>
                                </m:rPr>
                                <a:rPr lang="en-US" altLang="zh-CN" sz="2800" i="0">
                                  <a:latin typeface="Cambria Math" panose="02040503050406030204" pitchFamily="18" charset="0"/>
                                </a:rPr>
                                <m:t>O</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H</m:t>
                                  </m:r>
                                </m:e>
                                <m:sup>
                                  <m:r>
                                    <m:rPr>
                                      <m:nor/>
                                    </m:rPr>
                                    <a:rPr lang="en-US" altLang="zh-CN" sz="2800" i="1"/>
                                    <m:t>−</m:t>
                                  </m:r>
                                </m:sup>
                              </m:sSup>
                              <m:r>
                                <m:rPr>
                                  <m:nor/>
                                </m:rPr>
                                <a:rPr lang="en-US" altLang="zh-CN" sz="2800"/>
                                <m:t>)</m:t>
                              </m:r>
                              <m:r>
                                <a:rPr lang="en-US" altLang="zh-CN" sz="2800">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𝑐</m:t>
                                  </m:r>
                                </m:e>
                                <m:sub>
                                  <m:r>
                                    <m:rPr>
                                      <m:nor/>
                                    </m:rPr>
                                    <a:rPr lang="zh-CN" altLang="zh-CN" sz="2800"/>
                                    <m:t>水</m:t>
                                  </m:r>
                                </m:sub>
                              </m:sSub>
                              <m:r>
                                <m:rPr>
                                  <m:nor/>
                                </m:rPr>
                                <a:rPr lang="en-US" altLang="zh-CN" sz="2800"/>
                                <m:t>(</m:t>
                              </m:r>
                              <m:r>
                                <m:rPr>
                                  <m:sty m:val="p"/>
                                </m:rPr>
                                <a:rPr lang="en-US" altLang="zh-CN" sz="2800" i="0">
                                  <a:latin typeface="Cambria Math" panose="02040503050406030204" pitchFamily="18" charset="0"/>
                                </a:rPr>
                                <m:t>O</m:t>
                              </m:r>
                              <m:sSup>
                                <m:sSupPr>
                                  <m:ctrlPr>
                                    <a:rPr lang="zh-CN" altLang="zh-CN" sz="2800" i="1">
                                      <a:latin typeface="Cambria Math" panose="02040503050406030204" pitchFamily="18" charset="0"/>
                                    </a:rPr>
                                  </m:ctrlPr>
                                </m:sSupPr>
                                <m:e>
                                  <m:r>
                                    <m:rPr>
                                      <m:sty m:val="p"/>
                                    </m:rPr>
                                    <a:rPr lang="en-US" altLang="zh-CN" sz="2800" i="0">
                                      <a:latin typeface="Cambria Math" panose="02040503050406030204" pitchFamily="18" charset="0"/>
                                    </a:rPr>
                                    <m:t>H</m:t>
                                  </m:r>
                                </m:e>
                                <m:sup>
                                  <m:r>
                                    <m:rPr>
                                      <m:nor/>
                                    </m:rPr>
                                    <a:rPr lang="en-US" altLang="zh-CN" sz="2800"/>
                                    <m:t>−</m:t>
                                  </m:r>
                                </m:sup>
                              </m:sSup>
                              <m:r>
                                <m:rPr>
                                  <m:nor/>
                                </m:rPr>
                                <a:rPr lang="en-US" altLang="zh-CN" sz="2800"/>
                                <m:t>)</m:t>
                              </m:r>
                            </m:e>
                          </m:mr>
                          <m:mr>
                            <m:e>
                              <m:r>
                                <a:rPr lang="en-US" altLang="zh-CN" sz="2800" i="1">
                                  <a:latin typeface="Cambria Math" panose="02040503050406030204" pitchFamily="18" charset="0"/>
                                </a:rPr>
                                <m:t>𝑐</m:t>
                              </m:r>
                              <m:r>
                                <m:rPr>
                                  <m:nor/>
                                </m:rPr>
                                <a:rPr lang="en-US" altLang="zh-CN" sz="2800"/>
                                <m:t>(</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H</m:t>
                                  </m:r>
                                </m:e>
                                <m:sup>
                                  <m:r>
                                    <a:rPr lang="en-US" altLang="zh-CN" sz="2800">
                                      <a:latin typeface="Cambria Math" panose="02040503050406030204" pitchFamily="18" charset="0"/>
                                    </a:rPr>
                                    <m:t>+</m:t>
                                  </m:r>
                                </m:sup>
                              </m:sSup>
                              <m:r>
                                <m:rPr>
                                  <m:nor/>
                                </m:rPr>
                                <a:rPr lang="en-US" altLang="zh-CN" sz="2800"/>
                                <m:t>)</m:t>
                              </m:r>
                              <m:r>
                                <a:rPr lang="en-US" altLang="zh-CN" sz="2800">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𝑐</m:t>
                                  </m:r>
                                </m:e>
                                <m:sub>
                                  <m:r>
                                    <m:rPr>
                                      <m:nor/>
                                    </m:rPr>
                                    <a:rPr lang="zh-CN" altLang="zh-CN" sz="2800"/>
                                    <m:t>水</m:t>
                                  </m:r>
                                </m:sub>
                              </m:sSub>
                              <m:r>
                                <m:rPr>
                                  <m:nor/>
                                </m:rPr>
                                <a:rPr lang="en-US" altLang="zh-CN" sz="2800"/>
                                <m:t>(</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H</m:t>
                                  </m:r>
                                </m:e>
                                <m:sup>
                                  <m:r>
                                    <a:rPr lang="en-US" altLang="zh-CN" sz="2800">
                                      <a:latin typeface="Cambria Math" panose="02040503050406030204" pitchFamily="18" charset="0"/>
                                    </a:rPr>
                                    <m:t>+</m:t>
                                  </m:r>
                                </m:sup>
                              </m:sSup>
                              <m:r>
                                <m:rPr>
                                  <m:nor/>
                                </m:rPr>
                                <a:rPr lang="en-US" altLang="zh-CN" sz="2800"/>
                                <m:t>)</m:t>
                              </m:r>
                              <m:r>
                                <a:rPr lang="en-US" altLang="zh-CN" sz="2800">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𝑐</m:t>
                                  </m:r>
                                </m:e>
                                <m:sub>
                                  <m:r>
                                    <m:rPr>
                                      <m:nor/>
                                    </m:rPr>
                                    <a:rPr lang="zh-CN" altLang="zh-CN" sz="2800"/>
                                    <m:t>水</m:t>
                                  </m:r>
                                </m:sub>
                              </m:sSub>
                              <m:r>
                                <m:rPr>
                                  <m:nor/>
                                </m:rPr>
                                <a:rPr lang="en-US" altLang="zh-CN" sz="2800"/>
                                <m:t>(</m:t>
                              </m:r>
                              <m:r>
                                <a:rPr lang="en-US" altLang="zh-CN" sz="2800" i="1">
                                  <a:latin typeface="Cambria Math" panose="02040503050406030204" pitchFamily="18" charset="0"/>
                                </a:rPr>
                                <m:t>𝑂</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H</m:t>
                                  </m:r>
                                </m:e>
                                <m:sup>
                                  <m:r>
                                    <m:rPr>
                                      <m:nor/>
                                    </m:rPr>
                                    <a:rPr lang="en-US" altLang="zh-CN" sz="2800" i="1"/>
                                    <m:t>−</m:t>
                                  </m:r>
                                </m:sup>
                              </m:sSup>
                              <m:r>
                                <m:rPr>
                                  <m:nor/>
                                </m:rPr>
                                <a:rPr lang="en-US" altLang="zh-CN" sz="2800"/>
                                <m:t>)</m:t>
                              </m:r>
                              <m:r>
                                <a:rPr lang="en-US" altLang="zh-CN" sz="2800" b="0" i="1" smtClean="0">
                                  <a:latin typeface="Cambria Math" panose="02040503050406030204" pitchFamily="18" charset="0"/>
                                </a:rPr>
                                <m:t>       </m:t>
                              </m:r>
                            </m:e>
                          </m:mr>
                        </m:m>
                      </m:e>
                    </m:d>
                  </m:oMath>
                </a14:m>
                <a:endParaRPr lang="en-US" altLang="zh-CN" sz="2800" dirty="0">
                  <a:solidFill>
                    <a:srgbClr val="000000"/>
                  </a:solidFill>
                  <a:cs typeface="Times New Roman" panose="02020603050405020304" pitchFamily="18" charset="0"/>
                </a:endParaRPr>
              </a:p>
              <a:p>
                <a:pPr>
                  <a:lnSpc>
                    <a:spcPct val="150000"/>
                  </a:lnSpc>
                  <a:spcAft>
                    <a:spcPts val="0"/>
                  </a:spcAft>
                </a:pPr>
                <a:r>
                  <a:rPr lang="zh-CN" altLang="zh-CN" sz="2800" dirty="0"/>
                  <a:t>碱溶液中</a:t>
                </a:r>
                <a:r>
                  <a:rPr lang="en-US" altLang="zh-CN" sz="2800" dirty="0"/>
                  <a:t>,OH</a:t>
                </a:r>
                <a:r>
                  <a:rPr lang="en-US" altLang="zh-CN" sz="2800" baseline="30000" dirty="0"/>
                  <a:t>-</a:t>
                </a:r>
                <a:r>
                  <a:rPr lang="zh-CN" altLang="zh-CN" sz="2800" dirty="0"/>
                  <a:t>来源于碱的电离和水的电离</a:t>
                </a:r>
                <a:r>
                  <a:rPr lang="en-US" altLang="zh-CN" sz="2800" dirty="0"/>
                  <a:t>,</a:t>
                </a:r>
                <a:r>
                  <a:rPr lang="zh-CN" altLang="zh-CN" sz="2800" dirty="0"/>
                  <a:t>而</a:t>
                </a:r>
                <a:r>
                  <a:rPr lang="en-US" altLang="zh-CN" sz="2800" dirty="0"/>
                  <a:t>H</a:t>
                </a:r>
                <a:r>
                  <a:rPr lang="en-US" altLang="zh-CN" sz="2800" baseline="30000" dirty="0"/>
                  <a:t>+</a:t>
                </a:r>
                <a:r>
                  <a:rPr lang="zh-CN" altLang="zh-CN" sz="2800" dirty="0"/>
                  <a:t>只来源于水的电离。</a:t>
                </a:r>
                <a:endParaRPr lang="zh-CN" altLang="zh-CN" sz="2800" dirty="0">
                  <a:solidFill>
                    <a:srgbClr val="000000"/>
                  </a:solidFill>
                  <a:cs typeface="Times New Roman" panose="02020603050405020304" pitchFamily="18" charset="0"/>
                </a:endParaRPr>
              </a:p>
            </p:txBody>
          </p:sp>
        </mc:Choice>
        <mc:Fallback xmlns="">
          <p:sp>
            <p:nvSpPr>
              <p:cNvPr id="14" name="矩形 13">
                <a:extLst>
                  <a:ext uri="{FF2B5EF4-FFF2-40B4-BE49-F238E27FC236}">
                    <a16:creationId xmlns:a16="http://schemas.microsoft.com/office/drawing/2014/main" xmlns:a14="http://schemas.microsoft.com/office/drawing/2010/main" xmlns="" id="{3B4C3551-09E0-41E9-B175-59CC31AC8EFD}"/>
                  </a:ext>
                </a:extLst>
              </p:cNvPr>
              <p:cNvSpPr>
                <a:spLocks noRot="1" noChangeAspect="1" noMove="1" noResize="1" noEditPoints="1" noAdjustHandles="1" noChangeArrowheads="1" noChangeShapeType="1" noTextEdit="1"/>
              </p:cNvSpPr>
              <p:nvPr/>
            </p:nvSpPr>
            <p:spPr>
              <a:xfrm>
                <a:off x="335643" y="366383"/>
                <a:ext cx="11622313" cy="5555239"/>
              </a:xfrm>
              <a:prstGeom prst="rect">
                <a:avLst/>
              </a:prstGeom>
              <a:blipFill rotWithShape="1">
                <a:blip r:embed="rId2"/>
                <a:stretch>
                  <a:fillRect l="-1049" b="-76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424904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3" name="矩形 2"/>
          <p:cNvSpPr/>
          <p:nvPr/>
        </p:nvSpPr>
        <p:spPr>
          <a:xfrm>
            <a:off x="905443" y="2764842"/>
            <a:ext cx="1261884" cy="523220"/>
          </a:xfrm>
          <a:prstGeom prst="rect">
            <a:avLst/>
          </a:prstGeom>
        </p:spPr>
        <p:txBody>
          <a:bodyPr wrap="none">
            <a:spAutoFit/>
          </a:bodyPr>
          <a:lstStyle/>
          <a:p>
            <a:pPr lvl="0"/>
            <a:r>
              <a:rPr lang="zh-CN" altLang="zh-CN" sz="2800" dirty="0">
                <a:solidFill>
                  <a:prstClr val="black"/>
                </a:solidFill>
              </a:rPr>
              <a:t>盐溶液</a:t>
            </a:r>
            <a:endParaRPr lang="zh-CN" altLang="en-US" dirty="0">
              <a:solidFill>
                <a:prstClr val="black"/>
              </a:solidFill>
            </a:endParaRPr>
          </a:p>
        </p:txBody>
      </p:sp>
      <p:sp>
        <p:nvSpPr>
          <p:cNvPr id="5" name="矩形 4"/>
          <p:cNvSpPr/>
          <p:nvPr/>
        </p:nvSpPr>
        <p:spPr>
          <a:xfrm>
            <a:off x="300790" y="549095"/>
            <a:ext cx="604653" cy="523220"/>
          </a:xfrm>
          <a:prstGeom prst="rect">
            <a:avLst/>
          </a:prstGeom>
        </p:spPr>
        <p:txBody>
          <a:bodyPr wrap="none">
            <a:spAutoFit/>
          </a:bodyPr>
          <a:lstStyle/>
          <a:p>
            <a:r>
              <a:rPr lang="en-US" altLang="zh-CN" sz="2800" dirty="0">
                <a:solidFill>
                  <a:prstClr val="black"/>
                </a:solidFill>
              </a:rPr>
              <a:t>(4)</a:t>
            </a:r>
            <a:endParaRPr lang="zh-CN" altLang="en-US" dirty="0"/>
          </a:p>
        </p:txBody>
      </p:sp>
      <mc:AlternateContent xmlns:mc="http://schemas.openxmlformats.org/markup-compatibility/2006" xmlns:a14="http://schemas.microsoft.com/office/drawing/2010/main">
        <mc:Choice Requires="a14">
          <p:sp>
            <p:nvSpPr>
              <p:cNvPr id="17" name="矩形 16"/>
              <p:cNvSpPr/>
              <p:nvPr/>
            </p:nvSpPr>
            <p:spPr>
              <a:xfrm>
                <a:off x="2257063" y="312760"/>
                <a:ext cx="7312122" cy="54273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zh-CN" altLang="zh-CN" sz="2800" i="1">
                              <a:latin typeface="Cambria Math" panose="02040503050406030204" pitchFamily="18" charset="0"/>
                            </a:rPr>
                          </m:ctrlPr>
                        </m:dPr>
                        <m:e>
                          <m:m>
                            <m:mPr>
                              <m:plcHide m:val="on"/>
                              <m:mcs>
                                <m:mc>
                                  <m:mcPr>
                                    <m:count m:val="1"/>
                                    <m:mcJc m:val="center"/>
                                  </m:mcPr>
                                </m:mc>
                              </m:mcs>
                              <m:ctrlPr>
                                <a:rPr lang="zh-CN" altLang="zh-CN" sz="2800" i="1">
                                  <a:latin typeface="Cambria Math" panose="02040503050406030204" pitchFamily="18" charset="0"/>
                                </a:rPr>
                              </m:ctrlPr>
                            </m:mPr>
                            <m:mr>
                              <m:e>
                                <m:r>
                                  <m:rPr>
                                    <m:nor/>
                                  </m:rPr>
                                  <a:rPr lang="zh-CN" altLang="zh-CN" sz="2800"/>
                                  <m:t>酸性</m:t>
                                </m:r>
                                <m:d>
                                  <m:dPr>
                                    <m:begChr m:val="{"/>
                                    <m:endChr m:val=""/>
                                    <m:ctrlPr>
                                      <a:rPr lang="zh-CN" altLang="zh-CN" sz="2800" i="1">
                                        <a:latin typeface="Cambria Math" panose="02040503050406030204" pitchFamily="18" charset="0"/>
                                      </a:rPr>
                                    </m:ctrlPr>
                                  </m:dPr>
                                  <m:e>
                                    <m:m>
                                      <m:mPr>
                                        <m:plcHide m:val="on"/>
                                        <m:mcs>
                                          <m:mc>
                                            <m:mcPr>
                                              <m:count m:val="1"/>
                                              <m:mcJc m:val="center"/>
                                            </m:mcPr>
                                          </m:mc>
                                        </m:mcs>
                                        <m:ctrlPr>
                                          <a:rPr lang="zh-CN" altLang="zh-CN" sz="2800" i="1">
                                            <a:latin typeface="Cambria Math" panose="02040503050406030204" pitchFamily="18" charset="0"/>
                                          </a:rPr>
                                        </m:ctrlPr>
                                      </m:mPr>
                                      <m:mr>
                                        <m:e>
                                          <m:r>
                                            <a:rPr lang="en-US" altLang="zh-CN" sz="2800" i="1">
                                              <a:latin typeface="Cambria Math" panose="02040503050406030204" pitchFamily="18" charset="0"/>
                                            </a:rPr>
                                            <m:t>𝑐</m:t>
                                          </m:r>
                                          <m:r>
                                            <m:rPr>
                                              <m:nor/>
                                            </m:rPr>
                                            <a:rPr lang="en-US" altLang="zh-CN" sz="2800"/>
                                            <m:t>(</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H</m:t>
                                              </m:r>
                                            </m:e>
                                            <m:sup>
                                              <m:r>
                                                <a:rPr lang="en-US" altLang="zh-CN" sz="2800">
                                                  <a:latin typeface="Cambria Math" panose="02040503050406030204" pitchFamily="18" charset="0"/>
                                                </a:rPr>
                                                <m:t>+</m:t>
                                              </m:r>
                                            </m:sup>
                                          </m:sSup>
                                          <m:r>
                                            <m:rPr>
                                              <m:nor/>
                                            </m:rPr>
                                            <a:rPr lang="en-US" altLang="zh-CN" sz="2800"/>
                                            <m:t>)</m:t>
                                          </m:r>
                                          <m:r>
                                            <a:rPr lang="en-US" altLang="zh-CN" sz="2800">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𝑐</m:t>
                                              </m:r>
                                            </m:e>
                                            <m:sub>
                                              <m:r>
                                                <m:rPr>
                                                  <m:nor/>
                                                </m:rPr>
                                                <a:rPr lang="zh-CN" altLang="zh-CN" sz="2800"/>
                                                <m:t>水</m:t>
                                              </m:r>
                                            </m:sub>
                                          </m:sSub>
                                          <m:r>
                                            <m:rPr>
                                              <m:nor/>
                                            </m:rPr>
                                            <a:rPr lang="en-US" altLang="zh-CN" sz="2800"/>
                                            <m:t>(</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H</m:t>
                                              </m:r>
                                            </m:e>
                                            <m:sup>
                                              <m:r>
                                                <a:rPr lang="en-US" altLang="zh-CN" sz="2800">
                                                  <a:latin typeface="Cambria Math" panose="02040503050406030204" pitchFamily="18" charset="0"/>
                                                </a:rPr>
                                                <m:t>+</m:t>
                                              </m:r>
                                            </m:sup>
                                          </m:sSup>
                                          <m:r>
                                            <m:rPr>
                                              <m:nor/>
                                            </m:rPr>
                                            <a:rPr lang="en-US" altLang="zh-CN" sz="2800"/>
                                            <m:t>)</m:t>
                                          </m:r>
                                        </m:e>
                                      </m:mr>
                                      <m:mr>
                                        <m:e>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O</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H</m:t>
                                              </m:r>
                                            </m:e>
                                            <m:sup>
                                              <m:r>
                                                <m:rPr>
                                                  <m:nor/>
                                                </m:rPr>
                                                <a:rPr lang="en-US" altLang="zh-CN" sz="2800" i="1"/>
                                                <m:t>−</m:t>
                                              </m:r>
                                            </m:sup>
                                          </m:sSup>
                                          <m:r>
                                            <m:rPr>
                                              <m:nor/>
                                            </m:rPr>
                                            <a:rPr lang="en-US" altLang="zh-CN" sz="2800"/>
                                            <m:t>)</m:t>
                                          </m:r>
                                          <m:r>
                                            <a:rPr lang="en-US" altLang="zh-CN" sz="2800">
                                              <a:latin typeface="Cambria Math" panose="02040503050406030204" pitchFamily="18" charset="0"/>
                                            </a:rPr>
                                            <m:t>=</m:t>
                                          </m:r>
                                          <m:f>
                                            <m:fPr>
                                              <m:ctrlPr>
                                                <a:rPr lang="zh-CN" altLang="zh-CN" sz="2800" i="1">
                                                  <a:latin typeface="Cambria Math" panose="02040503050406030204" pitchFamily="18" charset="0"/>
                                                </a:rPr>
                                              </m:ctrlPr>
                                            </m:fPr>
                                            <m:num>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𝐾</m:t>
                                                  </m:r>
                                                </m:e>
                                                <m:sub>
                                                  <m:r>
                                                    <m:rPr>
                                                      <m:sty m:val="p"/>
                                                    </m:rPr>
                                                    <a:rPr lang="en-US" altLang="zh-CN" sz="2800">
                                                      <a:latin typeface="Cambria Math" panose="02040503050406030204" pitchFamily="18" charset="0"/>
                                                    </a:rPr>
                                                    <m:t>w</m:t>
                                                  </m:r>
                                                </m:sub>
                                              </m:sSub>
                                            </m:num>
                                            <m:den>
                                              <m:r>
                                                <a:rPr lang="en-US" altLang="zh-CN" sz="2800" i="1">
                                                  <a:latin typeface="Cambria Math" panose="02040503050406030204" pitchFamily="18" charset="0"/>
                                                </a:rPr>
                                                <m:t>𝑐</m:t>
                                              </m:r>
                                              <m:r>
                                                <m:rPr>
                                                  <m:nor/>
                                                </m:rPr>
                                                <a:rPr lang="en-US" altLang="zh-CN" sz="2800"/>
                                                <m:t>(</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H</m:t>
                                                  </m:r>
                                                </m:e>
                                                <m:sup>
                                                  <m:r>
                                                    <a:rPr lang="en-US" altLang="zh-CN" sz="2800">
                                                      <a:latin typeface="Cambria Math" panose="02040503050406030204" pitchFamily="18" charset="0"/>
                                                    </a:rPr>
                                                    <m:t>+</m:t>
                                                  </m:r>
                                                </m:sup>
                                              </m:sSup>
                                              <m:r>
                                                <m:rPr>
                                                  <m:nor/>
                                                </m:rPr>
                                                <a:rPr lang="en-US" altLang="zh-CN" sz="2800"/>
                                                <m:t>)</m:t>
                                              </m:r>
                                            </m:den>
                                          </m:f>
                                        </m:e>
                                      </m:mr>
                                    </m:m>
                                  </m:e>
                                </m:d>
                              </m:e>
                            </m:mr>
                            <m:mr>
                              <m:e>
                                <m:r>
                                  <m:rPr>
                                    <m:nor/>
                                  </m:rPr>
                                  <a:rPr lang="zh-CN" altLang="zh-CN" sz="2800"/>
                                  <m:t>碱性</m:t>
                                </m:r>
                                <m:d>
                                  <m:dPr>
                                    <m:begChr m:val="{"/>
                                    <m:endChr m:val=""/>
                                    <m:ctrlPr>
                                      <a:rPr lang="zh-CN" altLang="zh-CN" sz="2800" i="1">
                                        <a:latin typeface="Cambria Math" panose="02040503050406030204" pitchFamily="18" charset="0"/>
                                      </a:rPr>
                                    </m:ctrlPr>
                                  </m:dPr>
                                  <m:e>
                                    <m:m>
                                      <m:mPr>
                                        <m:plcHide m:val="on"/>
                                        <m:mcs>
                                          <m:mc>
                                            <m:mcPr>
                                              <m:count m:val="1"/>
                                              <m:mcJc m:val="center"/>
                                            </m:mcPr>
                                          </m:mc>
                                        </m:mcs>
                                        <m:ctrlPr>
                                          <a:rPr lang="zh-CN" altLang="zh-CN" sz="2800" i="1">
                                            <a:latin typeface="Cambria Math" panose="02040503050406030204" pitchFamily="18" charset="0"/>
                                          </a:rPr>
                                        </m:ctrlPr>
                                      </m:mPr>
                                      <m:mr>
                                        <m:e>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O</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H</m:t>
                                              </m:r>
                                            </m:e>
                                            <m:sup>
                                              <m:r>
                                                <m:rPr>
                                                  <m:nor/>
                                                </m:rPr>
                                                <a:rPr lang="en-US" altLang="zh-CN" sz="2800" i="1"/>
                                                <m:t>−</m:t>
                                              </m:r>
                                            </m:sup>
                                          </m:sSup>
                                          <m:r>
                                            <m:rPr>
                                              <m:nor/>
                                            </m:rPr>
                                            <a:rPr lang="en-US" altLang="zh-CN" sz="2800"/>
                                            <m:t>)</m:t>
                                          </m:r>
                                          <m:r>
                                            <a:rPr lang="en-US" altLang="zh-CN" sz="2800">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𝑐</m:t>
                                              </m:r>
                                            </m:e>
                                            <m:sub>
                                              <m:r>
                                                <m:rPr>
                                                  <m:nor/>
                                                </m:rPr>
                                                <a:rPr lang="zh-CN" altLang="zh-CN" sz="2800"/>
                                                <m:t>水</m:t>
                                              </m:r>
                                            </m:sub>
                                          </m:sSub>
                                          <m:r>
                                            <m:rPr>
                                              <m:nor/>
                                            </m:rPr>
                                            <a:rPr lang="en-US" altLang="zh-CN" sz="2800"/>
                                            <m:t>(</m:t>
                                          </m:r>
                                          <m:r>
                                            <m:rPr>
                                              <m:sty m:val="p"/>
                                            </m:rPr>
                                            <a:rPr lang="en-US" altLang="zh-CN" sz="2800" i="0">
                                              <a:latin typeface="Cambria Math" panose="02040503050406030204" pitchFamily="18" charset="0"/>
                                            </a:rPr>
                                            <m:t>O</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H</m:t>
                                              </m:r>
                                            </m:e>
                                            <m:sup>
                                              <m:r>
                                                <m:rPr>
                                                  <m:nor/>
                                                </m:rPr>
                                                <a:rPr lang="en-US" altLang="zh-CN" sz="2800" i="1"/>
                                                <m:t>−</m:t>
                                              </m:r>
                                            </m:sup>
                                          </m:sSup>
                                          <m:r>
                                            <m:rPr>
                                              <m:nor/>
                                            </m:rPr>
                                            <a:rPr lang="en-US" altLang="zh-CN" sz="2800"/>
                                            <m:t>)</m:t>
                                          </m:r>
                                        </m:e>
                                      </m:mr>
                                      <m:mr>
                                        <m:e>
                                          <m:r>
                                            <a:rPr lang="en-US" altLang="zh-CN" sz="2800" i="1">
                                              <a:latin typeface="Cambria Math" panose="02040503050406030204" pitchFamily="18" charset="0"/>
                                            </a:rPr>
                                            <m:t> </m:t>
                                          </m:r>
                                        </m:e>
                                      </m:mr>
                                      <m:mr>
                                        <m:e>
                                          <m:r>
                                            <a:rPr lang="en-US" altLang="zh-CN" sz="2800" i="1">
                                              <a:latin typeface="Cambria Math" panose="02040503050406030204" pitchFamily="18" charset="0"/>
                                            </a:rPr>
                                            <m:t> </m:t>
                                          </m:r>
                                        </m:e>
                                      </m:mr>
                                      <m:mr>
                                        <m:e>
                                          <m:r>
                                            <a:rPr lang="en-US" altLang="zh-CN" sz="2800" i="1">
                                              <a:latin typeface="Cambria Math" panose="02040503050406030204" pitchFamily="18" charset="0"/>
                                            </a:rPr>
                                            <m:t> </m:t>
                                          </m:r>
                                        </m:e>
                                      </m:mr>
                                      <m:mr>
                                        <m:e>
                                          <m:r>
                                            <a:rPr lang="en-US" altLang="zh-CN" sz="2800" i="1">
                                              <a:latin typeface="Cambria Math" panose="02040503050406030204" pitchFamily="18" charset="0"/>
                                            </a:rPr>
                                            <m:t> </m:t>
                                          </m:r>
                                        </m:e>
                                      </m:mr>
                                      <m:mr>
                                        <m:e>
                                          <m:r>
                                            <a:rPr lang="en-US" altLang="zh-CN" sz="2800" i="1">
                                              <a:latin typeface="Cambria Math" panose="02040503050406030204" pitchFamily="18" charset="0"/>
                                            </a:rPr>
                                            <m:t> </m:t>
                                          </m:r>
                                          <m:r>
                                            <a:rPr lang="en-US" altLang="zh-CN" sz="2800" i="1">
                                              <a:latin typeface="Cambria Math" panose="02040503050406030204" pitchFamily="18" charset="0"/>
                                            </a:rPr>
                                            <m:t>𝑐</m:t>
                                          </m:r>
                                          <m:r>
                                            <m:rPr>
                                              <m:nor/>
                                            </m:rPr>
                                            <a:rPr lang="en-US" altLang="zh-CN" sz="2800"/>
                                            <m:t>(</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H</m:t>
                                              </m:r>
                                            </m:e>
                                            <m:sup>
                                              <m:r>
                                                <a:rPr lang="en-US" altLang="zh-CN" sz="2800">
                                                  <a:latin typeface="Cambria Math" panose="02040503050406030204" pitchFamily="18" charset="0"/>
                                                </a:rPr>
                                                <m:t>+</m:t>
                                              </m:r>
                                            </m:sup>
                                          </m:sSup>
                                          <m:r>
                                            <m:rPr>
                                              <m:nor/>
                                            </m:rPr>
                                            <a:rPr lang="en-US" altLang="zh-CN" sz="2800"/>
                                            <m:t>)</m:t>
                                          </m:r>
                                          <m:r>
                                            <a:rPr lang="en-US" altLang="zh-CN" sz="2800">
                                              <a:latin typeface="Cambria Math" panose="02040503050406030204" pitchFamily="18" charset="0"/>
                                            </a:rPr>
                                            <m:t>=</m:t>
                                          </m:r>
                                          <m:f>
                                            <m:fPr>
                                              <m:ctrlPr>
                                                <a:rPr lang="zh-CN" altLang="zh-CN" sz="2800" i="1">
                                                  <a:latin typeface="Cambria Math" panose="02040503050406030204" pitchFamily="18" charset="0"/>
                                                </a:rPr>
                                              </m:ctrlPr>
                                            </m:fPr>
                                            <m:num>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𝐾</m:t>
                                                  </m:r>
                                                </m:e>
                                                <m:sub>
                                                  <m:r>
                                                    <m:rPr>
                                                      <m:sty m:val="p"/>
                                                    </m:rPr>
                                                    <a:rPr lang="en-US" altLang="zh-CN" sz="2800">
                                                      <a:latin typeface="Cambria Math" panose="02040503050406030204" pitchFamily="18" charset="0"/>
                                                    </a:rPr>
                                                    <m:t>w</m:t>
                                                  </m:r>
                                                </m:sub>
                                              </m:sSub>
                                            </m:num>
                                            <m:den>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O</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H</m:t>
                                                  </m:r>
                                                </m:e>
                                                <m:sup>
                                                  <m:r>
                                                    <m:rPr>
                                                      <m:nor/>
                                                    </m:rPr>
                                                    <a:rPr lang="en-US" altLang="zh-CN" sz="2800" i="1"/>
                                                    <m:t>−</m:t>
                                                  </m:r>
                                                </m:sup>
                                              </m:sSup>
                                              <m:r>
                                                <m:rPr>
                                                  <m:nor/>
                                                </m:rPr>
                                                <a:rPr lang="en-US" altLang="zh-CN" sz="2800"/>
                                                <m:t>)</m:t>
                                              </m:r>
                                            </m:den>
                                          </m:f>
                                        </m:e>
                                      </m:mr>
                                    </m:m>
                                  </m:e>
                                </m:d>
                              </m:e>
                            </m:mr>
                            <m:mr>
                              <m:e>
                                <m:r>
                                  <m:rPr>
                                    <m:nor/>
                                  </m:rPr>
                                  <a:rPr lang="zh-CN" altLang="zh-CN" sz="2800"/>
                                  <m:t>　　　</m:t>
                                </m:r>
                              </m:e>
                            </m:mr>
                            <m:mr>
                              <m:e>
                                <m:r>
                                  <m:rPr>
                                    <m:nor/>
                                  </m:rPr>
                                  <a:rPr lang="zh-CN" altLang="zh-CN" sz="2800"/>
                                  <m:t>中性</m:t>
                                </m:r>
                                <m:r>
                                  <m:rPr>
                                    <m:nor/>
                                  </m:rPr>
                                  <a:rPr lang="en-US" altLang="zh-CN" sz="2800"/>
                                  <m:t>:</m:t>
                                </m:r>
                                <m:r>
                                  <a:rPr lang="en-US" altLang="zh-CN" sz="2800" i="1">
                                    <a:latin typeface="Cambria Math" panose="02040503050406030204" pitchFamily="18" charset="0"/>
                                  </a:rPr>
                                  <m:t>𝑐</m:t>
                                </m:r>
                                <m:r>
                                  <m:rPr>
                                    <m:nor/>
                                  </m:rPr>
                                  <a:rPr lang="en-US" altLang="zh-CN" sz="2800"/>
                                  <m:t>(</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H</m:t>
                                    </m:r>
                                  </m:e>
                                  <m:sup>
                                    <m:r>
                                      <a:rPr lang="en-US" altLang="zh-CN" sz="2800">
                                        <a:latin typeface="Cambria Math" panose="02040503050406030204" pitchFamily="18" charset="0"/>
                                      </a:rPr>
                                      <m:t>+</m:t>
                                    </m:r>
                                  </m:sup>
                                </m:sSup>
                                <m:r>
                                  <m:rPr>
                                    <m:nor/>
                                  </m:rPr>
                                  <a:rPr lang="en-US" altLang="zh-CN" sz="2800"/>
                                  <m:t>)</m:t>
                                </m:r>
                                <m:r>
                                  <a:rPr lang="en-US" altLang="zh-CN" sz="2800">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𝑐</m:t>
                                    </m:r>
                                  </m:e>
                                  <m:sub>
                                    <m:r>
                                      <m:rPr>
                                        <m:nor/>
                                      </m:rPr>
                                      <a:rPr lang="zh-CN" altLang="zh-CN" sz="2800"/>
                                      <m:t>水</m:t>
                                    </m:r>
                                  </m:sub>
                                </m:sSub>
                                <m:r>
                                  <m:rPr>
                                    <m:nor/>
                                  </m:rPr>
                                  <a:rPr lang="en-US" altLang="zh-CN" sz="2800"/>
                                  <m:t>(</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H</m:t>
                                    </m:r>
                                  </m:e>
                                  <m:sup>
                                    <m:r>
                                      <a:rPr lang="en-US" altLang="zh-CN" sz="2800">
                                        <a:latin typeface="Cambria Math" panose="02040503050406030204" pitchFamily="18" charset="0"/>
                                      </a:rPr>
                                      <m:t>+</m:t>
                                    </m:r>
                                  </m:sup>
                                </m:sSup>
                                <m:r>
                                  <m:rPr>
                                    <m:nor/>
                                  </m:rPr>
                                  <a:rPr lang="en-US" altLang="zh-CN" sz="2800"/>
                                  <m:t>)</m:t>
                                </m:r>
                                <m:r>
                                  <a:rPr lang="en-US" altLang="zh-CN" sz="2800">
                                    <a:latin typeface="Cambria Math" panose="02040503050406030204" pitchFamily="18" charset="0"/>
                                  </a:rPr>
                                  <m:t>=</m:t>
                                </m:r>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O</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H</m:t>
                                    </m:r>
                                  </m:e>
                                  <m:sup>
                                    <m:r>
                                      <m:rPr>
                                        <m:nor/>
                                      </m:rPr>
                                      <a:rPr lang="en-US" altLang="zh-CN" sz="2800" i="1"/>
                                      <m:t>−</m:t>
                                    </m:r>
                                  </m:sup>
                                </m:sSup>
                                <m:r>
                                  <m:rPr>
                                    <m:nor/>
                                  </m:rPr>
                                  <a:rPr lang="en-US" altLang="zh-CN" sz="2800"/>
                                  <m:t>)</m:t>
                                </m:r>
                                <m:r>
                                  <a:rPr lang="en-US" altLang="zh-CN" sz="2800">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𝑐</m:t>
                                    </m:r>
                                  </m:e>
                                  <m:sub>
                                    <m:r>
                                      <m:rPr>
                                        <m:nor/>
                                      </m:rPr>
                                      <a:rPr lang="zh-CN" altLang="zh-CN" sz="2800"/>
                                      <m:t>水</m:t>
                                    </m:r>
                                  </m:sub>
                                </m:sSub>
                                <m:r>
                                  <m:rPr>
                                    <m:nor/>
                                  </m:rPr>
                                  <a:rPr lang="en-US" altLang="zh-CN" sz="2800"/>
                                  <m:t>(</m:t>
                                </m:r>
                                <m:r>
                                  <m:rPr>
                                    <m:sty m:val="p"/>
                                  </m:rPr>
                                  <a:rPr lang="en-US" altLang="zh-CN" sz="2800" i="0">
                                    <a:latin typeface="Cambria Math" panose="02040503050406030204" pitchFamily="18" charset="0"/>
                                  </a:rPr>
                                  <m:t>O</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H</m:t>
                                    </m:r>
                                  </m:e>
                                  <m:sup>
                                    <m:r>
                                      <m:rPr>
                                        <m:nor/>
                                      </m:rPr>
                                      <a:rPr lang="en-US" altLang="zh-CN" sz="2800" i="1"/>
                                      <m:t>−</m:t>
                                    </m:r>
                                  </m:sup>
                                </m:sSup>
                                <m:r>
                                  <m:rPr>
                                    <m:nor/>
                                  </m:rPr>
                                  <a:rPr lang="en-US" altLang="zh-CN" sz="2800"/>
                                  <m:t>)</m:t>
                                </m:r>
                              </m:e>
                            </m:mr>
                          </m:m>
                        </m:e>
                      </m:d>
                    </m:oMath>
                  </m:oMathPara>
                </a14:m>
                <a:endParaRPr lang="zh-CN" altLang="en-US" sz="2800" dirty="0"/>
              </a:p>
            </p:txBody>
          </p:sp>
        </mc:Choice>
        <mc:Fallback xmlns="">
          <p:sp>
            <p:nvSpPr>
              <p:cNvPr id="17" name="矩形 16"/>
              <p:cNvSpPr>
                <a:spLocks noRot="1" noChangeAspect="1" noMove="1" noResize="1" noEditPoints="1" noAdjustHandles="1" noChangeArrowheads="1" noChangeShapeType="1" noTextEdit="1"/>
              </p:cNvSpPr>
              <p:nvPr/>
            </p:nvSpPr>
            <p:spPr>
              <a:xfrm>
                <a:off x="2257063" y="312760"/>
                <a:ext cx="7312122" cy="5427383"/>
              </a:xfrm>
              <a:prstGeom prst="rect">
                <a:avLst/>
              </a:prstGeom>
              <a:blipFill rotWithShape="1">
                <a:blip r:embed="rId2"/>
                <a:stretch>
                  <a:fillRect/>
                </a:stretch>
              </a:blipFill>
            </p:spPr>
            <p:txBody>
              <a:bodyPr/>
              <a:lstStyle/>
              <a:p>
                <a:r>
                  <a:rPr lang="zh-CN" altLang="en-US">
                    <a:noFill/>
                  </a:rPr>
                  <a:t> </a:t>
                </a:r>
              </a:p>
            </p:txBody>
          </p:sp>
        </mc:Fallback>
      </mc:AlternateContent>
      <p:sp>
        <p:nvSpPr>
          <p:cNvPr id="18" name="TextBox 17"/>
          <p:cNvSpPr txBox="1"/>
          <p:nvPr/>
        </p:nvSpPr>
        <p:spPr>
          <a:xfrm>
            <a:off x="881380" y="6121904"/>
            <a:ext cx="9192126" cy="523220"/>
          </a:xfrm>
          <a:prstGeom prst="rect">
            <a:avLst/>
          </a:prstGeom>
          <a:noFill/>
        </p:spPr>
        <p:txBody>
          <a:bodyPr wrap="square" rtlCol="0">
            <a:spAutoFit/>
          </a:bodyPr>
          <a:lstStyle/>
          <a:p>
            <a:r>
              <a:rPr lang="zh-CN" altLang="zh-CN" sz="2800" dirty="0"/>
              <a:t>水解呈酸性或碱性的盐溶液中</a:t>
            </a:r>
            <a:r>
              <a:rPr lang="en-US" altLang="zh-CN" sz="2800" dirty="0"/>
              <a:t>,H</a:t>
            </a:r>
            <a:r>
              <a:rPr lang="en-US" altLang="zh-CN" sz="2800" baseline="30000" dirty="0"/>
              <a:t>+</a:t>
            </a:r>
            <a:r>
              <a:rPr lang="zh-CN" altLang="zh-CN" sz="2800" dirty="0"/>
              <a:t>和</a:t>
            </a:r>
            <a:r>
              <a:rPr lang="en-US" altLang="zh-CN" sz="2800" dirty="0"/>
              <a:t>OH</a:t>
            </a:r>
            <a:r>
              <a:rPr lang="en-US" altLang="zh-CN" sz="2800" baseline="30000" dirty="0"/>
              <a:t>-</a:t>
            </a:r>
            <a:r>
              <a:rPr lang="zh-CN" altLang="zh-CN" sz="2800" dirty="0"/>
              <a:t>均来源于水的电离。</a:t>
            </a:r>
            <a:endParaRPr lang="zh-CN" altLang="en-US" sz="2800" dirty="0"/>
          </a:p>
        </p:txBody>
      </p:sp>
    </p:spTree>
    <p:extLst>
      <p:ext uri="{BB962C8B-B14F-4D97-AF65-F5344CB8AC3E}">
        <p14:creationId xmlns:p14="http://schemas.microsoft.com/office/powerpoint/2010/main" val="20123974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14" name="矩形 13">
            <a:extLst>
              <a:ext uri="{FF2B5EF4-FFF2-40B4-BE49-F238E27FC236}">
                <a16:creationId xmlns:a16="http://schemas.microsoft.com/office/drawing/2014/main" xmlns="" id="{3B4C3551-09E0-41E9-B175-59CC31AC8EFD}"/>
              </a:ext>
            </a:extLst>
          </p:cNvPr>
          <p:cNvSpPr/>
          <p:nvPr/>
        </p:nvSpPr>
        <p:spPr>
          <a:xfrm>
            <a:off x="335643" y="366383"/>
            <a:ext cx="11622313" cy="3754874"/>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1</a:t>
            </a:r>
            <a:r>
              <a:rPr lang="zh-CN" altLang="zh-CN" sz="2800" dirty="0"/>
              <a:t>　</a:t>
            </a:r>
            <a:r>
              <a:rPr lang="en-US" altLang="zh-CN" sz="2800" dirty="0"/>
              <a:t>[2013</a:t>
            </a:r>
            <a:r>
              <a:rPr lang="zh-CN" altLang="zh-CN" sz="2800" dirty="0"/>
              <a:t>新课标全国卷</a:t>
            </a:r>
            <a:r>
              <a:rPr lang="en-US" altLang="zh-CN" sz="2800" dirty="0"/>
              <a:t>Ⅰ,9,6</a:t>
            </a:r>
            <a:r>
              <a:rPr lang="zh-CN" altLang="zh-CN" sz="2800" dirty="0"/>
              <a:t>分</a:t>
            </a:r>
            <a:r>
              <a:rPr lang="en-US" altLang="zh-CN" sz="2800" dirty="0"/>
              <a:t>]</a:t>
            </a:r>
            <a:r>
              <a:rPr lang="zh-CN" altLang="zh-CN" sz="2800" dirty="0"/>
              <a:t>短周期元素</a:t>
            </a:r>
            <a:r>
              <a:rPr lang="en-US" altLang="zh-CN" sz="2800" dirty="0"/>
              <a:t>W</a:t>
            </a:r>
            <a:r>
              <a:rPr lang="zh-CN" altLang="zh-CN" sz="2800" dirty="0"/>
              <a:t>、</a:t>
            </a:r>
            <a:r>
              <a:rPr lang="en-US" altLang="zh-CN" sz="2800" dirty="0"/>
              <a:t>X</a:t>
            </a:r>
            <a:r>
              <a:rPr lang="zh-CN" altLang="zh-CN" sz="2800" dirty="0"/>
              <a:t>、</a:t>
            </a:r>
            <a:r>
              <a:rPr lang="en-US" altLang="zh-CN" sz="2800" dirty="0"/>
              <a:t>Y</a:t>
            </a:r>
            <a:r>
              <a:rPr lang="zh-CN" altLang="zh-CN" sz="2800" dirty="0"/>
              <a:t>、</a:t>
            </a:r>
            <a:r>
              <a:rPr lang="en-US" altLang="zh-CN" sz="2800" dirty="0"/>
              <a:t>Z</a:t>
            </a:r>
            <a:r>
              <a:rPr lang="zh-CN" altLang="zh-CN" sz="2800" dirty="0"/>
              <a:t>的原子序数依次增大</a:t>
            </a:r>
            <a:r>
              <a:rPr lang="en-US" altLang="zh-CN" sz="2800" dirty="0"/>
              <a:t>,</a:t>
            </a:r>
            <a:r>
              <a:rPr lang="zh-CN" altLang="zh-CN" sz="2800" dirty="0"/>
              <a:t>其简单离子都能破坏水的电离平衡的是</a:t>
            </a:r>
          </a:p>
          <a:p>
            <a:pPr>
              <a:lnSpc>
                <a:spcPct val="150000"/>
              </a:lnSpc>
            </a:pPr>
            <a:r>
              <a:rPr lang="en-US" altLang="zh-CN" sz="2800" dirty="0"/>
              <a:t>A.W</a:t>
            </a:r>
            <a:r>
              <a:rPr lang="en-US" altLang="zh-CN" sz="2800" baseline="30000" dirty="0"/>
              <a:t>2-</a:t>
            </a:r>
            <a:r>
              <a:rPr lang="zh-CN" altLang="zh-CN" sz="2800" dirty="0"/>
              <a:t>、</a:t>
            </a:r>
            <a:r>
              <a:rPr lang="en-US" altLang="zh-CN" sz="2800" dirty="0"/>
              <a:t>X</a:t>
            </a:r>
            <a:r>
              <a:rPr lang="en-US" altLang="zh-CN" sz="2800" baseline="30000" dirty="0"/>
              <a:t>+</a:t>
            </a:r>
            <a:r>
              <a:rPr lang="zh-CN" altLang="zh-CN" sz="2800" dirty="0"/>
              <a:t>　　　　　　　　　</a:t>
            </a:r>
            <a:r>
              <a:rPr lang="en-US" altLang="zh-CN" sz="2800" dirty="0"/>
              <a:t>B.X</a:t>
            </a:r>
            <a:r>
              <a:rPr lang="en-US" altLang="zh-CN" sz="2800" baseline="30000" dirty="0"/>
              <a:t>+</a:t>
            </a:r>
            <a:r>
              <a:rPr lang="zh-CN" altLang="zh-CN" sz="2800" dirty="0"/>
              <a:t>、</a:t>
            </a:r>
            <a:r>
              <a:rPr lang="en-US" altLang="zh-CN" sz="2800" dirty="0"/>
              <a:t>Y</a:t>
            </a:r>
            <a:r>
              <a:rPr lang="en-US" altLang="zh-CN" sz="2800" baseline="30000" dirty="0"/>
              <a:t>3+</a:t>
            </a:r>
            <a:endParaRPr lang="zh-CN" altLang="zh-CN" sz="2800" dirty="0"/>
          </a:p>
          <a:p>
            <a:pPr>
              <a:lnSpc>
                <a:spcPct val="150000"/>
              </a:lnSpc>
            </a:pPr>
            <a:r>
              <a:rPr lang="en-US" altLang="zh-CN" sz="2800" dirty="0"/>
              <a:t>C.Y</a:t>
            </a:r>
            <a:r>
              <a:rPr lang="en-US" altLang="zh-CN" sz="2800" baseline="30000" dirty="0"/>
              <a:t>3+</a:t>
            </a:r>
            <a:r>
              <a:rPr lang="zh-CN" altLang="zh-CN" sz="2800" dirty="0"/>
              <a:t>、</a:t>
            </a:r>
            <a:r>
              <a:rPr lang="en-US" altLang="zh-CN" sz="2800" dirty="0"/>
              <a:t>Z</a:t>
            </a:r>
            <a:r>
              <a:rPr lang="en-US" altLang="zh-CN" sz="2800" baseline="30000" dirty="0"/>
              <a:t>2-</a:t>
            </a:r>
            <a:r>
              <a:rPr lang="en-US" altLang="zh-CN" sz="2800" dirty="0"/>
              <a:t>	                                  D.X</a:t>
            </a:r>
            <a:r>
              <a:rPr lang="en-US" altLang="zh-CN" sz="2800" baseline="30000" dirty="0"/>
              <a:t>+</a:t>
            </a:r>
            <a:r>
              <a:rPr lang="zh-CN" altLang="zh-CN" sz="2800" dirty="0"/>
              <a:t>、</a:t>
            </a:r>
            <a:r>
              <a:rPr lang="en-US" altLang="zh-CN" sz="2800" dirty="0"/>
              <a:t>Z</a:t>
            </a:r>
            <a:r>
              <a:rPr lang="en-US" altLang="zh-CN" sz="2800" baseline="30000" dirty="0"/>
              <a:t>2-</a:t>
            </a:r>
          </a:p>
          <a:p>
            <a:pPr>
              <a:lnSpc>
                <a:spcPct val="150000"/>
              </a:lnSpc>
            </a:pPr>
            <a:endParaRPr lang="en-US" altLang="zh-CN" sz="2800" baseline="30000" dirty="0"/>
          </a:p>
          <a:p>
            <a:pPr>
              <a:lnSpc>
                <a:spcPct val="150000"/>
              </a:lnSpc>
            </a:pPr>
            <a:r>
              <a:rPr lang="zh-CN" altLang="zh-CN" sz="2800" b="1" dirty="0">
                <a:solidFill>
                  <a:srgbClr val="DA251C"/>
                </a:solidFill>
              </a:rPr>
              <a:t>思维导引　</a:t>
            </a:r>
            <a:endParaRPr lang="en-US" altLang="zh-CN" sz="2800" b="1" dirty="0">
              <a:solidFill>
                <a:srgbClr val="DA251C"/>
              </a:solidFill>
            </a:endParaRPr>
          </a:p>
        </p:txBody>
      </p:sp>
      <p:pic>
        <p:nvPicPr>
          <p:cNvPr id="15" name="ZT18-3.EPS" descr="id:2147507935;FounderCES">
            <a:extLst>
              <a:ext uri="{FF2B5EF4-FFF2-40B4-BE49-F238E27FC236}">
                <a16:creationId xmlns:a16="http://schemas.microsoft.com/office/drawing/2014/main" xmlns="" id="{F690D115-EF4E-46B5-976B-6B2DE2DCB65B}"/>
              </a:ext>
            </a:extLst>
          </p:cNvPr>
          <p:cNvPicPr/>
          <p:nvPr/>
        </p:nvPicPr>
        <p:blipFill>
          <a:blip r:embed="rId2"/>
          <a:stretch>
            <a:fillRect/>
          </a:stretch>
        </p:blipFill>
        <p:spPr>
          <a:xfrm>
            <a:off x="1030514" y="4101067"/>
            <a:ext cx="8287657" cy="2446036"/>
          </a:xfrm>
          <a:prstGeom prst="rect">
            <a:avLst/>
          </a:prstGeom>
        </p:spPr>
      </p:pic>
    </p:spTree>
    <p:extLst>
      <p:ext uri="{BB962C8B-B14F-4D97-AF65-F5344CB8AC3E}">
        <p14:creationId xmlns:p14="http://schemas.microsoft.com/office/powerpoint/2010/main" val="22697387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14" name="矩形 13">
            <a:extLst>
              <a:ext uri="{FF2B5EF4-FFF2-40B4-BE49-F238E27FC236}">
                <a16:creationId xmlns:a16="http://schemas.microsoft.com/office/drawing/2014/main" xmlns="" id="{3B4C3551-09E0-41E9-B175-59CC31AC8EFD}"/>
              </a:ext>
            </a:extLst>
          </p:cNvPr>
          <p:cNvSpPr/>
          <p:nvPr/>
        </p:nvSpPr>
        <p:spPr>
          <a:xfrm>
            <a:off x="335643" y="758269"/>
            <a:ext cx="11622313" cy="3893951"/>
          </a:xfrm>
          <a:prstGeom prst="rect">
            <a:avLst/>
          </a:prstGeom>
        </p:spPr>
        <p:txBody>
          <a:bodyPr wrap="square">
            <a:spAutoFit/>
          </a:bodyPr>
          <a:lstStyle/>
          <a:p>
            <a:pPr>
              <a:lnSpc>
                <a:spcPct val="150000"/>
              </a:lnSpc>
            </a:pPr>
            <a:r>
              <a:rPr lang="zh-CN" altLang="zh-CN" sz="2800" b="1" dirty="0">
                <a:solidFill>
                  <a:srgbClr val="DA251C"/>
                </a:solidFill>
              </a:rPr>
              <a:t>解析　</a:t>
            </a:r>
            <a:r>
              <a:rPr lang="en-US" altLang="zh-CN" sz="2800" dirty="0"/>
              <a:t>O</a:t>
            </a:r>
            <a:r>
              <a:rPr lang="en-US" altLang="zh-CN" sz="2800" baseline="30000" dirty="0"/>
              <a:t>2-</a:t>
            </a:r>
            <a:r>
              <a:rPr lang="zh-CN" altLang="zh-CN" sz="2800" dirty="0"/>
              <a:t>能结合水电离出的</a:t>
            </a:r>
            <a:r>
              <a:rPr lang="en-US" altLang="zh-CN" sz="2800" dirty="0"/>
              <a:t>H</a:t>
            </a:r>
            <a:r>
              <a:rPr lang="en-US" altLang="zh-CN" sz="2800" baseline="30000" dirty="0"/>
              <a:t>+</a:t>
            </a:r>
            <a:r>
              <a:rPr lang="en-US" altLang="zh-CN" sz="2800" dirty="0"/>
              <a:t>,</a:t>
            </a:r>
            <a:r>
              <a:rPr lang="zh-CN" altLang="zh-CN" sz="2800" dirty="0"/>
              <a:t>生成</a:t>
            </a:r>
            <a:r>
              <a:rPr lang="en-US" altLang="zh-CN" sz="2800" dirty="0"/>
              <a:t>OH</a:t>
            </a:r>
            <a:r>
              <a:rPr lang="en-US" altLang="zh-CN" sz="2800" baseline="30000" dirty="0"/>
              <a:t>-</a:t>
            </a:r>
            <a:r>
              <a:rPr lang="en-US" altLang="zh-CN" sz="2800" dirty="0"/>
              <a:t>,</a:t>
            </a:r>
            <a:r>
              <a:rPr lang="zh-CN" altLang="zh-CN" sz="2800" dirty="0"/>
              <a:t>促进水的电离</a:t>
            </a:r>
            <a:r>
              <a:rPr lang="en-US" altLang="zh-CN" sz="2800" dirty="0"/>
              <a:t>;Al</a:t>
            </a:r>
            <a:r>
              <a:rPr lang="en-US" altLang="zh-CN" sz="2800" baseline="30000" dirty="0"/>
              <a:t>3+</a:t>
            </a:r>
            <a:r>
              <a:rPr lang="zh-CN" altLang="zh-CN" sz="2800" dirty="0"/>
              <a:t>属于弱碱阳离子</a:t>
            </a:r>
            <a:r>
              <a:rPr lang="en-US" altLang="zh-CN" sz="2800" dirty="0"/>
              <a:t>,</a:t>
            </a:r>
            <a:r>
              <a:rPr lang="zh-CN" altLang="zh-CN" sz="2800" dirty="0"/>
              <a:t>与水电离出的</a:t>
            </a:r>
            <a:r>
              <a:rPr lang="en-US" altLang="zh-CN" sz="2800" dirty="0"/>
              <a:t>OH</a:t>
            </a:r>
            <a:r>
              <a:rPr lang="en-US" altLang="zh-CN" sz="2800" baseline="30000" dirty="0"/>
              <a:t>-</a:t>
            </a:r>
            <a:r>
              <a:rPr lang="zh-CN" altLang="zh-CN" sz="2800" dirty="0"/>
              <a:t>结合形成弱电解质从而促进水的电离</a:t>
            </a:r>
            <a:r>
              <a:rPr lang="en-US" altLang="zh-CN" sz="2800" dirty="0"/>
              <a:t>;S</a:t>
            </a:r>
            <a:r>
              <a:rPr lang="en-US" altLang="zh-CN" sz="2800" baseline="30000" dirty="0"/>
              <a:t>2-</a:t>
            </a:r>
            <a:r>
              <a:rPr lang="zh-CN" altLang="zh-CN" sz="2800" dirty="0"/>
              <a:t>是弱酸根阴离子</a:t>
            </a:r>
            <a:r>
              <a:rPr lang="en-US" altLang="zh-CN" sz="2800" dirty="0"/>
              <a:t>,</a:t>
            </a:r>
            <a:r>
              <a:rPr lang="zh-CN" altLang="zh-CN" sz="2800" dirty="0"/>
              <a:t>与水电离出的</a:t>
            </a:r>
            <a:r>
              <a:rPr lang="en-US" altLang="zh-CN" sz="2800" dirty="0"/>
              <a:t>H</a:t>
            </a:r>
            <a:r>
              <a:rPr lang="en-US" altLang="zh-CN" sz="2800" baseline="30000" dirty="0"/>
              <a:t>+</a:t>
            </a:r>
            <a:r>
              <a:rPr lang="zh-CN" altLang="zh-CN" sz="2800" dirty="0"/>
              <a:t>结合</a:t>
            </a:r>
            <a:r>
              <a:rPr lang="en-US" altLang="zh-CN" sz="2800" dirty="0"/>
              <a:t>,</a:t>
            </a:r>
            <a:r>
              <a:rPr lang="zh-CN" altLang="zh-CN" sz="2800" dirty="0"/>
              <a:t>形成</a:t>
            </a:r>
            <a:r>
              <a:rPr lang="en-US" altLang="zh-CN" sz="2800" dirty="0"/>
              <a:t>HS</a:t>
            </a:r>
            <a:r>
              <a:rPr lang="en-US" altLang="zh-CN" sz="2800" baseline="30000" dirty="0"/>
              <a:t>-</a:t>
            </a:r>
            <a:r>
              <a:rPr lang="en-US" altLang="zh-CN" sz="2800" dirty="0"/>
              <a:t>,</a:t>
            </a:r>
            <a:r>
              <a:rPr lang="zh-CN" altLang="zh-CN" sz="2800" dirty="0"/>
              <a:t>从而促进水的电离</a:t>
            </a:r>
            <a:r>
              <a:rPr lang="en-US" altLang="zh-CN" sz="2800" dirty="0"/>
              <a:t>;Na</a:t>
            </a:r>
            <a:r>
              <a:rPr lang="en-US" altLang="zh-CN" sz="2800" baseline="30000" dirty="0"/>
              <a:t>+</a:t>
            </a:r>
            <a:r>
              <a:rPr lang="zh-CN" altLang="zh-CN" sz="2800" dirty="0"/>
              <a:t>对水的电离无影响</a:t>
            </a:r>
            <a:r>
              <a:rPr lang="en-US" altLang="zh-CN" sz="2800" dirty="0"/>
              <a:t>,C</a:t>
            </a:r>
            <a:r>
              <a:rPr lang="zh-CN" altLang="zh-CN" sz="2800" dirty="0"/>
              <a:t>项符合题意。</a:t>
            </a:r>
            <a:endParaRPr lang="en-US" altLang="zh-CN" sz="2800" dirty="0"/>
          </a:p>
          <a:p>
            <a:pPr>
              <a:lnSpc>
                <a:spcPct val="150000"/>
              </a:lnSpc>
            </a:pPr>
            <a:endParaRPr lang="en-US" altLang="zh-CN" sz="2800" dirty="0"/>
          </a:p>
          <a:p>
            <a:pPr>
              <a:lnSpc>
                <a:spcPct val="150000"/>
              </a:lnSpc>
            </a:pPr>
            <a:r>
              <a:rPr lang="zh-CN" altLang="en-US" sz="2800" b="1" dirty="0">
                <a:solidFill>
                  <a:srgbClr val="DA251C"/>
                </a:solidFill>
              </a:rPr>
              <a:t>答案</a:t>
            </a:r>
            <a:r>
              <a:rPr lang="zh-CN" altLang="en-US" sz="2800" dirty="0"/>
              <a:t>　</a:t>
            </a:r>
            <a:r>
              <a:rPr lang="en-US" altLang="zh-CN" sz="2800" dirty="0"/>
              <a:t>C</a:t>
            </a:r>
            <a:endParaRPr lang="zh-CN" altLang="zh-CN" sz="2800" dirty="0"/>
          </a:p>
        </p:txBody>
      </p:sp>
    </p:spTree>
    <p:extLst>
      <p:ext uri="{BB962C8B-B14F-4D97-AF65-F5344CB8AC3E}">
        <p14:creationId xmlns:p14="http://schemas.microsoft.com/office/powerpoint/2010/main" val="1249304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14" name="矩形 13">
            <a:extLst>
              <a:ext uri="{FF2B5EF4-FFF2-40B4-BE49-F238E27FC236}">
                <a16:creationId xmlns:a16="http://schemas.microsoft.com/office/drawing/2014/main" xmlns="" id="{3B4C3551-09E0-41E9-B175-59CC31AC8EFD}"/>
              </a:ext>
            </a:extLst>
          </p:cNvPr>
          <p:cNvSpPr/>
          <p:nvPr/>
        </p:nvSpPr>
        <p:spPr>
          <a:xfrm>
            <a:off x="263073" y="312735"/>
            <a:ext cx="11694883" cy="5262979"/>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2</a:t>
            </a:r>
            <a:r>
              <a:rPr lang="zh-CN" altLang="zh-CN" sz="2800" dirty="0"/>
              <a:t>　在不同温度下</a:t>
            </a:r>
            <a:r>
              <a:rPr lang="en-US" altLang="zh-CN" sz="2800" dirty="0"/>
              <a:t>,</a:t>
            </a:r>
            <a:r>
              <a:rPr lang="zh-CN" altLang="zh-CN" sz="2800" dirty="0"/>
              <a:t>水溶液中</a:t>
            </a:r>
            <a:r>
              <a:rPr lang="en-US" altLang="zh-CN" sz="2800" i="1" dirty="0"/>
              <a:t>c</a:t>
            </a:r>
            <a:r>
              <a:rPr lang="en-US" altLang="zh-CN" sz="2800" dirty="0"/>
              <a:t>(H</a:t>
            </a:r>
            <a:r>
              <a:rPr lang="en-US" altLang="zh-CN" sz="2800" baseline="30000" dirty="0"/>
              <a:t>+</a:t>
            </a:r>
            <a:r>
              <a:rPr lang="en-US" altLang="zh-CN" sz="2800" dirty="0"/>
              <a:t>)</a:t>
            </a:r>
            <a:r>
              <a:rPr lang="zh-CN" altLang="zh-CN" sz="2800" dirty="0"/>
              <a:t>与</a:t>
            </a:r>
            <a:r>
              <a:rPr lang="en-US" altLang="zh-CN" sz="2800" i="1" dirty="0"/>
              <a:t>c</a:t>
            </a:r>
            <a:r>
              <a:rPr lang="en-US" altLang="zh-CN" sz="2800" dirty="0"/>
              <a:t>(OH</a:t>
            </a:r>
            <a:r>
              <a:rPr lang="en-US" altLang="zh-CN" sz="2800" baseline="30000" dirty="0"/>
              <a:t>-</a:t>
            </a:r>
            <a:r>
              <a:rPr lang="en-US" altLang="zh-CN" sz="2800" dirty="0"/>
              <a:t>)</a:t>
            </a:r>
            <a:r>
              <a:rPr lang="zh-CN" altLang="zh-CN" sz="2800" dirty="0"/>
              <a:t>的关系如图所示。下列有关说法中正确的是</a:t>
            </a:r>
          </a:p>
          <a:p>
            <a:pPr>
              <a:lnSpc>
                <a:spcPct val="150000"/>
              </a:lnSpc>
            </a:pPr>
            <a:r>
              <a:rPr lang="en-US" altLang="zh-CN" sz="2800" dirty="0"/>
              <a:t>A.</a:t>
            </a:r>
            <a:r>
              <a:rPr lang="zh-CN" altLang="zh-CN" sz="2800" dirty="0"/>
              <a:t>若从</a:t>
            </a:r>
            <a:r>
              <a:rPr lang="en-US" altLang="zh-CN" sz="2800" i="1" dirty="0"/>
              <a:t>a</a:t>
            </a:r>
            <a:r>
              <a:rPr lang="zh-CN" altLang="zh-CN" sz="2800" dirty="0"/>
              <a:t>点到</a:t>
            </a:r>
            <a:r>
              <a:rPr lang="en-US" altLang="zh-CN" sz="2800" i="1" dirty="0"/>
              <a:t>c</a:t>
            </a:r>
            <a:r>
              <a:rPr lang="zh-CN" altLang="zh-CN" sz="2800" dirty="0"/>
              <a:t>点</a:t>
            </a:r>
            <a:r>
              <a:rPr lang="en-US" altLang="zh-CN" sz="2800" dirty="0"/>
              <a:t>,</a:t>
            </a:r>
            <a:r>
              <a:rPr lang="zh-CN" altLang="zh-CN" sz="2800" dirty="0"/>
              <a:t>可采用在水中加入酸的方法</a:t>
            </a:r>
          </a:p>
          <a:p>
            <a:pPr>
              <a:lnSpc>
                <a:spcPct val="150000"/>
              </a:lnSpc>
            </a:pPr>
            <a:r>
              <a:rPr lang="en-US" altLang="zh-CN" sz="2800" dirty="0" err="1"/>
              <a:t>B.</a:t>
            </a:r>
            <a:r>
              <a:rPr lang="en-US" altLang="zh-CN" sz="2800" i="1" dirty="0" err="1"/>
              <a:t>b</a:t>
            </a:r>
            <a:r>
              <a:rPr lang="zh-CN" altLang="zh-CN" sz="2800" dirty="0"/>
              <a:t>点对应的醋酸中由水电离出</a:t>
            </a:r>
            <a:endParaRPr lang="en-US" altLang="zh-CN" sz="2800" dirty="0"/>
          </a:p>
          <a:p>
            <a:pPr>
              <a:lnSpc>
                <a:spcPct val="150000"/>
              </a:lnSpc>
            </a:pPr>
            <a:r>
              <a:rPr lang="zh-CN" altLang="zh-CN" sz="2800" dirty="0"/>
              <a:t>的</a:t>
            </a:r>
            <a:r>
              <a:rPr lang="en-US" altLang="zh-CN" sz="2800" i="1" dirty="0"/>
              <a:t>c</a:t>
            </a:r>
            <a:r>
              <a:rPr lang="en-US" altLang="zh-CN" sz="2800" dirty="0"/>
              <a:t>(H</a:t>
            </a:r>
            <a:r>
              <a:rPr lang="en-US" altLang="zh-CN" sz="2800" baseline="30000" dirty="0"/>
              <a:t>+</a:t>
            </a:r>
            <a:r>
              <a:rPr lang="en-US" altLang="zh-CN" sz="2800" dirty="0"/>
              <a:t>)=10</a:t>
            </a:r>
            <a:r>
              <a:rPr lang="en-US" altLang="zh-CN" sz="2800" baseline="30000" dirty="0"/>
              <a:t>-6</a:t>
            </a:r>
            <a:r>
              <a:rPr lang="en-US" altLang="zh-CN" sz="2800" dirty="0"/>
              <a:t> mol·L</a:t>
            </a:r>
            <a:r>
              <a:rPr lang="en-US" altLang="zh-CN" sz="2800" baseline="30000" dirty="0"/>
              <a:t>-1</a:t>
            </a:r>
            <a:endParaRPr lang="zh-CN" altLang="zh-CN" sz="2800" dirty="0"/>
          </a:p>
          <a:p>
            <a:pPr>
              <a:lnSpc>
                <a:spcPct val="150000"/>
              </a:lnSpc>
            </a:pPr>
            <a:r>
              <a:rPr lang="en-US" altLang="zh-CN" sz="2800" dirty="0" err="1"/>
              <a:t>C.</a:t>
            </a:r>
            <a:r>
              <a:rPr lang="en-US" altLang="zh-CN" sz="2800" i="1" dirty="0" err="1"/>
              <a:t>c</a:t>
            </a:r>
            <a:r>
              <a:rPr lang="zh-CN" altLang="zh-CN" sz="2800" dirty="0"/>
              <a:t>点对应溶液的</a:t>
            </a:r>
            <a:r>
              <a:rPr lang="en-US" altLang="zh-CN" sz="2800" i="1" dirty="0"/>
              <a:t>K</a:t>
            </a:r>
            <a:r>
              <a:rPr lang="en-US" altLang="zh-CN" sz="2800" baseline="-25000" dirty="0"/>
              <a:t>w</a:t>
            </a:r>
            <a:r>
              <a:rPr lang="zh-CN" altLang="zh-CN" sz="2800" dirty="0"/>
              <a:t>大于</a:t>
            </a:r>
            <a:r>
              <a:rPr lang="en-US" altLang="zh-CN" sz="2800" i="1" dirty="0"/>
              <a:t>d</a:t>
            </a:r>
            <a:r>
              <a:rPr lang="zh-CN" altLang="zh-CN" sz="2800" dirty="0"/>
              <a:t>点对应溶液</a:t>
            </a:r>
            <a:endParaRPr lang="en-US" altLang="zh-CN" sz="2800" dirty="0"/>
          </a:p>
          <a:p>
            <a:pPr>
              <a:lnSpc>
                <a:spcPct val="150000"/>
              </a:lnSpc>
            </a:pPr>
            <a:r>
              <a:rPr lang="zh-CN" altLang="zh-CN" sz="2800" dirty="0"/>
              <a:t>的</a:t>
            </a:r>
            <a:r>
              <a:rPr lang="en-US" altLang="zh-CN" sz="2800" i="1" dirty="0"/>
              <a:t>K</a:t>
            </a:r>
            <a:r>
              <a:rPr lang="en-US" altLang="zh-CN" sz="2800" baseline="-25000" dirty="0"/>
              <a:t>w</a:t>
            </a:r>
            <a:endParaRPr lang="zh-CN" altLang="zh-CN" sz="2800" dirty="0"/>
          </a:p>
          <a:p>
            <a:pPr>
              <a:lnSpc>
                <a:spcPct val="150000"/>
              </a:lnSpc>
            </a:pPr>
            <a:r>
              <a:rPr lang="en-US" altLang="zh-CN" sz="2800" dirty="0"/>
              <a:t>D.</a:t>
            </a:r>
            <a:r>
              <a:rPr lang="en-US" altLang="zh-CN" sz="2800" i="1" dirty="0"/>
              <a:t>T</a:t>
            </a:r>
            <a:r>
              <a:rPr lang="en-US" altLang="zh-CN" sz="2800" dirty="0"/>
              <a:t> ℃</a:t>
            </a:r>
            <a:r>
              <a:rPr lang="zh-CN" altLang="zh-CN" sz="2800" dirty="0"/>
              <a:t>时</a:t>
            </a:r>
            <a:r>
              <a:rPr lang="en-US" altLang="zh-CN" sz="2800" dirty="0"/>
              <a:t>,0.05 mol·L</a:t>
            </a:r>
            <a:r>
              <a:rPr lang="en-US" altLang="zh-CN" sz="2800" baseline="30000" dirty="0"/>
              <a:t>-1</a:t>
            </a:r>
            <a:r>
              <a:rPr lang="en-US" altLang="zh-CN" sz="2800" dirty="0"/>
              <a:t> Ba(OH)</a:t>
            </a:r>
            <a:r>
              <a:rPr lang="en-US" altLang="zh-CN" sz="2800" baseline="-25000" dirty="0"/>
              <a:t>2</a:t>
            </a:r>
            <a:r>
              <a:rPr lang="zh-CN" altLang="zh-CN" sz="2800" dirty="0"/>
              <a:t>溶液的</a:t>
            </a:r>
            <a:r>
              <a:rPr lang="en-US" altLang="zh-CN" sz="2800" dirty="0"/>
              <a:t>pH=11</a:t>
            </a:r>
            <a:endParaRPr lang="zh-CN" altLang="zh-CN" sz="2800" dirty="0"/>
          </a:p>
        </p:txBody>
      </p:sp>
      <p:pic>
        <p:nvPicPr>
          <p:cNvPr id="15" name="HX-3.jpg" descr="id:2147507963;FounderCES">
            <a:extLst>
              <a:ext uri="{FF2B5EF4-FFF2-40B4-BE49-F238E27FC236}">
                <a16:creationId xmlns:a16="http://schemas.microsoft.com/office/drawing/2014/main" xmlns="" id="{C6A5BACA-1138-4DBB-994F-D9C438B9CE52}"/>
              </a:ext>
            </a:extLst>
          </p:cNvPr>
          <p:cNvPicPr/>
          <p:nvPr/>
        </p:nvPicPr>
        <p:blipFill>
          <a:blip r:embed="rId2"/>
          <a:stretch>
            <a:fillRect/>
          </a:stretch>
        </p:blipFill>
        <p:spPr>
          <a:xfrm>
            <a:off x="7623507" y="1684988"/>
            <a:ext cx="4249690" cy="2927234"/>
          </a:xfrm>
          <a:prstGeom prst="rect">
            <a:avLst/>
          </a:prstGeom>
        </p:spPr>
      </p:pic>
    </p:spTree>
    <p:extLst>
      <p:ext uri="{BB962C8B-B14F-4D97-AF65-F5344CB8AC3E}">
        <p14:creationId xmlns:p14="http://schemas.microsoft.com/office/powerpoint/2010/main" val="8834249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14" name="矩形 13">
            <a:extLst>
              <a:ext uri="{FF2B5EF4-FFF2-40B4-BE49-F238E27FC236}">
                <a16:creationId xmlns:a16="http://schemas.microsoft.com/office/drawing/2014/main" xmlns="" id="{3B4C3551-09E0-41E9-B175-59CC31AC8EFD}"/>
              </a:ext>
            </a:extLst>
          </p:cNvPr>
          <p:cNvSpPr/>
          <p:nvPr/>
        </p:nvSpPr>
        <p:spPr>
          <a:xfrm>
            <a:off x="263073" y="312735"/>
            <a:ext cx="11694883" cy="5909310"/>
          </a:xfrm>
          <a:prstGeom prst="rect">
            <a:avLst/>
          </a:prstGeom>
        </p:spPr>
        <p:txBody>
          <a:bodyPr wrap="square">
            <a:spAutoFit/>
          </a:bodyPr>
          <a:lstStyle/>
          <a:p>
            <a:pPr algn="dist">
              <a:lnSpc>
                <a:spcPct val="150000"/>
              </a:lnSpc>
            </a:pPr>
            <a:r>
              <a:rPr lang="zh-CN" altLang="zh-CN" sz="2800" b="1" dirty="0">
                <a:solidFill>
                  <a:srgbClr val="DA251C"/>
                </a:solidFill>
              </a:rPr>
              <a:t>解析</a:t>
            </a:r>
            <a:r>
              <a:rPr lang="zh-CN" altLang="zh-CN" sz="2800" dirty="0"/>
              <a:t>　</a:t>
            </a:r>
            <a:r>
              <a:rPr lang="en-US" altLang="zh-CN" sz="2800" i="1" dirty="0"/>
              <a:t>a</a:t>
            </a:r>
            <a:r>
              <a:rPr lang="zh-CN" altLang="zh-CN" sz="2800" dirty="0"/>
              <a:t>点对应的</a:t>
            </a:r>
            <a:r>
              <a:rPr lang="en-US" altLang="zh-CN" sz="2800" i="1" dirty="0"/>
              <a:t>c</a:t>
            </a:r>
            <a:r>
              <a:rPr lang="en-US" altLang="zh-CN" sz="2800" dirty="0"/>
              <a:t>(H</a:t>
            </a:r>
            <a:r>
              <a:rPr lang="en-US" altLang="zh-CN" sz="2800" baseline="30000" dirty="0"/>
              <a:t>+</a:t>
            </a:r>
            <a:r>
              <a:rPr lang="en-US" altLang="zh-CN" sz="2800" dirty="0"/>
              <a:t>)</a:t>
            </a:r>
            <a:r>
              <a:rPr lang="zh-CN" altLang="zh-CN" sz="2800" dirty="0"/>
              <a:t>和</a:t>
            </a:r>
            <a:r>
              <a:rPr lang="en-US" altLang="zh-CN" sz="2800" i="1" dirty="0"/>
              <a:t>c</a:t>
            </a:r>
            <a:r>
              <a:rPr lang="en-US" altLang="zh-CN" sz="2800" dirty="0"/>
              <a:t>(OH</a:t>
            </a:r>
            <a:r>
              <a:rPr lang="en-US" altLang="zh-CN" sz="2800" baseline="30000" dirty="0"/>
              <a:t>-</a:t>
            </a:r>
            <a:r>
              <a:rPr lang="en-US" altLang="zh-CN" sz="2800" dirty="0"/>
              <a:t>)</a:t>
            </a:r>
            <a:r>
              <a:rPr lang="zh-CN" altLang="zh-CN" sz="2800" dirty="0"/>
              <a:t>相等</a:t>
            </a:r>
            <a:r>
              <a:rPr lang="en-US" altLang="zh-CN" sz="2800" dirty="0"/>
              <a:t>,</a:t>
            </a:r>
            <a:r>
              <a:rPr lang="en-US" altLang="zh-CN" sz="2800" i="1" dirty="0"/>
              <a:t>c</a:t>
            </a:r>
            <a:r>
              <a:rPr lang="zh-CN" altLang="zh-CN" sz="2800" dirty="0"/>
              <a:t>点对应的</a:t>
            </a:r>
            <a:r>
              <a:rPr lang="en-US" altLang="zh-CN" sz="2800" i="1" dirty="0"/>
              <a:t>c</a:t>
            </a:r>
            <a:r>
              <a:rPr lang="en-US" altLang="zh-CN" sz="2800" dirty="0"/>
              <a:t>(H</a:t>
            </a:r>
            <a:r>
              <a:rPr lang="en-US" altLang="zh-CN" sz="2800" baseline="30000" dirty="0"/>
              <a:t>+</a:t>
            </a:r>
            <a:r>
              <a:rPr lang="en-US" altLang="zh-CN" sz="2800" dirty="0"/>
              <a:t>)</a:t>
            </a:r>
            <a:r>
              <a:rPr lang="zh-CN" altLang="zh-CN" sz="2800" dirty="0"/>
              <a:t>和</a:t>
            </a:r>
            <a:r>
              <a:rPr lang="en-US" altLang="zh-CN" sz="2800" i="1" dirty="0"/>
              <a:t>c</a:t>
            </a:r>
            <a:r>
              <a:rPr lang="en-US" altLang="zh-CN" sz="2800" dirty="0"/>
              <a:t>(OH</a:t>
            </a:r>
            <a:r>
              <a:rPr lang="en-US" altLang="zh-CN" sz="2800" baseline="30000" dirty="0"/>
              <a:t>-</a:t>
            </a:r>
            <a:r>
              <a:rPr lang="en-US" altLang="zh-CN" sz="2800" dirty="0"/>
              <a:t>)</a:t>
            </a:r>
            <a:r>
              <a:rPr lang="zh-CN" altLang="zh-CN" sz="2800" dirty="0"/>
              <a:t>也相等</a:t>
            </a:r>
            <a:r>
              <a:rPr lang="en-US" altLang="zh-CN" sz="2800" dirty="0"/>
              <a:t>,</a:t>
            </a:r>
            <a:r>
              <a:rPr lang="zh-CN" altLang="zh-CN" sz="2800" dirty="0"/>
              <a:t>溶液一定呈中性</a:t>
            </a:r>
            <a:r>
              <a:rPr lang="en-US" altLang="zh-CN" sz="2800" dirty="0"/>
              <a:t>,</a:t>
            </a:r>
            <a:r>
              <a:rPr lang="zh-CN" altLang="zh-CN" sz="2800" dirty="0"/>
              <a:t>从</a:t>
            </a:r>
            <a:r>
              <a:rPr lang="en-US" altLang="zh-CN" sz="2800" i="1" dirty="0"/>
              <a:t>a</a:t>
            </a:r>
            <a:r>
              <a:rPr lang="zh-CN" altLang="zh-CN" sz="2800" dirty="0"/>
              <a:t>点到</a:t>
            </a:r>
            <a:r>
              <a:rPr lang="en-US" altLang="zh-CN" sz="2800" i="1" dirty="0"/>
              <a:t>c</a:t>
            </a:r>
            <a:r>
              <a:rPr lang="zh-CN" altLang="zh-CN" sz="2800" dirty="0"/>
              <a:t>点</a:t>
            </a:r>
            <a:r>
              <a:rPr lang="en-US" altLang="zh-CN" sz="2800" dirty="0"/>
              <a:t>,</a:t>
            </a:r>
            <a:r>
              <a:rPr lang="zh-CN" altLang="zh-CN" sz="2800" dirty="0"/>
              <a:t>可以采用升温的方法</a:t>
            </a:r>
            <a:r>
              <a:rPr lang="en-US" altLang="zh-CN" sz="2800" dirty="0"/>
              <a:t>,A</a:t>
            </a:r>
            <a:r>
              <a:rPr lang="zh-CN" altLang="zh-CN" sz="2800" dirty="0"/>
              <a:t>项错误</a:t>
            </a:r>
            <a:r>
              <a:rPr lang="en-US" altLang="zh-CN" sz="2800" dirty="0"/>
              <a:t>;</a:t>
            </a:r>
            <a:r>
              <a:rPr lang="en-US" altLang="zh-CN" sz="2800" i="1" dirty="0"/>
              <a:t>K</a:t>
            </a:r>
            <a:r>
              <a:rPr lang="en-US" altLang="zh-CN" sz="2800" baseline="-25000" dirty="0"/>
              <a:t>w</a:t>
            </a:r>
            <a:r>
              <a:rPr lang="zh-CN" altLang="zh-CN" sz="2800" dirty="0"/>
              <a:t>只与温度有关</a:t>
            </a:r>
            <a:r>
              <a:rPr lang="en-US" altLang="zh-CN" sz="2800" dirty="0"/>
              <a:t>,</a:t>
            </a:r>
            <a:r>
              <a:rPr lang="zh-CN" altLang="zh-CN" sz="2800" dirty="0"/>
              <a:t>同温度下不同酸碱性溶液的</a:t>
            </a:r>
            <a:r>
              <a:rPr lang="en-US" altLang="zh-CN" sz="2800" i="1" dirty="0"/>
              <a:t>K</a:t>
            </a:r>
            <a:r>
              <a:rPr lang="en-US" altLang="zh-CN" sz="2800" baseline="-25000" dirty="0"/>
              <a:t>w</a:t>
            </a:r>
            <a:r>
              <a:rPr lang="zh-CN" altLang="zh-CN" sz="2800" dirty="0"/>
              <a:t>相同</a:t>
            </a:r>
            <a:r>
              <a:rPr lang="en-US" altLang="zh-CN" sz="2800" dirty="0"/>
              <a:t>,</a:t>
            </a:r>
            <a:r>
              <a:rPr lang="en-US" altLang="zh-CN" sz="2800" i="1" dirty="0"/>
              <a:t>a</a:t>
            </a:r>
            <a:r>
              <a:rPr lang="zh-CN" altLang="zh-CN" sz="2800" dirty="0"/>
              <a:t>点和</a:t>
            </a:r>
            <a:r>
              <a:rPr lang="en-US" altLang="zh-CN" sz="2800" i="1" dirty="0"/>
              <a:t>b</a:t>
            </a:r>
            <a:r>
              <a:rPr lang="zh-CN" altLang="zh-CN" sz="2800" dirty="0"/>
              <a:t>点对应溶液的</a:t>
            </a:r>
            <a:r>
              <a:rPr lang="en-US" altLang="zh-CN" sz="2800" i="1" dirty="0"/>
              <a:t>K</a:t>
            </a:r>
            <a:r>
              <a:rPr lang="en-US" altLang="zh-CN" sz="2800" baseline="-25000" dirty="0"/>
              <a:t>w</a:t>
            </a:r>
            <a:r>
              <a:rPr lang="zh-CN" altLang="zh-CN" sz="2800" dirty="0"/>
              <a:t>都是</a:t>
            </a:r>
            <a:r>
              <a:rPr lang="en-US" altLang="zh-CN" sz="2800" dirty="0"/>
              <a:t>10</a:t>
            </a:r>
            <a:r>
              <a:rPr lang="en-US" altLang="zh-CN" sz="2800" baseline="30000" dirty="0"/>
              <a:t>-14</a:t>
            </a:r>
            <a:r>
              <a:rPr lang="en-US" altLang="zh-CN" sz="2800" dirty="0"/>
              <a:t>,</a:t>
            </a:r>
            <a:r>
              <a:rPr lang="en-US" altLang="zh-CN" sz="2800" i="1" dirty="0"/>
              <a:t>c</a:t>
            </a:r>
            <a:r>
              <a:rPr lang="zh-CN" altLang="zh-CN" sz="2800" dirty="0"/>
              <a:t>点和</a:t>
            </a:r>
            <a:r>
              <a:rPr lang="en-US" altLang="zh-CN" sz="2800" i="1" dirty="0"/>
              <a:t>d</a:t>
            </a:r>
            <a:r>
              <a:rPr lang="zh-CN" altLang="zh-CN" sz="2800" dirty="0"/>
              <a:t>点对应溶液的</a:t>
            </a:r>
            <a:r>
              <a:rPr lang="en-US" altLang="zh-CN" sz="2800" i="1" dirty="0"/>
              <a:t>K</a:t>
            </a:r>
            <a:r>
              <a:rPr lang="en-US" altLang="zh-CN" sz="2800" baseline="-25000" dirty="0"/>
              <a:t>w</a:t>
            </a:r>
            <a:r>
              <a:rPr lang="zh-CN" altLang="zh-CN" sz="2800" dirty="0"/>
              <a:t>都是</a:t>
            </a:r>
            <a:r>
              <a:rPr lang="en-US" altLang="zh-CN" sz="2800" dirty="0"/>
              <a:t>10</a:t>
            </a:r>
            <a:r>
              <a:rPr lang="en-US" altLang="zh-CN" sz="2800" baseline="30000" dirty="0"/>
              <a:t>-12</a:t>
            </a:r>
            <a:r>
              <a:rPr lang="en-US" altLang="zh-CN" sz="2800" dirty="0"/>
              <a:t>,</a:t>
            </a:r>
            <a:r>
              <a:rPr lang="zh-CN" altLang="zh-CN" sz="2800" dirty="0"/>
              <a:t>酸和碱溶液都会抑制水的电离</a:t>
            </a:r>
            <a:r>
              <a:rPr lang="en-US" altLang="zh-CN" sz="2800" dirty="0"/>
              <a:t>,</a:t>
            </a:r>
            <a:r>
              <a:rPr lang="zh-CN" altLang="zh-CN" sz="2800" dirty="0"/>
              <a:t>酸溶液中由水电离出的</a:t>
            </a:r>
            <a:r>
              <a:rPr lang="en-US" altLang="zh-CN" sz="2800" i="1" dirty="0"/>
              <a:t>c</a:t>
            </a:r>
            <a:r>
              <a:rPr lang="zh-CN" altLang="zh-CN" sz="2800" baseline="-25000" dirty="0"/>
              <a:t>水</a:t>
            </a:r>
            <a:r>
              <a:rPr lang="en-US" altLang="zh-CN" sz="2800" dirty="0"/>
              <a:t>(H</a:t>
            </a:r>
            <a:r>
              <a:rPr lang="en-US" altLang="zh-CN" sz="2800" baseline="30000" dirty="0"/>
              <a:t>+</a:t>
            </a:r>
            <a:r>
              <a:rPr lang="en-US" altLang="zh-CN" sz="2800" dirty="0"/>
              <a:t>)</a:t>
            </a:r>
            <a:r>
              <a:rPr lang="zh-CN" altLang="zh-CN" sz="2800" dirty="0"/>
              <a:t>与溶液中的</a:t>
            </a:r>
            <a:r>
              <a:rPr lang="en-US" altLang="zh-CN" sz="2800" i="1" dirty="0"/>
              <a:t>c</a:t>
            </a:r>
            <a:r>
              <a:rPr lang="en-US" altLang="zh-CN" sz="2800" dirty="0"/>
              <a:t>(OH</a:t>
            </a:r>
            <a:r>
              <a:rPr lang="en-US" altLang="zh-CN" sz="2800" baseline="30000" dirty="0"/>
              <a:t>-</a:t>
            </a:r>
            <a:r>
              <a:rPr lang="en-US" altLang="zh-CN" sz="2800" dirty="0"/>
              <a:t>)</a:t>
            </a:r>
            <a:r>
              <a:rPr lang="zh-CN" altLang="zh-CN" sz="2800" dirty="0"/>
              <a:t>相等</a:t>
            </a:r>
            <a:r>
              <a:rPr lang="en-US" altLang="zh-CN" sz="2800" dirty="0"/>
              <a:t>,</a:t>
            </a:r>
            <a:r>
              <a:rPr lang="zh-CN" altLang="zh-CN" sz="2800" dirty="0"/>
              <a:t>即</a:t>
            </a:r>
            <a:r>
              <a:rPr lang="en-US" altLang="zh-CN" sz="2800" i="1" dirty="0"/>
              <a:t>b</a:t>
            </a:r>
            <a:r>
              <a:rPr lang="zh-CN" altLang="zh-CN" sz="2800" dirty="0"/>
              <a:t>点时</a:t>
            </a:r>
            <a:r>
              <a:rPr lang="en-US" altLang="zh-CN" sz="2800" i="1" dirty="0"/>
              <a:t>c</a:t>
            </a:r>
            <a:r>
              <a:rPr lang="zh-CN" altLang="zh-CN" sz="2800" baseline="-25000" dirty="0"/>
              <a:t>水</a:t>
            </a:r>
            <a:r>
              <a:rPr lang="en-US" altLang="zh-CN" sz="2800" dirty="0"/>
              <a:t>(H</a:t>
            </a:r>
            <a:r>
              <a:rPr lang="en-US" altLang="zh-CN" sz="2800" baseline="30000" dirty="0"/>
              <a:t>+</a:t>
            </a:r>
            <a:r>
              <a:rPr lang="en-US" altLang="zh-CN" sz="2800" dirty="0"/>
              <a:t>)=</a:t>
            </a:r>
            <a:r>
              <a:rPr lang="en-US" altLang="zh-CN" sz="2800" i="1" dirty="0"/>
              <a:t>c</a:t>
            </a:r>
            <a:r>
              <a:rPr lang="en-US" altLang="zh-CN" sz="2800" dirty="0"/>
              <a:t>(OH</a:t>
            </a:r>
            <a:r>
              <a:rPr lang="en-US" altLang="zh-CN" sz="2800" baseline="30000" dirty="0"/>
              <a:t>-</a:t>
            </a:r>
            <a:r>
              <a:rPr lang="en-US" altLang="zh-CN" sz="2800" dirty="0"/>
              <a:t>)=10</a:t>
            </a:r>
            <a:r>
              <a:rPr lang="en-US" altLang="zh-CN" sz="2800" baseline="30000" dirty="0"/>
              <a:t>-8</a:t>
            </a:r>
            <a:r>
              <a:rPr lang="en-US" altLang="zh-CN" sz="2800" dirty="0"/>
              <a:t> mol·L</a:t>
            </a:r>
            <a:r>
              <a:rPr lang="en-US" altLang="zh-CN" sz="2800" baseline="30000" dirty="0"/>
              <a:t>-1</a:t>
            </a:r>
            <a:r>
              <a:rPr lang="en-US" altLang="zh-CN" sz="2800" dirty="0"/>
              <a:t>,B</a:t>
            </a:r>
            <a:r>
              <a:rPr lang="zh-CN" altLang="zh-CN" sz="2800" dirty="0"/>
              <a:t>、</a:t>
            </a:r>
            <a:r>
              <a:rPr lang="en-US" altLang="zh-CN" sz="2800" dirty="0"/>
              <a:t>C</a:t>
            </a:r>
            <a:r>
              <a:rPr lang="zh-CN" altLang="zh-CN" sz="2800" dirty="0"/>
              <a:t>项均错误</a:t>
            </a:r>
            <a:r>
              <a:rPr lang="en-US" altLang="zh-CN" sz="2800" dirty="0"/>
              <a:t>;</a:t>
            </a:r>
            <a:r>
              <a:rPr lang="en-US" altLang="zh-CN" sz="2800" i="1" dirty="0"/>
              <a:t>T</a:t>
            </a:r>
            <a:r>
              <a:rPr lang="en-US" altLang="zh-CN" sz="2800" dirty="0"/>
              <a:t> ℃</a:t>
            </a:r>
            <a:r>
              <a:rPr lang="zh-CN" altLang="zh-CN" sz="2800" dirty="0"/>
              <a:t>时</a:t>
            </a:r>
            <a:r>
              <a:rPr lang="en-US" altLang="zh-CN" sz="2800" dirty="0"/>
              <a:t>,</a:t>
            </a:r>
            <a:r>
              <a:rPr lang="en-US" altLang="zh-CN" sz="2800" i="1" dirty="0"/>
              <a:t>K</a:t>
            </a:r>
            <a:r>
              <a:rPr lang="en-US" altLang="zh-CN" sz="2800" baseline="-25000" dirty="0"/>
              <a:t>w</a:t>
            </a:r>
            <a:r>
              <a:rPr lang="en-US" altLang="zh-CN" sz="2800" dirty="0"/>
              <a:t>=10</a:t>
            </a:r>
            <a:r>
              <a:rPr lang="en-US" altLang="zh-CN" sz="2800" baseline="30000" dirty="0"/>
              <a:t>-12</a:t>
            </a:r>
            <a:r>
              <a:rPr lang="en-US" altLang="zh-CN" sz="2800" dirty="0"/>
              <a:t>,0.05 mol·L</a:t>
            </a:r>
            <a:r>
              <a:rPr lang="en-US" altLang="zh-CN" sz="2800" baseline="30000" dirty="0"/>
              <a:t>-1</a:t>
            </a:r>
            <a:r>
              <a:rPr lang="en-US" altLang="zh-CN" sz="2800" dirty="0"/>
              <a:t> Ba(OH)</a:t>
            </a:r>
            <a:r>
              <a:rPr lang="en-US" altLang="zh-CN" sz="2800" baseline="-25000" dirty="0"/>
              <a:t>2</a:t>
            </a:r>
            <a:r>
              <a:rPr lang="zh-CN" altLang="zh-CN" sz="2800" dirty="0"/>
              <a:t>溶液中</a:t>
            </a:r>
            <a:r>
              <a:rPr lang="en-US" altLang="zh-CN" sz="2800" i="1" dirty="0"/>
              <a:t>c</a:t>
            </a:r>
            <a:r>
              <a:rPr lang="en-US" altLang="zh-CN" sz="2800" dirty="0"/>
              <a:t>(H</a:t>
            </a:r>
            <a:r>
              <a:rPr lang="en-US" altLang="zh-CN" sz="2800" baseline="30000" dirty="0"/>
              <a:t>+</a:t>
            </a:r>
            <a:r>
              <a:rPr lang="en-US" altLang="zh-CN" sz="2800" dirty="0"/>
              <a:t>)=10</a:t>
            </a:r>
            <a:r>
              <a:rPr lang="en-US" altLang="zh-CN" sz="2800" baseline="30000" dirty="0"/>
              <a:t>-11</a:t>
            </a:r>
            <a:r>
              <a:rPr lang="en-US" altLang="zh-CN" sz="2800" dirty="0"/>
              <a:t> mol·L</a:t>
            </a:r>
            <a:r>
              <a:rPr lang="en-US" altLang="zh-CN" sz="2800" baseline="30000" dirty="0"/>
              <a:t>-1</a:t>
            </a:r>
            <a:r>
              <a:rPr lang="en-US" altLang="zh-CN" sz="2800" dirty="0"/>
              <a:t>,</a:t>
            </a:r>
          </a:p>
          <a:p>
            <a:pPr>
              <a:lnSpc>
                <a:spcPct val="150000"/>
              </a:lnSpc>
            </a:pPr>
            <a:r>
              <a:rPr lang="en-US" altLang="zh-CN" sz="2800" dirty="0"/>
              <a:t>pH=11,D</a:t>
            </a:r>
            <a:r>
              <a:rPr lang="zh-CN" altLang="zh-CN" sz="2800" dirty="0"/>
              <a:t>项正确。</a:t>
            </a:r>
            <a:endParaRPr lang="en-US" altLang="zh-CN" sz="2800" dirty="0"/>
          </a:p>
          <a:p>
            <a:pPr>
              <a:lnSpc>
                <a:spcPct val="150000"/>
              </a:lnSpc>
            </a:pPr>
            <a:endParaRPr lang="en-US" altLang="zh-CN" sz="2800" dirty="0"/>
          </a:p>
          <a:p>
            <a:pPr>
              <a:lnSpc>
                <a:spcPct val="150000"/>
              </a:lnSpc>
            </a:pPr>
            <a:r>
              <a:rPr lang="zh-CN" altLang="zh-CN" sz="2800" b="1" dirty="0">
                <a:solidFill>
                  <a:srgbClr val="DA251C"/>
                </a:solidFill>
              </a:rPr>
              <a:t>答案　</a:t>
            </a:r>
            <a:r>
              <a:rPr lang="en-US" altLang="zh-CN" sz="2800" dirty="0"/>
              <a:t>D</a:t>
            </a:r>
            <a:endParaRPr lang="zh-CN" altLang="zh-CN" sz="2800" dirty="0"/>
          </a:p>
        </p:txBody>
      </p:sp>
    </p:spTree>
    <p:extLst>
      <p:ext uri="{BB962C8B-B14F-4D97-AF65-F5344CB8AC3E}">
        <p14:creationId xmlns:p14="http://schemas.microsoft.com/office/powerpoint/2010/main" val="670680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14" name="矩形 13">
            <a:extLst>
              <a:ext uri="{FF2B5EF4-FFF2-40B4-BE49-F238E27FC236}">
                <a16:creationId xmlns:a16="http://schemas.microsoft.com/office/drawing/2014/main" xmlns="" id="{3B4C3551-09E0-41E9-B175-59CC31AC8EFD}"/>
              </a:ext>
            </a:extLst>
          </p:cNvPr>
          <p:cNvSpPr/>
          <p:nvPr/>
        </p:nvSpPr>
        <p:spPr>
          <a:xfrm>
            <a:off x="263073" y="312735"/>
            <a:ext cx="11694883" cy="2601290"/>
          </a:xfrm>
          <a:prstGeom prst="rect">
            <a:avLst/>
          </a:prstGeom>
        </p:spPr>
        <p:txBody>
          <a:bodyPr wrap="square">
            <a:spAutoFit/>
          </a:bodyPr>
          <a:lstStyle/>
          <a:p>
            <a:pPr>
              <a:lnSpc>
                <a:spcPct val="150000"/>
              </a:lnSpc>
            </a:pPr>
            <a:r>
              <a:rPr lang="zh-CN" altLang="en-US" sz="2800" b="1" dirty="0">
                <a:solidFill>
                  <a:srgbClr val="DA251C"/>
                </a:solidFill>
              </a:rPr>
              <a:t>突破攻略</a:t>
            </a:r>
            <a:endParaRPr lang="en-US" altLang="zh-CN" sz="2800" b="1" dirty="0">
              <a:solidFill>
                <a:srgbClr val="DA251C"/>
              </a:solidFill>
            </a:endParaRPr>
          </a:p>
          <a:p>
            <a:pPr>
              <a:lnSpc>
                <a:spcPct val="150000"/>
              </a:lnSpc>
            </a:pPr>
            <a:r>
              <a:rPr lang="en-US" altLang="zh-CN" sz="2800" dirty="0"/>
              <a:t>1.</a:t>
            </a:r>
            <a:r>
              <a:rPr lang="zh-CN" altLang="zh-CN" sz="2800" dirty="0"/>
              <a:t>水电离出来的</a:t>
            </a:r>
            <a:r>
              <a:rPr lang="en-US" altLang="zh-CN" sz="2800" i="1" dirty="0"/>
              <a:t>c</a:t>
            </a:r>
            <a:r>
              <a:rPr lang="en-US" altLang="zh-CN" sz="2800" dirty="0"/>
              <a:t>(H</a:t>
            </a:r>
            <a:r>
              <a:rPr lang="en-US" altLang="zh-CN" sz="2800" baseline="30000" dirty="0"/>
              <a:t>+</a:t>
            </a:r>
            <a:r>
              <a:rPr lang="en-US" altLang="zh-CN" sz="2800" dirty="0"/>
              <a:t>)</a:t>
            </a:r>
            <a:r>
              <a:rPr lang="zh-CN" altLang="zh-CN" sz="2800" dirty="0"/>
              <a:t>与</a:t>
            </a:r>
            <a:r>
              <a:rPr lang="en-US" altLang="zh-CN" sz="2800" i="1" dirty="0"/>
              <a:t>c</a:t>
            </a:r>
            <a:r>
              <a:rPr lang="en-US" altLang="zh-CN" sz="2800" dirty="0"/>
              <a:t>(OH</a:t>
            </a:r>
            <a:r>
              <a:rPr lang="en-US" altLang="zh-CN" sz="2800" baseline="30000" dirty="0"/>
              <a:t>-</a:t>
            </a:r>
            <a:r>
              <a:rPr lang="en-US" altLang="zh-CN" sz="2800" dirty="0"/>
              <a:t>)</a:t>
            </a:r>
            <a:r>
              <a:rPr lang="zh-CN" altLang="zh-CN" sz="2800" dirty="0"/>
              <a:t>始终相等。</a:t>
            </a:r>
          </a:p>
          <a:p>
            <a:pPr>
              <a:lnSpc>
                <a:spcPct val="150000"/>
              </a:lnSpc>
            </a:pPr>
            <a:r>
              <a:rPr lang="en-US" altLang="zh-CN" sz="2800" dirty="0"/>
              <a:t>2.</a:t>
            </a:r>
            <a:r>
              <a:rPr lang="zh-CN" altLang="zh-CN" sz="2800" dirty="0"/>
              <a:t>当抑制水的电离时</a:t>
            </a:r>
            <a:r>
              <a:rPr lang="en-US" altLang="zh-CN" sz="2800" dirty="0"/>
              <a:t>(</a:t>
            </a:r>
            <a:r>
              <a:rPr lang="zh-CN" altLang="zh-CN" sz="2800" dirty="0"/>
              <a:t>如酸或碱溶液</a:t>
            </a:r>
            <a:r>
              <a:rPr lang="en-US" altLang="zh-CN" sz="2800" dirty="0"/>
              <a:t>),</a:t>
            </a:r>
            <a:r>
              <a:rPr lang="en-US" altLang="zh-CN" sz="2800" i="1" dirty="0"/>
              <a:t>c</a:t>
            </a:r>
            <a:r>
              <a:rPr lang="en-US" altLang="zh-CN" sz="2800" dirty="0"/>
              <a:t>(H</a:t>
            </a:r>
            <a:r>
              <a:rPr lang="en-US" altLang="zh-CN" sz="2800" baseline="30000" dirty="0"/>
              <a:t>+</a:t>
            </a:r>
            <a:r>
              <a:rPr lang="en-US" altLang="zh-CN" sz="2800" dirty="0"/>
              <a:t>)</a:t>
            </a:r>
            <a:r>
              <a:rPr lang="zh-CN" altLang="zh-CN" sz="2800" dirty="0"/>
              <a:t>、</a:t>
            </a:r>
            <a:r>
              <a:rPr lang="en-US" altLang="zh-CN" sz="2800" i="1" dirty="0"/>
              <a:t>c</a:t>
            </a:r>
            <a:r>
              <a:rPr lang="en-US" altLang="zh-CN" sz="2800" dirty="0"/>
              <a:t>(OH</a:t>
            </a:r>
            <a:r>
              <a:rPr lang="en-US" altLang="zh-CN" sz="2800" baseline="30000" dirty="0"/>
              <a:t>-</a:t>
            </a:r>
            <a:r>
              <a:rPr lang="en-US" altLang="zh-CN" sz="2800" dirty="0"/>
              <a:t>)</a:t>
            </a:r>
            <a:r>
              <a:rPr lang="zh-CN" altLang="zh-CN" sz="2800" dirty="0"/>
              <a:t>中数值较小的是水电离出来的。具体如表所示</a:t>
            </a:r>
            <a:r>
              <a:rPr lang="en-US" altLang="zh-CN" sz="2800" dirty="0"/>
              <a:t>:</a:t>
            </a:r>
            <a:endParaRPr lang="zh-CN" altLang="zh-CN" sz="2800" dirty="0"/>
          </a:p>
        </p:txBody>
      </p:sp>
      <p:graphicFrame>
        <p:nvGraphicFramePr>
          <p:cNvPr id="2" name="表格 1">
            <a:extLst>
              <a:ext uri="{FF2B5EF4-FFF2-40B4-BE49-F238E27FC236}">
                <a16:creationId xmlns:a16="http://schemas.microsoft.com/office/drawing/2014/main" xmlns="" id="{5E3C0994-C70C-4B3D-9FD6-89E5753D2EB3}"/>
              </a:ext>
            </a:extLst>
          </p:cNvPr>
          <p:cNvGraphicFramePr>
            <a:graphicFrameLocks noGrp="1"/>
          </p:cNvGraphicFramePr>
          <p:nvPr>
            <p:extLst>
              <p:ext uri="{D42A27DB-BD31-4B8C-83A1-F6EECF244321}">
                <p14:modId xmlns:p14="http://schemas.microsoft.com/office/powerpoint/2010/main" val="1746137212"/>
              </p:ext>
            </p:extLst>
          </p:nvPr>
        </p:nvGraphicFramePr>
        <p:xfrm>
          <a:off x="420913" y="3170351"/>
          <a:ext cx="11410280" cy="2601290"/>
        </p:xfrm>
        <a:graphic>
          <a:graphicData uri="http://schemas.openxmlformats.org/drawingml/2006/table">
            <a:tbl>
              <a:tblPr firstRow="1" firstCol="1" bandRow="1">
                <a:tableStyleId>{5C22544A-7EE6-4342-B048-85BDC9FD1C3A}</a:tableStyleId>
              </a:tblPr>
              <a:tblGrid>
                <a:gridCol w="3701144">
                  <a:extLst>
                    <a:ext uri="{9D8B030D-6E8A-4147-A177-3AD203B41FA5}">
                      <a16:colId xmlns:a16="http://schemas.microsoft.com/office/drawing/2014/main" xmlns="" val="2158276921"/>
                    </a:ext>
                  </a:extLst>
                </a:gridCol>
                <a:gridCol w="2351314">
                  <a:extLst>
                    <a:ext uri="{9D8B030D-6E8A-4147-A177-3AD203B41FA5}">
                      <a16:colId xmlns:a16="http://schemas.microsoft.com/office/drawing/2014/main" xmlns="" val="3009683317"/>
                    </a:ext>
                  </a:extLst>
                </a:gridCol>
                <a:gridCol w="2496458">
                  <a:extLst>
                    <a:ext uri="{9D8B030D-6E8A-4147-A177-3AD203B41FA5}">
                      <a16:colId xmlns:a16="http://schemas.microsoft.com/office/drawing/2014/main" xmlns="" val="2862953500"/>
                    </a:ext>
                  </a:extLst>
                </a:gridCol>
                <a:gridCol w="2861364">
                  <a:extLst>
                    <a:ext uri="{9D8B030D-6E8A-4147-A177-3AD203B41FA5}">
                      <a16:colId xmlns:a16="http://schemas.microsoft.com/office/drawing/2014/main" xmlns="" val="3098187484"/>
                    </a:ext>
                  </a:extLst>
                </a:gridCol>
              </a:tblGrid>
              <a:tr h="1040516">
                <a:tc>
                  <a:txBody>
                    <a:bodyPr/>
                    <a:lstStyle/>
                    <a:p>
                      <a:pPr>
                        <a:lnSpc>
                          <a:spcPct val="100000"/>
                        </a:lnSpc>
                        <a:spcAft>
                          <a:spcPts val="0"/>
                        </a:spcAft>
                      </a:pPr>
                      <a:r>
                        <a:rPr lang="zh-CN" sz="2800" b="0" dirty="0">
                          <a:solidFill>
                            <a:schemeClr val="tx1"/>
                          </a:solidFill>
                          <a:effectLst/>
                          <a:latin typeface="+mn-lt"/>
                          <a:ea typeface="+mn-ea"/>
                        </a:rPr>
                        <a:t>溶液</a:t>
                      </a:r>
                      <a:r>
                        <a:rPr lang="en-US" sz="2800" b="0" dirty="0">
                          <a:solidFill>
                            <a:schemeClr val="tx1"/>
                          </a:solidFill>
                          <a:effectLst/>
                          <a:latin typeface="+mn-lt"/>
                          <a:ea typeface="+mn-ea"/>
                        </a:rPr>
                        <a:t>(25 ℃)</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i="1" dirty="0">
                          <a:solidFill>
                            <a:schemeClr val="tx1"/>
                          </a:solidFill>
                          <a:effectLst/>
                          <a:latin typeface="+mn-lt"/>
                          <a:ea typeface="+mn-ea"/>
                        </a:rPr>
                        <a:t>c</a:t>
                      </a:r>
                      <a:r>
                        <a:rPr lang="en-US" sz="2800" b="0" dirty="0">
                          <a:solidFill>
                            <a:schemeClr val="tx1"/>
                          </a:solidFill>
                          <a:effectLst/>
                          <a:latin typeface="+mn-lt"/>
                          <a:ea typeface="+mn-ea"/>
                        </a:rPr>
                        <a:t>(H</a:t>
                      </a:r>
                      <a:r>
                        <a:rPr lang="en-US" sz="2800" b="0" baseline="30000" dirty="0">
                          <a:solidFill>
                            <a:schemeClr val="tx1"/>
                          </a:solidFill>
                          <a:effectLst/>
                          <a:latin typeface="+mn-lt"/>
                          <a:ea typeface="+mn-ea"/>
                        </a:rPr>
                        <a:t>+</a:t>
                      </a:r>
                      <a:r>
                        <a:rPr lang="en-US" sz="2800" b="0" dirty="0">
                          <a:solidFill>
                            <a:schemeClr val="tx1"/>
                          </a:solidFill>
                          <a:effectLst/>
                          <a:latin typeface="+mn-lt"/>
                          <a:ea typeface="+mn-ea"/>
                        </a:rPr>
                        <a:t>)/</a:t>
                      </a:r>
                      <a:endParaRPr lang="zh-CN" sz="2800" b="0" dirty="0">
                        <a:solidFill>
                          <a:schemeClr val="tx1"/>
                        </a:solidFill>
                        <a:effectLst/>
                        <a:latin typeface="+mn-lt"/>
                        <a:ea typeface="+mn-ea"/>
                      </a:endParaRPr>
                    </a:p>
                    <a:p>
                      <a:pPr algn="ctr">
                        <a:lnSpc>
                          <a:spcPct val="100000"/>
                        </a:lnSpc>
                        <a:spcAft>
                          <a:spcPts val="0"/>
                        </a:spcAft>
                      </a:pPr>
                      <a:r>
                        <a:rPr lang="en-US" sz="2800" b="0" dirty="0">
                          <a:solidFill>
                            <a:schemeClr val="tx1"/>
                          </a:solidFill>
                          <a:effectLst/>
                          <a:latin typeface="+mn-lt"/>
                          <a:ea typeface="+mn-ea"/>
                        </a:rPr>
                        <a:t>(mol·L</a:t>
                      </a:r>
                      <a:r>
                        <a:rPr lang="en-US" sz="2800" b="0" baseline="30000" dirty="0">
                          <a:solidFill>
                            <a:schemeClr val="tx1"/>
                          </a:solidFill>
                          <a:effectLst/>
                          <a:latin typeface="+mn-lt"/>
                          <a:ea typeface="+mn-ea"/>
                        </a:rPr>
                        <a:t>-1</a:t>
                      </a:r>
                      <a:r>
                        <a:rPr lang="en-US" sz="2800" b="0" dirty="0">
                          <a:solidFill>
                            <a:schemeClr val="tx1"/>
                          </a:solidFill>
                          <a:effectLst/>
                          <a:latin typeface="+mn-lt"/>
                          <a:ea typeface="+mn-ea"/>
                        </a:rPr>
                        <a:t>)</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i="1" dirty="0">
                          <a:solidFill>
                            <a:schemeClr val="tx1"/>
                          </a:solidFill>
                          <a:effectLst/>
                          <a:latin typeface="+mn-lt"/>
                          <a:ea typeface="+mn-ea"/>
                        </a:rPr>
                        <a:t>c</a:t>
                      </a:r>
                      <a:r>
                        <a:rPr lang="en-US" sz="2800" b="0" dirty="0">
                          <a:solidFill>
                            <a:schemeClr val="tx1"/>
                          </a:solidFill>
                          <a:effectLst/>
                          <a:latin typeface="+mn-lt"/>
                          <a:ea typeface="+mn-ea"/>
                        </a:rPr>
                        <a:t>(OH</a:t>
                      </a:r>
                      <a:r>
                        <a:rPr lang="en-US" sz="2800" b="0" baseline="30000" dirty="0">
                          <a:solidFill>
                            <a:schemeClr val="tx1"/>
                          </a:solidFill>
                          <a:effectLst/>
                          <a:latin typeface="+mn-lt"/>
                          <a:ea typeface="+mn-ea"/>
                        </a:rPr>
                        <a:t>-</a:t>
                      </a:r>
                      <a:r>
                        <a:rPr lang="en-US" sz="2800" b="0" dirty="0">
                          <a:solidFill>
                            <a:schemeClr val="tx1"/>
                          </a:solidFill>
                          <a:effectLst/>
                          <a:latin typeface="+mn-lt"/>
                          <a:ea typeface="+mn-ea"/>
                        </a:rPr>
                        <a:t>)/</a:t>
                      </a:r>
                      <a:endParaRPr lang="zh-CN" sz="2800" b="0" dirty="0">
                        <a:solidFill>
                          <a:schemeClr val="tx1"/>
                        </a:solidFill>
                        <a:effectLst/>
                        <a:latin typeface="+mn-lt"/>
                        <a:ea typeface="+mn-ea"/>
                      </a:endParaRPr>
                    </a:p>
                    <a:p>
                      <a:pPr algn="ctr">
                        <a:lnSpc>
                          <a:spcPct val="100000"/>
                        </a:lnSpc>
                        <a:spcAft>
                          <a:spcPts val="0"/>
                        </a:spcAft>
                      </a:pPr>
                      <a:r>
                        <a:rPr lang="en-US" sz="2800" b="0" dirty="0">
                          <a:solidFill>
                            <a:schemeClr val="tx1"/>
                          </a:solidFill>
                          <a:effectLst/>
                          <a:latin typeface="+mn-lt"/>
                          <a:ea typeface="+mn-ea"/>
                        </a:rPr>
                        <a:t>(mol·L</a:t>
                      </a:r>
                      <a:r>
                        <a:rPr lang="en-US" sz="2800" b="0" baseline="30000" dirty="0">
                          <a:solidFill>
                            <a:schemeClr val="tx1"/>
                          </a:solidFill>
                          <a:effectLst/>
                          <a:latin typeface="+mn-lt"/>
                          <a:ea typeface="+mn-ea"/>
                        </a:rPr>
                        <a:t>-1</a:t>
                      </a:r>
                      <a:r>
                        <a:rPr lang="en-US" sz="2800" b="0" dirty="0">
                          <a:solidFill>
                            <a:schemeClr val="tx1"/>
                          </a:solidFill>
                          <a:effectLst/>
                          <a:latin typeface="+mn-lt"/>
                          <a:ea typeface="+mn-ea"/>
                        </a:rPr>
                        <a:t>)</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latin typeface="+mn-lt"/>
                          <a:ea typeface="+mn-ea"/>
                        </a:rPr>
                        <a:t>水电离出来的</a:t>
                      </a:r>
                    </a:p>
                    <a:p>
                      <a:pPr>
                        <a:lnSpc>
                          <a:spcPct val="100000"/>
                        </a:lnSpc>
                        <a:spcAft>
                          <a:spcPts val="0"/>
                        </a:spcAft>
                      </a:pPr>
                      <a:r>
                        <a:rPr lang="en-US" sz="2800" b="0" i="1" dirty="0">
                          <a:solidFill>
                            <a:schemeClr val="tx1"/>
                          </a:solidFill>
                          <a:effectLst/>
                          <a:latin typeface="+mn-lt"/>
                          <a:ea typeface="+mn-ea"/>
                        </a:rPr>
                        <a:t>c</a:t>
                      </a:r>
                      <a:r>
                        <a:rPr lang="en-US" sz="2800" b="0" dirty="0">
                          <a:solidFill>
                            <a:schemeClr val="tx1"/>
                          </a:solidFill>
                          <a:effectLst/>
                          <a:latin typeface="+mn-lt"/>
                          <a:ea typeface="+mn-ea"/>
                        </a:rPr>
                        <a:t>(H</a:t>
                      </a:r>
                      <a:r>
                        <a:rPr lang="en-US" sz="2800" b="0" baseline="30000" dirty="0">
                          <a:solidFill>
                            <a:schemeClr val="tx1"/>
                          </a:solidFill>
                          <a:effectLst/>
                          <a:latin typeface="+mn-lt"/>
                          <a:ea typeface="+mn-ea"/>
                        </a:rPr>
                        <a:t>+</a:t>
                      </a:r>
                      <a:r>
                        <a:rPr lang="en-US" sz="2800" b="0" dirty="0">
                          <a:solidFill>
                            <a:schemeClr val="tx1"/>
                          </a:solidFill>
                          <a:effectLst/>
                          <a:latin typeface="+mn-lt"/>
                          <a:ea typeface="+mn-ea"/>
                        </a:rPr>
                        <a:t>)</a:t>
                      </a:r>
                      <a:r>
                        <a:rPr lang="zh-CN" sz="2800" b="0" dirty="0">
                          <a:solidFill>
                            <a:schemeClr val="tx1"/>
                          </a:solidFill>
                          <a:effectLst/>
                          <a:latin typeface="+mn-lt"/>
                          <a:ea typeface="+mn-ea"/>
                        </a:rPr>
                        <a:t>或</a:t>
                      </a:r>
                      <a:r>
                        <a:rPr lang="en-US" sz="2800" b="0" i="1" dirty="0">
                          <a:solidFill>
                            <a:schemeClr val="tx1"/>
                          </a:solidFill>
                          <a:effectLst/>
                          <a:latin typeface="+mn-lt"/>
                          <a:ea typeface="+mn-ea"/>
                        </a:rPr>
                        <a:t>c</a:t>
                      </a:r>
                      <a:r>
                        <a:rPr lang="en-US" sz="2800" b="0" dirty="0">
                          <a:solidFill>
                            <a:schemeClr val="tx1"/>
                          </a:solidFill>
                          <a:effectLst/>
                          <a:latin typeface="+mn-lt"/>
                          <a:ea typeface="+mn-ea"/>
                        </a:rPr>
                        <a:t>(OH</a:t>
                      </a:r>
                      <a:r>
                        <a:rPr lang="en-US" sz="2800" b="0" baseline="30000" dirty="0">
                          <a:solidFill>
                            <a:schemeClr val="tx1"/>
                          </a:solidFill>
                          <a:effectLst/>
                          <a:latin typeface="+mn-lt"/>
                          <a:ea typeface="+mn-ea"/>
                        </a:rPr>
                        <a:t>-</a:t>
                      </a:r>
                      <a:r>
                        <a:rPr lang="en-US" sz="2800" b="0" dirty="0">
                          <a:solidFill>
                            <a:schemeClr val="tx1"/>
                          </a:solidFill>
                          <a:effectLst/>
                          <a:latin typeface="+mn-lt"/>
                          <a:ea typeface="+mn-ea"/>
                        </a:rPr>
                        <a:t>)</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87476891"/>
                  </a:ext>
                </a:extLst>
              </a:tr>
              <a:tr h="780387">
                <a:tc>
                  <a:txBody>
                    <a:bodyPr/>
                    <a:lstStyle/>
                    <a:p>
                      <a:pPr>
                        <a:lnSpc>
                          <a:spcPct val="150000"/>
                        </a:lnSpc>
                        <a:spcAft>
                          <a:spcPts val="0"/>
                        </a:spcAft>
                      </a:pPr>
                      <a:r>
                        <a:rPr lang="en-US" sz="2800" b="0">
                          <a:solidFill>
                            <a:schemeClr val="tx1"/>
                          </a:solidFill>
                          <a:effectLst/>
                          <a:latin typeface="+mn-lt"/>
                          <a:ea typeface="+mn-ea"/>
                        </a:rPr>
                        <a:t>pH=2</a:t>
                      </a:r>
                      <a:r>
                        <a:rPr lang="zh-CN" sz="2800" b="0">
                          <a:solidFill>
                            <a:schemeClr val="tx1"/>
                          </a:solidFill>
                          <a:effectLst/>
                          <a:latin typeface="+mn-lt"/>
                          <a:ea typeface="+mn-ea"/>
                        </a:rPr>
                        <a:t>的盐酸</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dirty="0">
                          <a:solidFill>
                            <a:schemeClr val="tx1"/>
                          </a:solidFill>
                          <a:effectLst/>
                          <a:latin typeface="+mn-lt"/>
                          <a:ea typeface="+mn-ea"/>
                        </a:rPr>
                        <a:t>10</a:t>
                      </a:r>
                      <a:r>
                        <a:rPr lang="en-US" sz="2800" b="0" baseline="30000" dirty="0">
                          <a:solidFill>
                            <a:schemeClr val="tx1"/>
                          </a:solidFill>
                          <a:effectLst/>
                          <a:latin typeface="+mn-lt"/>
                          <a:ea typeface="+mn-ea"/>
                        </a:rPr>
                        <a:t>-2</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a:solidFill>
                            <a:schemeClr val="tx1"/>
                          </a:solidFill>
                          <a:effectLst/>
                          <a:latin typeface="+mn-lt"/>
                          <a:ea typeface="+mn-ea"/>
                        </a:rPr>
                        <a:t>10</a:t>
                      </a:r>
                      <a:r>
                        <a:rPr lang="en-US" sz="2800" b="0" baseline="30000">
                          <a:solidFill>
                            <a:schemeClr val="tx1"/>
                          </a:solidFill>
                          <a:effectLst/>
                          <a:latin typeface="+mn-lt"/>
                          <a:ea typeface="+mn-ea"/>
                        </a:rPr>
                        <a:t>-12</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a:solidFill>
                            <a:schemeClr val="tx1"/>
                          </a:solidFill>
                          <a:effectLst/>
                          <a:latin typeface="+mn-lt"/>
                          <a:ea typeface="+mn-ea"/>
                        </a:rPr>
                        <a:t>10</a:t>
                      </a:r>
                      <a:r>
                        <a:rPr lang="en-US" sz="2800" b="0" baseline="30000">
                          <a:solidFill>
                            <a:schemeClr val="tx1"/>
                          </a:solidFill>
                          <a:effectLst/>
                          <a:latin typeface="+mn-lt"/>
                          <a:ea typeface="+mn-ea"/>
                        </a:rPr>
                        <a:t>-12</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56728638"/>
                  </a:ext>
                </a:extLst>
              </a:tr>
              <a:tr h="780387">
                <a:tc>
                  <a:txBody>
                    <a:bodyPr/>
                    <a:lstStyle/>
                    <a:p>
                      <a:pPr>
                        <a:lnSpc>
                          <a:spcPct val="150000"/>
                        </a:lnSpc>
                        <a:spcAft>
                          <a:spcPts val="0"/>
                        </a:spcAft>
                      </a:pPr>
                      <a:r>
                        <a:rPr lang="en-US" sz="2800" b="0">
                          <a:solidFill>
                            <a:schemeClr val="tx1"/>
                          </a:solidFill>
                          <a:effectLst/>
                          <a:latin typeface="+mn-lt"/>
                          <a:ea typeface="+mn-ea"/>
                        </a:rPr>
                        <a:t>pH=13</a:t>
                      </a:r>
                      <a:r>
                        <a:rPr lang="zh-CN" sz="2800" b="0">
                          <a:solidFill>
                            <a:schemeClr val="tx1"/>
                          </a:solidFill>
                          <a:effectLst/>
                          <a:latin typeface="+mn-lt"/>
                          <a:ea typeface="+mn-ea"/>
                        </a:rPr>
                        <a:t>的</a:t>
                      </a:r>
                      <a:r>
                        <a:rPr lang="en-US" sz="2800" b="0">
                          <a:solidFill>
                            <a:schemeClr val="tx1"/>
                          </a:solidFill>
                          <a:effectLst/>
                          <a:latin typeface="+mn-lt"/>
                          <a:ea typeface="+mn-ea"/>
                        </a:rPr>
                        <a:t>NaOH</a:t>
                      </a:r>
                      <a:r>
                        <a:rPr lang="zh-CN" sz="2800" b="0">
                          <a:solidFill>
                            <a:schemeClr val="tx1"/>
                          </a:solidFill>
                          <a:effectLst/>
                          <a:latin typeface="+mn-lt"/>
                          <a:ea typeface="+mn-ea"/>
                        </a:rPr>
                        <a:t>溶液</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a:solidFill>
                            <a:schemeClr val="tx1"/>
                          </a:solidFill>
                          <a:effectLst/>
                          <a:latin typeface="+mn-lt"/>
                          <a:ea typeface="+mn-ea"/>
                        </a:rPr>
                        <a:t>10</a:t>
                      </a:r>
                      <a:r>
                        <a:rPr lang="en-US" sz="2800" b="0" baseline="30000">
                          <a:solidFill>
                            <a:schemeClr val="tx1"/>
                          </a:solidFill>
                          <a:effectLst/>
                          <a:latin typeface="+mn-lt"/>
                          <a:ea typeface="+mn-ea"/>
                        </a:rPr>
                        <a:t>-13</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a:solidFill>
                            <a:schemeClr val="tx1"/>
                          </a:solidFill>
                          <a:effectLst/>
                          <a:latin typeface="+mn-lt"/>
                          <a:ea typeface="+mn-ea"/>
                        </a:rPr>
                        <a:t>10</a:t>
                      </a:r>
                      <a:r>
                        <a:rPr lang="en-US" sz="2800" b="0" baseline="30000">
                          <a:solidFill>
                            <a:schemeClr val="tx1"/>
                          </a:solidFill>
                          <a:effectLst/>
                          <a:latin typeface="+mn-lt"/>
                          <a:ea typeface="+mn-ea"/>
                        </a:rPr>
                        <a:t>-1</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dirty="0">
                          <a:solidFill>
                            <a:schemeClr val="tx1"/>
                          </a:solidFill>
                          <a:effectLst/>
                          <a:latin typeface="+mn-lt"/>
                          <a:ea typeface="+mn-ea"/>
                        </a:rPr>
                        <a:t>10</a:t>
                      </a:r>
                      <a:r>
                        <a:rPr lang="en-US" sz="2800" b="0" baseline="30000" dirty="0">
                          <a:solidFill>
                            <a:schemeClr val="tx1"/>
                          </a:solidFill>
                          <a:effectLst/>
                          <a:latin typeface="+mn-lt"/>
                          <a:ea typeface="+mn-ea"/>
                        </a:rPr>
                        <a:t>-13</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38261071"/>
                  </a:ext>
                </a:extLst>
              </a:tr>
            </a:tbl>
          </a:graphicData>
        </a:graphic>
      </p:graphicFrame>
    </p:spTree>
    <p:extLst>
      <p:ext uri="{BB962C8B-B14F-4D97-AF65-F5344CB8AC3E}">
        <p14:creationId xmlns:p14="http://schemas.microsoft.com/office/powerpoint/2010/main" val="31771862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14" name="矩形 13">
            <a:extLst>
              <a:ext uri="{FF2B5EF4-FFF2-40B4-BE49-F238E27FC236}">
                <a16:creationId xmlns:a16="http://schemas.microsoft.com/office/drawing/2014/main" xmlns="" id="{3B4C3551-09E0-41E9-B175-59CC31AC8EFD}"/>
              </a:ext>
            </a:extLst>
          </p:cNvPr>
          <p:cNvSpPr/>
          <p:nvPr/>
        </p:nvSpPr>
        <p:spPr>
          <a:xfrm>
            <a:off x="263073" y="385305"/>
            <a:ext cx="11694883" cy="1308628"/>
          </a:xfrm>
          <a:prstGeom prst="rect">
            <a:avLst/>
          </a:prstGeom>
        </p:spPr>
        <p:txBody>
          <a:bodyPr wrap="square">
            <a:spAutoFit/>
          </a:bodyPr>
          <a:lstStyle/>
          <a:p>
            <a:pPr>
              <a:lnSpc>
                <a:spcPct val="150000"/>
              </a:lnSpc>
            </a:pPr>
            <a:r>
              <a:rPr lang="en-US" altLang="zh-CN" sz="2800" dirty="0"/>
              <a:t>3.</a:t>
            </a:r>
            <a:r>
              <a:rPr lang="zh-CN" altLang="zh-CN" sz="2800" dirty="0"/>
              <a:t>当促进水的电离时</a:t>
            </a:r>
            <a:r>
              <a:rPr lang="en-US" altLang="zh-CN" sz="2800" dirty="0"/>
              <a:t>(</a:t>
            </a:r>
            <a:r>
              <a:rPr lang="zh-CN" altLang="zh-CN" sz="2800" dirty="0"/>
              <a:t>如盐的水解</a:t>
            </a:r>
            <a:r>
              <a:rPr lang="en-US" altLang="zh-CN" sz="2800" dirty="0"/>
              <a:t>),</a:t>
            </a:r>
            <a:r>
              <a:rPr lang="en-US" altLang="zh-CN" sz="2800" i="1" dirty="0"/>
              <a:t>c</a:t>
            </a:r>
            <a:r>
              <a:rPr lang="en-US" altLang="zh-CN" sz="2800" dirty="0"/>
              <a:t>(H</a:t>
            </a:r>
            <a:r>
              <a:rPr lang="en-US" altLang="zh-CN" sz="2800" baseline="30000" dirty="0"/>
              <a:t>+</a:t>
            </a:r>
            <a:r>
              <a:rPr lang="en-US" altLang="zh-CN" sz="2800" dirty="0"/>
              <a:t>)</a:t>
            </a:r>
            <a:r>
              <a:rPr lang="zh-CN" altLang="zh-CN" sz="2800" dirty="0"/>
              <a:t>、</a:t>
            </a:r>
            <a:r>
              <a:rPr lang="en-US" altLang="zh-CN" sz="2800" i="1" dirty="0"/>
              <a:t>c</a:t>
            </a:r>
            <a:r>
              <a:rPr lang="en-US" altLang="zh-CN" sz="2800" dirty="0"/>
              <a:t>(OH</a:t>
            </a:r>
            <a:r>
              <a:rPr lang="en-US" altLang="zh-CN" sz="2800" baseline="30000" dirty="0"/>
              <a:t>-</a:t>
            </a:r>
            <a:r>
              <a:rPr lang="en-US" altLang="zh-CN" sz="2800" dirty="0"/>
              <a:t>)</a:t>
            </a:r>
            <a:r>
              <a:rPr lang="zh-CN" altLang="zh-CN" sz="2800" dirty="0"/>
              <a:t>中数值较大的是水电离出来的。具体如表所示</a:t>
            </a:r>
            <a:r>
              <a:rPr lang="en-US" altLang="zh-CN" sz="2800" dirty="0"/>
              <a:t>:</a:t>
            </a:r>
            <a:endParaRPr lang="zh-CN" altLang="zh-CN" sz="2800" dirty="0"/>
          </a:p>
        </p:txBody>
      </p:sp>
      <p:graphicFrame>
        <p:nvGraphicFramePr>
          <p:cNvPr id="15" name="表格 14">
            <a:extLst>
              <a:ext uri="{FF2B5EF4-FFF2-40B4-BE49-F238E27FC236}">
                <a16:creationId xmlns:a16="http://schemas.microsoft.com/office/drawing/2014/main" xmlns="" id="{28D3836A-69F8-49C7-9962-624F33742A52}"/>
              </a:ext>
            </a:extLst>
          </p:cNvPr>
          <p:cNvGraphicFramePr>
            <a:graphicFrameLocks noGrp="1"/>
          </p:cNvGraphicFramePr>
          <p:nvPr>
            <p:extLst>
              <p:ext uri="{D42A27DB-BD31-4B8C-83A1-F6EECF244321}">
                <p14:modId xmlns:p14="http://schemas.microsoft.com/office/powerpoint/2010/main" val="1013746371"/>
              </p:ext>
            </p:extLst>
          </p:nvPr>
        </p:nvGraphicFramePr>
        <p:xfrm>
          <a:off x="420913" y="1834414"/>
          <a:ext cx="11410280" cy="3158498"/>
        </p:xfrm>
        <a:graphic>
          <a:graphicData uri="http://schemas.openxmlformats.org/drawingml/2006/table">
            <a:tbl>
              <a:tblPr firstRow="1" firstCol="1" bandRow="1">
                <a:tableStyleId>{5C22544A-7EE6-4342-B048-85BDC9FD1C3A}</a:tableStyleId>
              </a:tblPr>
              <a:tblGrid>
                <a:gridCol w="3701144">
                  <a:extLst>
                    <a:ext uri="{9D8B030D-6E8A-4147-A177-3AD203B41FA5}">
                      <a16:colId xmlns:a16="http://schemas.microsoft.com/office/drawing/2014/main" xmlns="" val="2158276921"/>
                    </a:ext>
                  </a:extLst>
                </a:gridCol>
                <a:gridCol w="2351314">
                  <a:extLst>
                    <a:ext uri="{9D8B030D-6E8A-4147-A177-3AD203B41FA5}">
                      <a16:colId xmlns:a16="http://schemas.microsoft.com/office/drawing/2014/main" xmlns="" val="3009683317"/>
                    </a:ext>
                  </a:extLst>
                </a:gridCol>
                <a:gridCol w="2496458">
                  <a:extLst>
                    <a:ext uri="{9D8B030D-6E8A-4147-A177-3AD203B41FA5}">
                      <a16:colId xmlns:a16="http://schemas.microsoft.com/office/drawing/2014/main" xmlns="" val="2862953500"/>
                    </a:ext>
                  </a:extLst>
                </a:gridCol>
                <a:gridCol w="2861364">
                  <a:extLst>
                    <a:ext uri="{9D8B030D-6E8A-4147-A177-3AD203B41FA5}">
                      <a16:colId xmlns:a16="http://schemas.microsoft.com/office/drawing/2014/main" xmlns="" val="3098187484"/>
                    </a:ext>
                  </a:extLst>
                </a:gridCol>
              </a:tblGrid>
              <a:tr h="1196212">
                <a:tc>
                  <a:txBody>
                    <a:bodyPr/>
                    <a:lstStyle/>
                    <a:p>
                      <a:pPr algn="ctr">
                        <a:lnSpc>
                          <a:spcPct val="100000"/>
                        </a:lnSpc>
                        <a:spcAft>
                          <a:spcPts val="0"/>
                        </a:spcAft>
                      </a:pPr>
                      <a:r>
                        <a:rPr lang="zh-CN" sz="2800" b="0">
                          <a:solidFill>
                            <a:srgbClr val="000000"/>
                          </a:solidFill>
                          <a:effectLst/>
                          <a:latin typeface="+mn-lt"/>
                          <a:ea typeface="+mn-ea"/>
                          <a:cs typeface="Times New Roman" panose="02020603050405020304" pitchFamily="18" charset="0"/>
                        </a:rPr>
                        <a:t>溶液</a:t>
                      </a:r>
                      <a:r>
                        <a:rPr lang="en-US" sz="2800" b="0">
                          <a:solidFill>
                            <a:srgbClr val="000000"/>
                          </a:solidFill>
                          <a:effectLst/>
                          <a:latin typeface="+mn-lt"/>
                          <a:ea typeface="+mn-ea"/>
                          <a:cs typeface="Times New Roman" panose="02020603050405020304" pitchFamily="18" charset="0"/>
                        </a:rPr>
                        <a:t>(25 ℃)</a:t>
                      </a:r>
                      <a:endParaRPr lang="zh-CN" sz="2800" b="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i="1">
                          <a:solidFill>
                            <a:srgbClr val="000000"/>
                          </a:solidFill>
                          <a:effectLst/>
                          <a:latin typeface="+mn-lt"/>
                          <a:ea typeface="+mn-ea"/>
                          <a:cs typeface="Times New Roman" panose="02020603050405020304" pitchFamily="18" charset="0"/>
                        </a:rPr>
                        <a:t>c</a:t>
                      </a:r>
                      <a:r>
                        <a:rPr lang="en-US" sz="2800" b="0">
                          <a:solidFill>
                            <a:srgbClr val="000000"/>
                          </a:solidFill>
                          <a:effectLst/>
                          <a:latin typeface="+mn-lt"/>
                          <a:ea typeface="+mn-ea"/>
                          <a:cs typeface="Times New Roman" panose="02020603050405020304" pitchFamily="18" charset="0"/>
                        </a:rPr>
                        <a:t>(H</a:t>
                      </a:r>
                      <a:r>
                        <a:rPr lang="en-US" sz="2800" b="0" baseline="30000">
                          <a:solidFill>
                            <a:srgbClr val="000000"/>
                          </a:solidFill>
                          <a:effectLst/>
                          <a:latin typeface="+mn-lt"/>
                          <a:ea typeface="+mn-ea"/>
                          <a:cs typeface="Times New Roman" panose="02020603050405020304" pitchFamily="18" charset="0"/>
                        </a:rPr>
                        <a:t>+</a:t>
                      </a:r>
                      <a:r>
                        <a:rPr lang="en-US" sz="2800" b="0">
                          <a:solidFill>
                            <a:srgbClr val="000000"/>
                          </a:solidFill>
                          <a:effectLst/>
                          <a:latin typeface="+mn-lt"/>
                          <a:ea typeface="+mn-ea"/>
                          <a:cs typeface="Times New Roman" panose="02020603050405020304" pitchFamily="18" charset="0"/>
                        </a:rPr>
                        <a:t>)/</a:t>
                      </a:r>
                      <a:endParaRPr lang="zh-CN" sz="2800" b="0">
                        <a:solidFill>
                          <a:srgbClr val="000000"/>
                        </a:solidFill>
                        <a:effectLst/>
                        <a:latin typeface="+mn-lt"/>
                        <a:ea typeface="+mn-ea"/>
                        <a:cs typeface="Times New Roman" panose="02020603050405020304" pitchFamily="18" charset="0"/>
                      </a:endParaRPr>
                    </a:p>
                    <a:p>
                      <a:pPr algn="ctr">
                        <a:lnSpc>
                          <a:spcPct val="100000"/>
                        </a:lnSpc>
                        <a:spcAft>
                          <a:spcPts val="0"/>
                        </a:spcAft>
                      </a:pPr>
                      <a:r>
                        <a:rPr lang="en-US" sz="2800" b="0">
                          <a:solidFill>
                            <a:srgbClr val="000000"/>
                          </a:solidFill>
                          <a:effectLst/>
                          <a:latin typeface="+mn-lt"/>
                          <a:ea typeface="+mn-ea"/>
                          <a:cs typeface="Times New Roman" panose="02020603050405020304" pitchFamily="18" charset="0"/>
                        </a:rPr>
                        <a:t>(mol·L</a:t>
                      </a:r>
                      <a:r>
                        <a:rPr lang="en-US" sz="2800" b="0" baseline="30000">
                          <a:solidFill>
                            <a:srgbClr val="000000"/>
                          </a:solidFill>
                          <a:effectLst/>
                          <a:latin typeface="+mn-lt"/>
                          <a:ea typeface="+mn-ea"/>
                          <a:cs typeface="Times New Roman" panose="02020603050405020304" pitchFamily="18" charset="0"/>
                        </a:rPr>
                        <a:t>-1</a:t>
                      </a:r>
                      <a:r>
                        <a:rPr lang="en-US" sz="2800" b="0">
                          <a:solidFill>
                            <a:srgbClr val="000000"/>
                          </a:solidFill>
                          <a:effectLst/>
                          <a:latin typeface="+mn-lt"/>
                          <a:ea typeface="+mn-ea"/>
                          <a:cs typeface="Times New Roman" panose="02020603050405020304" pitchFamily="18" charset="0"/>
                        </a:rPr>
                        <a:t>)</a:t>
                      </a:r>
                      <a:endParaRPr lang="zh-CN" sz="2800" b="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i="1">
                          <a:solidFill>
                            <a:srgbClr val="000000"/>
                          </a:solidFill>
                          <a:effectLst/>
                          <a:latin typeface="+mn-lt"/>
                          <a:ea typeface="+mn-ea"/>
                          <a:cs typeface="Times New Roman" panose="02020603050405020304" pitchFamily="18" charset="0"/>
                        </a:rPr>
                        <a:t>c</a:t>
                      </a:r>
                      <a:r>
                        <a:rPr lang="en-US" sz="2800" b="0">
                          <a:solidFill>
                            <a:srgbClr val="000000"/>
                          </a:solidFill>
                          <a:effectLst/>
                          <a:latin typeface="+mn-lt"/>
                          <a:ea typeface="+mn-ea"/>
                          <a:cs typeface="Times New Roman" panose="02020603050405020304" pitchFamily="18" charset="0"/>
                        </a:rPr>
                        <a:t>(OH</a:t>
                      </a:r>
                      <a:r>
                        <a:rPr lang="en-US" sz="2800" b="0" baseline="30000">
                          <a:solidFill>
                            <a:srgbClr val="000000"/>
                          </a:solidFill>
                          <a:effectLst/>
                          <a:latin typeface="+mn-lt"/>
                          <a:ea typeface="+mn-ea"/>
                          <a:cs typeface="Times New Roman" panose="02020603050405020304" pitchFamily="18" charset="0"/>
                        </a:rPr>
                        <a:t>-</a:t>
                      </a:r>
                      <a:r>
                        <a:rPr lang="en-US" sz="2800" b="0">
                          <a:solidFill>
                            <a:srgbClr val="000000"/>
                          </a:solidFill>
                          <a:effectLst/>
                          <a:latin typeface="+mn-lt"/>
                          <a:ea typeface="+mn-ea"/>
                          <a:cs typeface="Times New Roman" panose="02020603050405020304" pitchFamily="18" charset="0"/>
                        </a:rPr>
                        <a:t>)/</a:t>
                      </a:r>
                      <a:endParaRPr lang="zh-CN" sz="2800" b="0">
                        <a:solidFill>
                          <a:srgbClr val="000000"/>
                        </a:solidFill>
                        <a:effectLst/>
                        <a:latin typeface="+mn-lt"/>
                        <a:ea typeface="+mn-ea"/>
                        <a:cs typeface="Times New Roman" panose="02020603050405020304" pitchFamily="18" charset="0"/>
                      </a:endParaRPr>
                    </a:p>
                    <a:p>
                      <a:pPr algn="ctr">
                        <a:lnSpc>
                          <a:spcPct val="100000"/>
                        </a:lnSpc>
                        <a:spcAft>
                          <a:spcPts val="0"/>
                        </a:spcAft>
                      </a:pPr>
                      <a:r>
                        <a:rPr lang="en-US" sz="2800" b="0">
                          <a:solidFill>
                            <a:srgbClr val="000000"/>
                          </a:solidFill>
                          <a:effectLst/>
                          <a:latin typeface="+mn-lt"/>
                          <a:ea typeface="+mn-ea"/>
                          <a:cs typeface="Times New Roman" panose="02020603050405020304" pitchFamily="18" charset="0"/>
                        </a:rPr>
                        <a:t>(mol·L</a:t>
                      </a:r>
                      <a:r>
                        <a:rPr lang="en-US" sz="2800" b="0" baseline="30000">
                          <a:solidFill>
                            <a:srgbClr val="000000"/>
                          </a:solidFill>
                          <a:effectLst/>
                          <a:latin typeface="+mn-lt"/>
                          <a:ea typeface="+mn-ea"/>
                          <a:cs typeface="Times New Roman" panose="02020603050405020304" pitchFamily="18" charset="0"/>
                        </a:rPr>
                        <a:t>-1</a:t>
                      </a:r>
                      <a:r>
                        <a:rPr lang="en-US" sz="2800" b="0">
                          <a:solidFill>
                            <a:srgbClr val="000000"/>
                          </a:solidFill>
                          <a:effectLst/>
                          <a:latin typeface="+mn-lt"/>
                          <a:ea typeface="+mn-ea"/>
                          <a:cs typeface="Times New Roman" panose="02020603050405020304" pitchFamily="18" charset="0"/>
                        </a:rPr>
                        <a:t>)</a:t>
                      </a:r>
                      <a:endParaRPr lang="zh-CN" sz="2800" b="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zh-CN" sz="2800" b="0">
                          <a:solidFill>
                            <a:srgbClr val="000000"/>
                          </a:solidFill>
                          <a:effectLst/>
                          <a:latin typeface="+mn-lt"/>
                          <a:ea typeface="+mn-ea"/>
                          <a:cs typeface="Times New Roman" panose="02020603050405020304" pitchFamily="18" charset="0"/>
                        </a:rPr>
                        <a:t>水电离出来的</a:t>
                      </a:r>
                      <a:r>
                        <a:rPr lang="en-US" sz="2800" b="0" i="1">
                          <a:solidFill>
                            <a:srgbClr val="000000"/>
                          </a:solidFill>
                          <a:effectLst/>
                          <a:latin typeface="+mn-lt"/>
                          <a:ea typeface="+mn-ea"/>
                          <a:cs typeface="Times New Roman" panose="02020603050405020304" pitchFamily="18" charset="0"/>
                        </a:rPr>
                        <a:t>c</a:t>
                      </a:r>
                      <a:r>
                        <a:rPr lang="en-US" sz="2800" b="0">
                          <a:solidFill>
                            <a:srgbClr val="000000"/>
                          </a:solidFill>
                          <a:effectLst/>
                          <a:latin typeface="+mn-lt"/>
                          <a:ea typeface="+mn-ea"/>
                          <a:cs typeface="Times New Roman" panose="02020603050405020304" pitchFamily="18" charset="0"/>
                        </a:rPr>
                        <a:t>(H</a:t>
                      </a:r>
                      <a:r>
                        <a:rPr lang="en-US" sz="2800" b="0" baseline="30000">
                          <a:solidFill>
                            <a:srgbClr val="000000"/>
                          </a:solidFill>
                          <a:effectLst/>
                          <a:latin typeface="+mn-lt"/>
                          <a:ea typeface="+mn-ea"/>
                          <a:cs typeface="Times New Roman" panose="02020603050405020304" pitchFamily="18" charset="0"/>
                        </a:rPr>
                        <a:t>+</a:t>
                      </a:r>
                      <a:r>
                        <a:rPr lang="en-US" sz="2800" b="0">
                          <a:solidFill>
                            <a:srgbClr val="000000"/>
                          </a:solidFill>
                          <a:effectLst/>
                          <a:latin typeface="+mn-lt"/>
                          <a:ea typeface="+mn-ea"/>
                          <a:cs typeface="Times New Roman" panose="02020603050405020304" pitchFamily="18" charset="0"/>
                        </a:rPr>
                        <a:t>)</a:t>
                      </a:r>
                      <a:r>
                        <a:rPr lang="zh-CN" sz="2800" b="0">
                          <a:solidFill>
                            <a:srgbClr val="000000"/>
                          </a:solidFill>
                          <a:effectLst/>
                          <a:latin typeface="+mn-lt"/>
                          <a:ea typeface="+mn-ea"/>
                          <a:cs typeface="Times New Roman" panose="02020603050405020304" pitchFamily="18" charset="0"/>
                        </a:rPr>
                        <a:t>或</a:t>
                      </a:r>
                      <a:r>
                        <a:rPr lang="en-US" sz="2800" b="0" i="1">
                          <a:solidFill>
                            <a:srgbClr val="000000"/>
                          </a:solidFill>
                          <a:effectLst/>
                          <a:latin typeface="+mn-lt"/>
                          <a:ea typeface="+mn-ea"/>
                          <a:cs typeface="Times New Roman" panose="02020603050405020304" pitchFamily="18" charset="0"/>
                        </a:rPr>
                        <a:t>c</a:t>
                      </a:r>
                      <a:r>
                        <a:rPr lang="en-US" sz="2800" b="0">
                          <a:solidFill>
                            <a:srgbClr val="000000"/>
                          </a:solidFill>
                          <a:effectLst/>
                          <a:latin typeface="+mn-lt"/>
                          <a:ea typeface="+mn-ea"/>
                          <a:cs typeface="Times New Roman" panose="02020603050405020304" pitchFamily="18" charset="0"/>
                        </a:rPr>
                        <a:t>(OH</a:t>
                      </a:r>
                      <a:r>
                        <a:rPr lang="en-US" sz="2800" b="0" baseline="30000">
                          <a:solidFill>
                            <a:srgbClr val="000000"/>
                          </a:solidFill>
                          <a:effectLst/>
                          <a:latin typeface="+mn-lt"/>
                          <a:ea typeface="+mn-ea"/>
                          <a:cs typeface="Times New Roman" panose="02020603050405020304" pitchFamily="18" charset="0"/>
                        </a:rPr>
                        <a:t>-</a:t>
                      </a:r>
                      <a:r>
                        <a:rPr lang="en-US" sz="2800" b="0">
                          <a:solidFill>
                            <a:srgbClr val="000000"/>
                          </a:solidFill>
                          <a:effectLst/>
                          <a:latin typeface="+mn-lt"/>
                          <a:ea typeface="+mn-ea"/>
                          <a:cs typeface="Times New Roman" panose="02020603050405020304" pitchFamily="18" charset="0"/>
                        </a:rPr>
                        <a:t>)</a:t>
                      </a:r>
                      <a:endParaRPr lang="zh-CN" sz="2800" b="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87476891"/>
                  </a:ext>
                </a:extLst>
              </a:tr>
              <a:tr h="981143">
                <a:tc>
                  <a:txBody>
                    <a:bodyPr/>
                    <a:lstStyle/>
                    <a:p>
                      <a:pPr algn="ctr">
                        <a:lnSpc>
                          <a:spcPct val="100000"/>
                        </a:lnSpc>
                        <a:spcAft>
                          <a:spcPts val="0"/>
                        </a:spcAft>
                      </a:pPr>
                      <a:r>
                        <a:rPr lang="en-US" sz="2800" b="0">
                          <a:solidFill>
                            <a:srgbClr val="000000"/>
                          </a:solidFill>
                          <a:effectLst/>
                          <a:latin typeface="+mn-lt"/>
                          <a:ea typeface="+mn-ea"/>
                          <a:cs typeface="Times New Roman" panose="02020603050405020304" pitchFamily="18" charset="0"/>
                        </a:rPr>
                        <a:t>pH=5</a:t>
                      </a:r>
                      <a:r>
                        <a:rPr lang="zh-CN" sz="2800" b="0">
                          <a:solidFill>
                            <a:srgbClr val="000000"/>
                          </a:solidFill>
                          <a:effectLst/>
                          <a:latin typeface="+mn-lt"/>
                          <a:ea typeface="+mn-ea"/>
                          <a:cs typeface="Times New Roman" panose="02020603050405020304" pitchFamily="18" charset="0"/>
                        </a:rPr>
                        <a:t>的</a:t>
                      </a:r>
                    </a:p>
                    <a:p>
                      <a:pPr algn="ctr">
                        <a:lnSpc>
                          <a:spcPct val="100000"/>
                        </a:lnSpc>
                        <a:spcAft>
                          <a:spcPts val="0"/>
                        </a:spcAft>
                      </a:pPr>
                      <a:r>
                        <a:rPr lang="en-US" sz="2800" b="0">
                          <a:solidFill>
                            <a:srgbClr val="000000"/>
                          </a:solidFill>
                          <a:effectLst/>
                          <a:latin typeface="+mn-lt"/>
                          <a:ea typeface="+mn-ea"/>
                          <a:cs typeface="Times New Roman" panose="02020603050405020304" pitchFamily="18" charset="0"/>
                        </a:rPr>
                        <a:t>NH</a:t>
                      </a:r>
                      <a:r>
                        <a:rPr lang="en-US" sz="2800" b="0" baseline="-25000">
                          <a:solidFill>
                            <a:srgbClr val="000000"/>
                          </a:solidFill>
                          <a:effectLst/>
                          <a:latin typeface="+mn-lt"/>
                          <a:ea typeface="+mn-ea"/>
                          <a:cs typeface="Times New Roman" panose="02020603050405020304" pitchFamily="18" charset="0"/>
                        </a:rPr>
                        <a:t>4</a:t>
                      </a:r>
                      <a:r>
                        <a:rPr lang="en-US" sz="2800" b="0">
                          <a:solidFill>
                            <a:srgbClr val="000000"/>
                          </a:solidFill>
                          <a:effectLst/>
                          <a:latin typeface="+mn-lt"/>
                          <a:ea typeface="+mn-ea"/>
                          <a:cs typeface="Times New Roman" panose="02020603050405020304" pitchFamily="18" charset="0"/>
                        </a:rPr>
                        <a:t>Cl</a:t>
                      </a:r>
                      <a:r>
                        <a:rPr lang="zh-CN" sz="2800" b="0">
                          <a:solidFill>
                            <a:srgbClr val="000000"/>
                          </a:solidFill>
                          <a:effectLst/>
                          <a:latin typeface="+mn-lt"/>
                          <a:ea typeface="+mn-ea"/>
                          <a:cs typeface="Times New Roman" panose="02020603050405020304" pitchFamily="18" charset="0"/>
                        </a:rPr>
                        <a:t>溶液</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rgbClr val="000000"/>
                          </a:solidFill>
                          <a:effectLst/>
                          <a:latin typeface="+mn-lt"/>
                          <a:ea typeface="+mn-ea"/>
                          <a:cs typeface="Times New Roman" panose="02020603050405020304" pitchFamily="18" charset="0"/>
                        </a:rPr>
                        <a:t>10</a:t>
                      </a:r>
                      <a:r>
                        <a:rPr lang="en-US" sz="2800" b="0" baseline="30000">
                          <a:solidFill>
                            <a:srgbClr val="000000"/>
                          </a:solidFill>
                          <a:effectLst/>
                          <a:latin typeface="+mn-lt"/>
                          <a:ea typeface="+mn-ea"/>
                          <a:cs typeface="Times New Roman" panose="02020603050405020304" pitchFamily="18" charset="0"/>
                        </a:rPr>
                        <a:t>-5</a:t>
                      </a:r>
                      <a:endParaRPr lang="zh-CN" sz="2800" b="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rgbClr val="000000"/>
                          </a:solidFill>
                          <a:effectLst/>
                          <a:latin typeface="+mn-lt"/>
                          <a:ea typeface="+mn-ea"/>
                          <a:cs typeface="Times New Roman" panose="02020603050405020304" pitchFamily="18" charset="0"/>
                        </a:rPr>
                        <a:t>10</a:t>
                      </a:r>
                      <a:r>
                        <a:rPr lang="en-US" sz="2800" b="0" baseline="30000">
                          <a:solidFill>
                            <a:srgbClr val="000000"/>
                          </a:solidFill>
                          <a:effectLst/>
                          <a:latin typeface="+mn-lt"/>
                          <a:ea typeface="+mn-ea"/>
                          <a:cs typeface="Times New Roman" panose="02020603050405020304" pitchFamily="18" charset="0"/>
                        </a:rPr>
                        <a:t>-9</a:t>
                      </a:r>
                      <a:endParaRPr lang="zh-CN" sz="2800" b="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rgbClr val="000000"/>
                          </a:solidFill>
                          <a:effectLst/>
                          <a:latin typeface="+mn-lt"/>
                          <a:ea typeface="+mn-ea"/>
                          <a:cs typeface="Times New Roman" panose="02020603050405020304" pitchFamily="18" charset="0"/>
                        </a:rPr>
                        <a:t>10</a:t>
                      </a:r>
                      <a:r>
                        <a:rPr lang="en-US" sz="2800" b="0" baseline="30000">
                          <a:solidFill>
                            <a:srgbClr val="000000"/>
                          </a:solidFill>
                          <a:effectLst/>
                          <a:latin typeface="+mn-lt"/>
                          <a:ea typeface="+mn-ea"/>
                          <a:cs typeface="Times New Roman" panose="02020603050405020304" pitchFamily="18" charset="0"/>
                        </a:rPr>
                        <a:t>-5</a:t>
                      </a:r>
                      <a:endParaRPr lang="zh-CN" sz="2800" b="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56728638"/>
                  </a:ext>
                </a:extLst>
              </a:tr>
              <a:tr h="981143">
                <a:tc>
                  <a:txBody>
                    <a:bodyPr/>
                    <a:lstStyle/>
                    <a:p>
                      <a:pPr algn="ctr">
                        <a:lnSpc>
                          <a:spcPct val="100000"/>
                        </a:lnSpc>
                        <a:spcAft>
                          <a:spcPts val="0"/>
                        </a:spcAft>
                      </a:pPr>
                      <a:r>
                        <a:rPr lang="en-US" sz="2800" b="0">
                          <a:solidFill>
                            <a:srgbClr val="000000"/>
                          </a:solidFill>
                          <a:effectLst/>
                          <a:latin typeface="+mn-lt"/>
                          <a:ea typeface="+mn-ea"/>
                          <a:cs typeface="Times New Roman" panose="02020603050405020304" pitchFamily="18" charset="0"/>
                        </a:rPr>
                        <a:t>pH=10</a:t>
                      </a:r>
                      <a:r>
                        <a:rPr lang="zh-CN" sz="2800" b="0">
                          <a:solidFill>
                            <a:srgbClr val="000000"/>
                          </a:solidFill>
                          <a:effectLst/>
                          <a:latin typeface="+mn-lt"/>
                          <a:ea typeface="+mn-ea"/>
                          <a:cs typeface="Times New Roman" panose="02020603050405020304" pitchFamily="18" charset="0"/>
                        </a:rPr>
                        <a:t>的</a:t>
                      </a:r>
                    </a:p>
                    <a:p>
                      <a:pPr algn="ctr">
                        <a:lnSpc>
                          <a:spcPct val="100000"/>
                        </a:lnSpc>
                        <a:spcAft>
                          <a:spcPts val="0"/>
                        </a:spcAft>
                      </a:pPr>
                      <a:r>
                        <a:rPr lang="en-US" sz="2800" b="0">
                          <a:solidFill>
                            <a:srgbClr val="000000"/>
                          </a:solidFill>
                          <a:effectLst/>
                          <a:latin typeface="+mn-lt"/>
                          <a:ea typeface="+mn-ea"/>
                          <a:cs typeface="Times New Roman" panose="02020603050405020304" pitchFamily="18" charset="0"/>
                        </a:rPr>
                        <a:t>Na</a:t>
                      </a:r>
                      <a:r>
                        <a:rPr lang="en-US" sz="2800" b="0" baseline="-25000">
                          <a:solidFill>
                            <a:srgbClr val="000000"/>
                          </a:solidFill>
                          <a:effectLst/>
                          <a:latin typeface="+mn-lt"/>
                          <a:ea typeface="+mn-ea"/>
                          <a:cs typeface="Times New Roman" panose="02020603050405020304" pitchFamily="18" charset="0"/>
                        </a:rPr>
                        <a:t>2</a:t>
                      </a:r>
                      <a:r>
                        <a:rPr lang="en-US" sz="2800" b="0">
                          <a:solidFill>
                            <a:srgbClr val="000000"/>
                          </a:solidFill>
                          <a:effectLst/>
                          <a:latin typeface="+mn-lt"/>
                          <a:ea typeface="+mn-ea"/>
                          <a:cs typeface="Times New Roman" panose="02020603050405020304" pitchFamily="18" charset="0"/>
                        </a:rPr>
                        <a:t>CO</a:t>
                      </a:r>
                      <a:r>
                        <a:rPr lang="en-US" sz="2800" b="0" baseline="-25000">
                          <a:solidFill>
                            <a:srgbClr val="000000"/>
                          </a:solidFill>
                          <a:effectLst/>
                          <a:latin typeface="+mn-lt"/>
                          <a:ea typeface="+mn-ea"/>
                          <a:cs typeface="Times New Roman" panose="02020603050405020304" pitchFamily="18" charset="0"/>
                        </a:rPr>
                        <a:t>3</a:t>
                      </a:r>
                      <a:r>
                        <a:rPr lang="zh-CN" sz="2800" b="0">
                          <a:solidFill>
                            <a:srgbClr val="000000"/>
                          </a:solidFill>
                          <a:effectLst/>
                          <a:latin typeface="+mn-lt"/>
                          <a:ea typeface="+mn-ea"/>
                          <a:cs typeface="Times New Roman" panose="02020603050405020304" pitchFamily="18" charset="0"/>
                        </a:rPr>
                        <a:t>溶液</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a:solidFill>
                            <a:srgbClr val="000000"/>
                          </a:solidFill>
                          <a:effectLst/>
                          <a:latin typeface="+mn-lt"/>
                          <a:ea typeface="+mn-ea"/>
                          <a:cs typeface="Times New Roman" panose="02020603050405020304" pitchFamily="18" charset="0"/>
                        </a:rPr>
                        <a:t>10</a:t>
                      </a:r>
                      <a:r>
                        <a:rPr lang="en-US" sz="2800" b="0" baseline="30000">
                          <a:solidFill>
                            <a:srgbClr val="000000"/>
                          </a:solidFill>
                          <a:effectLst/>
                          <a:latin typeface="+mn-lt"/>
                          <a:ea typeface="+mn-ea"/>
                          <a:cs typeface="Times New Roman" panose="02020603050405020304" pitchFamily="18" charset="0"/>
                        </a:rPr>
                        <a:t>-10</a:t>
                      </a:r>
                      <a:endParaRPr lang="zh-CN" sz="2800" b="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dirty="0">
                          <a:solidFill>
                            <a:srgbClr val="000000"/>
                          </a:solidFill>
                          <a:effectLst/>
                          <a:latin typeface="+mn-lt"/>
                          <a:ea typeface="+mn-ea"/>
                          <a:cs typeface="Times New Roman" panose="02020603050405020304" pitchFamily="18" charset="0"/>
                        </a:rPr>
                        <a:t>10</a:t>
                      </a:r>
                      <a:r>
                        <a:rPr lang="en-US" sz="2800" b="0" baseline="30000" dirty="0">
                          <a:solidFill>
                            <a:srgbClr val="000000"/>
                          </a:solidFill>
                          <a:effectLst/>
                          <a:latin typeface="+mn-lt"/>
                          <a:ea typeface="+mn-ea"/>
                          <a:cs typeface="Times New Roman" panose="02020603050405020304" pitchFamily="18" charset="0"/>
                        </a:rPr>
                        <a:t>-4</a:t>
                      </a:r>
                      <a:endParaRPr lang="zh-CN" sz="2800" b="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b="0" dirty="0">
                          <a:solidFill>
                            <a:srgbClr val="000000"/>
                          </a:solidFill>
                          <a:effectLst/>
                          <a:latin typeface="+mn-lt"/>
                          <a:ea typeface="+mn-ea"/>
                          <a:cs typeface="Times New Roman" panose="02020603050405020304" pitchFamily="18" charset="0"/>
                        </a:rPr>
                        <a:t>10</a:t>
                      </a:r>
                      <a:r>
                        <a:rPr lang="en-US" sz="2800" b="0" baseline="30000" dirty="0">
                          <a:solidFill>
                            <a:srgbClr val="000000"/>
                          </a:solidFill>
                          <a:effectLst/>
                          <a:latin typeface="+mn-lt"/>
                          <a:ea typeface="+mn-ea"/>
                          <a:cs typeface="Times New Roman" panose="02020603050405020304" pitchFamily="18" charset="0"/>
                        </a:rPr>
                        <a:t>-4</a:t>
                      </a:r>
                      <a:endParaRPr lang="zh-CN" sz="2800" b="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38261071"/>
                  </a:ext>
                </a:extLst>
              </a:tr>
            </a:tbl>
          </a:graphicData>
        </a:graphic>
      </p:graphicFrame>
    </p:spTree>
    <p:extLst>
      <p:ext uri="{BB962C8B-B14F-4D97-AF65-F5344CB8AC3E}">
        <p14:creationId xmlns:p14="http://schemas.microsoft.com/office/powerpoint/2010/main" val="3038272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hlinkClick r:id="rId2" action="ppaction://hlinksldjump"/>
          </p:cNvPr>
          <p:cNvSpPr/>
          <p:nvPr/>
        </p:nvSpPr>
        <p:spPr>
          <a:xfrm>
            <a:off x="728913" y="1574167"/>
            <a:ext cx="10996362" cy="1661158"/>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ea typeface="微软雅黑" panose="020B0503020204020204" pitchFamily="34" charset="-122"/>
              </a:rPr>
              <a:t>方法</a:t>
            </a:r>
            <a:r>
              <a:rPr lang="en-US" altLang="zh-CN" sz="2800" dirty="0">
                <a:solidFill>
                  <a:schemeClr val="tx1">
                    <a:lumMod val="95000"/>
                    <a:lumOff val="5000"/>
                  </a:schemeClr>
                </a:solidFill>
                <a:ea typeface="微软雅黑" panose="020B0503020204020204" pitchFamily="34" charset="-122"/>
              </a:rPr>
              <a:t>1   </a:t>
            </a:r>
            <a:r>
              <a:rPr lang="zh-CN" altLang="en-US" sz="2800" dirty="0">
                <a:solidFill>
                  <a:schemeClr val="tx1">
                    <a:lumMod val="95000"/>
                    <a:lumOff val="5000"/>
                  </a:schemeClr>
                </a:solidFill>
                <a:ea typeface="微软雅黑" panose="020B0503020204020204" pitchFamily="34" charset="-122"/>
              </a:rPr>
              <a:t>水的电离平衡的影响因素和水电离出的</a:t>
            </a:r>
            <a:r>
              <a:rPr lang="en-US" altLang="zh-CN" sz="2800" i="1" dirty="0">
                <a:solidFill>
                  <a:schemeClr val="tx1"/>
                </a:solidFill>
              </a:rPr>
              <a:t>c</a:t>
            </a:r>
            <a:r>
              <a:rPr lang="en-US" altLang="zh-CN" sz="2800" dirty="0">
                <a:solidFill>
                  <a:schemeClr val="tx1"/>
                </a:solidFill>
              </a:rPr>
              <a:t>(H</a:t>
            </a:r>
            <a:r>
              <a:rPr lang="en-US" altLang="zh-CN" sz="2800" baseline="30000" dirty="0">
                <a:solidFill>
                  <a:schemeClr val="tx1"/>
                </a:solidFill>
              </a:rPr>
              <a:t>+</a:t>
            </a:r>
            <a:r>
              <a:rPr lang="en-US" altLang="zh-CN" sz="2800" dirty="0">
                <a:solidFill>
                  <a:schemeClr val="tx1"/>
                </a:solidFill>
              </a:rPr>
              <a:t>)</a:t>
            </a:r>
            <a:r>
              <a:rPr lang="zh-CN" altLang="zh-CN" sz="2800" dirty="0">
                <a:solidFill>
                  <a:schemeClr val="tx1"/>
                </a:solidFill>
              </a:rPr>
              <a:t>或</a:t>
            </a:r>
            <a:r>
              <a:rPr lang="en-US" altLang="zh-CN" sz="2800" i="1" dirty="0">
                <a:solidFill>
                  <a:schemeClr val="tx1"/>
                </a:solidFill>
              </a:rPr>
              <a:t>c</a:t>
            </a:r>
            <a:r>
              <a:rPr lang="en-US" altLang="zh-CN" sz="2800" dirty="0">
                <a:solidFill>
                  <a:schemeClr val="tx1"/>
                </a:solidFill>
              </a:rPr>
              <a:t>(OH</a:t>
            </a:r>
            <a:r>
              <a:rPr lang="en-US" altLang="zh-CN" sz="2800" baseline="30000" dirty="0">
                <a:solidFill>
                  <a:schemeClr val="tx1"/>
                </a:solidFill>
              </a:rPr>
              <a:t>-</a:t>
            </a:r>
            <a:r>
              <a:rPr lang="en-US" altLang="zh-CN" sz="2800" dirty="0">
                <a:solidFill>
                  <a:schemeClr val="tx1"/>
                </a:solidFill>
              </a:rPr>
              <a:t>)</a:t>
            </a:r>
            <a:r>
              <a:rPr lang="zh-CN" altLang="en-US" sz="2800" dirty="0">
                <a:solidFill>
                  <a:schemeClr val="tx1">
                    <a:lumMod val="95000"/>
                    <a:lumOff val="5000"/>
                  </a:schemeClr>
                </a:solidFill>
                <a:ea typeface="微软雅黑" panose="020B0503020204020204" pitchFamily="34" charset="-122"/>
              </a:rPr>
              <a:t>的计算</a:t>
            </a:r>
            <a:endParaRPr lang="en-US" altLang="zh-CN" sz="2800" dirty="0">
              <a:solidFill>
                <a:schemeClr val="tx1">
                  <a:lumMod val="95000"/>
                  <a:lumOff val="5000"/>
                </a:schemeClr>
              </a:solidFill>
              <a:ea typeface="微软雅黑" panose="020B0503020204020204" pitchFamily="34" charset="-122"/>
            </a:endParaRPr>
          </a:p>
          <a:p>
            <a:pPr>
              <a:lnSpc>
                <a:spcPct val="150000"/>
              </a:lnSpc>
            </a:pPr>
            <a:r>
              <a:rPr lang="zh-CN" altLang="en-US" sz="2800" dirty="0">
                <a:solidFill>
                  <a:schemeClr val="tx1">
                    <a:lumMod val="95000"/>
                    <a:lumOff val="5000"/>
                  </a:schemeClr>
                </a:solidFill>
                <a:ea typeface="微软雅黑" panose="020B0503020204020204" pitchFamily="34" charset="-122"/>
              </a:rPr>
              <a:t>方法</a:t>
            </a:r>
            <a:r>
              <a:rPr lang="en-US" altLang="zh-CN" sz="2800" dirty="0">
                <a:solidFill>
                  <a:schemeClr val="tx1">
                    <a:lumMod val="95000"/>
                    <a:lumOff val="5000"/>
                  </a:schemeClr>
                </a:solidFill>
                <a:ea typeface="微软雅黑" panose="020B0503020204020204" pitchFamily="34" charset="-122"/>
              </a:rPr>
              <a:t>2   </a:t>
            </a:r>
            <a:r>
              <a:rPr lang="zh-CN" altLang="en-US" sz="2800" dirty="0">
                <a:solidFill>
                  <a:schemeClr val="tx1">
                    <a:lumMod val="95000"/>
                    <a:lumOff val="5000"/>
                  </a:schemeClr>
                </a:solidFill>
                <a:ea typeface="微软雅黑" panose="020B0503020204020204" pitchFamily="34" charset="-122"/>
              </a:rPr>
              <a:t>溶液</a:t>
            </a:r>
            <a:r>
              <a:rPr lang="en-US" altLang="zh-CN" sz="2800" dirty="0">
                <a:solidFill>
                  <a:schemeClr val="tx1">
                    <a:lumMod val="95000"/>
                    <a:lumOff val="5000"/>
                  </a:schemeClr>
                </a:solidFill>
                <a:ea typeface="微软雅黑" panose="020B0503020204020204" pitchFamily="34" charset="-122"/>
              </a:rPr>
              <a:t>pH</a:t>
            </a:r>
            <a:r>
              <a:rPr lang="zh-CN" altLang="en-US" sz="2800" dirty="0">
                <a:solidFill>
                  <a:schemeClr val="tx1">
                    <a:lumMod val="95000"/>
                    <a:lumOff val="5000"/>
                  </a:schemeClr>
                </a:solidFill>
                <a:ea typeface="微软雅黑" panose="020B0503020204020204" pitchFamily="34" charset="-122"/>
              </a:rPr>
              <a:t>的计算及溶液的混合、稀释规律</a:t>
            </a:r>
            <a:endParaRPr lang="en-US" altLang="zh-CN" sz="2800" dirty="0">
              <a:solidFill>
                <a:schemeClr val="tx1">
                  <a:lumMod val="95000"/>
                  <a:lumOff val="5000"/>
                </a:schemeClr>
              </a:solidFill>
              <a:ea typeface="微软雅黑" panose="020B0503020204020204" pitchFamily="34" charset="-122"/>
            </a:endParaRPr>
          </a:p>
          <a:p>
            <a:pPr>
              <a:lnSpc>
                <a:spcPct val="150000"/>
              </a:lnSpc>
            </a:pPr>
            <a:r>
              <a:rPr lang="zh-CN" altLang="en-US" sz="2800" dirty="0">
                <a:solidFill>
                  <a:schemeClr val="tx1">
                    <a:lumMod val="95000"/>
                    <a:lumOff val="5000"/>
                  </a:schemeClr>
                </a:solidFill>
                <a:ea typeface="微软雅黑" panose="020B0503020204020204" pitchFamily="34" charset="-122"/>
              </a:rPr>
              <a:t>方法</a:t>
            </a:r>
            <a:r>
              <a:rPr lang="en-US" altLang="zh-CN" sz="2800" dirty="0">
                <a:solidFill>
                  <a:schemeClr val="tx1">
                    <a:lumMod val="95000"/>
                    <a:lumOff val="5000"/>
                  </a:schemeClr>
                </a:solidFill>
                <a:ea typeface="微软雅黑" panose="020B0503020204020204" pitchFamily="34" charset="-122"/>
              </a:rPr>
              <a:t>3   </a:t>
            </a:r>
            <a:r>
              <a:rPr lang="zh-CN" altLang="en-US" sz="2800" dirty="0">
                <a:solidFill>
                  <a:schemeClr val="tx1">
                    <a:lumMod val="95000"/>
                    <a:lumOff val="5000"/>
                  </a:schemeClr>
                </a:solidFill>
                <a:ea typeface="微软雅黑" panose="020B0503020204020204" pitchFamily="34" charset="-122"/>
              </a:rPr>
              <a:t>中和滴定指示剂的选择和误差分析</a:t>
            </a:r>
            <a:endParaRPr lang="en-US" altLang="zh-CN" sz="2800" dirty="0">
              <a:solidFill>
                <a:schemeClr val="tx1">
                  <a:lumMod val="95000"/>
                  <a:lumOff val="5000"/>
                </a:schemeClr>
              </a:solidFill>
              <a:ea typeface="微软雅黑" panose="020B0503020204020204" pitchFamily="34" charset="-122"/>
            </a:endParaRPr>
          </a:p>
          <a:p>
            <a:pPr>
              <a:lnSpc>
                <a:spcPct val="150000"/>
              </a:lnSpc>
            </a:pPr>
            <a:r>
              <a:rPr lang="zh-CN" altLang="en-US" sz="2800" dirty="0">
                <a:solidFill>
                  <a:schemeClr val="tx1">
                    <a:lumMod val="95000"/>
                    <a:lumOff val="5000"/>
                  </a:schemeClr>
                </a:solidFill>
                <a:ea typeface="微软雅黑" panose="020B0503020204020204" pitchFamily="34" charset="-122"/>
              </a:rPr>
              <a:t>微课</a:t>
            </a:r>
            <a:r>
              <a:rPr lang="en-US" altLang="zh-CN" sz="2800" dirty="0">
                <a:solidFill>
                  <a:schemeClr val="tx1">
                    <a:lumMod val="95000"/>
                    <a:lumOff val="5000"/>
                  </a:schemeClr>
                </a:solidFill>
                <a:ea typeface="微软雅黑" panose="020B0503020204020204" pitchFamily="34" charset="-122"/>
              </a:rPr>
              <a:t>13   </a:t>
            </a:r>
            <a:r>
              <a:rPr lang="zh-CN" altLang="en-US" sz="2800" dirty="0">
                <a:solidFill>
                  <a:schemeClr val="tx1">
                    <a:lumMod val="95000"/>
                    <a:lumOff val="5000"/>
                  </a:schemeClr>
                </a:solidFill>
                <a:ea typeface="微软雅黑" panose="020B0503020204020204" pitchFamily="34" charset="-122"/>
              </a:rPr>
              <a:t>关系式法在滴定计算中的应用</a:t>
            </a:r>
            <a:endParaRPr lang="en-US" altLang="zh-CN" sz="2800" dirty="0">
              <a:solidFill>
                <a:schemeClr val="tx1">
                  <a:lumMod val="95000"/>
                  <a:lumOff val="5000"/>
                </a:schemeClr>
              </a:solidFill>
              <a:ea typeface="微软雅黑" panose="020B0503020204020204" pitchFamily="34" charset="-122"/>
            </a:endParaRPr>
          </a:p>
          <a:p>
            <a:pPr>
              <a:lnSpc>
                <a:spcPct val="150000"/>
              </a:lnSpc>
            </a:pPr>
            <a:r>
              <a:rPr lang="zh-CN" altLang="en-US" sz="2800" dirty="0">
                <a:solidFill>
                  <a:schemeClr val="tx1">
                    <a:lumMod val="95000"/>
                    <a:lumOff val="5000"/>
                  </a:schemeClr>
                </a:solidFill>
                <a:ea typeface="微软雅黑" panose="020B0503020204020204" pitchFamily="34" charset="-122"/>
              </a:rPr>
              <a:t>易错   水的电离和溶液的酸碱性辨析</a:t>
            </a:r>
            <a:endParaRPr lang="en-US" altLang="zh-CN" sz="2800" dirty="0">
              <a:solidFill>
                <a:schemeClr val="tx1">
                  <a:lumMod val="95000"/>
                  <a:lumOff val="5000"/>
                </a:schemeClr>
              </a:solidFill>
              <a:ea typeface="微软雅黑" panose="020B0503020204020204" pitchFamily="34" charset="-122"/>
            </a:endParaRPr>
          </a:p>
        </p:txBody>
      </p:sp>
      <p:sp>
        <p:nvSpPr>
          <p:cNvPr id="13" name="矩形 12">
            <a:hlinkClick r:id="rId2" action="ppaction://hlinksldjump"/>
          </p:cNvPr>
          <p:cNvSpPr/>
          <p:nvPr/>
        </p:nvSpPr>
        <p:spPr>
          <a:xfrm>
            <a:off x="728913" y="5647068"/>
            <a:ext cx="10065636" cy="836281"/>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溶液</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pH</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的相关计算</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酸碱中和滴定曲线的应用</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有关滴定的计算</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endPar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xmlns="" id="{68C1755D-3F0B-4C86-9674-F7CBDF82AAF6}"/>
              </a:ext>
            </a:extLst>
          </p:cNvPr>
          <p:cNvSpPr/>
          <p:nvPr/>
        </p:nvSpPr>
        <p:spPr>
          <a:xfrm>
            <a:off x="728980" y="374651"/>
            <a:ext cx="10086975" cy="53784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anchor="ctr"/>
          <a:lstStyle/>
          <a:p>
            <a:r>
              <a:rPr lang="en-US" altLang="zh-CN" sz="2800" b="1" dirty="0">
                <a:solidFill>
                  <a:srgbClr val="DA251C"/>
                </a:solidFill>
                <a:cs typeface="微软雅黑" panose="020B0503020204020204" charset="-122"/>
              </a:rPr>
              <a:t>B</a:t>
            </a:r>
            <a:r>
              <a:rPr lang="zh-CN" altLang="en-US" sz="2800" b="1" dirty="0">
                <a:solidFill>
                  <a:srgbClr val="DA251C"/>
                </a:solidFill>
                <a:latin typeface="Calibri" panose="020F0502020204030204" pitchFamily="34" charset="0"/>
                <a:cs typeface="微软雅黑" panose="020B0503020204020204" charset="-122"/>
              </a:rPr>
              <a:t>方法帮</a:t>
            </a:r>
            <a:r>
              <a:rPr lang="en-US" altLang="zh-CN" sz="2800" b="1" dirty="0">
                <a:solidFill>
                  <a:srgbClr val="DA251C"/>
                </a:solidFill>
                <a:latin typeface="Calibri" panose="020F0502020204030204" pitchFamily="34" charset="0"/>
                <a:cs typeface="微软雅黑" panose="020B0503020204020204" charset="-122"/>
              </a:rPr>
              <a:t>·</a:t>
            </a:r>
            <a:r>
              <a:rPr lang="zh-CN" altLang="en-US" sz="2800" b="1" dirty="0">
                <a:solidFill>
                  <a:srgbClr val="DA251C"/>
                </a:solidFill>
                <a:latin typeface="Calibri" panose="020F0502020204030204" pitchFamily="34" charset="0"/>
                <a:cs typeface="微软雅黑" panose="020B0503020204020204" charset="-122"/>
              </a:rPr>
              <a:t>素养大提升</a:t>
            </a:r>
          </a:p>
        </p:txBody>
      </p:sp>
      <p:sp>
        <p:nvSpPr>
          <p:cNvPr id="8" name="矩形 7">
            <a:hlinkClick r:id="rId2" action="ppaction://hlinksldjump"/>
            <a:extLst>
              <a:ext uri="{FF2B5EF4-FFF2-40B4-BE49-F238E27FC236}">
                <a16:creationId xmlns:a16="http://schemas.microsoft.com/office/drawing/2014/main" xmlns="" id="{353A16A1-3C48-4AE9-A274-2C9C3A599DF9}"/>
              </a:ext>
            </a:extLst>
          </p:cNvPr>
          <p:cNvSpPr/>
          <p:nvPr/>
        </p:nvSpPr>
        <p:spPr>
          <a:xfrm>
            <a:off x="710565" y="4159890"/>
            <a:ext cx="10066020" cy="538480"/>
          </a:xfrm>
          <a:prstGeom prst="rect">
            <a:avLst/>
          </a:prstGeom>
          <a:noFill/>
          <a:ln>
            <a:noFill/>
          </a:ln>
        </p:spPr>
        <p:style>
          <a:lnRef idx="3">
            <a:schemeClr val="lt1"/>
          </a:lnRef>
          <a:fillRef idx="1">
            <a:schemeClr val="accent6"/>
          </a:fillRef>
          <a:effectRef idx="1">
            <a:schemeClr val="accent6"/>
          </a:effectRef>
          <a:fontRef idx="minor">
            <a:schemeClr val="lt1"/>
          </a:fontRef>
        </p:style>
        <p:txBody>
          <a:bodyPr anchor="ctr"/>
          <a:lstStyle/>
          <a:p>
            <a:r>
              <a:rPr lang="en-US" altLang="zh-CN" sz="2800" b="1" dirty="0">
                <a:solidFill>
                  <a:srgbClr val="DA251C"/>
                </a:solidFill>
                <a:cs typeface="微软雅黑" panose="020B0503020204020204" charset="-122"/>
              </a:rPr>
              <a:t>C</a:t>
            </a:r>
            <a:r>
              <a:rPr lang="zh-CN" altLang="en-US" sz="2800" b="1" dirty="0">
                <a:solidFill>
                  <a:srgbClr val="DA251C"/>
                </a:solidFill>
                <a:cs typeface="微软雅黑" panose="020B0503020204020204" charset="-122"/>
              </a:rPr>
              <a:t>考法帮</a:t>
            </a:r>
            <a:r>
              <a:rPr lang="en-US" altLang="zh-CN" sz="2800" b="1" dirty="0">
                <a:solidFill>
                  <a:srgbClr val="DA251C"/>
                </a:solidFill>
                <a:cs typeface="微软雅黑" panose="020B0503020204020204" charset="-122"/>
              </a:rPr>
              <a:t>·</a:t>
            </a:r>
            <a:r>
              <a:rPr lang="zh-CN" altLang="en-US" sz="2800" b="1" dirty="0">
                <a:solidFill>
                  <a:srgbClr val="DA251C"/>
                </a:solidFill>
                <a:cs typeface="微软雅黑" panose="020B0503020204020204" charset="-122"/>
              </a:rPr>
              <a:t>考向全扫描</a:t>
            </a:r>
          </a:p>
        </p:txBody>
      </p:sp>
    </p:spTree>
    <p:extLst>
      <p:ext uri="{BB962C8B-B14F-4D97-AF65-F5344CB8AC3E}">
        <p14:creationId xmlns:p14="http://schemas.microsoft.com/office/powerpoint/2010/main" val="1660239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14" name="矩形 13">
            <a:extLst>
              <a:ext uri="{FF2B5EF4-FFF2-40B4-BE49-F238E27FC236}">
                <a16:creationId xmlns:a16="http://schemas.microsoft.com/office/drawing/2014/main" xmlns="" id="{3B4C3551-09E0-41E9-B175-59CC31AC8EFD}"/>
              </a:ext>
            </a:extLst>
          </p:cNvPr>
          <p:cNvSpPr/>
          <p:nvPr/>
        </p:nvSpPr>
        <p:spPr>
          <a:xfrm>
            <a:off x="263073" y="385305"/>
            <a:ext cx="11694883" cy="5262979"/>
          </a:xfrm>
          <a:prstGeom prst="rect">
            <a:avLst/>
          </a:prstGeom>
        </p:spPr>
        <p:txBody>
          <a:bodyPr wrap="square">
            <a:spAutoFit/>
          </a:bodyPr>
          <a:lstStyle/>
          <a:p>
            <a:pPr>
              <a:lnSpc>
                <a:spcPct val="150000"/>
              </a:lnSpc>
            </a:pPr>
            <a:r>
              <a:rPr lang="zh-CN" altLang="en-US" sz="2800" b="1" dirty="0">
                <a:solidFill>
                  <a:srgbClr val="DA251C"/>
                </a:solidFill>
              </a:rPr>
              <a:t>拓展变式</a:t>
            </a:r>
            <a:r>
              <a:rPr lang="en-US" altLang="zh-CN" sz="2800" b="1" dirty="0">
                <a:solidFill>
                  <a:srgbClr val="DA251C"/>
                </a:solidFill>
              </a:rPr>
              <a:t>1   </a:t>
            </a:r>
            <a:r>
              <a:rPr lang="zh-CN" altLang="zh-CN" sz="2800" dirty="0"/>
              <a:t>某温度下</a:t>
            </a:r>
            <a:r>
              <a:rPr lang="en-US" altLang="zh-CN" sz="2800" dirty="0"/>
              <a:t>,</a:t>
            </a:r>
            <a:r>
              <a:rPr lang="zh-CN" altLang="zh-CN" sz="2800" dirty="0"/>
              <a:t>有</a:t>
            </a:r>
            <a:r>
              <a:rPr lang="en-US" altLang="zh-CN" sz="2800" dirty="0"/>
              <a:t>pH</a:t>
            </a:r>
            <a:r>
              <a:rPr lang="zh-CN" altLang="zh-CN" sz="2800" dirty="0"/>
              <a:t>相同的</a:t>
            </a:r>
            <a:r>
              <a:rPr lang="en-US" altLang="zh-CN" sz="2800" dirty="0"/>
              <a:t>H</a:t>
            </a:r>
            <a:r>
              <a:rPr lang="en-US" altLang="zh-CN" sz="2800" baseline="-25000" dirty="0"/>
              <a:t>2</a:t>
            </a:r>
            <a:r>
              <a:rPr lang="en-US" altLang="zh-CN" sz="2800" dirty="0"/>
              <a:t>SO</a:t>
            </a:r>
            <a:r>
              <a:rPr lang="en-US" altLang="zh-CN" sz="2800" baseline="-25000" dirty="0"/>
              <a:t>4</a:t>
            </a:r>
            <a:r>
              <a:rPr lang="zh-CN" altLang="zh-CN" sz="2800" dirty="0"/>
              <a:t>溶液和</a:t>
            </a:r>
            <a:r>
              <a:rPr lang="en-US" altLang="zh-CN" sz="2800" dirty="0"/>
              <a:t>Al</a:t>
            </a:r>
            <a:r>
              <a:rPr lang="en-US" altLang="zh-CN" sz="2800" baseline="-25000" dirty="0"/>
              <a:t>2</a:t>
            </a:r>
            <a:r>
              <a:rPr lang="en-US" altLang="zh-CN" sz="2800" dirty="0"/>
              <a:t>(SO</a:t>
            </a:r>
            <a:r>
              <a:rPr lang="en-US" altLang="zh-CN" sz="2800" baseline="-25000" dirty="0"/>
              <a:t>4</a:t>
            </a:r>
            <a:r>
              <a:rPr lang="en-US" altLang="zh-CN" sz="2800" dirty="0"/>
              <a:t>)</a:t>
            </a:r>
            <a:r>
              <a:rPr lang="en-US" altLang="zh-CN" sz="2800" baseline="-25000" dirty="0"/>
              <a:t>3</a:t>
            </a:r>
            <a:r>
              <a:rPr lang="zh-CN" altLang="zh-CN" sz="2800" dirty="0"/>
              <a:t>溶液</a:t>
            </a:r>
            <a:r>
              <a:rPr lang="en-US" altLang="zh-CN" sz="2800" dirty="0"/>
              <a:t>,</a:t>
            </a:r>
            <a:r>
              <a:rPr lang="zh-CN" altLang="zh-CN" sz="2800" dirty="0"/>
              <a:t>在</a:t>
            </a:r>
            <a:r>
              <a:rPr lang="en-US" altLang="zh-CN" sz="2800" dirty="0"/>
              <a:t>H</a:t>
            </a:r>
            <a:r>
              <a:rPr lang="en-US" altLang="zh-CN" sz="2800" baseline="-25000" dirty="0"/>
              <a:t>2</a:t>
            </a:r>
            <a:r>
              <a:rPr lang="en-US" altLang="zh-CN" sz="2800" dirty="0"/>
              <a:t>SO</a:t>
            </a:r>
            <a:r>
              <a:rPr lang="en-US" altLang="zh-CN" sz="2800" baseline="-25000" dirty="0"/>
              <a:t>4</a:t>
            </a:r>
            <a:r>
              <a:rPr lang="zh-CN" altLang="zh-CN" sz="2800" dirty="0"/>
              <a:t>溶液中由水电离的</a:t>
            </a:r>
            <a:r>
              <a:rPr lang="en-US" altLang="zh-CN" sz="2800" dirty="0"/>
              <a:t>H</a:t>
            </a:r>
            <a:r>
              <a:rPr lang="en-US" altLang="zh-CN" sz="2800" baseline="30000" dirty="0"/>
              <a:t>+</a:t>
            </a:r>
            <a:r>
              <a:rPr lang="zh-CN" altLang="zh-CN" sz="2800" dirty="0"/>
              <a:t>浓度为</a:t>
            </a:r>
            <a:r>
              <a:rPr lang="en-US" altLang="zh-CN" sz="2800" dirty="0"/>
              <a:t>10</a:t>
            </a:r>
            <a:r>
              <a:rPr lang="en-US" altLang="zh-CN" sz="2800" baseline="30000" dirty="0"/>
              <a:t>-</a:t>
            </a:r>
            <a:r>
              <a:rPr lang="en-US" altLang="zh-CN" sz="2800" i="1" baseline="30000" dirty="0"/>
              <a:t>a</a:t>
            </a:r>
            <a:r>
              <a:rPr lang="en-US" altLang="zh-CN" sz="2800" dirty="0"/>
              <a:t> mol·L</a:t>
            </a:r>
            <a:r>
              <a:rPr lang="en-US" altLang="zh-CN" sz="2800" baseline="30000" dirty="0"/>
              <a:t>-1</a:t>
            </a:r>
            <a:r>
              <a:rPr lang="en-US" altLang="zh-CN" sz="2800" dirty="0"/>
              <a:t>,</a:t>
            </a:r>
            <a:r>
              <a:rPr lang="zh-CN" altLang="zh-CN" sz="2800" dirty="0"/>
              <a:t>在</a:t>
            </a:r>
            <a:r>
              <a:rPr lang="en-US" altLang="zh-CN" sz="2800" dirty="0"/>
              <a:t>Al</a:t>
            </a:r>
            <a:r>
              <a:rPr lang="en-US" altLang="zh-CN" sz="2800" baseline="-25000" dirty="0"/>
              <a:t>2</a:t>
            </a:r>
            <a:r>
              <a:rPr lang="en-US" altLang="zh-CN" sz="2800" dirty="0"/>
              <a:t>(SO</a:t>
            </a:r>
            <a:r>
              <a:rPr lang="en-US" altLang="zh-CN" sz="2800" baseline="-25000" dirty="0"/>
              <a:t>4</a:t>
            </a:r>
            <a:r>
              <a:rPr lang="en-US" altLang="zh-CN" sz="2800" dirty="0"/>
              <a:t>)</a:t>
            </a:r>
            <a:r>
              <a:rPr lang="en-US" altLang="zh-CN" sz="2800" baseline="-25000" dirty="0"/>
              <a:t>3</a:t>
            </a:r>
            <a:r>
              <a:rPr lang="zh-CN" altLang="zh-CN" sz="2800" dirty="0"/>
              <a:t>溶液中由水电离的</a:t>
            </a:r>
            <a:r>
              <a:rPr lang="en-US" altLang="zh-CN" sz="2800" dirty="0"/>
              <a:t>H</a:t>
            </a:r>
            <a:r>
              <a:rPr lang="en-US" altLang="zh-CN" sz="2800" baseline="30000" dirty="0"/>
              <a:t>+</a:t>
            </a:r>
            <a:r>
              <a:rPr lang="zh-CN" altLang="zh-CN" sz="2800" dirty="0"/>
              <a:t>浓度为</a:t>
            </a:r>
            <a:r>
              <a:rPr lang="en-US" altLang="zh-CN" sz="2800" dirty="0"/>
              <a:t>10</a:t>
            </a:r>
            <a:r>
              <a:rPr lang="en-US" altLang="zh-CN" sz="2800" baseline="30000" dirty="0"/>
              <a:t>-</a:t>
            </a:r>
            <a:r>
              <a:rPr lang="en-US" altLang="zh-CN" sz="2800" i="1" baseline="30000" dirty="0"/>
              <a:t>b</a:t>
            </a:r>
            <a:r>
              <a:rPr lang="en-US" altLang="zh-CN" sz="2800" dirty="0"/>
              <a:t> mol·L</a:t>
            </a:r>
            <a:r>
              <a:rPr lang="en-US" altLang="zh-CN" sz="2800" baseline="30000" dirty="0"/>
              <a:t>-1</a:t>
            </a:r>
            <a:r>
              <a:rPr lang="en-US" altLang="zh-CN" sz="2800" dirty="0"/>
              <a:t>,</a:t>
            </a:r>
            <a:r>
              <a:rPr lang="zh-CN" altLang="zh-CN" sz="2800" dirty="0"/>
              <a:t>则此温度下的</a:t>
            </a:r>
            <a:r>
              <a:rPr lang="en-US" altLang="zh-CN" sz="2800" i="1" dirty="0"/>
              <a:t>K</a:t>
            </a:r>
            <a:r>
              <a:rPr lang="en-US" altLang="zh-CN" sz="2800" baseline="-25000" dirty="0"/>
              <a:t>w</a:t>
            </a:r>
            <a:r>
              <a:rPr lang="zh-CN" altLang="zh-CN" sz="2800" dirty="0"/>
              <a:t>为</a:t>
            </a:r>
            <a:r>
              <a:rPr lang="zh-CN" altLang="en-US" sz="2800" dirty="0"/>
              <a:t>（      ）</a:t>
            </a:r>
            <a:endParaRPr lang="en-US" altLang="zh-CN" sz="2800" dirty="0"/>
          </a:p>
          <a:p>
            <a:pPr>
              <a:lnSpc>
                <a:spcPct val="150000"/>
              </a:lnSpc>
            </a:pPr>
            <a:r>
              <a:rPr lang="en-US" altLang="zh-CN" sz="2800" dirty="0"/>
              <a:t>A.10</a:t>
            </a:r>
            <a:r>
              <a:rPr lang="en-US" altLang="zh-CN" sz="2800" baseline="30000" dirty="0"/>
              <a:t>-14</a:t>
            </a:r>
            <a:r>
              <a:rPr lang="zh-CN" altLang="zh-CN" sz="2800" dirty="0"/>
              <a:t>　　　</a:t>
            </a:r>
            <a:r>
              <a:rPr lang="en-US" altLang="zh-CN" sz="2800" dirty="0"/>
              <a:t>B.10</a:t>
            </a:r>
            <a:r>
              <a:rPr lang="en-US" altLang="zh-CN" sz="2800" baseline="30000" dirty="0"/>
              <a:t>-2</a:t>
            </a:r>
            <a:r>
              <a:rPr lang="en-US" altLang="zh-CN" sz="2800" i="1" baseline="30000" dirty="0"/>
              <a:t>a</a:t>
            </a:r>
            <a:r>
              <a:rPr lang="zh-CN" altLang="zh-CN" sz="2800" dirty="0"/>
              <a:t>　　　</a:t>
            </a:r>
            <a:r>
              <a:rPr lang="en-US" altLang="zh-CN" sz="2800" dirty="0"/>
              <a:t>C.10</a:t>
            </a:r>
            <a:r>
              <a:rPr lang="en-US" altLang="zh-CN" sz="2800" baseline="30000" dirty="0"/>
              <a:t>-(</a:t>
            </a:r>
            <a:r>
              <a:rPr lang="en-US" altLang="zh-CN" sz="2800" i="1" baseline="30000" dirty="0" err="1"/>
              <a:t>a+b</a:t>
            </a:r>
            <a:r>
              <a:rPr lang="en-US" altLang="zh-CN" sz="2800" baseline="30000" dirty="0"/>
              <a:t>)</a:t>
            </a:r>
            <a:r>
              <a:rPr lang="zh-CN" altLang="zh-CN" sz="2800" dirty="0"/>
              <a:t>　　　</a:t>
            </a:r>
            <a:r>
              <a:rPr lang="en-US" altLang="zh-CN" sz="2800" dirty="0"/>
              <a:t>D.10</a:t>
            </a:r>
            <a:r>
              <a:rPr lang="en-US" altLang="zh-CN" sz="2800" baseline="30000" dirty="0"/>
              <a:t>-(7+</a:t>
            </a:r>
            <a:r>
              <a:rPr lang="en-US" altLang="zh-CN" sz="2800" i="1" baseline="30000" dirty="0"/>
              <a:t>a</a:t>
            </a:r>
            <a:r>
              <a:rPr lang="en-US" altLang="zh-CN" sz="2800" baseline="30000" dirty="0"/>
              <a:t>)</a:t>
            </a:r>
          </a:p>
          <a:p>
            <a:pPr>
              <a:lnSpc>
                <a:spcPct val="150000"/>
              </a:lnSpc>
            </a:pPr>
            <a:endParaRPr lang="zh-CN" altLang="zh-CN" sz="2800" dirty="0"/>
          </a:p>
          <a:p>
            <a:pPr>
              <a:lnSpc>
                <a:spcPct val="150000"/>
              </a:lnSpc>
            </a:pPr>
            <a:r>
              <a:rPr lang="en-US" altLang="zh-CN" sz="2800" dirty="0" smtClean="0"/>
              <a:t>1.C    </a:t>
            </a:r>
            <a:r>
              <a:rPr lang="zh-CN" altLang="en-US" sz="2800" dirty="0" smtClean="0"/>
              <a:t>设</a:t>
            </a:r>
            <a:r>
              <a:rPr lang="zh-CN" altLang="en-US" sz="2800" dirty="0"/>
              <a:t>该温度下</a:t>
            </a:r>
            <a:r>
              <a:rPr lang="en-US" altLang="zh-CN" sz="2800" i="1" dirty="0"/>
              <a:t>K</a:t>
            </a:r>
            <a:r>
              <a:rPr lang="en-US" altLang="zh-CN" sz="2800" baseline="-25000" dirty="0"/>
              <a:t>w</a:t>
            </a:r>
            <a:r>
              <a:rPr lang="en-US" altLang="zh-CN" sz="2800" dirty="0"/>
              <a:t>=10</a:t>
            </a:r>
            <a:r>
              <a:rPr lang="zh-CN" altLang="en-US" sz="2800" baseline="30000" dirty="0"/>
              <a:t>－</a:t>
            </a:r>
            <a:r>
              <a:rPr lang="en-US" altLang="zh-CN" sz="2800" i="1" baseline="30000" dirty="0"/>
              <a:t>x</a:t>
            </a:r>
            <a:r>
              <a:rPr lang="zh-CN" altLang="en-US" sz="2800" dirty="0"/>
              <a:t>，则</a:t>
            </a:r>
            <a:r>
              <a:rPr lang="en-US" altLang="zh-CN" sz="2800" dirty="0"/>
              <a:t>H</a:t>
            </a:r>
            <a:r>
              <a:rPr lang="en-US" altLang="zh-CN" sz="2800" baseline="-25000" dirty="0"/>
              <a:t>2</a:t>
            </a:r>
            <a:r>
              <a:rPr lang="en-US" altLang="zh-CN" sz="2800" dirty="0"/>
              <a:t>SO</a:t>
            </a:r>
            <a:r>
              <a:rPr lang="en-US" altLang="zh-CN" sz="2800" baseline="-25000" dirty="0"/>
              <a:t>4</a:t>
            </a:r>
            <a:r>
              <a:rPr lang="zh-CN" altLang="en-US" sz="2800" dirty="0"/>
              <a:t>溶液中</a:t>
            </a:r>
            <a:r>
              <a:rPr lang="en-US" altLang="zh-CN" sz="2800" i="1" dirty="0"/>
              <a:t>c</a:t>
            </a:r>
            <a:r>
              <a:rPr lang="en-US" altLang="zh-CN" sz="2800" dirty="0"/>
              <a:t>(H</a:t>
            </a:r>
            <a:r>
              <a:rPr lang="en-US" altLang="zh-CN" sz="2800" baseline="30000" dirty="0"/>
              <a:t>+</a:t>
            </a:r>
            <a:r>
              <a:rPr lang="en-US" altLang="zh-CN" sz="2800" dirty="0"/>
              <a:t>)=10</a:t>
            </a:r>
            <a:r>
              <a:rPr lang="en-US" altLang="zh-CN" sz="2800" i="1" baseline="30000" dirty="0"/>
              <a:t>a-x</a:t>
            </a:r>
            <a:r>
              <a:rPr lang="en-US" altLang="zh-CN" sz="2800" dirty="0"/>
              <a:t> </a:t>
            </a:r>
            <a:r>
              <a:rPr lang="en-US" altLang="zh-CN" sz="2800" dirty="0" err="1"/>
              <a:t>mol·L</a:t>
            </a:r>
            <a:r>
              <a:rPr lang="zh-CN" altLang="en-US" sz="2800" baseline="30000" dirty="0"/>
              <a:t>－</a:t>
            </a:r>
            <a:r>
              <a:rPr lang="en-US" altLang="zh-CN" sz="2800" baseline="30000" dirty="0"/>
              <a:t>1</a:t>
            </a:r>
            <a:r>
              <a:rPr lang="zh-CN" altLang="en-US" sz="2800" dirty="0"/>
              <a:t>，由题意知</a:t>
            </a:r>
            <a:r>
              <a:rPr lang="en-US" altLang="zh-CN" sz="2800" i="1" dirty="0"/>
              <a:t>a-x=-b</a:t>
            </a:r>
            <a:r>
              <a:rPr lang="zh-CN" altLang="en-US" sz="2800" dirty="0"/>
              <a:t>，即</a:t>
            </a:r>
            <a:r>
              <a:rPr lang="en-US" altLang="zh-CN" sz="2800" i="1" dirty="0"/>
              <a:t>x=</a:t>
            </a:r>
            <a:r>
              <a:rPr lang="en-US" altLang="zh-CN" sz="2800" i="1" dirty="0" err="1"/>
              <a:t>a+b</a:t>
            </a:r>
            <a:r>
              <a:rPr lang="zh-CN" altLang="en-US" sz="2800" dirty="0"/>
              <a:t>，选项</a:t>
            </a:r>
            <a:r>
              <a:rPr lang="en-US" altLang="zh-CN" sz="2800" dirty="0"/>
              <a:t>C</a:t>
            </a:r>
            <a:r>
              <a:rPr lang="zh-CN" altLang="en-US" sz="2800" dirty="0"/>
              <a:t>正确。</a:t>
            </a:r>
            <a:endParaRPr lang="en-US" altLang="zh-CN" sz="2800" dirty="0"/>
          </a:p>
          <a:p>
            <a:pPr>
              <a:lnSpc>
                <a:spcPct val="150000"/>
              </a:lnSpc>
            </a:pPr>
            <a:r>
              <a:rPr lang="zh-CN" altLang="en-US" sz="2800" b="1" dirty="0" smtClean="0">
                <a:solidFill>
                  <a:srgbClr val="DA251C"/>
                </a:solidFill>
              </a:rPr>
              <a:t> </a:t>
            </a:r>
            <a:endParaRPr lang="zh-CN" altLang="zh-CN" sz="2800" dirty="0"/>
          </a:p>
        </p:txBody>
      </p:sp>
    </p:spTree>
    <p:extLst>
      <p:ext uri="{BB962C8B-B14F-4D97-AF65-F5344CB8AC3E}">
        <p14:creationId xmlns:p14="http://schemas.microsoft.com/office/powerpoint/2010/main" val="7733176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990600" y="-2"/>
            <a:ext cx="76889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800" dirty="0">
                <a:solidFill>
                  <a:srgbClr val="DA251C"/>
                </a:solidFill>
                <a:ea typeface="微软雅黑" panose="020B0503020204020204" pitchFamily="34" charset="-122"/>
              </a:rPr>
              <a:t>方法</a:t>
            </a:r>
            <a:r>
              <a:rPr lang="en-US" altLang="zh-CN" sz="2800" dirty="0">
                <a:solidFill>
                  <a:srgbClr val="DA251C"/>
                </a:solidFill>
                <a:ea typeface="微软雅黑" panose="020B0503020204020204" pitchFamily="34" charset="-122"/>
              </a:rPr>
              <a:t>2  </a:t>
            </a:r>
            <a:r>
              <a:rPr lang="zh-CN" altLang="en-US" sz="2800" dirty="0">
                <a:solidFill>
                  <a:srgbClr val="DA251C"/>
                </a:solidFill>
                <a:ea typeface="微软雅黑" panose="020B0503020204020204" pitchFamily="34" charset="-122"/>
              </a:rPr>
              <a:t>溶液</a:t>
            </a:r>
            <a:r>
              <a:rPr lang="en-US" altLang="zh-CN" sz="2800" dirty="0">
                <a:solidFill>
                  <a:srgbClr val="DA251C"/>
                </a:solidFill>
                <a:ea typeface="微软雅黑" panose="020B0503020204020204" pitchFamily="34" charset="-122"/>
              </a:rPr>
              <a:t>pH</a:t>
            </a:r>
            <a:r>
              <a:rPr lang="zh-CN" altLang="en-US" sz="2800" dirty="0">
                <a:solidFill>
                  <a:srgbClr val="DA251C"/>
                </a:solidFill>
                <a:ea typeface="微软雅黑" panose="020B0503020204020204" pitchFamily="34" charset="-122"/>
              </a:rPr>
              <a:t>的计算及溶液的混合、稀释规律</a:t>
            </a:r>
          </a:p>
        </p:txBody>
      </p:sp>
      <p:sp>
        <p:nvSpPr>
          <p:cNvPr id="2" name="矩形 1"/>
          <p:cNvSpPr/>
          <p:nvPr/>
        </p:nvSpPr>
        <p:spPr>
          <a:xfrm>
            <a:off x="234043" y="729341"/>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a16="http://schemas.microsoft.com/office/drawing/2014/main" xmlns="" id="{714F6134-7288-4796-8499-E211F9E0561B}"/>
              </a:ext>
            </a:extLst>
          </p:cNvPr>
          <p:cNvSpPr/>
          <p:nvPr/>
        </p:nvSpPr>
        <p:spPr>
          <a:xfrm>
            <a:off x="234042" y="1404100"/>
            <a:ext cx="11723913" cy="2031325"/>
          </a:xfrm>
          <a:prstGeom prst="rect">
            <a:avLst/>
          </a:prstGeom>
        </p:spPr>
        <p:txBody>
          <a:bodyPr wrap="square">
            <a:spAutoFit/>
          </a:bodyPr>
          <a:lstStyle/>
          <a:p>
            <a:pPr>
              <a:lnSpc>
                <a:spcPct val="150000"/>
              </a:lnSpc>
            </a:pPr>
            <a:r>
              <a:rPr lang="en-US" altLang="zh-CN" sz="2800" b="1" dirty="0"/>
              <a:t>1.</a:t>
            </a:r>
            <a:r>
              <a:rPr lang="zh-CN" altLang="zh-CN" sz="2800" b="1" dirty="0"/>
              <a:t>溶液</a:t>
            </a:r>
            <a:r>
              <a:rPr lang="en-US" altLang="zh-CN" sz="2800" b="1" dirty="0"/>
              <a:t>pH</a:t>
            </a:r>
            <a:r>
              <a:rPr lang="zh-CN" altLang="zh-CN" sz="2800" b="1" dirty="0"/>
              <a:t>的计算</a:t>
            </a:r>
          </a:p>
          <a:p>
            <a:pPr>
              <a:lnSpc>
                <a:spcPct val="150000"/>
              </a:lnSpc>
            </a:pPr>
            <a:r>
              <a:rPr lang="en-US" altLang="zh-CN" sz="2800" dirty="0"/>
              <a:t>(1)</a:t>
            </a:r>
            <a:r>
              <a:rPr lang="zh-CN" altLang="zh-CN" sz="2800" dirty="0"/>
              <a:t>一图看懂溶液</a:t>
            </a:r>
            <a:r>
              <a:rPr lang="en-US" altLang="zh-CN" sz="2800" dirty="0"/>
              <a:t>pH</a:t>
            </a:r>
            <a:r>
              <a:rPr lang="zh-CN" altLang="zh-CN" sz="2800" dirty="0"/>
              <a:t>计算的整体思路</a:t>
            </a:r>
            <a:endParaRPr lang="en-US" altLang="zh-CN" sz="2800" dirty="0"/>
          </a:p>
          <a:p>
            <a:pPr>
              <a:lnSpc>
                <a:spcPct val="150000"/>
              </a:lnSpc>
            </a:pPr>
            <a:endParaRPr lang="zh-CN" altLang="zh-CN" sz="2800" dirty="0"/>
          </a:p>
        </p:txBody>
      </p:sp>
      <p:pic>
        <p:nvPicPr>
          <p:cNvPr id="8" name="HX-4.jpg" descr="id:2147508042;FounderCES">
            <a:extLst>
              <a:ext uri="{FF2B5EF4-FFF2-40B4-BE49-F238E27FC236}">
                <a16:creationId xmlns:a16="http://schemas.microsoft.com/office/drawing/2014/main" xmlns="" id="{7A4F66F5-F68C-4791-9380-3AC51DE0F866}"/>
              </a:ext>
            </a:extLst>
          </p:cNvPr>
          <p:cNvPicPr/>
          <p:nvPr/>
        </p:nvPicPr>
        <p:blipFill>
          <a:blip r:embed="rId2"/>
          <a:stretch>
            <a:fillRect/>
          </a:stretch>
        </p:blipFill>
        <p:spPr>
          <a:xfrm>
            <a:off x="2358752" y="2769227"/>
            <a:ext cx="4088347" cy="3631573"/>
          </a:xfrm>
          <a:prstGeom prst="rect">
            <a:avLst/>
          </a:prstGeom>
        </p:spPr>
      </p:pic>
    </p:spTree>
    <p:extLst>
      <p:ext uri="{BB962C8B-B14F-4D97-AF65-F5344CB8AC3E}">
        <p14:creationId xmlns:p14="http://schemas.microsoft.com/office/powerpoint/2010/main" val="17481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15" name="矩形 14">
            <a:extLst>
              <a:ext uri="{FF2B5EF4-FFF2-40B4-BE49-F238E27FC236}">
                <a16:creationId xmlns:a16="http://schemas.microsoft.com/office/drawing/2014/main" xmlns="" id="{C3B9D2F5-593F-4F78-9E81-A9CD767162E1}"/>
              </a:ext>
            </a:extLst>
          </p:cNvPr>
          <p:cNvSpPr/>
          <p:nvPr/>
        </p:nvSpPr>
        <p:spPr>
          <a:xfrm>
            <a:off x="234042" y="283707"/>
            <a:ext cx="11723913" cy="1384995"/>
          </a:xfrm>
          <a:prstGeom prst="rect">
            <a:avLst/>
          </a:prstGeom>
        </p:spPr>
        <p:txBody>
          <a:bodyPr wrap="square">
            <a:spAutoFit/>
          </a:bodyPr>
          <a:lstStyle/>
          <a:p>
            <a:pPr>
              <a:lnSpc>
                <a:spcPct val="150000"/>
              </a:lnSpc>
            </a:pPr>
            <a:r>
              <a:rPr lang="en-US" altLang="zh-CN" sz="2800" dirty="0"/>
              <a:t>(2)</a:t>
            </a:r>
            <a:r>
              <a:rPr lang="zh-CN" altLang="zh-CN" sz="2800" dirty="0"/>
              <a:t>两种方法</a:t>
            </a:r>
          </a:p>
          <a:p>
            <a:pPr>
              <a:lnSpc>
                <a:spcPct val="150000"/>
              </a:lnSpc>
            </a:pPr>
            <a:r>
              <a:rPr lang="en-US" altLang="zh-CN" sz="2800" dirty="0"/>
              <a:t>①</a:t>
            </a:r>
            <a:r>
              <a:rPr lang="zh-CN" altLang="zh-CN" sz="2800" dirty="0"/>
              <a:t>单一溶液</a:t>
            </a:r>
          </a:p>
        </p:txBody>
      </p:sp>
      <mc:AlternateContent xmlns:mc="http://schemas.openxmlformats.org/markup-compatibility/2006" xmlns:a14="http://schemas.microsoft.com/office/drawing/2010/main">
        <mc:Choice Requires="a14">
          <p:graphicFrame>
            <p:nvGraphicFramePr>
              <p:cNvPr id="2" name="表格 1">
                <a:extLst>
                  <a:ext uri="{FF2B5EF4-FFF2-40B4-BE49-F238E27FC236}">
                    <a16:creationId xmlns:a16="http://schemas.microsoft.com/office/drawing/2014/main" xmlns="" id="{C2683560-178D-4926-9D3D-0F7C3506EE8D}"/>
                  </a:ext>
                </a:extLst>
              </p:cNvPr>
              <p:cNvGraphicFramePr>
                <a:graphicFrameLocks noGrp="1"/>
              </p:cNvGraphicFramePr>
              <p:nvPr>
                <p:extLst>
                  <p:ext uri="{D42A27DB-BD31-4B8C-83A1-F6EECF244321}">
                    <p14:modId xmlns:p14="http://schemas.microsoft.com/office/powerpoint/2010/main" val="179295469"/>
                  </p:ext>
                </p:extLst>
              </p:nvPr>
            </p:nvGraphicFramePr>
            <p:xfrm>
              <a:off x="359227" y="1707586"/>
              <a:ext cx="11471965" cy="4504528"/>
            </p:xfrm>
            <a:graphic>
              <a:graphicData uri="http://schemas.openxmlformats.org/drawingml/2006/table">
                <a:tbl>
                  <a:tblPr firstRow="1" firstCol="1" bandRow="1">
                    <a:tableStyleId>{5C22544A-7EE6-4342-B048-85BDC9FD1C3A}</a:tableStyleId>
                  </a:tblPr>
                  <a:tblGrid>
                    <a:gridCol w="1890487">
                      <a:extLst>
                        <a:ext uri="{9D8B030D-6E8A-4147-A177-3AD203B41FA5}">
                          <a16:colId xmlns:a16="http://schemas.microsoft.com/office/drawing/2014/main" xmlns="" val="610436557"/>
                        </a:ext>
                      </a:extLst>
                    </a:gridCol>
                    <a:gridCol w="9581478">
                      <a:extLst>
                        <a:ext uri="{9D8B030D-6E8A-4147-A177-3AD203B41FA5}">
                          <a16:colId xmlns:a16="http://schemas.microsoft.com/office/drawing/2014/main" xmlns="" val="729333099"/>
                        </a:ext>
                      </a:extLst>
                    </a:gridCol>
                  </a:tblGrid>
                  <a:tr h="756214">
                    <a:tc>
                      <a:txBody>
                        <a:bodyPr/>
                        <a:lstStyle/>
                        <a:p>
                          <a:pPr algn="ctr">
                            <a:lnSpc>
                              <a:spcPct val="150000"/>
                            </a:lnSpc>
                            <a:spcAft>
                              <a:spcPts val="0"/>
                            </a:spcAft>
                          </a:pPr>
                          <a:r>
                            <a:rPr lang="zh-CN" sz="2800" b="0" dirty="0">
                              <a:solidFill>
                                <a:srgbClr val="000000"/>
                              </a:solidFill>
                              <a:effectLst/>
                              <a:latin typeface="+mn-lt"/>
                              <a:ea typeface="+mn-ea"/>
                              <a:cs typeface="Times New Roman" panose="02020603050405020304" pitchFamily="18" charset="0"/>
                            </a:rPr>
                            <a:t>溶液类型</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rgbClr val="000000"/>
                              </a:solidFill>
                              <a:effectLst/>
                              <a:latin typeface="+mn-lt"/>
                              <a:ea typeface="+mn-ea"/>
                              <a:cs typeface="Times New Roman" panose="02020603050405020304" pitchFamily="18" charset="0"/>
                            </a:rPr>
                            <a:t>相关计算</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54200308"/>
                      </a:ext>
                    </a:extLst>
                  </a:tr>
                  <a:tr h="756214">
                    <a:tc>
                      <a:txBody>
                        <a:bodyPr/>
                        <a:lstStyle/>
                        <a:p>
                          <a:pPr algn="ctr">
                            <a:lnSpc>
                              <a:spcPct val="150000"/>
                            </a:lnSpc>
                            <a:spcAft>
                              <a:spcPts val="0"/>
                            </a:spcAft>
                          </a:pPr>
                          <a:r>
                            <a:rPr lang="zh-CN" sz="2800" b="0">
                              <a:solidFill>
                                <a:srgbClr val="000000"/>
                              </a:solidFill>
                              <a:effectLst/>
                              <a:latin typeface="+mn-lt"/>
                              <a:ea typeface="+mn-ea"/>
                              <a:cs typeface="Times New Roman" panose="02020603050405020304" pitchFamily="18" charset="0"/>
                            </a:rPr>
                            <a:t>强酸</a:t>
                          </a:r>
                          <a:r>
                            <a:rPr lang="en-US" sz="2800" b="0">
                              <a:solidFill>
                                <a:srgbClr val="000000"/>
                              </a:solidFill>
                              <a:effectLst/>
                              <a:latin typeface="+mn-lt"/>
                              <a:ea typeface="+mn-ea"/>
                              <a:cs typeface="Times New Roman" panose="02020603050405020304" pitchFamily="18" charset="0"/>
                            </a:rPr>
                            <a:t>(H</a:t>
                          </a:r>
                          <a:r>
                            <a:rPr lang="en-US" sz="2800" b="0" i="1" baseline="-25000">
                              <a:solidFill>
                                <a:srgbClr val="000000"/>
                              </a:solidFill>
                              <a:effectLst/>
                              <a:latin typeface="+mn-lt"/>
                              <a:ea typeface="+mn-ea"/>
                              <a:cs typeface="Times New Roman" panose="02020603050405020304" pitchFamily="18" charset="0"/>
                            </a:rPr>
                            <a:t>n</a:t>
                          </a:r>
                          <a:r>
                            <a:rPr lang="en-US" sz="2800" b="0">
                              <a:solidFill>
                                <a:srgbClr val="000000"/>
                              </a:solidFill>
                              <a:effectLst/>
                              <a:latin typeface="+mn-lt"/>
                              <a:ea typeface="+mn-ea"/>
                              <a:cs typeface="Times New Roman" panose="02020603050405020304" pitchFamily="18" charset="0"/>
                            </a:rPr>
                            <a:t>A)</a:t>
                          </a:r>
                          <a:endParaRPr lang="zh-CN" sz="2800" b="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800" b="0">
                              <a:solidFill>
                                <a:srgbClr val="000000"/>
                              </a:solidFill>
                              <a:effectLst/>
                              <a:latin typeface="+mn-lt"/>
                              <a:ea typeface="+mn-ea"/>
                              <a:cs typeface="Times New Roman" panose="02020603050405020304" pitchFamily="18" charset="0"/>
                            </a:rPr>
                            <a:t>设</a:t>
                          </a:r>
                          <a:r>
                            <a:rPr lang="en-US" sz="2800" b="0">
                              <a:solidFill>
                                <a:srgbClr val="000000"/>
                              </a:solidFill>
                              <a:effectLst/>
                              <a:latin typeface="+mn-lt"/>
                              <a:ea typeface="+mn-ea"/>
                              <a:cs typeface="Times New Roman" panose="02020603050405020304" pitchFamily="18" charset="0"/>
                            </a:rPr>
                            <a:t>H</a:t>
                          </a:r>
                          <a:r>
                            <a:rPr lang="en-US" sz="2800" b="0" i="1" baseline="-25000">
                              <a:solidFill>
                                <a:srgbClr val="000000"/>
                              </a:solidFill>
                              <a:effectLst/>
                              <a:latin typeface="+mn-lt"/>
                              <a:ea typeface="+mn-ea"/>
                              <a:cs typeface="Times New Roman" panose="02020603050405020304" pitchFamily="18" charset="0"/>
                            </a:rPr>
                            <a:t>n</a:t>
                          </a:r>
                          <a:r>
                            <a:rPr lang="en-US" sz="2800" b="0">
                              <a:solidFill>
                                <a:srgbClr val="000000"/>
                              </a:solidFill>
                              <a:effectLst/>
                              <a:latin typeface="+mn-lt"/>
                              <a:ea typeface="+mn-ea"/>
                              <a:cs typeface="Times New Roman" panose="02020603050405020304" pitchFamily="18" charset="0"/>
                            </a:rPr>
                            <a:t>A</a:t>
                          </a:r>
                          <a:r>
                            <a:rPr lang="zh-CN" sz="2800" b="0">
                              <a:solidFill>
                                <a:srgbClr val="000000"/>
                              </a:solidFill>
                              <a:effectLst/>
                              <a:latin typeface="+mn-lt"/>
                              <a:ea typeface="+mn-ea"/>
                              <a:cs typeface="Times New Roman" panose="02020603050405020304" pitchFamily="18" charset="0"/>
                            </a:rPr>
                            <a:t>的浓度为</a:t>
                          </a:r>
                          <a:r>
                            <a:rPr lang="en-US" sz="2800" b="0" i="1">
                              <a:solidFill>
                                <a:srgbClr val="000000"/>
                              </a:solidFill>
                              <a:effectLst/>
                              <a:latin typeface="+mn-lt"/>
                              <a:ea typeface="+mn-ea"/>
                              <a:cs typeface="Times New Roman" panose="02020603050405020304" pitchFamily="18" charset="0"/>
                            </a:rPr>
                            <a:t>c</a:t>
                          </a:r>
                          <a:r>
                            <a:rPr lang="en-US" sz="2800" b="0">
                              <a:solidFill>
                                <a:srgbClr val="000000"/>
                              </a:solidFill>
                              <a:effectLst/>
                              <a:latin typeface="+mn-lt"/>
                              <a:ea typeface="+mn-ea"/>
                              <a:cs typeface="Times New Roman" panose="02020603050405020304" pitchFamily="18" charset="0"/>
                            </a:rPr>
                            <a:t> mol/L,</a:t>
                          </a:r>
                          <a:r>
                            <a:rPr lang="zh-CN" sz="2800" b="0">
                              <a:solidFill>
                                <a:srgbClr val="000000"/>
                              </a:solidFill>
                              <a:effectLst/>
                              <a:latin typeface="+mn-lt"/>
                              <a:ea typeface="+mn-ea"/>
                              <a:cs typeface="Times New Roman" panose="02020603050405020304" pitchFamily="18" charset="0"/>
                            </a:rPr>
                            <a:t>则</a:t>
                          </a:r>
                          <a:r>
                            <a:rPr lang="en-US" sz="2800" b="0" i="1">
                              <a:solidFill>
                                <a:srgbClr val="000000"/>
                              </a:solidFill>
                              <a:effectLst/>
                              <a:latin typeface="+mn-lt"/>
                              <a:ea typeface="+mn-ea"/>
                              <a:cs typeface="Times New Roman" panose="02020603050405020304" pitchFamily="18" charset="0"/>
                            </a:rPr>
                            <a:t>c</a:t>
                          </a:r>
                          <a:r>
                            <a:rPr lang="en-US" sz="2800" b="0">
                              <a:solidFill>
                                <a:srgbClr val="000000"/>
                              </a:solidFill>
                              <a:effectLst/>
                              <a:latin typeface="+mn-lt"/>
                              <a:ea typeface="+mn-ea"/>
                              <a:cs typeface="Times New Roman" panose="02020603050405020304" pitchFamily="18" charset="0"/>
                            </a:rPr>
                            <a:t>(H</a:t>
                          </a:r>
                          <a:r>
                            <a:rPr lang="en-US" sz="2800" b="0" baseline="30000">
                              <a:solidFill>
                                <a:srgbClr val="000000"/>
                              </a:solidFill>
                              <a:effectLst/>
                              <a:latin typeface="+mn-lt"/>
                              <a:ea typeface="+mn-ea"/>
                              <a:cs typeface="Times New Roman" panose="02020603050405020304" pitchFamily="18" charset="0"/>
                            </a:rPr>
                            <a:t>+</a:t>
                          </a:r>
                          <a:r>
                            <a:rPr lang="en-US" sz="2800" b="0">
                              <a:solidFill>
                                <a:srgbClr val="000000"/>
                              </a:solidFill>
                              <a:effectLst/>
                              <a:latin typeface="+mn-lt"/>
                              <a:ea typeface="+mn-ea"/>
                              <a:cs typeface="Times New Roman" panose="02020603050405020304" pitchFamily="18" charset="0"/>
                            </a:rPr>
                            <a:t>)=</a:t>
                          </a:r>
                          <a:r>
                            <a:rPr lang="en-US" sz="2800" b="0" i="1">
                              <a:solidFill>
                                <a:srgbClr val="000000"/>
                              </a:solidFill>
                              <a:effectLst/>
                              <a:latin typeface="+mn-lt"/>
                              <a:ea typeface="+mn-ea"/>
                              <a:cs typeface="Times New Roman" panose="02020603050405020304" pitchFamily="18" charset="0"/>
                            </a:rPr>
                            <a:t>nc</a:t>
                          </a:r>
                          <a:r>
                            <a:rPr lang="en-US" sz="2800" b="0">
                              <a:solidFill>
                                <a:srgbClr val="000000"/>
                              </a:solidFill>
                              <a:effectLst/>
                              <a:latin typeface="+mn-lt"/>
                              <a:ea typeface="+mn-ea"/>
                              <a:cs typeface="Times New Roman" panose="02020603050405020304" pitchFamily="18" charset="0"/>
                            </a:rPr>
                            <a:t> mol/L,pH=-lg </a:t>
                          </a:r>
                          <a:r>
                            <a:rPr lang="en-US" sz="2800" b="0" i="1">
                              <a:solidFill>
                                <a:srgbClr val="000000"/>
                              </a:solidFill>
                              <a:effectLst/>
                              <a:latin typeface="+mn-lt"/>
                              <a:ea typeface="+mn-ea"/>
                              <a:cs typeface="Times New Roman" panose="02020603050405020304" pitchFamily="18" charset="0"/>
                            </a:rPr>
                            <a:t>c</a:t>
                          </a:r>
                          <a:r>
                            <a:rPr lang="en-US" sz="2800" b="0">
                              <a:solidFill>
                                <a:srgbClr val="000000"/>
                              </a:solidFill>
                              <a:effectLst/>
                              <a:latin typeface="+mn-lt"/>
                              <a:ea typeface="+mn-ea"/>
                              <a:cs typeface="Times New Roman" panose="02020603050405020304" pitchFamily="18" charset="0"/>
                            </a:rPr>
                            <a:t>(H</a:t>
                          </a:r>
                          <a:r>
                            <a:rPr lang="en-US" sz="2800" b="0" baseline="30000">
                              <a:solidFill>
                                <a:srgbClr val="000000"/>
                              </a:solidFill>
                              <a:effectLst/>
                              <a:latin typeface="+mn-lt"/>
                              <a:ea typeface="+mn-ea"/>
                              <a:cs typeface="Times New Roman" panose="02020603050405020304" pitchFamily="18" charset="0"/>
                            </a:rPr>
                            <a:t>+</a:t>
                          </a:r>
                          <a:r>
                            <a:rPr lang="en-US" sz="2800" b="0">
                              <a:solidFill>
                                <a:srgbClr val="000000"/>
                              </a:solidFill>
                              <a:effectLst/>
                              <a:latin typeface="+mn-lt"/>
                              <a:ea typeface="+mn-ea"/>
                              <a:cs typeface="Times New Roman" panose="02020603050405020304" pitchFamily="18" charset="0"/>
                            </a:rPr>
                            <a:t>)=-lg </a:t>
                          </a:r>
                          <a:r>
                            <a:rPr lang="en-US" sz="2800" b="0" i="1">
                              <a:solidFill>
                                <a:srgbClr val="000000"/>
                              </a:solidFill>
                              <a:effectLst/>
                              <a:latin typeface="+mn-lt"/>
                              <a:ea typeface="+mn-ea"/>
                              <a:cs typeface="Times New Roman" panose="02020603050405020304" pitchFamily="18" charset="0"/>
                            </a:rPr>
                            <a:t>nc</a:t>
                          </a:r>
                          <a:endParaRPr lang="zh-CN" sz="2800" b="0">
                            <a:solidFill>
                              <a:srgbClr val="000000"/>
                            </a:solidFill>
                            <a:effectLst/>
                            <a:latin typeface="+mn-lt"/>
                            <a:ea typeface="+mn-ea"/>
                            <a:cs typeface="Times New Roman" panose="02020603050405020304" pitchFamily="18" charset="0"/>
                          </a:endParaRPr>
                        </a:p>
                      </a:txBody>
                      <a:tcPr marL="20320" marR="203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97101449"/>
                      </a:ext>
                    </a:extLst>
                  </a:tr>
                  <a:tr h="2992100">
                    <a:tc>
                      <a:txBody>
                        <a:bodyPr/>
                        <a:lstStyle/>
                        <a:p>
                          <a:pPr algn="ctr">
                            <a:lnSpc>
                              <a:spcPct val="150000"/>
                            </a:lnSpc>
                            <a:spcAft>
                              <a:spcPts val="0"/>
                            </a:spcAft>
                          </a:pPr>
                          <a:r>
                            <a:rPr lang="zh-CN" sz="2800" b="0">
                              <a:solidFill>
                                <a:srgbClr val="000000"/>
                              </a:solidFill>
                              <a:effectLst/>
                              <a:latin typeface="+mn-lt"/>
                              <a:ea typeface="+mn-ea"/>
                              <a:cs typeface="Times New Roman" panose="02020603050405020304" pitchFamily="18" charset="0"/>
                            </a:rPr>
                            <a:t>强碱</a:t>
                          </a:r>
                          <a:r>
                            <a:rPr lang="en-US" sz="2800" b="0">
                              <a:solidFill>
                                <a:srgbClr val="000000"/>
                              </a:solidFill>
                              <a:effectLst/>
                              <a:latin typeface="+mn-lt"/>
                              <a:ea typeface="+mn-ea"/>
                              <a:cs typeface="Times New Roman" panose="02020603050405020304" pitchFamily="18" charset="0"/>
                            </a:rPr>
                            <a:t>[B(OH)</a:t>
                          </a:r>
                          <a:r>
                            <a:rPr lang="en-US" sz="2800" b="0" i="1" baseline="-25000">
                              <a:solidFill>
                                <a:srgbClr val="000000"/>
                              </a:solidFill>
                              <a:effectLst/>
                              <a:latin typeface="+mn-lt"/>
                              <a:ea typeface="+mn-ea"/>
                              <a:cs typeface="Times New Roman" panose="02020603050405020304" pitchFamily="18" charset="0"/>
                            </a:rPr>
                            <a:t>n</a:t>
                          </a:r>
                          <a:r>
                            <a:rPr lang="en-US" sz="2800" b="0">
                              <a:solidFill>
                                <a:srgbClr val="000000"/>
                              </a:solidFill>
                              <a:effectLst/>
                              <a:latin typeface="+mn-lt"/>
                              <a:ea typeface="+mn-ea"/>
                              <a:cs typeface="Times New Roman" panose="02020603050405020304" pitchFamily="18" charset="0"/>
                            </a:rPr>
                            <a:t>]</a:t>
                          </a:r>
                          <a:endParaRPr lang="zh-CN" sz="2800" b="0">
                            <a:solidFill>
                              <a:srgbClr val="000000"/>
                            </a:solidFill>
                            <a:effectLst/>
                            <a:latin typeface="+mn-lt"/>
                            <a:ea typeface="+mn-ea"/>
                            <a:cs typeface="Times New Roman" panose="02020603050405020304" pitchFamily="18" charset="0"/>
                          </a:endParaRPr>
                        </a:p>
                        <a:p>
                          <a:pPr algn="ctr">
                            <a:lnSpc>
                              <a:spcPct val="150000"/>
                            </a:lnSpc>
                            <a:spcAft>
                              <a:spcPts val="0"/>
                            </a:spcAft>
                          </a:pPr>
                          <a:r>
                            <a:rPr lang="zh-CN" sz="2800" b="0">
                              <a:solidFill>
                                <a:srgbClr val="000000"/>
                              </a:solidFill>
                              <a:effectLst/>
                              <a:latin typeface="+mn-lt"/>
                              <a:ea typeface="+mn-ea"/>
                              <a:cs typeface="Times New Roman" panose="02020603050405020304" pitchFamily="18" charset="0"/>
                            </a:rPr>
                            <a:t>溶液</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800" b="0" dirty="0">
                              <a:solidFill>
                                <a:srgbClr val="000000"/>
                              </a:solidFill>
                              <a:effectLst/>
                              <a:latin typeface="+mn-lt"/>
                              <a:ea typeface="+mn-ea"/>
                              <a:cs typeface="Times New Roman" panose="02020603050405020304" pitchFamily="18" charset="0"/>
                            </a:rPr>
                            <a:t>设</a:t>
                          </a:r>
                          <a:r>
                            <a:rPr lang="en-US" sz="2800" b="0" dirty="0">
                              <a:solidFill>
                                <a:srgbClr val="000000"/>
                              </a:solidFill>
                              <a:effectLst/>
                              <a:latin typeface="+mn-lt"/>
                              <a:ea typeface="+mn-ea"/>
                              <a:cs typeface="Times New Roman" panose="02020603050405020304" pitchFamily="18" charset="0"/>
                            </a:rPr>
                            <a:t>B(OH)</a:t>
                          </a:r>
                          <a:r>
                            <a:rPr lang="en-US" sz="2800" b="0" i="1" baseline="-25000" dirty="0">
                              <a:solidFill>
                                <a:srgbClr val="000000"/>
                              </a:solidFill>
                              <a:effectLst/>
                              <a:latin typeface="+mn-lt"/>
                              <a:ea typeface="+mn-ea"/>
                              <a:cs typeface="Times New Roman" panose="02020603050405020304" pitchFamily="18" charset="0"/>
                            </a:rPr>
                            <a:t>n</a:t>
                          </a:r>
                          <a:r>
                            <a:rPr lang="zh-CN" sz="2800" b="0" dirty="0">
                              <a:solidFill>
                                <a:srgbClr val="000000"/>
                              </a:solidFill>
                              <a:effectLst/>
                              <a:latin typeface="+mn-lt"/>
                              <a:ea typeface="+mn-ea"/>
                              <a:cs typeface="Times New Roman" panose="02020603050405020304" pitchFamily="18" charset="0"/>
                            </a:rPr>
                            <a:t>的浓度为</a:t>
                          </a:r>
                          <a:r>
                            <a:rPr lang="en-US" sz="2800" b="0" i="1" dirty="0">
                              <a:solidFill>
                                <a:srgbClr val="000000"/>
                              </a:solidFill>
                              <a:effectLst/>
                              <a:latin typeface="+mn-lt"/>
                              <a:ea typeface="+mn-ea"/>
                              <a:cs typeface="Times New Roman" panose="02020603050405020304" pitchFamily="18" charset="0"/>
                            </a:rPr>
                            <a:t>c</a:t>
                          </a:r>
                          <a:r>
                            <a:rPr lang="en-US" sz="2800" b="0" dirty="0">
                              <a:solidFill>
                                <a:srgbClr val="000000"/>
                              </a:solidFill>
                              <a:effectLst/>
                              <a:latin typeface="+mn-lt"/>
                              <a:ea typeface="+mn-ea"/>
                              <a:cs typeface="Times New Roman" panose="02020603050405020304" pitchFamily="18" charset="0"/>
                            </a:rPr>
                            <a:t> </a:t>
                          </a:r>
                          <a:r>
                            <a:rPr lang="en-US" sz="2800" b="0" dirty="0" err="1">
                              <a:solidFill>
                                <a:srgbClr val="000000"/>
                              </a:solidFill>
                              <a:effectLst/>
                              <a:latin typeface="+mn-lt"/>
                              <a:ea typeface="+mn-ea"/>
                              <a:cs typeface="Times New Roman" panose="02020603050405020304" pitchFamily="18" charset="0"/>
                            </a:rPr>
                            <a:t>mol</a:t>
                          </a:r>
                          <a:r>
                            <a:rPr lang="en-US" sz="2800" b="0" dirty="0">
                              <a:solidFill>
                                <a:srgbClr val="000000"/>
                              </a:solidFill>
                              <a:effectLst/>
                              <a:latin typeface="+mn-lt"/>
                              <a:ea typeface="+mn-ea"/>
                              <a:cs typeface="Times New Roman" panose="02020603050405020304" pitchFamily="18" charset="0"/>
                            </a:rPr>
                            <a:t>/L,</a:t>
                          </a:r>
                          <a:r>
                            <a:rPr lang="zh-CN" sz="2800" b="0" dirty="0">
                              <a:solidFill>
                                <a:srgbClr val="000000"/>
                              </a:solidFill>
                              <a:effectLst/>
                              <a:latin typeface="+mn-lt"/>
                              <a:ea typeface="+mn-ea"/>
                              <a:cs typeface="Times New Roman" panose="02020603050405020304" pitchFamily="18" charset="0"/>
                            </a:rPr>
                            <a:t>则</a:t>
                          </a:r>
                          <a:r>
                            <a:rPr lang="en-US" sz="2800" b="0" i="1" dirty="0">
                              <a:solidFill>
                                <a:srgbClr val="000000"/>
                              </a:solidFill>
                              <a:effectLst/>
                              <a:latin typeface="+mn-lt"/>
                              <a:ea typeface="+mn-ea"/>
                              <a:cs typeface="Times New Roman" panose="02020603050405020304" pitchFamily="18" charset="0"/>
                            </a:rPr>
                            <a:t>c</a:t>
                          </a:r>
                          <a:r>
                            <a:rPr lang="en-US" sz="2800" b="0" dirty="0">
                              <a:solidFill>
                                <a:srgbClr val="000000"/>
                              </a:solidFill>
                              <a:effectLst/>
                              <a:latin typeface="+mn-lt"/>
                              <a:ea typeface="+mn-ea"/>
                              <a:cs typeface="Times New Roman" panose="02020603050405020304" pitchFamily="18" charset="0"/>
                            </a:rPr>
                            <a:t>(OH</a:t>
                          </a:r>
                          <a:r>
                            <a:rPr lang="en-US" sz="2800" b="0" baseline="30000" dirty="0">
                              <a:solidFill>
                                <a:srgbClr val="000000"/>
                              </a:solidFill>
                              <a:effectLst/>
                              <a:latin typeface="+mn-lt"/>
                              <a:ea typeface="+mn-ea"/>
                              <a:cs typeface="Times New Roman" panose="02020603050405020304" pitchFamily="18" charset="0"/>
                            </a:rPr>
                            <a:t>-</a:t>
                          </a:r>
                          <a:r>
                            <a:rPr lang="en-US" sz="2800" b="0" dirty="0">
                              <a:solidFill>
                                <a:srgbClr val="000000"/>
                              </a:solidFill>
                              <a:effectLst/>
                              <a:latin typeface="+mn-lt"/>
                              <a:ea typeface="+mn-ea"/>
                              <a:cs typeface="Times New Roman" panose="02020603050405020304" pitchFamily="18" charset="0"/>
                            </a:rPr>
                            <a:t>)=</a:t>
                          </a:r>
                          <a:r>
                            <a:rPr lang="en-US" sz="2800" b="0" i="1" dirty="0" err="1">
                              <a:solidFill>
                                <a:srgbClr val="000000"/>
                              </a:solidFill>
                              <a:effectLst/>
                              <a:latin typeface="+mn-lt"/>
                              <a:ea typeface="+mn-ea"/>
                              <a:cs typeface="Times New Roman" panose="02020603050405020304" pitchFamily="18" charset="0"/>
                            </a:rPr>
                            <a:t>nc</a:t>
                          </a:r>
                          <a:r>
                            <a:rPr lang="en-US" sz="2800" b="0" dirty="0">
                              <a:solidFill>
                                <a:srgbClr val="000000"/>
                              </a:solidFill>
                              <a:effectLst/>
                              <a:latin typeface="+mn-lt"/>
                              <a:ea typeface="+mn-ea"/>
                              <a:cs typeface="Times New Roman" panose="02020603050405020304" pitchFamily="18" charset="0"/>
                            </a:rPr>
                            <a:t> </a:t>
                          </a:r>
                          <a:r>
                            <a:rPr lang="en-US" sz="2800" b="0" dirty="0" err="1">
                              <a:solidFill>
                                <a:srgbClr val="000000"/>
                              </a:solidFill>
                              <a:effectLst/>
                              <a:latin typeface="+mn-lt"/>
                              <a:ea typeface="+mn-ea"/>
                              <a:cs typeface="Times New Roman" panose="02020603050405020304" pitchFamily="18" charset="0"/>
                            </a:rPr>
                            <a:t>mol</a:t>
                          </a:r>
                          <a:r>
                            <a:rPr lang="en-US" sz="2800" b="0" dirty="0">
                              <a:solidFill>
                                <a:srgbClr val="000000"/>
                              </a:solidFill>
                              <a:effectLst/>
                              <a:latin typeface="+mn-lt"/>
                              <a:ea typeface="+mn-ea"/>
                              <a:cs typeface="Times New Roman" panose="02020603050405020304" pitchFamily="18" charset="0"/>
                            </a:rPr>
                            <a:t>/L,</a:t>
                          </a:r>
                        </a:p>
                        <a:p>
                          <a:pPr>
                            <a:lnSpc>
                              <a:spcPct val="150000"/>
                            </a:lnSpc>
                            <a:spcAft>
                              <a:spcPts val="0"/>
                            </a:spcAft>
                          </a:pPr>
                          <a:r>
                            <a:rPr lang="en-US" sz="2800" b="0" i="1" dirty="0">
                              <a:solidFill>
                                <a:srgbClr val="000000"/>
                              </a:solidFill>
                              <a:effectLst/>
                              <a:latin typeface="+mn-lt"/>
                              <a:ea typeface="+mn-ea"/>
                              <a:cs typeface="Times New Roman" panose="02020603050405020304" pitchFamily="18" charset="0"/>
                            </a:rPr>
                            <a:t>c</a:t>
                          </a:r>
                          <a:r>
                            <a:rPr lang="en-US" sz="2800" b="0" dirty="0">
                              <a:solidFill>
                                <a:srgbClr val="000000"/>
                              </a:solidFill>
                              <a:effectLst/>
                              <a:latin typeface="+mn-lt"/>
                              <a:ea typeface="+mn-ea"/>
                              <a:cs typeface="Times New Roman" panose="02020603050405020304" pitchFamily="18" charset="0"/>
                            </a:rPr>
                            <a:t>(H</a:t>
                          </a:r>
                          <a:r>
                            <a:rPr lang="en-US" sz="2800" b="0" baseline="30000" dirty="0">
                              <a:solidFill>
                                <a:srgbClr val="000000"/>
                              </a:solidFill>
                              <a:effectLst/>
                              <a:latin typeface="+mn-lt"/>
                              <a:ea typeface="+mn-ea"/>
                              <a:cs typeface="Times New Roman" panose="02020603050405020304" pitchFamily="18" charset="0"/>
                            </a:rPr>
                            <a:t>+</a:t>
                          </a:r>
                          <a:r>
                            <a:rPr lang="en-US" sz="2800" b="0" dirty="0">
                              <a:solidFill>
                                <a:srgbClr val="000000"/>
                              </a:solidFill>
                              <a:effectLst/>
                              <a:latin typeface="+mn-lt"/>
                              <a:ea typeface="+mn-ea"/>
                              <a:cs typeface="Times New Roman" panose="02020603050405020304" pitchFamily="18" charset="0"/>
                            </a:rPr>
                            <a:t>)=</a:t>
                          </a:r>
                          <a14:m>
                            <m:oMath xmlns:m="http://schemas.openxmlformats.org/officeDocument/2006/math">
                              <m:f>
                                <m:fPr>
                                  <m:ctrlPr>
                                    <a:rPr lang="zh-CN" sz="2800" b="0" i="1">
                                      <a:solidFill>
                                        <a:srgbClr val="000000"/>
                                      </a:solidFill>
                                      <a:effectLst/>
                                      <a:latin typeface="Cambria Math" panose="02040503050406030204" pitchFamily="18" charset="0"/>
                                      <a:ea typeface="+mn-ea"/>
                                      <a:cs typeface="Times New Roman" panose="02020603050405020304" pitchFamily="18" charset="0"/>
                                    </a:rPr>
                                  </m:ctrlPr>
                                </m:fPr>
                                <m:num>
                                  <m:sSub>
                                    <m:sSubPr>
                                      <m:ctrlPr>
                                        <a:rPr lang="zh-CN" sz="2800" b="0" i="1">
                                          <a:solidFill>
                                            <a:srgbClr val="000000"/>
                                          </a:solidFill>
                                          <a:effectLst/>
                                          <a:latin typeface="Cambria Math" panose="02040503050406030204" pitchFamily="18" charset="0"/>
                                          <a:ea typeface="+mn-ea"/>
                                          <a:cs typeface="Times New Roman" panose="02020603050405020304" pitchFamily="18" charset="0"/>
                                        </a:rPr>
                                      </m:ctrlPr>
                                    </m:sSubPr>
                                    <m:e>
                                      <m:r>
                                        <a:rPr lang="en-US" sz="2800" b="0" i="1">
                                          <a:solidFill>
                                            <a:srgbClr val="000000"/>
                                          </a:solidFill>
                                          <a:effectLst/>
                                          <a:latin typeface="Cambria Math" panose="02040503050406030204" pitchFamily="18" charset="0"/>
                                          <a:ea typeface="+mn-ea"/>
                                          <a:cs typeface="Times New Roman" panose="02020603050405020304" pitchFamily="18" charset="0"/>
                                        </a:rPr>
                                        <m:t>𝐾</m:t>
                                      </m:r>
                                    </m:e>
                                    <m:sub>
                                      <m:r>
                                        <a:rPr lang="en-US" sz="2800" b="0" i="1">
                                          <a:solidFill>
                                            <a:srgbClr val="000000"/>
                                          </a:solidFill>
                                          <a:effectLst/>
                                          <a:latin typeface="Cambria Math" panose="02040503050406030204" pitchFamily="18" charset="0"/>
                                          <a:ea typeface="+mn-ea"/>
                                          <a:cs typeface="Times New Roman" panose="02020603050405020304" pitchFamily="18" charset="0"/>
                                        </a:rPr>
                                        <m:t>𝑤</m:t>
                                      </m:r>
                                    </m:sub>
                                  </m:sSub>
                                </m:num>
                                <m:den>
                                  <m:r>
                                    <a:rPr lang="en-US" sz="2800" b="0" i="1">
                                      <a:solidFill>
                                        <a:srgbClr val="000000"/>
                                      </a:solidFill>
                                      <a:effectLst/>
                                      <a:latin typeface="Cambria Math" panose="02040503050406030204" pitchFamily="18" charset="0"/>
                                      <a:ea typeface="+mn-ea"/>
                                      <a:cs typeface="Times New Roman" panose="02020603050405020304" pitchFamily="18" charset="0"/>
                                    </a:rPr>
                                    <m:t>𝑐</m:t>
                                  </m:r>
                                  <m:r>
                                    <m:rPr>
                                      <m:nor/>
                                    </m:rPr>
                                    <a:rPr lang="en-US" sz="2800" b="0">
                                      <a:solidFill>
                                        <a:srgbClr val="000000"/>
                                      </a:solidFill>
                                      <a:effectLst/>
                                      <a:latin typeface="+mn-lt"/>
                                      <a:ea typeface="+mn-ea"/>
                                      <a:cs typeface="Times New Roman" panose="02020603050405020304" pitchFamily="18" charset="0"/>
                                    </a:rPr>
                                    <m:t>(</m:t>
                                  </m:r>
                                  <m:r>
                                    <a:rPr lang="en-US" sz="2800" b="0" i="1">
                                      <a:solidFill>
                                        <a:srgbClr val="000000"/>
                                      </a:solidFill>
                                      <a:effectLst/>
                                      <a:latin typeface="Cambria Math" panose="02040503050406030204" pitchFamily="18" charset="0"/>
                                      <a:ea typeface="+mn-ea"/>
                                      <a:cs typeface="Times New Roman" panose="02020603050405020304" pitchFamily="18" charset="0"/>
                                    </a:rPr>
                                    <m:t>𝑂</m:t>
                                  </m:r>
                                  <m:sSup>
                                    <m:sSupPr>
                                      <m:ctrlPr>
                                        <a:rPr lang="zh-CN" sz="2800" b="0" i="1">
                                          <a:solidFill>
                                            <a:srgbClr val="000000"/>
                                          </a:solidFill>
                                          <a:effectLst/>
                                          <a:latin typeface="Cambria Math" panose="02040503050406030204" pitchFamily="18" charset="0"/>
                                          <a:ea typeface="+mn-ea"/>
                                          <a:cs typeface="Times New Roman" panose="02020603050405020304" pitchFamily="18" charset="0"/>
                                        </a:rPr>
                                      </m:ctrlPr>
                                    </m:sSupPr>
                                    <m:e>
                                      <m:r>
                                        <a:rPr lang="en-US" sz="2800" b="0" i="1">
                                          <a:solidFill>
                                            <a:srgbClr val="000000"/>
                                          </a:solidFill>
                                          <a:effectLst/>
                                          <a:latin typeface="Cambria Math" panose="02040503050406030204" pitchFamily="18" charset="0"/>
                                          <a:ea typeface="+mn-ea"/>
                                          <a:cs typeface="Times New Roman" panose="02020603050405020304" pitchFamily="18" charset="0"/>
                                        </a:rPr>
                                        <m:t>𝐻</m:t>
                                      </m:r>
                                    </m:e>
                                    <m:sup>
                                      <m:r>
                                        <m:rPr>
                                          <m:nor/>
                                        </m:rPr>
                                        <a:rPr lang="en-US" sz="2800" b="0" i="1">
                                          <a:solidFill>
                                            <a:srgbClr val="000000"/>
                                          </a:solidFill>
                                          <a:effectLst/>
                                          <a:latin typeface="+mn-lt"/>
                                          <a:ea typeface="+mn-ea"/>
                                          <a:cs typeface="Times New Roman" panose="02020603050405020304" pitchFamily="18" charset="0"/>
                                        </a:rPr>
                                        <m:t>−</m:t>
                                      </m:r>
                                    </m:sup>
                                  </m:sSup>
                                  <m:r>
                                    <m:rPr>
                                      <m:nor/>
                                    </m:rPr>
                                    <a:rPr lang="en-US" sz="2800" b="0">
                                      <a:solidFill>
                                        <a:srgbClr val="000000"/>
                                      </a:solidFill>
                                      <a:effectLst/>
                                      <a:latin typeface="+mn-lt"/>
                                      <a:ea typeface="+mn-ea"/>
                                      <a:cs typeface="Times New Roman" panose="02020603050405020304" pitchFamily="18" charset="0"/>
                                    </a:rPr>
                                    <m:t>)</m:t>
                                  </m:r>
                                </m:den>
                              </m:f>
                            </m:oMath>
                          </a14:m>
                          <a:r>
                            <a:rPr lang="en-US" sz="2800" b="0" dirty="0">
                              <a:solidFill>
                                <a:srgbClr val="000000"/>
                              </a:solidFill>
                              <a:effectLst/>
                              <a:latin typeface="+mn-lt"/>
                              <a:ea typeface="+mn-ea"/>
                              <a:cs typeface="Times New Roman" panose="02020603050405020304" pitchFamily="18" charset="0"/>
                            </a:rPr>
                            <a:t>=</a:t>
                          </a:r>
                          <a14:m>
                            <m:oMath xmlns:m="http://schemas.openxmlformats.org/officeDocument/2006/math">
                              <m:f>
                                <m:fPr>
                                  <m:ctrlPr>
                                    <a:rPr lang="zh-CN" sz="2800" b="0" i="1">
                                      <a:solidFill>
                                        <a:srgbClr val="000000"/>
                                      </a:solidFill>
                                      <a:effectLst/>
                                      <a:latin typeface="Cambria Math" panose="02040503050406030204" pitchFamily="18" charset="0"/>
                                      <a:ea typeface="+mn-ea"/>
                                      <a:cs typeface="Times New Roman" panose="02020603050405020304" pitchFamily="18" charset="0"/>
                                    </a:rPr>
                                  </m:ctrlPr>
                                </m:fPr>
                                <m:num>
                                  <m:r>
                                    <a:rPr lang="en-US" sz="2800" b="0" i="1">
                                      <a:solidFill>
                                        <a:srgbClr val="000000"/>
                                      </a:solidFill>
                                      <a:effectLst/>
                                      <a:latin typeface="Cambria Math" panose="02040503050406030204" pitchFamily="18" charset="0"/>
                                      <a:ea typeface="+mn-ea"/>
                                      <a:cs typeface="Times New Roman" panose="02020603050405020304" pitchFamily="18" charset="0"/>
                                    </a:rPr>
                                    <m:t>1</m:t>
                                  </m:r>
                                  <m:r>
                                    <m:rPr>
                                      <m:nor/>
                                    </m:rPr>
                                    <a:rPr lang="en-US" sz="2800" b="0">
                                      <a:solidFill>
                                        <a:srgbClr val="000000"/>
                                      </a:solidFill>
                                      <a:effectLst/>
                                      <a:latin typeface="+mn-lt"/>
                                      <a:ea typeface="+mn-ea"/>
                                      <a:cs typeface="Times New Roman" panose="02020603050405020304" pitchFamily="18" charset="0"/>
                                    </a:rPr>
                                    <m:t>.</m:t>
                                  </m:r>
                                  <m:r>
                                    <a:rPr lang="en-US" sz="2800" b="0" i="1">
                                      <a:solidFill>
                                        <a:srgbClr val="000000"/>
                                      </a:solidFill>
                                      <a:effectLst/>
                                      <a:latin typeface="Cambria Math" panose="02040503050406030204" pitchFamily="18" charset="0"/>
                                      <a:ea typeface="+mn-ea"/>
                                      <a:cs typeface="Times New Roman" panose="02020603050405020304" pitchFamily="18" charset="0"/>
                                    </a:rPr>
                                    <m:t>0</m:t>
                                  </m:r>
                                  <m:r>
                                    <a:rPr lang="en-US" sz="2800" b="0">
                                      <a:solidFill>
                                        <a:srgbClr val="000000"/>
                                      </a:solidFill>
                                      <a:effectLst/>
                                      <a:latin typeface="Cambria Math" panose="02040503050406030204" pitchFamily="18" charset="0"/>
                                      <a:ea typeface="+mn-ea"/>
                                      <a:cs typeface="Times New Roman" panose="02020603050405020304" pitchFamily="18" charset="0"/>
                                    </a:rPr>
                                    <m:t>×</m:t>
                                  </m:r>
                                  <m:r>
                                    <a:rPr lang="en-US" sz="2800" b="0" i="1">
                                      <a:solidFill>
                                        <a:srgbClr val="000000"/>
                                      </a:solidFill>
                                      <a:effectLst/>
                                      <a:latin typeface="Cambria Math" panose="02040503050406030204" pitchFamily="18" charset="0"/>
                                      <a:ea typeface="+mn-ea"/>
                                      <a:cs typeface="Times New Roman" panose="02020603050405020304" pitchFamily="18" charset="0"/>
                                    </a:rPr>
                                    <m:t>1</m:t>
                                  </m:r>
                                  <m:sSup>
                                    <m:sSupPr>
                                      <m:ctrlPr>
                                        <a:rPr lang="zh-CN" sz="2800" b="0" i="1">
                                          <a:solidFill>
                                            <a:srgbClr val="000000"/>
                                          </a:solidFill>
                                          <a:effectLst/>
                                          <a:latin typeface="Cambria Math" panose="02040503050406030204" pitchFamily="18" charset="0"/>
                                          <a:ea typeface="+mn-ea"/>
                                          <a:cs typeface="Times New Roman" panose="02020603050405020304" pitchFamily="18" charset="0"/>
                                        </a:rPr>
                                      </m:ctrlPr>
                                    </m:sSupPr>
                                    <m:e>
                                      <m:r>
                                        <a:rPr lang="en-US" sz="2800" b="0" i="1">
                                          <a:solidFill>
                                            <a:srgbClr val="000000"/>
                                          </a:solidFill>
                                          <a:effectLst/>
                                          <a:latin typeface="Cambria Math" panose="02040503050406030204" pitchFamily="18" charset="0"/>
                                          <a:ea typeface="+mn-ea"/>
                                          <a:cs typeface="Times New Roman" panose="02020603050405020304" pitchFamily="18" charset="0"/>
                                        </a:rPr>
                                        <m:t>0</m:t>
                                      </m:r>
                                    </m:e>
                                    <m:sup>
                                      <m:r>
                                        <m:rPr>
                                          <m:nor/>
                                        </m:rPr>
                                        <a:rPr lang="en-US" sz="2800" b="0" i="1">
                                          <a:solidFill>
                                            <a:srgbClr val="000000"/>
                                          </a:solidFill>
                                          <a:effectLst/>
                                          <a:latin typeface="+mn-lt"/>
                                          <a:ea typeface="+mn-ea"/>
                                          <a:cs typeface="Times New Roman" panose="02020603050405020304" pitchFamily="18" charset="0"/>
                                        </a:rPr>
                                        <m:t>−</m:t>
                                      </m:r>
                                      <m:r>
                                        <a:rPr lang="en-US" sz="2800" b="0" i="1">
                                          <a:solidFill>
                                            <a:srgbClr val="000000"/>
                                          </a:solidFill>
                                          <a:effectLst/>
                                          <a:latin typeface="Cambria Math" panose="02040503050406030204" pitchFamily="18" charset="0"/>
                                          <a:ea typeface="+mn-ea"/>
                                          <a:cs typeface="Times New Roman" panose="02020603050405020304" pitchFamily="18" charset="0"/>
                                        </a:rPr>
                                        <m:t>14</m:t>
                                      </m:r>
                                    </m:sup>
                                  </m:sSup>
                                </m:num>
                                <m:den>
                                  <m:r>
                                    <a:rPr lang="en-US" sz="2800" b="0" i="1">
                                      <a:solidFill>
                                        <a:srgbClr val="000000"/>
                                      </a:solidFill>
                                      <a:effectLst/>
                                      <a:latin typeface="Cambria Math" panose="02040503050406030204" pitchFamily="18" charset="0"/>
                                      <a:ea typeface="+mn-ea"/>
                                      <a:cs typeface="Times New Roman" panose="02020603050405020304" pitchFamily="18" charset="0"/>
                                    </a:rPr>
                                    <m:t>𝑛𝑐</m:t>
                                  </m:r>
                                </m:den>
                              </m:f>
                            </m:oMath>
                          </a14:m>
                          <a:r>
                            <a:rPr lang="en-US" sz="2800" b="0" dirty="0">
                              <a:solidFill>
                                <a:srgbClr val="000000"/>
                              </a:solidFill>
                              <a:effectLst/>
                              <a:latin typeface="+mn-lt"/>
                              <a:ea typeface="+mn-ea"/>
                              <a:cs typeface="Times New Roman" panose="02020603050405020304" pitchFamily="18" charset="0"/>
                            </a:rPr>
                            <a:t> </a:t>
                          </a:r>
                          <a:r>
                            <a:rPr lang="en-US" sz="2800" b="0" dirty="0" err="1">
                              <a:solidFill>
                                <a:srgbClr val="000000"/>
                              </a:solidFill>
                              <a:effectLst/>
                              <a:latin typeface="+mn-lt"/>
                              <a:ea typeface="+mn-ea"/>
                              <a:cs typeface="Times New Roman" panose="02020603050405020304" pitchFamily="18" charset="0"/>
                            </a:rPr>
                            <a:t>mol</a:t>
                          </a:r>
                          <a:r>
                            <a:rPr lang="en-US" sz="2800" b="0" dirty="0">
                              <a:solidFill>
                                <a:srgbClr val="000000"/>
                              </a:solidFill>
                              <a:effectLst/>
                              <a:latin typeface="+mn-lt"/>
                              <a:ea typeface="+mn-ea"/>
                              <a:cs typeface="Times New Roman" panose="02020603050405020304" pitchFamily="18" charset="0"/>
                            </a:rPr>
                            <a:t>/</a:t>
                          </a:r>
                          <a:r>
                            <a:rPr lang="en-US" sz="2800" b="0" dirty="0" err="1">
                              <a:solidFill>
                                <a:srgbClr val="000000"/>
                              </a:solidFill>
                              <a:effectLst/>
                              <a:latin typeface="+mn-lt"/>
                              <a:ea typeface="+mn-ea"/>
                              <a:cs typeface="Times New Roman" panose="02020603050405020304" pitchFamily="18" charset="0"/>
                            </a:rPr>
                            <a:t>L,pH</a:t>
                          </a:r>
                          <a:r>
                            <a:rPr lang="en-US" sz="2800" b="0" dirty="0">
                              <a:solidFill>
                                <a:srgbClr val="000000"/>
                              </a:solidFill>
                              <a:effectLst/>
                              <a:latin typeface="+mn-lt"/>
                              <a:ea typeface="+mn-ea"/>
                              <a:cs typeface="Times New Roman" panose="02020603050405020304" pitchFamily="18" charset="0"/>
                            </a:rPr>
                            <a:t>=-</a:t>
                          </a:r>
                          <a:r>
                            <a:rPr lang="en-US" sz="2800" b="0" dirty="0" err="1">
                              <a:solidFill>
                                <a:srgbClr val="000000"/>
                              </a:solidFill>
                              <a:effectLst/>
                              <a:latin typeface="+mn-lt"/>
                              <a:ea typeface="+mn-ea"/>
                              <a:cs typeface="Times New Roman" panose="02020603050405020304" pitchFamily="18" charset="0"/>
                            </a:rPr>
                            <a:t>lg</a:t>
                          </a:r>
                          <a:r>
                            <a:rPr lang="en-US" sz="2800" b="0" dirty="0">
                              <a:solidFill>
                                <a:srgbClr val="000000"/>
                              </a:solidFill>
                              <a:effectLst/>
                              <a:latin typeface="+mn-lt"/>
                              <a:ea typeface="+mn-ea"/>
                              <a:cs typeface="Times New Roman" panose="02020603050405020304" pitchFamily="18" charset="0"/>
                            </a:rPr>
                            <a:t> </a:t>
                          </a:r>
                          <a:r>
                            <a:rPr lang="en-US" sz="2800" b="0" i="1" dirty="0">
                              <a:solidFill>
                                <a:srgbClr val="000000"/>
                              </a:solidFill>
                              <a:effectLst/>
                              <a:latin typeface="+mn-lt"/>
                              <a:ea typeface="+mn-ea"/>
                              <a:cs typeface="Times New Roman" panose="02020603050405020304" pitchFamily="18" charset="0"/>
                            </a:rPr>
                            <a:t>c</a:t>
                          </a:r>
                          <a:r>
                            <a:rPr lang="en-US" sz="2800" b="0" dirty="0">
                              <a:solidFill>
                                <a:srgbClr val="000000"/>
                              </a:solidFill>
                              <a:effectLst/>
                              <a:latin typeface="+mn-lt"/>
                              <a:ea typeface="+mn-ea"/>
                              <a:cs typeface="Times New Roman" panose="02020603050405020304" pitchFamily="18" charset="0"/>
                            </a:rPr>
                            <a:t>(H</a:t>
                          </a:r>
                          <a:r>
                            <a:rPr lang="en-US" sz="2800" b="0" baseline="30000" dirty="0">
                              <a:solidFill>
                                <a:srgbClr val="000000"/>
                              </a:solidFill>
                              <a:effectLst/>
                              <a:latin typeface="+mn-lt"/>
                              <a:ea typeface="+mn-ea"/>
                              <a:cs typeface="Times New Roman" panose="02020603050405020304" pitchFamily="18" charset="0"/>
                            </a:rPr>
                            <a:t>+</a:t>
                          </a:r>
                          <a:r>
                            <a:rPr lang="en-US" sz="2800" b="0" dirty="0">
                              <a:solidFill>
                                <a:srgbClr val="000000"/>
                              </a:solidFill>
                              <a:effectLst/>
                              <a:latin typeface="+mn-lt"/>
                              <a:ea typeface="+mn-ea"/>
                              <a:cs typeface="Times New Roman" panose="02020603050405020304" pitchFamily="18" charset="0"/>
                            </a:rPr>
                            <a:t>)=14+lg </a:t>
                          </a:r>
                          <a:r>
                            <a:rPr lang="en-US" sz="2800" b="0" i="1" dirty="0" err="1">
                              <a:solidFill>
                                <a:srgbClr val="000000"/>
                              </a:solidFill>
                              <a:effectLst/>
                              <a:latin typeface="+mn-lt"/>
                              <a:ea typeface="+mn-ea"/>
                              <a:cs typeface="Times New Roman" panose="02020603050405020304" pitchFamily="18" charset="0"/>
                            </a:rPr>
                            <a:t>nc</a:t>
                          </a:r>
                          <a:r>
                            <a:rPr lang="en-US" sz="2800" b="0" dirty="0">
                              <a:solidFill>
                                <a:srgbClr val="000000"/>
                              </a:solidFill>
                              <a:effectLst/>
                              <a:latin typeface="+mn-lt"/>
                              <a:ea typeface="+mn-ea"/>
                              <a:cs typeface="Times New Roman" panose="02020603050405020304" pitchFamily="18" charset="0"/>
                            </a:rPr>
                            <a:t>(25 ℃)</a:t>
                          </a:r>
                          <a:endParaRPr lang="zh-CN" sz="2800" b="0" dirty="0">
                            <a:solidFill>
                              <a:srgbClr val="000000"/>
                            </a:solidFill>
                            <a:effectLst/>
                            <a:latin typeface="+mn-lt"/>
                            <a:ea typeface="+mn-ea"/>
                            <a:cs typeface="Times New Roman" panose="02020603050405020304" pitchFamily="18" charset="0"/>
                          </a:endParaRPr>
                        </a:p>
                      </a:txBody>
                      <a:tcPr marL="20320" marR="203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39612197"/>
                      </a:ext>
                    </a:extLst>
                  </a:tr>
                </a:tbl>
              </a:graphicData>
            </a:graphic>
          </p:graphicFrame>
        </mc:Choice>
        <mc:Fallback xmlns="">
          <p:graphicFrame>
            <p:nvGraphicFramePr>
              <p:cNvPr id="2" name="表格 1">
                <a:extLst>
                  <a:ext uri="{FF2B5EF4-FFF2-40B4-BE49-F238E27FC236}">
                    <a16:creationId xmlns:a16="http://schemas.microsoft.com/office/drawing/2014/main" xmlns:a14="http://schemas.microsoft.com/office/drawing/2010/main" xmlns="" id="{C2683560-178D-4926-9D3D-0F7C3506EE8D}"/>
                  </a:ext>
                </a:extLst>
              </p:cNvPr>
              <p:cNvGraphicFramePr>
                <a:graphicFrameLocks noGrp="1"/>
              </p:cNvGraphicFramePr>
              <p:nvPr>
                <p:extLst>
                  <p:ext uri="{D42A27DB-BD31-4B8C-83A1-F6EECF244321}">
                    <p14:modId xmlns:p14="http://schemas.microsoft.com/office/powerpoint/2010/main" val="179295469"/>
                  </p:ext>
                </p:extLst>
              </p:nvPr>
            </p:nvGraphicFramePr>
            <p:xfrm>
              <a:off x="359227" y="1707586"/>
              <a:ext cx="11471965" cy="4504528"/>
            </p:xfrm>
            <a:graphic>
              <a:graphicData uri="http://schemas.openxmlformats.org/drawingml/2006/table">
                <a:tbl>
                  <a:tblPr firstRow="1" firstCol="1" bandRow="1">
                    <a:tableStyleId>{5C22544A-7EE6-4342-B048-85BDC9FD1C3A}</a:tableStyleId>
                  </a:tblPr>
                  <a:tblGrid>
                    <a:gridCol w="1890487">
                      <a:extLst>
                        <a:ext uri="{9D8B030D-6E8A-4147-A177-3AD203B41FA5}">
                          <a16:colId xmlns:a16="http://schemas.microsoft.com/office/drawing/2014/main" xmlns:a14="http://schemas.microsoft.com/office/drawing/2010/main" xmlns="" val="610436557"/>
                        </a:ext>
                      </a:extLst>
                    </a:gridCol>
                    <a:gridCol w="9581478">
                      <a:extLst>
                        <a:ext uri="{9D8B030D-6E8A-4147-A177-3AD203B41FA5}">
                          <a16:colId xmlns:a16="http://schemas.microsoft.com/office/drawing/2014/main" xmlns:a14="http://schemas.microsoft.com/office/drawing/2010/main" xmlns="" val="729333099"/>
                        </a:ext>
                      </a:extLst>
                    </a:gridCol>
                  </a:tblGrid>
                  <a:tr h="756214">
                    <a:tc>
                      <a:txBody>
                        <a:bodyPr/>
                        <a:lstStyle/>
                        <a:p>
                          <a:pPr algn="ctr">
                            <a:lnSpc>
                              <a:spcPct val="150000"/>
                            </a:lnSpc>
                            <a:spcAft>
                              <a:spcPts val="0"/>
                            </a:spcAft>
                          </a:pPr>
                          <a:r>
                            <a:rPr lang="zh-CN" sz="2800" b="0" dirty="0">
                              <a:solidFill>
                                <a:srgbClr val="000000"/>
                              </a:solidFill>
                              <a:effectLst/>
                              <a:latin typeface="+mn-lt"/>
                              <a:ea typeface="+mn-ea"/>
                              <a:cs typeface="Times New Roman" panose="02020603050405020304" pitchFamily="18" charset="0"/>
                            </a:rPr>
                            <a:t>溶液类型</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rgbClr val="000000"/>
                              </a:solidFill>
                              <a:effectLst/>
                              <a:latin typeface="+mn-lt"/>
                              <a:ea typeface="+mn-ea"/>
                              <a:cs typeface="Times New Roman" panose="02020603050405020304" pitchFamily="18" charset="0"/>
                            </a:rPr>
                            <a:t>相关计算</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2354200308"/>
                      </a:ext>
                    </a:extLst>
                  </a:tr>
                  <a:tr h="756214">
                    <a:tc>
                      <a:txBody>
                        <a:bodyPr/>
                        <a:lstStyle/>
                        <a:p>
                          <a:pPr algn="ctr">
                            <a:lnSpc>
                              <a:spcPct val="150000"/>
                            </a:lnSpc>
                            <a:spcAft>
                              <a:spcPts val="0"/>
                            </a:spcAft>
                          </a:pPr>
                          <a:r>
                            <a:rPr lang="zh-CN" sz="2800" b="0">
                              <a:solidFill>
                                <a:srgbClr val="000000"/>
                              </a:solidFill>
                              <a:effectLst/>
                              <a:latin typeface="+mn-lt"/>
                              <a:ea typeface="+mn-ea"/>
                              <a:cs typeface="Times New Roman" panose="02020603050405020304" pitchFamily="18" charset="0"/>
                            </a:rPr>
                            <a:t>强酸</a:t>
                          </a:r>
                          <a:r>
                            <a:rPr lang="en-US" sz="2800" b="0">
                              <a:solidFill>
                                <a:srgbClr val="000000"/>
                              </a:solidFill>
                              <a:effectLst/>
                              <a:latin typeface="+mn-lt"/>
                              <a:ea typeface="+mn-ea"/>
                              <a:cs typeface="Times New Roman" panose="02020603050405020304" pitchFamily="18" charset="0"/>
                            </a:rPr>
                            <a:t>(H</a:t>
                          </a:r>
                          <a:r>
                            <a:rPr lang="en-US" sz="2800" b="0" i="1" baseline="-25000">
                              <a:solidFill>
                                <a:srgbClr val="000000"/>
                              </a:solidFill>
                              <a:effectLst/>
                              <a:latin typeface="+mn-lt"/>
                              <a:ea typeface="+mn-ea"/>
                              <a:cs typeface="Times New Roman" panose="02020603050405020304" pitchFamily="18" charset="0"/>
                            </a:rPr>
                            <a:t>n</a:t>
                          </a:r>
                          <a:r>
                            <a:rPr lang="en-US" sz="2800" b="0">
                              <a:solidFill>
                                <a:srgbClr val="000000"/>
                              </a:solidFill>
                              <a:effectLst/>
                              <a:latin typeface="+mn-lt"/>
                              <a:ea typeface="+mn-ea"/>
                              <a:cs typeface="Times New Roman" panose="02020603050405020304" pitchFamily="18" charset="0"/>
                            </a:rPr>
                            <a:t>A)</a:t>
                          </a:r>
                          <a:endParaRPr lang="zh-CN" sz="2800" b="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800" b="0">
                              <a:solidFill>
                                <a:srgbClr val="000000"/>
                              </a:solidFill>
                              <a:effectLst/>
                              <a:latin typeface="+mn-lt"/>
                              <a:ea typeface="+mn-ea"/>
                              <a:cs typeface="Times New Roman" panose="02020603050405020304" pitchFamily="18" charset="0"/>
                            </a:rPr>
                            <a:t>设</a:t>
                          </a:r>
                          <a:r>
                            <a:rPr lang="en-US" sz="2800" b="0">
                              <a:solidFill>
                                <a:srgbClr val="000000"/>
                              </a:solidFill>
                              <a:effectLst/>
                              <a:latin typeface="+mn-lt"/>
                              <a:ea typeface="+mn-ea"/>
                              <a:cs typeface="Times New Roman" panose="02020603050405020304" pitchFamily="18" charset="0"/>
                            </a:rPr>
                            <a:t>H</a:t>
                          </a:r>
                          <a:r>
                            <a:rPr lang="en-US" sz="2800" b="0" i="1" baseline="-25000">
                              <a:solidFill>
                                <a:srgbClr val="000000"/>
                              </a:solidFill>
                              <a:effectLst/>
                              <a:latin typeface="+mn-lt"/>
                              <a:ea typeface="+mn-ea"/>
                              <a:cs typeface="Times New Roman" panose="02020603050405020304" pitchFamily="18" charset="0"/>
                            </a:rPr>
                            <a:t>n</a:t>
                          </a:r>
                          <a:r>
                            <a:rPr lang="en-US" sz="2800" b="0">
                              <a:solidFill>
                                <a:srgbClr val="000000"/>
                              </a:solidFill>
                              <a:effectLst/>
                              <a:latin typeface="+mn-lt"/>
                              <a:ea typeface="+mn-ea"/>
                              <a:cs typeface="Times New Roman" panose="02020603050405020304" pitchFamily="18" charset="0"/>
                            </a:rPr>
                            <a:t>A</a:t>
                          </a:r>
                          <a:r>
                            <a:rPr lang="zh-CN" sz="2800" b="0">
                              <a:solidFill>
                                <a:srgbClr val="000000"/>
                              </a:solidFill>
                              <a:effectLst/>
                              <a:latin typeface="+mn-lt"/>
                              <a:ea typeface="+mn-ea"/>
                              <a:cs typeface="Times New Roman" panose="02020603050405020304" pitchFamily="18" charset="0"/>
                            </a:rPr>
                            <a:t>的浓度为</a:t>
                          </a:r>
                          <a:r>
                            <a:rPr lang="en-US" sz="2800" b="0" i="1">
                              <a:solidFill>
                                <a:srgbClr val="000000"/>
                              </a:solidFill>
                              <a:effectLst/>
                              <a:latin typeface="+mn-lt"/>
                              <a:ea typeface="+mn-ea"/>
                              <a:cs typeface="Times New Roman" panose="02020603050405020304" pitchFamily="18" charset="0"/>
                            </a:rPr>
                            <a:t>c</a:t>
                          </a:r>
                          <a:r>
                            <a:rPr lang="en-US" sz="2800" b="0">
                              <a:solidFill>
                                <a:srgbClr val="000000"/>
                              </a:solidFill>
                              <a:effectLst/>
                              <a:latin typeface="+mn-lt"/>
                              <a:ea typeface="+mn-ea"/>
                              <a:cs typeface="Times New Roman" panose="02020603050405020304" pitchFamily="18" charset="0"/>
                            </a:rPr>
                            <a:t> mol/L,</a:t>
                          </a:r>
                          <a:r>
                            <a:rPr lang="zh-CN" sz="2800" b="0">
                              <a:solidFill>
                                <a:srgbClr val="000000"/>
                              </a:solidFill>
                              <a:effectLst/>
                              <a:latin typeface="+mn-lt"/>
                              <a:ea typeface="+mn-ea"/>
                              <a:cs typeface="Times New Roman" panose="02020603050405020304" pitchFamily="18" charset="0"/>
                            </a:rPr>
                            <a:t>则</a:t>
                          </a:r>
                          <a:r>
                            <a:rPr lang="en-US" sz="2800" b="0" i="1">
                              <a:solidFill>
                                <a:srgbClr val="000000"/>
                              </a:solidFill>
                              <a:effectLst/>
                              <a:latin typeface="+mn-lt"/>
                              <a:ea typeface="+mn-ea"/>
                              <a:cs typeface="Times New Roman" panose="02020603050405020304" pitchFamily="18" charset="0"/>
                            </a:rPr>
                            <a:t>c</a:t>
                          </a:r>
                          <a:r>
                            <a:rPr lang="en-US" sz="2800" b="0">
                              <a:solidFill>
                                <a:srgbClr val="000000"/>
                              </a:solidFill>
                              <a:effectLst/>
                              <a:latin typeface="+mn-lt"/>
                              <a:ea typeface="+mn-ea"/>
                              <a:cs typeface="Times New Roman" panose="02020603050405020304" pitchFamily="18" charset="0"/>
                            </a:rPr>
                            <a:t>(H</a:t>
                          </a:r>
                          <a:r>
                            <a:rPr lang="en-US" sz="2800" b="0" baseline="30000">
                              <a:solidFill>
                                <a:srgbClr val="000000"/>
                              </a:solidFill>
                              <a:effectLst/>
                              <a:latin typeface="+mn-lt"/>
                              <a:ea typeface="+mn-ea"/>
                              <a:cs typeface="Times New Roman" panose="02020603050405020304" pitchFamily="18" charset="0"/>
                            </a:rPr>
                            <a:t>+</a:t>
                          </a:r>
                          <a:r>
                            <a:rPr lang="en-US" sz="2800" b="0">
                              <a:solidFill>
                                <a:srgbClr val="000000"/>
                              </a:solidFill>
                              <a:effectLst/>
                              <a:latin typeface="+mn-lt"/>
                              <a:ea typeface="+mn-ea"/>
                              <a:cs typeface="Times New Roman" panose="02020603050405020304" pitchFamily="18" charset="0"/>
                            </a:rPr>
                            <a:t>)=</a:t>
                          </a:r>
                          <a:r>
                            <a:rPr lang="en-US" sz="2800" b="0" i="1">
                              <a:solidFill>
                                <a:srgbClr val="000000"/>
                              </a:solidFill>
                              <a:effectLst/>
                              <a:latin typeface="+mn-lt"/>
                              <a:ea typeface="+mn-ea"/>
                              <a:cs typeface="Times New Roman" panose="02020603050405020304" pitchFamily="18" charset="0"/>
                            </a:rPr>
                            <a:t>nc</a:t>
                          </a:r>
                          <a:r>
                            <a:rPr lang="en-US" sz="2800" b="0">
                              <a:solidFill>
                                <a:srgbClr val="000000"/>
                              </a:solidFill>
                              <a:effectLst/>
                              <a:latin typeface="+mn-lt"/>
                              <a:ea typeface="+mn-ea"/>
                              <a:cs typeface="Times New Roman" panose="02020603050405020304" pitchFamily="18" charset="0"/>
                            </a:rPr>
                            <a:t> mol/L,pH=-lg </a:t>
                          </a:r>
                          <a:r>
                            <a:rPr lang="en-US" sz="2800" b="0" i="1">
                              <a:solidFill>
                                <a:srgbClr val="000000"/>
                              </a:solidFill>
                              <a:effectLst/>
                              <a:latin typeface="+mn-lt"/>
                              <a:ea typeface="+mn-ea"/>
                              <a:cs typeface="Times New Roman" panose="02020603050405020304" pitchFamily="18" charset="0"/>
                            </a:rPr>
                            <a:t>c</a:t>
                          </a:r>
                          <a:r>
                            <a:rPr lang="en-US" sz="2800" b="0">
                              <a:solidFill>
                                <a:srgbClr val="000000"/>
                              </a:solidFill>
                              <a:effectLst/>
                              <a:latin typeface="+mn-lt"/>
                              <a:ea typeface="+mn-ea"/>
                              <a:cs typeface="Times New Roman" panose="02020603050405020304" pitchFamily="18" charset="0"/>
                            </a:rPr>
                            <a:t>(H</a:t>
                          </a:r>
                          <a:r>
                            <a:rPr lang="en-US" sz="2800" b="0" baseline="30000">
                              <a:solidFill>
                                <a:srgbClr val="000000"/>
                              </a:solidFill>
                              <a:effectLst/>
                              <a:latin typeface="+mn-lt"/>
                              <a:ea typeface="+mn-ea"/>
                              <a:cs typeface="Times New Roman" panose="02020603050405020304" pitchFamily="18" charset="0"/>
                            </a:rPr>
                            <a:t>+</a:t>
                          </a:r>
                          <a:r>
                            <a:rPr lang="en-US" sz="2800" b="0">
                              <a:solidFill>
                                <a:srgbClr val="000000"/>
                              </a:solidFill>
                              <a:effectLst/>
                              <a:latin typeface="+mn-lt"/>
                              <a:ea typeface="+mn-ea"/>
                              <a:cs typeface="Times New Roman" panose="02020603050405020304" pitchFamily="18" charset="0"/>
                            </a:rPr>
                            <a:t>)=-lg </a:t>
                          </a:r>
                          <a:r>
                            <a:rPr lang="en-US" sz="2800" b="0" i="1">
                              <a:solidFill>
                                <a:srgbClr val="000000"/>
                              </a:solidFill>
                              <a:effectLst/>
                              <a:latin typeface="+mn-lt"/>
                              <a:ea typeface="+mn-ea"/>
                              <a:cs typeface="Times New Roman" panose="02020603050405020304" pitchFamily="18" charset="0"/>
                            </a:rPr>
                            <a:t>nc</a:t>
                          </a:r>
                          <a:endParaRPr lang="zh-CN" sz="2800" b="0">
                            <a:solidFill>
                              <a:srgbClr val="000000"/>
                            </a:solidFill>
                            <a:effectLst/>
                            <a:latin typeface="+mn-lt"/>
                            <a:ea typeface="+mn-ea"/>
                            <a:cs typeface="Times New Roman" panose="02020603050405020304" pitchFamily="18" charset="0"/>
                          </a:endParaRPr>
                        </a:p>
                      </a:txBody>
                      <a:tcPr marL="20320" marR="203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3097101449"/>
                      </a:ext>
                    </a:extLst>
                  </a:tr>
                  <a:tr h="2992100">
                    <a:tc>
                      <a:txBody>
                        <a:bodyPr/>
                        <a:lstStyle/>
                        <a:p>
                          <a:pPr algn="ctr">
                            <a:lnSpc>
                              <a:spcPct val="150000"/>
                            </a:lnSpc>
                            <a:spcAft>
                              <a:spcPts val="0"/>
                            </a:spcAft>
                          </a:pPr>
                          <a:r>
                            <a:rPr lang="zh-CN" sz="2800" b="0">
                              <a:solidFill>
                                <a:srgbClr val="000000"/>
                              </a:solidFill>
                              <a:effectLst/>
                              <a:latin typeface="+mn-lt"/>
                              <a:ea typeface="+mn-ea"/>
                              <a:cs typeface="Times New Roman" panose="02020603050405020304" pitchFamily="18" charset="0"/>
                            </a:rPr>
                            <a:t>强碱</a:t>
                          </a:r>
                          <a:r>
                            <a:rPr lang="en-US" sz="2800" b="0">
                              <a:solidFill>
                                <a:srgbClr val="000000"/>
                              </a:solidFill>
                              <a:effectLst/>
                              <a:latin typeface="+mn-lt"/>
                              <a:ea typeface="+mn-ea"/>
                              <a:cs typeface="Times New Roman" panose="02020603050405020304" pitchFamily="18" charset="0"/>
                            </a:rPr>
                            <a:t>[B(OH)</a:t>
                          </a:r>
                          <a:r>
                            <a:rPr lang="en-US" sz="2800" b="0" i="1" baseline="-25000">
                              <a:solidFill>
                                <a:srgbClr val="000000"/>
                              </a:solidFill>
                              <a:effectLst/>
                              <a:latin typeface="+mn-lt"/>
                              <a:ea typeface="+mn-ea"/>
                              <a:cs typeface="Times New Roman" panose="02020603050405020304" pitchFamily="18" charset="0"/>
                            </a:rPr>
                            <a:t>n</a:t>
                          </a:r>
                          <a:r>
                            <a:rPr lang="en-US" sz="2800" b="0">
                              <a:solidFill>
                                <a:srgbClr val="000000"/>
                              </a:solidFill>
                              <a:effectLst/>
                              <a:latin typeface="+mn-lt"/>
                              <a:ea typeface="+mn-ea"/>
                              <a:cs typeface="Times New Roman" panose="02020603050405020304" pitchFamily="18" charset="0"/>
                            </a:rPr>
                            <a:t>]</a:t>
                          </a:r>
                          <a:endParaRPr lang="zh-CN" sz="2800" b="0">
                            <a:solidFill>
                              <a:srgbClr val="000000"/>
                            </a:solidFill>
                            <a:effectLst/>
                            <a:latin typeface="+mn-lt"/>
                            <a:ea typeface="+mn-ea"/>
                            <a:cs typeface="Times New Roman" panose="02020603050405020304" pitchFamily="18" charset="0"/>
                          </a:endParaRPr>
                        </a:p>
                        <a:p>
                          <a:pPr algn="ctr">
                            <a:lnSpc>
                              <a:spcPct val="150000"/>
                            </a:lnSpc>
                            <a:spcAft>
                              <a:spcPts val="0"/>
                            </a:spcAft>
                          </a:pPr>
                          <a:r>
                            <a:rPr lang="zh-CN" sz="2800" b="0">
                              <a:solidFill>
                                <a:srgbClr val="000000"/>
                              </a:solidFill>
                              <a:effectLst/>
                              <a:latin typeface="+mn-lt"/>
                              <a:ea typeface="+mn-ea"/>
                              <a:cs typeface="Times New Roman" panose="02020603050405020304" pitchFamily="18" charset="0"/>
                            </a:rPr>
                            <a:t>溶液</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marL="20320" marR="203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9784" t="-50509" b="-204"/>
                          </a:stretch>
                        </a:blipFill>
                      </a:tcPr>
                    </a:tc>
                    <a:extLst>
                      <a:ext uri="{0D108BD9-81ED-4DB2-BD59-A6C34878D82A}">
                        <a16:rowId xmlns:a16="http://schemas.microsoft.com/office/drawing/2014/main" xmlns:a14="http://schemas.microsoft.com/office/drawing/2010/main" xmlns="" val="3739612197"/>
                      </a:ext>
                    </a:extLst>
                  </a:tr>
                </a:tbl>
              </a:graphicData>
            </a:graphic>
          </p:graphicFrame>
        </mc:Fallback>
      </mc:AlternateContent>
    </p:spTree>
    <p:extLst>
      <p:ext uri="{BB962C8B-B14F-4D97-AF65-F5344CB8AC3E}">
        <p14:creationId xmlns:p14="http://schemas.microsoft.com/office/powerpoint/2010/main" val="22692670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15" name="矩形 14">
            <a:extLst>
              <a:ext uri="{FF2B5EF4-FFF2-40B4-BE49-F238E27FC236}">
                <a16:creationId xmlns:a16="http://schemas.microsoft.com/office/drawing/2014/main" xmlns="" id="{C3B9D2F5-593F-4F78-9E81-A9CD767162E1}"/>
              </a:ext>
            </a:extLst>
          </p:cNvPr>
          <p:cNvSpPr/>
          <p:nvPr/>
        </p:nvSpPr>
        <p:spPr>
          <a:xfrm>
            <a:off x="234042" y="341763"/>
            <a:ext cx="11723913" cy="662297"/>
          </a:xfrm>
          <a:prstGeom prst="rect">
            <a:avLst/>
          </a:prstGeom>
        </p:spPr>
        <p:txBody>
          <a:bodyPr wrap="square">
            <a:spAutoFit/>
          </a:bodyPr>
          <a:lstStyle/>
          <a:p>
            <a:pPr>
              <a:lnSpc>
                <a:spcPct val="150000"/>
              </a:lnSpc>
            </a:pPr>
            <a:r>
              <a:rPr lang="zh-CN" altLang="en-US" sz="2800" dirty="0"/>
              <a:t>②混合溶液</a:t>
            </a:r>
            <a:endParaRPr lang="zh-CN" altLang="zh-CN" sz="2800" dirty="0"/>
          </a:p>
        </p:txBody>
      </p:sp>
      <mc:AlternateContent xmlns:mc="http://schemas.openxmlformats.org/markup-compatibility/2006" xmlns:a14="http://schemas.microsoft.com/office/drawing/2010/main">
        <mc:Choice Requires="a14">
          <p:graphicFrame>
            <p:nvGraphicFramePr>
              <p:cNvPr id="3" name="表格 2">
                <a:extLst>
                  <a:ext uri="{FF2B5EF4-FFF2-40B4-BE49-F238E27FC236}">
                    <a16:creationId xmlns:a16="http://schemas.microsoft.com/office/drawing/2014/main" xmlns="" id="{5E26BE66-3DEF-4BA4-BAF5-FBC9BE728856}"/>
                  </a:ext>
                </a:extLst>
              </p:cNvPr>
              <p:cNvGraphicFramePr>
                <a:graphicFrameLocks noGrp="1"/>
              </p:cNvGraphicFramePr>
              <p:nvPr>
                <p:extLst>
                  <p:ext uri="{D42A27DB-BD31-4B8C-83A1-F6EECF244321}">
                    <p14:modId xmlns:p14="http://schemas.microsoft.com/office/powerpoint/2010/main" val="330773445"/>
                  </p:ext>
                </p:extLst>
              </p:nvPr>
            </p:nvGraphicFramePr>
            <p:xfrm>
              <a:off x="373743" y="1100999"/>
              <a:ext cx="11457450" cy="5256255"/>
            </p:xfrm>
            <a:graphic>
              <a:graphicData uri="http://schemas.openxmlformats.org/drawingml/2006/table">
                <a:tbl>
                  <a:tblPr firstRow="1" firstCol="1" bandRow="1">
                    <a:tableStyleId>{5C22544A-7EE6-4342-B048-85BDC9FD1C3A}</a:tableStyleId>
                  </a:tblPr>
                  <a:tblGrid>
                    <a:gridCol w="2993571">
                      <a:extLst>
                        <a:ext uri="{9D8B030D-6E8A-4147-A177-3AD203B41FA5}">
                          <a16:colId xmlns:a16="http://schemas.microsoft.com/office/drawing/2014/main" xmlns="" val="2543378810"/>
                        </a:ext>
                      </a:extLst>
                    </a:gridCol>
                    <a:gridCol w="8463879">
                      <a:extLst>
                        <a:ext uri="{9D8B030D-6E8A-4147-A177-3AD203B41FA5}">
                          <a16:colId xmlns:a16="http://schemas.microsoft.com/office/drawing/2014/main" xmlns="" val="2799208891"/>
                        </a:ext>
                      </a:extLst>
                    </a:gridCol>
                  </a:tblGrid>
                  <a:tr h="742715">
                    <a:tc>
                      <a:txBody>
                        <a:bodyPr/>
                        <a:lstStyle/>
                        <a:p>
                          <a:pPr algn="ctr">
                            <a:lnSpc>
                              <a:spcPct val="150000"/>
                            </a:lnSpc>
                            <a:spcAft>
                              <a:spcPts val="0"/>
                            </a:spcAft>
                          </a:pPr>
                          <a:r>
                            <a:rPr lang="zh-CN" sz="2800" b="0" dirty="0">
                              <a:solidFill>
                                <a:schemeClr val="tx1"/>
                              </a:solidFill>
                              <a:effectLst/>
                              <a:latin typeface="+mn-lt"/>
                              <a:ea typeface="+mn-ea"/>
                            </a:rPr>
                            <a:t>溶液类型</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latin typeface="+mn-lt"/>
                              <a:ea typeface="+mn-ea"/>
                            </a:rPr>
                            <a:t>相关计算</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70547685"/>
                      </a:ext>
                    </a:extLst>
                  </a:tr>
                  <a:tr h="1656741">
                    <a:tc>
                      <a:txBody>
                        <a:bodyPr/>
                        <a:lstStyle/>
                        <a:p>
                          <a:pPr algn="ctr">
                            <a:lnSpc>
                              <a:spcPct val="150000"/>
                            </a:lnSpc>
                            <a:spcAft>
                              <a:spcPts val="0"/>
                            </a:spcAft>
                          </a:pPr>
                          <a:r>
                            <a:rPr lang="zh-CN" sz="2800" b="0">
                              <a:solidFill>
                                <a:schemeClr val="tx1"/>
                              </a:solidFill>
                              <a:effectLst/>
                              <a:latin typeface="+mn-lt"/>
                              <a:ea typeface="+mn-ea"/>
                            </a:rPr>
                            <a:t>两种强酸</a:t>
                          </a:r>
                        </a:p>
                        <a:p>
                          <a:pPr algn="ctr">
                            <a:lnSpc>
                              <a:spcPct val="150000"/>
                            </a:lnSpc>
                            <a:spcAft>
                              <a:spcPts val="0"/>
                            </a:spcAft>
                          </a:pPr>
                          <a:r>
                            <a:rPr lang="zh-CN" sz="2800" b="0">
                              <a:solidFill>
                                <a:schemeClr val="tx1"/>
                              </a:solidFill>
                              <a:effectLst/>
                              <a:latin typeface="+mn-lt"/>
                              <a:ea typeface="+mn-ea"/>
                            </a:rPr>
                            <a:t>混合</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14:m>
                            <m:oMath xmlns:m="http://schemas.openxmlformats.org/officeDocument/2006/math">
                              <m:d>
                                <m:dPr>
                                  <m:begChr m:val=""/>
                                  <m:endChr m:val="}"/>
                                  <m:ctrlPr>
                                    <a:rPr lang="zh-CN" sz="2800" b="0" i="1" smtClean="0">
                                      <a:solidFill>
                                        <a:schemeClr val="tx1"/>
                                      </a:solidFill>
                                      <a:effectLst/>
                                      <a:latin typeface="Cambria Math" panose="02040503050406030204" pitchFamily="18" charset="0"/>
                                      <a:ea typeface="+mn-ea"/>
                                    </a:rPr>
                                  </m:ctrlPr>
                                </m:dPr>
                                <m:e>
                                  <m:m>
                                    <m:mPr>
                                      <m:plcHide m:val="on"/>
                                      <m:mcs>
                                        <m:mc>
                                          <m:mcPr>
                                            <m:count m:val="1"/>
                                            <m:mcJc m:val="center"/>
                                          </m:mcPr>
                                        </m:mc>
                                      </m:mcs>
                                      <m:ctrlPr>
                                        <a:rPr lang="zh-CN" sz="2800" b="0" i="1">
                                          <a:solidFill>
                                            <a:schemeClr val="tx1"/>
                                          </a:solidFill>
                                          <a:effectLst/>
                                          <a:latin typeface="Cambria Math" panose="02040503050406030204" pitchFamily="18" charset="0"/>
                                          <a:ea typeface="+mn-ea"/>
                                        </a:rPr>
                                      </m:ctrlPr>
                                    </m:mPr>
                                    <m:mr>
                                      <m:e>
                                        <m:r>
                                          <m:rPr>
                                            <m:nor/>
                                          </m:rPr>
                                          <a:rPr lang="zh-CN" sz="2800" b="0">
                                            <a:solidFill>
                                              <a:schemeClr val="tx1"/>
                                            </a:solidFill>
                                            <a:effectLst/>
                                            <a:latin typeface="+mn-lt"/>
                                            <a:ea typeface="+mn-ea"/>
                                          </a:rPr>
                                          <m:t>强酸</m:t>
                                        </m:r>
                                        <m:r>
                                          <m:rPr>
                                            <m:nor/>
                                          </m:rPr>
                                          <a:rPr lang="en-US" sz="2800" b="0">
                                            <a:solidFill>
                                              <a:schemeClr val="tx1"/>
                                            </a:solidFill>
                                            <a:effectLst/>
                                            <a:latin typeface="+mn-lt"/>
                                            <a:ea typeface="+mn-ea"/>
                                          </a:rPr>
                                          <m:t>:</m:t>
                                        </m:r>
                                        <m:sSub>
                                          <m:sSubPr>
                                            <m:ctrlPr>
                                              <a:rPr lang="zh-CN" sz="2800" b="0" i="1">
                                                <a:solidFill>
                                                  <a:schemeClr val="tx1"/>
                                                </a:solidFill>
                                                <a:effectLst/>
                                                <a:latin typeface="Cambria Math" panose="02040503050406030204" pitchFamily="18" charset="0"/>
                                                <a:ea typeface="+mn-ea"/>
                                              </a:rPr>
                                            </m:ctrlPr>
                                          </m:sSubPr>
                                          <m:e>
                                            <m:r>
                                              <a:rPr lang="en-US" sz="2800" b="0" i="1">
                                                <a:solidFill>
                                                  <a:schemeClr val="tx1"/>
                                                </a:solidFill>
                                                <a:effectLst/>
                                                <a:latin typeface="Cambria Math" panose="02040503050406030204" pitchFamily="18" charset="0"/>
                                                <a:ea typeface="+mn-ea"/>
                                              </a:rPr>
                                              <m:t>𝑐</m:t>
                                            </m:r>
                                          </m:e>
                                          <m:sub>
                                            <m:r>
                                              <a:rPr lang="en-US" sz="2800" b="0" i="1">
                                                <a:solidFill>
                                                  <a:schemeClr val="tx1"/>
                                                </a:solidFill>
                                                <a:effectLst/>
                                                <a:latin typeface="Cambria Math" panose="02040503050406030204" pitchFamily="18" charset="0"/>
                                                <a:ea typeface="+mn-ea"/>
                                              </a:rPr>
                                              <m:t>1</m:t>
                                            </m:r>
                                          </m:sub>
                                        </m:sSub>
                                        <m:r>
                                          <m:rPr>
                                            <m:nor/>
                                          </m:rPr>
                                          <a:rPr lang="en-US" sz="2800" b="0">
                                            <a:solidFill>
                                              <a:schemeClr val="tx1"/>
                                            </a:solidFill>
                                            <a:effectLst/>
                                            <a:latin typeface="+mn-lt"/>
                                            <a:ea typeface="+mn-ea"/>
                                          </a:rPr>
                                          <m:t>(</m:t>
                                        </m:r>
                                        <m:sSup>
                                          <m:sSupPr>
                                            <m:ctrlPr>
                                              <a:rPr lang="zh-CN" sz="2800" b="0" i="1">
                                                <a:solidFill>
                                                  <a:schemeClr val="tx1"/>
                                                </a:solidFill>
                                                <a:effectLst/>
                                                <a:latin typeface="Cambria Math" panose="02040503050406030204" pitchFamily="18" charset="0"/>
                                                <a:ea typeface="+mn-ea"/>
                                              </a:rPr>
                                            </m:ctrlPr>
                                          </m:sSupPr>
                                          <m:e>
                                            <m:r>
                                              <m:rPr>
                                                <m:sty m:val="p"/>
                                              </m:rPr>
                                              <a:rPr lang="en-US" sz="2800" b="0" i="0">
                                                <a:solidFill>
                                                  <a:schemeClr val="tx1"/>
                                                </a:solidFill>
                                                <a:effectLst/>
                                                <a:latin typeface="Cambria Math" panose="02040503050406030204" pitchFamily="18" charset="0"/>
                                                <a:ea typeface="+mn-ea"/>
                                              </a:rPr>
                                              <m:t>H</m:t>
                                            </m:r>
                                          </m:e>
                                          <m:sup>
                                            <m:r>
                                              <a:rPr lang="en-US" sz="2800" b="0">
                                                <a:solidFill>
                                                  <a:schemeClr val="tx1"/>
                                                </a:solidFill>
                                                <a:effectLst/>
                                                <a:latin typeface="Cambria Math" panose="02040503050406030204" pitchFamily="18" charset="0"/>
                                                <a:ea typeface="+mn-ea"/>
                                              </a:rPr>
                                              <m:t>+</m:t>
                                            </m:r>
                                          </m:sup>
                                        </m:sSup>
                                        <m:r>
                                          <m:rPr>
                                            <m:nor/>
                                          </m:rPr>
                                          <a:rPr lang="en-US" sz="2800" b="0">
                                            <a:solidFill>
                                              <a:schemeClr val="tx1"/>
                                            </a:solidFill>
                                            <a:effectLst/>
                                            <a:latin typeface="+mn-lt"/>
                                            <a:ea typeface="+mn-ea"/>
                                          </a:rPr>
                                          <m:t>)</m:t>
                                        </m:r>
                                      </m:e>
                                    </m:mr>
                                    <m:mr>
                                      <m:e>
                                        <m:r>
                                          <m:rPr>
                                            <m:nor/>
                                          </m:rPr>
                                          <a:rPr lang="zh-CN" sz="2800" b="0">
                                            <a:solidFill>
                                              <a:schemeClr val="tx1"/>
                                            </a:solidFill>
                                            <a:effectLst/>
                                            <a:latin typeface="+mn-lt"/>
                                            <a:ea typeface="+mn-ea"/>
                                          </a:rPr>
                                          <m:t>强酸</m:t>
                                        </m:r>
                                        <m:r>
                                          <m:rPr>
                                            <m:nor/>
                                          </m:rPr>
                                          <a:rPr lang="en-US" sz="2800" b="0">
                                            <a:solidFill>
                                              <a:schemeClr val="tx1"/>
                                            </a:solidFill>
                                            <a:effectLst/>
                                            <a:latin typeface="+mn-lt"/>
                                            <a:ea typeface="+mn-ea"/>
                                          </a:rPr>
                                          <m:t>:</m:t>
                                        </m:r>
                                        <m:sSub>
                                          <m:sSubPr>
                                            <m:ctrlPr>
                                              <a:rPr lang="zh-CN" sz="2800" b="0" i="1">
                                                <a:solidFill>
                                                  <a:schemeClr val="tx1"/>
                                                </a:solidFill>
                                                <a:effectLst/>
                                                <a:latin typeface="Cambria Math" panose="02040503050406030204" pitchFamily="18" charset="0"/>
                                                <a:ea typeface="+mn-ea"/>
                                              </a:rPr>
                                            </m:ctrlPr>
                                          </m:sSubPr>
                                          <m:e>
                                            <m:r>
                                              <a:rPr lang="en-US" sz="2800" b="0" i="1">
                                                <a:solidFill>
                                                  <a:schemeClr val="tx1"/>
                                                </a:solidFill>
                                                <a:effectLst/>
                                                <a:latin typeface="Cambria Math" panose="02040503050406030204" pitchFamily="18" charset="0"/>
                                                <a:ea typeface="+mn-ea"/>
                                              </a:rPr>
                                              <m:t>𝑐</m:t>
                                            </m:r>
                                          </m:e>
                                          <m:sub>
                                            <m:r>
                                              <a:rPr lang="en-US" sz="2800" b="0" i="1">
                                                <a:solidFill>
                                                  <a:schemeClr val="tx1"/>
                                                </a:solidFill>
                                                <a:effectLst/>
                                                <a:latin typeface="Cambria Math" panose="02040503050406030204" pitchFamily="18" charset="0"/>
                                                <a:ea typeface="+mn-ea"/>
                                              </a:rPr>
                                              <m:t>2</m:t>
                                            </m:r>
                                          </m:sub>
                                        </m:sSub>
                                        <m:r>
                                          <m:rPr>
                                            <m:nor/>
                                          </m:rPr>
                                          <a:rPr lang="en-US" sz="2800" b="0">
                                            <a:solidFill>
                                              <a:schemeClr val="tx1"/>
                                            </a:solidFill>
                                            <a:effectLst/>
                                            <a:latin typeface="+mn-lt"/>
                                            <a:ea typeface="+mn-ea"/>
                                          </a:rPr>
                                          <m:t>(</m:t>
                                        </m:r>
                                        <m:sSup>
                                          <m:sSupPr>
                                            <m:ctrlPr>
                                              <a:rPr lang="zh-CN" sz="2800" b="0" i="1">
                                                <a:solidFill>
                                                  <a:schemeClr val="tx1"/>
                                                </a:solidFill>
                                                <a:effectLst/>
                                                <a:latin typeface="Cambria Math" panose="02040503050406030204" pitchFamily="18" charset="0"/>
                                                <a:ea typeface="+mn-ea"/>
                                              </a:rPr>
                                            </m:ctrlPr>
                                          </m:sSupPr>
                                          <m:e>
                                            <m:r>
                                              <m:rPr>
                                                <m:sty m:val="p"/>
                                              </m:rPr>
                                              <a:rPr lang="en-US" sz="2800" b="0" i="0">
                                                <a:solidFill>
                                                  <a:schemeClr val="tx1"/>
                                                </a:solidFill>
                                                <a:effectLst/>
                                                <a:latin typeface="Cambria Math" panose="02040503050406030204" pitchFamily="18" charset="0"/>
                                                <a:ea typeface="+mn-ea"/>
                                              </a:rPr>
                                              <m:t>H</m:t>
                                            </m:r>
                                          </m:e>
                                          <m:sup>
                                            <m:r>
                                              <a:rPr lang="en-US" sz="2800" b="0">
                                                <a:solidFill>
                                                  <a:schemeClr val="tx1"/>
                                                </a:solidFill>
                                                <a:effectLst/>
                                                <a:latin typeface="Cambria Math" panose="02040503050406030204" pitchFamily="18" charset="0"/>
                                                <a:ea typeface="+mn-ea"/>
                                              </a:rPr>
                                              <m:t>+</m:t>
                                            </m:r>
                                          </m:sup>
                                        </m:sSup>
                                        <m:r>
                                          <m:rPr>
                                            <m:nor/>
                                          </m:rPr>
                                          <a:rPr lang="en-US" sz="2800" b="0">
                                            <a:solidFill>
                                              <a:schemeClr val="tx1"/>
                                            </a:solidFill>
                                            <a:effectLst/>
                                            <a:latin typeface="+mn-lt"/>
                                            <a:ea typeface="+mn-ea"/>
                                          </a:rPr>
                                          <m:t>)</m:t>
                                        </m:r>
                                      </m:e>
                                    </m:mr>
                                  </m:m>
                                </m:e>
                              </m:d>
                            </m:oMath>
                          </a14:m>
                          <a:r>
                            <a:rPr lang="en-US" sz="2800" b="0" dirty="0">
                              <a:solidFill>
                                <a:schemeClr val="tx1"/>
                              </a:solidFill>
                              <a:effectLst/>
                              <a:latin typeface="+mn-lt"/>
                              <a:ea typeface="+mn-ea"/>
                            </a:rPr>
                            <a:t>⇒</a:t>
                          </a:r>
                          <a:r>
                            <a:rPr lang="en-US" sz="2800" b="0" i="1" dirty="0">
                              <a:solidFill>
                                <a:schemeClr val="tx1"/>
                              </a:solidFill>
                              <a:effectLst/>
                              <a:latin typeface="+mn-lt"/>
                              <a:ea typeface="+mn-ea"/>
                            </a:rPr>
                            <a:t>c</a:t>
                          </a:r>
                          <a:r>
                            <a:rPr lang="en-US" sz="2800" b="0" dirty="0">
                              <a:solidFill>
                                <a:schemeClr val="tx1"/>
                              </a:solidFill>
                              <a:effectLst/>
                              <a:latin typeface="+mn-lt"/>
                              <a:ea typeface="+mn-ea"/>
                            </a:rPr>
                            <a:t>(H</a:t>
                          </a:r>
                          <a:r>
                            <a:rPr lang="en-US" sz="2800" b="0" baseline="30000" dirty="0">
                              <a:solidFill>
                                <a:schemeClr val="tx1"/>
                              </a:solidFill>
                              <a:effectLst/>
                              <a:latin typeface="+mn-lt"/>
                              <a:ea typeface="+mn-ea"/>
                            </a:rPr>
                            <a:t>+</a:t>
                          </a:r>
                          <a:r>
                            <a:rPr lang="en-US" sz="2800" b="0" dirty="0">
                              <a:solidFill>
                                <a:schemeClr val="tx1"/>
                              </a:solidFill>
                              <a:effectLst/>
                              <a:latin typeface="+mn-lt"/>
                              <a:ea typeface="+mn-ea"/>
                            </a:rPr>
                            <a:t>)=</a:t>
                          </a:r>
                          <a14:m>
                            <m:oMath xmlns:m="http://schemas.openxmlformats.org/officeDocument/2006/math">
                              <m:f>
                                <m:fPr>
                                  <m:ctrlPr>
                                    <a:rPr lang="zh-CN" sz="2800" b="0" i="1">
                                      <a:solidFill>
                                        <a:schemeClr val="tx1"/>
                                      </a:solidFill>
                                      <a:effectLst/>
                                      <a:latin typeface="Cambria Math" panose="02040503050406030204" pitchFamily="18" charset="0"/>
                                      <a:ea typeface="+mn-ea"/>
                                    </a:rPr>
                                  </m:ctrlPr>
                                </m:fPr>
                                <m:num>
                                  <m:sSub>
                                    <m:sSubPr>
                                      <m:ctrlPr>
                                        <a:rPr lang="zh-CN" sz="2800" b="0" i="1">
                                          <a:solidFill>
                                            <a:schemeClr val="tx1"/>
                                          </a:solidFill>
                                          <a:effectLst/>
                                          <a:latin typeface="Cambria Math" panose="02040503050406030204" pitchFamily="18" charset="0"/>
                                          <a:ea typeface="+mn-ea"/>
                                        </a:rPr>
                                      </m:ctrlPr>
                                    </m:sSubPr>
                                    <m:e>
                                      <m:r>
                                        <a:rPr lang="en-US" sz="2800" b="0" i="1">
                                          <a:solidFill>
                                            <a:schemeClr val="tx1"/>
                                          </a:solidFill>
                                          <a:effectLst/>
                                          <a:latin typeface="Cambria Math" panose="02040503050406030204" pitchFamily="18" charset="0"/>
                                          <a:ea typeface="+mn-ea"/>
                                        </a:rPr>
                                        <m:t>𝑐</m:t>
                                      </m:r>
                                    </m:e>
                                    <m:sub>
                                      <m:r>
                                        <a:rPr lang="en-US" sz="2800" b="0" i="1">
                                          <a:solidFill>
                                            <a:schemeClr val="tx1"/>
                                          </a:solidFill>
                                          <a:effectLst/>
                                          <a:latin typeface="Cambria Math" panose="02040503050406030204" pitchFamily="18" charset="0"/>
                                          <a:ea typeface="+mn-ea"/>
                                        </a:rPr>
                                        <m:t>1</m:t>
                                      </m:r>
                                    </m:sub>
                                  </m:sSub>
                                  <m:r>
                                    <m:rPr>
                                      <m:nor/>
                                    </m:rPr>
                                    <a:rPr lang="en-US" sz="2800" b="0">
                                      <a:solidFill>
                                        <a:schemeClr val="tx1"/>
                                      </a:solidFill>
                                      <a:effectLst/>
                                      <a:latin typeface="+mn-lt"/>
                                      <a:ea typeface="+mn-ea"/>
                                    </a:rPr>
                                    <m:t>(</m:t>
                                  </m:r>
                                  <m:sSup>
                                    <m:sSupPr>
                                      <m:ctrlPr>
                                        <a:rPr lang="zh-CN" sz="2800" b="0" i="1">
                                          <a:solidFill>
                                            <a:schemeClr val="tx1"/>
                                          </a:solidFill>
                                          <a:effectLst/>
                                          <a:latin typeface="Cambria Math" panose="02040503050406030204" pitchFamily="18" charset="0"/>
                                          <a:ea typeface="+mn-ea"/>
                                        </a:rPr>
                                      </m:ctrlPr>
                                    </m:sSupPr>
                                    <m:e>
                                      <m:r>
                                        <m:rPr>
                                          <m:sty m:val="p"/>
                                        </m:rPr>
                                        <a:rPr lang="en-US" sz="2800" b="0" i="0">
                                          <a:solidFill>
                                            <a:schemeClr val="tx1"/>
                                          </a:solidFill>
                                          <a:effectLst/>
                                          <a:latin typeface="Cambria Math" panose="02040503050406030204" pitchFamily="18" charset="0"/>
                                          <a:ea typeface="+mn-ea"/>
                                        </a:rPr>
                                        <m:t>H</m:t>
                                      </m:r>
                                    </m:e>
                                    <m:sup>
                                      <m:r>
                                        <a:rPr lang="en-US" sz="2800" b="0" i="0">
                                          <a:solidFill>
                                            <a:schemeClr val="tx1"/>
                                          </a:solidFill>
                                          <a:effectLst/>
                                          <a:latin typeface="Cambria Math" panose="02040503050406030204" pitchFamily="18" charset="0"/>
                                          <a:ea typeface="+mn-ea"/>
                                        </a:rPr>
                                        <m:t>+</m:t>
                                      </m:r>
                                    </m:sup>
                                  </m:sSup>
                                  <m:r>
                                    <m:rPr>
                                      <m:nor/>
                                    </m:rPr>
                                    <a:rPr lang="en-US" sz="2800" b="0">
                                      <a:solidFill>
                                        <a:schemeClr val="tx1"/>
                                      </a:solidFill>
                                      <a:effectLst/>
                                      <a:latin typeface="+mn-lt"/>
                                      <a:ea typeface="+mn-ea"/>
                                    </a:rPr>
                                    <m:t>)</m:t>
                                  </m:r>
                                  <m:sSub>
                                    <m:sSubPr>
                                      <m:ctrlPr>
                                        <a:rPr lang="zh-CN" sz="2800" b="0" i="1">
                                          <a:solidFill>
                                            <a:schemeClr val="tx1"/>
                                          </a:solidFill>
                                          <a:effectLst/>
                                          <a:latin typeface="Cambria Math" panose="02040503050406030204" pitchFamily="18" charset="0"/>
                                          <a:ea typeface="+mn-ea"/>
                                        </a:rPr>
                                      </m:ctrlPr>
                                    </m:sSubPr>
                                    <m:e>
                                      <m:r>
                                        <a:rPr lang="en-US" sz="2800" b="0" i="1">
                                          <a:solidFill>
                                            <a:schemeClr val="tx1"/>
                                          </a:solidFill>
                                          <a:effectLst/>
                                          <a:latin typeface="Cambria Math" panose="02040503050406030204" pitchFamily="18" charset="0"/>
                                          <a:ea typeface="+mn-ea"/>
                                        </a:rPr>
                                        <m:t>𝑉</m:t>
                                      </m:r>
                                    </m:e>
                                    <m:sub>
                                      <m:r>
                                        <a:rPr lang="en-US" sz="2800" b="0" i="1">
                                          <a:solidFill>
                                            <a:schemeClr val="tx1"/>
                                          </a:solidFill>
                                          <a:effectLst/>
                                          <a:latin typeface="Cambria Math" panose="02040503050406030204" pitchFamily="18" charset="0"/>
                                          <a:ea typeface="+mn-ea"/>
                                        </a:rPr>
                                        <m:t>1</m:t>
                                      </m:r>
                                    </m:sub>
                                  </m:sSub>
                                  <m:r>
                                    <a:rPr lang="en-US" sz="2800" b="0">
                                      <a:solidFill>
                                        <a:schemeClr val="tx1"/>
                                      </a:solidFill>
                                      <a:effectLst/>
                                      <a:latin typeface="Cambria Math" panose="02040503050406030204" pitchFamily="18" charset="0"/>
                                      <a:ea typeface="+mn-ea"/>
                                    </a:rPr>
                                    <m:t>+</m:t>
                                  </m:r>
                                  <m:sSub>
                                    <m:sSubPr>
                                      <m:ctrlPr>
                                        <a:rPr lang="zh-CN" sz="2800" b="0" i="1">
                                          <a:solidFill>
                                            <a:schemeClr val="tx1"/>
                                          </a:solidFill>
                                          <a:effectLst/>
                                          <a:latin typeface="Cambria Math" panose="02040503050406030204" pitchFamily="18" charset="0"/>
                                          <a:ea typeface="+mn-ea"/>
                                        </a:rPr>
                                      </m:ctrlPr>
                                    </m:sSubPr>
                                    <m:e>
                                      <m:r>
                                        <a:rPr lang="en-US" sz="2800" b="0" i="1">
                                          <a:solidFill>
                                            <a:schemeClr val="tx1"/>
                                          </a:solidFill>
                                          <a:effectLst/>
                                          <a:latin typeface="Cambria Math" panose="02040503050406030204" pitchFamily="18" charset="0"/>
                                          <a:ea typeface="+mn-ea"/>
                                        </a:rPr>
                                        <m:t>𝑐</m:t>
                                      </m:r>
                                    </m:e>
                                    <m:sub>
                                      <m:r>
                                        <a:rPr lang="en-US" sz="2800" b="0" i="1">
                                          <a:solidFill>
                                            <a:schemeClr val="tx1"/>
                                          </a:solidFill>
                                          <a:effectLst/>
                                          <a:latin typeface="Cambria Math" panose="02040503050406030204" pitchFamily="18" charset="0"/>
                                          <a:ea typeface="+mn-ea"/>
                                        </a:rPr>
                                        <m:t>2</m:t>
                                      </m:r>
                                    </m:sub>
                                  </m:sSub>
                                  <m:r>
                                    <m:rPr>
                                      <m:nor/>
                                    </m:rPr>
                                    <a:rPr lang="en-US" sz="2800" b="0">
                                      <a:solidFill>
                                        <a:schemeClr val="tx1"/>
                                      </a:solidFill>
                                      <a:effectLst/>
                                      <a:latin typeface="+mn-lt"/>
                                      <a:ea typeface="+mn-ea"/>
                                    </a:rPr>
                                    <m:t>(</m:t>
                                  </m:r>
                                  <m:sSup>
                                    <m:sSupPr>
                                      <m:ctrlPr>
                                        <a:rPr lang="zh-CN" sz="2800" b="0" i="1">
                                          <a:solidFill>
                                            <a:schemeClr val="tx1"/>
                                          </a:solidFill>
                                          <a:effectLst/>
                                          <a:latin typeface="Cambria Math" panose="02040503050406030204" pitchFamily="18" charset="0"/>
                                          <a:ea typeface="+mn-ea"/>
                                        </a:rPr>
                                      </m:ctrlPr>
                                    </m:sSupPr>
                                    <m:e>
                                      <m:r>
                                        <m:rPr>
                                          <m:sty m:val="p"/>
                                        </m:rPr>
                                        <a:rPr lang="en-US" sz="2800" b="0" i="0">
                                          <a:solidFill>
                                            <a:schemeClr val="tx1"/>
                                          </a:solidFill>
                                          <a:effectLst/>
                                          <a:latin typeface="Cambria Math" panose="02040503050406030204" pitchFamily="18" charset="0"/>
                                          <a:ea typeface="+mn-ea"/>
                                        </a:rPr>
                                        <m:t>H</m:t>
                                      </m:r>
                                    </m:e>
                                    <m:sup>
                                      <m:r>
                                        <a:rPr lang="en-US" sz="2800" b="0" i="0">
                                          <a:solidFill>
                                            <a:schemeClr val="tx1"/>
                                          </a:solidFill>
                                          <a:effectLst/>
                                          <a:latin typeface="Cambria Math" panose="02040503050406030204" pitchFamily="18" charset="0"/>
                                          <a:ea typeface="+mn-ea"/>
                                        </a:rPr>
                                        <m:t>+</m:t>
                                      </m:r>
                                    </m:sup>
                                  </m:sSup>
                                  <m:r>
                                    <m:rPr>
                                      <m:nor/>
                                    </m:rPr>
                                    <a:rPr lang="en-US" sz="2800" b="0">
                                      <a:solidFill>
                                        <a:schemeClr val="tx1"/>
                                      </a:solidFill>
                                      <a:effectLst/>
                                      <a:latin typeface="+mn-lt"/>
                                      <a:ea typeface="+mn-ea"/>
                                    </a:rPr>
                                    <m:t>)</m:t>
                                  </m:r>
                                  <m:sSub>
                                    <m:sSubPr>
                                      <m:ctrlPr>
                                        <a:rPr lang="zh-CN" sz="2800" b="0" i="1">
                                          <a:solidFill>
                                            <a:schemeClr val="tx1"/>
                                          </a:solidFill>
                                          <a:effectLst/>
                                          <a:latin typeface="Cambria Math" panose="02040503050406030204" pitchFamily="18" charset="0"/>
                                          <a:ea typeface="+mn-ea"/>
                                        </a:rPr>
                                      </m:ctrlPr>
                                    </m:sSubPr>
                                    <m:e>
                                      <m:r>
                                        <a:rPr lang="en-US" sz="2800" b="0" i="1">
                                          <a:solidFill>
                                            <a:schemeClr val="tx1"/>
                                          </a:solidFill>
                                          <a:effectLst/>
                                          <a:latin typeface="Cambria Math" panose="02040503050406030204" pitchFamily="18" charset="0"/>
                                          <a:ea typeface="+mn-ea"/>
                                        </a:rPr>
                                        <m:t>𝑉</m:t>
                                      </m:r>
                                    </m:e>
                                    <m:sub>
                                      <m:r>
                                        <a:rPr lang="en-US" sz="2800" b="0" i="1">
                                          <a:solidFill>
                                            <a:schemeClr val="tx1"/>
                                          </a:solidFill>
                                          <a:effectLst/>
                                          <a:latin typeface="Cambria Math" panose="02040503050406030204" pitchFamily="18" charset="0"/>
                                          <a:ea typeface="+mn-ea"/>
                                        </a:rPr>
                                        <m:t>2</m:t>
                                      </m:r>
                                    </m:sub>
                                  </m:sSub>
                                </m:num>
                                <m:den>
                                  <m:sSub>
                                    <m:sSubPr>
                                      <m:ctrlPr>
                                        <a:rPr lang="zh-CN" sz="2800" b="0" i="1">
                                          <a:solidFill>
                                            <a:schemeClr val="tx1"/>
                                          </a:solidFill>
                                          <a:effectLst/>
                                          <a:latin typeface="Cambria Math" panose="02040503050406030204" pitchFamily="18" charset="0"/>
                                          <a:ea typeface="+mn-ea"/>
                                        </a:rPr>
                                      </m:ctrlPr>
                                    </m:sSubPr>
                                    <m:e>
                                      <m:r>
                                        <a:rPr lang="en-US" sz="2800" b="0" i="1">
                                          <a:solidFill>
                                            <a:schemeClr val="tx1"/>
                                          </a:solidFill>
                                          <a:effectLst/>
                                          <a:latin typeface="Cambria Math" panose="02040503050406030204" pitchFamily="18" charset="0"/>
                                          <a:ea typeface="+mn-ea"/>
                                        </a:rPr>
                                        <m:t>𝑉</m:t>
                                      </m:r>
                                    </m:e>
                                    <m:sub>
                                      <m:r>
                                        <a:rPr lang="en-US" sz="2800" b="0" i="1">
                                          <a:solidFill>
                                            <a:schemeClr val="tx1"/>
                                          </a:solidFill>
                                          <a:effectLst/>
                                          <a:latin typeface="Cambria Math" panose="02040503050406030204" pitchFamily="18" charset="0"/>
                                          <a:ea typeface="+mn-ea"/>
                                        </a:rPr>
                                        <m:t>1</m:t>
                                      </m:r>
                                    </m:sub>
                                  </m:sSub>
                                  <m:r>
                                    <a:rPr lang="en-US" sz="2800" b="0">
                                      <a:solidFill>
                                        <a:schemeClr val="tx1"/>
                                      </a:solidFill>
                                      <a:effectLst/>
                                      <a:latin typeface="Cambria Math" panose="02040503050406030204" pitchFamily="18" charset="0"/>
                                      <a:ea typeface="+mn-ea"/>
                                    </a:rPr>
                                    <m:t>+</m:t>
                                  </m:r>
                                  <m:sSub>
                                    <m:sSubPr>
                                      <m:ctrlPr>
                                        <a:rPr lang="zh-CN" sz="2800" b="0" i="1">
                                          <a:solidFill>
                                            <a:schemeClr val="tx1"/>
                                          </a:solidFill>
                                          <a:effectLst/>
                                          <a:latin typeface="Cambria Math" panose="02040503050406030204" pitchFamily="18" charset="0"/>
                                          <a:ea typeface="+mn-ea"/>
                                        </a:rPr>
                                      </m:ctrlPr>
                                    </m:sSubPr>
                                    <m:e>
                                      <m:r>
                                        <a:rPr lang="en-US" sz="2800" b="0" i="1">
                                          <a:solidFill>
                                            <a:schemeClr val="tx1"/>
                                          </a:solidFill>
                                          <a:effectLst/>
                                          <a:latin typeface="Cambria Math" panose="02040503050406030204" pitchFamily="18" charset="0"/>
                                          <a:ea typeface="+mn-ea"/>
                                        </a:rPr>
                                        <m:t>𝑉</m:t>
                                      </m:r>
                                    </m:e>
                                    <m:sub>
                                      <m:r>
                                        <a:rPr lang="en-US" sz="2800" b="0" i="1">
                                          <a:solidFill>
                                            <a:schemeClr val="tx1"/>
                                          </a:solidFill>
                                          <a:effectLst/>
                                          <a:latin typeface="Cambria Math" panose="02040503050406030204" pitchFamily="18" charset="0"/>
                                          <a:ea typeface="+mn-ea"/>
                                        </a:rPr>
                                        <m:t>2</m:t>
                                      </m:r>
                                    </m:sub>
                                  </m:sSub>
                                </m:den>
                              </m:f>
                            </m:oMath>
                          </a14:m>
                          <a:r>
                            <a:rPr lang="en-US" sz="2800" b="0" dirty="0">
                              <a:solidFill>
                                <a:schemeClr val="tx1"/>
                              </a:solidFill>
                              <a:effectLst/>
                              <a:latin typeface="+mn-lt"/>
                              <a:ea typeface="+mn-ea"/>
                            </a:rPr>
                            <a:t>⇒pH</a:t>
                          </a:r>
                          <a:endParaRPr lang="zh-CN" sz="2800" b="0" dirty="0">
                            <a:solidFill>
                              <a:schemeClr val="tx1"/>
                            </a:solidFill>
                            <a:effectLst/>
                            <a:latin typeface="+mn-lt"/>
                            <a:ea typeface="+mn-ea"/>
                            <a:cs typeface="Times New Roman" panose="02020603050405020304" pitchFamily="18" charset="0"/>
                          </a:endParaRPr>
                        </a:p>
                      </a:txBody>
                      <a:tcPr marL="20320" marR="203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44674567"/>
                      </a:ext>
                    </a:extLst>
                  </a:tr>
                  <a:tr h="2856799">
                    <a:tc>
                      <a:txBody>
                        <a:bodyPr/>
                        <a:lstStyle/>
                        <a:p>
                          <a:pPr algn="ctr">
                            <a:lnSpc>
                              <a:spcPct val="150000"/>
                            </a:lnSpc>
                            <a:spcAft>
                              <a:spcPts val="0"/>
                            </a:spcAft>
                          </a:pPr>
                          <a:r>
                            <a:rPr lang="zh-CN" sz="2800" b="0">
                              <a:solidFill>
                                <a:schemeClr val="tx1"/>
                              </a:solidFill>
                              <a:effectLst/>
                              <a:latin typeface="+mn-lt"/>
                              <a:ea typeface="+mn-ea"/>
                            </a:rPr>
                            <a:t>两种强碱</a:t>
                          </a:r>
                        </a:p>
                        <a:p>
                          <a:pPr algn="ctr">
                            <a:lnSpc>
                              <a:spcPct val="150000"/>
                            </a:lnSpc>
                            <a:spcAft>
                              <a:spcPts val="0"/>
                            </a:spcAft>
                          </a:pPr>
                          <a:r>
                            <a:rPr lang="zh-CN" sz="2800" b="0">
                              <a:solidFill>
                                <a:schemeClr val="tx1"/>
                              </a:solidFill>
                              <a:effectLst/>
                              <a:latin typeface="+mn-lt"/>
                              <a:ea typeface="+mn-ea"/>
                            </a:rPr>
                            <a:t>混合</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14:m>
                            <m:oMath xmlns:m="http://schemas.openxmlformats.org/officeDocument/2006/math">
                              <m:d>
                                <m:dPr>
                                  <m:begChr m:val=""/>
                                  <m:endChr m:val="}"/>
                                  <m:ctrlPr>
                                    <a:rPr lang="zh-CN" sz="2800" b="0" i="1" smtClean="0">
                                      <a:solidFill>
                                        <a:schemeClr val="tx1"/>
                                      </a:solidFill>
                                      <a:effectLst/>
                                      <a:latin typeface="Cambria Math" panose="02040503050406030204" pitchFamily="18" charset="0"/>
                                      <a:ea typeface="+mn-ea"/>
                                    </a:rPr>
                                  </m:ctrlPr>
                                </m:dPr>
                                <m:e>
                                  <m:m>
                                    <m:mPr>
                                      <m:plcHide m:val="on"/>
                                      <m:mcs>
                                        <m:mc>
                                          <m:mcPr>
                                            <m:count m:val="1"/>
                                            <m:mcJc m:val="center"/>
                                          </m:mcPr>
                                        </m:mc>
                                      </m:mcs>
                                      <m:ctrlPr>
                                        <a:rPr lang="zh-CN" sz="2800" b="0" i="1">
                                          <a:solidFill>
                                            <a:schemeClr val="tx1"/>
                                          </a:solidFill>
                                          <a:effectLst/>
                                          <a:latin typeface="Cambria Math" panose="02040503050406030204" pitchFamily="18" charset="0"/>
                                          <a:ea typeface="+mn-ea"/>
                                        </a:rPr>
                                      </m:ctrlPr>
                                    </m:mPr>
                                    <m:mr>
                                      <m:e>
                                        <m:r>
                                          <m:rPr>
                                            <m:nor/>
                                          </m:rPr>
                                          <a:rPr lang="zh-CN" sz="2800" b="0">
                                            <a:solidFill>
                                              <a:schemeClr val="tx1"/>
                                            </a:solidFill>
                                            <a:effectLst/>
                                            <a:latin typeface="+mn-lt"/>
                                            <a:ea typeface="+mn-ea"/>
                                          </a:rPr>
                                          <m:t>强碱</m:t>
                                        </m:r>
                                        <m:r>
                                          <m:rPr>
                                            <m:nor/>
                                          </m:rPr>
                                          <a:rPr lang="en-US" sz="2800" b="0">
                                            <a:solidFill>
                                              <a:schemeClr val="tx1"/>
                                            </a:solidFill>
                                            <a:effectLst/>
                                            <a:latin typeface="+mn-lt"/>
                                            <a:ea typeface="+mn-ea"/>
                                          </a:rPr>
                                          <m:t>:</m:t>
                                        </m:r>
                                        <m:sSub>
                                          <m:sSubPr>
                                            <m:ctrlPr>
                                              <a:rPr lang="zh-CN" sz="2800" b="0" i="1">
                                                <a:solidFill>
                                                  <a:schemeClr val="tx1"/>
                                                </a:solidFill>
                                                <a:effectLst/>
                                                <a:latin typeface="Cambria Math" panose="02040503050406030204" pitchFamily="18" charset="0"/>
                                                <a:ea typeface="+mn-ea"/>
                                              </a:rPr>
                                            </m:ctrlPr>
                                          </m:sSubPr>
                                          <m:e>
                                            <m:r>
                                              <a:rPr lang="en-US" sz="2800" b="0" i="1">
                                                <a:solidFill>
                                                  <a:schemeClr val="tx1"/>
                                                </a:solidFill>
                                                <a:effectLst/>
                                                <a:latin typeface="Cambria Math" panose="02040503050406030204" pitchFamily="18" charset="0"/>
                                                <a:ea typeface="+mn-ea"/>
                                              </a:rPr>
                                              <m:t>𝑐</m:t>
                                            </m:r>
                                          </m:e>
                                          <m:sub>
                                            <m:r>
                                              <a:rPr lang="en-US" sz="2800" b="0" i="1">
                                                <a:solidFill>
                                                  <a:schemeClr val="tx1"/>
                                                </a:solidFill>
                                                <a:effectLst/>
                                                <a:latin typeface="Cambria Math" panose="02040503050406030204" pitchFamily="18" charset="0"/>
                                                <a:ea typeface="+mn-ea"/>
                                              </a:rPr>
                                              <m:t>1</m:t>
                                            </m:r>
                                          </m:sub>
                                        </m:sSub>
                                        <m:r>
                                          <m:rPr>
                                            <m:nor/>
                                          </m:rPr>
                                          <a:rPr lang="en-US" sz="2800" b="0">
                                            <a:solidFill>
                                              <a:schemeClr val="tx1"/>
                                            </a:solidFill>
                                            <a:effectLst/>
                                            <a:latin typeface="+mn-lt"/>
                                            <a:ea typeface="+mn-ea"/>
                                          </a:rPr>
                                          <m:t>(</m:t>
                                        </m:r>
                                        <m:r>
                                          <m:rPr>
                                            <m:nor/>
                                          </m:rPr>
                                          <a:rPr lang="en-US" altLang="zh-CN" sz="2800" b="0" dirty="0" smtClean="0">
                                            <a:solidFill>
                                              <a:schemeClr val="tx1"/>
                                            </a:solidFill>
                                            <a:effectLst/>
                                            <a:latin typeface="+mn-lt"/>
                                            <a:ea typeface="+mn-ea"/>
                                          </a:rPr>
                                          <m:t>OH</m:t>
                                        </m:r>
                                        <m:r>
                                          <m:rPr>
                                            <m:nor/>
                                          </m:rPr>
                                          <a:rPr lang="en-US" altLang="zh-CN" sz="2800" b="0" baseline="30000" dirty="0" smtClean="0">
                                            <a:solidFill>
                                              <a:schemeClr val="tx1"/>
                                            </a:solidFill>
                                            <a:effectLst/>
                                            <a:latin typeface="+mn-lt"/>
                                            <a:ea typeface="+mn-ea"/>
                                          </a:rPr>
                                          <m:t>−</m:t>
                                        </m:r>
                                        <m:r>
                                          <m:rPr>
                                            <m:nor/>
                                          </m:rPr>
                                          <a:rPr lang="en-US" sz="2800" b="0">
                                            <a:solidFill>
                                              <a:schemeClr val="tx1"/>
                                            </a:solidFill>
                                            <a:effectLst/>
                                            <a:latin typeface="+mn-lt"/>
                                            <a:ea typeface="+mn-ea"/>
                                          </a:rPr>
                                          <m:t>)</m:t>
                                        </m:r>
                                      </m:e>
                                    </m:mr>
                                    <m:mr>
                                      <m:e>
                                        <m:r>
                                          <m:rPr>
                                            <m:nor/>
                                          </m:rPr>
                                          <a:rPr lang="zh-CN" sz="2800" b="0">
                                            <a:solidFill>
                                              <a:schemeClr val="tx1"/>
                                            </a:solidFill>
                                            <a:effectLst/>
                                            <a:latin typeface="+mn-lt"/>
                                            <a:ea typeface="+mn-ea"/>
                                          </a:rPr>
                                          <m:t>强碱</m:t>
                                        </m:r>
                                        <m:r>
                                          <m:rPr>
                                            <m:nor/>
                                          </m:rPr>
                                          <a:rPr lang="en-US" sz="2800" b="0">
                                            <a:solidFill>
                                              <a:schemeClr val="tx1"/>
                                            </a:solidFill>
                                            <a:effectLst/>
                                            <a:latin typeface="+mn-lt"/>
                                            <a:ea typeface="+mn-ea"/>
                                          </a:rPr>
                                          <m:t>:</m:t>
                                        </m:r>
                                        <m:sSub>
                                          <m:sSubPr>
                                            <m:ctrlPr>
                                              <a:rPr lang="zh-CN" sz="2800" b="0" i="1">
                                                <a:solidFill>
                                                  <a:schemeClr val="tx1"/>
                                                </a:solidFill>
                                                <a:effectLst/>
                                                <a:latin typeface="Cambria Math" panose="02040503050406030204" pitchFamily="18" charset="0"/>
                                                <a:ea typeface="+mn-ea"/>
                                              </a:rPr>
                                            </m:ctrlPr>
                                          </m:sSubPr>
                                          <m:e>
                                            <m:r>
                                              <a:rPr lang="en-US" sz="2800" b="0" i="1">
                                                <a:solidFill>
                                                  <a:schemeClr val="tx1"/>
                                                </a:solidFill>
                                                <a:effectLst/>
                                                <a:latin typeface="Cambria Math" panose="02040503050406030204" pitchFamily="18" charset="0"/>
                                                <a:ea typeface="+mn-ea"/>
                                              </a:rPr>
                                              <m:t>𝑐</m:t>
                                            </m:r>
                                          </m:e>
                                          <m:sub>
                                            <m:r>
                                              <a:rPr lang="en-US" sz="2800" b="0" i="1">
                                                <a:solidFill>
                                                  <a:schemeClr val="tx1"/>
                                                </a:solidFill>
                                                <a:effectLst/>
                                                <a:latin typeface="Cambria Math" panose="02040503050406030204" pitchFamily="18" charset="0"/>
                                                <a:ea typeface="+mn-ea"/>
                                              </a:rPr>
                                              <m:t>2</m:t>
                                            </m:r>
                                          </m:sub>
                                        </m:sSub>
                                        <m:r>
                                          <m:rPr>
                                            <m:nor/>
                                          </m:rPr>
                                          <a:rPr lang="en-US" sz="2800" b="0">
                                            <a:solidFill>
                                              <a:schemeClr val="tx1"/>
                                            </a:solidFill>
                                            <a:effectLst/>
                                            <a:latin typeface="+mn-lt"/>
                                            <a:ea typeface="+mn-ea"/>
                                          </a:rPr>
                                          <m:t>(</m:t>
                                        </m:r>
                                        <m:r>
                                          <m:rPr>
                                            <m:nor/>
                                          </m:rPr>
                                          <a:rPr lang="en-US" altLang="zh-CN" sz="2800" b="0" dirty="0" smtClean="0">
                                            <a:solidFill>
                                              <a:schemeClr val="tx1"/>
                                            </a:solidFill>
                                            <a:effectLst/>
                                            <a:latin typeface="+mn-lt"/>
                                            <a:ea typeface="+mn-ea"/>
                                          </a:rPr>
                                          <m:t>OH</m:t>
                                        </m:r>
                                        <m:r>
                                          <m:rPr>
                                            <m:nor/>
                                          </m:rPr>
                                          <a:rPr lang="en-US" altLang="zh-CN" sz="2800" b="0" baseline="30000" dirty="0" smtClean="0">
                                            <a:solidFill>
                                              <a:schemeClr val="tx1"/>
                                            </a:solidFill>
                                            <a:effectLst/>
                                            <a:latin typeface="+mn-lt"/>
                                            <a:ea typeface="+mn-ea"/>
                                          </a:rPr>
                                          <m:t>−</m:t>
                                        </m:r>
                                        <m:r>
                                          <m:rPr>
                                            <m:nor/>
                                          </m:rPr>
                                          <a:rPr lang="en-US" sz="2800" b="0">
                                            <a:solidFill>
                                              <a:schemeClr val="tx1"/>
                                            </a:solidFill>
                                            <a:effectLst/>
                                            <a:latin typeface="+mn-lt"/>
                                            <a:ea typeface="+mn-ea"/>
                                          </a:rPr>
                                          <m:t>)</m:t>
                                        </m:r>
                                      </m:e>
                                    </m:mr>
                                  </m:m>
                                </m:e>
                              </m:d>
                            </m:oMath>
                          </a14:m>
                          <a:r>
                            <a:rPr lang="en-US" sz="2800" b="0" dirty="0">
                              <a:solidFill>
                                <a:schemeClr val="tx1"/>
                              </a:solidFill>
                              <a:effectLst/>
                              <a:latin typeface="+mn-lt"/>
                              <a:ea typeface="+mn-ea"/>
                            </a:rPr>
                            <a:t>⇒</a:t>
                          </a:r>
                          <a:r>
                            <a:rPr lang="en-US" sz="2800" b="0" i="1" dirty="0">
                              <a:solidFill>
                                <a:schemeClr val="tx1"/>
                              </a:solidFill>
                              <a:effectLst/>
                              <a:latin typeface="+mn-lt"/>
                              <a:ea typeface="+mn-ea"/>
                            </a:rPr>
                            <a:t>c</a:t>
                          </a:r>
                          <a:r>
                            <a:rPr lang="en-US" sz="2800" b="0" i="0" dirty="0">
                              <a:solidFill>
                                <a:schemeClr val="tx1"/>
                              </a:solidFill>
                              <a:effectLst/>
                              <a:latin typeface="+mn-lt"/>
                              <a:ea typeface="+mn-ea"/>
                            </a:rPr>
                            <a:t>(</a:t>
                          </a:r>
                          <a:r>
                            <a:rPr lang="en-US" sz="2800" b="0" dirty="0">
                              <a:solidFill>
                                <a:schemeClr val="tx1"/>
                              </a:solidFill>
                              <a:effectLst/>
                              <a:latin typeface="+mn-lt"/>
                              <a:ea typeface="+mn-ea"/>
                            </a:rPr>
                            <a:t>OH</a:t>
                          </a:r>
                          <a:r>
                            <a:rPr lang="en-US" sz="2800" b="0" baseline="30000" dirty="0">
                              <a:solidFill>
                                <a:schemeClr val="tx1"/>
                              </a:solidFill>
                              <a:effectLst/>
                              <a:latin typeface="+mn-lt"/>
                              <a:ea typeface="+mn-ea"/>
                            </a:rPr>
                            <a:t>-</a:t>
                          </a:r>
                          <a:r>
                            <a:rPr lang="en-US" sz="2800" b="0" dirty="0">
                              <a:solidFill>
                                <a:schemeClr val="tx1"/>
                              </a:solidFill>
                              <a:effectLst/>
                              <a:latin typeface="+mn-lt"/>
                              <a:ea typeface="+mn-ea"/>
                            </a:rPr>
                            <a:t>)=</a:t>
                          </a:r>
                          <a14:m>
                            <m:oMath xmlns:m="http://schemas.openxmlformats.org/officeDocument/2006/math">
                              <m:f>
                                <m:fPr>
                                  <m:ctrlPr>
                                    <a:rPr lang="zh-CN" sz="2800" b="0" i="1">
                                      <a:solidFill>
                                        <a:schemeClr val="tx1"/>
                                      </a:solidFill>
                                      <a:effectLst/>
                                      <a:latin typeface="Cambria Math" panose="02040503050406030204" pitchFamily="18" charset="0"/>
                                      <a:ea typeface="+mn-ea"/>
                                    </a:rPr>
                                  </m:ctrlPr>
                                </m:fPr>
                                <m:num>
                                  <m:sSub>
                                    <m:sSubPr>
                                      <m:ctrlPr>
                                        <a:rPr lang="zh-CN" sz="2800" b="0" i="1">
                                          <a:solidFill>
                                            <a:schemeClr val="tx1"/>
                                          </a:solidFill>
                                          <a:effectLst/>
                                          <a:latin typeface="Cambria Math" panose="02040503050406030204" pitchFamily="18" charset="0"/>
                                          <a:ea typeface="+mn-ea"/>
                                        </a:rPr>
                                      </m:ctrlPr>
                                    </m:sSubPr>
                                    <m:e>
                                      <m:r>
                                        <a:rPr lang="en-US" sz="2800" b="0" i="1">
                                          <a:solidFill>
                                            <a:schemeClr val="tx1"/>
                                          </a:solidFill>
                                          <a:effectLst/>
                                          <a:latin typeface="Cambria Math" panose="02040503050406030204" pitchFamily="18" charset="0"/>
                                          <a:ea typeface="+mn-ea"/>
                                        </a:rPr>
                                        <m:t>𝑐</m:t>
                                      </m:r>
                                    </m:e>
                                    <m:sub>
                                      <m:r>
                                        <a:rPr lang="en-US" sz="2800" b="0" i="1">
                                          <a:solidFill>
                                            <a:schemeClr val="tx1"/>
                                          </a:solidFill>
                                          <a:effectLst/>
                                          <a:latin typeface="Cambria Math" panose="02040503050406030204" pitchFamily="18" charset="0"/>
                                          <a:ea typeface="+mn-ea"/>
                                        </a:rPr>
                                        <m:t>1</m:t>
                                      </m:r>
                                    </m:sub>
                                  </m:sSub>
                                  <m:r>
                                    <m:rPr>
                                      <m:nor/>
                                    </m:rPr>
                                    <a:rPr lang="en-US" sz="2800" b="0">
                                      <a:solidFill>
                                        <a:schemeClr val="tx1"/>
                                      </a:solidFill>
                                      <a:effectLst/>
                                      <a:latin typeface="+mn-lt"/>
                                      <a:ea typeface="+mn-ea"/>
                                    </a:rPr>
                                    <m:t>(</m:t>
                                  </m:r>
                                  <m:r>
                                    <m:rPr>
                                      <m:sty m:val="p"/>
                                    </m:rPr>
                                    <a:rPr lang="en-US" sz="2800" b="0" i="0">
                                      <a:solidFill>
                                        <a:schemeClr val="tx1"/>
                                      </a:solidFill>
                                      <a:effectLst/>
                                      <a:latin typeface="Cambria Math" panose="02040503050406030204" pitchFamily="18" charset="0"/>
                                      <a:ea typeface="+mn-ea"/>
                                    </a:rPr>
                                    <m:t>O</m:t>
                                  </m:r>
                                  <m:sSup>
                                    <m:sSupPr>
                                      <m:ctrlPr>
                                        <a:rPr lang="zh-CN" sz="2800" b="0" i="1">
                                          <a:solidFill>
                                            <a:schemeClr val="tx1"/>
                                          </a:solidFill>
                                          <a:effectLst/>
                                          <a:latin typeface="Cambria Math" panose="02040503050406030204" pitchFamily="18" charset="0"/>
                                          <a:ea typeface="+mn-ea"/>
                                        </a:rPr>
                                      </m:ctrlPr>
                                    </m:sSupPr>
                                    <m:e>
                                      <m:r>
                                        <m:rPr>
                                          <m:sty m:val="p"/>
                                        </m:rPr>
                                        <a:rPr lang="en-US" sz="2800" b="0" i="0">
                                          <a:solidFill>
                                            <a:schemeClr val="tx1"/>
                                          </a:solidFill>
                                          <a:effectLst/>
                                          <a:latin typeface="Cambria Math" panose="02040503050406030204" pitchFamily="18" charset="0"/>
                                          <a:ea typeface="+mn-ea"/>
                                        </a:rPr>
                                        <m:t>H</m:t>
                                      </m:r>
                                    </m:e>
                                    <m:sup>
                                      <m:r>
                                        <m:rPr>
                                          <m:nor/>
                                        </m:rPr>
                                        <a:rPr lang="en-US" sz="2800" b="0" i="0">
                                          <a:solidFill>
                                            <a:schemeClr val="tx1"/>
                                          </a:solidFill>
                                          <a:effectLst/>
                                          <a:latin typeface="+mn-lt"/>
                                          <a:ea typeface="+mn-ea"/>
                                        </a:rPr>
                                        <m:t>−</m:t>
                                      </m:r>
                                    </m:sup>
                                  </m:sSup>
                                  <m:r>
                                    <m:rPr>
                                      <m:nor/>
                                    </m:rPr>
                                    <a:rPr lang="en-US" sz="2800" b="0">
                                      <a:solidFill>
                                        <a:schemeClr val="tx1"/>
                                      </a:solidFill>
                                      <a:effectLst/>
                                      <a:latin typeface="+mn-lt"/>
                                      <a:ea typeface="+mn-ea"/>
                                    </a:rPr>
                                    <m:t>)</m:t>
                                  </m:r>
                                  <m:sSub>
                                    <m:sSubPr>
                                      <m:ctrlPr>
                                        <a:rPr lang="zh-CN" sz="2800" b="0" i="1">
                                          <a:solidFill>
                                            <a:schemeClr val="tx1"/>
                                          </a:solidFill>
                                          <a:effectLst/>
                                          <a:latin typeface="Cambria Math" panose="02040503050406030204" pitchFamily="18" charset="0"/>
                                          <a:ea typeface="+mn-ea"/>
                                        </a:rPr>
                                      </m:ctrlPr>
                                    </m:sSubPr>
                                    <m:e>
                                      <m:r>
                                        <a:rPr lang="en-US" sz="2800" b="0" i="1">
                                          <a:solidFill>
                                            <a:schemeClr val="tx1"/>
                                          </a:solidFill>
                                          <a:effectLst/>
                                          <a:latin typeface="Cambria Math" panose="02040503050406030204" pitchFamily="18" charset="0"/>
                                          <a:ea typeface="+mn-ea"/>
                                        </a:rPr>
                                        <m:t>𝑉</m:t>
                                      </m:r>
                                    </m:e>
                                    <m:sub>
                                      <m:r>
                                        <a:rPr lang="en-US" sz="2800" b="0" i="1">
                                          <a:solidFill>
                                            <a:schemeClr val="tx1"/>
                                          </a:solidFill>
                                          <a:effectLst/>
                                          <a:latin typeface="Cambria Math" panose="02040503050406030204" pitchFamily="18" charset="0"/>
                                          <a:ea typeface="+mn-ea"/>
                                        </a:rPr>
                                        <m:t>1</m:t>
                                      </m:r>
                                    </m:sub>
                                  </m:sSub>
                                  <m:r>
                                    <a:rPr lang="en-US" sz="2800" b="0">
                                      <a:solidFill>
                                        <a:schemeClr val="tx1"/>
                                      </a:solidFill>
                                      <a:effectLst/>
                                      <a:latin typeface="Cambria Math" panose="02040503050406030204" pitchFamily="18" charset="0"/>
                                      <a:ea typeface="+mn-ea"/>
                                    </a:rPr>
                                    <m:t>+</m:t>
                                  </m:r>
                                  <m:sSub>
                                    <m:sSubPr>
                                      <m:ctrlPr>
                                        <a:rPr lang="zh-CN" sz="2800" b="0" i="1">
                                          <a:solidFill>
                                            <a:schemeClr val="tx1"/>
                                          </a:solidFill>
                                          <a:effectLst/>
                                          <a:latin typeface="Cambria Math" panose="02040503050406030204" pitchFamily="18" charset="0"/>
                                          <a:ea typeface="+mn-ea"/>
                                        </a:rPr>
                                      </m:ctrlPr>
                                    </m:sSubPr>
                                    <m:e>
                                      <m:r>
                                        <a:rPr lang="en-US" sz="2800" b="0" i="1">
                                          <a:solidFill>
                                            <a:schemeClr val="tx1"/>
                                          </a:solidFill>
                                          <a:effectLst/>
                                          <a:latin typeface="Cambria Math" panose="02040503050406030204" pitchFamily="18" charset="0"/>
                                          <a:ea typeface="+mn-ea"/>
                                        </a:rPr>
                                        <m:t>𝑐</m:t>
                                      </m:r>
                                    </m:e>
                                    <m:sub>
                                      <m:r>
                                        <a:rPr lang="en-US" sz="2800" b="0" i="1">
                                          <a:solidFill>
                                            <a:schemeClr val="tx1"/>
                                          </a:solidFill>
                                          <a:effectLst/>
                                          <a:latin typeface="Cambria Math" panose="02040503050406030204" pitchFamily="18" charset="0"/>
                                          <a:ea typeface="+mn-ea"/>
                                        </a:rPr>
                                        <m:t>2</m:t>
                                      </m:r>
                                    </m:sub>
                                  </m:sSub>
                                  <m:r>
                                    <m:rPr>
                                      <m:nor/>
                                    </m:rPr>
                                    <a:rPr lang="en-US" sz="2800" b="0">
                                      <a:solidFill>
                                        <a:schemeClr val="tx1"/>
                                      </a:solidFill>
                                      <a:effectLst/>
                                      <a:latin typeface="+mn-lt"/>
                                      <a:ea typeface="+mn-ea"/>
                                    </a:rPr>
                                    <m:t>(</m:t>
                                  </m:r>
                                  <m:r>
                                    <m:rPr>
                                      <m:sty m:val="p"/>
                                    </m:rPr>
                                    <a:rPr lang="en-US" sz="2800" b="0" i="0">
                                      <a:solidFill>
                                        <a:schemeClr val="tx1"/>
                                      </a:solidFill>
                                      <a:effectLst/>
                                      <a:latin typeface="Cambria Math" panose="02040503050406030204" pitchFamily="18" charset="0"/>
                                      <a:ea typeface="+mn-ea"/>
                                    </a:rPr>
                                    <m:t>O</m:t>
                                  </m:r>
                                  <m:sSup>
                                    <m:sSupPr>
                                      <m:ctrlPr>
                                        <a:rPr lang="zh-CN" sz="2800" b="0" i="1">
                                          <a:solidFill>
                                            <a:schemeClr val="tx1"/>
                                          </a:solidFill>
                                          <a:effectLst/>
                                          <a:latin typeface="Cambria Math" panose="02040503050406030204" pitchFamily="18" charset="0"/>
                                          <a:ea typeface="+mn-ea"/>
                                        </a:rPr>
                                      </m:ctrlPr>
                                    </m:sSupPr>
                                    <m:e>
                                      <m:r>
                                        <m:rPr>
                                          <m:sty m:val="p"/>
                                        </m:rPr>
                                        <a:rPr lang="en-US" sz="2800" b="0" i="0">
                                          <a:solidFill>
                                            <a:schemeClr val="tx1"/>
                                          </a:solidFill>
                                          <a:effectLst/>
                                          <a:latin typeface="Cambria Math" panose="02040503050406030204" pitchFamily="18" charset="0"/>
                                          <a:ea typeface="+mn-ea"/>
                                        </a:rPr>
                                        <m:t>H</m:t>
                                      </m:r>
                                    </m:e>
                                    <m:sup>
                                      <m:r>
                                        <m:rPr>
                                          <m:nor/>
                                        </m:rPr>
                                        <a:rPr lang="en-US" sz="2800" b="0" i="0">
                                          <a:solidFill>
                                            <a:schemeClr val="tx1"/>
                                          </a:solidFill>
                                          <a:effectLst/>
                                          <a:latin typeface="+mn-lt"/>
                                          <a:ea typeface="+mn-ea"/>
                                        </a:rPr>
                                        <m:t>−</m:t>
                                      </m:r>
                                    </m:sup>
                                  </m:sSup>
                                  <m:r>
                                    <m:rPr>
                                      <m:nor/>
                                    </m:rPr>
                                    <a:rPr lang="en-US" sz="2800" b="0">
                                      <a:solidFill>
                                        <a:schemeClr val="tx1"/>
                                      </a:solidFill>
                                      <a:effectLst/>
                                      <a:latin typeface="+mn-lt"/>
                                      <a:ea typeface="+mn-ea"/>
                                    </a:rPr>
                                    <m:t>)</m:t>
                                  </m:r>
                                  <m:sSub>
                                    <m:sSubPr>
                                      <m:ctrlPr>
                                        <a:rPr lang="zh-CN" sz="2800" b="0" i="1">
                                          <a:solidFill>
                                            <a:schemeClr val="tx1"/>
                                          </a:solidFill>
                                          <a:effectLst/>
                                          <a:latin typeface="Cambria Math" panose="02040503050406030204" pitchFamily="18" charset="0"/>
                                          <a:ea typeface="+mn-ea"/>
                                        </a:rPr>
                                      </m:ctrlPr>
                                    </m:sSubPr>
                                    <m:e>
                                      <m:r>
                                        <a:rPr lang="en-US" sz="2800" b="0" i="1">
                                          <a:solidFill>
                                            <a:schemeClr val="tx1"/>
                                          </a:solidFill>
                                          <a:effectLst/>
                                          <a:latin typeface="Cambria Math" panose="02040503050406030204" pitchFamily="18" charset="0"/>
                                          <a:ea typeface="+mn-ea"/>
                                        </a:rPr>
                                        <m:t>𝑉</m:t>
                                      </m:r>
                                    </m:e>
                                    <m:sub>
                                      <m:r>
                                        <a:rPr lang="en-US" sz="2800" b="0" i="1">
                                          <a:solidFill>
                                            <a:schemeClr val="tx1"/>
                                          </a:solidFill>
                                          <a:effectLst/>
                                          <a:latin typeface="Cambria Math" panose="02040503050406030204" pitchFamily="18" charset="0"/>
                                          <a:ea typeface="+mn-ea"/>
                                        </a:rPr>
                                        <m:t>2</m:t>
                                      </m:r>
                                    </m:sub>
                                  </m:sSub>
                                </m:num>
                                <m:den>
                                  <m:sSub>
                                    <m:sSubPr>
                                      <m:ctrlPr>
                                        <a:rPr lang="zh-CN" sz="2800" b="0" i="1">
                                          <a:solidFill>
                                            <a:schemeClr val="tx1"/>
                                          </a:solidFill>
                                          <a:effectLst/>
                                          <a:latin typeface="Cambria Math" panose="02040503050406030204" pitchFamily="18" charset="0"/>
                                          <a:ea typeface="+mn-ea"/>
                                        </a:rPr>
                                      </m:ctrlPr>
                                    </m:sSubPr>
                                    <m:e>
                                      <m:r>
                                        <a:rPr lang="en-US" sz="2800" b="0" i="1">
                                          <a:solidFill>
                                            <a:schemeClr val="tx1"/>
                                          </a:solidFill>
                                          <a:effectLst/>
                                          <a:latin typeface="Cambria Math" panose="02040503050406030204" pitchFamily="18" charset="0"/>
                                          <a:ea typeface="+mn-ea"/>
                                        </a:rPr>
                                        <m:t>𝑉</m:t>
                                      </m:r>
                                    </m:e>
                                    <m:sub>
                                      <m:r>
                                        <a:rPr lang="en-US" sz="2800" b="0" i="1">
                                          <a:solidFill>
                                            <a:schemeClr val="tx1"/>
                                          </a:solidFill>
                                          <a:effectLst/>
                                          <a:latin typeface="Cambria Math" panose="02040503050406030204" pitchFamily="18" charset="0"/>
                                          <a:ea typeface="+mn-ea"/>
                                        </a:rPr>
                                        <m:t>1</m:t>
                                      </m:r>
                                    </m:sub>
                                  </m:sSub>
                                  <m:r>
                                    <a:rPr lang="en-US" sz="2800" b="0">
                                      <a:solidFill>
                                        <a:schemeClr val="tx1"/>
                                      </a:solidFill>
                                      <a:effectLst/>
                                      <a:latin typeface="Cambria Math" panose="02040503050406030204" pitchFamily="18" charset="0"/>
                                      <a:ea typeface="+mn-ea"/>
                                    </a:rPr>
                                    <m:t>+</m:t>
                                  </m:r>
                                  <m:sSub>
                                    <m:sSubPr>
                                      <m:ctrlPr>
                                        <a:rPr lang="zh-CN" sz="2800" b="0" i="1">
                                          <a:solidFill>
                                            <a:schemeClr val="tx1"/>
                                          </a:solidFill>
                                          <a:effectLst/>
                                          <a:latin typeface="Cambria Math" panose="02040503050406030204" pitchFamily="18" charset="0"/>
                                          <a:ea typeface="+mn-ea"/>
                                        </a:rPr>
                                      </m:ctrlPr>
                                    </m:sSubPr>
                                    <m:e>
                                      <m:r>
                                        <a:rPr lang="en-US" sz="2800" b="0" i="1">
                                          <a:solidFill>
                                            <a:schemeClr val="tx1"/>
                                          </a:solidFill>
                                          <a:effectLst/>
                                          <a:latin typeface="Cambria Math" panose="02040503050406030204" pitchFamily="18" charset="0"/>
                                          <a:ea typeface="+mn-ea"/>
                                        </a:rPr>
                                        <m:t>𝑉</m:t>
                                      </m:r>
                                    </m:e>
                                    <m:sub>
                                      <m:r>
                                        <a:rPr lang="en-US" sz="2800" b="0" i="1">
                                          <a:solidFill>
                                            <a:schemeClr val="tx1"/>
                                          </a:solidFill>
                                          <a:effectLst/>
                                          <a:latin typeface="Cambria Math" panose="02040503050406030204" pitchFamily="18" charset="0"/>
                                          <a:ea typeface="+mn-ea"/>
                                        </a:rPr>
                                        <m:t>2</m:t>
                                      </m:r>
                                    </m:sub>
                                  </m:sSub>
                                </m:den>
                              </m:f>
                            </m:oMath>
                          </a14:m>
                          <a:r>
                            <a:rPr lang="en-US" sz="2800" b="0" dirty="0">
                              <a:solidFill>
                                <a:schemeClr val="tx1"/>
                              </a:solidFill>
                              <a:effectLst/>
                              <a:latin typeface="+mn-lt"/>
                              <a:ea typeface="+mn-ea"/>
                            </a:rPr>
                            <a:t>⇒ </a:t>
                          </a:r>
                          <a:r>
                            <a:rPr lang="en-US" sz="2800" b="0" i="1" dirty="0">
                              <a:solidFill>
                                <a:schemeClr val="tx1"/>
                              </a:solidFill>
                              <a:effectLst/>
                              <a:latin typeface="+mn-lt"/>
                              <a:ea typeface="+mn-ea"/>
                            </a:rPr>
                            <a:t>c</a:t>
                          </a:r>
                          <a:r>
                            <a:rPr lang="en-US" sz="2800" b="0" dirty="0">
                              <a:solidFill>
                                <a:schemeClr val="tx1"/>
                              </a:solidFill>
                              <a:effectLst/>
                              <a:latin typeface="+mn-lt"/>
                              <a:ea typeface="+mn-ea"/>
                            </a:rPr>
                            <a:t>(H</a:t>
                          </a:r>
                          <a:r>
                            <a:rPr lang="en-US" sz="2800" b="0" baseline="30000" dirty="0">
                              <a:solidFill>
                                <a:schemeClr val="tx1"/>
                              </a:solidFill>
                              <a:effectLst/>
                              <a:latin typeface="+mn-lt"/>
                              <a:ea typeface="+mn-ea"/>
                            </a:rPr>
                            <a:t>+</a:t>
                          </a:r>
                          <a:r>
                            <a:rPr lang="en-US" sz="2800" b="0" dirty="0">
                              <a:solidFill>
                                <a:schemeClr val="tx1"/>
                              </a:solidFill>
                              <a:effectLst/>
                              <a:latin typeface="+mn-lt"/>
                              <a:ea typeface="+mn-ea"/>
                            </a:rPr>
                            <a:t>)=</a:t>
                          </a:r>
                          <a14:m>
                            <m:oMath xmlns:m="http://schemas.openxmlformats.org/officeDocument/2006/math">
                              <m:f>
                                <m:fPr>
                                  <m:ctrlPr>
                                    <a:rPr lang="zh-CN" sz="2800" b="0" i="1">
                                      <a:solidFill>
                                        <a:schemeClr val="tx1"/>
                                      </a:solidFill>
                                      <a:effectLst/>
                                      <a:latin typeface="Cambria Math" panose="02040503050406030204" pitchFamily="18" charset="0"/>
                                      <a:ea typeface="+mn-ea"/>
                                    </a:rPr>
                                  </m:ctrlPr>
                                </m:fPr>
                                <m:num>
                                  <m:sSub>
                                    <m:sSubPr>
                                      <m:ctrlPr>
                                        <a:rPr lang="zh-CN" sz="2800" b="0" i="1">
                                          <a:solidFill>
                                            <a:schemeClr val="tx1"/>
                                          </a:solidFill>
                                          <a:effectLst/>
                                          <a:latin typeface="Cambria Math" panose="02040503050406030204" pitchFamily="18" charset="0"/>
                                          <a:ea typeface="+mn-ea"/>
                                        </a:rPr>
                                      </m:ctrlPr>
                                    </m:sSubPr>
                                    <m:e>
                                      <m:r>
                                        <a:rPr lang="en-US" sz="2800" b="0" i="1">
                                          <a:solidFill>
                                            <a:schemeClr val="tx1"/>
                                          </a:solidFill>
                                          <a:effectLst/>
                                          <a:latin typeface="Cambria Math" panose="02040503050406030204" pitchFamily="18" charset="0"/>
                                          <a:ea typeface="+mn-ea"/>
                                        </a:rPr>
                                        <m:t>𝐾</m:t>
                                      </m:r>
                                    </m:e>
                                    <m:sub>
                                      <m:r>
                                        <a:rPr lang="en-US" sz="2800" b="0" i="1">
                                          <a:solidFill>
                                            <a:schemeClr val="tx1"/>
                                          </a:solidFill>
                                          <a:effectLst/>
                                          <a:latin typeface="Cambria Math" panose="02040503050406030204" pitchFamily="18" charset="0"/>
                                          <a:ea typeface="+mn-ea"/>
                                        </a:rPr>
                                        <m:t>𝑤</m:t>
                                      </m:r>
                                    </m:sub>
                                  </m:sSub>
                                </m:num>
                                <m:den>
                                  <m:r>
                                    <a:rPr lang="en-US" sz="2800" b="0" i="1">
                                      <a:solidFill>
                                        <a:schemeClr val="tx1"/>
                                      </a:solidFill>
                                      <a:effectLst/>
                                      <a:latin typeface="Cambria Math" panose="02040503050406030204" pitchFamily="18" charset="0"/>
                                      <a:ea typeface="+mn-ea"/>
                                    </a:rPr>
                                    <m:t>𝑐</m:t>
                                  </m:r>
                                  <m:r>
                                    <m:rPr>
                                      <m:nor/>
                                    </m:rPr>
                                    <a:rPr lang="en-US" sz="2800" b="0">
                                      <a:solidFill>
                                        <a:schemeClr val="tx1"/>
                                      </a:solidFill>
                                      <a:effectLst/>
                                      <a:latin typeface="+mn-lt"/>
                                      <a:ea typeface="+mn-ea"/>
                                    </a:rPr>
                                    <m:t>(</m:t>
                                  </m:r>
                                  <m:r>
                                    <m:rPr>
                                      <m:sty m:val="p"/>
                                    </m:rPr>
                                    <a:rPr lang="en-US" sz="2800" b="0" i="0">
                                      <a:solidFill>
                                        <a:schemeClr val="tx1"/>
                                      </a:solidFill>
                                      <a:effectLst/>
                                      <a:latin typeface="Cambria Math" panose="02040503050406030204" pitchFamily="18" charset="0"/>
                                      <a:ea typeface="+mn-ea"/>
                                    </a:rPr>
                                    <m:t>O</m:t>
                                  </m:r>
                                  <m:sSup>
                                    <m:sSupPr>
                                      <m:ctrlPr>
                                        <a:rPr lang="zh-CN" sz="2800" b="0" i="1">
                                          <a:solidFill>
                                            <a:schemeClr val="tx1"/>
                                          </a:solidFill>
                                          <a:effectLst/>
                                          <a:latin typeface="Cambria Math" panose="02040503050406030204" pitchFamily="18" charset="0"/>
                                          <a:ea typeface="+mn-ea"/>
                                        </a:rPr>
                                      </m:ctrlPr>
                                    </m:sSupPr>
                                    <m:e>
                                      <m:r>
                                        <m:rPr>
                                          <m:sty m:val="p"/>
                                        </m:rPr>
                                        <a:rPr lang="en-US" sz="2800" b="0" i="0">
                                          <a:solidFill>
                                            <a:schemeClr val="tx1"/>
                                          </a:solidFill>
                                          <a:effectLst/>
                                          <a:latin typeface="Cambria Math" panose="02040503050406030204" pitchFamily="18" charset="0"/>
                                          <a:ea typeface="+mn-ea"/>
                                        </a:rPr>
                                        <m:t>H</m:t>
                                      </m:r>
                                    </m:e>
                                    <m:sup>
                                      <m:r>
                                        <m:rPr>
                                          <m:nor/>
                                        </m:rPr>
                                        <a:rPr lang="en-US" sz="2800" b="0" i="0">
                                          <a:solidFill>
                                            <a:schemeClr val="tx1"/>
                                          </a:solidFill>
                                          <a:effectLst/>
                                          <a:latin typeface="+mn-lt"/>
                                          <a:ea typeface="+mn-ea"/>
                                        </a:rPr>
                                        <m:t>−</m:t>
                                      </m:r>
                                    </m:sup>
                                  </m:sSup>
                                  <m:r>
                                    <m:rPr>
                                      <m:nor/>
                                    </m:rPr>
                                    <a:rPr lang="en-US" sz="2800" b="0">
                                      <a:solidFill>
                                        <a:schemeClr val="tx1"/>
                                      </a:solidFill>
                                      <a:effectLst/>
                                      <a:latin typeface="+mn-lt"/>
                                      <a:ea typeface="+mn-ea"/>
                                    </a:rPr>
                                    <m:t>)</m:t>
                                  </m:r>
                                </m:den>
                              </m:f>
                            </m:oMath>
                          </a14:m>
                          <a:r>
                            <a:rPr lang="en-US" sz="2800" b="0" dirty="0">
                              <a:solidFill>
                                <a:schemeClr val="tx1"/>
                              </a:solidFill>
                              <a:effectLst/>
                              <a:latin typeface="+mn-lt"/>
                              <a:ea typeface="+mn-ea"/>
                            </a:rPr>
                            <a:t>⇒pH</a:t>
                          </a:r>
                          <a:endParaRPr lang="zh-CN" sz="2800" b="0" dirty="0">
                            <a:solidFill>
                              <a:schemeClr val="tx1"/>
                            </a:solidFill>
                            <a:effectLst/>
                            <a:latin typeface="+mn-lt"/>
                            <a:ea typeface="+mn-ea"/>
                            <a:cs typeface="Times New Roman" panose="02020603050405020304" pitchFamily="18" charset="0"/>
                          </a:endParaRPr>
                        </a:p>
                      </a:txBody>
                      <a:tcPr marL="20320" marR="203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83102328"/>
                      </a:ext>
                    </a:extLst>
                  </a:tr>
                </a:tbl>
              </a:graphicData>
            </a:graphic>
          </p:graphicFrame>
        </mc:Choice>
        <mc:Fallback xmlns="">
          <p:graphicFrame>
            <p:nvGraphicFramePr>
              <p:cNvPr id="3" name="表格 2">
                <a:extLst>
                  <a:ext uri="{FF2B5EF4-FFF2-40B4-BE49-F238E27FC236}">
                    <a16:creationId xmlns:a16="http://schemas.microsoft.com/office/drawing/2014/main" xmlns:a14="http://schemas.microsoft.com/office/drawing/2010/main" xmlns="" id="{5E26BE66-3DEF-4BA4-BAF5-FBC9BE728856}"/>
                  </a:ext>
                </a:extLst>
              </p:cNvPr>
              <p:cNvGraphicFramePr>
                <a:graphicFrameLocks noGrp="1"/>
              </p:cNvGraphicFramePr>
              <p:nvPr>
                <p:extLst>
                  <p:ext uri="{D42A27DB-BD31-4B8C-83A1-F6EECF244321}">
                    <p14:modId xmlns:p14="http://schemas.microsoft.com/office/powerpoint/2010/main" val="330773445"/>
                  </p:ext>
                </p:extLst>
              </p:nvPr>
            </p:nvGraphicFramePr>
            <p:xfrm>
              <a:off x="373743" y="1100999"/>
              <a:ext cx="11457450" cy="5256255"/>
            </p:xfrm>
            <a:graphic>
              <a:graphicData uri="http://schemas.openxmlformats.org/drawingml/2006/table">
                <a:tbl>
                  <a:tblPr firstRow="1" firstCol="1" bandRow="1">
                    <a:tableStyleId>{5C22544A-7EE6-4342-B048-85BDC9FD1C3A}</a:tableStyleId>
                  </a:tblPr>
                  <a:tblGrid>
                    <a:gridCol w="2993571">
                      <a:extLst>
                        <a:ext uri="{9D8B030D-6E8A-4147-A177-3AD203B41FA5}">
                          <a16:colId xmlns:a16="http://schemas.microsoft.com/office/drawing/2014/main" xmlns:a14="http://schemas.microsoft.com/office/drawing/2010/main" xmlns="" val="2543378810"/>
                        </a:ext>
                      </a:extLst>
                    </a:gridCol>
                    <a:gridCol w="8463879">
                      <a:extLst>
                        <a:ext uri="{9D8B030D-6E8A-4147-A177-3AD203B41FA5}">
                          <a16:colId xmlns:a16="http://schemas.microsoft.com/office/drawing/2014/main" xmlns:a14="http://schemas.microsoft.com/office/drawing/2010/main" xmlns="" val="2799208891"/>
                        </a:ext>
                      </a:extLst>
                    </a:gridCol>
                  </a:tblGrid>
                  <a:tr h="742715">
                    <a:tc>
                      <a:txBody>
                        <a:bodyPr/>
                        <a:lstStyle/>
                        <a:p>
                          <a:pPr algn="ctr">
                            <a:lnSpc>
                              <a:spcPct val="150000"/>
                            </a:lnSpc>
                            <a:spcAft>
                              <a:spcPts val="0"/>
                            </a:spcAft>
                          </a:pPr>
                          <a:r>
                            <a:rPr lang="zh-CN" sz="2800" b="0" dirty="0">
                              <a:solidFill>
                                <a:schemeClr val="tx1"/>
                              </a:solidFill>
                              <a:effectLst/>
                              <a:latin typeface="+mn-lt"/>
                              <a:ea typeface="+mn-ea"/>
                            </a:rPr>
                            <a:t>溶液类型</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latin typeface="+mn-lt"/>
                              <a:ea typeface="+mn-ea"/>
                            </a:rPr>
                            <a:t>相关计算</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2270547685"/>
                      </a:ext>
                    </a:extLst>
                  </a:tr>
                  <a:tr h="1656741">
                    <a:tc>
                      <a:txBody>
                        <a:bodyPr/>
                        <a:lstStyle/>
                        <a:p>
                          <a:pPr algn="ctr">
                            <a:lnSpc>
                              <a:spcPct val="150000"/>
                            </a:lnSpc>
                            <a:spcAft>
                              <a:spcPts val="0"/>
                            </a:spcAft>
                          </a:pPr>
                          <a:r>
                            <a:rPr lang="zh-CN" sz="2800" b="0">
                              <a:solidFill>
                                <a:schemeClr val="tx1"/>
                              </a:solidFill>
                              <a:effectLst/>
                              <a:latin typeface="+mn-lt"/>
                              <a:ea typeface="+mn-ea"/>
                            </a:rPr>
                            <a:t>两种强酸</a:t>
                          </a:r>
                        </a:p>
                        <a:p>
                          <a:pPr algn="ctr">
                            <a:lnSpc>
                              <a:spcPct val="150000"/>
                            </a:lnSpc>
                            <a:spcAft>
                              <a:spcPts val="0"/>
                            </a:spcAft>
                          </a:pPr>
                          <a:r>
                            <a:rPr lang="zh-CN" sz="2800" b="0">
                              <a:solidFill>
                                <a:schemeClr val="tx1"/>
                              </a:solidFill>
                              <a:effectLst/>
                              <a:latin typeface="+mn-lt"/>
                              <a:ea typeface="+mn-ea"/>
                            </a:rPr>
                            <a:t>混合</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marL="20320" marR="203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35349" t="-45387" b="-173063"/>
                          </a:stretch>
                        </a:blipFill>
                      </a:tcPr>
                    </a:tc>
                    <a:extLst>
                      <a:ext uri="{0D108BD9-81ED-4DB2-BD59-A6C34878D82A}">
                        <a16:rowId xmlns:a16="http://schemas.microsoft.com/office/drawing/2014/main" xmlns:a14="http://schemas.microsoft.com/office/drawing/2010/main" xmlns="" val="3444674567"/>
                      </a:ext>
                    </a:extLst>
                  </a:tr>
                  <a:tr h="2856799">
                    <a:tc>
                      <a:txBody>
                        <a:bodyPr/>
                        <a:lstStyle/>
                        <a:p>
                          <a:pPr algn="ctr">
                            <a:lnSpc>
                              <a:spcPct val="150000"/>
                            </a:lnSpc>
                            <a:spcAft>
                              <a:spcPts val="0"/>
                            </a:spcAft>
                          </a:pPr>
                          <a:r>
                            <a:rPr lang="zh-CN" sz="2800" b="0">
                              <a:solidFill>
                                <a:schemeClr val="tx1"/>
                              </a:solidFill>
                              <a:effectLst/>
                              <a:latin typeface="+mn-lt"/>
                              <a:ea typeface="+mn-ea"/>
                            </a:rPr>
                            <a:t>两种强碱</a:t>
                          </a:r>
                        </a:p>
                        <a:p>
                          <a:pPr algn="ctr">
                            <a:lnSpc>
                              <a:spcPct val="150000"/>
                            </a:lnSpc>
                            <a:spcAft>
                              <a:spcPts val="0"/>
                            </a:spcAft>
                          </a:pPr>
                          <a:r>
                            <a:rPr lang="zh-CN" sz="2800" b="0">
                              <a:solidFill>
                                <a:schemeClr val="tx1"/>
                              </a:solidFill>
                              <a:effectLst/>
                              <a:latin typeface="+mn-lt"/>
                              <a:ea typeface="+mn-ea"/>
                            </a:rPr>
                            <a:t>混合</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marL="20320" marR="203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35349" t="-84009"/>
                          </a:stretch>
                        </a:blipFill>
                      </a:tcPr>
                    </a:tc>
                    <a:extLst>
                      <a:ext uri="{0D108BD9-81ED-4DB2-BD59-A6C34878D82A}">
                        <a16:rowId xmlns:a16="http://schemas.microsoft.com/office/drawing/2014/main" xmlns:a14="http://schemas.microsoft.com/office/drawing/2010/main" xmlns="" val="2283102328"/>
                      </a:ext>
                    </a:extLst>
                  </a:tr>
                </a:tbl>
              </a:graphicData>
            </a:graphic>
          </p:graphicFrame>
        </mc:Fallback>
      </mc:AlternateContent>
    </p:spTree>
    <p:extLst>
      <p:ext uri="{BB962C8B-B14F-4D97-AF65-F5344CB8AC3E}">
        <p14:creationId xmlns:p14="http://schemas.microsoft.com/office/powerpoint/2010/main" val="24394095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15" name="矩形 14">
            <a:extLst>
              <a:ext uri="{FF2B5EF4-FFF2-40B4-BE49-F238E27FC236}">
                <a16:creationId xmlns:a16="http://schemas.microsoft.com/office/drawing/2014/main" xmlns="" id="{C3B9D2F5-593F-4F78-9E81-A9CD767162E1}"/>
              </a:ext>
            </a:extLst>
          </p:cNvPr>
          <p:cNvSpPr/>
          <p:nvPr/>
        </p:nvSpPr>
        <p:spPr>
          <a:xfrm>
            <a:off x="234042" y="283707"/>
            <a:ext cx="11723913" cy="662297"/>
          </a:xfrm>
          <a:prstGeom prst="rect">
            <a:avLst/>
          </a:prstGeom>
        </p:spPr>
        <p:txBody>
          <a:bodyPr wrap="square">
            <a:spAutoFit/>
          </a:bodyPr>
          <a:lstStyle/>
          <a:p>
            <a:pPr algn="r">
              <a:lnSpc>
                <a:spcPct val="150000"/>
              </a:lnSpc>
            </a:pPr>
            <a:r>
              <a:rPr lang="zh-CN" altLang="en-US" sz="2800" dirty="0"/>
              <a:t>（续表）</a:t>
            </a:r>
            <a:endParaRPr lang="zh-CN" altLang="zh-CN" sz="2800" dirty="0"/>
          </a:p>
        </p:txBody>
      </p:sp>
      <mc:AlternateContent xmlns:mc="http://schemas.openxmlformats.org/markup-compatibility/2006" xmlns:a14="http://schemas.microsoft.com/office/drawing/2010/main">
        <mc:Choice Requires="a14">
          <p:graphicFrame>
            <p:nvGraphicFramePr>
              <p:cNvPr id="3" name="表格 2">
                <a:extLst>
                  <a:ext uri="{FF2B5EF4-FFF2-40B4-BE49-F238E27FC236}">
                    <a16:creationId xmlns:a16="http://schemas.microsoft.com/office/drawing/2014/main" xmlns="" id="{5E26BE66-3DEF-4BA4-BAF5-FBC9BE728856}"/>
                  </a:ext>
                </a:extLst>
              </p:cNvPr>
              <p:cNvGraphicFramePr>
                <a:graphicFrameLocks noGrp="1"/>
              </p:cNvGraphicFramePr>
              <p:nvPr>
                <p:extLst>
                  <p:ext uri="{D42A27DB-BD31-4B8C-83A1-F6EECF244321}">
                    <p14:modId xmlns:p14="http://schemas.microsoft.com/office/powerpoint/2010/main" val="3015635258"/>
                  </p:ext>
                </p:extLst>
              </p:nvPr>
            </p:nvGraphicFramePr>
            <p:xfrm>
              <a:off x="373743" y="1013916"/>
              <a:ext cx="11457450" cy="5170615"/>
            </p:xfrm>
            <a:graphic>
              <a:graphicData uri="http://schemas.openxmlformats.org/drawingml/2006/table">
                <a:tbl>
                  <a:tblPr firstRow="1" firstCol="1" bandRow="1">
                    <a:tableStyleId>{5C22544A-7EE6-4342-B048-85BDC9FD1C3A}</a:tableStyleId>
                  </a:tblPr>
                  <a:tblGrid>
                    <a:gridCol w="787400">
                      <a:extLst>
                        <a:ext uri="{9D8B030D-6E8A-4147-A177-3AD203B41FA5}">
                          <a16:colId xmlns:a16="http://schemas.microsoft.com/office/drawing/2014/main" xmlns="" val="2543378810"/>
                        </a:ext>
                      </a:extLst>
                    </a:gridCol>
                    <a:gridCol w="3222171">
                      <a:extLst>
                        <a:ext uri="{9D8B030D-6E8A-4147-A177-3AD203B41FA5}">
                          <a16:colId xmlns:a16="http://schemas.microsoft.com/office/drawing/2014/main" xmlns="" val="244790923"/>
                        </a:ext>
                      </a:extLst>
                    </a:gridCol>
                    <a:gridCol w="7447879">
                      <a:extLst>
                        <a:ext uri="{9D8B030D-6E8A-4147-A177-3AD203B41FA5}">
                          <a16:colId xmlns:a16="http://schemas.microsoft.com/office/drawing/2014/main" xmlns="" val="2799208891"/>
                        </a:ext>
                      </a:extLst>
                    </a:gridCol>
                  </a:tblGrid>
                  <a:tr h="399992">
                    <a:tc gridSpan="2">
                      <a:txBody>
                        <a:bodyPr/>
                        <a:lstStyle/>
                        <a:p>
                          <a:pPr algn="ctr">
                            <a:lnSpc>
                              <a:spcPct val="150000"/>
                            </a:lnSpc>
                            <a:spcAft>
                              <a:spcPts val="0"/>
                            </a:spcAft>
                          </a:pPr>
                          <a:r>
                            <a:rPr lang="zh-CN" sz="2800" b="0" dirty="0">
                              <a:solidFill>
                                <a:schemeClr val="tx1"/>
                              </a:solidFill>
                              <a:effectLst/>
                              <a:latin typeface="+mn-lt"/>
                              <a:ea typeface="+mn-ea"/>
                            </a:rPr>
                            <a:t>溶液类型</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a:txBody>
                        <a:bodyPr/>
                        <a:lstStyle/>
                        <a:p>
                          <a:pPr algn="ctr">
                            <a:lnSpc>
                              <a:spcPct val="150000"/>
                            </a:lnSpc>
                            <a:spcAft>
                              <a:spcPts val="0"/>
                            </a:spcAft>
                          </a:pPr>
                          <a:r>
                            <a:rPr lang="zh-CN" sz="2800" b="0">
                              <a:solidFill>
                                <a:schemeClr val="tx1"/>
                              </a:solidFill>
                              <a:effectLst/>
                              <a:latin typeface="+mn-lt"/>
                              <a:ea typeface="+mn-ea"/>
                            </a:rPr>
                            <a:t>相关计算</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70547685"/>
                      </a:ext>
                    </a:extLst>
                  </a:tr>
                  <a:tr h="799984">
                    <a:tc rowSpan="3">
                      <a:txBody>
                        <a:bodyPr/>
                        <a:lstStyle/>
                        <a:p>
                          <a:pPr algn="ctr">
                            <a:lnSpc>
                              <a:spcPct val="150000"/>
                            </a:lnSpc>
                            <a:spcAft>
                              <a:spcPts val="0"/>
                            </a:spcAft>
                          </a:pPr>
                          <a:r>
                            <a:rPr lang="zh-CN" sz="2800" b="0">
                              <a:solidFill>
                                <a:schemeClr val="tx1"/>
                              </a:solidFill>
                              <a:effectLst/>
                              <a:latin typeface="+mn-lt"/>
                              <a:ea typeface="+mn-ea"/>
                            </a:rPr>
                            <a:t>强</a:t>
                          </a:r>
                        </a:p>
                        <a:p>
                          <a:pPr algn="ctr">
                            <a:lnSpc>
                              <a:spcPct val="150000"/>
                            </a:lnSpc>
                            <a:spcAft>
                              <a:spcPts val="0"/>
                            </a:spcAft>
                          </a:pPr>
                          <a:r>
                            <a:rPr lang="zh-CN" sz="2800" b="0">
                              <a:solidFill>
                                <a:schemeClr val="tx1"/>
                              </a:solidFill>
                              <a:effectLst/>
                              <a:latin typeface="+mn-lt"/>
                              <a:ea typeface="+mn-ea"/>
                            </a:rPr>
                            <a:t>酸</a:t>
                          </a:r>
                        </a:p>
                        <a:p>
                          <a:pPr algn="ctr">
                            <a:lnSpc>
                              <a:spcPct val="150000"/>
                            </a:lnSpc>
                            <a:spcAft>
                              <a:spcPts val="0"/>
                            </a:spcAft>
                          </a:pPr>
                          <a:r>
                            <a:rPr lang="zh-CN" sz="2800" b="0">
                              <a:solidFill>
                                <a:schemeClr val="tx1"/>
                              </a:solidFill>
                              <a:effectLst/>
                              <a:latin typeface="+mn-lt"/>
                              <a:ea typeface="+mn-ea"/>
                            </a:rPr>
                            <a:t>强</a:t>
                          </a:r>
                        </a:p>
                        <a:p>
                          <a:pPr algn="ctr">
                            <a:lnSpc>
                              <a:spcPct val="150000"/>
                            </a:lnSpc>
                            <a:spcAft>
                              <a:spcPts val="0"/>
                            </a:spcAft>
                          </a:pPr>
                          <a:r>
                            <a:rPr lang="zh-CN" sz="2800" b="0">
                              <a:solidFill>
                                <a:schemeClr val="tx1"/>
                              </a:solidFill>
                              <a:effectLst/>
                              <a:latin typeface="+mn-lt"/>
                              <a:ea typeface="+mn-ea"/>
                            </a:rPr>
                            <a:t>碱</a:t>
                          </a:r>
                        </a:p>
                        <a:p>
                          <a:pPr algn="ctr">
                            <a:lnSpc>
                              <a:spcPct val="150000"/>
                            </a:lnSpc>
                            <a:spcAft>
                              <a:spcPts val="0"/>
                            </a:spcAft>
                          </a:pPr>
                          <a:r>
                            <a:rPr lang="zh-CN" sz="2800" b="0">
                              <a:solidFill>
                                <a:schemeClr val="tx1"/>
                              </a:solidFill>
                              <a:effectLst/>
                              <a:latin typeface="+mn-lt"/>
                              <a:ea typeface="+mn-ea"/>
                            </a:rPr>
                            <a:t>混</a:t>
                          </a:r>
                        </a:p>
                        <a:p>
                          <a:pPr algn="ctr">
                            <a:lnSpc>
                              <a:spcPct val="150000"/>
                            </a:lnSpc>
                            <a:spcAft>
                              <a:spcPts val="0"/>
                            </a:spcAft>
                          </a:pPr>
                          <a:r>
                            <a:rPr lang="zh-CN" sz="2800" b="0">
                              <a:solidFill>
                                <a:schemeClr val="tx1"/>
                              </a:solidFill>
                              <a:effectLst/>
                              <a:latin typeface="+mn-lt"/>
                              <a:ea typeface="+mn-ea"/>
                            </a:rPr>
                            <a:t>合</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latin typeface="+mn-lt"/>
                              <a:ea typeface="+mn-ea"/>
                            </a:rPr>
                            <a:t>恰好完</a:t>
                          </a:r>
                        </a:p>
                        <a:p>
                          <a:pPr algn="ctr">
                            <a:lnSpc>
                              <a:spcPct val="150000"/>
                            </a:lnSpc>
                            <a:spcAft>
                              <a:spcPts val="0"/>
                            </a:spcAft>
                          </a:pPr>
                          <a:r>
                            <a:rPr lang="zh-CN" sz="2800" b="0">
                              <a:solidFill>
                                <a:schemeClr val="tx1"/>
                              </a:solidFill>
                              <a:effectLst/>
                              <a:latin typeface="+mn-lt"/>
                              <a:ea typeface="+mn-ea"/>
                            </a:rPr>
                            <a:t>全反应</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dirty="0">
                              <a:solidFill>
                                <a:schemeClr val="tx1"/>
                              </a:solidFill>
                              <a:effectLst/>
                              <a:latin typeface="+mn-lt"/>
                              <a:ea typeface="+mn-ea"/>
                            </a:rPr>
                            <a:t>pH=7(25 ℃)</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62888413"/>
                      </a:ext>
                    </a:extLst>
                  </a:tr>
                  <a:tr h="399992">
                    <a:tc vMerge="1">
                      <a:txBody>
                        <a:bodyPr/>
                        <a:lstStyle/>
                        <a:p>
                          <a:endParaRPr lang="zh-CN" altLang="en-US"/>
                        </a:p>
                      </a:txBody>
                      <a:tcPr/>
                    </a:tc>
                    <a:tc>
                      <a:txBody>
                        <a:bodyPr/>
                        <a:lstStyle/>
                        <a:p>
                          <a:pPr algn="ctr">
                            <a:lnSpc>
                              <a:spcPct val="150000"/>
                            </a:lnSpc>
                            <a:spcAft>
                              <a:spcPts val="0"/>
                            </a:spcAft>
                          </a:pPr>
                          <a:r>
                            <a:rPr lang="zh-CN" sz="2800" b="0">
                              <a:solidFill>
                                <a:schemeClr val="tx1"/>
                              </a:solidFill>
                              <a:effectLst/>
                              <a:latin typeface="+mn-lt"/>
                              <a:ea typeface="+mn-ea"/>
                            </a:rPr>
                            <a:t>酸过量</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i="1" dirty="0">
                              <a:solidFill>
                                <a:schemeClr val="tx1"/>
                              </a:solidFill>
                              <a:effectLst/>
                              <a:latin typeface="+mn-lt"/>
                              <a:ea typeface="+mn-ea"/>
                            </a:rPr>
                            <a:t>c</a:t>
                          </a:r>
                          <a:r>
                            <a:rPr lang="en-US" sz="2800" b="0" dirty="0">
                              <a:solidFill>
                                <a:schemeClr val="tx1"/>
                              </a:solidFill>
                              <a:effectLst/>
                              <a:latin typeface="+mn-lt"/>
                              <a:ea typeface="+mn-ea"/>
                            </a:rPr>
                            <a:t>(H</a:t>
                          </a:r>
                          <a:r>
                            <a:rPr lang="en-US" sz="2800" b="0" baseline="30000" dirty="0">
                              <a:solidFill>
                                <a:schemeClr val="tx1"/>
                              </a:solidFill>
                              <a:effectLst/>
                              <a:latin typeface="+mn-lt"/>
                              <a:ea typeface="+mn-ea"/>
                            </a:rPr>
                            <a:t>+</a:t>
                          </a:r>
                          <a:r>
                            <a:rPr lang="en-US" sz="2800" b="0" dirty="0">
                              <a:solidFill>
                                <a:schemeClr val="tx1"/>
                              </a:solidFill>
                              <a:effectLst/>
                              <a:latin typeface="+mn-lt"/>
                              <a:ea typeface="+mn-ea"/>
                            </a:rPr>
                            <a:t>)=</a:t>
                          </a:r>
                          <a14:m>
                            <m:oMath xmlns:m="http://schemas.openxmlformats.org/officeDocument/2006/math">
                              <m:f>
                                <m:fPr>
                                  <m:ctrlPr>
                                    <a:rPr lang="zh-CN" sz="2800" b="0" i="1">
                                      <a:solidFill>
                                        <a:schemeClr val="tx1"/>
                                      </a:solidFill>
                                      <a:effectLst/>
                                      <a:latin typeface="Cambria Math" panose="02040503050406030204" pitchFamily="18" charset="0"/>
                                      <a:ea typeface="+mn-ea"/>
                                    </a:rPr>
                                  </m:ctrlPr>
                                </m:fPr>
                                <m:num>
                                  <m:sSub>
                                    <m:sSubPr>
                                      <m:ctrlPr>
                                        <a:rPr lang="zh-CN" sz="2800" b="0" i="1">
                                          <a:solidFill>
                                            <a:schemeClr val="tx1"/>
                                          </a:solidFill>
                                          <a:effectLst/>
                                          <a:latin typeface="Cambria Math" panose="02040503050406030204" pitchFamily="18" charset="0"/>
                                          <a:ea typeface="+mn-ea"/>
                                        </a:rPr>
                                      </m:ctrlPr>
                                    </m:sSubPr>
                                    <m:e>
                                      <m:r>
                                        <a:rPr lang="en-US" sz="2800" b="0" i="1">
                                          <a:solidFill>
                                            <a:schemeClr val="tx1"/>
                                          </a:solidFill>
                                          <a:effectLst/>
                                          <a:latin typeface="Cambria Math" panose="02040503050406030204" pitchFamily="18" charset="0"/>
                                          <a:ea typeface="+mn-ea"/>
                                        </a:rPr>
                                        <m:t>𝑐</m:t>
                                      </m:r>
                                    </m:e>
                                    <m:sub>
                                      <m:r>
                                        <a:rPr lang="en-US" sz="2800" b="0" i="1">
                                          <a:solidFill>
                                            <a:schemeClr val="tx1"/>
                                          </a:solidFill>
                                          <a:effectLst/>
                                          <a:latin typeface="Cambria Math" panose="02040503050406030204" pitchFamily="18" charset="0"/>
                                          <a:ea typeface="+mn-ea"/>
                                        </a:rPr>
                                        <m:t>1</m:t>
                                      </m:r>
                                    </m:sub>
                                  </m:sSub>
                                  <m:r>
                                    <m:rPr>
                                      <m:nor/>
                                    </m:rPr>
                                    <a:rPr lang="en-US" sz="2800" b="0">
                                      <a:solidFill>
                                        <a:schemeClr val="tx1"/>
                                      </a:solidFill>
                                      <a:effectLst/>
                                      <a:latin typeface="+mn-lt"/>
                                      <a:ea typeface="+mn-ea"/>
                                    </a:rPr>
                                    <m:t>(</m:t>
                                  </m:r>
                                  <m:sSup>
                                    <m:sSupPr>
                                      <m:ctrlPr>
                                        <a:rPr lang="zh-CN" sz="2800" b="0" i="1">
                                          <a:solidFill>
                                            <a:schemeClr val="tx1"/>
                                          </a:solidFill>
                                          <a:effectLst/>
                                          <a:latin typeface="Cambria Math" panose="02040503050406030204" pitchFamily="18" charset="0"/>
                                          <a:ea typeface="+mn-ea"/>
                                        </a:rPr>
                                      </m:ctrlPr>
                                    </m:sSupPr>
                                    <m:e>
                                      <m:r>
                                        <m:rPr>
                                          <m:sty m:val="p"/>
                                        </m:rPr>
                                        <a:rPr lang="en-US" sz="2800" b="0" i="0">
                                          <a:solidFill>
                                            <a:schemeClr val="tx1"/>
                                          </a:solidFill>
                                          <a:effectLst/>
                                          <a:latin typeface="Cambria Math" panose="02040503050406030204" pitchFamily="18" charset="0"/>
                                          <a:ea typeface="+mn-ea"/>
                                        </a:rPr>
                                        <m:t>H</m:t>
                                      </m:r>
                                    </m:e>
                                    <m:sup>
                                      <m:r>
                                        <a:rPr lang="en-US" sz="2800" b="0">
                                          <a:solidFill>
                                            <a:schemeClr val="tx1"/>
                                          </a:solidFill>
                                          <a:effectLst/>
                                          <a:latin typeface="Cambria Math" panose="02040503050406030204" pitchFamily="18" charset="0"/>
                                          <a:ea typeface="+mn-ea"/>
                                        </a:rPr>
                                        <m:t>+</m:t>
                                      </m:r>
                                    </m:sup>
                                  </m:sSup>
                                  <m:r>
                                    <m:rPr>
                                      <m:nor/>
                                    </m:rPr>
                                    <a:rPr lang="en-US" sz="2800" b="0">
                                      <a:solidFill>
                                        <a:schemeClr val="tx1"/>
                                      </a:solidFill>
                                      <a:effectLst/>
                                      <a:latin typeface="+mn-lt"/>
                                      <a:ea typeface="+mn-ea"/>
                                    </a:rPr>
                                    <m:t>)</m:t>
                                  </m:r>
                                  <m:sSub>
                                    <m:sSubPr>
                                      <m:ctrlPr>
                                        <a:rPr lang="zh-CN" sz="2800" b="0" i="1">
                                          <a:solidFill>
                                            <a:schemeClr val="tx1"/>
                                          </a:solidFill>
                                          <a:effectLst/>
                                          <a:latin typeface="Cambria Math" panose="02040503050406030204" pitchFamily="18" charset="0"/>
                                          <a:ea typeface="+mn-ea"/>
                                        </a:rPr>
                                      </m:ctrlPr>
                                    </m:sSubPr>
                                    <m:e>
                                      <m:r>
                                        <a:rPr lang="en-US" sz="2800" b="0" i="1">
                                          <a:solidFill>
                                            <a:schemeClr val="tx1"/>
                                          </a:solidFill>
                                          <a:effectLst/>
                                          <a:latin typeface="Cambria Math" panose="02040503050406030204" pitchFamily="18" charset="0"/>
                                          <a:ea typeface="+mn-ea"/>
                                        </a:rPr>
                                        <m:t>𝑉</m:t>
                                      </m:r>
                                    </m:e>
                                    <m:sub>
                                      <m:r>
                                        <a:rPr lang="en-US" sz="2800" b="0" i="1">
                                          <a:solidFill>
                                            <a:schemeClr val="tx1"/>
                                          </a:solidFill>
                                          <a:effectLst/>
                                          <a:latin typeface="Cambria Math" panose="02040503050406030204" pitchFamily="18" charset="0"/>
                                          <a:ea typeface="+mn-ea"/>
                                        </a:rPr>
                                        <m:t>1</m:t>
                                      </m:r>
                                    </m:sub>
                                  </m:sSub>
                                  <m:r>
                                    <m:rPr>
                                      <m:nor/>
                                    </m:rPr>
                                    <a:rPr lang="en-US" sz="2800" b="0">
                                      <a:solidFill>
                                        <a:schemeClr val="tx1"/>
                                      </a:solidFill>
                                      <a:effectLst/>
                                      <a:latin typeface="+mn-lt"/>
                                      <a:ea typeface="+mn-ea"/>
                                    </a:rPr>
                                    <m:t>−</m:t>
                                  </m:r>
                                  <m:sSub>
                                    <m:sSubPr>
                                      <m:ctrlPr>
                                        <a:rPr lang="zh-CN" sz="2800" b="0" i="1">
                                          <a:solidFill>
                                            <a:schemeClr val="tx1"/>
                                          </a:solidFill>
                                          <a:effectLst/>
                                          <a:latin typeface="Cambria Math" panose="02040503050406030204" pitchFamily="18" charset="0"/>
                                          <a:ea typeface="+mn-ea"/>
                                        </a:rPr>
                                      </m:ctrlPr>
                                    </m:sSubPr>
                                    <m:e>
                                      <m:r>
                                        <a:rPr lang="en-US" sz="2800" b="0" i="1">
                                          <a:solidFill>
                                            <a:schemeClr val="tx1"/>
                                          </a:solidFill>
                                          <a:effectLst/>
                                          <a:latin typeface="Cambria Math" panose="02040503050406030204" pitchFamily="18" charset="0"/>
                                          <a:ea typeface="+mn-ea"/>
                                        </a:rPr>
                                        <m:t>𝑐</m:t>
                                      </m:r>
                                    </m:e>
                                    <m:sub>
                                      <m:r>
                                        <a:rPr lang="en-US" sz="2800" b="0" i="1">
                                          <a:solidFill>
                                            <a:schemeClr val="tx1"/>
                                          </a:solidFill>
                                          <a:effectLst/>
                                          <a:latin typeface="Cambria Math" panose="02040503050406030204" pitchFamily="18" charset="0"/>
                                          <a:ea typeface="+mn-ea"/>
                                        </a:rPr>
                                        <m:t>2</m:t>
                                      </m:r>
                                    </m:sub>
                                  </m:sSub>
                                  <m:r>
                                    <m:rPr>
                                      <m:nor/>
                                    </m:rPr>
                                    <a:rPr lang="en-US" sz="2800" b="0">
                                      <a:solidFill>
                                        <a:schemeClr val="tx1"/>
                                      </a:solidFill>
                                      <a:effectLst/>
                                      <a:latin typeface="+mn-lt"/>
                                      <a:ea typeface="+mn-ea"/>
                                    </a:rPr>
                                    <m:t>(</m:t>
                                  </m:r>
                                  <m:r>
                                    <m:rPr>
                                      <m:sty m:val="p"/>
                                    </m:rPr>
                                    <a:rPr lang="en-US" sz="2800" b="0" i="0">
                                      <a:solidFill>
                                        <a:schemeClr val="tx1"/>
                                      </a:solidFill>
                                      <a:effectLst/>
                                      <a:latin typeface="Cambria Math" panose="02040503050406030204" pitchFamily="18" charset="0"/>
                                      <a:ea typeface="+mn-ea"/>
                                    </a:rPr>
                                    <m:t>O</m:t>
                                  </m:r>
                                  <m:sSup>
                                    <m:sSupPr>
                                      <m:ctrlPr>
                                        <a:rPr lang="zh-CN" sz="2800" b="0" i="1">
                                          <a:solidFill>
                                            <a:schemeClr val="tx1"/>
                                          </a:solidFill>
                                          <a:effectLst/>
                                          <a:latin typeface="Cambria Math" panose="02040503050406030204" pitchFamily="18" charset="0"/>
                                          <a:ea typeface="+mn-ea"/>
                                        </a:rPr>
                                      </m:ctrlPr>
                                    </m:sSupPr>
                                    <m:e>
                                      <m:r>
                                        <m:rPr>
                                          <m:sty m:val="p"/>
                                        </m:rPr>
                                        <a:rPr lang="en-US" sz="2800" b="0" i="0" smtClean="0">
                                          <a:solidFill>
                                            <a:schemeClr val="tx1"/>
                                          </a:solidFill>
                                          <a:effectLst/>
                                          <a:latin typeface="Cambria Math" panose="02040503050406030204" pitchFamily="18" charset="0"/>
                                          <a:ea typeface="+mn-ea"/>
                                        </a:rPr>
                                        <m:t>H</m:t>
                                      </m:r>
                                    </m:e>
                                    <m:sup>
                                      <m:r>
                                        <m:rPr>
                                          <m:nor/>
                                        </m:rPr>
                                        <a:rPr lang="en-US" sz="2800" b="0">
                                          <a:solidFill>
                                            <a:schemeClr val="tx1"/>
                                          </a:solidFill>
                                          <a:effectLst/>
                                          <a:latin typeface="+mn-lt"/>
                                          <a:ea typeface="+mn-ea"/>
                                        </a:rPr>
                                        <m:t>−</m:t>
                                      </m:r>
                                    </m:sup>
                                  </m:sSup>
                                  <m:r>
                                    <m:rPr>
                                      <m:nor/>
                                    </m:rPr>
                                    <a:rPr lang="en-US" sz="2800" b="0">
                                      <a:solidFill>
                                        <a:schemeClr val="tx1"/>
                                      </a:solidFill>
                                      <a:effectLst/>
                                      <a:latin typeface="+mn-lt"/>
                                      <a:ea typeface="+mn-ea"/>
                                    </a:rPr>
                                    <m:t>)</m:t>
                                  </m:r>
                                  <m:sSub>
                                    <m:sSubPr>
                                      <m:ctrlPr>
                                        <a:rPr lang="zh-CN" sz="2800" b="0" i="1">
                                          <a:solidFill>
                                            <a:schemeClr val="tx1"/>
                                          </a:solidFill>
                                          <a:effectLst/>
                                          <a:latin typeface="Cambria Math" panose="02040503050406030204" pitchFamily="18" charset="0"/>
                                          <a:ea typeface="+mn-ea"/>
                                        </a:rPr>
                                      </m:ctrlPr>
                                    </m:sSubPr>
                                    <m:e>
                                      <m:r>
                                        <a:rPr lang="en-US" sz="2800" b="0" i="1">
                                          <a:solidFill>
                                            <a:schemeClr val="tx1"/>
                                          </a:solidFill>
                                          <a:effectLst/>
                                          <a:latin typeface="Cambria Math" panose="02040503050406030204" pitchFamily="18" charset="0"/>
                                          <a:ea typeface="+mn-ea"/>
                                        </a:rPr>
                                        <m:t>𝑉</m:t>
                                      </m:r>
                                    </m:e>
                                    <m:sub>
                                      <m:r>
                                        <a:rPr lang="en-US" sz="2800" b="0" i="1">
                                          <a:solidFill>
                                            <a:schemeClr val="tx1"/>
                                          </a:solidFill>
                                          <a:effectLst/>
                                          <a:latin typeface="Cambria Math" panose="02040503050406030204" pitchFamily="18" charset="0"/>
                                          <a:ea typeface="+mn-ea"/>
                                        </a:rPr>
                                        <m:t>2</m:t>
                                      </m:r>
                                    </m:sub>
                                  </m:sSub>
                                </m:num>
                                <m:den>
                                  <m:sSub>
                                    <m:sSubPr>
                                      <m:ctrlPr>
                                        <a:rPr lang="zh-CN" sz="2800" b="0" i="1">
                                          <a:solidFill>
                                            <a:schemeClr val="tx1"/>
                                          </a:solidFill>
                                          <a:effectLst/>
                                          <a:latin typeface="Cambria Math" panose="02040503050406030204" pitchFamily="18" charset="0"/>
                                          <a:ea typeface="+mn-ea"/>
                                        </a:rPr>
                                      </m:ctrlPr>
                                    </m:sSubPr>
                                    <m:e>
                                      <m:r>
                                        <a:rPr lang="en-US" sz="2800" b="0" i="1">
                                          <a:solidFill>
                                            <a:schemeClr val="tx1"/>
                                          </a:solidFill>
                                          <a:effectLst/>
                                          <a:latin typeface="Cambria Math" panose="02040503050406030204" pitchFamily="18" charset="0"/>
                                          <a:ea typeface="+mn-ea"/>
                                        </a:rPr>
                                        <m:t>𝑉</m:t>
                                      </m:r>
                                    </m:e>
                                    <m:sub>
                                      <m:r>
                                        <a:rPr lang="en-US" sz="2800" b="0" i="1">
                                          <a:solidFill>
                                            <a:schemeClr val="tx1"/>
                                          </a:solidFill>
                                          <a:effectLst/>
                                          <a:latin typeface="Cambria Math" panose="02040503050406030204" pitchFamily="18" charset="0"/>
                                          <a:ea typeface="+mn-ea"/>
                                        </a:rPr>
                                        <m:t>1</m:t>
                                      </m:r>
                                    </m:sub>
                                  </m:sSub>
                                  <m:r>
                                    <a:rPr lang="en-US" sz="2800" b="0">
                                      <a:solidFill>
                                        <a:schemeClr val="tx1"/>
                                      </a:solidFill>
                                      <a:effectLst/>
                                      <a:latin typeface="Cambria Math" panose="02040503050406030204" pitchFamily="18" charset="0"/>
                                      <a:ea typeface="+mn-ea"/>
                                    </a:rPr>
                                    <m:t>+</m:t>
                                  </m:r>
                                  <m:sSub>
                                    <m:sSubPr>
                                      <m:ctrlPr>
                                        <a:rPr lang="zh-CN" sz="2800" b="0" i="1">
                                          <a:solidFill>
                                            <a:schemeClr val="tx1"/>
                                          </a:solidFill>
                                          <a:effectLst/>
                                          <a:latin typeface="Cambria Math" panose="02040503050406030204" pitchFamily="18" charset="0"/>
                                          <a:ea typeface="+mn-ea"/>
                                        </a:rPr>
                                      </m:ctrlPr>
                                    </m:sSubPr>
                                    <m:e>
                                      <m:r>
                                        <a:rPr lang="en-US" sz="2800" b="0" i="1">
                                          <a:solidFill>
                                            <a:schemeClr val="tx1"/>
                                          </a:solidFill>
                                          <a:effectLst/>
                                          <a:latin typeface="Cambria Math" panose="02040503050406030204" pitchFamily="18" charset="0"/>
                                          <a:ea typeface="+mn-ea"/>
                                        </a:rPr>
                                        <m:t>𝑉</m:t>
                                      </m:r>
                                    </m:e>
                                    <m:sub>
                                      <m:r>
                                        <a:rPr lang="en-US" sz="2800" b="0" i="1">
                                          <a:solidFill>
                                            <a:schemeClr val="tx1"/>
                                          </a:solidFill>
                                          <a:effectLst/>
                                          <a:latin typeface="Cambria Math" panose="02040503050406030204" pitchFamily="18" charset="0"/>
                                          <a:ea typeface="+mn-ea"/>
                                        </a:rPr>
                                        <m:t>2</m:t>
                                      </m:r>
                                    </m:sub>
                                  </m:sSub>
                                </m:den>
                              </m:f>
                            </m:oMath>
                          </a14:m>
                          <a:r>
                            <a:rPr lang="en-US" sz="2800" b="0" dirty="0">
                              <a:solidFill>
                                <a:schemeClr val="tx1"/>
                              </a:solidFill>
                              <a:effectLst/>
                              <a:latin typeface="+mn-lt"/>
                              <a:ea typeface="+mn-ea"/>
                            </a:rPr>
                            <a:t>⇒pH</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40975860"/>
                      </a:ext>
                    </a:extLst>
                  </a:tr>
                  <a:tr h="1199976">
                    <a:tc vMerge="1">
                      <a:txBody>
                        <a:bodyPr/>
                        <a:lstStyle/>
                        <a:p>
                          <a:endParaRPr lang="zh-CN" altLang="en-US"/>
                        </a:p>
                      </a:txBody>
                      <a:tcPr/>
                    </a:tc>
                    <a:tc>
                      <a:txBody>
                        <a:bodyPr/>
                        <a:lstStyle/>
                        <a:p>
                          <a:pPr algn="ctr">
                            <a:lnSpc>
                              <a:spcPct val="150000"/>
                            </a:lnSpc>
                            <a:spcAft>
                              <a:spcPts val="0"/>
                            </a:spcAft>
                          </a:pPr>
                          <a:r>
                            <a:rPr lang="zh-CN" sz="2800" b="0">
                              <a:solidFill>
                                <a:schemeClr val="tx1"/>
                              </a:solidFill>
                              <a:effectLst/>
                              <a:latin typeface="+mn-lt"/>
                              <a:ea typeface="+mn-ea"/>
                            </a:rPr>
                            <a:t>碱过量</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2800" b="0" i="1" dirty="0">
                              <a:solidFill>
                                <a:schemeClr val="tx1"/>
                              </a:solidFill>
                              <a:effectLst/>
                              <a:latin typeface="+mn-lt"/>
                              <a:ea typeface="+mn-ea"/>
                            </a:rPr>
                            <a:t>c</a:t>
                          </a:r>
                          <a:r>
                            <a:rPr lang="en-US" sz="2800" b="0" dirty="0">
                              <a:solidFill>
                                <a:schemeClr val="tx1"/>
                              </a:solidFill>
                              <a:effectLst/>
                              <a:latin typeface="+mn-lt"/>
                              <a:ea typeface="+mn-ea"/>
                            </a:rPr>
                            <a:t>(OH</a:t>
                          </a:r>
                          <a:r>
                            <a:rPr lang="en-US" sz="2800" b="0" baseline="30000" dirty="0">
                              <a:solidFill>
                                <a:schemeClr val="tx1"/>
                              </a:solidFill>
                              <a:effectLst/>
                              <a:latin typeface="+mn-lt"/>
                              <a:ea typeface="+mn-ea"/>
                            </a:rPr>
                            <a:t>-</a:t>
                          </a:r>
                          <a:r>
                            <a:rPr lang="en-US" sz="2800" b="0" dirty="0">
                              <a:solidFill>
                                <a:schemeClr val="tx1"/>
                              </a:solidFill>
                              <a:effectLst/>
                              <a:latin typeface="+mn-lt"/>
                              <a:ea typeface="+mn-ea"/>
                            </a:rPr>
                            <a:t>)=</a:t>
                          </a:r>
                          <a14:m>
                            <m:oMath xmlns:m="http://schemas.openxmlformats.org/officeDocument/2006/math">
                              <m:f>
                                <m:fPr>
                                  <m:ctrlPr>
                                    <a:rPr lang="zh-CN" sz="2800" b="0" i="1">
                                      <a:solidFill>
                                        <a:schemeClr val="tx1"/>
                                      </a:solidFill>
                                      <a:effectLst/>
                                      <a:latin typeface="Cambria Math" panose="02040503050406030204" pitchFamily="18" charset="0"/>
                                      <a:ea typeface="+mn-ea"/>
                                    </a:rPr>
                                  </m:ctrlPr>
                                </m:fPr>
                                <m:num>
                                  <m:sSub>
                                    <m:sSubPr>
                                      <m:ctrlPr>
                                        <a:rPr lang="zh-CN" sz="2800" b="0" i="1">
                                          <a:solidFill>
                                            <a:schemeClr val="tx1"/>
                                          </a:solidFill>
                                          <a:effectLst/>
                                          <a:latin typeface="Cambria Math" panose="02040503050406030204" pitchFamily="18" charset="0"/>
                                          <a:ea typeface="+mn-ea"/>
                                        </a:rPr>
                                      </m:ctrlPr>
                                    </m:sSubPr>
                                    <m:e>
                                      <m:r>
                                        <a:rPr lang="en-US" sz="2800" b="0" i="1">
                                          <a:solidFill>
                                            <a:schemeClr val="tx1"/>
                                          </a:solidFill>
                                          <a:effectLst/>
                                          <a:latin typeface="Cambria Math" panose="02040503050406030204" pitchFamily="18" charset="0"/>
                                          <a:ea typeface="+mn-ea"/>
                                        </a:rPr>
                                        <m:t>𝑐</m:t>
                                      </m:r>
                                    </m:e>
                                    <m:sub>
                                      <m:r>
                                        <a:rPr lang="en-US" sz="2800" b="0" i="1">
                                          <a:solidFill>
                                            <a:schemeClr val="tx1"/>
                                          </a:solidFill>
                                          <a:effectLst/>
                                          <a:latin typeface="Cambria Math" panose="02040503050406030204" pitchFamily="18" charset="0"/>
                                          <a:ea typeface="+mn-ea"/>
                                        </a:rPr>
                                        <m:t>2</m:t>
                                      </m:r>
                                    </m:sub>
                                  </m:sSub>
                                  <m:r>
                                    <m:rPr>
                                      <m:nor/>
                                    </m:rPr>
                                    <a:rPr lang="en-US" sz="2800" b="0">
                                      <a:solidFill>
                                        <a:schemeClr val="tx1"/>
                                      </a:solidFill>
                                      <a:effectLst/>
                                      <a:latin typeface="+mn-lt"/>
                                      <a:ea typeface="+mn-ea"/>
                                    </a:rPr>
                                    <m:t>(</m:t>
                                  </m:r>
                                  <m:r>
                                    <m:rPr>
                                      <m:sty m:val="p"/>
                                    </m:rPr>
                                    <a:rPr lang="en-US" sz="2800" b="0" i="0">
                                      <a:solidFill>
                                        <a:schemeClr val="tx1"/>
                                      </a:solidFill>
                                      <a:effectLst/>
                                      <a:latin typeface="Cambria Math" panose="02040503050406030204" pitchFamily="18" charset="0"/>
                                      <a:ea typeface="+mn-ea"/>
                                    </a:rPr>
                                    <m:t>O</m:t>
                                  </m:r>
                                  <m:sSup>
                                    <m:sSupPr>
                                      <m:ctrlPr>
                                        <a:rPr lang="zh-CN" sz="2800" b="0" i="1">
                                          <a:solidFill>
                                            <a:schemeClr val="tx1"/>
                                          </a:solidFill>
                                          <a:effectLst/>
                                          <a:latin typeface="Cambria Math" panose="02040503050406030204" pitchFamily="18" charset="0"/>
                                          <a:ea typeface="+mn-ea"/>
                                        </a:rPr>
                                      </m:ctrlPr>
                                    </m:sSupPr>
                                    <m:e>
                                      <m:r>
                                        <m:rPr>
                                          <m:sty m:val="p"/>
                                        </m:rPr>
                                        <a:rPr lang="en-US" sz="2800" b="0" i="0">
                                          <a:solidFill>
                                            <a:schemeClr val="tx1"/>
                                          </a:solidFill>
                                          <a:effectLst/>
                                          <a:latin typeface="Cambria Math" panose="02040503050406030204" pitchFamily="18" charset="0"/>
                                          <a:ea typeface="+mn-ea"/>
                                        </a:rPr>
                                        <m:t>H</m:t>
                                      </m:r>
                                    </m:e>
                                    <m:sup>
                                      <m:r>
                                        <m:rPr>
                                          <m:nor/>
                                        </m:rPr>
                                        <a:rPr lang="en-US" sz="2800" b="0" i="0">
                                          <a:solidFill>
                                            <a:schemeClr val="tx1"/>
                                          </a:solidFill>
                                          <a:effectLst/>
                                          <a:latin typeface="+mn-lt"/>
                                          <a:ea typeface="+mn-ea"/>
                                        </a:rPr>
                                        <m:t>−</m:t>
                                      </m:r>
                                    </m:sup>
                                  </m:sSup>
                                  <m:r>
                                    <m:rPr>
                                      <m:nor/>
                                    </m:rPr>
                                    <a:rPr lang="en-US" sz="2800" b="0">
                                      <a:solidFill>
                                        <a:schemeClr val="tx1"/>
                                      </a:solidFill>
                                      <a:effectLst/>
                                      <a:latin typeface="+mn-lt"/>
                                      <a:ea typeface="+mn-ea"/>
                                    </a:rPr>
                                    <m:t>)</m:t>
                                  </m:r>
                                  <m:sSub>
                                    <m:sSubPr>
                                      <m:ctrlPr>
                                        <a:rPr lang="zh-CN" sz="2800" b="0" i="1">
                                          <a:solidFill>
                                            <a:schemeClr val="tx1"/>
                                          </a:solidFill>
                                          <a:effectLst/>
                                          <a:latin typeface="Cambria Math" panose="02040503050406030204" pitchFamily="18" charset="0"/>
                                          <a:ea typeface="+mn-ea"/>
                                        </a:rPr>
                                      </m:ctrlPr>
                                    </m:sSubPr>
                                    <m:e>
                                      <m:r>
                                        <a:rPr lang="en-US" sz="2800" b="0" i="1">
                                          <a:solidFill>
                                            <a:schemeClr val="tx1"/>
                                          </a:solidFill>
                                          <a:effectLst/>
                                          <a:latin typeface="Cambria Math" panose="02040503050406030204" pitchFamily="18" charset="0"/>
                                          <a:ea typeface="+mn-ea"/>
                                        </a:rPr>
                                        <m:t>𝑉</m:t>
                                      </m:r>
                                    </m:e>
                                    <m:sub>
                                      <m:r>
                                        <a:rPr lang="en-US" sz="2800" b="0" i="1">
                                          <a:solidFill>
                                            <a:schemeClr val="tx1"/>
                                          </a:solidFill>
                                          <a:effectLst/>
                                          <a:latin typeface="Cambria Math" panose="02040503050406030204" pitchFamily="18" charset="0"/>
                                          <a:ea typeface="+mn-ea"/>
                                        </a:rPr>
                                        <m:t>2</m:t>
                                      </m:r>
                                    </m:sub>
                                  </m:sSub>
                                  <m:r>
                                    <m:rPr>
                                      <m:nor/>
                                    </m:rPr>
                                    <a:rPr lang="en-US" sz="2800" b="0">
                                      <a:solidFill>
                                        <a:schemeClr val="tx1"/>
                                      </a:solidFill>
                                      <a:effectLst/>
                                      <a:latin typeface="+mn-lt"/>
                                      <a:ea typeface="+mn-ea"/>
                                    </a:rPr>
                                    <m:t>−</m:t>
                                  </m:r>
                                  <m:sSub>
                                    <m:sSubPr>
                                      <m:ctrlPr>
                                        <a:rPr lang="zh-CN" sz="2800" b="0" i="1">
                                          <a:solidFill>
                                            <a:schemeClr val="tx1"/>
                                          </a:solidFill>
                                          <a:effectLst/>
                                          <a:latin typeface="Cambria Math" panose="02040503050406030204" pitchFamily="18" charset="0"/>
                                          <a:ea typeface="+mn-ea"/>
                                        </a:rPr>
                                      </m:ctrlPr>
                                    </m:sSubPr>
                                    <m:e>
                                      <m:r>
                                        <a:rPr lang="en-US" sz="2800" b="0" i="1">
                                          <a:solidFill>
                                            <a:schemeClr val="tx1"/>
                                          </a:solidFill>
                                          <a:effectLst/>
                                          <a:latin typeface="Cambria Math" panose="02040503050406030204" pitchFamily="18" charset="0"/>
                                          <a:ea typeface="+mn-ea"/>
                                        </a:rPr>
                                        <m:t>𝑐</m:t>
                                      </m:r>
                                    </m:e>
                                    <m:sub>
                                      <m:r>
                                        <a:rPr lang="en-US" sz="2800" b="0" i="1">
                                          <a:solidFill>
                                            <a:schemeClr val="tx1"/>
                                          </a:solidFill>
                                          <a:effectLst/>
                                          <a:latin typeface="Cambria Math" panose="02040503050406030204" pitchFamily="18" charset="0"/>
                                          <a:ea typeface="+mn-ea"/>
                                        </a:rPr>
                                        <m:t>1</m:t>
                                      </m:r>
                                    </m:sub>
                                  </m:sSub>
                                  <m:r>
                                    <m:rPr>
                                      <m:nor/>
                                    </m:rPr>
                                    <a:rPr lang="en-US" sz="2800" b="0">
                                      <a:solidFill>
                                        <a:schemeClr val="tx1"/>
                                      </a:solidFill>
                                      <a:effectLst/>
                                      <a:latin typeface="+mn-lt"/>
                                      <a:ea typeface="+mn-ea"/>
                                    </a:rPr>
                                    <m:t>(</m:t>
                                  </m:r>
                                  <m:sSup>
                                    <m:sSupPr>
                                      <m:ctrlPr>
                                        <a:rPr lang="zh-CN" sz="2800" b="0" i="1">
                                          <a:solidFill>
                                            <a:schemeClr val="tx1"/>
                                          </a:solidFill>
                                          <a:effectLst/>
                                          <a:latin typeface="Cambria Math" panose="02040503050406030204" pitchFamily="18" charset="0"/>
                                          <a:ea typeface="+mn-ea"/>
                                        </a:rPr>
                                      </m:ctrlPr>
                                    </m:sSupPr>
                                    <m:e>
                                      <m:r>
                                        <m:rPr>
                                          <m:sty m:val="p"/>
                                        </m:rPr>
                                        <a:rPr lang="en-US" sz="2800" b="0" i="0">
                                          <a:solidFill>
                                            <a:schemeClr val="tx1"/>
                                          </a:solidFill>
                                          <a:effectLst/>
                                          <a:latin typeface="Cambria Math" panose="02040503050406030204" pitchFamily="18" charset="0"/>
                                          <a:ea typeface="+mn-ea"/>
                                        </a:rPr>
                                        <m:t>H</m:t>
                                      </m:r>
                                    </m:e>
                                    <m:sup>
                                      <m:r>
                                        <a:rPr lang="en-US" sz="2800" b="0">
                                          <a:solidFill>
                                            <a:schemeClr val="tx1"/>
                                          </a:solidFill>
                                          <a:effectLst/>
                                          <a:latin typeface="Cambria Math" panose="02040503050406030204" pitchFamily="18" charset="0"/>
                                          <a:ea typeface="+mn-ea"/>
                                        </a:rPr>
                                        <m:t>+</m:t>
                                      </m:r>
                                    </m:sup>
                                  </m:sSup>
                                  <m:r>
                                    <m:rPr>
                                      <m:nor/>
                                    </m:rPr>
                                    <a:rPr lang="en-US" sz="2800" b="0">
                                      <a:solidFill>
                                        <a:schemeClr val="tx1"/>
                                      </a:solidFill>
                                      <a:effectLst/>
                                      <a:latin typeface="+mn-lt"/>
                                      <a:ea typeface="+mn-ea"/>
                                    </a:rPr>
                                    <m:t>)</m:t>
                                  </m:r>
                                  <m:sSub>
                                    <m:sSubPr>
                                      <m:ctrlPr>
                                        <a:rPr lang="zh-CN" sz="2800" b="0" i="1">
                                          <a:solidFill>
                                            <a:schemeClr val="tx1"/>
                                          </a:solidFill>
                                          <a:effectLst/>
                                          <a:latin typeface="Cambria Math" panose="02040503050406030204" pitchFamily="18" charset="0"/>
                                          <a:ea typeface="+mn-ea"/>
                                        </a:rPr>
                                      </m:ctrlPr>
                                    </m:sSubPr>
                                    <m:e>
                                      <m:r>
                                        <a:rPr lang="en-US" sz="2800" b="0" i="1">
                                          <a:solidFill>
                                            <a:schemeClr val="tx1"/>
                                          </a:solidFill>
                                          <a:effectLst/>
                                          <a:latin typeface="Cambria Math" panose="02040503050406030204" pitchFamily="18" charset="0"/>
                                          <a:ea typeface="+mn-ea"/>
                                        </a:rPr>
                                        <m:t>𝑉</m:t>
                                      </m:r>
                                    </m:e>
                                    <m:sub>
                                      <m:r>
                                        <a:rPr lang="en-US" sz="2800" b="0" i="1">
                                          <a:solidFill>
                                            <a:schemeClr val="tx1"/>
                                          </a:solidFill>
                                          <a:effectLst/>
                                          <a:latin typeface="Cambria Math" panose="02040503050406030204" pitchFamily="18" charset="0"/>
                                          <a:ea typeface="+mn-ea"/>
                                        </a:rPr>
                                        <m:t>1</m:t>
                                      </m:r>
                                    </m:sub>
                                  </m:sSub>
                                </m:num>
                                <m:den>
                                  <m:sSub>
                                    <m:sSubPr>
                                      <m:ctrlPr>
                                        <a:rPr lang="zh-CN" sz="2800" b="0" i="1">
                                          <a:solidFill>
                                            <a:schemeClr val="tx1"/>
                                          </a:solidFill>
                                          <a:effectLst/>
                                          <a:latin typeface="Cambria Math" panose="02040503050406030204" pitchFamily="18" charset="0"/>
                                          <a:ea typeface="+mn-ea"/>
                                        </a:rPr>
                                      </m:ctrlPr>
                                    </m:sSubPr>
                                    <m:e>
                                      <m:r>
                                        <a:rPr lang="en-US" sz="2800" b="0" i="1">
                                          <a:solidFill>
                                            <a:schemeClr val="tx1"/>
                                          </a:solidFill>
                                          <a:effectLst/>
                                          <a:latin typeface="Cambria Math" panose="02040503050406030204" pitchFamily="18" charset="0"/>
                                          <a:ea typeface="+mn-ea"/>
                                        </a:rPr>
                                        <m:t>𝑉</m:t>
                                      </m:r>
                                    </m:e>
                                    <m:sub>
                                      <m:r>
                                        <a:rPr lang="en-US" sz="2800" b="0" i="1">
                                          <a:solidFill>
                                            <a:schemeClr val="tx1"/>
                                          </a:solidFill>
                                          <a:effectLst/>
                                          <a:latin typeface="Cambria Math" panose="02040503050406030204" pitchFamily="18" charset="0"/>
                                          <a:ea typeface="+mn-ea"/>
                                        </a:rPr>
                                        <m:t>1</m:t>
                                      </m:r>
                                    </m:sub>
                                  </m:sSub>
                                  <m:r>
                                    <a:rPr lang="en-US" sz="2800" b="0">
                                      <a:solidFill>
                                        <a:schemeClr val="tx1"/>
                                      </a:solidFill>
                                      <a:effectLst/>
                                      <a:latin typeface="Cambria Math" panose="02040503050406030204" pitchFamily="18" charset="0"/>
                                      <a:ea typeface="+mn-ea"/>
                                    </a:rPr>
                                    <m:t>+</m:t>
                                  </m:r>
                                  <m:sSub>
                                    <m:sSubPr>
                                      <m:ctrlPr>
                                        <a:rPr lang="zh-CN" sz="2800" b="0" i="1">
                                          <a:solidFill>
                                            <a:schemeClr val="tx1"/>
                                          </a:solidFill>
                                          <a:effectLst/>
                                          <a:latin typeface="Cambria Math" panose="02040503050406030204" pitchFamily="18" charset="0"/>
                                          <a:ea typeface="+mn-ea"/>
                                        </a:rPr>
                                      </m:ctrlPr>
                                    </m:sSubPr>
                                    <m:e>
                                      <m:r>
                                        <a:rPr lang="en-US" sz="2800" b="0" i="1">
                                          <a:solidFill>
                                            <a:schemeClr val="tx1"/>
                                          </a:solidFill>
                                          <a:effectLst/>
                                          <a:latin typeface="Cambria Math" panose="02040503050406030204" pitchFamily="18" charset="0"/>
                                          <a:ea typeface="+mn-ea"/>
                                        </a:rPr>
                                        <m:t>𝑉</m:t>
                                      </m:r>
                                    </m:e>
                                    <m:sub>
                                      <m:r>
                                        <a:rPr lang="en-US" sz="2800" b="0" i="1">
                                          <a:solidFill>
                                            <a:schemeClr val="tx1"/>
                                          </a:solidFill>
                                          <a:effectLst/>
                                          <a:latin typeface="Cambria Math" panose="02040503050406030204" pitchFamily="18" charset="0"/>
                                          <a:ea typeface="+mn-ea"/>
                                        </a:rPr>
                                        <m:t>2</m:t>
                                      </m:r>
                                    </m:sub>
                                  </m:sSub>
                                </m:den>
                              </m:f>
                            </m:oMath>
                          </a14:m>
                          <a:r>
                            <a:rPr lang="en-US" sz="2800" b="0" dirty="0">
                              <a:solidFill>
                                <a:schemeClr val="tx1"/>
                              </a:solidFill>
                              <a:effectLst/>
                              <a:latin typeface="+mn-lt"/>
                              <a:ea typeface="+mn-ea"/>
                            </a:rPr>
                            <a:t>⇒</a:t>
                          </a:r>
                          <a:endParaRPr lang="zh-CN" sz="2800" b="0" dirty="0">
                            <a:solidFill>
                              <a:schemeClr val="tx1"/>
                            </a:solidFill>
                            <a:effectLst/>
                            <a:latin typeface="+mn-lt"/>
                            <a:ea typeface="+mn-ea"/>
                          </a:endParaRPr>
                        </a:p>
                        <a:p>
                          <a:pPr>
                            <a:lnSpc>
                              <a:spcPct val="150000"/>
                            </a:lnSpc>
                            <a:spcAft>
                              <a:spcPts val="0"/>
                            </a:spcAft>
                          </a:pPr>
                          <a:r>
                            <a:rPr lang="en-US" sz="2800" b="0" i="1" dirty="0">
                              <a:solidFill>
                                <a:schemeClr val="tx1"/>
                              </a:solidFill>
                              <a:effectLst/>
                              <a:latin typeface="+mn-lt"/>
                              <a:ea typeface="+mn-ea"/>
                            </a:rPr>
                            <a:t>c</a:t>
                          </a:r>
                          <a:r>
                            <a:rPr lang="en-US" sz="2800" b="0" dirty="0">
                              <a:solidFill>
                                <a:schemeClr val="tx1"/>
                              </a:solidFill>
                              <a:effectLst/>
                              <a:latin typeface="+mn-lt"/>
                              <a:ea typeface="+mn-ea"/>
                            </a:rPr>
                            <a:t>(H</a:t>
                          </a:r>
                          <a:r>
                            <a:rPr lang="en-US" sz="2800" b="0" baseline="30000" dirty="0">
                              <a:solidFill>
                                <a:schemeClr val="tx1"/>
                              </a:solidFill>
                              <a:effectLst/>
                              <a:latin typeface="+mn-lt"/>
                              <a:ea typeface="+mn-ea"/>
                            </a:rPr>
                            <a:t>+</a:t>
                          </a:r>
                          <a:r>
                            <a:rPr lang="en-US" sz="2800" b="0" dirty="0">
                              <a:solidFill>
                                <a:schemeClr val="tx1"/>
                              </a:solidFill>
                              <a:effectLst/>
                              <a:latin typeface="+mn-lt"/>
                              <a:ea typeface="+mn-ea"/>
                            </a:rPr>
                            <a:t>)=</a:t>
                          </a:r>
                          <a14:m>
                            <m:oMath xmlns:m="http://schemas.openxmlformats.org/officeDocument/2006/math">
                              <m:f>
                                <m:fPr>
                                  <m:ctrlPr>
                                    <a:rPr lang="zh-CN" sz="2800" b="0" i="1">
                                      <a:solidFill>
                                        <a:schemeClr val="tx1"/>
                                      </a:solidFill>
                                      <a:effectLst/>
                                      <a:latin typeface="Cambria Math" panose="02040503050406030204" pitchFamily="18" charset="0"/>
                                      <a:ea typeface="+mn-ea"/>
                                    </a:rPr>
                                  </m:ctrlPr>
                                </m:fPr>
                                <m:num>
                                  <m:sSub>
                                    <m:sSubPr>
                                      <m:ctrlPr>
                                        <a:rPr lang="zh-CN" sz="2800" b="0" i="1">
                                          <a:solidFill>
                                            <a:schemeClr val="tx1"/>
                                          </a:solidFill>
                                          <a:effectLst/>
                                          <a:latin typeface="Cambria Math" panose="02040503050406030204" pitchFamily="18" charset="0"/>
                                          <a:ea typeface="+mn-ea"/>
                                        </a:rPr>
                                      </m:ctrlPr>
                                    </m:sSubPr>
                                    <m:e>
                                      <m:r>
                                        <a:rPr lang="en-US" sz="2800" b="0" i="1">
                                          <a:solidFill>
                                            <a:schemeClr val="tx1"/>
                                          </a:solidFill>
                                          <a:effectLst/>
                                          <a:latin typeface="Cambria Math" panose="02040503050406030204" pitchFamily="18" charset="0"/>
                                          <a:ea typeface="+mn-ea"/>
                                        </a:rPr>
                                        <m:t>𝐾</m:t>
                                      </m:r>
                                    </m:e>
                                    <m:sub>
                                      <m:r>
                                        <a:rPr lang="en-US" sz="2800" b="0" i="1">
                                          <a:solidFill>
                                            <a:schemeClr val="tx1"/>
                                          </a:solidFill>
                                          <a:effectLst/>
                                          <a:latin typeface="Cambria Math" panose="02040503050406030204" pitchFamily="18" charset="0"/>
                                          <a:ea typeface="+mn-ea"/>
                                        </a:rPr>
                                        <m:t>𝑤</m:t>
                                      </m:r>
                                    </m:sub>
                                  </m:sSub>
                                </m:num>
                                <m:den>
                                  <m:r>
                                    <a:rPr lang="en-US" sz="2800" b="0" i="1">
                                      <a:solidFill>
                                        <a:schemeClr val="tx1"/>
                                      </a:solidFill>
                                      <a:effectLst/>
                                      <a:latin typeface="Cambria Math" panose="02040503050406030204" pitchFamily="18" charset="0"/>
                                      <a:ea typeface="+mn-ea"/>
                                    </a:rPr>
                                    <m:t>𝑐</m:t>
                                  </m:r>
                                  <m:r>
                                    <m:rPr>
                                      <m:nor/>
                                    </m:rPr>
                                    <a:rPr lang="en-US" sz="2800" b="0">
                                      <a:solidFill>
                                        <a:schemeClr val="tx1"/>
                                      </a:solidFill>
                                      <a:effectLst/>
                                      <a:latin typeface="+mn-lt"/>
                                      <a:ea typeface="+mn-ea"/>
                                    </a:rPr>
                                    <m:t>(</m:t>
                                  </m:r>
                                  <m:r>
                                    <m:rPr>
                                      <m:sty m:val="p"/>
                                    </m:rPr>
                                    <a:rPr lang="en-US" sz="2800" b="0" i="0">
                                      <a:solidFill>
                                        <a:schemeClr val="tx1"/>
                                      </a:solidFill>
                                      <a:effectLst/>
                                      <a:latin typeface="Cambria Math" panose="02040503050406030204" pitchFamily="18" charset="0"/>
                                      <a:ea typeface="+mn-ea"/>
                                    </a:rPr>
                                    <m:t>O</m:t>
                                  </m:r>
                                  <m:sSup>
                                    <m:sSupPr>
                                      <m:ctrlPr>
                                        <a:rPr lang="zh-CN" sz="2800" b="0" i="1">
                                          <a:solidFill>
                                            <a:schemeClr val="tx1"/>
                                          </a:solidFill>
                                          <a:effectLst/>
                                          <a:latin typeface="Cambria Math" panose="02040503050406030204" pitchFamily="18" charset="0"/>
                                          <a:ea typeface="+mn-ea"/>
                                        </a:rPr>
                                      </m:ctrlPr>
                                    </m:sSupPr>
                                    <m:e>
                                      <m:r>
                                        <m:rPr>
                                          <m:sty m:val="p"/>
                                        </m:rPr>
                                        <a:rPr lang="en-US" sz="2800" b="0" i="0">
                                          <a:solidFill>
                                            <a:schemeClr val="tx1"/>
                                          </a:solidFill>
                                          <a:effectLst/>
                                          <a:latin typeface="Cambria Math" panose="02040503050406030204" pitchFamily="18" charset="0"/>
                                          <a:ea typeface="+mn-ea"/>
                                        </a:rPr>
                                        <m:t>H</m:t>
                                      </m:r>
                                    </m:e>
                                    <m:sup>
                                      <m:r>
                                        <m:rPr>
                                          <m:nor/>
                                        </m:rPr>
                                        <a:rPr lang="en-US" sz="2800" b="0" i="0">
                                          <a:solidFill>
                                            <a:schemeClr val="tx1"/>
                                          </a:solidFill>
                                          <a:effectLst/>
                                          <a:latin typeface="+mn-lt"/>
                                          <a:ea typeface="+mn-ea"/>
                                        </a:rPr>
                                        <m:t>−</m:t>
                                      </m:r>
                                    </m:sup>
                                  </m:sSup>
                                  <m:r>
                                    <m:rPr>
                                      <m:nor/>
                                    </m:rPr>
                                    <a:rPr lang="en-US" sz="2800" b="0">
                                      <a:solidFill>
                                        <a:schemeClr val="tx1"/>
                                      </a:solidFill>
                                      <a:effectLst/>
                                      <a:latin typeface="+mn-lt"/>
                                      <a:ea typeface="+mn-ea"/>
                                    </a:rPr>
                                    <m:t>)</m:t>
                                  </m:r>
                                </m:den>
                              </m:f>
                            </m:oMath>
                          </a14:m>
                          <a:r>
                            <a:rPr lang="en-US" sz="2800" b="0" dirty="0">
                              <a:solidFill>
                                <a:schemeClr val="tx1"/>
                              </a:solidFill>
                              <a:effectLst/>
                              <a:latin typeface="+mn-lt"/>
                              <a:ea typeface="+mn-ea"/>
                            </a:rPr>
                            <a:t>⇒pH</a:t>
                          </a:r>
                          <a:r>
                            <a:rPr lang="zh-CN" sz="2800" b="0" dirty="0">
                              <a:solidFill>
                                <a:schemeClr val="tx1"/>
                              </a:solidFill>
                              <a:effectLst/>
                              <a:latin typeface="+mn-lt"/>
                              <a:ea typeface="+mn-ea"/>
                            </a:rPr>
                            <a:t>　　　　　　　　　　</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53683973"/>
                      </a:ext>
                    </a:extLst>
                  </a:tr>
                </a:tbl>
              </a:graphicData>
            </a:graphic>
          </p:graphicFrame>
        </mc:Choice>
        <mc:Fallback xmlns="">
          <p:graphicFrame>
            <p:nvGraphicFramePr>
              <p:cNvPr id="3" name="表格 2">
                <a:extLst>
                  <a:ext uri="{FF2B5EF4-FFF2-40B4-BE49-F238E27FC236}">
                    <a16:creationId xmlns:a16="http://schemas.microsoft.com/office/drawing/2014/main" xmlns:a14="http://schemas.microsoft.com/office/drawing/2010/main" xmlns="" id="{5E26BE66-3DEF-4BA4-BAF5-FBC9BE728856}"/>
                  </a:ext>
                </a:extLst>
              </p:cNvPr>
              <p:cNvGraphicFramePr>
                <a:graphicFrameLocks noGrp="1"/>
              </p:cNvGraphicFramePr>
              <p:nvPr>
                <p:extLst>
                  <p:ext uri="{D42A27DB-BD31-4B8C-83A1-F6EECF244321}">
                    <p14:modId xmlns:p14="http://schemas.microsoft.com/office/powerpoint/2010/main" val="3015635258"/>
                  </p:ext>
                </p:extLst>
              </p:nvPr>
            </p:nvGraphicFramePr>
            <p:xfrm>
              <a:off x="373743" y="1013916"/>
              <a:ext cx="11457450" cy="5077778"/>
            </p:xfrm>
            <a:graphic>
              <a:graphicData uri="http://schemas.openxmlformats.org/drawingml/2006/table">
                <a:tbl>
                  <a:tblPr firstRow="1" firstCol="1" bandRow="1">
                    <a:tableStyleId>{5C22544A-7EE6-4342-B048-85BDC9FD1C3A}</a:tableStyleId>
                  </a:tblPr>
                  <a:tblGrid>
                    <a:gridCol w="787400">
                      <a:extLst>
                        <a:ext uri="{9D8B030D-6E8A-4147-A177-3AD203B41FA5}">
                          <a16:colId xmlns:a16="http://schemas.microsoft.com/office/drawing/2014/main" xmlns:a14="http://schemas.microsoft.com/office/drawing/2010/main" xmlns="" val="2543378810"/>
                        </a:ext>
                      </a:extLst>
                    </a:gridCol>
                    <a:gridCol w="3222171">
                      <a:extLst>
                        <a:ext uri="{9D8B030D-6E8A-4147-A177-3AD203B41FA5}">
                          <a16:colId xmlns:a16="http://schemas.microsoft.com/office/drawing/2014/main" xmlns:a14="http://schemas.microsoft.com/office/drawing/2010/main" xmlns="" val="244790923"/>
                        </a:ext>
                      </a:extLst>
                    </a:gridCol>
                    <a:gridCol w="7447879">
                      <a:extLst>
                        <a:ext uri="{9D8B030D-6E8A-4147-A177-3AD203B41FA5}">
                          <a16:colId xmlns:a16="http://schemas.microsoft.com/office/drawing/2014/main" xmlns:a14="http://schemas.microsoft.com/office/drawing/2010/main" xmlns="" val="2799208891"/>
                        </a:ext>
                      </a:extLst>
                    </a:gridCol>
                  </a:tblGrid>
                  <a:tr h="640080">
                    <a:tc gridSpan="2">
                      <a:txBody>
                        <a:bodyPr/>
                        <a:lstStyle/>
                        <a:p>
                          <a:pPr algn="ctr">
                            <a:lnSpc>
                              <a:spcPct val="150000"/>
                            </a:lnSpc>
                            <a:spcAft>
                              <a:spcPts val="0"/>
                            </a:spcAft>
                          </a:pPr>
                          <a:r>
                            <a:rPr lang="zh-CN" sz="2800" b="0" dirty="0">
                              <a:solidFill>
                                <a:schemeClr val="tx1"/>
                              </a:solidFill>
                              <a:effectLst/>
                              <a:latin typeface="+mn-lt"/>
                              <a:ea typeface="+mn-ea"/>
                            </a:rPr>
                            <a:t>溶液类型</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a:txBody>
                        <a:bodyPr/>
                        <a:lstStyle/>
                        <a:p>
                          <a:pPr algn="ctr">
                            <a:lnSpc>
                              <a:spcPct val="150000"/>
                            </a:lnSpc>
                            <a:spcAft>
                              <a:spcPts val="0"/>
                            </a:spcAft>
                          </a:pPr>
                          <a:r>
                            <a:rPr lang="zh-CN" sz="2800" b="0">
                              <a:solidFill>
                                <a:schemeClr val="tx1"/>
                              </a:solidFill>
                              <a:effectLst/>
                              <a:latin typeface="+mn-lt"/>
                              <a:ea typeface="+mn-ea"/>
                            </a:rPr>
                            <a:t>相关计算</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2270547685"/>
                      </a:ext>
                    </a:extLst>
                  </a:tr>
                  <a:tr h="1280160">
                    <a:tc rowSpan="3">
                      <a:txBody>
                        <a:bodyPr/>
                        <a:lstStyle/>
                        <a:p>
                          <a:pPr algn="ctr">
                            <a:lnSpc>
                              <a:spcPct val="150000"/>
                            </a:lnSpc>
                            <a:spcAft>
                              <a:spcPts val="0"/>
                            </a:spcAft>
                          </a:pPr>
                          <a:r>
                            <a:rPr lang="zh-CN" sz="2800" b="0">
                              <a:solidFill>
                                <a:schemeClr val="tx1"/>
                              </a:solidFill>
                              <a:effectLst/>
                              <a:latin typeface="+mn-lt"/>
                              <a:ea typeface="+mn-ea"/>
                            </a:rPr>
                            <a:t>强</a:t>
                          </a:r>
                        </a:p>
                        <a:p>
                          <a:pPr algn="ctr">
                            <a:lnSpc>
                              <a:spcPct val="150000"/>
                            </a:lnSpc>
                            <a:spcAft>
                              <a:spcPts val="0"/>
                            </a:spcAft>
                          </a:pPr>
                          <a:r>
                            <a:rPr lang="zh-CN" sz="2800" b="0">
                              <a:solidFill>
                                <a:schemeClr val="tx1"/>
                              </a:solidFill>
                              <a:effectLst/>
                              <a:latin typeface="+mn-lt"/>
                              <a:ea typeface="+mn-ea"/>
                            </a:rPr>
                            <a:t>酸</a:t>
                          </a:r>
                        </a:p>
                        <a:p>
                          <a:pPr algn="ctr">
                            <a:lnSpc>
                              <a:spcPct val="150000"/>
                            </a:lnSpc>
                            <a:spcAft>
                              <a:spcPts val="0"/>
                            </a:spcAft>
                          </a:pPr>
                          <a:r>
                            <a:rPr lang="zh-CN" sz="2800" b="0">
                              <a:solidFill>
                                <a:schemeClr val="tx1"/>
                              </a:solidFill>
                              <a:effectLst/>
                              <a:latin typeface="+mn-lt"/>
                              <a:ea typeface="+mn-ea"/>
                            </a:rPr>
                            <a:t>强</a:t>
                          </a:r>
                        </a:p>
                        <a:p>
                          <a:pPr algn="ctr">
                            <a:lnSpc>
                              <a:spcPct val="150000"/>
                            </a:lnSpc>
                            <a:spcAft>
                              <a:spcPts val="0"/>
                            </a:spcAft>
                          </a:pPr>
                          <a:r>
                            <a:rPr lang="zh-CN" sz="2800" b="0">
                              <a:solidFill>
                                <a:schemeClr val="tx1"/>
                              </a:solidFill>
                              <a:effectLst/>
                              <a:latin typeface="+mn-lt"/>
                              <a:ea typeface="+mn-ea"/>
                            </a:rPr>
                            <a:t>碱</a:t>
                          </a:r>
                        </a:p>
                        <a:p>
                          <a:pPr algn="ctr">
                            <a:lnSpc>
                              <a:spcPct val="150000"/>
                            </a:lnSpc>
                            <a:spcAft>
                              <a:spcPts val="0"/>
                            </a:spcAft>
                          </a:pPr>
                          <a:r>
                            <a:rPr lang="zh-CN" sz="2800" b="0">
                              <a:solidFill>
                                <a:schemeClr val="tx1"/>
                              </a:solidFill>
                              <a:effectLst/>
                              <a:latin typeface="+mn-lt"/>
                              <a:ea typeface="+mn-ea"/>
                            </a:rPr>
                            <a:t>混</a:t>
                          </a:r>
                        </a:p>
                        <a:p>
                          <a:pPr algn="ctr">
                            <a:lnSpc>
                              <a:spcPct val="150000"/>
                            </a:lnSpc>
                            <a:spcAft>
                              <a:spcPts val="0"/>
                            </a:spcAft>
                          </a:pPr>
                          <a:r>
                            <a:rPr lang="zh-CN" sz="2800" b="0">
                              <a:solidFill>
                                <a:schemeClr val="tx1"/>
                              </a:solidFill>
                              <a:effectLst/>
                              <a:latin typeface="+mn-lt"/>
                              <a:ea typeface="+mn-ea"/>
                            </a:rPr>
                            <a:t>合</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latin typeface="+mn-lt"/>
                              <a:ea typeface="+mn-ea"/>
                            </a:rPr>
                            <a:t>恰好完</a:t>
                          </a:r>
                        </a:p>
                        <a:p>
                          <a:pPr algn="ctr">
                            <a:lnSpc>
                              <a:spcPct val="150000"/>
                            </a:lnSpc>
                            <a:spcAft>
                              <a:spcPts val="0"/>
                            </a:spcAft>
                          </a:pPr>
                          <a:r>
                            <a:rPr lang="zh-CN" sz="2800" b="0">
                              <a:solidFill>
                                <a:schemeClr val="tx1"/>
                              </a:solidFill>
                              <a:effectLst/>
                              <a:latin typeface="+mn-lt"/>
                              <a:ea typeface="+mn-ea"/>
                            </a:rPr>
                            <a:t>全反应</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dirty="0">
                              <a:solidFill>
                                <a:schemeClr val="tx1"/>
                              </a:solidFill>
                              <a:effectLst/>
                              <a:latin typeface="+mn-lt"/>
                              <a:ea typeface="+mn-ea"/>
                            </a:rPr>
                            <a:t>pH=7(25 ℃)</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2562888413"/>
                      </a:ext>
                    </a:extLst>
                  </a:tr>
                  <a:tr h="1021715">
                    <a:tc vMerge="1">
                      <a:txBody>
                        <a:bodyPr/>
                        <a:lstStyle/>
                        <a:p>
                          <a:endParaRPr lang="zh-CN" altLang="en-US"/>
                        </a:p>
                      </a:txBody>
                      <a:tcPr/>
                    </a:tc>
                    <a:tc>
                      <a:txBody>
                        <a:bodyPr/>
                        <a:lstStyle/>
                        <a:p>
                          <a:pPr algn="ctr">
                            <a:lnSpc>
                              <a:spcPct val="150000"/>
                            </a:lnSpc>
                            <a:spcAft>
                              <a:spcPts val="0"/>
                            </a:spcAft>
                          </a:pPr>
                          <a:r>
                            <a:rPr lang="zh-CN" sz="2800" b="0">
                              <a:solidFill>
                                <a:schemeClr val="tx1"/>
                              </a:solidFill>
                              <a:effectLst/>
                              <a:latin typeface="+mn-lt"/>
                              <a:ea typeface="+mn-ea"/>
                            </a:rPr>
                            <a:t>酸过量</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53846" t="-187500" b="-212500"/>
                          </a:stretch>
                        </a:blipFill>
                      </a:tcPr>
                    </a:tc>
                    <a:extLst>
                      <a:ext uri="{0D108BD9-81ED-4DB2-BD59-A6C34878D82A}">
                        <a16:rowId xmlns:a16="http://schemas.microsoft.com/office/drawing/2014/main" xmlns:a14="http://schemas.microsoft.com/office/drawing/2010/main" xmlns="" val="1740975860"/>
                      </a:ext>
                    </a:extLst>
                  </a:tr>
                  <a:tr h="2135823">
                    <a:tc vMerge="1">
                      <a:txBody>
                        <a:bodyPr/>
                        <a:lstStyle/>
                        <a:p>
                          <a:endParaRPr lang="zh-CN" altLang="en-US"/>
                        </a:p>
                      </a:txBody>
                      <a:tcPr/>
                    </a:tc>
                    <a:tc>
                      <a:txBody>
                        <a:bodyPr/>
                        <a:lstStyle/>
                        <a:p>
                          <a:pPr algn="ctr">
                            <a:lnSpc>
                              <a:spcPct val="150000"/>
                            </a:lnSpc>
                            <a:spcAft>
                              <a:spcPts val="0"/>
                            </a:spcAft>
                          </a:pPr>
                          <a:r>
                            <a:rPr lang="zh-CN" sz="2800" b="0">
                              <a:solidFill>
                                <a:schemeClr val="tx1"/>
                              </a:solidFill>
                              <a:effectLst/>
                              <a:latin typeface="+mn-lt"/>
                              <a:ea typeface="+mn-ea"/>
                            </a:rPr>
                            <a:t>碱过量</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53846" t="-138000" b="-2000"/>
                          </a:stretch>
                        </a:blipFill>
                      </a:tcPr>
                    </a:tc>
                    <a:extLst>
                      <a:ext uri="{0D108BD9-81ED-4DB2-BD59-A6C34878D82A}">
                        <a16:rowId xmlns:a16="http://schemas.microsoft.com/office/drawing/2014/main" xmlns:a14="http://schemas.microsoft.com/office/drawing/2010/main" xmlns="" val="1353683973"/>
                      </a:ext>
                    </a:extLst>
                  </a:tr>
                </a:tbl>
              </a:graphicData>
            </a:graphic>
          </p:graphicFrame>
        </mc:Fallback>
      </mc:AlternateContent>
    </p:spTree>
    <p:extLst>
      <p:ext uri="{BB962C8B-B14F-4D97-AF65-F5344CB8AC3E}">
        <p14:creationId xmlns:p14="http://schemas.microsoft.com/office/powerpoint/2010/main" val="11525262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mc:AlternateContent xmlns:mc="http://schemas.openxmlformats.org/markup-compatibility/2006" xmlns:a14="http://schemas.microsoft.com/office/drawing/2010/main">
        <mc:Choice Requires="a14">
          <p:sp>
            <p:nvSpPr>
              <p:cNvPr id="15" name="矩形 14">
                <a:extLst>
                  <a:ext uri="{FF2B5EF4-FFF2-40B4-BE49-F238E27FC236}">
                    <a16:creationId xmlns:a16="http://schemas.microsoft.com/office/drawing/2014/main" xmlns="" id="{C3B9D2F5-593F-4F78-9E81-A9CD767162E1}"/>
                  </a:ext>
                </a:extLst>
              </p:cNvPr>
              <p:cNvSpPr/>
              <p:nvPr/>
            </p:nvSpPr>
            <p:spPr>
              <a:xfrm>
                <a:off x="234042" y="341763"/>
                <a:ext cx="11723913" cy="6297108"/>
              </a:xfrm>
              <a:prstGeom prst="rect">
                <a:avLst/>
              </a:prstGeom>
            </p:spPr>
            <p:txBody>
              <a:bodyPr wrap="square">
                <a:spAutoFit/>
              </a:bodyPr>
              <a:lstStyle/>
              <a:p>
                <a:pPr>
                  <a:lnSpc>
                    <a:spcPct val="150000"/>
                  </a:lnSpc>
                </a:pPr>
                <a:r>
                  <a:rPr lang="en-US" altLang="zh-CN" sz="2800" b="1" dirty="0"/>
                  <a:t>2.</a:t>
                </a:r>
                <a:r>
                  <a:rPr lang="zh-CN" altLang="zh-CN" sz="2800" b="1" dirty="0"/>
                  <a:t>酸碱混合的</a:t>
                </a:r>
                <a:r>
                  <a:rPr lang="en-US" altLang="zh-CN" sz="2800" b="1" dirty="0"/>
                  <a:t>4</a:t>
                </a:r>
                <a:r>
                  <a:rPr lang="zh-CN" altLang="zh-CN" sz="2800" b="1" dirty="0"/>
                  <a:t>条规律</a:t>
                </a:r>
              </a:p>
              <a:p>
                <a:pPr>
                  <a:lnSpc>
                    <a:spcPct val="150000"/>
                  </a:lnSpc>
                </a:pPr>
                <a:r>
                  <a:rPr lang="en-US" altLang="zh-CN" sz="2800" dirty="0"/>
                  <a:t>(1)</a:t>
                </a:r>
                <a:r>
                  <a:rPr lang="zh-CN" altLang="zh-CN" sz="2800" dirty="0"/>
                  <a:t>等体积的强酸</a:t>
                </a:r>
                <a:r>
                  <a:rPr lang="en-US" altLang="zh-CN" sz="2800" dirty="0"/>
                  <a:t>(pH</a:t>
                </a:r>
                <a:r>
                  <a:rPr lang="en-US" altLang="zh-CN" sz="2800" baseline="-25000" dirty="0"/>
                  <a:t>1</a:t>
                </a:r>
                <a:r>
                  <a:rPr lang="en-US" altLang="zh-CN" sz="2800" dirty="0"/>
                  <a:t>)</a:t>
                </a:r>
                <a:r>
                  <a:rPr lang="zh-CN" altLang="zh-CN" sz="2800" dirty="0"/>
                  <a:t>与强碱</a:t>
                </a:r>
                <a:r>
                  <a:rPr lang="en-US" altLang="zh-CN" sz="2800" dirty="0"/>
                  <a:t>(pH</a:t>
                </a:r>
                <a:r>
                  <a:rPr lang="en-US" altLang="zh-CN" sz="2800" baseline="-25000" dirty="0"/>
                  <a:t>2</a:t>
                </a:r>
                <a:r>
                  <a:rPr lang="en-US" altLang="zh-CN" sz="2800" dirty="0"/>
                  <a:t>)</a:t>
                </a:r>
                <a:r>
                  <a:rPr lang="zh-CN" altLang="zh-CN" sz="2800" dirty="0"/>
                  <a:t>混合</a:t>
                </a:r>
                <a:r>
                  <a:rPr lang="en-US" altLang="zh-CN" sz="2800" dirty="0"/>
                  <a:t>(25 ℃)</a:t>
                </a:r>
                <a:endParaRPr lang="zh-CN" altLang="zh-CN" sz="2800" dirty="0"/>
              </a:p>
              <a:p>
                <a:pPr>
                  <a:lnSpc>
                    <a:spcPct val="150000"/>
                  </a:lnSpc>
                </a:pPr>
                <a:r>
                  <a:rPr lang="zh-CN" altLang="zh-CN" sz="2800" dirty="0"/>
                  <a:t>若混合前</a:t>
                </a:r>
                <a:r>
                  <a:rPr lang="en-US" altLang="zh-CN" sz="2800" dirty="0"/>
                  <a:t>pH</a:t>
                </a:r>
                <a:r>
                  <a:rPr lang="en-US" altLang="zh-CN" sz="2800" baseline="-25000" dirty="0"/>
                  <a:t>1</a:t>
                </a:r>
                <a:r>
                  <a:rPr lang="en-US" altLang="zh-CN" sz="2800" dirty="0"/>
                  <a:t>+pH</a:t>
                </a:r>
                <a:r>
                  <a:rPr lang="en-US" altLang="zh-CN" sz="2800" baseline="-25000" dirty="0"/>
                  <a:t>2</a:t>
                </a:r>
                <a:r>
                  <a:rPr lang="en-US" altLang="zh-CN" sz="2800" dirty="0"/>
                  <a:t>&gt;14,</a:t>
                </a:r>
                <a:r>
                  <a:rPr lang="zh-CN" altLang="zh-CN" sz="2800" dirty="0"/>
                  <a:t>则混合后溶液呈碱性</a:t>
                </a:r>
                <a:r>
                  <a:rPr lang="en-US" altLang="zh-CN" sz="2800" dirty="0"/>
                  <a:t>,pH</a:t>
                </a:r>
                <a:r>
                  <a:rPr lang="zh-CN" altLang="zh-CN" sz="2800" baseline="-25000" dirty="0"/>
                  <a:t>混</a:t>
                </a:r>
                <a:r>
                  <a:rPr lang="en-US" altLang="zh-CN" sz="2800" dirty="0"/>
                  <a:t>&gt;7;</a:t>
                </a:r>
                <a:endParaRPr lang="zh-CN" altLang="zh-CN" sz="2800" dirty="0"/>
              </a:p>
              <a:p>
                <a:pPr>
                  <a:lnSpc>
                    <a:spcPct val="150000"/>
                  </a:lnSpc>
                </a:pPr>
                <a:r>
                  <a:rPr lang="zh-CN" altLang="zh-CN" sz="2800" dirty="0"/>
                  <a:t>若混合前</a:t>
                </a:r>
                <a:r>
                  <a:rPr lang="en-US" altLang="zh-CN" sz="2800" dirty="0"/>
                  <a:t>pH</a:t>
                </a:r>
                <a:r>
                  <a:rPr lang="en-US" altLang="zh-CN" sz="2800" baseline="-25000" dirty="0"/>
                  <a:t>1</a:t>
                </a:r>
                <a:r>
                  <a:rPr lang="en-US" altLang="zh-CN" sz="2800" dirty="0"/>
                  <a:t>+pH</a:t>
                </a:r>
                <a:r>
                  <a:rPr lang="en-US" altLang="zh-CN" sz="2800" baseline="-25000" dirty="0"/>
                  <a:t>2</a:t>
                </a:r>
                <a:r>
                  <a:rPr lang="en-US" altLang="zh-CN" sz="2800" dirty="0"/>
                  <a:t>=14,</a:t>
                </a:r>
                <a:r>
                  <a:rPr lang="zh-CN" altLang="zh-CN" sz="2800" dirty="0"/>
                  <a:t>则混合后溶液呈中性</a:t>
                </a:r>
                <a:r>
                  <a:rPr lang="en-US" altLang="zh-CN" sz="2800" dirty="0"/>
                  <a:t>,pH</a:t>
                </a:r>
                <a:r>
                  <a:rPr lang="zh-CN" altLang="zh-CN" sz="2800" baseline="-25000" dirty="0"/>
                  <a:t>混</a:t>
                </a:r>
                <a:r>
                  <a:rPr lang="en-US" altLang="zh-CN" sz="2800" dirty="0"/>
                  <a:t>=7;</a:t>
                </a:r>
                <a:endParaRPr lang="zh-CN" altLang="zh-CN" sz="2800" dirty="0"/>
              </a:p>
              <a:p>
                <a:pPr>
                  <a:lnSpc>
                    <a:spcPct val="150000"/>
                  </a:lnSpc>
                </a:pPr>
                <a:r>
                  <a:rPr lang="zh-CN" altLang="zh-CN" sz="2800" dirty="0"/>
                  <a:t>若混合前</a:t>
                </a:r>
                <a:r>
                  <a:rPr lang="en-US" altLang="zh-CN" sz="2800" dirty="0"/>
                  <a:t>pH</a:t>
                </a:r>
                <a:r>
                  <a:rPr lang="en-US" altLang="zh-CN" sz="2800" baseline="-25000" dirty="0"/>
                  <a:t>1</a:t>
                </a:r>
                <a:r>
                  <a:rPr lang="en-US" altLang="zh-CN" sz="2800" dirty="0"/>
                  <a:t>+pH</a:t>
                </a:r>
                <a:r>
                  <a:rPr lang="en-US" altLang="zh-CN" sz="2800" baseline="-25000" dirty="0"/>
                  <a:t>2</a:t>
                </a:r>
                <a:r>
                  <a:rPr lang="en-US" altLang="zh-CN" sz="2800" dirty="0"/>
                  <a:t>&lt;14,</a:t>
                </a:r>
                <a:r>
                  <a:rPr lang="zh-CN" altLang="zh-CN" sz="2800" dirty="0"/>
                  <a:t>则混合后溶液呈酸性</a:t>
                </a:r>
                <a:r>
                  <a:rPr lang="en-US" altLang="zh-CN" sz="2800" dirty="0"/>
                  <a:t>,pH</a:t>
                </a:r>
                <a:r>
                  <a:rPr lang="zh-CN" altLang="zh-CN" sz="2800" baseline="-25000" dirty="0"/>
                  <a:t>混</a:t>
                </a:r>
                <a:r>
                  <a:rPr lang="en-US" altLang="zh-CN" sz="2800" dirty="0"/>
                  <a:t>&lt;7</a:t>
                </a:r>
                <a:r>
                  <a:rPr lang="zh-CN" altLang="zh-CN" sz="2800" dirty="0"/>
                  <a:t>。</a:t>
                </a:r>
              </a:p>
              <a:p>
                <a:pPr>
                  <a:lnSpc>
                    <a:spcPct val="150000"/>
                  </a:lnSpc>
                </a:pPr>
                <a:r>
                  <a:rPr lang="en-US" altLang="zh-CN" sz="2800" dirty="0"/>
                  <a:t>(2)</a:t>
                </a:r>
                <a:r>
                  <a:rPr lang="zh-CN" altLang="zh-CN" sz="2800" dirty="0"/>
                  <a:t>强酸</a:t>
                </a:r>
                <a:r>
                  <a:rPr lang="en-US" altLang="zh-CN" sz="2800" dirty="0"/>
                  <a:t>(pH</a:t>
                </a:r>
                <a:r>
                  <a:rPr lang="en-US" altLang="zh-CN" sz="2800" baseline="-25000" dirty="0"/>
                  <a:t>1</a:t>
                </a:r>
                <a:r>
                  <a:rPr lang="en-US" altLang="zh-CN" sz="2800" dirty="0"/>
                  <a:t>)</a:t>
                </a:r>
                <a:r>
                  <a:rPr lang="zh-CN" altLang="zh-CN" sz="2800" dirty="0"/>
                  <a:t>与强碱</a:t>
                </a:r>
                <a:r>
                  <a:rPr lang="en-US" altLang="zh-CN" sz="2800" dirty="0"/>
                  <a:t>(pH</a:t>
                </a:r>
                <a:r>
                  <a:rPr lang="en-US" altLang="zh-CN" sz="2800" baseline="-25000" dirty="0"/>
                  <a:t>2</a:t>
                </a:r>
                <a:r>
                  <a:rPr lang="en-US" altLang="zh-CN" sz="2800" dirty="0"/>
                  <a:t>)</a:t>
                </a:r>
                <a:r>
                  <a:rPr lang="zh-CN" altLang="zh-CN" sz="2800" dirty="0"/>
                  <a:t>混合呈中性时</a:t>
                </a:r>
                <a:r>
                  <a:rPr lang="en-US" altLang="zh-CN" sz="2800" dirty="0"/>
                  <a:t>,</a:t>
                </a:r>
                <a:r>
                  <a:rPr lang="zh-CN" altLang="zh-CN" sz="2800" dirty="0"/>
                  <a:t>二者的体积关系</a:t>
                </a:r>
                <a:r>
                  <a:rPr lang="en-US" altLang="zh-CN" sz="2800" dirty="0"/>
                  <a:t>(25 ℃)</a:t>
                </a:r>
                <a:endParaRPr lang="zh-CN" altLang="zh-CN" sz="2800" dirty="0"/>
              </a:p>
              <a:p>
                <a:pPr>
                  <a:lnSpc>
                    <a:spcPct val="150000"/>
                  </a:lnSpc>
                </a:pPr>
                <a:r>
                  <a:rPr lang="zh-CN" altLang="zh-CN" sz="2800" dirty="0"/>
                  <a:t>若</a:t>
                </a:r>
                <a:r>
                  <a:rPr lang="en-US" altLang="zh-CN" sz="2800" dirty="0"/>
                  <a:t>pH</a:t>
                </a:r>
                <a:r>
                  <a:rPr lang="en-US" altLang="zh-CN" sz="2800" baseline="-25000" dirty="0"/>
                  <a:t>1</a:t>
                </a:r>
                <a:r>
                  <a:rPr lang="en-US" altLang="zh-CN" sz="2800" dirty="0"/>
                  <a:t>+pH</a:t>
                </a:r>
                <a:r>
                  <a:rPr lang="en-US" altLang="zh-CN" sz="2800" baseline="-25000" dirty="0"/>
                  <a:t>2</a:t>
                </a:r>
                <a:r>
                  <a:rPr lang="en-US" altLang="zh-CN" sz="2800" dirty="0"/>
                  <a:t>=14,</a:t>
                </a:r>
                <a:r>
                  <a:rPr lang="zh-CN" altLang="zh-CN" sz="2800" dirty="0"/>
                  <a:t>则</a:t>
                </a:r>
                <a:r>
                  <a:rPr lang="en-US" altLang="zh-CN" sz="2800" i="1" dirty="0"/>
                  <a:t>V</a:t>
                </a:r>
                <a:r>
                  <a:rPr lang="zh-CN" altLang="zh-CN" sz="2800" baseline="-25000" dirty="0"/>
                  <a:t>酸</a:t>
                </a:r>
                <a:r>
                  <a:rPr lang="en-US" altLang="zh-CN" sz="2800" dirty="0"/>
                  <a:t>=</a:t>
                </a:r>
                <a:r>
                  <a:rPr lang="en-US" altLang="zh-CN" sz="2800" i="1" dirty="0"/>
                  <a:t>V</a:t>
                </a:r>
                <a:r>
                  <a:rPr lang="zh-CN" altLang="zh-CN" sz="2800" baseline="-25000" dirty="0"/>
                  <a:t>碱</a:t>
                </a:r>
                <a:r>
                  <a:rPr lang="en-US" altLang="zh-CN" sz="2800" dirty="0"/>
                  <a:t>;</a:t>
                </a:r>
                <a:endParaRPr lang="zh-CN" altLang="zh-CN" sz="2800" dirty="0"/>
              </a:p>
              <a:p>
                <a:pPr>
                  <a:lnSpc>
                    <a:spcPct val="150000"/>
                  </a:lnSpc>
                </a:pPr>
                <a:r>
                  <a:rPr lang="zh-CN" altLang="zh-CN" sz="2800" dirty="0"/>
                  <a:t>若</a:t>
                </a:r>
                <a:r>
                  <a:rPr lang="en-US" altLang="zh-CN" sz="2800" dirty="0"/>
                  <a:t>pH</a:t>
                </a:r>
                <a:r>
                  <a:rPr lang="en-US" altLang="zh-CN" sz="2800" baseline="-25000" dirty="0"/>
                  <a:t>1</a:t>
                </a:r>
                <a:r>
                  <a:rPr lang="en-US" altLang="zh-CN" sz="2800" dirty="0"/>
                  <a:t>+pH</a:t>
                </a:r>
                <a:r>
                  <a:rPr lang="en-US" altLang="zh-CN" sz="2800" baseline="-25000" dirty="0"/>
                  <a:t>2</a:t>
                </a:r>
                <a:r>
                  <a:rPr lang="en-US" altLang="zh-CN" sz="2800" dirty="0"/>
                  <a:t>≠14,</a:t>
                </a:r>
                <a:r>
                  <a:rPr lang="zh-CN" altLang="zh-CN" sz="2800" dirty="0"/>
                  <a:t>则 </a:t>
                </a:r>
                <a14:m>
                  <m:oMath xmlns:m="http://schemas.openxmlformats.org/officeDocument/2006/math">
                    <m:f>
                      <m:fPr>
                        <m:ctrlPr>
                          <a:rPr lang="zh-CN" altLang="zh-CN" sz="2800" i="1">
                            <a:latin typeface="Cambria Math" panose="02040503050406030204" pitchFamily="18" charset="0"/>
                          </a:rPr>
                        </m:ctrlPr>
                      </m:fPr>
                      <m:num>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𝑉</m:t>
                            </m:r>
                          </m:e>
                          <m:sub>
                            <m:r>
                              <m:rPr>
                                <m:nor/>
                              </m:rPr>
                              <a:rPr lang="zh-CN" altLang="zh-CN" sz="2800"/>
                              <m:t>酸</m:t>
                            </m:r>
                          </m:sub>
                        </m:sSub>
                      </m:num>
                      <m:den>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𝑉</m:t>
                            </m:r>
                          </m:e>
                          <m:sub>
                            <m:r>
                              <m:rPr>
                                <m:nor/>
                              </m:rPr>
                              <a:rPr lang="zh-CN" altLang="zh-CN" sz="2800"/>
                              <m:t>碱</m:t>
                            </m:r>
                          </m:sub>
                        </m:sSub>
                      </m:den>
                    </m:f>
                  </m:oMath>
                </a14:m>
                <a:r>
                  <a:rPr lang="en-US" altLang="zh-CN" sz="2800" dirty="0"/>
                  <a:t>=</a:t>
                </a:r>
                <a14:m>
                  <m:oMath xmlns:m="http://schemas.openxmlformats.org/officeDocument/2006/math">
                    <m:f>
                      <m:fPr>
                        <m:ctrlPr>
                          <a:rPr lang="zh-CN" altLang="zh-CN" sz="2800" i="1">
                            <a:latin typeface="Cambria Math" panose="02040503050406030204" pitchFamily="18" charset="0"/>
                          </a:rPr>
                        </m:ctrlPr>
                      </m:fPr>
                      <m:num>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𝑐</m:t>
                            </m:r>
                          </m:e>
                          <m:sub>
                            <m:r>
                              <m:rPr>
                                <m:nor/>
                              </m:rPr>
                              <a:rPr lang="zh-CN" altLang="zh-CN" sz="2800"/>
                              <m:t>碱</m:t>
                            </m:r>
                          </m:sub>
                        </m:sSub>
                        <m:r>
                          <m:rPr>
                            <m:nor/>
                          </m:rPr>
                          <a:rPr lang="en-US" altLang="zh-CN" sz="2800"/>
                          <m:t>(</m:t>
                        </m:r>
                        <m:r>
                          <m:rPr>
                            <m:sty m:val="p"/>
                          </m:rPr>
                          <a:rPr lang="en-US" altLang="zh-CN" sz="2800">
                            <a:latin typeface="Cambria Math" panose="02040503050406030204" pitchFamily="18" charset="0"/>
                          </a:rPr>
                          <m:t>O</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H</m:t>
                            </m:r>
                          </m:e>
                          <m:sup>
                            <m:r>
                              <m:rPr>
                                <m:nor/>
                              </m:rPr>
                              <a:rPr lang="en-US" altLang="zh-CN" sz="2800" i="1"/>
                              <m:t>−</m:t>
                            </m:r>
                          </m:sup>
                        </m:sSup>
                        <m:r>
                          <m:rPr>
                            <m:nor/>
                          </m:rPr>
                          <a:rPr lang="en-US" altLang="zh-CN" sz="2800"/>
                          <m:t>)</m:t>
                        </m:r>
                      </m:num>
                      <m:den>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𝑐</m:t>
                            </m:r>
                          </m:e>
                          <m:sub>
                            <m:r>
                              <m:rPr>
                                <m:nor/>
                              </m:rPr>
                              <a:rPr lang="zh-CN" altLang="zh-CN" sz="2800"/>
                              <m:t>酸</m:t>
                            </m:r>
                          </m:sub>
                        </m:sSub>
                        <m:r>
                          <m:rPr>
                            <m:nor/>
                          </m:rPr>
                          <a:rPr lang="en-US" altLang="zh-CN" sz="2800"/>
                          <m:t>(</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H</m:t>
                            </m:r>
                          </m:e>
                          <m:sup>
                            <m:r>
                              <a:rPr lang="en-US" altLang="zh-CN" sz="2800">
                                <a:latin typeface="Cambria Math" panose="02040503050406030204" pitchFamily="18" charset="0"/>
                              </a:rPr>
                              <m:t>+</m:t>
                            </m:r>
                          </m:sup>
                        </m:sSup>
                        <m:r>
                          <m:rPr>
                            <m:nor/>
                          </m:rPr>
                          <a:rPr lang="en-US" altLang="zh-CN" sz="2800"/>
                          <m:t>)</m:t>
                        </m:r>
                      </m:den>
                    </m:f>
                  </m:oMath>
                </a14:m>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1</m:t>
                        </m:r>
                        <m:sSup>
                          <m:sSupPr>
                            <m:ctrlPr>
                              <a:rPr lang="zh-CN" altLang="zh-CN" sz="2800" i="1">
                                <a:latin typeface="Cambria Math" panose="02040503050406030204" pitchFamily="18" charset="0"/>
                              </a:rPr>
                            </m:ctrlPr>
                          </m:sSupPr>
                          <m:e>
                            <m:r>
                              <a:rPr lang="en-US" altLang="zh-CN" sz="2800">
                                <a:latin typeface="Cambria Math" panose="02040503050406030204" pitchFamily="18" charset="0"/>
                              </a:rPr>
                              <m:t>0</m:t>
                            </m:r>
                          </m:e>
                          <m:sup>
                            <m:r>
                              <m:rPr>
                                <m:sty m:val="p"/>
                              </m:rPr>
                              <a:rPr lang="en-US" altLang="zh-CN" sz="2800">
                                <a:latin typeface="Cambria Math" panose="02040503050406030204" pitchFamily="18" charset="0"/>
                              </a:rPr>
                              <m:t>p</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2</m:t>
                                </m:r>
                              </m:sub>
                            </m:sSub>
                            <m:r>
                              <m:rPr>
                                <m:nor/>
                              </m:rPr>
                              <a:rPr lang="en-US" altLang="zh-CN" sz="2800" i="1"/>
                              <m:t>−</m:t>
                            </m:r>
                            <m:r>
                              <a:rPr lang="en-US" altLang="zh-CN" sz="2800">
                                <a:latin typeface="Cambria Math" panose="02040503050406030204" pitchFamily="18" charset="0"/>
                              </a:rPr>
                              <m:t>14</m:t>
                            </m:r>
                          </m:sup>
                        </m:sSup>
                      </m:num>
                      <m:den>
                        <m:r>
                          <a:rPr lang="en-US" altLang="zh-CN" sz="2800">
                            <a:latin typeface="Cambria Math" panose="02040503050406030204" pitchFamily="18" charset="0"/>
                          </a:rPr>
                          <m:t>1</m:t>
                        </m:r>
                        <m:sSup>
                          <m:sSupPr>
                            <m:ctrlPr>
                              <a:rPr lang="zh-CN" altLang="zh-CN" sz="2800" i="1">
                                <a:latin typeface="Cambria Math" panose="02040503050406030204" pitchFamily="18" charset="0"/>
                              </a:rPr>
                            </m:ctrlPr>
                          </m:sSupPr>
                          <m:e>
                            <m:r>
                              <a:rPr lang="en-US" altLang="zh-CN" sz="2800">
                                <a:latin typeface="Cambria Math" panose="02040503050406030204" pitchFamily="18" charset="0"/>
                              </a:rPr>
                              <m:t>0</m:t>
                            </m:r>
                          </m:e>
                          <m:sup>
                            <m:r>
                              <m:rPr>
                                <m:nor/>
                              </m:rPr>
                              <a:rPr lang="en-US" altLang="zh-CN" sz="2800" i="1"/>
                              <m:t>−</m:t>
                            </m:r>
                            <m:r>
                              <m:rPr>
                                <m:sty m:val="p"/>
                              </m:rPr>
                              <a:rPr lang="en-US" altLang="zh-CN" sz="2800">
                                <a:latin typeface="Cambria Math" panose="02040503050406030204" pitchFamily="18" charset="0"/>
                              </a:rPr>
                              <m:t>p</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1</m:t>
                                </m:r>
                              </m:sub>
                            </m:sSub>
                          </m:sup>
                        </m:sSup>
                      </m:den>
                    </m:f>
                  </m:oMath>
                </a14:m>
                <a:r>
                  <a:rPr lang="en-US" altLang="zh-CN" sz="2800" dirty="0"/>
                  <a:t>=1</a:t>
                </a:r>
                <a14:m>
                  <m:oMath xmlns:m="http://schemas.openxmlformats.org/officeDocument/2006/math">
                    <m:sSup>
                      <m:sSupPr>
                        <m:ctrlPr>
                          <a:rPr lang="zh-CN" altLang="zh-CN" sz="2800" i="1">
                            <a:latin typeface="Cambria Math" panose="02040503050406030204" pitchFamily="18" charset="0"/>
                          </a:rPr>
                        </m:ctrlPr>
                      </m:sSupPr>
                      <m:e>
                        <m:r>
                          <a:rPr lang="en-US" altLang="zh-CN" sz="2800">
                            <a:latin typeface="Cambria Math" panose="02040503050406030204" pitchFamily="18" charset="0"/>
                          </a:rPr>
                          <m:t>0</m:t>
                        </m:r>
                      </m:e>
                      <m:sup>
                        <m:r>
                          <m:rPr>
                            <m:sty m:val="p"/>
                          </m:rPr>
                          <a:rPr lang="en-US" altLang="zh-CN" sz="2800">
                            <a:latin typeface="Cambria Math" panose="02040503050406030204" pitchFamily="18" charset="0"/>
                          </a:rPr>
                          <m:t>p</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1</m:t>
                            </m:r>
                          </m:sub>
                        </m:sSub>
                        <m:r>
                          <a:rPr lang="en-US" altLang="zh-CN" sz="2800">
                            <a:latin typeface="Cambria Math" panose="02040503050406030204" pitchFamily="18" charset="0"/>
                          </a:rPr>
                          <m:t>+</m:t>
                        </m:r>
                        <m:r>
                          <m:rPr>
                            <m:sty m:val="p"/>
                          </m:rPr>
                          <a:rPr lang="en-US" altLang="zh-CN" sz="2800">
                            <a:latin typeface="Cambria Math" panose="02040503050406030204" pitchFamily="18" charset="0"/>
                          </a:rPr>
                          <m:t>p</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2</m:t>
                            </m:r>
                          </m:sub>
                        </m:sSub>
                        <m:r>
                          <m:rPr>
                            <m:nor/>
                          </m:rPr>
                          <a:rPr lang="en-US" altLang="zh-CN" sz="2800" i="1"/>
                          <m:t>−</m:t>
                        </m:r>
                        <m:r>
                          <a:rPr lang="en-US" altLang="zh-CN" sz="2800">
                            <a:latin typeface="Cambria Math" panose="02040503050406030204" pitchFamily="18" charset="0"/>
                          </a:rPr>
                          <m:t>14</m:t>
                        </m:r>
                      </m:sup>
                    </m:sSup>
                  </m:oMath>
                </a14:m>
                <a:r>
                  <a:rPr lang="zh-CN" altLang="zh-CN" sz="2800" dirty="0"/>
                  <a:t>。</a:t>
                </a:r>
              </a:p>
            </p:txBody>
          </p:sp>
        </mc:Choice>
        <mc:Fallback xmlns="">
          <p:sp>
            <p:nvSpPr>
              <p:cNvPr id="15" name="矩形 14">
                <a:extLst>
                  <a:ext uri="{FF2B5EF4-FFF2-40B4-BE49-F238E27FC236}">
                    <a16:creationId xmlns:a16="http://schemas.microsoft.com/office/drawing/2014/main" xmlns:a14="http://schemas.microsoft.com/office/drawing/2010/main" xmlns="" id="{C3B9D2F5-593F-4F78-9E81-A9CD767162E1}"/>
                  </a:ext>
                </a:extLst>
              </p:cNvPr>
              <p:cNvSpPr>
                <a:spLocks noRot="1" noChangeAspect="1" noMove="1" noResize="1" noEditPoints="1" noAdjustHandles="1" noChangeArrowheads="1" noChangeShapeType="1" noTextEdit="1"/>
              </p:cNvSpPr>
              <p:nvPr/>
            </p:nvSpPr>
            <p:spPr>
              <a:xfrm>
                <a:off x="234042" y="341763"/>
                <a:ext cx="11723913" cy="6297108"/>
              </a:xfrm>
              <a:prstGeom prst="rect">
                <a:avLst/>
              </a:prstGeom>
              <a:blipFill rotWithShape="1">
                <a:blip r:embed="rId2"/>
                <a:stretch>
                  <a:fillRect l="-104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360531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15" name="矩形 14">
            <a:extLst>
              <a:ext uri="{FF2B5EF4-FFF2-40B4-BE49-F238E27FC236}">
                <a16:creationId xmlns:a16="http://schemas.microsoft.com/office/drawing/2014/main" xmlns="" id="{C3B9D2F5-593F-4F78-9E81-A9CD767162E1}"/>
              </a:ext>
            </a:extLst>
          </p:cNvPr>
          <p:cNvSpPr/>
          <p:nvPr/>
        </p:nvSpPr>
        <p:spPr>
          <a:xfrm>
            <a:off x="234042" y="399819"/>
            <a:ext cx="11723913" cy="5262979"/>
          </a:xfrm>
          <a:prstGeom prst="rect">
            <a:avLst/>
          </a:prstGeom>
        </p:spPr>
        <p:txBody>
          <a:bodyPr wrap="square">
            <a:spAutoFit/>
          </a:bodyPr>
          <a:lstStyle/>
          <a:p>
            <a:pPr>
              <a:lnSpc>
                <a:spcPct val="150000"/>
              </a:lnSpc>
            </a:pPr>
            <a:r>
              <a:rPr lang="en-US" altLang="zh-CN" sz="2800" dirty="0"/>
              <a:t>(3)</a:t>
            </a:r>
            <a:r>
              <a:rPr lang="zh-CN" altLang="zh-CN" sz="2800" dirty="0"/>
              <a:t>等体积的强酸</a:t>
            </a:r>
            <a:r>
              <a:rPr lang="en-US" altLang="zh-CN" sz="2800" dirty="0"/>
              <a:t>(pH</a:t>
            </a:r>
            <a:r>
              <a:rPr lang="en-US" altLang="zh-CN" sz="2800" baseline="-25000" dirty="0"/>
              <a:t>1</a:t>
            </a:r>
            <a:r>
              <a:rPr lang="en-US" altLang="zh-CN" sz="2800" dirty="0"/>
              <a:t>)</a:t>
            </a:r>
            <a:r>
              <a:rPr lang="zh-CN" altLang="zh-CN" sz="2800" dirty="0"/>
              <a:t>与弱碱</a:t>
            </a:r>
            <a:r>
              <a:rPr lang="en-US" altLang="zh-CN" sz="2800" dirty="0"/>
              <a:t>(pH</a:t>
            </a:r>
            <a:r>
              <a:rPr lang="en-US" altLang="zh-CN" sz="2800" baseline="-25000" dirty="0"/>
              <a:t>2</a:t>
            </a:r>
            <a:r>
              <a:rPr lang="en-US" altLang="zh-CN" sz="2800" dirty="0"/>
              <a:t>)</a:t>
            </a:r>
            <a:r>
              <a:rPr lang="zh-CN" altLang="zh-CN" sz="2800" dirty="0"/>
              <a:t>混合</a:t>
            </a:r>
            <a:r>
              <a:rPr lang="en-US" altLang="zh-CN" sz="2800" dirty="0"/>
              <a:t>(25 ℃)</a:t>
            </a:r>
            <a:endParaRPr lang="zh-CN" altLang="zh-CN" sz="2800" dirty="0"/>
          </a:p>
          <a:p>
            <a:pPr>
              <a:lnSpc>
                <a:spcPct val="150000"/>
              </a:lnSpc>
            </a:pPr>
            <a:r>
              <a:rPr lang="zh-CN" altLang="zh-CN" sz="2800" dirty="0"/>
              <a:t>若</a:t>
            </a:r>
            <a:r>
              <a:rPr lang="en-US" altLang="zh-CN" sz="2800" dirty="0"/>
              <a:t>pH</a:t>
            </a:r>
            <a:r>
              <a:rPr lang="en-US" altLang="zh-CN" sz="2800" baseline="-25000" dirty="0"/>
              <a:t>1</a:t>
            </a:r>
            <a:r>
              <a:rPr lang="en-US" altLang="zh-CN" sz="2800" dirty="0"/>
              <a:t>+pH</a:t>
            </a:r>
            <a:r>
              <a:rPr lang="en-US" altLang="zh-CN" sz="2800" baseline="-25000" dirty="0"/>
              <a:t>2</a:t>
            </a:r>
            <a:r>
              <a:rPr lang="en-US" altLang="zh-CN" sz="2800" dirty="0"/>
              <a:t>=14,</a:t>
            </a:r>
            <a:r>
              <a:rPr lang="zh-CN" altLang="zh-CN" sz="2800" dirty="0"/>
              <a:t>由于弱碱过量</a:t>
            </a:r>
            <a:r>
              <a:rPr lang="en-US" altLang="zh-CN" sz="2800" dirty="0"/>
              <a:t>,pH</a:t>
            </a:r>
            <a:r>
              <a:rPr lang="zh-CN" altLang="zh-CN" sz="2800" baseline="-25000" dirty="0"/>
              <a:t>混</a:t>
            </a:r>
            <a:r>
              <a:rPr lang="en-US" altLang="zh-CN" sz="2800" dirty="0"/>
              <a:t>&gt;7</a:t>
            </a:r>
            <a:r>
              <a:rPr lang="zh-CN" altLang="zh-CN" sz="2800" dirty="0"/>
              <a:t>。</a:t>
            </a:r>
          </a:p>
          <a:p>
            <a:pPr>
              <a:lnSpc>
                <a:spcPct val="150000"/>
              </a:lnSpc>
            </a:pPr>
            <a:r>
              <a:rPr lang="en-US" altLang="zh-CN" sz="2800" dirty="0"/>
              <a:t>(4)</a:t>
            </a:r>
            <a:r>
              <a:rPr lang="zh-CN" altLang="zh-CN" sz="2800" dirty="0"/>
              <a:t>等体积的弱酸</a:t>
            </a:r>
            <a:r>
              <a:rPr lang="en-US" altLang="zh-CN" sz="2800" dirty="0"/>
              <a:t>(pH</a:t>
            </a:r>
            <a:r>
              <a:rPr lang="en-US" altLang="zh-CN" sz="2800" baseline="-25000" dirty="0"/>
              <a:t>1</a:t>
            </a:r>
            <a:r>
              <a:rPr lang="en-US" altLang="zh-CN" sz="2800" dirty="0"/>
              <a:t>)</a:t>
            </a:r>
            <a:r>
              <a:rPr lang="zh-CN" altLang="zh-CN" sz="2800" dirty="0"/>
              <a:t>与强碱</a:t>
            </a:r>
            <a:r>
              <a:rPr lang="en-US" altLang="zh-CN" sz="2800" dirty="0"/>
              <a:t>(pH</a:t>
            </a:r>
            <a:r>
              <a:rPr lang="en-US" altLang="zh-CN" sz="2800" baseline="-25000" dirty="0"/>
              <a:t>2</a:t>
            </a:r>
            <a:r>
              <a:rPr lang="en-US" altLang="zh-CN" sz="2800" dirty="0"/>
              <a:t>)</a:t>
            </a:r>
            <a:r>
              <a:rPr lang="zh-CN" altLang="zh-CN" sz="2800" dirty="0"/>
              <a:t>混合</a:t>
            </a:r>
            <a:r>
              <a:rPr lang="en-US" altLang="zh-CN" sz="2800" dirty="0"/>
              <a:t>(25 ℃)</a:t>
            </a:r>
            <a:endParaRPr lang="zh-CN" altLang="zh-CN" sz="2800" dirty="0"/>
          </a:p>
          <a:p>
            <a:pPr>
              <a:lnSpc>
                <a:spcPct val="150000"/>
              </a:lnSpc>
            </a:pPr>
            <a:r>
              <a:rPr lang="zh-CN" altLang="zh-CN" sz="2800" dirty="0"/>
              <a:t>若</a:t>
            </a:r>
            <a:r>
              <a:rPr lang="en-US" altLang="zh-CN" sz="2800" dirty="0"/>
              <a:t>pH</a:t>
            </a:r>
            <a:r>
              <a:rPr lang="en-US" altLang="zh-CN" sz="2800" baseline="-25000" dirty="0"/>
              <a:t>1</a:t>
            </a:r>
            <a:r>
              <a:rPr lang="en-US" altLang="zh-CN" sz="2800" dirty="0"/>
              <a:t>+pH</a:t>
            </a:r>
            <a:r>
              <a:rPr lang="en-US" altLang="zh-CN" sz="2800" baseline="-25000" dirty="0"/>
              <a:t>2</a:t>
            </a:r>
            <a:r>
              <a:rPr lang="en-US" altLang="zh-CN" sz="2800" dirty="0"/>
              <a:t>=14,</a:t>
            </a:r>
            <a:r>
              <a:rPr lang="zh-CN" altLang="zh-CN" sz="2800" dirty="0"/>
              <a:t>由于弱酸过量</a:t>
            </a:r>
            <a:r>
              <a:rPr lang="en-US" altLang="zh-CN" sz="2800" dirty="0"/>
              <a:t>,pH</a:t>
            </a:r>
            <a:r>
              <a:rPr lang="zh-CN" altLang="zh-CN" sz="2800" baseline="-25000" dirty="0"/>
              <a:t>混</a:t>
            </a:r>
            <a:r>
              <a:rPr lang="en-US" altLang="zh-CN" sz="2800" dirty="0"/>
              <a:t>&lt;7</a:t>
            </a:r>
            <a:r>
              <a:rPr lang="zh-CN" altLang="zh-CN" sz="2800" dirty="0"/>
              <a:t>。</a:t>
            </a:r>
            <a:endParaRPr lang="en-US" altLang="zh-CN" sz="2800" dirty="0"/>
          </a:p>
          <a:p>
            <a:pPr>
              <a:lnSpc>
                <a:spcPct val="150000"/>
              </a:lnSpc>
            </a:pPr>
            <a:endParaRPr lang="en-US" altLang="zh-CN" sz="2800" dirty="0"/>
          </a:p>
          <a:p>
            <a:pPr>
              <a:lnSpc>
                <a:spcPct val="150000"/>
              </a:lnSpc>
            </a:pPr>
            <a:r>
              <a:rPr lang="zh-CN" altLang="en-US" sz="2800" b="1" dirty="0">
                <a:solidFill>
                  <a:srgbClr val="DA251C"/>
                </a:solidFill>
              </a:rPr>
              <a:t>注意</a:t>
            </a:r>
            <a:r>
              <a:rPr lang="zh-CN" altLang="en-US" sz="2800" dirty="0"/>
              <a:t>   </a:t>
            </a:r>
            <a:r>
              <a:rPr lang="zh-CN" altLang="zh-CN" sz="2800" dirty="0"/>
              <a:t>一般情况下</a:t>
            </a:r>
            <a:r>
              <a:rPr lang="en-US" altLang="zh-CN" sz="2800" dirty="0"/>
              <a:t>,</a:t>
            </a:r>
            <a:r>
              <a:rPr lang="zh-CN" altLang="zh-CN" sz="2800" dirty="0"/>
              <a:t>若</a:t>
            </a:r>
            <a:r>
              <a:rPr lang="en-US" altLang="zh-CN" sz="2800" dirty="0" err="1"/>
              <a:t>ΔpH</a:t>
            </a:r>
            <a:r>
              <a:rPr lang="en-US" altLang="zh-CN" sz="2800" dirty="0"/>
              <a:t>(pH</a:t>
            </a:r>
            <a:r>
              <a:rPr lang="zh-CN" altLang="zh-CN" sz="2800" dirty="0"/>
              <a:t>的差值</a:t>
            </a:r>
            <a:r>
              <a:rPr lang="en-US" altLang="zh-CN" sz="2800" dirty="0"/>
              <a:t>)≥2</a:t>
            </a:r>
            <a:r>
              <a:rPr lang="zh-CN" altLang="zh-CN" sz="2800" dirty="0"/>
              <a:t>的两种强酸溶液等体积混合</a:t>
            </a:r>
            <a:r>
              <a:rPr lang="en-US" altLang="zh-CN" sz="2800" dirty="0"/>
              <a:t>,pH=pH</a:t>
            </a:r>
            <a:r>
              <a:rPr lang="zh-CN" altLang="zh-CN" sz="2800" baseline="-25000" dirty="0"/>
              <a:t>小</a:t>
            </a:r>
            <a:r>
              <a:rPr lang="en-US" altLang="zh-CN" sz="2800" dirty="0"/>
              <a:t>+0.3;</a:t>
            </a:r>
            <a:r>
              <a:rPr lang="zh-CN" altLang="zh-CN" sz="2800" dirty="0"/>
              <a:t>若</a:t>
            </a:r>
            <a:r>
              <a:rPr lang="en-US" altLang="zh-CN" sz="2800" dirty="0"/>
              <a:t>ΔpH≥2</a:t>
            </a:r>
            <a:r>
              <a:rPr lang="zh-CN" altLang="zh-CN" sz="2800" dirty="0"/>
              <a:t>的两种强碱溶液等体积混合</a:t>
            </a:r>
            <a:r>
              <a:rPr lang="en-US" altLang="zh-CN" sz="2800" dirty="0"/>
              <a:t>,pH=pH</a:t>
            </a:r>
            <a:r>
              <a:rPr lang="zh-CN" altLang="zh-CN" sz="2800" baseline="-25000" dirty="0"/>
              <a:t>大</a:t>
            </a:r>
            <a:r>
              <a:rPr lang="en-US" altLang="zh-CN" sz="2800" dirty="0"/>
              <a:t>-0.3(</a:t>
            </a:r>
            <a:r>
              <a:rPr lang="zh-CN" altLang="zh-CN" sz="2800" dirty="0"/>
              <a:t>相当于把</a:t>
            </a:r>
            <a:r>
              <a:rPr lang="en-US" altLang="zh-CN" sz="2800" dirty="0"/>
              <a:t>pH</a:t>
            </a:r>
            <a:r>
              <a:rPr lang="zh-CN" altLang="zh-CN" sz="2800" dirty="0"/>
              <a:t>小的酸溶液或</a:t>
            </a:r>
            <a:r>
              <a:rPr lang="en-US" altLang="zh-CN" sz="2800" dirty="0"/>
              <a:t>pH</a:t>
            </a:r>
            <a:r>
              <a:rPr lang="zh-CN" altLang="zh-CN" sz="2800" dirty="0"/>
              <a:t>大的碱溶液稀释为原来的</a:t>
            </a:r>
            <a:r>
              <a:rPr lang="en-US" altLang="zh-CN" sz="2800" dirty="0"/>
              <a:t>2</a:t>
            </a:r>
            <a:r>
              <a:rPr lang="zh-CN" altLang="zh-CN" sz="2800" dirty="0"/>
              <a:t>倍</a:t>
            </a:r>
            <a:r>
              <a:rPr lang="en-US" altLang="zh-CN" sz="2800" dirty="0"/>
              <a:t>)</a:t>
            </a:r>
            <a:r>
              <a:rPr lang="zh-CN" altLang="zh-CN" sz="2800" dirty="0"/>
              <a:t>。</a:t>
            </a:r>
          </a:p>
        </p:txBody>
      </p:sp>
    </p:spTree>
    <p:extLst>
      <p:ext uri="{BB962C8B-B14F-4D97-AF65-F5344CB8AC3E}">
        <p14:creationId xmlns:p14="http://schemas.microsoft.com/office/powerpoint/2010/main" val="35797806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15" name="矩形 14">
            <a:extLst>
              <a:ext uri="{FF2B5EF4-FFF2-40B4-BE49-F238E27FC236}">
                <a16:creationId xmlns:a16="http://schemas.microsoft.com/office/drawing/2014/main" xmlns="" id="{C3B9D2F5-593F-4F78-9E81-A9CD767162E1}"/>
              </a:ext>
            </a:extLst>
          </p:cNvPr>
          <p:cNvSpPr/>
          <p:nvPr/>
        </p:nvSpPr>
        <p:spPr>
          <a:xfrm>
            <a:off x="234042" y="341763"/>
            <a:ext cx="11723913" cy="5262979"/>
          </a:xfrm>
          <a:prstGeom prst="rect">
            <a:avLst/>
          </a:prstGeom>
        </p:spPr>
        <p:txBody>
          <a:bodyPr wrap="square">
            <a:spAutoFit/>
          </a:bodyPr>
          <a:lstStyle/>
          <a:p>
            <a:pPr>
              <a:lnSpc>
                <a:spcPct val="150000"/>
              </a:lnSpc>
            </a:pPr>
            <a:r>
              <a:rPr lang="en-US" altLang="zh-CN" sz="2800" dirty="0"/>
              <a:t>3.(1)</a:t>
            </a:r>
            <a:r>
              <a:rPr lang="zh-CN" altLang="zh-CN" sz="2800" dirty="0"/>
              <a:t>酸、碱的稀释规律</a:t>
            </a: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r>
              <a:rPr lang="zh-CN" altLang="zh-CN" sz="2800" b="1" dirty="0">
                <a:solidFill>
                  <a:srgbClr val="DA251C"/>
                </a:solidFill>
              </a:rPr>
              <a:t>注</a:t>
            </a:r>
            <a:r>
              <a:rPr lang="en-US" altLang="zh-CN" sz="2800" b="1" dirty="0">
                <a:solidFill>
                  <a:srgbClr val="DA251C"/>
                </a:solidFill>
              </a:rPr>
              <a:t>:</a:t>
            </a:r>
            <a:r>
              <a:rPr lang="zh-CN" altLang="zh-CN" sz="2800" dirty="0"/>
              <a:t>表中</a:t>
            </a:r>
            <a:r>
              <a:rPr lang="en-US" altLang="zh-CN" sz="2800" i="1" dirty="0" err="1"/>
              <a:t>a+n</a:t>
            </a:r>
            <a:r>
              <a:rPr lang="en-US" altLang="zh-CN" sz="2800" dirty="0"/>
              <a:t>&lt;7,</a:t>
            </a:r>
            <a:r>
              <a:rPr lang="en-US" altLang="zh-CN" sz="2800" i="1" dirty="0"/>
              <a:t>b-n</a:t>
            </a:r>
            <a:r>
              <a:rPr lang="en-US" altLang="zh-CN" sz="2800" dirty="0"/>
              <a:t>&gt;7</a:t>
            </a:r>
            <a:r>
              <a:rPr lang="zh-CN" altLang="zh-CN" sz="2800" dirty="0"/>
              <a:t>。</a:t>
            </a:r>
          </a:p>
        </p:txBody>
      </p:sp>
      <p:graphicFrame>
        <p:nvGraphicFramePr>
          <p:cNvPr id="2" name="表格 1">
            <a:extLst>
              <a:ext uri="{FF2B5EF4-FFF2-40B4-BE49-F238E27FC236}">
                <a16:creationId xmlns:a16="http://schemas.microsoft.com/office/drawing/2014/main" xmlns="" id="{6E6AB519-A577-493F-B31C-818C58EA827F}"/>
              </a:ext>
            </a:extLst>
          </p:cNvPr>
          <p:cNvGraphicFramePr>
            <a:graphicFrameLocks noGrp="1"/>
          </p:cNvGraphicFramePr>
          <p:nvPr>
            <p:extLst>
              <p:ext uri="{D42A27DB-BD31-4B8C-83A1-F6EECF244321}">
                <p14:modId xmlns:p14="http://schemas.microsoft.com/office/powerpoint/2010/main" val="3160461216"/>
              </p:ext>
            </p:extLst>
          </p:nvPr>
        </p:nvGraphicFramePr>
        <p:xfrm>
          <a:off x="566057" y="1052439"/>
          <a:ext cx="11148079" cy="3737180"/>
        </p:xfrm>
        <a:graphic>
          <a:graphicData uri="http://schemas.openxmlformats.org/drawingml/2006/table">
            <a:tbl>
              <a:tblPr firstRow="1" firstCol="1" bandRow="1">
                <a:tableStyleId>{5C22544A-7EE6-4342-B048-85BDC9FD1C3A}</a:tableStyleId>
              </a:tblPr>
              <a:tblGrid>
                <a:gridCol w="1078845">
                  <a:extLst>
                    <a:ext uri="{9D8B030D-6E8A-4147-A177-3AD203B41FA5}">
                      <a16:colId xmlns:a16="http://schemas.microsoft.com/office/drawing/2014/main" xmlns="" val="1411152633"/>
                    </a:ext>
                  </a:extLst>
                </a:gridCol>
                <a:gridCol w="2201384">
                  <a:extLst>
                    <a:ext uri="{9D8B030D-6E8A-4147-A177-3AD203B41FA5}">
                      <a16:colId xmlns:a16="http://schemas.microsoft.com/office/drawing/2014/main" xmlns="" val="2897809975"/>
                    </a:ext>
                  </a:extLst>
                </a:gridCol>
                <a:gridCol w="2833233">
                  <a:extLst>
                    <a:ext uri="{9D8B030D-6E8A-4147-A177-3AD203B41FA5}">
                      <a16:colId xmlns:a16="http://schemas.microsoft.com/office/drawing/2014/main" xmlns="" val="2022275624"/>
                    </a:ext>
                  </a:extLst>
                </a:gridCol>
                <a:gridCol w="2157694">
                  <a:extLst>
                    <a:ext uri="{9D8B030D-6E8A-4147-A177-3AD203B41FA5}">
                      <a16:colId xmlns:a16="http://schemas.microsoft.com/office/drawing/2014/main" xmlns="" val="246542631"/>
                    </a:ext>
                  </a:extLst>
                </a:gridCol>
                <a:gridCol w="2876923">
                  <a:extLst>
                    <a:ext uri="{9D8B030D-6E8A-4147-A177-3AD203B41FA5}">
                      <a16:colId xmlns:a16="http://schemas.microsoft.com/office/drawing/2014/main" xmlns="" val="1488826351"/>
                    </a:ext>
                  </a:extLst>
                </a:gridCol>
              </a:tblGrid>
              <a:tr h="747436">
                <a:tc gridSpan="2">
                  <a:txBody>
                    <a:bodyPr/>
                    <a:lstStyle/>
                    <a:p>
                      <a:pPr algn="ctr">
                        <a:lnSpc>
                          <a:spcPct val="150000"/>
                        </a:lnSpc>
                        <a:spcAft>
                          <a:spcPts val="0"/>
                        </a:spcAft>
                      </a:pPr>
                      <a:r>
                        <a:rPr lang="zh-CN" sz="2800" b="0">
                          <a:solidFill>
                            <a:schemeClr val="tx1"/>
                          </a:solidFill>
                          <a:effectLst/>
                          <a:latin typeface="+mn-lt"/>
                          <a:ea typeface="+mn-ea"/>
                        </a:rPr>
                        <a:t>溶液</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a:txBody>
                    <a:bodyPr/>
                    <a:lstStyle/>
                    <a:p>
                      <a:pPr>
                        <a:lnSpc>
                          <a:spcPct val="150000"/>
                        </a:lnSpc>
                        <a:spcAft>
                          <a:spcPts val="0"/>
                        </a:spcAft>
                      </a:pPr>
                      <a:r>
                        <a:rPr lang="zh-CN" sz="2800" b="0">
                          <a:solidFill>
                            <a:schemeClr val="tx1"/>
                          </a:solidFill>
                          <a:effectLst/>
                          <a:latin typeface="+mn-lt"/>
                          <a:ea typeface="+mn-ea"/>
                        </a:rPr>
                        <a:t>稀释前溶液</a:t>
                      </a:r>
                      <a:r>
                        <a:rPr lang="en-US" sz="2800" b="0">
                          <a:solidFill>
                            <a:schemeClr val="tx1"/>
                          </a:solidFill>
                          <a:effectLst/>
                          <a:latin typeface="+mn-lt"/>
                          <a:ea typeface="+mn-ea"/>
                        </a:rPr>
                        <a:t>pH</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a:lnSpc>
                          <a:spcPct val="150000"/>
                        </a:lnSpc>
                        <a:spcAft>
                          <a:spcPts val="0"/>
                        </a:spcAft>
                      </a:pPr>
                      <a:r>
                        <a:rPr lang="zh-CN" sz="2800" b="0" dirty="0">
                          <a:solidFill>
                            <a:schemeClr val="tx1"/>
                          </a:solidFill>
                          <a:effectLst/>
                          <a:latin typeface="+mn-lt"/>
                          <a:ea typeface="+mn-ea"/>
                        </a:rPr>
                        <a:t>加水稀释到体积为原来的</a:t>
                      </a:r>
                      <a:r>
                        <a:rPr lang="en-US" sz="2800" b="0" dirty="0">
                          <a:solidFill>
                            <a:schemeClr val="tx1"/>
                          </a:solidFill>
                          <a:effectLst/>
                          <a:latin typeface="+mn-lt"/>
                          <a:ea typeface="+mn-ea"/>
                        </a:rPr>
                        <a:t>10</a:t>
                      </a:r>
                      <a:r>
                        <a:rPr lang="en-US" sz="2800" b="0" i="1" baseline="30000" dirty="0">
                          <a:solidFill>
                            <a:schemeClr val="tx1"/>
                          </a:solidFill>
                          <a:effectLst/>
                          <a:latin typeface="+mn-lt"/>
                          <a:ea typeface="+mn-ea"/>
                        </a:rPr>
                        <a:t>n</a:t>
                      </a:r>
                      <a:r>
                        <a:rPr lang="zh-CN" sz="2800" b="0" dirty="0">
                          <a:solidFill>
                            <a:schemeClr val="tx1"/>
                          </a:solidFill>
                          <a:effectLst/>
                          <a:latin typeface="+mn-lt"/>
                          <a:ea typeface="+mn-ea"/>
                        </a:rPr>
                        <a:t>倍</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800" b="0">
                          <a:solidFill>
                            <a:schemeClr val="tx1"/>
                          </a:solidFill>
                          <a:effectLst/>
                          <a:latin typeface="+mn-lt"/>
                          <a:ea typeface="+mn-ea"/>
                        </a:rPr>
                        <a:t>稀释后溶液</a:t>
                      </a:r>
                      <a:r>
                        <a:rPr lang="en-US" sz="2800" b="0">
                          <a:solidFill>
                            <a:schemeClr val="tx1"/>
                          </a:solidFill>
                          <a:effectLst/>
                          <a:latin typeface="+mn-lt"/>
                          <a:ea typeface="+mn-ea"/>
                        </a:rPr>
                        <a:t>pH</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15588007"/>
                  </a:ext>
                </a:extLst>
              </a:tr>
              <a:tr h="747436">
                <a:tc rowSpan="2">
                  <a:txBody>
                    <a:bodyPr/>
                    <a:lstStyle/>
                    <a:p>
                      <a:pPr algn="ctr">
                        <a:lnSpc>
                          <a:spcPct val="150000"/>
                        </a:lnSpc>
                        <a:spcAft>
                          <a:spcPts val="0"/>
                        </a:spcAft>
                      </a:pPr>
                      <a:r>
                        <a:rPr lang="zh-CN" sz="2800" b="0">
                          <a:solidFill>
                            <a:schemeClr val="tx1"/>
                          </a:solidFill>
                          <a:effectLst/>
                          <a:latin typeface="+mn-lt"/>
                          <a:ea typeface="+mn-ea"/>
                        </a:rPr>
                        <a:t>酸</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latin typeface="+mn-lt"/>
                          <a:ea typeface="+mn-ea"/>
                        </a:rPr>
                        <a:t>强酸</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ct val="150000"/>
                        </a:lnSpc>
                        <a:spcAft>
                          <a:spcPts val="0"/>
                        </a:spcAft>
                      </a:pPr>
                      <a:r>
                        <a:rPr lang="en-US" sz="2800" b="0" dirty="0">
                          <a:solidFill>
                            <a:schemeClr val="tx1"/>
                          </a:solidFill>
                          <a:effectLst/>
                          <a:latin typeface="+mn-lt"/>
                          <a:ea typeface="+mn-ea"/>
                        </a:rPr>
                        <a:t>pH=</a:t>
                      </a:r>
                      <a:r>
                        <a:rPr lang="en-US" sz="2800" b="0" i="1" dirty="0">
                          <a:solidFill>
                            <a:schemeClr val="tx1"/>
                          </a:solidFill>
                          <a:effectLst/>
                          <a:latin typeface="+mn-lt"/>
                          <a:ea typeface="+mn-ea"/>
                        </a:rPr>
                        <a:t>a</a:t>
                      </a:r>
                      <a:endParaRPr lang="zh-CN" sz="2800" b="0" i="1"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a:txBody>
                    <a:bodyPr/>
                    <a:lstStyle/>
                    <a:p>
                      <a:pPr>
                        <a:lnSpc>
                          <a:spcPct val="150000"/>
                        </a:lnSpc>
                        <a:spcAft>
                          <a:spcPts val="0"/>
                        </a:spcAft>
                      </a:pPr>
                      <a:r>
                        <a:rPr lang="en-US" sz="2800" b="0" dirty="0">
                          <a:solidFill>
                            <a:schemeClr val="tx1"/>
                          </a:solidFill>
                          <a:effectLst/>
                          <a:latin typeface="+mn-lt"/>
                          <a:ea typeface="+mn-ea"/>
                        </a:rPr>
                        <a:t>pH=</a:t>
                      </a:r>
                      <a:r>
                        <a:rPr lang="en-US" sz="2800" b="0" i="1" dirty="0" err="1">
                          <a:solidFill>
                            <a:schemeClr val="tx1"/>
                          </a:solidFill>
                          <a:effectLst/>
                          <a:latin typeface="+mn-lt"/>
                          <a:ea typeface="+mn-ea"/>
                        </a:rPr>
                        <a:t>a</a:t>
                      </a:r>
                      <a:r>
                        <a:rPr lang="en-US" sz="2800" b="0" dirty="0" err="1">
                          <a:solidFill>
                            <a:schemeClr val="tx1"/>
                          </a:solidFill>
                          <a:effectLst/>
                          <a:latin typeface="+mn-lt"/>
                          <a:ea typeface="+mn-ea"/>
                        </a:rPr>
                        <a:t>+</a:t>
                      </a:r>
                      <a:r>
                        <a:rPr lang="en-US" sz="2800" b="0" i="1" dirty="0" err="1">
                          <a:solidFill>
                            <a:schemeClr val="tx1"/>
                          </a:solidFill>
                          <a:effectLst/>
                          <a:latin typeface="+mn-lt"/>
                          <a:ea typeface="+mn-ea"/>
                        </a:rPr>
                        <a:t>n</a:t>
                      </a:r>
                      <a:endParaRPr lang="zh-CN" sz="2800" b="0" i="1"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99739165"/>
                  </a:ext>
                </a:extLst>
              </a:tr>
              <a:tr h="747436">
                <a:tc vMerge="1">
                  <a:txBody>
                    <a:bodyPr/>
                    <a:lstStyle/>
                    <a:p>
                      <a:endParaRPr lang="zh-CN" altLang="en-US"/>
                    </a:p>
                  </a:txBody>
                  <a:tcPr/>
                </a:tc>
                <a:tc>
                  <a:txBody>
                    <a:bodyPr/>
                    <a:lstStyle/>
                    <a:p>
                      <a:pPr algn="ctr">
                        <a:lnSpc>
                          <a:spcPct val="150000"/>
                        </a:lnSpc>
                        <a:spcAft>
                          <a:spcPts val="0"/>
                        </a:spcAft>
                      </a:pPr>
                      <a:r>
                        <a:rPr lang="zh-CN" sz="2800" b="0">
                          <a:solidFill>
                            <a:schemeClr val="tx1"/>
                          </a:solidFill>
                          <a:effectLst/>
                          <a:latin typeface="+mn-lt"/>
                          <a:ea typeface="+mn-ea"/>
                        </a:rPr>
                        <a:t>弱酸</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tc>
                  <a:txBody>
                    <a:bodyPr/>
                    <a:lstStyle/>
                    <a:p>
                      <a:pPr>
                        <a:lnSpc>
                          <a:spcPct val="150000"/>
                        </a:lnSpc>
                        <a:spcAft>
                          <a:spcPts val="0"/>
                        </a:spcAft>
                      </a:pPr>
                      <a:r>
                        <a:rPr lang="en-US" sz="2800" b="0" i="1" dirty="0">
                          <a:solidFill>
                            <a:schemeClr val="tx1"/>
                          </a:solidFill>
                          <a:effectLst/>
                          <a:latin typeface="+mn-lt"/>
                          <a:ea typeface="+mn-ea"/>
                        </a:rPr>
                        <a:t>a</a:t>
                      </a:r>
                      <a:r>
                        <a:rPr lang="en-US" sz="2800" b="0" dirty="0">
                          <a:solidFill>
                            <a:schemeClr val="tx1"/>
                          </a:solidFill>
                          <a:effectLst/>
                          <a:latin typeface="+mn-lt"/>
                          <a:ea typeface="+mn-ea"/>
                        </a:rPr>
                        <a:t>&lt;pH&lt;</a:t>
                      </a:r>
                      <a:r>
                        <a:rPr lang="en-US" sz="2800" b="0" i="1" dirty="0" err="1">
                          <a:solidFill>
                            <a:schemeClr val="tx1"/>
                          </a:solidFill>
                          <a:effectLst/>
                          <a:latin typeface="+mn-lt"/>
                          <a:ea typeface="+mn-ea"/>
                        </a:rPr>
                        <a:t>a</a:t>
                      </a:r>
                      <a:r>
                        <a:rPr lang="en-US" sz="2800" b="0" dirty="0" err="1">
                          <a:solidFill>
                            <a:schemeClr val="tx1"/>
                          </a:solidFill>
                          <a:effectLst/>
                          <a:latin typeface="+mn-lt"/>
                          <a:ea typeface="+mn-ea"/>
                        </a:rPr>
                        <a:t>+</a:t>
                      </a:r>
                      <a:r>
                        <a:rPr lang="en-US" sz="2800" b="0" i="1" dirty="0" err="1">
                          <a:solidFill>
                            <a:schemeClr val="tx1"/>
                          </a:solidFill>
                          <a:effectLst/>
                          <a:latin typeface="+mn-lt"/>
                          <a:ea typeface="+mn-ea"/>
                        </a:rPr>
                        <a:t>n</a:t>
                      </a:r>
                      <a:endParaRPr lang="zh-CN" sz="2800" b="0" i="1"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4356399"/>
                  </a:ext>
                </a:extLst>
              </a:tr>
              <a:tr h="747436">
                <a:tc rowSpan="2">
                  <a:txBody>
                    <a:bodyPr/>
                    <a:lstStyle/>
                    <a:p>
                      <a:pPr algn="ctr">
                        <a:lnSpc>
                          <a:spcPct val="150000"/>
                        </a:lnSpc>
                        <a:spcAft>
                          <a:spcPts val="0"/>
                        </a:spcAft>
                      </a:pPr>
                      <a:r>
                        <a:rPr lang="zh-CN" sz="2800" b="0">
                          <a:solidFill>
                            <a:schemeClr val="tx1"/>
                          </a:solidFill>
                          <a:effectLst/>
                          <a:latin typeface="+mn-lt"/>
                          <a:ea typeface="+mn-ea"/>
                        </a:rPr>
                        <a:t>碱</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latin typeface="+mn-lt"/>
                          <a:ea typeface="+mn-ea"/>
                        </a:rPr>
                        <a:t>强碱</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ct val="150000"/>
                        </a:lnSpc>
                        <a:spcAft>
                          <a:spcPts val="0"/>
                        </a:spcAft>
                      </a:pPr>
                      <a:r>
                        <a:rPr lang="en-US" sz="2800" b="0" dirty="0">
                          <a:solidFill>
                            <a:schemeClr val="tx1"/>
                          </a:solidFill>
                          <a:effectLst/>
                          <a:latin typeface="+mn-lt"/>
                          <a:ea typeface="+mn-ea"/>
                        </a:rPr>
                        <a:t>pH=</a:t>
                      </a:r>
                      <a:r>
                        <a:rPr lang="en-US" sz="2800" b="0" i="1" dirty="0">
                          <a:solidFill>
                            <a:schemeClr val="tx1"/>
                          </a:solidFill>
                          <a:effectLst/>
                          <a:latin typeface="+mn-lt"/>
                          <a:ea typeface="+mn-ea"/>
                        </a:rPr>
                        <a:t>b</a:t>
                      </a:r>
                      <a:endParaRPr lang="zh-CN" sz="2800" b="0" i="1"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a:txBody>
                    <a:bodyPr/>
                    <a:lstStyle/>
                    <a:p>
                      <a:pPr>
                        <a:lnSpc>
                          <a:spcPct val="150000"/>
                        </a:lnSpc>
                        <a:spcAft>
                          <a:spcPts val="0"/>
                        </a:spcAft>
                      </a:pPr>
                      <a:r>
                        <a:rPr lang="en-US" sz="2800" b="0" dirty="0">
                          <a:solidFill>
                            <a:schemeClr val="tx1"/>
                          </a:solidFill>
                          <a:effectLst/>
                          <a:latin typeface="+mn-lt"/>
                          <a:ea typeface="+mn-ea"/>
                        </a:rPr>
                        <a:t>pH=</a:t>
                      </a:r>
                      <a:r>
                        <a:rPr lang="en-US" sz="2800" b="0" i="1" dirty="0">
                          <a:solidFill>
                            <a:schemeClr val="tx1"/>
                          </a:solidFill>
                          <a:effectLst/>
                          <a:latin typeface="+mn-lt"/>
                          <a:ea typeface="+mn-ea"/>
                        </a:rPr>
                        <a:t>b</a:t>
                      </a:r>
                      <a:r>
                        <a:rPr lang="en-US" sz="2800" b="0" dirty="0">
                          <a:solidFill>
                            <a:schemeClr val="tx1"/>
                          </a:solidFill>
                          <a:effectLst/>
                          <a:latin typeface="+mn-lt"/>
                          <a:ea typeface="+mn-ea"/>
                        </a:rPr>
                        <a:t>-</a:t>
                      </a:r>
                      <a:r>
                        <a:rPr lang="en-US" sz="2800" b="0" i="1" dirty="0">
                          <a:solidFill>
                            <a:schemeClr val="tx1"/>
                          </a:solidFill>
                          <a:effectLst/>
                          <a:latin typeface="+mn-lt"/>
                          <a:ea typeface="+mn-ea"/>
                        </a:rPr>
                        <a:t>n</a:t>
                      </a:r>
                      <a:endParaRPr lang="zh-CN" sz="2800" b="0" i="1"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11152309"/>
                  </a:ext>
                </a:extLst>
              </a:tr>
              <a:tr h="747436">
                <a:tc vMerge="1">
                  <a:txBody>
                    <a:bodyPr/>
                    <a:lstStyle/>
                    <a:p>
                      <a:endParaRPr lang="zh-CN" altLang="en-US"/>
                    </a:p>
                  </a:txBody>
                  <a:tcPr/>
                </a:tc>
                <a:tc>
                  <a:txBody>
                    <a:bodyPr/>
                    <a:lstStyle/>
                    <a:p>
                      <a:pPr algn="ctr">
                        <a:lnSpc>
                          <a:spcPct val="150000"/>
                        </a:lnSpc>
                        <a:spcAft>
                          <a:spcPts val="0"/>
                        </a:spcAft>
                      </a:pPr>
                      <a:r>
                        <a:rPr lang="zh-CN" sz="2800" b="0">
                          <a:solidFill>
                            <a:schemeClr val="tx1"/>
                          </a:solidFill>
                          <a:effectLst/>
                          <a:latin typeface="+mn-lt"/>
                          <a:ea typeface="+mn-ea"/>
                        </a:rPr>
                        <a:t>弱碱</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tc>
                  <a:txBody>
                    <a:bodyPr/>
                    <a:lstStyle/>
                    <a:p>
                      <a:pPr>
                        <a:lnSpc>
                          <a:spcPct val="150000"/>
                        </a:lnSpc>
                        <a:spcAft>
                          <a:spcPts val="0"/>
                        </a:spcAft>
                      </a:pPr>
                      <a:r>
                        <a:rPr lang="en-US" sz="2800" b="0" i="1" dirty="0">
                          <a:solidFill>
                            <a:schemeClr val="tx1"/>
                          </a:solidFill>
                          <a:effectLst/>
                          <a:latin typeface="+mn-lt"/>
                          <a:ea typeface="+mn-ea"/>
                        </a:rPr>
                        <a:t>b</a:t>
                      </a:r>
                      <a:r>
                        <a:rPr lang="en-US" sz="2800" b="0" dirty="0">
                          <a:solidFill>
                            <a:schemeClr val="tx1"/>
                          </a:solidFill>
                          <a:effectLst/>
                          <a:latin typeface="+mn-lt"/>
                          <a:ea typeface="+mn-ea"/>
                        </a:rPr>
                        <a:t>-</a:t>
                      </a:r>
                      <a:r>
                        <a:rPr lang="en-US" sz="2800" b="0" i="1" dirty="0">
                          <a:solidFill>
                            <a:schemeClr val="tx1"/>
                          </a:solidFill>
                          <a:effectLst/>
                          <a:latin typeface="+mn-lt"/>
                          <a:ea typeface="+mn-ea"/>
                        </a:rPr>
                        <a:t>n</a:t>
                      </a:r>
                      <a:r>
                        <a:rPr lang="en-US" sz="2800" b="0" dirty="0">
                          <a:solidFill>
                            <a:schemeClr val="tx1"/>
                          </a:solidFill>
                          <a:effectLst/>
                          <a:latin typeface="+mn-lt"/>
                          <a:ea typeface="+mn-ea"/>
                        </a:rPr>
                        <a:t>&lt;pH&lt;</a:t>
                      </a:r>
                      <a:r>
                        <a:rPr lang="en-US" sz="2800" b="0" i="1" dirty="0">
                          <a:solidFill>
                            <a:schemeClr val="tx1"/>
                          </a:solidFill>
                          <a:effectLst/>
                          <a:latin typeface="+mn-lt"/>
                          <a:ea typeface="+mn-ea"/>
                        </a:rPr>
                        <a:t>b</a:t>
                      </a:r>
                      <a:endParaRPr lang="zh-CN" sz="2800" b="0" i="1"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34670196"/>
                  </a:ext>
                </a:extLst>
              </a:tr>
            </a:tbl>
          </a:graphicData>
        </a:graphic>
      </p:graphicFrame>
      <p:sp>
        <p:nvSpPr>
          <p:cNvPr id="14" name="矩形 13">
            <a:extLst>
              <a:ext uri="{FF2B5EF4-FFF2-40B4-BE49-F238E27FC236}">
                <a16:creationId xmlns:a16="http://schemas.microsoft.com/office/drawing/2014/main" xmlns="" id="{3F3E8BE3-987E-426C-8F57-22B5E8FD922E}"/>
              </a:ext>
            </a:extLst>
          </p:cNvPr>
          <p:cNvSpPr/>
          <p:nvPr/>
        </p:nvSpPr>
        <p:spPr>
          <a:xfrm>
            <a:off x="234042" y="5853940"/>
            <a:ext cx="11723913" cy="662297"/>
          </a:xfrm>
          <a:prstGeom prst="rect">
            <a:avLst/>
          </a:prstGeom>
        </p:spPr>
        <p:txBody>
          <a:bodyPr wrap="square">
            <a:spAutoFit/>
          </a:bodyPr>
          <a:lstStyle/>
          <a:p>
            <a:pPr>
              <a:lnSpc>
                <a:spcPct val="150000"/>
              </a:lnSpc>
            </a:pPr>
            <a:r>
              <a:rPr lang="en-US" altLang="zh-CN" sz="2800" dirty="0"/>
              <a:t> </a:t>
            </a:r>
            <a:endParaRPr lang="zh-CN" altLang="zh-CN" sz="2800" dirty="0"/>
          </a:p>
        </p:txBody>
      </p:sp>
    </p:spTree>
    <p:extLst>
      <p:ext uri="{BB962C8B-B14F-4D97-AF65-F5344CB8AC3E}">
        <p14:creationId xmlns:p14="http://schemas.microsoft.com/office/powerpoint/2010/main" val="23607999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15" name="矩形 14">
            <a:extLst>
              <a:ext uri="{FF2B5EF4-FFF2-40B4-BE49-F238E27FC236}">
                <a16:creationId xmlns:a16="http://schemas.microsoft.com/office/drawing/2014/main" xmlns="" id="{C3B9D2F5-593F-4F78-9E81-A9CD767162E1}"/>
              </a:ext>
            </a:extLst>
          </p:cNvPr>
          <p:cNvSpPr/>
          <p:nvPr/>
        </p:nvSpPr>
        <p:spPr>
          <a:xfrm>
            <a:off x="234042" y="254679"/>
            <a:ext cx="11723913" cy="6555641"/>
          </a:xfrm>
          <a:prstGeom prst="rect">
            <a:avLst/>
          </a:prstGeom>
        </p:spPr>
        <p:txBody>
          <a:bodyPr wrap="square">
            <a:spAutoFit/>
          </a:bodyPr>
          <a:lstStyle/>
          <a:p>
            <a:pPr>
              <a:lnSpc>
                <a:spcPct val="150000"/>
              </a:lnSpc>
            </a:pPr>
            <a:r>
              <a:rPr lang="en-US" altLang="zh-CN" sz="2800" dirty="0"/>
              <a:t>(2)</a:t>
            </a:r>
            <a:r>
              <a:rPr lang="zh-CN" altLang="zh-CN" sz="2800" dirty="0"/>
              <a:t>酸、碱的无限稀释规律</a:t>
            </a:r>
          </a:p>
          <a:p>
            <a:pPr>
              <a:lnSpc>
                <a:spcPct val="150000"/>
              </a:lnSpc>
            </a:pPr>
            <a:r>
              <a:rPr lang="zh-CN" altLang="zh-CN" sz="2800" dirty="0"/>
              <a:t>常温下任何酸或碱溶液无限稀释时</a:t>
            </a:r>
            <a:r>
              <a:rPr lang="en-US" altLang="zh-CN" sz="2800" dirty="0"/>
              <a:t>,</a:t>
            </a:r>
            <a:r>
              <a:rPr lang="zh-CN" altLang="zh-CN" sz="2800" dirty="0"/>
              <a:t>溶液的</a:t>
            </a:r>
            <a:r>
              <a:rPr lang="en-US" altLang="zh-CN" sz="2800" dirty="0"/>
              <a:t>pH</a:t>
            </a:r>
            <a:r>
              <a:rPr lang="zh-CN" altLang="zh-CN" sz="2800" dirty="0"/>
              <a:t>都不可能大于</a:t>
            </a:r>
            <a:r>
              <a:rPr lang="en-US" altLang="zh-CN" sz="2800" dirty="0"/>
              <a:t>7</a:t>
            </a:r>
            <a:r>
              <a:rPr lang="zh-CN" altLang="zh-CN" sz="2800" dirty="0"/>
              <a:t>或小于</a:t>
            </a:r>
            <a:r>
              <a:rPr lang="en-US" altLang="zh-CN" sz="2800" dirty="0"/>
              <a:t>7,</a:t>
            </a:r>
            <a:r>
              <a:rPr lang="zh-CN" altLang="zh-CN" sz="2800" dirty="0"/>
              <a:t>只能接近</a:t>
            </a:r>
            <a:r>
              <a:rPr lang="en-US" altLang="zh-CN" sz="2800" dirty="0"/>
              <a:t>7</a:t>
            </a:r>
            <a:r>
              <a:rPr lang="zh-CN" altLang="zh-CN" sz="2800" dirty="0"/>
              <a:t>。</a:t>
            </a:r>
            <a:endParaRPr lang="en-US" altLang="zh-CN" sz="2800" dirty="0"/>
          </a:p>
          <a:p>
            <a:pPr>
              <a:lnSpc>
                <a:spcPct val="150000"/>
              </a:lnSpc>
            </a:pPr>
            <a:r>
              <a:rPr lang="zh-CN" altLang="en-US" sz="2800" b="1" dirty="0">
                <a:solidFill>
                  <a:srgbClr val="DA251C"/>
                </a:solidFill>
              </a:rPr>
              <a:t>注意  </a:t>
            </a:r>
            <a:r>
              <a:rPr lang="en-US" altLang="zh-CN" sz="2800" dirty="0"/>
              <a:t>1.</a:t>
            </a:r>
            <a:r>
              <a:rPr lang="zh-CN" altLang="zh-CN" sz="2800" dirty="0"/>
              <a:t>对于</a:t>
            </a:r>
            <a:r>
              <a:rPr lang="en-US" altLang="zh-CN" sz="2800" dirty="0"/>
              <a:t>pH</a:t>
            </a:r>
            <a:r>
              <a:rPr lang="zh-CN" altLang="zh-CN" sz="2800" dirty="0"/>
              <a:t>相同的强酸和弱酸</a:t>
            </a:r>
            <a:r>
              <a:rPr lang="en-US" altLang="zh-CN" sz="2800" dirty="0"/>
              <a:t>(</a:t>
            </a:r>
            <a:r>
              <a:rPr lang="zh-CN" altLang="zh-CN" sz="2800" dirty="0"/>
              <a:t>或强碱和弱碱</a:t>
            </a:r>
            <a:r>
              <a:rPr lang="en-US" altLang="zh-CN" sz="2800" dirty="0"/>
              <a:t>)</a:t>
            </a:r>
            <a:r>
              <a:rPr lang="zh-CN" altLang="zh-CN" sz="2800" dirty="0"/>
              <a:t>　溶液稀释相同的倍数</a:t>
            </a:r>
            <a:r>
              <a:rPr lang="en-US" altLang="zh-CN" sz="2800" dirty="0"/>
              <a:t>,</a:t>
            </a:r>
            <a:r>
              <a:rPr lang="zh-CN" altLang="zh-CN" sz="2800" dirty="0"/>
              <a:t>强酸</a:t>
            </a:r>
            <a:r>
              <a:rPr lang="en-US" altLang="zh-CN" sz="2800" dirty="0"/>
              <a:t>(</a:t>
            </a:r>
            <a:r>
              <a:rPr lang="zh-CN" altLang="zh-CN" sz="2800" dirty="0"/>
              <a:t>或强碱</a:t>
            </a:r>
            <a:r>
              <a:rPr lang="en-US" altLang="zh-CN" sz="2800" dirty="0"/>
              <a:t>)</a:t>
            </a:r>
            <a:r>
              <a:rPr lang="zh-CN" altLang="zh-CN" sz="2800" dirty="0"/>
              <a:t>溶液的</a:t>
            </a:r>
            <a:r>
              <a:rPr lang="en-US" altLang="zh-CN" sz="2800" dirty="0"/>
              <a:t>pH</a:t>
            </a:r>
            <a:r>
              <a:rPr lang="zh-CN" altLang="zh-CN" sz="2800" dirty="0"/>
              <a:t>变化幅度大</a:t>
            </a:r>
            <a:r>
              <a:rPr lang="en-US" altLang="zh-CN" sz="2800" dirty="0"/>
              <a:t>,</a:t>
            </a:r>
            <a:r>
              <a:rPr lang="zh-CN" altLang="zh-CN" sz="2800" dirty="0"/>
              <a:t>弱酸</a:t>
            </a:r>
            <a:r>
              <a:rPr lang="en-US" altLang="zh-CN" sz="2800" dirty="0"/>
              <a:t>(</a:t>
            </a:r>
            <a:r>
              <a:rPr lang="zh-CN" altLang="zh-CN" sz="2800" dirty="0"/>
              <a:t>或弱碱</a:t>
            </a:r>
            <a:r>
              <a:rPr lang="en-US" altLang="zh-CN" sz="2800" dirty="0"/>
              <a:t>)</a:t>
            </a:r>
            <a:r>
              <a:rPr lang="zh-CN" altLang="zh-CN" sz="2800" dirty="0"/>
              <a:t>溶液的</a:t>
            </a:r>
            <a:r>
              <a:rPr lang="en-US" altLang="zh-CN" sz="2800" dirty="0"/>
              <a:t>pH</a:t>
            </a:r>
            <a:r>
              <a:rPr lang="zh-CN" altLang="zh-CN" sz="2800" dirty="0"/>
              <a:t>变化幅度小。这是因为弱酸</a:t>
            </a:r>
            <a:r>
              <a:rPr lang="en-US" altLang="zh-CN" sz="2800" dirty="0"/>
              <a:t>(</a:t>
            </a:r>
            <a:r>
              <a:rPr lang="zh-CN" altLang="zh-CN" sz="2800" dirty="0"/>
              <a:t>或弱碱</a:t>
            </a:r>
            <a:r>
              <a:rPr lang="en-US" altLang="zh-CN" sz="2800" dirty="0"/>
              <a:t>)</a:t>
            </a:r>
            <a:r>
              <a:rPr lang="zh-CN" altLang="zh-CN" sz="2800" dirty="0"/>
              <a:t>溶液中存在电离平衡</a:t>
            </a:r>
            <a:r>
              <a:rPr lang="en-US" altLang="zh-CN" sz="2800" dirty="0"/>
              <a:t>,</a:t>
            </a:r>
            <a:r>
              <a:rPr lang="zh-CN" altLang="zh-CN" sz="2800" dirty="0"/>
              <a:t>随着加水稀释</a:t>
            </a:r>
            <a:r>
              <a:rPr lang="en-US" altLang="zh-CN" sz="2800" dirty="0"/>
              <a:t>,</a:t>
            </a:r>
            <a:r>
              <a:rPr lang="zh-CN" altLang="zh-CN" sz="2800" dirty="0"/>
              <a:t>电离平衡正向移动</a:t>
            </a:r>
            <a:r>
              <a:rPr lang="en-US" altLang="zh-CN" sz="2800" dirty="0"/>
              <a:t>,</a:t>
            </a:r>
            <a:r>
              <a:rPr lang="zh-CN" altLang="zh-CN" sz="2800" dirty="0"/>
              <a:t>溶液中</a:t>
            </a:r>
            <a:r>
              <a:rPr lang="en-US" altLang="zh-CN" sz="2800" dirty="0"/>
              <a:t>H</a:t>
            </a:r>
            <a:r>
              <a:rPr lang="en-US" altLang="zh-CN" sz="2800" baseline="30000" dirty="0"/>
              <a:t>+</a:t>
            </a:r>
            <a:r>
              <a:rPr lang="en-US" altLang="zh-CN" sz="2800" dirty="0"/>
              <a:t> (</a:t>
            </a:r>
            <a:r>
              <a:rPr lang="zh-CN" altLang="zh-CN" sz="2800" dirty="0"/>
              <a:t>或</a:t>
            </a:r>
            <a:r>
              <a:rPr lang="en-US" altLang="zh-CN" sz="2800" dirty="0"/>
              <a:t>OH</a:t>
            </a:r>
            <a:r>
              <a:rPr lang="en-US" altLang="zh-CN" sz="2800" baseline="30000" dirty="0"/>
              <a:t>-</a:t>
            </a:r>
            <a:r>
              <a:rPr lang="en-US" altLang="zh-CN" sz="2800" dirty="0"/>
              <a:t>)</a:t>
            </a:r>
            <a:r>
              <a:rPr lang="zh-CN" altLang="zh-CN" sz="2800" dirty="0"/>
              <a:t>的数目还会增多。将</a:t>
            </a:r>
            <a:r>
              <a:rPr lang="en-US" altLang="zh-CN" sz="2800" dirty="0"/>
              <a:t>pH</a:t>
            </a:r>
            <a:r>
              <a:rPr lang="zh-CN" altLang="zh-CN" sz="2800" dirty="0"/>
              <a:t>相同的强酸和弱酸稀释后</a:t>
            </a:r>
            <a:r>
              <a:rPr lang="en-US" altLang="zh-CN" sz="2800" dirty="0"/>
              <a:t>pH</a:t>
            </a:r>
            <a:r>
              <a:rPr lang="zh-CN" altLang="zh-CN" sz="2800" dirty="0"/>
              <a:t>仍相同</a:t>
            </a:r>
            <a:r>
              <a:rPr lang="en-US" altLang="zh-CN" sz="2800" dirty="0"/>
              <a:t>,</a:t>
            </a:r>
            <a:r>
              <a:rPr lang="zh-CN" altLang="zh-CN" sz="2800" dirty="0"/>
              <a:t>则弱酸中所加的水比强酸中的多。</a:t>
            </a:r>
          </a:p>
          <a:p>
            <a:pPr>
              <a:lnSpc>
                <a:spcPct val="150000"/>
              </a:lnSpc>
            </a:pPr>
            <a:r>
              <a:rPr lang="en-US" altLang="zh-CN" sz="2800" dirty="0"/>
              <a:t>2.</a:t>
            </a:r>
            <a:r>
              <a:rPr lang="zh-CN" altLang="zh-CN" sz="2800" dirty="0"/>
              <a:t>对于物质的量浓度相同的强酸和弱酸</a:t>
            </a:r>
            <a:r>
              <a:rPr lang="en-US" altLang="zh-CN" sz="2800" dirty="0"/>
              <a:t>(</a:t>
            </a:r>
            <a:r>
              <a:rPr lang="zh-CN" altLang="zh-CN" sz="2800" dirty="0"/>
              <a:t>或强碱和弱碱</a:t>
            </a:r>
            <a:r>
              <a:rPr lang="en-US" altLang="zh-CN" sz="2800" dirty="0"/>
              <a:t>)</a:t>
            </a:r>
            <a:r>
              <a:rPr lang="zh-CN" altLang="zh-CN" sz="2800" dirty="0"/>
              <a:t>溶液稀释相同的倍数</a:t>
            </a:r>
            <a:r>
              <a:rPr lang="en-US" altLang="zh-CN" sz="2800" dirty="0"/>
              <a:t>,</a:t>
            </a:r>
            <a:r>
              <a:rPr lang="zh-CN" altLang="zh-CN" sz="2800" dirty="0"/>
              <a:t>强酸</a:t>
            </a:r>
            <a:r>
              <a:rPr lang="en-US" altLang="zh-CN" sz="2800" dirty="0"/>
              <a:t>(</a:t>
            </a:r>
            <a:r>
              <a:rPr lang="zh-CN" altLang="zh-CN" sz="2800" dirty="0"/>
              <a:t>或强碱</a:t>
            </a:r>
            <a:r>
              <a:rPr lang="en-US" altLang="zh-CN" sz="2800" dirty="0"/>
              <a:t>)</a:t>
            </a:r>
            <a:r>
              <a:rPr lang="zh-CN" altLang="zh-CN" sz="2800" dirty="0"/>
              <a:t>溶液稀释后</a:t>
            </a:r>
            <a:r>
              <a:rPr lang="en-US" altLang="zh-CN" sz="2800" dirty="0"/>
              <a:t>pH</a:t>
            </a:r>
            <a:r>
              <a:rPr lang="zh-CN" altLang="zh-CN" sz="2800" dirty="0"/>
              <a:t>的变化幅度大。</a:t>
            </a:r>
          </a:p>
        </p:txBody>
      </p:sp>
    </p:spTree>
    <p:extLst>
      <p:ext uri="{BB962C8B-B14F-4D97-AF65-F5344CB8AC3E}">
        <p14:creationId xmlns:p14="http://schemas.microsoft.com/office/powerpoint/2010/main" val="18598210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mc:AlternateContent xmlns:mc="http://schemas.openxmlformats.org/markup-compatibility/2006" xmlns:a14="http://schemas.microsoft.com/office/drawing/2010/main">
        <mc:Choice Requires="a14">
          <p:sp>
            <p:nvSpPr>
              <p:cNvPr id="15" name="矩形 14">
                <a:extLst>
                  <a:ext uri="{FF2B5EF4-FFF2-40B4-BE49-F238E27FC236}">
                    <a16:creationId xmlns:a16="http://schemas.microsoft.com/office/drawing/2014/main" xmlns="" id="{C3B9D2F5-593F-4F78-9E81-A9CD767162E1}"/>
                  </a:ext>
                </a:extLst>
              </p:cNvPr>
              <p:cNvSpPr/>
              <p:nvPr/>
            </p:nvSpPr>
            <p:spPr>
              <a:xfrm>
                <a:off x="234042" y="225651"/>
                <a:ext cx="11723913" cy="6525056"/>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3</a:t>
                </a:r>
                <a:r>
                  <a:rPr lang="zh-CN" altLang="zh-CN" sz="2800" dirty="0"/>
                  <a:t>　</a:t>
                </a:r>
                <a:r>
                  <a:rPr lang="en-US" altLang="zh-CN" sz="2800" dirty="0"/>
                  <a:t>[2013</a:t>
                </a:r>
                <a:r>
                  <a:rPr lang="zh-CN" altLang="zh-CN" sz="2800" dirty="0"/>
                  <a:t>新课标全国卷</a:t>
                </a:r>
                <a:r>
                  <a:rPr lang="en-US" altLang="zh-CN" sz="2800" dirty="0"/>
                  <a:t>Ⅱ,13,6</a:t>
                </a:r>
                <a:r>
                  <a:rPr lang="zh-CN" altLang="zh-CN" sz="2800" dirty="0"/>
                  <a:t>分</a:t>
                </a:r>
                <a:r>
                  <a:rPr lang="en-US" altLang="zh-CN" sz="2800" dirty="0"/>
                  <a:t>]</a:t>
                </a:r>
                <a:r>
                  <a:rPr lang="zh-CN" altLang="zh-CN" sz="2800" dirty="0"/>
                  <a:t>室温时</a:t>
                </a:r>
                <a:r>
                  <a:rPr lang="en-US" altLang="zh-CN" sz="2800" dirty="0"/>
                  <a:t>,M(OH)</a:t>
                </a:r>
                <a:r>
                  <a:rPr lang="en-US" altLang="zh-CN" sz="2800" baseline="-25000" dirty="0"/>
                  <a:t>2</a:t>
                </a:r>
                <a:r>
                  <a:rPr lang="en-US" altLang="zh-CN" sz="2800" dirty="0"/>
                  <a:t>(s)</a:t>
                </a:r>
                <a:r>
                  <a:rPr lang="zh-CN" altLang="en-US" sz="2800" dirty="0"/>
                  <a:t>　　</a:t>
                </a:r>
                <a:r>
                  <a:rPr lang="en-US" altLang="zh-CN" sz="2800" dirty="0"/>
                  <a:t>M</a:t>
                </a:r>
                <a:r>
                  <a:rPr lang="en-US" altLang="zh-CN" sz="2800" baseline="30000" dirty="0"/>
                  <a:t>2+</a:t>
                </a:r>
                <a:r>
                  <a:rPr lang="en-US" altLang="zh-CN" sz="2800" dirty="0"/>
                  <a:t>(</a:t>
                </a:r>
                <a:r>
                  <a:rPr lang="en-US" altLang="zh-CN" sz="2800" dirty="0" err="1"/>
                  <a:t>aq</a:t>
                </a:r>
                <a:r>
                  <a:rPr lang="en-US" altLang="zh-CN" sz="2800" dirty="0"/>
                  <a:t>)+2OH</a:t>
                </a:r>
                <a:r>
                  <a:rPr lang="en-US" altLang="zh-CN" sz="2800" baseline="30000" dirty="0"/>
                  <a:t>-</a:t>
                </a:r>
                <a:r>
                  <a:rPr lang="en-US" altLang="zh-CN" sz="2800" dirty="0"/>
                  <a:t>(</a:t>
                </a:r>
                <a:r>
                  <a:rPr lang="en-US" altLang="zh-CN" sz="2800" dirty="0" err="1"/>
                  <a:t>aq</a:t>
                </a:r>
                <a:r>
                  <a:rPr lang="en-US" altLang="zh-CN" sz="2800" dirty="0"/>
                  <a:t>)</a:t>
                </a:r>
                <a:r>
                  <a:rPr lang="zh-CN" altLang="zh-CN" sz="2800" dirty="0"/>
                  <a:t>　</a:t>
                </a:r>
                <a:r>
                  <a:rPr lang="en-US" altLang="zh-CN" sz="2800" i="1" dirty="0" err="1"/>
                  <a:t>K</a:t>
                </a:r>
                <a:r>
                  <a:rPr lang="en-US" altLang="zh-CN" sz="2800" baseline="-25000" dirty="0" err="1"/>
                  <a:t>sp</a:t>
                </a:r>
                <a:r>
                  <a:rPr lang="en-US" altLang="zh-CN" sz="2800" dirty="0"/>
                  <a:t>=</a:t>
                </a:r>
                <a:r>
                  <a:rPr lang="en-US" altLang="zh-CN" sz="2800" i="1" dirty="0"/>
                  <a:t>a</a:t>
                </a:r>
                <a:r>
                  <a:rPr lang="zh-CN" altLang="zh-CN" sz="2800" dirty="0"/>
                  <a:t>。</a:t>
                </a:r>
                <a:r>
                  <a:rPr lang="en-US" altLang="zh-CN" sz="2800" i="1" dirty="0"/>
                  <a:t>c</a:t>
                </a:r>
                <a:r>
                  <a:rPr lang="en-US" altLang="zh-CN" sz="2800" dirty="0"/>
                  <a:t>(M</a:t>
                </a:r>
                <a:r>
                  <a:rPr lang="en-US" altLang="zh-CN" sz="2800" baseline="30000" dirty="0"/>
                  <a:t>2+</a:t>
                </a:r>
                <a:r>
                  <a:rPr lang="en-US" altLang="zh-CN" sz="2800" dirty="0"/>
                  <a:t>)=</a:t>
                </a:r>
                <a:r>
                  <a:rPr lang="en-US" altLang="zh-CN" sz="2800" i="1" dirty="0"/>
                  <a:t>b</a:t>
                </a:r>
                <a:r>
                  <a:rPr lang="en-US" altLang="zh-CN" sz="2800" dirty="0"/>
                  <a:t> mol·L</a:t>
                </a:r>
                <a:r>
                  <a:rPr lang="en-US" altLang="zh-CN" sz="2800" baseline="30000" dirty="0"/>
                  <a:t>-1</a:t>
                </a:r>
                <a:r>
                  <a:rPr lang="zh-CN" altLang="zh-CN" sz="2800" dirty="0"/>
                  <a:t>时</a:t>
                </a:r>
                <a:r>
                  <a:rPr lang="en-US" altLang="zh-CN" sz="2800" dirty="0"/>
                  <a:t>,</a:t>
                </a:r>
                <a:r>
                  <a:rPr lang="zh-CN" altLang="zh-CN" sz="2800" dirty="0"/>
                  <a:t>溶液的</a:t>
                </a:r>
                <a:r>
                  <a:rPr lang="en-US" altLang="zh-CN" sz="2800" dirty="0"/>
                  <a:t>pH</a:t>
                </a:r>
                <a:r>
                  <a:rPr lang="zh-CN" altLang="zh-CN" sz="2800" dirty="0"/>
                  <a:t>等于</a:t>
                </a:r>
              </a:p>
              <a:p>
                <a:pPr>
                  <a:lnSpc>
                    <a:spcPct val="150000"/>
                  </a:lnSpc>
                </a:pPr>
                <a:r>
                  <a:rPr lang="en-US" altLang="zh-CN" sz="2800" dirty="0"/>
                  <a:t>A.</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1</m:t>
                        </m:r>
                      </m:num>
                      <m:den>
                        <m:r>
                          <a:rPr lang="en-US" altLang="zh-CN" sz="2800">
                            <a:latin typeface="Cambria Math" panose="02040503050406030204" pitchFamily="18" charset="0"/>
                          </a:rPr>
                          <m:t>2</m:t>
                        </m:r>
                      </m:den>
                    </m:f>
                  </m:oMath>
                </a14:m>
                <a:r>
                  <a:rPr lang="en-US" altLang="zh-CN" sz="2800" dirty="0" err="1"/>
                  <a:t>lg</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𝑏</m:t>
                        </m:r>
                      </m:num>
                      <m:den>
                        <m:r>
                          <a:rPr lang="en-US" altLang="zh-CN" sz="2800" i="1">
                            <a:latin typeface="Cambria Math" panose="02040503050406030204" pitchFamily="18" charset="0"/>
                          </a:rPr>
                          <m:t>𝑎</m:t>
                        </m:r>
                      </m:den>
                    </m:f>
                  </m:oMath>
                </a14:m>
                <a:r>
                  <a:rPr lang="en-US" altLang="zh-CN" sz="2800" dirty="0"/>
                  <a:t>)</a:t>
                </a:r>
                <a:r>
                  <a:rPr lang="zh-CN" altLang="zh-CN" sz="2800" dirty="0"/>
                  <a:t>　　　　　　　</a:t>
                </a:r>
                <a:r>
                  <a:rPr lang="zh-CN" altLang="en-US" sz="2800" dirty="0"/>
                  <a:t> </a:t>
                </a:r>
                <a:r>
                  <a:rPr lang="en-US" altLang="zh-CN" sz="2800" dirty="0"/>
                  <a:t>B.</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1</m:t>
                        </m:r>
                      </m:num>
                      <m:den>
                        <m:r>
                          <a:rPr lang="en-US" altLang="zh-CN" sz="2800">
                            <a:latin typeface="Cambria Math" panose="02040503050406030204" pitchFamily="18" charset="0"/>
                          </a:rPr>
                          <m:t>2</m:t>
                        </m:r>
                      </m:den>
                    </m:f>
                  </m:oMath>
                </a14:m>
                <a:r>
                  <a:rPr lang="en-US" altLang="zh-CN" sz="2800" dirty="0" err="1"/>
                  <a:t>lg</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𝑎</m:t>
                        </m:r>
                      </m:num>
                      <m:den>
                        <m:r>
                          <a:rPr lang="en-US" altLang="zh-CN" sz="2800" i="1">
                            <a:latin typeface="Cambria Math" panose="02040503050406030204" pitchFamily="18" charset="0"/>
                          </a:rPr>
                          <m:t>𝑏</m:t>
                        </m:r>
                      </m:den>
                    </m:f>
                  </m:oMath>
                </a14:m>
                <a:r>
                  <a:rPr lang="en-US" altLang="zh-CN" sz="2800" dirty="0"/>
                  <a:t>)</a:t>
                </a:r>
                <a:endParaRPr lang="zh-CN" altLang="zh-CN" sz="2800" dirty="0"/>
              </a:p>
              <a:p>
                <a:pPr>
                  <a:lnSpc>
                    <a:spcPct val="150000"/>
                  </a:lnSpc>
                </a:pPr>
                <a:r>
                  <a:rPr lang="en-US" altLang="zh-CN" sz="2800" dirty="0"/>
                  <a:t>C.14+</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1</m:t>
                        </m:r>
                      </m:num>
                      <m:den>
                        <m:r>
                          <a:rPr lang="en-US" altLang="zh-CN" sz="2800">
                            <a:latin typeface="Cambria Math" panose="02040503050406030204" pitchFamily="18" charset="0"/>
                          </a:rPr>
                          <m:t>2</m:t>
                        </m:r>
                      </m:den>
                    </m:f>
                  </m:oMath>
                </a14:m>
                <a:r>
                  <a:rPr lang="en-US" altLang="zh-CN" sz="2800" dirty="0" err="1"/>
                  <a:t>lg</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𝑎</m:t>
                        </m:r>
                      </m:num>
                      <m:den>
                        <m:r>
                          <a:rPr lang="en-US" altLang="zh-CN" sz="2800" i="1">
                            <a:latin typeface="Cambria Math" panose="02040503050406030204" pitchFamily="18" charset="0"/>
                          </a:rPr>
                          <m:t>𝑏</m:t>
                        </m:r>
                      </m:den>
                    </m:f>
                  </m:oMath>
                </a14:m>
                <a:r>
                  <a:rPr lang="en-US" altLang="zh-CN" sz="2800" dirty="0"/>
                  <a:t>)	                     D.14+</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1</m:t>
                        </m:r>
                      </m:num>
                      <m:den>
                        <m:r>
                          <a:rPr lang="en-US" altLang="zh-CN" sz="2800">
                            <a:latin typeface="Cambria Math" panose="02040503050406030204" pitchFamily="18" charset="0"/>
                          </a:rPr>
                          <m:t>2</m:t>
                        </m:r>
                      </m:den>
                    </m:f>
                  </m:oMath>
                </a14:m>
                <a:r>
                  <a:rPr lang="en-US" altLang="zh-CN" sz="2800" dirty="0" err="1"/>
                  <a:t>lg</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𝑏</m:t>
                        </m:r>
                      </m:num>
                      <m:den>
                        <m:r>
                          <a:rPr lang="en-US" altLang="zh-CN" sz="2800" i="1">
                            <a:latin typeface="Cambria Math" panose="02040503050406030204" pitchFamily="18" charset="0"/>
                          </a:rPr>
                          <m:t>𝑎</m:t>
                        </m:r>
                      </m:den>
                    </m:f>
                  </m:oMath>
                </a14:m>
                <a:r>
                  <a:rPr lang="en-US" altLang="zh-CN" sz="2800" dirty="0"/>
                  <a:t>)</a:t>
                </a:r>
                <a:endParaRPr lang="zh-CN" altLang="zh-CN" sz="2800" dirty="0"/>
              </a:p>
              <a:p>
                <a:pPr>
                  <a:lnSpc>
                    <a:spcPct val="150000"/>
                  </a:lnSpc>
                </a:pPr>
                <a:r>
                  <a:rPr lang="zh-CN" altLang="zh-CN" sz="2800" b="1" dirty="0">
                    <a:solidFill>
                      <a:srgbClr val="DA251C"/>
                    </a:solidFill>
                  </a:rPr>
                  <a:t>解析</a:t>
                </a:r>
                <a:r>
                  <a:rPr lang="zh-CN" altLang="zh-CN" sz="2800" dirty="0"/>
                  <a:t>　本题考查溶度积常数及溶液</a:t>
                </a:r>
                <a:r>
                  <a:rPr lang="en-US" altLang="zh-CN" sz="2800" dirty="0"/>
                  <a:t>pH</a:t>
                </a:r>
                <a:r>
                  <a:rPr lang="zh-CN" altLang="zh-CN" sz="2800" dirty="0"/>
                  <a:t>的计算</a:t>
                </a:r>
                <a:r>
                  <a:rPr lang="en-US" altLang="zh-CN" sz="2800" dirty="0"/>
                  <a:t>,</a:t>
                </a:r>
                <a:r>
                  <a:rPr lang="zh-CN" altLang="zh-CN" sz="2800" dirty="0"/>
                  <a:t>意在考查考生对溶度积常数的理解能力。根据</a:t>
                </a:r>
                <a:r>
                  <a:rPr lang="en-US" altLang="zh-CN" sz="2800" dirty="0"/>
                  <a:t>M(OH)</a:t>
                </a:r>
                <a:r>
                  <a:rPr lang="en-US" altLang="zh-CN" sz="2800" baseline="-25000" dirty="0"/>
                  <a:t>2</a:t>
                </a:r>
                <a:r>
                  <a:rPr lang="zh-CN" altLang="zh-CN" sz="2800" dirty="0"/>
                  <a:t>的</a:t>
                </a:r>
                <a:r>
                  <a:rPr lang="en-US" altLang="zh-CN" sz="2800" i="1" dirty="0" err="1"/>
                  <a:t>K</a:t>
                </a:r>
                <a:r>
                  <a:rPr lang="en-US" altLang="zh-CN" sz="2800" baseline="-25000" dirty="0" err="1"/>
                  <a:t>sp</a:t>
                </a:r>
                <a:r>
                  <a:rPr lang="en-US" altLang="zh-CN" sz="2800" dirty="0"/>
                  <a:t>=</a:t>
                </a:r>
                <a:r>
                  <a:rPr lang="en-US" altLang="zh-CN" sz="2800" i="1" dirty="0"/>
                  <a:t>c</a:t>
                </a:r>
                <a:r>
                  <a:rPr lang="en-US" altLang="zh-CN" sz="2800" dirty="0"/>
                  <a:t>(M</a:t>
                </a:r>
                <a:r>
                  <a:rPr lang="en-US" altLang="zh-CN" sz="2800" baseline="30000" dirty="0"/>
                  <a:t>2+</a:t>
                </a:r>
                <a:r>
                  <a:rPr lang="en-US" altLang="zh-CN" sz="2800" dirty="0"/>
                  <a:t>)·</a:t>
                </a:r>
                <a:r>
                  <a:rPr lang="en-US" altLang="zh-CN" sz="2800" i="1" dirty="0"/>
                  <a:t>c</a:t>
                </a:r>
                <a:r>
                  <a:rPr lang="en-US" altLang="zh-CN" sz="2800" baseline="30000" dirty="0"/>
                  <a:t>2</a:t>
                </a:r>
                <a:r>
                  <a:rPr lang="en-US" altLang="zh-CN" sz="2800" dirty="0"/>
                  <a:t>(OH</a:t>
                </a:r>
                <a:r>
                  <a:rPr lang="en-US" altLang="zh-CN" sz="2800" baseline="30000" dirty="0"/>
                  <a:t>-</a:t>
                </a:r>
                <a:r>
                  <a:rPr lang="en-US" altLang="zh-CN" sz="2800" dirty="0"/>
                  <a:t>),</a:t>
                </a:r>
                <a:r>
                  <a:rPr lang="zh-CN" altLang="zh-CN" sz="2800" dirty="0"/>
                  <a:t>则溶液中</a:t>
                </a:r>
                <a:r>
                  <a:rPr lang="en-US" altLang="zh-CN" sz="2800" i="1" dirty="0"/>
                  <a:t>c</a:t>
                </a:r>
                <a:r>
                  <a:rPr lang="en-US" altLang="zh-CN" sz="2800" dirty="0"/>
                  <a:t>(OH</a:t>
                </a:r>
                <a:r>
                  <a:rPr lang="en-US" altLang="zh-CN" sz="2800" baseline="30000" dirty="0"/>
                  <a:t>-</a:t>
                </a:r>
                <a:r>
                  <a:rPr lang="en-US" altLang="zh-CN" sz="2800" dirty="0"/>
                  <a:t>)=</a:t>
                </a:r>
              </a:p>
              <a:p>
                <a:pPr>
                  <a:lnSpc>
                    <a:spcPct val="150000"/>
                  </a:lnSpc>
                </a:pPr>
                <a14:m>
                  <m:oMath xmlns:m="http://schemas.openxmlformats.org/officeDocument/2006/math">
                    <m:rad>
                      <m:radPr>
                        <m:degHide m:val="on"/>
                        <m:ctrlPr>
                          <a:rPr lang="zh-CN" altLang="zh-CN" sz="2800" i="1">
                            <a:latin typeface="Cambria Math" panose="02040503050406030204" pitchFamily="18" charset="0"/>
                          </a:rPr>
                        </m:ctrlPr>
                      </m:radPr>
                      <m:deg/>
                      <m:e>
                        <m:f>
                          <m:fPr>
                            <m:ctrlPr>
                              <a:rPr lang="zh-CN" altLang="zh-CN" sz="2800" i="1">
                                <a:latin typeface="Cambria Math" panose="02040503050406030204" pitchFamily="18" charset="0"/>
                              </a:rPr>
                            </m:ctrlPr>
                          </m:fPr>
                          <m:num>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𝐾</m:t>
                                </m:r>
                              </m:e>
                              <m:sub>
                                <m:r>
                                  <m:rPr>
                                    <m:sty m:val="p"/>
                                  </m:rPr>
                                  <a:rPr lang="en-US" altLang="zh-CN" sz="2800">
                                    <a:latin typeface="Cambria Math" panose="02040503050406030204" pitchFamily="18" charset="0"/>
                                  </a:rPr>
                                  <m:t>sp</m:t>
                                </m:r>
                              </m:sub>
                            </m:sSub>
                          </m:num>
                          <m:den>
                            <m:r>
                              <a:rPr lang="en-US" altLang="zh-CN" sz="2800" i="1">
                                <a:latin typeface="Cambria Math" panose="02040503050406030204" pitchFamily="18" charset="0"/>
                              </a:rPr>
                              <m:t>𝑐</m:t>
                            </m:r>
                            <m:r>
                              <m:rPr>
                                <m:nor/>
                              </m:rPr>
                              <a:rPr lang="en-US" altLang="zh-CN" sz="2800"/>
                              <m:t>(</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M</m:t>
                                </m:r>
                              </m:e>
                              <m:sup>
                                <m:r>
                                  <a:rPr lang="en-US" altLang="zh-CN" sz="2800">
                                    <a:latin typeface="Cambria Math" panose="02040503050406030204" pitchFamily="18" charset="0"/>
                                  </a:rPr>
                                  <m:t>2+</m:t>
                                </m:r>
                              </m:sup>
                            </m:sSup>
                            <m:r>
                              <m:rPr>
                                <m:nor/>
                              </m:rPr>
                              <a:rPr lang="en-US" altLang="zh-CN" sz="2800"/>
                              <m:t>)</m:t>
                            </m:r>
                          </m:den>
                        </m:f>
                      </m:e>
                    </m:rad>
                  </m:oMath>
                </a14:m>
                <a:r>
                  <a:rPr lang="en-US" altLang="zh-CN" sz="2800" dirty="0"/>
                  <a:t>=</a:t>
                </a:r>
                <a14:m>
                  <m:oMath xmlns:m="http://schemas.openxmlformats.org/officeDocument/2006/math">
                    <m:rad>
                      <m:radPr>
                        <m:degHide m:val="on"/>
                        <m:ctrlPr>
                          <a:rPr lang="zh-CN" altLang="zh-CN" sz="2800" i="1">
                            <a:latin typeface="Cambria Math" panose="02040503050406030204" pitchFamily="18" charset="0"/>
                          </a:rPr>
                        </m:ctrlPr>
                      </m:radPr>
                      <m:deg/>
                      <m:e>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𝑎</m:t>
                            </m:r>
                          </m:num>
                          <m:den>
                            <m:r>
                              <a:rPr lang="en-US" altLang="zh-CN" sz="2800" i="1">
                                <a:latin typeface="Cambria Math" panose="02040503050406030204" pitchFamily="18" charset="0"/>
                              </a:rPr>
                              <m:t>𝑏</m:t>
                            </m:r>
                          </m:den>
                        </m:f>
                      </m:e>
                    </m:rad>
                  </m:oMath>
                </a14:m>
                <a:r>
                  <a:rPr lang="en-US" altLang="zh-CN" sz="2800" dirty="0"/>
                  <a:t> mol·L</a:t>
                </a:r>
                <a:r>
                  <a:rPr lang="en-US" altLang="zh-CN" sz="2800" baseline="30000" dirty="0"/>
                  <a:t>-1</a:t>
                </a:r>
                <a:r>
                  <a:rPr lang="en-US" altLang="zh-CN" sz="2800" dirty="0"/>
                  <a:t>,</a:t>
                </a:r>
                <a:r>
                  <a:rPr lang="zh-CN" altLang="zh-CN" sz="2800" dirty="0"/>
                  <a:t>则</a:t>
                </a:r>
                <a:r>
                  <a:rPr lang="en-US" altLang="zh-CN" sz="2800" dirty="0"/>
                  <a:t>pH=-</a:t>
                </a:r>
                <a:r>
                  <a:rPr lang="en-US" altLang="zh-CN" sz="2800" dirty="0" err="1"/>
                  <a:t>lg</a:t>
                </a:r>
                <a:r>
                  <a:rPr lang="en-US" altLang="zh-CN" sz="2800" dirty="0"/>
                  <a:t> </a:t>
                </a:r>
                <a:r>
                  <a:rPr lang="en-US" altLang="zh-CN" sz="2800" i="1" dirty="0"/>
                  <a:t>c</a:t>
                </a:r>
                <a:r>
                  <a:rPr lang="en-US" altLang="zh-CN" sz="2800" dirty="0"/>
                  <a:t>(H</a:t>
                </a:r>
                <a:r>
                  <a:rPr lang="en-US" altLang="zh-CN" sz="2800" baseline="30000" dirty="0"/>
                  <a:t>+</a:t>
                </a:r>
                <a:r>
                  <a:rPr lang="en-US" altLang="zh-CN" sz="2800" dirty="0"/>
                  <a:t>)=-</a:t>
                </a:r>
                <a:r>
                  <a:rPr lang="en-US" altLang="zh-CN" sz="2800" dirty="0" err="1"/>
                  <a:t>lg</a:t>
                </a:r>
                <a:r>
                  <a:rPr lang="en-US" altLang="zh-CN" sz="2800" dirty="0"/>
                  <a:t>(10</a:t>
                </a:r>
                <a:r>
                  <a:rPr lang="en-US" altLang="zh-CN" sz="2800" baseline="30000" dirty="0"/>
                  <a:t>-14</a:t>
                </a:r>
                <a:r>
                  <a:rPr lang="en-US" altLang="zh-CN" sz="2800" dirty="0"/>
                  <a:t>÷</a:t>
                </a:r>
                <a14:m>
                  <m:oMath xmlns:m="http://schemas.openxmlformats.org/officeDocument/2006/math">
                    <m:rad>
                      <m:radPr>
                        <m:degHide m:val="on"/>
                        <m:ctrlPr>
                          <a:rPr lang="zh-CN" altLang="zh-CN" sz="2800" i="1">
                            <a:latin typeface="Cambria Math" panose="02040503050406030204" pitchFamily="18" charset="0"/>
                          </a:rPr>
                        </m:ctrlPr>
                      </m:radPr>
                      <m:deg/>
                      <m:e>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𝑎</m:t>
                            </m:r>
                          </m:num>
                          <m:den>
                            <m:r>
                              <a:rPr lang="en-US" altLang="zh-CN" sz="2800" i="1">
                                <a:latin typeface="Cambria Math" panose="02040503050406030204" pitchFamily="18" charset="0"/>
                              </a:rPr>
                              <m:t>𝑏</m:t>
                            </m:r>
                          </m:den>
                        </m:f>
                      </m:e>
                    </m:rad>
                  </m:oMath>
                </a14:m>
                <a:r>
                  <a:rPr lang="en-US" altLang="zh-CN" sz="2800" dirty="0"/>
                  <a:t>)=-(-14-</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1</m:t>
                        </m:r>
                      </m:num>
                      <m:den>
                        <m:r>
                          <a:rPr lang="en-US" altLang="zh-CN" sz="2800">
                            <a:latin typeface="Cambria Math" panose="02040503050406030204" pitchFamily="18" charset="0"/>
                          </a:rPr>
                          <m:t>2</m:t>
                        </m:r>
                      </m:den>
                    </m:f>
                  </m:oMath>
                </a14:m>
                <a:r>
                  <a:rPr lang="en-US" altLang="zh-CN" sz="2800" dirty="0" err="1"/>
                  <a:t>lg</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𝑎</m:t>
                        </m:r>
                      </m:num>
                      <m:den>
                        <m:r>
                          <a:rPr lang="en-US" altLang="zh-CN" sz="2800" i="1">
                            <a:latin typeface="Cambria Math" panose="02040503050406030204" pitchFamily="18" charset="0"/>
                          </a:rPr>
                          <m:t>𝑏</m:t>
                        </m:r>
                      </m:den>
                    </m:f>
                  </m:oMath>
                </a14:m>
                <a:r>
                  <a:rPr lang="en-US" altLang="zh-CN" sz="2800" dirty="0"/>
                  <a:t>)=14+</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1</m:t>
                        </m:r>
                      </m:num>
                      <m:den>
                        <m:r>
                          <a:rPr lang="en-US" altLang="zh-CN" sz="2800">
                            <a:latin typeface="Cambria Math" panose="02040503050406030204" pitchFamily="18" charset="0"/>
                          </a:rPr>
                          <m:t>2</m:t>
                        </m:r>
                      </m:den>
                    </m:f>
                  </m:oMath>
                </a14:m>
                <a:r>
                  <a:rPr lang="en-US" altLang="zh-CN" sz="2800" dirty="0" err="1"/>
                  <a:t>lg</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𝑎</m:t>
                        </m:r>
                      </m:num>
                      <m:den>
                        <m:r>
                          <a:rPr lang="en-US" altLang="zh-CN" sz="2800" i="1">
                            <a:latin typeface="Cambria Math" panose="02040503050406030204" pitchFamily="18" charset="0"/>
                          </a:rPr>
                          <m:t>𝑏</m:t>
                        </m:r>
                      </m:den>
                    </m:f>
                  </m:oMath>
                </a14:m>
                <a:r>
                  <a:rPr lang="zh-CN" altLang="zh-CN" sz="2800" dirty="0"/>
                  <a:t>。</a:t>
                </a:r>
                <a:endParaRPr lang="en-US" altLang="zh-CN" sz="2800" dirty="0"/>
              </a:p>
              <a:p>
                <a:pPr>
                  <a:lnSpc>
                    <a:spcPct val="150000"/>
                  </a:lnSpc>
                </a:pPr>
                <a:r>
                  <a:rPr lang="zh-CN" altLang="zh-CN" sz="2800" b="1" dirty="0">
                    <a:solidFill>
                      <a:srgbClr val="DA251C"/>
                    </a:solidFill>
                  </a:rPr>
                  <a:t>答案</a:t>
                </a:r>
                <a:r>
                  <a:rPr lang="zh-CN" altLang="zh-CN" sz="2800" dirty="0"/>
                  <a:t>　</a:t>
                </a:r>
                <a:r>
                  <a:rPr lang="en-US" altLang="zh-CN" sz="2800" dirty="0"/>
                  <a:t>C</a:t>
                </a:r>
              </a:p>
            </p:txBody>
          </p:sp>
        </mc:Choice>
        <mc:Fallback xmlns="">
          <p:sp>
            <p:nvSpPr>
              <p:cNvPr id="15" name="矩形 14">
                <a:extLst>
                  <a:ext uri="{FF2B5EF4-FFF2-40B4-BE49-F238E27FC236}">
                    <a16:creationId xmlns:a16="http://schemas.microsoft.com/office/drawing/2014/main" xmlns:a14="http://schemas.microsoft.com/office/drawing/2010/main" xmlns="" id="{C3B9D2F5-593F-4F78-9E81-A9CD767162E1}"/>
                  </a:ext>
                </a:extLst>
              </p:cNvPr>
              <p:cNvSpPr>
                <a:spLocks noRot="1" noChangeAspect="1" noMove="1" noResize="1" noEditPoints="1" noAdjustHandles="1" noChangeArrowheads="1" noChangeShapeType="1" noTextEdit="1"/>
              </p:cNvSpPr>
              <p:nvPr/>
            </p:nvSpPr>
            <p:spPr>
              <a:xfrm>
                <a:off x="234042" y="225651"/>
                <a:ext cx="11723913" cy="6525056"/>
              </a:xfrm>
              <a:prstGeom prst="rect">
                <a:avLst/>
              </a:prstGeom>
              <a:blipFill rotWithShape="1">
                <a:blip r:embed="rId2"/>
                <a:stretch>
                  <a:fillRect l="-1040" b="-187"/>
                </a:stretch>
              </a:blipFill>
            </p:spPr>
            <p:txBody>
              <a:bodyPr/>
              <a:lstStyle/>
              <a:p>
                <a:r>
                  <a:rPr lang="zh-CN" altLang="en-US">
                    <a:noFill/>
                  </a:rPr>
                  <a:t> </a:t>
                </a:r>
              </a:p>
            </p:txBody>
          </p:sp>
        </mc:Fallback>
      </mc:AlternateContent>
      <p:pic>
        <p:nvPicPr>
          <p:cNvPr id="16" name="图片 15">
            <a:extLst>
              <a:ext uri="{FF2B5EF4-FFF2-40B4-BE49-F238E27FC236}">
                <a16:creationId xmlns:a16="http://schemas.microsoft.com/office/drawing/2014/main" xmlns="" id="{04709A12-CBAB-43BB-8F93-E8310C0B502B}"/>
              </a:ext>
            </a:extLst>
          </p:cNvPr>
          <p:cNvPicPr/>
          <p:nvPr/>
        </p:nvPicPr>
        <p:blipFill>
          <a:blip r:embed="rId3"/>
          <a:stretch>
            <a:fillRect/>
          </a:stretch>
        </p:blipFill>
        <p:spPr>
          <a:xfrm>
            <a:off x="8863012" y="470473"/>
            <a:ext cx="585788" cy="332796"/>
          </a:xfrm>
          <a:prstGeom prst="rect">
            <a:avLst/>
          </a:prstGeom>
        </p:spPr>
      </p:pic>
    </p:spTree>
    <p:extLst>
      <p:ext uri="{BB962C8B-B14F-4D97-AF65-F5344CB8AC3E}">
        <p14:creationId xmlns:p14="http://schemas.microsoft.com/office/powerpoint/2010/main" val="941632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考情精解读</a:t>
            </a:r>
          </a:p>
        </p:txBody>
      </p:sp>
      <p:sp>
        <p:nvSpPr>
          <p:cNvPr id="3" name="矩形 2">
            <a:hlinkClick r:id="rId2" action="ppaction://hlinksldjump"/>
          </p:cNvPr>
          <p:cNvSpPr/>
          <p:nvPr/>
        </p:nvSpPr>
        <p:spPr>
          <a:xfrm>
            <a:off x="4659086" y="1273628"/>
            <a:ext cx="6487885"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考纲要求</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命题规律</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命题分析预测</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知识体系构建</a:t>
            </a:r>
          </a:p>
        </p:txBody>
      </p:sp>
    </p:spTree>
    <p:extLst>
      <p:ext uri="{BB962C8B-B14F-4D97-AF65-F5344CB8AC3E}">
        <p14:creationId xmlns:p14="http://schemas.microsoft.com/office/powerpoint/2010/main" val="4629613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15" name="矩形 14">
            <a:extLst>
              <a:ext uri="{FF2B5EF4-FFF2-40B4-BE49-F238E27FC236}">
                <a16:creationId xmlns:a16="http://schemas.microsoft.com/office/drawing/2014/main" xmlns="" id="{C3B9D2F5-593F-4F78-9E81-A9CD767162E1}"/>
              </a:ext>
            </a:extLst>
          </p:cNvPr>
          <p:cNvSpPr/>
          <p:nvPr/>
        </p:nvSpPr>
        <p:spPr>
          <a:xfrm>
            <a:off x="234042" y="457879"/>
            <a:ext cx="11723913" cy="3247620"/>
          </a:xfrm>
          <a:prstGeom prst="rect">
            <a:avLst/>
          </a:prstGeom>
        </p:spPr>
        <p:txBody>
          <a:bodyPr wrap="square">
            <a:spAutoFit/>
          </a:bodyPr>
          <a:lstStyle/>
          <a:p>
            <a:pPr>
              <a:lnSpc>
                <a:spcPct val="150000"/>
              </a:lnSpc>
            </a:pPr>
            <a:r>
              <a:rPr lang="zh-CN" altLang="en-US" sz="2800" b="1" dirty="0">
                <a:solidFill>
                  <a:srgbClr val="DA251C"/>
                </a:solidFill>
              </a:rPr>
              <a:t>突破攻略</a:t>
            </a:r>
            <a:endParaRPr lang="en-US" altLang="zh-CN" sz="2800" b="1" dirty="0">
              <a:solidFill>
                <a:srgbClr val="DA251C"/>
              </a:solidFill>
            </a:endParaRPr>
          </a:p>
          <a:p>
            <a:pPr>
              <a:lnSpc>
                <a:spcPct val="150000"/>
              </a:lnSpc>
            </a:pPr>
            <a:r>
              <a:rPr lang="zh-CN" altLang="en-US" sz="2800" dirty="0"/>
              <a:t>　　</a:t>
            </a:r>
            <a:r>
              <a:rPr lang="zh-CN" altLang="zh-CN" sz="2800" dirty="0"/>
              <a:t>溶液的</a:t>
            </a:r>
            <a:r>
              <a:rPr lang="en-US" altLang="zh-CN" sz="2800" dirty="0"/>
              <a:t>pH</a:t>
            </a:r>
            <a:r>
              <a:rPr lang="zh-CN" altLang="zh-CN" sz="2800" dirty="0"/>
              <a:t>应根据其定义</a:t>
            </a:r>
            <a:r>
              <a:rPr lang="en-US" altLang="zh-CN" sz="2800" dirty="0"/>
              <a:t>pH=-</a:t>
            </a:r>
            <a:r>
              <a:rPr lang="en-US" altLang="zh-CN" sz="2800" dirty="0" err="1"/>
              <a:t>lg</a:t>
            </a:r>
            <a:r>
              <a:rPr lang="en-US" altLang="zh-CN" sz="2800" dirty="0"/>
              <a:t> </a:t>
            </a:r>
            <a:r>
              <a:rPr lang="en-US" altLang="zh-CN" sz="2800" i="1" dirty="0"/>
              <a:t>c</a:t>
            </a:r>
            <a:r>
              <a:rPr lang="en-US" altLang="zh-CN" sz="2800" dirty="0"/>
              <a:t>(H</a:t>
            </a:r>
            <a:r>
              <a:rPr lang="en-US" altLang="zh-CN" sz="2800" baseline="30000" dirty="0"/>
              <a:t>+</a:t>
            </a:r>
            <a:r>
              <a:rPr lang="en-US" altLang="zh-CN" sz="2800" dirty="0"/>
              <a:t>)</a:t>
            </a:r>
            <a:r>
              <a:rPr lang="zh-CN" altLang="zh-CN" sz="2800" dirty="0"/>
              <a:t>进行计算</a:t>
            </a:r>
            <a:r>
              <a:rPr lang="en-US" altLang="zh-CN" sz="2800" dirty="0"/>
              <a:t>,</a:t>
            </a:r>
            <a:r>
              <a:rPr lang="zh-CN" altLang="zh-CN" sz="2800" dirty="0"/>
              <a:t>首先判断所求溶液中</a:t>
            </a:r>
            <a:r>
              <a:rPr lang="en-US" altLang="zh-CN" sz="2800" dirty="0"/>
              <a:t>H</a:t>
            </a:r>
            <a:r>
              <a:rPr lang="en-US" altLang="zh-CN" sz="2800" baseline="30000" dirty="0"/>
              <a:t>+</a:t>
            </a:r>
            <a:r>
              <a:rPr lang="zh-CN" altLang="zh-CN" sz="2800" dirty="0"/>
              <a:t>或</a:t>
            </a:r>
            <a:r>
              <a:rPr lang="en-US" altLang="zh-CN" sz="2800" dirty="0"/>
              <a:t>OH</a:t>
            </a:r>
            <a:r>
              <a:rPr lang="en-US" altLang="zh-CN" sz="2800" baseline="30000" dirty="0"/>
              <a:t>-</a:t>
            </a:r>
            <a:r>
              <a:rPr lang="zh-CN" altLang="zh-CN" sz="2800" dirty="0"/>
              <a:t>的物质的量浓度</a:t>
            </a:r>
            <a:r>
              <a:rPr lang="en-US" altLang="zh-CN" sz="2800" dirty="0"/>
              <a:t>,</a:t>
            </a:r>
            <a:r>
              <a:rPr lang="zh-CN" altLang="zh-CN" sz="2800" dirty="0"/>
              <a:t>从而计算出</a:t>
            </a:r>
            <a:r>
              <a:rPr lang="en-US" altLang="zh-CN" sz="2800" dirty="0"/>
              <a:t>pH</a:t>
            </a:r>
            <a:r>
              <a:rPr lang="zh-CN" altLang="zh-CN" sz="2800" dirty="0"/>
              <a:t>。在进行</a:t>
            </a:r>
            <a:r>
              <a:rPr lang="en-US" altLang="zh-CN" sz="2800" i="1" dirty="0"/>
              <a:t>c</a:t>
            </a:r>
            <a:r>
              <a:rPr lang="en-US" altLang="zh-CN" sz="2800" dirty="0"/>
              <a:t>(H</a:t>
            </a:r>
            <a:r>
              <a:rPr lang="en-US" altLang="zh-CN" sz="2800" baseline="30000" dirty="0"/>
              <a:t>+</a:t>
            </a:r>
            <a:r>
              <a:rPr lang="en-US" altLang="zh-CN" sz="2800" dirty="0"/>
              <a:t>)</a:t>
            </a:r>
            <a:r>
              <a:rPr lang="zh-CN" altLang="zh-CN" sz="2800" dirty="0"/>
              <a:t>和</a:t>
            </a:r>
            <a:r>
              <a:rPr lang="en-US" altLang="zh-CN" sz="2800" i="1" dirty="0"/>
              <a:t>c</a:t>
            </a:r>
            <a:r>
              <a:rPr lang="en-US" altLang="zh-CN" sz="2800" dirty="0"/>
              <a:t>(OH</a:t>
            </a:r>
            <a:r>
              <a:rPr lang="en-US" altLang="zh-CN" sz="2800" baseline="30000" dirty="0"/>
              <a:t>-</a:t>
            </a:r>
            <a:r>
              <a:rPr lang="en-US" altLang="zh-CN" sz="2800" dirty="0"/>
              <a:t>)</a:t>
            </a:r>
            <a:r>
              <a:rPr lang="zh-CN" altLang="zh-CN" sz="2800" dirty="0"/>
              <a:t>的换算时</a:t>
            </a:r>
            <a:r>
              <a:rPr lang="en-US" altLang="zh-CN" sz="2800" dirty="0"/>
              <a:t>,</a:t>
            </a:r>
            <a:r>
              <a:rPr lang="zh-CN" altLang="zh-CN" sz="2800" dirty="0"/>
              <a:t>一定要根据题给的</a:t>
            </a:r>
            <a:r>
              <a:rPr lang="en-US" altLang="zh-CN" sz="2800" i="1" dirty="0"/>
              <a:t>K</a:t>
            </a:r>
            <a:r>
              <a:rPr lang="en-US" altLang="zh-CN" sz="2800" baseline="-25000" dirty="0"/>
              <a:t>w</a:t>
            </a:r>
            <a:r>
              <a:rPr lang="zh-CN" altLang="zh-CN" sz="2800" dirty="0"/>
              <a:t>来换算。对于和</a:t>
            </a:r>
            <a:r>
              <a:rPr lang="en-US" altLang="zh-CN" sz="2800" dirty="0"/>
              <a:t>pH</a:t>
            </a:r>
            <a:r>
              <a:rPr lang="zh-CN" altLang="zh-CN" sz="2800" dirty="0"/>
              <a:t>计算相关的信息或字母型题</a:t>
            </a:r>
            <a:r>
              <a:rPr lang="en-US" altLang="zh-CN" sz="2800" dirty="0"/>
              <a:t>,</a:t>
            </a:r>
            <a:r>
              <a:rPr lang="zh-CN" altLang="zh-CN" sz="2800" dirty="0"/>
              <a:t>万变不离其宗</a:t>
            </a:r>
            <a:r>
              <a:rPr lang="en-US" altLang="zh-CN" sz="2800" dirty="0"/>
              <a:t>,</a:t>
            </a:r>
            <a:r>
              <a:rPr lang="zh-CN" altLang="zh-CN" sz="2800" dirty="0"/>
              <a:t>同时要求考生熟练掌握对数的计算方法。</a:t>
            </a:r>
          </a:p>
        </p:txBody>
      </p:sp>
    </p:spTree>
    <p:extLst>
      <p:ext uri="{BB962C8B-B14F-4D97-AF65-F5344CB8AC3E}">
        <p14:creationId xmlns:p14="http://schemas.microsoft.com/office/powerpoint/2010/main" val="26306143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15" name="矩形 14">
            <a:extLst>
              <a:ext uri="{FF2B5EF4-FFF2-40B4-BE49-F238E27FC236}">
                <a16:creationId xmlns:a16="http://schemas.microsoft.com/office/drawing/2014/main" xmlns="" id="{C3B9D2F5-593F-4F78-9E81-A9CD767162E1}"/>
              </a:ext>
            </a:extLst>
          </p:cNvPr>
          <p:cNvSpPr/>
          <p:nvPr/>
        </p:nvSpPr>
        <p:spPr>
          <a:xfrm>
            <a:off x="234042" y="356281"/>
            <a:ext cx="11723913" cy="6340197"/>
          </a:xfrm>
          <a:prstGeom prst="rect">
            <a:avLst/>
          </a:prstGeom>
        </p:spPr>
        <p:txBody>
          <a:bodyPr wrap="square">
            <a:spAutoFit/>
          </a:bodyPr>
          <a:lstStyle/>
          <a:p>
            <a:pPr>
              <a:lnSpc>
                <a:spcPct val="150000"/>
              </a:lnSpc>
            </a:pPr>
            <a:r>
              <a:rPr lang="zh-CN" altLang="en-US" sz="2800" b="1" dirty="0">
                <a:solidFill>
                  <a:srgbClr val="DA251C"/>
                </a:solidFill>
              </a:rPr>
              <a:t>拓展变式</a:t>
            </a:r>
            <a:r>
              <a:rPr lang="en-US" altLang="zh-CN" sz="2800" b="1" dirty="0">
                <a:solidFill>
                  <a:srgbClr val="DA251C"/>
                </a:solidFill>
              </a:rPr>
              <a:t>2</a:t>
            </a:r>
            <a:r>
              <a:rPr lang="zh-CN" altLang="en-US" sz="2800" b="1" dirty="0">
                <a:solidFill>
                  <a:srgbClr val="DA251C"/>
                </a:solidFill>
              </a:rPr>
              <a:t> </a:t>
            </a:r>
            <a:r>
              <a:rPr lang="zh-CN" altLang="en-US" sz="2800" dirty="0"/>
              <a:t>　</a:t>
            </a:r>
            <a:r>
              <a:rPr lang="en-US" altLang="zh-CN" sz="2800" i="1" dirty="0"/>
              <a:t>t</a:t>
            </a:r>
            <a:r>
              <a:rPr lang="en-US" altLang="zh-CN" sz="2800" dirty="0"/>
              <a:t> ℃</a:t>
            </a:r>
            <a:r>
              <a:rPr lang="zh-CN" altLang="zh-CN" sz="2800" dirty="0"/>
              <a:t>时</a:t>
            </a:r>
            <a:r>
              <a:rPr lang="en-US" altLang="zh-CN" sz="2800" dirty="0"/>
              <a:t>,</a:t>
            </a:r>
            <a:r>
              <a:rPr lang="zh-CN" altLang="zh-CN" sz="2800" dirty="0"/>
              <a:t>某</a:t>
            </a:r>
            <a:r>
              <a:rPr lang="en-US" altLang="zh-CN" sz="2800" dirty="0"/>
              <a:t>Ba(OH)</a:t>
            </a:r>
            <a:r>
              <a:rPr lang="en-US" altLang="zh-CN" sz="2800" baseline="-25000" dirty="0"/>
              <a:t>2</a:t>
            </a:r>
            <a:r>
              <a:rPr lang="zh-CN" altLang="zh-CN" sz="2800" dirty="0"/>
              <a:t>稀溶液中</a:t>
            </a:r>
            <a:r>
              <a:rPr lang="en-US" altLang="zh-CN" sz="2800" i="1" dirty="0"/>
              <a:t>c</a:t>
            </a:r>
            <a:r>
              <a:rPr lang="en-US" altLang="zh-CN" sz="2800" dirty="0"/>
              <a:t>(H</a:t>
            </a:r>
            <a:r>
              <a:rPr lang="en-US" altLang="zh-CN" sz="2800" baseline="30000" dirty="0"/>
              <a:t>+</a:t>
            </a:r>
            <a:r>
              <a:rPr lang="en-US" altLang="zh-CN" sz="2800" dirty="0"/>
              <a:t>)=10</a:t>
            </a:r>
            <a:r>
              <a:rPr lang="en-US" altLang="zh-CN" sz="2800" baseline="30000" dirty="0"/>
              <a:t>-</a:t>
            </a:r>
            <a:r>
              <a:rPr lang="en-US" altLang="zh-CN" sz="2800" i="1" baseline="30000" dirty="0"/>
              <a:t>a</a:t>
            </a:r>
            <a:r>
              <a:rPr lang="en-US" altLang="zh-CN" sz="2800" baseline="30000" dirty="0"/>
              <a:t> </a:t>
            </a:r>
            <a:r>
              <a:rPr lang="en-US" altLang="zh-CN" sz="2800" dirty="0" err="1"/>
              <a:t>mol</a:t>
            </a:r>
            <a:r>
              <a:rPr lang="en-US" altLang="zh-CN" sz="2800" dirty="0"/>
              <a:t>/</a:t>
            </a:r>
            <a:r>
              <a:rPr lang="en-US" altLang="zh-CN" sz="2800" dirty="0" err="1"/>
              <a:t>L,</a:t>
            </a:r>
            <a:r>
              <a:rPr lang="en-US" altLang="zh-CN" sz="2800" i="1" dirty="0" err="1"/>
              <a:t>c</a:t>
            </a:r>
            <a:r>
              <a:rPr lang="en-US" altLang="zh-CN" sz="2800" dirty="0"/>
              <a:t>(OH</a:t>
            </a:r>
            <a:r>
              <a:rPr lang="en-US" altLang="zh-CN" sz="2800" baseline="30000" dirty="0"/>
              <a:t>-</a:t>
            </a:r>
            <a:r>
              <a:rPr lang="en-US" altLang="zh-CN" sz="2800" dirty="0"/>
              <a:t>)=10</a:t>
            </a:r>
            <a:r>
              <a:rPr lang="en-US" altLang="zh-CN" sz="2800" baseline="30000" dirty="0"/>
              <a:t>-</a:t>
            </a:r>
            <a:r>
              <a:rPr lang="en-US" altLang="zh-CN" sz="2800" i="1" baseline="30000" dirty="0"/>
              <a:t>b</a:t>
            </a:r>
            <a:r>
              <a:rPr lang="en-US" altLang="zh-CN" sz="2800" dirty="0"/>
              <a:t> </a:t>
            </a:r>
            <a:r>
              <a:rPr lang="en-US" altLang="zh-CN" sz="2800" dirty="0" err="1"/>
              <a:t>mol</a:t>
            </a:r>
            <a:r>
              <a:rPr lang="en-US" altLang="zh-CN" sz="2800" dirty="0"/>
              <a:t>/L,</a:t>
            </a:r>
            <a:r>
              <a:rPr lang="zh-CN" altLang="zh-CN" sz="2800" dirty="0"/>
              <a:t>已知</a:t>
            </a:r>
            <a:r>
              <a:rPr lang="en-US" altLang="zh-CN" sz="2800" i="1" dirty="0" err="1"/>
              <a:t>a+b</a:t>
            </a:r>
            <a:r>
              <a:rPr lang="en-US" altLang="zh-CN" sz="2800" dirty="0"/>
              <a:t>=12</a:t>
            </a:r>
            <a:r>
              <a:rPr lang="zh-CN" altLang="zh-CN" sz="2800" dirty="0"/>
              <a:t>。向该溶液中逐滴加入</a:t>
            </a:r>
            <a:r>
              <a:rPr lang="en-US" altLang="zh-CN" sz="2800" dirty="0"/>
              <a:t>pH=</a:t>
            </a:r>
            <a:r>
              <a:rPr lang="en-US" altLang="zh-CN" sz="2800" i="1" dirty="0"/>
              <a:t>c</a:t>
            </a:r>
            <a:r>
              <a:rPr lang="zh-CN" altLang="zh-CN" sz="2800" dirty="0"/>
              <a:t>的盐酸</a:t>
            </a:r>
            <a:r>
              <a:rPr lang="en-US" altLang="zh-CN" sz="2800" dirty="0"/>
              <a:t>,</a:t>
            </a:r>
            <a:r>
              <a:rPr lang="zh-CN" altLang="zh-CN" sz="2800" dirty="0"/>
              <a:t>测得混合溶液的部分</a:t>
            </a:r>
            <a:r>
              <a:rPr lang="en-US" altLang="zh-CN" sz="2800" dirty="0"/>
              <a:t>pH</a:t>
            </a:r>
            <a:r>
              <a:rPr lang="zh-CN" altLang="zh-CN" sz="2800" dirty="0"/>
              <a:t>如下表所示</a:t>
            </a:r>
            <a:r>
              <a:rPr lang="en-US" altLang="zh-CN" sz="2800" dirty="0"/>
              <a:t>:</a:t>
            </a:r>
          </a:p>
          <a:p>
            <a:pPr>
              <a:lnSpc>
                <a:spcPct val="150000"/>
              </a:lnSpc>
            </a:pPr>
            <a:endParaRPr lang="en-US" altLang="zh-CN" sz="2800" dirty="0"/>
          </a:p>
          <a:p>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r>
              <a:rPr lang="zh-CN" altLang="zh-CN" sz="2800" dirty="0"/>
              <a:t>假设溶液混合前后的体积变化忽略不计</a:t>
            </a:r>
            <a:r>
              <a:rPr lang="en-US" altLang="zh-CN" sz="2800" dirty="0"/>
              <a:t>,</a:t>
            </a:r>
            <a:r>
              <a:rPr lang="zh-CN" altLang="zh-CN" sz="2800" dirty="0"/>
              <a:t>则</a:t>
            </a:r>
            <a:r>
              <a:rPr lang="en-US" altLang="zh-CN" sz="2800" i="1" dirty="0"/>
              <a:t>c</a:t>
            </a:r>
            <a:r>
              <a:rPr lang="zh-CN" altLang="zh-CN" sz="2800" dirty="0"/>
              <a:t>为</a:t>
            </a:r>
            <a:r>
              <a:rPr lang="zh-CN" altLang="en-US" sz="2800" dirty="0"/>
              <a:t>（  </a:t>
            </a:r>
            <a:r>
              <a:rPr lang="zh-CN" altLang="en-US" sz="2800" dirty="0" smtClean="0"/>
              <a:t>   </a:t>
            </a:r>
            <a:r>
              <a:rPr lang="zh-CN" altLang="en-US" sz="2800" dirty="0"/>
              <a:t>）</a:t>
            </a:r>
            <a:endParaRPr lang="en-US" altLang="zh-CN" sz="2800" dirty="0"/>
          </a:p>
          <a:p>
            <a:pPr>
              <a:lnSpc>
                <a:spcPct val="150000"/>
              </a:lnSpc>
            </a:pPr>
            <a:r>
              <a:rPr lang="en-US" altLang="zh-CN" sz="2800" dirty="0"/>
              <a:t>A.3	</a:t>
            </a:r>
            <a:r>
              <a:rPr lang="en-US" altLang="zh-CN" sz="2800" dirty="0" smtClean="0"/>
              <a:t>            B.4</a:t>
            </a:r>
            <a:r>
              <a:rPr lang="en-US" altLang="zh-CN" sz="2800" dirty="0"/>
              <a:t>	</a:t>
            </a:r>
            <a:r>
              <a:rPr lang="en-US" altLang="zh-CN" sz="2800" dirty="0" smtClean="0"/>
              <a:t>           C.5</a:t>
            </a:r>
            <a:r>
              <a:rPr lang="en-US" altLang="zh-CN" sz="2800" dirty="0"/>
              <a:t>	</a:t>
            </a:r>
            <a:r>
              <a:rPr lang="en-US" altLang="zh-CN" sz="2800" dirty="0" smtClean="0"/>
              <a:t>             D.6</a:t>
            </a:r>
            <a:endParaRPr lang="zh-CN" altLang="zh-CN" sz="2800" dirty="0"/>
          </a:p>
        </p:txBody>
      </p:sp>
      <p:graphicFrame>
        <p:nvGraphicFramePr>
          <p:cNvPr id="2" name="表格 1">
            <a:extLst>
              <a:ext uri="{FF2B5EF4-FFF2-40B4-BE49-F238E27FC236}">
                <a16:creationId xmlns:a16="http://schemas.microsoft.com/office/drawing/2014/main" xmlns="" id="{F45B006E-8110-4EF5-9F63-2D95540FC8A3}"/>
              </a:ext>
            </a:extLst>
          </p:cNvPr>
          <p:cNvGraphicFramePr>
            <a:graphicFrameLocks noGrp="1"/>
          </p:cNvGraphicFramePr>
          <p:nvPr>
            <p:extLst>
              <p:ext uri="{D42A27DB-BD31-4B8C-83A1-F6EECF244321}">
                <p14:modId xmlns:p14="http://schemas.microsoft.com/office/powerpoint/2010/main" val="2870838210"/>
              </p:ext>
            </p:extLst>
          </p:nvPr>
        </p:nvGraphicFramePr>
        <p:xfrm>
          <a:off x="464458" y="2473665"/>
          <a:ext cx="11269408" cy="2560320"/>
        </p:xfrm>
        <a:graphic>
          <a:graphicData uri="http://schemas.openxmlformats.org/drawingml/2006/table">
            <a:tbl>
              <a:tblPr firstRow="1" firstCol="1" bandRow="1">
                <a:tableStyleId>{5C22544A-7EE6-4342-B048-85BDC9FD1C3A}</a:tableStyleId>
              </a:tblPr>
              <a:tblGrid>
                <a:gridCol w="1207436">
                  <a:extLst>
                    <a:ext uri="{9D8B030D-6E8A-4147-A177-3AD203B41FA5}">
                      <a16:colId xmlns:a16="http://schemas.microsoft.com/office/drawing/2014/main" xmlns="" val="618718716"/>
                    </a:ext>
                  </a:extLst>
                </a:gridCol>
                <a:gridCol w="4829746">
                  <a:extLst>
                    <a:ext uri="{9D8B030D-6E8A-4147-A177-3AD203B41FA5}">
                      <a16:colId xmlns:a16="http://schemas.microsoft.com/office/drawing/2014/main" xmlns="" val="3736076005"/>
                    </a:ext>
                  </a:extLst>
                </a:gridCol>
                <a:gridCol w="3219831">
                  <a:extLst>
                    <a:ext uri="{9D8B030D-6E8A-4147-A177-3AD203B41FA5}">
                      <a16:colId xmlns:a16="http://schemas.microsoft.com/office/drawing/2014/main" xmlns="" val="1896469173"/>
                    </a:ext>
                  </a:extLst>
                </a:gridCol>
                <a:gridCol w="2012395">
                  <a:extLst>
                    <a:ext uri="{9D8B030D-6E8A-4147-A177-3AD203B41FA5}">
                      <a16:colId xmlns:a16="http://schemas.microsoft.com/office/drawing/2014/main" xmlns="" val="559914547"/>
                    </a:ext>
                  </a:extLst>
                </a:gridCol>
              </a:tblGrid>
              <a:tr h="0">
                <a:tc>
                  <a:txBody>
                    <a:bodyPr/>
                    <a:lstStyle/>
                    <a:p>
                      <a:pPr algn="ctr">
                        <a:lnSpc>
                          <a:spcPct val="150000"/>
                        </a:lnSpc>
                        <a:spcAft>
                          <a:spcPts val="0"/>
                        </a:spcAft>
                      </a:pPr>
                      <a:r>
                        <a:rPr lang="zh-CN" sz="2800" b="0">
                          <a:solidFill>
                            <a:schemeClr val="tx1"/>
                          </a:solidFill>
                          <a:effectLst/>
                          <a:latin typeface="+mn-lt"/>
                          <a:ea typeface="+mn-ea"/>
                        </a:rPr>
                        <a:t>序号</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a:solidFill>
                            <a:schemeClr val="tx1"/>
                          </a:solidFill>
                          <a:effectLst/>
                          <a:latin typeface="+mn-lt"/>
                          <a:ea typeface="+mn-ea"/>
                        </a:rPr>
                        <a:t>Ba(OH)</a:t>
                      </a:r>
                      <a:r>
                        <a:rPr lang="en-US" sz="2800" b="0" baseline="-25000">
                          <a:solidFill>
                            <a:schemeClr val="tx1"/>
                          </a:solidFill>
                          <a:effectLst/>
                          <a:latin typeface="+mn-lt"/>
                          <a:ea typeface="+mn-ea"/>
                        </a:rPr>
                        <a:t>2</a:t>
                      </a:r>
                      <a:r>
                        <a:rPr lang="zh-CN" sz="2800" b="0">
                          <a:solidFill>
                            <a:schemeClr val="tx1"/>
                          </a:solidFill>
                          <a:effectLst/>
                          <a:latin typeface="+mn-lt"/>
                          <a:ea typeface="+mn-ea"/>
                        </a:rPr>
                        <a:t>溶液的体积</a:t>
                      </a:r>
                      <a:r>
                        <a:rPr lang="en-US" sz="2800" b="0">
                          <a:solidFill>
                            <a:schemeClr val="tx1"/>
                          </a:solidFill>
                          <a:effectLst/>
                          <a:latin typeface="+mn-lt"/>
                          <a:ea typeface="+mn-ea"/>
                        </a:rPr>
                        <a:t>/mL</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latin typeface="+mn-lt"/>
                          <a:ea typeface="+mn-ea"/>
                        </a:rPr>
                        <a:t>盐酸的体积</a:t>
                      </a:r>
                      <a:r>
                        <a:rPr lang="en-US" sz="2800" b="0">
                          <a:solidFill>
                            <a:schemeClr val="tx1"/>
                          </a:solidFill>
                          <a:effectLst/>
                          <a:latin typeface="+mn-lt"/>
                          <a:ea typeface="+mn-ea"/>
                        </a:rPr>
                        <a:t>/mL</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latin typeface="+mn-lt"/>
                          <a:ea typeface="+mn-ea"/>
                        </a:rPr>
                        <a:t>溶液的</a:t>
                      </a:r>
                      <a:r>
                        <a:rPr lang="en-US" sz="2800" b="0">
                          <a:solidFill>
                            <a:schemeClr val="tx1"/>
                          </a:solidFill>
                          <a:effectLst/>
                          <a:latin typeface="+mn-lt"/>
                          <a:ea typeface="+mn-ea"/>
                        </a:rPr>
                        <a:t>pH</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52954150"/>
                  </a:ext>
                </a:extLst>
              </a:tr>
              <a:tr h="0">
                <a:tc>
                  <a:txBody>
                    <a:bodyPr/>
                    <a:lstStyle/>
                    <a:p>
                      <a:pPr algn="ctr">
                        <a:lnSpc>
                          <a:spcPct val="150000"/>
                        </a:lnSpc>
                        <a:spcAft>
                          <a:spcPts val="0"/>
                        </a:spcAft>
                      </a:pPr>
                      <a:r>
                        <a:rPr lang="en-US" sz="2800" b="0">
                          <a:solidFill>
                            <a:schemeClr val="tx1"/>
                          </a:solidFill>
                          <a:effectLst/>
                          <a:latin typeface="+mn-lt"/>
                          <a:ea typeface="+mn-ea"/>
                        </a:rPr>
                        <a:t>①</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a:solidFill>
                            <a:schemeClr val="tx1"/>
                          </a:solidFill>
                          <a:effectLst/>
                          <a:latin typeface="+mn-lt"/>
                          <a:ea typeface="+mn-ea"/>
                        </a:rPr>
                        <a:t>22.00</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a:solidFill>
                            <a:schemeClr val="tx1"/>
                          </a:solidFill>
                          <a:effectLst/>
                          <a:latin typeface="+mn-lt"/>
                          <a:ea typeface="+mn-ea"/>
                        </a:rPr>
                        <a:t>0.00</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a:solidFill>
                            <a:schemeClr val="tx1"/>
                          </a:solidFill>
                          <a:effectLst/>
                          <a:latin typeface="+mn-lt"/>
                          <a:ea typeface="+mn-ea"/>
                        </a:rPr>
                        <a:t>8</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19874725"/>
                  </a:ext>
                </a:extLst>
              </a:tr>
              <a:tr h="0">
                <a:tc>
                  <a:txBody>
                    <a:bodyPr/>
                    <a:lstStyle/>
                    <a:p>
                      <a:pPr algn="ctr">
                        <a:lnSpc>
                          <a:spcPct val="150000"/>
                        </a:lnSpc>
                        <a:spcAft>
                          <a:spcPts val="0"/>
                        </a:spcAft>
                      </a:pPr>
                      <a:r>
                        <a:rPr lang="en-US" sz="2800" b="0">
                          <a:solidFill>
                            <a:schemeClr val="tx1"/>
                          </a:solidFill>
                          <a:effectLst/>
                          <a:latin typeface="+mn-lt"/>
                          <a:ea typeface="+mn-ea"/>
                        </a:rPr>
                        <a:t>②</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a:solidFill>
                            <a:schemeClr val="tx1"/>
                          </a:solidFill>
                          <a:effectLst/>
                          <a:latin typeface="+mn-lt"/>
                          <a:ea typeface="+mn-ea"/>
                        </a:rPr>
                        <a:t>22.00</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a:solidFill>
                            <a:schemeClr val="tx1"/>
                          </a:solidFill>
                          <a:effectLst/>
                          <a:latin typeface="+mn-lt"/>
                          <a:ea typeface="+mn-ea"/>
                        </a:rPr>
                        <a:t>18.00</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a:solidFill>
                            <a:schemeClr val="tx1"/>
                          </a:solidFill>
                          <a:effectLst/>
                          <a:latin typeface="+mn-lt"/>
                          <a:ea typeface="+mn-ea"/>
                        </a:rPr>
                        <a:t>7</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14169924"/>
                  </a:ext>
                </a:extLst>
              </a:tr>
              <a:tr h="0">
                <a:tc>
                  <a:txBody>
                    <a:bodyPr/>
                    <a:lstStyle/>
                    <a:p>
                      <a:pPr algn="ctr">
                        <a:lnSpc>
                          <a:spcPct val="150000"/>
                        </a:lnSpc>
                        <a:spcAft>
                          <a:spcPts val="0"/>
                        </a:spcAft>
                      </a:pPr>
                      <a:r>
                        <a:rPr lang="en-US" sz="2800" b="0">
                          <a:solidFill>
                            <a:schemeClr val="tx1"/>
                          </a:solidFill>
                          <a:effectLst/>
                          <a:latin typeface="+mn-lt"/>
                          <a:ea typeface="+mn-ea"/>
                        </a:rPr>
                        <a:t>③</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a:solidFill>
                            <a:schemeClr val="tx1"/>
                          </a:solidFill>
                          <a:effectLst/>
                          <a:latin typeface="+mn-lt"/>
                          <a:ea typeface="+mn-ea"/>
                        </a:rPr>
                        <a:t>22.00</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a:solidFill>
                            <a:schemeClr val="tx1"/>
                          </a:solidFill>
                          <a:effectLst/>
                          <a:latin typeface="+mn-lt"/>
                          <a:ea typeface="+mn-ea"/>
                        </a:rPr>
                        <a:t>22.00</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dirty="0">
                          <a:solidFill>
                            <a:schemeClr val="tx1"/>
                          </a:solidFill>
                          <a:effectLst/>
                          <a:latin typeface="+mn-lt"/>
                          <a:ea typeface="+mn-ea"/>
                        </a:rPr>
                        <a:t>6</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12048047"/>
                  </a:ext>
                </a:extLst>
              </a:tr>
            </a:tbl>
          </a:graphicData>
        </a:graphic>
      </p:graphicFrame>
    </p:spTree>
    <p:extLst>
      <p:ext uri="{BB962C8B-B14F-4D97-AF65-F5344CB8AC3E}">
        <p14:creationId xmlns:p14="http://schemas.microsoft.com/office/powerpoint/2010/main" val="7919106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3" name="矩形 2"/>
          <p:cNvSpPr/>
          <p:nvPr/>
        </p:nvSpPr>
        <p:spPr>
          <a:xfrm>
            <a:off x="252161" y="741947"/>
            <a:ext cx="11692189" cy="3246530"/>
          </a:xfrm>
          <a:prstGeom prst="rect">
            <a:avLst/>
          </a:prstGeom>
        </p:spPr>
        <p:txBody>
          <a:bodyPr wrap="square">
            <a:spAutoFit/>
          </a:bodyPr>
          <a:lstStyle/>
          <a:p>
            <a:pPr algn="dist">
              <a:lnSpc>
                <a:spcPct val="150000"/>
              </a:lnSpc>
            </a:pPr>
            <a:r>
              <a:rPr lang="zh-CN" altLang="en-US" sz="2800" b="1" dirty="0" smtClean="0">
                <a:solidFill>
                  <a:srgbClr val="DA251C"/>
                </a:solidFill>
              </a:rPr>
              <a:t> </a:t>
            </a:r>
            <a:r>
              <a:rPr lang="en-US" altLang="zh-CN" sz="2800" dirty="0" smtClean="0"/>
              <a:t>2.B</a:t>
            </a:r>
            <a:r>
              <a:rPr lang="zh-CN" altLang="en-US" sz="2800" dirty="0" smtClean="0"/>
              <a:t>    </a:t>
            </a:r>
            <a:r>
              <a:rPr lang="en-US" altLang="zh-CN" sz="2800" dirty="0" smtClean="0"/>
              <a:t>Ba(OH)</a:t>
            </a:r>
            <a:r>
              <a:rPr lang="en-US" altLang="zh-CN" sz="2800" baseline="-25000" dirty="0" smtClean="0"/>
              <a:t>2</a:t>
            </a:r>
            <a:r>
              <a:rPr lang="en-US" altLang="zh-CN" sz="2800" dirty="0" smtClean="0"/>
              <a:t> </a:t>
            </a:r>
            <a:r>
              <a:rPr lang="zh-CN" altLang="en-US" sz="2800" dirty="0"/>
              <a:t>溶液的</a:t>
            </a:r>
            <a:r>
              <a:rPr lang="en-US" altLang="zh-CN" sz="2800" dirty="0"/>
              <a:t>pH</a:t>
            </a:r>
            <a:r>
              <a:rPr lang="zh-CN" altLang="en-US" sz="2800" dirty="0"/>
              <a:t>＝</a:t>
            </a:r>
            <a:r>
              <a:rPr lang="en-US" altLang="zh-CN" sz="2800" dirty="0"/>
              <a:t>8</a:t>
            </a:r>
            <a:r>
              <a:rPr lang="zh-CN" altLang="en-US" sz="2800" dirty="0"/>
              <a:t>，即</a:t>
            </a:r>
            <a:r>
              <a:rPr lang="en-US" altLang="zh-CN" sz="2800" i="1" dirty="0"/>
              <a:t>a</a:t>
            </a:r>
            <a:r>
              <a:rPr lang="zh-CN" altLang="en-US" sz="2800" dirty="0"/>
              <a:t>＝</a:t>
            </a:r>
            <a:r>
              <a:rPr lang="en-US" altLang="zh-CN" sz="2800" dirty="0"/>
              <a:t>8</a:t>
            </a:r>
            <a:r>
              <a:rPr lang="zh-CN" altLang="en-US" sz="2800" dirty="0"/>
              <a:t>，再根据</a:t>
            </a:r>
            <a:r>
              <a:rPr lang="en-US" altLang="zh-CN" sz="2800" i="1" dirty="0"/>
              <a:t>a</a:t>
            </a:r>
            <a:r>
              <a:rPr lang="zh-CN" altLang="en-US" sz="2800" dirty="0"/>
              <a:t>＋</a:t>
            </a:r>
            <a:r>
              <a:rPr lang="en-US" altLang="zh-CN" sz="2800" i="1" dirty="0"/>
              <a:t>b</a:t>
            </a:r>
            <a:r>
              <a:rPr lang="zh-CN" altLang="en-US" sz="2800" dirty="0"/>
              <a:t>＝</a:t>
            </a:r>
            <a:r>
              <a:rPr lang="en-US" altLang="zh-CN" sz="2800" dirty="0"/>
              <a:t>12</a:t>
            </a:r>
            <a:r>
              <a:rPr lang="zh-CN" altLang="en-US" sz="2800" dirty="0"/>
              <a:t>，</a:t>
            </a:r>
            <a:r>
              <a:rPr lang="zh-CN" altLang="en-US" sz="2800" dirty="0" smtClean="0"/>
              <a:t>则</a:t>
            </a:r>
            <a:r>
              <a:rPr lang="en-US" altLang="zh-CN" sz="2800" i="1" dirty="0"/>
              <a:t>b</a:t>
            </a:r>
            <a:r>
              <a:rPr lang="zh-CN" altLang="en-US" sz="2800" dirty="0"/>
              <a:t>＝</a:t>
            </a:r>
            <a:r>
              <a:rPr lang="en-US" altLang="zh-CN" sz="2800" dirty="0"/>
              <a:t>4</a:t>
            </a:r>
            <a:r>
              <a:rPr lang="zh-CN" altLang="en-US" sz="2800" dirty="0" smtClean="0"/>
              <a:t>，该</a:t>
            </a:r>
            <a:r>
              <a:rPr lang="zh-CN" altLang="en-US" sz="2800" dirty="0"/>
              <a:t>温度下</a:t>
            </a:r>
            <a:r>
              <a:rPr lang="en-US" altLang="zh-CN" sz="2800" i="1" dirty="0"/>
              <a:t>K</a:t>
            </a:r>
            <a:r>
              <a:rPr lang="en-US" altLang="zh-CN" sz="2800" baseline="-25000" dirty="0"/>
              <a:t>w</a:t>
            </a:r>
            <a:r>
              <a:rPr lang="zh-CN" altLang="en-US" sz="2800" dirty="0"/>
              <a:t>＝</a:t>
            </a:r>
            <a:r>
              <a:rPr lang="en-US" altLang="zh-CN" sz="2800" dirty="0"/>
              <a:t>10</a:t>
            </a:r>
            <a:r>
              <a:rPr lang="zh-CN" altLang="en-US" sz="2800" baseline="30000" dirty="0"/>
              <a:t>－</a:t>
            </a:r>
            <a:r>
              <a:rPr lang="en-US" altLang="zh-CN" sz="2800" baseline="30000" dirty="0"/>
              <a:t>12</a:t>
            </a:r>
            <a:r>
              <a:rPr lang="zh-CN" altLang="en-US" sz="2800" dirty="0"/>
              <a:t>；当恰好完全中和时，溶液的</a:t>
            </a:r>
            <a:r>
              <a:rPr lang="en-US" altLang="zh-CN" sz="2800" dirty="0"/>
              <a:t>pH</a:t>
            </a:r>
            <a:r>
              <a:rPr lang="zh-CN" altLang="en-US" sz="2800" dirty="0"/>
              <a:t>＝</a:t>
            </a:r>
            <a:r>
              <a:rPr lang="en-US" altLang="zh-CN" sz="2800" dirty="0"/>
              <a:t>6</a:t>
            </a:r>
            <a:r>
              <a:rPr lang="zh-CN" altLang="en-US" sz="2800" dirty="0"/>
              <a:t>，即加盐酸的体积为</a:t>
            </a:r>
            <a:r>
              <a:rPr lang="en-US" altLang="zh-CN" sz="2800" dirty="0"/>
              <a:t>22.00 mL</a:t>
            </a:r>
            <a:r>
              <a:rPr lang="zh-CN" altLang="en-US" sz="2800" dirty="0"/>
              <a:t>时，恰好完全中和，根据</a:t>
            </a:r>
            <a:r>
              <a:rPr lang="en-US" altLang="zh-CN" sz="2800" i="1" dirty="0"/>
              <a:t>c</a:t>
            </a:r>
            <a:r>
              <a:rPr lang="en-US" altLang="zh-CN" sz="2800" dirty="0"/>
              <a:t>(H</a:t>
            </a:r>
            <a:r>
              <a:rPr lang="zh-CN" altLang="en-US" sz="2800" baseline="30000" dirty="0"/>
              <a:t>＋</a:t>
            </a:r>
            <a:r>
              <a:rPr lang="en-US" altLang="zh-CN" sz="2800" dirty="0" smtClean="0"/>
              <a:t>)×</a:t>
            </a:r>
            <a:r>
              <a:rPr lang="en-US" altLang="zh-CN" sz="2800" dirty="0"/>
              <a:t>22.00 mL</a:t>
            </a:r>
            <a:r>
              <a:rPr lang="zh-CN" altLang="en-US" sz="2800" dirty="0"/>
              <a:t>＝</a:t>
            </a:r>
            <a:r>
              <a:rPr lang="en-US" altLang="zh-CN" sz="2800" i="1" dirty="0"/>
              <a:t>c</a:t>
            </a:r>
            <a:r>
              <a:rPr lang="en-US" altLang="zh-CN" sz="2800" dirty="0"/>
              <a:t>(OH</a:t>
            </a:r>
            <a:r>
              <a:rPr lang="zh-CN" altLang="en-US" sz="2800" baseline="30000" dirty="0"/>
              <a:t>－</a:t>
            </a:r>
            <a:r>
              <a:rPr lang="en-US" altLang="zh-CN" sz="2800" dirty="0"/>
              <a:t>)×22.00 mL</a:t>
            </a:r>
            <a:r>
              <a:rPr lang="zh-CN" altLang="en-US" sz="2800" dirty="0"/>
              <a:t>，又</a:t>
            </a:r>
            <a:r>
              <a:rPr lang="en-US" altLang="zh-CN" sz="2800" i="1" dirty="0"/>
              <a:t>c</a:t>
            </a:r>
            <a:r>
              <a:rPr lang="en-US" altLang="zh-CN" sz="2800" dirty="0"/>
              <a:t>(OH</a:t>
            </a:r>
            <a:r>
              <a:rPr lang="zh-CN" altLang="en-US" sz="2800" baseline="30000" dirty="0"/>
              <a:t>－</a:t>
            </a:r>
            <a:r>
              <a:rPr lang="en-US" altLang="zh-CN" sz="2800" dirty="0"/>
              <a:t>)</a:t>
            </a:r>
            <a:r>
              <a:rPr lang="zh-CN" altLang="en-US" sz="2800" dirty="0"/>
              <a:t>＝</a:t>
            </a:r>
            <a:r>
              <a:rPr lang="en-US" altLang="zh-CN" sz="2800" dirty="0"/>
              <a:t>10</a:t>
            </a:r>
            <a:r>
              <a:rPr lang="zh-CN" altLang="en-US" sz="2800" baseline="30000" dirty="0"/>
              <a:t>－</a:t>
            </a:r>
            <a:r>
              <a:rPr lang="en-US" altLang="zh-CN" sz="2800" baseline="30000" dirty="0"/>
              <a:t>4</a:t>
            </a:r>
            <a:r>
              <a:rPr lang="en-US" altLang="zh-CN" sz="2800" dirty="0"/>
              <a:t>mol/L</a:t>
            </a:r>
            <a:r>
              <a:rPr lang="zh-CN" altLang="en-US" sz="2800" dirty="0"/>
              <a:t>，则盐酸中</a:t>
            </a:r>
            <a:r>
              <a:rPr lang="en-US" altLang="zh-CN" sz="2800" i="1" dirty="0"/>
              <a:t>c</a:t>
            </a:r>
            <a:r>
              <a:rPr lang="en-US" altLang="zh-CN" sz="2800" dirty="0"/>
              <a:t>(H</a:t>
            </a:r>
            <a:r>
              <a:rPr lang="zh-CN" altLang="en-US" sz="2800" baseline="30000" dirty="0"/>
              <a:t>＋</a:t>
            </a:r>
            <a:r>
              <a:rPr lang="en-US" altLang="zh-CN" sz="2800" dirty="0"/>
              <a:t>)</a:t>
            </a:r>
            <a:r>
              <a:rPr lang="zh-CN" altLang="en-US" sz="2800" dirty="0"/>
              <a:t>＝</a:t>
            </a:r>
            <a:r>
              <a:rPr lang="en-US" altLang="zh-CN" sz="2800" dirty="0"/>
              <a:t>10</a:t>
            </a:r>
            <a:r>
              <a:rPr lang="zh-CN" altLang="en-US" sz="2800" baseline="30000" dirty="0"/>
              <a:t>－</a:t>
            </a:r>
            <a:r>
              <a:rPr lang="en-US" altLang="zh-CN" sz="2800" baseline="30000" dirty="0"/>
              <a:t>4</a:t>
            </a:r>
            <a:r>
              <a:rPr lang="en-US" altLang="zh-CN" sz="2800" dirty="0"/>
              <a:t>mol/L</a:t>
            </a:r>
            <a:r>
              <a:rPr lang="zh-CN" altLang="en-US" sz="2800" dirty="0"/>
              <a:t>，</a:t>
            </a:r>
            <a:r>
              <a:rPr lang="en-US" altLang="zh-CN" sz="2800" dirty="0"/>
              <a:t>pH</a:t>
            </a:r>
            <a:r>
              <a:rPr lang="zh-CN" altLang="en-US" sz="2800" dirty="0"/>
              <a:t>＝</a:t>
            </a:r>
            <a:r>
              <a:rPr lang="en-US" altLang="zh-CN" sz="2800" dirty="0"/>
              <a:t>4</a:t>
            </a:r>
            <a:r>
              <a:rPr lang="zh-CN" altLang="en-US" sz="2800" dirty="0"/>
              <a:t>，即 </a:t>
            </a:r>
            <a:r>
              <a:rPr lang="en-US" altLang="zh-CN" sz="2800" i="1" dirty="0"/>
              <a:t>c</a:t>
            </a:r>
            <a:r>
              <a:rPr lang="zh-CN" altLang="en-US" sz="2800" dirty="0"/>
              <a:t>＝</a:t>
            </a:r>
            <a:r>
              <a:rPr lang="en-US" altLang="zh-CN" sz="2800" dirty="0"/>
              <a:t>4</a:t>
            </a:r>
            <a:r>
              <a:rPr lang="zh-CN" altLang="en-US" sz="2800" dirty="0"/>
              <a:t>。</a:t>
            </a:r>
            <a:endParaRPr lang="en-US" altLang="zh-CN" sz="2800" dirty="0"/>
          </a:p>
          <a:p>
            <a:pPr>
              <a:lnSpc>
                <a:spcPct val="150000"/>
              </a:lnSpc>
            </a:pPr>
            <a:endParaRPr lang="en-US" altLang="zh-CN" sz="2800" dirty="0"/>
          </a:p>
        </p:txBody>
      </p:sp>
    </p:spTree>
    <p:extLst>
      <p:ext uri="{BB962C8B-B14F-4D97-AF65-F5344CB8AC3E}">
        <p14:creationId xmlns:p14="http://schemas.microsoft.com/office/powerpoint/2010/main" val="29263950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15" name="矩形 14">
            <a:extLst>
              <a:ext uri="{FF2B5EF4-FFF2-40B4-BE49-F238E27FC236}">
                <a16:creationId xmlns:a16="http://schemas.microsoft.com/office/drawing/2014/main" xmlns="" id="{C3B9D2F5-593F-4F78-9E81-A9CD767162E1}"/>
              </a:ext>
            </a:extLst>
          </p:cNvPr>
          <p:cNvSpPr/>
          <p:nvPr/>
        </p:nvSpPr>
        <p:spPr>
          <a:xfrm>
            <a:off x="234042" y="356281"/>
            <a:ext cx="11723913" cy="6340197"/>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4</a:t>
            </a:r>
            <a:r>
              <a:rPr lang="zh-CN" altLang="zh-CN" sz="2800" dirty="0"/>
              <a:t>　已知</a:t>
            </a:r>
            <a:r>
              <a:rPr lang="en-US" altLang="zh-CN" sz="2800" dirty="0"/>
              <a:t>MOH</a:t>
            </a:r>
            <a:r>
              <a:rPr lang="zh-CN" altLang="zh-CN" sz="2800" dirty="0"/>
              <a:t>和</a:t>
            </a:r>
            <a:r>
              <a:rPr lang="en-US" altLang="zh-CN" sz="2800" dirty="0"/>
              <a:t>ROH</a:t>
            </a:r>
            <a:r>
              <a:rPr lang="zh-CN" altLang="zh-CN" sz="2800" dirty="0"/>
              <a:t>均为一元碱</a:t>
            </a:r>
            <a:r>
              <a:rPr lang="en-US" altLang="zh-CN" sz="2800" dirty="0"/>
              <a:t>,</a:t>
            </a:r>
            <a:r>
              <a:rPr lang="zh-CN" altLang="zh-CN" sz="2800" dirty="0"/>
              <a:t>常温下对其水溶液分别加水稀释时</a:t>
            </a:r>
            <a:r>
              <a:rPr lang="en-US" altLang="zh-CN" sz="2800" dirty="0"/>
              <a:t>,pH</a:t>
            </a:r>
            <a:r>
              <a:rPr lang="zh-CN" altLang="zh-CN" sz="2800" dirty="0"/>
              <a:t>变化如图所示。下列说法正确的是</a:t>
            </a:r>
            <a:endParaRPr lang="en-US" altLang="zh-CN" sz="2800" dirty="0"/>
          </a:p>
          <a:p>
            <a:pPr>
              <a:lnSpc>
                <a:spcPct val="150000"/>
              </a:lnSpc>
            </a:pPr>
            <a:endParaRPr lang="en-US" altLang="zh-CN" sz="2800" dirty="0"/>
          </a:p>
          <a:p>
            <a:pPr>
              <a:lnSpc>
                <a:spcPct val="150000"/>
              </a:lnSpc>
            </a:pPr>
            <a:endParaRPr lang="en-US" altLang="zh-CN" sz="2800" dirty="0"/>
          </a:p>
          <a:p>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gn="ctr">
              <a:lnSpc>
                <a:spcPct val="150000"/>
              </a:lnSpc>
            </a:pPr>
            <a:r>
              <a:rPr lang="en-US" altLang="zh-CN" sz="2800" dirty="0"/>
              <a:t>(</a:t>
            </a:r>
            <a:r>
              <a:rPr lang="zh-CN" altLang="zh-CN" sz="2800" dirty="0"/>
              <a:t>注</a:t>
            </a:r>
            <a:r>
              <a:rPr lang="en-US" altLang="zh-CN" sz="2800" dirty="0"/>
              <a:t>:</a:t>
            </a:r>
            <a:r>
              <a:rPr lang="en-US" altLang="zh-CN" sz="2800" i="1" dirty="0"/>
              <a:t>x</a:t>
            </a:r>
            <a:r>
              <a:rPr lang="en-US" altLang="zh-CN" sz="2800" dirty="0"/>
              <a:t>=</a:t>
            </a:r>
            <a:r>
              <a:rPr lang="zh-CN" altLang="zh-CN" sz="2800" dirty="0"/>
              <a:t>稀释倍数</a:t>
            </a:r>
            <a:r>
              <a:rPr lang="en-US" altLang="zh-CN" sz="2800" dirty="0"/>
              <a:t>)</a:t>
            </a:r>
            <a:endParaRPr lang="zh-CN" altLang="zh-CN" sz="2800" dirty="0"/>
          </a:p>
          <a:p>
            <a:pPr>
              <a:lnSpc>
                <a:spcPct val="150000"/>
              </a:lnSpc>
            </a:pPr>
            <a:endParaRPr lang="en-US" altLang="zh-CN" sz="2800" dirty="0"/>
          </a:p>
        </p:txBody>
      </p:sp>
      <p:pic>
        <p:nvPicPr>
          <p:cNvPr id="14" name="核心考点6图7.jpg" descr="id:2147508172;FounderCES">
            <a:extLst>
              <a:ext uri="{FF2B5EF4-FFF2-40B4-BE49-F238E27FC236}">
                <a16:creationId xmlns:a16="http://schemas.microsoft.com/office/drawing/2014/main" xmlns="" id="{552F04B9-E70E-4E24-9882-0D445A3069D0}"/>
              </a:ext>
            </a:extLst>
          </p:cNvPr>
          <p:cNvPicPr/>
          <p:nvPr/>
        </p:nvPicPr>
        <p:blipFill>
          <a:blip r:embed="rId2"/>
          <a:stretch>
            <a:fillRect/>
          </a:stretch>
        </p:blipFill>
        <p:spPr>
          <a:xfrm>
            <a:off x="4495278" y="2098228"/>
            <a:ext cx="3723957" cy="3126001"/>
          </a:xfrm>
          <a:prstGeom prst="rect">
            <a:avLst/>
          </a:prstGeom>
        </p:spPr>
      </p:pic>
    </p:spTree>
    <p:extLst>
      <p:ext uri="{BB962C8B-B14F-4D97-AF65-F5344CB8AC3E}">
        <p14:creationId xmlns:p14="http://schemas.microsoft.com/office/powerpoint/2010/main" val="14636120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15" name="矩形 14">
            <a:extLst>
              <a:ext uri="{FF2B5EF4-FFF2-40B4-BE49-F238E27FC236}">
                <a16:creationId xmlns:a16="http://schemas.microsoft.com/office/drawing/2014/main" xmlns="" id="{C3B9D2F5-593F-4F78-9E81-A9CD767162E1}"/>
              </a:ext>
            </a:extLst>
          </p:cNvPr>
          <p:cNvSpPr/>
          <p:nvPr/>
        </p:nvSpPr>
        <p:spPr>
          <a:xfrm>
            <a:off x="234042" y="399823"/>
            <a:ext cx="11723913" cy="3323987"/>
          </a:xfrm>
          <a:prstGeom prst="rect">
            <a:avLst/>
          </a:prstGeom>
        </p:spPr>
        <p:txBody>
          <a:bodyPr wrap="square">
            <a:spAutoFit/>
          </a:bodyPr>
          <a:lstStyle/>
          <a:p>
            <a:pPr>
              <a:lnSpc>
                <a:spcPct val="150000"/>
              </a:lnSpc>
            </a:pPr>
            <a:r>
              <a:rPr lang="en-US" altLang="zh-CN" sz="2800" dirty="0"/>
              <a:t>A.</a:t>
            </a:r>
            <a:r>
              <a:rPr lang="zh-CN" altLang="zh-CN" sz="2800" dirty="0"/>
              <a:t>在</a:t>
            </a:r>
            <a:r>
              <a:rPr lang="en-US" altLang="zh-CN" sz="2800" i="1" dirty="0"/>
              <a:t>A</a:t>
            </a:r>
            <a:r>
              <a:rPr lang="zh-CN" altLang="zh-CN" sz="2800" dirty="0"/>
              <a:t>点时</a:t>
            </a:r>
            <a:r>
              <a:rPr lang="en-US" altLang="zh-CN" sz="2800" dirty="0"/>
              <a:t>,</a:t>
            </a:r>
            <a:r>
              <a:rPr lang="zh-CN" altLang="zh-CN" sz="2800" dirty="0"/>
              <a:t>由</a:t>
            </a:r>
            <a:r>
              <a:rPr lang="en-US" altLang="zh-CN" sz="2800" dirty="0"/>
              <a:t>H</a:t>
            </a:r>
            <a:r>
              <a:rPr lang="en-US" altLang="zh-CN" sz="2800" baseline="-25000" dirty="0"/>
              <a:t>2</a:t>
            </a:r>
            <a:r>
              <a:rPr lang="en-US" altLang="zh-CN" sz="2800" dirty="0"/>
              <a:t>O</a:t>
            </a:r>
            <a:r>
              <a:rPr lang="zh-CN" altLang="zh-CN" sz="2800" dirty="0"/>
              <a:t>电离出的</a:t>
            </a:r>
            <a:r>
              <a:rPr lang="en-US" altLang="zh-CN" sz="2800" i="1" dirty="0"/>
              <a:t>c</a:t>
            </a:r>
            <a:r>
              <a:rPr lang="en-US" altLang="zh-CN" sz="2800" dirty="0"/>
              <a:t>(H</a:t>
            </a:r>
            <a:r>
              <a:rPr lang="en-US" altLang="zh-CN" sz="2800" baseline="30000" dirty="0"/>
              <a:t>+</a:t>
            </a:r>
            <a:r>
              <a:rPr lang="en-US" altLang="zh-CN" sz="2800" dirty="0"/>
              <a:t>)</a:t>
            </a:r>
            <a:r>
              <a:rPr lang="zh-CN" altLang="zh-CN" sz="2800" dirty="0"/>
              <a:t>相等</a:t>
            </a:r>
            <a:r>
              <a:rPr lang="en-US" altLang="zh-CN" sz="2800" dirty="0"/>
              <a:t>,</a:t>
            </a:r>
            <a:r>
              <a:rPr lang="en-US" altLang="zh-CN" sz="2800" i="1" dirty="0"/>
              <a:t>c</a:t>
            </a:r>
            <a:r>
              <a:rPr lang="en-US" altLang="zh-CN" sz="2800" dirty="0"/>
              <a:t>(M</a:t>
            </a:r>
            <a:r>
              <a:rPr lang="en-US" altLang="zh-CN" sz="2800" baseline="30000" dirty="0"/>
              <a:t>+</a:t>
            </a:r>
            <a:r>
              <a:rPr lang="en-US" altLang="zh-CN" sz="2800" dirty="0"/>
              <a:t>)=</a:t>
            </a:r>
            <a:r>
              <a:rPr lang="en-US" altLang="zh-CN" sz="2800" i="1" dirty="0"/>
              <a:t>c</a:t>
            </a:r>
            <a:r>
              <a:rPr lang="en-US" altLang="zh-CN" sz="2800" dirty="0"/>
              <a:t>(R</a:t>
            </a:r>
            <a:r>
              <a:rPr lang="en-US" altLang="zh-CN" sz="2800" baseline="30000" dirty="0"/>
              <a:t>+</a:t>
            </a:r>
            <a:r>
              <a:rPr lang="en-US" altLang="zh-CN" sz="2800" dirty="0"/>
              <a:t>)</a:t>
            </a:r>
            <a:endParaRPr lang="zh-CN" altLang="zh-CN" sz="2800" dirty="0"/>
          </a:p>
          <a:p>
            <a:pPr>
              <a:lnSpc>
                <a:spcPct val="150000"/>
              </a:lnSpc>
            </a:pPr>
            <a:r>
              <a:rPr lang="en-US" altLang="zh-CN" sz="2800" dirty="0"/>
              <a:t>B.</a:t>
            </a:r>
            <a:r>
              <a:rPr lang="zh-CN" altLang="zh-CN" sz="2800" dirty="0"/>
              <a:t>稀释前</a:t>
            </a:r>
            <a:r>
              <a:rPr lang="en-US" altLang="zh-CN" sz="2800" dirty="0"/>
              <a:t>,ROH</a:t>
            </a:r>
            <a:r>
              <a:rPr lang="zh-CN" altLang="zh-CN" sz="2800" dirty="0"/>
              <a:t>溶液的物质的量浓度等于</a:t>
            </a:r>
            <a:r>
              <a:rPr lang="en-US" altLang="zh-CN" sz="2800" dirty="0"/>
              <a:t>MOH</a:t>
            </a:r>
            <a:r>
              <a:rPr lang="zh-CN" altLang="zh-CN" sz="2800" dirty="0"/>
              <a:t>溶液的物质的量浓度的</a:t>
            </a:r>
            <a:r>
              <a:rPr lang="en-US" altLang="zh-CN" sz="2800" dirty="0"/>
              <a:t>10</a:t>
            </a:r>
            <a:r>
              <a:rPr lang="zh-CN" altLang="zh-CN" sz="2800" dirty="0"/>
              <a:t>倍</a:t>
            </a:r>
          </a:p>
          <a:p>
            <a:pPr>
              <a:lnSpc>
                <a:spcPct val="150000"/>
              </a:lnSpc>
            </a:pPr>
            <a:r>
              <a:rPr lang="en-US" altLang="zh-CN" sz="2800" dirty="0"/>
              <a:t>C.</a:t>
            </a:r>
            <a:r>
              <a:rPr lang="zh-CN" altLang="zh-CN" sz="2800" dirty="0"/>
              <a:t>稀释前的</a:t>
            </a:r>
            <a:r>
              <a:rPr lang="en-US" altLang="zh-CN" sz="2800" dirty="0"/>
              <a:t>ROH</a:t>
            </a:r>
            <a:r>
              <a:rPr lang="zh-CN" altLang="zh-CN" sz="2800" dirty="0"/>
              <a:t>溶液与等体积</a:t>
            </a:r>
            <a:r>
              <a:rPr lang="en-US" altLang="zh-CN" sz="2800" dirty="0"/>
              <a:t>pH=1</a:t>
            </a:r>
            <a:r>
              <a:rPr lang="zh-CN" altLang="zh-CN" sz="2800" dirty="0"/>
              <a:t>的</a:t>
            </a:r>
            <a:r>
              <a:rPr lang="en-US" altLang="zh-CN" sz="2800" dirty="0"/>
              <a:t>H</a:t>
            </a:r>
            <a:r>
              <a:rPr lang="en-US" altLang="zh-CN" sz="2800" baseline="-25000" dirty="0"/>
              <a:t>2</a:t>
            </a:r>
            <a:r>
              <a:rPr lang="en-US" altLang="zh-CN" sz="2800" dirty="0"/>
              <a:t>SO</a:t>
            </a:r>
            <a:r>
              <a:rPr lang="en-US" altLang="zh-CN" sz="2800" baseline="-25000" dirty="0"/>
              <a:t>4</a:t>
            </a:r>
            <a:r>
              <a:rPr lang="zh-CN" altLang="zh-CN" sz="2800" dirty="0"/>
              <a:t>溶液混合后所得溶液显酸性</a:t>
            </a:r>
          </a:p>
          <a:p>
            <a:pPr>
              <a:lnSpc>
                <a:spcPct val="150000"/>
              </a:lnSpc>
            </a:pPr>
            <a:r>
              <a:rPr lang="en-US" altLang="zh-CN" sz="2800" dirty="0"/>
              <a:t>D.</a:t>
            </a:r>
            <a:r>
              <a:rPr lang="zh-CN" altLang="zh-CN" sz="2800" dirty="0"/>
              <a:t>等体积、等浓度的</a:t>
            </a:r>
            <a:r>
              <a:rPr lang="en-US" altLang="zh-CN" sz="2800" dirty="0"/>
              <a:t>MOH</a:t>
            </a:r>
            <a:r>
              <a:rPr lang="zh-CN" altLang="zh-CN" sz="2800" dirty="0"/>
              <a:t>溶液和盐酸混合后</a:t>
            </a:r>
            <a:r>
              <a:rPr lang="en-US" altLang="zh-CN" sz="2800" dirty="0"/>
              <a:t>,</a:t>
            </a:r>
            <a:r>
              <a:rPr lang="zh-CN" altLang="zh-CN" sz="2800" dirty="0"/>
              <a:t>溶液中离子浓度大小关系为</a:t>
            </a:r>
            <a:r>
              <a:rPr lang="en-US" altLang="zh-CN" sz="2800" i="1" dirty="0"/>
              <a:t>c</a:t>
            </a:r>
            <a:r>
              <a:rPr lang="en-US" altLang="zh-CN" sz="2800" dirty="0"/>
              <a:t>(Cl</a:t>
            </a:r>
            <a:r>
              <a:rPr lang="en-US" altLang="zh-CN" sz="2800" baseline="30000" dirty="0"/>
              <a:t>-</a:t>
            </a:r>
            <a:r>
              <a:rPr lang="en-US" altLang="zh-CN" sz="2800" dirty="0"/>
              <a:t>)&gt;</a:t>
            </a:r>
            <a:r>
              <a:rPr lang="en-US" altLang="zh-CN" sz="2800" i="1" dirty="0"/>
              <a:t>c</a:t>
            </a:r>
            <a:r>
              <a:rPr lang="en-US" altLang="zh-CN" sz="2800" dirty="0"/>
              <a:t>(M</a:t>
            </a:r>
            <a:r>
              <a:rPr lang="en-US" altLang="zh-CN" sz="2800" baseline="30000" dirty="0"/>
              <a:t>+</a:t>
            </a:r>
            <a:r>
              <a:rPr lang="en-US" altLang="zh-CN" sz="2800" dirty="0"/>
              <a:t>)&gt;</a:t>
            </a:r>
            <a:r>
              <a:rPr lang="en-US" altLang="zh-CN" sz="2800" i="1" dirty="0"/>
              <a:t>c</a:t>
            </a:r>
            <a:r>
              <a:rPr lang="en-US" altLang="zh-CN" sz="2800" dirty="0"/>
              <a:t>(OH</a:t>
            </a:r>
            <a:r>
              <a:rPr lang="en-US" altLang="zh-CN" sz="2800" baseline="30000" dirty="0"/>
              <a:t>-</a:t>
            </a:r>
            <a:r>
              <a:rPr lang="en-US" altLang="zh-CN" sz="2800" dirty="0"/>
              <a:t>)&gt;</a:t>
            </a:r>
            <a:r>
              <a:rPr lang="en-US" altLang="zh-CN" sz="2800" i="1" dirty="0"/>
              <a:t>c</a:t>
            </a:r>
            <a:r>
              <a:rPr lang="en-US" altLang="zh-CN" sz="2800" dirty="0"/>
              <a:t>(H</a:t>
            </a:r>
            <a:r>
              <a:rPr lang="en-US" altLang="zh-CN" sz="2800" baseline="30000" dirty="0"/>
              <a:t>+</a:t>
            </a:r>
            <a:r>
              <a:rPr lang="en-US" altLang="zh-CN" sz="2800" dirty="0"/>
              <a:t>)</a:t>
            </a:r>
          </a:p>
        </p:txBody>
      </p:sp>
    </p:spTree>
    <p:extLst>
      <p:ext uri="{BB962C8B-B14F-4D97-AF65-F5344CB8AC3E}">
        <p14:creationId xmlns:p14="http://schemas.microsoft.com/office/powerpoint/2010/main" val="20827091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15" name="矩形 14">
            <a:extLst>
              <a:ext uri="{FF2B5EF4-FFF2-40B4-BE49-F238E27FC236}">
                <a16:creationId xmlns:a16="http://schemas.microsoft.com/office/drawing/2014/main" xmlns="" id="{C3B9D2F5-593F-4F78-9E81-A9CD767162E1}"/>
              </a:ext>
            </a:extLst>
          </p:cNvPr>
          <p:cNvSpPr/>
          <p:nvPr/>
        </p:nvSpPr>
        <p:spPr>
          <a:xfrm>
            <a:off x="234042" y="675595"/>
            <a:ext cx="11723913" cy="1308628"/>
          </a:xfrm>
          <a:prstGeom prst="rect">
            <a:avLst/>
          </a:prstGeom>
        </p:spPr>
        <p:txBody>
          <a:bodyPr wrap="square">
            <a:spAutoFit/>
          </a:bodyPr>
          <a:lstStyle/>
          <a:p>
            <a:pPr>
              <a:lnSpc>
                <a:spcPct val="150000"/>
              </a:lnSpc>
            </a:pPr>
            <a:r>
              <a:rPr lang="zh-CN" altLang="zh-CN" sz="2800" b="1" dirty="0">
                <a:solidFill>
                  <a:srgbClr val="DA251C"/>
                </a:solidFill>
              </a:rPr>
              <a:t>思维导引</a:t>
            </a:r>
            <a:r>
              <a:rPr lang="zh-CN" altLang="zh-CN" sz="2800" dirty="0"/>
              <a:t>　本题为电离平衡图像题</a:t>
            </a:r>
            <a:r>
              <a:rPr lang="en-US" altLang="zh-CN" sz="2800" dirty="0"/>
              <a:t>,</a:t>
            </a:r>
            <a:r>
              <a:rPr lang="zh-CN" altLang="zh-CN" sz="2800" dirty="0"/>
              <a:t>需要考生结合选项要求</a:t>
            </a:r>
            <a:r>
              <a:rPr lang="en-US" altLang="zh-CN" sz="2800" dirty="0"/>
              <a:t>,</a:t>
            </a:r>
            <a:r>
              <a:rPr lang="zh-CN" altLang="zh-CN" sz="2800" dirty="0"/>
              <a:t>从图像中提取有用信息进行解答。</a:t>
            </a:r>
          </a:p>
        </p:txBody>
      </p:sp>
      <p:graphicFrame>
        <p:nvGraphicFramePr>
          <p:cNvPr id="2" name="表格 1">
            <a:extLst>
              <a:ext uri="{FF2B5EF4-FFF2-40B4-BE49-F238E27FC236}">
                <a16:creationId xmlns:a16="http://schemas.microsoft.com/office/drawing/2014/main" xmlns="" id="{22A5E21D-8C6B-4E25-AF56-4AF34E635AF2}"/>
              </a:ext>
            </a:extLst>
          </p:cNvPr>
          <p:cNvGraphicFramePr>
            <a:graphicFrameLocks noGrp="1"/>
          </p:cNvGraphicFramePr>
          <p:nvPr>
            <p:extLst>
              <p:ext uri="{D42A27DB-BD31-4B8C-83A1-F6EECF244321}">
                <p14:modId xmlns:p14="http://schemas.microsoft.com/office/powerpoint/2010/main" val="1566955486"/>
              </p:ext>
            </p:extLst>
          </p:nvPr>
        </p:nvGraphicFramePr>
        <p:xfrm>
          <a:off x="359227" y="2110195"/>
          <a:ext cx="11471965" cy="3200400"/>
        </p:xfrm>
        <a:graphic>
          <a:graphicData uri="http://schemas.openxmlformats.org/drawingml/2006/table">
            <a:tbl>
              <a:tblPr firstRow="1" firstCol="1" bandRow="1">
                <a:tableStyleId>{5C22544A-7EE6-4342-B048-85BDC9FD1C3A}</a:tableStyleId>
              </a:tblPr>
              <a:tblGrid>
                <a:gridCol w="2659744">
                  <a:extLst>
                    <a:ext uri="{9D8B030D-6E8A-4147-A177-3AD203B41FA5}">
                      <a16:colId xmlns:a16="http://schemas.microsoft.com/office/drawing/2014/main" xmlns="" val="1201373651"/>
                    </a:ext>
                  </a:extLst>
                </a:gridCol>
                <a:gridCol w="4499429">
                  <a:extLst>
                    <a:ext uri="{9D8B030D-6E8A-4147-A177-3AD203B41FA5}">
                      <a16:colId xmlns:a16="http://schemas.microsoft.com/office/drawing/2014/main" xmlns="" val="2982588225"/>
                    </a:ext>
                  </a:extLst>
                </a:gridCol>
                <a:gridCol w="4312792">
                  <a:extLst>
                    <a:ext uri="{9D8B030D-6E8A-4147-A177-3AD203B41FA5}">
                      <a16:colId xmlns:a16="http://schemas.microsoft.com/office/drawing/2014/main" xmlns="" val="3259405728"/>
                    </a:ext>
                  </a:extLst>
                </a:gridCol>
              </a:tblGrid>
              <a:tr h="0">
                <a:tc>
                  <a:txBody>
                    <a:bodyPr/>
                    <a:lstStyle/>
                    <a:p>
                      <a:pPr algn="ctr">
                        <a:lnSpc>
                          <a:spcPct val="150000"/>
                        </a:lnSpc>
                        <a:spcAft>
                          <a:spcPts val="0"/>
                        </a:spcAft>
                      </a:pPr>
                      <a:r>
                        <a:rPr lang="zh-CN" sz="2800" b="0" dirty="0">
                          <a:solidFill>
                            <a:schemeClr val="tx1"/>
                          </a:solidFill>
                          <a:effectLst/>
                          <a:latin typeface="+mn-lt"/>
                          <a:ea typeface="+mn-ea"/>
                        </a:rPr>
                        <a:t>审题</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latin typeface="+mn-lt"/>
                          <a:ea typeface="+mn-ea"/>
                        </a:rPr>
                        <a:t>信息提取</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latin typeface="+mn-lt"/>
                          <a:ea typeface="+mn-ea"/>
                        </a:rPr>
                        <a:t>题目解答</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21505254"/>
                  </a:ext>
                </a:extLst>
              </a:tr>
              <a:tr h="0">
                <a:tc>
                  <a:txBody>
                    <a:bodyPr/>
                    <a:lstStyle/>
                    <a:p>
                      <a:pPr>
                        <a:lnSpc>
                          <a:spcPct val="150000"/>
                        </a:lnSpc>
                        <a:spcAft>
                          <a:spcPts val="0"/>
                        </a:spcAft>
                      </a:pPr>
                      <a:r>
                        <a:rPr lang="zh-CN" sz="2800" b="0">
                          <a:solidFill>
                            <a:schemeClr val="tx1"/>
                          </a:solidFill>
                          <a:effectLst/>
                          <a:latin typeface="+mn-lt"/>
                          <a:ea typeface="+mn-ea"/>
                        </a:rPr>
                        <a:t>分析题干信息及四个选项</a:t>
                      </a:r>
                      <a:r>
                        <a:rPr lang="en-US" sz="2800" b="0">
                          <a:solidFill>
                            <a:schemeClr val="tx1"/>
                          </a:solidFill>
                          <a:effectLst/>
                          <a:latin typeface="+mn-lt"/>
                          <a:ea typeface="+mn-ea"/>
                        </a:rPr>
                        <a:t>,</a:t>
                      </a:r>
                      <a:r>
                        <a:rPr lang="zh-CN" sz="2800" b="0">
                          <a:solidFill>
                            <a:schemeClr val="tx1"/>
                          </a:solidFill>
                          <a:effectLst/>
                          <a:latin typeface="+mn-lt"/>
                          <a:ea typeface="+mn-ea"/>
                        </a:rPr>
                        <a:t>粗略分析图像信息</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800" b="0">
                          <a:solidFill>
                            <a:schemeClr val="tx1"/>
                          </a:solidFill>
                          <a:effectLst/>
                          <a:latin typeface="+mn-lt"/>
                          <a:ea typeface="+mn-ea"/>
                        </a:rPr>
                        <a:t>由图像中两条线段的变化规律</a:t>
                      </a:r>
                      <a:r>
                        <a:rPr lang="en-US" sz="2800" b="0">
                          <a:solidFill>
                            <a:schemeClr val="tx1"/>
                          </a:solidFill>
                          <a:effectLst/>
                          <a:latin typeface="+mn-lt"/>
                          <a:ea typeface="+mn-ea"/>
                        </a:rPr>
                        <a:t>,</a:t>
                      </a:r>
                      <a:r>
                        <a:rPr lang="zh-CN" sz="2800" b="0">
                          <a:solidFill>
                            <a:schemeClr val="tx1"/>
                          </a:solidFill>
                          <a:effectLst/>
                          <a:latin typeface="+mn-lt"/>
                          <a:ea typeface="+mn-ea"/>
                        </a:rPr>
                        <a:t>推断出两种碱的强弱</a:t>
                      </a:r>
                      <a:r>
                        <a:rPr lang="en-US" sz="2800" b="0">
                          <a:solidFill>
                            <a:schemeClr val="tx1"/>
                          </a:solidFill>
                          <a:effectLst/>
                          <a:latin typeface="+mn-lt"/>
                          <a:ea typeface="+mn-ea"/>
                        </a:rPr>
                        <a:t>(</a:t>
                      </a:r>
                      <a:r>
                        <a:rPr lang="zh-CN" sz="2800" b="0">
                          <a:solidFill>
                            <a:schemeClr val="tx1"/>
                          </a:solidFill>
                          <a:effectLst/>
                          <a:latin typeface="+mn-lt"/>
                          <a:ea typeface="+mn-ea"/>
                        </a:rPr>
                        <a:t>这是解答该题的关键信息</a:t>
                      </a:r>
                      <a:r>
                        <a:rPr lang="en-US" sz="2800" b="0">
                          <a:solidFill>
                            <a:schemeClr val="tx1"/>
                          </a:solidFill>
                          <a:effectLst/>
                          <a:latin typeface="+mn-lt"/>
                          <a:ea typeface="+mn-ea"/>
                        </a:rPr>
                        <a:t>!)</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800" b="0" dirty="0">
                          <a:solidFill>
                            <a:schemeClr val="tx1"/>
                          </a:solidFill>
                          <a:effectLst/>
                          <a:latin typeface="+mn-lt"/>
                          <a:ea typeface="+mn-ea"/>
                        </a:rPr>
                        <a:t>确定两条线段的交点</a:t>
                      </a:r>
                      <a:r>
                        <a:rPr lang="en-US" sz="2800" b="0" dirty="0">
                          <a:solidFill>
                            <a:schemeClr val="tx1"/>
                          </a:solidFill>
                          <a:effectLst/>
                          <a:latin typeface="+mn-lt"/>
                          <a:ea typeface="+mn-ea"/>
                        </a:rPr>
                        <a:t>(</a:t>
                      </a:r>
                      <a:r>
                        <a:rPr lang="en-US" sz="2800" b="0" i="1" dirty="0">
                          <a:solidFill>
                            <a:schemeClr val="tx1"/>
                          </a:solidFill>
                          <a:effectLst/>
                          <a:latin typeface="+mn-lt"/>
                          <a:ea typeface="+mn-ea"/>
                        </a:rPr>
                        <a:t>A</a:t>
                      </a:r>
                      <a:r>
                        <a:rPr lang="zh-CN" sz="2800" b="0" dirty="0">
                          <a:solidFill>
                            <a:schemeClr val="tx1"/>
                          </a:solidFill>
                          <a:effectLst/>
                          <a:latin typeface="+mn-lt"/>
                          <a:ea typeface="+mn-ea"/>
                        </a:rPr>
                        <a:t>点</a:t>
                      </a:r>
                      <a:r>
                        <a:rPr lang="en-US" sz="2800" b="0" dirty="0">
                          <a:solidFill>
                            <a:schemeClr val="tx1"/>
                          </a:solidFill>
                          <a:effectLst/>
                          <a:latin typeface="+mn-lt"/>
                          <a:ea typeface="+mn-ea"/>
                        </a:rPr>
                        <a:t>)</a:t>
                      </a:r>
                      <a:r>
                        <a:rPr lang="zh-CN" sz="2800" b="0" dirty="0">
                          <a:solidFill>
                            <a:schemeClr val="tx1"/>
                          </a:solidFill>
                          <a:effectLst/>
                          <a:latin typeface="+mn-lt"/>
                          <a:ea typeface="+mn-ea"/>
                        </a:rPr>
                        <a:t>的含义</a:t>
                      </a:r>
                      <a:r>
                        <a:rPr lang="en-US" sz="2800" b="0" dirty="0">
                          <a:solidFill>
                            <a:schemeClr val="tx1"/>
                          </a:solidFill>
                          <a:effectLst/>
                          <a:latin typeface="+mn-lt"/>
                          <a:ea typeface="+mn-ea"/>
                        </a:rPr>
                        <a:t>,</a:t>
                      </a:r>
                      <a:r>
                        <a:rPr lang="zh-CN" sz="2800" b="0" dirty="0">
                          <a:solidFill>
                            <a:schemeClr val="tx1"/>
                          </a:solidFill>
                          <a:effectLst/>
                          <a:latin typeface="+mn-lt"/>
                          <a:ea typeface="+mn-ea"/>
                        </a:rPr>
                        <a:t>结合分析出的两种碱的强弱</a:t>
                      </a:r>
                      <a:r>
                        <a:rPr lang="en-US" sz="2800" b="0" dirty="0">
                          <a:solidFill>
                            <a:schemeClr val="tx1"/>
                          </a:solidFill>
                          <a:effectLst/>
                          <a:latin typeface="+mn-lt"/>
                          <a:ea typeface="+mn-ea"/>
                        </a:rPr>
                        <a:t>,</a:t>
                      </a:r>
                      <a:r>
                        <a:rPr lang="zh-CN" sz="2800" b="0" dirty="0">
                          <a:solidFill>
                            <a:schemeClr val="tx1"/>
                          </a:solidFill>
                          <a:effectLst/>
                          <a:latin typeface="+mn-lt"/>
                          <a:ea typeface="+mn-ea"/>
                        </a:rPr>
                        <a:t>根据选项内容</a:t>
                      </a:r>
                      <a:r>
                        <a:rPr lang="en-US" sz="2800" b="0" dirty="0">
                          <a:solidFill>
                            <a:schemeClr val="tx1"/>
                          </a:solidFill>
                          <a:effectLst/>
                          <a:latin typeface="+mn-lt"/>
                          <a:ea typeface="+mn-ea"/>
                        </a:rPr>
                        <a:t>,</a:t>
                      </a:r>
                      <a:r>
                        <a:rPr lang="zh-CN" sz="2800" b="0" dirty="0">
                          <a:solidFill>
                            <a:schemeClr val="tx1"/>
                          </a:solidFill>
                          <a:effectLst/>
                          <a:latin typeface="+mn-lt"/>
                          <a:ea typeface="+mn-ea"/>
                        </a:rPr>
                        <a:t>确定正确选项</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02182833"/>
                  </a:ext>
                </a:extLst>
              </a:tr>
            </a:tbl>
          </a:graphicData>
        </a:graphic>
      </p:graphicFrame>
    </p:spTree>
    <p:extLst>
      <p:ext uri="{BB962C8B-B14F-4D97-AF65-F5344CB8AC3E}">
        <p14:creationId xmlns:p14="http://schemas.microsoft.com/office/powerpoint/2010/main" val="28782830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15" name="矩形 14">
            <a:extLst>
              <a:ext uri="{FF2B5EF4-FFF2-40B4-BE49-F238E27FC236}">
                <a16:creationId xmlns:a16="http://schemas.microsoft.com/office/drawing/2014/main" xmlns="" id="{C3B9D2F5-593F-4F78-9E81-A9CD767162E1}"/>
              </a:ext>
            </a:extLst>
          </p:cNvPr>
          <p:cNvSpPr/>
          <p:nvPr/>
        </p:nvSpPr>
        <p:spPr>
          <a:xfrm>
            <a:off x="234042" y="240167"/>
            <a:ext cx="11723913" cy="6555641"/>
          </a:xfrm>
          <a:prstGeom prst="rect">
            <a:avLst/>
          </a:prstGeom>
        </p:spPr>
        <p:txBody>
          <a:bodyPr wrap="square">
            <a:spAutoFit/>
          </a:bodyPr>
          <a:lstStyle/>
          <a:p>
            <a:pPr algn="dist">
              <a:lnSpc>
                <a:spcPct val="150000"/>
              </a:lnSpc>
            </a:pPr>
            <a:r>
              <a:rPr lang="zh-CN" altLang="zh-CN" sz="2800" b="1" dirty="0">
                <a:solidFill>
                  <a:srgbClr val="DA251C"/>
                </a:solidFill>
              </a:rPr>
              <a:t>解析</a:t>
            </a:r>
            <a:r>
              <a:rPr lang="zh-CN" altLang="zh-CN" sz="2800" dirty="0"/>
              <a:t>　由图可知</a:t>
            </a:r>
            <a:r>
              <a:rPr lang="en-US" altLang="zh-CN" sz="2800" dirty="0"/>
              <a:t>,</a:t>
            </a:r>
            <a:r>
              <a:rPr lang="zh-CN" altLang="zh-CN" sz="2800" dirty="0"/>
              <a:t>稀释前</a:t>
            </a:r>
            <a:r>
              <a:rPr lang="en-US" altLang="zh-CN" sz="2800" dirty="0"/>
              <a:t>ROH</a:t>
            </a:r>
            <a:r>
              <a:rPr lang="zh-CN" altLang="zh-CN" sz="2800" dirty="0"/>
              <a:t>溶液的</a:t>
            </a:r>
            <a:r>
              <a:rPr lang="en-US" altLang="zh-CN" sz="2800" dirty="0"/>
              <a:t>pH=13,</a:t>
            </a:r>
            <a:r>
              <a:rPr lang="zh-CN" altLang="zh-CN" sz="2800" dirty="0"/>
              <a:t>稀释</a:t>
            </a:r>
            <a:r>
              <a:rPr lang="en-US" altLang="zh-CN" sz="2800" dirty="0"/>
              <a:t>100</a:t>
            </a:r>
            <a:r>
              <a:rPr lang="zh-CN" altLang="zh-CN" sz="2800" dirty="0"/>
              <a:t>倍时</a:t>
            </a:r>
            <a:r>
              <a:rPr lang="en-US" altLang="zh-CN" sz="2800" dirty="0"/>
              <a:t>pH=11,</a:t>
            </a:r>
            <a:r>
              <a:rPr lang="zh-CN" altLang="zh-CN" sz="2800" dirty="0"/>
              <a:t>故</a:t>
            </a:r>
            <a:r>
              <a:rPr lang="en-US" altLang="zh-CN" sz="2800" dirty="0"/>
              <a:t>ROH</a:t>
            </a:r>
            <a:r>
              <a:rPr lang="zh-CN" altLang="zh-CN" sz="2800" dirty="0"/>
              <a:t>为强碱</a:t>
            </a:r>
            <a:r>
              <a:rPr lang="en-US" altLang="zh-CN" sz="2800" dirty="0"/>
              <a:t>,</a:t>
            </a:r>
            <a:r>
              <a:rPr lang="zh-CN" altLang="zh-CN" sz="2800" dirty="0"/>
              <a:t>而稀释前</a:t>
            </a:r>
            <a:r>
              <a:rPr lang="en-US" altLang="zh-CN" sz="2800" dirty="0"/>
              <a:t>MOH</a:t>
            </a:r>
            <a:r>
              <a:rPr lang="zh-CN" altLang="zh-CN" sz="2800" dirty="0"/>
              <a:t>的</a:t>
            </a:r>
            <a:r>
              <a:rPr lang="en-US" altLang="zh-CN" sz="2800" dirty="0"/>
              <a:t>pH=12,</a:t>
            </a:r>
            <a:r>
              <a:rPr lang="zh-CN" altLang="zh-CN" sz="2800" dirty="0"/>
              <a:t>稀释</a:t>
            </a:r>
            <a:r>
              <a:rPr lang="en-US" altLang="zh-CN" sz="2800" dirty="0"/>
              <a:t>100</a:t>
            </a:r>
            <a:r>
              <a:rPr lang="zh-CN" altLang="zh-CN" sz="2800" dirty="0"/>
              <a:t>倍时</a:t>
            </a:r>
            <a:r>
              <a:rPr lang="en-US" altLang="zh-CN" sz="2800" dirty="0"/>
              <a:t>pH=11,</a:t>
            </a:r>
            <a:r>
              <a:rPr lang="zh-CN" altLang="zh-CN" sz="2800" dirty="0"/>
              <a:t>故</a:t>
            </a:r>
            <a:r>
              <a:rPr lang="en-US" altLang="zh-CN" sz="2800" dirty="0"/>
              <a:t>MOH</a:t>
            </a:r>
            <a:r>
              <a:rPr lang="zh-CN" altLang="zh-CN" sz="2800" dirty="0"/>
              <a:t>为弱碱。由</a:t>
            </a:r>
            <a:r>
              <a:rPr lang="en-US" altLang="zh-CN" sz="2800" dirty="0"/>
              <a:t>ROH         R</a:t>
            </a:r>
            <a:r>
              <a:rPr lang="en-US" altLang="zh-CN" sz="2800" baseline="30000" dirty="0"/>
              <a:t>+</a:t>
            </a:r>
            <a:r>
              <a:rPr lang="en-US" altLang="zh-CN" sz="2800" dirty="0"/>
              <a:t>+OH</a:t>
            </a:r>
            <a:r>
              <a:rPr lang="en-US" altLang="zh-CN" sz="2800" baseline="30000" dirty="0"/>
              <a:t>-</a:t>
            </a:r>
            <a:r>
              <a:rPr lang="zh-CN" altLang="zh-CN" sz="2800" dirty="0"/>
              <a:t>、</a:t>
            </a:r>
            <a:r>
              <a:rPr lang="en-US" altLang="zh-CN" sz="2800" dirty="0"/>
              <a:t>MOH         M</a:t>
            </a:r>
            <a:r>
              <a:rPr lang="en-US" altLang="zh-CN" sz="2800" baseline="30000" dirty="0"/>
              <a:t>+</a:t>
            </a:r>
            <a:r>
              <a:rPr lang="en-US" altLang="zh-CN" sz="2800" dirty="0"/>
              <a:t>+OH</a:t>
            </a:r>
            <a:r>
              <a:rPr lang="en-US" altLang="zh-CN" sz="2800" baseline="30000" dirty="0"/>
              <a:t>-</a:t>
            </a:r>
            <a:r>
              <a:rPr lang="zh-CN" altLang="zh-CN" sz="2800" dirty="0"/>
              <a:t>可知</a:t>
            </a:r>
            <a:r>
              <a:rPr lang="en-US" altLang="zh-CN" sz="2800" dirty="0"/>
              <a:t>,</a:t>
            </a:r>
            <a:r>
              <a:rPr lang="zh-CN" altLang="zh-CN" sz="2800" dirty="0"/>
              <a:t>在</a:t>
            </a:r>
            <a:r>
              <a:rPr lang="en-US" altLang="zh-CN" sz="2800" i="1" dirty="0"/>
              <a:t>A</a:t>
            </a:r>
            <a:r>
              <a:rPr lang="zh-CN" altLang="zh-CN" sz="2800" dirty="0"/>
              <a:t>点时</a:t>
            </a:r>
            <a:r>
              <a:rPr lang="en-US" altLang="zh-CN" sz="2800" dirty="0"/>
              <a:t>,</a:t>
            </a:r>
            <a:r>
              <a:rPr lang="zh-CN" altLang="zh-CN" sz="2800" dirty="0"/>
              <a:t>两种溶液的</a:t>
            </a:r>
            <a:r>
              <a:rPr lang="en-US" altLang="zh-CN" sz="2800" i="1" dirty="0"/>
              <a:t>c</a:t>
            </a:r>
            <a:r>
              <a:rPr lang="en-US" altLang="zh-CN" sz="2800" dirty="0"/>
              <a:t>(OH</a:t>
            </a:r>
            <a:r>
              <a:rPr lang="en-US" altLang="zh-CN" sz="2800" baseline="30000" dirty="0"/>
              <a:t>-</a:t>
            </a:r>
            <a:r>
              <a:rPr lang="en-US" altLang="zh-CN" sz="2800" dirty="0"/>
              <a:t>)</a:t>
            </a:r>
            <a:r>
              <a:rPr lang="zh-CN" altLang="zh-CN" sz="2800" dirty="0"/>
              <a:t>相等</a:t>
            </a:r>
            <a:r>
              <a:rPr lang="en-US" altLang="zh-CN" sz="2800" dirty="0"/>
              <a:t>,</a:t>
            </a:r>
            <a:r>
              <a:rPr lang="zh-CN" altLang="zh-CN" sz="2800" dirty="0"/>
              <a:t>则</a:t>
            </a:r>
            <a:r>
              <a:rPr lang="en-US" altLang="zh-CN" sz="2800" i="1" dirty="0"/>
              <a:t>c</a:t>
            </a:r>
            <a:r>
              <a:rPr lang="en-US" altLang="zh-CN" sz="2800" dirty="0"/>
              <a:t>(M</a:t>
            </a:r>
            <a:r>
              <a:rPr lang="en-US" altLang="zh-CN" sz="2800" baseline="30000" dirty="0"/>
              <a:t>+</a:t>
            </a:r>
            <a:r>
              <a:rPr lang="en-US" altLang="zh-CN" sz="2800" dirty="0"/>
              <a:t>)=</a:t>
            </a:r>
            <a:r>
              <a:rPr lang="en-US" altLang="zh-CN" sz="2800" i="1" dirty="0"/>
              <a:t>c</a:t>
            </a:r>
            <a:r>
              <a:rPr lang="en-US" altLang="zh-CN" sz="2800" dirty="0"/>
              <a:t>(R</a:t>
            </a:r>
            <a:r>
              <a:rPr lang="en-US" altLang="zh-CN" sz="2800" baseline="30000" dirty="0"/>
              <a:t>+</a:t>
            </a:r>
            <a:r>
              <a:rPr lang="en-US" altLang="zh-CN" sz="2800" dirty="0"/>
              <a:t>),A</a:t>
            </a:r>
            <a:r>
              <a:rPr lang="zh-CN" altLang="zh-CN" sz="2800" dirty="0"/>
              <a:t>项正确</a:t>
            </a:r>
            <a:r>
              <a:rPr lang="en-US" altLang="zh-CN" sz="2800" dirty="0"/>
              <a:t>;</a:t>
            </a:r>
            <a:r>
              <a:rPr lang="zh-CN" altLang="zh-CN" sz="2800" dirty="0"/>
              <a:t>稀释前</a:t>
            </a:r>
            <a:r>
              <a:rPr lang="en-US" altLang="zh-CN" sz="2800" dirty="0"/>
              <a:t>,ROH</a:t>
            </a:r>
            <a:r>
              <a:rPr lang="zh-CN" altLang="zh-CN" sz="2800" dirty="0"/>
              <a:t>溶液的物质的量浓度为</a:t>
            </a:r>
            <a:r>
              <a:rPr lang="en-US" altLang="zh-CN" sz="2800" dirty="0"/>
              <a:t>0.1 </a:t>
            </a:r>
            <a:r>
              <a:rPr lang="en-US" altLang="zh-CN" sz="2800" dirty="0" err="1"/>
              <a:t>mol</a:t>
            </a:r>
            <a:r>
              <a:rPr lang="en-US" altLang="zh-CN" sz="2800" dirty="0"/>
              <a:t>/L,MOH</a:t>
            </a:r>
            <a:r>
              <a:rPr lang="zh-CN" altLang="zh-CN" sz="2800" dirty="0"/>
              <a:t>溶液的物质的量浓度大于</a:t>
            </a:r>
            <a:r>
              <a:rPr lang="en-US" altLang="zh-CN" sz="2800" dirty="0"/>
              <a:t>0.01 </a:t>
            </a:r>
            <a:r>
              <a:rPr lang="en-US" altLang="zh-CN" sz="2800" dirty="0" err="1"/>
              <a:t>mol</a:t>
            </a:r>
            <a:r>
              <a:rPr lang="en-US" altLang="zh-CN" sz="2800" dirty="0"/>
              <a:t>/L,</a:t>
            </a:r>
            <a:r>
              <a:rPr lang="zh-CN" altLang="zh-CN" sz="2800" dirty="0"/>
              <a:t>则</a:t>
            </a:r>
            <a:r>
              <a:rPr lang="en-US" altLang="zh-CN" sz="2800" dirty="0"/>
              <a:t>ROH</a:t>
            </a:r>
            <a:r>
              <a:rPr lang="zh-CN" altLang="zh-CN" sz="2800" dirty="0"/>
              <a:t>溶液的物质的量浓度小于</a:t>
            </a:r>
            <a:r>
              <a:rPr lang="en-US" altLang="zh-CN" sz="2800" dirty="0"/>
              <a:t>MOH</a:t>
            </a:r>
            <a:r>
              <a:rPr lang="zh-CN" altLang="zh-CN" sz="2800" dirty="0"/>
              <a:t>溶液的物质的量浓度的</a:t>
            </a:r>
            <a:r>
              <a:rPr lang="en-US" altLang="zh-CN" sz="2800" dirty="0"/>
              <a:t>10</a:t>
            </a:r>
            <a:r>
              <a:rPr lang="zh-CN" altLang="zh-CN" sz="2800" dirty="0"/>
              <a:t>倍</a:t>
            </a:r>
            <a:r>
              <a:rPr lang="en-US" altLang="zh-CN" sz="2800" dirty="0"/>
              <a:t>,B</a:t>
            </a:r>
            <a:r>
              <a:rPr lang="zh-CN" altLang="zh-CN" sz="2800" dirty="0"/>
              <a:t>项错误</a:t>
            </a:r>
            <a:r>
              <a:rPr lang="en-US" altLang="zh-CN" sz="2800" dirty="0"/>
              <a:t>;</a:t>
            </a:r>
            <a:r>
              <a:rPr lang="zh-CN" altLang="zh-CN" sz="2800" dirty="0"/>
              <a:t>稀释前的</a:t>
            </a:r>
            <a:r>
              <a:rPr lang="en-US" altLang="zh-CN" sz="2800" dirty="0"/>
              <a:t>ROH</a:t>
            </a:r>
            <a:r>
              <a:rPr lang="zh-CN" altLang="zh-CN" sz="2800" dirty="0"/>
              <a:t>溶液与等体积</a:t>
            </a:r>
            <a:r>
              <a:rPr lang="en-US" altLang="zh-CN" sz="2800" dirty="0"/>
              <a:t>pH=1</a:t>
            </a:r>
            <a:r>
              <a:rPr lang="zh-CN" altLang="zh-CN" sz="2800" dirty="0"/>
              <a:t>的</a:t>
            </a:r>
            <a:r>
              <a:rPr lang="en-US" altLang="zh-CN" sz="2800" dirty="0"/>
              <a:t>H</a:t>
            </a:r>
            <a:r>
              <a:rPr lang="en-US" altLang="zh-CN" sz="2800" baseline="-25000" dirty="0"/>
              <a:t>2</a:t>
            </a:r>
            <a:r>
              <a:rPr lang="en-US" altLang="zh-CN" sz="2800" dirty="0"/>
              <a:t>SO</a:t>
            </a:r>
            <a:r>
              <a:rPr lang="en-US" altLang="zh-CN" sz="2800" baseline="-25000" dirty="0"/>
              <a:t>4</a:t>
            </a:r>
            <a:r>
              <a:rPr lang="zh-CN" altLang="zh-CN" sz="2800" dirty="0"/>
              <a:t>溶液混合后恰好中和生成盐和水</a:t>
            </a:r>
            <a:r>
              <a:rPr lang="en-US" altLang="zh-CN" sz="2800" dirty="0"/>
              <a:t>,</a:t>
            </a:r>
            <a:r>
              <a:rPr lang="zh-CN" altLang="zh-CN" sz="2800" dirty="0"/>
              <a:t>溶液显中性</a:t>
            </a:r>
            <a:r>
              <a:rPr lang="en-US" altLang="zh-CN" sz="2800" dirty="0"/>
              <a:t>,C</a:t>
            </a:r>
            <a:r>
              <a:rPr lang="zh-CN" altLang="zh-CN" sz="2800" dirty="0"/>
              <a:t>项错误</a:t>
            </a:r>
            <a:r>
              <a:rPr lang="en-US" altLang="zh-CN" sz="2800" dirty="0"/>
              <a:t>;MOH</a:t>
            </a:r>
            <a:r>
              <a:rPr lang="zh-CN" altLang="zh-CN" sz="2800" dirty="0"/>
              <a:t>为弱碱</a:t>
            </a:r>
            <a:r>
              <a:rPr lang="en-US" altLang="zh-CN" sz="2800" dirty="0"/>
              <a:t>,</a:t>
            </a:r>
            <a:r>
              <a:rPr lang="zh-CN" altLang="zh-CN" sz="2800" dirty="0"/>
              <a:t>等体积、等浓度的</a:t>
            </a:r>
            <a:r>
              <a:rPr lang="en-US" altLang="zh-CN" sz="2800" dirty="0"/>
              <a:t>MOH</a:t>
            </a:r>
            <a:r>
              <a:rPr lang="zh-CN" altLang="zh-CN" sz="2800" dirty="0"/>
              <a:t>溶液与盐酸混合</a:t>
            </a:r>
            <a:r>
              <a:rPr lang="en-US" altLang="zh-CN" sz="2800" dirty="0"/>
              <a:t>,</a:t>
            </a:r>
            <a:r>
              <a:rPr lang="zh-CN" altLang="zh-CN" sz="2800" dirty="0"/>
              <a:t>反应生成强酸弱碱盐</a:t>
            </a:r>
            <a:r>
              <a:rPr lang="en-US" altLang="zh-CN" sz="2800" dirty="0"/>
              <a:t>,</a:t>
            </a:r>
            <a:r>
              <a:rPr lang="zh-CN" altLang="zh-CN" sz="2800" dirty="0"/>
              <a:t>水解显酸性</a:t>
            </a:r>
            <a:r>
              <a:rPr lang="en-US" altLang="zh-CN" sz="2800" dirty="0"/>
              <a:t>,</a:t>
            </a:r>
            <a:r>
              <a:rPr lang="zh-CN" altLang="zh-CN" sz="2800" dirty="0"/>
              <a:t>故</a:t>
            </a:r>
            <a:r>
              <a:rPr lang="en-US" altLang="zh-CN" sz="2800" i="1" dirty="0"/>
              <a:t>c</a:t>
            </a:r>
            <a:r>
              <a:rPr lang="en-US" altLang="zh-CN" sz="2800" dirty="0"/>
              <a:t>(H</a:t>
            </a:r>
            <a:r>
              <a:rPr lang="en-US" altLang="zh-CN" sz="2800" baseline="30000" dirty="0"/>
              <a:t>+</a:t>
            </a:r>
            <a:r>
              <a:rPr lang="en-US" altLang="zh-CN" sz="2800" dirty="0"/>
              <a:t>)&gt;</a:t>
            </a:r>
            <a:r>
              <a:rPr lang="en-US" altLang="zh-CN" sz="2800" i="1" dirty="0"/>
              <a:t>c</a:t>
            </a:r>
            <a:r>
              <a:rPr lang="en-US" altLang="zh-CN" sz="2800" dirty="0"/>
              <a:t>(OH</a:t>
            </a:r>
            <a:r>
              <a:rPr lang="en-US" altLang="zh-CN" sz="2800" baseline="30000" dirty="0"/>
              <a:t>-</a:t>
            </a:r>
            <a:r>
              <a:rPr lang="en-US" altLang="zh-CN" sz="2800" dirty="0"/>
              <a:t>),D</a:t>
            </a:r>
            <a:r>
              <a:rPr lang="zh-CN" altLang="zh-CN" sz="2800" dirty="0"/>
              <a:t>项错误。</a:t>
            </a:r>
          </a:p>
          <a:p>
            <a:pPr>
              <a:lnSpc>
                <a:spcPct val="150000"/>
              </a:lnSpc>
            </a:pPr>
            <a:r>
              <a:rPr lang="zh-CN" altLang="zh-CN" sz="2800" b="1" dirty="0">
                <a:solidFill>
                  <a:srgbClr val="DA251C"/>
                </a:solidFill>
              </a:rPr>
              <a:t>答案</a:t>
            </a:r>
            <a:r>
              <a:rPr lang="zh-CN" altLang="zh-CN" sz="2800" dirty="0"/>
              <a:t>　</a:t>
            </a:r>
            <a:r>
              <a:rPr lang="en-US" altLang="zh-CN" sz="2800" dirty="0"/>
              <a:t>A</a:t>
            </a:r>
            <a:endParaRPr lang="zh-CN" altLang="zh-CN" sz="2800" dirty="0"/>
          </a:p>
        </p:txBody>
      </p:sp>
      <p:pic>
        <p:nvPicPr>
          <p:cNvPr id="14" name="图片 13">
            <a:extLst>
              <a:ext uri="{FF2B5EF4-FFF2-40B4-BE49-F238E27FC236}">
                <a16:creationId xmlns:a16="http://schemas.microsoft.com/office/drawing/2014/main" xmlns="" id="{E9F24A7F-8B90-4D9C-BE7E-546D49899B36}"/>
              </a:ext>
            </a:extLst>
          </p:cNvPr>
          <p:cNvPicPr/>
          <p:nvPr/>
        </p:nvPicPr>
        <p:blipFill>
          <a:blip r:embed="rId2"/>
          <a:stretch>
            <a:fillRect/>
          </a:stretch>
        </p:blipFill>
        <p:spPr>
          <a:xfrm>
            <a:off x="11256668" y="1138130"/>
            <a:ext cx="585788" cy="332796"/>
          </a:xfrm>
          <a:prstGeom prst="rect">
            <a:avLst/>
          </a:prstGeom>
        </p:spPr>
      </p:pic>
      <p:pic>
        <p:nvPicPr>
          <p:cNvPr id="16" name="图片 15">
            <a:extLst>
              <a:ext uri="{FF2B5EF4-FFF2-40B4-BE49-F238E27FC236}">
                <a16:creationId xmlns:a16="http://schemas.microsoft.com/office/drawing/2014/main" xmlns="" id="{8504F23D-6465-4B74-B014-725C3ABF9E2E}"/>
              </a:ext>
            </a:extLst>
          </p:cNvPr>
          <p:cNvPicPr/>
          <p:nvPr/>
        </p:nvPicPr>
        <p:blipFill>
          <a:blip r:embed="rId2"/>
          <a:stretch>
            <a:fillRect/>
          </a:stretch>
        </p:blipFill>
        <p:spPr>
          <a:xfrm>
            <a:off x="3460291" y="1752719"/>
            <a:ext cx="585788" cy="332796"/>
          </a:xfrm>
          <a:prstGeom prst="rect">
            <a:avLst/>
          </a:prstGeom>
        </p:spPr>
      </p:pic>
    </p:spTree>
    <p:extLst>
      <p:ext uri="{BB962C8B-B14F-4D97-AF65-F5344CB8AC3E}">
        <p14:creationId xmlns:p14="http://schemas.microsoft.com/office/powerpoint/2010/main" val="26506479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15" name="矩形 14">
            <a:extLst>
              <a:ext uri="{FF2B5EF4-FFF2-40B4-BE49-F238E27FC236}">
                <a16:creationId xmlns:a16="http://schemas.microsoft.com/office/drawing/2014/main" xmlns="" id="{C3B9D2F5-593F-4F78-9E81-A9CD767162E1}"/>
              </a:ext>
            </a:extLst>
          </p:cNvPr>
          <p:cNvSpPr/>
          <p:nvPr/>
        </p:nvSpPr>
        <p:spPr>
          <a:xfrm>
            <a:off x="234042" y="513073"/>
            <a:ext cx="11723913" cy="5831853"/>
          </a:xfrm>
          <a:prstGeom prst="rect">
            <a:avLst/>
          </a:prstGeom>
        </p:spPr>
        <p:txBody>
          <a:bodyPr wrap="square">
            <a:spAutoFit/>
          </a:bodyPr>
          <a:lstStyle/>
          <a:p>
            <a:pPr>
              <a:lnSpc>
                <a:spcPct val="150000"/>
              </a:lnSpc>
            </a:pPr>
            <a:r>
              <a:rPr lang="zh-CN" altLang="en-US" sz="2800" b="1" dirty="0">
                <a:solidFill>
                  <a:srgbClr val="DA251C"/>
                </a:solidFill>
              </a:rPr>
              <a:t>拓展变式</a:t>
            </a:r>
            <a:r>
              <a:rPr lang="en-US" altLang="zh-CN" sz="2800" b="1" dirty="0">
                <a:solidFill>
                  <a:srgbClr val="DA251C"/>
                </a:solidFill>
              </a:rPr>
              <a:t>3   </a:t>
            </a:r>
            <a:r>
              <a:rPr lang="en-US" altLang="zh-CN" sz="2800" dirty="0"/>
              <a:t>(1)</a:t>
            </a:r>
            <a:r>
              <a:rPr lang="zh-CN" altLang="zh-CN" sz="2800" dirty="0"/>
              <a:t>体积相同</a:t>
            </a:r>
            <a:r>
              <a:rPr lang="en-US" altLang="zh-CN" sz="2800" dirty="0"/>
              <a:t>,</a:t>
            </a:r>
            <a:r>
              <a:rPr lang="zh-CN" altLang="zh-CN" sz="2800" dirty="0"/>
              <a:t>浓度均为</a:t>
            </a:r>
            <a:r>
              <a:rPr lang="en-US" altLang="zh-CN" sz="2800" dirty="0"/>
              <a:t>0.2 </a:t>
            </a:r>
            <a:r>
              <a:rPr lang="en-US" altLang="zh-CN" sz="2800" dirty="0" err="1"/>
              <a:t>mol</a:t>
            </a:r>
            <a:r>
              <a:rPr lang="en-US" altLang="zh-CN" sz="2800" dirty="0"/>
              <a:t>/L</a:t>
            </a:r>
            <a:r>
              <a:rPr lang="zh-CN" altLang="zh-CN" sz="2800" dirty="0"/>
              <a:t>的盐酸和</a:t>
            </a:r>
            <a:r>
              <a:rPr lang="en-US" altLang="zh-CN" sz="2800" dirty="0"/>
              <a:t>CH</a:t>
            </a:r>
            <a:r>
              <a:rPr lang="en-US" altLang="zh-CN" sz="2800" baseline="-25000" dirty="0"/>
              <a:t>3</a:t>
            </a:r>
            <a:r>
              <a:rPr lang="en-US" altLang="zh-CN" sz="2800" dirty="0"/>
              <a:t>COOH </a:t>
            </a:r>
            <a:r>
              <a:rPr lang="zh-CN" altLang="zh-CN" sz="2800" dirty="0"/>
              <a:t>溶液</a:t>
            </a:r>
            <a:r>
              <a:rPr lang="en-US" altLang="zh-CN" sz="2800" dirty="0"/>
              <a:t>,</a:t>
            </a:r>
            <a:r>
              <a:rPr lang="zh-CN" altLang="zh-CN" sz="2800" dirty="0"/>
              <a:t>分别加水稀释</a:t>
            </a:r>
            <a:r>
              <a:rPr lang="en-US" altLang="zh-CN" sz="2800" dirty="0"/>
              <a:t>10</a:t>
            </a:r>
            <a:r>
              <a:rPr lang="zh-CN" altLang="zh-CN" sz="2800" dirty="0"/>
              <a:t>倍</a:t>
            </a:r>
            <a:r>
              <a:rPr lang="en-US" altLang="zh-CN" sz="2800" dirty="0"/>
              <a:t>,</a:t>
            </a:r>
            <a:r>
              <a:rPr lang="zh-CN" altLang="zh-CN" sz="2800" dirty="0"/>
              <a:t>溶液的</a:t>
            </a:r>
            <a:r>
              <a:rPr lang="en-US" altLang="zh-CN" sz="2800" dirty="0"/>
              <a:t>pH</a:t>
            </a:r>
            <a:r>
              <a:rPr lang="zh-CN" altLang="zh-CN" sz="2800" dirty="0"/>
              <a:t>分别变成</a:t>
            </a:r>
            <a:r>
              <a:rPr lang="en-US" altLang="zh-CN" sz="2800" i="1" dirty="0"/>
              <a:t>m</a:t>
            </a:r>
            <a:r>
              <a:rPr lang="zh-CN" altLang="zh-CN" sz="2800" dirty="0"/>
              <a:t>和</a:t>
            </a:r>
            <a:r>
              <a:rPr lang="en-US" altLang="zh-CN" sz="2800" i="1" dirty="0"/>
              <a:t>n</a:t>
            </a:r>
            <a:r>
              <a:rPr lang="en-US" altLang="zh-CN" sz="2800" dirty="0"/>
              <a:t>,</a:t>
            </a:r>
            <a:r>
              <a:rPr lang="zh-CN" altLang="zh-CN" sz="2800" dirty="0"/>
              <a:t>则</a:t>
            </a:r>
            <a:r>
              <a:rPr lang="en-US" altLang="zh-CN" sz="2800" i="1" dirty="0"/>
              <a:t>m</a:t>
            </a:r>
            <a:r>
              <a:rPr lang="zh-CN" altLang="zh-CN" sz="2800" dirty="0"/>
              <a:t>与</a:t>
            </a:r>
            <a:r>
              <a:rPr lang="en-US" altLang="zh-CN" sz="2800" i="1" dirty="0"/>
              <a:t>n</a:t>
            </a:r>
            <a:r>
              <a:rPr lang="zh-CN" altLang="zh-CN" sz="2800" dirty="0"/>
              <a:t>的关系为</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(2)</a:t>
            </a:r>
            <a:r>
              <a:rPr lang="zh-CN" altLang="zh-CN" sz="2800" dirty="0"/>
              <a:t>体积相同</a:t>
            </a:r>
            <a:r>
              <a:rPr lang="en-US" altLang="zh-CN" sz="2800" dirty="0"/>
              <a:t>,</a:t>
            </a:r>
            <a:r>
              <a:rPr lang="zh-CN" altLang="zh-CN" sz="2800" dirty="0"/>
              <a:t>浓度均为</a:t>
            </a:r>
            <a:r>
              <a:rPr lang="en-US" altLang="zh-CN" sz="2800" dirty="0"/>
              <a:t>0.2 </a:t>
            </a:r>
            <a:r>
              <a:rPr lang="en-US" altLang="zh-CN" sz="2800" dirty="0" err="1"/>
              <a:t>mol</a:t>
            </a:r>
            <a:r>
              <a:rPr lang="en-US" altLang="zh-CN" sz="2800" dirty="0"/>
              <a:t>/L</a:t>
            </a:r>
            <a:r>
              <a:rPr lang="zh-CN" altLang="zh-CN" sz="2800" dirty="0"/>
              <a:t>的盐酸和</a:t>
            </a:r>
            <a:r>
              <a:rPr lang="en-US" altLang="zh-CN" sz="2800" dirty="0"/>
              <a:t>CH</a:t>
            </a:r>
            <a:r>
              <a:rPr lang="en-US" altLang="zh-CN" sz="2800" baseline="-25000" dirty="0"/>
              <a:t>3</a:t>
            </a:r>
            <a:r>
              <a:rPr lang="en-US" altLang="zh-CN" sz="2800" dirty="0"/>
              <a:t>COOH</a:t>
            </a:r>
            <a:r>
              <a:rPr lang="zh-CN" altLang="zh-CN" sz="2800" dirty="0"/>
              <a:t>溶液</a:t>
            </a:r>
            <a:r>
              <a:rPr lang="en-US" altLang="zh-CN" sz="2800" dirty="0"/>
              <a:t>,</a:t>
            </a:r>
            <a:r>
              <a:rPr lang="zh-CN" altLang="zh-CN" sz="2800" dirty="0"/>
              <a:t>分别加水稀释</a:t>
            </a:r>
            <a:r>
              <a:rPr lang="en-US" altLang="zh-CN" sz="2800" i="1" dirty="0"/>
              <a:t>m</a:t>
            </a:r>
            <a:r>
              <a:rPr lang="zh-CN" altLang="zh-CN" sz="2800" dirty="0"/>
              <a:t>倍、</a:t>
            </a:r>
            <a:r>
              <a:rPr lang="en-US" altLang="zh-CN" sz="2800" i="1" dirty="0"/>
              <a:t>n</a:t>
            </a:r>
            <a:r>
              <a:rPr lang="zh-CN" altLang="zh-CN" sz="2800" dirty="0"/>
              <a:t>倍</a:t>
            </a:r>
            <a:r>
              <a:rPr lang="en-US" altLang="zh-CN" sz="2800" dirty="0"/>
              <a:t>,</a:t>
            </a:r>
            <a:r>
              <a:rPr lang="zh-CN" altLang="zh-CN" sz="2800" dirty="0"/>
              <a:t>溶液的</a:t>
            </a:r>
            <a:r>
              <a:rPr lang="en-US" altLang="zh-CN" sz="2800" dirty="0"/>
              <a:t>pH</a:t>
            </a:r>
            <a:r>
              <a:rPr lang="zh-CN" altLang="zh-CN" sz="2800" dirty="0"/>
              <a:t>都变成</a:t>
            </a:r>
            <a:r>
              <a:rPr lang="en-US" altLang="zh-CN" sz="2800" dirty="0"/>
              <a:t>3,</a:t>
            </a:r>
            <a:r>
              <a:rPr lang="zh-CN" altLang="zh-CN" sz="2800" dirty="0"/>
              <a:t>则</a:t>
            </a:r>
            <a:r>
              <a:rPr lang="en-US" altLang="zh-CN" sz="2800" i="1" dirty="0"/>
              <a:t>m</a:t>
            </a:r>
            <a:r>
              <a:rPr lang="zh-CN" altLang="zh-CN" sz="2800" dirty="0"/>
              <a:t>与</a:t>
            </a:r>
            <a:r>
              <a:rPr lang="en-US" altLang="zh-CN" sz="2800" i="1" dirty="0"/>
              <a:t>n</a:t>
            </a:r>
            <a:r>
              <a:rPr lang="zh-CN" altLang="zh-CN" sz="2800" dirty="0"/>
              <a:t>的关系为</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(3)</a:t>
            </a:r>
            <a:r>
              <a:rPr lang="zh-CN" altLang="zh-CN" sz="2800" dirty="0"/>
              <a:t>体积相同</a:t>
            </a:r>
            <a:r>
              <a:rPr lang="en-US" altLang="zh-CN" sz="2800" dirty="0"/>
              <a:t>,pH</a:t>
            </a:r>
            <a:r>
              <a:rPr lang="zh-CN" altLang="zh-CN" sz="2800" dirty="0"/>
              <a:t>均等于</a:t>
            </a:r>
            <a:r>
              <a:rPr lang="en-US" altLang="zh-CN" sz="2800" dirty="0"/>
              <a:t>1</a:t>
            </a:r>
            <a:r>
              <a:rPr lang="zh-CN" altLang="zh-CN" sz="2800" dirty="0"/>
              <a:t>的盐酸和</a:t>
            </a:r>
            <a:r>
              <a:rPr lang="en-US" altLang="zh-CN" sz="2800" dirty="0"/>
              <a:t>CH</a:t>
            </a:r>
            <a:r>
              <a:rPr lang="en-US" altLang="zh-CN" sz="2800" baseline="-25000" dirty="0"/>
              <a:t>3</a:t>
            </a:r>
            <a:r>
              <a:rPr lang="en-US" altLang="zh-CN" sz="2800" dirty="0"/>
              <a:t>COOH</a:t>
            </a:r>
            <a:r>
              <a:rPr lang="zh-CN" altLang="zh-CN" sz="2800" dirty="0"/>
              <a:t>溶液</a:t>
            </a:r>
            <a:r>
              <a:rPr lang="en-US" altLang="zh-CN" sz="2800" dirty="0"/>
              <a:t>,</a:t>
            </a:r>
            <a:r>
              <a:rPr lang="zh-CN" altLang="zh-CN" sz="2800" dirty="0"/>
              <a:t>分别加水稀释</a:t>
            </a:r>
            <a:r>
              <a:rPr lang="en-US" altLang="zh-CN" sz="2800" i="1" dirty="0"/>
              <a:t>m</a:t>
            </a:r>
            <a:r>
              <a:rPr lang="zh-CN" altLang="zh-CN" sz="2800" dirty="0"/>
              <a:t>倍、</a:t>
            </a:r>
            <a:r>
              <a:rPr lang="en-US" altLang="zh-CN" sz="2800" i="1" dirty="0"/>
              <a:t>n</a:t>
            </a:r>
            <a:r>
              <a:rPr lang="zh-CN" altLang="zh-CN" sz="2800" dirty="0"/>
              <a:t>倍</a:t>
            </a:r>
            <a:r>
              <a:rPr lang="en-US" altLang="zh-CN" sz="2800" dirty="0"/>
              <a:t>,</a:t>
            </a:r>
            <a:r>
              <a:rPr lang="zh-CN" altLang="zh-CN" sz="2800" dirty="0"/>
              <a:t>溶液的</a:t>
            </a:r>
            <a:r>
              <a:rPr lang="en-US" altLang="zh-CN" sz="2800" dirty="0"/>
              <a:t>pH</a:t>
            </a:r>
            <a:r>
              <a:rPr lang="zh-CN" altLang="zh-CN" sz="2800" dirty="0"/>
              <a:t>都变成</a:t>
            </a:r>
            <a:r>
              <a:rPr lang="en-US" altLang="zh-CN" sz="2800" dirty="0"/>
              <a:t>3,</a:t>
            </a:r>
            <a:r>
              <a:rPr lang="zh-CN" altLang="zh-CN" sz="2800" dirty="0"/>
              <a:t>则</a:t>
            </a:r>
            <a:r>
              <a:rPr lang="en-US" altLang="zh-CN" sz="2800" i="1" dirty="0"/>
              <a:t>m</a:t>
            </a:r>
            <a:r>
              <a:rPr lang="zh-CN" altLang="zh-CN" sz="2800" dirty="0"/>
              <a:t>与</a:t>
            </a:r>
            <a:r>
              <a:rPr lang="en-US" altLang="zh-CN" sz="2800" i="1" dirty="0"/>
              <a:t>n</a:t>
            </a:r>
            <a:r>
              <a:rPr lang="zh-CN" altLang="zh-CN" sz="2800" dirty="0"/>
              <a:t>的关系为</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(4)</a:t>
            </a:r>
            <a:r>
              <a:rPr lang="zh-CN" altLang="zh-CN" sz="2800" dirty="0"/>
              <a:t>体积相同</a:t>
            </a:r>
            <a:r>
              <a:rPr lang="en-US" altLang="zh-CN" sz="2800" dirty="0"/>
              <a:t>,pH</a:t>
            </a:r>
            <a:r>
              <a:rPr lang="zh-CN" altLang="zh-CN" sz="2800" dirty="0"/>
              <a:t>均等于</a:t>
            </a:r>
            <a:r>
              <a:rPr lang="en-US" altLang="zh-CN" sz="2800" dirty="0"/>
              <a:t>13</a:t>
            </a:r>
            <a:r>
              <a:rPr lang="zh-CN" altLang="zh-CN" sz="2800" dirty="0"/>
              <a:t>的氨水和</a:t>
            </a:r>
            <a:r>
              <a:rPr lang="en-US" altLang="zh-CN" sz="2800" dirty="0" err="1"/>
              <a:t>NaOH</a:t>
            </a:r>
            <a:r>
              <a:rPr lang="zh-CN" altLang="zh-CN" sz="2800" dirty="0"/>
              <a:t>溶液</a:t>
            </a:r>
            <a:r>
              <a:rPr lang="en-US" altLang="zh-CN" sz="2800" dirty="0"/>
              <a:t>,</a:t>
            </a:r>
            <a:r>
              <a:rPr lang="zh-CN" altLang="zh-CN" sz="2800" dirty="0"/>
              <a:t>分别加水稀释</a:t>
            </a:r>
            <a:r>
              <a:rPr lang="en-US" altLang="zh-CN" sz="2800" i="1" dirty="0"/>
              <a:t>m</a:t>
            </a:r>
            <a:r>
              <a:rPr lang="zh-CN" altLang="zh-CN" sz="2800" dirty="0"/>
              <a:t>倍、</a:t>
            </a:r>
            <a:r>
              <a:rPr lang="en-US" altLang="zh-CN" sz="2800" i="1" dirty="0"/>
              <a:t>n</a:t>
            </a:r>
            <a:r>
              <a:rPr lang="zh-CN" altLang="zh-CN" sz="2800" dirty="0"/>
              <a:t>倍</a:t>
            </a:r>
            <a:r>
              <a:rPr lang="en-US" altLang="zh-CN" sz="2800" dirty="0"/>
              <a:t>,</a:t>
            </a:r>
            <a:r>
              <a:rPr lang="zh-CN" altLang="zh-CN" sz="2800" dirty="0"/>
              <a:t>溶液的</a:t>
            </a:r>
            <a:r>
              <a:rPr lang="en-US" altLang="zh-CN" sz="2800" dirty="0"/>
              <a:t>pH</a:t>
            </a:r>
            <a:r>
              <a:rPr lang="zh-CN" altLang="zh-CN" sz="2800" dirty="0"/>
              <a:t>都变成</a:t>
            </a:r>
            <a:r>
              <a:rPr lang="en-US" altLang="zh-CN" sz="2800" dirty="0"/>
              <a:t>9,</a:t>
            </a:r>
            <a:r>
              <a:rPr lang="zh-CN" altLang="zh-CN" sz="2800" dirty="0"/>
              <a:t>则</a:t>
            </a:r>
            <a:r>
              <a:rPr lang="en-US" altLang="zh-CN" sz="2800" i="1" dirty="0"/>
              <a:t>m</a:t>
            </a:r>
            <a:r>
              <a:rPr lang="zh-CN" altLang="zh-CN" sz="2800" dirty="0"/>
              <a:t>与</a:t>
            </a:r>
            <a:r>
              <a:rPr lang="en-US" altLang="zh-CN" sz="2800" i="1" dirty="0"/>
              <a:t>n</a:t>
            </a:r>
            <a:r>
              <a:rPr lang="zh-CN" altLang="zh-CN" sz="2800" dirty="0"/>
              <a:t>的关系为</a:t>
            </a:r>
            <a:r>
              <a:rPr lang="zh-CN" altLang="zh-CN" sz="2800" u="sng" dirty="0"/>
              <a:t>　　　　　　　</a:t>
            </a:r>
            <a:r>
              <a:rPr lang="zh-CN" altLang="zh-CN" sz="2800" dirty="0"/>
              <a:t>。</a:t>
            </a:r>
            <a:r>
              <a:rPr lang="en-US" altLang="zh-CN" sz="2800" dirty="0"/>
              <a:t> </a:t>
            </a:r>
            <a:endParaRPr lang="zh-CN" altLang="zh-CN" sz="2800" dirty="0"/>
          </a:p>
          <a:p>
            <a:pPr>
              <a:lnSpc>
                <a:spcPct val="150000"/>
              </a:lnSpc>
            </a:pPr>
            <a:endParaRPr lang="zh-CN" altLang="zh-CN" sz="2800" dirty="0"/>
          </a:p>
        </p:txBody>
      </p:sp>
    </p:spTree>
    <p:extLst>
      <p:ext uri="{BB962C8B-B14F-4D97-AF65-F5344CB8AC3E}">
        <p14:creationId xmlns:p14="http://schemas.microsoft.com/office/powerpoint/2010/main" val="26644885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15" name="矩形 14">
            <a:extLst>
              <a:ext uri="{FF2B5EF4-FFF2-40B4-BE49-F238E27FC236}">
                <a16:creationId xmlns:a16="http://schemas.microsoft.com/office/drawing/2014/main" xmlns="" id="{C3B9D2F5-593F-4F78-9E81-A9CD767162E1}"/>
              </a:ext>
            </a:extLst>
          </p:cNvPr>
          <p:cNvSpPr/>
          <p:nvPr/>
        </p:nvSpPr>
        <p:spPr>
          <a:xfrm>
            <a:off x="234042" y="208275"/>
            <a:ext cx="11723913" cy="7201972"/>
          </a:xfrm>
          <a:prstGeom prst="rect">
            <a:avLst/>
          </a:prstGeom>
        </p:spPr>
        <p:txBody>
          <a:bodyPr wrap="square">
            <a:spAutoFit/>
          </a:bodyPr>
          <a:lstStyle/>
          <a:p>
            <a:pPr>
              <a:lnSpc>
                <a:spcPct val="150000"/>
              </a:lnSpc>
            </a:pPr>
            <a:r>
              <a:rPr lang="en-US" altLang="zh-CN" sz="2800" dirty="0"/>
              <a:t>3.(1)</a:t>
            </a:r>
            <a:r>
              <a:rPr lang="en-US" altLang="zh-CN" sz="2800" i="1" dirty="0"/>
              <a:t>m&lt;n</a:t>
            </a:r>
            <a:r>
              <a:rPr lang="zh-CN" altLang="zh-CN" sz="2800" i="1" dirty="0"/>
              <a:t>　</a:t>
            </a:r>
            <a:r>
              <a:rPr lang="en-US" altLang="zh-CN" sz="2800" dirty="0"/>
              <a:t>(2)</a:t>
            </a:r>
            <a:r>
              <a:rPr lang="en-US" altLang="zh-CN" sz="2800" i="1" dirty="0"/>
              <a:t>m&gt;n</a:t>
            </a:r>
            <a:r>
              <a:rPr lang="zh-CN" altLang="zh-CN" sz="2800" i="1" dirty="0"/>
              <a:t>　</a:t>
            </a:r>
            <a:r>
              <a:rPr lang="en-US" altLang="zh-CN" sz="2800" dirty="0"/>
              <a:t>(3)</a:t>
            </a:r>
            <a:r>
              <a:rPr lang="en-US" altLang="zh-CN" sz="2800" i="1" dirty="0"/>
              <a:t>m&lt;n</a:t>
            </a:r>
            <a:r>
              <a:rPr lang="zh-CN" altLang="zh-CN" sz="2800" i="1" dirty="0"/>
              <a:t>　</a:t>
            </a:r>
            <a:r>
              <a:rPr lang="en-US" altLang="zh-CN" sz="2800" dirty="0"/>
              <a:t>(</a:t>
            </a:r>
            <a:r>
              <a:rPr lang="en-US" altLang="zh-CN" sz="2800" dirty="0" smtClean="0"/>
              <a:t>4)</a:t>
            </a:r>
            <a:r>
              <a:rPr lang="en-US" altLang="zh-CN" sz="2800" i="1" dirty="0" smtClean="0"/>
              <a:t>m&gt;n</a:t>
            </a:r>
            <a:endParaRPr lang="en-US" altLang="zh-CN" sz="2800" b="1" dirty="0" smtClean="0">
              <a:solidFill>
                <a:srgbClr val="DA251C"/>
              </a:solidFill>
            </a:endParaRPr>
          </a:p>
          <a:p>
            <a:pPr>
              <a:lnSpc>
                <a:spcPct val="150000"/>
              </a:lnSpc>
            </a:pPr>
            <a:r>
              <a:rPr lang="zh-CN" altLang="zh-CN" sz="2800" b="1" dirty="0" smtClean="0">
                <a:solidFill>
                  <a:srgbClr val="DA251C"/>
                </a:solidFill>
              </a:rPr>
              <a:t>解析</a:t>
            </a:r>
            <a:r>
              <a:rPr lang="en-US" altLang="zh-CN" sz="2800" dirty="0" smtClean="0"/>
              <a:t>  </a:t>
            </a:r>
            <a:r>
              <a:rPr lang="zh-CN" altLang="en-US" sz="2800" dirty="0" smtClean="0"/>
              <a:t> </a:t>
            </a:r>
            <a:r>
              <a:rPr lang="en-US" altLang="zh-CN" sz="2800" dirty="0"/>
              <a:t>(1)</a:t>
            </a:r>
            <a:r>
              <a:rPr lang="zh-CN" altLang="zh-CN" sz="2800" dirty="0"/>
              <a:t>等浓度的盐酸和醋酸稀释过程的图像如图甲所示。分别加水稀释</a:t>
            </a:r>
            <a:r>
              <a:rPr lang="en-US" altLang="zh-CN" sz="2800" dirty="0"/>
              <a:t>10</a:t>
            </a:r>
            <a:r>
              <a:rPr lang="zh-CN" altLang="zh-CN" sz="2800" dirty="0"/>
              <a:t>倍后</a:t>
            </a:r>
            <a:r>
              <a:rPr lang="en-US" altLang="zh-CN" sz="2800" dirty="0"/>
              <a:t>,</a:t>
            </a:r>
            <a:r>
              <a:rPr lang="zh-CN" altLang="zh-CN" sz="2800" dirty="0"/>
              <a:t>二者的浓度仍相同</a:t>
            </a:r>
            <a:r>
              <a:rPr lang="en-US" altLang="zh-CN" sz="2800" dirty="0"/>
              <a:t>,</a:t>
            </a:r>
            <a:r>
              <a:rPr lang="zh-CN" altLang="zh-CN" sz="2800" dirty="0"/>
              <a:t>由于</a:t>
            </a:r>
            <a:r>
              <a:rPr lang="en-US" altLang="zh-CN" sz="2800" dirty="0" err="1"/>
              <a:t>HCl</a:t>
            </a:r>
            <a:r>
              <a:rPr lang="zh-CN" altLang="zh-CN" sz="2800" dirty="0"/>
              <a:t>是强电解质</a:t>
            </a:r>
            <a:r>
              <a:rPr lang="en-US" altLang="zh-CN" sz="2800" dirty="0"/>
              <a:t>,CH</a:t>
            </a:r>
            <a:r>
              <a:rPr lang="en-US" altLang="zh-CN" sz="2800" baseline="-25000" dirty="0"/>
              <a:t>3</a:t>
            </a:r>
            <a:r>
              <a:rPr lang="en-US" altLang="zh-CN" sz="2800" dirty="0"/>
              <a:t>COOH</a:t>
            </a:r>
            <a:r>
              <a:rPr lang="zh-CN" altLang="zh-CN" sz="2800" dirty="0"/>
              <a:t>是弱电解质</a:t>
            </a:r>
            <a:r>
              <a:rPr lang="en-US" altLang="zh-CN" sz="2800" dirty="0"/>
              <a:t>,</a:t>
            </a:r>
            <a:r>
              <a:rPr lang="en-US" altLang="zh-CN" sz="2800" dirty="0" err="1"/>
              <a:t>HCl</a:t>
            </a:r>
            <a:r>
              <a:rPr lang="zh-CN" altLang="zh-CN" sz="2800" dirty="0"/>
              <a:t>的电离程度大于</a:t>
            </a:r>
            <a:r>
              <a:rPr lang="en-US" altLang="zh-CN" sz="2800" dirty="0"/>
              <a:t>CH</a:t>
            </a:r>
            <a:r>
              <a:rPr lang="en-US" altLang="zh-CN" sz="2800" baseline="-25000" dirty="0"/>
              <a:t>3</a:t>
            </a:r>
            <a:r>
              <a:rPr lang="en-US" altLang="zh-CN" sz="2800" dirty="0"/>
              <a:t>COOH</a:t>
            </a:r>
            <a:r>
              <a:rPr lang="zh-CN" altLang="zh-CN" sz="2800" dirty="0"/>
              <a:t>的电离程度</a:t>
            </a:r>
            <a:r>
              <a:rPr lang="en-US" altLang="zh-CN" sz="2800" dirty="0"/>
              <a:t>,</a:t>
            </a:r>
            <a:r>
              <a:rPr lang="zh-CN" altLang="zh-CN" sz="2800" dirty="0"/>
              <a:t>因此盐酸中的氢离子浓度大于醋酸中的氢离子浓度</a:t>
            </a:r>
            <a:r>
              <a:rPr lang="en-US" altLang="zh-CN" sz="2800" dirty="0"/>
              <a:t>,</a:t>
            </a:r>
            <a:r>
              <a:rPr lang="zh-CN" altLang="zh-CN" sz="2800" dirty="0"/>
              <a:t>因此有</a:t>
            </a:r>
            <a:r>
              <a:rPr lang="en-US" altLang="zh-CN" sz="2800" i="1" dirty="0"/>
              <a:t>m&lt;n</a:t>
            </a:r>
            <a:r>
              <a:rPr lang="zh-CN" altLang="zh-CN" sz="2800" dirty="0"/>
              <a:t>。</a:t>
            </a:r>
            <a:endParaRPr lang="en-US" altLang="zh-CN" sz="2800" dirty="0"/>
          </a:p>
          <a:p>
            <a:pPr>
              <a:lnSpc>
                <a:spcPct val="150000"/>
              </a:lnSpc>
            </a:pPr>
            <a:r>
              <a:rPr lang="en-US" altLang="zh-CN" sz="2800" dirty="0"/>
              <a:t>(2)</a:t>
            </a:r>
            <a:r>
              <a:rPr lang="zh-CN" altLang="zh-CN" sz="2800" dirty="0"/>
              <a:t>若二者稀释相同的倍数</a:t>
            </a:r>
            <a:r>
              <a:rPr lang="en-US" altLang="zh-CN" sz="2800" dirty="0"/>
              <a:t>,</a:t>
            </a:r>
            <a:r>
              <a:rPr lang="zh-CN" altLang="zh-CN" sz="2800" dirty="0"/>
              <a:t>则盐酸的</a:t>
            </a:r>
            <a:r>
              <a:rPr lang="en-US" altLang="zh-CN" sz="2800" dirty="0"/>
              <a:t>pH</a:t>
            </a:r>
            <a:r>
              <a:rPr lang="zh-CN" altLang="zh-CN" sz="2800" dirty="0"/>
              <a:t>小于醋酸的</a:t>
            </a:r>
            <a:r>
              <a:rPr lang="en-US" altLang="zh-CN" sz="2800" dirty="0"/>
              <a:t>pH,</a:t>
            </a:r>
            <a:r>
              <a:rPr lang="zh-CN" altLang="zh-CN" sz="2800" dirty="0"/>
              <a:t>若要二者的</a:t>
            </a:r>
            <a:r>
              <a:rPr lang="en-US" altLang="zh-CN" sz="2800" dirty="0"/>
              <a:t>pH</a:t>
            </a:r>
            <a:r>
              <a:rPr lang="zh-CN" altLang="zh-CN" sz="2800" dirty="0"/>
              <a:t>相等</a:t>
            </a:r>
            <a:r>
              <a:rPr lang="en-US" altLang="zh-CN" sz="2800" dirty="0"/>
              <a:t>,</a:t>
            </a:r>
            <a:r>
              <a:rPr lang="zh-CN" altLang="zh-CN" sz="2800" dirty="0"/>
              <a:t>则盐酸稀释的倍数大于醋酸稀释的倍数</a:t>
            </a:r>
            <a:r>
              <a:rPr lang="en-US" altLang="zh-CN" sz="2800" dirty="0"/>
              <a:t>,</a:t>
            </a:r>
            <a:r>
              <a:rPr lang="zh-CN" altLang="zh-CN" sz="2800" dirty="0"/>
              <a:t>故有</a:t>
            </a:r>
            <a:r>
              <a:rPr lang="en-US" altLang="zh-CN" sz="2800" i="1" dirty="0"/>
              <a:t>m&gt;n</a:t>
            </a:r>
            <a:r>
              <a:rPr lang="zh-CN" altLang="zh-CN" sz="2800" dirty="0"/>
              <a:t>。</a:t>
            </a:r>
            <a:endParaRPr lang="en-US" altLang="zh-CN" sz="2800" dirty="0"/>
          </a:p>
          <a:p>
            <a:pPr>
              <a:lnSpc>
                <a:spcPct val="150000"/>
              </a:lnSpc>
            </a:pPr>
            <a:r>
              <a:rPr lang="en-US" altLang="zh-CN" sz="2800" dirty="0"/>
              <a:t>(3)</a:t>
            </a:r>
            <a:r>
              <a:rPr lang="zh-CN" altLang="zh-CN" sz="2800" dirty="0"/>
              <a:t>由于醋酸中存在电离平衡</a:t>
            </a:r>
            <a:r>
              <a:rPr lang="en-US" altLang="zh-CN" sz="2800" dirty="0"/>
              <a:t>,</a:t>
            </a:r>
            <a:r>
              <a:rPr lang="zh-CN" altLang="zh-CN" sz="2800" dirty="0"/>
              <a:t>在稀释过程中</a:t>
            </a:r>
            <a:r>
              <a:rPr lang="en-US" altLang="zh-CN" sz="2800" dirty="0"/>
              <a:t>CH</a:t>
            </a:r>
            <a:r>
              <a:rPr lang="en-US" altLang="zh-CN" sz="2800" baseline="-25000" dirty="0"/>
              <a:t>3</a:t>
            </a:r>
            <a:r>
              <a:rPr lang="en-US" altLang="zh-CN" sz="2800" dirty="0"/>
              <a:t>COOH</a:t>
            </a:r>
            <a:r>
              <a:rPr lang="zh-CN" altLang="zh-CN" sz="2800" dirty="0"/>
              <a:t>会继续电离出</a:t>
            </a:r>
            <a:r>
              <a:rPr lang="en-US" altLang="zh-CN" sz="2800" dirty="0"/>
              <a:t>H</a:t>
            </a:r>
            <a:r>
              <a:rPr lang="en-US" altLang="zh-CN" sz="2800" baseline="30000" dirty="0"/>
              <a:t>+</a:t>
            </a:r>
            <a:r>
              <a:rPr lang="en-US" altLang="zh-CN" sz="2800" dirty="0"/>
              <a:t>,</a:t>
            </a:r>
            <a:r>
              <a:rPr lang="zh-CN" altLang="zh-CN" sz="2800" dirty="0"/>
              <a:t>其稀释过程的图像如图乙所示。若稀释后溶液的</a:t>
            </a:r>
            <a:r>
              <a:rPr lang="en-US" altLang="zh-CN" sz="2800" dirty="0"/>
              <a:t>pH</a:t>
            </a:r>
            <a:r>
              <a:rPr lang="zh-CN" altLang="zh-CN" sz="2800" dirty="0"/>
              <a:t>都变成</a:t>
            </a:r>
            <a:r>
              <a:rPr lang="en-US" altLang="zh-CN" sz="2800" dirty="0"/>
              <a:t>3(</a:t>
            </a:r>
            <a:r>
              <a:rPr lang="zh-CN" altLang="zh-CN" sz="2800" dirty="0"/>
              <a:t>画一条平行于</a:t>
            </a:r>
            <a:r>
              <a:rPr lang="en-US" altLang="zh-CN" sz="2800" i="1" dirty="0"/>
              <a:t>x</a:t>
            </a:r>
            <a:r>
              <a:rPr lang="zh-CN" altLang="zh-CN" sz="2800" dirty="0"/>
              <a:t>轴的水平线</a:t>
            </a:r>
            <a:r>
              <a:rPr lang="en-US" altLang="zh-CN" sz="2800" dirty="0"/>
              <a:t>),</a:t>
            </a:r>
            <a:r>
              <a:rPr lang="zh-CN" altLang="zh-CN" sz="2800" dirty="0"/>
              <a:t>易得</a:t>
            </a:r>
            <a:r>
              <a:rPr lang="en-US" altLang="zh-CN" sz="2800" i="1" dirty="0"/>
              <a:t>m&lt;n</a:t>
            </a:r>
            <a:r>
              <a:rPr lang="zh-CN" altLang="zh-CN" sz="2800" dirty="0"/>
              <a:t>。</a:t>
            </a:r>
            <a:endParaRPr lang="en-US" altLang="zh-CN" sz="2800" dirty="0"/>
          </a:p>
          <a:p>
            <a:pPr>
              <a:lnSpc>
                <a:spcPct val="150000"/>
              </a:lnSpc>
            </a:pPr>
            <a:r>
              <a:rPr lang="en-US" altLang="zh-CN" sz="2800" dirty="0"/>
              <a:t>(4)</a:t>
            </a:r>
            <a:r>
              <a:rPr lang="zh-CN" altLang="zh-CN" sz="2800" dirty="0"/>
              <a:t>与</a:t>
            </a:r>
            <a:r>
              <a:rPr lang="en-US" altLang="zh-CN" sz="2800" dirty="0"/>
              <a:t>(3)</a:t>
            </a:r>
            <a:r>
              <a:rPr lang="zh-CN" altLang="zh-CN" sz="2800" dirty="0"/>
              <a:t>相似</a:t>
            </a:r>
            <a:r>
              <a:rPr lang="en-US" altLang="zh-CN" sz="2800" dirty="0"/>
              <a:t>,</a:t>
            </a:r>
            <a:r>
              <a:rPr lang="zh-CN" altLang="zh-CN" sz="2800" dirty="0"/>
              <a:t>画一个稀释图像即可</a:t>
            </a:r>
            <a:r>
              <a:rPr lang="en-US" altLang="zh-CN" sz="2800" dirty="0"/>
              <a:t>,</a:t>
            </a:r>
            <a:r>
              <a:rPr lang="zh-CN" altLang="zh-CN" sz="2800" dirty="0"/>
              <a:t>然后根据图像易得 </a:t>
            </a:r>
            <a:r>
              <a:rPr lang="en-US" altLang="zh-CN" sz="2800" i="1" dirty="0"/>
              <a:t>m&gt;n</a:t>
            </a:r>
            <a:r>
              <a:rPr lang="zh-CN" altLang="zh-CN" sz="2800" dirty="0"/>
              <a:t>。</a:t>
            </a:r>
            <a:endParaRPr lang="en-US" altLang="zh-CN" sz="2800" dirty="0"/>
          </a:p>
        </p:txBody>
      </p:sp>
    </p:spTree>
    <p:extLst>
      <p:ext uri="{BB962C8B-B14F-4D97-AF65-F5344CB8AC3E}">
        <p14:creationId xmlns:p14="http://schemas.microsoft.com/office/powerpoint/2010/main" val="31142319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15" name="矩形 14">
            <a:extLst>
              <a:ext uri="{FF2B5EF4-FFF2-40B4-BE49-F238E27FC236}">
                <a16:creationId xmlns:a16="http://schemas.microsoft.com/office/drawing/2014/main" xmlns="" id="{C3B9D2F5-593F-4F78-9E81-A9CD767162E1}"/>
              </a:ext>
            </a:extLst>
          </p:cNvPr>
          <p:cNvSpPr/>
          <p:nvPr/>
        </p:nvSpPr>
        <p:spPr>
          <a:xfrm>
            <a:off x="234042" y="1833873"/>
            <a:ext cx="11723913" cy="2677656"/>
          </a:xfrm>
          <a:prstGeom prst="rect">
            <a:avLst/>
          </a:prstGeom>
        </p:spPr>
        <p:txBody>
          <a:bodyPr wrap="square">
            <a:spAutoFit/>
          </a:bodyPr>
          <a:lstStyle/>
          <a:p>
            <a:pPr>
              <a:lnSpc>
                <a:spcPct val="150000"/>
              </a:lnSpc>
            </a:pPr>
            <a:endParaRPr lang="en-US" altLang="zh-CN" sz="2800" dirty="0"/>
          </a:p>
          <a:p>
            <a:pPr>
              <a:lnSpc>
                <a:spcPct val="150000"/>
              </a:lnSpc>
            </a:pPr>
            <a:endParaRPr lang="en-US" altLang="zh-CN" sz="2800" dirty="0"/>
          </a:p>
          <a:p>
            <a:pPr>
              <a:lnSpc>
                <a:spcPct val="150000"/>
              </a:lnSpc>
            </a:pPr>
            <a:r>
              <a:rPr lang="en-US" altLang="zh-CN" sz="2800" dirty="0"/>
              <a:t>                        </a:t>
            </a:r>
            <a:r>
              <a:rPr lang="zh-CN" altLang="zh-CN" sz="2800" dirty="0"/>
              <a:t>图甲</a:t>
            </a:r>
            <a:r>
              <a:rPr lang="en-US" altLang="zh-CN" sz="2800" dirty="0"/>
              <a:t>                                     </a:t>
            </a:r>
            <a:r>
              <a:rPr lang="zh-CN" altLang="zh-CN" sz="2800" dirty="0"/>
              <a:t>图乙</a:t>
            </a:r>
          </a:p>
          <a:p>
            <a:pPr>
              <a:lnSpc>
                <a:spcPct val="150000"/>
              </a:lnSpc>
            </a:pPr>
            <a:endParaRPr lang="en-US" altLang="zh-CN" sz="2800" dirty="0"/>
          </a:p>
        </p:txBody>
      </p:sp>
      <p:pic>
        <p:nvPicPr>
          <p:cNvPr id="14" name="C1-6.jpg" descr="id:2147486885;FounderCES">
            <a:extLst>
              <a:ext uri="{FF2B5EF4-FFF2-40B4-BE49-F238E27FC236}">
                <a16:creationId xmlns:a16="http://schemas.microsoft.com/office/drawing/2014/main" xmlns="" id="{B82F53B0-27CD-41EA-B4EC-6E0C68B0407F}"/>
              </a:ext>
            </a:extLst>
          </p:cNvPr>
          <p:cNvPicPr/>
          <p:nvPr/>
        </p:nvPicPr>
        <p:blipFill>
          <a:blip r:embed="rId2"/>
          <a:stretch>
            <a:fillRect/>
          </a:stretch>
        </p:blipFill>
        <p:spPr>
          <a:xfrm>
            <a:off x="1636305" y="739598"/>
            <a:ext cx="2926356" cy="2433103"/>
          </a:xfrm>
          <a:prstGeom prst="rect">
            <a:avLst/>
          </a:prstGeom>
        </p:spPr>
      </p:pic>
      <p:pic>
        <p:nvPicPr>
          <p:cNvPr id="16" name="C1-7.jpg" descr="id:2147486892;FounderCES">
            <a:extLst>
              <a:ext uri="{FF2B5EF4-FFF2-40B4-BE49-F238E27FC236}">
                <a16:creationId xmlns:a16="http://schemas.microsoft.com/office/drawing/2014/main" xmlns="" id="{001AAF15-0648-486F-AB43-FA5007782632}"/>
              </a:ext>
            </a:extLst>
          </p:cNvPr>
          <p:cNvPicPr/>
          <p:nvPr/>
        </p:nvPicPr>
        <p:blipFill>
          <a:blip r:embed="rId3"/>
          <a:stretch>
            <a:fillRect/>
          </a:stretch>
        </p:blipFill>
        <p:spPr>
          <a:xfrm>
            <a:off x="5689106" y="495044"/>
            <a:ext cx="2806151" cy="2677657"/>
          </a:xfrm>
          <a:prstGeom prst="rect">
            <a:avLst/>
          </a:prstGeom>
        </p:spPr>
      </p:pic>
    </p:spTree>
    <p:extLst>
      <p:ext uri="{BB962C8B-B14F-4D97-AF65-F5344CB8AC3E}">
        <p14:creationId xmlns:p14="http://schemas.microsoft.com/office/powerpoint/2010/main" val="3108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4043" y="1121354"/>
            <a:ext cx="11723913" cy="1308628"/>
          </a:xfrm>
          <a:prstGeom prst="rect">
            <a:avLst/>
          </a:prstGeom>
        </p:spPr>
        <p:txBody>
          <a:bodyPr wrap="square">
            <a:spAutoFit/>
          </a:bodyPr>
          <a:lstStyle/>
          <a:p>
            <a:pPr>
              <a:lnSpc>
                <a:spcPct val="150000"/>
              </a:lnSpc>
            </a:pPr>
            <a:r>
              <a:rPr lang="en-US" altLang="zh-CN" sz="2800" dirty="0"/>
              <a:t>1.</a:t>
            </a:r>
            <a:r>
              <a:rPr lang="zh-CN" altLang="en-US" sz="2800" dirty="0"/>
              <a:t>了解水的电离、离子积常数。</a:t>
            </a:r>
          </a:p>
          <a:p>
            <a:pPr>
              <a:lnSpc>
                <a:spcPct val="150000"/>
              </a:lnSpc>
            </a:pPr>
            <a:r>
              <a:rPr lang="en-US" altLang="zh-CN" sz="2800" dirty="0"/>
              <a:t>2.</a:t>
            </a:r>
            <a:r>
              <a:rPr lang="zh-CN" altLang="en-US" sz="2800" dirty="0"/>
              <a:t>了解溶液</a:t>
            </a:r>
            <a:r>
              <a:rPr lang="en-US" altLang="zh-CN" sz="2800" dirty="0"/>
              <a:t>pH</a:t>
            </a:r>
            <a:r>
              <a:rPr lang="zh-CN" altLang="en-US" sz="2800" dirty="0"/>
              <a:t>的含义及其测定方法</a:t>
            </a:r>
            <a:r>
              <a:rPr lang="en-US" altLang="zh-CN" sz="2800" dirty="0"/>
              <a:t>,</a:t>
            </a:r>
            <a:r>
              <a:rPr lang="zh-CN" altLang="en-US" sz="2800" dirty="0"/>
              <a:t>能进行</a:t>
            </a:r>
            <a:r>
              <a:rPr lang="en-US" altLang="zh-CN" sz="2800" dirty="0"/>
              <a:t>pH</a:t>
            </a:r>
            <a:r>
              <a:rPr lang="zh-CN" altLang="en-US" sz="2800" dirty="0"/>
              <a:t>的简单计算</a:t>
            </a:r>
          </a:p>
        </p:txBody>
      </p:sp>
      <p:sp>
        <p:nvSpPr>
          <p:cNvPr id="4" name="矩形 3"/>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考纲要求</a:t>
            </a:r>
          </a:p>
        </p:txBody>
      </p:sp>
    </p:spTree>
    <p:extLst>
      <p:ext uri="{BB962C8B-B14F-4D97-AF65-F5344CB8AC3E}">
        <p14:creationId xmlns:p14="http://schemas.microsoft.com/office/powerpoint/2010/main" val="16430797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990600" y="-2"/>
            <a:ext cx="69777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800" dirty="0">
                <a:solidFill>
                  <a:srgbClr val="DA251C"/>
                </a:solidFill>
                <a:ea typeface="微软雅黑" panose="020B0503020204020204" pitchFamily="34" charset="-122"/>
              </a:rPr>
              <a:t>方法</a:t>
            </a:r>
            <a:r>
              <a:rPr lang="en-US" altLang="zh-CN" sz="2800" dirty="0">
                <a:solidFill>
                  <a:srgbClr val="DA251C"/>
                </a:solidFill>
                <a:ea typeface="微软雅黑" panose="020B0503020204020204" pitchFamily="34" charset="-122"/>
              </a:rPr>
              <a:t>3   </a:t>
            </a:r>
            <a:r>
              <a:rPr lang="zh-CN" altLang="en-US" sz="2800" dirty="0">
                <a:solidFill>
                  <a:srgbClr val="DA251C"/>
                </a:solidFill>
                <a:ea typeface="微软雅黑" panose="020B0503020204020204" pitchFamily="34" charset="-122"/>
              </a:rPr>
              <a:t>中和滴定指示剂的选择和误差分析</a:t>
            </a:r>
          </a:p>
        </p:txBody>
      </p:sp>
      <p:sp>
        <p:nvSpPr>
          <p:cNvPr id="2" name="矩形 1"/>
          <p:cNvSpPr/>
          <p:nvPr/>
        </p:nvSpPr>
        <p:spPr>
          <a:xfrm>
            <a:off x="234043" y="729341"/>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a16="http://schemas.microsoft.com/office/drawing/2014/main" xmlns="" id="{714F6134-7288-4796-8499-E211F9E0561B}"/>
              </a:ext>
            </a:extLst>
          </p:cNvPr>
          <p:cNvSpPr/>
          <p:nvPr/>
        </p:nvSpPr>
        <p:spPr>
          <a:xfrm>
            <a:off x="234042" y="1404100"/>
            <a:ext cx="11723913" cy="662297"/>
          </a:xfrm>
          <a:prstGeom prst="rect">
            <a:avLst/>
          </a:prstGeom>
        </p:spPr>
        <p:txBody>
          <a:bodyPr wrap="square">
            <a:spAutoFit/>
          </a:bodyPr>
          <a:lstStyle/>
          <a:p>
            <a:pPr>
              <a:lnSpc>
                <a:spcPct val="150000"/>
              </a:lnSpc>
            </a:pPr>
            <a:r>
              <a:rPr lang="en-US" altLang="zh-CN" sz="2800" b="1" dirty="0"/>
              <a:t>1.</a:t>
            </a:r>
            <a:r>
              <a:rPr lang="zh-CN" altLang="en-US" sz="2800" b="1" dirty="0"/>
              <a:t>常见滴定类型中指示剂的选择</a:t>
            </a:r>
            <a:endParaRPr lang="zh-CN" altLang="zh-CN" sz="2800" b="1" dirty="0"/>
          </a:p>
        </p:txBody>
      </p:sp>
      <p:graphicFrame>
        <p:nvGraphicFramePr>
          <p:cNvPr id="4" name="表格 3">
            <a:extLst>
              <a:ext uri="{FF2B5EF4-FFF2-40B4-BE49-F238E27FC236}">
                <a16:creationId xmlns:a16="http://schemas.microsoft.com/office/drawing/2014/main" xmlns="" id="{A80B455D-823F-47AF-8D4D-71F9C7B2A73A}"/>
              </a:ext>
            </a:extLst>
          </p:cNvPr>
          <p:cNvGraphicFramePr>
            <a:graphicFrameLocks noGrp="1"/>
          </p:cNvGraphicFramePr>
          <p:nvPr>
            <p:extLst>
              <p:ext uri="{D42A27DB-BD31-4B8C-83A1-F6EECF244321}">
                <p14:modId xmlns:p14="http://schemas.microsoft.com/office/powerpoint/2010/main" val="2753258088"/>
              </p:ext>
            </p:extLst>
          </p:nvPr>
        </p:nvGraphicFramePr>
        <p:xfrm>
          <a:off x="460829" y="2120979"/>
          <a:ext cx="11179629" cy="4308849"/>
        </p:xfrm>
        <a:graphic>
          <a:graphicData uri="http://schemas.openxmlformats.org/drawingml/2006/table">
            <a:tbl>
              <a:tblPr firstRow="1" firstCol="1" bandRow="1">
                <a:tableStyleId>{5C22544A-7EE6-4342-B048-85BDC9FD1C3A}</a:tableStyleId>
              </a:tblPr>
              <a:tblGrid>
                <a:gridCol w="2732314">
                  <a:extLst>
                    <a:ext uri="{9D8B030D-6E8A-4147-A177-3AD203B41FA5}">
                      <a16:colId xmlns:a16="http://schemas.microsoft.com/office/drawing/2014/main" xmlns="" val="2503745232"/>
                    </a:ext>
                  </a:extLst>
                </a:gridCol>
                <a:gridCol w="3628571">
                  <a:extLst>
                    <a:ext uri="{9D8B030D-6E8A-4147-A177-3AD203B41FA5}">
                      <a16:colId xmlns:a16="http://schemas.microsoft.com/office/drawing/2014/main" xmlns="" val="2818903141"/>
                    </a:ext>
                  </a:extLst>
                </a:gridCol>
                <a:gridCol w="3410857">
                  <a:extLst>
                    <a:ext uri="{9D8B030D-6E8A-4147-A177-3AD203B41FA5}">
                      <a16:colId xmlns:a16="http://schemas.microsoft.com/office/drawing/2014/main" xmlns="" val="1869043183"/>
                    </a:ext>
                  </a:extLst>
                </a:gridCol>
                <a:gridCol w="1407887">
                  <a:extLst>
                    <a:ext uri="{9D8B030D-6E8A-4147-A177-3AD203B41FA5}">
                      <a16:colId xmlns:a16="http://schemas.microsoft.com/office/drawing/2014/main" xmlns="" val="2567874681"/>
                    </a:ext>
                  </a:extLst>
                </a:gridCol>
              </a:tblGrid>
              <a:tr h="1077213">
                <a:tc>
                  <a:txBody>
                    <a:bodyPr/>
                    <a:lstStyle/>
                    <a:p>
                      <a:pPr algn="ctr">
                        <a:lnSpc>
                          <a:spcPct val="100000"/>
                        </a:lnSpc>
                        <a:spcAft>
                          <a:spcPts val="0"/>
                        </a:spcAft>
                      </a:pPr>
                      <a:r>
                        <a:rPr lang="zh-CN" sz="2800" b="0" dirty="0">
                          <a:solidFill>
                            <a:schemeClr val="tx1"/>
                          </a:solidFill>
                          <a:effectLst/>
                          <a:latin typeface="+mn-lt"/>
                          <a:ea typeface="+mn-ea"/>
                        </a:rPr>
                        <a:t>滴定种类</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latin typeface="+mn-lt"/>
                          <a:ea typeface="+mn-ea"/>
                        </a:rPr>
                        <a:t>选用的</a:t>
                      </a:r>
                    </a:p>
                    <a:p>
                      <a:pPr algn="ctr">
                        <a:lnSpc>
                          <a:spcPct val="100000"/>
                        </a:lnSpc>
                        <a:spcAft>
                          <a:spcPts val="0"/>
                        </a:spcAft>
                      </a:pPr>
                      <a:r>
                        <a:rPr lang="zh-CN" sz="2800" b="0" dirty="0">
                          <a:solidFill>
                            <a:schemeClr val="tx1"/>
                          </a:solidFill>
                          <a:effectLst/>
                          <a:latin typeface="+mn-lt"/>
                          <a:ea typeface="+mn-ea"/>
                        </a:rPr>
                        <a:t>指示剂</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latin typeface="+mn-lt"/>
                          <a:ea typeface="+mn-ea"/>
                        </a:rPr>
                        <a:t>达滴定终点</a:t>
                      </a:r>
                    </a:p>
                    <a:p>
                      <a:pPr algn="ctr">
                        <a:lnSpc>
                          <a:spcPct val="100000"/>
                        </a:lnSpc>
                        <a:spcAft>
                          <a:spcPts val="0"/>
                        </a:spcAft>
                      </a:pPr>
                      <a:r>
                        <a:rPr lang="zh-CN" sz="2800" b="0" dirty="0">
                          <a:solidFill>
                            <a:schemeClr val="tx1"/>
                          </a:solidFill>
                          <a:effectLst/>
                          <a:latin typeface="+mn-lt"/>
                          <a:ea typeface="+mn-ea"/>
                        </a:rPr>
                        <a:t>时颜色变化</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latin typeface="+mn-lt"/>
                          <a:ea typeface="+mn-ea"/>
                        </a:rPr>
                        <a:t>指示剂用量</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30364745"/>
                  </a:ext>
                </a:extLst>
              </a:tr>
              <a:tr h="807909">
                <a:tc>
                  <a:txBody>
                    <a:bodyPr/>
                    <a:lstStyle/>
                    <a:p>
                      <a:pPr algn="ctr">
                        <a:lnSpc>
                          <a:spcPct val="150000"/>
                        </a:lnSpc>
                        <a:spcAft>
                          <a:spcPts val="0"/>
                        </a:spcAft>
                      </a:pPr>
                      <a:r>
                        <a:rPr lang="zh-CN" sz="2800" b="0">
                          <a:solidFill>
                            <a:schemeClr val="tx1"/>
                          </a:solidFill>
                          <a:effectLst/>
                          <a:latin typeface="+mn-lt"/>
                          <a:ea typeface="+mn-ea"/>
                        </a:rPr>
                        <a:t>强酸滴定强碱</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latin typeface="+mn-lt"/>
                          <a:ea typeface="+mn-ea"/>
                        </a:rPr>
                        <a:t>甲基橙</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latin typeface="+mn-lt"/>
                          <a:ea typeface="+mn-ea"/>
                        </a:rPr>
                        <a:t>黄色</a:t>
                      </a:r>
                      <a:r>
                        <a:rPr lang="en-US" sz="2800" b="0">
                          <a:solidFill>
                            <a:schemeClr val="tx1"/>
                          </a:solidFill>
                          <a:effectLst/>
                          <a:latin typeface="+mn-lt"/>
                          <a:ea typeface="+mn-ea"/>
                        </a:rPr>
                        <a:t>➝</a:t>
                      </a:r>
                      <a:r>
                        <a:rPr lang="zh-CN" sz="2800" b="0">
                          <a:solidFill>
                            <a:schemeClr val="tx1"/>
                          </a:solidFill>
                          <a:effectLst/>
                          <a:latin typeface="+mn-lt"/>
                          <a:ea typeface="+mn-ea"/>
                        </a:rPr>
                        <a:t>橙色</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algn="ctr">
                        <a:lnSpc>
                          <a:spcPct val="150000"/>
                        </a:lnSpc>
                        <a:spcAft>
                          <a:spcPts val="0"/>
                        </a:spcAft>
                      </a:pPr>
                      <a:r>
                        <a:rPr lang="en-US" sz="2800" b="0">
                          <a:solidFill>
                            <a:schemeClr val="tx1"/>
                          </a:solidFill>
                          <a:effectLst/>
                          <a:latin typeface="+mn-lt"/>
                          <a:ea typeface="+mn-ea"/>
                        </a:rPr>
                        <a:t>2~3</a:t>
                      </a:r>
                      <a:r>
                        <a:rPr lang="zh-CN" sz="2800" b="0">
                          <a:solidFill>
                            <a:schemeClr val="tx1"/>
                          </a:solidFill>
                          <a:effectLst/>
                          <a:latin typeface="+mn-lt"/>
                          <a:ea typeface="+mn-ea"/>
                        </a:rPr>
                        <a:t>滴</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09117919"/>
                  </a:ext>
                </a:extLst>
              </a:tr>
              <a:tr h="807909">
                <a:tc>
                  <a:txBody>
                    <a:bodyPr/>
                    <a:lstStyle/>
                    <a:p>
                      <a:pPr algn="ctr">
                        <a:lnSpc>
                          <a:spcPct val="150000"/>
                        </a:lnSpc>
                        <a:spcAft>
                          <a:spcPts val="0"/>
                        </a:spcAft>
                      </a:pPr>
                      <a:r>
                        <a:rPr lang="zh-CN" sz="2800" b="0">
                          <a:solidFill>
                            <a:schemeClr val="tx1"/>
                          </a:solidFill>
                          <a:effectLst/>
                          <a:latin typeface="+mn-lt"/>
                          <a:ea typeface="+mn-ea"/>
                        </a:rPr>
                        <a:t>强碱滴定强酸</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dirty="0">
                          <a:solidFill>
                            <a:schemeClr val="tx1"/>
                          </a:solidFill>
                          <a:effectLst/>
                          <a:latin typeface="+mn-lt"/>
                          <a:ea typeface="+mn-ea"/>
                        </a:rPr>
                        <a:t>酚酞</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latin typeface="+mn-lt"/>
                          <a:ea typeface="+mn-ea"/>
                        </a:rPr>
                        <a:t>无色</a:t>
                      </a:r>
                      <a:r>
                        <a:rPr lang="en-US" sz="2800" b="0">
                          <a:solidFill>
                            <a:schemeClr val="tx1"/>
                          </a:solidFill>
                          <a:effectLst/>
                          <a:latin typeface="+mn-lt"/>
                          <a:ea typeface="+mn-ea"/>
                        </a:rPr>
                        <a:t>➝</a:t>
                      </a:r>
                      <a:r>
                        <a:rPr lang="zh-CN" sz="2800" b="0">
                          <a:solidFill>
                            <a:schemeClr val="tx1"/>
                          </a:solidFill>
                          <a:effectLst/>
                          <a:latin typeface="+mn-lt"/>
                          <a:ea typeface="+mn-ea"/>
                        </a:rPr>
                        <a:t>浅红色</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extLst>
                  <a:ext uri="{0D108BD9-81ED-4DB2-BD59-A6C34878D82A}">
                    <a16:rowId xmlns:a16="http://schemas.microsoft.com/office/drawing/2014/main" xmlns="" val="3980473393"/>
                  </a:ext>
                </a:extLst>
              </a:tr>
              <a:tr h="807909">
                <a:tc>
                  <a:txBody>
                    <a:bodyPr/>
                    <a:lstStyle/>
                    <a:p>
                      <a:pPr algn="ctr">
                        <a:lnSpc>
                          <a:spcPct val="150000"/>
                        </a:lnSpc>
                        <a:spcAft>
                          <a:spcPts val="0"/>
                        </a:spcAft>
                      </a:pPr>
                      <a:r>
                        <a:rPr lang="zh-CN" sz="2800" b="0">
                          <a:solidFill>
                            <a:schemeClr val="tx1"/>
                          </a:solidFill>
                          <a:effectLst/>
                          <a:latin typeface="+mn-lt"/>
                          <a:ea typeface="+mn-ea"/>
                        </a:rPr>
                        <a:t>强酸滴定弱碱</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latin typeface="+mn-lt"/>
                          <a:ea typeface="+mn-ea"/>
                        </a:rPr>
                        <a:t>甲基橙</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latin typeface="+mn-lt"/>
                          <a:ea typeface="+mn-ea"/>
                        </a:rPr>
                        <a:t>黄色</a:t>
                      </a:r>
                      <a:r>
                        <a:rPr lang="en-US" sz="2800" b="0">
                          <a:solidFill>
                            <a:schemeClr val="tx1"/>
                          </a:solidFill>
                          <a:effectLst/>
                          <a:latin typeface="+mn-lt"/>
                          <a:ea typeface="+mn-ea"/>
                        </a:rPr>
                        <a:t>➝</a:t>
                      </a:r>
                      <a:r>
                        <a:rPr lang="zh-CN" sz="2800" b="0">
                          <a:solidFill>
                            <a:schemeClr val="tx1"/>
                          </a:solidFill>
                          <a:effectLst/>
                          <a:latin typeface="+mn-lt"/>
                          <a:ea typeface="+mn-ea"/>
                        </a:rPr>
                        <a:t>橙色</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extLst>
                  <a:ext uri="{0D108BD9-81ED-4DB2-BD59-A6C34878D82A}">
                    <a16:rowId xmlns:a16="http://schemas.microsoft.com/office/drawing/2014/main" xmlns="" val="283087142"/>
                  </a:ext>
                </a:extLst>
              </a:tr>
              <a:tr h="807909">
                <a:tc>
                  <a:txBody>
                    <a:bodyPr/>
                    <a:lstStyle/>
                    <a:p>
                      <a:pPr algn="ctr">
                        <a:lnSpc>
                          <a:spcPct val="150000"/>
                        </a:lnSpc>
                        <a:spcAft>
                          <a:spcPts val="0"/>
                        </a:spcAft>
                      </a:pPr>
                      <a:r>
                        <a:rPr lang="zh-CN" sz="2800" b="0">
                          <a:solidFill>
                            <a:schemeClr val="tx1"/>
                          </a:solidFill>
                          <a:effectLst/>
                          <a:latin typeface="+mn-lt"/>
                          <a:ea typeface="+mn-ea"/>
                        </a:rPr>
                        <a:t>强碱滴定弱酸</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latin typeface="+mn-lt"/>
                          <a:ea typeface="+mn-ea"/>
                        </a:rPr>
                        <a:t>酚酞</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dirty="0">
                          <a:solidFill>
                            <a:schemeClr val="tx1"/>
                          </a:solidFill>
                          <a:effectLst/>
                          <a:latin typeface="+mn-lt"/>
                          <a:ea typeface="+mn-ea"/>
                        </a:rPr>
                        <a:t>无色</a:t>
                      </a:r>
                      <a:r>
                        <a:rPr lang="en-US" sz="2800" b="0" dirty="0">
                          <a:solidFill>
                            <a:schemeClr val="tx1"/>
                          </a:solidFill>
                          <a:effectLst/>
                          <a:latin typeface="+mn-lt"/>
                          <a:ea typeface="+mn-ea"/>
                        </a:rPr>
                        <a:t>➝</a:t>
                      </a:r>
                      <a:r>
                        <a:rPr lang="zh-CN" sz="2800" b="0" dirty="0">
                          <a:solidFill>
                            <a:schemeClr val="tx1"/>
                          </a:solidFill>
                          <a:effectLst/>
                          <a:latin typeface="+mn-lt"/>
                          <a:ea typeface="+mn-ea"/>
                        </a:rPr>
                        <a:t>浅红色</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extLst>
                  <a:ext uri="{0D108BD9-81ED-4DB2-BD59-A6C34878D82A}">
                    <a16:rowId xmlns:a16="http://schemas.microsoft.com/office/drawing/2014/main" xmlns="" val="1804353181"/>
                  </a:ext>
                </a:extLst>
              </a:tr>
            </a:tbl>
          </a:graphicData>
        </a:graphic>
      </p:graphicFrame>
    </p:spTree>
    <p:extLst>
      <p:ext uri="{BB962C8B-B14F-4D97-AF65-F5344CB8AC3E}">
        <p14:creationId xmlns:p14="http://schemas.microsoft.com/office/powerpoint/2010/main" val="21671937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mc:AlternateContent xmlns:mc="http://schemas.openxmlformats.org/markup-compatibility/2006" xmlns:a14="http://schemas.microsoft.com/office/drawing/2010/main">
        <mc:Choice Requires="a14">
          <p:sp>
            <p:nvSpPr>
              <p:cNvPr id="15" name="矩形 14">
                <a:extLst>
                  <a:ext uri="{FF2B5EF4-FFF2-40B4-BE49-F238E27FC236}">
                    <a16:creationId xmlns:a16="http://schemas.microsoft.com/office/drawing/2014/main" xmlns="" id="{C3B9D2F5-593F-4F78-9E81-A9CD767162E1}"/>
                  </a:ext>
                </a:extLst>
              </p:cNvPr>
              <p:cNvSpPr/>
              <p:nvPr/>
            </p:nvSpPr>
            <p:spPr>
              <a:xfrm>
                <a:off x="234042" y="382444"/>
                <a:ext cx="11723913" cy="6257419"/>
              </a:xfrm>
              <a:prstGeom prst="rect">
                <a:avLst/>
              </a:prstGeom>
            </p:spPr>
            <p:txBody>
              <a:bodyPr wrap="square">
                <a:spAutoFit/>
              </a:bodyPr>
              <a:lstStyle/>
              <a:p>
                <a:pPr>
                  <a:lnSpc>
                    <a:spcPct val="150000"/>
                  </a:lnSpc>
                </a:pPr>
                <a:r>
                  <a:rPr lang="zh-CN" altLang="en-US" sz="2800" b="1" dirty="0">
                    <a:solidFill>
                      <a:srgbClr val="DA251C"/>
                    </a:solidFill>
                  </a:rPr>
                  <a:t>注意 </a:t>
                </a:r>
                <a:r>
                  <a:rPr lang="zh-CN" altLang="en-US" sz="2800" dirty="0"/>
                  <a:t>   </a:t>
                </a:r>
                <a:r>
                  <a:rPr lang="en-US" altLang="zh-CN" sz="2800" dirty="0"/>
                  <a:t>1.</a:t>
                </a:r>
                <a:r>
                  <a:rPr lang="zh-CN" altLang="zh-CN" sz="2800" dirty="0"/>
                  <a:t>指示剂选择的基本原则是变色要灵敏</a:t>
                </a:r>
                <a:r>
                  <a:rPr lang="en-US" altLang="zh-CN" sz="2800" dirty="0"/>
                  <a:t>,</a:t>
                </a:r>
                <a:r>
                  <a:rPr lang="zh-CN" altLang="zh-CN" sz="2800" dirty="0"/>
                  <a:t>变色范　围要小</a:t>
                </a:r>
                <a:r>
                  <a:rPr lang="en-US" altLang="zh-CN" sz="2800" dirty="0"/>
                  <a:t>,</a:t>
                </a:r>
                <a:r>
                  <a:rPr lang="zh-CN" altLang="zh-CN" sz="2800" dirty="0"/>
                  <a:t>使变色范围尽量与滴定终点溶液的酸碱性一致。</a:t>
                </a:r>
              </a:p>
              <a:p>
                <a:pPr>
                  <a:lnSpc>
                    <a:spcPct val="150000"/>
                  </a:lnSpc>
                </a:pPr>
                <a:r>
                  <a:rPr lang="en-US" altLang="zh-CN" sz="2800" dirty="0"/>
                  <a:t>2.</a:t>
                </a:r>
                <a:r>
                  <a:rPr lang="zh-CN" altLang="zh-CN" sz="2800" dirty="0"/>
                  <a:t>石蕊不能用作中和滴定的指示剂。</a:t>
                </a:r>
              </a:p>
              <a:p>
                <a:pPr>
                  <a:lnSpc>
                    <a:spcPct val="150000"/>
                  </a:lnSpc>
                </a:pPr>
                <a:r>
                  <a:rPr lang="en-US" altLang="zh-CN" sz="2800" dirty="0"/>
                  <a:t>3.</a:t>
                </a:r>
                <a:r>
                  <a:rPr lang="zh-CN" altLang="zh-CN" sz="2800" dirty="0"/>
                  <a:t>一般来讲</a:t>
                </a:r>
                <a:r>
                  <a:rPr lang="en-US" altLang="zh-CN" sz="2800" dirty="0"/>
                  <a:t>,</a:t>
                </a:r>
                <a:r>
                  <a:rPr lang="zh-CN" altLang="zh-CN" sz="2800" dirty="0"/>
                  <a:t>产物有</a:t>
                </a:r>
                <a:r>
                  <a:rPr lang="en-US" altLang="zh-CN" sz="2800" dirty="0"/>
                  <a:t>KMnO</a:t>
                </a:r>
                <a:r>
                  <a:rPr lang="en-US" altLang="zh-CN" sz="2800" baseline="-25000" dirty="0"/>
                  <a:t>4</a:t>
                </a:r>
                <a:r>
                  <a:rPr lang="zh-CN" altLang="zh-CN" sz="2800" dirty="0"/>
                  <a:t>的反应通常不用其他指示剂</a:t>
                </a:r>
                <a:r>
                  <a:rPr lang="en-US" altLang="zh-CN" sz="2800" dirty="0"/>
                  <a:t>,</a:t>
                </a:r>
                <a:r>
                  <a:rPr lang="zh-CN" altLang="zh-CN" sz="2800" dirty="0"/>
                  <a:t>有碘单质参加或生成的反应</a:t>
                </a:r>
                <a:r>
                  <a:rPr lang="en-US" altLang="zh-CN" sz="2800" dirty="0"/>
                  <a:t>,</a:t>
                </a:r>
                <a:r>
                  <a:rPr lang="zh-CN" altLang="zh-CN" sz="2800" dirty="0"/>
                  <a:t>可用淀粉作指示剂。</a:t>
                </a:r>
                <a:endParaRPr lang="zh-CN" altLang="en-US" sz="2800" dirty="0"/>
              </a:p>
              <a:p>
                <a:pPr>
                  <a:lnSpc>
                    <a:spcPct val="150000"/>
                  </a:lnSpc>
                </a:pPr>
                <a:r>
                  <a:rPr lang="en-US" altLang="zh-CN" sz="2800" b="1" dirty="0"/>
                  <a:t>2.</a:t>
                </a:r>
                <a:r>
                  <a:rPr lang="zh-CN" altLang="zh-CN" sz="2800" b="1" dirty="0"/>
                  <a:t>中和滴定的误差分析</a:t>
                </a:r>
              </a:p>
              <a:p>
                <a:pPr>
                  <a:lnSpc>
                    <a:spcPct val="150000"/>
                  </a:lnSpc>
                </a:pPr>
                <a:r>
                  <a:rPr lang="en-US" altLang="zh-CN" sz="2800" dirty="0"/>
                  <a:t>(1)</a:t>
                </a:r>
                <a:r>
                  <a:rPr lang="zh-CN" altLang="zh-CN" sz="2800" dirty="0"/>
                  <a:t>原理</a:t>
                </a:r>
              </a:p>
              <a:p>
                <a:pPr>
                  <a:lnSpc>
                    <a:spcPct val="150000"/>
                  </a:lnSpc>
                </a:pPr>
                <a:r>
                  <a:rPr lang="en-US" altLang="zh-CN" sz="2800" i="1" dirty="0" err="1"/>
                  <a:t>c</a:t>
                </a:r>
                <a:r>
                  <a:rPr lang="en-US" altLang="zh-CN" sz="2800" baseline="-25000" dirty="0" err="1"/>
                  <a:t>B</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𝑐</m:t>
                            </m:r>
                          </m:e>
                          <m:sub>
                            <m:r>
                              <m:rPr>
                                <m:sty m:val="p"/>
                              </m:rPr>
                              <a:rPr lang="en-US" altLang="zh-CN" sz="2800">
                                <a:latin typeface="Cambria Math" panose="02040503050406030204" pitchFamily="18" charset="0"/>
                              </a:rPr>
                              <m:t>A</m:t>
                            </m:r>
                          </m:sub>
                        </m:sSub>
                        <m:r>
                          <m:rPr>
                            <m:nor/>
                          </m:rPr>
                          <a:rPr lang="en-US" altLang="zh-CN" sz="2800"/>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𝑉</m:t>
                            </m:r>
                          </m:e>
                          <m:sub>
                            <m:r>
                              <m:rPr>
                                <m:sty m:val="p"/>
                              </m:rPr>
                              <a:rPr lang="en-US" altLang="zh-CN" sz="2800">
                                <a:latin typeface="Cambria Math" panose="02040503050406030204" pitchFamily="18" charset="0"/>
                              </a:rPr>
                              <m:t>A</m:t>
                            </m:r>
                          </m:sub>
                        </m:sSub>
                      </m:num>
                      <m:den>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𝑉</m:t>
                            </m:r>
                          </m:e>
                          <m:sub>
                            <m:r>
                              <m:rPr>
                                <m:sty m:val="p"/>
                              </m:rPr>
                              <a:rPr lang="en-US" altLang="zh-CN" sz="2800">
                                <a:latin typeface="Cambria Math" panose="02040503050406030204" pitchFamily="18" charset="0"/>
                              </a:rPr>
                              <m:t>B</m:t>
                            </m:r>
                          </m:sub>
                        </m:sSub>
                      </m:den>
                    </m:f>
                  </m:oMath>
                </a14:m>
                <a:r>
                  <a:rPr lang="en-US" altLang="zh-CN" sz="2800" dirty="0"/>
                  <a:t>,</a:t>
                </a:r>
                <a:r>
                  <a:rPr lang="en-US" altLang="zh-CN" sz="2800" i="1" dirty="0"/>
                  <a:t>V</a:t>
                </a:r>
                <a:r>
                  <a:rPr lang="en-US" altLang="zh-CN" sz="2800" baseline="-25000" dirty="0"/>
                  <a:t>B</a:t>
                </a:r>
                <a:r>
                  <a:rPr lang="zh-CN" altLang="zh-CN" sz="2800" dirty="0"/>
                  <a:t>是准确量取的待测液的体积</a:t>
                </a:r>
                <a:r>
                  <a:rPr lang="en-US" altLang="zh-CN" sz="2800" dirty="0"/>
                  <a:t>,</a:t>
                </a:r>
                <a:r>
                  <a:rPr lang="en-US" altLang="zh-CN" sz="2800" i="1" dirty="0" err="1"/>
                  <a:t>c</a:t>
                </a:r>
                <a:r>
                  <a:rPr lang="en-US" altLang="zh-CN" sz="2800" baseline="-25000" dirty="0" err="1"/>
                  <a:t>A</a:t>
                </a:r>
                <a:r>
                  <a:rPr lang="zh-CN" altLang="zh-CN" sz="2800" dirty="0"/>
                  <a:t>是标准溶液的浓度</a:t>
                </a:r>
                <a:r>
                  <a:rPr lang="en-US" altLang="zh-CN" sz="2800" dirty="0"/>
                  <a:t>,</a:t>
                </a:r>
                <a:r>
                  <a:rPr lang="zh-CN" altLang="zh-CN" sz="2800" dirty="0"/>
                  <a:t>它们均为定值</a:t>
                </a:r>
                <a:r>
                  <a:rPr lang="en-US" altLang="zh-CN" sz="2800" dirty="0"/>
                  <a:t>,</a:t>
                </a:r>
                <a:r>
                  <a:rPr lang="zh-CN" altLang="zh-CN" sz="2800" dirty="0"/>
                  <a:t>所以</a:t>
                </a:r>
                <a:r>
                  <a:rPr lang="en-US" altLang="zh-CN" sz="2800" i="1" dirty="0" err="1"/>
                  <a:t>c</a:t>
                </a:r>
                <a:r>
                  <a:rPr lang="en-US" altLang="zh-CN" sz="2800" baseline="-25000" dirty="0" err="1"/>
                  <a:t>B</a:t>
                </a:r>
                <a:r>
                  <a:rPr lang="zh-CN" altLang="zh-CN" sz="2800" dirty="0"/>
                  <a:t>的大小取决于</a:t>
                </a:r>
                <a:r>
                  <a:rPr lang="en-US" altLang="zh-CN" sz="2800" i="1" dirty="0"/>
                  <a:t>V</a:t>
                </a:r>
                <a:r>
                  <a:rPr lang="en-US" altLang="zh-CN" sz="2800" baseline="-25000" dirty="0"/>
                  <a:t>A</a:t>
                </a:r>
                <a:r>
                  <a:rPr lang="zh-CN" altLang="zh-CN" sz="2800" dirty="0"/>
                  <a:t>的大小</a:t>
                </a:r>
                <a:r>
                  <a:rPr lang="en-US" altLang="zh-CN" sz="2800" dirty="0"/>
                  <a:t>,</a:t>
                </a:r>
                <a:r>
                  <a:rPr lang="en-US" altLang="zh-CN" sz="2800" i="1" dirty="0"/>
                  <a:t>V</a:t>
                </a:r>
                <a:r>
                  <a:rPr lang="en-US" altLang="zh-CN" sz="2800" baseline="-25000" dirty="0"/>
                  <a:t>A</a:t>
                </a:r>
                <a:r>
                  <a:rPr lang="zh-CN" altLang="zh-CN" sz="2800" dirty="0"/>
                  <a:t>大则</a:t>
                </a:r>
                <a:r>
                  <a:rPr lang="en-US" altLang="zh-CN" sz="2800" i="1" dirty="0" err="1"/>
                  <a:t>c</a:t>
                </a:r>
                <a:r>
                  <a:rPr lang="en-US" altLang="zh-CN" sz="2800" baseline="-25000" dirty="0" err="1"/>
                  <a:t>B</a:t>
                </a:r>
                <a:r>
                  <a:rPr lang="zh-CN" altLang="zh-CN" sz="2800" dirty="0"/>
                  <a:t>大</a:t>
                </a:r>
                <a:r>
                  <a:rPr lang="en-US" altLang="zh-CN" sz="2800" dirty="0"/>
                  <a:t>,</a:t>
                </a:r>
                <a:r>
                  <a:rPr lang="en-US" altLang="zh-CN" sz="2800" i="1" dirty="0"/>
                  <a:t>V</a:t>
                </a:r>
                <a:r>
                  <a:rPr lang="en-US" altLang="zh-CN" sz="2800" baseline="-25000" dirty="0"/>
                  <a:t>A</a:t>
                </a:r>
                <a:r>
                  <a:rPr lang="zh-CN" altLang="zh-CN" sz="2800" dirty="0"/>
                  <a:t>小则</a:t>
                </a:r>
                <a:r>
                  <a:rPr lang="en-US" altLang="zh-CN" sz="2800" i="1" dirty="0" err="1"/>
                  <a:t>c</a:t>
                </a:r>
                <a:r>
                  <a:rPr lang="en-US" altLang="zh-CN" sz="2800" baseline="-25000" dirty="0" err="1"/>
                  <a:t>B</a:t>
                </a:r>
                <a:r>
                  <a:rPr lang="zh-CN" altLang="zh-CN" sz="2800" dirty="0"/>
                  <a:t>小。</a:t>
                </a:r>
              </a:p>
            </p:txBody>
          </p:sp>
        </mc:Choice>
        <mc:Fallback xmlns="">
          <p:sp>
            <p:nvSpPr>
              <p:cNvPr id="15" name="矩形 14">
                <a:extLst>
                  <a:ext uri="{FF2B5EF4-FFF2-40B4-BE49-F238E27FC236}">
                    <a16:creationId xmlns:a16="http://schemas.microsoft.com/office/drawing/2014/main" xmlns:a14="http://schemas.microsoft.com/office/drawing/2010/main" xmlns="" id="{C3B9D2F5-593F-4F78-9E81-A9CD767162E1}"/>
                  </a:ext>
                </a:extLst>
              </p:cNvPr>
              <p:cNvSpPr>
                <a:spLocks noRot="1" noChangeAspect="1" noMove="1" noResize="1" noEditPoints="1" noAdjustHandles="1" noChangeArrowheads="1" noChangeShapeType="1" noTextEdit="1"/>
              </p:cNvSpPr>
              <p:nvPr/>
            </p:nvSpPr>
            <p:spPr>
              <a:xfrm>
                <a:off x="234042" y="382444"/>
                <a:ext cx="11723913" cy="6257419"/>
              </a:xfrm>
              <a:prstGeom prst="rect">
                <a:avLst/>
              </a:prstGeom>
              <a:blipFill rotWithShape="1">
                <a:blip r:embed="rId2"/>
                <a:stretch>
                  <a:fillRect l="-1040" r="-1819" b="-58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96128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15" name="矩形 14">
            <a:extLst>
              <a:ext uri="{FF2B5EF4-FFF2-40B4-BE49-F238E27FC236}">
                <a16:creationId xmlns:a16="http://schemas.microsoft.com/office/drawing/2014/main" xmlns="" id="{C3B9D2F5-593F-4F78-9E81-A9CD767162E1}"/>
              </a:ext>
            </a:extLst>
          </p:cNvPr>
          <p:cNvSpPr/>
          <p:nvPr/>
        </p:nvSpPr>
        <p:spPr>
          <a:xfrm>
            <a:off x="234042" y="312735"/>
            <a:ext cx="11723913" cy="2031325"/>
          </a:xfrm>
          <a:prstGeom prst="rect">
            <a:avLst/>
          </a:prstGeom>
        </p:spPr>
        <p:txBody>
          <a:bodyPr wrap="square">
            <a:spAutoFit/>
          </a:bodyPr>
          <a:lstStyle/>
          <a:p>
            <a:pPr>
              <a:lnSpc>
                <a:spcPct val="150000"/>
              </a:lnSpc>
            </a:pPr>
            <a:r>
              <a:rPr lang="en-US" altLang="zh-CN" sz="2800" dirty="0"/>
              <a:t>(2)</a:t>
            </a:r>
            <a:r>
              <a:rPr lang="zh-CN" altLang="zh-CN" sz="2800" dirty="0"/>
              <a:t>误差分析</a:t>
            </a:r>
          </a:p>
          <a:p>
            <a:pPr>
              <a:lnSpc>
                <a:spcPct val="150000"/>
              </a:lnSpc>
            </a:pPr>
            <a:r>
              <a:rPr lang="zh-CN" altLang="zh-CN" sz="2800" dirty="0"/>
              <a:t>以标准酸溶液滴定未知浓度的碱溶液</a:t>
            </a:r>
            <a:r>
              <a:rPr lang="en-US" altLang="zh-CN" sz="2800" dirty="0"/>
              <a:t>(</a:t>
            </a:r>
            <a:r>
              <a:rPr lang="zh-CN" altLang="zh-CN" sz="2800" dirty="0"/>
              <a:t>甲基橙作指示剂</a:t>
            </a:r>
            <a:r>
              <a:rPr lang="en-US" altLang="zh-CN" sz="2800" dirty="0"/>
              <a:t>)</a:t>
            </a:r>
            <a:r>
              <a:rPr lang="zh-CN" altLang="zh-CN" sz="2800" dirty="0"/>
              <a:t>为例</a:t>
            </a:r>
            <a:r>
              <a:rPr lang="en-US" altLang="zh-CN" sz="2800" dirty="0"/>
              <a:t>,</a:t>
            </a:r>
            <a:r>
              <a:rPr lang="zh-CN" altLang="zh-CN" sz="2800" dirty="0"/>
              <a:t>常见的因操作不当而引起的误差有</a:t>
            </a:r>
            <a:r>
              <a:rPr lang="en-US" altLang="zh-CN" sz="2800" dirty="0"/>
              <a:t>:</a:t>
            </a:r>
          </a:p>
        </p:txBody>
      </p:sp>
      <p:graphicFrame>
        <p:nvGraphicFramePr>
          <p:cNvPr id="2" name="表格 1">
            <a:extLst>
              <a:ext uri="{FF2B5EF4-FFF2-40B4-BE49-F238E27FC236}">
                <a16:creationId xmlns:a16="http://schemas.microsoft.com/office/drawing/2014/main" xmlns="" id="{A9572A94-A346-42DF-B59B-47AD212E644B}"/>
              </a:ext>
            </a:extLst>
          </p:cNvPr>
          <p:cNvGraphicFramePr>
            <a:graphicFrameLocks noGrp="1"/>
          </p:cNvGraphicFramePr>
          <p:nvPr>
            <p:extLst>
              <p:ext uri="{D42A27DB-BD31-4B8C-83A1-F6EECF244321}">
                <p14:modId xmlns:p14="http://schemas.microsoft.com/office/powerpoint/2010/main" val="2944176974"/>
              </p:ext>
            </p:extLst>
          </p:nvPr>
        </p:nvGraphicFramePr>
        <p:xfrm>
          <a:off x="381527" y="2325213"/>
          <a:ext cx="11462292" cy="4191022"/>
        </p:xfrm>
        <a:graphic>
          <a:graphicData uri="http://schemas.openxmlformats.org/drawingml/2006/table">
            <a:tbl>
              <a:tblPr firstRow="1" firstCol="1" bandRow="1">
                <a:tableStyleId>{5C22544A-7EE6-4342-B048-85BDC9FD1C3A}</a:tableStyleId>
              </a:tblPr>
              <a:tblGrid>
                <a:gridCol w="1096983">
                  <a:extLst>
                    <a:ext uri="{9D8B030D-6E8A-4147-A177-3AD203B41FA5}">
                      <a16:colId xmlns:a16="http://schemas.microsoft.com/office/drawing/2014/main" xmlns="" val="4136988530"/>
                    </a:ext>
                  </a:extLst>
                </a:gridCol>
                <a:gridCol w="8080521">
                  <a:extLst>
                    <a:ext uri="{9D8B030D-6E8A-4147-A177-3AD203B41FA5}">
                      <a16:colId xmlns:a16="http://schemas.microsoft.com/office/drawing/2014/main" xmlns="" val="3250607543"/>
                    </a:ext>
                  </a:extLst>
                </a:gridCol>
                <a:gridCol w="1158958">
                  <a:extLst>
                    <a:ext uri="{9D8B030D-6E8A-4147-A177-3AD203B41FA5}">
                      <a16:colId xmlns:a16="http://schemas.microsoft.com/office/drawing/2014/main" xmlns="" val="1837189952"/>
                    </a:ext>
                  </a:extLst>
                </a:gridCol>
                <a:gridCol w="1125830">
                  <a:extLst>
                    <a:ext uri="{9D8B030D-6E8A-4147-A177-3AD203B41FA5}">
                      <a16:colId xmlns:a16="http://schemas.microsoft.com/office/drawing/2014/main" xmlns="" val="3515996221"/>
                    </a:ext>
                  </a:extLst>
                </a:gridCol>
              </a:tblGrid>
              <a:tr h="589580">
                <a:tc>
                  <a:txBody>
                    <a:bodyPr/>
                    <a:lstStyle/>
                    <a:p>
                      <a:pPr algn="ctr">
                        <a:lnSpc>
                          <a:spcPct val="130000"/>
                        </a:lnSpc>
                        <a:spcAft>
                          <a:spcPts val="0"/>
                        </a:spcAft>
                      </a:pPr>
                      <a:r>
                        <a:rPr lang="zh-CN" sz="2800" b="0" dirty="0">
                          <a:solidFill>
                            <a:schemeClr val="tx1"/>
                          </a:solidFill>
                          <a:effectLst/>
                          <a:latin typeface="+mn-lt"/>
                          <a:ea typeface="+mn-ea"/>
                        </a:rPr>
                        <a:t>步骤</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操作</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en-US" sz="2800" b="0" i="1" dirty="0">
                          <a:solidFill>
                            <a:schemeClr val="tx1"/>
                          </a:solidFill>
                          <a:effectLst/>
                          <a:latin typeface="+mn-lt"/>
                          <a:ea typeface="+mn-ea"/>
                        </a:rPr>
                        <a:t>V</a:t>
                      </a:r>
                      <a:r>
                        <a:rPr lang="en-US" sz="2800" b="0" baseline="-25000" dirty="0">
                          <a:solidFill>
                            <a:schemeClr val="tx1"/>
                          </a:solidFill>
                          <a:effectLst/>
                          <a:latin typeface="+mn-lt"/>
                          <a:ea typeface="+mn-ea"/>
                        </a:rPr>
                        <a:t>A</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en-US" sz="2800" b="0" i="1" dirty="0" err="1">
                          <a:solidFill>
                            <a:schemeClr val="tx1"/>
                          </a:solidFill>
                          <a:effectLst/>
                          <a:latin typeface="+mn-lt"/>
                          <a:ea typeface="+mn-ea"/>
                        </a:rPr>
                        <a:t>c</a:t>
                      </a:r>
                      <a:r>
                        <a:rPr lang="en-US" sz="2800" b="0" baseline="-25000" dirty="0" err="1">
                          <a:solidFill>
                            <a:schemeClr val="tx1"/>
                          </a:solidFill>
                          <a:effectLst/>
                          <a:latin typeface="+mn-lt"/>
                          <a:ea typeface="+mn-ea"/>
                        </a:rPr>
                        <a:t>B</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0300749"/>
                  </a:ext>
                </a:extLst>
              </a:tr>
              <a:tr h="589580">
                <a:tc rowSpan="4">
                  <a:txBody>
                    <a:bodyPr/>
                    <a:lstStyle/>
                    <a:p>
                      <a:pPr algn="ctr">
                        <a:lnSpc>
                          <a:spcPct val="130000"/>
                        </a:lnSpc>
                        <a:spcAft>
                          <a:spcPts val="0"/>
                        </a:spcAft>
                      </a:pPr>
                      <a:r>
                        <a:rPr lang="zh-CN" sz="2800" b="0">
                          <a:solidFill>
                            <a:schemeClr val="tx1"/>
                          </a:solidFill>
                          <a:effectLst/>
                          <a:latin typeface="+mn-lt"/>
                          <a:ea typeface="+mn-ea"/>
                        </a:rPr>
                        <a:t>洗涤</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a:solidFill>
                            <a:schemeClr val="tx1"/>
                          </a:solidFill>
                          <a:effectLst/>
                          <a:latin typeface="+mn-lt"/>
                          <a:ea typeface="+mn-ea"/>
                        </a:rPr>
                        <a:t> </a:t>
                      </a:r>
                      <a:r>
                        <a:rPr lang="zh-CN" sz="2800" b="0">
                          <a:solidFill>
                            <a:schemeClr val="tx1"/>
                          </a:solidFill>
                          <a:effectLst/>
                          <a:latin typeface="+mn-lt"/>
                          <a:ea typeface="+mn-ea"/>
                        </a:rPr>
                        <a:t>酸式滴定管未用标准溶液润洗</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latin typeface="+mn-lt"/>
                          <a:ea typeface="+mn-ea"/>
                        </a:rPr>
                        <a:t>变大</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偏高</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99318111"/>
                  </a:ext>
                </a:extLst>
              </a:tr>
              <a:tr h="589580">
                <a:tc vMerge="1">
                  <a:txBody>
                    <a:bodyPr/>
                    <a:lstStyle/>
                    <a:p>
                      <a:endParaRPr lang="zh-CN" altLang="en-US"/>
                    </a:p>
                  </a:txBody>
                  <a:tcPr/>
                </a:tc>
                <a:tc>
                  <a:txBody>
                    <a:bodyPr/>
                    <a:lstStyle/>
                    <a:p>
                      <a:pPr>
                        <a:lnSpc>
                          <a:spcPct val="130000"/>
                        </a:lnSpc>
                        <a:spcAft>
                          <a:spcPts val="0"/>
                        </a:spcAft>
                      </a:pPr>
                      <a:r>
                        <a:rPr lang="zh-CN" sz="2800" b="0">
                          <a:solidFill>
                            <a:schemeClr val="tx1"/>
                          </a:solidFill>
                          <a:effectLst/>
                          <a:latin typeface="+mn-lt"/>
                          <a:ea typeface="+mn-ea"/>
                        </a:rPr>
                        <a:t>碱式滴定管未用待测溶液润洗</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latin typeface="+mn-lt"/>
                          <a:ea typeface="+mn-ea"/>
                        </a:rPr>
                        <a:t>变小</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偏低</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492104526"/>
                  </a:ext>
                </a:extLst>
              </a:tr>
              <a:tr h="589580">
                <a:tc vMerge="1">
                  <a:txBody>
                    <a:bodyPr/>
                    <a:lstStyle/>
                    <a:p>
                      <a:endParaRPr lang="zh-CN" altLang="en-US"/>
                    </a:p>
                  </a:txBody>
                  <a:tcPr/>
                </a:tc>
                <a:tc>
                  <a:txBody>
                    <a:bodyPr/>
                    <a:lstStyle/>
                    <a:p>
                      <a:pPr>
                        <a:lnSpc>
                          <a:spcPct val="130000"/>
                        </a:lnSpc>
                        <a:spcAft>
                          <a:spcPts val="0"/>
                        </a:spcAft>
                      </a:pPr>
                      <a:r>
                        <a:rPr lang="zh-CN" sz="2800" b="0">
                          <a:solidFill>
                            <a:schemeClr val="tx1"/>
                          </a:solidFill>
                          <a:effectLst/>
                          <a:latin typeface="+mn-lt"/>
                          <a:ea typeface="+mn-ea"/>
                        </a:rPr>
                        <a:t>锥形瓶用待测溶液润洗</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latin typeface="+mn-lt"/>
                          <a:ea typeface="+mn-ea"/>
                        </a:rPr>
                        <a:t>变大</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latin typeface="+mn-lt"/>
                          <a:ea typeface="+mn-ea"/>
                        </a:rPr>
                        <a:t>偏高</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92098554"/>
                  </a:ext>
                </a:extLst>
              </a:tr>
              <a:tr h="589580">
                <a:tc vMerge="1">
                  <a:txBody>
                    <a:bodyPr/>
                    <a:lstStyle/>
                    <a:p>
                      <a:endParaRPr lang="zh-CN" altLang="en-US"/>
                    </a:p>
                  </a:txBody>
                  <a:tcPr/>
                </a:tc>
                <a:tc>
                  <a:txBody>
                    <a:bodyPr/>
                    <a:lstStyle/>
                    <a:p>
                      <a:pPr>
                        <a:lnSpc>
                          <a:spcPct val="130000"/>
                        </a:lnSpc>
                        <a:spcAft>
                          <a:spcPts val="0"/>
                        </a:spcAft>
                      </a:pPr>
                      <a:r>
                        <a:rPr lang="zh-CN" sz="2800" b="0">
                          <a:solidFill>
                            <a:schemeClr val="tx1"/>
                          </a:solidFill>
                          <a:effectLst/>
                          <a:latin typeface="+mn-lt"/>
                          <a:ea typeface="+mn-ea"/>
                        </a:rPr>
                        <a:t>锥形瓶洗净后还留有蒸馏水</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不变</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latin typeface="+mn-lt"/>
                          <a:ea typeface="+mn-ea"/>
                        </a:rPr>
                        <a:t>无影响</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2370253"/>
                  </a:ext>
                </a:extLst>
              </a:tr>
              <a:tr h="1243122">
                <a:tc>
                  <a:txBody>
                    <a:bodyPr/>
                    <a:lstStyle/>
                    <a:p>
                      <a:pPr algn="ctr">
                        <a:lnSpc>
                          <a:spcPct val="130000"/>
                        </a:lnSpc>
                        <a:spcAft>
                          <a:spcPts val="0"/>
                        </a:spcAft>
                      </a:pPr>
                      <a:r>
                        <a:rPr lang="zh-CN" sz="2800" b="0" dirty="0">
                          <a:solidFill>
                            <a:schemeClr val="tx1"/>
                          </a:solidFill>
                          <a:effectLst/>
                          <a:latin typeface="+mn-lt"/>
                          <a:ea typeface="+mn-ea"/>
                        </a:rPr>
                        <a:t>取液</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dirty="0">
                          <a:solidFill>
                            <a:schemeClr val="tx1"/>
                          </a:solidFill>
                          <a:effectLst/>
                          <a:latin typeface="+mn-lt"/>
                          <a:ea typeface="+mn-ea"/>
                        </a:rPr>
                        <a:t> </a:t>
                      </a:r>
                      <a:r>
                        <a:rPr lang="zh-CN" sz="2800" b="0" dirty="0">
                          <a:solidFill>
                            <a:schemeClr val="tx1"/>
                          </a:solidFill>
                          <a:effectLst/>
                          <a:latin typeface="+mn-lt"/>
                          <a:ea typeface="+mn-ea"/>
                        </a:rPr>
                        <a:t>量取碱液的滴定管开始有气泡</a:t>
                      </a:r>
                      <a:r>
                        <a:rPr lang="en-US" sz="2800" b="0" dirty="0">
                          <a:solidFill>
                            <a:schemeClr val="tx1"/>
                          </a:solidFill>
                          <a:effectLst/>
                          <a:latin typeface="+mn-lt"/>
                          <a:ea typeface="+mn-ea"/>
                        </a:rPr>
                        <a:t>,</a:t>
                      </a:r>
                      <a:r>
                        <a:rPr lang="zh-CN" sz="2800" b="0" dirty="0">
                          <a:solidFill>
                            <a:schemeClr val="tx1"/>
                          </a:solidFill>
                          <a:effectLst/>
                          <a:latin typeface="+mn-lt"/>
                          <a:ea typeface="+mn-ea"/>
                        </a:rPr>
                        <a:t>放出液体后气泡消失</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变小</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latin typeface="+mn-lt"/>
                          <a:ea typeface="+mn-ea"/>
                        </a:rPr>
                        <a:t>偏低</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63401073"/>
                  </a:ext>
                </a:extLst>
              </a:tr>
            </a:tbl>
          </a:graphicData>
        </a:graphic>
      </p:graphicFrame>
    </p:spTree>
    <p:extLst>
      <p:ext uri="{BB962C8B-B14F-4D97-AF65-F5344CB8AC3E}">
        <p14:creationId xmlns:p14="http://schemas.microsoft.com/office/powerpoint/2010/main" val="41660014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15" name="矩形 14">
            <a:extLst>
              <a:ext uri="{FF2B5EF4-FFF2-40B4-BE49-F238E27FC236}">
                <a16:creationId xmlns:a16="http://schemas.microsoft.com/office/drawing/2014/main" xmlns="" id="{C3B9D2F5-593F-4F78-9E81-A9CD767162E1}"/>
              </a:ext>
            </a:extLst>
          </p:cNvPr>
          <p:cNvSpPr/>
          <p:nvPr/>
        </p:nvSpPr>
        <p:spPr>
          <a:xfrm>
            <a:off x="234042" y="312735"/>
            <a:ext cx="11723913" cy="661207"/>
          </a:xfrm>
          <a:prstGeom prst="rect">
            <a:avLst/>
          </a:prstGeom>
        </p:spPr>
        <p:txBody>
          <a:bodyPr wrap="square">
            <a:spAutoFit/>
          </a:bodyPr>
          <a:lstStyle/>
          <a:p>
            <a:pPr algn="r">
              <a:lnSpc>
                <a:spcPct val="150000"/>
              </a:lnSpc>
            </a:pPr>
            <a:r>
              <a:rPr lang="zh-CN" altLang="en-US" sz="2800" dirty="0"/>
              <a:t>（续表）</a:t>
            </a:r>
            <a:endParaRPr lang="en-US" altLang="zh-CN" sz="2800" dirty="0"/>
          </a:p>
        </p:txBody>
      </p:sp>
      <p:graphicFrame>
        <p:nvGraphicFramePr>
          <p:cNvPr id="2" name="表格 1">
            <a:extLst>
              <a:ext uri="{FF2B5EF4-FFF2-40B4-BE49-F238E27FC236}">
                <a16:creationId xmlns:a16="http://schemas.microsoft.com/office/drawing/2014/main" xmlns="" id="{A9572A94-A346-42DF-B59B-47AD212E644B}"/>
              </a:ext>
            </a:extLst>
          </p:cNvPr>
          <p:cNvGraphicFramePr>
            <a:graphicFrameLocks noGrp="1"/>
          </p:cNvGraphicFramePr>
          <p:nvPr>
            <p:extLst>
              <p:ext uri="{D42A27DB-BD31-4B8C-83A1-F6EECF244321}">
                <p14:modId xmlns:p14="http://schemas.microsoft.com/office/powerpoint/2010/main" val="1907107146"/>
              </p:ext>
            </p:extLst>
          </p:nvPr>
        </p:nvGraphicFramePr>
        <p:xfrm>
          <a:off x="381527" y="1046389"/>
          <a:ext cx="11445515" cy="4841410"/>
        </p:xfrm>
        <a:graphic>
          <a:graphicData uri="http://schemas.openxmlformats.org/drawingml/2006/table">
            <a:tbl>
              <a:tblPr firstRow="1" firstCol="1" bandRow="1">
                <a:tableStyleId>{5C22544A-7EE6-4342-B048-85BDC9FD1C3A}</a:tableStyleId>
              </a:tblPr>
              <a:tblGrid>
                <a:gridCol w="1062262">
                  <a:extLst>
                    <a:ext uri="{9D8B030D-6E8A-4147-A177-3AD203B41FA5}">
                      <a16:colId xmlns:a16="http://schemas.microsoft.com/office/drawing/2014/main" xmlns="" val="4136988530"/>
                    </a:ext>
                  </a:extLst>
                </a:gridCol>
                <a:gridCol w="8133348">
                  <a:extLst>
                    <a:ext uri="{9D8B030D-6E8A-4147-A177-3AD203B41FA5}">
                      <a16:colId xmlns:a16="http://schemas.microsoft.com/office/drawing/2014/main" xmlns="" val="3250607543"/>
                    </a:ext>
                  </a:extLst>
                </a:gridCol>
                <a:gridCol w="1094874">
                  <a:extLst>
                    <a:ext uri="{9D8B030D-6E8A-4147-A177-3AD203B41FA5}">
                      <a16:colId xmlns:a16="http://schemas.microsoft.com/office/drawing/2014/main" xmlns="" val="20002"/>
                    </a:ext>
                  </a:extLst>
                </a:gridCol>
                <a:gridCol w="1155031">
                  <a:extLst>
                    <a:ext uri="{9D8B030D-6E8A-4147-A177-3AD203B41FA5}">
                      <a16:colId xmlns:a16="http://schemas.microsoft.com/office/drawing/2014/main" xmlns="" val="20003"/>
                    </a:ext>
                  </a:extLst>
                </a:gridCol>
              </a:tblGrid>
              <a:tr h="842569">
                <a:tc>
                  <a:txBody>
                    <a:bodyPr/>
                    <a:lstStyle/>
                    <a:p>
                      <a:pPr algn="ctr">
                        <a:lnSpc>
                          <a:spcPct val="130000"/>
                        </a:lnSpc>
                        <a:spcAft>
                          <a:spcPts val="0"/>
                        </a:spcAft>
                      </a:pPr>
                      <a:r>
                        <a:rPr lang="zh-CN" sz="2800" b="0" dirty="0">
                          <a:solidFill>
                            <a:schemeClr val="tx1"/>
                          </a:solidFill>
                          <a:effectLst/>
                          <a:latin typeface="+mn-lt"/>
                          <a:ea typeface="+mn-ea"/>
                        </a:rPr>
                        <a:t>步骤</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latin typeface="+mn-lt"/>
                          <a:ea typeface="+mn-ea"/>
                        </a:rPr>
                        <a:t>操作</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altLang="zh-CN" sz="2800" b="0" i="1" dirty="0">
                          <a:solidFill>
                            <a:schemeClr val="tx1"/>
                          </a:solidFill>
                          <a:effectLst/>
                          <a:latin typeface="+mn-lt"/>
                          <a:ea typeface="+mn-ea"/>
                        </a:rPr>
                        <a:t>V</a:t>
                      </a:r>
                      <a:r>
                        <a:rPr lang="en-US" altLang="zh-CN" sz="2800" b="0" baseline="-25000" dirty="0">
                          <a:solidFill>
                            <a:schemeClr val="tx1"/>
                          </a:solidFill>
                          <a:effectLst/>
                          <a:latin typeface="+mn-lt"/>
                          <a:ea typeface="+mn-ea"/>
                        </a:rPr>
                        <a:t>A</a:t>
                      </a:r>
                      <a:endParaRPr lang="zh-CN" altLang="zh-CN" sz="2800" b="0" dirty="0">
                        <a:solidFill>
                          <a:schemeClr val="tx1"/>
                        </a:solidFill>
                        <a:effectLst/>
                        <a:latin typeface="+mn-lt"/>
                        <a:ea typeface="+mn-ea"/>
                        <a:cs typeface="Times New Roman" panose="02020603050405020304" pitchFamily="18" charset="0"/>
                      </a:endParaRPr>
                    </a:p>
                    <a:p>
                      <a:pPr algn="ctr">
                        <a:lnSpc>
                          <a:spcPct val="130000"/>
                        </a:lnSpc>
                        <a:spcAft>
                          <a:spcPts val="0"/>
                        </a:spcAft>
                      </a:pP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altLang="zh-CN" sz="2800" b="0" i="1" dirty="0" err="1">
                          <a:solidFill>
                            <a:schemeClr val="tx1"/>
                          </a:solidFill>
                          <a:effectLst/>
                          <a:latin typeface="+mn-lt"/>
                          <a:ea typeface="+mn-ea"/>
                        </a:rPr>
                        <a:t>c</a:t>
                      </a:r>
                      <a:r>
                        <a:rPr lang="en-US" altLang="zh-CN" sz="2800" b="0" baseline="-25000" dirty="0" err="1">
                          <a:solidFill>
                            <a:schemeClr val="tx1"/>
                          </a:solidFill>
                          <a:effectLst/>
                          <a:latin typeface="+mn-lt"/>
                          <a:ea typeface="+mn-ea"/>
                        </a:rPr>
                        <a:t>B</a:t>
                      </a:r>
                      <a:endParaRPr lang="zh-CN" altLang="zh-CN" sz="2800" b="0" dirty="0">
                        <a:solidFill>
                          <a:schemeClr val="tx1"/>
                        </a:solidFill>
                        <a:effectLst/>
                        <a:latin typeface="+mn-lt"/>
                        <a:ea typeface="+mn-ea"/>
                        <a:cs typeface="Times New Roman" panose="02020603050405020304" pitchFamily="18" charset="0"/>
                      </a:endParaRPr>
                    </a:p>
                    <a:p>
                      <a:pPr algn="ctr">
                        <a:lnSpc>
                          <a:spcPct val="130000"/>
                        </a:lnSpc>
                        <a:spcAft>
                          <a:spcPts val="0"/>
                        </a:spcAft>
                      </a:pP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0300749"/>
                  </a:ext>
                </a:extLst>
              </a:tr>
              <a:tr h="714900">
                <a:tc rowSpan="4">
                  <a:txBody>
                    <a:bodyPr/>
                    <a:lstStyle/>
                    <a:p>
                      <a:pPr algn="ctr">
                        <a:lnSpc>
                          <a:spcPct val="130000"/>
                        </a:lnSpc>
                        <a:spcAft>
                          <a:spcPts val="0"/>
                        </a:spcAft>
                      </a:pPr>
                      <a:r>
                        <a:rPr lang="zh-CN" sz="2800" b="0">
                          <a:solidFill>
                            <a:schemeClr val="tx1"/>
                          </a:solidFill>
                          <a:effectLst/>
                          <a:latin typeface="+mn-lt"/>
                          <a:ea typeface="+mn-ea"/>
                        </a:rPr>
                        <a:t>滴定</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latin typeface="+mn-lt"/>
                          <a:ea typeface="+mn-ea"/>
                        </a:rPr>
                        <a:t>酸式滴定管滴定前有气泡</a:t>
                      </a:r>
                      <a:r>
                        <a:rPr lang="en-US" sz="2800" b="0" dirty="0">
                          <a:solidFill>
                            <a:schemeClr val="tx1"/>
                          </a:solidFill>
                          <a:effectLst/>
                          <a:latin typeface="+mn-lt"/>
                          <a:ea typeface="+mn-ea"/>
                        </a:rPr>
                        <a:t>,</a:t>
                      </a:r>
                      <a:r>
                        <a:rPr lang="zh-CN" sz="2800" b="0" dirty="0">
                          <a:solidFill>
                            <a:schemeClr val="tx1"/>
                          </a:solidFill>
                          <a:effectLst/>
                          <a:latin typeface="+mn-lt"/>
                          <a:ea typeface="+mn-ea"/>
                        </a:rPr>
                        <a:t>滴定终点时气泡消失</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altLang="en-US" sz="2800" b="0" dirty="0">
                          <a:solidFill>
                            <a:schemeClr val="tx1"/>
                          </a:solidFill>
                          <a:effectLst/>
                          <a:latin typeface="+mn-lt"/>
                          <a:ea typeface="+mn-ea"/>
                          <a:cs typeface="Times New Roman" panose="02020603050405020304" pitchFamily="18" charset="0"/>
                        </a:rPr>
                        <a:t>变大</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altLang="en-US" sz="2800" b="0" dirty="0">
                          <a:solidFill>
                            <a:schemeClr val="tx1"/>
                          </a:solidFill>
                          <a:effectLst/>
                          <a:latin typeface="+mn-lt"/>
                          <a:ea typeface="+mn-ea"/>
                          <a:cs typeface="Times New Roman" panose="02020603050405020304" pitchFamily="18" charset="0"/>
                        </a:rPr>
                        <a:t>偏高</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973605"/>
                  </a:ext>
                </a:extLst>
              </a:tr>
              <a:tr h="588585">
                <a:tc vMerge="1">
                  <a:txBody>
                    <a:bodyPr/>
                    <a:lstStyle/>
                    <a:p>
                      <a:endParaRPr lang="zh-CN" altLang="en-US"/>
                    </a:p>
                  </a:txBody>
                  <a:tcPr/>
                </a:tc>
                <a:tc>
                  <a:txBody>
                    <a:bodyPr/>
                    <a:lstStyle/>
                    <a:p>
                      <a:pPr>
                        <a:lnSpc>
                          <a:spcPct val="130000"/>
                        </a:lnSpc>
                        <a:spcAft>
                          <a:spcPts val="0"/>
                        </a:spcAft>
                      </a:pPr>
                      <a:r>
                        <a:rPr lang="zh-CN" sz="2800" b="0" dirty="0">
                          <a:solidFill>
                            <a:schemeClr val="tx1"/>
                          </a:solidFill>
                          <a:effectLst/>
                          <a:latin typeface="+mn-lt"/>
                          <a:ea typeface="+mn-ea"/>
                        </a:rPr>
                        <a:t>振荡锥形瓶时部分液体溅出</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altLang="en-US" sz="2800" b="0" dirty="0">
                          <a:solidFill>
                            <a:schemeClr val="tx1"/>
                          </a:solidFill>
                          <a:effectLst/>
                          <a:latin typeface="+mn-lt"/>
                          <a:ea typeface="+mn-ea"/>
                          <a:cs typeface="Times New Roman" panose="02020603050405020304" pitchFamily="18" charset="0"/>
                        </a:rPr>
                        <a:t>变小</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altLang="en-US" sz="2800" b="0" dirty="0">
                          <a:solidFill>
                            <a:schemeClr val="tx1"/>
                          </a:solidFill>
                          <a:effectLst/>
                          <a:latin typeface="+mn-lt"/>
                          <a:ea typeface="+mn-ea"/>
                          <a:cs typeface="Times New Roman" panose="02020603050405020304" pitchFamily="18" charset="0"/>
                        </a:rPr>
                        <a:t>偏低</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83868149"/>
                  </a:ext>
                </a:extLst>
              </a:tr>
              <a:tr h="662700">
                <a:tc vMerge="1">
                  <a:txBody>
                    <a:bodyPr/>
                    <a:lstStyle/>
                    <a:p>
                      <a:endParaRPr lang="zh-CN" altLang="en-US"/>
                    </a:p>
                  </a:txBody>
                  <a:tcPr/>
                </a:tc>
                <a:tc>
                  <a:txBody>
                    <a:bodyPr/>
                    <a:lstStyle/>
                    <a:p>
                      <a:pPr>
                        <a:lnSpc>
                          <a:spcPct val="130000"/>
                        </a:lnSpc>
                        <a:spcAft>
                          <a:spcPts val="0"/>
                        </a:spcAft>
                      </a:pPr>
                      <a:r>
                        <a:rPr lang="zh-CN" sz="2800" b="0" dirty="0">
                          <a:solidFill>
                            <a:schemeClr val="tx1"/>
                          </a:solidFill>
                          <a:effectLst/>
                          <a:latin typeface="+mn-lt"/>
                          <a:ea typeface="+mn-ea"/>
                        </a:rPr>
                        <a:t>酸式滴定管中部分酸液滴出锥形瓶外</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altLang="en-US" sz="2800" b="0" dirty="0">
                          <a:solidFill>
                            <a:schemeClr val="tx1"/>
                          </a:solidFill>
                          <a:effectLst/>
                          <a:latin typeface="+mn-lt"/>
                          <a:ea typeface="+mn-ea"/>
                          <a:cs typeface="Times New Roman" panose="02020603050405020304" pitchFamily="18" charset="0"/>
                        </a:rPr>
                        <a:t>变大</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altLang="en-US" sz="2800" b="0" dirty="0">
                          <a:solidFill>
                            <a:schemeClr val="tx1"/>
                          </a:solidFill>
                          <a:effectLst/>
                          <a:latin typeface="+mn-lt"/>
                          <a:ea typeface="+mn-ea"/>
                          <a:cs typeface="Times New Roman" panose="02020603050405020304" pitchFamily="18" charset="0"/>
                        </a:rPr>
                        <a:t>偏高</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10732654"/>
                  </a:ext>
                </a:extLst>
              </a:tr>
              <a:tr h="1765753">
                <a:tc vMerge="1">
                  <a:txBody>
                    <a:bodyPr/>
                    <a:lstStyle/>
                    <a:p>
                      <a:endParaRPr lang="zh-CN" altLang="en-US"/>
                    </a:p>
                  </a:txBody>
                  <a:tcPr/>
                </a:tc>
                <a:tc>
                  <a:txBody>
                    <a:bodyPr/>
                    <a:lstStyle/>
                    <a:p>
                      <a:pPr>
                        <a:lnSpc>
                          <a:spcPct val="130000"/>
                        </a:lnSpc>
                        <a:spcAft>
                          <a:spcPts val="0"/>
                        </a:spcAft>
                      </a:pPr>
                      <a:r>
                        <a:rPr lang="zh-CN" sz="2800" b="0" dirty="0">
                          <a:solidFill>
                            <a:schemeClr val="tx1"/>
                          </a:solidFill>
                          <a:effectLst/>
                          <a:latin typeface="+mn-lt"/>
                          <a:ea typeface="+mn-ea"/>
                        </a:rPr>
                        <a:t>溶液颜色较浅时滴入酸液过快</a:t>
                      </a:r>
                      <a:r>
                        <a:rPr lang="en-US" sz="2800" b="0" dirty="0">
                          <a:solidFill>
                            <a:schemeClr val="tx1"/>
                          </a:solidFill>
                          <a:effectLst/>
                          <a:latin typeface="+mn-lt"/>
                          <a:ea typeface="+mn-ea"/>
                        </a:rPr>
                        <a:t>,</a:t>
                      </a:r>
                      <a:r>
                        <a:rPr lang="zh-CN" sz="2800" b="0" dirty="0">
                          <a:solidFill>
                            <a:schemeClr val="tx1"/>
                          </a:solidFill>
                          <a:effectLst/>
                          <a:latin typeface="+mn-lt"/>
                          <a:ea typeface="+mn-ea"/>
                        </a:rPr>
                        <a:t>停止滴定后反加一滴</a:t>
                      </a:r>
                      <a:r>
                        <a:rPr lang="en-US" sz="2800" b="0" dirty="0" err="1">
                          <a:solidFill>
                            <a:schemeClr val="tx1"/>
                          </a:solidFill>
                          <a:effectLst/>
                          <a:latin typeface="+mn-lt"/>
                          <a:ea typeface="+mn-ea"/>
                        </a:rPr>
                        <a:t>NaOH</a:t>
                      </a:r>
                      <a:r>
                        <a:rPr lang="zh-CN" sz="2800" b="0" dirty="0">
                          <a:solidFill>
                            <a:schemeClr val="tx1"/>
                          </a:solidFill>
                          <a:effectLst/>
                          <a:latin typeface="+mn-lt"/>
                          <a:ea typeface="+mn-ea"/>
                        </a:rPr>
                        <a:t>溶液无变化</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altLang="en-US" sz="2800" b="0" dirty="0">
                          <a:solidFill>
                            <a:schemeClr val="tx1"/>
                          </a:solidFill>
                          <a:effectLst/>
                          <a:latin typeface="+mn-lt"/>
                          <a:ea typeface="+mn-ea"/>
                          <a:cs typeface="Times New Roman" panose="02020603050405020304" pitchFamily="18" charset="0"/>
                        </a:rPr>
                        <a:t>变大</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altLang="en-US" sz="2800" b="0" dirty="0">
                          <a:solidFill>
                            <a:schemeClr val="tx1"/>
                          </a:solidFill>
                          <a:effectLst/>
                          <a:latin typeface="+mn-lt"/>
                          <a:ea typeface="+mn-ea"/>
                          <a:cs typeface="Times New Roman" panose="02020603050405020304" pitchFamily="18" charset="0"/>
                        </a:rPr>
                        <a:t>偏高</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5429783"/>
                  </a:ext>
                </a:extLst>
              </a:tr>
            </a:tbl>
          </a:graphicData>
        </a:graphic>
      </p:graphicFrame>
    </p:spTree>
    <p:extLst>
      <p:ext uri="{BB962C8B-B14F-4D97-AF65-F5344CB8AC3E}">
        <p14:creationId xmlns:p14="http://schemas.microsoft.com/office/powerpoint/2010/main" val="5505807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15" name="矩形 14">
            <a:extLst>
              <a:ext uri="{FF2B5EF4-FFF2-40B4-BE49-F238E27FC236}">
                <a16:creationId xmlns:a16="http://schemas.microsoft.com/office/drawing/2014/main" xmlns="" id="{C3B9D2F5-593F-4F78-9E81-A9CD767162E1}"/>
              </a:ext>
            </a:extLst>
          </p:cNvPr>
          <p:cNvSpPr/>
          <p:nvPr/>
        </p:nvSpPr>
        <p:spPr>
          <a:xfrm>
            <a:off x="234042" y="312735"/>
            <a:ext cx="11723913" cy="661207"/>
          </a:xfrm>
          <a:prstGeom prst="rect">
            <a:avLst/>
          </a:prstGeom>
        </p:spPr>
        <p:txBody>
          <a:bodyPr wrap="square">
            <a:spAutoFit/>
          </a:bodyPr>
          <a:lstStyle/>
          <a:p>
            <a:pPr algn="r">
              <a:lnSpc>
                <a:spcPct val="150000"/>
              </a:lnSpc>
            </a:pPr>
            <a:r>
              <a:rPr lang="zh-CN" altLang="en-US" sz="2800" dirty="0"/>
              <a:t>（续表）</a:t>
            </a:r>
            <a:endParaRPr lang="en-US" altLang="zh-CN" sz="2800" dirty="0"/>
          </a:p>
        </p:txBody>
      </p:sp>
      <p:graphicFrame>
        <p:nvGraphicFramePr>
          <p:cNvPr id="2" name="表格 1">
            <a:extLst>
              <a:ext uri="{FF2B5EF4-FFF2-40B4-BE49-F238E27FC236}">
                <a16:creationId xmlns:a16="http://schemas.microsoft.com/office/drawing/2014/main" xmlns="" id="{A9572A94-A346-42DF-B59B-47AD212E644B}"/>
              </a:ext>
            </a:extLst>
          </p:cNvPr>
          <p:cNvGraphicFramePr>
            <a:graphicFrameLocks noGrp="1"/>
          </p:cNvGraphicFramePr>
          <p:nvPr>
            <p:extLst>
              <p:ext uri="{D42A27DB-BD31-4B8C-83A1-F6EECF244321}">
                <p14:modId xmlns:p14="http://schemas.microsoft.com/office/powerpoint/2010/main" val="2393342805"/>
              </p:ext>
            </p:extLst>
          </p:nvPr>
        </p:nvGraphicFramePr>
        <p:xfrm>
          <a:off x="383892" y="997922"/>
          <a:ext cx="11424212" cy="5553349"/>
        </p:xfrm>
        <a:graphic>
          <a:graphicData uri="http://schemas.openxmlformats.org/drawingml/2006/table">
            <a:tbl>
              <a:tblPr firstRow="1" firstCol="1" bandRow="1">
                <a:tableStyleId>{5C22544A-7EE6-4342-B048-85BDC9FD1C3A}</a:tableStyleId>
              </a:tblPr>
              <a:tblGrid>
                <a:gridCol w="1096545">
                  <a:extLst>
                    <a:ext uri="{9D8B030D-6E8A-4147-A177-3AD203B41FA5}">
                      <a16:colId xmlns:a16="http://schemas.microsoft.com/office/drawing/2014/main" xmlns="" val="4136988530"/>
                    </a:ext>
                  </a:extLst>
                </a:gridCol>
                <a:gridCol w="8047455">
                  <a:extLst>
                    <a:ext uri="{9D8B030D-6E8A-4147-A177-3AD203B41FA5}">
                      <a16:colId xmlns:a16="http://schemas.microsoft.com/office/drawing/2014/main" xmlns="" val="3250607543"/>
                    </a:ext>
                  </a:extLst>
                </a:gridCol>
                <a:gridCol w="1134319">
                  <a:extLst>
                    <a:ext uri="{9D8B030D-6E8A-4147-A177-3AD203B41FA5}">
                      <a16:colId xmlns:a16="http://schemas.microsoft.com/office/drawing/2014/main" xmlns="" val="1767046688"/>
                    </a:ext>
                  </a:extLst>
                </a:gridCol>
                <a:gridCol w="1145893">
                  <a:extLst>
                    <a:ext uri="{9D8B030D-6E8A-4147-A177-3AD203B41FA5}">
                      <a16:colId xmlns:a16="http://schemas.microsoft.com/office/drawing/2014/main" xmlns="" val="3364015931"/>
                    </a:ext>
                  </a:extLst>
                </a:gridCol>
              </a:tblGrid>
              <a:tr h="593826">
                <a:tc>
                  <a:txBody>
                    <a:bodyPr/>
                    <a:lstStyle/>
                    <a:p>
                      <a:pPr algn="ctr">
                        <a:lnSpc>
                          <a:spcPct val="130000"/>
                        </a:lnSpc>
                        <a:spcAft>
                          <a:spcPts val="0"/>
                        </a:spcAft>
                      </a:pPr>
                      <a:r>
                        <a:rPr lang="zh-CN" sz="2800" b="0" dirty="0">
                          <a:solidFill>
                            <a:schemeClr val="tx1"/>
                          </a:solidFill>
                          <a:effectLst/>
                          <a:latin typeface="+mn-lt"/>
                          <a:ea typeface="+mn-ea"/>
                        </a:rPr>
                        <a:t>步骤</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latin typeface="+mn-lt"/>
                          <a:ea typeface="+mn-ea"/>
                        </a:rPr>
                        <a:t>操作</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altLang="zh-CN" sz="2800" b="0" i="1" dirty="0" smtClean="0">
                          <a:solidFill>
                            <a:schemeClr val="tx1"/>
                          </a:solidFill>
                          <a:effectLst/>
                          <a:latin typeface="+mn-lt"/>
                          <a:ea typeface="+mn-ea"/>
                        </a:rPr>
                        <a:t>V</a:t>
                      </a:r>
                      <a:r>
                        <a:rPr lang="en-US" altLang="zh-CN" sz="2800" b="0" baseline="-25000" dirty="0" smtClean="0">
                          <a:solidFill>
                            <a:schemeClr val="tx1"/>
                          </a:solidFill>
                          <a:effectLst/>
                          <a:latin typeface="+mn-lt"/>
                          <a:ea typeface="+mn-ea"/>
                        </a:rPr>
                        <a:t>A</a:t>
                      </a:r>
                      <a:endParaRPr lang="zh-CN" altLang="zh-CN" sz="2800" b="0" dirty="0" smtClean="0">
                        <a:solidFill>
                          <a:schemeClr val="tx1"/>
                        </a:solidFill>
                        <a:effectLst/>
                        <a:latin typeface="+mn-lt"/>
                        <a:ea typeface="+mn-ea"/>
                        <a:cs typeface="Times New Roman" panose="02020603050405020304" pitchFamily="18" charset="0"/>
                      </a:endParaRPr>
                    </a:p>
                    <a:p>
                      <a:pPr algn="ctr">
                        <a:lnSpc>
                          <a:spcPct val="130000"/>
                        </a:lnSpc>
                        <a:spcAft>
                          <a:spcPts val="0"/>
                        </a:spcAft>
                      </a:pPr>
                      <a:endParaRPr lang="zh-CN" sz="2800" b="0" dirty="0">
                        <a:solidFill>
                          <a:schemeClr val="tx1"/>
                        </a:solidFill>
                        <a:effectLst/>
                        <a:latin typeface="+mn-lt"/>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altLang="zh-CN" sz="2800" b="0" i="1" dirty="0" err="1" smtClean="0">
                          <a:solidFill>
                            <a:schemeClr val="tx1"/>
                          </a:solidFill>
                          <a:effectLst/>
                          <a:latin typeface="+mn-lt"/>
                          <a:ea typeface="+mn-ea"/>
                        </a:rPr>
                        <a:t>c</a:t>
                      </a:r>
                      <a:r>
                        <a:rPr lang="en-US" altLang="zh-CN" sz="2800" b="0" baseline="-25000" dirty="0" err="1" smtClean="0">
                          <a:solidFill>
                            <a:schemeClr val="tx1"/>
                          </a:solidFill>
                          <a:effectLst/>
                          <a:latin typeface="+mn-lt"/>
                          <a:ea typeface="+mn-ea"/>
                        </a:rPr>
                        <a:t>B</a:t>
                      </a:r>
                      <a:endParaRPr lang="zh-CN" altLang="zh-CN" sz="2800" b="0" dirty="0" smtClean="0">
                        <a:solidFill>
                          <a:schemeClr val="tx1"/>
                        </a:solidFill>
                        <a:effectLst/>
                        <a:latin typeface="+mn-lt"/>
                        <a:ea typeface="+mn-ea"/>
                        <a:cs typeface="Times New Roman" panose="02020603050405020304" pitchFamily="18" charset="0"/>
                      </a:endParaRPr>
                    </a:p>
                    <a:p>
                      <a:pPr algn="ctr">
                        <a:lnSpc>
                          <a:spcPct val="130000"/>
                        </a:lnSpc>
                        <a:spcAft>
                          <a:spcPts val="0"/>
                        </a:spcAft>
                      </a:pPr>
                      <a:endParaRPr lang="zh-CN" sz="2800" b="0" dirty="0">
                        <a:solidFill>
                          <a:schemeClr val="tx1"/>
                        </a:solidFill>
                        <a:effectLst/>
                        <a:latin typeface="+mn-lt"/>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0300749"/>
                  </a:ext>
                </a:extLst>
              </a:tr>
              <a:tr h="1781477">
                <a:tc rowSpan="3">
                  <a:txBody>
                    <a:bodyPr/>
                    <a:lstStyle/>
                    <a:p>
                      <a:pPr algn="ctr">
                        <a:lnSpc>
                          <a:spcPct val="130000"/>
                        </a:lnSpc>
                        <a:spcAft>
                          <a:spcPts val="0"/>
                        </a:spcAft>
                      </a:pPr>
                      <a:r>
                        <a:rPr lang="zh-CN" sz="2800" b="0">
                          <a:solidFill>
                            <a:schemeClr val="tx1"/>
                          </a:solidFill>
                          <a:effectLst/>
                          <a:latin typeface="+mn-lt"/>
                          <a:ea typeface="+mn-ea"/>
                          <a:cs typeface="Times New Roman" panose="02020603050405020304" pitchFamily="18" charset="0"/>
                        </a:rPr>
                        <a:t>读数</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latin typeface="+mn-lt"/>
                          <a:ea typeface="+mn-ea"/>
                          <a:cs typeface="Times New Roman" panose="02020603050405020304" pitchFamily="18" charset="0"/>
                        </a:rPr>
                        <a:t>滴定前读数正确</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滴定后俯视读数</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或</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前仰后俯</a:t>
                      </a:r>
                      <a:r>
                        <a:rPr lang="en-US" sz="2800" b="0" dirty="0">
                          <a:solidFill>
                            <a:schemeClr val="tx1"/>
                          </a:solidFill>
                          <a:effectLst/>
                          <a:latin typeface="+mn-lt"/>
                          <a:ea typeface="+mn-ea"/>
                          <a:cs typeface="Times New Roman" panose="02020603050405020304" pitchFamily="18" charset="0"/>
                        </a:rPr>
                        <a:t>”)</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latin typeface="+mn-lt"/>
                          <a:ea typeface="+mn-ea"/>
                          <a:cs typeface="Times New Roman" panose="02020603050405020304" pitchFamily="18" charset="0"/>
                        </a:rPr>
                        <a:t>变小</a:t>
                      </a:r>
                    </a:p>
                  </a:txBody>
                  <a:tcPr marL="0" marR="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latin typeface="+mn-lt"/>
                          <a:ea typeface="+mn-ea"/>
                          <a:cs typeface="Times New Roman" panose="02020603050405020304" pitchFamily="18" charset="0"/>
                        </a:rPr>
                        <a:t>偏低</a:t>
                      </a:r>
                    </a:p>
                  </a:txBody>
                  <a:tcPr marL="0" marR="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53834105"/>
                  </a:ext>
                </a:extLst>
              </a:tr>
              <a:tr h="1781477">
                <a:tc vMerge="1">
                  <a:txBody>
                    <a:bodyPr/>
                    <a:lstStyle/>
                    <a:p>
                      <a:endParaRPr lang="zh-CN" altLang="en-US"/>
                    </a:p>
                  </a:txBody>
                  <a:tcPr/>
                </a:tc>
                <a:tc>
                  <a:txBody>
                    <a:bodyPr/>
                    <a:lstStyle/>
                    <a:p>
                      <a:pPr>
                        <a:lnSpc>
                          <a:spcPct val="130000"/>
                        </a:lnSpc>
                        <a:spcAft>
                          <a:spcPts val="0"/>
                        </a:spcAft>
                      </a:pPr>
                      <a:r>
                        <a:rPr lang="zh-CN" sz="2800" b="0" dirty="0">
                          <a:solidFill>
                            <a:schemeClr val="tx1"/>
                          </a:solidFill>
                          <a:effectLst/>
                          <a:latin typeface="+mn-lt"/>
                          <a:ea typeface="+mn-ea"/>
                          <a:cs typeface="Times New Roman" panose="02020603050405020304" pitchFamily="18" charset="0"/>
                        </a:rPr>
                        <a:t>滴定前读数正确</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滴定后仰视读数</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或</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前俯后仰</a:t>
                      </a:r>
                      <a:r>
                        <a:rPr lang="en-US" sz="2800" b="0" dirty="0">
                          <a:solidFill>
                            <a:schemeClr val="tx1"/>
                          </a:solidFill>
                          <a:effectLst/>
                          <a:latin typeface="+mn-lt"/>
                          <a:ea typeface="+mn-ea"/>
                          <a:cs typeface="Times New Roman" panose="02020603050405020304" pitchFamily="18" charset="0"/>
                        </a:rPr>
                        <a:t>”)</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latin typeface="+mn-lt"/>
                          <a:ea typeface="+mn-ea"/>
                          <a:cs typeface="Times New Roman" panose="02020603050405020304" pitchFamily="18" charset="0"/>
                        </a:rPr>
                        <a:t>变大</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cs typeface="Times New Roman" panose="02020603050405020304" pitchFamily="18" charset="0"/>
                        </a:rPr>
                        <a:t>偏高</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8436702"/>
                  </a:ext>
                </a:extLst>
              </a:tr>
              <a:tr h="880923">
                <a:tc vMerge="1">
                  <a:txBody>
                    <a:bodyPr/>
                    <a:lstStyle/>
                    <a:p>
                      <a:endParaRPr lang="zh-CN" altLang="en-US"/>
                    </a:p>
                  </a:txBody>
                  <a:tcPr/>
                </a:tc>
                <a:tc>
                  <a:txBody>
                    <a:bodyPr/>
                    <a:lstStyle/>
                    <a:p>
                      <a:pPr>
                        <a:lnSpc>
                          <a:spcPct val="130000"/>
                        </a:lnSpc>
                        <a:spcAft>
                          <a:spcPts val="0"/>
                        </a:spcAft>
                      </a:pPr>
                      <a:r>
                        <a:rPr lang="zh-CN" sz="2800" b="0" dirty="0">
                          <a:solidFill>
                            <a:schemeClr val="tx1"/>
                          </a:solidFill>
                          <a:effectLst/>
                          <a:latin typeface="+mn-lt"/>
                          <a:ea typeface="+mn-ea"/>
                          <a:cs typeface="Times New Roman" panose="02020603050405020304" pitchFamily="18" charset="0"/>
                        </a:rPr>
                        <a:t>两次滴定所消耗酸液的体积相差太大</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30000"/>
                        </a:lnSpc>
                        <a:spcAft>
                          <a:spcPts val="0"/>
                        </a:spcAft>
                      </a:pPr>
                      <a:r>
                        <a:rPr lang="en-US" sz="2800" b="0" dirty="0">
                          <a:solidFill>
                            <a:schemeClr val="tx1"/>
                          </a:solidFill>
                          <a:effectLst/>
                          <a:latin typeface="+mn-lt"/>
                          <a:ea typeface="+mn-ea"/>
                          <a:cs typeface="Times New Roman" panose="02020603050405020304" pitchFamily="18" charset="0"/>
                        </a:rPr>
                        <a:t> </a:t>
                      </a:r>
                      <a:r>
                        <a:rPr lang="zh-CN" sz="2800" b="0" dirty="0">
                          <a:solidFill>
                            <a:schemeClr val="tx1"/>
                          </a:solidFill>
                          <a:effectLst/>
                          <a:latin typeface="+mn-lt"/>
                          <a:ea typeface="+mn-ea"/>
                          <a:cs typeface="Times New Roman" panose="02020603050405020304" pitchFamily="18" charset="0"/>
                        </a:rPr>
                        <a:t>无法判断</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extLst>
                  <a:ext uri="{0D108BD9-81ED-4DB2-BD59-A6C34878D82A}">
                    <a16:rowId xmlns:a16="http://schemas.microsoft.com/office/drawing/2014/main" xmlns="" val="2538757739"/>
                  </a:ext>
                </a:extLst>
              </a:tr>
            </a:tbl>
          </a:graphicData>
        </a:graphic>
      </p:graphicFrame>
    </p:spTree>
    <p:extLst>
      <p:ext uri="{BB962C8B-B14F-4D97-AF65-F5344CB8AC3E}">
        <p14:creationId xmlns:p14="http://schemas.microsoft.com/office/powerpoint/2010/main" val="27455274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15" name="矩形 14">
            <a:extLst>
              <a:ext uri="{FF2B5EF4-FFF2-40B4-BE49-F238E27FC236}">
                <a16:creationId xmlns:a16="http://schemas.microsoft.com/office/drawing/2014/main" xmlns="" id="{C3B9D2F5-593F-4F78-9E81-A9CD767162E1}"/>
              </a:ext>
            </a:extLst>
          </p:cNvPr>
          <p:cNvSpPr/>
          <p:nvPr/>
        </p:nvSpPr>
        <p:spPr>
          <a:xfrm>
            <a:off x="234042" y="196623"/>
            <a:ext cx="11723913" cy="6555641"/>
          </a:xfrm>
          <a:prstGeom prst="rect">
            <a:avLst/>
          </a:prstGeom>
        </p:spPr>
        <p:txBody>
          <a:bodyPr wrap="square">
            <a:spAutoFit/>
          </a:bodyPr>
          <a:lstStyle/>
          <a:p>
            <a:pPr>
              <a:lnSpc>
                <a:spcPct val="150000"/>
              </a:lnSpc>
            </a:pPr>
            <a:r>
              <a:rPr lang="en-US" altLang="zh-CN" sz="2800" b="1" dirty="0"/>
              <a:t>3.</a:t>
            </a:r>
            <a:r>
              <a:rPr lang="zh-CN" altLang="zh-CN" sz="2800" b="1" dirty="0"/>
              <a:t>滴定曲线的图像分析</a:t>
            </a:r>
          </a:p>
          <a:p>
            <a:pPr>
              <a:lnSpc>
                <a:spcPct val="150000"/>
              </a:lnSpc>
            </a:pPr>
            <a:r>
              <a:rPr lang="en-US" altLang="zh-CN" sz="2800" dirty="0"/>
              <a:t>(1)</a:t>
            </a:r>
            <a:r>
              <a:rPr lang="zh-CN" altLang="zh-CN" sz="2800" dirty="0"/>
              <a:t>注意纵横坐标含义</a:t>
            </a:r>
            <a:r>
              <a:rPr lang="en-US" altLang="zh-CN" sz="2800" dirty="0"/>
              <a:t>:</a:t>
            </a:r>
            <a:r>
              <a:rPr lang="zh-CN" altLang="zh-CN" sz="2800" dirty="0"/>
              <a:t>一般横坐标为滴加酸</a:t>
            </a:r>
            <a:r>
              <a:rPr lang="en-US" altLang="zh-CN" sz="2800" dirty="0"/>
              <a:t>(</a:t>
            </a:r>
            <a:r>
              <a:rPr lang="zh-CN" altLang="zh-CN" sz="2800" dirty="0"/>
              <a:t>或碱</a:t>
            </a:r>
            <a:r>
              <a:rPr lang="en-US" altLang="zh-CN" sz="2800" dirty="0"/>
              <a:t>)</a:t>
            </a:r>
            <a:r>
              <a:rPr lang="zh-CN" altLang="zh-CN" sz="2800" dirty="0"/>
              <a:t>溶液的体积</a:t>
            </a:r>
            <a:r>
              <a:rPr lang="en-US" altLang="zh-CN" sz="2800" dirty="0"/>
              <a:t>,</a:t>
            </a:r>
            <a:r>
              <a:rPr lang="zh-CN" altLang="zh-CN" sz="2800" dirty="0"/>
              <a:t>纵坐标为溶液的</a:t>
            </a:r>
            <a:r>
              <a:rPr lang="en-US" altLang="zh-CN" sz="2800" dirty="0"/>
              <a:t>pH</a:t>
            </a:r>
            <a:r>
              <a:rPr lang="zh-CN" altLang="zh-CN" sz="2800" dirty="0"/>
              <a:t>。</a:t>
            </a:r>
          </a:p>
          <a:p>
            <a:pPr>
              <a:lnSpc>
                <a:spcPct val="150000"/>
              </a:lnSpc>
            </a:pPr>
            <a:r>
              <a:rPr lang="en-US" altLang="zh-CN" sz="2800" dirty="0"/>
              <a:t>(2)</a:t>
            </a:r>
            <a:r>
              <a:rPr lang="zh-CN" altLang="zh-CN" sz="2800" dirty="0"/>
              <a:t>注意起点时的</a:t>
            </a:r>
            <a:r>
              <a:rPr lang="en-US" altLang="zh-CN" sz="2800" dirty="0"/>
              <a:t>pH:</a:t>
            </a:r>
            <a:r>
              <a:rPr lang="zh-CN" altLang="zh-CN" sz="2800" dirty="0"/>
              <a:t>可以通过起点时的</a:t>
            </a:r>
            <a:r>
              <a:rPr lang="en-US" altLang="zh-CN" sz="2800" dirty="0"/>
              <a:t>pH</a:t>
            </a:r>
            <a:r>
              <a:rPr lang="zh-CN" altLang="zh-CN" sz="2800" dirty="0"/>
              <a:t>判断溶液的浓度。</a:t>
            </a:r>
          </a:p>
          <a:p>
            <a:pPr>
              <a:lnSpc>
                <a:spcPct val="150000"/>
              </a:lnSpc>
            </a:pPr>
            <a:r>
              <a:rPr lang="en-US" altLang="zh-CN" sz="2800" dirty="0"/>
              <a:t>(3)</a:t>
            </a:r>
            <a:r>
              <a:rPr lang="zh-CN" altLang="zh-CN" sz="2800" dirty="0"/>
              <a:t>注意</a:t>
            </a:r>
            <a:r>
              <a:rPr lang="en-US" altLang="zh-CN" sz="2800" dirty="0"/>
              <a:t>“</a:t>
            </a:r>
            <a:r>
              <a:rPr lang="zh-CN" altLang="zh-CN" sz="2800" dirty="0"/>
              <a:t>滴定终点</a:t>
            </a:r>
            <a:r>
              <a:rPr lang="en-US" altLang="zh-CN" sz="2800" dirty="0"/>
              <a:t>”“</a:t>
            </a:r>
            <a:r>
              <a:rPr lang="zh-CN" altLang="zh-CN" sz="2800" dirty="0"/>
              <a:t>恰好中和</a:t>
            </a:r>
            <a:r>
              <a:rPr lang="en-US" altLang="zh-CN" sz="2800" dirty="0"/>
              <a:t>”“</a:t>
            </a:r>
            <a:r>
              <a:rPr lang="zh-CN" altLang="zh-CN" sz="2800" dirty="0"/>
              <a:t>呈中性</a:t>
            </a:r>
            <a:r>
              <a:rPr lang="en-US" altLang="zh-CN" sz="2800" dirty="0"/>
              <a:t>”</a:t>
            </a:r>
            <a:r>
              <a:rPr lang="zh-CN" altLang="zh-CN" sz="2800" dirty="0"/>
              <a:t>的不同。</a:t>
            </a:r>
          </a:p>
          <a:p>
            <a:pPr>
              <a:lnSpc>
                <a:spcPct val="150000"/>
              </a:lnSpc>
            </a:pPr>
            <a:r>
              <a:rPr lang="en-US" altLang="zh-CN" sz="2800" dirty="0"/>
              <a:t>①</a:t>
            </a:r>
            <a:r>
              <a:rPr lang="zh-CN" altLang="zh-CN" sz="2800" dirty="0"/>
              <a:t>滴定终点</a:t>
            </a:r>
            <a:r>
              <a:rPr lang="en-US" altLang="zh-CN" sz="2800" dirty="0"/>
              <a:t>:</a:t>
            </a:r>
            <a:r>
              <a:rPr lang="zh-CN" altLang="zh-CN" sz="2800" dirty="0"/>
              <a:t>指示剂变色时即</a:t>
            </a:r>
            <a:r>
              <a:rPr lang="en-US" altLang="zh-CN" sz="2800" dirty="0"/>
              <a:t>“</a:t>
            </a:r>
            <a:r>
              <a:rPr lang="zh-CN" altLang="zh-CN" sz="2800" dirty="0"/>
              <a:t>达到了滴定的终点</a:t>
            </a:r>
            <a:r>
              <a:rPr lang="en-US" altLang="zh-CN" sz="2800" dirty="0"/>
              <a:t>”,</a:t>
            </a:r>
            <a:r>
              <a:rPr lang="zh-CN" altLang="zh-CN" sz="2800" dirty="0"/>
              <a:t>通常与理论终点存在着一定的误差</a:t>
            </a:r>
            <a:r>
              <a:rPr lang="en-US" altLang="zh-CN" sz="2800" dirty="0"/>
              <a:t>(</a:t>
            </a:r>
            <a:r>
              <a:rPr lang="zh-CN" altLang="zh-CN" sz="2800" dirty="0"/>
              <a:t>允许误差</a:t>
            </a:r>
            <a:r>
              <a:rPr lang="en-US" altLang="zh-CN" sz="2800" dirty="0"/>
              <a:t>),</a:t>
            </a:r>
            <a:r>
              <a:rPr lang="zh-CN" altLang="zh-CN" sz="2800" dirty="0"/>
              <a:t>而指示剂变色点都不是</a:t>
            </a:r>
            <a:r>
              <a:rPr lang="en-US" altLang="zh-CN" sz="2800" dirty="0"/>
              <a:t>pH=7</a:t>
            </a:r>
            <a:r>
              <a:rPr lang="zh-CN" altLang="zh-CN" sz="2800" dirty="0"/>
              <a:t>的情况。</a:t>
            </a:r>
          </a:p>
          <a:p>
            <a:pPr>
              <a:lnSpc>
                <a:spcPct val="150000"/>
              </a:lnSpc>
            </a:pPr>
            <a:r>
              <a:rPr lang="en-US" altLang="zh-CN" sz="2800" dirty="0"/>
              <a:t>②</a:t>
            </a:r>
            <a:r>
              <a:rPr lang="zh-CN" altLang="zh-CN" sz="2800" dirty="0"/>
              <a:t>恰好中和</a:t>
            </a:r>
            <a:r>
              <a:rPr lang="en-US" altLang="zh-CN" sz="2800" dirty="0"/>
              <a:t>:</a:t>
            </a:r>
            <a:r>
              <a:rPr lang="zh-CN" altLang="zh-CN" sz="2800" dirty="0"/>
              <a:t>指酸和碱恰好完全反应生成盐和水的时刻</a:t>
            </a:r>
            <a:r>
              <a:rPr lang="en-US" altLang="zh-CN" sz="2800" dirty="0"/>
              <a:t>,</a:t>
            </a:r>
            <a:r>
              <a:rPr lang="zh-CN" altLang="zh-CN" sz="2800" dirty="0"/>
              <a:t>此时的溶液不一定呈中性。</a:t>
            </a:r>
          </a:p>
          <a:p>
            <a:pPr>
              <a:lnSpc>
                <a:spcPct val="150000"/>
              </a:lnSpc>
            </a:pPr>
            <a:r>
              <a:rPr lang="en-US" altLang="zh-CN" sz="2800" dirty="0"/>
              <a:t>③</a:t>
            </a:r>
            <a:r>
              <a:rPr lang="zh-CN" altLang="zh-CN" sz="2800" dirty="0"/>
              <a:t>呈中性</a:t>
            </a:r>
            <a:r>
              <a:rPr lang="en-US" altLang="zh-CN" sz="2800" dirty="0"/>
              <a:t>:</a:t>
            </a:r>
            <a:r>
              <a:rPr lang="zh-CN" altLang="zh-CN" sz="2800" dirty="0"/>
              <a:t>溶液中的氢离子浓度等于氢氧根离子浓度</a:t>
            </a:r>
            <a:r>
              <a:rPr lang="en-US" altLang="zh-CN" sz="2800" dirty="0"/>
              <a:t>(</a:t>
            </a:r>
            <a:r>
              <a:rPr lang="zh-CN" altLang="zh-CN" sz="2800" dirty="0"/>
              <a:t>常温下</a:t>
            </a:r>
            <a:r>
              <a:rPr lang="en-US" altLang="zh-CN" sz="2800" dirty="0"/>
              <a:t>pH=7)</a:t>
            </a:r>
            <a:r>
              <a:rPr lang="zh-CN" altLang="zh-CN" sz="2800" dirty="0"/>
              <a:t>。</a:t>
            </a:r>
          </a:p>
        </p:txBody>
      </p:sp>
    </p:spTree>
    <p:extLst>
      <p:ext uri="{BB962C8B-B14F-4D97-AF65-F5344CB8AC3E}">
        <p14:creationId xmlns:p14="http://schemas.microsoft.com/office/powerpoint/2010/main" val="36947409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15" name="矩形 14">
            <a:extLst>
              <a:ext uri="{FF2B5EF4-FFF2-40B4-BE49-F238E27FC236}">
                <a16:creationId xmlns:a16="http://schemas.microsoft.com/office/drawing/2014/main" xmlns="" id="{C3B9D2F5-593F-4F78-9E81-A9CD767162E1}"/>
              </a:ext>
            </a:extLst>
          </p:cNvPr>
          <p:cNvSpPr/>
          <p:nvPr/>
        </p:nvSpPr>
        <p:spPr>
          <a:xfrm>
            <a:off x="234042" y="247266"/>
            <a:ext cx="11723913" cy="6555641"/>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5</a:t>
            </a:r>
            <a:r>
              <a:rPr lang="zh-CN" altLang="zh-CN" sz="2800" dirty="0"/>
              <a:t>　某学生欲用已知物质的量浓度的盐酸来滴定未知物质的量浓度的</a:t>
            </a:r>
            <a:r>
              <a:rPr lang="en-US" altLang="zh-CN" sz="2800" dirty="0" err="1"/>
              <a:t>NaOH</a:t>
            </a:r>
            <a:r>
              <a:rPr lang="zh-CN" altLang="zh-CN" sz="2800" dirty="0"/>
              <a:t>溶液</a:t>
            </a:r>
            <a:r>
              <a:rPr lang="en-US" altLang="zh-CN" sz="2800" dirty="0"/>
              <a:t>,</a:t>
            </a:r>
            <a:r>
              <a:rPr lang="zh-CN" altLang="zh-CN" sz="2800" dirty="0"/>
              <a:t>选择甲基橙作指示剂。</a:t>
            </a:r>
          </a:p>
          <a:p>
            <a:pPr>
              <a:lnSpc>
                <a:spcPct val="150000"/>
              </a:lnSpc>
            </a:pPr>
            <a:r>
              <a:rPr lang="en-US" altLang="zh-CN" sz="2800" dirty="0"/>
              <a:t>(1)</a:t>
            </a:r>
            <a:r>
              <a:rPr lang="zh-CN" altLang="zh-CN" sz="2800" dirty="0"/>
              <a:t>用标准盐酸滴定待测的</a:t>
            </a:r>
            <a:r>
              <a:rPr lang="en-US" altLang="zh-CN" sz="2800" dirty="0" err="1"/>
              <a:t>NaOH</a:t>
            </a:r>
            <a:r>
              <a:rPr lang="zh-CN" altLang="zh-CN" sz="2800" dirty="0"/>
              <a:t>溶液时</a:t>
            </a:r>
            <a:r>
              <a:rPr lang="en-US" altLang="zh-CN" sz="2800" dirty="0"/>
              <a:t>,</a:t>
            </a:r>
            <a:r>
              <a:rPr lang="zh-CN" altLang="zh-CN" sz="2800" dirty="0"/>
              <a:t>左手控制酸式滴定管的活塞</a:t>
            </a:r>
            <a:r>
              <a:rPr lang="en-US" altLang="zh-CN" sz="2800" dirty="0"/>
              <a:t>,</a:t>
            </a:r>
            <a:r>
              <a:rPr lang="zh-CN" altLang="zh-CN" sz="2800" dirty="0"/>
              <a:t>右手振荡锥形瓶</a:t>
            </a:r>
            <a:r>
              <a:rPr lang="en-US" altLang="zh-CN" sz="2800" dirty="0"/>
              <a:t>,</a:t>
            </a:r>
            <a:r>
              <a:rPr lang="zh-CN" altLang="zh-CN" sz="2800" dirty="0"/>
              <a:t>眼睛注视</a:t>
            </a:r>
            <a:r>
              <a:rPr lang="en-US" altLang="zh-CN" sz="2800" dirty="0"/>
              <a:t>______</a:t>
            </a:r>
            <a:r>
              <a:rPr lang="zh-CN" altLang="zh-CN" sz="2800" dirty="0"/>
              <a:t>。</a:t>
            </a:r>
            <a:r>
              <a:rPr lang="en-US" altLang="zh-CN" sz="2800" dirty="0"/>
              <a:t> </a:t>
            </a:r>
            <a:endParaRPr lang="zh-CN" altLang="zh-CN" sz="2800" dirty="0"/>
          </a:p>
          <a:p>
            <a:pPr>
              <a:lnSpc>
                <a:spcPct val="150000"/>
              </a:lnSpc>
            </a:pPr>
            <a:r>
              <a:rPr lang="zh-CN" altLang="zh-CN" sz="2800" dirty="0"/>
              <a:t>直到当加入最后一滴盐酸后</a:t>
            </a:r>
            <a:r>
              <a:rPr lang="en-US" altLang="zh-CN" sz="2800" dirty="0"/>
              <a:t>,</a:t>
            </a:r>
            <a:r>
              <a:rPr lang="zh-CN" altLang="zh-CN" sz="2800" dirty="0"/>
              <a:t>溶液由黄色变为橙色</a:t>
            </a:r>
            <a:r>
              <a:rPr lang="en-US" altLang="zh-CN" sz="2800" dirty="0"/>
              <a:t>,</a:t>
            </a:r>
            <a:r>
              <a:rPr lang="zh-CN" altLang="zh-CN" sz="2800" dirty="0"/>
              <a:t>并</a:t>
            </a:r>
            <a:r>
              <a:rPr lang="en-US" altLang="zh-CN" sz="2800" dirty="0"/>
              <a:t>_____________</a:t>
            </a:r>
            <a:r>
              <a:rPr lang="zh-CN" altLang="zh-CN" sz="2800" dirty="0"/>
              <a:t>为止。</a:t>
            </a:r>
            <a:r>
              <a:rPr lang="en-US" altLang="zh-CN" sz="2800" dirty="0"/>
              <a:t> </a:t>
            </a:r>
            <a:endParaRPr lang="zh-CN" altLang="zh-CN" sz="2800" dirty="0"/>
          </a:p>
          <a:p>
            <a:pPr>
              <a:lnSpc>
                <a:spcPct val="150000"/>
              </a:lnSpc>
            </a:pPr>
            <a:r>
              <a:rPr lang="en-US" altLang="zh-CN" sz="2800" dirty="0"/>
              <a:t>(2)</a:t>
            </a:r>
            <a:r>
              <a:rPr lang="zh-CN" altLang="zh-CN" sz="2800" dirty="0"/>
              <a:t>下列操作中可能使所测</a:t>
            </a:r>
            <a:r>
              <a:rPr lang="en-US" altLang="zh-CN" sz="2800" dirty="0" err="1"/>
              <a:t>NaOH</a:t>
            </a:r>
            <a:r>
              <a:rPr lang="zh-CN" altLang="zh-CN" sz="2800" dirty="0"/>
              <a:t>溶液的浓度偏低的是</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A.</a:t>
            </a:r>
            <a:r>
              <a:rPr lang="zh-CN" altLang="zh-CN" sz="2800" dirty="0"/>
              <a:t>酸式滴定管未用标准盐酸润洗就直接注入标准盐酸</a:t>
            </a:r>
          </a:p>
          <a:p>
            <a:pPr>
              <a:lnSpc>
                <a:spcPct val="150000"/>
              </a:lnSpc>
            </a:pPr>
            <a:r>
              <a:rPr lang="en-US" altLang="zh-CN" sz="2800" dirty="0"/>
              <a:t>B.</a:t>
            </a:r>
            <a:r>
              <a:rPr lang="zh-CN" altLang="zh-CN" sz="2800" dirty="0"/>
              <a:t>滴定前盛放</a:t>
            </a:r>
            <a:r>
              <a:rPr lang="en-US" altLang="zh-CN" sz="2800" dirty="0" err="1"/>
              <a:t>NaOH</a:t>
            </a:r>
            <a:r>
              <a:rPr lang="zh-CN" altLang="zh-CN" sz="2800" dirty="0"/>
              <a:t>溶液的锥形瓶用蒸馏水洗净后没有干燥</a:t>
            </a:r>
          </a:p>
          <a:p>
            <a:pPr>
              <a:lnSpc>
                <a:spcPct val="150000"/>
              </a:lnSpc>
            </a:pPr>
            <a:r>
              <a:rPr lang="en-US" altLang="zh-CN" sz="2800" dirty="0"/>
              <a:t>C.</a:t>
            </a:r>
            <a:r>
              <a:rPr lang="zh-CN" altLang="zh-CN" sz="2800" dirty="0"/>
              <a:t>酸式滴定管在滴定前有气泡</a:t>
            </a:r>
            <a:r>
              <a:rPr lang="en-US" altLang="zh-CN" sz="2800" dirty="0"/>
              <a:t>,</a:t>
            </a:r>
            <a:r>
              <a:rPr lang="zh-CN" altLang="zh-CN" sz="2800" dirty="0"/>
              <a:t>滴定后气泡消失</a:t>
            </a:r>
          </a:p>
          <a:p>
            <a:pPr>
              <a:lnSpc>
                <a:spcPct val="150000"/>
              </a:lnSpc>
            </a:pPr>
            <a:r>
              <a:rPr lang="en-US" altLang="zh-CN" sz="2800" dirty="0"/>
              <a:t>D.</a:t>
            </a:r>
            <a:r>
              <a:rPr lang="zh-CN" altLang="zh-CN" sz="2800" dirty="0"/>
              <a:t>读取盐酸体积时</a:t>
            </a:r>
            <a:r>
              <a:rPr lang="en-US" altLang="zh-CN" sz="2800" dirty="0"/>
              <a:t>,</a:t>
            </a:r>
            <a:r>
              <a:rPr lang="zh-CN" altLang="zh-CN" sz="2800" dirty="0"/>
              <a:t>开始时仰视读数</a:t>
            </a:r>
            <a:r>
              <a:rPr lang="en-US" altLang="zh-CN" sz="2800" dirty="0"/>
              <a:t>,</a:t>
            </a:r>
            <a:r>
              <a:rPr lang="zh-CN" altLang="zh-CN" sz="2800" dirty="0"/>
              <a:t>滴定结束时俯视读数</a:t>
            </a:r>
          </a:p>
        </p:txBody>
      </p:sp>
    </p:spTree>
    <p:extLst>
      <p:ext uri="{BB962C8B-B14F-4D97-AF65-F5344CB8AC3E}">
        <p14:creationId xmlns:p14="http://schemas.microsoft.com/office/powerpoint/2010/main" val="24177548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15" name="矩形 14">
            <a:extLst>
              <a:ext uri="{FF2B5EF4-FFF2-40B4-BE49-F238E27FC236}">
                <a16:creationId xmlns:a16="http://schemas.microsoft.com/office/drawing/2014/main" xmlns="" id="{C3B9D2F5-593F-4F78-9E81-A9CD767162E1}"/>
              </a:ext>
            </a:extLst>
          </p:cNvPr>
          <p:cNvSpPr/>
          <p:nvPr/>
        </p:nvSpPr>
        <p:spPr>
          <a:xfrm>
            <a:off x="234042" y="348864"/>
            <a:ext cx="11723913" cy="5262979"/>
          </a:xfrm>
          <a:prstGeom prst="rect">
            <a:avLst/>
          </a:prstGeom>
        </p:spPr>
        <p:txBody>
          <a:bodyPr wrap="square">
            <a:spAutoFit/>
          </a:bodyPr>
          <a:lstStyle/>
          <a:p>
            <a:pPr>
              <a:lnSpc>
                <a:spcPct val="150000"/>
              </a:lnSpc>
            </a:pPr>
            <a:r>
              <a:rPr lang="en-US" altLang="zh-CN" sz="2800" dirty="0"/>
              <a:t>(3)</a:t>
            </a:r>
            <a:r>
              <a:rPr lang="zh-CN" altLang="zh-CN" sz="2800" dirty="0"/>
              <a:t>若滴定开始和结束时</a:t>
            </a:r>
            <a:r>
              <a:rPr lang="en-US" altLang="zh-CN" sz="2800" dirty="0"/>
              <a:t>,</a:t>
            </a:r>
            <a:r>
              <a:rPr lang="zh-CN" altLang="zh-CN" sz="2800" dirty="0"/>
              <a:t>酸式滴定管中的液面如图所示</a:t>
            </a:r>
            <a:r>
              <a:rPr lang="en-US" altLang="zh-CN" sz="2800" dirty="0"/>
              <a:t>,</a:t>
            </a:r>
            <a:r>
              <a:rPr lang="zh-CN" altLang="zh-CN" sz="2800" dirty="0"/>
              <a:t>则起始读数为</a:t>
            </a:r>
            <a:r>
              <a:rPr lang="zh-CN" altLang="zh-CN" sz="2800" u="sng" dirty="0"/>
              <a:t>　　　</a:t>
            </a:r>
            <a:r>
              <a:rPr lang="en-US" altLang="zh-CN" sz="2800" dirty="0"/>
              <a:t>mL,</a:t>
            </a:r>
            <a:r>
              <a:rPr lang="zh-CN" altLang="zh-CN" sz="2800" dirty="0"/>
              <a:t>终点读数为</a:t>
            </a:r>
            <a:r>
              <a:rPr lang="zh-CN" altLang="zh-CN" sz="2800" u="sng" dirty="0"/>
              <a:t>　　　</a:t>
            </a:r>
            <a:r>
              <a:rPr lang="en-US" altLang="zh-CN" sz="2800" dirty="0"/>
              <a:t>mL,</a:t>
            </a:r>
            <a:r>
              <a:rPr lang="zh-CN" altLang="zh-CN" sz="2800" dirty="0"/>
              <a:t>所用盐酸的体积为</a:t>
            </a:r>
            <a:r>
              <a:rPr lang="zh-CN" altLang="zh-CN" sz="2800" u="sng" dirty="0"/>
              <a:t>　　　</a:t>
            </a:r>
            <a:r>
              <a:rPr lang="en-US" altLang="zh-CN" sz="2800" dirty="0"/>
              <a:t>mL</a:t>
            </a:r>
            <a:r>
              <a:rPr lang="zh-CN" altLang="zh-CN" sz="2800" dirty="0"/>
              <a:t>。</a:t>
            </a:r>
            <a:r>
              <a:rPr lang="en-US" altLang="zh-CN" sz="2800" dirty="0"/>
              <a:t> </a:t>
            </a:r>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r>
              <a:rPr lang="zh-CN" altLang="zh-CN" sz="2800" b="1" dirty="0">
                <a:solidFill>
                  <a:srgbClr val="DA251C"/>
                </a:solidFill>
              </a:rPr>
              <a:t>思维导引</a:t>
            </a:r>
            <a:r>
              <a:rPr lang="zh-CN" altLang="zh-CN" sz="2800" dirty="0"/>
              <a:t>　明确酸碱中和滴定的操作步骤、关键步骤的注意点</a:t>
            </a:r>
            <a:r>
              <a:rPr lang="en-US" altLang="zh-CN" sz="2800" dirty="0"/>
              <a:t>,</a:t>
            </a:r>
            <a:r>
              <a:rPr lang="zh-CN" altLang="zh-CN" sz="2800" dirty="0"/>
              <a:t>引起误差的原因及导致的结果等几个方面</a:t>
            </a:r>
            <a:r>
              <a:rPr lang="en-US" altLang="zh-CN" sz="2800" dirty="0"/>
              <a:t>,</a:t>
            </a:r>
            <a:r>
              <a:rPr lang="zh-CN" altLang="zh-CN" sz="2800" dirty="0"/>
              <a:t>就能顺利地解答本题。</a:t>
            </a:r>
          </a:p>
        </p:txBody>
      </p:sp>
      <p:pic>
        <p:nvPicPr>
          <p:cNvPr id="14" name="FJ10.jpg" descr="id:2147508260;FounderCES">
            <a:extLst>
              <a:ext uri="{FF2B5EF4-FFF2-40B4-BE49-F238E27FC236}">
                <a16:creationId xmlns:a16="http://schemas.microsoft.com/office/drawing/2014/main" xmlns="" id="{006E581B-D456-4B07-B20B-518FD9C337B7}"/>
              </a:ext>
            </a:extLst>
          </p:cNvPr>
          <p:cNvPicPr/>
          <p:nvPr/>
        </p:nvPicPr>
        <p:blipFill>
          <a:blip r:embed="rId2"/>
          <a:stretch>
            <a:fillRect/>
          </a:stretch>
        </p:blipFill>
        <p:spPr>
          <a:xfrm>
            <a:off x="4180386" y="2100483"/>
            <a:ext cx="1915614" cy="1328517"/>
          </a:xfrm>
          <a:prstGeom prst="rect">
            <a:avLst/>
          </a:prstGeom>
        </p:spPr>
      </p:pic>
    </p:spTree>
    <p:extLst>
      <p:ext uri="{BB962C8B-B14F-4D97-AF65-F5344CB8AC3E}">
        <p14:creationId xmlns:p14="http://schemas.microsoft.com/office/powerpoint/2010/main" val="21426150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mc:AlternateContent xmlns:mc="http://schemas.openxmlformats.org/markup-compatibility/2006" xmlns:a14="http://schemas.microsoft.com/office/drawing/2010/main">
        <mc:Choice Requires="a14">
          <p:sp>
            <p:nvSpPr>
              <p:cNvPr id="15" name="矩形 14">
                <a:extLst>
                  <a:ext uri="{FF2B5EF4-FFF2-40B4-BE49-F238E27FC236}">
                    <a16:creationId xmlns:a16="http://schemas.microsoft.com/office/drawing/2014/main" xmlns="" id="{C3B9D2F5-593F-4F78-9E81-A9CD767162E1}"/>
                  </a:ext>
                </a:extLst>
              </p:cNvPr>
              <p:cNvSpPr/>
              <p:nvPr/>
            </p:nvSpPr>
            <p:spPr>
              <a:xfrm>
                <a:off x="234042" y="290808"/>
                <a:ext cx="11723913" cy="4486228"/>
              </a:xfrm>
              <a:prstGeom prst="rect">
                <a:avLst/>
              </a:prstGeom>
            </p:spPr>
            <p:txBody>
              <a:bodyPr wrap="square">
                <a:spAutoFit/>
              </a:bodyPr>
              <a:lstStyle/>
              <a:p>
                <a:pPr>
                  <a:lnSpc>
                    <a:spcPct val="150000"/>
                  </a:lnSpc>
                </a:pPr>
                <a:r>
                  <a:rPr lang="zh-CN" altLang="zh-CN" sz="2800" b="1" dirty="0">
                    <a:solidFill>
                      <a:srgbClr val="DA251C"/>
                    </a:solidFill>
                  </a:rPr>
                  <a:t>解析</a:t>
                </a:r>
                <a:r>
                  <a:rPr lang="zh-CN" altLang="zh-CN" sz="2800" dirty="0"/>
                  <a:t>　</a:t>
                </a:r>
                <a:r>
                  <a:rPr lang="en-US" altLang="zh-CN" sz="2800" dirty="0"/>
                  <a:t>(1)</a:t>
                </a:r>
                <a:r>
                  <a:rPr lang="zh-CN" altLang="zh-CN" sz="2800" dirty="0"/>
                  <a:t>滴定实验中规范操作</a:t>
                </a:r>
                <a:r>
                  <a:rPr lang="en-US" altLang="zh-CN" sz="2800" dirty="0"/>
                  <a:t>:</a:t>
                </a:r>
                <a:r>
                  <a:rPr lang="zh-CN" altLang="zh-CN" sz="2800" dirty="0"/>
                  <a:t>左控塞</a:t>
                </a:r>
                <a:r>
                  <a:rPr lang="en-US" altLang="zh-CN" sz="2800" dirty="0"/>
                  <a:t>,</a:t>
                </a:r>
                <a:r>
                  <a:rPr lang="zh-CN" altLang="zh-CN" sz="2800" dirty="0"/>
                  <a:t>右摇瓶</a:t>
                </a:r>
                <a:r>
                  <a:rPr lang="en-US" altLang="zh-CN" sz="2800" dirty="0"/>
                  <a:t>,</a:t>
                </a:r>
                <a:r>
                  <a:rPr lang="zh-CN" altLang="zh-CN" sz="2800" dirty="0"/>
                  <a:t>眼睛注视锥形瓶内溶液颜色的变化。</a:t>
                </a:r>
                <a:r>
                  <a:rPr lang="en-US" altLang="zh-CN" sz="2800" dirty="0"/>
                  <a:t>(2)</a:t>
                </a:r>
                <a:r>
                  <a:rPr lang="zh-CN" altLang="zh-CN" sz="2800" dirty="0"/>
                  <a:t>误差分析应根据</a:t>
                </a:r>
                <a:r>
                  <a:rPr lang="en-US" altLang="zh-CN" sz="2800" i="1" dirty="0"/>
                  <a:t>c</a:t>
                </a:r>
                <a:r>
                  <a:rPr lang="en-US" altLang="zh-CN" sz="2800" dirty="0"/>
                  <a:t>(</a:t>
                </a:r>
                <a:r>
                  <a:rPr lang="en-US" altLang="zh-CN" sz="2800" dirty="0" err="1"/>
                  <a:t>NaOH</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HCl</m:t>
                        </m:r>
                        <m:r>
                          <m:rPr>
                            <m:nor/>
                          </m:rPr>
                          <a:rPr lang="en-US" altLang="zh-CN" sz="2800"/>
                          <m:t>)·</m:t>
                        </m:r>
                        <m:r>
                          <a:rPr lang="en-US" altLang="zh-CN" sz="2800" i="1">
                            <a:latin typeface="Cambria Math" panose="02040503050406030204" pitchFamily="18" charset="0"/>
                          </a:rPr>
                          <m:t>𝑉</m:t>
                        </m:r>
                        <m:r>
                          <m:rPr>
                            <m:nor/>
                          </m:rPr>
                          <a:rPr lang="en-US" altLang="zh-CN" sz="2800"/>
                          <m:t>(</m:t>
                        </m:r>
                        <m:r>
                          <m:rPr>
                            <m:sty m:val="p"/>
                          </m:rPr>
                          <a:rPr lang="en-US" altLang="zh-CN" sz="2800">
                            <a:latin typeface="Cambria Math" panose="02040503050406030204" pitchFamily="18" charset="0"/>
                          </a:rPr>
                          <m:t>HCl</m:t>
                        </m:r>
                        <m:r>
                          <m:rPr>
                            <m:nor/>
                          </m:rPr>
                          <a:rPr lang="en-US" altLang="zh-CN" sz="2800"/>
                          <m:t>)</m:t>
                        </m:r>
                      </m:num>
                      <m:den>
                        <m:r>
                          <a:rPr lang="en-US" altLang="zh-CN" sz="2800" i="1">
                            <a:latin typeface="Cambria Math" panose="02040503050406030204" pitchFamily="18" charset="0"/>
                          </a:rPr>
                          <m:t>𝑉</m:t>
                        </m:r>
                        <m:r>
                          <m:rPr>
                            <m:nor/>
                          </m:rPr>
                          <a:rPr lang="en-US" altLang="zh-CN" sz="2800"/>
                          <m:t>(</m:t>
                        </m:r>
                        <m:r>
                          <m:rPr>
                            <m:sty m:val="p"/>
                          </m:rPr>
                          <a:rPr lang="en-US" altLang="zh-CN" sz="2800">
                            <a:latin typeface="Cambria Math" panose="02040503050406030204" pitchFamily="18" charset="0"/>
                          </a:rPr>
                          <m:t>NaOH</m:t>
                        </m:r>
                        <m:r>
                          <m:rPr>
                            <m:nor/>
                          </m:rPr>
                          <a:rPr lang="en-US" altLang="zh-CN" sz="2800"/>
                          <m:t>)</m:t>
                        </m:r>
                      </m:den>
                    </m:f>
                  </m:oMath>
                </a14:m>
                <a:r>
                  <a:rPr lang="zh-CN" altLang="zh-CN" sz="2800" dirty="0"/>
                  <a:t>。酸式滴定管未用标准盐酸润洗</a:t>
                </a:r>
                <a:r>
                  <a:rPr lang="en-US" altLang="zh-CN" sz="2800" dirty="0"/>
                  <a:t>,</a:t>
                </a:r>
                <a:r>
                  <a:rPr lang="zh-CN" altLang="zh-CN" sz="2800" dirty="0"/>
                  <a:t>内壁附着水</a:t>
                </a:r>
                <a:r>
                  <a:rPr lang="en-US" altLang="zh-CN" sz="2800" dirty="0"/>
                  <a:t>,</a:t>
                </a:r>
                <a:r>
                  <a:rPr lang="zh-CN" altLang="zh-CN" sz="2800" dirty="0"/>
                  <a:t>可将加入的盐酸稀释</a:t>
                </a:r>
                <a:r>
                  <a:rPr lang="en-US" altLang="zh-CN" sz="2800" dirty="0"/>
                  <a:t>,</a:t>
                </a:r>
                <a:r>
                  <a:rPr lang="zh-CN" altLang="zh-CN" sz="2800" dirty="0"/>
                  <a:t>滴定相同量的碱</a:t>
                </a:r>
                <a:r>
                  <a:rPr lang="en-US" altLang="zh-CN" sz="2800" dirty="0"/>
                  <a:t>,</a:t>
                </a:r>
                <a:r>
                  <a:rPr lang="zh-CN" altLang="zh-CN" sz="2800" dirty="0"/>
                  <a:t>所需盐酸的体积偏大</a:t>
                </a:r>
                <a:r>
                  <a:rPr lang="en-US" altLang="zh-CN" sz="2800" dirty="0"/>
                  <a:t>,</a:t>
                </a:r>
                <a:r>
                  <a:rPr lang="zh-CN" altLang="zh-CN" sz="2800" dirty="0"/>
                  <a:t>结果偏高</a:t>
                </a:r>
                <a:r>
                  <a:rPr lang="en-US" altLang="zh-CN" sz="2800" dirty="0"/>
                  <a:t>;</a:t>
                </a:r>
                <a:r>
                  <a:rPr lang="zh-CN" altLang="zh-CN" sz="2800" dirty="0"/>
                  <a:t>待测液的体积一旦确定</a:t>
                </a:r>
                <a:r>
                  <a:rPr lang="en-US" altLang="zh-CN" sz="2800" dirty="0"/>
                  <a:t>,</a:t>
                </a:r>
                <a:r>
                  <a:rPr lang="zh-CN" altLang="zh-CN" sz="2800" dirty="0"/>
                  <a:t>倒入锥形瓶后</a:t>
                </a:r>
                <a:r>
                  <a:rPr lang="en-US" altLang="zh-CN" sz="2800" dirty="0"/>
                  <a:t>, </a:t>
                </a:r>
                <a:r>
                  <a:rPr lang="zh-CN" altLang="zh-CN" sz="2800" dirty="0"/>
                  <a:t>加蒸馏水不影响</a:t>
                </a:r>
                <a:r>
                  <a:rPr lang="en-US" altLang="zh-CN" sz="2800" dirty="0"/>
                  <a:t>OH</a:t>
                </a:r>
                <a:r>
                  <a:rPr lang="en-US" altLang="zh-CN" sz="2800" baseline="30000" dirty="0"/>
                  <a:t>-</a:t>
                </a:r>
                <a:r>
                  <a:rPr lang="zh-CN" altLang="zh-CN" sz="2800" dirty="0"/>
                  <a:t>的物质的量</a:t>
                </a:r>
                <a:r>
                  <a:rPr lang="en-US" altLang="zh-CN" sz="2800" dirty="0"/>
                  <a:t>,</a:t>
                </a:r>
                <a:r>
                  <a:rPr lang="zh-CN" altLang="zh-CN" sz="2800" dirty="0"/>
                  <a:t>也就不影响滴定结果</a:t>
                </a:r>
                <a:r>
                  <a:rPr lang="en-US" altLang="zh-CN" sz="2800" dirty="0"/>
                  <a:t>;</a:t>
                </a:r>
                <a:r>
                  <a:rPr lang="zh-CN" altLang="zh-CN" sz="2800" dirty="0"/>
                  <a:t>若排出气泡</a:t>
                </a:r>
                <a:r>
                  <a:rPr lang="en-US" altLang="zh-CN" sz="2800" dirty="0"/>
                  <a:t>,</a:t>
                </a:r>
                <a:r>
                  <a:rPr lang="zh-CN" altLang="zh-CN" sz="2800" dirty="0"/>
                  <a:t>液面下降</a:t>
                </a:r>
                <a:r>
                  <a:rPr lang="en-US" altLang="zh-CN" sz="2800" dirty="0"/>
                  <a:t>,</a:t>
                </a:r>
                <a:r>
                  <a:rPr lang="zh-CN" altLang="zh-CN" sz="2800" dirty="0"/>
                  <a:t>故读取的盐酸的体积偏大</a:t>
                </a:r>
                <a:r>
                  <a:rPr lang="en-US" altLang="zh-CN" sz="2800" dirty="0"/>
                  <a:t>,</a:t>
                </a:r>
                <a:r>
                  <a:rPr lang="zh-CN" altLang="zh-CN" sz="2800" dirty="0"/>
                  <a:t>结果偏高</a:t>
                </a:r>
                <a:r>
                  <a:rPr lang="en-US" altLang="zh-CN" sz="2800" dirty="0"/>
                  <a:t>;</a:t>
                </a:r>
                <a:r>
                  <a:rPr lang="zh-CN" altLang="zh-CN" sz="2800" dirty="0"/>
                  <a:t>正确读数和错误读数如图所示</a:t>
                </a:r>
                <a:r>
                  <a:rPr lang="en-US" altLang="zh-CN" sz="2800" dirty="0"/>
                  <a:t>,</a:t>
                </a:r>
                <a:r>
                  <a:rPr lang="zh-CN" altLang="zh-CN" sz="2800" dirty="0"/>
                  <a:t>使所测结果偏低。</a:t>
                </a:r>
                <a:endParaRPr lang="en-US" altLang="zh-CN" sz="2800" dirty="0"/>
              </a:p>
            </p:txBody>
          </p:sp>
        </mc:Choice>
        <mc:Fallback xmlns="">
          <p:sp>
            <p:nvSpPr>
              <p:cNvPr id="15" name="矩形 14">
                <a:extLst>
                  <a:ext uri="{FF2B5EF4-FFF2-40B4-BE49-F238E27FC236}">
                    <a16:creationId xmlns:a16="http://schemas.microsoft.com/office/drawing/2014/main" id="{C3B9D2F5-593F-4F78-9E81-A9CD767162E1}"/>
                  </a:ext>
                </a:extLst>
              </p:cNvPr>
              <p:cNvSpPr>
                <a:spLocks noRot="1" noChangeAspect="1" noMove="1" noResize="1" noEditPoints="1" noAdjustHandles="1" noChangeArrowheads="1" noChangeShapeType="1" noTextEdit="1"/>
              </p:cNvSpPr>
              <p:nvPr/>
            </p:nvSpPr>
            <p:spPr>
              <a:xfrm>
                <a:off x="234042" y="290808"/>
                <a:ext cx="11723913" cy="4486228"/>
              </a:xfrm>
              <a:prstGeom prst="rect">
                <a:avLst/>
              </a:prstGeom>
              <a:blipFill>
                <a:blip r:embed="rId2"/>
                <a:stretch>
                  <a:fillRect l="-1040" b="-1223"/>
                </a:stretch>
              </a:blipFill>
            </p:spPr>
            <p:txBody>
              <a:bodyPr/>
              <a:lstStyle/>
              <a:p>
                <a:r>
                  <a:rPr lang="zh-CN" altLang="en-US">
                    <a:noFill/>
                  </a:rPr>
                  <a:t> </a:t>
                </a:r>
              </a:p>
            </p:txBody>
          </p:sp>
        </mc:Fallback>
      </mc:AlternateContent>
      <p:pic>
        <p:nvPicPr>
          <p:cNvPr id="16" name="FJ9.jpg" descr="id:2147508281;FounderCES">
            <a:extLst>
              <a:ext uri="{FF2B5EF4-FFF2-40B4-BE49-F238E27FC236}">
                <a16:creationId xmlns:a16="http://schemas.microsoft.com/office/drawing/2014/main" xmlns="" id="{F90FECB6-0E5F-466D-BE33-ABDD143452ED}"/>
              </a:ext>
            </a:extLst>
          </p:cNvPr>
          <p:cNvPicPr/>
          <p:nvPr/>
        </p:nvPicPr>
        <p:blipFill>
          <a:blip r:embed="rId3"/>
          <a:stretch>
            <a:fillRect/>
          </a:stretch>
        </p:blipFill>
        <p:spPr>
          <a:xfrm>
            <a:off x="4776935" y="4630056"/>
            <a:ext cx="2638130" cy="1979525"/>
          </a:xfrm>
          <a:prstGeom prst="rect">
            <a:avLst/>
          </a:prstGeom>
        </p:spPr>
      </p:pic>
    </p:spTree>
    <p:extLst>
      <p:ext uri="{BB962C8B-B14F-4D97-AF65-F5344CB8AC3E}">
        <p14:creationId xmlns:p14="http://schemas.microsoft.com/office/powerpoint/2010/main" val="32313711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15" name="矩形 14">
            <a:extLst>
              <a:ext uri="{FF2B5EF4-FFF2-40B4-BE49-F238E27FC236}">
                <a16:creationId xmlns:a16="http://schemas.microsoft.com/office/drawing/2014/main" xmlns="" id="{C3B9D2F5-593F-4F78-9E81-A9CD767162E1}"/>
              </a:ext>
            </a:extLst>
          </p:cNvPr>
          <p:cNvSpPr/>
          <p:nvPr/>
        </p:nvSpPr>
        <p:spPr>
          <a:xfrm>
            <a:off x="234042" y="290808"/>
            <a:ext cx="11723913" cy="5262979"/>
          </a:xfrm>
          <a:prstGeom prst="rect">
            <a:avLst/>
          </a:prstGeom>
        </p:spPr>
        <p:txBody>
          <a:bodyPr wrap="square">
            <a:spAutoFit/>
          </a:bodyPr>
          <a:lstStyle/>
          <a:p>
            <a:pPr>
              <a:lnSpc>
                <a:spcPct val="150000"/>
              </a:lnSpc>
            </a:pPr>
            <a:r>
              <a:rPr lang="en-US" altLang="zh-CN" sz="2800" dirty="0"/>
              <a:t>(3)</a:t>
            </a:r>
            <a:r>
              <a:rPr lang="zh-CN" altLang="zh-CN" sz="2800" dirty="0"/>
              <a:t>读数时</a:t>
            </a:r>
            <a:r>
              <a:rPr lang="en-US" altLang="zh-CN" sz="2800" dirty="0"/>
              <a:t>,</a:t>
            </a:r>
            <a:r>
              <a:rPr lang="zh-CN" altLang="zh-CN" sz="2800" dirty="0"/>
              <a:t>以凹液面的最低点为基准。</a:t>
            </a:r>
            <a:endParaRPr lang="en-US" altLang="zh-CN" sz="2800" dirty="0"/>
          </a:p>
          <a:p>
            <a:pPr>
              <a:lnSpc>
                <a:spcPct val="150000"/>
              </a:lnSpc>
            </a:pPr>
            <a:endParaRPr lang="zh-CN" altLang="zh-CN" sz="2800" dirty="0"/>
          </a:p>
          <a:p>
            <a:pPr>
              <a:lnSpc>
                <a:spcPct val="150000"/>
              </a:lnSpc>
            </a:pPr>
            <a:r>
              <a:rPr lang="zh-CN" altLang="zh-CN" sz="2800" b="1" dirty="0">
                <a:solidFill>
                  <a:srgbClr val="DA251C"/>
                </a:solidFill>
              </a:rPr>
              <a:t>答案　</a:t>
            </a:r>
            <a:r>
              <a:rPr lang="en-US" altLang="zh-CN" sz="2800" dirty="0"/>
              <a:t>(1)</a:t>
            </a:r>
            <a:r>
              <a:rPr lang="zh-CN" altLang="zh-CN" sz="2800" dirty="0"/>
              <a:t>锥形瓶内溶液颜色的变化　半分钟内不恢复原来的颜色　</a:t>
            </a:r>
            <a:r>
              <a:rPr lang="en-US" altLang="zh-CN" sz="2800" dirty="0"/>
              <a:t>(2)D</a:t>
            </a:r>
            <a:r>
              <a:rPr lang="zh-CN" altLang="zh-CN" sz="2800" dirty="0"/>
              <a:t>　</a:t>
            </a:r>
            <a:r>
              <a:rPr lang="en-US" altLang="zh-CN" sz="2800" dirty="0"/>
              <a:t>(3)0.10</a:t>
            </a:r>
            <a:r>
              <a:rPr lang="zh-CN" altLang="zh-CN" sz="2800" dirty="0"/>
              <a:t>　</a:t>
            </a:r>
            <a:r>
              <a:rPr lang="en-US" altLang="zh-CN" sz="2800" dirty="0"/>
              <a:t>25.90</a:t>
            </a:r>
            <a:r>
              <a:rPr lang="zh-CN" altLang="zh-CN" sz="2800" dirty="0"/>
              <a:t>　</a:t>
            </a:r>
            <a:r>
              <a:rPr lang="en-US" altLang="zh-CN" sz="2800" dirty="0"/>
              <a:t>25.80</a:t>
            </a:r>
          </a:p>
          <a:p>
            <a:pPr>
              <a:lnSpc>
                <a:spcPct val="150000"/>
              </a:lnSpc>
            </a:pPr>
            <a:endParaRPr lang="zh-CN" altLang="zh-CN" sz="2800" dirty="0"/>
          </a:p>
          <a:p>
            <a:pPr>
              <a:lnSpc>
                <a:spcPct val="150000"/>
              </a:lnSpc>
            </a:pPr>
            <a:r>
              <a:rPr lang="zh-CN" altLang="en-US" sz="2800" b="1" dirty="0">
                <a:solidFill>
                  <a:srgbClr val="DA251C"/>
                </a:solidFill>
              </a:rPr>
              <a:t>突破攻略     </a:t>
            </a:r>
            <a:r>
              <a:rPr lang="zh-CN" altLang="zh-CN" sz="2800" dirty="0"/>
              <a:t>酸碱中和滴定实验口诀</a:t>
            </a:r>
            <a:r>
              <a:rPr lang="en-US" altLang="zh-CN" sz="2800" dirty="0"/>
              <a:t>:</a:t>
            </a:r>
            <a:r>
              <a:rPr lang="zh-CN" altLang="zh-CN" sz="2800" dirty="0"/>
              <a:t>水液洗器切分明</a:t>
            </a:r>
            <a:r>
              <a:rPr lang="en-US" altLang="zh-CN" sz="2800" dirty="0"/>
              <a:t>,</a:t>
            </a:r>
            <a:r>
              <a:rPr lang="zh-CN" altLang="zh-CN" sz="2800" dirty="0"/>
              <a:t>查漏赶气再调零</a:t>
            </a:r>
            <a:r>
              <a:rPr lang="en-US" altLang="zh-CN" sz="2800" dirty="0"/>
              <a:t>;</a:t>
            </a:r>
            <a:r>
              <a:rPr lang="zh-CN" altLang="zh-CN" sz="2800" dirty="0"/>
              <a:t>待测液中加试剂</a:t>
            </a:r>
            <a:r>
              <a:rPr lang="en-US" altLang="zh-CN" sz="2800" dirty="0"/>
              <a:t>,</a:t>
            </a:r>
            <a:r>
              <a:rPr lang="zh-CN" altLang="zh-CN" sz="2800" dirty="0"/>
              <a:t>左手控制右手动</a:t>
            </a:r>
            <a:r>
              <a:rPr lang="en-US" altLang="zh-CN" sz="2800" dirty="0"/>
              <a:t>;</a:t>
            </a:r>
            <a:r>
              <a:rPr lang="zh-CN" altLang="zh-CN" sz="2800" dirty="0"/>
              <a:t>瓶下垫纸眼观色</a:t>
            </a:r>
            <a:r>
              <a:rPr lang="en-US" altLang="zh-CN" sz="2800" dirty="0"/>
              <a:t>,</a:t>
            </a:r>
            <a:r>
              <a:rPr lang="zh-CN" altLang="zh-CN" sz="2800" dirty="0"/>
              <a:t>读数要与切面平</a:t>
            </a:r>
            <a:r>
              <a:rPr lang="en-US" altLang="zh-CN" sz="2800" dirty="0"/>
              <a:t>;</a:t>
            </a:r>
            <a:r>
              <a:rPr lang="zh-CN" altLang="zh-CN" sz="2800" dirty="0"/>
              <a:t>强碱滴酸用酚酞</a:t>
            </a:r>
            <a:r>
              <a:rPr lang="en-US" altLang="zh-CN" sz="2800" dirty="0"/>
              <a:t>,</a:t>
            </a:r>
            <a:r>
              <a:rPr lang="zh-CN" altLang="zh-CN" sz="2800" dirty="0"/>
              <a:t>强酸滴碱甲基橙</a:t>
            </a:r>
            <a:r>
              <a:rPr lang="en-US" altLang="zh-CN" sz="2800" dirty="0"/>
              <a:t>;</a:t>
            </a:r>
            <a:r>
              <a:rPr lang="zh-CN" altLang="zh-CN" sz="2800" dirty="0"/>
              <a:t>使用酸式滴定管</a:t>
            </a:r>
            <a:r>
              <a:rPr lang="en-US" altLang="zh-CN" sz="2800" dirty="0"/>
              <a:t>,</a:t>
            </a:r>
            <a:r>
              <a:rPr lang="zh-CN" altLang="zh-CN" sz="2800" dirty="0"/>
              <a:t>不盛碱液切记清。</a:t>
            </a:r>
          </a:p>
        </p:txBody>
      </p:sp>
    </p:spTree>
    <p:extLst>
      <p:ext uri="{BB962C8B-B14F-4D97-AF65-F5344CB8AC3E}">
        <p14:creationId xmlns:p14="http://schemas.microsoft.com/office/powerpoint/2010/main" val="189138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命题规律</a:t>
            </a:r>
          </a:p>
        </p:txBody>
      </p:sp>
      <p:graphicFrame>
        <p:nvGraphicFramePr>
          <p:cNvPr id="8" name="表格 7">
            <a:extLst>
              <a:ext uri="{FF2B5EF4-FFF2-40B4-BE49-F238E27FC236}">
                <a16:creationId xmlns:a16="http://schemas.microsoft.com/office/drawing/2014/main" xmlns="" id="{E121C589-5773-48FD-A6FB-F154B2FC5338}"/>
              </a:ext>
            </a:extLst>
          </p:cNvPr>
          <p:cNvGraphicFramePr>
            <a:graphicFrameLocks noGrp="1"/>
          </p:cNvGraphicFramePr>
          <p:nvPr>
            <p:extLst>
              <p:ext uri="{D42A27DB-BD31-4B8C-83A1-F6EECF244321}">
                <p14:modId xmlns:p14="http://schemas.microsoft.com/office/powerpoint/2010/main" val="4182873506"/>
              </p:ext>
            </p:extLst>
          </p:nvPr>
        </p:nvGraphicFramePr>
        <p:xfrm>
          <a:off x="417667" y="745958"/>
          <a:ext cx="10996100" cy="5800824"/>
        </p:xfrm>
        <a:graphic>
          <a:graphicData uri="http://schemas.openxmlformats.org/drawingml/2006/table">
            <a:tbl>
              <a:tblPr firstRow="1" firstCol="1" bandRow="1"/>
              <a:tblGrid>
                <a:gridCol w="2169452">
                  <a:extLst>
                    <a:ext uri="{9D8B030D-6E8A-4147-A177-3AD203B41FA5}">
                      <a16:colId xmlns:a16="http://schemas.microsoft.com/office/drawing/2014/main" xmlns="" val="1452197166"/>
                    </a:ext>
                  </a:extLst>
                </a:gridCol>
                <a:gridCol w="3084813">
                  <a:extLst>
                    <a:ext uri="{9D8B030D-6E8A-4147-A177-3AD203B41FA5}">
                      <a16:colId xmlns:a16="http://schemas.microsoft.com/office/drawing/2014/main" xmlns="" val="1142463843"/>
                    </a:ext>
                  </a:extLst>
                </a:gridCol>
                <a:gridCol w="5741835">
                  <a:extLst>
                    <a:ext uri="{9D8B030D-6E8A-4147-A177-3AD203B41FA5}">
                      <a16:colId xmlns:a16="http://schemas.microsoft.com/office/drawing/2014/main" xmlns="" val="507570111"/>
                    </a:ext>
                  </a:extLst>
                </a:gridCol>
              </a:tblGrid>
              <a:tr h="726796">
                <a:tc>
                  <a:txBody>
                    <a:bodyPr/>
                    <a:lstStyle/>
                    <a:p>
                      <a:pPr algn="ctr">
                        <a:lnSpc>
                          <a:spcPct val="130000"/>
                        </a:lnSpc>
                      </a:pPr>
                      <a:r>
                        <a:rPr lang="zh-CN" altLang="en-US" sz="2800" b="1" dirty="0">
                          <a:solidFill>
                            <a:srgbClr val="DA251C"/>
                          </a:solidFill>
                          <a:latin typeface="+mn-ea"/>
                          <a:ea typeface="+mn-ea"/>
                        </a:rPr>
                        <a:t>核心考点</a:t>
                      </a:r>
                    </a:p>
                  </a:txBody>
                  <a:tcPr marL="148833" marR="148833" marT="74416" marB="7441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863600" rtl="0" eaLnBrk="1" latinLnBrk="0" hangingPunct="1">
                        <a:lnSpc>
                          <a:spcPct val="130000"/>
                        </a:lnSpc>
                      </a:pPr>
                      <a:r>
                        <a:rPr lang="zh-CN" altLang="en-US" sz="2800" b="1" kern="1200" dirty="0">
                          <a:solidFill>
                            <a:srgbClr val="DA251C"/>
                          </a:solidFill>
                          <a:latin typeface="+mn-ea"/>
                          <a:ea typeface="+mn-ea"/>
                          <a:cs typeface="+mn-cs"/>
                        </a:rPr>
                        <a:t>考题取样</a:t>
                      </a:r>
                    </a:p>
                  </a:txBody>
                  <a:tcPr marL="148833" marR="148833" marT="74416" marB="7441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863600" rtl="0" eaLnBrk="1" latinLnBrk="0" hangingPunct="1">
                        <a:lnSpc>
                          <a:spcPct val="130000"/>
                        </a:lnSpc>
                      </a:pPr>
                      <a:r>
                        <a:rPr lang="zh-CN" altLang="en-US" sz="2800" b="1" kern="1200" dirty="0">
                          <a:solidFill>
                            <a:srgbClr val="DA251C"/>
                          </a:solidFill>
                          <a:latin typeface="+mn-ea"/>
                          <a:ea typeface="+mn-ea"/>
                          <a:cs typeface="+mn-cs"/>
                        </a:rPr>
                        <a:t>考向必究</a:t>
                      </a:r>
                    </a:p>
                  </a:txBody>
                  <a:tcPr marL="148833" marR="148833" marT="74416" marB="7441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xmlns="" val="2489257953"/>
                  </a:ext>
                </a:extLst>
              </a:tr>
              <a:tr h="997468">
                <a:tc>
                  <a:txBody>
                    <a:bodyPr/>
                    <a:lstStyle/>
                    <a:p>
                      <a:pPr>
                        <a:lnSpc>
                          <a:spcPct val="130000"/>
                        </a:lnSpc>
                        <a:spcAft>
                          <a:spcPts val="0"/>
                        </a:spcAft>
                      </a:pPr>
                      <a:r>
                        <a:rPr lang="zh-CN" sz="2400" dirty="0">
                          <a:solidFill>
                            <a:srgbClr val="000000"/>
                          </a:solidFill>
                          <a:effectLst/>
                          <a:latin typeface="+mn-ea"/>
                          <a:ea typeface="+mn-ea"/>
                          <a:cs typeface="Times New Roman" panose="02020603050405020304" pitchFamily="18" charset="0"/>
                        </a:rPr>
                        <a:t>水的电离</a:t>
                      </a: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30000"/>
                        </a:lnSpc>
                        <a:spcAft>
                          <a:spcPts val="0"/>
                        </a:spcAft>
                      </a:pPr>
                      <a:r>
                        <a:rPr lang="en-US" sz="2400" dirty="0">
                          <a:solidFill>
                            <a:srgbClr val="000000"/>
                          </a:solidFill>
                          <a:effectLst/>
                          <a:latin typeface="+mn-ea"/>
                          <a:ea typeface="+mn-ea"/>
                          <a:cs typeface="Times New Roman" panose="02020603050405020304" pitchFamily="18" charset="0"/>
                        </a:rPr>
                        <a:t>2013</a:t>
                      </a:r>
                      <a:r>
                        <a:rPr lang="zh-CN" sz="2400" dirty="0">
                          <a:solidFill>
                            <a:srgbClr val="000000"/>
                          </a:solidFill>
                          <a:effectLst/>
                          <a:latin typeface="+mn-ea"/>
                          <a:ea typeface="+mn-ea"/>
                          <a:cs typeface="Times New Roman" panose="02020603050405020304" pitchFamily="18" charset="0"/>
                        </a:rPr>
                        <a:t>新课标全国卷</a:t>
                      </a:r>
                      <a:r>
                        <a:rPr lang="en-US" sz="2400" dirty="0">
                          <a:solidFill>
                            <a:srgbClr val="000000"/>
                          </a:solidFill>
                          <a:effectLst/>
                          <a:latin typeface="+mn-ea"/>
                          <a:ea typeface="+mn-ea"/>
                          <a:cs typeface="Times New Roman" panose="02020603050405020304" pitchFamily="18" charset="0"/>
                        </a:rPr>
                        <a:t>Ⅰ,T9</a:t>
                      </a:r>
                      <a:endParaRPr lang="zh-CN" sz="2400" dirty="0">
                        <a:solidFill>
                          <a:srgbClr val="000000"/>
                        </a:solidFill>
                        <a:effectLst/>
                        <a:latin typeface="+mn-ea"/>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30000"/>
                        </a:lnSpc>
                        <a:spcAft>
                          <a:spcPts val="0"/>
                        </a:spcAft>
                      </a:pPr>
                      <a:r>
                        <a:rPr lang="zh-CN" sz="2400" dirty="0">
                          <a:solidFill>
                            <a:srgbClr val="000000"/>
                          </a:solidFill>
                          <a:effectLst/>
                          <a:latin typeface="+mn-ea"/>
                          <a:ea typeface="+mn-ea"/>
                          <a:cs typeface="Times New Roman" panose="02020603050405020304" pitchFamily="18" charset="0"/>
                        </a:rPr>
                        <a:t>水的电离平衡影响因素</a:t>
                      </a:r>
                      <a:r>
                        <a:rPr lang="en-US" sz="2400" b="1" dirty="0">
                          <a:solidFill>
                            <a:srgbClr val="000000"/>
                          </a:solidFill>
                          <a:effectLst/>
                          <a:latin typeface="+mn-ea"/>
                          <a:ea typeface="+mn-ea"/>
                          <a:cs typeface="Times New Roman" panose="02020603050405020304" pitchFamily="18" charset="0"/>
                        </a:rPr>
                        <a:t>(</a:t>
                      </a:r>
                      <a:r>
                        <a:rPr lang="zh-CN" sz="2400" b="1" dirty="0">
                          <a:solidFill>
                            <a:srgbClr val="000000"/>
                          </a:solidFill>
                          <a:effectLst/>
                          <a:latin typeface="+mn-ea"/>
                          <a:ea typeface="+mn-ea"/>
                          <a:cs typeface="Times New Roman" panose="02020603050405020304" pitchFamily="18" charset="0"/>
                        </a:rPr>
                        <a:t>方法</a:t>
                      </a:r>
                      <a:r>
                        <a:rPr lang="en-US" sz="2400" b="1" dirty="0">
                          <a:solidFill>
                            <a:srgbClr val="000000"/>
                          </a:solidFill>
                          <a:effectLst/>
                          <a:latin typeface="+mn-ea"/>
                          <a:ea typeface="+mn-ea"/>
                          <a:cs typeface="Times New Roman" panose="02020603050405020304" pitchFamily="18" charset="0"/>
                        </a:rPr>
                        <a:t>1)</a:t>
                      </a:r>
                      <a:endParaRPr lang="zh-CN" sz="2400" dirty="0">
                        <a:solidFill>
                          <a:srgbClr val="000000"/>
                        </a:solidFill>
                        <a:effectLst/>
                        <a:latin typeface="+mn-ea"/>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xmlns="" val="124355476"/>
                  </a:ext>
                </a:extLst>
              </a:tr>
              <a:tr h="916592">
                <a:tc>
                  <a:txBody>
                    <a:bodyPr/>
                    <a:lstStyle/>
                    <a:p>
                      <a:pPr>
                        <a:lnSpc>
                          <a:spcPct val="130000"/>
                        </a:lnSpc>
                        <a:spcAft>
                          <a:spcPts val="0"/>
                        </a:spcAft>
                      </a:pPr>
                      <a:r>
                        <a:rPr lang="zh-CN" sz="2400" dirty="0">
                          <a:solidFill>
                            <a:srgbClr val="000000"/>
                          </a:solidFill>
                          <a:effectLst/>
                          <a:latin typeface="+mn-ea"/>
                          <a:ea typeface="+mn-ea"/>
                          <a:cs typeface="Times New Roman" panose="02020603050405020304" pitchFamily="18" charset="0"/>
                        </a:rPr>
                        <a:t>溶液的酸碱性与</a:t>
                      </a:r>
                      <a:r>
                        <a:rPr lang="en-US" sz="2400" dirty="0">
                          <a:solidFill>
                            <a:srgbClr val="000000"/>
                          </a:solidFill>
                          <a:effectLst/>
                          <a:latin typeface="+mn-ea"/>
                          <a:ea typeface="+mn-ea"/>
                          <a:cs typeface="Times New Roman" panose="02020603050405020304" pitchFamily="18" charset="0"/>
                        </a:rPr>
                        <a:t>pH</a:t>
                      </a:r>
                      <a:endParaRPr lang="zh-CN" sz="2400" dirty="0">
                        <a:solidFill>
                          <a:srgbClr val="000000"/>
                        </a:solidFill>
                        <a:effectLst/>
                        <a:latin typeface="+mn-ea"/>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30000"/>
                        </a:lnSpc>
                      </a:pPr>
                      <a:r>
                        <a:rPr lang="en-US" sz="2400" dirty="0">
                          <a:solidFill>
                            <a:srgbClr val="000000"/>
                          </a:solidFill>
                          <a:effectLst/>
                          <a:latin typeface="+mn-ea"/>
                          <a:ea typeface="+mn-ea"/>
                          <a:cs typeface="Times New Roman" panose="02020603050405020304" pitchFamily="18" charset="0"/>
                        </a:rPr>
                        <a:t>2014</a:t>
                      </a:r>
                      <a:r>
                        <a:rPr lang="zh-CN" sz="2400" dirty="0">
                          <a:solidFill>
                            <a:srgbClr val="000000"/>
                          </a:solidFill>
                          <a:effectLst/>
                          <a:latin typeface="+mn-ea"/>
                          <a:ea typeface="+mn-ea"/>
                          <a:cs typeface="Times New Roman" panose="02020603050405020304" pitchFamily="18" charset="0"/>
                        </a:rPr>
                        <a:t>新课标全国卷</a:t>
                      </a:r>
                      <a:r>
                        <a:rPr lang="en-US" sz="2400" dirty="0">
                          <a:solidFill>
                            <a:srgbClr val="000000"/>
                          </a:solidFill>
                          <a:effectLst/>
                          <a:latin typeface="+mn-ea"/>
                          <a:ea typeface="+mn-ea"/>
                          <a:cs typeface="Times New Roman" panose="02020603050405020304" pitchFamily="18" charset="0"/>
                        </a:rPr>
                        <a:t>Ⅱ,T11B</a:t>
                      </a:r>
                      <a:endParaRPr lang="zh-CN" altLang="en-US" sz="2400" dirty="0"/>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30000"/>
                        </a:lnSpc>
                      </a:pPr>
                      <a:r>
                        <a:rPr lang="zh-CN" sz="2400" dirty="0">
                          <a:solidFill>
                            <a:srgbClr val="000000"/>
                          </a:solidFill>
                          <a:effectLst/>
                          <a:latin typeface="+mn-ea"/>
                          <a:ea typeface="+mn-ea"/>
                          <a:cs typeface="Times New Roman" panose="02020603050405020304" pitchFamily="18" charset="0"/>
                        </a:rPr>
                        <a:t>弱碱溶液稀释后</a:t>
                      </a:r>
                      <a:r>
                        <a:rPr lang="en-US" sz="2400" dirty="0">
                          <a:solidFill>
                            <a:srgbClr val="000000"/>
                          </a:solidFill>
                          <a:effectLst/>
                          <a:latin typeface="+mn-ea"/>
                          <a:ea typeface="+mn-ea"/>
                          <a:cs typeface="Times New Roman" panose="02020603050405020304" pitchFamily="18" charset="0"/>
                        </a:rPr>
                        <a:t>pH</a:t>
                      </a:r>
                      <a:r>
                        <a:rPr lang="zh-CN" sz="2400" dirty="0">
                          <a:solidFill>
                            <a:srgbClr val="000000"/>
                          </a:solidFill>
                          <a:effectLst/>
                          <a:latin typeface="+mn-ea"/>
                          <a:ea typeface="+mn-ea"/>
                          <a:cs typeface="Times New Roman" panose="02020603050405020304" pitchFamily="18" charset="0"/>
                        </a:rPr>
                        <a:t>的计算</a:t>
                      </a:r>
                      <a:r>
                        <a:rPr lang="en-US" sz="2400" b="1" dirty="0">
                          <a:solidFill>
                            <a:srgbClr val="000000"/>
                          </a:solidFill>
                          <a:effectLst/>
                          <a:latin typeface="+mn-ea"/>
                          <a:ea typeface="+mn-ea"/>
                          <a:cs typeface="Times New Roman" panose="02020603050405020304" pitchFamily="18" charset="0"/>
                        </a:rPr>
                        <a:t>(</a:t>
                      </a:r>
                      <a:r>
                        <a:rPr lang="zh-CN" sz="2400" b="1" dirty="0">
                          <a:solidFill>
                            <a:srgbClr val="000000"/>
                          </a:solidFill>
                          <a:effectLst/>
                          <a:latin typeface="+mn-ea"/>
                          <a:ea typeface="+mn-ea"/>
                          <a:cs typeface="Times New Roman" panose="02020603050405020304" pitchFamily="18" charset="0"/>
                        </a:rPr>
                        <a:t>考向</a:t>
                      </a:r>
                      <a:r>
                        <a:rPr lang="en-US" sz="2400" b="1" dirty="0">
                          <a:solidFill>
                            <a:srgbClr val="000000"/>
                          </a:solidFill>
                          <a:effectLst/>
                          <a:latin typeface="+mn-ea"/>
                          <a:ea typeface="+mn-ea"/>
                          <a:cs typeface="Times New Roman" panose="02020603050405020304" pitchFamily="18" charset="0"/>
                        </a:rPr>
                        <a:t>1)</a:t>
                      </a:r>
                      <a:endParaRPr lang="zh-CN" altLang="en-US" sz="2400" dirty="0"/>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xmlns="" val="250556556"/>
                  </a:ext>
                </a:extLst>
              </a:tr>
              <a:tr h="1087304">
                <a:tc rowSpan="3">
                  <a:txBody>
                    <a:bodyPr/>
                    <a:lstStyle/>
                    <a:p>
                      <a:pPr>
                        <a:lnSpc>
                          <a:spcPct val="130000"/>
                        </a:lnSpc>
                        <a:spcAft>
                          <a:spcPts val="0"/>
                        </a:spcAft>
                      </a:pPr>
                      <a:r>
                        <a:rPr lang="zh-CN" sz="2400" dirty="0">
                          <a:solidFill>
                            <a:srgbClr val="000000"/>
                          </a:solidFill>
                          <a:effectLst/>
                          <a:latin typeface="+mn-ea"/>
                          <a:ea typeface="+mn-ea"/>
                          <a:cs typeface="Times New Roman" panose="02020603050405020304" pitchFamily="18" charset="0"/>
                        </a:rPr>
                        <a:t>酸碱中和滴定</a:t>
                      </a: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30000"/>
                        </a:lnSpc>
                        <a:spcAft>
                          <a:spcPts val="0"/>
                        </a:spcAft>
                      </a:pPr>
                      <a:r>
                        <a:rPr lang="en-US" sz="2400" dirty="0">
                          <a:solidFill>
                            <a:srgbClr val="000000"/>
                          </a:solidFill>
                          <a:effectLst/>
                          <a:latin typeface="+mn-ea"/>
                          <a:ea typeface="+mn-ea"/>
                          <a:cs typeface="Times New Roman" panose="02020603050405020304" pitchFamily="18" charset="0"/>
                        </a:rPr>
                        <a:t>2016</a:t>
                      </a:r>
                      <a:r>
                        <a:rPr lang="zh-CN" sz="2400" dirty="0">
                          <a:solidFill>
                            <a:srgbClr val="000000"/>
                          </a:solidFill>
                          <a:effectLst/>
                          <a:latin typeface="+mn-ea"/>
                          <a:ea typeface="+mn-ea"/>
                          <a:cs typeface="Times New Roman" panose="02020603050405020304" pitchFamily="18" charset="0"/>
                        </a:rPr>
                        <a:t>全国卷</a:t>
                      </a:r>
                      <a:r>
                        <a:rPr lang="en-US" sz="2400" dirty="0">
                          <a:solidFill>
                            <a:srgbClr val="000000"/>
                          </a:solidFill>
                          <a:effectLst/>
                          <a:latin typeface="+mn-ea"/>
                          <a:ea typeface="+mn-ea"/>
                          <a:cs typeface="Times New Roman" panose="02020603050405020304" pitchFamily="18" charset="0"/>
                        </a:rPr>
                        <a:t>Ⅰ,T12</a:t>
                      </a:r>
                      <a:endParaRPr lang="zh-CN" sz="2400" dirty="0">
                        <a:solidFill>
                          <a:srgbClr val="000000"/>
                        </a:solidFill>
                        <a:effectLst/>
                        <a:latin typeface="+mn-ea"/>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30000"/>
                        </a:lnSpc>
                        <a:spcAft>
                          <a:spcPts val="0"/>
                        </a:spcAft>
                      </a:pPr>
                      <a:r>
                        <a:rPr lang="zh-CN" sz="2400" dirty="0">
                          <a:solidFill>
                            <a:srgbClr val="000000"/>
                          </a:solidFill>
                          <a:effectLst/>
                          <a:latin typeface="+mn-ea"/>
                          <a:ea typeface="+mn-ea"/>
                          <a:cs typeface="Times New Roman" panose="02020603050405020304" pitchFamily="18" charset="0"/>
                        </a:rPr>
                        <a:t>结合中和滴定曲线考查中和滴定中有关电离平衡的分析</a:t>
                      </a:r>
                      <a:r>
                        <a:rPr lang="en-US" sz="2400" b="1" dirty="0">
                          <a:solidFill>
                            <a:srgbClr val="000000"/>
                          </a:solidFill>
                          <a:effectLst/>
                          <a:latin typeface="+mn-ea"/>
                          <a:ea typeface="+mn-ea"/>
                          <a:cs typeface="Times New Roman" panose="02020603050405020304" pitchFamily="18" charset="0"/>
                        </a:rPr>
                        <a:t>(</a:t>
                      </a:r>
                      <a:r>
                        <a:rPr lang="zh-CN" sz="2400" b="1" dirty="0">
                          <a:solidFill>
                            <a:srgbClr val="000000"/>
                          </a:solidFill>
                          <a:effectLst/>
                          <a:latin typeface="+mn-ea"/>
                          <a:ea typeface="+mn-ea"/>
                          <a:cs typeface="Times New Roman" panose="02020603050405020304" pitchFamily="18" charset="0"/>
                        </a:rPr>
                        <a:t>考向</a:t>
                      </a:r>
                      <a:r>
                        <a:rPr lang="en-US" sz="2400" b="1" dirty="0">
                          <a:solidFill>
                            <a:srgbClr val="000000"/>
                          </a:solidFill>
                          <a:effectLst/>
                          <a:latin typeface="+mn-ea"/>
                          <a:ea typeface="+mn-ea"/>
                          <a:cs typeface="Times New Roman" panose="02020603050405020304" pitchFamily="18" charset="0"/>
                        </a:rPr>
                        <a:t>2)</a:t>
                      </a:r>
                      <a:endParaRPr lang="zh-CN" sz="2400" dirty="0">
                        <a:solidFill>
                          <a:srgbClr val="000000"/>
                        </a:solidFill>
                        <a:effectLst/>
                        <a:latin typeface="+mn-ea"/>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xmlns="" val="3195649883"/>
                  </a:ext>
                </a:extLst>
              </a:tr>
              <a:tr h="1087304">
                <a:tc vMerge="1">
                  <a:txBody>
                    <a:bodyPr/>
                    <a:lstStyle/>
                    <a:p>
                      <a:endParaRPr lang="zh-CN" alt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30000"/>
                        </a:lnSpc>
                        <a:spcAft>
                          <a:spcPts val="0"/>
                        </a:spcAft>
                      </a:pPr>
                      <a:r>
                        <a:rPr lang="en-US" sz="2400" dirty="0">
                          <a:solidFill>
                            <a:srgbClr val="000000"/>
                          </a:solidFill>
                          <a:effectLst/>
                          <a:latin typeface="+mn-ea"/>
                          <a:ea typeface="+mn-ea"/>
                          <a:cs typeface="Times New Roman" panose="02020603050405020304" pitchFamily="18" charset="0"/>
                        </a:rPr>
                        <a:t> 2014</a:t>
                      </a:r>
                      <a:r>
                        <a:rPr lang="zh-CN" sz="2400" dirty="0">
                          <a:solidFill>
                            <a:srgbClr val="000000"/>
                          </a:solidFill>
                          <a:effectLst/>
                          <a:latin typeface="+mn-ea"/>
                          <a:ea typeface="+mn-ea"/>
                          <a:cs typeface="Times New Roman" panose="02020603050405020304" pitchFamily="18" charset="0"/>
                        </a:rPr>
                        <a:t>新课标全国卷</a:t>
                      </a:r>
                      <a:r>
                        <a:rPr lang="en-US" sz="2400" dirty="0">
                          <a:solidFill>
                            <a:srgbClr val="000000"/>
                          </a:solidFill>
                          <a:effectLst/>
                          <a:latin typeface="+mn-ea"/>
                          <a:ea typeface="+mn-ea"/>
                          <a:cs typeface="Times New Roman" panose="02020603050405020304" pitchFamily="18" charset="0"/>
                        </a:rPr>
                        <a:t>Ⅱ,T28</a:t>
                      </a:r>
                      <a:endParaRPr lang="zh-CN" sz="2400" dirty="0">
                        <a:solidFill>
                          <a:srgbClr val="000000"/>
                        </a:solidFill>
                        <a:effectLst/>
                        <a:latin typeface="+mn-ea"/>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30000"/>
                        </a:lnSpc>
                        <a:spcAft>
                          <a:spcPts val="0"/>
                        </a:spcAft>
                      </a:pPr>
                      <a:r>
                        <a:rPr lang="zh-CN" sz="2400" dirty="0">
                          <a:solidFill>
                            <a:srgbClr val="000000"/>
                          </a:solidFill>
                          <a:effectLst/>
                          <a:latin typeface="+mn-ea"/>
                          <a:ea typeface="+mn-ea"/>
                          <a:cs typeface="Times New Roman" panose="02020603050405020304" pitchFamily="18" charset="0"/>
                        </a:rPr>
                        <a:t>以物质成分测定考查中和滴定、沉淀滴定等相关知识</a:t>
                      </a:r>
                      <a:r>
                        <a:rPr lang="en-US" sz="2400" b="1" dirty="0">
                          <a:solidFill>
                            <a:srgbClr val="000000"/>
                          </a:solidFill>
                          <a:effectLst/>
                          <a:latin typeface="+mn-ea"/>
                          <a:ea typeface="+mn-ea"/>
                          <a:cs typeface="Times New Roman" panose="02020603050405020304" pitchFamily="18" charset="0"/>
                        </a:rPr>
                        <a:t>(</a:t>
                      </a:r>
                      <a:r>
                        <a:rPr lang="zh-CN" sz="2400" b="1" dirty="0">
                          <a:solidFill>
                            <a:srgbClr val="000000"/>
                          </a:solidFill>
                          <a:effectLst/>
                          <a:latin typeface="+mn-ea"/>
                          <a:ea typeface="+mn-ea"/>
                          <a:cs typeface="Times New Roman" panose="02020603050405020304" pitchFamily="18" charset="0"/>
                        </a:rPr>
                        <a:t>考向</a:t>
                      </a:r>
                      <a:r>
                        <a:rPr lang="en-US" sz="2400" b="1" dirty="0">
                          <a:solidFill>
                            <a:srgbClr val="000000"/>
                          </a:solidFill>
                          <a:effectLst/>
                          <a:latin typeface="+mn-ea"/>
                          <a:ea typeface="+mn-ea"/>
                          <a:cs typeface="Times New Roman" panose="02020603050405020304" pitchFamily="18" charset="0"/>
                        </a:rPr>
                        <a:t>3)</a:t>
                      </a:r>
                      <a:endParaRPr lang="zh-CN" sz="2400" dirty="0">
                        <a:solidFill>
                          <a:srgbClr val="000000"/>
                        </a:solidFill>
                        <a:effectLst/>
                        <a:latin typeface="+mn-ea"/>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xmlns="" val="835626697"/>
                  </a:ext>
                </a:extLst>
              </a:tr>
              <a:tr h="830582">
                <a:tc vMerge="1">
                  <a:txBody>
                    <a:bodyPr/>
                    <a:lstStyle/>
                    <a:p>
                      <a:pPr>
                        <a:lnSpc>
                          <a:spcPct val="130000"/>
                        </a:lnSpc>
                        <a:spcAft>
                          <a:spcPts val="0"/>
                        </a:spcAft>
                      </a:pPr>
                      <a:endParaRPr lang="zh-CN" sz="2800" dirty="0">
                        <a:solidFill>
                          <a:srgbClr val="000000"/>
                        </a:solidFill>
                        <a:effectLst/>
                        <a:latin typeface="+mn-ea"/>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30000"/>
                        </a:lnSpc>
                        <a:spcAft>
                          <a:spcPts val="0"/>
                        </a:spcAft>
                      </a:pPr>
                      <a:r>
                        <a:rPr lang="en-US" altLang="zh-CN" sz="2400" dirty="0">
                          <a:solidFill>
                            <a:srgbClr val="000000"/>
                          </a:solidFill>
                          <a:effectLst/>
                          <a:latin typeface="+mn-ea"/>
                          <a:ea typeface="+mn-ea"/>
                          <a:cs typeface="Times New Roman" panose="02020603050405020304" pitchFamily="18" charset="0"/>
                        </a:rPr>
                        <a:t>2017</a:t>
                      </a:r>
                      <a:r>
                        <a:rPr lang="zh-CN" altLang="en-US" sz="2400" dirty="0">
                          <a:solidFill>
                            <a:srgbClr val="000000"/>
                          </a:solidFill>
                          <a:effectLst/>
                          <a:latin typeface="+mn-ea"/>
                          <a:ea typeface="+mn-ea"/>
                          <a:cs typeface="Times New Roman" panose="02020603050405020304" pitchFamily="18" charset="0"/>
                        </a:rPr>
                        <a:t>天津理综，</a:t>
                      </a:r>
                      <a:r>
                        <a:rPr lang="en-US" altLang="zh-CN" sz="2400" dirty="0">
                          <a:solidFill>
                            <a:srgbClr val="000000"/>
                          </a:solidFill>
                          <a:effectLst/>
                          <a:latin typeface="+mn-ea"/>
                          <a:ea typeface="+mn-ea"/>
                          <a:cs typeface="Times New Roman" panose="02020603050405020304" pitchFamily="18" charset="0"/>
                        </a:rPr>
                        <a:t>T9</a:t>
                      </a:r>
                      <a:endParaRPr lang="zh-CN" sz="2400" dirty="0">
                        <a:solidFill>
                          <a:srgbClr val="000000"/>
                        </a:solidFill>
                        <a:effectLst/>
                        <a:latin typeface="+mn-ea"/>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30000"/>
                        </a:lnSpc>
                        <a:spcAft>
                          <a:spcPts val="0"/>
                        </a:spcAft>
                      </a:pPr>
                      <a:r>
                        <a:rPr lang="zh-CN" altLang="en-US" sz="2400" dirty="0">
                          <a:solidFill>
                            <a:srgbClr val="000000"/>
                          </a:solidFill>
                          <a:effectLst/>
                          <a:latin typeface="+mn-ea"/>
                          <a:ea typeface="+mn-ea"/>
                          <a:cs typeface="Times New Roman" panose="02020603050405020304" pitchFamily="18" charset="0"/>
                        </a:rPr>
                        <a:t>通过沉淀滴定法考查滴定操作、误差分析、计算</a:t>
                      </a:r>
                      <a:r>
                        <a:rPr lang="zh-CN" altLang="en-US" sz="2400" b="1" dirty="0">
                          <a:solidFill>
                            <a:srgbClr val="000000"/>
                          </a:solidFill>
                          <a:effectLst/>
                          <a:latin typeface="+mn-ea"/>
                          <a:ea typeface="+mn-ea"/>
                          <a:cs typeface="Times New Roman" panose="02020603050405020304" pitchFamily="18" charset="0"/>
                        </a:rPr>
                        <a:t>（考向</a:t>
                      </a:r>
                      <a:r>
                        <a:rPr lang="en-US" altLang="zh-CN" sz="2400" b="1" dirty="0">
                          <a:solidFill>
                            <a:srgbClr val="000000"/>
                          </a:solidFill>
                          <a:effectLst/>
                          <a:latin typeface="+mn-ea"/>
                          <a:ea typeface="+mn-ea"/>
                          <a:cs typeface="Times New Roman" panose="02020603050405020304" pitchFamily="18" charset="0"/>
                        </a:rPr>
                        <a:t>3</a:t>
                      </a:r>
                      <a:r>
                        <a:rPr lang="zh-CN" altLang="en-US" sz="2400" b="1" dirty="0">
                          <a:solidFill>
                            <a:srgbClr val="000000"/>
                          </a:solidFill>
                          <a:effectLst/>
                          <a:latin typeface="+mn-ea"/>
                          <a:ea typeface="+mn-ea"/>
                          <a:cs typeface="Times New Roman" panose="02020603050405020304" pitchFamily="18" charset="0"/>
                        </a:rPr>
                        <a:t>）</a:t>
                      </a:r>
                      <a:endParaRPr lang="zh-CN" sz="2400" b="1" dirty="0">
                        <a:solidFill>
                          <a:srgbClr val="000000"/>
                        </a:solidFill>
                        <a:effectLst/>
                        <a:latin typeface="+mn-ea"/>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7912352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15" name="矩形 14">
            <a:extLst>
              <a:ext uri="{FF2B5EF4-FFF2-40B4-BE49-F238E27FC236}">
                <a16:creationId xmlns:a16="http://schemas.microsoft.com/office/drawing/2014/main" xmlns="" id="{C3B9D2F5-593F-4F78-9E81-A9CD767162E1}"/>
              </a:ext>
            </a:extLst>
          </p:cNvPr>
          <p:cNvSpPr/>
          <p:nvPr/>
        </p:nvSpPr>
        <p:spPr>
          <a:xfrm>
            <a:off x="234042" y="386058"/>
            <a:ext cx="11723913" cy="5262979"/>
          </a:xfrm>
          <a:prstGeom prst="rect">
            <a:avLst/>
          </a:prstGeom>
        </p:spPr>
        <p:txBody>
          <a:bodyPr wrap="square">
            <a:spAutoFit/>
          </a:bodyPr>
          <a:lstStyle/>
          <a:p>
            <a:pPr>
              <a:lnSpc>
                <a:spcPct val="150000"/>
              </a:lnSpc>
            </a:pPr>
            <a:r>
              <a:rPr lang="zh-CN" altLang="en-US" sz="2800" b="1" dirty="0">
                <a:solidFill>
                  <a:srgbClr val="DA251C"/>
                </a:solidFill>
              </a:rPr>
              <a:t>拓展变式</a:t>
            </a:r>
            <a:r>
              <a:rPr lang="en-US" altLang="zh-CN" sz="2800" b="1" dirty="0">
                <a:solidFill>
                  <a:srgbClr val="DA251C"/>
                </a:solidFill>
              </a:rPr>
              <a:t>4     </a:t>
            </a:r>
            <a:r>
              <a:rPr lang="zh-CN" altLang="zh-CN" sz="2800" dirty="0"/>
              <a:t>已知某温度下</a:t>
            </a:r>
            <a:r>
              <a:rPr lang="en-US" altLang="zh-CN" sz="2800" dirty="0"/>
              <a:t>CH</a:t>
            </a:r>
            <a:r>
              <a:rPr lang="en-US" altLang="zh-CN" sz="2800" baseline="-25000" dirty="0"/>
              <a:t>3</a:t>
            </a:r>
            <a:r>
              <a:rPr lang="en-US" altLang="zh-CN" sz="2800" dirty="0"/>
              <a:t>COOH</a:t>
            </a:r>
            <a:r>
              <a:rPr lang="zh-CN" altLang="zh-CN" sz="2800" dirty="0"/>
              <a:t>的电离常数</a:t>
            </a:r>
            <a:r>
              <a:rPr lang="en-US" altLang="zh-CN" sz="2800" i="1" dirty="0"/>
              <a:t>K</a:t>
            </a:r>
            <a:r>
              <a:rPr lang="en-US" altLang="zh-CN" sz="2800" dirty="0"/>
              <a:t>=1.6×10</a:t>
            </a:r>
            <a:r>
              <a:rPr lang="en-US" altLang="zh-CN" sz="2800" baseline="30000" dirty="0"/>
              <a:t>-5</a:t>
            </a:r>
            <a:r>
              <a:rPr lang="zh-CN" altLang="zh-CN" sz="2800" dirty="0"/>
              <a:t>。该温度下向</a:t>
            </a:r>
            <a:r>
              <a:rPr lang="en-US" altLang="zh-CN" sz="2800" dirty="0"/>
              <a:t>20 mL 0.01 mol·L</a:t>
            </a:r>
            <a:r>
              <a:rPr lang="en-US" altLang="zh-CN" sz="2800" baseline="30000" dirty="0"/>
              <a:t>-1</a:t>
            </a:r>
            <a:r>
              <a:rPr lang="en-US" altLang="zh-CN" sz="2800" dirty="0"/>
              <a:t> CH</a:t>
            </a:r>
            <a:r>
              <a:rPr lang="en-US" altLang="zh-CN" sz="2800" baseline="-25000" dirty="0"/>
              <a:t>3</a:t>
            </a:r>
            <a:r>
              <a:rPr lang="en-US" altLang="zh-CN" sz="2800" dirty="0"/>
              <a:t>COOH</a:t>
            </a:r>
            <a:r>
              <a:rPr lang="zh-CN" altLang="zh-CN" sz="2800" dirty="0"/>
              <a:t>溶液中逐滴加入</a:t>
            </a:r>
            <a:r>
              <a:rPr lang="en-US" altLang="zh-CN" sz="2800" dirty="0"/>
              <a:t>0.01 mol·L</a:t>
            </a:r>
            <a:r>
              <a:rPr lang="en-US" altLang="zh-CN" sz="2800" baseline="30000" dirty="0"/>
              <a:t>-1</a:t>
            </a:r>
            <a:r>
              <a:rPr lang="zh-CN" altLang="zh-CN" sz="2800" dirty="0"/>
              <a:t>的</a:t>
            </a:r>
            <a:r>
              <a:rPr lang="en-US" altLang="zh-CN" sz="2800" dirty="0"/>
              <a:t>KOH</a:t>
            </a:r>
            <a:r>
              <a:rPr lang="zh-CN" altLang="zh-CN" sz="2800" dirty="0"/>
              <a:t>溶液</a:t>
            </a:r>
            <a:r>
              <a:rPr lang="en-US" altLang="zh-CN" sz="2800" dirty="0"/>
              <a:t>,</a:t>
            </a:r>
            <a:r>
              <a:rPr lang="zh-CN" altLang="zh-CN" sz="2800" dirty="0"/>
              <a:t>其</a:t>
            </a:r>
            <a:r>
              <a:rPr lang="en-US" altLang="zh-CN" sz="2800" dirty="0"/>
              <a:t>pH</a:t>
            </a:r>
            <a:r>
              <a:rPr lang="zh-CN" altLang="zh-CN" sz="2800" dirty="0"/>
              <a:t>变化曲线如图所示</a:t>
            </a:r>
            <a:r>
              <a:rPr lang="en-US" altLang="zh-CN" sz="2800" dirty="0"/>
              <a:t>(</a:t>
            </a:r>
            <a:r>
              <a:rPr lang="zh-CN" altLang="zh-CN" sz="2800" dirty="0"/>
              <a:t>忽略温度变化</a:t>
            </a:r>
            <a:r>
              <a:rPr lang="en-US" altLang="zh-CN" sz="2800" dirty="0"/>
              <a:t>)</a:t>
            </a:r>
            <a:r>
              <a:rPr lang="zh-CN" altLang="zh-CN" sz="2800" dirty="0"/>
              <a:t>。请回答有关问题</a:t>
            </a:r>
            <a:r>
              <a:rPr lang="en-US" altLang="zh-CN" sz="2800" dirty="0"/>
              <a:t>:</a:t>
            </a:r>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zh-CN" altLang="zh-CN" sz="2800" dirty="0"/>
          </a:p>
        </p:txBody>
      </p:sp>
      <p:pic>
        <p:nvPicPr>
          <p:cNvPr id="14" name="AA42.jpg" descr="id:2147508323;FounderCES">
            <a:extLst>
              <a:ext uri="{FF2B5EF4-FFF2-40B4-BE49-F238E27FC236}">
                <a16:creationId xmlns:a16="http://schemas.microsoft.com/office/drawing/2014/main" xmlns="" id="{FD6EFDAB-5D28-4F2F-B7EA-C3474694329C}"/>
              </a:ext>
            </a:extLst>
          </p:cNvPr>
          <p:cNvPicPr/>
          <p:nvPr/>
        </p:nvPicPr>
        <p:blipFill>
          <a:blip r:embed="rId2"/>
          <a:stretch>
            <a:fillRect/>
          </a:stretch>
        </p:blipFill>
        <p:spPr>
          <a:xfrm>
            <a:off x="3116080" y="2779394"/>
            <a:ext cx="4637270" cy="2647656"/>
          </a:xfrm>
          <a:prstGeom prst="rect">
            <a:avLst/>
          </a:prstGeom>
        </p:spPr>
      </p:pic>
    </p:spTree>
    <p:extLst>
      <p:ext uri="{BB962C8B-B14F-4D97-AF65-F5344CB8AC3E}">
        <p14:creationId xmlns:p14="http://schemas.microsoft.com/office/powerpoint/2010/main" val="5314475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15" name="矩形 14">
            <a:extLst>
              <a:ext uri="{FF2B5EF4-FFF2-40B4-BE49-F238E27FC236}">
                <a16:creationId xmlns:a16="http://schemas.microsoft.com/office/drawing/2014/main" xmlns="" id="{C3B9D2F5-593F-4F78-9E81-A9CD767162E1}"/>
              </a:ext>
            </a:extLst>
          </p:cNvPr>
          <p:cNvSpPr/>
          <p:nvPr/>
        </p:nvSpPr>
        <p:spPr>
          <a:xfrm>
            <a:off x="234042" y="443208"/>
            <a:ext cx="11723913" cy="5909310"/>
          </a:xfrm>
          <a:prstGeom prst="rect">
            <a:avLst/>
          </a:prstGeom>
        </p:spPr>
        <p:txBody>
          <a:bodyPr wrap="square">
            <a:spAutoFit/>
          </a:bodyPr>
          <a:lstStyle/>
          <a:p>
            <a:pPr>
              <a:lnSpc>
                <a:spcPct val="150000"/>
              </a:lnSpc>
            </a:pPr>
            <a:r>
              <a:rPr lang="en-US" altLang="zh-CN" sz="2800" dirty="0"/>
              <a:t>(1)</a:t>
            </a:r>
            <a:r>
              <a:rPr lang="en-US" altLang="zh-CN" sz="2800" i="1" dirty="0"/>
              <a:t>a</a:t>
            </a:r>
            <a:r>
              <a:rPr lang="zh-CN" altLang="zh-CN" sz="2800" dirty="0"/>
              <a:t>点溶液中</a:t>
            </a:r>
            <a:r>
              <a:rPr lang="en-US" altLang="zh-CN" sz="2800" i="1" dirty="0"/>
              <a:t>c</a:t>
            </a:r>
            <a:r>
              <a:rPr lang="en-US" altLang="zh-CN" sz="2800" dirty="0"/>
              <a:t>(H</a:t>
            </a:r>
            <a:r>
              <a:rPr lang="en-US" altLang="zh-CN" sz="2800" baseline="30000" dirty="0"/>
              <a:t>+</a:t>
            </a:r>
            <a:r>
              <a:rPr lang="en-US" altLang="zh-CN" sz="2800" dirty="0"/>
              <a:t>)</a:t>
            </a:r>
            <a:r>
              <a:rPr lang="zh-CN" altLang="zh-CN" sz="2800" dirty="0"/>
              <a:t>为</a:t>
            </a:r>
            <a:r>
              <a:rPr lang="zh-CN" altLang="zh-CN" sz="2800" u="sng" dirty="0"/>
              <a:t>　　　</a:t>
            </a:r>
            <a:r>
              <a:rPr lang="en-US" altLang="zh-CN" sz="2800" dirty="0"/>
              <a:t>mol·L</a:t>
            </a:r>
            <a:r>
              <a:rPr lang="en-US" altLang="zh-CN" sz="2800" baseline="30000" dirty="0"/>
              <a:t>-1</a:t>
            </a:r>
            <a:r>
              <a:rPr lang="zh-CN" altLang="zh-CN" sz="2800" dirty="0"/>
              <a:t>。</a:t>
            </a:r>
            <a:r>
              <a:rPr lang="en-US" altLang="zh-CN" sz="2800" dirty="0"/>
              <a:t> </a:t>
            </a:r>
            <a:endParaRPr lang="zh-CN" altLang="zh-CN" sz="2800" dirty="0"/>
          </a:p>
          <a:p>
            <a:pPr>
              <a:lnSpc>
                <a:spcPct val="150000"/>
              </a:lnSpc>
            </a:pPr>
            <a:r>
              <a:rPr lang="en-US" altLang="zh-CN" sz="2800" dirty="0"/>
              <a:t>(2)</a:t>
            </a:r>
            <a:r>
              <a:rPr lang="en-US" altLang="zh-CN" sz="2800" i="1" dirty="0"/>
              <a:t>a</a:t>
            </a:r>
            <a:r>
              <a:rPr lang="zh-CN" altLang="zh-CN" sz="2800" dirty="0"/>
              <a:t>、</a:t>
            </a:r>
            <a:r>
              <a:rPr lang="en-US" altLang="zh-CN" sz="2800" i="1" dirty="0"/>
              <a:t>b</a:t>
            </a:r>
            <a:r>
              <a:rPr lang="zh-CN" altLang="zh-CN" sz="2800" dirty="0"/>
              <a:t>、</a:t>
            </a:r>
            <a:r>
              <a:rPr lang="en-US" altLang="zh-CN" sz="2800" i="1" dirty="0"/>
              <a:t>c</a:t>
            </a:r>
            <a:r>
              <a:rPr lang="zh-CN" altLang="zh-CN" sz="2800" dirty="0"/>
              <a:t>三点中水的电离程度最大的是</a:t>
            </a:r>
            <a:r>
              <a:rPr lang="zh-CN" altLang="zh-CN" sz="2800" u="sng" dirty="0"/>
              <a:t>　　　　</a:t>
            </a:r>
            <a:r>
              <a:rPr lang="zh-CN" altLang="zh-CN" sz="2800" dirty="0"/>
              <a:t>。滴定过程中宜选用</a:t>
            </a:r>
            <a:r>
              <a:rPr lang="zh-CN" altLang="zh-CN" sz="2800" u="sng" dirty="0"/>
              <a:t>　　　　</a:t>
            </a:r>
            <a:r>
              <a:rPr lang="zh-CN" altLang="zh-CN" sz="2800" dirty="0"/>
              <a:t>作指示剂。</a:t>
            </a:r>
            <a:r>
              <a:rPr lang="en-US" altLang="zh-CN" sz="2800" dirty="0"/>
              <a:t> </a:t>
            </a:r>
            <a:endParaRPr lang="zh-CN" altLang="zh-CN" sz="2800" dirty="0"/>
          </a:p>
          <a:p>
            <a:pPr>
              <a:lnSpc>
                <a:spcPct val="150000"/>
              </a:lnSpc>
            </a:pPr>
            <a:r>
              <a:rPr lang="en-US" altLang="zh-CN" sz="2800" dirty="0"/>
              <a:t>(3)</a:t>
            </a:r>
            <a:r>
              <a:rPr lang="zh-CN" altLang="zh-CN" sz="2800" dirty="0"/>
              <a:t>在上述实验中</a:t>
            </a:r>
            <a:r>
              <a:rPr lang="en-US" altLang="zh-CN" sz="2800" dirty="0"/>
              <a:t>,</a:t>
            </a:r>
            <a:r>
              <a:rPr lang="zh-CN" altLang="zh-CN" sz="2800" dirty="0"/>
              <a:t>下列操作</a:t>
            </a:r>
            <a:r>
              <a:rPr lang="en-US" altLang="zh-CN" sz="2800" dirty="0"/>
              <a:t>(</a:t>
            </a:r>
            <a:r>
              <a:rPr lang="zh-CN" altLang="zh-CN" sz="2800" dirty="0"/>
              <a:t>其他操作正确</a:t>
            </a:r>
            <a:r>
              <a:rPr lang="en-US" altLang="zh-CN" sz="2800" dirty="0"/>
              <a:t>)</a:t>
            </a:r>
            <a:r>
              <a:rPr lang="zh-CN" altLang="zh-CN" sz="2800" dirty="0"/>
              <a:t>会造成测定结果偏高的是</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A.</a:t>
            </a:r>
            <a:r>
              <a:rPr lang="zh-CN" altLang="zh-CN" sz="2800" dirty="0"/>
              <a:t>滴定终点读数时俯视读数 </a:t>
            </a:r>
          </a:p>
          <a:p>
            <a:pPr>
              <a:lnSpc>
                <a:spcPct val="150000"/>
              </a:lnSpc>
            </a:pPr>
            <a:r>
              <a:rPr lang="en-US" altLang="zh-CN" sz="2800" dirty="0"/>
              <a:t>B.</a:t>
            </a:r>
            <a:r>
              <a:rPr lang="zh-CN" altLang="zh-CN" sz="2800" dirty="0"/>
              <a:t>酸式滴定管使用前</a:t>
            </a:r>
            <a:r>
              <a:rPr lang="en-US" altLang="zh-CN" sz="2800" dirty="0"/>
              <a:t>,</a:t>
            </a:r>
            <a:r>
              <a:rPr lang="zh-CN" altLang="zh-CN" sz="2800" dirty="0"/>
              <a:t>水洗后未用待测醋酸溶液润洗</a:t>
            </a:r>
          </a:p>
          <a:p>
            <a:pPr>
              <a:lnSpc>
                <a:spcPct val="150000"/>
              </a:lnSpc>
            </a:pPr>
            <a:r>
              <a:rPr lang="en-US" altLang="zh-CN" sz="2800" dirty="0"/>
              <a:t>C.</a:t>
            </a:r>
            <a:r>
              <a:rPr lang="zh-CN" altLang="zh-CN" sz="2800" dirty="0"/>
              <a:t>锥形瓶水洗后未干燥 </a:t>
            </a:r>
          </a:p>
          <a:p>
            <a:pPr>
              <a:lnSpc>
                <a:spcPct val="150000"/>
              </a:lnSpc>
            </a:pPr>
            <a:r>
              <a:rPr lang="en-US" altLang="zh-CN" sz="2800" dirty="0"/>
              <a:t>D.</a:t>
            </a:r>
            <a:r>
              <a:rPr lang="zh-CN" altLang="zh-CN" sz="2800" dirty="0"/>
              <a:t>碱式滴定管尖嘴部分有气泡</a:t>
            </a:r>
            <a:r>
              <a:rPr lang="en-US" altLang="zh-CN" sz="2800" dirty="0"/>
              <a:t>,</a:t>
            </a:r>
            <a:r>
              <a:rPr lang="zh-CN" altLang="zh-CN" sz="2800" dirty="0"/>
              <a:t>滴定后消失</a:t>
            </a:r>
          </a:p>
        </p:txBody>
      </p:sp>
    </p:spTree>
    <p:extLst>
      <p:ext uri="{BB962C8B-B14F-4D97-AF65-F5344CB8AC3E}">
        <p14:creationId xmlns:p14="http://schemas.microsoft.com/office/powerpoint/2010/main" val="6245794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15" name="矩形 14">
            <a:extLst>
              <a:ext uri="{FF2B5EF4-FFF2-40B4-BE49-F238E27FC236}">
                <a16:creationId xmlns:a16="http://schemas.microsoft.com/office/drawing/2014/main" xmlns="" id="{C3B9D2F5-593F-4F78-9E81-A9CD767162E1}"/>
              </a:ext>
            </a:extLst>
          </p:cNvPr>
          <p:cNvSpPr/>
          <p:nvPr/>
        </p:nvSpPr>
        <p:spPr>
          <a:xfrm>
            <a:off x="234042" y="571844"/>
            <a:ext cx="11723913" cy="1308628"/>
          </a:xfrm>
          <a:prstGeom prst="rect">
            <a:avLst/>
          </a:prstGeom>
        </p:spPr>
        <p:txBody>
          <a:bodyPr wrap="square">
            <a:spAutoFit/>
          </a:bodyPr>
          <a:lstStyle/>
          <a:p>
            <a:pPr>
              <a:lnSpc>
                <a:spcPct val="150000"/>
              </a:lnSpc>
            </a:pPr>
            <a:r>
              <a:rPr lang="en-US" altLang="zh-CN" sz="2800" dirty="0"/>
              <a:t>(4)</a:t>
            </a:r>
            <a:r>
              <a:rPr lang="zh-CN" altLang="zh-CN" sz="2800" dirty="0"/>
              <a:t>若向</a:t>
            </a:r>
            <a:r>
              <a:rPr lang="en-US" altLang="zh-CN" sz="2800" dirty="0"/>
              <a:t>20.00 mL</a:t>
            </a:r>
            <a:r>
              <a:rPr lang="zh-CN" altLang="zh-CN" sz="2800" dirty="0"/>
              <a:t>稀氨水中逐滴加入等浓度的盐酸</a:t>
            </a:r>
            <a:r>
              <a:rPr lang="en-US" altLang="zh-CN" sz="2800" dirty="0"/>
              <a:t>,</a:t>
            </a:r>
            <a:r>
              <a:rPr lang="zh-CN" altLang="zh-CN" sz="2800" dirty="0"/>
              <a:t>下列变化趋势正确的是</a:t>
            </a:r>
            <a:r>
              <a:rPr lang="zh-CN" altLang="zh-CN" sz="2800" u="sng" dirty="0"/>
              <a:t>　　　　</a:t>
            </a:r>
            <a:r>
              <a:rPr lang="zh-CN" altLang="zh-CN" sz="2800" dirty="0"/>
              <a:t>。</a:t>
            </a:r>
          </a:p>
        </p:txBody>
      </p:sp>
      <p:pic>
        <p:nvPicPr>
          <p:cNvPr id="14" name="AA43A.jpg" descr="id:2147508330;FounderCES">
            <a:extLst>
              <a:ext uri="{FF2B5EF4-FFF2-40B4-BE49-F238E27FC236}">
                <a16:creationId xmlns:a16="http://schemas.microsoft.com/office/drawing/2014/main" xmlns="" id="{188D44CE-5B49-4475-AE3B-9D97DB2FB2D6}"/>
              </a:ext>
            </a:extLst>
          </p:cNvPr>
          <p:cNvPicPr/>
          <p:nvPr/>
        </p:nvPicPr>
        <p:blipFill>
          <a:blip r:embed="rId2"/>
          <a:stretch>
            <a:fillRect/>
          </a:stretch>
        </p:blipFill>
        <p:spPr>
          <a:xfrm>
            <a:off x="394408" y="2279979"/>
            <a:ext cx="5701592" cy="2750116"/>
          </a:xfrm>
          <a:prstGeom prst="rect">
            <a:avLst/>
          </a:prstGeom>
        </p:spPr>
      </p:pic>
      <p:pic>
        <p:nvPicPr>
          <p:cNvPr id="16" name="AA43B.jpg" descr="id:2147508337;FounderCES">
            <a:extLst>
              <a:ext uri="{FF2B5EF4-FFF2-40B4-BE49-F238E27FC236}">
                <a16:creationId xmlns:a16="http://schemas.microsoft.com/office/drawing/2014/main" xmlns="" id="{2EE12399-0C2C-49E7-9851-068FD65F8631}"/>
              </a:ext>
            </a:extLst>
          </p:cNvPr>
          <p:cNvPicPr/>
          <p:nvPr/>
        </p:nvPicPr>
        <p:blipFill>
          <a:blip r:embed="rId3"/>
          <a:stretch>
            <a:fillRect/>
          </a:stretch>
        </p:blipFill>
        <p:spPr>
          <a:xfrm>
            <a:off x="6182052" y="2236734"/>
            <a:ext cx="5712403" cy="2793361"/>
          </a:xfrm>
          <a:prstGeom prst="rect">
            <a:avLst/>
          </a:prstGeom>
        </p:spPr>
      </p:pic>
    </p:spTree>
    <p:extLst>
      <p:ext uri="{BB962C8B-B14F-4D97-AF65-F5344CB8AC3E}">
        <p14:creationId xmlns:p14="http://schemas.microsoft.com/office/powerpoint/2010/main" val="38797517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mc:AlternateContent xmlns:mc="http://schemas.openxmlformats.org/markup-compatibility/2006" xmlns:a14="http://schemas.microsoft.com/office/drawing/2010/main">
        <mc:Choice Requires="a14">
          <p:sp>
            <p:nvSpPr>
              <p:cNvPr id="15" name="矩形 14">
                <a:extLst>
                  <a:ext uri="{FF2B5EF4-FFF2-40B4-BE49-F238E27FC236}">
                    <a16:creationId xmlns:a16="http://schemas.microsoft.com/office/drawing/2014/main" xmlns="" id="{C3B9D2F5-593F-4F78-9E81-A9CD767162E1}"/>
                  </a:ext>
                </a:extLst>
              </p:cNvPr>
              <p:cNvSpPr/>
              <p:nvPr/>
            </p:nvSpPr>
            <p:spPr>
              <a:xfrm>
                <a:off x="221342" y="312735"/>
                <a:ext cx="11723913" cy="5399363"/>
              </a:xfrm>
              <a:prstGeom prst="rect">
                <a:avLst/>
              </a:prstGeom>
            </p:spPr>
            <p:txBody>
              <a:bodyPr wrap="square">
                <a:spAutoFit/>
              </a:bodyPr>
              <a:lstStyle/>
              <a:p>
                <a:pPr>
                  <a:lnSpc>
                    <a:spcPct val="150000"/>
                  </a:lnSpc>
                </a:pPr>
                <a:r>
                  <a:rPr lang="en-US" altLang="zh-CN" sz="2800" dirty="0" smtClean="0"/>
                  <a:t>4</a:t>
                </a:r>
                <a:r>
                  <a:rPr lang="en-US" altLang="zh-CN" sz="2800" dirty="0"/>
                  <a:t>.(1)4×10</a:t>
                </a:r>
                <a:r>
                  <a:rPr lang="en-US" altLang="zh-CN" sz="2800" baseline="30000" dirty="0"/>
                  <a:t>-4</a:t>
                </a:r>
                <a:r>
                  <a:rPr lang="zh-CN" altLang="zh-CN" sz="2800" dirty="0"/>
                  <a:t>　</a:t>
                </a:r>
                <a:r>
                  <a:rPr lang="en-US" altLang="zh-CN" sz="2800" dirty="0"/>
                  <a:t>(2)</a:t>
                </a:r>
                <a:r>
                  <a:rPr lang="en-US" altLang="zh-CN" sz="2800" i="1" dirty="0"/>
                  <a:t>c</a:t>
                </a:r>
                <a:r>
                  <a:rPr lang="zh-CN" altLang="zh-CN" sz="2800" dirty="0"/>
                  <a:t>　酚酞　</a:t>
                </a:r>
                <a:r>
                  <a:rPr lang="en-US" altLang="zh-CN" sz="2800" dirty="0"/>
                  <a:t>(3)D</a:t>
                </a:r>
                <a:r>
                  <a:rPr lang="zh-CN" altLang="zh-CN" sz="2800" dirty="0"/>
                  <a:t>　</a:t>
                </a:r>
                <a:r>
                  <a:rPr lang="en-US" altLang="zh-CN" sz="2800" dirty="0"/>
                  <a:t>(4)B</a:t>
                </a:r>
                <a:endParaRPr lang="zh-CN" altLang="zh-CN" sz="2800" dirty="0"/>
              </a:p>
              <a:p>
                <a:pPr algn="dist">
                  <a:lnSpc>
                    <a:spcPct val="150000"/>
                  </a:lnSpc>
                </a:pPr>
                <a:r>
                  <a:rPr lang="zh-CN" altLang="zh-CN" sz="2800" b="1" dirty="0" smtClean="0">
                    <a:solidFill>
                      <a:srgbClr val="DA251C"/>
                    </a:solidFill>
                  </a:rPr>
                  <a:t>解析</a:t>
                </a:r>
                <a:r>
                  <a:rPr lang="zh-CN" altLang="zh-CN" sz="2800" dirty="0"/>
                  <a:t>　</a:t>
                </a:r>
                <a:r>
                  <a:rPr lang="en-US" altLang="zh-CN" sz="2800" dirty="0"/>
                  <a:t>(1)</a:t>
                </a:r>
                <a:r>
                  <a:rPr lang="en-US" altLang="zh-CN" sz="2800" i="1" dirty="0"/>
                  <a:t>c</a:t>
                </a:r>
                <a:r>
                  <a:rPr lang="en-US" altLang="zh-CN" sz="2800" dirty="0"/>
                  <a:t>(H</a:t>
                </a:r>
                <a:r>
                  <a:rPr lang="en-US" altLang="zh-CN" sz="2800" baseline="30000" dirty="0"/>
                  <a:t>+</a:t>
                </a:r>
                <a:r>
                  <a:rPr lang="en-US" altLang="zh-CN" sz="2800" dirty="0"/>
                  <a:t>)=</a:t>
                </a:r>
                <a14:m>
                  <m:oMath xmlns:m="http://schemas.openxmlformats.org/officeDocument/2006/math">
                    <m:rad>
                      <m:radPr>
                        <m:degHide m:val="on"/>
                        <m:ctrlPr>
                          <a:rPr lang="zh-CN" altLang="zh-CN" sz="2800" i="1">
                            <a:latin typeface="Cambria Math" panose="02040503050406030204" pitchFamily="18" charset="0"/>
                          </a:rPr>
                        </m:ctrlPr>
                      </m:radPr>
                      <m:deg/>
                      <m:e>
                        <m:r>
                          <a:rPr lang="en-US" altLang="zh-CN" sz="2800" i="1">
                            <a:latin typeface="Cambria Math"/>
                          </a:rPr>
                          <m:t>𝐾</m:t>
                        </m:r>
                        <m:r>
                          <m:rPr>
                            <m:nor/>
                          </m:rPr>
                          <a:rPr lang="en-US" altLang="zh-CN" sz="2800"/>
                          <m:t>·</m:t>
                        </m:r>
                        <m:r>
                          <a:rPr lang="en-US" altLang="zh-CN" sz="2800" i="1">
                            <a:latin typeface="Cambria Math"/>
                          </a:rPr>
                          <m:t>𝑐</m:t>
                        </m:r>
                        <m:r>
                          <m:rPr>
                            <m:nor/>
                          </m:rPr>
                          <a:rPr lang="en-US" altLang="zh-CN" sz="2800"/>
                          <m:t>(</m:t>
                        </m:r>
                        <m:r>
                          <m:rPr>
                            <m:sty m:val="p"/>
                          </m:rPr>
                          <a:rPr lang="en-US" altLang="zh-CN" sz="2800">
                            <a:latin typeface="Cambria Math"/>
                          </a:rPr>
                          <m:t>C</m:t>
                        </m:r>
                        <m:sSub>
                          <m:sSubPr>
                            <m:ctrlPr>
                              <a:rPr lang="zh-CN" altLang="zh-CN" sz="2800" i="1">
                                <a:latin typeface="Cambria Math" panose="02040503050406030204" pitchFamily="18" charset="0"/>
                              </a:rPr>
                            </m:ctrlPr>
                          </m:sSubPr>
                          <m:e>
                            <m:r>
                              <m:rPr>
                                <m:sty m:val="p"/>
                              </m:rPr>
                              <a:rPr lang="en-US" altLang="zh-CN" sz="2800">
                                <a:latin typeface="Cambria Math"/>
                              </a:rPr>
                              <m:t>H</m:t>
                            </m:r>
                          </m:e>
                          <m:sub>
                            <m:r>
                              <a:rPr lang="en-US" altLang="zh-CN" sz="2800">
                                <a:latin typeface="Cambria Math"/>
                              </a:rPr>
                              <m:t>3</m:t>
                            </m:r>
                          </m:sub>
                        </m:sSub>
                        <m:r>
                          <m:rPr>
                            <m:sty m:val="p"/>
                          </m:rPr>
                          <a:rPr lang="en-US" altLang="zh-CN" sz="2800" i="0">
                            <a:latin typeface="Cambria Math"/>
                          </a:rPr>
                          <m:t>COOH</m:t>
                        </m:r>
                        <m:r>
                          <m:rPr>
                            <m:nor/>
                          </m:rPr>
                          <a:rPr lang="en-US" altLang="zh-CN" sz="2800"/>
                          <m:t>)</m:t>
                        </m:r>
                      </m:e>
                    </m:rad>
                  </m:oMath>
                </a14:m>
                <a:r>
                  <a:rPr lang="en-US" altLang="zh-CN" sz="2800" dirty="0"/>
                  <a:t>=</a:t>
                </a:r>
                <a14:m>
                  <m:oMath xmlns:m="http://schemas.openxmlformats.org/officeDocument/2006/math">
                    <m:rad>
                      <m:radPr>
                        <m:degHide m:val="on"/>
                        <m:ctrlPr>
                          <a:rPr lang="zh-CN" altLang="zh-CN" sz="2800" i="1">
                            <a:latin typeface="Cambria Math" panose="02040503050406030204" pitchFamily="18" charset="0"/>
                          </a:rPr>
                        </m:ctrlPr>
                      </m:radPr>
                      <m:deg/>
                      <m:e>
                        <m:r>
                          <a:rPr lang="en-US" altLang="zh-CN" sz="2800">
                            <a:latin typeface="Cambria Math"/>
                          </a:rPr>
                          <m:t>1</m:t>
                        </m:r>
                        <m:r>
                          <m:rPr>
                            <m:nor/>
                          </m:rPr>
                          <a:rPr lang="en-US" altLang="zh-CN" sz="2800"/>
                          <m:t>.</m:t>
                        </m:r>
                        <m:r>
                          <a:rPr lang="en-US" altLang="zh-CN" sz="2800">
                            <a:latin typeface="Cambria Math"/>
                          </a:rPr>
                          <m:t>6×1</m:t>
                        </m:r>
                        <m:sSup>
                          <m:sSupPr>
                            <m:ctrlPr>
                              <a:rPr lang="zh-CN" altLang="zh-CN" sz="2800" i="1">
                                <a:latin typeface="Cambria Math" panose="02040503050406030204" pitchFamily="18" charset="0"/>
                              </a:rPr>
                            </m:ctrlPr>
                          </m:sSupPr>
                          <m:e>
                            <m:r>
                              <a:rPr lang="en-US" altLang="zh-CN" sz="2800">
                                <a:latin typeface="Cambria Math"/>
                              </a:rPr>
                              <m:t>0</m:t>
                            </m:r>
                          </m:e>
                          <m:sup>
                            <m:r>
                              <m:rPr>
                                <m:nor/>
                              </m:rPr>
                              <a:rPr lang="en-US" altLang="zh-CN" sz="2800" i="1"/>
                              <m:t>−</m:t>
                            </m:r>
                            <m:r>
                              <a:rPr lang="en-US" altLang="zh-CN" sz="2800">
                                <a:latin typeface="Cambria Math"/>
                              </a:rPr>
                              <m:t>5</m:t>
                            </m:r>
                          </m:sup>
                        </m:sSup>
                        <m:r>
                          <a:rPr lang="en-US" altLang="zh-CN" sz="2800">
                            <a:latin typeface="Cambria Math"/>
                          </a:rPr>
                          <m:t>×0</m:t>
                        </m:r>
                        <m:r>
                          <m:rPr>
                            <m:nor/>
                          </m:rPr>
                          <a:rPr lang="en-US" altLang="zh-CN" sz="2800"/>
                          <m:t>.</m:t>
                        </m:r>
                        <m:r>
                          <a:rPr lang="en-US" altLang="zh-CN" sz="2800">
                            <a:latin typeface="Cambria Math"/>
                          </a:rPr>
                          <m:t>01</m:t>
                        </m:r>
                      </m:e>
                    </m:rad>
                  </m:oMath>
                </a14:m>
                <a:r>
                  <a:rPr lang="en-US" altLang="zh-CN" sz="2800" dirty="0"/>
                  <a:t>=4×10</a:t>
                </a:r>
                <a:r>
                  <a:rPr lang="en-US" altLang="zh-CN" sz="2800" baseline="30000" dirty="0"/>
                  <a:t>-4</a:t>
                </a:r>
                <a:r>
                  <a:rPr lang="en-US" altLang="zh-CN" sz="2800" dirty="0"/>
                  <a:t>(mol·L</a:t>
                </a:r>
                <a:r>
                  <a:rPr lang="en-US" altLang="zh-CN" sz="2800" baseline="30000" dirty="0"/>
                  <a:t>-1</a:t>
                </a:r>
                <a:r>
                  <a:rPr lang="en-US" altLang="zh-CN" sz="2800" dirty="0"/>
                  <a:t>)</a:t>
                </a:r>
                <a:r>
                  <a:rPr lang="zh-CN" altLang="zh-CN" sz="2800" dirty="0" smtClean="0"/>
                  <a:t>。</a:t>
                </a:r>
                <a:endParaRPr lang="en-US" altLang="zh-CN" sz="2800" dirty="0" smtClean="0"/>
              </a:p>
              <a:p>
                <a:pPr algn="dist">
                  <a:lnSpc>
                    <a:spcPct val="150000"/>
                  </a:lnSpc>
                </a:pPr>
                <a:r>
                  <a:rPr lang="en-US" altLang="zh-CN" sz="2800" dirty="0" smtClean="0"/>
                  <a:t>(</a:t>
                </a:r>
                <a:r>
                  <a:rPr lang="en-US" altLang="zh-CN" sz="2800" dirty="0"/>
                  <a:t>2)</a:t>
                </a:r>
                <a:r>
                  <a:rPr lang="zh-CN" altLang="zh-CN" sz="2800" dirty="0"/>
                  <a:t>在水中加入酸能抑制水的电离</a:t>
                </a:r>
                <a:r>
                  <a:rPr lang="en-US" altLang="zh-CN" sz="2800" dirty="0"/>
                  <a:t>,</a:t>
                </a:r>
                <a:r>
                  <a:rPr lang="zh-CN" altLang="zh-CN" sz="2800" dirty="0"/>
                  <a:t>加入可水解的盐能促进水的电离</a:t>
                </a:r>
                <a:r>
                  <a:rPr lang="en-US" altLang="zh-CN" sz="2800" dirty="0"/>
                  <a:t>,</a:t>
                </a:r>
                <a:r>
                  <a:rPr lang="zh-CN" altLang="zh-CN" sz="2800" dirty="0"/>
                  <a:t>随着</a:t>
                </a:r>
                <a:r>
                  <a:rPr lang="en-US" altLang="zh-CN" sz="2800" dirty="0"/>
                  <a:t>KOH</a:t>
                </a:r>
                <a:r>
                  <a:rPr lang="zh-CN" altLang="zh-CN" sz="2800" dirty="0"/>
                  <a:t>的加入</a:t>
                </a:r>
                <a:r>
                  <a:rPr lang="en-US" altLang="zh-CN" sz="2800" dirty="0"/>
                  <a:t>(</a:t>
                </a:r>
                <a:r>
                  <a:rPr lang="en-US" altLang="zh-CN" sz="2800" i="1" dirty="0"/>
                  <a:t>c</a:t>
                </a:r>
                <a:r>
                  <a:rPr lang="zh-CN" altLang="zh-CN" sz="2800" dirty="0"/>
                  <a:t>点时</a:t>
                </a:r>
                <a:r>
                  <a:rPr lang="en-US" altLang="zh-CN" sz="2800" dirty="0"/>
                  <a:t>,KOH</a:t>
                </a:r>
                <a:r>
                  <a:rPr lang="zh-CN" altLang="zh-CN" sz="2800" dirty="0"/>
                  <a:t>还未过量</a:t>
                </a:r>
                <a:r>
                  <a:rPr lang="en-US" altLang="zh-CN" sz="2800" dirty="0"/>
                  <a:t>),</a:t>
                </a:r>
                <a:r>
                  <a:rPr lang="zh-CN" altLang="zh-CN" sz="2800" dirty="0"/>
                  <a:t>溶液中</a:t>
                </a:r>
                <a:r>
                  <a:rPr lang="en-US" altLang="zh-CN" sz="2800" dirty="0"/>
                  <a:t>CH</a:t>
                </a:r>
                <a:r>
                  <a:rPr lang="en-US" altLang="zh-CN" sz="2800" baseline="-25000" dirty="0"/>
                  <a:t>3</a:t>
                </a:r>
                <a:r>
                  <a:rPr lang="en-US" altLang="zh-CN" sz="2800" dirty="0"/>
                  <a:t>COOK</a:t>
                </a:r>
                <a:r>
                  <a:rPr lang="zh-CN" altLang="zh-CN" sz="2800" dirty="0"/>
                  <a:t>的量不断增多</a:t>
                </a:r>
                <a:r>
                  <a:rPr lang="en-US" altLang="zh-CN" sz="2800" dirty="0"/>
                  <a:t>,</a:t>
                </a:r>
                <a:r>
                  <a:rPr lang="zh-CN" altLang="zh-CN" sz="2800" dirty="0"/>
                  <a:t>因此水的电离程度不断增大。由于酸碱恰好完全反应时溶液显碱性</a:t>
                </a:r>
                <a:r>
                  <a:rPr lang="en-US" altLang="zh-CN" sz="2800" dirty="0"/>
                  <a:t>,</a:t>
                </a:r>
                <a:r>
                  <a:rPr lang="zh-CN" altLang="zh-CN" sz="2800" dirty="0"/>
                  <a:t>故应选择在碱性范围内变色的指示剂酚酞。</a:t>
                </a:r>
                <a:r>
                  <a:rPr lang="en-US" altLang="zh-CN" sz="2800" dirty="0"/>
                  <a:t>(3)</a:t>
                </a:r>
                <a:r>
                  <a:rPr lang="zh-CN" altLang="zh-CN" sz="2800" dirty="0"/>
                  <a:t>选项</a:t>
                </a:r>
                <a:r>
                  <a:rPr lang="en-US" altLang="zh-CN" sz="2800" dirty="0"/>
                  <a:t>A</a:t>
                </a:r>
                <a:r>
                  <a:rPr lang="zh-CN" altLang="zh-CN" sz="2800" dirty="0"/>
                  <a:t>和</a:t>
                </a:r>
                <a:r>
                  <a:rPr lang="en-US" altLang="zh-CN" sz="2800" dirty="0"/>
                  <a:t>B</a:t>
                </a:r>
                <a:r>
                  <a:rPr lang="zh-CN" altLang="zh-CN" sz="2800" dirty="0"/>
                  <a:t>中操作都会导致测定结果偏低</a:t>
                </a:r>
                <a:r>
                  <a:rPr lang="en-US" altLang="zh-CN" sz="2800" dirty="0"/>
                  <a:t>,</a:t>
                </a:r>
                <a:r>
                  <a:rPr lang="zh-CN" altLang="zh-CN" sz="2800" dirty="0"/>
                  <a:t>选项</a:t>
                </a:r>
                <a:r>
                  <a:rPr lang="en-US" altLang="zh-CN" sz="2800" dirty="0"/>
                  <a:t>C</a:t>
                </a:r>
                <a:r>
                  <a:rPr lang="zh-CN" altLang="zh-CN" sz="2800" dirty="0"/>
                  <a:t>中操作对测定结果无影响。</a:t>
                </a:r>
                <a:r>
                  <a:rPr lang="en-US" altLang="zh-CN" sz="2800" dirty="0"/>
                  <a:t>(4)</a:t>
                </a:r>
                <a:r>
                  <a:rPr lang="zh-CN" altLang="zh-CN" sz="2800" dirty="0"/>
                  <a:t>由于氨水显碱性</a:t>
                </a:r>
                <a:r>
                  <a:rPr lang="en-US" altLang="zh-CN" sz="2800" dirty="0"/>
                  <a:t>,</a:t>
                </a:r>
                <a:r>
                  <a:rPr lang="zh-CN" altLang="zh-CN" sz="2800" dirty="0"/>
                  <a:t>因此首先排除选项</a:t>
                </a:r>
                <a:r>
                  <a:rPr lang="en-US" altLang="zh-CN" sz="2800" dirty="0"/>
                  <a:t>A</a:t>
                </a:r>
                <a:r>
                  <a:rPr lang="zh-CN" altLang="zh-CN" sz="2800" dirty="0"/>
                  <a:t>和</a:t>
                </a:r>
                <a:r>
                  <a:rPr lang="en-US" altLang="zh-CN" sz="2800" dirty="0"/>
                  <a:t>C</a:t>
                </a:r>
                <a:r>
                  <a:rPr lang="zh-CN" altLang="zh-CN" sz="2800" dirty="0"/>
                  <a:t>。考虑到两者恰好完全反应时溶液显酸性</a:t>
                </a:r>
                <a:r>
                  <a:rPr lang="en-US" altLang="zh-CN" sz="2800" dirty="0"/>
                  <a:t>,</a:t>
                </a:r>
                <a:r>
                  <a:rPr lang="zh-CN" altLang="zh-CN" sz="2800" dirty="0"/>
                  <a:t>排除选项</a:t>
                </a:r>
                <a:r>
                  <a:rPr lang="en-US" altLang="zh-CN" sz="2800" dirty="0"/>
                  <a:t>D,</a:t>
                </a:r>
                <a:r>
                  <a:rPr lang="zh-CN" altLang="zh-CN" sz="2800" dirty="0"/>
                  <a:t>故本题应选</a:t>
                </a:r>
                <a:r>
                  <a:rPr lang="en-US" altLang="zh-CN" sz="2800" dirty="0"/>
                  <a:t>B</a:t>
                </a:r>
                <a:r>
                  <a:rPr lang="zh-CN" altLang="zh-CN" sz="2800" dirty="0" smtClean="0"/>
                  <a:t>。</a:t>
                </a:r>
              </a:p>
            </p:txBody>
          </p:sp>
        </mc:Choice>
        <mc:Fallback xmlns="">
          <p:sp>
            <p:nvSpPr>
              <p:cNvPr id="15" name="矩形 14">
                <a:extLst>
                  <a:ext uri="{FF2B5EF4-FFF2-40B4-BE49-F238E27FC236}">
                    <a16:creationId xmlns:a16="http://schemas.microsoft.com/office/drawing/2014/main" xmlns:a14="http://schemas.microsoft.com/office/drawing/2010/main" xmlns="" id="{C3B9D2F5-593F-4F78-9E81-A9CD767162E1}"/>
                  </a:ext>
                </a:extLst>
              </p:cNvPr>
              <p:cNvSpPr>
                <a:spLocks noRot="1" noChangeAspect="1" noMove="1" noResize="1" noEditPoints="1" noAdjustHandles="1" noChangeArrowheads="1" noChangeShapeType="1" noTextEdit="1"/>
              </p:cNvSpPr>
              <p:nvPr/>
            </p:nvSpPr>
            <p:spPr>
              <a:xfrm>
                <a:off x="221342" y="312735"/>
                <a:ext cx="11723913" cy="5399363"/>
              </a:xfrm>
              <a:prstGeom prst="rect">
                <a:avLst/>
              </a:prstGeom>
              <a:blipFill rotWithShape="1">
                <a:blip r:embed="rId2"/>
                <a:stretch>
                  <a:fillRect l="-1040" r="-1040" b="-79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861427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990600" y="-2"/>
            <a:ext cx="64008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ea typeface="微软雅黑" panose="020B0503020204020204" pitchFamily="34" charset="-122"/>
              </a:rPr>
              <a:t>微课</a:t>
            </a:r>
            <a:r>
              <a:rPr lang="en-US" altLang="zh-CN" sz="2800" dirty="0">
                <a:solidFill>
                  <a:schemeClr val="tx1">
                    <a:lumMod val="95000"/>
                    <a:lumOff val="5000"/>
                  </a:schemeClr>
                </a:solidFill>
                <a:ea typeface="微软雅黑" panose="020B0503020204020204" pitchFamily="34" charset="-122"/>
              </a:rPr>
              <a:t>13   </a:t>
            </a:r>
            <a:r>
              <a:rPr lang="zh-CN" altLang="en-US" sz="2800" dirty="0">
                <a:solidFill>
                  <a:schemeClr val="tx1">
                    <a:lumMod val="95000"/>
                    <a:lumOff val="5000"/>
                  </a:schemeClr>
                </a:solidFill>
                <a:ea typeface="微软雅黑" panose="020B0503020204020204" pitchFamily="34" charset="-122"/>
              </a:rPr>
              <a:t>关系式法在滴定计算中的应用</a:t>
            </a:r>
            <a:endParaRPr lang="en-US" altLang="zh-CN" sz="2800" dirty="0">
              <a:solidFill>
                <a:schemeClr val="tx1">
                  <a:lumMod val="95000"/>
                  <a:lumOff val="5000"/>
                </a:schemeClr>
              </a:solidFill>
              <a:ea typeface="微软雅黑" panose="020B0503020204020204" pitchFamily="34" charset="-122"/>
            </a:endParaRPr>
          </a:p>
        </p:txBody>
      </p:sp>
      <p:sp>
        <p:nvSpPr>
          <p:cNvPr id="2" name="矩形 1"/>
          <p:cNvSpPr/>
          <p:nvPr/>
        </p:nvSpPr>
        <p:spPr>
          <a:xfrm>
            <a:off x="234043" y="734004"/>
            <a:ext cx="11723913" cy="738664"/>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微点解读：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a16="http://schemas.microsoft.com/office/drawing/2014/main" xmlns="" id="{714F6134-7288-4796-8499-E211F9E0561B}"/>
              </a:ext>
            </a:extLst>
          </p:cNvPr>
          <p:cNvSpPr/>
          <p:nvPr/>
        </p:nvSpPr>
        <p:spPr>
          <a:xfrm>
            <a:off x="335643" y="1408763"/>
            <a:ext cx="11622313" cy="1384995"/>
          </a:xfrm>
          <a:prstGeom prst="rect">
            <a:avLst/>
          </a:prstGeom>
        </p:spPr>
        <p:txBody>
          <a:bodyPr wrap="square">
            <a:spAutoFit/>
          </a:bodyPr>
          <a:lstStyle/>
          <a:p>
            <a:pPr>
              <a:lnSpc>
                <a:spcPct val="150000"/>
              </a:lnSpc>
              <a:spcAft>
                <a:spcPts val="0"/>
              </a:spcAft>
            </a:pPr>
            <a:r>
              <a:rPr lang="zh-CN" altLang="en-US"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近年出现的滴定计算主要包括中和反应滴定法、氧化还原反应滴定法及沉淀滴定法</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总结如下</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4" name="表格 3">
                <a:extLst>
                  <a:ext uri="{FF2B5EF4-FFF2-40B4-BE49-F238E27FC236}">
                    <a16:creationId xmlns:a16="http://schemas.microsoft.com/office/drawing/2014/main" xmlns="" id="{93BA2E3B-3CE9-44A9-A58E-C20F63BE2DC7}"/>
                  </a:ext>
                </a:extLst>
              </p:cNvPr>
              <p:cNvGraphicFramePr>
                <a:graphicFrameLocks noGrp="1"/>
              </p:cNvGraphicFramePr>
              <p:nvPr>
                <p:extLst>
                  <p:ext uri="{D42A27DB-BD31-4B8C-83A1-F6EECF244321}">
                    <p14:modId xmlns:p14="http://schemas.microsoft.com/office/powerpoint/2010/main" val="3749375157"/>
                  </p:ext>
                </p:extLst>
              </p:nvPr>
            </p:nvGraphicFramePr>
            <p:xfrm>
              <a:off x="335643" y="2795588"/>
              <a:ext cx="11475357" cy="3605212"/>
            </p:xfrm>
            <a:graphic>
              <a:graphicData uri="http://schemas.openxmlformats.org/drawingml/2006/table">
                <a:tbl>
                  <a:tblPr firstRow="1" firstCol="1" bandRow="1">
                    <a:tableStyleId>{5C22544A-7EE6-4342-B048-85BDC9FD1C3A}</a:tableStyleId>
                  </a:tblPr>
                  <a:tblGrid>
                    <a:gridCol w="1588407">
                      <a:extLst>
                        <a:ext uri="{9D8B030D-6E8A-4147-A177-3AD203B41FA5}">
                          <a16:colId xmlns:a16="http://schemas.microsoft.com/office/drawing/2014/main" xmlns="" val="3749447228"/>
                        </a:ext>
                      </a:extLst>
                    </a:gridCol>
                    <a:gridCol w="5202464">
                      <a:extLst>
                        <a:ext uri="{9D8B030D-6E8A-4147-A177-3AD203B41FA5}">
                          <a16:colId xmlns:a16="http://schemas.microsoft.com/office/drawing/2014/main" xmlns="" val="1621951110"/>
                        </a:ext>
                      </a:extLst>
                    </a:gridCol>
                    <a:gridCol w="4684486">
                      <a:extLst>
                        <a:ext uri="{9D8B030D-6E8A-4147-A177-3AD203B41FA5}">
                          <a16:colId xmlns:a16="http://schemas.microsoft.com/office/drawing/2014/main" xmlns="" val="3932422260"/>
                        </a:ext>
                      </a:extLst>
                    </a:gridCol>
                  </a:tblGrid>
                  <a:tr h="600869">
                    <a:tc>
                      <a:txBody>
                        <a:bodyPr/>
                        <a:lstStyle/>
                        <a:p>
                          <a:pPr algn="ctr">
                            <a:lnSpc>
                              <a:spcPct val="130000"/>
                            </a:lnSpc>
                            <a:spcAft>
                              <a:spcPts val="0"/>
                            </a:spcAft>
                          </a:pPr>
                          <a:r>
                            <a:rPr lang="zh-CN" sz="2800" b="0" dirty="0">
                              <a:solidFill>
                                <a:schemeClr val="tx1"/>
                              </a:solidFill>
                              <a:effectLst/>
                              <a:latin typeface="+mn-lt"/>
                              <a:ea typeface="+mn-ea"/>
                            </a:rPr>
                            <a:t>滴定类型</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滴定实例</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解题策略</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64906234"/>
                      </a:ext>
                    </a:extLst>
                  </a:tr>
                  <a:tr h="3004343">
                    <a:tc>
                      <a:txBody>
                        <a:bodyPr/>
                        <a:lstStyle/>
                        <a:p>
                          <a:pPr>
                            <a:lnSpc>
                              <a:spcPct val="130000"/>
                            </a:lnSpc>
                            <a:spcAft>
                              <a:spcPts val="0"/>
                            </a:spcAft>
                          </a:pPr>
                          <a:r>
                            <a:rPr lang="zh-CN" sz="2800" b="0">
                              <a:solidFill>
                                <a:schemeClr val="tx1"/>
                              </a:solidFill>
                              <a:effectLst/>
                              <a:latin typeface="+mn-lt"/>
                              <a:ea typeface="+mn-ea"/>
                            </a:rPr>
                            <a:t>中和反应滴定法</a:t>
                          </a:r>
                          <a:r>
                            <a:rPr lang="en-US" sz="2800" b="0">
                              <a:solidFill>
                                <a:schemeClr val="tx1"/>
                              </a:solidFill>
                              <a:effectLst/>
                              <a:latin typeface="+mn-lt"/>
                              <a:ea typeface="+mn-ea"/>
                            </a:rPr>
                            <a:t>(</a:t>
                          </a:r>
                          <a:r>
                            <a:rPr lang="zh-CN" sz="2800" b="0">
                              <a:solidFill>
                                <a:schemeClr val="tx1"/>
                              </a:solidFill>
                              <a:effectLst/>
                              <a:latin typeface="+mn-lt"/>
                              <a:ea typeface="+mn-ea"/>
                            </a:rPr>
                            <a:t>包括反滴定法</a:t>
                          </a:r>
                          <a:r>
                            <a:rPr lang="en-US" sz="2800" b="0">
                              <a:solidFill>
                                <a:schemeClr val="tx1"/>
                              </a:solidFill>
                              <a:effectLst/>
                              <a:latin typeface="+mn-lt"/>
                              <a:ea typeface="+mn-ea"/>
                            </a:rPr>
                            <a:t>)</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dist">
                            <a:lnSpc>
                              <a:spcPct val="130000"/>
                            </a:lnSpc>
                            <a:spcAft>
                              <a:spcPts val="0"/>
                            </a:spcAft>
                          </a:pPr>
                          <a:r>
                            <a:rPr lang="zh-CN" sz="2800" b="0" dirty="0">
                              <a:solidFill>
                                <a:schemeClr val="tx1"/>
                              </a:solidFill>
                              <a:effectLst/>
                              <a:latin typeface="+mn-lt"/>
                              <a:ea typeface="+mn-ea"/>
                            </a:rPr>
                            <a:t>用中和滴定的方法测定</a:t>
                          </a:r>
                          <a:r>
                            <a:rPr lang="en-US" sz="2800" b="0" dirty="0" err="1">
                              <a:solidFill>
                                <a:schemeClr val="tx1"/>
                              </a:solidFill>
                              <a:effectLst/>
                              <a:latin typeface="+mn-lt"/>
                              <a:ea typeface="+mn-ea"/>
                            </a:rPr>
                            <a:t>NaOH</a:t>
                          </a:r>
                          <a:r>
                            <a:rPr lang="zh-CN" sz="2800" b="0" dirty="0">
                              <a:solidFill>
                                <a:schemeClr val="tx1"/>
                              </a:solidFill>
                              <a:effectLst/>
                              <a:latin typeface="+mn-lt"/>
                              <a:ea typeface="+mn-ea"/>
                            </a:rPr>
                            <a:t>和</a:t>
                          </a:r>
                          <a:r>
                            <a:rPr lang="en-US" sz="2800" b="0" dirty="0">
                              <a:solidFill>
                                <a:schemeClr val="tx1"/>
                              </a:solidFill>
                              <a:effectLst/>
                              <a:latin typeface="+mn-lt"/>
                              <a:ea typeface="+mn-ea"/>
                            </a:rPr>
                            <a:t>Na</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CO</a:t>
                          </a:r>
                          <a:r>
                            <a:rPr lang="en-US" sz="2800" b="0" baseline="-25000" dirty="0">
                              <a:solidFill>
                                <a:schemeClr val="tx1"/>
                              </a:solidFill>
                              <a:effectLst/>
                              <a:latin typeface="+mn-lt"/>
                              <a:ea typeface="+mn-ea"/>
                            </a:rPr>
                            <a:t>3</a:t>
                          </a:r>
                          <a:r>
                            <a:rPr lang="zh-CN" sz="2800" b="0" dirty="0">
                              <a:solidFill>
                                <a:schemeClr val="tx1"/>
                              </a:solidFill>
                              <a:effectLst/>
                              <a:latin typeface="+mn-lt"/>
                              <a:ea typeface="+mn-ea"/>
                            </a:rPr>
                            <a:t>的混合溶液中</a:t>
                          </a:r>
                          <a:r>
                            <a:rPr lang="en-US" sz="2800" b="0" dirty="0" err="1">
                              <a:solidFill>
                                <a:schemeClr val="tx1"/>
                              </a:solidFill>
                              <a:effectLst/>
                              <a:latin typeface="+mn-lt"/>
                              <a:ea typeface="+mn-ea"/>
                            </a:rPr>
                            <a:t>NaOH</a:t>
                          </a:r>
                          <a:r>
                            <a:rPr lang="zh-CN" sz="2800" b="0" dirty="0">
                              <a:solidFill>
                                <a:schemeClr val="tx1"/>
                              </a:solidFill>
                              <a:effectLst/>
                              <a:latin typeface="+mn-lt"/>
                              <a:ea typeface="+mn-ea"/>
                            </a:rPr>
                            <a:t>含量时</a:t>
                          </a:r>
                          <a:r>
                            <a:rPr lang="en-US" sz="2800" b="0" dirty="0">
                              <a:solidFill>
                                <a:schemeClr val="tx1"/>
                              </a:solidFill>
                              <a:effectLst/>
                              <a:latin typeface="+mn-lt"/>
                              <a:ea typeface="+mn-ea"/>
                            </a:rPr>
                            <a:t>,</a:t>
                          </a:r>
                          <a:r>
                            <a:rPr lang="zh-CN" sz="2800" b="0" dirty="0">
                              <a:solidFill>
                                <a:schemeClr val="tx1"/>
                              </a:solidFill>
                              <a:effectLst/>
                              <a:latin typeface="+mn-lt"/>
                              <a:ea typeface="+mn-ea"/>
                            </a:rPr>
                            <a:t>可先在混合溶液中加过量</a:t>
                          </a:r>
                          <a:r>
                            <a:rPr lang="en-US" sz="2800" b="0" dirty="0">
                              <a:solidFill>
                                <a:schemeClr val="tx1"/>
                              </a:solidFill>
                              <a:effectLst/>
                              <a:latin typeface="+mn-lt"/>
                              <a:ea typeface="+mn-ea"/>
                            </a:rPr>
                            <a:t>BaCl</a:t>
                          </a:r>
                          <a:r>
                            <a:rPr lang="en-US" sz="2800" b="0" baseline="-25000" dirty="0">
                              <a:solidFill>
                                <a:schemeClr val="tx1"/>
                              </a:solidFill>
                              <a:effectLst/>
                              <a:latin typeface="+mn-lt"/>
                              <a:ea typeface="+mn-ea"/>
                            </a:rPr>
                            <a:t>2</a:t>
                          </a:r>
                          <a:r>
                            <a:rPr lang="zh-CN" sz="2800" b="0" dirty="0">
                              <a:solidFill>
                                <a:schemeClr val="tx1"/>
                              </a:solidFill>
                              <a:effectLst/>
                              <a:latin typeface="+mn-lt"/>
                              <a:ea typeface="+mn-ea"/>
                            </a:rPr>
                            <a:t>溶液</a:t>
                          </a:r>
                          <a:r>
                            <a:rPr lang="en-US" sz="2800" b="0" dirty="0">
                              <a:solidFill>
                                <a:schemeClr val="tx1"/>
                              </a:solidFill>
                              <a:effectLst/>
                              <a:latin typeface="+mn-lt"/>
                              <a:ea typeface="+mn-ea"/>
                            </a:rPr>
                            <a:t>,</a:t>
                          </a:r>
                          <a:r>
                            <a:rPr lang="zh-CN" sz="2800" b="0" dirty="0">
                              <a:solidFill>
                                <a:schemeClr val="tx1"/>
                              </a:solidFill>
                              <a:effectLst/>
                              <a:latin typeface="+mn-lt"/>
                              <a:ea typeface="+mn-ea"/>
                            </a:rPr>
                            <a:t>使</a:t>
                          </a:r>
                          <a:r>
                            <a:rPr lang="en-US" sz="2800" b="0" dirty="0">
                              <a:solidFill>
                                <a:schemeClr val="tx1"/>
                              </a:solidFill>
                              <a:effectLst/>
                              <a:latin typeface="+mn-lt"/>
                              <a:ea typeface="+mn-ea"/>
                            </a:rPr>
                            <a:t>Na</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CO</a:t>
                          </a:r>
                          <a:r>
                            <a:rPr lang="en-US" sz="2800" b="0" baseline="-25000" dirty="0">
                              <a:solidFill>
                                <a:schemeClr val="tx1"/>
                              </a:solidFill>
                              <a:effectLst/>
                              <a:latin typeface="+mn-lt"/>
                              <a:ea typeface="+mn-ea"/>
                            </a:rPr>
                            <a:t>3</a:t>
                          </a:r>
                          <a:r>
                            <a:rPr lang="zh-CN" sz="2800" b="0" dirty="0">
                              <a:solidFill>
                                <a:schemeClr val="tx1"/>
                              </a:solidFill>
                              <a:effectLst/>
                              <a:latin typeface="+mn-lt"/>
                              <a:ea typeface="+mn-ea"/>
                            </a:rPr>
                            <a:t>完全变成</a:t>
                          </a:r>
                          <a:r>
                            <a:rPr lang="en-US" sz="2800" b="0" dirty="0">
                              <a:solidFill>
                                <a:schemeClr val="tx1"/>
                              </a:solidFill>
                              <a:effectLst/>
                              <a:latin typeface="+mn-lt"/>
                              <a:ea typeface="+mn-ea"/>
                            </a:rPr>
                            <a:t>BaCO</a:t>
                          </a:r>
                          <a:r>
                            <a:rPr lang="en-US" sz="2800" b="0" baseline="-25000" dirty="0">
                              <a:solidFill>
                                <a:schemeClr val="tx1"/>
                              </a:solidFill>
                              <a:effectLst/>
                              <a:latin typeface="+mn-lt"/>
                              <a:ea typeface="+mn-ea"/>
                            </a:rPr>
                            <a:t>3</a:t>
                          </a:r>
                          <a:r>
                            <a:rPr lang="zh-CN" sz="2800" b="0" dirty="0">
                              <a:solidFill>
                                <a:schemeClr val="tx1"/>
                              </a:solidFill>
                              <a:effectLst/>
                              <a:latin typeface="+mn-lt"/>
                              <a:ea typeface="+mn-ea"/>
                            </a:rPr>
                            <a:t>沉淀</a:t>
                          </a:r>
                          <a:r>
                            <a:rPr lang="en-US" sz="2800" b="0" dirty="0">
                              <a:solidFill>
                                <a:schemeClr val="tx1"/>
                              </a:solidFill>
                              <a:effectLst/>
                              <a:latin typeface="+mn-lt"/>
                              <a:ea typeface="+mn-ea"/>
                            </a:rPr>
                            <a:t>,</a:t>
                          </a:r>
                          <a:r>
                            <a:rPr lang="zh-CN" sz="2800" b="0" dirty="0">
                              <a:solidFill>
                                <a:schemeClr val="tx1"/>
                              </a:solidFill>
                              <a:effectLst/>
                              <a:latin typeface="+mn-lt"/>
                              <a:ea typeface="+mn-ea"/>
                            </a:rPr>
                            <a:t>然后用标准盐酸滴定</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dirty="0" err="1">
                              <a:solidFill>
                                <a:schemeClr val="tx1"/>
                              </a:solidFill>
                              <a:effectLst/>
                              <a:latin typeface="+mn-lt"/>
                              <a:ea typeface="+mn-ea"/>
                            </a:rPr>
                            <a:t>H</a:t>
                          </a:r>
                          <a:r>
                            <a:rPr lang="en-US" sz="2800" b="0" i="1" baseline="-25000" dirty="0" err="1">
                              <a:solidFill>
                                <a:schemeClr val="tx1"/>
                              </a:solidFill>
                              <a:effectLst/>
                              <a:latin typeface="+mn-lt"/>
                              <a:ea typeface="+mn-ea"/>
                            </a:rPr>
                            <a:t>n</a:t>
                          </a:r>
                          <a:r>
                            <a:rPr lang="en-US" sz="2800" b="0" dirty="0" err="1">
                              <a:solidFill>
                                <a:schemeClr val="tx1"/>
                              </a:solidFill>
                              <a:effectLst/>
                              <a:latin typeface="+mn-lt"/>
                              <a:ea typeface="+mn-ea"/>
                            </a:rPr>
                            <a:t>A+</a:t>
                          </a:r>
                          <a:r>
                            <a:rPr lang="en-US" sz="2800" b="0" i="1" dirty="0" err="1">
                              <a:solidFill>
                                <a:schemeClr val="tx1"/>
                              </a:solidFill>
                              <a:effectLst/>
                              <a:latin typeface="+mn-lt"/>
                              <a:ea typeface="+mn-ea"/>
                            </a:rPr>
                            <a:t>n</a:t>
                          </a:r>
                          <a:r>
                            <a:rPr lang="en-US" sz="2800" b="0" dirty="0" err="1">
                              <a:solidFill>
                                <a:schemeClr val="tx1"/>
                              </a:solidFill>
                              <a:effectLst/>
                              <a:latin typeface="+mn-lt"/>
                              <a:ea typeface="+mn-ea"/>
                            </a:rPr>
                            <a:t>BOH</a:t>
                          </a:r>
                          <a:r>
                            <a:rPr lang="en-US" sz="2800" b="0" dirty="0">
                              <a:solidFill>
                                <a:schemeClr val="tx1"/>
                              </a:solidFill>
                              <a:effectLst/>
                              <a:latin typeface="+mn-lt"/>
                              <a:ea typeface="+mn-ea"/>
                            </a:rPr>
                            <a:t>          B</a:t>
                          </a:r>
                          <a:r>
                            <a:rPr lang="en-US" sz="2800" b="0" i="1" baseline="-25000" dirty="0">
                              <a:solidFill>
                                <a:schemeClr val="tx1"/>
                              </a:solidFill>
                              <a:effectLst/>
                              <a:latin typeface="+mn-lt"/>
                              <a:ea typeface="+mn-ea"/>
                            </a:rPr>
                            <a:t>n</a:t>
                          </a:r>
                          <a:r>
                            <a:rPr lang="en-US" sz="2800" b="0" dirty="0">
                              <a:solidFill>
                                <a:schemeClr val="tx1"/>
                              </a:solidFill>
                              <a:effectLst/>
                              <a:latin typeface="+mn-lt"/>
                              <a:ea typeface="+mn-ea"/>
                            </a:rPr>
                            <a:t>A+</a:t>
                          </a:r>
                          <a:r>
                            <a:rPr lang="en-US" sz="2800" b="0" i="1" dirty="0">
                              <a:solidFill>
                                <a:schemeClr val="tx1"/>
                              </a:solidFill>
                              <a:effectLst/>
                              <a:latin typeface="+mn-lt"/>
                              <a:ea typeface="+mn-ea"/>
                            </a:rPr>
                            <a:t>n</a:t>
                          </a:r>
                          <a:r>
                            <a:rPr lang="en-US" sz="2800" b="0" dirty="0">
                              <a:solidFill>
                                <a:schemeClr val="tx1"/>
                              </a:solidFill>
                              <a:effectLst/>
                              <a:latin typeface="+mn-lt"/>
                              <a:ea typeface="+mn-ea"/>
                            </a:rPr>
                            <a:t>H</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O</a:t>
                          </a:r>
                          <a:endParaRPr lang="zh-CN" sz="2800" b="0" dirty="0">
                            <a:solidFill>
                              <a:schemeClr val="tx1"/>
                            </a:solidFill>
                            <a:effectLst/>
                            <a:latin typeface="+mn-lt"/>
                            <a:ea typeface="+mn-ea"/>
                          </a:endParaRPr>
                        </a:p>
                        <a:p>
                          <a:pPr>
                            <a:lnSpc>
                              <a:spcPct val="130000"/>
                            </a:lnSpc>
                            <a:spcAft>
                              <a:spcPts val="0"/>
                            </a:spcAft>
                          </a:pPr>
                          <a:r>
                            <a:rPr lang="zh-CN" sz="2800" b="0" dirty="0">
                              <a:solidFill>
                                <a:schemeClr val="tx1"/>
                              </a:solidFill>
                              <a:effectLst/>
                              <a:latin typeface="+mn-lt"/>
                              <a:ea typeface="+mn-ea"/>
                            </a:rPr>
                            <a:t>则根据以下关系计算</a:t>
                          </a:r>
                          <a:r>
                            <a:rPr lang="en-US" sz="2800" b="0" dirty="0">
                              <a:solidFill>
                                <a:schemeClr val="tx1"/>
                              </a:solidFill>
                              <a:effectLst/>
                              <a:latin typeface="+mn-lt"/>
                              <a:ea typeface="+mn-ea"/>
                            </a:rPr>
                            <a:t>:</a:t>
                          </a:r>
                        </a:p>
                        <a:p>
                          <a:pPr>
                            <a:lnSpc>
                              <a:spcPct val="130000"/>
                            </a:lnSpc>
                            <a:spcAft>
                              <a:spcPts val="0"/>
                            </a:spcAft>
                          </a:pPr>
                          <a:r>
                            <a:rPr lang="en-US" sz="2800" b="0" i="1" dirty="0">
                              <a:solidFill>
                                <a:schemeClr val="tx1"/>
                              </a:solidFill>
                              <a:effectLst/>
                              <a:latin typeface="+mn-lt"/>
                              <a:ea typeface="+mn-ea"/>
                            </a:rPr>
                            <a:t>c</a:t>
                          </a:r>
                          <a:r>
                            <a:rPr lang="en-US" sz="2800" b="0" dirty="0">
                              <a:solidFill>
                                <a:schemeClr val="tx1"/>
                              </a:solidFill>
                              <a:effectLst/>
                              <a:latin typeface="+mn-lt"/>
                              <a:ea typeface="+mn-ea"/>
                            </a:rPr>
                            <a:t>(</a:t>
                          </a:r>
                          <a:r>
                            <a:rPr lang="en-US" sz="2800" b="0" dirty="0" err="1">
                              <a:solidFill>
                                <a:schemeClr val="tx1"/>
                              </a:solidFill>
                              <a:effectLst/>
                              <a:latin typeface="+mn-lt"/>
                              <a:ea typeface="+mn-ea"/>
                            </a:rPr>
                            <a:t>H</a:t>
                          </a:r>
                          <a:r>
                            <a:rPr lang="en-US" sz="2800" b="0" i="1" baseline="-25000" dirty="0" err="1">
                              <a:solidFill>
                                <a:schemeClr val="tx1"/>
                              </a:solidFill>
                              <a:effectLst/>
                              <a:latin typeface="+mn-lt"/>
                              <a:ea typeface="+mn-ea"/>
                            </a:rPr>
                            <a:t>n</a:t>
                          </a:r>
                          <a:r>
                            <a:rPr lang="en-US" sz="2800" b="0" dirty="0" err="1">
                              <a:solidFill>
                                <a:schemeClr val="tx1"/>
                              </a:solidFill>
                              <a:effectLst/>
                              <a:latin typeface="+mn-lt"/>
                              <a:ea typeface="+mn-ea"/>
                            </a:rPr>
                            <a:t>A</a:t>
                          </a:r>
                          <a:r>
                            <a:rPr lang="en-US" sz="2800" b="0" dirty="0">
                              <a:solidFill>
                                <a:schemeClr val="tx1"/>
                              </a:solidFill>
                              <a:effectLst/>
                              <a:latin typeface="+mn-lt"/>
                              <a:ea typeface="+mn-ea"/>
                            </a:rPr>
                            <a:t>)=</a:t>
                          </a:r>
                          <a14:m>
                            <m:oMath xmlns:m="http://schemas.openxmlformats.org/officeDocument/2006/math">
                              <m:f>
                                <m:fPr>
                                  <m:ctrlPr>
                                    <a:rPr lang="zh-CN" sz="2800" b="0" i="1">
                                      <a:solidFill>
                                        <a:schemeClr val="tx1"/>
                                      </a:solidFill>
                                      <a:effectLst/>
                                      <a:latin typeface="Cambria Math" panose="02040503050406030204" pitchFamily="18" charset="0"/>
                                      <a:ea typeface="+mn-ea"/>
                                    </a:rPr>
                                  </m:ctrlPr>
                                </m:fPr>
                                <m:num>
                                  <m:r>
                                    <a:rPr lang="en-US" sz="2800" b="0" i="1" smtClean="0">
                                      <a:solidFill>
                                        <a:schemeClr val="tx1"/>
                                      </a:solidFill>
                                      <a:effectLst/>
                                      <a:latin typeface="Cambria Math" panose="02040503050406030204" pitchFamily="18" charset="0"/>
                                      <a:ea typeface="+mn-ea"/>
                                    </a:rPr>
                                    <m:t>𝑐</m:t>
                                  </m:r>
                                  <m:r>
                                    <m:rPr>
                                      <m:nor/>
                                    </m:rPr>
                                    <a:rPr lang="en-US" sz="2800" b="0">
                                      <a:solidFill>
                                        <a:schemeClr val="tx1"/>
                                      </a:solidFill>
                                      <a:effectLst/>
                                      <a:latin typeface="+mn-lt"/>
                                      <a:ea typeface="+mn-ea"/>
                                    </a:rPr>
                                    <m:t>(</m:t>
                                  </m:r>
                                  <m:r>
                                    <m:rPr>
                                      <m:sty m:val="p"/>
                                    </m:rPr>
                                    <a:rPr lang="en-US" sz="2800" b="0" i="0" smtClean="0">
                                      <a:solidFill>
                                        <a:schemeClr val="tx1"/>
                                      </a:solidFill>
                                      <a:effectLst/>
                                      <a:latin typeface="Cambria Math" panose="02040503050406030204" pitchFamily="18" charset="0"/>
                                      <a:ea typeface="+mn-ea"/>
                                    </a:rPr>
                                    <m:t>BOH</m:t>
                                  </m:r>
                                  <m:r>
                                    <m:rPr>
                                      <m:nor/>
                                    </m:rPr>
                                    <a:rPr lang="en-US" sz="2800" b="0">
                                      <a:solidFill>
                                        <a:schemeClr val="tx1"/>
                                      </a:solidFill>
                                      <a:effectLst/>
                                      <a:latin typeface="+mn-lt"/>
                                      <a:ea typeface="+mn-ea"/>
                                    </a:rPr>
                                    <m:t>)·</m:t>
                                  </m:r>
                                  <m:r>
                                    <a:rPr lang="en-US" sz="2800" b="0" i="1" smtClean="0">
                                      <a:solidFill>
                                        <a:schemeClr val="tx1"/>
                                      </a:solidFill>
                                      <a:effectLst/>
                                      <a:latin typeface="Cambria Math" panose="02040503050406030204" pitchFamily="18" charset="0"/>
                                      <a:ea typeface="+mn-ea"/>
                                    </a:rPr>
                                    <m:t>𝑉</m:t>
                                  </m:r>
                                  <m:r>
                                    <m:rPr>
                                      <m:nor/>
                                    </m:rPr>
                                    <a:rPr lang="en-US" sz="2800" b="0">
                                      <a:solidFill>
                                        <a:schemeClr val="tx1"/>
                                      </a:solidFill>
                                      <a:effectLst/>
                                      <a:latin typeface="+mn-lt"/>
                                      <a:ea typeface="+mn-ea"/>
                                    </a:rPr>
                                    <m:t>(</m:t>
                                  </m:r>
                                  <m:r>
                                    <m:rPr>
                                      <m:sty m:val="p"/>
                                    </m:rPr>
                                    <a:rPr lang="en-US" sz="2800" b="0" i="0" smtClean="0">
                                      <a:solidFill>
                                        <a:schemeClr val="tx1"/>
                                      </a:solidFill>
                                      <a:effectLst/>
                                      <a:latin typeface="Cambria Math" panose="02040503050406030204" pitchFamily="18" charset="0"/>
                                      <a:ea typeface="+mn-ea"/>
                                    </a:rPr>
                                    <m:t>BOH</m:t>
                                  </m:r>
                                  <m:r>
                                    <m:rPr>
                                      <m:nor/>
                                    </m:rPr>
                                    <a:rPr lang="en-US" sz="2800" b="0">
                                      <a:solidFill>
                                        <a:schemeClr val="tx1"/>
                                      </a:solidFill>
                                      <a:effectLst/>
                                      <a:latin typeface="+mn-lt"/>
                                      <a:ea typeface="+mn-ea"/>
                                    </a:rPr>
                                    <m:t>)</m:t>
                                  </m:r>
                                </m:num>
                                <m:den>
                                  <m:r>
                                    <a:rPr lang="en-US" sz="2800" b="0" i="1" smtClean="0">
                                      <a:solidFill>
                                        <a:schemeClr val="tx1"/>
                                      </a:solidFill>
                                      <a:effectLst/>
                                      <a:latin typeface="Cambria Math" panose="02040503050406030204" pitchFamily="18" charset="0"/>
                                      <a:ea typeface="+mn-ea"/>
                                    </a:rPr>
                                    <m:t>𝑛</m:t>
                                  </m:r>
                                  <m:r>
                                    <m:rPr>
                                      <m:nor/>
                                    </m:rPr>
                                    <a:rPr lang="en-US" sz="2800" b="0">
                                      <a:solidFill>
                                        <a:schemeClr val="tx1"/>
                                      </a:solidFill>
                                      <a:effectLst/>
                                      <a:latin typeface="+mn-lt"/>
                                      <a:ea typeface="+mn-ea"/>
                                    </a:rPr>
                                    <m:t>·</m:t>
                                  </m:r>
                                  <m:r>
                                    <a:rPr lang="en-US" sz="2800" b="0" i="1" smtClean="0">
                                      <a:solidFill>
                                        <a:schemeClr val="tx1"/>
                                      </a:solidFill>
                                      <a:effectLst/>
                                      <a:latin typeface="Cambria Math" panose="02040503050406030204" pitchFamily="18" charset="0"/>
                                      <a:ea typeface="+mn-ea"/>
                                    </a:rPr>
                                    <m:t>𝑉</m:t>
                                  </m:r>
                                  <m:r>
                                    <m:rPr>
                                      <m:nor/>
                                    </m:rPr>
                                    <a:rPr lang="en-US" sz="2800" b="0">
                                      <a:solidFill>
                                        <a:schemeClr val="tx1"/>
                                      </a:solidFill>
                                      <a:effectLst/>
                                      <a:latin typeface="+mn-lt"/>
                                      <a:ea typeface="+mn-ea"/>
                                    </a:rPr>
                                    <m:t>(</m:t>
                                  </m:r>
                                  <m:sSub>
                                    <m:sSubPr>
                                      <m:ctrlPr>
                                        <a:rPr lang="zh-CN" sz="2800" b="0" i="1">
                                          <a:solidFill>
                                            <a:schemeClr val="tx1"/>
                                          </a:solidFill>
                                          <a:effectLst/>
                                          <a:latin typeface="Cambria Math" panose="02040503050406030204" pitchFamily="18" charset="0"/>
                                          <a:ea typeface="+mn-ea"/>
                                        </a:rPr>
                                      </m:ctrlPr>
                                    </m:sSubPr>
                                    <m:e>
                                      <m:r>
                                        <m:rPr>
                                          <m:sty m:val="p"/>
                                        </m:rPr>
                                        <a:rPr lang="en-US" sz="2800" b="0" i="0" smtClean="0">
                                          <a:solidFill>
                                            <a:schemeClr val="tx1"/>
                                          </a:solidFill>
                                          <a:effectLst/>
                                          <a:latin typeface="Cambria Math" panose="02040503050406030204" pitchFamily="18" charset="0"/>
                                          <a:ea typeface="+mn-ea"/>
                                        </a:rPr>
                                        <m:t>H</m:t>
                                      </m:r>
                                    </m:e>
                                    <m:sub>
                                      <m:r>
                                        <a:rPr lang="en-US" sz="2800" b="0" i="1" smtClean="0">
                                          <a:solidFill>
                                            <a:schemeClr val="tx1"/>
                                          </a:solidFill>
                                          <a:effectLst/>
                                          <a:latin typeface="Cambria Math" panose="02040503050406030204" pitchFamily="18" charset="0"/>
                                          <a:ea typeface="+mn-ea"/>
                                        </a:rPr>
                                        <m:t>𝑛</m:t>
                                      </m:r>
                                    </m:sub>
                                  </m:sSub>
                                  <m:r>
                                    <m:rPr>
                                      <m:sty m:val="p"/>
                                    </m:rPr>
                                    <a:rPr lang="en-US" sz="2800" b="0" i="0" smtClean="0">
                                      <a:solidFill>
                                        <a:schemeClr val="tx1"/>
                                      </a:solidFill>
                                      <a:effectLst/>
                                      <a:latin typeface="Cambria Math" panose="02040503050406030204" pitchFamily="18" charset="0"/>
                                      <a:ea typeface="+mn-ea"/>
                                    </a:rPr>
                                    <m:t>A</m:t>
                                  </m:r>
                                  <m:r>
                                    <m:rPr>
                                      <m:nor/>
                                    </m:rPr>
                                    <a:rPr lang="en-US" sz="2800" b="0">
                                      <a:solidFill>
                                        <a:schemeClr val="tx1"/>
                                      </a:solidFill>
                                      <a:effectLst/>
                                      <a:latin typeface="+mn-lt"/>
                                      <a:ea typeface="+mn-ea"/>
                                    </a:rPr>
                                    <m:t>)</m:t>
                                  </m:r>
                                </m:den>
                              </m:f>
                            </m:oMath>
                          </a14:m>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16409015"/>
                      </a:ext>
                    </a:extLst>
                  </a:tr>
                </a:tbl>
              </a:graphicData>
            </a:graphic>
          </p:graphicFrame>
        </mc:Choice>
        <mc:Fallback xmlns="">
          <p:graphicFrame>
            <p:nvGraphicFramePr>
              <p:cNvPr id="4" name="表格 3">
                <a:extLst>
                  <a:ext uri="{FF2B5EF4-FFF2-40B4-BE49-F238E27FC236}">
                    <a16:creationId xmlns:a16="http://schemas.microsoft.com/office/drawing/2014/main" xmlns:a14="http://schemas.microsoft.com/office/drawing/2010/main" xmlns="" id="{93BA2E3B-3CE9-44A9-A58E-C20F63BE2DC7}"/>
                  </a:ext>
                </a:extLst>
              </p:cNvPr>
              <p:cNvGraphicFramePr>
                <a:graphicFrameLocks noGrp="1"/>
              </p:cNvGraphicFramePr>
              <p:nvPr>
                <p:extLst>
                  <p:ext uri="{D42A27DB-BD31-4B8C-83A1-F6EECF244321}">
                    <p14:modId xmlns:p14="http://schemas.microsoft.com/office/powerpoint/2010/main" val="3749375157"/>
                  </p:ext>
                </p:extLst>
              </p:nvPr>
            </p:nvGraphicFramePr>
            <p:xfrm>
              <a:off x="335643" y="2795588"/>
              <a:ext cx="11475357" cy="3605212"/>
            </p:xfrm>
            <a:graphic>
              <a:graphicData uri="http://schemas.openxmlformats.org/drawingml/2006/table">
                <a:tbl>
                  <a:tblPr firstRow="1" firstCol="1" bandRow="1">
                    <a:tableStyleId>{5C22544A-7EE6-4342-B048-85BDC9FD1C3A}</a:tableStyleId>
                  </a:tblPr>
                  <a:tblGrid>
                    <a:gridCol w="1588407">
                      <a:extLst>
                        <a:ext uri="{9D8B030D-6E8A-4147-A177-3AD203B41FA5}">
                          <a16:colId xmlns:a16="http://schemas.microsoft.com/office/drawing/2014/main" xmlns:a14="http://schemas.microsoft.com/office/drawing/2010/main" xmlns="" val="3749447228"/>
                        </a:ext>
                      </a:extLst>
                    </a:gridCol>
                    <a:gridCol w="5202464">
                      <a:extLst>
                        <a:ext uri="{9D8B030D-6E8A-4147-A177-3AD203B41FA5}">
                          <a16:colId xmlns:a16="http://schemas.microsoft.com/office/drawing/2014/main" xmlns:a14="http://schemas.microsoft.com/office/drawing/2010/main" xmlns="" val="1621951110"/>
                        </a:ext>
                      </a:extLst>
                    </a:gridCol>
                    <a:gridCol w="4684486">
                      <a:extLst>
                        <a:ext uri="{9D8B030D-6E8A-4147-A177-3AD203B41FA5}">
                          <a16:colId xmlns:a16="http://schemas.microsoft.com/office/drawing/2014/main" xmlns:a14="http://schemas.microsoft.com/office/drawing/2010/main" xmlns="" val="3932422260"/>
                        </a:ext>
                      </a:extLst>
                    </a:gridCol>
                  </a:tblGrid>
                  <a:tr h="600869">
                    <a:tc>
                      <a:txBody>
                        <a:bodyPr/>
                        <a:lstStyle/>
                        <a:p>
                          <a:pPr algn="ctr">
                            <a:lnSpc>
                              <a:spcPct val="130000"/>
                            </a:lnSpc>
                            <a:spcAft>
                              <a:spcPts val="0"/>
                            </a:spcAft>
                          </a:pPr>
                          <a:r>
                            <a:rPr lang="zh-CN" sz="2800" b="0" dirty="0">
                              <a:solidFill>
                                <a:schemeClr val="tx1"/>
                              </a:solidFill>
                              <a:effectLst/>
                              <a:latin typeface="+mn-lt"/>
                              <a:ea typeface="+mn-ea"/>
                            </a:rPr>
                            <a:t>滴定类型</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滴定实例</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解题策略</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1864906234"/>
                      </a:ext>
                    </a:extLst>
                  </a:tr>
                  <a:tr h="3004343">
                    <a:tc>
                      <a:txBody>
                        <a:bodyPr/>
                        <a:lstStyle/>
                        <a:p>
                          <a:pPr>
                            <a:lnSpc>
                              <a:spcPct val="130000"/>
                            </a:lnSpc>
                            <a:spcAft>
                              <a:spcPts val="0"/>
                            </a:spcAft>
                          </a:pPr>
                          <a:r>
                            <a:rPr lang="zh-CN" sz="2800" b="0">
                              <a:solidFill>
                                <a:schemeClr val="tx1"/>
                              </a:solidFill>
                              <a:effectLst/>
                              <a:latin typeface="+mn-lt"/>
                              <a:ea typeface="+mn-ea"/>
                            </a:rPr>
                            <a:t>中和反应滴定法</a:t>
                          </a:r>
                          <a:r>
                            <a:rPr lang="en-US" sz="2800" b="0">
                              <a:solidFill>
                                <a:schemeClr val="tx1"/>
                              </a:solidFill>
                              <a:effectLst/>
                              <a:latin typeface="+mn-lt"/>
                              <a:ea typeface="+mn-ea"/>
                            </a:rPr>
                            <a:t>(</a:t>
                          </a:r>
                          <a:r>
                            <a:rPr lang="zh-CN" sz="2800" b="0">
                              <a:solidFill>
                                <a:schemeClr val="tx1"/>
                              </a:solidFill>
                              <a:effectLst/>
                              <a:latin typeface="+mn-lt"/>
                              <a:ea typeface="+mn-ea"/>
                            </a:rPr>
                            <a:t>包括反滴定法</a:t>
                          </a:r>
                          <a:r>
                            <a:rPr lang="en-US" sz="2800" b="0">
                              <a:solidFill>
                                <a:schemeClr val="tx1"/>
                              </a:solidFill>
                              <a:effectLst/>
                              <a:latin typeface="+mn-lt"/>
                              <a:ea typeface="+mn-ea"/>
                            </a:rPr>
                            <a:t>)</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dist">
                            <a:lnSpc>
                              <a:spcPct val="130000"/>
                            </a:lnSpc>
                            <a:spcAft>
                              <a:spcPts val="0"/>
                            </a:spcAft>
                          </a:pPr>
                          <a:r>
                            <a:rPr lang="zh-CN" sz="2800" b="0" dirty="0">
                              <a:solidFill>
                                <a:schemeClr val="tx1"/>
                              </a:solidFill>
                              <a:effectLst/>
                              <a:latin typeface="+mn-lt"/>
                              <a:ea typeface="+mn-ea"/>
                            </a:rPr>
                            <a:t>用中和滴定的方法测定</a:t>
                          </a:r>
                          <a:r>
                            <a:rPr lang="en-US" sz="2800" b="0" dirty="0" err="1">
                              <a:solidFill>
                                <a:schemeClr val="tx1"/>
                              </a:solidFill>
                              <a:effectLst/>
                              <a:latin typeface="+mn-lt"/>
                              <a:ea typeface="+mn-ea"/>
                            </a:rPr>
                            <a:t>NaOH</a:t>
                          </a:r>
                          <a:r>
                            <a:rPr lang="zh-CN" sz="2800" b="0" dirty="0">
                              <a:solidFill>
                                <a:schemeClr val="tx1"/>
                              </a:solidFill>
                              <a:effectLst/>
                              <a:latin typeface="+mn-lt"/>
                              <a:ea typeface="+mn-ea"/>
                            </a:rPr>
                            <a:t>和</a:t>
                          </a:r>
                          <a:r>
                            <a:rPr lang="en-US" sz="2800" b="0" dirty="0">
                              <a:solidFill>
                                <a:schemeClr val="tx1"/>
                              </a:solidFill>
                              <a:effectLst/>
                              <a:latin typeface="+mn-lt"/>
                              <a:ea typeface="+mn-ea"/>
                            </a:rPr>
                            <a:t>Na</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CO</a:t>
                          </a:r>
                          <a:r>
                            <a:rPr lang="en-US" sz="2800" b="0" baseline="-25000" dirty="0">
                              <a:solidFill>
                                <a:schemeClr val="tx1"/>
                              </a:solidFill>
                              <a:effectLst/>
                              <a:latin typeface="+mn-lt"/>
                              <a:ea typeface="+mn-ea"/>
                            </a:rPr>
                            <a:t>3</a:t>
                          </a:r>
                          <a:r>
                            <a:rPr lang="zh-CN" sz="2800" b="0" dirty="0">
                              <a:solidFill>
                                <a:schemeClr val="tx1"/>
                              </a:solidFill>
                              <a:effectLst/>
                              <a:latin typeface="+mn-lt"/>
                              <a:ea typeface="+mn-ea"/>
                            </a:rPr>
                            <a:t>的混合溶液中</a:t>
                          </a:r>
                          <a:r>
                            <a:rPr lang="en-US" sz="2800" b="0" dirty="0" err="1">
                              <a:solidFill>
                                <a:schemeClr val="tx1"/>
                              </a:solidFill>
                              <a:effectLst/>
                              <a:latin typeface="+mn-lt"/>
                              <a:ea typeface="+mn-ea"/>
                            </a:rPr>
                            <a:t>NaOH</a:t>
                          </a:r>
                          <a:r>
                            <a:rPr lang="zh-CN" sz="2800" b="0" dirty="0">
                              <a:solidFill>
                                <a:schemeClr val="tx1"/>
                              </a:solidFill>
                              <a:effectLst/>
                              <a:latin typeface="+mn-lt"/>
                              <a:ea typeface="+mn-ea"/>
                            </a:rPr>
                            <a:t>含量时</a:t>
                          </a:r>
                          <a:r>
                            <a:rPr lang="en-US" sz="2800" b="0" dirty="0">
                              <a:solidFill>
                                <a:schemeClr val="tx1"/>
                              </a:solidFill>
                              <a:effectLst/>
                              <a:latin typeface="+mn-lt"/>
                              <a:ea typeface="+mn-ea"/>
                            </a:rPr>
                            <a:t>,</a:t>
                          </a:r>
                          <a:r>
                            <a:rPr lang="zh-CN" sz="2800" b="0" dirty="0">
                              <a:solidFill>
                                <a:schemeClr val="tx1"/>
                              </a:solidFill>
                              <a:effectLst/>
                              <a:latin typeface="+mn-lt"/>
                              <a:ea typeface="+mn-ea"/>
                            </a:rPr>
                            <a:t>可先在混合溶液中加过量</a:t>
                          </a:r>
                          <a:r>
                            <a:rPr lang="en-US" sz="2800" b="0" dirty="0">
                              <a:solidFill>
                                <a:schemeClr val="tx1"/>
                              </a:solidFill>
                              <a:effectLst/>
                              <a:latin typeface="+mn-lt"/>
                              <a:ea typeface="+mn-ea"/>
                            </a:rPr>
                            <a:t>BaCl</a:t>
                          </a:r>
                          <a:r>
                            <a:rPr lang="en-US" sz="2800" b="0" baseline="-25000" dirty="0">
                              <a:solidFill>
                                <a:schemeClr val="tx1"/>
                              </a:solidFill>
                              <a:effectLst/>
                              <a:latin typeface="+mn-lt"/>
                              <a:ea typeface="+mn-ea"/>
                            </a:rPr>
                            <a:t>2</a:t>
                          </a:r>
                          <a:r>
                            <a:rPr lang="zh-CN" sz="2800" b="0" dirty="0">
                              <a:solidFill>
                                <a:schemeClr val="tx1"/>
                              </a:solidFill>
                              <a:effectLst/>
                              <a:latin typeface="+mn-lt"/>
                              <a:ea typeface="+mn-ea"/>
                            </a:rPr>
                            <a:t>溶液</a:t>
                          </a:r>
                          <a:r>
                            <a:rPr lang="en-US" sz="2800" b="0" dirty="0">
                              <a:solidFill>
                                <a:schemeClr val="tx1"/>
                              </a:solidFill>
                              <a:effectLst/>
                              <a:latin typeface="+mn-lt"/>
                              <a:ea typeface="+mn-ea"/>
                            </a:rPr>
                            <a:t>,</a:t>
                          </a:r>
                          <a:r>
                            <a:rPr lang="zh-CN" sz="2800" b="0" dirty="0">
                              <a:solidFill>
                                <a:schemeClr val="tx1"/>
                              </a:solidFill>
                              <a:effectLst/>
                              <a:latin typeface="+mn-lt"/>
                              <a:ea typeface="+mn-ea"/>
                            </a:rPr>
                            <a:t>使</a:t>
                          </a:r>
                          <a:r>
                            <a:rPr lang="en-US" sz="2800" b="0" dirty="0">
                              <a:solidFill>
                                <a:schemeClr val="tx1"/>
                              </a:solidFill>
                              <a:effectLst/>
                              <a:latin typeface="+mn-lt"/>
                              <a:ea typeface="+mn-ea"/>
                            </a:rPr>
                            <a:t>Na</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CO</a:t>
                          </a:r>
                          <a:r>
                            <a:rPr lang="en-US" sz="2800" b="0" baseline="-25000" dirty="0">
                              <a:solidFill>
                                <a:schemeClr val="tx1"/>
                              </a:solidFill>
                              <a:effectLst/>
                              <a:latin typeface="+mn-lt"/>
                              <a:ea typeface="+mn-ea"/>
                            </a:rPr>
                            <a:t>3</a:t>
                          </a:r>
                          <a:r>
                            <a:rPr lang="zh-CN" sz="2800" b="0" dirty="0">
                              <a:solidFill>
                                <a:schemeClr val="tx1"/>
                              </a:solidFill>
                              <a:effectLst/>
                              <a:latin typeface="+mn-lt"/>
                              <a:ea typeface="+mn-ea"/>
                            </a:rPr>
                            <a:t>完全变成</a:t>
                          </a:r>
                          <a:r>
                            <a:rPr lang="en-US" sz="2800" b="0" dirty="0">
                              <a:solidFill>
                                <a:schemeClr val="tx1"/>
                              </a:solidFill>
                              <a:effectLst/>
                              <a:latin typeface="+mn-lt"/>
                              <a:ea typeface="+mn-ea"/>
                            </a:rPr>
                            <a:t>BaCO</a:t>
                          </a:r>
                          <a:r>
                            <a:rPr lang="en-US" sz="2800" b="0" baseline="-25000" dirty="0">
                              <a:solidFill>
                                <a:schemeClr val="tx1"/>
                              </a:solidFill>
                              <a:effectLst/>
                              <a:latin typeface="+mn-lt"/>
                              <a:ea typeface="+mn-ea"/>
                            </a:rPr>
                            <a:t>3</a:t>
                          </a:r>
                          <a:r>
                            <a:rPr lang="zh-CN" sz="2800" b="0" dirty="0">
                              <a:solidFill>
                                <a:schemeClr val="tx1"/>
                              </a:solidFill>
                              <a:effectLst/>
                              <a:latin typeface="+mn-lt"/>
                              <a:ea typeface="+mn-ea"/>
                            </a:rPr>
                            <a:t>沉淀</a:t>
                          </a:r>
                          <a:r>
                            <a:rPr lang="en-US" sz="2800" b="0" dirty="0">
                              <a:solidFill>
                                <a:schemeClr val="tx1"/>
                              </a:solidFill>
                              <a:effectLst/>
                              <a:latin typeface="+mn-lt"/>
                              <a:ea typeface="+mn-ea"/>
                            </a:rPr>
                            <a:t>,</a:t>
                          </a:r>
                          <a:r>
                            <a:rPr lang="zh-CN" sz="2800" b="0" dirty="0">
                              <a:solidFill>
                                <a:schemeClr val="tx1"/>
                              </a:solidFill>
                              <a:effectLst/>
                              <a:latin typeface="+mn-lt"/>
                              <a:ea typeface="+mn-ea"/>
                            </a:rPr>
                            <a:t>然后用标准盐酸滴定</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44863" t="-20528" b="-2439"/>
                          </a:stretch>
                        </a:blipFill>
                      </a:tcPr>
                    </a:tc>
                    <a:extLst>
                      <a:ext uri="{0D108BD9-81ED-4DB2-BD59-A6C34878D82A}">
                        <a16:rowId xmlns:a16="http://schemas.microsoft.com/office/drawing/2014/main" xmlns:a14="http://schemas.microsoft.com/office/drawing/2010/main" xmlns="" val="2116409015"/>
                      </a:ext>
                    </a:extLst>
                  </a:tr>
                </a:tbl>
              </a:graphicData>
            </a:graphic>
          </p:graphicFrame>
        </mc:Fallback>
      </mc:AlternateContent>
      <p:pic>
        <p:nvPicPr>
          <p:cNvPr id="11" name="图片 10">
            <a:extLst>
              <a:ext uri="{FF2B5EF4-FFF2-40B4-BE49-F238E27FC236}">
                <a16:creationId xmlns:a16="http://schemas.microsoft.com/office/drawing/2014/main" xmlns="" id="{2D5ADA6E-7AE3-41C8-A1AF-3B574998777D}"/>
              </a:ext>
            </a:extLst>
          </p:cNvPr>
          <p:cNvPicPr/>
          <p:nvPr/>
        </p:nvPicPr>
        <p:blipFill>
          <a:blip r:embed="rId3"/>
          <a:stretch>
            <a:fillRect/>
          </a:stretch>
        </p:blipFill>
        <p:spPr>
          <a:xfrm>
            <a:off x="9065578" y="3981450"/>
            <a:ext cx="621062" cy="358072"/>
          </a:xfrm>
          <a:prstGeom prst="rect">
            <a:avLst/>
          </a:prstGeom>
        </p:spPr>
      </p:pic>
    </p:spTree>
    <p:extLst>
      <p:ext uri="{BB962C8B-B14F-4D97-AF65-F5344CB8AC3E}">
        <p14:creationId xmlns:p14="http://schemas.microsoft.com/office/powerpoint/2010/main" val="25005751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15" name="矩形 14">
            <a:extLst>
              <a:ext uri="{FF2B5EF4-FFF2-40B4-BE49-F238E27FC236}">
                <a16:creationId xmlns:a16="http://schemas.microsoft.com/office/drawing/2014/main" xmlns="" id="{C3B9D2F5-593F-4F78-9E81-A9CD767162E1}"/>
              </a:ext>
            </a:extLst>
          </p:cNvPr>
          <p:cNvSpPr/>
          <p:nvPr/>
        </p:nvSpPr>
        <p:spPr>
          <a:xfrm>
            <a:off x="234042" y="312735"/>
            <a:ext cx="11723913" cy="661207"/>
          </a:xfrm>
          <a:prstGeom prst="rect">
            <a:avLst/>
          </a:prstGeom>
        </p:spPr>
        <p:txBody>
          <a:bodyPr wrap="square">
            <a:spAutoFit/>
          </a:bodyPr>
          <a:lstStyle/>
          <a:p>
            <a:pPr algn="r">
              <a:lnSpc>
                <a:spcPct val="150000"/>
              </a:lnSpc>
            </a:pPr>
            <a:r>
              <a:rPr lang="zh-CN" altLang="en-US" sz="2800" dirty="0"/>
              <a:t>（续表）</a:t>
            </a:r>
            <a:endParaRPr lang="en-US" altLang="zh-CN" sz="2800" dirty="0"/>
          </a:p>
        </p:txBody>
      </p:sp>
      <mc:AlternateContent xmlns:mc="http://schemas.openxmlformats.org/markup-compatibility/2006" xmlns:a14="http://schemas.microsoft.com/office/drawing/2010/main">
        <mc:Choice Requires="a14">
          <p:graphicFrame>
            <p:nvGraphicFramePr>
              <p:cNvPr id="14" name="表格 13">
                <a:extLst>
                  <a:ext uri="{FF2B5EF4-FFF2-40B4-BE49-F238E27FC236}">
                    <a16:creationId xmlns:a16="http://schemas.microsoft.com/office/drawing/2014/main" xmlns="" id="{8CCF6903-A0F2-4D89-986A-030B4D1B1ED2}"/>
                  </a:ext>
                </a:extLst>
              </p:cNvPr>
              <p:cNvGraphicFramePr>
                <a:graphicFrameLocks noGrp="1"/>
              </p:cNvGraphicFramePr>
              <p:nvPr>
                <p:extLst>
                  <p:ext uri="{D42A27DB-BD31-4B8C-83A1-F6EECF244321}">
                    <p14:modId xmlns:p14="http://schemas.microsoft.com/office/powerpoint/2010/main" val="2879659368"/>
                  </p:ext>
                </p:extLst>
              </p:nvPr>
            </p:nvGraphicFramePr>
            <p:xfrm>
              <a:off x="335643" y="1041853"/>
              <a:ext cx="11475357" cy="5286375"/>
            </p:xfrm>
            <a:graphic>
              <a:graphicData uri="http://schemas.openxmlformats.org/drawingml/2006/table">
                <a:tbl>
                  <a:tblPr firstRow="1" firstCol="1" bandRow="1">
                    <a:tableStyleId>{5C22544A-7EE6-4342-B048-85BDC9FD1C3A}</a:tableStyleId>
                  </a:tblPr>
                  <a:tblGrid>
                    <a:gridCol w="1588407">
                      <a:extLst>
                        <a:ext uri="{9D8B030D-6E8A-4147-A177-3AD203B41FA5}">
                          <a16:colId xmlns:a16="http://schemas.microsoft.com/office/drawing/2014/main" xmlns="" val="3749447228"/>
                        </a:ext>
                      </a:extLst>
                    </a:gridCol>
                    <a:gridCol w="6623050">
                      <a:extLst>
                        <a:ext uri="{9D8B030D-6E8A-4147-A177-3AD203B41FA5}">
                          <a16:colId xmlns:a16="http://schemas.microsoft.com/office/drawing/2014/main" xmlns="" val="1621951110"/>
                        </a:ext>
                      </a:extLst>
                    </a:gridCol>
                    <a:gridCol w="3263900">
                      <a:extLst>
                        <a:ext uri="{9D8B030D-6E8A-4147-A177-3AD203B41FA5}">
                          <a16:colId xmlns:a16="http://schemas.microsoft.com/office/drawing/2014/main" xmlns="" val="3932422260"/>
                        </a:ext>
                      </a:extLst>
                    </a:gridCol>
                  </a:tblGrid>
                  <a:tr h="587375">
                    <a:tc>
                      <a:txBody>
                        <a:bodyPr/>
                        <a:lstStyle/>
                        <a:p>
                          <a:pPr algn="ctr">
                            <a:lnSpc>
                              <a:spcPct val="130000"/>
                            </a:lnSpc>
                            <a:spcAft>
                              <a:spcPts val="0"/>
                            </a:spcAft>
                          </a:pPr>
                          <a:r>
                            <a:rPr lang="zh-CN" sz="2800" b="0" dirty="0">
                              <a:solidFill>
                                <a:schemeClr val="tx1"/>
                              </a:solidFill>
                              <a:effectLst/>
                              <a:latin typeface="+mn-lt"/>
                              <a:ea typeface="+mn-ea"/>
                            </a:rPr>
                            <a:t>滴定类型</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滴定实例</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解题策略</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64906234"/>
                      </a:ext>
                    </a:extLst>
                  </a:tr>
                  <a:tr h="4699000">
                    <a:tc>
                      <a:txBody>
                        <a:bodyPr/>
                        <a:lstStyle/>
                        <a:p>
                          <a:pPr>
                            <a:lnSpc>
                              <a:spcPct val="130000"/>
                            </a:lnSpc>
                            <a:spcAft>
                              <a:spcPts val="0"/>
                            </a:spcAft>
                          </a:pPr>
                          <a:r>
                            <a:rPr lang="zh-CN" sz="2800" b="0">
                              <a:solidFill>
                                <a:schemeClr val="tx1"/>
                              </a:solidFill>
                              <a:effectLst/>
                              <a:latin typeface="+mn-lt"/>
                              <a:ea typeface="+mn-ea"/>
                            </a:rPr>
                            <a:t>氧化还原反应滴定法</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dirty="0">
                              <a:solidFill>
                                <a:schemeClr val="tx1"/>
                              </a:solidFill>
                              <a:effectLst/>
                              <a:latin typeface="+mn-lt"/>
                              <a:ea typeface="+mn-ea"/>
                            </a:rPr>
                            <a:t>1.</a:t>
                          </a:r>
                          <a:r>
                            <a:rPr lang="zh-CN" sz="2800" b="0" dirty="0">
                              <a:solidFill>
                                <a:schemeClr val="tx1"/>
                              </a:solidFill>
                              <a:effectLst/>
                              <a:latin typeface="+mn-lt"/>
                              <a:ea typeface="+mn-ea"/>
                            </a:rPr>
                            <a:t>酸性</a:t>
                          </a:r>
                          <a:r>
                            <a:rPr lang="en-US" sz="2800" b="0" dirty="0">
                              <a:solidFill>
                                <a:schemeClr val="tx1"/>
                              </a:solidFill>
                              <a:effectLst/>
                              <a:latin typeface="+mn-lt"/>
                              <a:ea typeface="+mn-ea"/>
                            </a:rPr>
                            <a:t>KMnO</a:t>
                          </a:r>
                          <a:r>
                            <a:rPr lang="en-US" sz="2800" b="0" baseline="-25000" dirty="0">
                              <a:solidFill>
                                <a:schemeClr val="tx1"/>
                              </a:solidFill>
                              <a:effectLst/>
                              <a:latin typeface="+mn-lt"/>
                              <a:ea typeface="+mn-ea"/>
                            </a:rPr>
                            <a:t>4</a:t>
                          </a:r>
                          <a:r>
                            <a:rPr lang="zh-CN" sz="2800" b="0" dirty="0">
                              <a:solidFill>
                                <a:schemeClr val="tx1"/>
                              </a:solidFill>
                              <a:effectLst/>
                              <a:latin typeface="+mn-lt"/>
                              <a:ea typeface="+mn-ea"/>
                            </a:rPr>
                            <a:t>溶液滴定</a:t>
                          </a:r>
                          <a:r>
                            <a:rPr lang="en-US" sz="2800" b="0" dirty="0">
                              <a:solidFill>
                                <a:schemeClr val="tx1"/>
                              </a:solidFill>
                              <a:effectLst/>
                              <a:latin typeface="+mn-lt"/>
                              <a:ea typeface="+mn-ea"/>
                            </a:rPr>
                            <a:t>Fe</a:t>
                          </a:r>
                          <a:r>
                            <a:rPr lang="en-US" sz="2800" b="0" baseline="30000" dirty="0">
                              <a:solidFill>
                                <a:schemeClr val="tx1"/>
                              </a:solidFill>
                              <a:effectLst/>
                              <a:latin typeface="+mn-lt"/>
                              <a:ea typeface="+mn-ea"/>
                            </a:rPr>
                            <a:t>2+</a:t>
                          </a:r>
                          <a:r>
                            <a:rPr lang="zh-CN" sz="2800" b="0" dirty="0">
                              <a:solidFill>
                                <a:schemeClr val="tx1"/>
                              </a:solidFill>
                              <a:effectLst/>
                              <a:latin typeface="+mn-lt"/>
                              <a:ea typeface="+mn-ea"/>
                            </a:rPr>
                            <a:t>或者</a:t>
                          </a:r>
                          <a:r>
                            <a:rPr lang="en-US" sz="2800" b="0" dirty="0">
                              <a:solidFill>
                                <a:schemeClr val="tx1"/>
                              </a:solidFill>
                              <a:effectLst/>
                              <a:latin typeface="+mn-lt"/>
                              <a:ea typeface="+mn-ea"/>
                            </a:rPr>
                            <a:t>H</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C</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O</a:t>
                          </a:r>
                          <a:r>
                            <a:rPr lang="en-US" sz="2800" b="0" baseline="-25000" dirty="0">
                              <a:solidFill>
                                <a:schemeClr val="tx1"/>
                              </a:solidFill>
                              <a:effectLst/>
                              <a:latin typeface="+mn-lt"/>
                              <a:ea typeface="+mn-ea"/>
                            </a:rPr>
                            <a:t>4</a:t>
                          </a:r>
                          <a:r>
                            <a:rPr lang="en-US" sz="2800" b="0" dirty="0">
                              <a:solidFill>
                                <a:schemeClr val="tx1"/>
                              </a:solidFill>
                              <a:effectLst/>
                              <a:latin typeface="+mn-lt"/>
                              <a:ea typeface="+mn-ea"/>
                            </a:rPr>
                            <a:t>,</a:t>
                          </a:r>
                          <a:r>
                            <a:rPr lang="zh-CN" sz="2800" b="0" dirty="0">
                              <a:solidFill>
                                <a:schemeClr val="tx1"/>
                              </a:solidFill>
                              <a:effectLst/>
                              <a:latin typeface="+mn-lt"/>
                              <a:ea typeface="+mn-ea"/>
                            </a:rPr>
                            <a:t>当滴入最后一滴酸性</a:t>
                          </a:r>
                          <a:r>
                            <a:rPr lang="en-US" sz="2800" b="0" dirty="0">
                              <a:solidFill>
                                <a:schemeClr val="tx1"/>
                              </a:solidFill>
                              <a:effectLst/>
                              <a:latin typeface="+mn-lt"/>
                              <a:ea typeface="+mn-ea"/>
                            </a:rPr>
                            <a:t>KMnO</a:t>
                          </a:r>
                          <a:r>
                            <a:rPr lang="en-US" sz="2800" b="0" baseline="-25000" dirty="0">
                              <a:solidFill>
                                <a:schemeClr val="tx1"/>
                              </a:solidFill>
                              <a:effectLst/>
                              <a:latin typeface="+mn-lt"/>
                              <a:ea typeface="+mn-ea"/>
                            </a:rPr>
                            <a:t>4</a:t>
                          </a:r>
                          <a:r>
                            <a:rPr lang="zh-CN" sz="2800" b="0" dirty="0">
                              <a:solidFill>
                                <a:schemeClr val="tx1"/>
                              </a:solidFill>
                              <a:effectLst/>
                              <a:latin typeface="+mn-lt"/>
                              <a:ea typeface="+mn-ea"/>
                            </a:rPr>
                            <a:t>溶液</a:t>
                          </a:r>
                          <a:r>
                            <a:rPr lang="en-US" sz="2800" b="0" dirty="0">
                              <a:solidFill>
                                <a:schemeClr val="tx1"/>
                              </a:solidFill>
                              <a:effectLst/>
                              <a:latin typeface="+mn-lt"/>
                              <a:ea typeface="+mn-ea"/>
                            </a:rPr>
                            <a:t>,</a:t>
                          </a:r>
                          <a:r>
                            <a:rPr lang="zh-CN" sz="2800" b="0" dirty="0">
                              <a:solidFill>
                                <a:schemeClr val="tx1"/>
                              </a:solidFill>
                              <a:effectLst/>
                              <a:latin typeface="+mn-lt"/>
                              <a:ea typeface="+mn-ea"/>
                            </a:rPr>
                            <a:t>溶液由无色变浅红色</a:t>
                          </a:r>
                          <a:r>
                            <a:rPr lang="en-US" sz="2800" b="0" dirty="0">
                              <a:solidFill>
                                <a:schemeClr val="tx1"/>
                              </a:solidFill>
                              <a:effectLst/>
                              <a:latin typeface="+mn-lt"/>
                              <a:ea typeface="+mn-ea"/>
                            </a:rPr>
                            <a:t>,</a:t>
                          </a:r>
                          <a:r>
                            <a:rPr lang="zh-CN" sz="2800" b="0" dirty="0">
                              <a:solidFill>
                                <a:schemeClr val="tx1"/>
                              </a:solidFill>
                              <a:effectLst/>
                              <a:latin typeface="+mn-lt"/>
                              <a:ea typeface="+mn-ea"/>
                            </a:rPr>
                            <a:t>且半分钟内不褪色</a:t>
                          </a:r>
                          <a:r>
                            <a:rPr lang="en-US" sz="2800" b="0" dirty="0">
                              <a:solidFill>
                                <a:schemeClr val="tx1"/>
                              </a:solidFill>
                              <a:effectLst/>
                              <a:latin typeface="+mn-lt"/>
                              <a:ea typeface="+mn-ea"/>
                            </a:rPr>
                            <a:t>,</a:t>
                          </a:r>
                          <a:r>
                            <a:rPr lang="zh-CN" sz="2800" b="0" dirty="0">
                              <a:solidFill>
                                <a:schemeClr val="tx1"/>
                              </a:solidFill>
                              <a:effectLst/>
                              <a:latin typeface="+mn-lt"/>
                              <a:ea typeface="+mn-ea"/>
                            </a:rPr>
                            <a:t>说明到达滴定终点。</a:t>
                          </a:r>
                        </a:p>
                        <a:p>
                          <a:pPr>
                            <a:lnSpc>
                              <a:spcPct val="130000"/>
                            </a:lnSpc>
                            <a:spcAft>
                              <a:spcPts val="0"/>
                            </a:spcAft>
                          </a:pPr>
                          <a:r>
                            <a:rPr lang="en-US" sz="2800" b="0" dirty="0">
                              <a:solidFill>
                                <a:schemeClr val="tx1"/>
                              </a:solidFill>
                              <a:effectLst/>
                              <a:latin typeface="+mn-lt"/>
                              <a:ea typeface="+mn-ea"/>
                            </a:rPr>
                            <a:t>2.Na</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S</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O</a:t>
                          </a:r>
                          <a:r>
                            <a:rPr lang="en-US" sz="2800" b="0" baseline="-25000" dirty="0">
                              <a:solidFill>
                                <a:schemeClr val="tx1"/>
                              </a:solidFill>
                              <a:effectLst/>
                              <a:latin typeface="+mn-lt"/>
                              <a:ea typeface="+mn-ea"/>
                            </a:rPr>
                            <a:t>3</a:t>
                          </a:r>
                          <a:r>
                            <a:rPr lang="zh-CN" sz="2800" b="0" dirty="0">
                              <a:solidFill>
                                <a:schemeClr val="tx1"/>
                              </a:solidFill>
                              <a:effectLst/>
                              <a:latin typeface="+mn-lt"/>
                              <a:ea typeface="+mn-ea"/>
                            </a:rPr>
                            <a:t>溶液滴定碘液</a:t>
                          </a:r>
                          <a:r>
                            <a:rPr lang="en-US" sz="2800" b="0" dirty="0">
                              <a:solidFill>
                                <a:schemeClr val="tx1"/>
                              </a:solidFill>
                              <a:effectLst/>
                              <a:latin typeface="+mn-lt"/>
                              <a:ea typeface="+mn-ea"/>
                            </a:rPr>
                            <a:t>:2Na</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S</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O</a:t>
                          </a:r>
                          <a:r>
                            <a:rPr lang="en-US" sz="2800" b="0" baseline="-25000" dirty="0">
                              <a:solidFill>
                                <a:schemeClr val="tx1"/>
                              </a:solidFill>
                              <a:effectLst/>
                              <a:latin typeface="+mn-lt"/>
                              <a:ea typeface="+mn-ea"/>
                            </a:rPr>
                            <a:t>3</a:t>
                          </a:r>
                          <a:r>
                            <a:rPr lang="en-US" sz="2800" b="0" dirty="0">
                              <a:solidFill>
                                <a:schemeClr val="tx1"/>
                              </a:solidFill>
                              <a:effectLst/>
                              <a:latin typeface="+mn-lt"/>
                              <a:ea typeface="+mn-ea"/>
                            </a:rPr>
                            <a:t>+I</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 Na</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S</a:t>
                          </a:r>
                          <a:r>
                            <a:rPr lang="en-US" sz="2800" b="0" baseline="-25000" dirty="0">
                              <a:solidFill>
                                <a:schemeClr val="tx1"/>
                              </a:solidFill>
                              <a:effectLst/>
                              <a:latin typeface="+mn-lt"/>
                              <a:ea typeface="+mn-ea"/>
                            </a:rPr>
                            <a:t>4</a:t>
                          </a:r>
                          <a:r>
                            <a:rPr lang="en-US" sz="2800" b="0" dirty="0">
                              <a:solidFill>
                                <a:schemeClr val="tx1"/>
                              </a:solidFill>
                              <a:effectLst/>
                              <a:latin typeface="+mn-lt"/>
                              <a:ea typeface="+mn-ea"/>
                            </a:rPr>
                            <a:t>O</a:t>
                          </a:r>
                          <a:r>
                            <a:rPr lang="en-US" sz="2800" b="0" baseline="-25000" dirty="0">
                              <a:solidFill>
                                <a:schemeClr val="tx1"/>
                              </a:solidFill>
                              <a:effectLst/>
                              <a:latin typeface="+mn-lt"/>
                              <a:ea typeface="+mn-ea"/>
                            </a:rPr>
                            <a:t>6</a:t>
                          </a:r>
                          <a:r>
                            <a:rPr lang="en-US" sz="2800" b="0" dirty="0">
                              <a:solidFill>
                                <a:schemeClr val="tx1"/>
                              </a:solidFill>
                              <a:effectLst/>
                              <a:latin typeface="+mn-lt"/>
                              <a:ea typeface="+mn-ea"/>
                            </a:rPr>
                            <a:t>+2NaI,</a:t>
                          </a:r>
                          <a:r>
                            <a:rPr lang="zh-CN" sz="2800" b="0" dirty="0">
                              <a:solidFill>
                                <a:schemeClr val="tx1"/>
                              </a:solidFill>
                              <a:effectLst/>
                              <a:latin typeface="+mn-lt"/>
                              <a:ea typeface="+mn-ea"/>
                            </a:rPr>
                            <a:t>用淀粉作指示剂</a:t>
                          </a:r>
                          <a:r>
                            <a:rPr lang="en-US" sz="2800" b="0" dirty="0">
                              <a:solidFill>
                                <a:schemeClr val="tx1"/>
                              </a:solidFill>
                              <a:effectLst/>
                              <a:latin typeface="+mn-lt"/>
                              <a:ea typeface="+mn-ea"/>
                            </a:rPr>
                            <a:t>,</a:t>
                          </a:r>
                          <a:r>
                            <a:rPr lang="zh-CN" sz="2800" b="0" dirty="0">
                              <a:solidFill>
                                <a:schemeClr val="tx1"/>
                              </a:solidFill>
                              <a:effectLst/>
                              <a:latin typeface="+mn-lt"/>
                              <a:ea typeface="+mn-ea"/>
                            </a:rPr>
                            <a:t>当滴入最后一滴</a:t>
                          </a:r>
                          <a:r>
                            <a:rPr lang="en-US" sz="2800" b="0" dirty="0">
                              <a:solidFill>
                                <a:schemeClr val="tx1"/>
                              </a:solidFill>
                              <a:effectLst/>
                              <a:latin typeface="+mn-lt"/>
                              <a:ea typeface="+mn-ea"/>
                            </a:rPr>
                            <a:t>Na</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S</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O</a:t>
                          </a:r>
                          <a:r>
                            <a:rPr lang="en-US" sz="2800" b="0" baseline="-25000" dirty="0">
                              <a:solidFill>
                                <a:schemeClr val="tx1"/>
                              </a:solidFill>
                              <a:effectLst/>
                              <a:latin typeface="+mn-lt"/>
                              <a:ea typeface="+mn-ea"/>
                            </a:rPr>
                            <a:t>3</a:t>
                          </a:r>
                          <a:r>
                            <a:rPr lang="zh-CN" sz="2800" b="0" dirty="0">
                              <a:solidFill>
                                <a:schemeClr val="tx1"/>
                              </a:solidFill>
                              <a:effectLst/>
                              <a:latin typeface="+mn-lt"/>
                              <a:ea typeface="+mn-ea"/>
                            </a:rPr>
                            <a:t>溶液</a:t>
                          </a:r>
                          <a:r>
                            <a:rPr lang="en-US" sz="2800" b="0" dirty="0">
                              <a:solidFill>
                                <a:schemeClr val="tx1"/>
                              </a:solidFill>
                              <a:effectLst/>
                              <a:latin typeface="+mn-lt"/>
                              <a:ea typeface="+mn-ea"/>
                            </a:rPr>
                            <a:t>,</a:t>
                          </a:r>
                          <a:r>
                            <a:rPr lang="zh-CN" sz="2800" b="0" dirty="0">
                              <a:solidFill>
                                <a:schemeClr val="tx1"/>
                              </a:solidFill>
                              <a:effectLst/>
                              <a:latin typeface="+mn-lt"/>
                              <a:ea typeface="+mn-ea"/>
                            </a:rPr>
                            <a:t>溶液的蓝色褪去</a:t>
                          </a:r>
                          <a:r>
                            <a:rPr lang="en-US" sz="2800" b="0" dirty="0">
                              <a:solidFill>
                                <a:schemeClr val="tx1"/>
                              </a:solidFill>
                              <a:effectLst/>
                              <a:latin typeface="+mn-lt"/>
                              <a:ea typeface="+mn-ea"/>
                            </a:rPr>
                            <a:t>,</a:t>
                          </a:r>
                          <a:r>
                            <a:rPr lang="zh-CN" sz="2800" b="0" dirty="0">
                              <a:solidFill>
                                <a:schemeClr val="tx1"/>
                              </a:solidFill>
                              <a:effectLst/>
                              <a:latin typeface="+mn-lt"/>
                              <a:ea typeface="+mn-ea"/>
                            </a:rPr>
                            <a:t>且半分钟内不恢复原色</a:t>
                          </a:r>
                          <a:r>
                            <a:rPr lang="en-US" sz="2800" b="0" dirty="0">
                              <a:solidFill>
                                <a:schemeClr val="tx1"/>
                              </a:solidFill>
                              <a:effectLst/>
                              <a:latin typeface="+mn-lt"/>
                              <a:ea typeface="+mn-ea"/>
                            </a:rPr>
                            <a:t>,</a:t>
                          </a:r>
                          <a:r>
                            <a:rPr lang="zh-CN" sz="2800" b="0" dirty="0">
                              <a:solidFill>
                                <a:schemeClr val="tx1"/>
                              </a:solidFill>
                              <a:effectLst/>
                              <a:latin typeface="+mn-lt"/>
                              <a:ea typeface="+mn-ea"/>
                            </a:rPr>
                            <a:t>说明到达滴定终点</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latin typeface="+mn-lt"/>
                              <a:ea typeface="+mn-ea"/>
                            </a:rPr>
                            <a:t>一般根据得失电子守恒或配平化学方程式</a:t>
                          </a:r>
                          <a:r>
                            <a:rPr lang="en-US" sz="2800" b="0" dirty="0">
                              <a:solidFill>
                                <a:schemeClr val="tx1"/>
                              </a:solidFill>
                              <a:effectLst/>
                              <a:latin typeface="+mn-lt"/>
                              <a:ea typeface="+mn-ea"/>
                            </a:rPr>
                            <a:t>,</a:t>
                          </a:r>
                          <a:r>
                            <a:rPr lang="zh-CN" sz="2800" b="0" dirty="0">
                              <a:solidFill>
                                <a:schemeClr val="tx1"/>
                              </a:solidFill>
                              <a:effectLst/>
                              <a:latin typeface="+mn-lt"/>
                              <a:ea typeface="+mn-ea"/>
                            </a:rPr>
                            <a:t>列出各物质的关系式进行计算。如</a:t>
                          </a:r>
                          <a:r>
                            <a:rPr lang="en-US" sz="2800" b="0" dirty="0">
                              <a:solidFill>
                                <a:schemeClr val="tx1"/>
                              </a:solidFill>
                              <a:effectLst/>
                              <a:latin typeface="+mn-lt"/>
                              <a:ea typeface="+mn-ea"/>
                            </a:rPr>
                            <a:t>1.</a:t>
                          </a:r>
                          <a:r>
                            <a:rPr lang="zh-CN" sz="2800" b="0" dirty="0">
                              <a:solidFill>
                                <a:schemeClr val="tx1"/>
                              </a:solidFill>
                              <a:effectLst/>
                              <a:latin typeface="+mn-lt"/>
                              <a:ea typeface="+mn-ea"/>
                            </a:rPr>
                            <a:t>中根据</a:t>
                          </a:r>
                          <a:r>
                            <a:rPr lang="en-US" sz="2800" b="0" dirty="0">
                              <a:solidFill>
                                <a:schemeClr val="tx1"/>
                              </a:solidFill>
                              <a:effectLst/>
                              <a:latin typeface="+mn-lt"/>
                              <a:ea typeface="+mn-ea"/>
                            </a:rPr>
                            <a:t>5Fe</a:t>
                          </a:r>
                          <a:r>
                            <a:rPr lang="en-US" sz="2800" b="0" baseline="30000" dirty="0">
                              <a:solidFill>
                                <a:schemeClr val="tx1"/>
                              </a:solidFill>
                              <a:effectLst/>
                              <a:latin typeface="+mn-lt"/>
                              <a:ea typeface="+mn-ea"/>
                            </a:rPr>
                            <a:t>2+</a:t>
                          </a:r>
                          <a:r>
                            <a:rPr lang="en-US" sz="2800" b="0" dirty="0">
                              <a:solidFill>
                                <a:schemeClr val="tx1"/>
                              </a:solidFill>
                              <a:effectLst/>
                              <a:latin typeface="+mn-lt"/>
                              <a:ea typeface="+mn-ea"/>
                            </a:rPr>
                            <a:t>~Mn</a:t>
                          </a:r>
                          <a14:m>
                            <m:oMath xmlns:m="http://schemas.openxmlformats.org/officeDocument/2006/math">
                              <m:sSubSup>
                                <m:sSubSupPr>
                                  <m:ctrlPr>
                                    <a:rPr lang="zh-CN" sz="2800" b="0" i="1">
                                      <a:solidFill>
                                        <a:schemeClr val="tx1"/>
                                      </a:solidFill>
                                      <a:effectLst/>
                                      <a:latin typeface="Cambria Math" panose="02040503050406030204" pitchFamily="18" charset="0"/>
                                      <a:ea typeface="+mn-ea"/>
                                    </a:rPr>
                                  </m:ctrlPr>
                                </m:sSubSupPr>
                                <m:e>
                                  <m:r>
                                    <m:rPr>
                                      <m:sty m:val="p"/>
                                    </m:rPr>
                                    <a:rPr lang="en-US" sz="2800" b="0" i="0" smtClean="0">
                                      <a:solidFill>
                                        <a:schemeClr val="tx1"/>
                                      </a:solidFill>
                                      <a:effectLst/>
                                      <a:latin typeface="Cambria Math" panose="02040503050406030204" pitchFamily="18" charset="0"/>
                                      <a:ea typeface="+mn-ea"/>
                                    </a:rPr>
                                    <m:t>O</m:t>
                                  </m:r>
                                </m:e>
                                <m:sub>
                                  <m:r>
                                    <a:rPr lang="en-US" sz="2800" b="0" i="1" smtClean="0">
                                      <a:solidFill>
                                        <a:schemeClr val="tx1"/>
                                      </a:solidFill>
                                      <a:effectLst/>
                                      <a:latin typeface="Cambria Math" panose="02040503050406030204" pitchFamily="18" charset="0"/>
                                      <a:ea typeface="+mn-ea"/>
                                    </a:rPr>
                                    <m:t>4</m:t>
                                  </m:r>
                                </m:sub>
                                <m:sup>
                                  <m:r>
                                    <m:rPr>
                                      <m:nor/>
                                    </m:rPr>
                                    <a:rPr lang="en-US" sz="2800" b="0">
                                      <a:solidFill>
                                        <a:schemeClr val="tx1"/>
                                      </a:solidFill>
                                      <a:effectLst/>
                                      <a:latin typeface="+mn-lt"/>
                                      <a:ea typeface="+mn-ea"/>
                                    </a:rPr>
                                    <m:t>−</m:t>
                                  </m:r>
                                </m:sup>
                              </m:sSubSup>
                            </m:oMath>
                          </a14:m>
                          <a:r>
                            <a:rPr lang="zh-CN" sz="2800" b="0" dirty="0">
                              <a:solidFill>
                                <a:schemeClr val="tx1"/>
                              </a:solidFill>
                              <a:effectLst/>
                              <a:latin typeface="+mn-lt"/>
                              <a:ea typeface="+mn-ea"/>
                            </a:rPr>
                            <a:t>进行计算。</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49338555"/>
                      </a:ext>
                    </a:extLst>
                  </a:tr>
                </a:tbl>
              </a:graphicData>
            </a:graphic>
          </p:graphicFrame>
        </mc:Choice>
        <mc:Fallback xmlns="">
          <p:graphicFrame>
            <p:nvGraphicFramePr>
              <p:cNvPr id="14" name="表格 13">
                <a:extLst>
                  <a:ext uri="{FF2B5EF4-FFF2-40B4-BE49-F238E27FC236}">
                    <a16:creationId xmlns:a16="http://schemas.microsoft.com/office/drawing/2014/main" xmlns:a14="http://schemas.microsoft.com/office/drawing/2010/main" xmlns="" id="{8CCF6903-A0F2-4D89-986A-030B4D1B1ED2}"/>
                  </a:ext>
                </a:extLst>
              </p:cNvPr>
              <p:cNvGraphicFramePr>
                <a:graphicFrameLocks noGrp="1"/>
              </p:cNvGraphicFramePr>
              <p:nvPr>
                <p:extLst>
                  <p:ext uri="{D42A27DB-BD31-4B8C-83A1-F6EECF244321}">
                    <p14:modId xmlns:p14="http://schemas.microsoft.com/office/powerpoint/2010/main" val="2879659368"/>
                  </p:ext>
                </p:extLst>
              </p:nvPr>
            </p:nvGraphicFramePr>
            <p:xfrm>
              <a:off x="335643" y="1041853"/>
              <a:ext cx="11475357" cy="5286375"/>
            </p:xfrm>
            <a:graphic>
              <a:graphicData uri="http://schemas.openxmlformats.org/drawingml/2006/table">
                <a:tbl>
                  <a:tblPr firstRow="1" firstCol="1" bandRow="1">
                    <a:tableStyleId>{5C22544A-7EE6-4342-B048-85BDC9FD1C3A}</a:tableStyleId>
                  </a:tblPr>
                  <a:tblGrid>
                    <a:gridCol w="1588407">
                      <a:extLst>
                        <a:ext uri="{9D8B030D-6E8A-4147-A177-3AD203B41FA5}">
                          <a16:colId xmlns:a16="http://schemas.microsoft.com/office/drawing/2014/main" xmlns:a14="http://schemas.microsoft.com/office/drawing/2010/main" xmlns="" val="3749447228"/>
                        </a:ext>
                      </a:extLst>
                    </a:gridCol>
                    <a:gridCol w="6623050">
                      <a:extLst>
                        <a:ext uri="{9D8B030D-6E8A-4147-A177-3AD203B41FA5}">
                          <a16:colId xmlns:a16="http://schemas.microsoft.com/office/drawing/2014/main" xmlns:a14="http://schemas.microsoft.com/office/drawing/2010/main" xmlns="" val="1621951110"/>
                        </a:ext>
                      </a:extLst>
                    </a:gridCol>
                    <a:gridCol w="3263900">
                      <a:extLst>
                        <a:ext uri="{9D8B030D-6E8A-4147-A177-3AD203B41FA5}">
                          <a16:colId xmlns:a16="http://schemas.microsoft.com/office/drawing/2014/main" xmlns:a14="http://schemas.microsoft.com/office/drawing/2010/main" xmlns="" val="3932422260"/>
                        </a:ext>
                      </a:extLst>
                    </a:gridCol>
                  </a:tblGrid>
                  <a:tr h="587375">
                    <a:tc>
                      <a:txBody>
                        <a:bodyPr/>
                        <a:lstStyle/>
                        <a:p>
                          <a:pPr algn="ctr">
                            <a:lnSpc>
                              <a:spcPct val="130000"/>
                            </a:lnSpc>
                            <a:spcAft>
                              <a:spcPts val="0"/>
                            </a:spcAft>
                          </a:pPr>
                          <a:r>
                            <a:rPr lang="zh-CN" sz="2800" b="0" dirty="0">
                              <a:solidFill>
                                <a:schemeClr val="tx1"/>
                              </a:solidFill>
                              <a:effectLst/>
                              <a:latin typeface="+mn-lt"/>
                              <a:ea typeface="+mn-ea"/>
                            </a:rPr>
                            <a:t>滴定类型</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滴定实例</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解题策略</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1864906234"/>
                      </a:ext>
                    </a:extLst>
                  </a:tr>
                  <a:tr h="4699000">
                    <a:tc>
                      <a:txBody>
                        <a:bodyPr/>
                        <a:lstStyle/>
                        <a:p>
                          <a:pPr>
                            <a:lnSpc>
                              <a:spcPct val="130000"/>
                            </a:lnSpc>
                            <a:spcAft>
                              <a:spcPts val="0"/>
                            </a:spcAft>
                          </a:pPr>
                          <a:r>
                            <a:rPr lang="zh-CN" sz="2800" b="0">
                              <a:solidFill>
                                <a:schemeClr val="tx1"/>
                              </a:solidFill>
                              <a:effectLst/>
                              <a:latin typeface="+mn-lt"/>
                              <a:ea typeface="+mn-ea"/>
                            </a:rPr>
                            <a:t>氧化还原反应滴定法</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dirty="0">
                              <a:solidFill>
                                <a:schemeClr val="tx1"/>
                              </a:solidFill>
                              <a:effectLst/>
                              <a:latin typeface="+mn-lt"/>
                              <a:ea typeface="+mn-ea"/>
                            </a:rPr>
                            <a:t>1.</a:t>
                          </a:r>
                          <a:r>
                            <a:rPr lang="zh-CN" sz="2800" b="0" dirty="0">
                              <a:solidFill>
                                <a:schemeClr val="tx1"/>
                              </a:solidFill>
                              <a:effectLst/>
                              <a:latin typeface="+mn-lt"/>
                              <a:ea typeface="+mn-ea"/>
                            </a:rPr>
                            <a:t>酸性</a:t>
                          </a:r>
                          <a:r>
                            <a:rPr lang="en-US" sz="2800" b="0" dirty="0">
                              <a:solidFill>
                                <a:schemeClr val="tx1"/>
                              </a:solidFill>
                              <a:effectLst/>
                              <a:latin typeface="+mn-lt"/>
                              <a:ea typeface="+mn-ea"/>
                            </a:rPr>
                            <a:t>KMnO</a:t>
                          </a:r>
                          <a:r>
                            <a:rPr lang="en-US" sz="2800" b="0" baseline="-25000" dirty="0">
                              <a:solidFill>
                                <a:schemeClr val="tx1"/>
                              </a:solidFill>
                              <a:effectLst/>
                              <a:latin typeface="+mn-lt"/>
                              <a:ea typeface="+mn-ea"/>
                            </a:rPr>
                            <a:t>4</a:t>
                          </a:r>
                          <a:r>
                            <a:rPr lang="zh-CN" sz="2800" b="0" dirty="0">
                              <a:solidFill>
                                <a:schemeClr val="tx1"/>
                              </a:solidFill>
                              <a:effectLst/>
                              <a:latin typeface="+mn-lt"/>
                              <a:ea typeface="+mn-ea"/>
                            </a:rPr>
                            <a:t>溶液滴定</a:t>
                          </a:r>
                          <a:r>
                            <a:rPr lang="en-US" sz="2800" b="0" dirty="0">
                              <a:solidFill>
                                <a:schemeClr val="tx1"/>
                              </a:solidFill>
                              <a:effectLst/>
                              <a:latin typeface="+mn-lt"/>
                              <a:ea typeface="+mn-ea"/>
                            </a:rPr>
                            <a:t>Fe</a:t>
                          </a:r>
                          <a:r>
                            <a:rPr lang="en-US" sz="2800" b="0" baseline="30000" dirty="0">
                              <a:solidFill>
                                <a:schemeClr val="tx1"/>
                              </a:solidFill>
                              <a:effectLst/>
                              <a:latin typeface="+mn-lt"/>
                              <a:ea typeface="+mn-ea"/>
                            </a:rPr>
                            <a:t>2+</a:t>
                          </a:r>
                          <a:r>
                            <a:rPr lang="zh-CN" sz="2800" b="0" dirty="0">
                              <a:solidFill>
                                <a:schemeClr val="tx1"/>
                              </a:solidFill>
                              <a:effectLst/>
                              <a:latin typeface="+mn-lt"/>
                              <a:ea typeface="+mn-ea"/>
                            </a:rPr>
                            <a:t>或者</a:t>
                          </a:r>
                          <a:r>
                            <a:rPr lang="en-US" sz="2800" b="0" dirty="0">
                              <a:solidFill>
                                <a:schemeClr val="tx1"/>
                              </a:solidFill>
                              <a:effectLst/>
                              <a:latin typeface="+mn-lt"/>
                              <a:ea typeface="+mn-ea"/>
                            </a:rPr>
                            <a:t>H</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C</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O</a:t>
                          </a:r>
                          <a:r>
                            <a:rPr lang="en-US" sz="2800" b="0" baseline="-25000" dirty="0">
                              <a:solidFill>
                                <a:schemeClr val="tx1"/>
                              </a:solidFill>
                              <a:effectLst/>
                              <a:latin typeface="+mn-lt"/>
                              <a:ea typeface="+mn-ea"/>
                            </a:rPr>
                            <a:t>4</a:t>
                          </a:r>
                          <a:r>
                            <a:rPr lang="en-US" sz="2800" b="0" dirty="0">
                              <a:solidFill>
                                <a:schemeClr val="tx1"/>
                              </a:solidFill>
                              <a:effectLst/>
                              <a:latin typeface="+mn-lt"/>
                              <a:ea typeface="+mn-ea"/>
                            </a:rPr>
                            <a:t>,</a:t>
                          </a:r>
                          <a:r>
                            <a:rPr lang="zh-CN" sz="2800" b="0" dirty="0">
                              <a:solidFill>
                                <a:schemeClr val="tx1"/>
                              </a:solidFill>
                              <a:effectLst/>
                              <a:latin typeface="+mn-lt"/>
                              <a:ea typeface="+mn-ea"/>
                            </a:rPr>
                            <a:t>当滴入最后一滴酸性</a:t>
                          </a:r>
                          <a:r>
                            <a:rPr lang="en-US" sz="2800" b="0" dirty="0">
                              <a:solidFill>
                                <a:schemeClr val="tx1"/>
                              </a:solidFill>
                              <a:effectLst/>
                              <a:latin typeface="+mn-lt"/>
                              <a:ea typeface="+mn-ea"/>
                            </a:rPr>
                            <a:t>KMnO</a:t>
                          </a:r>
                          <a:r>
                            <a:rPr lang="en-US" sz="2800" b="0" baseline="-25000" dirty="0">
                              <a:solidFill>
                                <a:schemeClr val="tx1"/>
                              </a:solidFill>
                              <a:effectLst/>
                              <a:latin typeface="+mn-lt"/>
                              <a:ea typeface="+mn-ea"/>
                            </a:rPr>
                            <a:t>4</a:t>
                          </a:r>
                          <a:r>
                            <a:rPr lang="zh-CN" sz="2800" b="0" dirty="0">
                              <a:solidFill>
                                <a:schemeClr val="tx1"/>
                              </a:solidFill>
                              <a:effectLst/>
                              <a:latin typeface="+mn-lt"/>
                              <a:ea typeface="+mn-ea"/>
                            </a:rPr>
                            <a:t>溶液</a:t>
                          </a:r>
                          <a:r>
                            <a:rPr lang="en-US" sz="2800" b="0" dirty="0">
                              <a:solidFill>
                                <a:schemeClr val="tx1"/>
                              </a:solidFill>
                              <a:effectLst/>
                              <a:latin typeface="+mn-lt"/>
                              <a:ea typeface="+mn-ea"/>
                            </a:rPr>
                            <a:t>,</a:t>
                          </a:r>
                          <a:r>
                            <a:rPr lang="zh-CN" sz="2800" b="0" dirty="0">
                              <a:solidFill>
                                <a:schemeClr val="tx1"/>
                              </a:solidFill>
                              <a:effectLst/>
                              <a:latin typeface="+mn-lt"/>
                              <a:ea typeface="+mn-ea"/>
                            </a:rPr>
                            <a:t>溶液由无色变浅红色</a:t>
                          </a:r>
                          <a:r>
                            <a:rPr lang="en-US" sz="2800" b="0" dirty="0">
                              <a:solidFill>
                                <a:schemeClr val="tx1"/>
                              </a:solidFill>
                              <a:effectLst/>
                              <a:latin typeface="+mn-lt"/>
                              <a:ea typeface="+mn-ea"/>
                            </a:rPr>
                            <a:t>,</a:t>
                          </a:r>
                          <a:r>
                            <a:rPr lang="zh-CN" sz="2800" b="0" dirty="0">
                              <a:solidFill>
                                <a:schemeClr val="tx1"/>
                              </a:solidFill>
                              <a:effectLst/>
                              <a:latin typeface="+mn-lt"/>
                              <a:ea typeface="+mn-ea"/>
                            </a:rPr>
                            <a:t>且半分钟内不褪色</a:t>
                          </a:r>
                          <a:r>
                            <a:rPr lang="en-US" sz="2800" b="0" dirty="0">
                              <a:solidFill>
                                <a:schemeClr val="tx1"/>
                              </a:solidFill>
                              <a:effectLst/>
                              <a:latin typeface="+mn-lt"/>
                              <a:ea typeface="+mn-ea"/>
                            </a:rPr>
                            <a:t>,</a:t>
                          </a:r>
                          <a:r>
                            <a:rPr lang="zh-CN" sz="2800" b="0" dirty="0">
                              <a:solidFill>
                                <a:schemeClr val="tx1"/>
                              </a:solidFill>
                              <a:effectLst/>
                              <a:latin typeface="+mn-lt"/>
                              <a:ea typeface="+mn-ea"/>
                            </a:rPr>
                            <a:t>说明到达滴定终点。</a:t>
                          </a:r>
                        </a:p>
                        <a:p>
                          <a:pPr>
                            <a:lnSpc>
                              <a:spcPct val="130000"/>
                            </a:lnSpc>
                            <a:spcAft>
                              <a:spcPts val="0"/>
                            </a:spcAft>
                          </a:pPr>
                          <a:r>
                            <a:rPr lang="en-US" sz="2800" b="0" dirty="0">
                              <a:solidFill>
                                <a:schemeClr val="tx1"/>
                              </a:solidFill>
                              <a:effectLst/>
                              <a:latin typeface="+mn-lt"/>
                              <a:ea typeface="+mn-ea"/>
                            </a:rPr>
                            <a:t>2.Na</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S</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O</a:t>
                          </a:r>
                          <a:r>
                            <a:rPr lang="en-US" sz="2800" b="0" baseline="-25000" dirty="0">
                              <a:solidFill>
                                <a:schemeClr val="tx1"/>
                              </a:solidFill>
                              <a:effectLst/>
                              <a:latin typeface="+mn-lt"/>
                              <a:ea typeface="+mn-ea"/>
                            </a:rPr>
                            <a:t>3</a:t>
                          </a:r>
                          <a:r>
                            <a:rPr lang="zh-CN" sz="2800" b="0" dirty="0">
                              <a:solidFill>
                                <a:schemeClr val="tx1"/>
                              </a:solidFill>
                              <a:effectLst/>
                              <a:latin typeface="+mn-lt"/>
                              <a:ea typeface="+mn-ea"/>
                            </a:rPr>
                            <a:t>溶液滴定碘液</a:t>
                          </a:r>
                          <a:r>
                            <a:rPr lang="en-US" sz="2800" b="0" dirty="0">
                              <a:solidFill>
                                <a:schemeClr val="tx1"/>
                              </a:solidFill>
                              <a:effectLst/>
                              <a:latin typeface="+mn-lt"/>
                              <a:ea typeface="+mn-ea"/>
                            </a:rPr>
                            <a:t>:2Na</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S</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O</a:t>
                          </a:r>
                          <a:r>
                            <a:rPr lang="en-US" sz="2800" b="0" baseline="-25000" dirty="0">
                              <a:solidFill>
                                <a:schemeClr val="tx1"/>
                              </a:solidFill>
                              <a:effectLst/>
                              <a:latin typeface="+mn-lt"/>
                              <a:ea typeface="+mn-ea"/>
                            </a:rPr>
                            <a:t>3</a:t>
                          </a:r>
                          <a:r>
                            <a:rPr lang="en-US" sz="2800" b="0" dirty="0">
                              <a:solidFill>
                                <a:schemeClr val="tx1"/>
                              </a:solidFill>
                              <a:effectLst/>
                              <a:latin typeface="+mn-lt"/>
                              <a:ea typeface="+mn-ea"/>
                            </a:rPr>
                            <a:t>+I</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 Na</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S</a:t>
                          </a:r>
                          <a:r>
                            <a:rPr lang="en-US" sz="2800" b="0" baseline="-25000" dirty="0">
                              <a:solidFill>
                                <a:schemeClr val="tx1"/>
                              </a:solidFill>
                              <a:effectLst/>
                              <a:latin typeface="+mn-lt"/>
                              <a:ea typeface="+mn-ea"/>
                            </a:rPr>
                            <a:t>4</a:t>
                          </a:r>
                          <a:r>
                            <a:rPr lang="en-US" sz="2800" b="0" dirty="0">
                              <a:solidFill>
                                <a:schemeClr val="tx1"/>
                              </a:solidFill>
                              <a:effectLst/>
                              <a:latin typeface="+mn-lt"/>
                              <a:ea typeface="+mn-ea"/>
                            </a:rPr>
                            <a:t>O</a:t>
                          </a:r>
                          <a:r>
                            <a:rPr lang="en-US" sz="2800" b="0" baseline="-25000" dirty="0">
                              <a:solidFill>
                                <a:schemeClr val="tx1"/>
                              </a:solidFill>
                              <a:effectLst/>
                              <a:latin typeface="+mn-lt"/>
                              <a:ea typeface="+mn-ea"/>
                            </a:rPr>
                            <a:t>6</a:t>
                          </a:r>
                          <a:r>
                            <a:rPr lang="en-US" sz="2800" b="0" dirty="0">
                              <a:solidFill>
                                <a:schemeClr val="tx1"/>
                              </a:solidFill>
                              <a:effectLst/>
                              <a:latin typeface="+mn-lt"/>
                              <a:ea typeface="+mn-ea"/>
                            </a:rPr>
                            <a:t>+2NaI,</a:t>
                          </a:r>
                          <a:r>
                            <a:rPr lang="zh-CN" sz="2800" b="0" dirty="0">
                              <a:solidFill>
                                <a:schemeClr val="tx1"/>
                              </a:solidFill>
                              <a:effectLst/>
                              <a:latin typeface="+mn-lt"/>
                              <a:ea typeface="+mn-ea"/>
                            </a:rPr>
                            <a:t>用淀粉作指示剂</a:t>
                          </a:r>
                          <a:r>
                            <a:rPr lang="en-US" sz="2800" b="0" dirty="0">
                              <a:solidFill>
                                <a:schemeClr val="tx1"/>
                              </a:solidFill>
                              <a:effectLst/>
                              <a:latin typeface="+mn-lt"/>
                              <a:ea typeface="+mn-ea"/>
                            </a:rPr>
                            <a:t>,</a:t>
                          </a:r>
                          <a:r>
                            <a:rPr lang="zh-CN" sz="2800" b="0" dirty="0">
                              <a:solidFill>
                                <a:schemeClr val="tx1"/>
                              </a:solidFill>
                              <a:effectLst/>
                              <a:latin typeface="+mn-lt"/>
                              <a:ea typeface="+mn-ea"/>
                            </a:rPr>
                            <a:t>当滴入最后一滴</a:t>
                          </a:r>
                          <a:r>
                            <a:rPr lang="en-US" sz="2800" b="0" dirty="0">
                              <a:solidFill>
                                <a:schemeClr val="tx1"/>
                              </a:solidFill>
                              <a:effectLst/>
                              <a:latin typeface="+mn-lt"/>
                              <a:ea typeface="+mn-ea"/>
                            </a:rPr>
                            <a:t>Na</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S</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O</a:t>
                          </a:r>
                          <a:r>
                            <a:rPr lang="en-US" sz="2800" b="0" baseline="-25000" dirty="0">
                              <a:solidFill>
                                <a:schemeClr val="tx1"/>
                              </a:solidFill>
                              <a:effectLst/>
                              <a:latin typeface="+mn-lt"/>
                              <a:ea typeface="+mn-ea"/>
                            </a:rPr>
                            <a:t>3</a:t>
                          </a:r>
                          <a:r>
                            <a:rPr lang="zh-CN" sz="2800" b="0" dirty="0">
                              <a:solidFill>
                                <a:schemeClr val="tx1"/>
                              </a:solidFill>
                              <a:effectLst/>
                              <a:latin typeface="+mn-lt"/>
                              <a:ea typeface="+mn-ea"/>
                            </a:rPr>
                            <a:t>溶液</a:t>
                          </a:r>
                          <a:r>
                            <a:rPr lang="en-US" sz="2800" b="0" dirty="0">
                              <a:solidFill>
                                <a:schemeClr val="tx1"/>
                              </a:solidFill>
                              <a:effectLst/>
                              <a:latin typeface="+mn-lt"/>
                              <a:ea typeface="+mn-ea"/>
                            </a:rPr>
                            <a:t>,</a:t>
                          </a:r>
                          <a:r>
                            <a:rPr lang="zh-CN" sz="2800" b="0" dirty="0">
                              <a:solidFill>
                                <a:schemeClr val="tx1"/>
                              </a:solidFill>
                              <a:effectLst/>
                              <a:latin typeface="+mn-lt"/>
                              <a:ea typeface="+mn-ea"/>
                            </a:rPr>
                            <a:t>溶液的蓝色褪去</a:t>
                          </a:r>
                          <a:r>
                            <a:rPr lang="en-US" sz="2800" b="0" dirty="0">
                              <a:solidFill>
                                <a:schemeClr val="tx1"/>
                              </a:solidFill>
                              <a:effectLst/>
                              <a:latin typeface="+mn-lt"/>
                              <a:ea typeface="+mn-ea"/>
                            </a:rPr>
                            <a:t>,</a:t>
                          </a:r>
                          <a:r>
                            <a:rPr lang="zh-CN" sz="2800" b="0" dirty="0">
                              <a:solidFill>
                                <a:schemeClr val="tx1"/>
                              </a:solidFill>
                              <a:effectLst/>
                              <a:latin typeface="+mn-lt"/>
                              <a:ea typeface="+mn-ea"/>
                            </a:rPr>
                            <a:t>且半分钟内不恢复原色</a:t>
                          </a:r>
                          <a:r>
                            <a:rPr lang="en-US" sz="2800" b="0" dirty="0">
                              <a:solidFill>
                                <a:schemeClr val="tx1"/>
                              </a:solidFill>
                              <a:effectLst/>
                              <a:latin typeface="+mn-lt"/>
                              <a:ea typeface="+mn-ea"/>
                            </a:rPr>
                            <a:t>,</a:t>
                          </a:r>
                          <a:r>
                            <a:rPr lang="zh-CN" sz="2800" b="0" dirty="0">
                              <a:solidFill>
                                <a:schemeClr val="tx1"/>
                              </a:solidFill>
                              <a:effectLst/>
                              <a:latin typeface="+mn-lt"/>
                              <a:ea typeface="+mn-ea"/>
                            </a:rPr>
                            <a:t>说明到达滴定终点</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251306" t="-12840" b="-649"/>
                          </a:stretch>
                        </a:blipFill>
                      </a:tcPr>
                    </a:tc>
                    <a:extLst>
                      <a:ext uri="{0D108BD9-81ED-4DB2-BD59-A6C34878D82A}">
                        <a16:rowId xmlns:a16="http://schemas.microsoft.com/office/drawing/2014/main" xmlns:a14="http://schemas.microsoft.com/office/drawing/2010/main" xmlns="" val="1149338555"/>
                      </a:ext>
                    </a:extLst>
                  </a:tr>
                </a:tbl>
              </a:graphicData>
            </a:graphic>
          </p:graphicFrame>
        </mc:Fallback>
      </mc:AlternateContent>
      <p:pic>
        <p:nvPicPr>
          <p:cNvPr id="16" name="图片 15">
            <a:extLst>
              <a:ext uri="{FF2B5EF4-FFF2-40B4-BE49-F238E27FC236}">
                <a16:creationId xmlns:a16="http://schemas.microsoft.com/office/drawing/2014/main" xmlns="" id="{BB89E2B8-62DF-4085-A0D8-1C1690D06C2A}"/>
              </a:ext>
            </a:extLst>
          </p:cNvPr>
          <p:cNvPicPr/>
          <p:nvPr/>
        </p:nvPicPr>
        <p:blipFill>
          <a:blip r:embed="rId3"/>
          <a:stretch>
            <a:fillRect/>
          </a:stretch>
        </p:blipFill>
        <p:spPr>
          <a:xfrm>
            <a:off x="7715750" y="4155622"/>
            <a:ext cx="621062" cy="358072"/>
          </a:xfrm>
          <a:prstGeom prst="rect">
            <a:avLst/>
          </a:prstGeom>
        </p:spPr>
      </p:pic>
    </p:spTree>
    <p:extLst>
      <p:ext uri="{BB962C8B-B14F-4D97-AF65-F5344CB8AC3E}">
        <p14:creationId xmlns:p14="http://schemas.microsoft.com/office/powerpoint/2010/main" val="7576871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15" name="矩形 14">
            <a:extLst>
              <a:ext uri="{FF2B5EF4-FFF2-40B4-BE49-F238E27FC236}">
                <a16:creationId xmlns:a16="http://schemas.microsoft.com/office/drawing/2014/main" xmlns="" id="{C3B9D2F5-593F-4F78-9E81-A9CD767162E1}"/>
              </a:ext>
            </a:extLst>
          </p:cNvPr>
          <p:cNvSpPr/>
          <p:nvPr/>
        </p:nvSpPr>
        <p:spPr>
          <a:xfrm>
            <a:off x="234042" y="356277"/>
            <a:ext cx="11723913" cy="661207"/>
          </a:xfrm>
          <a:prstGeom prst="rect">
            <a:avLst/>
          </a:prstGeom>
        </p:spPr>
        <p:txBody>
          <a:bodyPr wrap="square">
            <a:spAutoFit/>
          </a:bodyPr>
          <a:lstStyle/>
          <a:p>
            <a:pPr algn="r">
              <a:lnSpc>
                <a:spcPct val="150000"/>
              </a:lnSpc>
            </a:pPr>
            <a:r>
              <a:rPr lang="zh-CN" altLang="en-US" sz="2800" dirty="0"/>
              <a:t>（续表）</a:t>
            </a:r>
            <a:endParaRPr lang="en-US" altLang="zh-CN" sz="2800" dirty="0"/>
          </a:p>
        </p:txBody>
      </p:sp>
      <p:graphicFrame>
        <p:nvGraphicFramePr>
          <p:cNvPr id="14" name="表格 13">
            <a:extLst>
              <a:ext uri="{FF2B5EF4-FFF2-40B4-BE49-F238E27FC236}">
                <a16:creationId xmlns:a16="http://schemas.microsoft.com/office/drawing/2014/main" xmlns="" id="{8CCF6903-A0F2-4D89-986A-030B4D1B1ED2}"/>
              </a:ext>
            </a:extLst>
          </p:cNvPr>
          <p:cNvGraphicFramePr>
            <a:graphicFrameLocks noGrp="1"/>
          </p:cNvGraphicFramePr>
          <p:nvPr>
            <p:extLst>
              <p:ext uri="{D42A27DB-BD31-4B8C-83A1-F6EECF244321}">
                <p14:modId xmlns:p14="http://schemas.microsoft.com/office/powerpoint/2010/main" val="345035282"/>
              </p:ext>
            </p:extLst>
          </p:nvPr>
        </p:nvGraphicFramePr>
        <p:xfrm>
          <a:off x="335643" y="1041854"/>
          <a:ext cx="11475357" cy="4023632"/>
        </p:xfrm>
        <a:graphic>
          <a:graphicData uri="http://schemas.openxmlformats.org/drawingml/2006/table">
            <a:tbl>
              <a:tblPr firstRow="1" firstCol="1" bandRow="1">
                <a:tableStyleId>{5C22544A-7EE6-4342-B048-85BDC9FD1C3A}</a:tableStyleId>
              </a:tblPr>
              <a:tblGrid>
                <a:gridCol w="1588407">
                  <a:extLst>
                    <a:ext uri="{9D8B030D-6E8A-4147-A177-3AD203B41FA5}">
                      <a16:colId xmlns:a16="http://schemas.microsoft.com/office/drawing/2014/main" xmlns="" val="3749447228"/>
                    </a:ext>
                  </a:extLst>
                </a:gridCol>
                <a:gridCol w="4810579">
                  <a:extLst>
                    <a:ext uri="{9D8B030D-6E8A-4147-A177-3AD203B41FA5}">
                      <a16:colId xmlns:a16="http://schemas.microsoft.com/office/drawing/2014/main" xmlns="" val="1621951110"/>
                    </a:ext>
                  </a:extLst>
                </a:gridCol>
                <a:gridCol w="5076371">
                  <a:extLst>
                    <a:ext uri="{9D8B030D-6E8A-4147-A177-3AD203B41FA5}">
                      <a16:colId xmlns:a16="http://schemas.microsoft.com/office/drawing/2014/main" xmlns="" val="3932422260"/>
                    </a:ext>
                  </a:extLst>
                </a:gridCol>
              </a:tblGrid>
              <a:tr h="670605">
                <a:tc>
                  <a:txBody>
                    <a:bodyPr/>
                    <a:lstStyle/>
                    <a:p>
                      <a:pPr algn="ctr">
                        <a:lnSpc>
                          <a:spcPct val="130000"/>
                        </a:lnSpc>
                        <a:spcAft>
                          <a:spcPts val="0"/>
                        </a:spcAft>
                      </a:pPr>
                      <a:r>
                        <a:rPr lang="zh-CN" sz="2800" b="0" dirty="0">
                          <a:solidFill>
                            <a:schemeClr val="tx1"/>
                          </a:solidFill>
                          <a:effectLst/>
                          <a:latin typeface="+mn-lt"/>
                          <a:ea typeface="+mn-ea"/>
                        </a:rPr>
                        <a:t>滴定类型</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滴定实例</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解题策略</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64906234"/>
                  </a:ext>
                </a:extLst>
              </a:tr>
              <a:tr h="3353027">
                <a:tc>
                  <a:txBody>
                    <a:bodyPr/>
                    <a:lstStyle/>
                    <a:p>
                      <a:pPr>
                        <a:lnSpc>
                          <a:spcPct val="130000"/>
                        </a:lnSpc>
                        <a:spcAft>
                          <a:spcPts val="0"/>
                        </a:spcAft>
                      </a:pPr>
                      <a:r>
                        <a:rPr lang="zh-CN" sz="2800" b="0">
                          <a:solidFill>
                            <a:schemeClr val="tx1"/>
                          </a:solidFill>
                          <a:effectLst/>
                          <a:latin typeface="+mn-lt"/>
                          <a:ea typeface="+mn-ea"/>
                        </a:rPr>
                        <a:t>沉淀滴定法</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latin typeface="+mn-lt"/>
                          <a:ea typeface="+mn-ea"/>
                        </a:rPr>
                        <a:t>如测定水体中氯化物含量</a:t>
                      </a:r>
                      <a:r>
                        <a:rPr lang="en-US" sz="2800" b="0" dirty="0">
                          <a:solidFill>
                            <a:schemeClr val="tx1"/>
                          </a:solidFill>
                          <a:effectLst/>
                          <a:latin typeface="+mn-lt"/>
                          <a:ea typeface="+mn-ea"/>
                        </a:rPr>
                        <a:t>,</a:t>
                      </a:r>
                      <a:r>
                        <a:rPr lang="zh-CN" sz="2800" b="0" dirty="0">
                          <a:solidFill>
                            <a:schemeClr val="tx1"/>
                          </a:solidFill>
                          <a:effectLst/>
                          <a:latin typeface="+mn-lt"/>
                          <a:ea typeface="+mn-ea"/>
                        </a:rPr>
                        <a:t>常用标准硝酸银法滴定</a:t>
                      </a:r>
                      <a:r>
                        <a:rPr lang="en-US" sz="2800" b="0" dirty="0">
                          <a:solidFill>
                            <a:schemeClr val="tx1"/>
                          </a:solidFill>
                          <a:effectLst/>
                          <a:latin typeface="+mn-lt"/>
                          <a:ea typeface="+mn-ea"/>
                        </a:rPr>
                        <a:t>,</a:t>
                      </a:r>
                      <a:r>
                        <a:rPr lang="zh-CN" sz="2800" b="0" dirty="0">
                          <a:solidFill>
                            <a:schemeClr val="tx1"/>
                          </a:solidFill>
                          <a:effectLst/>
                          <a:latin typeface="+mn-lt"/>
                          <a:ea typeface="+mn-ea"/>
                        </a:rPr>
                        <a:t>用</a:t>
                      </a:r>
                      <a:r>
                        <a:rPr lang="en-US" sz="2800" b="0" dirty="0">
                          <a:solidFill>
                            <a:schemeClr val="tx1"/>
                          </a:solidFill>
                          <a:effectLst/>
                          <a:latin typeface="+mn-lt"/>
                          <a:ea typeface="+mn-ea"/>
                        </a:rPr>
                        <a:t>K</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CrO</a:t>
                      </a:r>
                      <a:r>
                        <a:rPr lang="en-US" sz="2800" b="0" baseline="-25000" dirty="0">
                          <a:solidFill>
                            <a:schemeClr val="tx1"/>
                          </a:solidFill>
                          <a:effectLst/>
                          <a:latin typeface="+mn-lt"/>
                          <a:ea typeface="+mn-ea"/>
                        </a:rPr>
                        <a:t>4</a:t>
                      </a:r>
                      <a:r>
                        <a:rPr lang="zh-CN" sz="2800" b="0" dirty="0">
                          <a:solidFill>
                            <a:schemeClr val="tx1"/>
                          </a:solidFill>
                          <a:effectLst/>
                          <a:latin typeface="+mn-lt"/>
                          <a:ea typeface="+mn-ea"/>
                        </a:rPr>
                        <a:t>作该反应的指示剂</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latin typeface="+mn-lt"/>
                          <a:ea typeface="+mn-ea"/>
                        </a:rPr>
                        <a:t>沉淀滴定所用的指示剂本身就是一种沉淀剂</a:t>
                      </a:r>
                      <a:r>
                        <a:rPr lang="en-US" sz="2800" b="0" dirty="0">
                          <a:solidFill>
                            <a:schemeClr val="tx1"/>
                          </a:solidFill>
                          <a:effectLst/>
                          <a:latin typeface="+mn-lt"/>
                          <a:ea typeface="+mn-ea"/>
                        </a:rPr>
                        <a:t>,</a:t>
                      </a:r>
                      <a:r>
                        <a:rPr lang="zh-CN" sz="2800" b="0" dirty="0">
                          <a:solidFill>
                            <a:schemeClr val="tx1"/>
                          </a:solidFill>
                          <a:effectLst/>
                          <a:latin typeface="+mn-lt"/>
                          <a:ea typeface="+mn-ea"/>
                        </a:rPr>
                        <a:t>滴定剂与被滴定物反应的生成物的溶解度要比滴定剂与指示剂反应的生成物的溶解度小</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37382906"/>
                  </a:ext>
                </a:extLst>
              </a:tr>
            </a:tbl>
          </a:graphicData>
        </a:graphic>
      </p:graphicFrame>
    </p:spTree>
    <p:extLst>
      <p:ext uri="{BB962C8B-B14F-4D97-AF65-F5344CB8AC3E}">
        <p14:creationId xmlns:p14="http://schemas.microsoft.com/office/powerpoint/2010/main" val="22538828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15" name="矩形 14">
            <a:extLst>
              <a:ext uri="{FF2B5EF4-FFF2-40B4-BE49-F238E27FC236}">
                <a16:creationId xmlns:a16="http://schemas.microsoft.com/office/drawing/2014/main" xmlns="" id="{C3B9D2F5-593F-4F78-9E81-A9CD767162E1}"/>
              </a:ext>
            </a:extLst>
          </p:cNvPr>
          <p:cNvSpPr/>
          <p:nvPr/>
        </p:nvSpPr>
        <p:spPr>
          <a:xfrm>
            <a:off x="234042" y="356277"/>
            <a:ext cx="11723913" cy="2677656"/>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6</a:t>
            </a:r>
            <a:r>
              <a:rPr lang="zh-CN" altLang="zh-CN" sz="2800" b="1" dirty="0">
                <a:solidFill>
                  <a:srgbClr val="DA251C"/>
                </a:solidFill>
              </a:rPr>
              <a:t>　</a:t>
            </a:r>
            <a:r>
              <a:rPr lang="en-US" altLang="zh-CN" sz="2800" dirty="0"/>
              <a:t>[2016</a:t>
            </a:r>
            <a:r>
              <a:rPr lang="zh-CN" altLang="zh-CN" sz="2800" dirty="0"/>
              <a:t>天津理综</a:t>
            </a:r>
            <a:r>
              <a:rPr lang="en-US" altLang="zh-CN" sz="2800" dirty="0"/>
              <a:t>,9,18</a:t>
            </a:r>
            <a:r>
              <a:rPr lang="zh-CN" altLang="zh-CN" sz="2800" dirty="0"/>
              <a:t>分</a:t>
            </a:r>
            <a:r>
              <a:rPr lang="en-US" altLang="zh-CN" sz="2800" dirty="0"/>
              <a:t>]</a:t>
            </a:r>
            <a:r>
              <a:rPr lang="zh-CN" altLang="zh-CN" sz="2800" dirty="0"/>
              <a:t>水中溶氧量</a:t>
            </a:r>
            <a:r>
              <a:rPr lang="en-US" altLang="zh-CN" sz="2800" dirty="0"/>
              <a:t>(DO)</a:t>
            </a:r>
            <a:r>
              <a:rPr lang="zh-CN" altLang="zh-CN" sz="2800" dirty="0"/>
              <a:t>是衡量水体自净能力的一个指标</a:t>
            </a:r>
            <a:r>
              <a:rPr lang="en-US" altLang="zh-CN" sz="2800" dirty="0"/>
              <a:t>,</a:t>
            </a:r>
            <a:r>
              <a:rPr lang="zh-CN" altLang="zh-CN" sz="2800" dirty="0"/>
              <a:t>通常用每升水中溶解氧分子的质量表示</a:t>
            </a:r>
            <a:r>
              <a:rPr lang="en-US" altLang="zh-CN" sz="2800" dirty="0"/>
              <a:t>,</a:t>
            </a:r>
            <a:r>
              <a:rPr lang="zh-CN" altLang="zh-CN" sz="2800" dirty="0"/>
              <a:t>单位 </a:t>
            </a:r>
            <a:r>
              <a:rPr lang="en-US" altLang="zh-CN" sz="2800" dirty="0"/>
              <a:t>mg·L</a:t>
            </a:r>
            <a:r>
              <a:rPr lang="en-US" altLang="zh-CN" sz="2800" baseline="30000" dirty="0"/>
              <a:t>-1</a:t>
            </a:r>
            <a:r>
              <a:rPr lang="zh-CN" altLang="zh-CN" sz="2800" dirty="0"/>
              <a:t>。我国《地表水环境质量标准》规定</a:t>
            </a:r>
            <a:r>
              <a:rPr lang="en-US" altLang="zh-CN" sz="2800" dirty="0"/>
              <a:t>,</a:t>
            </a:r>
            <a:r>
              <a:rPr lang="zh-CN" altLang="zh-CN" sz="2800" dirty="0"/>
              <a:t>生活饮用水源的</a:t>
            </a:r>
            <a:r>
              <a:rPr lang="en-US" altLang="zh-CN" sz="2800" dirty="0"/>
              <a:t>DO</a:t>
            </a:r>
            <a:r>
              <a:rPr lang="zh-CN" altLang="zh-CN" sz="2800" dirty="0"/>
              <a:t>不能低于</a:t>
            </a:r>
            <a:r>
              <a:rPr lang="en-US" altLang="zh-CN" sz="2800" dirty="0"/>
              <a:t>5 mg·L</a:t>
            </a:r>
            <a:r>
              <a:rPr lang="en-US" altLang="zh-CN" sz="2800" baseline="30000" dirty="0"/>
              <a:t>-1</a:t>
            </a:r>
            <a:r>
              <a:rPr lang="zh-CN" altLang="zh-CN" sz="2800" dirty="0"/>
              <a:t>。某化学小组同学设计了下列装置</a:t>
            </a:r>
            <a:r>
              <a:rPr lang="en-US" altLang="zh-CN" sz="2800" dirty="0"/>
              <a:t>(</a:t>
            </a:r>
            <a:r>
              <a:rPr lang="zh-CN" altLang="zh-CN" sz="2800" dirty="0"/>
              <a:t>夹持装置略</a:t>
            </a:r>
            <a:r>
              <a:rPr lang="en-US" altLang="zh-CN" sz="2800" dirty="0"/>
              <a:t>),</a:t>
            </a:r>
            <a:r>
              <a:rPr lang="zh-CN" altLang="zh-CN" sz="2800" dirty="0"/>
              <a:t>测定某河水的</a:t>
            </a:r>
            <a:r>
              <a:rPr lang="en-US" altLang="zh-CN" sz="2800" dirty="0"/>
              <a:t>DO</a:t>
            </a:r>
            <a:r>
              <a:rPr lang="zh-CN" altLang="zh-CN" sz="2800" dirty="0"/>
              <a:t>。</a:t>
            </a:r>
            <a:endParaRPr lang="en-US" altLang="zh-CN" sz="2800" dirty="0"/>
          </a:p>
        </p:txBody>
      </p:sp>
      <p:pic>
        <p:nvPicPr>
          <p:cNvPr id="16" name="2016gk天津理综HX-9.jpg" descr="id:2147508373;FounderCES">
            <a:extLst>
              <a:ext uri="{FF2B5EF4-FFF2-40B4-BE49-F238E27FC236}">
                <a16:creationId xmlns:a16="http://schemas.microsoft.com/office/drawing/2014/main" xmlns="" id="{EAE46372-31C0-4FA0-A980-018BBC7D771F}"/>
              </a:ext>
            </a:extLst>
          </p:cNvPr>
          <p:cNvPicPr/>
          <p:nvPr/>
        </p:nvPicPr>
        <p:blipFill>
          <a:blip r:embed="rId2"/>
          <a:stretch>
            <a:fillRect/>
          </a:stretch>
        </p:blipFill>
        <p:spPr>
          <a:xfrm>
            <a:off x="2880408" y="3048447"/>
            <a:ext cx="6431183" cy="3195864"/>
          </a:xfrm>
          <a:prstGeom prst="rect">
            <a:avLst/>
          </a:prstGeom>
        </p:spPr>
      </p:pic>
    </p:spTree>
    <p:extLst>
      <p:ext uri="{BB962C8B-B14F-4D97-AF65-F5344CB8AC3E}">
        <p14:creationId xmlns:p14="http://schemas.microsoft.com/office/powerpoint/2010/main" val="42417237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mc:AlternateContent xmlns:mc="http://schemas.openxmlformats.org/markup-compatibility/2006" xmlns:a14="http://schemas.microsoft.com/office/drawing/2010/main">
        <mc:Choice Requires="a14">
          <p:sp>
            <p:nvSpPr>
              <p:cNvPr id="15" name="矩形 14">
                <a:extLst>
                  <a:ext uri="{FF2B5EF4-FFF2-40B4-BE49-F238E27FC236}">
                    <a16:creationId xmlns:a16="http://schemas.microsoft.com/office/drawing/2014/main" xmlns="" id="{C3B9D2F5-593F-4F78-9E81-A9CD767162E1}"/>
                  </a:ext>
                </a:extLst>
              </p:cNvPr>
              <p:cNvSpPr/>
              <p:nvPr/>
            </p:nvSpPr>
            <p:spPr>
              <a:xfrm>
                <a:off x="234042" y="356277"/>
                <a:ext cx="11723913" cy="5954130"/>
              </a:xfrm>
              <a:prstGeom prst="rect">
                <a:avLst/>
              </a:prstGeom>
            </p:spPr>
            <p:txBody>
              <a:bodyPr wrap="square">
                <a:spAutoFit/>
              </a:bodyPr>
              <a:lstStyle/>
              <a:p>
                <a:pPr>
                  <a:lnSpc>
                    <a:spcPct val="150000"/>
                  </a:lnSpc>
                </a:pPr>
                <a:r>
                  <a:rPr lang="en-US" altLang="zh-CN" sz="2800" dirty="0"/>
                  <a:t>Ⅰ.</a:t>
                </a:r>
                <a:r>
                  <a:rPr lang="zh-CN" altLang="zh-CN" sz="2800" dirty="0"/>
                  <a:t>测定原理</a:t>
                </a:r>
                <a:r>
                  <a:rPr lang="en-US" altLang="zh-CN" sz="2800" dirty="0"/>
                  <a:t>:</a:t>
                </a:r>
                <a:endParaRPr lang="zh-CN" altLang="zh-CN" sz="2800" dirty="0"/>
              </a:p>
              <a:p>
                <a:pPr>
                  <a:lnSpc>
                    <a:spcPct val="150000"/>
                  </a:lnSpc>
                </a:pPr>
                <a:r>
                  <a:rPr lang="zh-CN" altLang="zh-CN" sz="2800" dirty="0"/>
                  <a:t>碱性条件下</a:t>
                </a:r>
                <a:r>
                  <a:rPr lang="en-US" altLang="zh-CN" sz="2800" dirty="0"/>
                  <a:t>,O</a:t>
                </a:r>
                <a:r>
                  <a:rPr lang="en-US" altLang="zh-CN" sz="2800" baseline="-25000" dirty="0"/>
                  <a:t>2</a:t>
                </a:r>
                <a:r>
                  <a:rPr lang="zh-CN" altLang="zh-CN" sz="2800" dirty="0"/>
                  <a:t>将</a:t>
                </a:r>
                <a:r>
                  <a:rPr lang="en-US" altLang="zh-CN" sz="2800" dirty="0"/>
                  <a:t>Mn</a:t>
                </a:r>
                <a:r>
                  <a:rPr lang="en-US" altLang="zh-CN" sz="2800" baseline="30000" dirty="0"/>
                  <a:t>2+</a:t>
                </a:r>
                <a:r>
                  <a:rPr lang="zh-CN" altLang="zh-CN" sz="2800" dirty="0"/>
                  <a:t>氧化为</a:t>
                </a:r>
                <a:r>
                  <a:rPr lang="en-US" altLang="zh-CN" sz="2800" dirty="0" err="1"/>
                  <a:t>MnO</a:t>
                </a:r>
                <a:r>
                  <a:rPr lang="en-US" altLang="zh-CN" sz="2800" dirty="0"/>
                  <a:t>(OH)</a:t>
                </a:r>
                <a:r>
                  <a:rPr lang="en-US" altLang="zh-CN" sz="2800" baseline="-25000" dirty="0"/>
                  <a:t>2</a:t>
                </a:r>
                <a:r>
                  <a:rPr lang="en-US" altLang="zh-CN" sz="2800" dirty="0"/>
                  <a:t>:①2Mn</a:t>
                </a:r>
                <a:r>
                  <a:rPr lang="en-US" altLang="zh-CN" sz="2800" baseline="30000" dirty="0"/>
                  <a:t>2+</a:t>
                </a:r>
                <a:r>
                  <a:rPr lang="en-US" altLang="zh-CN" sz="2800" dirty="0"/>
                  <a:t>+O</a:t>
                </a:r>
                <a:r>
                  <a:rPr lang="en-US" altLang="zh-CN" sz="2800" baseline="-25000" dirty="0"/>
                  <a:t>2</a:t>
                </a:r>
                <a:r>
                  <a:rPr lang="en-US" altLang="zh-CN" sz="2800" dirty="0"/>
                  <a:t>+4OH</a:t>
                </a:r>
                <a:r>
                  <a:rPr lang="en-US" altLang="zh-CN" sz="2800" baseline="30000" dirty="0"/>
                  <a:t>-           </a:t>
                </a:r>
                <a:r>
                  <a:rPr lang="en-US" altLang="zh-CN" sz="2800" dirty="0"/>
                  <a:t>2MnO(OH)</a:t>
                </a:r>
                <a:r>
                  <a:rPr lang="en-US" altLang="zh-CN" sz="2800" baseline="-25000" dirty="0"/>
                  <a:t>2</a:t>
                </a:r>
                <a:r>
                  <a:rPr lang="en-US" altLang="zh-CN" sz="2800" dirty="0"/>
                  <a:t>↓</a:t>
                </a:r>
                <a:endParaRPr lang="zh-CN" altLang="zh-CN" sz="2800" dirty="0"/>
              </a:p>
              <a:p>
                <a:pPr>
                  <a:lnSpc>
                    <a:spcPct val="150000"/>
                  </a:lnSpc>
                </a:pPr>
                <a:r>
                  <a:rPr lang="zh-CN" altLang="zh-CN" sz="2800" dirty="0"/>
                  <a:t>酸性条件下</a:t>
                </a:r>
                <a:r>
                  <a:rPr lang="en-US" altLang="zh-CN" sz="2800" dirty="0"/>
                  <a:t>,</a:t>
                </a:r>
                <a:r>
                  <a:rPr lang="en-US" altLang="zh-CN" sz="2800" dirty="0" err="1"/>
                  <a:t>MnO</a:t>
                </a:r>
                <a:r>
                  <a:rPr lang="en-US" altLang="zh-CN" sz="2800" dirty="0"/>
                  <a:t>(OH)</a:t>
                </a:r>
                <a:r>
                  <a:rPr lang="en-US" altLang="zh-CN" sz="2800" baseline="-25000" dirty="0"/>
                  <a:t>2</a:t>
                </a:r>
                <a:r>
                  <a:rPr lang="zh-CN" altLang="zh-CN" sz="2800" dirty="0"/>
                  <a:t>将</a:t>
                </a:r>
                <a:r>
                  <a:rPr lang="en-US" altLang="zh-CN" sz="2800" dirty="0"/>
                  <a:t>I</a:t>
                </a:r>
                <a:r>
                  <a:rPr lang="en-US" altLang="zh-CN" sz="2800" baseline="30000" dirty="0"/>
                  <a:t>-</a:t>
                </a:r>
                <a:r>
                  <a:rPr lang="zh-CN" altLang="zh-CN" sz="2800" dirty="0"/>
                  <a:t>氧化为</a:t>
                </a:r>
                <a:r>
                  <a:rPr lang="en-US" altLang="zh-CN" sz="2800" dirty="0"/>
                  <a:t>I</a:t>
                </a:r>
                <a:r>
                  <a:rPr lang="en-US" altLang="zh-CN" sz="2800" baseline="-25000" dirty="0"/>
                  <a:t>2</a:t>
                </a:r>
                <a:r>
                  <a:rPr lang="en-US" altLang="zh-CN" sz="2800" dirty="0"/>
                  <a:t>:②</a:t>
                </a:r>
                <a:r>
                  <a:rPr lang="en-US" altLang="zh-CN" sz="2800" dirty="0" err="1"/>
                  <a:t>MnO</a:t>
                </a:r>
                <a:r>
                  <a:rPr lang="en-US" altLang="zh-CN" sz="2800" dirty="0"/>
                  <a:t>(OH)</a:t>
                </a:r>
                <a:r>
                  <a:rPr lang="en-US" altLang="zh-CN" sz="2800" baseline="-25000" dirty="0"/>
                  <a:t>2</a:t>
                </a:r>
                <a:r>
                  <a:rPr lang="en-US" altLang="zh-CN" sz="2800" dirty="0"/>
                  <a:t>+I</a:t>
                </a:r>
                <a:r>
                  <a:rPr lang="en-US" altLang="zh-CN" sz="2800" baseline="30000" dirty="0"/>
                  <a:t>-</a:t>
                </a:r>
                <a:r>
                  <a:rPr lang="en-US" altLang="zh-CN" sz="2800" dirty="0"/>
                  <a:t>+H</a:t>
                </a:r>
                <a:r>
                  <a:rPr lang="en-US" altLang="zh-CN" sz="2800" baseline="30000" dirty="0"/>
                  <a:t>+           </a:t>
                </a:r>
                <a:r>
                  <a:rPr lang="en-US" altLang="zh-CN" sz="2800" dirty="0"/>
                  <a:t>Mn</a:t>
                </a:r>
                <a:r>
                  <a:rPr lang="en-US" altLang="zh-CN" sz="2800" baseline="30000" dirty="0"/>
                  <a:t>2+</a:t>
                </a:r>
                <a:r>
                  <a:rPr lang="en-US" altLang="zh-CN" sz="2800" dirty="0"/>
                  <a:t>+I</a:t>
                </a:r>
                <a:r>
                  <a:rPr lang="en-US" altLang="zh-CN" sz="2800" baseline="-25000" dirty="0"/>
                  <a:t>2</a:t>
                </a:r>
                <a:r>
                  <a:rPr lang="en-US" altLang="zh-CN" sz="2800" dirty="0"/>
                  <a:t>+H</a:t>
                </a:r>
                <a:r>
                  <a:rPr lang="en-US" altLang="zh-CN" sz="2800" baseline="-25000" dirty="0"/>
                  <a:t>2</a:t>
                </a:r>
                <a:r>
                  <a:rPr lang="en-US" altLang="zh-CN" sz="2800" dirty="0"/>
                  <a:t>O(</a:t>
                </a:r>
                <a:r>
                  <a:rPr lang="zh-CN" altLang="zh-CN" sz="2800" dirty="0"/>
                  <a:t>未配平</a:t>
                </a:r>
                <a:r>
                  <a:rPr lang="en-US" altLang="zh-CN" sz="2800" dirty="0"/>
                  <a:t>)</a:t>
                </a:r>
                <a:endParaRPr lang="zh-CN" altLang="zh-CN" sz="2800" dirty="0"/>
              </a:p>
              <a:p>
                <a:pPr>
                  <a:lnSpc>
                    <a:spcPct val="150000"/>
                  </a:lnSpc>
                </a:pPr>
                <a:r>
                  <a:rPr lang="zh-CN" altLang="zh-CN" sz="2800" dirty="0"/>
                  <a:t>用</a:t>
                </a:r>
                <a:r>
                  <a:rPr lang="en-US" altLang="zh-CN" sz="2800" dirty="0"/>
                  <a:t>Na</a:t>
                </a:r>
                <a:r>
                  <a:rPr lang="en-US" altLang="zh-CN" sz="2800" baseline="-25000" dirty="0"/>
                  <a:t>2</a:t>
                </a:r>
                <a:r>
                  <a:rPr lang="en-US" altLang="zh-CN" sz="2800" dirty="0"/>
                  <a:t>S</a:t>
                </a:r>
                <a:r>
                  <a:rPr lang="en-US" altLang="zh-CN" sz="2800" baseline="-25000" dirty="0"/>
                  <a:t>2</a:t>
                </a:r>
                <a:r>
                  <a:rPr lang="en-US" altLang="zh-CN" sz="2800" dirty="0"/>
                  <a:t>O</a:t>
                </a:r>
                <a:r>
                  <a:rPr lang="en-US" altLang="zh-CN" sz="2800" baseline="-25000" dirty="0"/>
                  <a:t>3</a:t>
                </a:r>
                <a:r>
                  <a:rPr lang="zh-CN" altLang="zh-CN" sz="2800" dirty="0"/>
                  <a:t>标准溶液滴定生成的</a:t>
                </a:r>
                <a:r>
                  <a:rPr lang="en-US" altLang="zh-CN" sz="2800" dirty="0"/>
                  <a:t>I</a:t>
                </a:r>
                <a:r>
                  <a:rPr lang="en-US" altLang="zh-CN" sz="2800" baseline="-25000" dirty="0"/>
                  <a:t>2</a:t>
                </a:r>
                <a:r>
                  <a:rPr lang="en-US" altLang="zh-CN" sz="2800" dirty="0"/>
                  <a:t>:③2S</a:t>
                </a:r>
                <a:r>
                  <a:rPr lang="en-US" altLang="zh-CN" sz="2800" baseline="-25000" dirty="0"/>
                  <a:t>2</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en-US" altLang="zh-CN" sz="2800" dirty="0"/>
                  <a:t>+I</a:t>
                </a:r>
                <a:r>
                  <a:rPr lang="en-US" altLang="zh-CN" sz="2800" baseline="-25000" dirty="0"/>
                  <a:t>2               </a:t>
                </a:r>
                <a:r>
                  <a:rPr lang="en-US" altLang="zh-CN" sz="2800" dirty="0"/>
                  <a:t>S</a:t>
                </a:r>
                <a:r>
                  <a:rPr lang="en-US" altLang="zh-CN" sz="2800" baseline="-25000" dirty="0"/>
                  <a:t>4</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6</m:t>
                        </m:r>
                      </m:sub>
                      <m:sup>
                        <m:r>
                          <a:rPr lang="en-US" altLang="zh-CN" sz="2800">
                            <a:latin typeface="Cambria Math" panose="02040503050406030204" pitchFamily="18" charset="0"/>
                          </a:rPr>
                          <m:t>2</m:t>
                        </m:r>
                        <m:r>
                          <m:rPr>
                            <m:nor/>
                          </m:rPr>
                          <a:rPr lang="en-US" altLang="zh-CN" sz="2800" i="1"/>
                          <m:t>−</m:t>
                        </m:r>
                      </m:sup>
                    </m:sSubSup>
                  </m:oMath>
                </a14:m>
                <a:r>
                  <a:rPr lang="en-US" altLang="zh-CN" sz="2800" dirty="0"/>
                  <a:t>+2I</a:t>
                </a:r>
                <a:r>
                  <a:rPr lang="en-US" altLang="zh-CN" sz="2800" baseline="30000" dirty="0"/>
                  <a:t>-</a:t>
                </a:r>
                <a:endParaRPr lang="zh-CN" altLang="zh-CN" sz="2800" dirty="0"/>
              </a:p>
              <a:p>
                <a:pPr>
                  <a:lnSpc>
                    <a:spcPct val="150000"/>
                  </a:lnSpc>
                </a:pPr>
                <a:r>
                  <a:rPr lang="en-US" altLang="zh-CN" sz="2800" dirty="0"/>
                  <a:t>Ⅱ.</a:t>
                </a:r>
                <a:r>
                  <a:rPr lang="zh-CN" altLang="zh-CN" sz="2800" dirty="0"/>
                  <a:t>测定步骤</a:t>
                </a:r>
                <a:r>
                  <a:rPr lang="en-US" altLang="zh-CN" sz="2800" dirty="0"/>
                  <a:t>:</a:t>
                </a:r>
                <a:endParaRPr lang="zh-CN" altLang="zh-CN" sz="2800" dirty="0"/>
              </a:p>
              <a:p>
                <a:pPr>
                  <a:lnSpc>
                    <a:spcPct val="150000"/>
                  </a:lnSpc>
                </a:pPr>
                <a:r>
                  <a:rPr lang="en-US" altLang="zh-CN" sz="2800" dirty="0"/>
                  <a:t>a.</a:t>
                </a:r>
                <a:r>
                  <a:rPr lang="zh-CN" altLang="zh-CN" sz="2800" dirty="0"/>
                  <a:t>安装装置</a:t>
                </a:r>
                <a:r>
                  <a:rPr lang="en-US" altLang="zh-CN" sz="2800" dirty="0"/>
                  <a:t>,</a:t>
                </a:r>
                <a:r>
                  <a:rPr lang="zh-CN" altLang="zh-CN" sz="2800" dirty="0"/>
                  <a:t>检验气密性</a:t>
                </a:r>
                <a:r>
                  <a:rPr lang="en-US" altLang="zh-CN" sz="2800" dirty="0"/>
                  <a:t>,</a:t>
                </a:r>
                <a:r>
                  <a:rPr lang="zh-CN" altLang="zh-CN" sz="2800" dirty="0"/>
                  <a:t>充</a:t>
                </a:r>
                <a:r>
                  <a:rPr lang="en-US" altLang="zh-CN" sz="2800" dirty="0"/>
                  <a:t>N</a:t>
                </a:r>
                <a:r>
                  <a:rPr lang="en-US" altLang="zh-CN" sz="2800" baseline="-25000" dirty="0"/>
                  <a:t>2</a:t>
                </a:r>
                <a:r>
                  <a:rPr lang="zh-CN" altLang="zh-CN" sz="2800" dirty="0"/>
                  <a:t>排尽空气后</a:t>
                </a:r>
                <a:r>
                  <a:rPr lang="en-US" altLang="zh-CN" sz="2800" dirty="0"/>
                  <a:t>,</a:t>
                </a:r>
                <a:r>
                  <a:rPr lang="zh-CN" altLang="zh-CN" sz="2800" dirty="0"/>
                  <a:t>停止充</a:t>
                </a:r>
                <a:r>
                  <a:rPr lang="en-US" altLang="zh-CN" sz="2800" dirty="0"/>
                  <a:t>N</a:t>
                </a:r>
                <a:r>
                  <a:rPr lang="en-US" altLang="zh-CN" sz="2800" baseline="-25000" dirty="0"/>
                  <a:t>2</a:t>
                </a:r>
                <a:r>
                  <a:rPr lang="zh-CN" altLang="zh-CN" sz="2800" dirty="0"/>
                  <a:t>。</a:t>
                </a:r>
              </a:p>
              <a:p>
                <a:pPr>
                  <a:lnSpc>
                    <a:spcPct val="150000"/>
                  </a:lnSpc>
                </a:pPr>
                <a:r>
                  <a:rPr lang="en-US" altLang="zh-CN" sz="2800" dirty="0"/>
                  <a:t>b.</a:t>
                </a:r>
                <a:r>
                  <a:rPr lang="zh-CN" altLang="zh-CN" sz="2800" dirty="0"/>
                  <a:t>向烧瓶中加入</a:t>
                </a:r>
                <a:r>
                  <a:rPr lang="en-US" altLang="zh-CN" sz="2800" dirty="0"/>
                  <a:t>200 mL</a:t>
                </a:r>
                <a:r>
                  <a:rPr lang="zh-CN" altLang="zh-CN" sz="2800" dirty="0"/>
                  <a:t>水样。</a:t>
                </a:r>
              </a:p>
            </p:txBody>
          </p:sp>
        </mc:Choice>
        <mc:Fallback xmlns="">
          <p:sp>
            <p:nvSpPr>
              <p:cNvPr id="15" name="矩形 14">
                <a:extLst>
                  <a:ext uri="{FF2B5EF4-FFF2-40B4-BE49-F238E27FC236}">
                    <a16:creationId xmlns:a16="http://schemas.microsoft.com/office/drawing/2014/main" id="{C3B9D2F5-593F-4F78-9E81-A9CD767162E1}"/>
                  </a:ext>
                </a:extLst>
              </p:cNvPr>
              <p:cNvSpPr>
                <a:spLocks noRot="1" noChangeAspect="1" noMove="1" noResize="1" noEditPoints="1" noAdjustHandles="1" noChangeArrowheads="1" noChangeShapeType="1" noTextEdit="1"/>
              </p:cNvSpPr>
              <p:nvPr/>
            </p:nvSpPr>
            <p:spPr>
              <a:xfrm>
                <a:off x="234042" y="356277"/>
                <a:ext cx="11723913" cy="5954130"/>
              </a:xfrm>
              <a:prstGeom prst="rect">
                <a:avLst/>
              </a:prstGeom>
              <a:blipFill>
                <a:blip r:embed="rId2"/>
                <a:stretch>
                  <a:fillRect l="-1040" b="-614"/>
                </a:stretch>
              </a:blipFill>
            </p:spPr>
            <p:txBody>
              <a:bodyPr/>
              <a:lstStyle/>
              <a:p>
                <a:r>
                  <a:rPr lang="zh-CN" altLang="en-US">
                    <a:noFill/>
                  </a:rPr>
                  <a:t> </a:t>
                </a:r>
              </a:p>
            </p:txBody>
          </p:sp>
        </mc:Fallback>
      </mc:AlternateContent>
      <p:pic>
        <p:nvPicPr>
          <p:cNvPr id="14" name="图片 13">
            <a:extLst>
              <a:ext uri="{FF2B5EF4-FFF2-40B4-BE49-F238E27FC236}">
                <a16:creationId xmlns:a16="http://schemas.microsoft.com/office/drawing/2014/main" xmlns="" id="{4A0418AA-67AE-4242-A2C2-16114174F408}"/>
              </a:ext>
            </a:extLst>
          </p:cNvPr>
          <p:cNvPicPr/>
          <p:nvPr/>
        </p:nvPicPr>
        <p:blipFill>
          <a:blip r:embed="rId3"/>
          <a:stretch>
            <a:fillRect/>
          </a:stretch>
        </p:blipFill>
        <p:spPr>
          <a:xfrm>
            <a:off x="9459622" y="1200149"/>
            <a:ext cx="659103" cy="380005"/>
          </a:xfrm>
          <a:prstGeom prst="rect">
            <a:avLst/>
          </a:prstGeom>
        </p:spPr>
      </p:pic>
      <p:pic>
        <p:nvPicPr>
          <p:cNvPr id="16" name="图片 15">
            <a:extLst>
              <a:ext uri="{FF2B5EF4-FFF2-40B4-BE49-F238E27FC236}">
                <a16:creationId xmlns:a16="http://schemas.microsoft.com/office/drawing/2014/main" xmlns="" id="{A15CF246-407E-45BE-B6C8-3CA91087113F}"/>
              </a:ext>
            </a:extLst>
          </p:cNvPr>
          <p:cNvPicPr/>
          <p:nvPr/>
        </p:nvPicPr>
        <p:blipFill>
          <a:blip r:embed="rId4"/>
          <a:stretch>
            <a:fillRect/>
          </a:stretch>
        </p:blipFill>
        <p:spPr>
          <a:xfrm>
            <a:off x="8890371" y="2509751"/>
            <a:ext cx="569251" cy="323400"/>
          </a:xfrm>
          <a:prstGeom prst="rect">
            <a:avLst/>
          </a:prstGeom>
        </p:spPr>
      </p:pic>
      <p:pic>
        <p:nvPicPr>
          <p:cNvPr id="17" name="图片 16">
            <a:extLst>
              <a:ext uri="{FF2B5EF4-FFF2-40B4-BE49-F238E27FC236}">
                <a16:creationId xmlns:a16="http://schemas.microsoft.com/office/drawing/2014/main" xmlns="" id="{51A57988-4474-44D5-B97B-4DEADE8AB89B}"/>
              </a:ext>
            </a:extLst>
          </p:cNvPr>
          <p:cNvPicPr/>
          <p:nvPr/>
        </p:nvPicPr>
        <p:blipFill>
          <a:blip r:embed="rId3"/>
          <a:stretch>
            <a:fillRect/>
          </a:stretch>
        </p:blipFill>
        <p:spPr>
          <a:xfrm>
            <a:off x="7478422" y="3815070"/>
            <a:ext cx="659103" cy="380005"/>
          </a:xfrm>
          <a:prstGeom prst="rect">
            <a:avLst/>
          </a:prstGeom>
        </p:spPr>
      </p:pic>
    </p:spTree>
    <p:extLst>
      <p:ext uri="{BB962C8B-B14F-4D97-AF65-F5344CB8AC3E}">
        <p14:creationId xmlns:p14="http://schemas.microsoft.com/office/powerpoint/2010/main" val="1880910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15" name="矩形 14">
            <a:extLst>
              <a:ext uri="{FF2B5EF4-FFF2-40B4-BE49-F238E27FC236}">
                <a16:creationId xmlns:a16="http://schemas.microsoft.com/office/drawing/2014/main" xmlns="" id="{C3B9D2F5-593F-4F78-9E81-A9CD767162E1}"/>
              </a:ext>
            </a:extLst>
          </p:cNvPr>
          <p:cNvSpPr/>
          <p:nvPr/>
        </p:nvSpPr>
        <p:spPr>
          <a:xfrm>
            <a:off x="234042" y="428847"/>
            <a:ext cx="11723913" cy="5909310"/>
          </a:xfrm>
          <a:prstGeom prst="rect">
            <a:avLst/>
          </a:prstGeom>
        </p:spPr>
        <p:txBody>
          <a:bodyPr wrap="square">
            <a:spAutoFit/>
          </a:bodyPr>
          <a:lstStyle/>
          <a:p>
            <a:pPr>
              <a:lnSpc>
                <a:spcPct val="150000"/>
              </a:lnSpc>
            </a:pPr>
            <a:r>
              <a:rPr lang="en-US" altLang="zh-CN" sz="2800" dirty="0"/>
              <a:t>c.</a:t>
            </a:r>
            <a:r>
              <a:rPr lang="zh-CN" altLang="zh-CN" sz="2800" dirty="0"/>
              <a:t>向烧瓶中依次迅速加入</a:t>
            </a:r>
            <a:r>
              <a:rPr lang="en-US" altLang="zh-CN" sz="2800" dirty="0"/>
              <a:t>1 mL MnSO</a:t>
            </a:r>
            <a:r>
              <a:rPr lang="en-US" altLang="zh-CN" sz="2800" baseline="-25000" dirty="0"/>
              <a:t>4</a:t>
            </a:r>
            <a:r>
              <a:rPr lang="zh-CN" altLang="zh-CN" sz="2800" dirty="0"/>
              <a:t>无氧溶液</a:t>
            </a:r>
            <a:r>
              <a:rPr lang="en-US" altLang="zh-CN" sz="2800" dirty="0"/>
              <a:t>(</a:t>
            </a:r>
            <a:r>
              <a:rPr lang="zh-CN" altLang="zh-CN" sz="2800" dirty="0"/>
              <a:t>过量</a:t>
            </a:r>
            <a:r>
              <a:rPr lang="en-US" altLang="zh-CN" sz="2800" dirty="0"/>
              <a:t>)</a:t>
            </a:r>
            <a:r>
              <a:rPr lang="zh-CN" altLang="zh-CN" sz="2800" dirty="0"/>
              <a:t>、</a:t>
            </a:r>
            <a:r>
              <a:rPr lang="en-US" altLang="zh-CN" sz="2800" dirty="0"/>
              <a:t>2 mL</a:t>
            </a:r>
            <a:r>
              <a:rPr lang="zh-CN" altLang="zh-CN" sz="2800" dirty="0"/>
              <a:t>碱性</a:t>
            </a:r>
            <a:r>
              <a:rPr lang="en-US" altLang="zh-CN" sz="2800" dirty="0"/>
              <a:t>KI</a:t>
            </a:r>
            <a:r>
              <a:rPr lang="zh-CN" altLang="zh-CN" sz="2800" dirty="0"/>
              <a:t>无氧溶液</a:t>
            </a:r>
            <a:r>
              <a:rPr lang="en-US" altLang="zh-CN" sz="2800" dirty="0"/>
              <a:t>(</a:t>
            </a:r>
            <a:r>
              <a:rPr lang="zh-CN" altLang="zh-CN" sz="2800" dirty="0"/>
              <a:t>过量</a:t>
            </a:r>
            <a:r>
              <a:rPr lang="en-US" altLang="zh-CN" sz="2800" dirty="0"/>
              <a:t>),</a:t>
            </a:r>
            <a:r>
              <a:rPr lang="zh-CN" altLang="zh-CN" sz="2800" dirty="0"/>
              <a:t>开启搅拌器</a:t>
            </a:r>
            <a:r>
              <a:rPr lang="en-US" altLang="zh-CN" sz="2800" dirty="0"/>
              <a:t>,</a:t>
            </a:r>
            <a:r>
              <a:rPr lang="zh-CN" altLang="zh-CN" sz="2800" dirty="0"/>
              <a:t>至反应</a:t>
            </a:r>
            <a:r>
              <a:rPr lang="en-US" altLang="zh-CN" sz="2800" dirty="0"/>
              <a:t>①</a:t>
            </a:r>
            <a:r>
              <a:rPr lang="zh-CN" altLang="zh-CN" sz="2800" dirty="0"/>
              <a:t>完全。</a:t>
            </a:r>
          </a:p>
          <a:p>
            <a:pPr>
              <a:lnSpc>
                <a:spcPct val="150000"/>
              </a:lnSpc>
            </a:pPr>
            <a:r>
              <a:rPr lang="en-US" altLang="zh-CN" sz="2800" dirty="0"/>
              <a:t>d.</a:t>
            </a:r>
            <a:r>
              <a:rPr lang="zh-CN" altLang="zh-CN" sz="2800" dirty="0"/>
              <a:t>搅拌并向烧瓶中加入</a:t>
            </a:r>
            <a:r>
              <a:rPr lang="en-US" altLang="zh-CN" sz="2800" dirty="0"/>
              <a:t>2 mL H</a:t>
            </a:r>
            <a:r>
              <a:rPr lang="en-US" altLang="zh-CN" sz="2800" baseline="-25000" dirty="0"/>
              <a:t>2</a:t>
            </a:r>
            <a:r>
              <a:rPr lang="en-US" altLang="zh-CN" sz="2800" dirty="0"/>
              <a:t>SO</a:t>
            </a:r>
            <a:r>
              <a:rPr lang="en-US" altLang="zh-CN" sz="2800" baseline="-25000" dirty="0"/>
              <a:t>4</a:t>
            </a:r>
            <a:r>
              <a:rPr lang="zh-CN" altLang="zh-CN" sz="2800" dirty="0"/>
              <a:t>无氧溶液</a:t>
            </a:r>
            <a:r>
              <a:rPr lang="en-US" altLang="zh-CN" sz="2800" dirty="0"/>
              <a:t>,</a:t>
            </a:r>
            <a:r>
              <a:rPr lang="zh-CN" altLang="zh-CN" sz="2800" dirty="0"/>
              <a:t>至反应</a:t>
            </a:r>
            <a:r>
              <a:rPr lang="en-US" altLang="zh-CN" sz="2800" dirty="0"/>
              <a:t>②</a:t>
            </a:r>
            <a:r>
              <a:rPr lang="zh-CN" altLang="zh-CN" sz="2800" dirty="0"/>
              <a:t>完全</a:t>
            </a:r>
            <a:r>
              <a:rPr lang="en-US" altLang="zh-CN" sz="2800" dirty="0"/>
              <a:t>,</a:t>
            </a:r>
            <a:r>
              <a:rPr lang="zh-CN" altLang="zh-CN" sz="2800" dirty="0"/>
              <a:t>溶液为中性或弱酸性。</a:t>
            </a:r>
          </a:p>
          <a:p>
            <a:pPr>
              <a:lnSpc>
                <a:spcPct val="150000"/>
              </a:lnSpc>
            </a:pPr>
            <a:r>
              <a:rPr lang="en-US" altLang="zh-CN" sz="2800" dirty="0"/>
              <a:t>e.</a:t>
            </a:r>
            <a:r>
              <a:rPr lang="zh-CN" altLang="zh-CN" sz="2800" dirty="0"/>
              <a:t>从烧瓶中取出</a:t>
            </a:r>
            <a:r>
              <a:rPr lang="en-US" altLang="zh-CN" sz="2800" dirty="0"/>
              <a:t>40.00 mL</a:t>
            </a:r>
            <a:r>
              <a:rPr lang="zh-CN" altLang="zh-CN" sz="2800" dirty="0"/>
              <a:t>溶液</a:t>
            </a:r>
            <a:r>
              <a:rPr lang="en-US" altLang="zh-CN" sz="2800" dirty="0"/>
              <a:t>,</a:t>
            </a:r>
            <a:r>
              <a:rPr lang="zh-CN" altLang="zh-CN" sz="2800" dirty="0"/>
              <a:t>以淀粉作指示剂</a:t>
            </a:r>
            <a:r>
              <a:rPr lang="en-US" altLang="zh-CN" sz="2800" dirty="0"/>
              <a:t>,</a:t>
            </a:r>
            <a:r>
              <a:rPr lang="zh-CN" altLang="zh-CN" sz="2800" dirty="0"/>
              <a:t>用</a:t>
            </a:r>
            <a:r>
              <a:rPr lang="en-US" altLang="zh-CN" sz="2800" dirty="0"/>
              <a:t>0.010 00 mol·L</a:t>
            </a:r>
            <a:r>
              <a:rPr lang="en-US" altLang="zh-CN" sz="2800" baseline="30000" dirty="0"/>
              <a:t>-1</a:t>
            </a:r>
            <a:r>
              <a:rPr lang="en-US" altLang="zh-CN" sz="2800" dirty="0"/>
              <a:t> Na</a:t>
            </a:r>
            <a:r>
              <a:rPr lang="en-US" altLang="zh-CN" sz="2800" baseline="-25000" dirty="0"/>
              <a:t>2</a:t>
            </a:r>
            <a:r>
              <a:rPr lang="en-US" altLang="zh-CN" sz="2800" dirty="0"/>
              <a:t>S</a:t>
            </a:r>
            <a:r>
              <a:rPr lang="en-US" altLang="zh-CN" sz="2800" baseline="-25000" dirty="0"/>
              <a:t>2</a:t>
            </a:r>
            <a:r>
              <a:rPr lang="en-US" altLang="zh-CN" sz="2800" dirty="0"/>
              <a:t>O</a:t>
            </a:r>
            <a:r>
              <a:rPr lang="en-US" altLang="zh-CN" sz="2800" baseline="-25000" dirty="0"/>
              <a:t>3</a:t>
            </a:r>
            <a:r>
              <a:rPr lang="zh-CN" altLang="zh-CN" sz="2800" dirty="0"/>
              <a:t>溶液进行滴定</a:t>
            </a:r>
            <a:r>
              <a:rPr lang="en-US" altLang="zh-CN" sz="2800" dirty="0"/>
              <a:t>,</a:t>
            </a:r>
            <a:r>
              <a:rPr lang="zh-CN" altLang="zh-CN" sz="2800" dirty="0"/>
              <a:t>记录数据。</a:t>
            </a:r>
          </a:p>
          <a:p>
            <a:pPr>
              <a:lnSpc>
                <a:spcPct val="150000"/>
              </a:lnSpc>
            </a:pPr>
            <a:r>
              <a:rPr lang="en-US" altLang="zh-CN" sz="2800" dirty="0"/>
              <a:t>f.……</a:t>
            </a:r>
            <a:endParaRPr lang="zh-CN" altLang="zh-CN" sz="2800" dirty="0"/>
          </a:p>
          <a:p>
            <a:pPr>
              <a:lnSpc>
                <a:spcPct val="150000"/>
              </a:lnSpc>
            </a:pPr>
            <a:r>
              <a:rPr lang="en-US" altLang="zh-CN" sz="2800" dirty="0"/>
              <a:t>g.</a:t>
            </a:r>
            <a:r>
              <a:rPr lang="zh-CN" altLang="zh-CN" sz="2800" dirty="0"/>
              <a:t>处理数据</a:t>
            </a:r>
            <a:r>
              <a:rPr lang="en-US" altLang="zh-CN" sz="2800" dirty="0"/>
              <a:t>(</a:t>
            </a:r>
            <a:r>
              <a:rPr lang="zh-CN" altLang="zh-CN" sz="2800" dirty="0"/>
              <a:t>忽略氧气从水样中的逸出量和加入试剂后水样体积的变化</a:t>
            </a:r>
            <a:r>
              <a:rPr lang="en-US" altLang="zh-CN" sz="2800" dirty="0"/>
              <a:t>)</a:t>
            </a:r>
            <a:r>
              <a:rPr lang="zh-CN" altLang="zh-CN" sz="2800" dirty="0"/>
              <a:t>。</a:t>
            </a:r>
          </a:p>
          <a:p>
            <a:pPr>
              <a:lnSpc>
                <a:spcPct val="150000"/>
              </a:lnSpc>
            </a:pPr>
            <a:r>
              <a:rPr lang="zh-CN" altLang="zh-CN" sz="2800" dirty="0"/>
              <a:t>回答下列问题</a:t>
            </a:r>
            <a:r>
              <a:rPr lang="en-US" altLang="zh-CN" sz="2800" dirty="0"/>
              <a:t>:</a:t>
            </a:r>
            <a:endParaRPr lang="zh-CN" altLang="zh-CN" sz="2800" dirty="0"/>
          </a:p>
        </p:txBody>
      </p:sp>
    </p:spTree>
    <p:extLst>
      <p:ext uri="{BB962C8B-B14F-4D97-AF65-F5344CB8AC3E}">
        <p14:creationId xmlns:p14="http://schemas.microsoft.com/office/powerpoint/2010/main" val="1263167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4043" y="772885"/>
            <a:ext cx="11723913" cy="5832943"/>
          </a:xfrm>
          <a:prstGeom prst="rect">
            <a:avLst/>
          </a:prstGeom>
        </p:spPr>
        <p:txBody>
          <a:bodyPr wrap="square">
            <a:spAutoFit/>
          </a:bodyPr>
          <a:lstStyle/>
          <a:p>
            <a:pPr>
              <a:lnSpc>
                <a:spcPct val="150000"/>
              </a:lnSpc>
            </a:pPr>
            <a:r>
              <a:rPr lang="zh-CN" altLang="en-US" sz="2800" b="1" dirty="0"/>
              <a:t>考情分析</a:t>
            </a:r>
            <a:r>
              <a:rPr lang="zh-CN" altLang="en-US" sz="2800" dirty="0"/>
              <a:t>　本专题知识在高考中属于必考知识</a:t>
            </a:r>
            <a:r>
              <a:rPr lang="en-US" altLang="zh-CN" sz="2800" dirty="0"/>
              <a:t>,</a:t>
            </a:r>
            <a:r>
              <a:rPr lang="zh-CN" altLang="en-US" sz="2800" dirty="0"/>
              <a:t>试题难度一般较大</a:t>
            </a:r>
            <a:r>
              <a:rPr lang="en-US" altLang="zh-CN" sz="2800" dirty="0"/>
              <a:t>,</a:t>
            </a:r>
            <a:r>
              <a:rPr lang="zh-CN" altLang="en-US" sz="2800" dirty="0"/>
              <a:t>常结合盐类水解、电离平衡以及离子浓度大小比较等进行综合命题</a:t>
            </a:r>
            <a:r>
              <a:rPr lang="en-US" altLang="zh-CN" sz="2800" dirty="0"/>
              <a:t>,</a:t>
            </a:r>
            <a:r>
              <a:rPr lang="zh-CN" altLang="en-US" sz="2800" dirty="0"/>
              <a:t>常见的命题形式</a:t>
            </a:r>
            <a:r>
              <a:rPr lang="en-US" altLang="zh-CN" sz="2800" dirty="0"/>
              <a:t>:(1)</a:t>
            </a:r>
            <a:r>
              <a:rPr lang="zh-CN" altLang="en-US" sz="2800" dirty="0"/>
              <a:t>结合图像考查溶液的酸碱性判断、</a:t>
            </a:r>
            <a:r>
              <a:rPr lang="en-US" altLang="zh-CN" sz="2800" dirty="0"/>
              <a:t>pH</a:t>
            </a:r>
            <a:r>
              <a:rPr lang="zh-CN" altLang="en-US" sz="2800" dirty="0"/>
              <a:t>的计算</a:t>
            </a:r>
            <a:r>
              <a:rPr lang="en-US" altLang="zh-CN" sz="2800" dirty="0"/>
              <a:t>,</a:t>
            </a:r>
            <a:r>
              <a:rPr lang="zh-CN" altLang="en-US" sz="2800" dirty="0"/>
              <a:t>以及离子浓度的大小比较等</a:t>
            </a:r>
            <a:r>
              <a:rPr lang="en-US" altLang="zh-CN" sz="2800" dirty="0"/>
              <a:t>;(2)</a:t>
            </a:r>
            <a:r>
              <a:rPr lang="zh-CN" altLang="en-US" sz="2800" dirty="0"/>
              <a:t>以酸碱中和滴定为载体</a:t>
            </a:r>
            <a:r>
              <a:rPr lang="en-US" altLang="zh-CN" sz="2800" dirty="0"/>
              <a:t>,</a:t>
            </a:r>
            <a:r>
              <a:rPr lang="zh-CN" altLang="en-US" sz="2800" dirty="0"/>
              <a:t>考查“强”滴“弱”过程中微粒浓度的变化以及其他相关知识</a:t>
            </a:r>
            <a:r>
              <a:rPr lang="en-US" altLang="zh-CN" sz="2800" dirty="0"/>
              <a:t>;(3)</a:t>
            </a:r>
            <a:r>
              <a:rPr lang="zh-CN" altLang="en-US" sz="2800" dirty="0"/>
              <a:t>以滴定为基础</a:t>
            </a:r>
            <a:r>
              <a:rPr lang="en-US" altLang="zh-CN" sz="2800" dirty="0"/>
              <a:t>,</a:t>
            </a:r>
            <a:r>
              <a:rPr lang="zh-CN" altLang="en-US" sz="2800" dirty="0"/>
              <a:t>考查相关操作和计算等。分值为</a:t>
            </a:r>
            <a:r>
              <a:rPr lang="en-US" altLang="zh-CN" sz="2800" dirty="0"/>
              <a:t>4~8</a:t>
            </a:r>
            <a:r>
              <a:rPr lang="zh-CN" altLang="en-US" sz="2800" dirty="0"/>
              <a:t>分。</a:t>
            </a:r>
          </a:p>
          <a:p>
            <a:pPr>
              <a:lnSpc>
                <a:spcPct val="150000"/>
              </a:lnSpc>
            </a:pPr>
            <a:r>
              <a:rPr lang="zh-CN" altLang="en-US" sz="2800" b="1" dirty="0"/>
              <a:t>命题预测</a:t>
            </a:r>
            <a:r>
              <a:rPr lang="zh-CN" altLang="en-US" sz="2800" dirty="0"/>
              <a:t>　预计本专题依然会结合图像</a:t>
            </a:r>
            <a:r>
              <a:rPr lang="en-US" altLang="zh-CN" sz="2800" dirty="0"/>
              <a:t>,</a:t>
            </a:r>
            <a:r>
              <a:rPr lang="zh-CN" altLang="en-US" sz="2800" dirty="0"/>
              <a:t>考查水的电离平衡与溶液酸碱性的关系</a:t>
            </a:r>
            <a:r>
              <a:rPr lang="en-US" altLang="zh-CN" sz="2800" dirty="0"/>
              <a:t>,</a:t>
            </a:r>
            <a:r>
              <a:rPr lang="zh-CN" altLang="en-US" sz="2800" dirty="0"/>
              <a:t>以及</a:t>
            </a:r>
            <a:r>
              <a:rPr lang="en-US" altLang="zh-CN" sz="2800" dirty="0"/>
              <a:t>pH</a:t>
            </a:r>
            <a:r>
              <a:rPr lang="zh-CN" altLang="en-US" sz="2800" dirty="0"/>
              <a:t>的相关计算等</a:t>
            </a:r>
            <a:r>
              <a:rPr lang="en-US" altLang="zh-CN" sz="2800" dirty="0"/>
              <a:t>;</a:t>
            </a:r>
            <a:r>
              <a:rPr lang="zh-CN" altLang="en-US" sz="2800" dirty="0"/>
              <a:t>还会基于中和滴定</a:t>
            </a:r>
            <a:r>
              <a:rPr lang="en-US" altLang="zh-CN" sz="2800" dirty="0"/>
              <a:t>,</a:t>
            </a:r>
            <a:r>
              <a:rPr lang="zh-CN" altLang="en-US" sz="2800" dirty="0"/>
              <a:t>考查氧化还原滴定、沉淀滴定等有关计算</a:t>
            </a:r>
          </a:p>
        </p:txBody>
      </p:sp>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8" name="矩形 7"/>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命题分析预测</a:t>
            </a:r>
          </a:p>
        </p:txBody>
      </p:sp>
    </p:spTree>
    <p:extLst>
      <p:ext uri="{BB962C8B-B14F-4D97-AF65-F5344CB8AC3E}">
        <p14:creationId xmlns:p14="http://schemas.microsoft.com/office/powerpoint/2010/main" val="17202248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15" name="矩形 14">
            <a:extLst>
              <a:ext uri="{FF2B5EF4-FFF2-40B4-BE49-F238E27FC236}">
                <a16:creationId xmlns:a16="http://schemas.microsoft.com/office/drawing/2014/main" xmlns="" id="{C3B9D2F5-593F-4F78-9E81-A9CD767162E1}"/>
              </a:ext>
            </a:extLst>
          </p:cNvPr>
          <p:cNvSpPr/>
          <p:nvPr/>
        </p:nvSpPr>
        <p:spPr>
          <a:xfrm>
            <a:off x="234042" y="241977"/>
            <a:ext cx="11723913" cy="6555641"/>
          </a:xfrm>
          <a:prstGeom prst="rect">
            <a:avLst/>
          </a:prstGeom>
        </p:spPr>
        <p:txBody>
          <a:bodyPr wrap="square">
            <a:spAutoFit/>
          </a:bodyPr>
          <a:lstStyle/>
          <a:p>
            <a:pPr>
              <a:lnSpc>
                <a:spcPct val="150000"/>
              </a:lnSpc>
            </a:pPr>
            <a:r>
              <a:rPr lang="en-US" altLang="zh-CN" sz="2800" dirty="0"/>
              <a:t>(1)</a:t>
            </a:r>
            <a:r>
              <a:rPr lang="zh-CN" altLang="zh-CN" sz="2800" dirty="0"/>
              <a:t>配制以上无氧溶液时</a:t>
            </a:r>
            <a:r>
              <a:rPr lang="en-US" altLang="zh-CN" sz="2800" dirty="0"/>
              <a:t>,</a:t>
            </a:r>
            <a:r>
              <a:rPr lang="zh-CN" altLang="zh-CN" sz="2800" dirty="0"/>
              <a:t>除去所用溶剂水中氧的简单操作为</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(2)</a:t>
            </a:r>
            <a:r>
              <a:rPr lang="zh-CN" altLang="zh-CN" sz="2800" dirty="0"/>
              <a:t>在橡胶塞处加入水样及有关试剂应选择的仪器是</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①</a:t>
            </a:r>
            <a:r>
              <a:rPr lang="zh-CN" altLang="zh-CN" sz="2800" dirty="0"/>
              <a:t>滴定管　　　　</a:t>
            </a:r>
            <a:r>
              <a:rPr lang="en-US" altLang="zh-CN" sz="2800" dirty="0"/>
              <a:t>②</a:t>
            </a:r>
            <a:r>
              <a:rPr lang="zh-CN" altLang="zh-CN" sz="2800" dirty="0"/>
              <a:t>注射器　　　　</a:t>
            </a:r>
            <a:r>
              <a:rPr lang="en-US" altLang="zh-CN" sz="2800" dirty="0"/>
              <a:t>③</a:t>
            </a:r>
            <a:r>
              <a:rPr lang="zh-CN" altLang="zh-CN" sz="2800" dirty="0"/>
              <a:t>量筒</a:t>
            </a:r>
          </a:p>
          <a:p>
            <a:pPr>
              <a:lnSpc>
                <a:spcPct val="150000"/>
              </a:lnSpc>
            </a:pPr>
            <a:r>
              <a:rPr lang="en-US" altLang="zh-CN" sz="2800" dirty="0"/>
              <a:t>(3)</a:t>
            </a:r>
            <a:r>
              <a:rPr lang="zh-CN" altLang="zh-CN" sz="2800" dirty="0"/>
              <a:t>搅拌的作用是</a:t>
            </a:r>
            <a:r>
              <a:rPr lang="zh-CN" altLang="zh-CN" sz="2800" u="sng" dirty="0"/>
              <a:t>　</a:t>
            </a:r>
            <a:r>
              <a:rPr lang="en-US" altLang="zh-CN" sz="2800" u="sng" dirty="0" smtClean="0"/>
              <a:t>                             </a:t>
            </a:r>
            <a:r>
              <a:rPr lang="zh-CN" altLang="zh-CN" sz="2800" dirty="0" smtClean="0"/>
              <a:t>。</a:t>
            </a:r>
            <a:r>
              <a:rPr lang="en-US" altLang="zh-CN" sz="2800" dirty="0"/>
              <a:t> </a:t>
            </a:r>
            <a:endParaRPr lang="zh-CN" altLang="zh-CN" sz="2800" dirty="0"/>
          </a:p>
          <a:p>
            <a:pPr>
              <a:lnSpc>
                <a:spcPct val="150000"/>
              </a:lnSpc>
            </a:pPr>
            <a:r>
              <a:rPr lang="en-US" altLang="zh-CN" sz="2800" dirty="0"/>
              <a:t>(4)</a:t>
            </a:r>
            <a:r>
              <a:rPr lang="zh-CN" altLang="zh-CN" sz="2800" dirty="0"/>
              <a:t>配平反应</a:t>
            </a:r>
            <a:r>
              <a:rPr lang="en-US" altLang="zh-CN" sz="2800" dirty="0"/>
              <a:t>②</a:t>
            </a:r>
            <a:r>
              <a:rPr lang="zh-CN" altLang="zh-CN" sz="2800" dirty="0"/>
              <a:t>的方程式</a:t>
            </a:r>
            <a:r>
              <a:rPr lang="en-US" altLang="zh-CN" sz="2800" dirty="0"/>
              <a:t>,</a:t>
            </a:r>
            <a:r>
              <a:rPr lang="zh-CN" altLang="zh-CN" sz="2800" dirty="0"/>
              <a:t>其化学计量数依次为</a:t>
            </a:r>
            <a:r>
              <a:rPr lang="zh-CN" altLang="zh-CN" sz="2800" u="sng" dirty="0"/>
              <a:t>　</a:t>
            </a:r>
            <a:r>
              <a:rPr lang="en-US" altLang="zh-CN" sz="2800" u="sng" dirty="0" smtClean="0"/>
              <a:t>          </a:t>
            </a:r>
            <a:r>
              <a:rPr lang="zh-CN" altLang="zh-CN" sz="2800" dirty="0" smtClean="0"/>
              <a:t>。</a:t>
            </a:r>
            <a:r>
              <a:rPr lang="en-US" altLang="zh-CN" sz="2800" dirty="0"/>
              <a:t> </a:t>
            </a:r>
            <a:endParaRPr lang="zh-CN" altLang="zh-CN" sz="2800" dirty="0"/>
          </a:p>
          <a:p>
            <a:pPr>
              <a:lnSpc>
                <a:spcPct val="150000"/>
              </a:lnSpc>
            </a:pPr>
            <a:r>
              <a:rPr lang="en-US" altLang="zh-CN" sz="2800" dirty="0"/>
              <a:t>(5)</a:t>
            </a:r>
            <a:r>
              <a:rPr lang="zh-CN" altLang="zh-CN" sz="2800" dirty="0"/>
              <a:t>步骤</a:t>
            </a:r>
            <a:r>
              <a:rPr lang="en-US" altLang="zh-CN" sz="2800" dirty="0"/>
              <a:t>f</a:t>
            </a:r>
            <a:r>
              <a:rPr lang="zh-CN" altLang="zh-CN" sz="2800" dirty="0"/>
              <a:t>为</a:t>
            </a:r>
            <a:r>
              <a:rPr lang="zh-CN" altLang="zh-CN" sz="2800" u="sng" dirty="0"/>
              <a:t>　</a:t>
            </a:r>
            <a:r>
              <a:rPr lang="en-US" altLang="zh-CN" sz="2800" u="sng" dirty="0" smtClean="0"/>
              <a:t>                      </a:t>
            </a:r>
            <a:r>
              <a:rPr lang="zh-CN" altLang="zh-CN" sz="2800" dirty="0" smtClean="0"/>
              <a:t>。</a:t>
            </a:r>
            <a:r>
              <a:rPr lang="en-US" altLang="zh-CN" sz="2800" dirty="0"/>
              <a:t> </a:t>
            </a:r>
            <a:endParaRPr lang="zh-CN" altLang="zh-CN" sz="2800" dirty="0"/>
          </a:p>
          <a:p>
            <a:pPr>
              <a:lnSpc>
                <a:spcPct val="150000"/>
              </a:lnSpc>
            </a:pPr>
            <a:r>
              <a:rPr lang="en-US" altLang="zh-CN" sz="2800" dirty="0"/>
              <a:t>(6)</a:t>
            </a:r>
            <a:r>
              <a:rPr lang="zh-CN" altLang="zh-CN" sz="2800" dirty="0"/>
              <a:t>步骤</a:t>
            </a:r>
            <a:r>
              <a:rPr lang="en-US" altLang="zh-CN" sz="2800" dirty="0"/>
              <a:t>e</a:t>
            </a:r>
            <a:r>
              <a:rPr lang="zh-CN" altLang="zh-CN" sz="2800" dirty="0"/>
              <a:t>中达到滴定终点的标志为</a:t>
            </a:r>
            <a:r>
              <a:rPr lang="zh-CN" altLang="zh-CN" sz="2800" u="sng" dirty="0"/>
              <a:t>　　　　　　　　　　　　</a:t>
            </a:r>
            <a:r>
              <a:rPr lang="zh-CN" altLang="zh-CN" sz="2800" dirty="0"/>
              <a:t>。若某次滴定消耗</a:t>
            </a:r>
            <a:r>
              <a:rPr lang="en-US" altLang="zh-CN" sz="2800" dirty="0"/>
              <a:t>Na</a:t>
            </a:r>
            <a:r>
              <a:rPr lang="en-US" altLang="zh-CN" sz="2800" baseline="-25000" dirty="0"/>
              <a:t>2</a:t>
            </a:r>
            <a:r>
              <a:rPr lang="en-US" altLang="zh-CN" sz="2800" dirty="0"/>
              <a:t>S</a:t>
            </a:r>
            <a:r>
              <a:rPr lang="en-US" altLang="zh-CN" sz="2800" baseline="-25000" dirty="0"/>
              <a:t>2</a:t>
            </a:r>
            <a:r>
              <a:rPr lang="en-US" altLang="zh-CN" sz="2800" dirty="0"/>
              <a:t>O</a:t>
            </a:r>
            <a:r>
              <a:rPr lang="en-US" altLang="zh-CN" sz="2800" baseline="-25000" dirty="0"/>
              <a:t>3</a:t>
            </a:r>
            <a:r>
              <a:rPr lang="zh-CN" altLang="zh-CN" sz="2800" dirty="0"/>
              <a:t>溶液</a:t>
            </a:r>
            <a:r>
              <a:rPr lang="en-US" altLang="zh-CN" sz="2800" dirty="0"/>
              <a:t>4.50 mL,</a:t>
            </a:r>
            <a:r>
              <a:rPr lang="zh-CN" altLang="zh-CN" sz="2800" dirty="0"/>
              <a:t>水样的</a:t>
            </a:r>
            <a:r>
              <a:rPr lang="en-US" altLang="zh-CN" sz="2800" dirty="0"/>
              <a:t>DO=</a:t>
            </a:r>
            <a:r>
              <a:rPr lang="zh-CN" altLang="zh-CN" sz="2800" u="sng" dirty="0"/>
              <a:t>　　　　</a:t>
            </a:r>
            <a:r>
              <a:rPr lang="en-US" altLang="zh-CN" sz="2800" dirty="0"/>
              <a:t>mg·L</a:t>
            </a:r>
            <a:r>
              <a:rPr lang="en-US" altLang="zh-CN" sz="2800" baseline="30000" dirty="0"/>
              <a:t>-1</a:t>
            </a:r>
            <a:r>
              <a:rPr lang="en-US" altLang="zh-CN" sz="2800" dirty="0"/>
              <a:t>(</a:t>
            </a:r>
            <a:r>
              <a:rPr lang="zh-CN" altLang="zh-CN" sz="2800" dirty="0"/>
              <a:t>保留一位小数</a:t>
            </a:r>
            <a:r>
              <a:rPr lang="en-US" altLang="zh-CN" sz="2800" dirty="0"/>
              <a:t>)</a:t>
            </a:r>
            <a:r>
              <a:rPr lang="zh-CN" altLang="zh-CN" sz="2800" dirty="0"/>
              <a:t>。作为饮用水源</a:t>
            </a:r>
            <a:r>
              <a:rPr lang="en-US" altLang="zh-CN" sz="2800" dirty="0"/>
              <a:t>,</a:t>
            </a:r>
            <a:r>
              <a:rPr lang="zh-CN" altLang="zh-CN" sz="2800" dirty="0"/>
              <a:t>此次测得</a:t>
            </a:r>
            <a:r>
              <a:rPr lang="en-US" altLang="zh-CN" sz="2800" dirty="0"/>
              <a:t>DO</a:t>
            </a:r>
            <a:r>
              <a:rPr lang="zh-CN" altLang="zh-CN" sz="2800" dirty="0"/>
              <a:t>是否达标</a:t>
            </a:r>
            <a:r>
              <a:rPr lang="en-US" altLang="zh-CN" sz="2800" dirty="0"/>
              <a:t>:</a:t>
            </a:r>
            <a:r>
              <a:rPr lang="zh-CN" altLang="zh-CN" sz="2800" u="sng" dirty="0"/>
              <a:t>　　　　</a:t>
            </a:r>
            <a:r>
              <a:rPr lang="en-US" altLang="zh-CN" sz="2800" dirty="0"/>
              <a:t>(</a:t>
            </a:r>
            <a:r>
              <a:rPr lang="zh-CN" altLang="zh-CN" sz="2800" dirty="0"/>
              <a:t>填</a:t>
            </a:r>
            <a:r>
              <a:rPr lang="en-US" altLang="zh-CN" sz="2800" dirty="0"/>
              <a:t>“</a:t>
            </a:r>
            <a:r>
              <a:rPr lang="zh-CN" altLang="zh-CN" sz="2800" dirty="0"/>
              <a:t>是</a:t>
            </a:r>
            <a:r>
              <a:rPr lang="en-US" altLang="zh-CN" sz="2800" dirty="0"/>
              <a:t>”</a:t>
            </a:r>
            <a:r>
              <a:rPr lang="zh-CN" altLang="zh-CN" sz="2800" dirty="0"/>
              <a:t>或</a:t>
            </a:r>
            <a:r>
              <a:rPr lang="en-US" altLang="zh-CN" sz="2800" dirty="0"/>
              <a:t>“</a:t>
            </a:r>
            <a:r>
              <a:rPr lang="zh-CN" altLang="zh-CN" sz="2800" dirty="0"/>
              <a:t>否</a:t>
            </a:r>
            <a:r>
              <a:rPr lang="en-US" altLang="zh-CN" sz="2800" dirty="0"/>
              <a:t>”)</a:t>
            </a:r>
            <a:r>
              <a:rPr lang="zh-CN" altLang="zh-CN" sz="2800" dirty="0"/>
              <a:t>。</a:t>
            </a:r>
            <a:r>
              <a:rPr lang="en-US" altLang="zh-CN" sz="2800" dirty="0"/>
              <a:t> </a:t>
            </a:r>
            <a:endParaRPr lang="zh-CN" altLang="zh-CN" sz="2800" dirty="0"/>
          </a:p>
        </p:txBody>
      </p:sp>
    </p:spTree>
    <p:extLst>
      <p:ext uri="{BB962C8B-B14F-4D97-AF65-F5344CB8AC3E}">
        <p14:creationId xmlns:p14="http://schemas.microsoft.com/office/powerpoint/2010/main" val="26279853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15" name="矩形 14">
            <a:extLst>
              <a:ext uri="{FF2B5EF4-FFF2-40B4-BE49-F238E27FC236}">
                <a16:creationId xmlns:a16="http://schemas.microsoft.com/office/drawing/2014/main" xmlns="" id="{C3B9D2F5-593F-4F78-9E81-A9CD767162E1}"/>
              </a:ext>
            </a:extLst>
          </p:cNvPr>
          <p:cNvSpPr/>
          <p:nvPr/>
        </p:nvSpPr>
        <p:spPr>
          <a:xfrm>
            <a:off x="234042" y="489627"/>
            <a:ext cx="11723913" cy="5909310"/>
          </a:xfrm>
          <a:prstGeom prst="rect">
            <a:avLst/>
          </a:prstGeom>
        </p:spPr>
        <p:txBody>
          <a:bodyPr wrap="square">
            <a:spAutoFit/>
          </a:bodyPr>
          <a:lstStyle/>
          <a:p>
            <a:pPr>
              <a:lnSpc>
                <a:spcPct val="150000"/>
              </a:lnSpc>
            </a:pPr>
            <a:r>
              <a:rPr lang="en-US" altLang="zh-CN" sz="2800" dirty="0"/>
              <a:t>(7)</a:t>
            </a:r>
            <a:r>
              <a:rPr lang="zh-CN" altLang="zh-CN" sz="2800" dirty="0"/>
              <a:t>步骤</a:t>
            </a:r>
            <a:r>
              <a:rPr lang="en-US" altLang="zh-CN" sz="2800" dirty="0"/>
              <a:t>d</a:t>
            </a:r>
            <a:r>
              <a:rPr lang="zh-CN" altLang="zh-CN" sz="2800" dirty="0"/>
              <a:t>中加入</a:t>
            </a:r>
            <a:r>
              <a:rPr lang="en-US" altLang="zh-CN" sz="2800" dirty="0"/>
              <a:t>H</a:t>
            </a:r>
            <a:r>
              <a:rPr lang="en-US" altLang="zh-CN" sz="2800" baseline="-25000" dirty="0"/>
              <a:t>2</a:t>
            </a:r>
            <a:r>
              <a:rPr lang="en-US" altLang="zh-CN" sz="2800" dirty="0"/>
              <a:t>SO</a:t>
            </a:r>
            <a:r>
              <a:rPr lang="en-US" altLang="zh-CN" sz="2800" baseline="-25000" dirty="0"/>
              <a:t>4</a:t>
            </a:r>
            <a:r>
              <a:rPr lang="zh-CN" altLang="zh-CN" sz="2800" dirty="0"/>
              <a:t>溶液反应后</a:t>
            </a:r>
            <a:r>
              <a:rPr lang="en-US" altLang="zh-CN" sz="2800" dirty="0"/>
              <a:t>,</a:t>
            </a:r>
            <a:r>
              <a:rPr lang="zh-CN" altLang="zh-CN" sz="2800" dirty="0"/>
              <a:t>若溶液</a:t>
            </a:r>
            <a:r>
              <a:rPr lang="en-US" altLang="zh-CN" sz="2800" dirty="0"/>
              <a:t>pH</a:t>
            </a:r>
            <a:r>
              <a:rPr lang="zh-CN" altLang="zh-CN" sz="2800" dirty="0"/>
              <a:t>过低</a:t>
            </a:r>
            <a:r>
              <a:rPr lang="en-US" altLang="zh-CN" sz="2800" dirty="0"/>
              <a:t>,</a:t>
            </a:r>
            <a:r>
              <a:rPr lang="zh-CN" altLang="zh-CN" sz="2800" dirty="0"/>
              <a:t>滴定时会产生明显的误差。写出产生此误差的原因</a:t>
            </a:r>
            <a:r>
              <a:rPr lang="en-US" altLang="zh-CN" sz="2800" dirty="0"/>
              <a:t>(</a:t>
            </a:r>
            <a:r>
              <a:rPr lang="zh-CN" altLang="zh-CN" sz="2800" dirty="0"/>
              <a:t>用离子方程式表示</a:t>
            </a:r>
            <a:r>
              <a:rPr lang="en-US" altLang="zh-CN" sz="2800" dirty="0"/>
              <a:t>,</a:t>
            </a:r>
            <a:r>
              <a:rPr lang="zh-CN" altLang="zh-CN" sz="2800" dirty="0"/>
              <a:t>至少写出</a:t>
            </a:r>
            <a:r>
              <a:rPr lang="en-US" altLang="zh-CN" sz="2800" dirty="0"/>
              <a:t>2</a:t>
            </a:r>
            <a:r>
              <a:rPr lang="zh-CN" altLang="zh-CN" sz="2800" dirty="0"/>
              <a:t>个</a:t>
            </a:r>
            <a:r>
              <a:rPr lang="en-US" altLang="zh-CN" sz="2800" dirty="0" smtClean="0"/>
              <a:t>)</a:t>
            </a:r>
            <a:r>
              <a:rPr lang="zh-CN" altLang="zh-CN" sz="2800" u="sng" dirty="0"/>
              <a:t> 　　　</a:t>
            </a:r>
            <a:r>
              <a:rPr lang="zh-CN" altLang="zh-CN" sz="2800" u="sng" dirty="0" smtClean="0"/>
              <a:t> </a:t>
            </a:r>
            <a:r>
              <a:rPr lang="zh-CN" altLang="zh-CN" sz="2800" u="sng" dirty="0"/>
              <a:t>　　　　　　　　</a:t>
            </a:r>
            <a:endParaRPr lang="en-US" altLang="zh-CN" sz="2800" dirty="0" smtClean="0"/>
          </a:p>
          <a:p>
            <a:pPr>
              <a:lnSpc>
                <a:spcPct val="150000"/>
              </a:lnSpc>
            </a:pPr>
            <a:r>
              <a:rPr lang="zh-CN" altLang="zh-CN" sz="2800" u="sng" dirty="0"/>
              <a:t>　　　　　　　　　　　　　　　　　　　　　</a:t>
            </a:r>
            <a:r>
              <a:rPr lang="zh-CN" altLang="zh-CN" sz="2800" dirty="0"/>
              <a:t>。</a:t>
            </a:r>
            <a:endParaRPr lang="en-US" altLang="zh-CN" sz="2800" dirty="0"/>
          </a:p>
          <a:p>
            <a:pPr>
              <a:lnSpc>
                <a:spcPct val="150000"/>
              </a:lnSpc>
            </a:pPr>
            <a:endParaRPr lang="en-US" altLang="zh-CN" sz="2800" dirty="0"/>
          </a:p>
          <a:p>
            <a:pPr algn="dist">
              <a:lnSpc>
                <a:spcPct val="150000"/>
              </a:lnSpc>
            </a:pPr>
            <a:r>
              <a:rPr lang="zh-CN" altLang="zh-CN" sz="2800" b="1" dirty="0">
                <a:solidFill>
                  <a:srgbClr val="DA251C"/>
                </a:solidFill>
              </a:rPr>
              <a:t>解析</a:t>
            </a:r>
            <a:r>
              <a:rPr lang="zh-CN" altLang="zh-CN" sz="2800" dirty="0"/>
              <a:t>　本题考查化学实验</a:t>
            </a:r>
            <a:r>
              <a:rPr lang="en-US" altLang="zh-CN" sz="2800" dirty="0"/>
              <a:t>,</a:t>
            </a:r>
            <a:r>
              <a:rPr lang="zh-CN" altLang="zh-CN" sz="2800" dirty="0"/>
              <a:t>意在考查考生运用相关化学原理解决实际问题的能力。</a:t>
            </a:r>
            <a:r>
              <a:rPr lang="en-US" altLang="zh-CN" sz="2800" dirty="0"/>
              <a:t>(1)</a:t>
            </a:r>
            <a:r>
              <a:rPr lang="zh-CN" altLang="zh-CN" sz="2800" dirty="0"/>
              <a:t>气体的溶解度随温度的升高而减小</a:t>
            </a:r>
            <a:r>
              <a:rPr lang="en-US" altLang="zh-CN" sz="2800" dirty="0"/>
              <a:t>,</a:t>
            </a:r>
            <a:r>
              <a:rPr lang="zh-CN" altLang="zh-CN" sz="2800" dirty="0"/>
              <a:t>所以除去水中氧的简单操作是将溶剂水煮沸。</a:t>
            </a:r>
            <a:r>
              <a:rPr lang="en-US" altLang="zh-CN" sz="2800" dirty="0"/>
              <a:t>(2)</a:t>
            </a:r>
            <a:r>
              <a:rPr lang="zh-CN" altLang="zh-CN" sz="2800" dirty="0"/>
              <a:t>向封闭式体系中添加液体试剂最宜选择的仪器是注射器。</a:t>
            </a:r>
            <a:r>
              <a:rPr lang="en-US" altLang="zh-CN" sz="2800" dirty="0"/>
              <a:t>(3)</a:t>
            </a:r>
            <a:r>
              <a:rPr lang="zh-CN" altLang="zh-CN" sz="2800" dirty="0"/>
              <a:t>搅拌可使溶液混合均匀</a:t>
            </a:r>
            <a:r>
              <a:rPr lang="en-US" altLang="zh-CN" sz="2800" dirty="0"/>
              <a:t>,</a:t>
            </a:r>
            <a:r>
              <a:rPr lang="zh-CN" altLang="zh-CN" sz="2800" dirty="0"/>
              <a:t>使反应快速完成。</a:t>
            </a:r>
            <a:r>
              <a:rPr lang="en-US" altLang="zh-CN" sz="2800" dirty="0"/>
              <a:t>(4)</a:t>
            </a:r>
            <a:r>
              <a:rPr lang="zh-CN" altLang="zh-CN" sz="2800" dirty="0"/>
              <a:t>该反应是氧化还原反应</a:t>
            </a:r>
            <a:r>
              <a:rPr lang="en-US" altLang="zh-CN" sz="2800" dirty="0"/>
              <a:t>,</a:t>
            </a:r>
            <a:r>
              <a:rPr lang="zh-CN" altLang="zh-CN" sz="2800" dirty="0"/>
              <a:t>依据得失电子守恒、电荷守恒及原子守恒即可完成配平。</a:t>
            </a:r>
            <a:r>
              <a:rPr lang="en-US" altLang="zh-CN" sz="2800" dirty="0"/>
              <a:t>(5)</a:t>
            </a:r>
            <a:r>
              <a:rPr lang="zh-CN" altLang="zh-CN" sz="2800" dirty="0"/>
              <a:t>定量实验要求</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9849" y="1724327"/>
            <a:ext cx="2487612" cy="2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02969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mc:AlternateContent xmlns:mc="http://schemas.openxmlformats.org/markup-compatibility/2006" xmlns:a14="http://schemas.microsoft.com/office/drawing/2010/main">
        <mc:Choice Requires="a14">
          <p:sp>
            <p:nvSpPr>
              <p:cNvPr id="15" name="矩形 14">
                <a:extLst>
                  <a:ext uri="{FF2B5EF4-FFF2-40B4-BE49-F238E27FC236}">
                    <a16:creationId xmlns:a16="http://schemas.microsoft.com/office/drawing/2014/main" xmlns="" id="{C3B9D2F5-593F-4F78-9E81-A9CD767162E1}"/>
                  </a:ext>
                </a:extLst>
              </p:cNvPr>
              <p:cNvSpPr/>
              <p:nvPr/>
            </p:nvSpPr>
            <p:spPr>
              <a:xfrm>
                <a:off x="234042" y="241977"/>
                <a:ext cx="11723913" cy="6503447"/>
              </a:xfrm>
              <a:prstGeom prst="rect">
                <a:avLst/>
              </a:prstGeom>
            </p:spPr>
            <p:txBody>
              <a:bodyPr wrap="square">
                <a:spAutoFit/>
              </a:bodyPr>
              <a:lstStyle/>
              <a:p>
                <a:pPr algn="dist">
                  <a:lnSpc>
                    <a:spcPct val="150000"/>
                  </a:lnSpc>
                </a:pPr>
                <a:r>
                  <a:rPr lang="zh-CN" altLang="zh-CN" sz="2800" dirty="0"/>
                  <a:t>重复进行</a:t>
                </a:r>
                <a:r>
                  <a:rPr lang="en-US" altLang="zh-CN" sz="2800" dirty="0"/>
                  <a:t>2~3</a:t>
                </a:r>
                <a:r>
                  <a:rPr lang="zh-CN" altLang="zh-CN" sz="2800" dirty="0"/>
                  <a:t>次</a:t>
                </a:r>
                <a:r>
                  <a:rPr lang="en-US" altLang="zh-CN" sz="2800" dirty="0"/>
                  <a:t>,</a:t>
                </a:r>
                <a:r>
                  <a:rPr lang="zh-CN" altLang="zh-CN" sz="2800" dirty="0"/>
                  <a:t>取平均值。</a:t>
                </a:r>
                <a:r>
                  <a:rPr lang="en-US" altLang="zh-CN" sz="2800" dirty="0"/>
                  <a:t>(6)</a:t>
                </a:r>
                <a:r>
                  <a:rPr lang="zh-CN" altLang="zh-CN" sz="2800" dirty="0"/>
                  <a:t>步骤</a:t>
                </a:r>
                <a:r>
                  <a:rPr lang="en-US" altLang="zh-CN" sz="2800" dirty="0"/>
                  <a:t>e</a:t>
                </a:r>
                <a:r>
                  <a:rPr lang="zh-CN" altLang="zh-CN" sz="2800" dirty="0"/>
                  <a:t>是向碘</a:t>
                </a:r>
                <a:r>
                  <a:rPr lang="en-US" altLang="zh-CN" sz="2800" dirty="0"/>
                  <a:t>-</a:t>
                </a:r>
                <a:r>
                  <a:rPr lang="zh-CN" altLang="zh-CN" sz="2800" dirty="0"/>
                  <a:t>淀粉的蓝色溶液中滴加</a:t>
                </a:r>
                <a:r>
                  <a:rPr lang="en-US" altLang="zh-CN" sz="2800" dirty="0"/>
                  <a:t>Na</a:t>
                </a:r>
                <a:r>
                  <a:rPr lang="en-US" altLang="zh-CN" sz="2800" baseline="-25000" dirty="0"/>
                  <a:t>2</a:t>
                </a:r>
                <a:r>
                  <a:rPr lang="en-US" altLang="zh-CN" sz="2800" dirty="0"/>
                  <a:t>S</a:t>
                </a:r>
                <a:r>
                  <a:rPr lang="en-US" altLang="zh-CN" sz="2800" baseline="-25000" dirty="0"/>
                  <a:t>2</a:t>
                </a:r>
                <a:r>
                  <a:rPr lang="en-US" altLang="zh-CN" sz="2800" dirty="0"/>
                  <a:t>O</a:t>
                </a:r>
                <a:r>
                  <a:rPr lang="en-US" altLang="zh-CN" sz="2800" baseline="-25000" dirty="0"/>
                  <a:t>3</a:t>
                </a:r>
                <a:r>
                  <a:rPr lang="zh-CN" altLang="zh-CN" sz="2800" dirty="0"/>
                  <a:t>溶液</a:t>
                </a:r>
                <a:r>
                  <a:rPr lang="en-US" altLang="zh-CN" sz="2800" dirty="0"/>
                  <a:t>,</a:t>
                </a:r>
                <a:r>
                  <a:rPr lang="zh-CN" altLang="zh-CN" sz="2800" dirty="0"/>
                  <a:t>达到滴定终点时</a:t>
                </a:r>
                <a:r>
                  <a:rPr lang="en-US" altLang="zh-CN" sz="2800" dirty="0"/>
                  <a:t>,</a:t>
                </a:r>
                <a:r>
                  <a:rPr lang="zh-CN" altLang="zh-CN" sz="2800" dirty="0"/>
                  <a:t>溶液蓝色褪去且半分钟内不变色。根据题中所给的离子方程式可得</a:t>
                </a:r>
                <a:r>
                  <a:rPr lang="en-US" altLang="zh-CN" sz="2800" dirty="0"/>
                  <a:t>:O</a:t>
                </a:r>
                <a:r>
                  <a:rPr lang="en-US" altLang="zh-CN" sz="2800" baseline="-25000" dirty="0"/>
                  <a:t>2</a:t>
                </a:r>
                <a:r>
                  <a:rPr lang="en-US" altLang="zh-CN" sz="2800" dirty="0"/>
                  <a:t>~2MnO(OH)</a:t>
                </a:r>
                <a:r>
                  <a:rPr lang="en-US" altLang="zh-CN" sz="2800" baseline="-25000" dirty="0"/>
                  <a:t>2</a:t>
                </a:r>
                <a:r>
                  <a:rPr lang="en-US" altLang="zh-CN" sz="2800" dirty="0"/>
                  <a:t>~2I</a:t>
                </a:r>
                <a:r>
                  <a:rPr lang="en-US" altLang="zh-CN" sz="2800" baseline="-25000" dirty="0"/>
                  <a:t>2</a:t>
                </a:r>
                <a:r>
                  <a:rPr lang="en-US" altLang="zh-CN" sz="2800" dirty="0"/>
                  <a:t>~4S</a:t>
                </a:r>
                <a:r>
                  <a:rPr lang="en-US" altLang="zh-CN" sz="2800" baseline="-25000" dirty="0"/>
                  <a:t>2</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en-US" altLang="zh-CN" sz="2800" dirty="0"/>
                  <a:t>,</a:t>
                </a:r>
                <a:r>
                  <a:rPr lang="zh-CN" altLang="zh-CN" sz="2800" dirty="0"/>
                  <a:t>即</a:t>
                </a:r>
                <a:r>
                  <a:rPr lang="en-US" altLang="zh-CN" sz="2800" dirty="0"/>
                  <a:t>O</a:t>
                </a:r>
                <a:r>
                  <a:rPr lang="en-US" altLang="zh-CN" sz="2800" baseline="-25000" dirty="0"/>
                  <a:t>2</a:t>
                </a:r>
                <a:r>
                  <a:rPr lang="en-US" altLang="zh-CN" sz="2800" dirty="0"/>
                  <a:t>~4S</a:t>
                </a:r>
                <a:r>
                  <a:rPr lang="en-US" altLang="zh-CN" sz="2800" baseline="-25000" dirty="0"/>
                  <a:t>2</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zh-CN" altLang="zh-CN" sz="2800" dirty="0"/>
                  <a:t>。</a:t>
                </a:r>
                <a:r>
                  <a:rPr lang="en-US" altLang="zh-CN" sz="2800" dirty="0"/>
                  <a:t>40.00 mL</a:t>
                </a:r>
                <a:r>
                  <a:rPr lang="zh-CN" altLang="zh-CN" sz="2800" dirty="0"/>
                  <a:t>水样最终消耗</a:t>
                </a:r>
                <a:r>
                  <a:rPr lang="en-US" altLang="zh-CN" sz="2800" dirty="0"/>
                  <a:t>Na</a:t>
                </a:r>
                <a:r>
                  <a:rPr lang="en-US" altLang="zh-CN" sz="2800" baseline="-25000" dirty="0"/>
                  <a:t>2</a:t>
                </a:r>
                <a:r>
                  <a:rPr lang="en-US" altLang="zh-CN" sz="2800" dirty="0"/>
                  <a:t>S</a:t>
                </a:r>
                <a:r>
                  <a:rPr lang="en-US" altLang="zh-CN" sz="2800" baseline="-25000" dirty="0"/>
                  <a:t>2</a:t>
                </a:r>
                <a:r>
                  <a:rPr lang="en-US" altLang="zh-CN" sz="2800" dirty="0"/>
                  <a:t>O</a:t>
                </a:r>
                <a:r>
                  <a:rPr lang="en-US" altLang="zh-CN" sz="2800" baseline="-25000" dirty="0"/>
                  <a:t>3</a:t>
                </a:r>
                <a:r>
                  <a:rPr lang="zh-CN" altLang="zh-CN" sz="2800" dirty="0"/>
                  <a:t>的物质的量为</a:t>
                </a:r>
                <a:r>
                  <a:rPr lang="en-US" altLang="zh-CN" sz="2800" dirty="0"/>
                  <a:t>4.5×10</a:t>
                </a:r>
                <a:r>
                  <a:rPr lang="en-US" altLang="zh-CN" sz="2800" baseline="30000" dirty="0"/>
                  <a:t>-5</a:t>
                </a:r>
                <a:r>
                  <a:rPr lang="en-US" altLang="zh-CN" sz="2800" dirty="0"/>
                  <a:t> </a:t>
                </a:r>
                <a:r>
                  <a:rPr lang="en-US" altLang="zh-CN" sz="2800" dirty="0" err="1"/>
                  <a:t>mol</a:t>
                </a:r>
                <a:r>
                  <a:rPr lang="en-US" altLang="zh-CN" sz="2800" dirty="0"/>
                  <a:t>,</a:t>
                </a:r>
                <a:r>
                  <a:rPr lang="zh-CN" altLang="zh-CN" sz="2800" dirty="0"/>
                  <a:t>故其中氧气的物质的量为</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4</m:t>
                        </m:r>
                        <m:r>
                          <m:rPr>
                            <m:nor/>
                          </m:rPr>
                          <a:rPr lang="en-US" altLang="zh-CN" sz="2800"/>
                          <m:t>.</m:t>
                        </m:r>
                        <m:r>
                          <a:rPr lang="en-US" altLang="zh-CN" sz="2800">
                            <a:latin typeface="Cambria Math" panose="02040503050406030204" pitchFamily="18" charset="0"/>
                          </a:rPr>
                          <m:t>5</m:t>
                        </m:r>
                      </m:num>
                      <m:den>
                        <m:r>
                          <a:rPr lang="en-US" altLang="zh-CN" sz="2800">
                            <a:latin typeface="Cambria Math" panose="02040503050406030204" pitchFamily="18" charset="0"/>
                          </a:rPr>
                          <m:t>4</m:t>
                        </m:r>
                      </m:den>
                    </m:f>
                  </m:oMath>
                </a14:m>
                <a:r>
                  <a:rPr lang="en-US" altLang="zh-CN" sz="2800" dirty="0"/>
                  <a:t>×10</a:t>
                </a:r>
                <a:r>
                  <a:rPr lang="en-US" altLang="zh-CN" sz="2800" baseline="30000" dirty="0"/>
                  <a:t>-5</a:t>
                </a:r>
                <a:r>
                  <a:rPr lang="en-US" altLang="zh-CN" sz="2800" dirty="0"/>
                  <a:t> </a:t>
                </a:r>
                <a:r>
                  <a:rPr lang="en-US" altLang="zh-CN" sz="2800" dirty="0" err="1"/>
                  <a:t>mol</a:t>
                </a:r>
                <a:r>
                  <a:rPr lang="en-US" altLang="zh-CN" sz="2800" dirty="0"/>
                  <a:t>,</a:t>
                </a:r>
                <a:r>
                  <a:rPr lang="zh-CN" altLang="zh-CN" sz="2800" dirty="0"/>
                  <a:t>质量为</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4</m:t>
                        </m:r>
                        <m:r>
                          <m:rPr>
                            <m:nor/>
                          </m:rPr>
                          <a:rPr lang="en-US" altLang="zh-CN" sz="2800"/>
                          <m:t>.</m:t>
                        </m:r>
                        <m:r>
                          <a:rPr lang="en-US" altLang="zh-CN" sz="2800">
                            <a:latin typeface="Cambria Math" panose="02040503050406030204" pitchFamily="18" charset="0"/>
                          </a:rPr>
                          <m:t>5</m:t>
                        </m:r>
                      </m:num>
                      <m:den>
                        <m:r>
                          <a:rPr lang="en-US" altLang="zh-CN" sz="2800">
                            <a:latin typeface="Cambria Math" panose="02040503050406030204" pitchFamily="18" charset="0"/>
                          </a:rPr>
                          <m:t>4</m:t>
                        </m:r>
                      </m:den>
                    </m:f>
                  </m:oMath>
                </a14:m>
                <a:r>
                  <a:rPr lang="en-US" altLang="zh-CN" sz="2800" dirty="0"/>
                  <a:t>×10</a:t>
                </a:r>
                <a:r>
                  <a:rPr lang="en-US" altLang="zh-CN" sz="2800" baseline="30000" dirty="0"/>
                  <a:t>-5</a:t>
                </a:r>
                <a:r>
                  <a:rPr lang="en-US" altLang="zh-CN" sz="2800" dirty="0"/>
                  <a:t> mol×32 g·mol</a:t>
                </a:r>
                <a:r>
                  <a:rPr lang="en-US" altLang="zh-CN" sz="2800" baseline="30000" dirty="0"/>
                  <a:t>-1</a:t>
                </a:r>
                <a:r>
                  <a:rPr lang="en-US" altLang="zh-CN" sz="2800" dirty="0"/>
                  <a:t>×10</a:t>
                </a:r>
                <a:r>
                  <a:rPr lang="en-US" altLang="zh-CN" sz="2800" baseline="30000" dirty="0"/>
                  <a:t>3</a:t>
                </a:r>
                <a:r>
                  <a:rPr lang="en-US" altLang="zh-CN" sz="2800" dirty="0"/>
                  <a:t> mg·g</a:t>
                </a:r>
                <a:r>
                  <a:rPr lang="en-US" altLang="zh-CN" sz="2800" baseline="30000" dirty="0"/>
                  <a:t>-1</a:t>
                </a:r>
                <a:r>
                  <a:rPr lang="en-US" altLang="zh-CN" sz="2800" dirty="0"/>
                  <a:t>=0.36 mg,</a:t>
                </a:r>
                <a:r>
                  <a:rPr lang="zh-CN" altLang="zh-CN" sz="2800" dirty="0"/>
                  <a:t>则</a:t>
                </a:r>
                <a:r>
                  <a:rPr lang="en-US" altLang="zh-CN" sz="2800" dirty="0"/>
                  <a:t>1 L </a:t>
                </a:r>
                <a:r>
                  <a:rPr lang="zh-CN" altLang="zh-CN" sz="2800" dirty="0"/>
                  <a:t>水样中氧气的质量为</a:t>
                </a:r>
                <a:r>
                  <a:rPr lang="en-US" altLang="zh-CN" sz="2800" dirty="0"/>
                  <a:t>0.36 mg×</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1</m:t>
                        </m:r>
                        <m:r>
                          <m:rPr>
                            <m:nor/>
                          </m:rPr>
                          <a:rPr lang="en-US" altLang="zh-CN" sz="2800"/>
                          <m:t> </m:t>
                        </m:r>
                        <m:r>
                          <a:rPr lang="en-US" altLang="zh-CN" sz="2800">
                            <a:latin typeface="Cambria Math" panose="02040503050406030204" pitchFamily="18" charset="0"/>
                          </a:rPr>
                          <m:t>000</m:t>
                        </m:r>
                      </m:num>
                      <m:den>
                        <m:r>
                          <a:rPr lang="en-US" altLang="zh-CN" sz="2800">
                            <a:latin typeface="Cambria Math" panose="02040503050406030204" pitchFamily="18" charset="0"/>
                          </a:rPr>
                          <m:t>40</m:t>
                        </m:r>
                      </m:den>
                    </m:f>
                  </m:oMath>
                </a14:m>
                <a:r>
                  <a:rPr lang="en-US" altLang="zh-CN" sz="2800" dirty="0"/>
                  <a:t>=9.0 mg,</a:t>
                </a:r>
                <a:r>
                  <a:rPr lang="zh-CN" altLang="zh-CN" sz="2800" dirty="0"/>
                  <a:t>即</a:t>
                </a:r>
                <a:r>
                  <a:rPr lang="en-US" altLang="zh-CN" sz="2800" dirty="0"/>
                  <a:t>DO=9.0 mg·</a:t>
                </a:r>
                <a14:m>
                  <m:oMath xmlns:m="http://schemas.openxmlformats.org/officeDocument/2006/math">
                    <m:sSup>
                      <m:sSupPr>
                        <m:ctrlPr>
                          <a:rPr lang="zh-CN" altLang="zh-CN" sz="2800" i="1">
                            <a:latin typeface="Cambria Math" panose="02040503050406030204" pitchFamily="18" charset="0"/>
                          </a:rPr>
                        </m:ctrlPr>
                      </m:sSupPr>
                      <m:e>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L</m:t>
                            </m:r>
                          </m:e>
                          <m:sup>
                            <m:r>
                              <m:rPr>
                                <m:nor/>
                              </m:rPr>
                              <a:rPr lang="en-US" altLang="zh-CN" sz="2800" i="1"/>
                              <m:t>−</m:t>
                            </m:r>
                          </m:sup>
                        </m:sSup>
                      </m:e>
                      <m:sup>
                        <m:r>
                          <a:rPr lang="en-US" altLang="zh-CN" sz="2800">
                            <a:latin typeface="Cambria Math" panose="02040503050406030204" pitchFamily="18" charset="0"/>
                          </a:rPr>
                          <m:t>1</m:t>
                        </m:r>
                      </m:sup>
                    </m:sSup>
                  </m:oMath>
                </a14:m>
                <a:r>
                  <a:rPr lang="en-US" altLang="zh-CN" sz="2800" dirty="0"/>
                  <a:t>&gt;5 mg·</a:t>
                </a:r>
                <a14:m>
                  <m:oMath xmlns:m="http://schemas.openxmlformats.org/officeDocument/2006/math">
                    <m:sSup>
                      <m:sSupPr>
                        <m:ctrlPr>
                          <a:rPr lang="zh-CN" altLang="zh-CN" sz="2800" i="1">
                            <a:latin typeface="Cambria Math" panose="02040503050406030204" pitchFamily="18" charset="0"/>
                          </a:rPr>
                        </m:ctrlPr>
                      </m:sSupPr>
                      <m:e>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L</m:t>
                            </m:r>
                          </m:e>
                          <m:sup>
                            <m:r>
                              <m:rPr>
                                <m:nor/>
                              </m:rPr>
                              <a:rPr lang="en-US" altLang="zh-CN" sz="2800" i="1"/>
                              <m:t>−</m:t>
                            </m:r>
                          </m:sup>
                        </m:sSup>
                      </m:e>
                      <m:sup>
                        <m:r>
                          <a:rPr lang="en-US" altLang="zh-CN" sz="2800">
                            <a:latin typeface="Cambria Math" panose="02040503050406030204" pitchFamily="18" charset="0"/>
                          </a:rPr>
                          <m:t>1</m:t>
                        </m:r>
                      </m:sup>
                    </m:sSup>
                  </m:oMath>
                </a14:m>
                <a:r>
                  <a:rPr lang="en-US" altLang="zh-CN" sz="2800" dirty="0"/>
                  <a:t>,</a:t>
                </a:r>
                <a:r>
                  <a:rPr lang="zh-CN" altLang="zh-CN" sz="2800" dirty="0"/>
                  <a:t>作为饮用水源达标。</a:t>
                </a:r>
                <a:r>
                  <a:rPr lang="en-US" altLang="zh-CN" sz="2800" dirty="0"/>
                  <a:t>(7)</a:t>
                </a:r>
                <a:r>
                  <a:rPr lang="zh-CN" altLang="zh-CN" sz="2800" dirty="0"/>
                  <a:t>若溶液的</a:t>
                </a:r>
                <a:r>
                  <a:rPr lang="en-US" altLang="zh-CN" sz="2800" dirty="0"/>
                  <a:t>pH</a:t>
                </a:r>
                <a:r>
                  <a:rPr lang="zh-CN" altLang="zh-CN" sz="2800" dirty="0"/>
                  <a:t>过低</a:t>
                </a:r>
                <a:r>
                  <a:rPr lang="en-US" altLang="zh-CN" sz="2800" dirty="0"/>
                  <a:t>,</a:t>
                </a:r>
                <a:r>
                  <a:rPr lang="zh-CN" altLang="zh-CN" sz="2800" dirty="0"/>
                  <a:t>则溶液酸性过强。在酸性条件下</a:t>
                </a:r>
                <a:r>
                  <a:rPr lang="en-US" altLang="zh-CN" sz="2800" dirty="0"/>
                  <a:t>,H</a:t>
                </a:r>
                <a:r>
                  <a:rPr lang="en-US" altLang="zh-CN" sz="2800" baseline="30000" dirty="0"/>
                  <a:t>+</a:t>
                </a:r>
                <a:r>
                  <a:rPr lang="zh-CN" altLang="zh-CN" sz="2800" dirty="0"/>
                  <a:t>能与</a:t>
                </a:r>
                <a:r>
                  <a:rPr lang="en-US" altLang="zh-CN" sz="2800" dirty="0"/>
                  <a:t>S</a:t>
                </a:r>
                <a:r>
                  <a:rPr lang="en-US" altLang="zh-CN" sz="2800" baseline="-25000" dirty="0"/>
                  <a:t>2</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zh-CN" altLang="zh-CN" sz="2800" dirty="0"/>
                  <a:t>发生反应生成</a:t>
                </a:r>
                <a:r>
                  <a:rPr lang="en-US" altLang="zh-CN" sz="2800" dirty="0"/>
                  <a:t>SO</a:t>
                </a:r>
                <a:r>
                  <a:rPr lang="en-US" altLang="zh-CN" sz="2800" baseline="-25000" dirty="0"/>
                  <a:t>2</a:t>
                </a:r>
                <a:r>
                  <a:rPr lang="zh-CN" altLang="zh-CN" sz="2800" dirty="0"/>
                  <a:t>等</a:t>
                </a:r>
                <a:r>
                  <a:rPr lang="en-US" altLang="zh-CN" sz="2800" dirty="0"/>
                  <a:t>;</a:t>
                </a:r>
                <a:r>
                  <a:rPr lang="zh-CN" altLang="zh-CN" sz="2800" dirty="0"/>
                  <a:t>氧气能将</a:t>
                </a:r>
                <a:r>
                  <a:rPr lang="en-US" altLang="zh-CN" sz="2800" dirty="0"/>
                  <a:t>I</a:t>
                </a:r>
                <a:r>
                  <a:rPr lang="en-US" altLang="zh-CN" sz="2800" baseline="30000" dirty="0"/>
                  <a:t>-</a:t>
                </a:r>
                <a:r>
                  <a:rPr lang="zh-CN" altLang="zh-CN" sz="2800" dirty="0"/>
                  <a:t>氧化</a:t>
                </a:r>
                <a:r>
                  <a:rPr lang="en-US" altLang="zh-CN" sz="2800" dirty="0"/>
                  <a:t>,</a:t>
                </a:r>
                <a:r>
                  <a:rPr lang="zh-CN" altLang="zh-CN" sz="2800" dirty="0"/>
                  <a:t>生成的碘单质能与生成的二氧化硫发生反应</a:t>
                </a:r>
                <a:r>
                  <a:rPr lang="en-US" altLang="zh-CN" sz="2800" dirty="0"/>
                  <a:t>,</a:t>
                </a:r>
                <a:r>
                  <a:rPr lang="zh-CN" altLang="zh-CN" sz="2800" dirty="0"/>
                  <a:t>使实验产生误差。</a:t>
                </a:r>
              </a:p>
            </p:txBody>
          </p:sp>
        </mc:Choice>
        <mc:Fallback xmlns="">
          <p:sp>
            <p:nvSpPr>
              <p:cNvPr id="15" name="矩形 14">
                <a:extLst>
                  <a:ext uri="{FF2B5EF4-FFF2-40B4-BE49-F238E27FC236}">
                    <a16:creationId xmlns="" xmlns:a16="http://schemas.microsoft.com/office/drawing/2014/main" xmlns:a14="http://schemas.microsoft.com/office/drawing/2010/main" id="{C3B9D2F5-593F-4F78-9E81-A9CD767162E1}"/>
                  </a:ext>
                </a:extLst>
              </p:cNvPr>
              <p:cNvSpPr>
                <a:spLocks noRot="1" noChangeAspect="1" noMove="1" noResize="1" noEditPoints="1" noAdjustHandles="1" noChangeArrowheads="1" noChangeShapeType="1" noTextEdit="1"/>
              </p:cNvSpPr>
              <p:nvPr/>
            </p:nvSpPr>
            <p:spPr>
              <a:xfrm>
                <a:off x="234042" y="241977"/>
                <a:ext cx="11723913" cy="6503447"/>
              </a:xfrm>
              <a:prstGeom prst="rect">
                <a:avLst/>
              </a:prstGeom>
              <a:blipFill rotWithShape="1">
                <a:blip r:embed="rId2"/>
                <a:stretch>
                  <a:fillRect l="-1040" r="-1040" b="-18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558485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mc:AlternateContent xmlns:mc="http://schemas.openxmlformats.org/markup-compatibility/2006" xmlns:a14="http://schemas.microsoft.com/office/drawing/2010/main">
        <mc:Choice Requires="a14">
          <p:sp>
            <p:nvSpPr>
              <p:cNvPr id="15" name="矩形 14">
                <a:extLst>
                  <a:ext uri="{FF2B5EF4-FFF2-40B4-BE49-F238E27FC236}">
                    <a16:creationId xmlns:a16="http://schemas.microsoft.com/office/drawing/2014/main" xmlns="" id="{C3B9D2F5-593F-4F78-9E81-A9CD767162E1}"/>
                  </a:ext>
                </a:extLst>
              </p:cNvPr>
              <p:cNvSpPr/>
              <p:nvPr/>
            </p:nvSpPr>
            <p:spPr>
              <a:xfrm>
                <a:off x="234042" y="527727"/>
                <a:ext cx="11723913" cy="2762488"/>
              </a:xfrm>
              <a:prstGeom prst="rect">
                <a:avLst/>
              </a:prstGeom>
            </p:spPr>
            <p:txBody>
              <a:bodyPr wrap="square">
                <a:spAutoFit/>
              </a:bodyPr>
              <a:lstStyle/>
              <a:p>
                <a:pPr>
                  <a:lnSpc>
                    <a:spcPct val="150000"/>
                  </a:lnSpc>
                </a:pPr>
                <a:r>
                  <a:rPr lang="zh-CN" altLang="zh-CN" sz="2800" b="1" dirty="0">
                    <a:solidFill>
                      <a:srgbClr val="DA251C"/>
                    </a:solidFill>
                  </a:rPr>
                  <a:t>答案　</a:t>
                </a:r>
                <a:r>
                  <a:rPr lang="en-US" altLang="zh-CN" sz="2800" dirty="0"/>
                  <a:t>(1)</a:t>
                </a:r>
                <a:r>
                  <a:rPr lang="zh-CN" altLang="zh-CN" sz="2800" dirty="0"/>
                  <a:t>将溶剂水煮沸后冷却　</a:t>
                </a:r>
                <a:r>
                  <a:rPr lang="en-US" altLang="zh-CN" sz="2800" dirty="0"/>
                  <a:t>(2)②</a:t>
                </a:r>
                <a:r>
                  <a:rPr lang="zh-CN" altLang="zh-CN" sz="2800" dirty="0"/>
                  <a:t>　</a:t>
                </a:r>
                <a:r>
                  <a:rPr lang="en-US" altLang="zh-CN" sz="2800" dirty="0"/>
                  <a:t>(3)</a:t>
                </a:r>
                <a:r>
                  <a:rPr lang="zh-CN" altLang="zh-CN" sz="2800" dirty="0"/>
                  <a:t>使溶液混合均匀</a:t>
                </a:r>
                <a:r>
                  <a:rPr lang="en-US" altLang="zh-CN" sz="2800" dirty="0"/>
                  <a:t>,</a:t>
                </a:r>
                <a:r>
                  <a:rPr lang="zh-CN" altLang="zh-CN" sz="2800" dirty="0"/>
                  <a:t>快速完成反应　</a:t>
                </a:r>
                <a:r>
                  <a:rPr lang="en-US" altLang="zh-CN" sz="2800" dirty="0"/>
                  <a:t>(4)1,2,4,1,1,3</a:t>
                </a:r>
                <a:r>
                  <a:rPr lang="zh-CN" altLang="zh-CN" sz="2800" dirty="0"/>
                  <a:t>　</a:t>
                </a:r>
                <a:r>
                  <a:rPr lang="en-US" altLang="zh-CN" sz="2800" dirty="0"/>
                  <a:t>(5)</a:t>
                </a:r>
                <a:r>
                  <a:rPr lang="zh-CN" altLang="zh-CN" sz="2800" dirty="0"/>
                  <a:t>重复步骤</a:t>
                </a:r>
                <a:r>
                  <a:rPr lang="en-US" altLang="zh-CN" sz="2800" dirty="0"/>
                  <a:t>e</a:t>
                </a:r>
                <a:r>
                  <a:rPr lang="zh-CN" altLang="zh-CN" sz="2800" dirty="0"/>
                  <a:t>的操作</a:t>
                </a:r>
                <a:r>
                  <a:rPr lang="en-US" altLang="zh-CN" sz="2800" dirty="0"/>
                  <a:t>2~3</a:t>
                </a:r>
                <a:r>
                  <a:rPr lang="zh-CN" altLang="zh-CN" sz="2800" dirty="0"/>
                  <a:t>次　</a:t>
                </a:r>
                <a:r>
                  <a:rPr lang="en-US" altLang="zh-CN" sz="2800" dirty="0"/>
                  <a:t>(6)</a:t>
                </a:r>
                <a:r>
                  <a:rPr lang="zh-CN" altLang="zh-CN" sz="2800" dirty="0"/>
                  <a:t>溶液蓝色褪去</a:t>
                </a:r>
                <a:r>
                  <a:rPr lang="en-US" altLang="zh-CN" sz="2800" dirty="0"/>
                  <a:t>(</a:t>
                </a:r>
                <a:r>
                  <a:rPr lang="zh-CN" altLang="zh-CN" sz="2800" dirty="0"/>
                  <a:t>半分钟内不变色</a:t>
                </a:r>
                <a:r>
                  <a:rPr lang="en-US" altLang="zh-CN" sz="2800" dirty="0"/>
                  <a:t>)</a:t>
                </a:r>
                <a:r>
                  <a:rPr lang="zh-CN" altLang="zh-CN" sz="2800" dirty="0"/>
                  <a:t>　</a:t>
                </a:r>
                <a:r>
                  <a:rPr lang="en-US" altLang="zh-CN" sz="2800" dirty="0"/>
                  <a:t>9.0</a:t>
                </a:r>
                <a:r>
                  <a:rPr lang="zh-CN" altLang="zh-CN" sz="2800" dirty="0"/>
                  <a:t>　是　</a:t>
                </a:r>
                <a:r>
                  <a:rPr lang="en-US" altLang="zh-CN" sz="2800" dirty="0"/>
                  <a:t>(7)2H</a:t>
                </a:r>
                <a:r>
                  <a:rPr lang="en-US" altLang="zh-CN" sz="2800" baseline="30000" dirty="0"/>
                  <a:t>+</a:t>
                </a:r>
                <a:r>
                  <a:rPr lang="en-US" altLang="zh-CN" sz="2800" dirty="0"/>
                  <a:t>+S</a:t>
                </a:r>
                <a:r>
                  <a:rPr lang="en-US" altLang="zh-CN" sz="2800" baseline="-25000" dirty="0"/>
                  <a:t>2</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en-US" altLang="zh-CN" sz="2800" dirty="0"/>
                  <a:t>          S↓+SO</a:t>
                </a:r>
                <a:r>
                  <a:rPr lang="en-US" altLang="zh-CN" sz="2800" baseline="-25000" dirty="0"/>
                  <a:t>2</a:t>
                </a:r>
                <a:r>
                  <a:rPr lang="en-US" altLang="zh-CN" sz="2800" dirty="0"/>
                  <a:t>↑+H</a:t>
                </a:r>
                <a:r>
                  <a:rPr lang="en-US" altLang="zh-CN" sz="2800" baseline="-25000" dirty="0"/>
                  <a:t>2</a:t>
                </a:r>
                <a:r>
                  <a:rPr lang="en-US" altLang="zh-CN" sz="2800" dirty="0"/>
                  <a:t>O</a:t>
                </a:r>
                <a:r>
                  <a:rPr lang="zh-CN" altLang="zh-CN" sz="2800" dirty="0"/>
                  <a:t>、</a:t>
                </a:r>
                <a:r>
                  <a:rPr lang="en-US" altLang="zh-CN" sz="2800" dirty="0"/>
                  <a:t>SO</a:t>
                </a:r>
                <a:r>
                  <a:rPr lang="en-US" altLang="zh-CN" sz="2800" baseline="-25000" dirty="0"/>
                  <a:t>2</a:t>
                </a:r>
                <a:r>
                  <a:rPr lang="en-US" altLang="zh-CN" sz="2800" dirty="0"/>
                  <a:t>+I</a:t>
                </a:r>
                <a:r>
                  <a:rPr lang="en-US" altLang="zh-CN" sz="2800" baseline="-25000" dirty="0"/>
                  <a:t>2</a:t>
                </a:r>
                <a:r>
                  <a:rPr lang="en-US" altLang="zh-CN" sz="2800" dirty="0"/>
                  <a:t>+2H</a:t>
                </a:r>
                <a:r>
                  <a:rPr lang="en-US" altLang="zh-CN" sz="2800" baseline="-25000" dirty="0"/>
                  <a:t>2</a:t>
                </a:r>
                <a:r>
                  <a:rPr lang="en-US" altLang="zh-CN" sz="2800" dirty="0"/>
                  <a:t>O        4H</a:t>
                </a:r>
                <a:r>
                  <a:rPr lang="en-US" altLang="zh-CN" sz="2800" baseline="30000" dirty="0"/>
                  <a:t>+</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a:rPr lang="en-US" altLang="zh-CN" sz="2800">
                            <a:latin typeface="Cambria Math" panose="02040503050406030204" pitchFamily="18" charset="0"/>
                          </a:rPr>
                          <m:t>2</m:t>
                        </m:r>
                        <m:r>
                          <m:rPr>
                            <m:nor/>
                          </m:rPr>
                          <a:rPr lang="en-US" altLang="zh-CN" sz="2800" i="1"/>
                          <m:t>−</m:t>
                        </m:r>
                      </m:sup>
                    </m:sSubSup>
                  </m:oMath>
                </a14:m>
                <a:r>
                  <a:rPr lang="en-US" altLang="zh-CN" sz="2800" dirty="0"/>
                  <a:t>+2I</a:t>
                </a:r>
                <a:r>
                  <a:rPr lang="en-US" altLang="zh-CN" sz="2800" baseline="30000" dirty="0"/>
                  <a:t>-</a:t>
                </a:r>
                <a:r>
                  <a:rPr lang="zh-CN" altLang="zh-CN" sz="2800" dirty="0"/>
                  <a:t>、</a:t>
                </a:r>
                <a:r>
                  <a:rPr lang="en-US" altLang="zh-CN" sz="2800" dirty="0"/>
                  <a:t>4H</a:t>
                </a:r>
                <a:r>
                  <a:rPr lang="en-US" altLang="zh-CN" sz="2800" baseline="30000" dirty="0"/>
                  <a:t>+</a:t>
                </a:r>
                <a:r>
                  <a:rPr lang="en-US" altLang="zh-CN" sz="2800" dirty="0"/>
                  <a:t>+4I</a:t>
                </a:r>
                <a:r>
                  <a:rPr lang="en-US" altLang="zh-CN" sz="2800" baseline="30000" dirty="0"/>
                  <a:t>-</a:t>
                </a:r>
                <a:r>
                  <a:rPr lang="en-US" altLang="zh-CN" sz="2800" dirty="0"/>
                  <a:t>+O</a:t>
                </a:r>
                <a:r>
                  <a:rPr lang="en-US" altLang="zh-CN" sz="2800" baseline="-25000" dirty="0"/>
                  <a:t>2                </a:t>
                </a:r>
                <a:r>
                  <a:rPr lang="en-US" altLang="zh-CN" sz="2800" dirty="0"/>
                  <a:t>2I</a:t>
                </a:r>
                <a:r>
                  <a:rPr lang="en-US" altLang="zh-CN" sz="2800" baseline="-25000" dirty="0"/>
                  <a:t>2</a:t>
                </a:r>
                <a:r>
                  <a:rPr lang="en-US" altLang="zh-CN" sz="2800" dirty="0"/>
                  <a:t>+2H</a:t>
                </a:r>
                <a:r>
                  <a:rPr lang="en-US" altLang="zh-CN" sz="2800" baseline="-25000" dirty="0"/>
                  <a:t>2</a:t>
                </a:r>
                <a:r>
                  <a:rPr lang="en-US" altLang="zh-CN" sz="2800" dirty="0"/>
                  <a:t>O(</a:t>
                </a:r>
                <a:r>
                  <a:rPr lang="zh-CN" altLang="zh-CN" sz="2800" dirty="0"/>
                  <a:t>任写其中 </a:t>
                </a:r>
                <a:r>
                  <a:rPr lang="en-US" altLang="zh-CN" sz="2800" dirty="0"/>
                  <a:t>2</a:t>
                </a:r>
                <a:r>
                  <a:rPr lang="zh-CN" altLang="zh-CN" sz="2800" dirty="0"/>
                  <a:t>个</a:t>
                </a:r>
                <a:r>
                  <a:rPr lang="en-US" altLang="zh-CN" sz="2800" dirty="0"/>
                  <a:t>)</a:t>
                </a:r>
                <a:endParaRPr lang="zh-CN" altLang="zh-CN" sz="2800" dirty="0"/>
              </a:p>
            </p:txBody>
          </p:sp>
        </mc:Choice>
        <mc:Fallback xmlns="">
          <p:sp>
            <p:nvSpPr>
              <p:cNvPr id="15" name="矩形 14">
                <a:extLst>
                  <a:ext uri="{FF2B5EF4-FFF2-40B4-BE49-F238E27FC236}">
                    <a16:creationId xmlns:a16="http://schemas.microsoft.com/office/drawing/2014/main" id="{C3B9D2F5-593F-4F78-9E81-A9CD767162E1}"/>
                  </a:ext>
                </a:extLst>
              </p:cNvPr>
              <p:cNvSpPr>
                <a:spLocks noRot="1" noChangeAspect="1" noMove="1" noResize="1" noEditPoints="1" noAdjustHandles="1" noChangeArrowheads="1" noChangeShapeType="1" noTextEdit="1"/>
              </p:cNvSpPr>
              <p:nvPr/>
            </p:nvSpPr>
            <p:spPr>
              <a:xfrm>
                <a:off x="234042" y="527727"/>
                <a:ext cx="11723913" cy="2762488"/>
              </a:xfrm>
              <a:prstGeom prst="rect">
                <a:avLst/>
              </a:prstGeom>
              <a:blipFill>
                <a:blip r:embed="rId2"/>
                <a:stretch>
                  <a:fillRect l="-1040" b="-2208"/>
                </a:stretch>
              </a:blipFill>
            </p:spPr>
            <p:txBody>
              <a:bodyPr/>
              <a:lstStyle/>
              <a:p>
                <a:r>
                  <a:rPr lang="zh-CN" altLang="en-US">
                    <a:noFill/>
                  </a:rPr>
                  <a:t> </a:t>
                </a:r>
              </a:p>
            </p:txBody>
          </p:sp>
        </mc:Fallback>
      </mc:AlternateContent>
      <p:pic>
        <p:nvPicPr>
          <p:cNvPr id="14" name="图片 13">
            <a:extLst>
              <a:ext uri="{FF2B5EF4-FFF2-40B4-BE49-F238E27FC236}">
                <a16:creationId xmlns:a16="http://schemas.microsoft.com/office/drawing/2014/main" xmlns="" id="{798AB255-A92C-42CB-86E4-8A93946585F9}"/>
              </a:ext>
            </a:extLst>
          </p:cNvPr>
          <p:cNvPicPr/>
          <p:nvPr/>
        </p:nvPicPr>
        <p:blipFill>
          <a:blip r:embed="rId3"/>
          <a:stretch>
            <a:fillRect/>
          </a:stretch>
        </p:blipFill>
        <p:spPr>
          <a:xfrm>
            <a:off x="4874922" y="2063749"/>
            <a:ext cx="659103" cy="380005"/>
          </a:xfrm>
          <a:prstGeom prst="rect">
            <a:avLst/>
          </a:prstGeom>
        </p:spPr>
      </p:pic>
      <p:pic>
        <p:nvPicPr>
          <p:cNvPr id="16" name="图片 15">
            <a:extLst>
              <a:ext uri="{FF2B5EF4-FFF2-40B4-BE49-F238E27FC236}">
                <a16:creationId xmlns:a16="http://schemas.microsoft.com/office/drawing/2014/main" xmlns="" id="{22B9ACAC-37CE-4660-B82D-FB0338EF478D}"/>
              </a:ext>
            </a:extLst>
          </p:cNvPr>
          <p:cNvPicPr/>
          <p:nvPr/>
        </p:nvPicPr>
        <p:blipFill>
          <a:blip r:embed="rId3"/>
          <a:stretch>
            <a:fillRect/>
          </a:stretch>
        </p:blipFill>
        <p:spPr>
          <a:xfrm>
            <a:off x="10412122" y="2063749"/>
            <a:ext cx="659103" cy="380005"/>
          </a:xfrm>
          <a:prstGeom prst="rect">
            <a:avLst/>
          </a:prstGeom>
        </p:spPr>
      </p:pic>
      <p:pic>
        <p:nvPicPr>
          <p:cNvPr id="17" name="图片 16">
            <a:extLst>
              <a:ext uri="{FF2B5EF4-FFF2-40B4-BE49-F238E27FC236}">
                <a16:creationId xmlns:a16="http://schemas.microsoft.com/office/drawing/2014/main" xmlns="" id="{D01110E0-4BF4-4A5C-AE92-43EB93FA2300}"/>
              </a:ext>
            </a:extLst>
          </p:cNvPr>
          <p:cNvPicPr/>
          <p:nvPr/>
        </p:nvPicPr>
        <p:blipFill>
          <a:blip r:embed="rId3"/>
          <a:stretch>
            <a:fillRect/>
          </a:stretch>
        </p:blipFill>
        <p:spPr>
          <a:xfrm>
            <a:off x="4722522" y="2726658"/>
            <a:ext cx="659103" cy="380005"/>
          </a:xfrm>
          <a:prstGeom prst="rect">
            <a:avLst/>
          </a:prstGeom>
        </p:spPr>
      </p:pic>
    </p:spTree>
    <p:extLst>
      <p:ext uri="{BB962C8B-B14F-4D97-AF65-F5344CB8AC3E}">
        <p14:creationId xmlns:p14="http://schemas.microsoft.com/office/powerpoint/2010/main" val="75745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990600" y="-2"/>
            <a:ext cx="60706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800" dirty="0">
                <a:solidFill>
                  <a:srgbClr val="DA251C"/>
                </a:solidFill>
                <a:ea typeface="微软雅黑" panose="020B0503020204020204" pitchFamily="34" charset="-122"/>
              </a:rPr>
              <a:t>易错   水的电离和溶液的酸碱性辨析</a:t>
            </a:r>
            <a:endParaRPr lang="en-US" altLang="zh-CN" sz="2800" dirty="0">
              <a:solidFill>
                <a:srgbClr val="DA251C"/>
              </a:solidFill>
              <a:ea typeface="微软雅黑" panose="020B0503020204020204" pitchFamily="34" charset="-122"/>
            </a:endParaRPr>
          </a:p>
        </p:txBody>
      </p:sp>
      <p:sp>
        <p:nvSpPr>
          <p:cNvPr id="2" name="矩形 1"/>
          <p:cNvSpPr/>
          <p:nvPr/>
        </p:nvSpPr>
        <p:spPr>
          <a:xfrm>
            <a:off x="234043" y="759404"/>
            <a:ext cx="11723913" cy="738664"/>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易混易错</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a16="http://schemas.microsoft.com/office/drawing/2014/main" xmlns="" id="{714F6134-7288-4796-8499-E211F9E0561B}"/>
              </a:ext>
            </a:extLst>
          </p:cNvPr>
          <p:cNvSpPr/>
          <p:nvPr/>
        </p:nvSpPr>
        <p:spPr>
          <a:xfrm>
            <a:off x="335643" y="1434163"/>
            <a:ext cx="11622313" cy="5262979"/>
          </a:xfrm>
          <a:prstGeom prst="rect">
            <a:avLst/>
          </a:prstGeom>
        </p:spPr>
        <p:txBody>
          <a:bodyPr wrap="square">
            <a:spAutoFit/>
          </a:bodyPr>
          <a:lstStyle/>
          <a:p>
            <a:pPr>
              <a:lnSpc>
                <a:spcPct val="150000"/>
              </a:lnSpc>
              <a:spcAft>
                <a:spcPts val="0"/>
              </a:spcAft>
            </a:pPr>
            <a:r>
              <a:rPr lang="en-US" altLang="zh-CN" sz="2800" b="1" dirty="0">
                <a:solidFill>
                  <a:srgbClr val="000000"/>
                </a:solidFill>
                <a:cs typeface="Times New Roman" panose="02020603050405020304" pitchFamily="18" charset="0"/>
              </a:rPr>
              <a:t>1.</a:t>
            </a:r>
            <a:r>
              <a:rPr lang="zh-CN" altLang="en-US" sz="2800" b="1" dirty="0">
                <a:solidFill>
                  <a:srgbClr val="000000"/>
                </a:solidFill>
                <a:cs typeface="Times New Roman" panose="02020603050405020304" pitchFamily="18" charset="0"/>
              </a:rPr>
              <a:t>某溶液的</a:t>
            </a:r>
            <a:r>
              <a:rPr lang="en-US" altLang="zh-CN" sz="2800" b="1" dirty="0">
                <a:solidFill>
                  <a:srgbClr val="000000"/>
                </a:solidFill>
                <a:cs typeface="Times New Roman" panose="02020603050405020304" pitchFamily="18" charset="0"/>
              </a:rPr>
              <a:t>pH=7,</a:t>
            </a:r>
            <a:r>
              <a:rPr lang="zh-CN" altLang="en-US" sz="2800" b="1" dirty="0">
                <a:solidFill>
                  <a:srgbClr val="000000"/>
                </a:solidFill>
                <a:cs typeface="Times New Roman" panose="02020603050405020304" pitchFamily="18" charset="0"/>
              </a:rPr>
              <a:t>该溶液一定呈中性吗</a:t>
            </a:r>
            <a:r>
              <a:rPr lang="en-US" altLang="zh-CN" sz="2800" b="1" dirty="0">
                <a:solidFill>
                  <a:srgbClr val="000000"/>
                </a:solidFill>
                <a:cs typeface="Times New Roman" panose="02020603050405020304" pitchFamily="18" charset="0"/>
              </a:rPr>
              <a:t>?</a:t>
            </a:r>
          </a:p>
          <a:p>
            <a:pPr>
              <a:lnSpc>
                <a:spcPct val="150000"/>
              </a:lnSpc>
            </a:pPr>
            <a:r>
              <a:rPr lang="zh-CN" altLang="en-US" sz="2800" b="1" dirty="0">
                <a:solidFill>
                  <a:srgbClr val="DA251C"/>
                </a:solidFill>
                <a:cs typeface="Times New Roman" panose="02020603050405020304" pitchFamily="18" charset="0"/>
              </a:rPr>
              <a:t>辨析 </a:t>
            </a:r>
            <a:r>
              <a:rPr lang="zh-CN" altLang="en-US" sz="2800" dirty="0">
                <a:solidFill>
                  <a:srgbClr val="DA251C"/>
                </a:solidFill>
                <a:cs typeface="Times New Roman" panose="02020603050405020304" pitchFamily="18" charset="0"/>
              </a:rPr>
              <a:t>   </a:t>
            </a:r>
            <a:r>
              <a:rPr lang="zh-CN" altLang="zh-CN" sz="2800" dirty="0"/>
              <a:t>不一定。在</a:t>
            </a:r>
            <a:r>
              <a:rPr lang="en-US" altLang="zh-CN" sz="2800" dirty="0"/>
              <a:t>25 ℃</a:t>
            </a:r>
            <a:r>
              <a:rPr lang="zh-CN" altLang="zh-CN" sz="2800" dirty="0"/>
              <a:t>时</a:t>
            </a:r>
            <a:r>
              <a:rPr lang="en-US" altLang="zh-CN" sz="2800" dirty="0"/>
              <a:t>,</a:t>
            </a:r>
            <a:r>
              <a:rPr lang="zh-CN" altLang="zh-CN" sz="2800" dirty="0"/>
              <a:t>水的离子积常数</a:t>
            </a:r>
            <a:r>
              <a:rPr lang="en-US" altLang="zh-CN" sz="2800" i="1" dirty="0"/>
              <a:t>K</a:t>
            </a:r>
            <a:r>
              <a:rPr lang="en-US" altLang="zh-CN" sz="2800" baseline="-25000" dirty="0"/>
              <a:t>w</a:t>
            </a:r>
            <a:r>
              <a:rPr lang="en-US" altLang="zh-CN" sz="2800" dirty="0"/>
              <a:t>=1.0×10</a:t>
            </a:r>
            <a:r>
              <a:rPr lang="en-US" altLang="zh-CN" sz="2800" baseline="30000" dirty="0"/>
              <a:t>-14</a:t>
            </a:r>
            <a:r>
              <a:rPr lang="en-US" altLang="zh-CN" sz="2800" dirty="0"/>
              <a:t>,</a:t>
            </a:r>
            <a:r>
              <a:rPr lang="en-US" altLang="zh-CN" sz="2800" i="1" dirty="0"/>
              <a:t>c</a:t>
            </a:r>
            <a:r>
              <a:rPr lang="en-US" altLang="zh-CN" sz="2800" dirty="0"/>
              <a:t>(H</a:t>
            </a:r>
            <a:r>
              <a:rPr lang="en-US" altLang="zh-CN" sz="2800" baseline="30000" dirty="0"/>
              <a:t>+</a:t>
            </a:r>
            <a:r>
              <a:rPr lang="en-US" altLang="zh-CN" sz="2800" dirty="0"/>
              <a:t>)=1.0×10</a:t>
            </a:r>
            <a:r>
              <a:rPr lang="en-US" altLang="zh-CN" sz="2800" baseline="30000" dirty="0"/>
              <a:t>-7</a:t>
            </a:r>
            <a:r>
              <a:rPr lang="en-US" altLang="zh-CN" sz="2800" dirty="0"/>
              <a:t> </a:t>
            </a:r>
            <a:r>
              <a:rPr lang="en-US" altLang="zh-CN" sz="2800" dirty="0" err="1"/>
              <a:t>mol</a:t>
            </a:r>
            <a:r>
              <a:rPr lang="en-US" altLang="zh-CN" sz="2800" dirty="0"/>
              <a:t>/</a:t>
            </a:r>
            <a:r>
              <a:rPr lang="en-US" altLang="zh-CN" sz="2800" dirty="0" err="1"/>
              <a:t>L,pH</a:t>
            </a:r>
            <a:r>
              <a:rPr lang="en-US" altLang="zh-CN" sz="2800" dirty="0"/>
              <a:t>=7</a:t>
            </a:r>
            <a:r>
              <a:rPr lang="zh-CN" altLang="zh-CN" sz="2800" dirty="0"/>
              <a:t>。但</a:t>
            </a:r>
            <a:r>
              <a:rPr lang="en-US" altLang="zh-CN" sz="2800" i="1" dirty="0"/>
              <a:t>K</a:t>
            </a:r>
            <a:r>
              <a:rPr lang="en-US" altLang="zh-CN" sz="2800" baseline="-25000" dirty="0"/>
              <a:t>w</a:t>
            </a:r>
            <a:r>
              <a:rPr lang="zh-CN" altLang="zh-CN" sz="2800" dirty="0"/>
              <a:t>受温度的影响</a:t>
            </a:r>
            <a:r>
              <a:rPr lang="en-US" altLang="zh-CN" sz="2800" dirty="0"/>
              <a:t>,</a:t>
            </a:r>
            <a:r>
              <a:rPr lang="zh-CN" altLang="zh-CN" sz="2800" dirty="0"/>
              <a:t>当温度升高时</a:t>
            </a:r>
            <a:r>
              <a:rPr lang="en-US" altLang="zh-CN" sz="2800" dirty="0"/>
              <a:t>,</a:t>
            </a:r>
            <a:r>
              <a:rPr lang="en-US" altLang="zh-CN" sz="2800" i="1" dirty="0"/>
              <a:t>K</a:t>
            </a:r>
            <a:r>
              <a:rPr lang="en-US" altLang="zh-CN" sz="2800" baseline="-25000" dirty="0"/>
              <a:t>w</a:t>
            </a:r>
            <a:r>
              <a:rPr lang="zh-CN" altLang="zh-CN" sz="2800" dirty="0"/>
              <a:t>增大</a:t>
            </a:r>
            <a:r>
              <a:rPr lang="en-US" altLang="zh-CN" sz="2800" dirty="0"/>
              <a:t>,</a:t>
            </a:r>
            <a:r>
              <a:rPr lang="en-US" altLang="zh-CN" sz="2800" i="1" dirty="0"/>
              <a:t>c</a:t>
            </a:r>
            <a:r>
              <a:rPr lang="en-US" altLang="zh-CN" sz="2800" dirty="0"/>
              <a:t>(H</a:t>
            </a:r>
            <a:r>
              <a:rPr lang="en-US" altLang="zh-CN" sz="2800" baseline="30000" dirty="0"/>
              <a:t>+</a:t>
            </a:r>
            <a:r>
              <a:rPr lang="en-US" altLang="zh-CN" sz="2800" dirty="0"/>
              <a:t>)</a:t>
            </a:r>
            <a:r>
              <a:rPr lang="zh-CN" altLang="zh-CN" sz="2800" dirty="0"/>
              <a:t>和</a:t>
            </a:r>
            <a:r>
              <a:rPr lang="en-US" altLang="zh-CN" sz="2800" i="1" dirty="0"/>
              <a:t>c</a:t>
            </a:r>
            <a:r>
              <a:rPr lang="en-US" altLang="zh-CN" sz="2800" dirty="0"/>
              <a:t>(OH</a:t>
            </a:r>
            <a:r>
              <a:rPr lang="en-US" altLang="zh-CN" sz="2800" baseline="30000" dirty="0"/>
              <a:t>-</a:t>
            </a:r>
            <a:r>
              <a:rPr lang="en-US" altLang="zh-CN" sz="2800" dirty="0"/>
              <a:t>)</a:t>
            </a:r>
            <a:r>
              <a:rPr lang="zh-CN" altLang="zh-CN" sz="2800" dirty="0"/>
              <a:t>都增大</a:t>
            </a:r>
            <a:r>
              <a:rPr lang="en-US" altLang="zh-CN" sz="2800" dirty="0"/>
              <a:t>,pH</a:t>
            </a:r>
            <a:r>
              <a:rPr lang="zh-CN" altLang="zh-CN" sz="2800" dirty="0"/>
              <a:t>减小</a:t>
            </a:r>
            <a:r>
              <a:rPr lang="en-US" altLang="zh-CN" sz="2800" dirty="0"/>
              <a:t>;</a:t>
            </a:r>
            <a:r>
              <a:rPr lang="zh-CN" altLang="zh-CN" sz="2800" dirty="0"/>
              <a:t>同理当温度降低时</a:t>
            </a:r>
            <a:r>
              <a:rPr lang="en-US" altLang="zh-CN" sz="2800" dirty="0"/>
              <a:t>,pH</a:t>
            </a:r>
            <a:r>
              <a:rPr lang="zh-CN" altLang="zh-CN" sz="2800" dirty="0"/>
              <a:t>增大。但无论</a:t>
            </a:r>
            <a:r>
              <a:rPr lang="en-US" altLang="zh-CN" sz="2800" dirty="0"/>
              <a:t>pH</a:t>
            </a:r>
            <a:r>
              <a:rPr lang="zh-CN" altLang="zh-CN" sz="2800" dirty="0"/>
              <a:t>如何变化</a:t>
            </a:r>
            <a:r>
              <a:rPr lang="en-US" altLang="zh-CN" sz="2800" dirty="0"/>
              <a:t>,</a:t>
            </a:r>
            <a:r>
              <a:rPr lang="zh-CN" altLang="zh-CN" sz="2800" dirty="0"/>
              <a:t>纯水一定呈中性。</a:t>
            </a:r>
          </a:p>
          <a:p>
            <a:pPr>
              <a:lnSpc>
                <a:spcPct val="150000"/>
              </a:lnSpc>
            </a:pPr>
            <a:r>
              <a:rPr lang="en-US" altLang="zh-CN" sz="2800" b="1" dirty="0"/>
              <a:t>2.pH=14</a:t>
            </a:r>
            <a:r>
              <a:rPr lang="zh-CN" altLang="zh-CN" sz="2800" b="1" dirty="0"/>
              <a:t>的溶液</a:t>
            </a:r>
            <a:r>
              <a:rPr lang="en-US" altLang="zh-CN" sz="2800" b="1" dirty="0"/>
              <a:t>,</a:t>
            </a:r>
            <a:r>
              <a:rPr lang="zh-CN" altLang="zh-CN" sz="2800" b="1" dirty="0"/>
              <a:t>碱性最强。</a:t>
            </a:r>
            <a:endParaRPr lang="en-US" altLang="zh-CN" sz="2800" b="1" dirty="0"/>
          </a:p>
          <a:p>
            <a:pPr>
              <a:lnSpc>
                <a:spcPct val="150000"/>
              </a:lnSpc>
            </a:pPr>
            <a:r>
              <a:rPr lang="zh-CN" altLang="en-US" sz="2800" b="1" dirty="0">
                <a:solidFill>
                  <a:srgbClr val="DA251C"/>
                </a:solidFill>
                <a:cs typeface="Times New Roman" panose="02020603050405020304" pitchFamily="18" charset="0"/>
              </a:rPr>
              <a:t>辨析    </a:t>
            </a:r>
            <a:r>
              <a:rPr lang="zh-CN" altLang="zh-CN" sz="2800" dirty="0"/>
              <a:t>错误。常温下</a:t>
            </a:r>
            <a:r>
              <a:rPr lang="en-US" altLang="zh-CN" sz="2800" dirty="0"/>
              <a:t>,pH</a:t>
            </a:r>
            <a:r>
              <a:rPr lang="zh-CN" altLang="zh-CN" sz="2800" dirty="0"/>
              <a:t>的使用范围在</a:t>
            </a:r>
            <a:r>
              <a:rPr lang="en-US" altLang="zh-CN" sz="2800" dirty="0"/>
              <a:t>0~14</a:t>
            </a:r>
            <a:r>
              <a:rPr lang="zh-CN" altLang="zh-CN" sz="2800" dirty="0"/>
              <a:t>之间</a:t>
            </a:r>
            <a:r>
              <a:rPr lang="en-US" altLang="zh-CN" sz="2800" dirty="0"/>
              <a:t>,pH=14</a:t>
            </a:r>
            <a:r>
              <a:rPr lang="zh-CN" altLang="zh-CN" sz="2800" dirty="0"/>
              <a:t>的溶液</a:t>
            </a:r>
            <a:r>
              <a:rPr lang="en-US" altLang="zh-CN" sz="2800" dirty="0"/>
              <a:t>,</a:t>
            </a:r>
            <a:r>
              <a:rPr lang="en-US" altLang="zh-CN" sz="2800" i="1" dirty="0"/>
              <a:t>c</a:t>
            </a:r>
            <a:r>
              <a:rPr lang="en-US" altLang="zh-CN" sz="2800" dirty="0"/>
              <a:t>(H</a:t>
            </a:r>
            <a:r>
              <a:rPr lang="en-US" altLang="zh-CN" sz="2800" baseline="30000" dirty="0"/>
              <a:t>+</a:t>
            </a:r>
            <a:r>
              <a:rPr lang="en-US" altLang="zh-CN" sz="2800" dirty="0"/>
              <a:t>)=1.0×10</a:t>
            </a:r>
            <a:r>
              <a:rPr lang="en-US" altLang="zh-CN" sz="2800" baseline="30000" dirty="0"/>
              <a:t>-14</a:t>
            </a:r>
            <a:r>
              <a:rPr lang="en-US" altLang="zh-CN" sz="2800" dirty="0"/>
              <a:t> </a:t>
            </a:r>
            <a:r>
              <a:rPr lang="en-US" altLang="zh-CN" sz="2800" dirty="0" err="1"/>
              <a:t>mol</a:t>
            </a:r>
            <a:r>
              <a:rPr lang="en-US" altLang="zh-CN" sz="2800" dirty="0"/>
              <a:t>/</a:t>
            </a:r>
            <a:r>
              <a:rPr lang="en-US" altLang="zh-CN" sz="2800" dirty="0" err="1"/>
              <a:t>L,</a:t>
            </a:r>
            <a:r>
              <a:rPr lang="en-US" altLang="zh-CN" sz="2800" i="1" dirty="0" err="1"/>
              <a:t>c</a:t>
            </a:r>
            <a:r>
              <a:rPr lang="en-US" altLang="zh-CN" sz="2800" dirty="0"/>
              <a:t>(OH</a:t>
            </a:r>
            <a:r>
              <a:rPr lang="en-US" altLang="zh-CN" sz="2800" baseline="30000" dirty="0"/>
              <a:t>-</a:t>
            </a:r>
            <a:r>
              <a:rPr lang="en-US" altLang="zh-CN" sz="2800" dirty="0"/>
              <a:t>)=1 </a:t>
            </a:r>
            <a:r>
              <a:rPr lang="en-US" altLang="zh-CN" sz="2800" dirty="0" err="1"/>
              <a:t>mol</a:t>
            </a:r>
            <a:r>
              <a:rPr lang="en-US" altLang="zh-CN" sz="2800" dirty="0"/>
              <a:t>/L,</a:t>
            </a:r>
            <a:r>
              <a:rPr lang="zh-CN" altLang="zh-CN" sz="2800" dirty="0"/>
              <a:t>而</a:t>
            </a:r>
            <a:r>
              <a:rPr lang="en-US" altLang="zh-CN" sz="2800" i="1" dirty="0"/>
              <a:t>c</a:t>
            </a:r>
            <a:r>
              <a:rPr lang="en-US" altLang="zh-CN" sz="2800" dirty="0"/>
              <a:t>(OH</a:t>
            </a:r>
            <a:r>
              <a:rPr lang="en-US" altLang="zh-CN" sz="2800" baseline="30000" dirty="0"/>
              <a:t>-</a:t>
            </a:r>
            <a:r>
              <a:rPr lang="en-US" altLang="zh-CN" sz="2800" dirty="0"/>
              <a:t>)&gt;1 </a:t>
            </a:r>
            <a:r>
              <a:rPr lang="en-US" altLang="zh-CN" sz="2800" dirty="0" err="1"/>
              <a:t>mol</a:t>
            </a:r>
            <a:r>
              <a:rPr lang="en-US" altLang="zh-CN" sz="2800" dirty="0"/>
              <a:t>/L</a:t>
            </a:r>
            <a:r>
              <a:rPr lang="zh-CN" altLang="zh-CN" sz="2800" dirty="0"/>
              <a:t>的溶液都比</a:t>
            </a:r>
          </a:p>
        </p:txBody>
      </p:sp>
    </p:spTree>
    <p:extLst>
      <p:ext uri="{BB962C8B-B14F-4D97-AF65-F5344CB8AC3E}">
        <p14:creationId xmlns:p14="http://schemas.microsoft.com/office/powerpoint/2010/main" val="34113664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18" name="矩形 17">
            <a:extLst>
              <a:ext uri="{FF2B5EF4-FFF2-40B4-BE49-F238E27FC236}">
                <a16:creationId xmlns:a16="http://schemas.microsoft.com/office/drawing/2014/main" xmlns="" id="{33C05075-BBC6-4EC5-81E1-0A693674F03D}"/>
              </a:ext>
            </a:extLst>
          </p:cNvPr>
          <p:cNvSpPr/>
          <p:nvPr/>
        </p:nvSpPr>
        <p:spPr>
          <a:xfrm>
            <a:off x="275773" y="312735"/>
            <a:ext cx="11653156" cy="5909310"/>
          </a:xfrm>
          <a:prstGeom prst="rect">
            <a:avLst/>
          </a:prstGeom>
        </p:spPr>
        <p:txBody>
          <a:bodyPr wrap="square">
            <a:spAutoFit/>
          </a:bodyPr>
          <a:lstStyle/>
          <a:p>
            <a:pPr>
              <a:lnSpc>
                <a:spcPct val="150000"/>
              </a:lnSpc>
              <a:spcAft>
                <a:spcPts val="0"/>
              </a:spcAft>
            </a:pPr>
            <a:r>
              <a:rPr lang="en-US" altLang="zh-CN" sz="2800" dirty="0"/>
              <a:t>pH=14</a:t>
            </a:r>
            <a:r>
              <a:rPr lang="zh-CN" altLang="zh-CN" sz="2800" dirty="0"/>
              <a:t>的溶液的碱性强</a:t>
            </a:r>
            <a:r>
              <a:rPr lang="en-US" altLang="zh-CN" sz="2800" dirty="0"/>
              <a:t>,</a:t>
            </a:r>
            <a:r>
              <a:rPr lang="zh-CN" altLang="zh-CN" sz="2800" dirty="0"/>
              <a:t>只是这时用</a:t>
            </a:r>
            <a:r>
              <a:rPr lang="en-US" altLang="zh-CN" sz="2800" dirty="0"/>
              <a:t>pH</a:t>
            </a:r>
            <a:r>
              <a:rPr lang="zh-CN" altLang="zh-CN" sz="2800" dirty="0"/>
              <a:t>表示溶液酸碱性不方便。</a:t>
            </a:r>
          </a:p>
          <a:p>
            <a:pPr>
              <a:lnSpc>
                <a:spcPct val="150000"/>
              </a:lnSpc>
            </a:pPr>
            <a:r>
              <a:rPr lang="en-US" altLang="zh-CN" sz="2800" b="1" dirty="0"/>
              <a:t>3.</a:t>
            </a:r>
            <a:r>
              <a:rPr lang="zh-CN" altLang="zh-CN" sz="2800" b="1" dirty="0"/>
              <a:t>中和滴定原理是酸的物质的量与碱的物质的量相等时</a:t>
            </a:r>
            <a:r>
              <a:rPr lang="en-US" altLang="zh-CN" sz="2800" b="1" dirty="0"/>
              <a:t>,</a:t>
            </a:r>
            <a:r>
              <a:rPr lang="zh-CN" altLang="zh-CN" sz="2800" b="1" dirty="0"/>
              <a:t>二者恰好反应。</a:t>
            </a:r>
          </a:p>
          <a:p>
            <a:pPr>
              <a:lnSpc>
                <a:spcPct val="150000"/>
              </a:lnSpc>
            </a:pPr>
            <a:r>
              <a:rPr lang="zh-CN" altLang="en-US" sz="2800" b="1" dirty="0">
                <a:solidFill>
                  <a:srgbClr val="DA251C"/>
                </a:solidFill>
                <a:cs typeface="Times New Roman" panose="02020603050405020304" pitchFamily="18" charset="0"/>
              </a:rPr>
              <a:t>辨析    </a:t>
            </a:r>
            <a:r>
              <a:rPr lang="zh-CN" altLang="zh-CN" sz="2800" dirty="0"/>
              <a:t>错误。酸碱完全反应时</a:t>
            </a:r>
            <a:r>
              <a:rPr lang="en-US" altLang="zh-CN" sz="2800" dirty="0"/>
              <a:t>,</a:t>
            </a:r>
            <a:r>
              <a:rPr lang="en-US" altLang="zh-CN" sz="2800" i="1" dirty="0"/>
              <a:t>n</a:t>
            </a:r>
            <a:r>
              <a:rPr lang="en-US" altLang="zh-CN" sz="2800" dirty="0"/>
              <a:t>(H</a:t>
            </a:r>
            <a:r>
              <a:rPr lang="en-US" altLang="zh-CN" sz="2800" baseline="30000" dirty="0"/>
              <a:t>+</a:t>
            </a:r>
            <a:r>
              <a:rPr lang="en-US" altLang="zh-CN" sz="2800" dirty="0"/>
              <a:t>)=</a:t>
            </a:r>
            <a:r>
              <a:rPr lang="en-US" altLang="zh-CN" sz="2800" i="1" dirty="0"/>
              <a:t>n</a:t>
            </a:r>
            <a:r>
              <a:rPr lang="en-US" altLang="zh-CN" sz="2800" dirty="0"/>
              <a:t>(OH</a:t>
            </a:r>
            <a:r>
              <a:rPr lang="en-US" altLang="zh-CN" sz="2800" baseline="30000" dirty="0"/>
              <a:t>-</a:t>
            </a:r>
            <a:r>
              <a:rPr lang="en-US" altLang="zh-CN" sz="2800" dirty="0"/>
              <a:t>),</a:t>
            </a:r>
            <a:r>
              <a:rPr lang="zh-CN" altLang="zh-CN" sz="2800" dirty="0"/>
              <a:t>但酸与碱的物质的量不一定相等</a:t>
            </a:r>
            <a:r>
              <a:rPr lang="en-US" altLang="zh-CN" sz="2800" dirty="0"/>
              <a:t>,</a:t>
            </a:r>
            <a:r>
              <a:rPr lang="zh-CN" altLang="zh-CN" sz="2800" dirty="0"/>
              <a:t>因为酸有一元酸、多元酸之分</a:t>
            </a:r>
            <a:r>
              <a:rPr lang="en-US" altLang="zh-CN" sz="2800" dirty="0"/>
              <a:t>,</a:t>
            </a:r>
            <a:r>
              <a:rPr lang="zh-CN" altLang="zh-CN" sz="2800" dirty="0"/>
              <a:t>碱也有一元碱和多元碱之别。</a:t>
            </a:r>
          </a:p>
          <a:p>
            <a:pPr>
              <a:lnSpc>
                <a:spcPct val="150000"/>
              </a:lnSpc>
            </a:pPr>
            <a:r>
              <a:rPr lang="en-US" altLang="zh-CN" sz="2800" b="1" dirty="0"/>
              <a:t>4.</a:t>
            </a:r>
            <a:r>
              <a:rPr lang="zh-CN" altLang="zh-CN" sz="2800" b="1" dirty="0"/>
              <a:t>酸碱中和滴定实验中</a:t>
            </a:r>
            <a:r>
              <a:rPr lang="en-US" altLang="zh-CN" sz="2800" b="1" dirty="0"/>
              <a:t>,</a:t>
            </a:r>
            <a:r>
              <a:rPr lang="zh-CN" altLang="zh-CN" sz="2800" b="1" dirty="0"/>
              <a:t>达到滴定终点时酸碱恰好反应。</a:t>
            </a:r>
          </a:p>
          <a:p>
            <a:pPr>
              <a:lnSpc>
                <a:spcPct val="150000"/>
              </a:lnSpc>
            </a:pPr>
            <a:r>
              <a:rPr lang="zh-CN" altLang="en-US" sz="2800" b="1" dirty="0">
                <a:solidFill>
                  <a:srgbClr val="DA251C"/>
                </a:solidFill>
                <a:cs typeface="Times New Roman" panose="02020603050405020304" pitchFamily="18" charset="0"/>
              </a:rPr>
              <a:t>辨析    </a:t>
            </a:r>
            <a:r>
              <a:rPr lang="zh-CN" altLang="zh-CN" sz="2800" dirty="0"/>
              <a:t>错误。酸碱恰好反应是指酸提供的</a:t>
            </a:r>
            <a:r>
              <a:rPr lang="en-US" altLang="zh-CN" sz="2800" dirty="0"/>
              <a:t>H</a:t>
            </a:r>
            <a:r>
              <a:rPr lang="en-US" altLang="zh-CN" sz="2800" baseline="30000" dirty="0"/>
              <a:t>+</a:t>
            </a:r>
            <a:r>
              <a:rPr lang="zh-CN" altLang="zh-CN" sz="2800" dirty="0"/>
              <a:t>与碱提供的</a:t>
            </a:r>
            <a:r>
              <a:rPr lang="en-US" altLang="zh-CN" sz="2800" dirty="0"/>
              <a:t>OH</a:t>
            </a:r>
            <a:r>
              <a:rPr lang="en-US" altLang="zh-CN" sz="2800" baseline="30000" dirty="0"/>
              <a:t>-</a:t>
            </a:r>
            <a:r>
              <a:rPr lang="zh-CN" altLang="zh-CN" sz="2800" dirty="0"/>
              <a:t>恰好完全反应</a:t>
            </a:r>
            <a:r>
              <a:rPr lang="en-US" altLang="zh-CN" sz="2800" dirty="0"/>
              <a:t>,</a:t>
            </a:r>
            <a:r>
              <a:rPr lang="zh-CN" altLang="zh-CN" sz="2800" dirty="0"/>
              <a:t>此时溶液可能呈中性</a:t>
            </a:r>
            <a:r>
              <a:rPr lang="en-US" altLang="zh-CN" sz="2800" dirty="0"/>
              <a:t>,</a:t>
            </a:r>
            <a:r>
              <a:rPr lang="zh-CN" altLang="zh-CN" sz="2800" dirty="0"/>
              <a:t>也可能呈酸性或碱性</a:t>
            </a:r>
            <a:r>
              <a:rPr lang="en-US" altLang="zh-CN" sz="2800" dirty="0"/>
              <a:t>;</a:t>
            </a:r>
            <a:r>
              <a:rPr lang="zh-CN" altLang="zh-CN" sz="2800" dirty="0"/>
              <a:t>而滴定终点是指示剂颜色恰好变化的点</a:t>
            </a:r>
            <a:r>
              <a:rPr lang="en-US" altLang="zh-CN" sz="2800" dirty="0"/>
              <a:t>,</a:t>
            </a:r>
            <a:r>
              <a:rPr lang="zh-CN" altLang="zh-CN" sz="2800" dirty="0"/>
              <a:t>二者不完全相同</a:t>
            </a:r>
            <a:r>
              <a:rPr lang="en-US" altLang="zh-CN" sz="2800" dirty="0"/>
              <a:t>,</a:t>
            </a:r>
            <a:r>
              <a:rPr lang="zh-CN" altLang="zh-CN" sz="2800" dirty="0"/>
              <a:t>选择指示剂时</a:t>
            </a:r>
            <a:r>
              <a:rPr lang="en-US" altLang="zh-CN" sz="2800" dirty="0"/>
              <a:t>,</a:t>
            </a:r>
            <a:r>
              <a:rPr lang="zh-CN" altLang="zh-CN" sz="2800" dirty="0"/>
              <a:t>应使酸碱恰好反应时溶液的</a:t>
            </a:r>
            <a:r>
              <a:rPr lang="en-US" altLang="zh-CN" sz="2800" dirty="0"/>
              <a:t>pH</a:t>
            </a:r>
            <a:r>
              <a:rPr lang="zh-CN" altLang="zh-CN" sz="2800" dirty="0"/>
              <a:t>落在指示剂变色的</a:t>
            </a:r>
            <a:r>
              <a:rPr lang="en-US" altLang="zh-CN" sz="2800" dirty="0"/>
              <a:t>pH</a:t>
            </a:r>
            <a:r>
              <a:rPr lang="zh-CN" altLang="zh-CN" sz="2800" dirty="0"/>
              <a:t>范围之内。</a:t>
            </a:r>
          </a:p>
        </p:txBody>
      </p:sp>
    </p:spTree>
    <p:extLst>
      <p:ext uri="{BB962C8B-B14F-4D97-AF65-F5344CB8AC3E}">
        <p14:creationId xmlns:p14="http://schemas.microsoft.com/office/powerpoint/2010/main" val="21705666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C</a:t>
            </a:r>
            <a:r>
              <a:rPr lang="zh-CN" altLang="en-US" sz="2800" b="1" dirty="0">
                <a:solidFill>
                  <a:schemeClr val="bg1"/>
                </a:solidFill>
                <a:latin typeface="微软雅黑" panose="020B0503020204020204" pitchFamily="34" charset="-122"/>
                <a:ea typeface="微软雅黑" panose="020B0503020204020204" pitchFamily="34" charset="-122"/>
              </a:rPr>
              <a:t>考法帮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考向全扫描</a:t>
            </a:r>
          </a:p>
        </p:txBody>
      </p:sp>
      <p:sp>
        <p:nvSpPr>
          <p:cNvPr id="3" name="矩形 2">
            <a:hlinkClick r:id="rId2" action="ppaction://hlinksldjump"/>
          </p:cNvPr>
          <p:cNvSpPr/>
          <p:nvPr/>
        </p:nvSpPr>
        <p:spPr>
          <a:xfrm>
            <a:off x="4659086" y="1273628"/>
            <a:ext cx="6487885"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溶液</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pH</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的相关计算</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酸碱中和滴定曲线的应用</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有关滴定的计算</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104351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8EA5E433-12A3-47D9-96FC-E1C5A5825E7B}"/>
              </a:ext>
            </a:extLst>
          </p:cNvPr>
          <p:cNvSpPr/>
          <p:nvPr/>
        </p:nvSpPr>
        <p:spPr>
          <a:xfrm>
            <a:off x="268515" y="1168183"/>
            <a:ext cx="11691256" cy="5262979"/>
          </a:xfrm>
          <a:prstGeom prst="rect">
            <a:avLst/>
          </a:prstGeom>
        </p:spPr>
        <p:txBody>
          <a:bodyPr wrap="square">
            <a:spAutoFit/>
          </a:bodyPr>
          <a:lstStyle/>
          <a:p>
            <a:pPr>
              <a:lnSpc>
                <a:spcPct val="150000"/>
              </a:lnSpc>
            </a:pPr>
            <a:r>
              <a:rPr lang="zh-CN" altLang="en-US" sz="2800" dirty="0"/>
              <a:t>　　</a:t>
            </a:r>
            <a:r>
              <a:rPr lang="zh-CN" altLang="zh-CN" sz="2800" dirty="0"/>
              <a:t>近几年有关本专题的考查情况有</a:t>
            </a:r>
            <a:r>
              <a:rPr lang="en-US" altLang="zh-CN" sz="2800" dirty="0"/>
              <a:t>:1.</a:t>
            </a:r>
            <a:r>
              <a:rPr lang="zh-CN" altLang="zh-CN" sz="2800" dirty="0"/>
              <a:t>在新情境下</a:t>
            </a:r>
            <a:r>
              <a:rPr lang="en-US" altLang="zh-CN" sz="2800" dirty="0"/>
              <a:t>,</a:t>
            </a:r>
            <a:r>
              <a:rPr lang="zh-CN" altLang="zh-CN" sz="2800" dirty="0"/>
              <a:t>考查水的电离平衡及与</a:t>
            </a:r>
            <a:r>
              <a:rPr lang="en-US" altLang="zh-CN" sz="2800" i="1" dirty="0"/>
              <a:t>K</a:t>
            </a:r>
            <a:r>
              <a:rPr lang="en-US" altLang="zh-CN" sz="2800" baseline="-25000" dirty="0"/>
              <a:t>w</a:t>
            </a:r>
            <a:r>
              <a:rPr lang="zh-CN" altLang="zh-CN" sz="2800" dirty="0"/>
              <a:t>的关系</a:t>
            </a:r>
            <a:r>
              <a:rPr lang="en-US" altLang="zh-CN" sz="2800" dirty="0"/>
              <a:t>,</a:t>
            </a:r>
            <a:r>
              <a:rPr lang="zh-CN" altLang="zh-CN" sz="2800" dirty="0"/>
              <a:t>以及影响水的电离　程度的因素。</a:t>
            </a:r>
          </a:p>
          <a:p>
            <a:pPr>
              <a:lnSpc>
                <a:spcPct val="150000"/>
              </a:lnSpc>
            </a:pPr>
            <a:r>
              <a:rPr lang="en-US" altLang="zh-CN" sz="2800" dirty="0"/>
              <a:t>2.pH</a:t>
            </a:r>
            <a:r>
              <a:rPr lang="zh-CN" altLang="zh-CN" sz="2800" dirty="0"/>
              <a:t>的简单计算和判断溶液的酸碱性</a:t>
            </a:r>
            <a:r>
              <a:rPr lang="en-US" altLang="zh-CN" sz="2800" dirty="0"/>
              <a:t>,</a:t>
            </a:r>
            <a:r>
              <a:rPr lang="zh-CN" altLang="zh-CN" sz="2800" dirty="0"/>
              <a:t>如</a:t>
            </a:r>
            <a:r>
              <a:rPr lang="en-US" altLang="zh-CN" sz="2800" dirty="0"/>
              <a:t>2015</a:t>
            </a:r>
            <a:r>
              <a:rPr lang="zh-CN" altLang="zh-CN" sz="2800" dirty="0"/>
              <a:t>年新课标全国卷 </a:t>
            </a:r>
            <a:r>
              <a:rPr lang="en-US" altLang="zh-CN" sz="2800" dirty="0"/>
              <a:t>Ⅰ </a:t>
            </a:r>
            <a:r>
              <a:rPr lang="zh-CN" altLang="zh-CN" sz="2800" dirty="0"/>
              <a:t>第</a:t>
            </a:r>
            <a:r>
              <a:rPr lang="en-US" altLang="zh-CN" sz="2800" dirty="0"/>
              <a:t>13</a:t>
            </a:r>
            <a:r>
              <a:rPr lang="zh-CN" altLang="zh-CN" sz="2800" dirty="0"/>
              <a:t>题</a:t>
            </a:r>
            <a:r>
              <a:rPr lang="en-US" altLang="zh-CN" sz="2800" dirty="0"/>
              <a:t>,</a:t>
            </a:r>
            <a:r>
              <a:rPr lang="zh-CN" altLang="zh-CN" sz="2800" dirty="0"/>
              <a:t>考查根据图像判断两种碱的碱性强弱</a:t>
            </a:r>
            <a:r>
              <a:rPr lang="en-US" altLang="zh-CN" sz="2800" dirty="0"/>
              <a:t>,2014</a:t>
            </a:r>
            <a:r>
              <a:rPr lang="zh-CN" altLang="zh-CN" sz="2800" dirty="0"/>
              <a:t>年新课标全国卷 </a:t>
            </a:r>
            <a:r>
              <a:rPr lang="en-US" altLang="zh-CN" sz="2800" dirty="0"/>
              <a:t>Ⅱ </a:t>
            </a:r>
            <a:r>
              <a:rPr lang="zh-CN" altLang="zh-CN" sz="2800" dirty="0"/>
              <a:t>第</a:t>
            </a:r>
            <a:r>
              <a:rPr lang="en-US" altLang="zh-CN" sz="2800" dirty="0"/>
              <a:t>11</a:t>
            </a:r>
            <a:r>
              <a:rPr lang="zh-CN" altLang="zh-CN" sz="2800" dirty="0"/>
              <a:t>题</a:t>
            </a:r>
            <a:r>
              <a:rPr lang="en-US" altLang="zh-CN" sz="2800" dirty="0"/>
              <a:t>,</a:t>
            </a:r>
            <a:r>
              <a:rPr lang="zh-CN" altLang="zh-CN" sz="2800" dirty="0"/>
              <a:t>计算氨水稀释</a:t>
            </a:r>
            <a:r>
              <a:rPr lang="en-US" altLang="zh-CN" sz="2800" dirty="0"/>
              <a:t>10</a:t>
            </a:r>
            <a:r>
              <a:rPr lang="zh-CN" altLang="zh-CN" sz="2800" dirty="0"/>
              <a:t>倍后的</a:t>
            </a:r>
            <a:r>
              <a:rPr lang="en-US" altLang="zh-CN" sz="2800" dirty="0"/>
              <a:t>pH</a:t>
            </a:r>
            <a:r>
              <a:rPr lang="zh-CN" altLang="zh-CN" sz="2800" dirty="0"/>
              <a:t>。</a:t>
            </a:r>
          </a:p>
          <a:p>
            <a:pPr>
              <a:lnSpc>
                <a:spcPct val="150000"/>
              </a:lnSpc>
            </a:pPr>
            <a:r>
              <a:rPr lang="en-US" altLang="zh-CN" sz="2800" dirty="0"/>
              <a:t>3.</a:t>
            </a:r>
            <a:r>
              <a:rPr lang="zh-CN" altLang="zh-CN" sz="2800" dirty="0"/>
              <a:t>根据溶液混合或稀释后的</a:t>
            </a:r>
            <a:r>
              <a:rPr lang="en-US" altLang="zh-CN" sz="2800" dirty="0"/>
              <a:t>pH</a:t>
            </a:r>
            <a:r>
              <a:rPr lang="zh-CN" altLang="zh-CN" sz="2800" dirty="0"/>
              <a:t>计算溶液的体积比。</a:t>
            </a:r>
          </a:p>
          <a:p>
            <a:pPr>
              <a:lnSpc>
                <a:spcPct val="150000"/>
              </a:lnSpc>
            </a:pPr>
            <a:r>
              <a:rPr lang="en-US" altLang="zh-CN" sz="2800" dirty="0"/>
              <a:t>4.</a:t>
            </a:r>
            <a:r>
              <a:rPr lang="zh-CN" altLang="zh-CN" sz="2800" dirty="0"/>
              <a:t>中和滴定实验的相关知识及中和滴定的拓展运用和计算</a:t>
            </a:r>
            <a:r>
              <a:rPr lang="en-US" altLang="zh-CN" sz="2800" dirty="0"/>
              <a:t>,</a:t>
            </a:r>
            <a:r>
              <a:rPr lang="zh-CN" altLang="zh-CN" sz="2800" dirty="0"/>
              <a:t>如</a:t>
            </a:r>
            <a:r>
              <a:rPr lang="en-US" altLang="zh-CN" sz="2800" dirty="0"/>
              <a:t>2016</a:t>
            </a:r>
            <a:r>
              <a:rPr lang="zh-CN" altLang="zh-CN" sz="2800" dirty="0"/>
              <a:t>年全国卷</a:t>
            </a:r>
            <a:r>
              <a:rPr lang="en-US" altLang="zh-CN" sz="2800" dirty="0"/>
              <a:t>Ⅰ</a:t>
            </a:r>
            <a:r>
              <a:rPr lang="zh-CN" altLang="zh-CN" sz="2800" dirty="0"/>
              <a:t>第</a:t>
            </a:r>
            <a:r>
              <a:rPr lang="en-US" altLang="zh-CN" sz="2800" dirty="0"/>
              <a:t>12</a:t>
            </a:r>
            <a:r>
              <a:rPr lang="zh-CN" altLang="zh-CN" sz="2800" dirty="0"/>
              <a:t>题</a:t>
            </a:r>
            <a:r>
              <a:rPr lang="en-US" altLang="zh-CN" sz="2800" dirty="0"/>
              <a:t>,</a:t>
            </a:r>
            <a:r>
              <a:rPr lang="zh-CN" altLang="zh-CN" sz="2800" dirty="0"/>
              <a:t>结合盐酸滴定氨水的滴定曲线</a:t>
            </a:r>
            <a:r>
              <a:rPr lang="en-US" altLang="zh-CN" sz="2800" dirty="0"/>
              <a:t>,</a:t>
            </a:r>
            <a:r>
              <a:rPr lang="zh-CN" altLang="zh-CN" sz="2800" dirty="0"/>
              <a:t>考查滴定中指示剂的选择以及</a:t>
            </a:r>
            <a:r>
              <a:rPr lang="en-US" altLang="zh-CN" sz="2800" dirty="0"/>
              <a:t>pH</a:t>
            </a:r>
            <a:endParaRPr lang="zh-CN" altLang="zh-CN" sz="2800" dirty="0"/>
          </a:p>
        </p:txBody>
      </p:sp>
      <p:sp>
        <p:nvSpPr>
          <p:cNvPr id="5" name="矩形 4">
            <a:extLst>
              <a:ext uri="{FF2B5EF4-FFF2-40B4-BE49-F238E27FC236}">
                <a16:creationId xmlns:a16="http://schemas.microsoft.com/office/drawing/2014/main" xmlns="" id="{E21ABC8D-1C46-4B5A-9C88-3EA50E8EBABA}"/>
              </a:ext>
            </a:extLst>
          </p:cNvPr>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1066800" y="-2"/>
            <a:ext cx="18288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考情揭秘</a:t>
            </a:r>
          </a:p>
        </p:txBody>
      </p:sp>
      <p:sp>
        <p:nvSpPr>
          <p:cNvPr id="9" name="矩形 8"/>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Tree>
    <p:extLst>
      <p:ext uri="{BB962C8B-B14F-4D97-AF65-F5344CB8AC3E}">
        <p14:creationId xmlns:p14="http://schemas.microsoft.com/office/powerpoint/2010/main" val="27914690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8EA5E433-12A3-47D9-96FC-E1C5A5825E7B}"/>
              </a:ext>
            </a:extLst>
          </p:cNvPr>
          <p:cNvSpPr/>
          <p:nvPr/>
        </p:nvSpPr>
        <p:spPr>
          <a:xfrm>
            <a:off x="268515" y="819841"/>
            <a:ext cx="11691256" cy="1950534"/>
          </a:xfrm>
          <a:prstGeom prst="rect">
            <a:avLst/>
          </a:prstGeom>
        </p:spPr>
        <p:txBody>
          <a:bodyPr wrap="square">
            <a:spAutoFit/>
          </a:bodyPr>
          <a:lstStyle/>
          <a:p>
            <a:pPr>
              <a:lnSpc>
                <a:spcPct val="150000"/>
              </a:lnSpc>
            </a:pPr>
            <a:r>
              <a:rPr lang="zh-CN" altLang="zh-CN" sz="2800" dirty="0"/>
              <a:t>的计算等</a:t>
            </a:r>
            <a:r>
              <a:rPr lang="en-US" altLang="zh-CN" sz="2800" dirty="0"/>
              <a:t>;2017</a:t>
            </a:r>
            <a:r>
              <a:rPr lang="zh-CN" altLang="zh-CN" sz="2800" dirty="0"/>
              <a:t>年全国卷</a:t>
            </a:r>
            <a:r>
              <a:rPr lang="en-US" altLang="zh-CN" sz="2800" dirty="0"/>
              <a:t>Ⅰ</a:t>
            </a:r>
            <a:r>
              <a:rPr lang="zh-CN" altLang="zh-CN" sz="2800" dirty="0"/>
              <a:t>第</a:t>
            </a:r>
            <a:r>
              <a:rPr lang="en-US" altLang="zh-CN" sz="2800" dirty="0"/>
              <a:t>26</a:t>
            </a:r>
            <a:r>
              <a:rPr lang="zh-CN" altLang="zh-CN" sz="2800" dirty="0"/>
              <a:t>题</a:t>
            </a:r>
            <a:r>
              <a:rPr lang="en-US" altLang="zh-CN" sz="2800" dirty="0"/>
              <a:t>,</a:t>
            </a:r>
            <a:r>
              <a:rPr lang="zh-CN" altLang="zh-CN" sz="2800" dirty="0"/>
              <a:t>用凯氏定氮法测定蛋白质中氮含量</a:t>
            </a:r>
            <a:r>
              <a:rPr lang="en-US" altLang="zh-CN" sz="2800" dirty="0"/>
              <a:t>,</a:t>
            </a:r>
            <a:r>
              <a:rPr lang="zh-CN" altLang="zh-CN" sz="2800" dirty="0"/>
              <a:t>涉及滴定计算</a:t>
            </a:r>
            <a:r>
              <a:rPr lang="en-US" altLang="zh-CN" sz="2800" dirty="0"/>
              <a:t>;2017</a:t>
            </a:r>
            <a:r>
              <a:rPr lang="zh-CN" altLang="zh-CN" sz="2800" dirty="0"/>
              <a:t>年全国卷</a:t>
            </a:r>
            <a:r>
              <a:rPr lang="en-US" altLang="zh-CN" sz="2800" dirty="0"/>
              <a:t>Ⅱ</a:t>
            </a:r>
            <a:r>
              <a:rPr lang="zh-CN" altLang="zh-CN" sz="2800" dirty="0"/>
              <a:t>第</a:t>
            </a:r>
            <a:r>
              <a:rPr lang="en-US" altLang="zh-CN" sz="2800" dirty="0"/>
              <a:t>28</a:t>
            </a:r>
            <a:r>
              <a:rPr lang="zh-CN" altLang="zh-CN" sz="2800" dirty="0"/>
              <a:t>题</a:t>
            </a:r>
            <a:r>
              <a:rPr lang="en-US" altLang="zh-CN" sz="2800" dirty="0"/>
              <a:t>,</a:t>
            </a:r>
            <a:r>
              <a:rPr lang="zh-CN" altLang="zh-CN" sz="2800" dirty="0"/>
              <a:t>涉及滴定操作和计算等</a:t>
            </a:r>
            <a:r>
              <a:rPr lang="en-US" altLang="zh-CN" sz="2800" dirty="0"/>
              <a:t>;2014</a:t>
            </a:r>
            <a:r>
              <a:rPr lang="zh-CN" altLang="zh-CN" sz="2800" dirty="0"/>
              <a:t>新课标全国卷</a:t>
            </a:r>
            <a:r>
              <a:rPr lang="en-US" altLang="zh-CN" sz="2800" dirty="0"/>
              <a:t>Ⅱ</a:t>
            </a:r>
            <a:r>
              <a:rPr lang="zh-CN" altLang="zh-CN" sz="2800" dirty="0"/>
              <a:t>第</a:t>
            </a:r>
            <a:r>
              <a:rPr lang="en-US" altLang="zh-CN" sz="2800" dirty="0"/>
              <a:t>28</a:t>
            </a:r>
            <a:r>
              <a:rPr lang="zh-CN" altLang="zh-CN" sz="2800" dirty="0"/>
              <a:t>题</a:t>
            </a:r>
            <a:r>
              <a:rPr lang="en-US" altLang="zh-CN" sz="2800" dirty="0"/>
              <a:t>,</a:t>
            </a:r>
            <a:r>
              <a:rPr lang="zh-CN" altLang="zh-CN" sz="2800" dirty="0"/>
              <a:t>考查中和滴定和沉淀滴定的相关计算。</a:t>
            </a:r>
          </a:p>
        </p:txBody>
      </p:sp>
      <p:sp>
        <p:nvSpPr>
          <p:cNvPr id="5" name="矩形 4">
            <a:extLst>
              <a:ext uri="{FF2B5EF4-FFF2-40B4-BE49-F238E27FC236}">
                <a16:creationId xmlns:a16="http://schemas.microsoft.com/office/drawing/2014/main" xmlns="" id="{E21ABC8D-1C46-4B5A-9C88-3EA50E8EBABA}"/>
              </a:ext>
            </a:extLst>
          </p:cNvPr>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Tree>
    <p:extLst>
      <p:ext uri="{BB962C8B-B14F-4D97-AF65-F5344CB8AC3E}">
        <p14:creationId xmlns:p14="http://schemas.microsoft.com/office/powerpoint/2010/main" val="35216399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xmlns="" id="{9BCFBCDB-577C-4C84-9BF9-814CC413FB39}"/>
                  </a:ext>
                </a:extLst>
              </p:cNvPr>
              <p:cNvSpPr/>
              <p:nvPr/>
            </p:nvSpPr>
            <p:spPr>
              <a:xfrm>
                <a:off x="250487" y="888077"/>
                <a:ext cx="11723912" cy="4616648"/>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7</a:t>
                </a:r>
                <a:r>
                  <a:rPr lang="zh-CN" altLang="zh-CN" sz="2800" dirty="0"/>
                  <a:t>　</a:t>
                </a:r>
                <a:r>
                  <a:rPr lang="en-US" altLang="zh-CN" sz="2800" dirty="0"/>
                  <a:t>[2014</a:t>
                </a:r>
                <a:r>
                  <a:rPr lang="zh-CN" altLang="zh-CN" sz="2800" dirty="0"/>
                  <a:t>新课标全国卷</a:t>
                </a:r>
                <a:r>
                  <a:rPr lang="en-US" altLang="zh-CN" sz="2800" dirty="0"/>
                  <a:t>Ⅱ,11,6</a:t>
                </a:r>
                <a:r>
                  <a:rPr lang="zh-CN" altLang="zh-CN" sz="2800" dirty="0"/>
                  <a:t>分</a:t>
                </a:r>
                <a:r>
                  <a:rPr lang="en-US" altLang="zh-CN" sz="2800" dirty="0"/>
                  <a:t>]</a:t>
                </a:r>
                <a:r>
                  <a:rPr lang="zh-CN" altLang="zh-CN" sz="2800" dirty="0"/>
                  <a:t>一定温度下</a:t>
                </a:r>
                <a:r>
                  <a:rPr lang="en-US" altLang="zh-CN" sz="2800" dirty="0"/>
                  <a:t>,</a:t>
                </a:r>
                <a:r>
                  <a:rPr lang="zh-CN" altLang="zh-CN" sz="2800" dirty="0"/>
                  <a:t>下列溶液的离子浓度关系式正确的是</a:t>
                </a:r>
              </a:p>
              <a:p>
                <a:pPr>
                  <a:lnSpc>
                    <a:spcPct val="150000"/>
                  </a:lnSpc>
                </a:pPr>
                <a:r>
                  <a:rPr lang="en-US" altLang="zh-CN" sz="2800" dirty="0" err="1"/>
                  <a:t>A.pH</a:t>
                </a:r>
                <a:r>
                  <a:rPr lang="en-US" altLang="zh-CN" sz="2800" dirty="0"/>
                  <a:t>=5</a:t>
                </a:r>
                <a:r>
                  <a:rPr lang="zh-CN" altLang="zh-CN" sz="2800" dirty="0"/>
                  <a:t>的</a:t>
                </a:r>
                <a:r>
                  <a:rPr lang="en-US" altLang="zh-CN" sz="2800" dirty="0"/>
                  <a:t>H</a:t>
                </a:r>
                <a:r>
                  <a:rPr lang="en-US" altLang="zh-CN" sz="2800" baseline="-25000" dirty="0"/>
                  <a:t>2</a:t>
                </a:r>
                <a:r>
                  <a:rPr lang="en-US" altLang="zh-CN" sz="2800" dirty="0"/>
                  <a:t>S</a:t>
                </a:r>
                <a:r>
                  <a:rPr lang="zh-CN" altLang="zh-CN" sz="2800" dirty="0"/>
                  <a:t>溶液中</a:t>
                </a:r>
                <a:r>
                  <a:rPr lang="en-US" altLang="zh-CN" sz="2800" dirty="0"/>
                  <a:t>,</a:t>
                </a:r>
                <a:r>
                  <a:rPr lang="en-US" altLang="zh-CN" sz="2800" i="1" dirty="0"/>
                  <a:t>c</a:t>
                </a:r>
                <a:r>
                  <a:rPr lang="en-US" altLang="zh-CN" sz="2800" dirty="0"/>
                  <a:t>(H</a:t>
                </a:r>
                <a:r>
                  <a:rPr lang="en-US" altLang="zh-CN" sz="2800" baseline="30000" dirty="0"/>
                  <a:t>+</a:t>
                </a:r>
                <a:r>
                  <a:rPr lang="en-US" altLang="zh-CN" sz="2800" dirty="0"/>
                  <a:t>)=</a:t>
                </a:r>
                <a:r>
                  <a:rPr lang="en-US" altLang="zh-CN" sz="2800" i="1" dirty="0"/>
                  <a:t>c</a:t>
                </a:r>
                <a:r>
                  <a:rPr lang="en-US" altLang="zh-CN" sz="2800" dirty="0"/>
                  <a:t>(HS</a:t>
                </a:r>
                <a:r>
                  <a:rPr lang="en-US" altLang="zh-CN" sz="2800" baseline="30000" dirty="0"/>
                  <a:t>-</a:t>
                </a:r>
                <a:r>
                  <a:rPr lang="en-US" altLang="zh-CN" sz="2800" dirty="0"/>
                  <a:t>)=1×10</a:t>
                </a:r>
                <a:r>
                  <a:rPr lang="en-US" altLang="zh-CN" sz="2800" baseline="30000" dirty="0"/>
                  <a:t>-5</a:t>
                </a:r>
                <a:r>
                  <a:rPr lang="en-US" altLang="zh-CN" sz="2800" dirty="0"/>
                  <a:t> mol·L</a:t>
                </a:r>
                <a:r>
                  <a:rPr lang="en-US" altLang="zh-CN" sz="2800" baseline="30000" dirty="0"/>
                  <a:t>-1</a:t>
                </a:r>
                <a:endParaRPr lang="zh-CN" altLang="zh-CN" sz="2800" dirty="0"/>
              </a:p>
              <a:p>
                <a:pPr>
                  <a:lnSpc>
                    <a:spcPct val="150000"/>
                  </a:lnSpc>
                </a:pPr>
                <a:r>
                  <a:rPr lang="en-US" altLang="zh-CN" sz="2800" dirty="0" err="1"/>
                  <a:t>B.pH</a:t>
                </a:r>
                <a:r>
                  <a:rPr lang="en-US" altLang="zh-CN" sz="2800" dirty="0"/>
                  <a:t>=</a:t>
                </a:r>
                <a:r>
                  <a:rPr lang="en-US" altLang="zh-CN" sz="2800" i="1" dirty="0"/>
                  <a:t>a</a:t>
                </a:r>
                <a:r>
                  <a:rPr lang="zh-CN" altLang="zh-CN" sz="2800" dirty="0"/>
                  <a:t>的氨水溶液</a:t>
                </a:r>
                <a:r>
                  <a:rPr lang="en-US" altLang="zh-CN" sz="2800" dirty="0"/>
                  <a:t>,</a:t>
                </a:r>
                <a:r>
                  <a:rPr lang="zh-CN" altLang="zh-CN" sz="2800" dirty="0"/>
                  <a:t>稀释</a:t>
                </a:r>
                <a:r>
                  <a:rPr lang="en-US" altLang="zh-CN" sz="2800" dirty="0"/>
                  <a:t>10</a:t>
                </a:r>
                <a:r>
                  <a:rPr lang="zh-CN" altLang="zh-CN" sz="2800" dirty="0"/>
                  <a:t>倍后</a:t>
                </a:r>
                <a:r>
                  <a:rPr lang="en-US" altLang="zh-CN" sz="2800" dirty="0"/>
                  <a:t>,</a:t>
                </a:r>
                <a:r>
                  <a:rPr lang="zh-CN" altLang="zh-CN" sz="2800" dirty="0"/>
                  <a:t>其</a:t>
                </a:r>
                <a:r>
                  <a:rPr lang="en-US" altLang="zh-CN" sz="2800" dirty="0"/>
                  <a:t>pH=</a:t>
                </a:r>
                <a:r>
                  <a:rPr lang="en-US" altLang="zh-CN" sz="2800" i="1" dirty="0"/>
                  <a:t>b</a:t>
                </a:r>
                <a:r>
                  <a:rPr lang="en-US" altLang="zh-CN" sz="2800" dirty="0"/>
                  <a:t>,</a:t>
                </a:r>
                <a:r>
                  <a:rPr lang="zh-CN" altLang="zh-CN" sz="2800" dirty="0"/>
                  <a:t>则</a:t>
                </a:r>
                <a:r>
                  <a:rPr lang="en-US" altLang="zh-CN" sz="2800" i="1" dirty="0"/>
                  <a:t>a=b</a:t>
                </a:r>
                <a:r>
                  <a:rPr lang="en-US" altLang="zh-CN" sz="2800" dirty="0"/>
                  <a:t>+1</a:t>
                </a:r>
                <a:endParaRPr lang="zh-CN" altLang="zh-CN" sz="2800" dirty="0"/>
              </a:p>
              <a:p>
                <a:pPr>
                  <a:lnSpc>
                    <a:spcPct val="150000"/>
                  </a:lnSpc>
                </a:pPr>
                <a:r>
                  <a:rPr lang="en-US" altLang="zh-CN" sz="2800" dirty="0" err="1"/>
                  <a:t>C.pH</a:t>
                </a:r>
                <a:r>
                  <a:rPr lang="en-US" altLang="zh-CN" sz="2800" dirty="0"/>
                  <a:t>=2</a:t>
                </a:r>
                <a:r>
                  <a:rPr lang="zh-CN" altLang="zh-CN" sz="2800" dirty="0"/>
                  <a:t>的</a:t>
                </a:r>
                <a:r>
                  <a:rPr lang="en-US" altLang="zh-CN" sz="2800" dirty="0"/>
                  <a:t>H</a:t>
                </a:r>
                <a:r>
                  <a:rPr lang="en-US" altLang="zh-CN" sz="2800" baseline="-25000" dirty="0"/>
                  <a:t>2</a:t>
                </a:r>
                <a:r>
                  <a:rPr lang="en-US" altLang="zh-CN" sz="2800" dirty="0"/>
                  <a:t>C</a:t>
                </a:r>
                <a:r>
                  <a:rPr lang="en-US" altLang="zh-CN" sz="2800" baseline="-25000" dirty="0"/>
                  <a:t>2</a:t>
                </a:r>
                <a:r>
                  <a:rPr lang="en-US" altLang="zh-CN" sz="2800" dirty="0"/>
                  <a:t>O</a:t>
                </a:r>
                <a:r>
                  <a:rPr lang="en-US" altLang="zh-CN" sz="2800" baseline="-25000" dirty="0"/>
                  <a:t>4</a:t>
                </a:r>
                <a:r>
                  <a:rPr lang="zh-CN" altLang="zh-CN" sz="2800" dirty="0"/>
                  <a:t>溶液与</a:t>
                </a:r>
                <a:r>
                  <a:rPr lang="en-US" altLang="zh-CN" sz="2800" dirty="0"/>
                  <a:t>pH=12</a:t>
                </a:r>
                <a:r>
                  <a:rPr lang="zh-CN" altLang="zh-CN" sz="2800" dirty="0"/>
                  <a:t>的</a:t>
                </a:r>
                <a:r>
                  <a:rPr lang="en-US" altLang="zh-CN" sz="2800" dirty="0" err="1"/>
                  <a:t>NaOH</a:t>
                </a:r>
                <a:r>
                  <a:rPr lang="zh-CN" altLang="zh-CN" sz="2800" dirty="0"/>
                  <a:t>溶液任意比例混合</a:t>
                </a:r>
                <a:r>
                  <a:rPr lang="en-US" altLang="zh-CN" sz="2800" dirty="0"/>
                  <a:t>:</a:t>
                </a:r>
                <a:r>
                  <a:rPr lang="en-US" altLang="zh-CN" sz="2800" i="1" dirty="0"/>
                  <a:t>c</a:t>
                </a:r>
                <a:r>
                  <a:rPr lang="en-US" altLang="zh-CN" sz="2800" dirty="0"/>
                  <a:t>(Na</a:t>
                </a:r>
                <a:r>
                  <a:rPr lang="en-US" altLang="zh-CN" sz="2800" baseline="30000" dirty="0"/>
                  <a:t>+</a:t>
                </a:r>
                <a:r>
                  <a:rPr lang="en-US" altLang="zh-CN" sz="2800" dirty="0"/>
                  <a:t>)+</a:t>
                </a:r>
                <a:r>
                  <a:rPr lang="en-US" altLang="zh-CN" sz="2800" i="1" dirty="0"/>
                  <a:t>c</a:t>
                </a:r>
                <a:r>
                  <a:rPr lang="en-US" altLang="zh-CN" sz="2800" dirty="0"/>
                  <a:t>(H</a:t>
                </a:r>
                <a:r>
                  <a:rPr lang="en-US" altLang="zh-CN" sz="2800" baseline="30000" dirty="0"/>
                  <a:t>+</a:t>
                </a:r>
                <a:r>
                  <a:rPr lang="en-US" altLang="zh-CN" sz="2800" dirty="0"/>
                  <a:t>)=</a:t>
                </a:r>
                <a:r>
                  <a:rPr lang="en-US" altLang="zh-CN" sz="2800" i="1" dirty="0"/>
                  <a:t>c</a:t>
                </a:r>
                <a:r>
                  <a:rPr lang="en-US" altLang="zh-CN" sz="2800" dirty="0"/>
                  <a:t>(OH</a:t>
                </a:r>
                <a:r>
                  <a:rPr lang="en-US" altLang="zh-CN" sz="2800" baseline="30000" dirty="0"/>
                  <a:t>-</a:t>
                </a:r>
                <a:r>
                  <a:rPr lang="en-US" altLang="zh-CN" sz="2800" dirty="0"/>
                  <a:t>)+</a:t>
                </a:r>
                <a:r>
                  <a:rPr lang="en-US" altLang="zh-CN" sz="2800" i="1" dirty="0"/>
                  <a:t>c</a:t>
                </a:r>
                <a:r>
                  <a:rPr lang="en-US" altLang="zh-CN" sz="2800" dirty="0"/>
                  <a:t>(HC</a:t>
                </a:r>
                <a:r>
                  <a:rPr lang="en-US" altLang="zh-CN" sz="2800" baseline="-25000" dirty="0"/>
                  <a:t>2</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m:rPr>
                            <m:nor/>
                          </m:rPr>
                          <a:rPr lang="en-US" altLang="zh-CN" sz="2800" i="1"/>
                          <m:t>−</m:t>
                        </m:r>
                      </m:sup>
                    </m:sSubSup>
                  </m:oMath>
                </a14:m>
                <a:r>
                  <a:rPr lang="en-US" altLang="zh-CN" sz="2800" dirty="0"/>
                  <a:t>)</a:t>
                </a:r>
                <a:endParaRPr lang="zh-CN" altLang="zh-CN" sz="2800" dirty="0"/>
              </a:p>
              <a:p>
                <a:pPr>
                  <a:lnSpc>
                    <a:spcPct val="150000"/>
                  </a:lnSpc>
                </a:pPr>
                <a:r>
                  <a:rPr lang="en-US" altLang="zh-CN" sz="2800" dirty="0" err="1"/>
                  <a:t>D.pH</a:t>
                </a:r>
                <a:r>
                  <a:rPr lang="zh-CN" altLang="zh-CN" sz="2800" dirty="0"/>
                  <a:t>相同的</a:t>
                </a:r>
                <a:r>
                  <a:rPr lang="en-US" altLang="zh-CN" sz="2800" dirty="0"/>
                  <a:t>①CH</a:t>
                </a:r>
                <a:r>
                  <a:rPr lang="en-US" altLang="zh-CN" sz="2800" baseline="-25000" dirty="0"/>
                  <a:t>3</a:t>
                </a:r>
                <a:r>
                  <a:rPr lang="en-US" altLang="zh-CN" sz="2800" dirty="0"/>
                  <a:t>COONa②NaHCO</a:t>
                </a:r>
                <a:r>
                  <a:rPr lang="en-US" altLang="zh-CN" sz="2800" baseline="-25000" dirty="0"/>
                  <a:t>3</a:t>
                </a:r>
                <a:r>
                  <a:rPr lang="en-US" altLang="zh-CN" sz="2800" dirty="0"/>
                  <a:t>③NaClO</a:t>
                </a:r>
                <a:r>
                  <a:rPr lang="zh-CN" altLang="zh-CN" sz="2800" dirty="0"/>
                  <a:t>三种溶液的 </a:t>
                </a:r>
                <a:r>
                  <a:rPr lang="en-US" altLang="zh-CN" sz="2800" i="1" dirty="0"/>
                  <a:t>c</a:t>
                </a:r>
                <a:r>
                  <a:rPr lang="en-US" altLang="zh-CN" sz="2800" dirty="0"/>
                  <a:t>(Na</a:t>
                </a:r>
                <a:r>
                  <a:rPr lang="en-US" altLang="zh-CN" sz="2800" baseline="30000" dirty="0"/>
                  <a:t>+</a:t>
                </a:r>
                <a:r>
                  <a:rPr lang="en-US" altLang="zh-CN" sz="2800" dirty="0"/>
                  <a:t>):①&gt;②&gt;③</a:t>
                </a:r>
              </a:p>
            </p:txBody>
          </p:sp>
        </mc:Choice>
        <mc:Fallback xmlns="">
          <p:sp>
            <p:nvSpPr>
              <p:cNvPr id="9" name="矩形 8">
                <a:extLst>
                  <a:ext uri="{FF2B5EF4-FFF2-40B4-BE49-F238E27FC236}">
                    <a16:creationId xmlns:a16="http://schemas.microsoft.com/office/drawing/2014/main" id="{9BCFBCDB-577C-4C84-9BF9-814CC413FB39}"/>
                  </a:ext>
                </a:extLst>
              </p:cNvPr>
              <p:cNvSpPr>
                <a:spLocks noRot="1" noChangeAspect="1" noMove="1" noResize="1" noEditPoints="1" noAdjustHandles="1" noChangeArrowheads="1" noChangeShapeType="1" noTextEdit="1"/>
              </p:cNvSpPr>
              <p:nvPr/>
            </p:nvSpPr>
            <p:spPr>
              <a:xfrm>
                <a:off x="250487" y="888077"/>
                <a:ext cx="11723912" cy="4616648"/>
              </a:xfrm>
              <a:prstGeom prst="rect">
                <a:avLst/>
              </a:prstGeom>
              <a:blipFill>
                <a:blip r:embed="rId2"/>
                <a:stretch>
                  <a:fillRect l="-1040" r="-624" b="-1189"/>
                </a:stretch>
              </a:blipFill>
            </p:spPr>
            <p:txBody>
              <a:bodyPr/>
              <a:lstStyle/>
              <a:p>
                <a:r>
                  <a:rPr lang="zh-CN" altLang="en-US">
                    <a:noFill/>
                  </a:rPr>
                  <a:t> </a:t>
                </a:r>
              </a:p>
            </p:txBody>
          </p:sp>
        </mc:Fallback>
      </mc:AlternateContent>
      <p:sp>
        <p:nvSpPr>
          <p:cNvPr id="18" name="矩形 17">
            <a:extLst>
              <a:ext uri="{FF2B5EF4-FFF2-40B4-BE49-F238E27FC236}">
                <a16:creationId xmlns:a16="http://schemas.microsoft.com/office/drawing/2014/main" xmlns="" id="{A2A84C92-79A9-4D4B-B239-8E7F764F7A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9" name="矩形 18">
            <a:extLst>
              <a:ext uri="{FF2B5EF4-FFF2-40B4-BE49-F238E27FC236}">
                <a16:creationId xmlns:a16="http://schemas.microsoft.com/office/drawing/2014/main" xmlns="" id="{11FDB6B2-A016-4A70-B131-BD696910996E}"/>
              </a:ext>
            </a:extLst>
          </p:cNvPr>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20" name="矩形 19">
            <a:extLst>
              <a:ext uri="{FF2B5EF4-FFF2-40B4-BE49-F238E27FC236}">
                <a16:creationId xmlns:a16="http://schemas.microsoft.com/office/drawing/2014/main" xmlns="" id="{3A6C60BF-FD67-4859-A866-B3E2AFF0A966}"/>
              </a:ext>
            </a:extLst>
          </p:cNvPr>
          <p:cNvSpPr/>
          <p:nvPr/>
        </p:nvSpPr>
        <p:spPr>
          <a:xfrm>
            <a:off x="1066800" y="-2"/>
            <a:ext cx="4709886"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800" dirty="0">
                <a:solidFill>
                  <a:srgbClr val="DA251C"/>
                </a:solidFill>
                <a:ea typeface="微软雅黑" panose="020B0503020204020204" pitchFamily="34" charset="-122"/>
              </a:rPr>
              <a:t>考向</a:t>
            </a:r>
            <a:r>
              <a:rPr lang="en-US" altLang="zh-CN" sz="2800" dirty="0">
                <a:solidFill>
                  <a:srgbClr val="DA251C"/>
                </a:solidFill>
                <a:ea typeface="微软雅黑" panose="020B0503020204020204" pitchFamily="34" charset="-122"/>
              </a:rPr>
              <a:t>1  </a:t>
            </a:r>
            <a:r>
              <a:rPr lang="zh-CN" altLang="en-US" sz="2800" dirty="0">
                <a:solidFill>
                  <a:srgbClr val="DA251C"/>
                </a:solidFill>
                <a:ea typeface="微软雅黑" panose="020B0503020204020204" pitchFamily="34" charset="-122"/>
              </a:rPr>
              <a:t>溶液</a:t>
            </a:r>
            <a:r>
              <a:rPr lang="en-US" altLang="zh-CN" sz="2800" dirty="0">
                <a:solidFill>
                  <a:srgbClr val="DA251C"/>
                </a:solidFill>
                <a:ea typeface="微软雅黑" panose="020B0503020204020204" pitchFamily="34" charset="-122"/>
              </a:rPr>
              <a:t>pH</a:t>
            </a:r>
            <a:r>
              <a:rPr lang="zh-CN" altLang="en-US" sz="2800" dirty="0">
                <a:solidFill>
                  <a:srgbClr val="DA251C"/>
                </a:solidFill>
                <a:ea typeface="微软雅黑" panose="020B0503020204020204" pitchFamily="34" charset="-122"/>
              </a:rPr>
              <a:t>的相关计算</a:t>
            </a:r>
            <a:endParaRPr lang="en-US" altLang="zh-CN" sz="2800" dirty="0">
              <a:solidFill>
                <a:srgbClr val="DA251C"/>
              </a:solidFill>
              <a:ea typeface="微软雅黑" panose="020B0503020204020204" pitchFamily="34" charset="-122"/>
            </a:endParaRPr>
          </a:p>
        </p:txBody>
      </p:sp>
    </p:spTree>
    <p:extLst>
      <p:ext uri="{BB962C8B-B14F-4D97-AF65-F5344CB8AC3E}">
        <p14:creationId xmlns:p14="http://schemas.microsoft.com/office/powerpoint/2010/main" val="199929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AAD38542-DC3E-4EAF-91C0-5B525E3126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800" b="0" i="0" u="none" strike="noStrike" kern="1200" cap="none" spc="0" normalizeH="0" baseline="0" noProof="0" dirty="0">
              <a:ln>
                <a:noFill/>
              </a:ln>
              <a:solidFill>
                <a:prstClr val="white"/>
              </a:solidFill>
              <a:effectLst/>
              <a:uLnTx/>
              <a:uFillTx/>
              <a:latin typeface="Times New Roman"/>
              <a:ea typeface="微软雅黑"/>
              <a:cs typeface="+mn-cs"/>
            </a:endParaRPr>
          </a:p>
        </p:txBody>
      </p:sp>
      <p:sp>
        <p:nvSpPr>
          <p:cNvPr id="4" name="矩形 3">
            <a:extLst>
              <a:ext uri="{FF2B5EF4-FFF2-40B4-BE49-F238E27FC236}">
                <a16:creationId xmlns:a16="http://schemas.microsoft.com/office/drawing/2014/main" xmlns="" id="{6256DDF3-5962-4C1C-A62C-6C8C07560C22}"/>
              </a:ext>
            </a:extLst>
          </p:cNvPr>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DA251C"/>
                </a:solidFill>
                <a:effectLst/>
                <a:uLnTx/>
                <a:uFillTx/>
                <a:latin typeface="Times New Roman"/>
                <a:ea typeface="微软雅黑"/>
                <a:cs typeface="+mn-cs"/>
              </a:rPr>
              <a:t>知识体系构建</a:t>
            </a:r>
          </a:p>
        </p:txBody>
      </p:sp>
      <p:pic>
        <p:nvPicPr>
          <p:cNvPr id="5" name="图片 4">
            <a:extLst>
              <a:ext uri="{FF2B5EF4-FFF2-40B4-BE49-F238E27FC236}">
                <a16:creationId xmlns:a16="http://schemas.microsoft.com/office/drawing/2014/main" xmlns="" id="{683D6459-9598-424F-8A82-BF285490B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362" y="1104900"/>
            <a:ext cx="10963275" cy="5148824"/>
          </a:xfrm>
          <a:prstGeom prst="rect">
            <a:avLst/>
          </a:prstGeom>
        </p:spPr>
      </p:pic>
    </p:spTree>
    <p:extLst>
      <p:ext uri="{BB962C8B-B14F-4D97-AF65-F5344CB8AC3E}">
        <p14:creationId xmlns:p14="http://schemas.microsoft.com/office/powerpoint/2010/main" val="9701024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21ABC8D-1C46-4B5A-9C88-3EA50E8EBABA}"/>
              </a:ext>
            </a:extLst>
          </p:cNvPr>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4" name="矩形 3">
            <a:extLst>
              <a:ext uri="{FF2B5EF4-FFF2-40B4-BE49-F238E27FC236}">
                <a16:creationId xmlns:a16="http://schemas.microsoft.com/office/drawing/2014/main" xmlns="" id="{D711947B-D2D1-41D1-81F1-8B4B2FC3CB03}"/>
              </a:ext>
            </a:extLst>
          </p:cNvPr>
          <p:cNvSpPr/>
          <p:nvPr/>
        </p:nvSpPr>
        <p:spPr>
          <a:xfrm>
            <a:off x="250487" y="702023"/>
            <a:ext cx="11723912" cy="3247620"/>
          </a:xfrm>
          <a:prstGeom prst="rect">
            <a:avLst/>
          </a:prstGeom>
        </p:spPr>
        <p:txBody>
          <a:bodyPr wrap="square">
            <a:spAutoFit/>
          </a:bodyPr>
          <a:lstStyle/>
          <a:p>
            <a:pPr>
              <a:lnSpc>
                <a:spcPct val="150000"/>
              </a:lnSpc>
            </a:pPr>
            <a:r>
              <a:rPr lang="zh-CN" altLang="zh-CN" sz="2800" b="1" dirty="0">
                <a:solidFill>
                  <a:srgbClr val="DA251C"/>
                </a:solidFill>
              </a:rPr>
              <a:t>思维导引　</a:t>
            </a:r>
            <a:r>
              <a:rPr lang="en-US" altLang="zh-CN" sz="2800" dirty="0"/>
              <a:t>A</a:t>
            </a:r>
            <a:r>
              <a:rPr lang="zh-CN" altLang="zh-CN" sz="2800" dirty="0"/>
              <a:t>项</a:t>
            </a:r>
            <a:r>
              <a:rPr lang="en-US" altLang="zh-CN" sz="2800" dirty="0"/>
              <a:t>,</a:t>
            </a:r>
            <a:r>
              <a:rPr lang="zh-CN" altLang="zh-CN" sz="2800" dirty="0"/>
              <a:t>二元弱酸的电离是分步进行的</a:t>
            </a:r>
            <a:r>
              <a:rPr lang="en-US" altLang="zh-CN" sz="2800" dirty="0"/>
              <a:t>,</a:t>
            </a:r>
            <a:r>
              <a:rPr lang="zh-CN" altLang="zh-CN" sz="2800" dirty="0"/>
              <a:t>第一级电离远大于第二级电离</a:t>
            </a:r>
            <a:r>
              <a:rPr lang="en-US" altLang="zh-CN" sz="2800" dirty="0"/>
              <a:t>,</a:t>
            </a:r>
            <a:r>
              <a:rPr lang="zh-CN" altLang="zh-CN" sz="2800" dirty="0"/>
              <a:t>且水也能电离出少量的</a:t>
            </a:r>
            <a:r>
              <a:rPr lang="en-US" altLang="zh-CN" sz="2800" dirty="0"/>
              <a:t>H</a:t>
            </a:r>
            <a:r>
              <a:rPr lang="en-US" altLang="zh-CN" sz="2800" baseline="30000" dirty="0"/>
              <a:t>+</a:t>
            </a:r>
            <a:r>
              <a:rPr lang="en-US" altLang="zh-CN" sz="2800" dirty="0"/>
              <a:t>;B</a:t>
            </a:r>
            <a:r>
              <a:rPr lang="zh-CN" altLang="zh-CN" sz="2800" dirty="0"/>
              <a:t>项</a:t>
            </a:r>
            <a:r>
              <a:rPr lang="en-US" altLang="zh-CN" sz="2800" dirty="0"/>
              <a:t>,</a:t>
            </a:r>
            <a:r>
              <a:rPr lang="zh-CN" altLang="zh-CN" sz="2800" dirty="0"/>
              <a:t>一水合氨为弱电解质</a:t>
            </a:r>
            <a:r>
              <a:rPr lang="en-US" altLang="zh-CN" sz="2800" dirty="0"/>
              <a:t>,</a:t>
            </a:r>
            <a:r>
              <a:rPr lang="zh-CN" altLang="zh-CN" sz="2800" dirty="0"/>
              <a:t>加水稀释</a:t>
            </a:r>
            <a:r>
              <a:rPr lang="en-US" altLang="zh-CN" sz="2800" dirty="0"/>
              <a:t>,</a:t>
            </a:r>
            <a:r>
              <a:rPr lang="zh-CN" altLang="zh-CN" sz="2800" dirty="0"/>
              <a:t>促进其电离</a:t>
            </a:r>
            <a:r>
              <a:rPr lang="en-US" altLang="zh-CN" sz="2800" dirty="0"/>
              <a:t>,pH</a:t>
            </a:r>
            <a:r>
              <a:rPr lang="zh-CN" altLang="zh-CN" sz="2800" dirty="0"/>
              <a:t>变化比强碱的小</a:t>
            </a:r>
            <a:r>
              <a:rPr lang="en-US" altLang="zh-CN" sz="2800" dirty="0"/>
              <a:t>;C</a:t>
            </a:r>
            <a:r>
              <a:rPr lang="zh-CN" altLang="zh-CN" sz="2800" dirty="0"/>
              <a:t>项</a:t>
            </a:r>
            <a:r>
              <a:rPr lang="en-US" altLang="zh-CN" sz="2800" dirty="0"/>
              <a:t>,</a:t>
            </a:r>
            <a:r>
              <a:rPr lang="zh-CN" altLang="zh-CN" sz="2800" dirty="0"/>
              <a:t>可根据溶液中的电荷守恒式来判断</a:t>
            </a:r>
            <a:r>
              <a:rPr lang="en-US" altLang="zh-CN" sz="2800" dirty="0"/>
              <a:t>;D</a:t>
            </a:r>
            <a:r>
              <a:rPr lang="zh-CN" altLang="zh-CN" sz="2800" dirty="0"/>
              <a:t>项</a:t>
            </a:r>
            <a:r>
              <a:rPr lang="en-US" altLang="zh-CN" sz="2800" dirty="0"/>
              <a:t>,</a:t>
            </a:r>
            <a:r>
              <a:rPr lang="zh-CN" altLang="zh-CN" sz="2800" dirty="0"/>
              <a:t>可根据</a:t>
            </a:r>
            <a:r>
              <a:rPr lang="en-US" altLang="zh-CN" sz="2800" dirty="0"/>
              <a:t>CH</a:t>
            </a:r>
            <a:r>
              <a:rPr lang="en-US" altLang="zh-CN" sz="2800" baseline="-25000" dirty="0"/>
              <a:t>3</a:t>
            </a:r>
            <a:r>
              <a:rPr lang="en-US" altLang="zh-CN" sz="2800" dirty="0"/>
              <a:t>COOH</a:t>
            </a:r>
            <a:r>
              <a:rPr lang="zh-CN" altLang="zh-CN" sz="2800" dirty="0"/>
              <a:t>、</a:t>
            </a:r>
            <a:r>
              <a:rPr lang="en-US" altLang="zh-CN" sz="2800" dirty="0" err="1"/>
              <a:t>HClO</a:t>
            </a:r>
            <a:r>
              <a:rPr lang="zh-CN" altLang="zh-CN" sz="2800" dirty="0"/>
              <a:t>、</a:t>
            </a:r>
            <a:r>
              <a:rPr lang="en-US" altLang="zh-CN" sz="2800" dirty="0"/>
              <a:t>H</a:t>
            </a:r>
            <a:r>
              <a:rPr lang="en-US" altLang="zh-CN" sz="2800" baseline="-25000" dirty="0"/>
              <a:t>2</a:t>
            </a:r>
            <a:r>
              <a:rPr lang="en-US" altLang="zh-CN" sz="2800" dirty="0"/>
              <a:t>CO</a:t>
            </a:r>
            <a:r>
              <a:rPr lang="en-US" altLang="zh-CN" sz="2800" baseline="-25000" dirty="0"/>
              <a:t>3</a:t>
            </a:r>
            <a:r>
              <a:rPr lang="zh-CN" altLang="zh-CN" sz="2800" dirty="0"/>
              <a:t>酸性的相对强弱确定题中三种溶液中的</a:t>
            </a:r>
            <a:r>
              <a:rPr lang="en-US" altLang="zh-CN" sz="2800" dirty="0"/>
              <a:t>Na</a:t>
            </a:r>
            <a:r>
              <a:rPr lang="en-US" altLang="zh-CN" sz="2800" baseline="30000" dirty="0"/>
              <a:t>+</a:t>
            </a:r>
            <a:r>
              <a:rPr lang="zh-CN" altLang="zh-CN" sz="2800" dirty="0"/>
              <a:t>浓度大小。</a:t>
            </a:r>
          </a:p>
        </p:txBody>
      </p:sp>
    </p:spTree>
    <p:extLst>
      <p:ext uri="{BB962C8B-B14F-4D97-AF65-F5344CB8AC3E}">
        <p14:creationId xmlns:p14="http://schemas.microsoft.com/office/powerpoint/2010/main" val="21158285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21ABC8D-1C46-4B5A-9C88-3EA50E8EBABA}"/>
              </a:ext>
            </a:extLst>
          </p:cNvPr>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xmlns="" id="{D711947B-D2D1-41D1-81F1-8B4B2FC3CB03}"/>
                  </a:ext>
                </a:extLst>
              </p:cNvPr>
              <p:cNvSpPr/>
              <p:nvPr/>
            </p:nvSpPr>
            <p:spPr>
              <a:xfrm>
                <a:off x="250487" y="340073"/>
                <a:ext cx="11723912" cy="5949321"/>
              </a:xfrm>
              <a:prstGeom prst="rect">
                <a:avLst/>
              </a:prstGeom>
            </p:spPr>
            <p:txBody>
              <a:bodyPr wrap="square">
                <a:spAutoFit/>
              </a:bodyPr>
              <a:lstStyle/>
              <a:p>
                <a:pPr>
                  <a:lnSpc>
                    <a:spcPct val="150000"/>
                  </a:lnSpc>
                </a:pPr>
                <a:r>
                  <a:rPr lang="zh-CN" altLang="zh-CN" sz="2800" b="1" dirty="0">
                    <a:solidFill>
                      <a:srgbClr val="DA251C"/>
                    </a:solidFill>
                  </a:rPr>
                  <a:t>解析　</a:t>
                </a:r>
                <a:r>
                  <a:rPr lang="en-US" altLang="zh-CN" sz="2800" dirty="0"/>
                  <a:t>pH=5</a:t>
                </a:r>
                <a:r>
                  <a:rPr lang="zh-CN" altLang="zh-CN" sz="2800" dirty="0"/>
                  <a:t>的</a:t>
                </a:r>
                <a:r>
                  <a:rPr lang="en-US" altLang="zh-CN" sz="2800" dirty="0"/>
                  <a:t>H</a:t>
                </a:r>
                <a:r>
                  <a:rPr lang="en-US" altLang="zh-CN" sz="2800" baseline="-25000" dirty="0"/>
                  <a:t>2</a:t>
                </a:r>
                <a:r>
                  <a:rPr lang="en-US" altLang="zh-CN" sz="2800" dirty="0"/>
                  <a:t>S</a:t>
                </a:r>
                <a:r>
                  <a:rPr lang="zh-CN" altLang="zh-CN" sz="2800" dirty="0"/>
                  <a:t>溶液中</a:t>
                </a:r>
                <a:r>
                  <a:rPr lang="en-US" altLang="zh-CN" sz="2800" dirty="0"/>
                  <a:t>,</a:t>
                </a:r>
                <a:r>
                  <a:rPr lang="zh-CN" altLang="zh-CN" sz="2800" dirty="0"/>
                  <a:t>存在</a:t>
                </a:r>
                <a:r>
                  <a:rPr lang="en-US" altLang="zh-CN" sz="2800" dirty="0"/>
                  <a:t>H</a:t>
                </a:r>
                <a:r>
                  <a:rPr lang="en-US" altLang="zh-CN" sz="2800" baseline="-25000" dirty="0"/>
                  <a:t>2</a:t>
                </a:r>
                <a:r>
                  <a:rPr lang="en-US" altLang="zh-CN" sz="2800" dirty="0"/>
                  <a:t>S</a:t>
                </a:r>
                <a:r>
                  <a:rPr lang="zh-CN" altLang="en-US" sz="2800" dirty="0"/>
                  <a:t>　　  </a:t>
                </a:r>
                <a:r>
                  <a:rPr lang="en-US" altLang="zh-CN" sz="2800" dirty="0"/>
                  <a:t>HS</a:t>
                </a:r>
                <a:r>
                  <a:rPr lang="en-US" altLang="zh-CN" sz="2800" baseline="30000" dirty="0"/>
                  <a:t>-</a:t>
                </a:r>
                <a:r>
                  <a:rPr lang="en-US" altLang="zh-CN" sz="2800" dirty="0"/>
                  <a:t>+H</a:t>
                </a:r>
                <a:r>
                  <a:rPr lang="en-US" altLang="zh-CN" sz="2800" baseline="30000" dirty="0"/>
                  <a:t>+</a:t>
                </a:r>
                <a:r>
                  <a:rPr lang="en-US" altLang="zh-CN" sz="2800" dirty="0"/>
                  <a:t>,HS</a:t>
                </a:r>
                <a:r>
                  <a:rPr lang="en-US" altLang="zh-CN" sz="2800" baseline="30000" dirty="0"/>
                  <a:t>-</a:t>
                </a:r>
                <a:r>
                  <a:rPr lang="zh-CN" altLang="en-US" sz="2800" baseline="30000" dirty="0"/>
                  <a:t>　　　　</a:t>
                </a:r>
                <a:r>
                  <a:rPr lang="en-US" altLang="zh-CN" sz="2800" dirty="0"/>
                  <a:t>S</a:t>
                </a:r>
                <a:r>
                  <a:rPr lang="en-US" altLang="zh-CN" sz="2800" baseline="30000" dirty="0"/>
                  <a:t>2-</a:t>
                </a:r>
                <a:r>
                  <a:rPr lang="en-US" altLang="zh-CN" sz="2800" dirty="0"/>
                  <a:t>+H</a:t>
                </a:r>
                <a:r>
                  <a:rPr lang="en-US" altLang="zh-CN" sz="2800" baseline="30000" dirty="0"/>
                  <a:t>+</a:t>
                </a:r>
                <a:r>
                  <a:rPr lang="en-US" altLang="zh-CN" sz="2800" dirty="0"/>
                  <a:t>,</a:t>
                </a:r>
                <a:r>
                  <a:rPr lang="zh-CN" altLang="zh-CN" sz="2800" dirty="0"/>
                  <a:t>所以</a:t>
                </a:r>
                <a:r>
                  <a:rPr lang="en-US" altLang="zh-CN" sz="2800" i="1" dirty="0"/>
                  <a:t>c</a:t>
                </a:r>
                <a:r>
                  <a:rPr lang="en-US" altLang="zh-CN" sz="2800" dirty="0"/>
                  <a:t>(H</a:t>
                </a:r>
                <a:r>
                  <a:rPr lang="en-US" altLang="zh-CN" sz="2800" baseline="30000" dirty="0"/>
                  <a:t>+</a:t>
                </a:r>
                <a:r>
                  <a:rPr lang="en-US" altLang="zh-CN" sz="2800" dirty="0"/>
                  <a:t>)&gt;</a:t>
                </a:r>
                <a:r>
                  <a:rPr lang="en-US" altLang="zh-CN" sz="2800" i="1" dirty="0"/>
                  <a:t>c</a:t>
                </a:r>
                <a:r>
                  <a:rPr lang="en-US" altLang="zh-CN" sz="2800" dirty="0"/>
                  <a:t>(HS</a:t>
                </a:r>
                <a:r>
                  <a:rPr lang="en-US" altLang="zh-CN" sz="2800" baseline="30000" dirty="0"/>
                  <a:t>-</a:t>
                </a:r>
                <a:r>
                  <a:rPr lang="en-US" altLang="zh-CN" sz="2800" dirty="0"/>
                  <a:t>),A</a:t>
                </a:r>
                <a:r>
                  <a:rPr lang="zh-CN" altLang="zh-CN" sz="2800" dirty="0"/>
                  <a:t>项错误</a:t>
                </a:r>
                <a:r>
                  <a:rPr lang="en-US" altLang="zh-CN" sz="2800" dirty="0"/>
                  <a:t>;</a:t>
                </a:r>
                <a:r>
                  <a:rPr lang="zh-CN" altLang="zh-CN" sz="2800" dirty="0"/>
                  <a:t>因为氨水为弱碱</a:t>
                </a:r>
                <a:r>
                  <a:rPr lang="en-US" altLang="zh-CN" sz="2800" dirty="0"/>
                  <a:t>,</a:t>
                </a:r>
                <a:r>
                  <a:rPr lang="zh-CN" altLang="zh-CN" sz="2800" dirty="0"/>
                  <a:t>体积扩大</a:t>
                </a:r>
                <a:r>
                  <a:rPr lang="en-US" altLang="zh-CN" sz="2800" dirty="0"/>
                  <a:t>10</a:t>
                </a:r>
                <a:r>
                  <a:rPr lang="zh-CN" altLang="zh-CN" sz="2800" dirty="0"/>
                  <a:t>倍</a:t>
                </a:r>
                <a:r>
                  <a:rPr lang="en-US" altLang="zh-CN" sz="2800" dirty="0"/>
                  <a:t>,</a:t>
                </a:r>
                <a:r>
                  <a:rPr lang="zh-CN" altLang="zh-CN" sz="2800" dirty="0"/>
                  <a:t>但</a:t>
                </a:r>
                <a:r>
                  <a:rPr lang="en-US" altLang="zh-CN" sz="2800" dirty="0"/>
                  <a:t>pH</a:t>
                </a:r>
                <a:r>
                  <a:rPr lang="zh-CN" altLang="zh-CN" sz="2800" dirty="0"/>
                  <a:t>改变小于</a:t>
                </a:r>
                <a:r>
                  <a:rPr lang="en-US" altLang="zh-CN" sz="2800" dirty="0"/>
                  <a:t>1</a:t>
                </a:r>
                <a:r>
                  <a:rPr lang="zh-CN" altLang="zh-CN" sz="2800" dirty="0"/>
                  <a:t>个单位</a:t>
                </a:r>
                <a:r>
                  <a:rPr lang="en-US" altLang="zh-CN" sz="2800" dirty="0"/>
                  <a:t>,</a:t>
                </a:r>
                <a:r>
                  <a:rPr lang="zh-CN" altLang="zh-CN" sz="2800" dirty="0"/>
                  <a:t>所以</a:t>
                </a:r>
                <a:r>
                  <a:rPr lang="en-US" altLang="zh-CN" sz="2800" i="1" dirty="0"/>
                  <a:t>a&lt;b</a:t>
                </a:r>
                <a:r>
                  <a:rPr lang="en-US" altLang="zh-CN" sz="2800" dirty="0"/>
                  <a:t>+1,B</a:t>
                </a:r>
                <a:r>
                  <a:rPr lang="zh-CN" altLang="zh-CN" sz="2800" dirty="0"/>
                  <a:t>项错误</a:t>
                </a:r>
                <a:r>
                  <a:rPr lang="en-US" altLang="zh-CN" sz="2800" dirty="0"/>
                  <a:t>;</a:t>
                </a:r>
                <a:r>
                  <a:rPr lang="zh-CN" altLang="zh-CN" sz="2800" dirty="0"/>
                  <a:t>当草酸与氢氧化钠溶液以任意比例混合后</a:t>
                </a:r>
                <a:r>
                  <a:rPr lang="en-US" altLang="zh-CN" sz="2800" dirty="0"/>
                  <a:t>,</a:t>
                </a:r>
                <a:r>
                  <a:rPr lang="zh-CN" altLang="zh-CN" sz="2800" dirty="0"/>
                  <a:t>溶液中存在电荷守恒</a:t>
                </a:r>
                <a:r>
                  <a:rPr lang="en-US" altLang="zh-CN" sz="2800" dirty="0"/>
                  <a:t>:</a:t>
                </a:r>
                <a:r>
                  <a:rPr lang="en-US" altLang="zh-CN" sz="2800" i="1" dirty="0"/>
                  <a:t>c</a:t>
                </a:r>
                <a:r>
                  <a:rPr lang="en-US" altLang="zh-CN" sz="2800" dirty="0"/>
                  <a:t>(Na</a:t>
                </a:r>
                <a:r>
                  <a:rPr lang="en-US" altLang="zh-CN" sz="2800" baseline="30000" dirty="0"/>
                  <a:t>+</a:t>
                </a:r>
                <a:r>
                  <a:rPr lang="en-US" altLang="zh-CN" sz="2800" dirty="0"/>
                  <a:t>)+</a:t>
                </a:r>
                <a:r>
                  <a:rPr lang="en-US" altLang="zh-CN" sz="2800" i="1" dirty="0"/>
                  <a:t>c</a:t>
                </a:r>
                <a:r>
                  <a:rPr lang="en-US" altLang="zh-CN" sz="2800" dirty="0"/>
                  <a:t>(H</a:t>
                </a:r>
                <a:r>
                  <a:rPr lang="en-US" altLang="zh-CN" sz="2800" baseline="30000" dirty="0"/>
                  <a:t>+</a:t>
                </a:r>
                <a:r>
                  <a:rPr lang="en-US" altLang="zh-CN" sz="2800" dirty="0"/>
                  <a:t>)=</a:t>
                </a:r>
                <a:r>
                  <a:rPr lang="en-US" altLang="zh-CN" sz="2800" i="1" dirty="0"/>
                  <a:t>c</a:t>
                </a:r>
                <a:r>
                  <a:rPr lang="en-US" altLang="zh-CN" sz="2800" dirty="0"/>
                  <a:t>(OH</a:t>
                </a:r>
                <a:r>
                  <a:rPr lang="en-US" altLang="zh-CN" sz="2800" baseline="30000" dirty="0"/>
                  <a:t>-</a:t>
                </a:r>
                <a:r>
                  <a:rPr lang="en-US" altLang="zh-CN" sz="2800" dirty="0"/>
                  <a:t>)+</a:t>
                </a:r>
                <a:r>
                  <a:rPr lang="en-US" altLang="zh-CN" sz="2800" i="1" dirty="0"/>
                  <a:t>c</a:t>
                </a:r>
                <a:r>
                  <a:rPr lang="en-US" altLang="zh-CN" sz="2800" dirty="0"/>
                  <a:t>(HC</a:t>
                </a:r>
                <a:r>
                  <a:rPr lang="en-US" altLang="zh-CN" sz="2800" baseline="-25000" dirty="0"/>
                  <a:t>2</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m:rPr>
                            <m:nor/>
                          </m:rPr>
                          <a:rPr lang="en-US" altLang="zh-CN" sz="2800" i="1"/>
                          <m:t>−</m:t>
                        </m:r>
                      </m:sup>
                    </m:sSubSup>
                  </m:oMath>
                </a14:m>
                <a:r>
                  <a:rPr lang="en-US" altLang="zh-CN" sz="2800" dirty="0"/>
                  <a:t>)+2</a:t>
                </a:r>
                <a:r>
                  <a:rPr lang="en-US" altLang="zh-CN" sz="2800" i="1" dirty="0"/>
                  <a:t>c</a:t>
                </a:r>
                <a:r>
                  <a:rPr lang="en-US" altLang="zh-CN" sz="2800" dirty="0"/>
                  <a:t>(C</a:t>
                </a:r>
                <a:r>
                  <a:rPr lang="en-US" altLang="zh-CN" sz="2800" baseline="-25000" dirty="0"/>
                  <a:t>2</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a:rPr lang="en-US" altLang="zh-CN" sz="2800">
                            <a:latin typeface="Cambria Math" panose="02040503050406030204" pitchFamily="18" charset="0"/>
                          </a:rPr>
                          <m:t>2</m:t>
                        </m:r>
                        <m:r>
                          <m:rPr>
                            <m:nor/>
                          </m:rPr>
                          <a:rPr lang="en-US" altLang="zh-CN" sz="2800" i="1"/>
                          <m:t>−</m:t>
                        </m:r>
                      </m:sup>
                    </m:sSubSup>
                  </m:oMath>
                </a14:m>
                <a:r>
                  <a:rPr lang="en-US" altLang="zh-CN" sz="2800" dirty="0"/>
                  <a:t>),C</a:t>
                </a:r>
                <a:r>
                  <a:rPr lang="zh-CN" altLang="zh-CN" sz="2800" dirty="0"/>
                  <a:t>项错误</a:t>
                </a:r>
                <a:r>
                  <a:rPr lang="en-US" altLang="zh-CN" sz="2800" dirty="0"/>
                  <a:t>;</a:t>
                </a:r>
                <a:r>
                  <a:rPr lang="zh-CN" altLang="zh-CN" sz="2800" dirty="0"/>
                  <a:t>酸性</a:t>
                </a:r>
                <a:r>
                  <a:rPr lang="en-US" altLang="zh-CN" sz="2800" dirty="0"/>
                  <a:t>CH</a:t>
                </a:r>
                <a:r>
                  <a:rPr lang="en-US" altLang="zh-CN" sz="2800" baseline="-25000" dirty="0"/>
                  <a:t>3</a:t>
                </a:r>
                <a:r>
                  <a:rPr lang="en-US" altLang="zh-CN" sz="2800" dirty="0"/>
                  <a:t>COOH&gt;H</a:t>
                </a:r>
                <a:r>
                  <a:rPr lang="en-US" altLang="zh-CN" sz="2800" baseline="-25000" dirty="0"/>
                  <a:t>2</a:t>
                </a:r>
                <a:r>
                  <a:rPr lang="en-US" altLang="zh-CN" sz="2800" dirty="0"/>
                  <a:t>CO</a:t>
                </a:r>
                <a:r>
                  <a:rPr lang="en-US" altLang="zh-CN" sz="2800" baseline="-25000" dirty="0"/>
                  <a:t>3</a:t>
                </a:r>
                <a:r>
                  <a:rPr lang="en-US" altLang="zh-CN" sz="2800" dirty="0"/>
                  <a:t>&gt;</a:t>
                </a:r>
                <a:r>
                  <a:rPr lang="en-US" altLang="zh-CN" sz="2800" dirty="0" err="1"/>
                  <a:t>HClO</a:t>
                </a:r>
                <a:r>
                  <a:rPr lang="en-US" altLang="zh-CN" sz="2800" dirty="0"/>
                  <a:t>,</a:t>
                </a:r>
                <a:r>
                  <a:rPr lang="zh-CN" altLang="zh-CN" sz="2800" dirty="0"/>
                  <a:t>根据盐类水解规律</a:t>
                </a:r>
                <a:r>
                  <a:rPr lang="en-US" altLang="zh-CN" sz="2800" dirty="0"/>
                  <a:t>,</a:t>
                </a:r>
                <a:r>
                  <a:rPr lang="zh-CN" altLang="zh-CN" sz="2800" dirty="0"/>
                  <a:t>组成盐的酸根对应的酸越弱</a:t>
                </a:r>
                <a:r>
                  <a:rPr lang="en-US" altLang="zh-CN" sz="2800" dirty="0"/>
                  <a:t>,</a:t>
                </a:r>
                <a:r>
                  <a:rPr lang="zh-CN" altLang="zh-CN" sz="2800" dirty="0"/>
                  <a:t>该盐的水解程度越大</a:t>
                </a:r>
                <a:r>
                  <a:rPr lang="en-US" altLang="zh-CN" sz="2800" dirty="0"/>
                  <a:t>,</a:t>
                </a:r>
                <a:r>
                  <a:rPr lang="zh-CN" altLang="zh-CN" sz="2800" dirty="0"/>
                  <a:t>物质的量浓度相同时</a:t>
                </a:r>
                <a:r>
                  <a:rPr lang="en-US" altLang="zh-CN" sz="2800" dirty="0"/>
                  <a:t>,</a:t>
                </a:r>
                <a:r>
                  <a:rPr lang="zh-CN" altLang="zh-CN" sz="2800" dirty="0"/>
                  <a:t>溶液的碱性越强</a:t>
                </a:r>
                <a:r>
                  <a:rPr lang="en-US" altLang="zh-CN" sz="2800" dirty="0"/>
                  <a:t>,pH</a:t>
                </a:r>
                <a:r>
                  <a:rPr lang="zh-CN" altLang="zh-CN" sz="2800" dirty="0"/>
                  <a:t>越大</a:t>
                </a:r>
                <a:r>
                  <a:rPr lang="en-US" altLang="zh-CN" sz="2800" dirty="0"/>
                  <a:t>,</a:t>
                </a:r>
                <a:r>
                  <a:rPr lang="zh-CN" altLang="zh-CN" sz="2800" dirty="0"/>
                  <a:t>则</a:t>
                </a:r>
                <a:r>
                  <a:rPr lang="en-US" altLang="zh-CN" sz="2800" dirty="0"/>
                  <a:t>pH</a:t>
                </a:r>
                <a:r>
                  <a:rPr lang="zh-CN" altLang="zh-CN" sz="2800" dirty="0"/>
                  <a:t>相同的</a:t>
                </a:r>
                <a:r>
                  <a:rPr lang="en-US" altLang="zh-CN" sz="2800" dirty="0"/>
                  <a:t>①CH</a:t>
                </a:r>
                <a:r>
                  <a:rPr lang="en-US" altLang="zh-CN" sz="2800" baseline="-25000" dirty="0"/>
                  <a:t>3</a:t>
                </a:r>
                <a:r>
                  <a:rPr lang="en-US" altLang="zh-CN" sz="2800" dirty="0"/>
                  <a:t>COONa②NaHCO</a:t>
                </a:r>
                <a:r>
                  <a:rPr lang="en-US" altLang="zh-CN" sz="2800" baseline="-25000" dirty="0"/>
                  <a:t>3</a:t>
                </a:r>
                <a:r>
                  <a:rPr lang="en-US" altLang="zh-CN" sz="2800" dirty="0"/>
                  <a:t>③NaClO</a:t>
                </a:r>
                <a:r>
                  <a:rPr lang="zh-CN" altLang="zh-CN" sz="2800" dirty="0"/>
                  <a:t>三种溶液的</a:t>
                </a:r>
                <a:r>
                  <a:rPr lang="en-US" altLang="zh-CN" sz="2800" i="1" dirty="0"/>
                  <a:t>c</a:t>
                </a:r>
                <a:r>
                  <a:rPr lang="en-US" altLang="zh-CN" sz="2800" dirty="0"/>
                  <a:t>(Na</a:t>
                </a:r>
                <a:r>
                  <a:rPr lang="en-US" altLang="zh-CN" sz="2800" baseline="30000" dirty="0"/>
                  <a:t>+</a:t>
                </a:r>
                <a:r>
                  <a:rPr lang="en-US" altLang="zh-CN" sz="2800" dirty="0"/>
                  <a:t>):①&gt;②&gt;③,D</a:t>
                </a:r>
                <a:r>
                  <a:rPr lang="zh-CN" altLang="zh-CN" sz="2800" dirty="0"/>
                  <a:t>项正确。</a:t>
                </a:r>
              </a:p>
              <a:p>
                <a:pPr>
                  <a:lnSpc>
                    <a:spcPct val="150000"/>
                  </a:lnSpc>
                </a:pPr>
                <a:r>
                  <a:rPr lang="zh-CN" altLang="zh-CN" sz="2800" b="1" dirty="0">
                    <a:solidFill>
                      <a:srgbClr val="DA251C"/>
                    </a:solidFill>
                  </a:rPr>
                  <a:t>答案</a:t>
                </a:r>
                <a:r>
                  <a:rPr lang="zh-CN" altLang="zh-CN" sz="2800" dirty="0"/>
                  <a:t>　</a:t>
                </a:r>
                <a:r>
                  <a:rPr lang="en-US" altLang="zh-CN" sz="2800" dirty="0"/>
                  <a:t>D</a:t>
                </a:r>
                <a:endParaRPr lang="zh-CN" altLang="zh-CN" sz="2800" dirty="0"/>
              </a:p>
            </p:txBody>
          </p:sp>
        </mc:Choice>
        <mc:Fallback xmlns="">
          <p:sp>
            <p:nvSpPr>
              <p:cNvPr id="4" name="矩形 3">
                <a:extLst>
                  <a:ext uri="{FF2B5EF4-FFF2-40B4-BE49-F238E27FC236}">
                    <a16:creationId xmlns:a16="http://schemas.microsoft.com/office/drawing/2014/main" id="{D711947B-D2D1-41D1-81F1-8B4B2FC3CB03}"/>
                  </a:ext>
                </a:extLst>
              </p:cNvPr>
              <p:cNvSpPr>
                <a:spLocks noRot="1" noChangeAspect="1" noMove="1" noResize="1" noEditPoints="1" noAdjustHandles="1" noChangeArrowheads="1" noChangeShapeType="1" noTextEdit="1"/>
              </p:cNvSpPr>
              <p:nvPr/>
            </p:nvSpPr>
            <p:spPr>
              <a:xfrm>
                <a:off x="250487" y="340073"/>
                <a:ext cx="11723912" cy="5949321"/>
              </a:xfrm>
              <a:prstGeom prst="rect">
                <a:avLst/>
              </a:prstGeom>
              <a:blipFill>
                <a:blip r:embed="rId2"/>
                <a:stretch>
                  <a:fillRect l="-1040" r="-832" b="-615"/>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xmlns="" id="{B74735E0-F8AC-4D24-98A6-AB69CF62AF55}"/>
              </a:ext>
            </a:extLst>
          </p:cNvPr>
          <p:cNvPicPr/>
          <p:nvPr/>
        </p:nvPicPr>
        <p:blipFill>
          <a:blip r:embed="rId3"/>
          <a:stretch>
            <a:fillRect/>
          </a:stretch>
        </p:blipFill>
        <p:spPr>
          <a:xfrm>
            <a:off x="5717381" y="568606"/>
            <a:ext cx="623888" cy="354441"/>
          </a:xfrm>
          <a:prstGeom prst="rect">
            <a:avLst/>
          </a:prstGeom>
        </p:spPr>
      </p:pic>
      <p:pic>
        <p:nvPicPr>
          <p:cNvPr id="7" name="图片 6">
            <a:extLst>
              <a:ext uri="{FF2B5EF4-FFF2-40B4-BE49-F238E27FC236}">
                <a16:creationId xmlns:a16="http://schemas.microsoft.com/office/drawing/2014/main" xmlns="" id="{56F7294A-912E-41F9-BD68-3A705E3ACC07}"/>
              </a:ext>
            </a:extLst>
          </p:cNvPr>
          <p:cNvPicPr/>
          <p:nvPr/>
        </p:nvPicPr>
        <p:blipFill>
          <a:blip r:embed="rId3"/>
          <a:stretch>
            <a:fillRect/>
          </a:stretch>
        </p:blipFill>
        <p:spPr>
          <a:xfrm>
            <a:off x="8412956" y="559080"/>
            <a:ext cx="623888" cy="354441"/>
          </a:xfrm>
          <a:prstGeom prst="rect">
            <a:avLst/>
          </a:prstGeom>
        </p:spPr>
      </p:pic>
    </p:spTree>
    <p:extLst>
      <p:ext uri="{BB962C8B-B14F-4D97-AF65-F5344CB8AC3E}">
        <p14:creationId xmlns:p14="http://schemas.microsoft.com/office/powerpoint/2010/main" val="4381706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xmlns="" id="{9BCFBCDB-577C-4C84-9BF9-814CC413FB39}"/>
                  </a:ext>
                </a:extLst>
              </p:cNvPr>
              <p:cNvSpPr/>
              <p:nvPr/>
            </p:nvSpPr>
            <p:spPr>
              <a:xfrm>
                <a:off x="250487" y="964277"/>
                <a:ext cx="11723912" cy="4638193"/>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8</a:t>
                </a:r>
                <a:r>
                  <a:rPr lang="zh-CN" altLang="zh-CN" sz="2800" dirty="0"/>
                  <a:t>　</a:t>
                </a:r>
                <a:r>
                  <a:rPr lang="en-US" altLang="zh-CN" sz="2800" dirty="0"/>
                  <a:t>[2016</a:t>
                </a:r>
                <a:r>
                  <a:rPr lang="zh-CN" altLang="zh-CN" sz="2800" dirty="0"/>
                  <a:t>全国卷</a:t>
                </a:r>
                <a:r>
                  <a:rPr lang="en-US" altLang="zh-CN" sz="2800" dirty="0"/>
                  <a:t>Ⅰ,12,6</a:t>
                </a:r>
                <a:r>
                  <a:rPr lang="zh-CN" altLang="zh-CN" sz="2800" dirty="0"/>
                  <a:t>分</a:t>
                </a:r>
                <a:r>
                  <a:rPr lang="en-US" altLang="zh-CN" sz="2800" dirty="0"/>
                  <a:t>]298 K</a:t>
                </a:r>
                <a:r>
                  <a:rPr lang="zh-CN" altLang="zh-CN" sz="2800" dirty="0"/>
                  <a:t>时</a:t>
                </a:r>
                <a:r>
                  <a:rPr lang="en-US" altLang="zh-CN" sz="2800" dirty="0"/>
                  <a:t>,</a:t>
                </a:r>
                <a:r>
                  <a:rPr lang="zh-CN" altLang="zh-CN" sz="2800" dirty="0"/>
                  <a:t>在</a:t>
                </a:r>
                <a:r>
                  <a:rPr lang="en-US" altLang="zh-CN" sz="2800" dirty="0"/>
                  <a:t>20.0 mL 0.10 mol·L</a:t>
                </a:r>
                <a:r>
                  <a:rPr lang="en-US" altLang="zh-CN" sz="2800" baseline="30000" dirty="0"/>
                  <a:t>-1</a:t>
                </a:r>
                <a:r>
                  <a:rPr lang="zh-CN" altLang="zh-CN" sz="2800" dirty="0"/>
                  <a:t>氨水中滴入</a:t>
                </a:r>
                <a:r>
                  <a:rPr lang="en-US" altLang="zh-CN" sz="2800" dirty="0"/>
                  <a:t>0.10 mol·L</a:t>
                </a:r>
                <a:r>
                  <a:rPr lang="en-US" altLang="zh-CN" sz="2800" baseline="30000" dirty="0"/>
                  <a:t>-1</a:t>
                </a:r>
                <a:r>
                  <a:rPr lang="zh-CN" altLang="zh-CN" sz="2800" dirty="0"/>
                  <a:t>的盐酸</a:t>
                </a:r>
                <a:r>
                  <a:rPr lang="en-US" altLang="zh-CN" sz="2800" dirty="0"/>
                  <a:t>,</a:t>
                </a:r>
                <a:r>
                  <a:rPr lang="zh-CN" altLang="zh-CN" sz="2800" dirty="0"/>
                  <a:t>溶液的</a:t>
                </a:r>
                <a:r>
                  <a:rPr lang="en-US" altLang="zh-CN" sz="2800" dirty="0"/>
                  <a:t>pH</a:t>
                </a:r>
                <a:r>
                  <a:rPr lang="zh-CN" altLang="zh-CN" sz="2800" dirty="0"/>
                  <a:t>与所加盐酸的体积关系如图所示。已知</a:t>
                </a:r>
                <a:r>
                  <a:rPr lang="en-US" altLang="zh-CN" sz="2800" dirty="0"/>
                  <a:t>0.10 mol·L</a:t>
                </a:r>
                <a:r>
                  <a:rPr lang="en-US" altLang="zh-CN" sz="2800" baseline="30000" dirty="0"/>
                  <a:t>-1</a:t>
                </a:r>
                <a:r>
                  <a:rPr lang="zh-CN" altLang="zh-CN" sz="2800" dirty="0"/>
                  <a:t>氨水的电离度为</a:t>
                </a:r>
                <a:r>
                  <a:rPr lang="en-US" altLang="zh-CN" sz="2800" dirty="0"/>
                  <a:t>1.32%,</a:t>
                </a:r>
                <a:r>
                  <a:rPr lang="zh-CN" altLang="zh-CN" sz="2800" dirty="0"/>
                  <a:t>下列有关叙述正确的是</a:t>
                </a:r>
                <a:endParaRPr lang="en-US" altLang="zh-CN" sz="2800" dirty="0"/>
              </a:p>
              <a:p>
                <a:pPr>
                  <a:lnSpc>
                    <a:spcPct val="150000"/>
                  </a:lnSpc>
                </a:pPr>
                <a:r>
                  <a:rPr lang="en-US" altLang="zh-CN" sz="2800" dirty="0"/>
                  <a:t>A.</a:t>
                </a:r>
                <a:r>
                  <a:rPr lang="zh-CN" altLang="zh-CN" sz="2800" dirty="0"/>
                  <a:t>该滴定过程应选择酚酞作为指示剂</a:t>
                </a:r>
              </a:p>
              <a:p>
                <a:pPr>
                  <a:lnSpc>
                    <a:spcPct val="150000"/>
                  </a:lnSpc>
                </a:pPr>
                <a:r>
                  <a:rPr lang="en-US" altLang="zh-CN" sz="2800" dirty="0"/>
                  <a:t>B.M</a:t>
                </a:r>
                <a:r>
                  <a:rPr lang="zh-CN" altLang="zh-CN" sz="2800" dirty="0"/>
                  <a:t>点对应的盐酸体积为</a:t>
                </a:r>
                <a:r>
                  <a:rPr lang="en-US" altLang="zh-CN" sz="2800" dirty="0"/>
                  <a:t>20.0 mL</a:t>
                </a:r>
                <a:endParaRPr lang="zh-CN" altLang="zh-CN" sz="2800" dirty="0"/>
              </a:p>
              <a:p>
                <a:pPr>
                  <a:lnSpc>
                    <a:spcPct val="150000"/>
                  </a:lnSpc>
                </a:pPr>
                <a:r>
                  <a:rPr lang="en-US" altLang="zh-CN" sz="2800" dirty="0"/>
                  <a:t>C.M</a:t>
                </a:r>
                <a:r>
                  <a:rPr lang="zh-CN" altLang="zh-CN" sz="2800" dirty="0"/>
                  <a:t>点处的溶液中</a:t>
                </a:r>
                <a:r>
                  <a:rPr lang="en-US" altLang="zh-CN" sz="2800" i="1" dirty="0"/>
                  <a:t>c</a:t>
                </a:r>
                <a:r>
                  <a:rPr lang="en-US" altLang="zh-CN" sz="2800" dirty="0"/>
                  <a:t>(N</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4</m:t>
                        </m:r>
                      </m:sub>
                      <m:sup>
                        <m:r>
                          <a:rPr lang="en-US" altLang="zh-CN" sz="2800">
                            <a:latin typeface="Cambria Math" panose="02040503050406030204" pitchFamily="18" charset="0"/>
                          </a:rPr>
                          <m:t>+</m:t>
                        </m:r>
                      </m:sup>
                    </m:sSubSup>
                  </m:oMath>
                </a14:m>
                <a:r>
                  <a:rPr lang="en-US" altLang="zh-CN" sz="2800" dirty="0"/>
                  <a:t>)=</a:t>
                </a:r>
                <a:r>
                  <a:rPr lang="en-US" altLang="zh-CN" sz="2800" i="1" dirty="0"/>
                  <a:t>c</a:t>
                </a:r>
                <a:r>
                  <a:rPr lang="en-US" altLang="zh-CN" sz="2800" dirty="0"/>
                  <a:t>(Cl</a:t>
                </a:r>
                <a:r>
                  <a:rPr lang="en-US" altLang="zh-CN" sz="2800" baseline="30000" dirty="0"/>
                  <a:t>-</a:t>
                </a:r>
                <a:r>
                  <a:rPr lang="en-US" altLang="zh-CN" sz="2800" dirty="0"/>
                  <a:t>)=</a:t>
                </a:r>
                <a:r>
                  <a:rPr lang="en-US" altLang="zh-CN" sz="2800" i="1" dirty="0"/>
                  <a:t>c</a:t>
                </a:r>
                <a:r>
                  <a:rPr lang="en-US" altLang="zh-CN" sz="2800" dirty="0"/>
                  <a:t>(H</a:t>
                </a:r>
                <a:r>
                  <a:rPr lang="en-US" altLang="zh-CN" sz="2800" baseline="30000" dirty="0"/>
                  <a:t>+</a:t>
                </a:r>
                <a:r>
                  <a:rPr lang="en-US" altLang="zh-CN" sz="2800" dirty="0"/>
                  <a:t>)=</a:t>
                </a:r>
                <a:r>
                  <a:rPr lang="en-US" altLang="zh-CN" sz="2800" i="1" dirty="0"/>
                  <a:t>c</a:t>
                </a:r>
                <a:r>
                  <a:rPr lang="en-US" altLang="zh-CN" sz="2800" dirty="0"/>
                  <a:t>(OH</a:t>
                </a:r>
                <a:r>
                  <a:rPr lang="en-US" altLang="zh-CN" sz="2800" baseline="30000" dirty="0"/>
                  <a:t>-</a:t>
                </a:r>
                <a:r>
                  <a:rPr lang="en-US" altLang="zh-CN" sz="2800" dirty="0"/>
                  <a:t>)</a:t>
                </a:r>
                <a:endParaRPr lang="zh-CN" altLang="zh-CN" sz="2800" dirty="0"/>
              </a:p>
              <a:p>
                <a:pPr>
                  <a:lnSpc>
                    <a:spcPct val="150000"/>
                  </a:lnSpc>
                </a:pPr>
                <a:r>
                  <a:rPr lang="en-US" altLang="zh-CN" sz="2800" dirty="0"/>
                  <a:t>D.N</a:t>
                </a:r>
                <a:r>
                  <a:rPr lang="zh-CN" altLang="zh-CN" sz="2800" dirty="0"/>
                  <a:t>点处的溶液中</a:t>
                </a:r>
                <a:r>
                  <a:rPr lang="en-US" altLang="zh-CN" sz="2800" dirty="0"/>
                  <a:t>pH&lt;12</a:t>
                </a:r>
                <a:endParaRPr lang="zh-CN" altLang="zh-CN" sz="2800" dirty="0"/>
              </a:p>
            </p:txBody>
          </p:sp>
        </mc:Choice>
        <mc:Fallback xmlns="">
          <p:sp>
            <p:nvSpPr>
              <p:cNvPr id="9" name="矩形 8">
                <a:extLst>
                  <a:ext uri="{FF2B5EF4-FFF2-40B4-BE49-F238E27FC236}">
                    <a16:creationId xmlns:a16="http://schemas.microsoft.com/office/drawing/2014/main" id="{9BCFBCDB-577C-4C84-9BF9-814CC413FB39}"/>
                  </a:ext>
                </a:extLst>
              </p:cNvPr>
              <p:cNvSpPr>
                <a:spLocks noRot="1" noChangeAspect="1" noMove="1" noResize="1" noEditPoints="1" noAdjustHandles="1" noChangeArrowheads="1" noChangeShapeType="1" noTextEdit="1"/>
              </p:cNvSpPr>
              <p:nvPr/>
            </p:nvSpPr>
            <p:spPr>
              <a:xfrm>
                <a:off x="250487" y="964277"/>
                <a:ext cx="11723912" cy="4638193"/>
              </a:xfrm>
              <a:prstGeom prst="rect">
                <a:avLst/>
              </a:prstGeom>
              <a:blipFill>
                <a:blip r:embed="rId2"/>
                <a:stretch>
                  <a:fillRect l="-1040" b="-1051"/>
                </a:stretch>
              </a:blipFill>
            </p:spPr>
            <p:txBody>
              <a:bodyPr/>
              <a:lstStyle/>
              <a:p>
                <a:r>
                  <a:rPr lang="zh-CN" altLang="en-US">
                    <a:noFill/>
                  </a:rPr>
                  <a:t> </a:t>
                </a:r>
              </a:p>
            </p:txBody>
          </p:sp>
        </mc:Fallback>
      </mc:AlternateContent>
      <p:sp>
        <p:nvSpPr>
          <p:cNvPr id="18" name="矩形 17">
            <a:extLst>
              <a:ext uri="{FF2B5EF4-FFF2-40B4-BE49-F238E27FC236}">
                <a16:creationId xmlns:a16="http://schemas.microsoft.com/office/drawing/2014/main" xmlns="" id="{A2A84C92-79A9-4D4B-B239-8E7F764F7A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9" name="矩形 18">
            <a:extLst>
              <a:ext uri="{FF2B5EF4-FFF2-40B4-BE49-F238E27FC236}">
                <a16:creationId xmlns:a16="http://schemas.microsoft.com/office/drawing/2014/main" xmlns="" id="{11FDB6B2-A016-4A70-B131-BD696910996E}"/>
              </a:ext>
            </a:extLst>
          </p:cNvPr>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20" name="矩形 19">
            <a:extLst>
              <a:ext uri="{FF2B5EF4-FFF2-40B4-BE49-F238E27FC236}">
                <a16:creationId xmlns:a16="http://schemas.microsoft.com/office/drawing/2014/main" xmlns="" id="{3A6C60BF-FD67-4859-A866-B3E2AFF0A966}"/>
              </a:ext>
            </a:extLst>
          </p:cNvPr>
          <p:cNvSpPr/>
          <p:nvPr/>
        </p:nvSpPr>
        <p:spPr>
          <a:xfrm>
            <a:off x="1066799" y="-2"/>
            <a:ext cx="5588001"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800" dirty="0">
                <a:solidFill>
                  <a:srgbClr val="DA251C"/>
                </a:solidFill>
                <a:ea typeface="微软雅黑" panose="020B0503020204020204" pitchFamily="34" charset="-122"/>
              </a:rPr>
              <a:t>考向</a:t>
            </a:r>
            <a:r>
              <a:rPr lang="en-US" altLang="zh-CN" sz="2800" dirty="0">
                <a:solidFill>
                  <a:srgbClr val="DA251C"/>
                </a:solidFill>
                <a:ea typeface="微软雅黑" panose="020B0503020204020204" pitchFamily="34" charset="-122"/>
              </a:rPr>
              <a:t>2   </a:t>
            </a:r>
            <a:r>
              <a:rPr lang="zh-CN" altLang="en-US" sz="2800" dirty="0">
                <a:solidFill>
                  <a:srgbClr val="DA251C"/>
                </a:solidFill>
                <a:ea typeface="微软雅黑" panose="020B0503020204020204" pitchFamily="34" charset="-122"/>
              </a:rPr>
              <a:t>酸碱中和滴定曲线的应用</a:t>
            </a:r>
            <a:endParaRPr lang="en-US" altLang="zh-CN" sz="2800" dirty="0">
              <a:solidFill>
                <a:srgbClr val="DA251C"/>
              </a:solidFill>
              <a:ea typeface="微软雅黑" panose="020B0503020204020204" pitchFamily="34" charset="-122"/>
            </a:endParaRPr>
          </a:p>
        </p:txBody>
      </p:sp>
      <p:pic>
        <p:nvPicPr>
          <p:cNvPr id="6" name="16TKLZQGY-002.jpg" descr="id:2147508611;FounderCES">
            <a:extLst>
              <a:ext uri="{FF2B5EF4-FFF2-40B4-BE49-F238E27FC236}">
                <a16:creationId xmlns:a16="http://schemas.microsoft.com/office/drawing/2014/main" xmlns="" id="{C3953918-0EE2-4DAB-B9B6-89B2A8D3B0C0}"/>
              </a:ext>
            </a:extLst>
          </p:cNvPr>
          <p:cNvPicPr/>
          <p:nvPr/>
        </p:nvPicPr>
        <p:blipFill>
          <a:blip r:embed="rId3"/>
          <a:stretch>
            <a:fillRect/>
          </a:stretch>
        </p:blipFill>
        <p:spPr>
          <a:xfrm>
            <a:off x="8113590" y="3140089"/>
            <a:ext cx="3491352" cy="2201168"/>
          </a:xfrm>
          <a:prstGeom prst="rect">
            <a:avLst/>
          </a:prstGeom>
        </p:spPr>
      </p:pic>
    </p:spTree>
    <p:extLst>
      <p:ext uri="{BB962C8B-B14F-4D97-AF65-F5344CB8AC3E}">
        <p14:creationId xmlns:p14="http://schemas.microsoft.com/office/powerpoint/2010/main" val="315446732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21ABC8D-1C46-4B5A-9C88-3EA50E8EBABA}"/>
              </a:ext>
            </a:extLst>
          </p:cNvPr>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xmlns="" id="{D548710C-A5B5-41E1-9B3D-9024CAB288A7}"/>
                  </a:ext>
                </a:extLst>
              </p:cNvPr>
              <p:cNvSpPr/>
              <p:nvPr/>
            </p:nvSpPr>
            <p:spPr>
              <a:xfrm>
                <a:off x="250487" y="317393"/>
                <a:ext cx="11723912" cy="5952399"/>
              </a:xfrm>
              <a:prstGeom prst="rect">
                <a:avLst/>
              </a:prstGeom>
            </p:spPr>
            <p:txBody>
              <a:bodyPr wrap="square">
                <a:spAutoFit/>
              </a:bodyPr>
              <a:lstStyle/>
              <a:p>
                <a:pPr algn="dist">
                  <a:lnSpc>
                    <a:spcPct val="150000"/>
                  </a:lnSpc>
                </a:pPr>
                <a:r>
                  <a:rPr lang="zh-CN" altLang="zh-CN" sz="2800" b="1" dirty="0">
                    <a:solidFill>
                      <a:srgbClr val="DA251C"/>
                    </a:solidFill>
                  </a:rPr>
                  <a:t>解析</a:t>
                </a:r>
                <a:r>
                  <a:rPr lang="zh-CN" altLang="zh-CN" sz="2800" dirty="0"/>
                  <a:t>　当恰好完全中和时</a:t>
                </a:r>
                <a:r>
                  <a:rPr lang="en-US" altLang="zh-CN" sz="2800" dirty="0"/>
                  <a:t>,</a:t>
                </a:r>
                <a:r>
                  <a:rPr lang="zh-CN" altLang="zh-CN" sz="2800" dirty="0"/>
                  <a:t>生成</a:t>
                </a:r>
                <a:r>
                  <a:rPr lang="en-US" altLang="zh-CN" sz="2800" dirty="0"/>
                  <a:t>NH</a:t>
                </a:r>
                <a:r>
                  <a:rPr lang="en-US" altLang="zh-CN" sz="2800" baseline="-25000" dirty="0"/>
                  <a:t>4</a:t>
                </a:r>
                <a:r>
                  <a:rPr lang="en-US" altLang="zh-CN" sz="2800" dirty="0"/>
                  <a:t>Cl,</a:t>
                </a:r>
                <a:r>
                  <a:rPr lang="zh-CN" altLang="zh-CN" sz="2800" dirty="0"/>
                  <a:t>而</a:t>
                </a:r>
                <a:r>
                  <a:rPr lang="en-US" altLang="zh-CN" sz="2800" dirty="0"/>
                  <a:t>NH</a:t>
                </a:r>
                <a:r>
                  <a:rPr lang="en-US" altLang="zh-CN" sz="2800" baseline="-25000" dirty="0"/>
                  <a:t>4</a:t>
                </a:r>
                <a:r>
                  <a:rPr lang="en-US" altLang="zh-CN" sz="2800" dirty="0"/>
                  <a:t>Cl</a:t>
                </a:r>
                <a:r>
                  <a:rPr lang="zh-CN" altLang="zh-CN" sz="2800" dirty="0"/>
                  <a:t>溶液呈酸性</a:t>
                </a:r>
                <a:r>
                  <a:rPr lang="en-US" altLang="zh-CN" sz="2800" dirty="0"/>
                  <a:t>,</a:t>
                </a:r>
                <a:r>
                  <a:rPr lang="zh-CN" altLang="zh-CN" sz="2800" dirty="0"/>
                  <a:t>酚酞的变色范围为</a:t>
                </a:r>
                <a:r>
                  <a:rPr lang="en-US" altLang="zh-CN" sz="2800" dirty="0"/>
                  <a:t>pH=8.2~10.0,</a:t>
                </a:r>
                <a:r>
                  <a:rPr lang="zh-CN" altLang="zh-CN" sz="2800" dirty="0"/>
                  <a:t>甲基橙的变色范围为</a:t>
                </a:r>
                <a:r>
                  <a:rPr lang="en-US" altLang="zh-CN" sz="2800" dirty="0"/>
                  <a:t>pH=3.1~4.4,</a:t>
                </a:r>
                <a:r>
                  <a:rPr lang="zh-CN" altLang="zh-CN" sz="2800" dirty="0"/>
                  <a:t>故应选甲基橙作指示剂</a:t>
                </a:r>
                <a:r>
                  <a:rPr lang="en-US" altLang="zh-CN" sz="2800" dirty="0"/>
                  <a:t>,A</a:t>
                </a:r>
                <a:r>
                  <a:rPr lang="zh-CN" altLang="zh-CN" sz="2800" dirty="0"/>
                  <a:t>项错误</a:t>
                </a:r>
                <a:r>
                  <a:rPr lang="en-US" altLang="zh-CN" sz="2800" dirty="0"/>
                  <a:t>;</a:t>
                </a:r>
                <a:r>
                  <a:rPr lang="zh-CN" altLang="zh-CN" sz="2800" dirty="0"/>
                  <a:t>当</a:t>
                </a:r>
                <a:r>
                  <a:rPr lang="en-US" altLang="zh-CN" sz="2800" i="1" dirty="0"/>
                  <a:t>V</a:t>
                </a:r>
                <a:r>
                  <a:rPr lang="en-US" altLang="zh-CN" sz="2800" dirty="0"/>
                  <a:t>(</a:t>
                </a:r>
                <a:r>
                  <a:rPr lang="zh-CN" altLang="zh-CN" sz="2800" dirty="0"/>
                  <a:t>盐酸</a:t>
                </a:r>
                <a:r>
                  <a:rPr lang="en-US" altLang="zh-CN" sz="2800" dirty="0"/>
                  <a:t>)=20.0 mL</a:t>
                </a:r>
                <a:r>
                  <a:rPr lang="zh-CN" altLang="zh-CN" sz="2800" dirty="0"/>
                  <a:t>时</a:t>
                </a:r>
                <a:r>
                  <a:rPr lang="en-US" altLang="zh-CN" sz="2800" dirty="0"/>
                  <a:t>,</a:t>
                </a:r>
                <a:r>
                  <a:rPr lang="zh-CN" altLang="zh-CN" sz="2800" dirty="0"/>
                  <a:t>恰好完全反应</a:t>
                </a:r>
                <a:r>
                  <a:rPr lang="en-US" altLang="zh-CN" sz="2800" dirty="0"/>
                  <a:t>,</a:t>
                </a:r>
                <a:r>
                  <a:rPr lang="zh-CN" altLang="zh-CN" sz="2800" dirty="0"/>
                  <a:t>溶液呈酸性</a:t>
                </a:r>
                <a:r>
                  <a:rPr lang="en-US" altLang="zh-CN" sz="2800" dirty="0"/>
                  <a:t>,B</a:t>
                </a:r>
                <a:r>
                  <a:rPr lang="zh-CN" altLang="zh-CN" sz="2800" dirty="0"/>
                  <a:t>项错误</a:t>
                </a:r>
                <a:r>
                  <a:rPr lang="en-US" altLang="zh-CN" sz="2800" dirty="0"/>
                  <a:t>;M</a:t>
                </a:r>
                <a:r>
                  <a:rPr lang="zh-CN" altLang="zh-CN" sz="2800" dirty="0"/>
                  <a:t>点时由溶液中电荷守恒知 </a:t>
                </a:r>
                <a:r>
                  <a:rPr lang="en-US" altLang="zh-CN" sz="2800" i="1" dirty="0"/>
                  <a:t>c</a:t>
                </a:r>
                <a:r>
                  <a:rPr lang="en-US" altLang="zh-CN" sz="2800" dirty="0"/>
                  <a:t>(N</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4</m:t>
                        </m:r>
                      </m:sub>
                      <m:sup>
                        <m:r>
                          <a:rPr lang="en-US" altLang="zh-CN" sz="2800">
                            <a:latin typeface="Cambria Math" panose="02040503050406030204" pitchFamily="18" charset="0"/>
                          </a:rPr>
                          <m:t>+</m:t>
                        </m:r>
                      </m:sup>
                    </m:sSubSup>
                  </m:oMath>
                </a14:m>
                <a:r>
                  <a:rPr lang="en-US" altLang="zh-CN" sz="2800" dirty="0"/>
                  <a:t>)+</a:t>
                </a:r>
                <a:r>
                  <a:rPr lang="en-US" altLang="zh-CN" sz="2800" i="1" dirty="0"/>
                  <a:t>c</a:t>
                </a:r>
                <a:r>
                  <a:rPr lang="en-US" altLang="zh-CN" sz="2800" dirty="0"/>
                  <a:t>(H</a:t>
                </a:r>
                <a:r>
                  <a:rPr lang="en-US" altLang="zh-CN" sz="2800" baseline="30000" dirty="0"/>
                  <a:t>+</a:t>
                </a:r>
                <a:r>
                  <a:rPr lang="en-US" altLang="zh-CN" sz="2800" dirty="0"/>
                  <a:t>)=</a:t>
                </a:r>
                <a:r>
                  <a:rPr lang="en-US" altLang="zh-CN" sz="2800" i="1" dirty="0"/>
                  <a:t>c</a:t>
                </a:r>
                <a:r>
                  <a:rPr lang="en-US" altLang="zh-CN" sz="2800" dirty="0"/>
                  <a:t>(Cl</a:t>
                </a:r>
                <a:r>
                  <a:rPr lang="en-US" altLang="zh-CN" sz="2800" baseline="30000" dirty="0"/>
                  <a:t>-</a:t>
                </a:r>
                <a:r>
                  <a:rPr lang="en-US" altLang="zh-CN" sz="2800" dirty="0"/>
                  <a:t>)+</a:t>
                </a:r>
                <a:r>
                  <a:rPr lang="en-US" altLang="zh-CN" sz="2800" i="1" dirty="0"/>
                  <a:t>c</a:t>
                </a:r>
                <a:r>
                  <a:rPr lang="en-US" altLang="zh-CN" sz="2800" dirty="0"/>
                  <a:t>(OH</a:t>
                </a:r>
                <a:r>
                  <a:rPr lang="en-US" altLang="zh-CN" sz="2800" baseline="30000" dirty="0"/>
                  <a:t>-</a:t>
                </a:r>
                <a:r>
                  <a:rPr lang="en-US" altLang="zh-CN" sz="2800" dirty="0"/>
                  <a:t>),</a:t>
                </a:r>
                <a:r>
                  <a:rPr lang="zh-CN" altLang="zh-CN" sz="2800" dirty="0"/>
                  <a:t>而溶液呈中性</a:t>
                </a:r>
                <a:r>
                  <a:rPr lang="en-US" altLang="zh-CN" sz="2800" dirty="0"/>
                  <a:t>,</a:t>
                </a:r>
                <a:r>
                  <a:rPr lang="zh-CN" altLang="zh-CN" sz="2800" dirty="0"/>
                  <a:t>即</a:t>
                </a:r>
                <a:r>
                  <a:rPr lang="en-US" altLang="zh-CN" sz="2800" i="1" dirty="0"/>
                  <a:t>c</a:t>
                </a:r>
                <a:r>
                  <a:rPr lang="en-US" altLang="zh-CN" sz="2800" dirty="0"/>
                  <a:t>(H</a:t>
                </a:r>
                <a:r>
                  <a:rPr lang="en-US" altLang="zh-CN" sz="2800" baseline="30000" dirty="0" smtClean="0"/>
                  <a:t>+</a:t>
                </a:r>
                <a:r>
                  <a:rPr lang="en-US" altLang="zh-CN" sz="2800" dirty="0" smtClean="0"/>
                  <a:t>)=</a:t>
                </a:r>
              </a:p>
              <a:p>
                <a:pPr algn="dist">
                  <a:lnSpc>
                    <a:spcPct val="150000"/>
                  </a:lnSpc>
                </a:pPr>
                <a:r>
                  <a:rPr lang="en-US" altLang="zh-CN" sz="2800" i="1" dirty="0" smtClean="0"/>
                  <a:t>c</a:t>
                </a:r>
                <a:r>
                  <a:rPr lang="en-US" altLang="zh-CN" sz="2800" dirty="0" smtClean="0"/>
                  <a:t>(OH</a:t>
                </a:r>
                <a:r>
                  <a:rPr lang="en-US" altLang="zh-CN" sz="2800" baseline="30000" dirty="0" smtClean="0"/>
                  <a:t>-</a:t>
                </a:r>
                <a:r>
                  <a:rPr lang="en-US" altLang="zh-CN" sz="2800" dirty="0"/>
                  <a:t>),</a:t>
                </a:r>
                <a:r>
                  <a:rPr lang="zh-CN" altLang="zh-CN" sz="2800" dirty="0"/>
                  <a:t>则</a:t>
                </a:r>
                <a:r>
                  <a:rPr lang="en-US" altLang="zh-CN" sz="2800" i="1" dirty="0"/>
                  <a:t>c</a:t>
                </a:r>
                <a:r>
                  <a:rPr lang="en-US" altLang="zh-CN" sz="2800" dirty="0"/>
                  <a:t>(N</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4</m:t>
                        </m:r>
                      </m:sub>
                      <m:sup>
                        <m:r>
                          <a:rPr lang="en-US" altLang="zh-CN" sz="2800">
                            <a:latin typeface="Cambria Math" panose="02040503050406030204" pitchFamily="18" charset="0"/>
                          </a:rPr>
                          <m:t>+</m:t>
                        </m:r>
                      </m:sup>
                    </m:sSubSup>
                  </m:oMath>
                </a14:m>
                <a:r>
                  <a:rPr lang="en-US" altLang="zh-CN" sz="2800" dirty="0"/>
                  <a:t>)=</a:t>
                </a:r>
                <a:r>
                  <a:rPr lang="en-US" altLang="zh-CN" sz="2800" i="1" dirty="0"/>
                  <a:t>c</a:t>
                </a:r>
                <a:r>
                  <a:rPr lang="en-US" altLang="zh-CN" sz="2800" dirty="0"/>
                  <a:t>(Cl</a:t>
                </a:r>
                <a:r>
                  <a:rPr lang="en-US" altLang="zh-CN" sz="2800" baseline="30000" dirty="0"/>
                  <a:t>-</a:t>
                </a:r>
                <a:r>
                  <a:rPr lang="en-US" altLang="zh-CN" sz="2800" dirty="0"/>
                  <a:t>),</a:t>
                </a:r>
                <a:r>
                  <a:rPr lang="zh-CN" altLang="zh-CN" sz="2800" dirty="0"/>
                  <a:t>但</a:t>
                </a:r>
                <a:r>
                  <a:rPr lang="en-US" altLang="zh-CN" sz="2800" i="1" dirty="0"/>
                  <a:t>c</a:t>
                </a:r>
                <a:r>
                  <a:rPr lang="en-US" altLang="zh-CN" sz="2800" dirty="0"/>
                  <a:t>(N</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4</m:t>
                        </m:r>
                      </m:sub>
                      <m:sup>
                        <m:r>
                          <a:rPr lang="en-US" altLang="zh-CN" sz="2800">
                            <a:latin typeface="Cambria Math" panose="02040503050406030204" pitchFamily="18" charset="0"/>
                          </a:rPr>
                          <m:t>+</m:t>
                        </m:r>
                      </m:sup>
                    </m:sSubSup>
                  </m:oMath>
                </a14:m>
                <a:r>
                  <a:rPr lang="en-US" altLang="zh-CN" sz="2800" dirty="0"/>
                  <a:t>)=</a:t>
                </a:r>
                <a:r>
                  <a:rPr lang="en-US" altLang="zh-CN" sz="2800" i="1" dirty="0"/>
                  <a:t>c</a:t>
                </a:r>
                <a:r>
                  <a:rPr lang="en-US" altLang="zh-CN" sz="2800" dirty="0"/>
                  <a:t>(Cl</a:t>
                </a:r>
                <a:r>
                  <a:rPr lang="en-US" altLang="zh-CN" sz="2800" baseline="30000" dirty="0"/>
                  <a:t>-</a:t>
                </a:r>
                <a:r>
                  <a:rPr lang="en-US" altLang="zh-CN" sz="2800" dirty="0"/>
                  <a:t>)≫</a:t>
                </a:r>
                <a:r>
                  <a:rPr lang="en-US" altLang="zh-CN" sz="2800" i="1" dirty="0"/>
                  <a:t>c</a:t>
                </a:r>
                <a:r>
                  <a:rPr lang="en-US" altLang="zh-CN" sz="2800" dirty="0"/>
                  <a:t>(H</a:t>
                </a:r>
                <a:r>
                  <a:rPr lang="en-US" altLang="zh-CN" sz="2800" baseline="30000" dirty="0"/>
                  <a:t>+</a:t>
                </a:r>
                <a:r>
                  <a:rPr lang="en-US" altLang="zh-CN" sz="2800" dirty="0"/>
                  <a:t>)=</a:t>
                </a:r>
                <a:r>
                  <a:rPr lang="en-US" altLang="zh-CN" sz="2800" i="1" dirty="0"/>
                  <a:t>c</a:t>
                </a:r>
                <a:r>
                  <a:rPr lang="en-US" altLang="zh-CN" sz="2800" dirty="0"/>
                  <a:t>(OH</a:t>
                </a:r>
                <a:r>
                  <a:rPr lang="en-US" altLang="zh-CN" sz="2800" baseline="30000" dirty="0"/>
                  <a:t>-</a:t>
                </a:r>
                <a:r>
                  <a:rPr lang="en-US" altLang="zh-CN" sz="2800" dirty="0"/>
                  <a:t>),C</a:t>
                </a:r>
                <a:r>
                  <a:rPr lang="zh-CN" altLang="zh-CN" sz="2800" dirty="0"/>
                  <a:t>项错误</a:t>
                </a:r>
                <a:r>
                  <a:rPr lang="en-US" altLang="zh-CN" sz="2800" dirty="0"/>
                  <a:t>;</a:t>
                </a:r>
                <a:r>
                  <a:rPr lang="zh-CN" altLang="zh-CN" sz="2800" dirty="0"/>
                  <a:t>该温度下</a:t>
                </a:r>
                <a:r>
                  <a:rPr lang="en-US" altLang="zh-CN" sz="2800" dirty="0"/>
                  <a:t>,0.10 mol·L</a:t>
                </a:r>
                <a:r>
                  <a:rPr lang="en-US" altLang="zh-CN" sz="2800" baseline="30000" dirty="0"/>
                  <a:t>-1</a:t>
                </a:r>
                <a:r>
                  <a:rPr lang="en-US" altLang="zh-CN" sz="2800" dirty="0"/>
                  <a:t> </a:t>
                </a:r>
                <a:r>
                  <a:rPr lang="zh-CN" altLang="zh-CN" sz="2800" dirty="0"/>
                  <a:t>一元强碱溶液的</a:t>
                </a:r>
                <a:r>
                  <a:rPr lang="en-US" altLang="zh-CN" sz="2800" dirty="0"/>
                  <a:t>pH=13,</a:t>
                </a:r>
                <a:r>
                  <a:rPr lang="zh-CN" altLang="zh-CN" sz="2800" dirty="0"/>
                  <a:t>若</a:t>
                </a:r>
                <a:r>
                  <a:rPr lang="en-US" altLang="zh-CN" sz="2800" dirty="0"/>
                  <a:t>0.10 mol·L</a:t>
                </a:r>
                <a:r>
                  <a:rPr lang="en-US" altLang="zh-CN" sz="2800" baseline="30000" dirty="0"/>
                  <a:t>-1</a:t>
                </a:r>
                <a:r>
                  <a:rPr lang="zh-CN" altLang="zh-CN" sz="2800" dirty="0"/>
                  <a:t>一元弱碱溶液的电离度为</a:t>
                </a:r>
                <a:r>
                  <a:rPr lang="en-US" altLang="zh-CN" sz="2800" dirty="0"/>
                  <a:t>10%,</a:t>
                </a:r>
                <a:r>
                  <a:rPr lang="zh-CN" altLang="zh-CN" sz="2800" dirty="0"/>
                  <a:t>则其</a:t>
                </a:r>
                <a:r>
                  <a:rPr lang="en-US" altLang="zh-CN" sz="2800" dirty="0"/>
                  <a:t>pH=12,</a:t>
                </a:r>
                <a:r>
                  <a:rPr lang="zh-CN" altLang="zh-CN" sz="2800" dirty="0"/>
                  <a:t>而</a:t>
                </a:r>
                <a:r>
                  <a:rPr lang="en-US" altLang="zh-CN" sz="2800" dirty="0"/>
                  <a:t>0.10 mol·L</a:t>
                </a:r>
                <a:r>
                  <a:rPr lang="en-US" altLang="zh-CN" sz="2800" baseline="30000" dirty="0"/>
                  <a:t>-1</a:t>
                </a:r>
                <a:r>
                  <a:rPr lang="zh-CN" altLang="zh-CN" sz="2800" dirty="0"/>
                  <a:t>氨水的电离度小于</a:t>
                </a:r>
                <a:r>
                  <a:rPr lang="en-US" altLang="zh-CN" sz="2800" dirty="0"/>
                  <a:t>10%,</a:t>
                </a:r>
                <a:r>
                  <a:rPr lang="zh-CN" altLang="zh-CN" sz="2800" dirty="0"/>
                  <a:t>故其溶液的</a:t>
                </a:r>
                <a:r>
                  <a:rPr lang="en-US" altLang="zh-CN" sz="2800" dirty="0"/>
                  <a:t>pH</a:t>
                </a:r>
                <a:r>
                  <a:rPr lang="en-US" altLang="zh-CN" sz="2800" dirty="0" smtClean="0"/>
                  <a:t>&lt;</a:t>
                </a:r>
              </a:p>
              <a:p>
                <a:pPr>
                  <a:lnSpc>
                    <a:spcPct val="150000"/>
                  </a:lnSpc>
                </a:pPr>
                <a:r>
                  <a:rPr lang="en-US" altLang="zh-CN" sz="2800" dirty="0" smtClean="0"/>
                  <a:t>12,D</a:t>
                </a:r>
                <a:r>
                  <a:rPr lang="zh-CN" altLang="zh-CN" sz="2800" dirty="0"/>
                  <a:t>项正确。</a:t>
                </a:r>
              </a:p>
              <a:p>
                <a:pPr>
                  <a:lnSpc>
                    <a:spcPct val="150000"/>
                  </a:lnSpc>
                </a:pPr>
                <a:r>
                  <a:rPr lang="zh-CN" altLang="zh-CN" sz="2800" b="1" dirty="0">
                    <a:solidFill>
                      <a:srgbClr val="DA251C"/>
                    </a:solidFill>
                  </a:rPr>
                  <a:t>答案</a:t>
                </a:r>
                <a:r>
                  <a:rPr lang="zh-CN" altLang="zh-CN" sz="2800" dirty="0"/>
                  <a:t>　</a:t>
                </a:r>
                <a:r>
                  <a:rPr lang="en-US" altLang="zh-CN" sz="2800" dirty="0"/>
                  <a:t>D</a:t>
                </a:r>
              </a:p>
            </p:txBody>
          </p:sp>
        </mc:Choice>
        <mc:Fallback xmlns="">
          <p:sp>
            <p:nvSpPr>
              <p:cNvPr id="8" name="矩形 7">
                <a:extLst>
                  <a:ext uri="{FF2B5EF4-FFF2-40B4-BE49-F238E27FC236}">
                    <a16:creationId xmlns="" xmlns:a16="http://schemas.microsoft.com/office/drawing/2014/main" xmlns:a14="http://schemas.microsoft.com/office/drawing/2010/main" id="{D548710C-A5B5-41E1-9B3D-9024CAB288A7}"/>
                  </a:ext>
                </a:extLst>
              </p:cNvPr>
              <p:cNvSpPr>
                <a:spLocks noRot="1" noChangeAspect="1" noMove="1" noResize="1" noEditPoints="1" noAdjustHandles="1" noChangeArrowheads="1" noChangeShapeType="1" noTextEdit="1"/>
              </p:cNvSpPr>
              <p:nvPr/>
            </p:nvSpPr>
            <p:spPr>
              <a:xfrm>
                <a:off x="250487" y="317393"/>
                <a:ext cx="11723912" cy="5952399"/>
              </a:xfrm>
              <a:prstGeom prst="rect">
                <a:avLst/>
              </a:prstGeom>
              <a:blipFill rotWithShape="1">
                <a:blip r:embed="rId2"/>
                <a:stretch>
                  <a:fillRect l="-1040" r="-109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807534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21ABC8D-1C46-4B5A-9C88-3EA50E8EBABA}"/>
              </a:ext>
            </a:extLst>
          </p:cNvPr>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8" name="矩形 7">
            <a:extLst>
              <a:ext uri="{FF2B5EF4-FFF2-40B4-BE49-F238E27FC236}">
                <a16:creationId xmlns:a16="http://schemas.microsoft.com/office/drawing/2014/main" xmlns="" id="{D548710C-A5B5-41E1-9B3D-9024CAB288A7}"/>
              </a:ext>
            </a:extLst>
          </p:cNvPr>
          <p:cNvSpPr/>
          <p:nvPr/>
        </p:nvSpPr>
        <p:spPr>
          <a:xfrm>
            <a:off x="250487" y="506079"/>
            <a:ext cx="11723912" cy="4539191"/>
          </a:xfrm>
          <a:prstGeom prst="rect">
            <a:avLst/>
          </a:prstGeom>
        </p:spPr>
        <p:txBody>
          <a:bodyPr wrap="square">
            <a:spAutoFit/>
          </a:bodyPr>
          <a:lstStyle/>
          <a:p>
            <a:pPr>
              <a:lnSpc>
                <a:spcPct val="150000"/>
              </a:lnSpc>
            </a:pPr>
            <a:r>
              <a:rPr lang="zh-CN" altLang="en-US" sz="2800" b="1" dirty="0">
                <a:solidFill>
                  <a:srgbClr val="DA251C"/>
                </a:solidFill>
              </a:rPr>
              <a:t>突破攻略</a:t>
            </a:r>
            <a:endParaRPr lang="en-US" altLang="zh-CN" sz="2800" b="1" dirty="0">
              <a:solidFill>
                <a:srgbClr val="DA251C"/>
              </a:solidFill>
            </a:endParaRPr>
          </a:p>
          <a:p>
            <a:pPr>
              <a:lnSpc>
                <a:spcPct val="150000"/>
              </a:lnSpc>
            </a:pPr>
            <a:r>
              <a:rPr lang="zh-CN" altLang="en-US" sz="2800" dirty="0"/>
              <a:t>　　</a:t>
            </a:r>
            <a:r>
              <a:rPr lang="zh-CN" altLang="zh-CN" sz="2800" dirty="0"/>
              <a:t>滴定图像题是化学试题中常见题型</a:t>
            </a:r>
            <a:r>
              <a:rPr lang="en-US" altLang="zh-CN" sz="2800" dirty="0"/>
              <a:t>,</a:t>
            </a:r>
            <a:r>
              <a:rPr lang="zh-CN" altLang="zh-CN" sz="2800" dirty="0"/>
              <a:t>其考查点往往为溶液中的平衡问题、离子浓度大小比较</a:t>
            </a:r>
            <a:r>
              <a:rPr lang="en-US" altLang="zh-CN" sz="2800" dirty="0"/>
              <a:t>,</a:t>
            </a:r>
            <a:r>
              <a:rPr lang="zh-CN" altLang="zh-CN" sz="2800" dirty="0"/>
              <a:t>电离常数计算等。考查点往往集中在图像中的一些特殊点</a:t>
            </a:r>
            <a:r>
              <a:rPr lang="en-US" altLang="zh-CN" sz="2800" dirty="0"/>
              <a:t>,</a:t>
            </a:r>
            <a:r>
              <a:rPr lang="zh-CN" altLang="zh-CN" sz="2800" dirty="0"/>
              <a:t>如起点、拐点、终点等。一般来说</a:t>
            </a:r>
            <a:r>
              <a:rPr lang="en-US" altLang="zh-CN" sz="2800" dirty="0"/>
              <a:t>,</a:t>
            </a:r>
            <a:r>
              <a:rPr lang="zh-CN" altLang="zh-CN" sz="2800" dirty="0"/>
              <a:t>起点往往考查酸或碱的浓度、电离度等</a:t>
            </a:r>
            <a:r>
              <a:rPr lang="en-US" altLang="zh-CN" sz="2800" dirty="0"/>
              <a:t>,</a:t>
            </a:r>
            <a:r>
              <a:rPr lang="zh-CN" altLang="zh-CN" sz="2800" dirty="0"/>
              <a:t>如本题</a:t>
            </a:r>
            <a:r>
              <a:rPr lang="en-US" altLang="zh-CN" sz="2800" dirty="0"/>
              <a:t>N</a:t>
            </a:r>
            <a:r>
              <a:rPr lang="zh-CN" altLang="zh-CN" sz="2800" dirty="0"/>
              <a:t>点为起点</a:t>
            </a:r>
            <a:r>
              <a:rPr lang="en-US" altLang="zh-CN" sz="2800" dirty="0"/>
              <a:t>,</a:t>
            </a:r>
            <a:r>
              <a:rPr lang="zh-CN" altLang="zh-CN" sz="2800" dirty="0"/>
              <a:t>由电离度判断溶液的</a:t>
            </a:r>
            <a:r>
              <a:rPr lang="en-US" altLang="zh-CN" sz="2800" dirty="0" err="1"/>
              <a:t>pH;M</a:t>
            </a:r>
            <a:r>
              <a:rPr lang="zh-CN" altLang="zh-CN" sz="2800" dirty="0"/>
              <a:t>点的</a:t>
            </a:r>
            <a:r>
              <a:rPr lang="en-US" altLang="zh-CN" sz="2800" dirty="0"/>
              <a:t>pH=7,</a:t>
            </a:r>
            <a:r>
              <a:rPr lang="zh-CN" altLang="zh-CN" sz="2800" dirty="0"/>
              <a:t>要明确溶液中的溶质及其性质等。</a:t>
            </a:r>
          </a:p>
          <a:p>
            <a:pPr>
              <a:lnSpc>
                <a:spcPct val="150000"/>
              </a:lnSpc>
            </a:pPr>
            <a:endParaRPr lang="zh-CN" altLang="zh-CN" sz="2800" dirty="0"/>
          </a:p>
        </p:txBody>
      </p:sp>
    </p:spTree>
    <p:extLst>
      <p:ext uri="{BB962C8B-B14F-4D97-AF65-F5344CB8AC3E}">
        <p14:creationId xmlns:p14="http://schemas.microsoft.com/office/powerpoint/2010/main" val="5849455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xmlns="" id="{9BCFBCDB-577C-4C84-9BF9-814CC413FB39}"/>
                  </a:ext>
                </a:extLst>
              </p:cNvPr>
              <p:cNvSpPr/>
              <p:nvPr/>
            </p:nvSpPr>
            <p:spPr>
              <a:xfrm>
                <a:off x="250487" y="964277"/>
                <a:ext cx="11723912" cy="4617611"/>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9</a:t>
                </a:r>
                <a:r>
                  <a:rPr lang="zh-CN" altLang="zh-CN" sz="2800" dirty="0"/>
                  <a:t>　</a:t>
                </a:r>
                <a:r>
                  <a:rPr lang="en-US" altLang="zh-CN" sz="2800" dirty="0"/>
                  <a:t>[2014</a:t>
                </a:r>
                <a:r>
                  <a:rPr lang="zh-CN" altLang="zh-CN" sz="2800" dirty="0"/>
                  <a:t>新课标全国卷</a:t>
                </a:r>
                <a:r>
                  <a:rPr lang="en-US" altLang="zh-CN" sz="2800" dirty="0"/>
                  <a:t>Ⅱ,28,15</a:t>
                </a:r>
                <a:r>
                  <a:rPr lang="zh-CN" altLang="zh-CN" sz="2800" dirty="0"/>
                  <a:t>分</a:t>
                </a:r>
                <a:r>
                  <a:rPr lang="en-US" altLang="zh-CN" sz="2800" dirty="0"/>
                  <a:t>]</a:t>
                </a:r>
                <a:r>
                  <a:rPr lang="zh-CN" altLang="zh-CN" sz="2800" dirty="0"/>
                  <a:t>某小组以</a:t>
                </a:r>
                <a:r>
                  <a:rPr lang="en-US" altLang="zh-CN" sz="2800" dirty="0"/>
                  <a:t>CoCl</a:t>
                </a:r>
                <a:r>
                  <a:rPr lang="en-US" altLang="zh-CN" sz="2800" baseline="-25000" dirty="0"/>
                  <a:t>2</a:t>
                </a:r>
                <a:r>
                  <a:rPr lang="en-US" altLang="zh-CN" sz="2800" dirty="0"/>
                  <a:t>·6H</a:t>
                </a:r>
                <a:r>
                  <a:rPr lang="en-US" altLang="zh-CN" sz="2800" baseline="-25000" dirty="0"/>
                  <a:t>2</a:t>
                </a:r>
                <a:r>
                  <a:rPr lang="en-US" altLang="zh-CN" sz="2800" dirty="0"/>
                  <a:t>O</a:t>
                </a:r>
                <a:r>
                  <a:rPr lang="zh-CN" altLang="zh-CN" sz="2800" dirty="0"/>
                  <a:t>、</a:t>
                </a:r>
                <a:r>
                  <a:rPr lang="en-US" altLang="zh-CN" sz="2800" dirty="0"/>
                  <a:t>NH</a:t>
                </a:r>
                <a:r>
                  <a:rPr lang="en-US" altLang="zh-CN" sz="2800" baseline="-25000" dirty="0"/>
                  <a:t>4</a:t>
                </a:r>
                <a:r>
                  <a:rPr lang="en-US" altLang="zh-CN" sz="2800" dirty="0"/>
                  <a:t>Cl</a:t>
                </a:r>
                <a:r>
                  <a:rPr lang="zh-CN" altLang="zh-CN" sz="2800" dirty="0"/>
                  <a:t>、</a:t>
                </a:r>
                <a:r>
                  <a:rPr lang="en-US" altLang="zh-CN" sz="2800" dirty="0"/>
                  <a:t>H</a:t>
                </a:r>
                <a:r>
                  <a:rPr lang="en-US" altLang="zh-CN" sz="2800" baseline="-25000" dirty="0"/>
                  <a:t>2</a:t>
                </a:r>
                <a:r>
                  <a:rPr lang="en-US" altLang="zh-CN" sz="2800" dirty="0"/>
                  <a:t>O</a:t>
                </a:r>
                <a:r>
                  <a:rPr lang="en-US" altLang="zh-CN" sz="2800" baseline="-25000" dirty="0"/>
                  <a:t>2</a:t>
                </a:r>
                <a:r>
                  <a:rPr lang="zh-CN" altLang="zh-CN" sz="2800" dirty="0"/>
                  <a:t>、浓氨水为原料</a:t>
                </a:r>
                <a:r>
                  <a:rPr lang="en-US" altLang="zh-CN" sz="2800" dirty="0"/>
                  <a:t>,</a:t>
                </a:r>
                <a:r>
                  <a:rPr lang="zh-CN" altLang="zh-CN" sz="2800" dirty="0"/>
                  <a:t>在活性炭催化下</a:t>
                </a:r>
                <a:r>
                  <a:rPr lang="en-US" altLang="zh-CN" sz="2800" dirty="0"/>
                  <a:t>,</a:t>
                </a:r>
                <a:r>
                  <a:rPr lang="zh-CN" altLang="zh-CN" sz="2800" dirty="0"/>
                  <a:t>合成了橙黄色晶体</a:t>
                </a:r>
                <a:r>
                  <a:rPr lang="en-US" altLang="zh-CN" sz="2800" dirty="0"/>
                  <a:t>X</a:t>
                </a:r>
                <a:r>
                  <a:rPr lang="zh-CN" altLang="zh-CN" sz="2800" dirty="0"/>
                  <a:t>。为确定其组成</a:t>
                </a:r>
                <a:r>
                  <a:rPr lang="en-US" altLang="zh-CN" sz="2800" dirty="0"/>
                  <a:t>,</a:t>
                </a:r>
                <a:r>
                  <a:rPr lang="zh-CN" altLang="zh-CN" sz="2800" dirty="0"/>
                  <a:t>进行如下实验。</a:t>
                </a:r>
              </a:p>
              <a:p>
                <a:pPr>
                  <a:lnSpc>
                    <a:spcPct val="150000"/>
                  </a:lnSpc>
                </a:pPr>
                <a:r>
                  <a:rPr lang="en-US" altLang="zh-CN" sz="2800" dirty="0"/>
                  <a:t>①</a:t>
                </a:r>
                <a:r>
                  <a:rPr lang="zh-CN" altLang="zh-CN" sz="2800" dirty="0"/>
                  <a:t>氨的测定</a:t>
                </a:r>
                <a:r>
                  <a:rPr lang="en-US" altLang="zh-CN" sz="2800" dirty="0"/>
                  <a:t>:</a:t>
                </a:r>
                <a:r>
                  <a:rPr lang="zh-CN" altLang="zh-CN" sz="2800" dirty="0"/>
                  <a:t>精确称取</a:t>
                </a:r>
                <a:r>
                  <a:rPr lang="en-US" altLang="zh-CN" sz="2800" i="1" dirty="0"/>
                  <a:t>w</a:t>
                </a:r>
                <a:r>
                  <a:rPr lang="en-US" altLang="zh-CN" sz="2800" dirty="0"/>
                  <a:t> g X,</a:t>
                </a:r>
                <a:r>
                  <a:rPr lang="zh-CN" altLang="zh-CN" sz="2800" dirty="0"/>
                  <a:t>加适量水溶解</a:t>
                </a:r>
                <a:r>
                  <a:rPr lang="en-US" altLang="zh-CN" sz="2800" dirty="0"/>
                  <a:t>,</a:t>
                </a:r>
                <a:r>
                  <a:rPr lang="zh-CN" altLang="zh-CN" sz="2800" dirty="0"/>
                  <a:t>注入如图所示的三颈瓶中</a:t>
                </a:r>
                <a:r>
                  <a:rPr lang="en-US" altLang="zh-CN" sz="2800" dirty="0"/>
                  <a:t>,</a:t>
                </a:r>
                <a:r>
                  <a:rPr lang="zh-CN" altLang="zh-CN" sz="2800" dirty="0"/>
                  <a:t>然后逐滴加入足量</a:t>
                </a:r>
                <a:r>
                  <a:rPr lang="en-US" altLang="zh-CN" sz="2800" dirty="0"/>
                  <a:t>10%NaOH</a:t>
                </a:r>
                <a:r>
                  <a:rPr lang="zh-CN" altLang="zh-CN" sz="2800" dirty="0"/>
                  <a:t>溶液</a:t>
                </a:r>
                <a:r>
                  <a:rPr lang="en-US" altLang="zh-CN" sz="2800" dirty="0"/>
                  <a:t>,</a:t>
                </a:r>
                <a:r>
                  <a:rPr lang="zh-CN" altLang="zh-CN" sz="2800" dirty="0"/>
                  <a:t>通入水蒸气</a:t>
                </a:r>
                <a:r>
                  <a:rPr lang="en-US" altLang="zh-CN" sz="2800" dirty="0"/>
                  <a:t>,</a:t>
                </a:r>
                <a:r>
                  <a:rPr lang="zh-CN" altLang="zh-CN" sz="2800" dirty="0"/>
                  <a:t>将样品液中的氨全部蒸出</a:t>
                </a:r>
                <a:r>
                  <a:rPr lang="en-US" altLang="zh-CN" sz="2800" dirty="0"/>
                  <a:t>,</a:t>
                </a:r>
                <a:r>
                  <a:rPr lang="zh-CN" altLang="zh-CN" sz="2800" dirty="0"/>
                  <a:t>用</a:t>
                </a:r>
                <a:r>
                  <a:rPr lang="en-US" altLang="zh-CN" sz="2800" i="1" dirty="0"/>
                  <a:t>V</a:t>
                </a:r>
                <a:r>
                  <a:rPr lang="en-US" altLang="zh-CN" sz="2800" baseline="-25000" dirty="0"/>
                  <a:t>1</a:t>
                </a:r>
                <a:r>
                  <a:rPr lang="en-US" altLang="zh-CN" sz="2800" dirty="0"/>
                  <a:t> mL </a:t>
                </a:r>
                <a:r>
                  <a:rPr lang="en-US" altLang="zh-CN" sz="2800" i="1" dirty="0"/>
                  <a:t>c</a:t>
                </a:r>
                <a:r>
                  <a:rPr lang="en-US" altLang="zh-CN" sz="2800" baseline="-25000" dirty="0"/>
                  <a:t>1</a:t>
                </a:r>
                <a:r>
                  <a:rPr lang="en-US" altLang="zh-CN" sz="2800" dirty="0"/>
                  <a:t> mol·L</a:t>
                </a:r>
                <a:r>
                  <a:rPr lang="en-US" altLang="zh-CN" sz="2800" baseline="30000" dirty="0"/>
                  <a:t>-1</a:t>
                </a:r>
                <a:r>
                  <a:rPr lang="zh-CN" altLang="zh-CN" sz="2800" dirty="0"/>
                  <a:t>的盐酸标准溶液吸收。蒸氨结束后取下接收瓶</a:t>
                </a:r>
                <a:r>
                  <a:rPr lang="en-US" altLang="zh-CN" sz="2800" dirty="0"/>
                  <a:t>,</a:t>
                </a:r>
                <a:r>
                  <a:rPr lang="zh-CN" altLang="zh-CN" sz="2800" dirty="0"/>
                  <a:t>用</a:t>
                </a:r>
                <a:r>
                  <a:rPr lang="en-US" altLang="zh-CN" sz="2800" i="1" dirty="0"/>
                  <a:t>c</a:t>
                </a:r>
                <a:r>
                  <a:rPr lang="en-US" altLang="zh-CN" sz="2800" baseline="-25000" dirty="0"/>
                  <a:t>2</a:t>
                </a:r>
                <a:r>
                  <a:rPr lang="en-US" altLang="zh-CN" sz="2800" dirty="0"/>
                  <a:t> mol·L</a:t>
                </a:r>
                <a:r>
                  <a:rPr lang="en-US" altLang="zh-CN" sz="2800" baseline="30000" dirty="0"/>
                  <a:t>-1</a:t>
                </a:r>
                <a:r>
                  <a:rPr lang="en-US" altLang="zh-CN" sz="2800" dirty="0"/>
                  <a:t>NaOH</a:t>
                </a:r>
                <a:r>
                  <a:rPr lang="zh-CN" altLang="zh-CN" sz="2800" dirty="0"/>
                  <a:t>标准溶液滴定过剩的</a:t>
                </a:r>
                <a:r>
                  <a:rPr lang="en-US" altLang="zh-CN" sz="2800" dirty="0" err="1"/>
                  <a:t>HCl</a:t>
                </a:r>
                <a:r>
                  <a:rPr lang="en-US" altLang="zh-CN" sz="2800" dirty="0"/>
                  <a:t>,</a:t>
                </a:r>
                <a:r>
                  <a:rPr lang="zh-CN" altLang="zh-CN" sz="2800" dirty="0"/>
                  <a:t>到终点时消耗</a:t>
                </a:r>
                <a14:m>
                  <m:oMath xmlns:m="http://schemas.openxmlformats.org/officeDocument/2006/math">
                    <m:sSub>
                      <m:sSubPr>
                        <m:ctrlPr>
                          <a:rPr lang="zh-CN" altLang="zh-CN" sz="2800" i="1">
                            <a:latin typeface="Cambria Math" panose="02040503050406030204" pitchFamily="18" charset="0"/>
                          </a:rPr>
                        </m:ctrlPr>
                      </m:sSubPr>
                      <m:e>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𝑉</m:t>
                            </m:r>
                          </m:e>
                          <m:sub>
                            <m:r>
                              <a:rPr lang="en-US" altLang="zh-CN" sz="2800" b="0" i="1" smtClean="0">
                                <a:latin typeface="Cambria Math" panose="02040503050406030204" pitchFamily="18" charset="0"/>
                              </a:rPr>
                              <m:t> </m:t>
                            </m:r>
                          </m:sub>
                        </m:sSub>
                      </m:e>
                      <m:sub>
                        <m:r>
                          <a:rPr lang="en-US" altLang="zh-CN" sz="2800">
                            <a:latin typeface="Cambria Math" panose="02040503050406030204" pitchFamily="18" charset="0"/>
                          </a:rPr>
                          <m:t>2</m:t>
                        </m:r>
                      </m:sub>
                    </m:sSub>
                  </m:oMath>
                </a14:m>
                <a:r>
                  <a:rPr lang="en-US" altLang="zh-CN" sz="2800" dirty="0"/>
                  <a:t> mL </a:t>
                </a:r>
                <a:r>
                  <a:rPr lang="en-US" altLang="zh-CN" sz="2800" dirty="0" err="1"/>
                  <a:t>NaOH</a:t>
                </a:r>
                <a:r>
                  <a:rPr lang="zh-CN" altLang="zh-CN" sz="2800" dirty="0"/>
                  <a:t>溶液。</a:t>
                </a:r>
                <a:endParaRPr lang="en-US" altLang="zh-CN" sz="2800" dirty="0"/>
              </a:p>
            </p:txBody>
          </p:sp>
        </mc:Choice>
        <mc:Fallback xmlns="">
          <p:sp>
            <p:nvSpPr>
              <p:cNvPr id="9" name="矩形 8">
                <a:extLst>
                  <a:ext uri="{FF2B5EF4-FFF2-40B4-BE49-F238E27FC236}">
                    <a16:creationId xmlns:a16="http://schemas.microsoft.com/office/drawing/2014/main" id="{9BCFBCDB-577C-4C84-9BF9-814CC413FB39}"/>
                  </a:ext>
                </a:extLst>
              </p:cNvPr>
              <p:cNvSpPr>
                <a:spLocks noRot="1" noChangeAspect="1" noMove="1" noResize="1" noEditPoints="1" noAdjustHandles="1" noChangeArrowheads="1" noChangeShapeType="1" noTextEdit="1"/>
              </p:cNvSpPr>
              <p:nvPr/>
            </p:nvSpPr>
            <p:spPr>
              <a:xfrm>
                <a:off x="250487" y="964277"/>
                <a:ext cx="11723912" cy="4617611"/>
              </a:xfrm>
              <a:prstGeom prst="rect">
                <a:avLst/>
              </a:prstGeom>
              <a:blipFill>
                <a:blip r:embed="rId2"/>
                <a:stretch>
                  <a:fillRect l="-1040" r="-1508" b="-1715"/>
                </a:stretch>
              </a:blipFill>
            </p:spPr>
            <p:txBody>
              <a:bodyPr/>
              <a:lstStyle/>
              <a:p>
                <a:r>
                  <a:rPr lang="zh-CN" altLang="en-US">
                    <a:noFill/>
                  </a:rPr>
                  <a:t> </a:t>
                </a:r>
              </a:p>
            </p:txBody>
          </p:sp>
        </mc:Fallback>
      </mc:AlternateContent>
      <p:sp>
        <p:nvSpPr>
          <p:cNvPr id="18" name="矩形 17">
            <a:extLst>
              <a:ext uri="{FF2B5EF4-FFF2-40B4-BE49-F238E27FC236}">
                <a16:creationId xmlns:a16="http://schemas.microsoft.com/office/drawing/2014/main" xmlns="" id="{A2A84C92-79A9-4D4B-B239-8E7F764F7A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9" name="矩形 18">
            <a:extLst>
              <a:ext uri="{FF2B5EF4-FFF2-40B4-BE49-F238E27FC236}">
                <a16:creationId xmlns:a16="http://schemas.microsoft.com/office/drawing/2014/main" xmlns="" id="{11FDB6B2-A016-4A70-B131-BD696910996E}"/>
              </a:ext>
            </a:extLst>
          </p:cNvPr>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20" name="矩形 19">
            <a:extLst>
              <a:ext uri="{FF2B5EF4-FFF2-40B4-BE49-F238E27FC236}">
                <a16:creationId xmlns:a16="http://schemas.microsoft.com/office/drawing/2014/main" xmlns="" id="{3A6C60BF-FD67-4859-A866-B3E2AFF0A966}"/>
              </a:ext>
            </a:extLst>
          </p:cNvPr>
          <p:cNvSpPr/>
          <p:nvPr/>
        </p:nvSpPr>
        <p:spPr>
          <a:xfrm>
            <a:off x="1066800" y="-2"/>
            <a:ext cx="4172858"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800" dirty="0">
                <a:solidFill>
                  <a:srgbClr val="DA251C"/>
                </a:solidFill>
                <a:ea typeface="微软雅黑" panose="020B0503020204020204" pitchFamily="34" charset="-122"/>
              </a:rPr>
              <a:t>考向</a:t>
            </a:r>
            <a:r>
              <a:rPr lang="en-US" altLang="zh-CN" sz="2800" dirty="0">
                <a:solidFill>
                  <a:srgbClr val="DA251C"/>
                </a:solidFill>
                <a:ea typeface="微软雅黑" panose="020B0503020204020204" pitchFamily="34" charset="-122"/>
              </a:rPr>
              <a:t>3</a:t>
            </a:r>
            <a:r>
              <a:rPr lang="zh-CN" altLang="en-US" sz="2800" dirty="0">
                <a:solidFill>
                  <a:srgbClr val="DA251C"/>
                </a:solidFill>
                <a:ea typeface="微软雅黑" panose="020B0503020204020204" pitchFamily="34" charset="-122"/>
              </a:rPr>
              <a:t>   有关滴定的计算</a:t>
            </a:r>
            <a:endParaRPr lang="en-US" altLang="zh-CN" sz="2800" dirty="0">
              <a:solidFill>
                <a:srgbClr val="DA251C"/>
              </a:solidFill>
              <a:ea typeface="微软雅黑" panose="020B0503020204020204" pitchFamily="34" charset="-122"/>
            </a:endParaRPr>
          </a:p>
        </p:txBody>
      </p:sp>
    </p:spTree>
    <p:extLst>
      <p:ext uri="{BB962C8B-B14F-4D97-AF65-F5344CB8AC3E}">
        <p14:creationId xmlns:p14="http://schemas.microsoft.com/office/powerpoint/2010/main" val="40178224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21ABC8D-1C46-4B5A-9C88-3EA50E8EBABA}"/>
              </a:ext>
            </a:extLst>
          </p:cNvPr>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4" name="矩形 3">
            <a:extLst>
              <a:ext uri="{FF2B5EF4-FFF2-40B4-BE49-F238E27FC236}">
                <a16:creationId xmlns:a16="http://schemas.microsoft.com/office/drawing/2014/main" xmlns="" id="{CB3DA238-1204-4CD6-9546-0598F4FD5E04}"/>
              </a:ext>
            </a:extLst>
          </p:cNvPr>
          <p:cNvSpPr/>
          <p:nvPr/>
        </p:nvSpPr>
        <p:spPr>
          <a:xfrm>
            <a:off x="250487" y="3890720"/>
            <a:ext cx="11723912" cy="2677656"/>
          </a:xfrm>
          <a:prstGeom prst="rect">
            <a:avLst/>
          </a:prstGeom>
        </p:spPr>
        <p:txBody>
          <a:bodyPr wrap="square">
            <a:spAutoFit/>
          </a:bodyPr>
          <a:lstStyle/>
          <a:p>
            <a:pPr>
              <a:lnSpc>
                <a:spcPct val="150000"/>
              </a:lnSpc>
            </a:pPr>
            <a:r>
              <a:rPr lang="en-US" altLang="zh-CN" sz="2800" dirty="0"/>
              <a:t>②</a:t>
            </a:r>
            <a:r>
              <a:rPr lang="zh-CN" altLang="zh-CN" sz="2800" dirty="0"/>
              <a:t>氯的测定</a:t>
            </a:r>
            <a:r>
              <a:rPr lang="en-US" altLang="zh-CN" sz="2800" dirty="0"/>
              <a:t>:</a:t>
            </a:r>
            <a:r>
              <a:rPr lang="zh-CN" altLang="zh-CN" sz="2800" dirty="0"/>
              <a:t>准确称取样品</a:t>
            </a:r>
            <a:r>
              <a:rPr lang="en-US" altLang="zh-CN" sz="2800" dirty="0"/>
              <a:t>X,</a:t>
            </a:r>
            <a:r>
              <a:rPr lang="zh-CN" altLang="zh-CN" sz="2800" dirty="0"/>
              <a:t>配成溶液后用</a:t>
            </a:r>
            <a:r>
              <a:rPr lang="en-US" altLang="zh-CN" sz="2800" dirty="0"/>
              <a:t>AgNO</a:t>
            </a:r>
            <a:r>
              <a:rPr lang="en-US" altLang="zh-CN" sz="2800" baseline="-25000" dirty="0"/>
              <a:t>3</a:t>
            </a:r>
            <a:r>
              <a:rPr lang="zh-CN" altLang="zh-CN" sz="2800" dirty="0"/>
              <a:t>标准溶液滴定</a:t>
            </a:r>
            <a:r>
              <a:rPr lang="en-US" altLang="zh-CN" sz="2800" dirty="0"/>
              <a:t>,K</a:t>
            </a:r>
            <a:r>
              <a:rPr lang="en-US" altLang="zh-CN" sz="2800" baseline="-25000" dirty="0"/>
              <a:t>2</a:t>
            </a:r>
            <a:r>
              <a:rPr lang="en-US" altLang="zh-CN" sz="2800" dirty="0"/>
              <a:t>CrO</a:t>
            </a:r>
            <a:r>
              <a:rPr lang="en-US" altLang="zh-CN" sz="2800" baseline="-25000" dirty="0"/>
              <a:t>4</a:t>
            </a:r>
            <a:r>
              <a:rPr lang="zh-CN" altLang="zh-CN" sz="2800" dirty="0"/>
              <a:t>溶液为指示剂</a:t>
            </a:r>
            <a:r>
              <a:rPr lang="en-US" altLang="zh-CN" sz="2800" dirty="0"/>
              <a:t>,</a:t>
            </a:r>
            <a:r>
              <a:rPr lang="zh-CN" altLang="zh-CN" sz="2800" dirty="0"/>
              <a:t>至出现淡红色沉淀不再消失为终点</a:t>
            </a:r>
            <a:r>
              <a:rPr lang="en-US" altLang="zh-CN" sz="2800" dirty="0"/>
              <a:t>(Ag</a:t>
            </a:r>
            <a:r>
              <a:rPr lang="en-US" altLang="zh-CN" sz="2800" baseline="-25000" dirty="0"/>
              <a:t>2</a:t>
            </a:r>
            <a:r>
              <a:rPr lang="en-US" altLang="zh-CN" sz="2800" dirty="0"/>
              <a:t>CrO</a:t>
            </a:r>
            <a:r>
              <a:rPr lang="en-US" altLang="zh-CN" sz="2800" baseline="-25000" dirty="0"/>
              <a:t>4</a:t>
            </a:r>
            <a:r>
              <a:rPr lang="zh-CN" altLang="zh-CN" sz="2800" dirty="0"/>
              <a:t>为砖红色</a:t>
            </a:r>
            <a:r>
              <a:rPr lang="en-US" altLang="zh-CN" sz="2800" dirty="0"/>
              <a:t>)</a:t>
            </a:r>
            <a:r>
              <a:rPr lang="zh-CN" altLang="zh-CN" sz="2800" dirty="0"/>
              <a:t>。</a:t>
            </a:r>
          </a:p>
          <a:p>
            <a:pPr>
              <a:lnSpc>
                <a:spcPct val="150000"/>
              </a:lnSpc>
            </a:pPr>
            <a:r>
              <a:rPr lang="zh-CN" altLang="zh-CN" sz="2800" dirty="0"/>
              <a:t>回答下列问题</a:t>
            </a:r>
            <a:r>
              <a:rPr lang="en-US" altLang="zh-CN" sz="2800" dirty="0"/>
              <a:t>:</a:t>
            </a:r>
            <a:endParaRPr lang="zh-CN" altLang="zh-CN" sz="2800" dirty="0"/>
          </a:p>
          <a:p>
            <a:pPr>
              <a:lnSpc>
                <a:spcPct val="150000"/>
              </a:lnSpc>
            </a:pPr>
            <a:r>
              <a:rPr lang="en-US" altLang="zh-CN" sz="2800" dirty="0"/>
              <a:t>(1)</a:t>
            </a:r>
            <a:r>
              <a:rPr lang="zh-CN" altLang="zh-CN" sz="2800" dirty="0"/>
              <a:t>装置中安全管的作用原理是</a:t>
            </a:r>
            <a:r>
              <a:rPr lang="zh-CN" altLang="zh-CN" sz="2800" u="sng" dirty="0"/>
              <a:t>　　　　</a:t>
            </a:r>
            <a:r>
              <a:rPr lang="zh-CN" altLang="zh-CN" sz="2800" dirty="0"/>
              <a:t>。</a:t>
            </a:r>
            <a:r>
              <a:rPr lang="en-US" altLang="zh-CN" sz="2800" dirty="0"/>
              <a:t> </a:t>
            </a:r>
            <a:endParaRPr lang="zh-CN" altLang="zh-CN" sz="2800" dirty="0"/>
          </a:p>
        </p:txBody>
      </p:sp>
      <p:pic>
        <p:nvPicPr>
          <p:cNvPr id="6" name="ljtkblz2028.jpg" descr="id:2147508667;FounderCES">
            <a:extLst>
              <a:ext uri="{FF2B5EF4-FFF2-40B4-BE49-F238E27FC236}">
                <a16:creationId xmlns:a16="http://schemas.microsoft.com/office/drawing/2014/main" xmlns="" id="{D61F6B65-7281-492C-BD4D-4F105EB0C296}"/>
              </a:ext>
            </a:extLst>
          </p:cNvPr>
          <p:cNvPicPr/>
          <p:nvPr/>
        </p:nvPicPr>
        <p:blipFill>
          <a:blip r:embed="rId2"/>
          <a:stretch>
            <a:fillRect/>
          </a:stretch>
        </p:blipFill>
        <p:spPr>
          <a:xfrm>
            <a:off x="3028949" y="614001"/>
            <a:ext cx="6330951" cy="3204149"/>
          </a:xfrm>
          <a:prstGeom prst="rect">
            <a:avLst/>
          </a:prstGeom>
        </p:spPr>
      </p:pic>
    </p:spTree>
    <p:extLst>
      <p:ext uri="{BB962C8B-B14F-4D97-AF65-F5344CB8AC3E}">
        <p14:creationId xmlns:p14="http://schemas.microsoft.com/office/powerpoint/2010/main" val="34714600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21ABC8D-1C46-4B5A-9C88-3EA50E8EBABA}"/>
              </a:ext>
            </a:extLst>
          </p:cNvPr>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xmlns="" id="{CB3DA238-1204-4CD6-9546-0598F4FD5E04}"/>
                  </a:ext>
                </a:extLst>
              </p:cNvPr>
              <p:cNvSpPr/>
              <p:nvPr/>
            </p:nvSpPr>
            <p:spPr>
              <a:xfrm>
                <a:off x="250487" y="494375"/>
                <a:ext cx="11723912" cy="5949321"/>
              </a:xfrm>
              <a:prstGeom prst="rect">
                <a:avLst/>
              </a:prstGeom>
            </p:spPr>
            <p:txBody>
              <a:bodyPr wrap="square">
                <a:spAutoFit/>
              </a:bodyPr>
              <a:lstStyle/>
              <a:p>
                <a:pPr>
                  <a:lnSpc>
                    <a:spcPct val="150000"/>
                  </a:lnSpc>
                </a:pPr>
                <a:r>
                  <a:rPr lang="en-US" altLang="zh-CN" sz="2800" dirty="0"/>
                  <a:t>(2)</a:t>
                </a:r>
                <a:r>
                  <a:rPr lang="zh-CN" altLang="zh-CN" sz="2800" dirty="0"/>
                  <a:t>用</a:t>
                </a:r>
                <a:r>
                  <a:rPr lang="en-US" altLang="zh-CN" sz="2800" dirty="0" err="1"/>
                  <a:t>NaOH</a:t>
                </a:r>
                <a:r>
                  <a:rPr lang="zh-CN" altLang="zh-CN" sz="2800" dirty="0"/>
                  <a:t>标准溶液滴定过剩的</a:t>
                </a:r>
                <a:r>
                  <a:rPr lang="en-US" altLang="zh-CN" sz="2800" dirty="0" err="1"/>
                  <a:t>HCl</a:t>
                </a:r>
                <a:r>
                  <a:rPr lang="zh-CN" altLang="zh-CN" sz="2800" dirty="0"/>
                  <a:t>时</a:t>
                </a:r>
                <a:r>
                  <a:rPr lang="en-US" altLang="zh-CN" sz="2800" dirty="0"/>
                  <a:t>,</a:t>
                </a:r>
                <a:r>
                  <a:rPr lang="zh-CN" altLang="zh-CN" sz="2800" dirty="0"/>
                  <a:t>应使用</a:t>
                </a:r>
                <a:r>
                  <a:rPr lang="zh-CN" altLang="zh-CN" sz="2800" u="sng" dirty="0"/>
                  <a:t>　　　　</a:t>
                </a:r>
                <a:r>
                  <a:rPr lang="zh-CN" altLang="zh-CN" sz="2800" dirty="0"/>
                  <a:t>式滴定管</a:t>
                </a:r>
                <a:r>
                  <a:rPr lang="en-US" altLang="zh-CN" sz="2800" dirty="0"/>
                  <a:t>,</a:t>
                </a:r>
                <a:r>
                  <a:rPr lang="zh-CN" altLang="zh-CN" sz="2800" dirty="0"/>
                  <a:t>可使用的指示剂为</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(3)</a:t>
                </a:r>
                <a:r>
                  <a:rPr lang="zh-CN" altLang="zh-CN" sz="2800" dirty="0"/>
                  <a:t>样品中氨的质量分数表达式为</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(4)</a:t>
                </a:r>
                <a:r>
                  <a:rPr lang="zh-CN" altLang="zh-CN" sz="2800" dirty="0"/>
                  <a:t>测定氨前应该对装置进行气密性检验</a:t>
                </a:r>
                <a:r>
                  <a:rPr lang="en-US" altLang="zh-CN" sz="2800" dirty="0"/>
                  <a:t>,</a:t>
                </a:r>
                <a:r>
                  <a:rPr lang="zh-CN" altLang="zh-CN" sz="2800" dirty="0"/>
                  <a:t>若气密性不好测定结果</a:t>
                </a:r>
                <a:r>
                  <a:rPr lang="zh-CN" altLang="zh-CN" sz="2800" dirty="0" smtClean="0"/>
                  <a:t>将</a:t>
                </a:r>
                <a:r>
                  <a:rPr lang="zh-CN" altLang="zh-CN" sz="2800" u="sng" dirty="0"/>
                  <a:t>　　</a:t>
                </a:r>
                <a:r>
                  <a:rPr lang="en-US" altLang="zh-CN" sz="2800" u="sng" dirty="0" smtClean="0"/>
                  <a:t>  </a:t>
                </a:r>
                <a:r>
                  <a:rPr lang="zh-CN" altLang="zh-CN" sz="2800" u="sng" dirty="0"/>
                  <a:t>　</a:t>
                </a:r>
                <a:r>
                  <a:rPr lang="en-US" altLang="zh-CN" sz="2800" dirty="0" smtClean="0"/>
                  <a:t>(</a:t>
                </a:r>
                <a:r>
                  <a:rPr lang="zh-CN" altLang="zh-CN" sz="2800" dirty="0"/>
                  <a:t>填</a:t>
                </a:r>
                <a:r>
                  <a:rPr lang="en-US" altLang="zh-CN" sz="2800" dirty="0"/>
                  <a:t>“</a:t>
                </a:r>
                <a:r>
                  <a:rPr lang="zh-CN" altLang="zh-CN" sz="2800" dirty="0"/>
                  <a:t>偏高</a:t>
                </a:r>
                <a:r>
                  <a:rPr lang="en-US" altLang="zh-CN" sz="2800" dirty="0"/>
                  <a:t>”</a:t>
                </a:r>
                <a:r>
                  <a:rPr lang="zh-CN" altLang="zh-CN" sz="2800" dirty="0"/>
                  <a:t>或</a:t>
                </a:r>
                <a:r>
                  <a:rPr lang="en-US" altLang="zh-CN" sz="2800" dirty="0"/>
                  <a:t>“</a:t>
                </a:r>
                <a:r>
                  <a:rPr lang="zh-CN" altLang="zh-CN" sz="2800" dirty="0"/>
                  <a:t>偏低</a:t>
                </a:r>
                <a:r>
                  <a:rPr lang="en-US" altLang="zh-CN" sz="2800" dirty="0"/>
                  <a:t>”)</a:t>
                </a:r>
                <a:r>
                  <a:rPr lang="zh-CN" altLang="zh-CN" sz="2800" dirty="0"/>
                  <a:t>。</a:t>
                </a:r>
                <a:r>
                  <a:rPr lang="en-US" altLang="zh-CN" sz="2800" dirty="0"/>
                  <a:t> </a:t>
                </a:r>
                <a:endParaRPr lang="zh-CN" altLang="zh-CN" sz="2800" dirty="0"/>
              </a:p>
              <a:p>
                <a:pPr>
                  <a:lnSpc>
                    <a:spcPct val="150000"/>
                  </a:lnSpc>
                </a:pPr>
                <a:r>
                  <a:rPr lang="en-US" altLang="zh-CN" sz="2800" dirty="0"/>
                  <a:t>(5)</a:t>
                </a:r>
                <a:r>
                  <a:rPr lang="zh-CN" altLang="zh-CN" sz="2800" dirty="0"/>
                  <a:t>测定氯的过程中</a:t>
                </a:r>
                <a:r>
                  <a:rPr lang="en-US" altLang="zh-CN" sz="2800" dirty="0"/>
                  <a:t>,</a:t>
                </a:r>
                <a:r>
                  <a:rPr lang="zh-CN" altLang="zh-CN" sz="2800" dirty="0"/>
                  <a:t>使用棕色滴定管的原因是</a:t>
                </a:r>
                <a:r>
                  <a:rPr lang="zh-CN" altLang="zh-CN" sz="2800" u="sng" dirty="0"/>
                  <a:t>　　　　　　</a:t>
                </a:r>
                <a:r>
                  <a:rPr lang="en-US" altLang="zh-CN" sz="2800" dirty="0"/>
                  <a:t>;</a:t>
                </a:r>
                <a:r>
                  <a:rPr lang="zh-CN" altLang="zh-CN" sz="2800" dirty="0"/>
                  <a:t>滴定终点时</a:t>
                </a:r>
                <a:r>
                  <a:rPr lang="en-US" altLang="zh-CN" sz="2800" dirty="0"/>
                  <a:t>,</a:t>
                </a:r>
                <a:r>
                  <a:rPr lang="zh-CN" altLang="zh-CN" sz="2800" dirty="0"/>
                  <a:t>若溶液中</a:t>
                </a:r>
                <a:r>
                  <a:rPr lang="en-US" altLang="zh-CN" sz="2800" i="1" dirty="0"/>
                  <a:t>c</a:t>
                </a:r>
                <a:r>
                  <a:rPr lang="en-US" altLang="zh-CN" sz="2800" dirty="0"/>
                  <a:t>(Ag</a:t>
                </a:r>
                <a:r>
                  <a:rPr lang="en-US" altLang="zh-CN" sz="2800" baseline="30000" dirty="0"/>
                  <a:t>+</a:t>
                </a:r>
                <a:r>
                  <a:rPr lang="en-US" altLang="zh-CN" sz="2800" dirty="0"/>
                  <a:t>)=2.0×10</a:t>
                </a:r>
                <a:r>
                  <a:rPr lang="en-US" altLang="zh-CN" sz="2800" baseline="30000" dirty="0"/>
                  <a:t>-5</a:t>
                </a:r>
                <a:r>
                  <a:rPr lang="en-US" altLang="zh-CN" sz="2800" dirty="0"/>
                  <a:t> mol·L</a:t>
                </a:r>
                <a:r>
                  <a:rPr lang="en-US" altLang="zh-CN" sz="2800" baseline="30000" dirty="0"/>
                  <a:t>-1</a:t>
                </a:r>
                <a:r>
                  <a:rPr lang="en-US" altLang="zh-CN" sz="2800" dirty="0"/>
                  <a:t>,</a:t>
                </a:r>
                <a:r>
                  <a:rPr lang="en-US" altLang="zh-CN" sz="2800" i="1" dirty="0"/>
                  <a:t>c</a:t>
                </a:r>
                <a:r>
                  <a:rPr lang="en-US" altLang="zh-CN" sz="2800" dirty="0"/>
                  <a:t>(Cr</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a:rPr lang="en-US" altLang="zh-CN" sz="2800">
                            <a:latin typeface="Cambria Math" panose="02040503050406030204" pitchFamily="18" charset="0"/>
                          </a:rPr>
                          <m:t>2</m:t>
                        </m:r>
                        <m:r>
                          <m:rPr>
                            <m:nor/>
                          </m:rPr>
                          <a:rPr lang="en-US" altLang="zh-CN" sz="2800" i="1"/>
                          <m:t>−</m:t>
                        </m:r>
                      </m:sup>
                    </m:sSubSup>
                  </m:oMath>
                </a14:m>
                <a:r>
                  <a:rPr lang="en-US" altLang="zh-CN" sz="2800" dirty="0"/>
                  <a:t>)</a:t>
                </a:r>
                <a:r>
                  <a:rPr lang="zh-CN" altLang="zh-CN" sz="2800" dirty="0"/>
                  <a:t>为</a:t>
                </a:r>
                <a:r>
                  <a:rPr lang="zh-CN" altLang="zh-CN" sz="2800" u="sng" dirty="0"/>
                  <a:t>　　　　　　　　</a:t>
                </a:r>
                <a:r>
                  <a:rPr lang="en-US" altLang="zh-CN" sz="2800" dirty="0"/>
                  <a:t>mol·L</a:t>
                </a:r>
                <a:r>
                  <a:rPr lang="en-US" altLang="zh-CN" sz="2800" baseline="30000" dirty="0"/>
                  <a:t>-1</a:t>
                </a:r>
                <a:r>
                  <a:rPr lang="zh-CN" altLang="zh-CN" sz="2800" dirty="0"/>
                  <a:t>。</a:t>
                </a:r>
                <a:r>
                  <a:rPr lang="en-US" altLang="zh-CN" sz="2800" dirty="0"/>
                  <a:t>(</a:t>
                </a:r>
                <a:r>
                  <a:rPr lang="zh-CN" altLang="zh-CN" sz="2800" dirty="0"/>
                  <a:t>已知</a:t>
                </a:r>
                <a:r>
                  <a:rPr lang="en-US" altLang="zh-CN" sz="2800" dirty="0"/>
                  <a:t>:</a:t>
                </a:r>
                <a:r>
                  <a:rPr lang="en-US" altLang="zh-CN" sz="2800" i="1" dirty="0" err="1"/>
                  <a:t>K</a:t>
                </a:r>
                <a:r>
                  <a:rPr lang="en-US" altLang="zh-CN" sz="2800" baseline="-25000" dirty="0" err="1"/>
                  <a:t>sp</a:t>
                </a:r>
                <a:r>
                  <a:rPr lang="en-US" altLang="zh-CN" sz="2800" dirty="0"/>
                  <a:t>(Ag</a:t>
                </a:r>
                <a:r>
                  <a:rPr lang="en-US" altLang="zh-CN" sz="2800" baseline="-25000" dirty="0"/>
                  <a:t>2</a:t>
                </a:r>
                <a:r>
                  <a:rPr lang="en-US" altLang="zh-CN" sz="2800" dirty="0"/>
                  <a:t>CrO</a:t>
                </a:r>
                <a:r>
                  <a:rPr lang="en-US" altLang="zh-CN" sz="2800" baseline="-25000" dirty="0"/>
                  <a:t>4</a:t>
                </a:r>
                <a:r>
                  <a:rPr lang="en-US" altLang="zh-CN" sz="2800" dirty="0"/>
                  <a:t>)=1.12×10</a:t>
                </a:r>
                <a:r>
                  <a:rPr lang="en-US" altLang="zh-CN" sz="2800" baseline="30000" dirty="0"/>
                  <a:t>-12</a:t>
                </a:r>
                <a:r>
                  <a:rPr lang="en-US" altLang="zh-CN" sz="2800" dirty="0"/>
                  <a:t>) </a:t>
                </a:r>
                <a:endParaRPr lang="zh-CN" altLang="zh-CN" sz="2800" dirty="0"/>
              </a:p>
              <a:p>
                <a:pPr algn="dist">
                  <a:lnSpc>
                    <a:spcPct val="150000"/>
                  </a:lnSpc>
                </a:pPr>
                <a:r>
                  <a:rPr lang="en-US" altLang="zh-CN" sz="2800" dirty="0"/>
                  <a:t>(6)</a:t>
                </a:r>
                <a:r>
                  <a:rPr lang="zh-CN" altLang="zh-CN" sz="2800" dirty="0"/>
                  <a:t>经测定</a:t>
                </a:r>
                <a:r>
                  <a:rPr lang="en-US" altLang="zh-CN" sz="2800" dirty="0"/>
                  <a:t>,</a:t>
                </a:r>
                <a:r>
                  <a:rPr lang="zh-CN" altLang="zh-CN" sz="2800" dirty="0"/>
                  <a:t>样品</a:t>
                </a:r>
                <a:r>
                  <a:rPr lang="en-US" altLang="zh-CN" sz="2800" dirty="0"/>
                  <a:t>X</a:t>
                </a:r>
                <a:r>
                  <a:rPr lang="zh-CN" altLang="zh-CN" sz="2800" dirty="0"/>
                  <a:t>中钴、氨和氯的物质的量之比为</a:t>
                </a:r>
                <a:r>
                  <a:rPr lang="en-US" altLang="zh-CN" sz="2800" dirty="0"/>
                  <a:t>1∶6∶3,</a:t>
                </a:r>
                <a:r>
                  <a:rPr lang="zh-CN" altLang="zh-CN" sz="2800" dirty="0"/>
                  <a:t>钴的化合价</a:t>
                </a:r>
              </a:p>
            </p:txBody>
          </p:sp>
        </mc:Choice>
        <mc:Fallback xmlns="">
          <p:sp>
            <p:nvSpPr>
              <p:cNvPr id="4" name="矩形 3">
                <a:extLst>
                  <a:ext uri="{FF2B5EF4-FFF2-40B4-BE49-F238E27FC236}">
                    <a16:creationId xmlns:a16="http://schemas.microsoft.com/office/drawing/2014/main" xmlns:a14="http://schemas.microsoft.com/office/drawing/2010/main" xmlns="" id="{CB3DA238-1204-4CD6-9546-0598F4FD5E04}"/>
                  </a:ext>
                </a:extLst>
              </p:cNvPr>
              <p:cNvSpPr>
                <a:spLocks noRot="1" noChangeAspect="1" noMove="1" noResize="1" noEditPoints="1" noAdjustHandles="1" noChangeArrowheads="1" noChangeShapeType="1" noTextEdit="1"/>
              </p:cNvSpPr>
              <p:nvPr/>
            </p:nvSpPr>
            <p:spPr>
              <a:xfrm>
                <a:off x="250487" y="494375"/>
                <a:ext cx="11723912" cy="5949321"/>
              </a:xfrm>
              <a:prstGeom prst="rect">
                <a:avLst/>
              </a:prstGeom>
              <a:blipFill rotWithShape="1">
                <a:blip r:embed="rId2"/>
                <a:stretch>
                  <a:fillRect l="-1040" r="-1092" b="-102"/>
                </a:stretch>
              </a:blipFill>
            </p:spPr>
            <p:txBody>
              <a:bodyPr/>
              <a:lstStyle/>
              <a:p>
                <a:r>
                  <a:rPr lang="zh-CN" altLang="en-US">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7018" y="2904985"/>
            <a:ext cx="712788" cy="2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20919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21ABC8D-1C46-4B5A-9C88-3EA50E8EBABA}"/>
              </a:ext>
            </a:extLst>
          </p:cNvPr>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p:sp>
        <p:nvSpPr>
          <p:cNvPr id="4" name="矩形 3">
            <a:extLst>
              <a:ext uri="{FF2B5EF4-FFF2-40B4-BE49-F238E27FC236}">
                <a16:creationId xmlns:a16="http://schemas.microsoft.com/office/drawing/2014/main" xmlns="" id="{CB3DA238-1204-4CD6-9546-0598F4FD5E04}"/>
              </a:ext>
            </a:extLst>
          </p:cNvPr>
          <p:cNvSpPr/>
          <p:nvPr/>
        </p:nvSpPr>
        <p:spPr>
          <a:xfrm>
            <a:off x="250487" y="562216"/>
            <a:ext cx="11723912" cy="3323987"/>
          </a:xfrm>
          <a:prstGeom prst="rect">
            <a:avLst/>
          </a:prstGeom>
        </p:spPr>
        <p:txBody>
          <a:bodyPr wrap="square">
            <a:spAutoFit/>
          </a:bodyPr>
          <a:lstStyle/>
          <a:p>
            <a:pPr>
              <a:lnSpc>
                <a:spcPct val="150000"/>
              </a:lnSpc>
            </a:pPr>
            <a:r>
              <a:rPr lang="zh-CN" altLang="zh-CN" sz="2800" dirty="0"/>
              <a:t>为</a:t>
            </a:r>
            <a:r>
              <a:rPr lang="zh-CN" altLang="zh-CN" sz="2800" u="sng" dirty="0"/>
              <a:t>　　　　</a:t>
            </a:r>
            <a:r>
              <a:rPr lang="zh-CN" altLang="zh-CN" sz="2800" dirty="0"/>
              <a:t>。制备</a:t>
            </a:r>
            <a:r>
              <a:rPr lang="en-US" altLang="zh-CN" sz="2800" dirty="0"/>
              <a:t>X</a:t>
            </a:r>
            <a:r>
              <a:rPr lang="zh-CN" altLang="zh-CN" sz="2800" dirty="0"/>
              <a:t>的化学方程式为</a:t>
            </a:r>
            <a:r>
              <a:rPr lang="zh-CN" altLang="zh-CN" sz="2800" u="sng" dirty="0"/>
              <a:t>　　　　　　　　</a:t>
            </a:r>
            <a:r>
              <a:rPr lang="en-US" altLang="zh-CN" sz="2800" dirty="0"/>
              <a:t>;X</a:t>
            </a:r>
            <a:r>
              <a:rPr lang="zh-CN" altLang="zh-CN" sz="2800" dirty="0"/>
              <a:t>的制备过程中温度不能过高的原因是</a:t>
            </a:r>
            <a:r>
              <a:rPr lang="zh-CN" altLang="zh-CN" sz="2800" u="sng" dirty="0"/>
              <a:t>　　　　　　　　　</a:t>
            </a:r>
            <a:r>
              <a:rPr lang="zh-CN" altLang="zh-CN" sz="2800" dirty="0"/>
              <a:t>。</a:t>
            </a:r>
            <a:endParaRPr lang="en-US" altLang="zh-CN" sz="2800" dirty="0"/>
          </a:p>
          <a:p>
            <a:pPr>
              <a:lnSpc>
                <a:spcPct val="150000"/>
              </a:lnSpc>
            </a:pPr>
            <a:endParaRPr lang="en-US" altLang="zh-CN" sz="2800" dirty="0"/>
          </a:p>
          <a:p>
            <a:pPr>
              <a:lnSpc>
                <a:spcPct val="150000"/>
              </a:lnSpc>
            </a:pPr>
            <a:r>
              <a:rPr lang="zh-CN" altLang="zh-CN" sz="2800" b="1" dirty="0">
                <a:solidFill>
                  <a:srgbClr val="DA251C"/>
                </a:solidFill>
              </a:rPr>
              <a:t>思维导引</a:t>
            </a:r>
            <a:endParaRPr lang="en-US" altLang="zh-CN" sz="2800" b="1" dirty="0">
              <a:solidFill>
                <a:srgbClr val="DA251C"/>
              </a:solidFill>
            </a:endParaRPr>
          </a:p>
          <a:p>
            <a:pPr>
              <a:lnSpc>
                <a:spcPct val="150000"/>
              </a:lnSpc>
            </a:pPr>
            <a:endParaRPr lang="zh-CN" altLang="zh-CN" sz="2800" dirty="0"/>
          </a:p>
        </p:txBody>
      </p:sp>
      <p:pic>
        <p:nvPicPr>
          <p:cNvPr id="6" name="图片 5">
            <a:extLst>
              <a:ext uri="{FF2B5EF4-FFF2-40B4-BE49-F238E27FC236}">
                <a16:creationId xmlns:a16="http://schemas.microsoft.com/office/drawing/2014/main" xmlns="" id="{4BA3AEEC-7DE9-469E-A614-1DFB1FE793CB}"/>
              </a:ext>
            </a:extLst>
          </p:cNvPr>
          <p:cNvPicPr/>
          <p:nvPr/>
        </p:nvPicPr>
        <p:blipFill>
          <a:blip r:embed="rId2"/>
          <a:stretch>
            <a:fillRect/>
          </a:stretch>
        </p:blipFill>
        <p:spPr>
          <a:xfrm>
            <a:off x="578078" y="3464835"/>
            <a:ext cx="10060894" cy="2273972"/>
          </a:xfrm>
          <a:prstGeom prst="rect">
            <a:avLst/>
          </a:prstGeom>
        </p:spPr>
      </p:pic>
    </p:spTree>
    <p:extLst>
      <p:ext uri="{BB962C8B-B14F-4D97-AF65-F5344CB8AC3E}">
        <p14:creationId xmlns:p14="http://schemas.microsoft.com/office/powerpoint/2010/main" val="274017227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21ABC8D-1C46-4B5A-9C88-3EA50E8EBABA}"/>
              </a:ext>
            </a:extLst>
          </p:cNvPr>
          <p:cNvSpPr/>
          <p:nvPr/>
        </p:nvSpPr>
        <p:spPr>
          <a:xfrm>
            <a:off x="8618219" y="0"/>
            <a:ext cx="259473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专题十八   水的电离和溶液的酸碱性</a:t>
            </a:r>
          </a:p>
        </p:txBody>
      </p:sp>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xmlns="" id="{CB3DA238-1204-4CD6-9546-0598F4FD5E04}"/>
                  </a:ext>
                </a:extLst>
              </p:cNvPr>
              <p:cNvSpPr/>
              <p:nvPr/>
            </p:nvSpPr>
            <p:spPr>
              <a:xfrm>
                <a:off x="250487" y="186767"/>
                <a:ext cx="11723912" cy="6635663"/>
              </a:xfrm>
              <a:prstGeom prst="rect">
                <a:avLst/>
              </a:prstGeom>
            </p:spPr>
            <p:txBody>
              <a:bodyPr wrap="square">
                <a:spAutoFit/>
              </a:bodyPr>
              <a:lstStyle/>
              <a:p>
                <a:pPr>
                  <a:lnSpc>
                    <a:spcPct val="150000"/>
                  </a:lnSpc>
                </a:pPr>
                <a:r>
                  <a:rPr lang="zh-CN" altLang="zh-CN" sz="2800" b="1" dirty="0">
                    <a:solidFill>
                      <a:srgbClr val="DA251C"/>
                    </a:solidFill>
                  </a:rPr>
                  <a:t>解析</a:t>
                </a:r>
                <a:r>
                  <a:rPr lang="zh-CN" altLang="zh-CN" sz="2800" dirty="0"/>
                  <a:t>　</a:t>
                </a:r>
                <a:r>
                  <a:rPr lang="en-US" altLang="zh-CN" sz="2800" dirty="0"/>
                  <a:t>(1)</a:t>
                </a:r>
                <a:r>
                  <a:rPr lang="zh-CN" altLang="zh-CN" sz="2800" dirty="0"/>
                  <a:t>当</a:t>
                </a:r>
                <a:r>
                  <a:rPr lang="en-US" altLang="zh-CN" sz="2800" dirty="0"/>
                  <a:t>A</a:t>
                </a:r>
                <a:r>
                  <a:rPr lang="zh-CN" altLang="zh-CN" sz="2800" dirty="0"/>
                  <a:t>中压力过大时</a:t>
                </a:r>
                <a:r>
                  <a:rPr lang="en-US" altLang="zh-CN" sz="2800" dirty="0"/>
                  <a:t>,</a:t>
                </a:r>
                <a:r>
                  <a:rPr lang="zh-CN" altLang="zh-CN" sz="2800" dirty="0"/>
                  <a:t>安全管中液面上升</a:t>
                </a:r>
                <a:r>
                  <a:rPr lang="en-US" altLang="zh-CN" sz="2800" dirty="0"/>
                  <a:t>,</a:t>
                </a:r>
                <a:r>
                  <a:rPr lang="zh-CN" altLang="zh-CN" sz="2800" dirty="0"/>
                  <a:t>使</a:t>
                </a:r>
                <a:r>
                  <a:rPr lang="en-US" altLang="zh-CN" sz="2800" dirty="0"/>
                  <a:t>A</a:t>
                </a:r>
                <a:r>
                  <a:rPr lang="zh-CN" altLang="zh-CN" sz="2800" dirty="0"/>
                  <a:t>瓶中压力稳定。</a:t>
                </a:r>
                <a:r>
                  <a:rPr lang="en-US" altLang="zh-CN" sz="2800" dirty="0"/>
                  <a:t>(2)</a:t>
                </a:r>
                <a:r>
                  <a:rPr lang="zh-CN" altLang="zh-CN" sz="2800" dirty="0"/>
                  <a:t>盛装氢氧化钠溶液应使用碱式滴定管</a:t>
                </a:r>
                <a:r>
                  <a:rPr lang="en-US" altLang="zh-CN" sz="2800" dirty="0"/>
                  <a:t>,</a:t>
                </a:r>
                <a:r>
                  <a:rPr lang="zh-CN" altLang="zh-CN" sz="2800" dirty="0"/>
                  <a:t>强碱滴定强酸</a:t>
                </a:r>
                <a:r>
                  <a:rPr lang="en-US" altLang="zh-CN" sz="2800" dirty="0"/>
                  <a:t>,</a:t>
                </a:r>
                <a:r>
                  <a:rPr lang="zh-CN" altLang="zh-CN" sz="2800" dirty="0"/>
                  <a:t>可以使用酚酞</a:t>
                </a:r>
                <a:r>
                  <a:rPr lang="en-US" altLang="zh-CN" sz="2800" dirty="0"/>
                  <a:t>,</a:t>
                </a:r>
                <a:r>
                  <a:rPr lang="zh-CN" altLang="zh-CN" sz="2800" dirty="0"/>
                  <a:t>也可以使用甲基红作指示剂。</a:t>
                </a:r>
                <a:r>
                  <a:rPr lang="en-US" altLang="zh-CN" sz="2800" dirty="0"/>
                  <a:t>(3)</a:t>
                </a:r>
                <a:r>
                  <a:rPr lang="zh-CN" altLang="zh-CN" sz="2800" dirty="0"/>
                  <a:t>总的盐酸的物质的量减去氢氧化钠的物质的量即为氨气的物质的量</a:t>
                </a:r>
                <a:r>
                  <a:rPr lang="en-US" altLang="zh-CN" sz="2800" dirty="0"/>
                  <a:t>,</a:t>
                </a:r>
                <a:r>
                  <a:rPr lang="zh-CN" altLang="zh-CN" sz="2800" dirty="0"/>
                  <a:t>所以氨的质量分数的表达式为</a:t>
                </a:r>
                <a:r>
                  <a:rPr lang="en-US" altLang="zh-CN" sz="2800" dirty="0"/>
                  <a:t>[(</a:t>
                </a:r>
                <a:r>
                  <a:rPr lang="en-US" altLang="zh-CN" sz="2800" i="1" dirty="0"/>
                  <a:t>c</a:t>
                </a:r>
                <a:r>
                  <a:rPr lang="en-US" altLang="zh-CN" sz="2800" baseline="-25000" dirty="0"/>
                  <a:t>1</a:t>
                </a:r>
                <a:r>
                  <a:rPr lang="en-US" altLang="zh-CN" sz="2800" i="1" dirty="0"/>
                  <a:t>V</a:t>
                </a:r>
                <a:r>
                  <a:rPr lang="en-US" altLang="zh-CN" sz="2800" baseline="-25000" dirty="0"/>
                  <a:t>1</a:t>
                </a:r>
                <a:r>
                  <a:rPr lang="en-US" altLang="zh-CN" sz="2800" i="1" dirty="0"/>
                  <a:t>-c</a:t>
                </a:r>
                <a:r>
                  <a:rPr lang="en-US" altLang="zh-CN" sz="2800" baseline="-25000" dirty="0"/>
                  <a:t>2</a:t>
                </a:r>
                <a:r>
                  <a:rPr lang="en-US" altLang="zh-CN" sz="2800" i="1" dirty="0"/>
                  <a:t>V</a:t>
                </a:r>
                <a:r>
                  <a:rPr lang="en-US" altLang="zh-CN" sz="2800" baseline="-25000" dirty="0"/>
                  <a:t>2</a:t>
                </a:r>
                <a:r>
                  <a:rPr lang="en-US" altLang="zh-CN" sz="2800" dirty="0"/>
                  <a:t>)×10</a:t>
                </a:r>
                <a:r>
                  <a:rPr lang="en-US" altLang="zh-CN" sz="2800" baseline="30000" dirty="0"/>
                  <a:t>-3</a:t>
                </a:r>
                <a:r>
                  <a:rPr lang="en-US" altLang="zh-CN" sz="2800" dirty="0"/>
                  <a:t>×17/</a:t>
                </a:r>
                <a:r>
                  <a:rPr lang="en-US" altLang="zh-CN" sz="2800" i="1" dirty="0"/>
                  <a:t>w</a:t>
                </a:r>
                <a:r>
                  <a:rPr lang="en-US" altLang="zh-CN" sz="2800" dirty="0"/>
                  <a:t>] ×100%</a:t>
                </a:r>
                <a:r>
                  <a:rPr lang="zh-CN" altLang="zh-CN" sz="2800" dirty="0"/>
                  <a:t>。</a:t>
                </a:r>
                <a:r>
                  <a:rPr lang="en-US" altLang="zh-CN" sz="2800" dirty="0"/>
                  <a:t>(4)</a:t>
                </a:r>
                <a:r>
                  <a:rPr lang="zh-CN" altLang="zh-CN" sz="2800" dirty="0"/>
                  <a:t>气密性不好</a:t>
                </a:r>
                <a:r>
                  <a:rPr lang="en-US" altLang="zh-CN" sz="2800" dirty="0"/>
                  <a:t>,</a:t>
                </a:r>
                <a:r>
                  <a:rPr lang="zh-CN" altLang="zh-CN" sz="2800" dirty="0"/>
                  <a:t>会有一部分氨逸出</a:t>
                </a:r>
                <a:r>
                  <a:rPr lang="en-US" altLang="zh-CN" sz="2800" dirty="0"/>
                  <a:t>,</a:t>
                </a:r>
                <a:r>
                  <a:rPr lang="zh-CN" altLang="zh-CN" sz="2800" dirty="0"/>
                  <a:t>使测定结果偏低。</a:t>
                </a:r>
                <a:r>
                  <a:rPr lang="en-US" altLang="zh-CN" sz="2800" dirty="0"/>
                  <a:t>(5)</a:t>
                </a:r>
                <a:r>
                  <a:rPr lang="zh-CN" altLang="zh-CN" sz="2800" dirty="0"/>
                  <a:t>因为硝酸银见光易分解</a:t>
                </a:r>
                <a:r>
                  <a:rPr lang="en-US" altLang="zh-CN" sz="2800" dirty="0"/>
                  <a:t>,</a:t>
                </a:r>
                <a:r>
                  <a:rPr lang="zh-CN" altLang="zh-CN" sz="2800" dirty="0"/>
                  <a:t>所以使用棕色滴定管</a:t>
                </a:r>
                <a:r>
                  <a:rPr lang="en-US" altLang="zh-CN" sz="2800" dirty="0"/>
                  <a:t>;</a:t>
                </a:r>
                <a:r>
                  <a:rPr lang="zh-CN" altLang="zh-CN" sz="2800" dirty="0"/>
                  <a:t>由题意</a:t>
                </a:r>
                <a:r>
                  <a:rPr lang="en-US" altLang="zh-CN" sz="2800" dirty="0"/>
                  <a:t>,</a:t>
                </a:r>
                <a:r>
                  <a:rPr lang="en-US" altLang="zh-CN" sz="2800" i="1" dirty="0"/>
                  <a:t>c</a:t>
                </a:r>
                <a:r>
                  <a:rPr lang="en-US" altLang="zh-CN" sz="2800" baseline="30000" dirty="0"/>
                  <a:t>2</a:t>
                </a:r>
                <a:r>
                  <a:rPr lang="en-US" altLang="zh-CN" sz="2800" dirty="0"/>
                  <a:t>(Ag</a:t>
                </a:r>
                <a:r>
                  <a:rPr lang="en-US" altLang="zh-CN" sz="2800" baseline="30000" dirty="0"/>
                  <a:t>+</a:t>
                </a:r>
                <a:r>
                  <a:rPr lang="en-US" altLang="zh-CN" sz="2800" dirty="0"/>
                  <a:t>)×</a:t>
                </a:r>
                <a:r>
                  <a:rPr lang="en-US" altLang="zh-CN" sz="2800" i="1" dirty="0"/>
                  <a:t>c</a:t>
                </a:r>
                <a:r>
                  <a:rPr lang="en-US" altLang="zh-CN" sz="2800" dirty="0"/>
                  <a:t>(Cr</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a:rPr lang="en-US" altLang="zh-CN" sz="2800">
                            <a:latin typeface="Cambria Math" panose="02040503050406030204" pitchFamily="18" charset="0"/>
                          </a:rPr>
                          <m:t>2</m:t>
                        </m:r>
                        <m:r>
                          <m:rPr>
                            <m:nor/>
                          </m:rPr>
                          <a:rPr lang="en-US" altLang="zh-CN" sz="2800" i="1"/>
                          <m:t>−</m:t>
                        </m:r>
                      </m:sup>
                    </m:sSubSup>
                  </m:oMath>
                </a14:m>
                <a:r>
                  <a:rPr lang="en-US" altLang="zh-CN" sz="2800" dirty="0"/>
                  <a:t>)=4.0×10</a:t>
                </a:r>
                <a:r>
                  <a:rPr lang="en-US" altLang="zh-CN" sz="2800" baseline="30000" dirty="0"/>
                  <a:t>-10</a:t>
                </a:r>
                <a:r>
                  <a:rPr lang="en-US" altLang="zh-CN" sz="2800" dirty="0"/>
                  <a:t>×</a:t>
                </a:r>
              </a:p>
              <a:p>
                <a:pPr>
                  <a:lnSpc>
                    <a:spcPct val="150000"/>
                  </a:lnSpc>
                </a:pPr>
                <a:r>
                  <a:rPr lang="en-US" altLang="zh-CN" sz="2800" i="1" dirty="0"/>
                  <a:t>c</a:t>
                </a:r>
                <a:r>
                  <a:rPr lang="en-US" altLang="zh-CN" sz="2800" dirty="0"/>
                  <a:t>(Cr</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a:rPr lang="en-US" altLang="zh-CN" sz="2800">
                            <a:latin typeface="Cambria Math" panose="02040503050406030204" pitchFamily="18" charset="0"/>
                          </a:rPr>
                          <m:t>2</m:t>
                        </m:r>
                        <m:r>
                          <m:rPr>
                            <m:nor/>
                          </m:rPr>
                          <a:rPr lang="en-US" altLang="zh-CN" sz="2800" i="1"/>
                          <m:t>−</m:t>
                        </m:r>
                      </m:sup>
                    </m:sSubSup>
                  </m:oMath>
                </a14:m>
                <a:r>
                  <a:rPr lang="en-US" altLang="zh-CN" sz="2800" dirty="0"/>
                  <a:t>)=1.12×10</a:t>
                </a:r>
                <a:r>
                  <a:rPr lang="en-US" altLang="zh-CN" sz="2800" baseline="30000" dirty="0"/>
                  <a:t>-12</a:t>
                </a:r>
                <a:r>
                  <a:rPr lang="en-US" altLang="zh-CN" sz="2800" dirty="0"/>
                  <a:t>,</a:t>
                </a:r>
                <a:r>
                  <a:rPr lang="en-US" altLang="zh-CN" sz="2800" i="1" dirty="0"/>
                  <a:t>c</a:t>
                </a:r>
                <a:r>
                  <a:rPr lang="en-US" altLang="zh-CN" sz="2800" dirty="0"/>
                  <a:t>(Cr</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a:rPr lang="en-US" altLang="zh-CN" sz="2800">
                            <a:latin typeface="Cambria Math" panose="02040503050406030204" pitchFamily="18" charset="0"/>
                          </a:rPr>
                          <m:t>2</m:t>
                        </m:r>
                        <m:r>
                          <m:rPr>
                            <m:nor/>
                          </m:rPr>
                          <a:rPr lang="en-US" altLang="zh-CN" sz="2800" i="1"/>
                          <m:t>−</m:t>
                        </m:r>
                      </m:sup>
                    </m:sSubSup>
                  </m:oMath>
                </a14:m>
                <a:r>
                  <a:rPr lang="en-US" altLang="zh-CN" sz="2800" dirty="0"/>
                  <a:t>)=2.8×10</a:t>
                </a:r>
                <a:r>
                  <a:rPr lang="en-US" altLang="zh-CN" sz="2800" baseline="30000" dirty="0"/>
                  <a:t>-3</a:t>
                </a:r>
                <a:r>
                  <a:rPr lang="en-US" altLang="zh-CN" sz="2800" dirty="0"/>
                  <a:t> mol·L</a:t>
                </a:r>
                <a:r>
                  <a:rPr lang="en-US" altLang="zh-CN" sz="2800" baseline="30000" dirty="0"/>
                  <a:t>-1</a:t>
                </a:r>
                <a:r>
                  <a:rPr lang="zh-CN" altLang="zh-CN" sz="2800" dirty="0"/>
                  <a:t>。</a:t>
                </a:r>
                <a:r>
                  <a:rPr lang="en-US" altLang="zh-CN" sz="2800" dirty="0"/>
                  <a:t>(6)</a:t>
                </a:r>
                <a:r>
                  <a:rPr lang="zh-CN" altLang="zh-CN" sz="2800" dirty="0"/>
                  <a:t>由题给条件</a:t>
                </a:r>
                <a:r>
                  <a:rPr lang="en-US" altLang="zh-CN" sz="2800" dirty="0"/>
                  <a:t>,</a:t>
                </a:r>
                <a:r>
                  <a:rPr lang="zh-CN" altLang="zh-CN" sz="2800" dirty="0"/>
                  <a:t>可以写出</a:t>
                </a:r>
                <a:r>
                  <a:rPr lang="en-US" altLang="zh-CN" sz="2800" dirty="0"/>
                  <a:t>X</a:t>
                </a:r>
                <a:r>
                  <a:rPr lang="zh-CN" altLang="zh-CN" sz="2800" dirty="0"/>
                  <a:t>的化学式为</a:t>
                </a:r>
                <a:r>
                  <a:rPr lang="en-US" altLang="zh-CN" sz="2800" dirty="0"/>
                  <a:t>[Co(NH</a:t>
                </a:r>
                <a:r>
                  <a:rPr lang="en-US" altLang="zh-CN" sz="2800" baseline="-25000" dirty="0"/>
                  <a:t>3</a:t>
                </a:r>
                <a:r>
                  <a:rPr lang="en-US" altLang="zh-CN" sz="2800" dirty="0"/>
                  <a:t>)</a:t>
                </a:r>
                <a:r>
                  <a:rPr lang="en-US" altLang="zh-CN" sz="2800" baseline="-25000" dirty="0"/>
                  <a:t>6</a:t>
                </a:r>
                <a:r>
                  <a:rPr lang="en-US" altLang="zh-CN" sz="2800" dirty="0"/>
                  <a:t>]Cl</a:t>
                </a:r>
                <a:r>
                  <a:rPr lang="en-US" altLang="zh-CN" sz="2800" baseline="-25000" dirty="0"/>
                  <a:t>3</a:t>
                </a:r>
                <a:r>
                  <a:rPr lang="en-US" altLang="zh-CN" sz="2800" dirty="0"/>
                  <a:t>,</a:t>
                </a:r>
                <a:r>
                  <a:rPr lang="zh-CN" altLang="zh-CN" sz="2800" dirty="0"/>
                  <a:t>所以</a:t>
                </a:r>
                <a:r>
                  <a:rPr lang="en-US" altLang="zh-CN" sz="2800" dirty="0"/>
                  <a:t>Co</a:t>
                </a:r>
                <a:r>
                  <a:rPr lang="zh-CN" altLang="zh-CN" sz="2800" dirty="0"/>
                  <a:t>的化合价为</a:t>
                </a:r>
                <a:r>
                  <a:rPr lang="en-US" altLang="zh-CN" sz="2800" dirty="0"/>
                  <a:t>+3,</a:t>
                </a:r>
                <a:r>
                  <a:rPr lang="zh-CN" altLang="zh-CN" sz="2800" dirty="0"/>
                  <a:t>制备</a:t>
                </a:r>
                <a:r>
                  <a:rPr lang="en-US" altLang="zh-CN" sz="2800" dirty="0"/>
                  <a:t>X</a:t>
                </a:r>
                <a:r>
                  <a:rPr lang="zh-CN" altLang="zh-CN" sz="2800" dirty="0"/>
                  <a:t>的化学方程式为</a:t>
                </a:r>
                <a:r>
                  <a:rPr lang="en-US" altLang="zh-CN" sz="2800" dirty="0"/>
                  <a:t>2CoCl</a:t>
                </a:r>
                <a:r>
                  <a:rPr lang="en-US" altLang="zh-CN" sz="2800" baseline="-25000" dirty="0"/>
                  <a:t>2</a:t>
                </a:r>
                <a:r>
                  <a:rPr lang="en-US" altLang="zh-CN" sz="2800" dirty="0"/>
                  <a:t>+2NH</a:t>
                </a:r>
                <a:r>
                  <a:rPr lang="en-US" altLang="zh-CN" sz="2800" baseline="-25000" dirty="0"/>
                  <a:t>4</a:t>
                </a:r>
                <a:r>
                  <a:rPr lang="en-US" altLang="zh-CN" sz="2800" dirty="0"/>
                  <a:t>Cl+10NH</a:t>
                </a:r>
                <a:r>
                  <a:rPr lang="en-US" altLang="zh-CN" sz="2800" baseline="-25000" dirty="0"/>
                  <a:t>3</a:t>
                </a:r>
                <a:r>
                  <a:rPr lang="en-US" altLang="zh-CN" sz="2800" dirty="0"/>
                  <a:t>+H</a:t>
                </a:r>
                <a:r>
                  <a:rPr lang="en-US" altLang="zh-CN" sz="2800" baseline="-25000" dirty="0"/>
                  <a:t>2</a:t>
                </a:r>
                <a:r>
                  <a:rPr lang="en-US" altLang="zh-CN" sz="2800" dirty="0"/>
                  <a:t>O</a:t>
                </a:r>
                <a:r>
                  <a:rPr lang="en-US" altLang="zh-CN" sz="2800" baseline="-25000" dirty="0"/>
                  <a:t>2               </a:t>
                </a:r>
                <a:r>
                  <a:rPr lang="en-US" altLang="zh-CN" sz="2800" dirty="0"/>
                  <a:t>2[Co(NH</a:t>
                </a:r>
                <a:r>
                  <a:rPr lang="en-US" altLang="zh-CN" sz="2800" baseline="-25000" dirty="0"/>
                  <a:t>3</a:t>
                </a:r>
                <a:r>
                  <a:rPr lang="en-US" altLang="zh-CN" sz="2800" dirty="0"/>
                  <a:t>)</a:t>
                </a:r>
                <a:r>
                  <a:rPr lang="en-US" altLang="zh-CN" sz="2800" baseline="-25000" dirty="0"/>
                  <a:t>6</a:t>
                </a:r>
                <a:r>
                  <a:rPr lang="en-US" altLang="zh-CN" sz="2800" dirty="0"/>
                  <a:t>]Cl</a:t>
                </a:r>
                <a:r>
                  <a:rPr lang="en-US" altLang="zh-CN" sz="2800" baseline="-25000" dirty="0"/>
                  <a:t>3</a:t>
                </a:r>
                <a:r>
                  <a:rPr lang="en-US" altLang="zh-CN" sz="2800" dirty="0"/>
                  <a:t>+2H</a:t>
                </a:r>
                <a:r>
                  <a:rPr lang="en-US" altLang="zh-CN" sz="2800" baseline="-25000" dirty="0"/>
                  <a:t>2</a:t>
                </a:r>
                <a:r>
                  <a:rPr lang="en-US" altLang="zh-CN" sz="2800" dirty="0"/>
                  <a:t>O,</a:t>
                </a:r>
                <a:r>
                  <a:rPr lang="zh-CN" altLang="zh-CN" sz="2800" dirty="0"/>
                  <a:t>反应物中有</a:t>
                </a:r>
                <a:r>
                  <a:rPr lang="en-US" altLang="zh-CN" sz="2800" dirty="0"/>
                  <a:t>NH</a:t>
                </a:r>
                <a:r>
                  <a:rPr lang="en-US" altLang="zh-CN" sz="2800" baseline="-25000" dirty="0"/>
                  <a:t>3</a:t>
                </a:r>
                <a:r>
                  <a:rPr lang="zh-CN" altLang="zh-CN" sz="2800" dirty="0"/>
                  <a:t>和</a:t>
                </a:r>
                <a:r>
                  <a:rPr lang="en-US" altLang="zh-CN" sz="2800" dirty="0"/>
                  <a:t>H</a:t>
                </a:r>
                <a:r>
                  <a:rPr lang="en-US" altLang="zh-CN" sz="2800" baseline="-25000" dirty="0"/>
                  <a:t>2</a:t>
                </a:r>
                <a:r>
                  <a:rPr lang="en-US" altLang="zh-CN" sz="2800" dirty="0"/>
                  <a:t>O</a:t>
                </a:r>
                <a:r>
                  <a:rPr lang="en-US" altLang="zh-CN" sz="2800" baseline="-25000" dirty="0"/>
                  <a:t>2</a:t>
                </a:r>
                <a:r>
                  <a:rPr lang="en-US" altLang="zh-CN" sz="2800" dirty="0"/>
                  <a:t>,</a:t>
                </a:r>
                <a:r>
                  <a:rPr lang="zh-CN" altLang="zh-CN" sz="2800" dirty="0"/>
                  <a:t>温度过高</a:t>
                </a:r>
                <a:r>
                  <a:rPr lang="en-US" altLang="zh-CN" sz="2800" dirty="0"/>
                  <a:t>,</a:t>
                </a:r>
                <a:r>
                  <a:rPr lang="zh-CN" altLang="zh-CN" sz="2800" dirty="0"/>
                  <a:t>会使过氧化氢分解、氨气逸出</a:t>
                </a:r>
                <a:r>
                  <a:rPr lang="en-US" altLang="zh-CN" sz="2800" dirty="0"/>
                  <a:t>,</a:t>
                </a:r>
                <a:r>
                  <a:rPr lang="zh-CN" altLang="zh-CN" sz="2800" dirty="0"/>
                  <a:t>不利于</a:t>
                </a:r>
                <a:r>
                  <a:rPr lang="en-US" altLang="zh-CN" sz="2800" dirty="0"/>
                  <a:t>X</a:t>
                </a:r>
                <a:r>
                  <a:rPr lang="zh-CN" altLang="zh-CN" sz="2800" dirty="0"/>
                  <a:t>的制备。</a:t>
                </a:r>
                <a:endParaRPr lang="en-US" altLang="zh-CN" sz="2800" dirty="0"/>
              </a:p>
            </p:txBody>
          </p:sp>
        </mc:Choice>
        <mc:Fallback xmlns="">
          <p:sp>
            <p:nvSpPr>
              <p:cNvPr id="4" name="矩形 3">
                <a:extLst>
                  <a:ext uri="{FF2B5EF4-FFF2-40B4-BE49-F238E27FC236}">
                    <a16:creationId xmlns:a16="http://schemas.microsoft.com/office/drawing/2014/main" xmlns:a14="http://schemas.microsoft.com/office/drawing/2010/main" xmlns="" id="{CB3DA238-1204-4CD6-9546-0598F4FD5E04}"/>
                  </a:ext>
                </a:extLst>
              </p:cNvPr>
              <p:cNvSpPr>
                <a:spLocks noRot="1" noChangeAspect="1" noMove="1" noResize="1" noEditPoints="1" noAdjustHandles="1" noChangeArrowheads="1" noChangeShapeType="1" noTextEdit="1"/>
              </p:cNvSpPr>
              <p:nvPr/>
            </p:nvSpPr>
            <p:spPr>
              <a:xfrm>
                <a:off x="250487" y="186767"/>
                <a:ext cx="11723912" cy="6635663"/>
              </a:xfrm>
              <a:prstGeom prst="rect">
                <a:avLst/>
              </a:prstGeom>
              <a:blipFill rotWithShape="1">
                <a:blip r:embed="rId2"/>
                <a:stretch>
                  <a:fillRect l="-1040" r="-312"/>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xmlns="" id="{E045F675-F1CC-4EDD-9C9E-A06AF82476E4}"/>
              </a:ext>
            </a:extLst>
          </p:cNvPr>
          <p:cNvPicPr/>
          <p:nvPr/>
        </p:nvPicPr>
        <p:blipFill>
          <a:blip r:embed="rId3"/>
          <a:stretch>
            <a:fillRect/>
          </a:stretch>
        </p:blipFill>
        <p:spPr>
          <a:xfrm>
            <a:off x="4998293" y="5600488"/>
            <a:ext cx="659103" cy="380005"/>
          </a:xfrm>
          <a:prstGeom prst="rect">
            <a:avLst/>
          </a:prstGeom>
        </p:spPr>
      </p:pic>
    </p:spTree>
    <p:extLst>
      <p:ext uri="{BB962C8B-B14F-4D97-AF65-F5344CB8AC3E}">
        <p14:creationId xmlns:p14="http://schemas.microsoft.com/office/powerpoint/2010/main" val="26280443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61b9f8c2f44d93a71370a55de4e97271b012a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罗马雅黑">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1847</TotalTime>
  <Words>5289</Words>
  <Application>Microsoft Office PowerPoint</Application>
  <PresentationFormat>宽屏</PresentationFormat>
  <Paragraphs>802</Paragraphs>
  <Slides>101</Slides>
  <Notes>2</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101</vt:i4>
      </vt:variant>
    </vt:vector>
  </HeadingPairs>
  <TitlesOfParts>
    <vt:vector size="109" baseType="lpstr">
      <vt:lpstr>等线</vt:lpstr>
      <vt:lpstr>微软雅黑</vt:lpstr>
      <vt:lpstr>Arial</vt:lpstr>
      <vt:lpstr>Calibri</vt:lpstr>
      <vt:lpstr>Cambria Math</vt:lpstr>
      <vt:lpstr>Times New Roman</vt:lpstr>
      <vt:lpstr>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dc:creator>
  <cp:lastModifiedBy>weber</cp:lastModifiedBy>
  <cp:revision>329</cp:revision>
  <dcterms:created xsi:type="dcterms:W3CDTF">2018-02-01T09:53:21Z</dcterms:created>
  <dcterms:modified xsi:type="dcterms:W3CDTF">2018-03-22T03:38:03Z</dcterms:modified>
</cp:coreProperties>
</file>