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09"/>
  </p:notesMasterIdLst>
  <p:sldIdLst>
    <p:sldId id="267" r:id="rId3"/>
    <p:sldId id="271" r:id="rId4"/>
    <p:sldId id="262" r:id="rId5"/>
    <p:sldId id="272" r:id="rId6"/>
    <p:sldId id="471" r:id="rId7"/>
    <p:sldId id="261" r:id="rId8"/>
    <p:sldId id="277" r:id="rId9"/>
    <p:sldId id="278" r:id="rId10"/>
    <p:sldId id="472" r:id="rId11"/>
    <p:sldId id="279" r:id="rId12"/>
    <p:sldId id="553" r:id="rId13"/>
    <p:sldId id="273" r:id="rId14"/>
    <p:sldId id="263" r:id="rId15"/>
    <p:sldId id="392" r:id="rId16"/>
    <p:sldId id="473" r:id="rId17"/>
    <p:sldId id="474" r:id="rId18"/>
    <p:sldId id="475" r:id="rId19"/>
    <p:sldId id="476" r:id="rId20"/>
    <p:sldId id="477" r:id="rId21"/>
    <p:sldId id="478" r:id="rId22"/>
    <p:sldId id="479" r:id="rId23"/>
    <p:sldId id="480" r:id="rId24"/>
    <p:sldId id="274" r:id="rId25"/>
    <p:sldId id="326" r:id="rId26"/>
    <p:sldId id="357" r:id="rId27"/>
    <p:sldId id="481" r:id="rId28"/>
    <p:sldId id="482" r:id="rId29"/>
    <p:sldId id="483" r:id="rId30"/>
    <p:sldId id="484" r:id="rId31"/>
    <p:sldId id="486" r:id="rId32"/>
    <p:sldId id="485" r:id="rId33"/>
    <p:sldId id="487" r:id="rId34"/>
    <p:sldId id="554" r:id="rId35"/>
    <p:sldId id="488" r:id="rId36"/>
    <p:sldId id="489" r:id="rId37"/>
    <p:sldId id="490" r:id="rId38"/>
    <p:sldId id="491" r:id="rId39"/>
    <p:sldId id="492" r:id="rId40"/>
    <p:sldId id="493" r:id="rId41"/>
    <p:sldId id="494" r:id="rId42"/>
    <p:sldId id="495" r:id="rId43"/>
    <p:sldId id="496" r:id="rId44"/>
    <p:sldId id="555" r:id="rId45"/>
    <p:sldId id="497" r:id="rId46"/>
    <p:sldId id="498" r:id="rId47"/>
    <p:sldId id="499" r:id="rId48"/>
    <p:sldId id="500" r:id="rId49"/>
    <p:sldId id="501" r:id="rId50"/>
    <p:sldId id="502" r:id="rId51"/>
    <p:sldId id="503" r:id="rId52"/>
    <p:sldId id="504" r:id="rId53"/>
    <p:sldId id="505" r:id="rId54"/>
    <p:sldId id="506" r:id="rId55"/>
    <p:sldId id="507" r:id="rId56"/>
    <p:sldId id="508" r:id="rId57"/>
    <p:sldId id="509" r:id="rId58"/>
    <p:sldId id="510" r:id="rId59"/>
    <p:sldId id="511" r:id="rId60"/>
    <p:sldId id="512" r:id="rId61"/>
    <p:sldId id="513" r:id="rId62"/>
    <p:sldId id="514" r:id="rId63"/>
    <p:sldId id="515" r:id="rId64"/>
    <p:sldId id="516" r:id="rId65"/>
    <p:sldId id="517" r:id="rId66"/>
    <p:sldId id="518" r:id="rId67"/>
    <p:sldId id="556" r:id="rId68"/>
    <p:sldId id="519" r:id="rId69"/>
    <p:sldId id="520" r:id="rId70"/>
    <p:sldId id="521" r:id="rId71"/>
    <p:sldId id="522" r:id="rId72"/>
    <p:sldId id="523" r:id="rId73"/>
    <p:sldId id="524" r:id="rId74"/>
    <p:sldId id="525" r:id="rId75"/>
    <p:sldId id="526" r:id="rId76"/>
    <p:sldId id="557" r:id="rId77"/>
    <p:sldId id="558" r:id="rId78"/>
    <p:sldId id="527" r:id="rId79"/>
    <p:sldId id="528" r:id="rId80"/>
    <p:sldId id="529" r:id="rId81"/>
    <p:sldId id="530" r:id="rId82"/>
    <p:sldId id="531" r:id="rId83"/>
    <p:sldId id="532" r:id="rId84"/>
    <p:sldId id="533" r:id="rId85"/>
    <p:sldId id="534" r:id="rId86"/>
    <p:sldId id="275" r:id="rId87"/>
    <p:sldId id="283" r:id="rId88"/>
    <p:sldId id="391" r:id="rId89"/>
    <p:sldId id="535" r:id="rId90"/>
    <p:sldId id="536" r:id="rId91"/>
    <p:sldId id="537" r:id="rId92"/>
    <p:sldId id="538" r:id="rId93"/>
    <p:sldId id="539" r:id="rId94"/>
    <p:sldId id="540" r:id="rId95"/>
    <p:sldId id="541" r:id="rId96"/>
    <p:sldId id="542" r:id="rId97"/>
    <p:sldId id="543" r:id="rId98"/>
    <p:sldId id="544" r:id="rId99"/>
    <p:sldId id="545" r:id="rId100"/>
    <p:sldId id="546" r:id="rId101"/>
    <p:sldId id="547" r:id="rId102"/>
    <p:sldId id="548" r:id="rId103"/>
    <p:sldId id="549" r:id="rId104"/>
    <p:sldId id="550" r:id="rId105"/>
    <p:sldId id="551" r:id="rId106"/>
    <p:sldId id="552" r:id="rId107"/>
    <p:sldId id="266" r:id="rId108"/>
  </p:sldIdLst>
  <p:sldSz cx="12192000" cy="6858000"/>
  <p:notesSz cx="6858000" cy="9144000"/>
  <p:custDataLst>
    <p:tags r:id="rId1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 id="471"/>
          </p14:sldIdLst>
        </p14:section>
        <p14:section name="考情精解读" id="{E5B6AE4C-B16F-4E49-ACF6-1636DDCCFF7B}">
          <p14:sldIdLst>
            <p14:sldId id="261"/>
            <p14:sldId id="277"/>
            <p14:sldId id="278"/>
            <p14:sldId id="472"/>
            <p14:sldId id="279"/>
            <p14:sldId id="553"/>
          </p14:sldIdLst>
        </p14:section>
        <p14:section name="A.知识全通关" id="{0696FE38-A922-4D75-AA25-7EF156A1C92B}">
          <p14:sldIdLst>
            <p14:sldId id="273"/>
            <p14:sldId id="263"/>
            <p14:sldId id="392"/>
            <p14:sldId id="473"/>
            <p14:sldId id="474"/>
            <p14:sldId id="475"/>
            <p14:sldId id="476"/>
            <p14:sldId id="477"/>
            <p14:sldId id="478"/>
            <p14:sldId id="479"/>
            <p14:sldId id="480"/>
          </p14:sldIdLst>
        </p14:section>
        <p14:section name="B.素养大提升" id="{EAE3448C-E808-4F1F-840E-365612D64D3F}">
          <p14:sldIdLst>
            <p14:sldId id="274"/>
            <p14:sldId id="326"/>
            <p14:sldId id="357"/>
            <p14:sldId id="481"/>
            <p14:sldId id="482"/>
            <p14:sldId id="483"/>
            <p14:sldId id="484"/>
            <p14:sldId id="486"/>
            <p14:sldId id="485"/>
            <p14:sldId id="487"/>
            <p14:sldId id="554"/>
            <p14:sldId id="488"/>
            <p14:sldId id="489"/>
            <p14:sldId id="490"/>
            <p14:sldId id="491"/>
            <p14:sldId id="492"/>
            <p14:sldId id="493"/>
            <p14:sldId id="494"/>
            <p14:sldId id="495"/>
            <p14:sldId id="496"/>
            <p14:sldId id="555"/>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56"/>
            <p14:sldId id="519"/>
            <p14:sldId id="520"/>
            <p14:sldId id="521"/>
            <p14:sldId id="522"/>
            <p14:sldId id="523"/>
            <p14:sldId id="524"/>
            <p14:sldId id="525"/>
            <p14:sldId id="526"/>
            <p14:sldId id="557"/>
            <p14:sldId id="558"/>
            <p14:sldId id="527"/>
            <p14:sldId id="528"/>
            <p14:sldId id="529"/>
            <p14:sldId id="530"/>
            <p14:sldId id="531"/>
            <p14:sldId id="532"/>
            <p14:sldId id="533"/>
            <p14:sldId id="534"/>
          </p14:sldIdLst>
        </p14:section>
        <p14:section name="C.考向全扫描" id="{C8D129F6-420B-47E8-9577-A84C8752F9E5}">
          <p14:sldIdLst>
            <p14:sldId id="275"/>
            <p14:sldId id="283"/>
            <p14:sldId id="391"/>
            <p14:sldId id="535"/>
            <p14:sldId id="536"/>
            <p14:sldId id="537"/>
            <p14:sldId id="538"/>
            <p14:sldId id="539"/>
            <p14:sldId id="540"/>
            <p14:sldId id="541"/>
            <p14:sldId id="542"/>
            <p14:sldId id="543"/>
            <p14:sldId id="544"/>
            <p14:sldId id="545"/>
            <p14:sldId id="546"/>
            <p14:sldId id="547"/>
            <p14:sldId id="548"/>
            <p14:sldId id="549"/>
            <p14:sldId id="550"/>
            <p14:sldId id="551"/>
            <p14:sldId id="552"/>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83" d="100"/>
          <a:sy n="83" d="100"/>
        </p:scale>
        <p:origin x="804" y="72"/>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gs" Target="tags/tag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38</a:t>
            </a:fld>
            <a:endParaRPr lang="zh-CN" altLang="en-US"/>
          </a:p>
        </p:txBody>
      </p:sp>
    </p:spTree>
    <p:extLst>
      <p:ext uri="{BB962C8B-B14F-4D97-AF65-F5344CB8AC3E}">
        <p14:creationId xmlns:p14="http://schemas.microsoft.com/office/powerpoint/2010/main" val="217868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96</a:t>
            </a:fld>
            <a:endParaRPr lang="zh-CN" altLang="en-US"/>
          </a:p>
        </p:txBody>
      </p:sp>
    </p:spTree>
    <p:extLst>
      <p:ext uri="{BB962C8B-B14F-4D97-AF65-F5344CB8AC3E}">
        <p14:creationId xmlns:p14="http://schemas.microsoft.com/office/powerpoint/2010/main" val="220334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97</a:t>
            </a:fld>
            <a:endParaRPr lang="zh-CN" altLang="en-US"/>
          </a:p>
        </p:txBody>
      </p:sp>
    </p:spTree>
    <p:extLst>
      <p:ext uri="{BB962C8B-B14F-4D97-AF65-F5344CB8AC3E}">
        <p14:creationId xmlns:p14="http://schemas.microsoft.com/office/powerpoint/2010/main" val="318021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98</a:t>
            </a:fld>
            <a:endParaRPr lang="zh-CN" altLang="en-US"/>
          </a:p>
        </p:txBody>
      </p:sp>
    </p:spTree>
    <p:extLst>
      <p:ext uri="{BB962C8B-B14F-4D97-AF65-F5344CB8AC3E}">
        <p14:creationId xmlns:p14="http://schemas.microsoft.com/office/powerpoint/2010/main" val="16109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100</a:t>
            </a:fld>
            <a:endParaRPr lang="zh-CN" altLang="en-US"/>
          </a:p>
        </p:txBody>
      </p:sp>
    </p:spTree>
    <p:extLst>
      <p:ext uri="{BB962C8B-B14F-4D97-AF65-F5344CB8AC3E}">
        <p14:creationId xmlns:p14="http://schemas.microsoft.com/office/powerpoint/2010/main" val="257033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101</a:t>
            </a:fld>
            <a:endParaRPr lang="zh-CN" altLang="en-US"/>
          </a:p>
        </p:txBody>
      </p:sp>
    </p:spTree>
    <p:extLst>
      <p:ext uri="{BB962C8B-B14F-4D97-AF65-F5344CB8AC3E}">
        <p14:creationId xmlns:p14="http://schemas.microsoft.com/office/powerpoint/2010/main" val="299630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103</a:t>
            </a:fld>
            <a:endParaRPr lang="zh-CN" altLang="en-US"/>
          </a:p>
        </p:txBody>
      </p:sp>
    </p:spTree>
    <p:extLst>
      <p:ext uri="{BB962C8B-B14F-4D97-AF65-F5344CB8AC3E}">
        <p14:creationId xmlns:p14="http://schemas.microsoft.com/office/powerpoint/2010/main" val="123790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104</a:t>
            </a:fld>
            <a:endParaRPr lang="zh-CN" altLang="en-US"/>
          </a:p>
        </p:txBody>
      </p:sp>
    </p:spTree>
    <p:extLst>
      <p:ext uri="{BB962C8B-B14F-4D97-AF65-F5344CB8AC3E}">
        <p14:creationId xmlns:p14="http://schemas.microsoft.com/office/powerpoint/2010/main" val="394721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105</a:t>
            </a:fld>
            <a:endParaRPr lang="zh-CN" altLang="en-US"/>
          </a:p>
        </p:txBody>
      </p:sp>
    </p:spTree>
    <p:extLst>
      <p:ext uri="{BB962C8B-B14F-4D97-AF65-F5344CB8AC3E}">
        <p14:creationId xmlns:p14="http://schemas.microsoft.com/office/powerpoint/2010/main" val="414205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77</a:t>
            </a:fld>
            <a:endParaRPr lang="zh-CN" altLang="en-US"/>
          </a:p>
        </p:txBody>
      </p:sp>
    </p:spTree>
    <p:extLst>
      <p:ext uri="{BB962C8B-B14F-4D97-AF65-F5344CB8AC3E}">
        <p14:creationId xmlns:p14="http://schemas.microsoft.com/office/powerpoint/2010/main" val="173128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86</a:t>
            </a:fld>
            <a:endParaRPr lang="zh-CN" altLang="en-US"/>
          </a:p>
        </p:txBody>
      </p:sp>
    </p:spTree>
    <p:extLst>
      <p:ext uri="{BB962C8B-B14F-4D97-AF65-F5344CB8AC3E}">
        <p14:creationId xmlns:p14="http://schemas.microsoft.com/office/powerpoint/2010/main" val="313260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88</a:t>
            </a:fld>
            <a:endParaRPr lang="zh-CN" altLang="en-US"/>
          </a:p>
        </p:txBody>
      </p:sp>
    </p:spTree>
    <p:extLst>
      <p:ext uri="{BB962C8B-B14F-4D97-AF65-F5344CB8AC3E}">
        <p14:creationId xmlns:p14="http://schemas.microsoft.com/office/powerpoint/2010/main" val="135292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89</a:t>
            </a:fld>
            <a:endParaRPr lang="zh-CN" altLang="en-US"/>
          </a:p>
        </p:txBody>
      </p:sp>
    </p:spTree>
    <p:extLst>
      <p:ext uri="{BB962C8B-B14F-4D97-AF65-F5344CB8AC3E}">
        <p14:creationId xmlns:p14="http://schemas.microsoft.com/office/powerpoint/2010/main" val="237716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90</a:t>
            </a:fld>
            <a:endParaRPr lang="zh-CN" altLang="en-US"/>
          </a:p>
        </p:txBody>
      </p:sp>
    </p:spTree>
    <p:extLst>
      <p:ext uri="{BB962C8B-B14F-4D97-AF65-F5344CB8AC3E}">
        <p14:creationId xmlns:p14="http://schemas.microsoft.com/office/powerpoint/2010/main" val="84598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92</a:t>
            </a:fld>
            <a:endParaRPr lang="zh-CN" altLang="en-US"/>
          </a:p>
        </p:txBody>
      </p:sp>
    </p:spTree>
    <p:extLst>
      <p:ext uri="{BB962C8B-B14F-4D97-AF65-F5344CB8AC3E}">
        <p14:creationId xmlns:p14="http://schemas.microsoft.com/office/powerpoint/2010/main" val="304542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93</a:t>
            </a:fld>
            <a:endParaRPr lang="zh-CN" altLang="en-US"/>
          </a:p>
        </p:txBody>
      </p:sp>
    </p:spTree>
    <p:extLst>
      <p:ext uri="{BB962C8B-B14F-4D97-AF65-F5344CB8AC3E}">
        <p14:creationId xmlns:p14="http://schemas.microsoft.com/office/powerpoint/2010/main" val="162240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95</a:t>
            </a:fld>
            <a:endParaRPr lang="zh-CN" altLang="en-US"/>
          </a:p>
        </p:txBody>
      </p:sp>
    </p:spTree>
    <p:extLst>
      <p:ext uri="{BB962C8B-B14F-4D97-AF65-F5344CB8AC3E}">
        <p14:creationId xmlns:p14="http://schemas.microsoft.com/office/powerpoint/2010/main" val="47122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62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393546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11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609938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433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6.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hyperlink" Target="http://g.tesoo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60.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9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1063171"/>
            <a:ext cx="11723913" cy="3323987"/>
          </a:xfrm>
          <a:prstGeom prst="rect">
            <a:avLst/>
          </a:prstGeom>
        </p:spPr>
        <p:txBody>
          <a:bodyPr wrap="square">
            <a:spAutoFit/>
          </a:bodyPr>
          <a:lstStyle/>
          <a:p>
            <a:pPr>
              <a:lnSpc>
                <a:spcPct val="150000"/>
              </a:lnSpc>
            </a:pPr>
            <a:r>
              <a:rPr lang="zh-CN" altLang="zh-CN" sz="2800" b="1" dirty="0">
                <a:latin typeface="+mn-ea"/>
              </a:rPr>
              <a:t>考情分析</a:t>
            </a:r>
            <a:r>
              <a:rPr lang="zh-CN" altLang="zh-CN" sz="2800" dirty="0">
                <a:latin typeface="+mn-ea"/>
              </a:rPr>
              <a:t>　高考中主要以盐类水解为载体考查溶液的酸碱性、溶液的</a:t>
            </a:r>
            <a:r>
              <a:rPr lang="en-US" altLang="zh-CN" sz="2800" dirty="0">
                <a:latin typeface="+mn-ea"/>
              </a:rPr>
              <a:t>pH</a:t>
            </a:r>
            <a:r>
              <a:rPr lang="zh-CN" altLang="zh-CN" sz="2800" dirty="0">
                <a:latin typeface="+mn-ea"/>
              </a:rPr>
              <a:t>计算及粒子浓度的大小比较等</a:t>
            </a:r>
            <a:r>
              <a:rPr lang="en-US" altLang="zh-CN" sz="2800" dirty="0">
                <a:latin typeface="+mn-ea"/>
              </a:rPr>
              <a:t>,</a:t>
            </a:r>
            <a:r>
              <a:rPr lang="zh-CN" altLang="zh-CN" sz="2800" dirty="0">
                <a:latin typeface="+mn-ea"/>
              </a:rPr>
              <a:t>通过图像分析、反应条件控制等考查难溶电解质的溶解平衡</a:t>
            </a:r>
            <a:r>
              <a:rPr lang="en-US" altLang="zh-CN" sz="2800" dirty="0">
                <a:latin typeface="+mn-ea"/>
              </a:rPr>
              <a:t>,</a:t>
            </a:r>
            <a:r>
              <a:rPr lang="zh-CN" altLang="zh-CN" sz="2800" dirty="0">
                <a:latin typeface="+mn-ea"/>
              </a:rPr>
              <a:t>题型为选择题和非选择题</a:t>
            </a:r>
            <a:r>
              <a:rPr lang="en-US" altLang="zh-CN" sz="2800" dirty="0">
                <a:latin typeface="+mn-ea"/>
              </a:rPr>
              <a:t>,</a:t>
            </a:r>
            <a:r>
              <a:rPr lang="zh-CN" altLang="zh-CN" sz="2800" dirty="0">
                <a:latin typeface="+mn-ea"/>
              </a:rPr>
              <a:t>分值为</a:t>
            </a:r>
            <a:r>
              <a:rPr lang="en-US" altLang="zh-CN" sz="2800" dirty="0">
                <a:latin typeface="+mn-ea"/>
              </a:rPr>
              <a:t>4~6</a:t>
            </a:r>
            <a:r>
              <a:rPr lang="zh-CN" altLang="zh-CN" sz="2800" dirty="0">
                <a:latin typeface="+mn-ea"/>
              </a:rPr>
              <a:t>分。</a:t>
            </a:r>
          </a:p>
          <a:p>
            <a:pPr>
              <a:lnSpc>
                <a:spcPct val="150000"/>
              </a:lnSpc>
            </a:pPr>
            <a:r>
              <a:rPr lang="zh-CN" altLang="zh-CN" sz="2800" b="1" dirty="0">
                <a:latin typeface="+mn-ea"/>
              </a:rPr>
              <a:t>命题预测</a:t>
            </a:r>
            <a:r>
              <a:rPr lang="zh-CN" altLang="zh-CN" sz="2800" dirty="0">
                <a:latin typeface="+mn-ea"/>
              </a:rPr>
              <a:t>　预计本专题会以典型元素化合物为载体</a:t>
            </a:r>
            <a:r>
              <a:rPr lang="en-US" altLang="zh-CN" sz="2800" dirty="0">
                <a:latin typeface="+mn-ea"/>
              </a:rPr>
              <a:t>,</a:t>
            </a:r>
            <a:r>
              <a:rPr lang="zh-CN" altLang="zh-CN" sz="2800" dirty="0">
                <a:latin typeface="+mn-ea"/>
              </a:rPr>
              <a:t>将盐类水解的知识与弱电解质的电离平衡、离子共存和溶液酸碱性等知识结合起来考查</a:t>
            </a:r>
            <a:endParaRPr lang="zh-CN" altLang="en-US" sz="2800" dirty="0">
              <a:latin typeface="+mn-ea"/>
            </a:endParaRP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4" name="矩形 3">
            <a:extLst>
              <a:ext uri="{FF2B5EF4-FFF2-40B4-BE49-F238E27FC236}">
                <a16:creationId xmlns="" xmlns:a16="http://schemas.microsoft.com/office/drawing/2014/main" id="{45321F8A-3EAE-4C99-82F8-9626E32F3E86}"/>
              </a:ext>
            </a:extLst>
          </p:cNvPr>
          <p:cNvSpPr/>
          <p:nvPr/>
        </p:nvSpPr>
        <p:spPr>
          <a:xfrm>
            <a:off x="250487" y="422623"/>
            <a:ext cx="11723912" cy="662297"/>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a:t>
            </a:r>
            <a:endParaRPr lang="en-US" altLang="zh-CN" sz="2800" dirty="0"/>
          </a:p>
        </p:txBody>
      </p:sp>
      <p:sp>
        <p:nvSpPr>
          <p:cNvPr id="7" name="矩形 6">
            <a:extLst>
              <a:ext uri="{FF2B5EF4-FFF2-40B4-BE49-F238E27FC236}">
                <a16:creationId xmlns="" xmlns:a16="http://schemas.microsoft.com/office/drawing/2014/main" id="{E09CCABE-C506-4012-8E3B-D41E121C0B34}"/>
              </a:ext>
            </a:extLst>
          </p:cNvPr>
          <p:cNvSpPr/>
          <p:nvPr/>
        </p:nvSpPr>
        <p:spPr>
          <a:xfrm>
            <a:off x="1222660" y="2811744"/>
            <a:ext cx="2797513" cy="1307537"/>
          </a:xfrm>
          <a:prstGeom prst="rect">
            <a:avLst/>
          </a:prstGeom>
          <a:ln>
            <a:solidFill>
              <a:schemeClr val="tx1"/>
            </a:solidFill>
          </a:ln>
        </p:spPr>
        <p:txBody>
          <a:bodyPr wrap="square">
            <a:spAutoFit/>
          </a:bodyPr>
          <a:lstStyle/>
          <a:p>
            <a:pPr>
              <a:lnSpc>
                <a:spcPct val="150000"/>
              </a:lnSpc>
            </a:pPr>
            <a:r>
              <a:rPr lang="zh-CN" altLang="zh-CN" sz="2800" dirty="0"/>
              <a:t>起点</a:t>
            </a:r>
            <a:r>
              <a:rPr lang="en-US" altLang="zh-CN" sz="2800" dirty="0"/>
              <a:t>-</a:t>
            </a:r>
            <a:r>
              <a:rPr lang="en-US" altLang="zh-CN" sz="2800" dirty="0" err="1"/>
              <a:t>lg</a:t>
            </a:r>
            <a:r>
              <a:rPr lang="en-US" altLang="zh-CN" sz="2800" dirty="0"/>
              <a:t> </a:t>
            </a:r>
            <a:r>
              <a:rPr lang="en-US" altLang="zh-CN" sz="2800" i="1" dirty="0"/>
              <a:t>c</a:t>
            </a:r>
            <a:r>
              <a:rPr lang="en-US" altLang="zh-CN" sz="2800" dirty="0"/>
              <a:t>(Cl</a:t>
            </a:r>
            <a:r>
              <a:rPr lang="en-US" altLang="zh-CN" sz="2800" baseline="30000" dirty="0"/>
              <a:t>-</a:t>
            </a:r>
            <a:r>
              <a:rPr lang="en-US" altLang="zh-CN" sz="2800" dirty="0"/>
              <a:t>)=0,</a:t>
            </a:r>
            <a:br>
              <a:rPr lang="en-US" altLang="zh-CN" sz="2800" dirty="0"/>
            </a:br>
            <a:r>
              <a:rPr lang="en-US" altLang="zh-CN" sz="2800" dirty="0" err="1"/>
              <a:t>lg</a:t>
            </a:r>
            <a:r>
              <a:rPr lang="en-US" altLang="zh-CN" sz="2800" dirty="0"/>
              <a:t> </a:t>
            </a:r>
            <a:r>
              <a:rPr lang="en-US" altLang="zh-CN" sz="2800" i="1" dirty="0"/>
              <a:t>c</a:t>
            </a:r>
            <a:r>
              <a:rPr lang="en-US" altLang="zh-CN" sz="2800" dirty="0"/>
              <a:t>(Cu</a:t>
            </a:r>
            <a:r>
              <a:rPr lang="en-US" altLang="zh-CN" sz="2800" baseline="30000" dirty="0"/>
              <a:t>+</a:t>
            </a:r>
            <a:r>
              <a:rPr lang="en-US" altLang="zh-CN" sz="2800" dirty="0"/>
              <a:t>)≈-6.8</a:t>
            </a:r>
            <a:endParaRPr lang="zh-CN" altLang="zh-CN" sz="2800" dirty="0"/>
          </a:p>
        </p:txBody>
      </p:sp>
      <p:sp>
        <p:nvSpPr>
          <p:cNvPr id="8" name="矩形 7">
            <a:extLst>
              <a:ext uri="{FF2B5EF4-FFF2-40B4-BE49-F238E27FC236}">
                <a16:creationId xmlns="" xmlns:a16="http://schemas.microsoft.com/office/drawing/2014/main" id="{976AC64C-7A05-4884-9F56-CA88E31F8C89}"/>
              </a:ext>
            </a:extLst>
          </p:cNvPr>
          <p:cNvSpPr/>
          <p:nvPr/>
        </p:nvSpPr>
        <p:spPr>
          <a:xfrm>
            <a:off x="4988322" y="2126685"/>
            <a:ext cx="4778713" cy="2677656"/>
          </a:xfrm>
          <a:prstGeom prst="rect">
            <a:avLst/>
          </a:prstGeom>
          <a:ln>
            <a:solidFill>
              <a:schemeClr val="tx1"/>
            </a:solidFill>
          </a:ln>
        </p:spPr>
        <p:txBody>
          <a:bodyPr wrap="square">
            <a:spAutoFit/>
          </a:bodyPr>
          <a:lstStyle/>
          <a:p>
            <a:pPr>
              <a:lnSpc>
                <a:spcPct val="150000"/>
              </a:lnSpc>
            </a:pPr>
            <a:r>
              <a:rPr lang="en-US" altLang="zh-CN" sz="2800" i="1" dirty="0"/>
              <a:t>c</a:t>
            </a:r>
            <a:r>
              <a:rPr lang="en-US" altLang="zh-CN" sz="2800" dirty="0"/>
              <a:t>(Cl</a:t>
            </a:r>
            <a:r>
              <a:rPr lang="en-US" altLang="zh-CN" sz="2800" baseline="30000" dirty="0"/>
              <a:t>-</a:t>
            </a:r>
            <a:r>
              <a:rPr lang="en-US" altLang="zh-CN" sz="2800" dirty="0"/>
              <a:t>)=1 mol</a:t>
            </a:r>
            <a:r>
              <a:rPr lang="en-US" altLang="zh-CN" sz="2800" i="1" dirty="0"/>
              <a:t>·</a:t>
            </a:r>
            <a:r>
              <a:rPr lang="en-US" altLang="zh-CN" sz="2800" dirty="0"/>
              <a:t>L</a:t>
            </a:r>
            <a:r>
              <a:rPr lang="en-US" altLang="zh-CN" sz="2800" baseline="30000" dirty="0"/>
              <a:t>-1</a:t>
            </a:r>
            <a:r>
              <a:rPr lang="en-US" altLang="zh-CN" sz="2800" dirty="0"/>
              <a:t>,</a:t>
            </a:r>
            <a:br>
              <a:rPr lang="en-US" altLang="zh-CN" sz="2800" dirty="0"/>
            </a:br>
            <a:r>
              <a:rPr lang="en-US" altLang="zh-CN" sz="2800" i="1" dirty="0"/>
              <a:t>c</a:t>
            </a:r>
            <a:r>
              <a:rPr lang="en-US" altLang="zh-CN" sz="2800" dirty="0"/>
              <a:t>(Cu</a:t>
            </a:r>
            <a:r>
              <a:rPr lang="en-US" altLang="zh-CN" sz="2800" baseline="30000" dirty="0"/>
              <a:t>+</a:t>
            </a:r>
            <a:r>
              <a:rPr lang="en-US" altLang="zh-CN" sz="2800" dirty="0"/>
              <a:t>)≈10</a:t>
            </a:r>
            <a:r>
              <a:rPr lang="en-US" altLang="zh-CN" sz="2800" baseline="30000" dirty="0"/>
              <a:t>-6.8</a:t>
            </a:r>
            <a:r>
              <a:rPr lang="en-US" altLang="zh-CN" sz="2800" dirty="0"/>
              <a:t> mol</a:t>
            </a:r>
            <a:r>
              <a:rPr lang="en-US" altLang="zh-CN" sz="2800" i="1" dirty="0"/>
              <a:t>·</a:t>
            </a:r>
            <a:r>
              <a:rPr lang="en-US" altLang="zh-CN" sz="2800" dirty="0"/>
              <a:t>L</a:t>
            </a:r>
            <a:r>
              <a:rPr lang="en-US" altLang="zh-CN" sz="2800" baseline="30000" dirty="0"/>
              <a:t>-1</a:t>
            </a:r>
            <a:r>
              <a:rPr lang="en-US" altLang="zh-CN" sz="2800" dirty="0"/>
              <a:t>,</a:t>
            </a:r>
            <a:br>
              <a:rPr lang="en-US" altLang="zh-CN" sz="2800" dirty="0"/>
            </a:br>
            <a:r>
              <a:rPr lang="en-US" altLang="zh-CN" sz="2800" i="1" dirty="0" err="1"/>
              <a:t>K</a:t>
            </a:r>
            <a:r>
              <a:rPr lang="en-US" altLang="zh-CN" sz="2800" baseline="-25000" dirty="0" err="1"/>
              <a:t>sp</a:t>
            </a:r>
            <a:r>
              <a:rPr lang="en-US" altLang="zh-CN" sz="2800" dirty="0"/>
              <a:t>(</a:t>
            </a:r>
            <a:r>
              <a:rPr lang="en-US" altLang="zh-CN" sz="2800" dirty="0" err="1"/>
              <a:t>CuCl</a:t>
            </a:r>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(Cu</a:t>
            </a:r>
            <a:r>
              <a:rPr lang="en-US" altLang="zh-CN" sz="2800" baseline="30000" dirty="0"/>
              <a:t>+</a:t>
            </a:r>
            <a:r>
              <a:rPr lang="en-US" altLang="zh-CN" sz="2800" dirty="0"/>
              <a:t>)≈10</a:t>
            </a:r>
            <a:r>
              <a:rPr lang="en-US" altLang="zh-CN" sz="2800" baseline="30000" dirty="0"/>
              <a:t>-6.8</a:t>
            </a:r>
            <a:r>
              <a:rPr lang="en-US" altLang="zh-CN" sz="2800" dirty="0"/>
              <a:t>,</a:t>
            </a:r>
            <a:br>
              <a:rPr lang="en-US" altLang="zh-CN" sz="2800" dirty="0"/>
            </a:br>
            <a:r>
              <a:rPr lang="zh-CN" altLang="zh-CN" sz="2800" dirty="0"/>
              <a:t>数量级为</a:t>
            </a:r>
            <a:r>
              <a:rPr lang="en-US" altLang="zh-CN" sz="2800" dirty="0"/>
              <a:t>10</a:t>
            </a:r>
            <a:r>
              <a:rPr lang="en-US" altLang="zh-CN" sz="2800" baseline="30000" dirty="0"/>
              <a:t>-7</a:t>
            </a:r>
            <a:endParaRPr lang="zh-CN" altLang="zh-CN" sz="2800" dirty="0"/>
          </a:p>
        </p:txBody>
      </p:sp>
      <p:pic>
        <p:nvPicPr>
          <p:cNvPr id="9" name="图片 8">
            <a:extLst>
              <a:ext uri="{FF2B5EF4-FFF2-40B4-BE49-F238E27FC236}">
                <a16:creationId xmlns="" xmlns:a16="http://schemas.microsoft.com/office/drawing/2014/main" id="{0AA4D6CA-5237-4DC8-914A-FF550A8677E4}"/>
              </a:ext>
            </a:extLst>
          </p:cNvPr>
          <p:cNvPicPr/>
          <p:nvPr/>
        </p:nvPicPr>
        <p:blipFill>
          <a:blip r:embed="rId3"/>
          <a:stretch>
            <a:fillRect/>
          </a:stretch>
        </p:blipFill>
        <p:spPr>
          <a:xfrm>
            <a:off x="4058273" y="3149600"/>
            <a:ext cx="891949" cy="506730"/>
          </a:xfrm>
          <a:prstGeom prst="rect">
            <a:avLst/>
          </a:prstGeom>
        </p:spPr>
      </p:pic>
    </p:spTree>
    <p:extLst>
      <p:ext uri="{BB962C8B-B14F-4D97-AF65-F5344CB8AC3E}">
        <p14:creationId xmlns:p14="http://schemas.microsoft.com/office/powerpoint/2010/main" val="28096182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45321F8A-3EAE-4C99-82F8-9626E32F3E86}"/>
                  </a:ext>
                </a:extLst>
              </p:cNvPr>
              <p:cNvSpPr/>
              <p:nvPr/>
            </p:nvSpPr>
            <p:spPr>
              <a:xfrm>
                <a:off x="250486" y="295623"/>
                <a:ext cx="11793125" cy="513255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由题图可知</a:t>
                </a:r>
                <a:r>
                  <a:rPr lang="en-US" altLang="zh-CN" sz="2800" dirty="0"/>
                  <a:t>,</a:t>
                </a:r>
                <a:r>
                  <a:rPr lang="zh-CN" altLang="zh-CN" sz="2800" dirty="0"/>
                  <a:t>起点</a:t>
                </a:r>
                <a:r>
                  <a:rPr lang="en-US" altLang="zh-CN" sz="2800" i="1" dirty="0"/>
                  <a:t>c</a:t>
                </a:r>
                <a:r>
                  <a:rPr lang="en-US" altLang="zh-CN" sz="2800" dirty="0"/>
                  <a:t>(Cu</a:t>
                </a:r>
                <a:r>
                  <a:rPr lang="en-US" altLang="zh-CN" sz="2800" baseline="30000" dirty="0"/>
                  <a:t>+</a:t>
                </a:r>
                <a:r>
                  <a:rPr lang="en-US" altLang="zh-CN" sz="2800" dirty="0"/>
                  <a:t>)≈10</a:t>
                </a:r>
                <a:r>
                  <a:rPr lang="en-US" altLang="zh-CN" sz="2800" baseline="30000" dirty="0"/>
                  <a:t>-6.8</a:t>
                </a:r>
                <a:r>
                  <a:rPr lang="en-US" altLang="zh-CN" sz="2800" dirty="0"/>
                  <a:t> mol·L</a:t>
                </a:r>
                <a:r>
                  <a:rPr lang="en-US" altLang="zh-CN" sz="2800" baseline="30000" dirty="0"/>
                  <a:t>-1</a:t>
                </a:r>
                <a:r>
                  <a:rPr lang="zh-CN" altLang="zh-CN" sz="2800" dirty="0"/>
                  <a:t>时</a:t>
                </a:r>
                <a:r>
                  <a:rPr lang="en-US" altLang="zh-CN" sz="2800" dirty="0"/>
                  <a:t>,</a:t>
                </a:r>
                <a:r>
                  <a:rPr lang="en-US" altLang="zh-CN" sz="2800" i="1" dirty="0"/>
                  <a:t>c</a:t>
                </a:r>
                <a:r>
                  <a:rPr lang="en-US" altLang="zh-CN" sz="2800" dirty="0"/>
                  <a:t>(Cl</a:t>
                </a:r>
                <a:r>
                  <a:rPr lang="en-US" altLang="zh-CN" sz="2800" baseline="30000" dirty="0"/>
                  <a:t>-</a:t>
                </a:r>
                <a:r>
                  <a:rPr lang="en-US" altLang="zh-CN" sz="2800" dirty="0"/>
                  <a:t>)=1 mol·L</a:t>
                </a:r>
                <a:r>
                  <a:rPr lang="en-US" altLang="zh-CN" sz="2800" baseline="30000" dirty="0"/>
                  <a:t>-1</a:t>
                </a:r>
                <a:r>
                  <a:rPr lang="en-US" altLang="zh-CN" sz="2800" dirty="0"/>
                  <a:t>,</a:t>
                </a:r>
                <a:r>
                  <a:rPr lang="zh-CN" altLang="zh-CN" sz="2800" dirty="0"/>
                  <a:t>则</a:t>
                </a:r>
                <a:r>
                  <a:rPr lang="en-US" altLang="zh-CN" sz="2800" i="1" dirty="0" err="1"/>
                  <a:t>K</a:t>
                </a:r>
                <a:r>
                  <a:rPr lang="en-US" altLang="zh-CN" sz="2800" baseline="-25000" dirty="0" err="1"/>
                  <a:t>sp</a:t>
                </a:r>
                <a:r>
                  <a:rPr lang="en-US" altLang="zh-CN" sz="2800" dirty="0"/>
                  <a:t>(</a:t>
                </a:r>
                <a:r>
                  <a:rPr lang="en-US" altLang="zh-CN" sz="2800" dirty="0" err="1"/>
                  <a:t>CuCl</a:t>
                </a:r>
                <a:r>
                  <a:rPr lang="en-US" altLang="zh-CN" sz="2800" dirty="0"/>
                  <a:t>)</a:t>
                </a:r>
              </a:p>
              <a:p>
                <a:pPr>
                  <a:lnSpc>
                    <a:spcPct val="150000"/>
                  </a:lnSpc>
                </a:pPr>
                <a:r>
                  <a:rPr lang="en-US" altLang="zh-CN" sz="2800" dirty="0"/>
                  <a:t>=</a:t>
                </a:r>
                <a:r>
                  <a:rPr lang="en-US" altLang="zh-CN" sz="2800" i="1" dirty="0"/>
                  <a:t>c</a:t>
                </a:r>
                <a:r>
                  <a:rPr lang="en-US" altLang="zh-CN" sz="2800" dirty="0"/>
                  <a:t>(Cu</a:t>
                </a:r>
                <a:r>
                  <a:rPr lang="en-US" altLang="zh-CN" sz="2800" baseline="30000" dirty="0"/>
                  <a:t>+</a:t>
                </a:r>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zh-CN" altLang="zh-CN" sz="2800" dirty="0"/>
                  <a:t>的数量级为</a:t>
                </a:r>
                <a:r>
                  <a:rPr lang="en-US" altLang="zh-CN" sz="2800" dirty="0"/>
                  <a:t>10</a:t>
                </a:r>
                <a:r>
                  <a:rPr lang="en-US" altLang="zh-CN" sz="2800" baseline="30000" dirty="0"/>
                  <a:t>-7</a:t>
                </a:r>
                <a:r>
                  <a:rPr lang="en-US" altLang="zh-CN" sz="2800" dirty="0"/>
                  <a:t>,A</a:t>
                </a:r>
                <a:r>
                  <a:rPr lang="zh-CN" altLang="zh-CN" sz="2800" dirty="0"/>
                  <a:t>项正确</a:t>
                </a:r>
                <a:r>
                  <a:rPr lang="en-US" altLang="zh-CN" sz="2800" dirty="0"/>
                  <a:t>;</a:t>
                </a:r>
                <a:r>
                  <a:rPr lang="zh-CN" altLang="zh-CN" sz="2800" dirty="0"/>
                  <a:t>根据题目信息可知</a:t>
                </a:r>
                <a:r>
                  <a:rPr lang="en-US" altLang="zh-CN" sz="2800" dirty="0"/>
                  <a:t>B</a:t>
                </a:r>
                <a:r>
                  <a:rPr lang="zh-CN" altLang="zh-CN" sz="2800" dirty="0"/>
                  <a:t>项正确</a:t>
                </a:r>
                <a:r>
                  <a:rPr lang="en-US" altLang="zh-CN" sz="2800" dirty="0"/>
                  <a:t>;Cu</a:t>
                </a:r>
                <a:r>
                  <a:rPr lang="zh-CN" altLang="en-US" sz="2800" dirty="0"/>
                  <a:t>、</a:t>
                </a:r>
                <a:r>
                  <a:rPr lang="en-US" altLang="zh-CN" sz="2800" dirty="0"/>
                  <a:t>Cu</a:t>
                </a:r>
                <a:r>
                  <a:rPr lang="en-US" altLang="zh-CN" sz="2800" baseline="30000" dirty="0"/>
                  <a:t>2+</a:t>
                </a:r>
                <a:r>
                  <a:rPr lang="zh-CN" altLang="zh-CN" sz="2800" dirty="0"/>
                  <a:t>是按一定物质的量之比反应的</a:t>
                </a:r>
                <a:r>
                  <a:rPr lang="en-US" altLang="zh-CN" sz="2800" dirty="0"/>
                  <a:t>,</a:t>
                </a:r>
                <a:r>
                  <a:rPr lang="zh-CN" altLang="zh-CN" sz="2800" dirty="0"/>
                  <a:t>并不是加入</a:t>
                </a:r>
                <a:r>
                  <a:rPr lang="en-US" altLang="zh-CN" sz="2800" dirty="0"/>
                  <a:t>Cu</a:t>
                </a:r>
                <a:r>
                  <a:rPr lang="zh-CN" altLang="zh-CN" sz="2800" dirty="0"/>
                  <a:t>越多</a:t>
                </a:r>
                <a:r>
                  <a:rPr lang="en-US" altLang="zh-CN" sz="2800" dirty="0"/>
                  <a:t>,Cu</a:t>
                </a:r>
                <a:r>
                  <a:rPr lang="en-US" altLang="zh-CN" sz="2800" baseline="30000" dirty="0"/>
                  <a:t>+</a:t>
                </a:r>
                <a:r>
                  <a:rPr lang="zh-CN" altLang="zh-CN" sz="2800" dirty="0"/>
                  <a:t>浓度越高</a:t>
                </a:r>
                <a:r>
                  <a:rPr lang="en-US" altLang="zh-CN" sz="2800" dirty="0"/>
                  <a:t>,</a:t>
                </a:r>
                <a:r>
                  <a:rPr lang="zh-CN" altLang="zh-CN" sz="2800" dirty="0"/>
                  <a:t>除</a:t>
                </a:r>
                <a:r>
                  <a:rPr lang="en-US" altLang="zh-CN" sz="2800" dirty="0"/>
                  <a:t>Cl</a:t>
                </a:r>
                <a:r>
                  <a:rPr lang="en-US" altLang="zh-CN" sz="2800" baseline="30000" dirty="0"/>
                  <a:t>-</a:t>
                </a:r>
                <a:r>
                  <a:rPr lang="zh-CN" altLang="zh-CN" sz="2800" dirty="0"/>
                  <a:t>效果越好</a:t>
                </a:r>
                <a:r>
                  <a:rPr lang="en-US" altLang="zh-CN" sz="2800" dirty="0"/>
                  <a:t>,C</a:t>
                </a:r>
                <a:r>
                  <a:rPr lang="zh-CN" altLang="zh-CN" sz="2800" dirty="0"/>
                  <a:t>项错误</a:t>
                </a:r>
                <a:r>
                  <a:rPr lang="en-US" altLang="zh-CN" sz="2800" dirty="0"/>
                  <a:t>;</a:t>
                </a:r>
                <a:r>
                  <a:rPr lang="zh-CN" altLang="zh-CN" sz="2800" dirty="0"/>
                  <a:t>由题图可知</a:t>
                </a:r>
                <a:r>
                  <a:rPr lang="en-US" altLang="zh-CN" sz="2800" dirty="0"/>
                  <a:t>,</a:t>
                </a:r>
                <a:r>
                  <a:rPr lang="zh-CN" altLang="zh-CN" sz="2800" dirty="0"/>
                  <a:t>交点处</a:t>
                </a:r>
                <a:r>
                  <a:rPr lang="en-US" altLang="zh-CN" sz="2800" i="1" dirty="0"/>
                  <a:t>c</a:t>
                </a:r>
                <a:r>
                  <a:rPr lang="en-US" altLang="zh-CN" sz="2800" dirty="0"/>
                  <a:t>(Cu</a:t>
                </a:r>
                <a:r>
                  <a:rPr lang="en-US" altLang="zh-CN" sz="2800" baseline="30000" dirty="0"/>
                  <a:t>+</a:t>
                </a:r>
                <a:r>
                  <a:rPr lang="en-US" altLang="zh-CN" sz="2800" dirty="0"/>
                  <a:t>)=</a:t>
                </a:r>
                <a:r>
                  <a:rPr lang="en-US" altLang="zh-CN" sz="2800" i="1" dirty="0"/>
                  <a:t>c</a:t>
                </a:r>
                <a:r>
                  <a:rPr lang="en-US" altLang="zh-CN" sz="2800" dirty="0"/>
                  <a:t>(Cu</a:t>
                </a:r>
                <a:r>
                  <a:rPr lang="en-US" altLang="zh-CN" sz="2800" baseline="30000" dirty="0"/>
                  <a:t>2+</a:t>
                </a:r>
                <a:r>
                  <a:rPr lang="en-US" altLang="zh-CN" sz="2800" dirty="0"/>
                  <a:t>)≈10</a:t>
                </a:r>
                <a:r>
                  <a:rPr lang="en-US" altLang="zh-CN" sz="2800" baseline="30000" dirty="0"/>
                  <a:t>-6</a:t>
                </a:r>
                <a:r>
                  <a:rPr lang="en-US" altLang="zh-CN" sz="2800" dirty="0"/>
                  <a:t> mol·L</a:t>
                </a:r>
                <a:r>
                  <a:rPr lang="en-US" altLang="zh-CN" sz="2800" baseline="30000" dirty="0"/>
                  <a:t>-1</a:t>
                </a:r>
                <a:r>
                  <a:rPr lang="en-US" altLang="zh-CN" sz="2800" dirty="0"/>
                  <a:t>,</a:t>
                </a:r>
                <a:r>
                  <a:rPr lang="zh-CN" altLang="zh-CN" sz="2800" dirty="0"/>
                  <a:t>则</a:t>
                </a:r>
                <a:r>
                  <a:rPr lang="en-US" altLang="zh-CN" sz="2800" dirty="0"/>
                  <a:t>2Cu</a:t>
                </a:r>
                <a:r>
                  <a:rPr lang="en-US" altLang="zh-CN" sz="2800" baseline="30000" dirty="0"/>
                  <a:t>+             </a:t>
                </a:r>
                <a:r>
                  <a:rPr lang="en-US" altLang="zh-CN" sz="2800" dirty="0"/>
                  <a:t>Cu</a:t>
                </a:r>
                <a:r>
                  <a:rPr lang="en-US" altLang="zh-CN" sz="2800" baseline="30000" dirty="0"/>
                  <a:t>2+</a:t>
                </a:r>
              </a:p>
              <a:p>
                <a:pPr>
                  <a:lnSpc>
                    <a:spcPct val="150000"/>
                  </a:lnSpc>
                </a:pPr>
                <a:r>
                  <a:rPr lang="en-US" altLang="zh-CN" sz="2800" dirty="0"/>
                  <a:t>+Cu</a:t>
                </a:r>
                <a:r>
                  <a:rPr lang="zh-CN" altLang="zh-CN" sz="2800" dirty="0"/>
                  <a:t>的平衡常数</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u</m:t>
                            </m:r>
                          </m:e>
                          <m:sup>
                            <m:r>
                              <a:rPr lang="en-US" altLang="zh-CN" sz="2800">
                                <a:latin typeface="Cambria Math" panose="02040503050406030204" pitchFamily="18" charset="0"/>
                              </a:rPr>
                              <m:t>2+</m:t>
                            </m:r>
                          </m:sup>
                        </m:sSup>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2</m:t>
                            </m:r>
                          </m:sup>
                        </m:sSup>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u</m:t>
                            </m:r>
                          </m:e>
                          <m:sup>
                            <m:r>
                              <a:rPr lang="en-US" altLang="zh-CN" sz="2800">
                                <a:latin typeface="Cambria Math" panose="02040503050406030204" pitchFamily="18" charset="0"/>
                              </a:rPr>
                              <m:t>+</m:t>
                            </m:r>
                          </m:sup>
                        </m:sSup>
                        <m:r>
                          <m:rPr>
                            <m:nor/>
                          </m:rPr>
                          <a:rPr lang="en-US" altLang="zh-CN" sz="2800"/>
                          <m:t>)</m:t>
                        </m:r>
                      </m:den>
                    </m:f>
                  </m:oMath>
                </a14:m>
                <a:r>
                  <a:rPr lang="en-US" altLang="zh-CN" sz="2800" dirty="0"/>
                  <a:t>≈10</a:t>
                </a:r>
                <a:r>
                  <a:rPr lang="en-US" altLang="zh-CN" sz="2800" baseline="30000" dirty="0"/>
                  <a:t>6</a:t>
                </a:r>
                <a:r>
                  <a:rPr lang="en-US" altLang="zh-CN" sz="2800" dirty="0"/>
                  <a:t>,</a:t>
                </a:r>
                <a:r>
                  <a:rPr lang="zh-CN" altLang="zh-CN" sz="2800" dirty="0"/>
                  <a:t>该平衡常数很大</a:t>
                </a:r>
                <a:r>
                  <a:rPr lang="en-US" altLang="zh-CN" sz="2800" dirty="0"/>
                  <a:t>,</a:t>
                </a:r>
                <a:r>
                  <a:rPr lang="zh-CN" altLang="zh-CN" sz="2800" dirty="0"/>
                  <a:t>因而反应趋于完全</a:t>
                </a:r>
                <a:r>
                  <a:rPr lang="en-US" altLang="zh-CN" sz="2800" dirty="0"/>
                  <a:t>,D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p>
            </p:txBody>
          </p:sp>
        </mc:Choice>
        <mc:Fallback xmlns="">
          <p:sp>
            <p:nvSpPr>
              <p:cNvPr id="4" name="矩形 3">
                <a:extLst>
                  <a:ext uri="{FF2B5EF4-FFF2-40B4-BE49-F238E27FC236}">
                    <a16:creationId xmlns:a16="http://schemas.microsoft.com/office/drawing/2014/main" xmlns:a14="http://schemas.microsoft.com/office/drawing/2010/main" xmlns="" id="{45321F8A-3EAE-4C99-82F8-9626E32F3E86}"/>
                  </a:ext>
                </a:extLst>
              </p:cNvPr>
              <p:cNvSpPr>
                <a:spLocks noRot="1" noChangeAspect="1" noMove="1" noResize="1" noEditPoints="1" noAdjustHandles="1" noChangeArrowheads="1" noChangeShapeType="1" noTextEdit="1"/>
              </p:cNvSpPr>
              <p:nvPr/>
            </p:nvSpPr>
            <p:spPr>
              <a:xfrm>
                <a:off x="250486" y="295623"/>
                <a:ext cx="11793125" cy="5132559"/>
              </a:xfrm>
              <a:prstGeom prst="rect">
                <a:avLst/>
              </a:prstGeom>
              <a:blipFill rotWithShape="1">
                <a:blip r:embed="rId3"/>
                <a:stretch>
                  <a:fillRect l="-1034" r="-4083" b="-950"/>
                </a:stretch>
              </a:blipFill>
            </p:spPr>
            <p:txBody>
              <a:bodyPr/>
              <a:lstStyle/>
              <a:p>
                <a:r>
                  <a:rPr lang="zh-CN" altLang="en-US">
                    <a:noFill/>
                  </a:rPr>
                  <a:t> </a:t>
                </a:r>
              </a:p>
            </p:txBody>
          </p:sp>
        </mc:Fallback>
      </mc:AlternateContent>
      <p:pic>
        <p:nvPicPr>
          <p:cNvPr id="5" name="图片 4">
            <a:extLst>
              <a:ext uri="{FF2B5EF4-FFF2-40B4-BE49-F238E27FC236}">
                <a16:creationId xmlns="" xmlns:a16="http://schemas.microsoft.com/office/drawing/2014/main" id="{B9A91B0B-669D-483B-BFE3-38EBD44A037E}"/>
              </a:ext>
            </a:extLst>
          </p:cNvPr>
          <p:cNvPicPr/>
          <p:nvPr/>
        </p:nvPicPr>
        <p:blipFill>
          <a:blip r:embed="rId4"/>
          <a:stretch>
            <a:fillRect/>
          </a:stretch>
        </p:blipFill>
        <p:spPr>
          <a:xfrm>
            <a:off x="10526414" y="2504365"/>
            <a:ext cx="561658" cy="319086"/>
          </a:xfrm>
          <a:prstGeom prst="rect">
            <a:avLst/>
          </a:prstGeom>
        </p:spPr>
      </p:pic>
    </p:spTree>
    <p:extLst>
      <p:ext uri="{BB962C8B-B14F-4D97-AF65-F5344CB8AC3E}">
        <p14:creationId xmlns:p14="http://schemas.microsoft.com/office/powerpoint/2010/main" val="3132220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989677"/>
            <a:ext cx="11723912" cy="461664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12</a:t>
            </a:r>
            <a:r>
              <a:rPr lang="zh-CN" altLang="zh-CN" sz="2800" b="1" dirty="0">
                <a:solidFill>
                  <a:srgbClr val="DA251C"/>
                </a:solidFill>
              </a:rPr>
              <a:t>　</a:t>
            </a:r>
            <a:r>
              <a:rPr lang="en-US" altLang="zh-CN" sz="2800" dirty="0"/>
              <a:t>[2014</a:t>
            </a:r>
            <a:r>
              <a:rPr lang="zh-CN" altLang="zh-CN" sz="2800" dirty="0"/>
              <a:t>新课标全国卷</a:t>
            </a:r>
            <a:r>
              <a:rPr lang="en-US" altLang="zh-CN" sz="2800" dirty="0"/>
              <a:t>Ⅰ,11,6</a:t>
            </a:r>
            <a:r>
              <a:rPr lang="zh-CN" altLang="zh-CN" sz="2800" dirty="0"/>
              <a:t>分</a:t>
            </a:r>
            <a:r>
              <a:rPr lang="en-US" altLang="zh-CN" sz="2800" dirty="0"/>
              <a:t>]</a:t>
            </a:r>
            <a:r>
              <a:rPr lang="zh-CN" altLang="zh-CN" sz="2800" dirty="0"/>
              <a:t>溴酸银</a:t>
            </a:r>
            <a:r>
              <a:rPr lang="en-US" altLang="zh-CN" sz="2800" dirty="0"/>
              <a:t>(AgBrO</a:t>
            </a:r>
            <a:r>
              <a:rPr lang="en-US" altLang="zh-CN" sz="2800" baseline="-25000" dirty="0"/>
              <a:t>3</a:t>
            </a:r>
            <a:r>
              <a:rPr lang="en-US" altLang="zh-CN" sz="2800" dirty="0"/>
              <a:t>)</a:t>
            </a:r>
            <a:r>
              <a:rPr lang="zh-CN" altLang="zh-CN" sz="2800" dirty="0"/>
              <a:t>溶解度随温度变化曲线如图所示</a:t>
            </a:r>
            <a:r>
              <a:rPr lang="en-US" altLang="zh-CN" sz="2800" dirty="0"/>
              <a:t>,</a:t>
            </a:r>
            <a:r>
              <a:rPr lang="zh-CN" altLang="zh-CN" sz="2800" dirty="0"/>
              <a:t>下列说法错误的是</a:t>
            </a:r>
            <a:endParaRPr lang="en-US" altLang="zh-CN" sz="2800" dirty="0"/>
          </a:p>
          <a:p>
            <a:pPr>
              <a:lnSpc>
                <a:spcPct val="150000"/>
              </a:lnSpc>
            </a:pPr>
            <a:r>
              <a:rPr lang="en-US" altLang="zh-CN" sz="2800" dirty="0"/>
              <a:t>A.</a:t>
            </a:r>
            <a:r>
              <a:rPr lang="zh-CN" altLang="zh-CN" sz="2800" dirty="0"/>
              <a:t>溴酸银的溶解是放热过程</a:t>
            </a:r>
          </a:p>
          <a:p>
            <a:pPr>
              <a:lnSpc>
                <a:spcPct val="150000"/>
              </a:lnSpc>
            </a:pPr>
            <a:r>
              <a:rPr lang="en-US" altLang="zh-CN" sz="2800" dirty="0"/>
              <a:t>B.</a:t>
            </a:r>
            <a:r>
              <a:rPr lang="zh-CN" altLang="zh-CN" sz="2800" dirty="0"/>
              <a:t>温度升高时溴酸银溶解速度加快</a:t>
            </a:r>
          </a:p>
          <a:p>
            <a:pPr>
              <a:lnSpc>
                <a:spcPct val="150000"/>
              </a:lnSpc>
            </a:pPr>
            <a:r>
              <a:rPr lang="en-US" altLang="zh-CN" sz="2800" dirty="0"/>
              <a:t>C.60 ℃</a:t>
            </a:r>
            <a:r>
              <a:rPr lang="zh-CN" altLang="zh-CN" sz="2800" dirty="0"/>
              <a:t>时溴酸银的</a:t>
            </a:r>
            <a:r>
              <a:rPr lang="en-US" altLang="zh-CN" sz="2800" i="1" dirty="0" err="1"/>
              <a:t>K</a:t>
            </a:r>
            <a:r>
              <a:rPr lang="en-US" altLang="zh-CN" sz="2800" baseline="-25000" dirty="0" err="1"/>
              <a:t>sp</a:t>
            </a:r>
            <a:r>
              <a:rPr lang="zh-CN" altLang="zh-CN" sz="2800" dirty="0"/>
              <a:t>约等于</a:t>
            </a:r>
            <a:r>
              <a:rPr lang="en-US" altLang="zh-CN" sz="2800" dirty="0"/>
              <a:t>6×10</a:t>
            </a:r>
            <a:r>
              <a:rPr lang="en-US" altLang="zh-CN" sz="2800" baseline="30000" dirty="0"/>
              <a:t>-4</a:t>
            </a:r>
            <a:endParaRPr lang="zh-CN" altLang="zh-CN" sz="2800" dirty="0"/>
          </a:p>
          <a:p>
            <a:pPr>
              <a:lnSpc>
                <a:spcPct val="150000"/>
              </a:lnSpc>
            </a:pPr>
            <a:r>
              <a:rPr lang="en-US" altLang="zh-CN" sz="2800" dirty="0"/>
              <a:t>D.</a:t>
            </a:r>
            <a:r>
              <a:rPr lang="zh-CN" altLang="zh-CN" sz="2800" dirty="0"/>
              <a:t>若硝酸钾中含有少量溴酸银</a:t>
            </a:r>
            <a:r>
              <a:rPr lang="en-US" altLang="zh-CN" sz="2800" dirty="0"/>
              <a:t>,</a:t>
            </a:r>
            <a:r>
              <a:rPr lang="zh-CN" altLang="zh-CN" sz="2800" dirty="0"/>
              <a:t>可用重结</a:t>
            </a:r>
            <a:endParaRPr lang="en-US" altLang="zh-CN" sz="2800" dirty="0"/>
          </a:p>
          <a:p>
            <a:pPr>
              <a:lnSpc>
                <a:spcPct val="150000"/>
              </a:lnSpc>
            </a:pPr>
            <a:r>
              <a:rPr lang="zh-CN" altLang="zh-CN" sz="2800" dirty="0"/>
              <a:t>晶方法提纯</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8" y="-2"/>
            <a:ext cx="543560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ea typeface="微软雅黑" panose="020B0503020204020204" pitchFamily="34" charset="-122"/>
              </a:rPr>
              <a:t>考向</a:t>
            </a:r>
            <a:r>
              <a:rPr lang="en-US" altLang="zh-CN" sz="2800" dirty="0">
                <a:solidFill>
                  <a:schemeClr val="tx1">
                    <a:lumMod val="95000"/>
                    <a:lumOff val="5000"/>
                  </a:schemeClr>
                </a:solidFill>
                <a:ea typeface="微软雅黑" panose="020B0503020204020204" pitchFamily="34" charset="-122"/>
              </a:rPr>
              <a:t>5   </a:t>
            </a:r>
            <a:r>
              <a:rPr lang="zh-CN" altLang="en-US" sz="2800" dirty="0">
                <a:solidFill>
                  <a:schemeClr val="tx1">
                    <a:lumMod val="95000"/>
                    <a:lumOff val="5000"/>
                  </a:schemeClr>
                </a:solidFill>
                <a:ea typeface="微软雅黑" panose="020B0503020204020204" pitchFamily="34" charset="-122"/>
              </a:rPr>
              <a:t>与</a:t>
            </a:r>
            <a:r>
              <a:rPr lang="en-US" altLang="zh-CN" sz="2800" dirty="0" err="1">
                <a:solidFill>
                  <a:schemeClr val="tx1">
                    <a:lumMod val="95000"/>
                    <a:lumOff val="5000"/>
                  </a:schemeClr>
                </a:solidFill>
                <a:ea typeface="微软雅黑" panose="020B0503020204020204" pitchFamily="34" charset="-122"/>
              </a:rPr>
              <a:t>Ksp</a:t>
            </a:r>
            <a:r>
              <a:rPr lang="zh-CN" altLang="en-US" sz="2800" dirty="0">
                <a:solidFill>
                  <a:schemeClr val="tx1">
                    <a:lumMod val="95000"/>
                    <a:lumOff val="5000"/>
                  </a:schemeClr>
                </a:solidFill>
                <a:ea typeface="微软雅黑" panose="020B0503020204020204" pitchFamily="34" charset="-122"/>
              </a:rPr>
              <a:t>有关的图像和计算</a:t>
            </a:r>
          </a:p>
        </p:txBody>
      </p:sp>
      <p:pic>
        <p:nvPicPr>
          <p:cNvPr id="10" name="GZ特刊理综1.jpg" descr="id:2147509647;FounderCES">
            <a:extLst>
              <a:ext uri="{FF2B5EF4-FFF2-40B4-BE49-F238E27FC236}">
                <a16:creationId xmlns="" xmlns:a16="http://schemas.microsoft.com/office/drawing/2014/main" id="{BA80C082-4AF9-4870-ABC4-DD891A801310}"/>
              </a:ext>
            </a:extLst>
          </p:cNvPr>
          <p:cNvPicPr/>
          <p:nvPr/>
        </p:nvPicPr>
        <p:blipFill>
          <a:blip r:embed="rId2"/>
          <a:stretch>
            <a:fillRect/>
          </a:stretch>
        </p:blipFill>
        <p:spPr>
          <a:xfrm>
            <a:off x="6774153" y="1828347"/>
            <a:ext cx="4698483" cy="3274332"/>
          </a:xfrm>
          <a:prstGeom prst="rect">
            <a:avLst/>
          </a:prstGeom>
        </p:spPr>
      </p:pic>
    </p:spTree>
    <p:extLst>
      <p:ext uri="{BB962C8B-B14F-4D97-AF65-F5344CB8AC3E}">
        <p14:creationId xmlns:p14="http://schemas.microsoft.com/office/powerpoint/2010/main" val="17263541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7" name="矩形 6">
            <a:extLst>
              <a:ext uri="{FF2B5EF4-FFF2-40B4-BE49-F238E27FC236}">
                <a16:creationId xmlns="" xmlns:a16="http://schemas.microsoft.com/office/drawing/2014/main" id="{2D87D2F3-DAC3-484A-9BF3-C2CCA3E90C2C}"/>
              </a:ext>
            </a:extLst>
          </p:cNvPr>
          <p:cNvSpPr/>
          <p:nvPr/>
        </p:nvSpPr>
        <p:spPr>
          <a:xfrm>
            <a:off x="250487" y="321023"/>
            <a:ext cx="11723912" cy="4616648"/>
          </a:xfrm>
          <a:prstGeom prst="rect">
            <a:avLst/>
          </a:prstGeom>
        </p:spPr>
        <p:txBody>
          <a:bodyPr wrap="square">
            <a:spAutoFit/>
          </a:bodyPr>
          <a:lstStyle/>
          <a:p>
            <a:pPr>
              <a:lnSpc>
                <a:spcPct val="150000"/>
              </a:lnSpc>
            </a:pPr>
            <a:r>
              <a:rPr lang="zh-CN" altLang="zh-CN" sz="2800" b="1" dirty="0">
                <a:solidFill>
                  <a:srgbClr val="DA251C"/>
                </a:solidFill>
              </a:rPr>
              <a:t>思维导引</a:t>
            </a:r>
            <a:endParaRPr lang="en-US" altLang="zh-CN" sz="2800" b="1" dirty="0">
              <a:solidFill>
                <a:srgbClr val="DA251C"/>
              </a:solidFill>
            </a:endParaRP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根据硝酸钾、溴酸银的溶解度差异</a:t>
            </a:r>
            <a:r>
              <a:rPr lang="en-US" altLang="zh-CN" sz="2800" dirty="0"/>
              <a:t>          D</a:t>
            </a:r>
            <a:r>
              <a:rPr lang="zh-CN" altLang="zh-CN" sz="2800" dirty="0"/>
              <a:t>项</a:t>
            </a:r>
            <a:endParaRPr lang="en-US" altLang="zh-CN" sz="2800" dirty="0"/>
          </a:p>
        </p:txBody>
      </p:sp>
      <p:pic>
        <p:nvPicPr>
          <p:cNvPr id="8" name="图片 7">
            <a:extLst>
              <a:ext uri="{FF2B5EF4-FFF2-40B4-BE49-F238E27FC236}">
                <a16:creationId xmlns="" xmlns:a16="http://schemas.microsoft.com/office/drawing/2014/main" id="{C5BBC5BF-3783-4569-BC37-72CD7CEC246B}"/>
              </a:ext>
            </a:extLst>
          </p:cNvPr>
          <p:cNvPicPr/>
          <p:nvPr/>
        </p:nvPicPr>
        <p:blipFill>
          <a:blip r:embed="rId3"/>
          <a:stretch>
            <a:fillRect/>
          </a:stretch>
        </p:blipFill>
        <p:spPr>
          <a:xfrm>
            <a:off x="383314" y="1543740"/>
            <a:ext cx="8644572" cy="2171213"/>
          </a:xfrm>
          <a:prstGeom prst="rect">
            <a:avLst/>
          </a:prstGeom>
        </p:spPr>
      </p:pic>
      <p:pic>
        <p:nvPicPr>
          <p:cNvPr id="9" name="图片 8">
            <a:extLst>
              <a:ext uri="{FF2B5EF4-FFF2-40B4-BE49-F238E27FC236}">
                <a16:creationId xmlns="" xmlns:a16="http://schemas.microsoft.com/office/drawing/2014/main" id="{D4000EE9-CD24-4852-B2A4-54F7A562280B}"/>
              </a:ext>
            </a:extLst>
          </p:cNvPr>
          <p:cNvPicPr/>
          <p:nvPr/>
        </p:nvPicPr>
        <p:blipFill>
          <a:blip r:embed="rId4"/>
          <a:stretch>
            <a:fillRect/>
          </a:stretch>
        </p:blipFill>
        <p:spPr>
          <a:xfrm>
            <a:off x="5766806" y="4122419"/>
            <a:ext cx="731414" cy="659333"/>
          </a:xfrm>
          <a:prstGeom prst="rect">
            <a:avLst/>
          </a:prstGeom>
        </p:spPr>
      </p:pic>
    </p:spTree>
    <p:extLst>
      <p:ext uri="{BB962C8B-B14F-4D97-AF65-F5344CB8AC3E}">
        <p14:creationId xmlns:p14="http://schemas.microsoft.com/office/powerpoint/2010/main" val="3756098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2D87D2F3-DAC3-484A-9BF3-C2CCA3E90C2C}"/>
                  </a:ext>
                </a:extLst>
              </p:cNvPr>
              <p:cNvSpPr/>
              <p:nvPr/>
            </p:nvSpPr>
            <p:spPr>
              <a:xfrm>
                <a:off x="250487" y="486123"/>
                <a:ext cx="11723912" cy="5352556"/>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从图像可看出随温度的升高</a:t>
                </a:r>
                <a:r>
                  <a:rPr lang="en-US" altLang="zh-CN" sz="2800" dirty="0"/>
                  <a:t>,AgBrO</a:t>
                </a:r>
                <a:r>
                  <a:rPr lang="en-US" altLang="zh-CN" sz="2800" baseline="-25000" dirty="0"/>
                  <a:t>3</a:t>
                </a:r>
                <a:r>
                  <a:rPr lang="zh-CN" altLang="zh-CN" sz="2800" dirty="0"/>
                  <a:t>的溶解度逐渐升高</a:t>
                </a:r>
                <a:r>
                  <a:rPr lang="en-US" altLang="zh-CN" sz="2800" dirty="0"/>
                  <a:t>,</a:t>
                </a:r>
                <a:r>
                  <a:rPr lang="zh-CN" altLang="zh-CN" sz="2800" dirty="0"/>
                  <a:t>即</a:t>
                </a:r>
                <a:r>
                  <a:rPr lang="en-US" altLang="zh-CN" sz="2800" dirty="0"/>
                  <a:t>AgBrO</a:t>
                </a:r>
                <a:r>
                  <a:rPr lang="en-US" altLang="zh-CN" sz="2800" baseline="-25000" dirty="0"/>
                  <a:t>3</a:t>
                </a:r>
                <a:r>
                  <a:rPr lang="zh-CN" altLang="zh-CN" sz="2800" dirty="0"/>
                  <a:t>的溶解是吸热过程</a:t>
                </a:r>
                <a:r>
                  <a:rPr lang="en-US" altLang="zh-CN" sz="2800" dirty="0"/>
                  <a:t>,A</a:t>
                </a:r>
                <a:r>
                  <a:rPr lang="zh-CN" altLang="zh-CN" sz="2800" dirty="0"/>
                  <a:t>项错误</a:t>
                </a:r>
                <a:r>
                  <a:rPr lang="en-US" altLang="zh-CN" sz="2800" dirty="0"/>
                  <a:t>;</a:t>
                </a:r>
                <a:r>
                  <a:rPr lang="zh-CN" altLang="zh-CN" sz="2800" dirty="0"/>
                  <a:t>温度升高</a:t>
                </a:r>
                <a:r>
                  <a:rPr lang="en-US" altLang="zh-CN" sz="2800" dirty="0"/>
                  <a:t>,</a:t>
                </a:r>
                <a:r>
                  <a:rPr lang="zh-CN" altLang="zh-CN" sz="2800" dirty="0"/>
                  <a:t>其溶解速度加快</a:t>
                </a:r>
                <a:r>
                  <a:rPr lang="en-US" altLang="zh-CN" sz="2800" dirty="0"/>
                  <a:t>,B</a:t>
                </a:r>
                <a:r>
                  <a:rPr lang="zh-CN" altLang="zh-CN" sz="2800" dirty="0"/>
                  <a:t>项正确</a:t>
                </a:r>
                <a:r>
                  <a:rPr lang="en-US" altLang="zh-CN" sz="2800" dirty="0"/>
                  <a:t>;60 ℃</a:t>
                </a:r>
                <a:r>
                  <a:rPr lang="zh-CN" altLang="zh-CN" sz="2800" dirty="0"/>
                  <a:t>时饱和溶液中</a:t>
                </a:r>
                <a:r>
                  <a:rPr lang="en-US" altLang="zh-CN" sz="2800" dirty="0"/>
                  <a:t>AgBrO</a:t>
                </a:r>
                <a:r>
                  <a:rPr lang="en-US" altLang="zh-CN" sz="2800" baseline="-25000" dirty="0"/>
                  <a:t>3</a:t>
                </a:r>
                <a:r>
                  <a:rPr lang="zh-CN" altLang="zh-CN" sz="2800" dirty="0"/>
                  <a:t>的物质的量浓度约为</a:t>
                </a:r>
                <a14:m>
                  <m:oMath xmlns:m="http://schemas.openxmlformats.org/officeDocument/2006/math">
                    <m:f>
                      <m:fPr>
                        <m:ctrlPr>
                          <a:rPr lang="zh-CN" altLang="zh-CN" sz="2800" i="1">
                            <a:latin typeface="Cambria Math" panose="02040503050406030204" pitchFamily="18" charset="0"/>
                          </a:rPr>
                        </m:ctrlPr>
                      </m:fPr>
                      <m:num>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6</m:t>
                            </m:r>
                            <m:r>
                              <m:rPr>
                                <m:nor/>
                              </m:rPr>
                              <a:rPr lang="en-US" altLang="zh-CN" sz="2800"/>
                              <m:t> </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236</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mol</m:t>
                            </m:r>
                          </m:den>
                        </m:f>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1</m:t>
                        </m:r>
                        <m:r>
                          <m:rPr>
                            <m:nor/>
                          </m:rPr>
                          <a:rPr lang="en-US" altLang="zh-CN" sz="2800"/>
                          <m:t> </m:t>
                        </m:r>
                        <m:r>
                          <m:rPr>
                            <m:sty m:val="p"/>
                          </m:rPr>
                          <a:rPr lang="en-US" altLang="zh-CN" sz="2800">
                            <a:latin typeface="Cambria Math" panose="02040503050406030204" pitchFamily="18" charset="0"/>
                          </a:rPr>
                          <m:t>L</m:t>
                        </m:r>
                      </m:den>
                    </m:f>
                  </m:oMath>
                </a14:m>
                <a:r>
                  <a:rPr lang="en-US" altLang="zh-CN" sz="2800" dirty="0"/>
                  <a:t>≈2.5×10</a:t>
                </a:r>
                <a:r>
                  <a:rPr lang="en-US" altLang="zh-CN" sz="2800" baseline="30000" dirty="0"/>
                  <a:t>-2</a:t>
                </a:r>
                <a:r>
                  <a:rPr lang="en-US" altLang="zh-CN" sz="2800" dirty="0"/>
                  <a:t> mol·L</a:t>
                </a:r>
                <a:r>
                  <a:rPr lang="en-US" altLang="zh-CN" sz="2800" baseline="30000" dirty="0"/>
                  <a:t>-1</a:t>
                </a:r>
                <a:r>
                  <a:rPr lang="en-US" altLang="zh-CN" sz="2800" dirty="0"/>
                  <a:t>,</a:t>
                </a:r>
                <a:r>
                  <a:rPr lang="zh-CN" altLang="zh-CN" sz="2800" dirty="0"/>
                  <a:t>其</a:t>
                </a:r>
                <a:r>
                  <a:rPr lang="en-US" altLang="zh-CN" sz="2800" i="1" dirty="0"/>
                  <a:t>K</a:t>
                </a:r>
                <a:r>
                  <a:rPr lang="en-US" altLang="zh-CN" sz="2800" baseline="-25000" dirty="0"/>
                  <a:t>sp</a:t>
                </a:r>
                <a:r>
                  <a:rPr lang="en-US" altLang="zh-CN" sz="2800" dirty="0"/>
                  <a:t>≈6×10</a:t>
                </a:r>
                <a:r>
                  <a:rPr lang="en-US" altLang="zh-CN" sz="2800" baseline="30000" dirty="0"/>
                  <a:t>-4</a:t>
                </a:r>
                <a:r>
                  <a:rPr lang="en-US" altLang="zh-CN" sz="2800" dirty="0"/>
                  <a:t>,</a:t>
                </a:r>
              </a:p>
              <a:p>
                <a:pPr>
                  <a:lnSpc>
                    <a:spcPct val="150000"/>
                  </a:lnSpc>
                </a:pPr>
                <a:r>
                  <a:rPr lang="en-US" altLang="zh-CN" sz="2800" dirty="0"/>
                  <a:t>C</a:t>
                </a:r>
                <a:r>
                  <a:rPr lang="zh-CN" altLang="zh-CN" sz="2800" dirty="0"/>
                  <a:t>项正确</a:t>
                </a:r>
                <a:r>
                  <a:rPr lang="en-US" altLang="zh-CN" sz="2800" dirty="0"/>
                  <a:t>;</a:t>
                </a:r>
                <a:r>
                  <a:rPr lang="zh-CN" altLang="zh-CN" sz="2800" dirty="0"/>
                  <a:t>由于</a:t>
                </a:r>
                <a:r>
                  <a:rPr lang="en-US" altLang="zh-CN" sz="2800" dirty="0"/>
                  <a:t>AgBrO</a:t>
                </a:r>
                <a:r>
                  <a:rPr lang="en-US" altLang="zh-CN" sz="2800" baseline="-25000" dirty="0"/>
                  <a:t>3</a:t>
                </a:r>
                <a:r>
                  <a:rPr lang="zh-CN" altLang="zh-CN" sz="2800" dirty="0"/>
                  <a:t>的溶解度比较小</a:t>
                </a:r>
                <a:r>
                  <a:rPr lang="en-US" altLang="zh-CN" sz="2800" dirty="0"/>
                  <a:t>,</a:t>
                </a:r>
                <a:r>
                  <a:rPr lang="zh-CN" altLang="zh-CN" sz="2800" dirty="0"/>
                  <a:t>故</a:t>
                </a:r>
                <a:r>
                  <a:rPr lang="en-US" altLang="zh-CN" sz="2800" dirty="0"/>
                  <a:t>KNO</a:t>
                </a:r>
                <a:r>
                  <a:rPr lang="en-US" altLang="zh-CN" sz="2800" baseline="-25000" dirty="0"/>
                  <a:t>3</a:t>
                </a:r>
                <a:r>
                  <a:rPr lang="zh-CN" altLang="zh-CN" sz="2800" dirty="0"/>
                  <a:t>中含有</a:t>
                </a:r>
                <a:r>
                  <a:rPr lang="en-US" altLang="zh-CN" sz="2800" dirty="0"/>
                  <a:t>AgBrO</a:t>
                </a:r>
                <a:r>
                  <a:rPr lang="en-US" altLang="zh-CN" sz="2800" baseline="-25000" dirty="0"/>
                  <a:t>3</a:t>
                </a:r>
                <a:r>
                  <a:rPr lang="zh-CN" altLang="zh-CN" sz="2800" dirty="0"/>
                  <a:t>时</a:t>
                </a:r>
                <a:r>
                  <a:rPr lang="en-US" altLang="zh-CN" sz="2800" dirty="0"/>
                  <a:t>,</a:t>
                </a:r>
                <a:r>
                  <a:rPr lang="zh-CN" altLang="zh-CN" sz="2800" dirty="0"/>
                  <a:t>可采用重结晶的方法提纯</a:t>
                </a:r>
                <a:r>
                  <a:rPr lang="en-US" altLang="zh-CN" sz="2800" dirty="0"/>
                  <a:t>,D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A</a:t>
                </a:r>
              </a:p>
            </p:txBody>
          </p:sp>
        </mc:Choice>
        <mc:Fallback xmlns="">
          <p:sp>
            <p:nvSpPr>
              <p:cNvPr id="7" name="矩形 6">
                <a:extLst>
                  <a:ext uri="{FF2B5EF4-FFF2-40B4-BE49-F238E27FC236}">
                    <a16:creationId xmlns:a16="http://schemas.microsoft.com/office/drawing/2014/main" xmlns:a14="http://schemas.microsoft.com/office/drawing/2010/main" xmlns="" id="{2D87D2F3-DAC3-484A-9BF3-C2CCA3E90C2C}"/>
                  </a:ext>
                </a:extLst>
              </p:cNvPr>
              <p:cNvSpPr>
                <a:spLocks noRot="1" noChangeAspect="1" noMove="1" noResize="1" noEditPoints="1" noAdjustHandles="1" noChangeArrowheads="1" noChangeShapeType="1" noTextEdit="1"/>
              </p:cNvSpPr>
              <p:nvPr/>
            </p:nvSpPr>
            <p:spPr>
              <a:xfrm>
                <a:off x="250487" y="486123"/>
                <a:ext cx="11723912" cy="5352556"/>
              </a:xfrm>
              <a:prstGeom prst="rect">
                <a:avLst/>
              </a:prstGeom>
              <a:blipFill rotWithShape="1">
                <a:blip r:embed="rId3"/>
                <a:stretch>
                  <a:fillRect l="-1040" b="-4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32240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2D87D2F3-DAC3-484A-9BF3-C2CCA3E90C2C}"/>
                  </a:ext>
                </a:extLst>
              </p:cNvPr>
              <p:cNvSpPr/>
              <p:nvPr/>
            </p:nvSpPr>
            <p:spPr>
              <a:xfrm>
                <a:off x="250486" y="244823"/>
                <a:ext cx="11941513" cy="7353167"/>
              </a:xfrm>
              <a:prstGeom prst="rect">
                <a:avLst/>
              </a:prstGeom>
            </p:spPr>
            <p:txBody>
              <a:bodyPr wrap="square">
                <a:spAutoFit/>
              </a:bodyPr>
              <a:lstStyle/>
              <a:p>
                <a:pPr>
                  <a:lnSpc>
                    <a:spcPct val="150000"/>
                  </a:lnSpc>
                </a:pPr>
                <a:r>
                  <a:rPr lang="zh-CN" altLang="en-US" sz="2800" b="1" dirty="0">
                    <a:solidFill>
                      <a:srgbClr val="DA251C"/>
                    </a:solidFill>
                  </a:rPr>
                  <a:t>素养提升</a:t>
                </a:r>
                <a:endParaRPr lang="en-US" altLang="zh-CN" sz="2800" b="1" dirty="0">
                  <a:solidFill>
                    <a:srgbClr val="DA251C"/>
                  </a:solidFill>
                </a:endParaRPr>
              </a:p>
              <a:p>
                <a:pPr>
                  <a:lnSpc>
                    <a:spcPct val="150000"/>
                  </a:lnSpc>
                </a:pPr>
                <a:r>
                  <a:rPr lang="en-US" altLang="zh-CN" sz="2800" b="1" dirty="0"/>
                  <a:t>1.</a:t>
                </a:r>
                <a:r>
                  <a:rPr lang="zh-CN" altLang="zh-CN" sz="2800" b="1" dirty="0"/>
                  <a:t>已知溶度积求溶解度</a:t>
                </a:r>
              </a:p>
              <a:p>
                <a:pPr>
                  <a:lnSpc>
                    <a:spcPct val="150000"/>
                  </a:lnSpc>
                </a:pPr>
                <a:r>
                  <a:rPr lang="zh-CN" altLang="zh-CN" sz="2800" dirty="0"/>
                  <a:t>以</a:t>
                </a:r>
                <a:r>
                  <a:rPr lang="en-US" altLang="zh-CN" sz="2800" dirty="0"/>
                  <a:t>AgCl(s)        Ag</a:t>
                </a:r>
                <a:r>
                  <a:rPr lang="en-US" altLang="zh-CN" sz="2800" baseline="30000" dirty="0"/>
                  <a:t>+</a:t>
                </a:r>
                <a:r>
                  <a:rPr lang="en-US" altLang="zh-CN" sz="2800" dirty="0"/>
                  <a:t>(</a:t>
                </a:r>
                <a:r>
                  <a:rPr lang="en-US" altLang="zh-CN" sz="2800" dirty="0" err="1"/>
                  <a:t>aq</a:t>
                </a:r>
                <a:r>
                  <a:rPr lang="en-US" altLang="zh-CN" sz="2800" dirty="0"/>
                  <a:t>)+Cl</a:t>
                </a:r>
                <a:r>
                  <a:rPr lang="en-US" altLang="zh-CN" sz="2800" baseline="30000" dirty="0"/>
                  <a:t>-</a:t>
                </a:r>
                <a:r>
                  <a:rPr lang="en-US" altLang="zh-CN" sz="2800" dirty="0"/>
                  <a:t>(</a:t>
                </a:r>
                <a:r>
                  <a:rPr lang="en-US" altLang="zh-CN" sz="2800" dirty="0" err="1"/>
                  <a:t>aq</a:t>
                </a:r>
                <a:r>
                  <a:rPr lang="en-US" altLang="zh-CN" sz="2800" dirty="0"/>
                  <a:t>)</a:t>
                </a:r>
                <a:r>
                  <a:rPr lang="zh-CN" altLang="zh-CN" sz="2800" dirty="0"/>
                  <a:t>为例</a:t>
                </a:r>
                <a:r>
                  <a:rPr lang="en-US" altLang="zh-CN" sz="2800" dirty="0"/>
                  <a:t>,</a:t>
                </a:r>
                <a:r>
                  <a:rPr lang="zh-CN" altLang="zh-CN" sz="2800" dirty="0"/>
                  <a:t>已知</a:t>
                </a:r>
                <a:r>
                  <a:rPr lang="en-US" altLang="zh-CN" sz="2800" i="1" dirty="0" err="1"/>
                  <a:t>K</a:t>
                </a:r>
                <a:r>
                  <a:rPr lang="en-US" altLang="zh-CN" sz="2800" baseline="-25000" dirty="0" err="1"/>
                  <a:t>sp</a:t>
                </a:r>
                <a:r>
                  <a:rPr lang="en-US" altLang="zh-CN" sz="2800" dirty="0"/>
                  <a:t>,</a:t>
                </a:r>
                <a:r>
                  <a:rPr lang="zh-CN" altLang="zh-CN" sz="2800" dirty="0"/>
                  <a:t>则饱和溶液中</a:t>
                </a:r>
                <a:r>
                  <a:rPr lang="en-US" altLang="zh-CN" sz="2800" i="1" dirty="0"/>
                  <a:t>c</a:t>
                </a:r>
                <a:r>
                  <a:rPr lang="en-US" altLang="zh-CN" sz="2800" dirty="0"/>
                  <a:t>(Ag</a:t>
                </a:r>
                <a:r>
                  <a:rPr lang="en-US" altLang="zh-CN" sz="2800" baseline="30000" dirty="0"/>
                  <a:t>+</a:t>
                </a:r>
                <a:r>
                  <a:rPr lang="en-US" altLang="zh-CN" sz="2800" dirty="0"/>
                  <a:t>)=</a:t>
                </a:r>
                <a:r>
                  <a:rPr lang="en-US" altLang="zh-CN" sz="2800" i="1" dirty="0"/>
                  <a:t>c</a:t>
                </a:r>
                <a:r>
                  <a:rPr lang="en-US" altLang="zh-CN" sz="2800" dirty="0"/>
                  <a:t>(Cl</a:t>
                </a:r>
                <a:r>
                  <a:rPr lang="en-US" altLang="zh-CN" sz="2800" baseline="30000" dirty="0"/>
                  <a:t>-</a:t>
                </a:r>
                <a:r>
                  <a:rPr lang="en-US" altLang="zh-CN" sz="2800" dirty="0"/>
                  <a:t>)=</a:t>
                </a:r>
              </a:p>
              <a:p>
                <a:pPr>
                  <a:lnSpc>
                    <a:spcPct val="150000"/>
                  </a:lnSpc>
                </a:pPr>
                <a14:m>
                  <m:oMath xmlns:m="http://schemas.openxmlformats.org/officeDocument/2006/math">
                    <m:rad>
                      <m:radPr>
                        <m:degHide m:val="on"/>
                        <m:ctrlPr>
                          <a:rPr lang="zh-CN" altLang="zh-CN" sz="2800" i="1">
                            <a:latin typeface="Cambria Math" panose="02040503050406030204" pitchFamily="18" charset="0"/>
                          </a:rPr>
                        </m:ctrlPr>
                      </m:radPr>
                      <m:deg/>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e>
                    </m:rad>
                  </m:oMath>
                </a14:m>
                <a:r>
                  <a:rPr lang="en-US" altLang="zh-CN" sz="2800" dirty="0"/>
                  <a:t>,</a:t>
                </a:r>
                <a:r>
                  <a:rPr lang="zh-CN" altLang="zh-CN" sz="2800" dirty="0"/>
                  <a:t>结合溶液体积可求出溶解的</a:t>
                </a:r>
                <a:r>
                  <a:rPr lang="en-US" altLang="zh-CN" sz="2800" dirty="0"/>
                  <a:t>AgCl</a:t>
                </a:r>
                <a:r>
                  <a:rPr lang="zh-CN" altLang="zh-CN" sz="2800" dirty="0"/>
                  <a:t>的质量</a:t>
                </a:r>
                <a:r>
                  <a:rPr lang="en-US" altLang="zh-CN" sz="2800" dirty="0"/>
                  <a:t>,</a:t>
                </a:r>
                <a:r>
                  <a:rPr lang="zh-CN" altLang="zh-CN" sz="2800" dirty="0"/>
                  <a:t>利用公式</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𝑆</m:t>
                        </m:r>
                      </m:num>
                      <m:den>
                        <m:r>
                          <a:rPr lang="en-US" altLang="zh-CN" sz="2800">
                            <a:latin typeface="Cambria Math" panose="02040503050406030204" pitchFamily="18" charset="0"/>
                          </a:rPr>
                          <m:t>100</m:t>
                        </m:r>
                        <m:r>
                          <m:rPr>
                            <m:nor/>
                          </m:rPr>
                          <a:rPr lang="en-US" altLang="zh-CN" sz="2800"/>
                          <m:t> </m:t>
                        </m:r>
                        <m:r>
                          <m:rPr>
                            <m:sty m:val="p"/>
                          </m:rPr>
                          <a:rPr lang="en-US" altLang="zh-CN" sz="2800">
                            <a:latin typeface="Cambria Math" panose="02040503050406030204" pitchFamily="18" charset="0"/>
                          </a:rPr>
                          <m:t>g</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m:t>
                        </m:r>
                        <m:r>
                          <m:rPr>
                            <m:nor/>
                          </m:rPr>
                          <a:rPr lang="en-US" altLang="zh-CN" sz="2800"/>
                          <m:t>(</m:t>
                        </m:r>
                        <m:r>
                          <m:rPr>
                            <m:nor/>
                          </m:rPr>
                          <a:rPr lang="zh-CN" altLang="zh-CN" sz="2800"/>
                          <m:t>质</m:t>
                        </m:r>
                        <m:r>
                          <m:rPr>
                            <m:nor/>
                          </m:rPr>
                          <a:rPr lang="en-US" altLang="zh-CN" sz="2800"/>
                          <m:t>)</m:t>
                        </m:r>
                      </m:num>
                      <m:den>
                        <m:r>
                          <a:rPr lang="en-US" altLang="zh-CN" sz="2800" i="1">
                            <a:latin typeface="Cambria Math" panose="02040503050406030204" pitchFamily="18" charset="0"/>
                          </a:rPr>
                          <m:t>𝑚</m:t>
                        </m:r>
                        <m:r>
                          <m:rPr>
                            <m:nor/>
                          </m:rPr>
                          <a:rPr lang="en-US" altLang="zh-CN" sz="2800"/>
                          <m:t>(</m:t>
                        </m:r>
                        <m:r>
                          <m:rPr>
                            <m:nor/>
                          </m:rPr>
                          <a:rPr lang="zh-CN" altLang="zh-CN" sz="2800"/>
                          <m:t>剂</m:t>
                        </m:r>
                        <m:r>
                          <m:rPr>
                            <m:nor/>
                          </m:rPr>
                          <a:rPr lang="en-US" altLang="zh-CN" sz="2800"/>
                          <m:t>)</m:t>
                        </m:r>
                      </m:den>
                    </m:f>
                  </m:oMath>
                </a14:m>
                <a:r>
                  <a:rPr lang="zh-CN" altLang="zh-CN" sz="2800" dirty="0"/>
                  <a:t>即可求出溶解度。</a:t>
                </a:r>
              </a:p>
              <a:p>
                <a:pPr>
                  <a:lnSpc>
                    <a:spcPct val="150000"/>
                  </a:lnSpc>
                </a:pPr>
                <a:r>
                  <a:rPr lang="en-US" altLang="zh-CN" sz="2800" b="1" dirty="0"/>
                  <a:t>2.</a:t>
                </a:r>
                <a:r>
                  <a:rPr lang="zh-CN" altLang="zh-CN" sz="2800" b="1" dirty="0"/>
                  <a:t>已知溶解度求溶度积</a:t>
                </a:r>
              </a:p>
              <a:p>
                <a:pPr>
                  <a:lnSpc>
                    <a:spcPct val="150000"/>
                  </a:lnSpc>
                </a:pPr>
                <a:r>
                  <a:rPr lang="zh-CN" altLang="zh-CN" sz="2800" dirty="0"/>
                  <a:t>已知溶解度</a:t>
                </a:r>
                <a:r>
                  <a:rPr lang="en-US" altLang="zh-CN" sz="2800" i="1" dirty="0"/>
                  <a:t>S</a:t>
                </a:r>
                <a:r>
                  <a:rPr lang="en-US" altLang="zh-CN" sz="2800" dirty="0"/>
                  <a:t>(</a:t>
                </a:r>
                <a:r>
                  <a:rPr lang="zh-CN" altLang="zh-CN" sz="2800" dirty="0"/>
                  <a:t>因为溶液中溶解的电解质很少</a:t>
                </a:r>
                <a:r>
                  <a:rPr lang="en-US" altLang="zh-CN" sz="2800" dirty="0"/>
                  <a:t>,</a:t>
                </a:r>
                <a:r>
                  <a:rPr lang="zh-CN" altLang="zh-CN" sz="2800" dirty="0"/>
                  <a:t>所以溶液的密度可视为</a:t>
                </a:r>
                <a:r>
                  <a:rPr lang="en-US" altLang="zh-CN" sz="2800" dirty="0"/>
                  <a:t>1 g</a:t>
                </a:r>
                <a:r>
                  <a:rPr lang="en-US" altLang="zh-CN" sz="2800" i="1" dirty="0"/>
                  <a:t>·</a:t>
                </a:r>
                <a:r>
                  <a:rPr lang="en-US" altLang="zh-CN" sz="2800" dirty="0"/>
                  <a:t>cm</a:t>
                </a:r>
                <a:r>
                  <a:rPr lang="en-US" altLang="zh-CN" sz="2800" baseline="30000" dirty="0"/>
                  <a:t>-3</a:t>
                </a:r>
                <a:r>
                  <a:rPr lang="en-US" altLang="zh-CN" sz="2800" dirty="0"/>
                  <a:t>),</a:t>
                </a:r>
                <a:r>
                  <a:rPr lang="zh-CN" altLang="zh-CN" sz="2800" dirty="0"/>
                  <a:t>则</a:t>
                </a:r>
                <a:r>
                  <a:rPr lang="en-US" altLang="zh-CN" sz="2800" dirty="0"/>
                  <a:t>100 g</a:t>
                </a:r>
                <a:r>
                  <a:rPr lang="zh-CN" altLang="zh-CN" sz="2800" dirty="0"/>
                  <a:t>水即</a:t>
                </a:r>
                <a:r>
                  <a:rPr lang="en-US" altLang="zh-CN" sz="2800" dirty="0"/>
                  <a:t>0.1 L</a:t>
                </a:r>
                <a:r>
                  <a:rPr lang="zh-CN" altLang="zh-CN" sz="2800" dirty="0"/>
                  <a:t>溶液中溶解的电解质的质量</a:t>
                </a:r>
                <a:r>
                  <a:rPr lang="en-US" altLang="zh-CN" sz="2800" i="1" dirty="0"/>
                  <a:t>m</a:t>
                </a:r>
                <a:r>
                  <a:rPr lang="zh-CN" altLang="zh-CN" sz="2800" dirty="0"/>
                  <a:t>为已知</a:t>
                </a:r>
                <a:r>
                  <a:rPr lang="en-US" altLang="zh-CN" sz="2800" dirty="0"/>
                  <a:t>,</a:t>
                </a:r>
                <a:r>
                  <a:rPr lang="zh-CN" altLang="zh-CN" sz="2800" dirty="0"/>
                  <a:t>因此</a:t>
                </a:r>
                <a:r>
                  <a:rPr lang="en-US" altLang="zh-CN" sz="2800" dirty="0"/>
                  <a:t>1 L</a:t>
                </a:r>
                <a:r>
                  <a:rPr lang="zh-CN" altLang="zh-CN" sz="2800" dirty="0"/>
                  <a:t>溶液中所含离子的物质的量</a:t>
                </a:r>
                <a:r>
                  <a:rPr lang="en-US" altLang="zh-CN" sz="2800" dirty="0"/>
                  <a:t>(</a:t>
                </a:r>
                <a:r>
                  <a:rPr lang="zh-CN" altLang="zh-CN" sz="2800" dirty="0"/>
                  <a:t>离子的物质的量浓度</a:t>
                </a:r>
                <a:r>
                  <a:rPr lang="en-US" altLang="zh-CN" sz="2800" dirty="0"/>
                  <a:t>)</a:t>
                </a:r>
                <a:r>
                  <a:rPr lang="zh-CN" altLang="zh-CN" sz="2800" dirty="0"/>
                  <a:t>便可求出</a:t>
                </a:r>
                <a:r>
                  <a:rPr lang="en-US" altLang="zh-CN" sz="2800" dirty="0"/>
                  <a:t>,</a:t>
                </a:r>
                <a:r>
                  <a:rPr lang="zh-CN" altLang="zh-CN" sz="2800" dirty="0"/>
                  <a:t>利用公式即可求出</a:t>
                </a:r>
                <a:r>
                  <a:rPr lang="en-US" altLang="zh-CN" sz="2800" i="1" dirty="0" err="1"/>
                  <a:t>K</a:t>
                </a:r>
                <a:r>
                  <a:rPr lang="en-US" altLang="zh-CN" sz="2800" baseline="-25000" dirty="0" err="1"/>
                  <a:t>sp</a:t>
                </a:r>
                <a:r>
                  <a:rPr lang="zh-CN" altLang="zh-CN" sz="2800" dirty="0"/>
                  <a:t>。</a:t>
                </a:r>
              </a:p>
              <a:p>
                <a:pPr>
                  <a:lnSpc>
                    <a:spcPct val="150000"/>
                  </a:lnSpc>
                </a:pPr>
                <a:endParaRPr lang="zh-CN" altLang="zh-CN" sz="2800" dirty="0"/>
              </a:p>
            </p:txBody>
          </p:sp>
        </mc:Choice>
        <mc:Fallback xmlns="">
          <p:sp>
            <p:nvSpPr>
              <p:cNvPr id="7" name="矩形 6">
                <a:extLst>
                  <a:ext uri="{FF2B5EF4-FFF2-40B4-BE49-F238E27FC236}">
                    <a16:creationId xmlns:a16="http://schemas.microsoft.com/office/drawing/2014/main" xmlns:a14="http://schemas.microsoft.com/office/drawing/2010/main" xmlns="" id="{2D87D2F3-DAC3-484A-9BF3-C2CCA3E90C2C}"/>
                  </a:ext>
                </a:extLst>
              </p:cNvPr>
              <p:cNvSpPr>
                <a:spLocks noRot="1" noChangeAspect="1" noMove="1" noResize="1" noEditPoints="1" noAdjustHandles="1" noChangeArrowheads="1" noChangeShapeType="1" noTextEdit="1"/>
              </p:cNvSpPr>
              <p:nvPr/>
            </p:nvSpPr>
            <p:spPr>
              <a:xfrm>
                <a:off x="250486" y="244823"/>
                <a:ext cx="11941513" cy="7353167"/>
              </a:xfrm>
              <a:prstGeom prst="rect">
                <a:avLst/>
              </a:prstGeom>
              <a:blipFill rotWithShape="1">
                <a:blip r:embed="rId3"/>
                <a:stretch>
                  <a:fillRect l="-1021" r="-510"/>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A4129425-0362-4C28-8B70-0A8F3CA4669C}"/>
              </a:ext>
            </a:extLst>
          </p:cNvPr>
          <p:cNvPicPr/>
          <p:nvPr/>
        </p:nvPicPr>
        <p:blipFill>
          <a:blip r:embed="rId4"/>
          <a:stretch>
            <a:fillRect/>
          </a:stretch>
        </p:blipFill>
        <p:spPr>
          <a:xfrm>
            <a:off x="1935162" y="1792172"/>
            <a:ext cx="554038" cy="314758"/>
          </a:xfrm>
          <a:prstGeom prst="rect">
            <a:avLst/>
          </a:prstGeom>
        </p:spPr>
      </p:pic>
    </p:spTree>
    <p:extLst>
      <p:ext uri="{BB962C8B-B14F-4D97-AF65-F5344CB8AC3E}">
        <p14:creationId xmlns:p14="http://schemas.microsoft.com/office/powerpoint/2010/main" val="20165287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0B3CF810-28F0-4A13-A406-ADCE81C393FA}"/>
              </a:ext>
            </a:extLst>
          </p:cNvPr>
          <p:cNvPicPr>
            <a:picLocks noChangeAspect="1"/>
          </p:cNvPicPr>
          <p:nvPr/>
        </p:nvPicPr>
        <p:blipFill>
          <a:blip r:embed="rId5"/>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5" name="图片 4">
            <a:extLst>
              <a:ext uri="{FF2B5EF4-FFF2-40B4-BE49-F238E27FC236}">
                <a16:creationId xmlns="" xmlns:a16="http://schemas.microsoft.com/office/drawing/2014/main" id="{C650051C-30C1-4C8C-9A3D-F9598C876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90" y="1123949"/>
            <a:ext cx="11079046" cy="5114925"/>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盐类水解</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沉淀溶解平衡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340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54741"/>
            <a:ext cx="11723913" cy="3323987"/>
          </a:xfrm>
          <a:prstGeom prst="rect">
            <a:avLst/>
          </a:prstGeom>
        </p:spPr>
        <p:txBody>
          <a:bodyPr wrap="square">
            <a:spAutoFit/>
          </a:bodyPr>
          <a:lstStyle/>
          <a:p>
            <a:pPr>
              <a:lnSpc>
                <a:spcPct val="150000"/>
              </a:lnSpc>
            </a:pPr>
            <a:r>
              <a:rPr lang="en-US" altLang="zh-CN" sz="2800" b="1" dirty="0"/>
              <a:t>1.</a:t>
            </a:r>
            <a:r>
              <a:rPr lang="zh-CN" altLang="zh-CN" sz="2800" b="1" dirty="0"/>
              <a:t>概念</a:t>
            </a:r>
          </a:p>
          <a:p>
            <a:pPr>
              <a:lnSpc>
                <a:spcPct val="150000"/>
              </a:lnSpc>
            </a:pPr>
            <a:r>
              <a:rPr lang="zh-CN" altLang="zh-CN" sz="2800" dirty="0"/>
              <a:t>在水溶液中盐电离出来的离子跟水电离出来的</a:t>
            </a:r>
            <a:r>
              <a:rPr lang="en-US" altLang="zh-CN" sz="2800" dirty="0"/>
              <a:t>H</a:t>
            </a:r>
            <a:r>
              <a:rPr lang="en-US" altLang="zh-CN" sz="2800" baseline="30000" dirty="0"/>
              <a:t>+</a:t>
            </a:r>
            <a:r>
              <a:rPr lang="zh-CN" altLang="zh-CN" sz="2800" dirty="0"/>
              <a:t>或</a:t>
            </a:r>
            <a:r>
              <a:rPr lang="en-US" altLang="zh-CN" sz="2800" dirty="0"/>
              <a:t>OH</a:t>
            </a:r>
            <a:r>
              <a:rPr lang="en-US" altLang="zh-CN" sz="2800" baseline="30000" dirty="0"/>
              <a:t>-</a:t>
            </a:r>
            <a:r>
              <a:rPr lang="zh-CN" altLang="zh-CN" sz="2800" dirty="0"/>
              <a:t>结合生成弱电解质的反应。</a:t>
            </a:r>
            <a:endParaRPr lang="en-US" altLang="zh-CN" sz="2800" dirty="0"/>
          </a:p>
          <a:p>
            <a:pPr>
              <a:lnSpc>
                <a:spcPct val="150000"/>
              </a:lnSpc>
            </a:pPr>
            <a:r>
              <a:rPr lang="zh-CN" altLang="en-US" sz="2800" b="1" dirty="0">
                <a:solidFill>
                  <a:srgbClr val="DA251C"/>
                </a:solidFill>
              </a:rPr>
              <a:t>注意 </a:t>
            </a:r>
            <a:r>
              <a:rPr lang="zh-CN" altLang="en-US" sz="2800" dirty="0"/>
              <a:t>  </a:t>
            </a:r>
            <a:r>
              <a:rPr lang="zh-CN" altLang="zh-CN" sz="2800" dirty="0"/>
              <a:t>盐类水解的条件</a:t>
            </a:r>
            <a:r>
              <a:rPr lang="en-US" altLang="zh-CN" sz="2800" dirty="0"/>
              <a:t>:</a:t>
            </a:r>
            <a:r>
              <a:rPr lang="zh-CN" altLang="zh-CN" sz="2800" dirty="0"/>
              <a:t>可溶性盐中必须有弱酸阴离子或弱碱阳离子。</a:t>
            </a:r>
          </a:p>
          <a:p>
            <a:pPr>
              <a:lnSpc>
                <a:spcPct val="150000"/>
              </a:lnSpc>
            </a:pPr>
            <a:r>
              <a:rPr lang="en-US" altLang="zh-CN" sz="2800" b="1" dirty="0"/>
              <a:t>2.</a:t>
            </a:r>
            <a:r>
              <a:rPr lang="zh-CN" altLang="zh-CN" sz="2800" b="1" dirty="0"/>
              <a:t>实质</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28725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a:t>
            </a:r>
            <a:r>
              <a:rPr lang="zh-CN" altLang="en-US" sz="2800" dirty="0">
                <a:solidFill>
                  <a:srgbClr val="DA251C"/>
                </a:solidFill>
              </a:rPr>
              <a:t>   盐类水解（重点）</a:t>
            </a:r>
          </a:p>
        </p:txBody>
      </p:sp>
      <p:pic>
        <p:nvPicPr>
          <p:cNvPr id="22" name="16whdgfhx1801.jpg" descr="id:2147508752;FounderCES">
            <a:extLst>
              <a:ext uri="{FF2B5EF4-FFF2-40B4-BE49-F238E27FC236}">
                <a16:creationId xmlns="" xmlns:a16="http://schemas.microsoft.com/office/drawing/2014/main" id="{F59AEA47-EF17-4A7F-B610-CD8353B7A8B7}"/>
              </a:ext>
            </a:extLst>
          </p:cNvPr>
          <p:cNvPicPr/>
          <p:nvPr/>
        </p:nvPicPr>
        <p:blipFill>
          <a:blip r:embed="rId2"/>
          <a:stretch>
            <a:fillRect/>
          </a:stretch>
        </p:blipFill>
        <p:spPr>
          <a:xfrm>
            <a:off x="660924" y="4118640"/>
            <a:ext cx="8205263" cy="2110140"/>
          </a:xfrm>
          <a:prstGeom prst="rect">
            <a:avLst/>
          </a:prstGeom>
        </p:spPr>
      </p:pic>
    </p:spTree>
    <p:extLst>
      <p:ext uri="{BB962C8B-B14F-4D97-AF65-F5344CB8AC3E}">
        <p14:creationId xmlns:p14="http://schemas.microsoft.com/office/powerpoint/2010/main" val="63668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199465"/>
            <a:ext cx="11723913" cy="6555641"/>
          </a:xfrm>
          <a:prstGeom prst="rect">
            <a:avLst/>
          </a:prstGeom>
        </p:spPr>
        <p:txBody>
          <a:bodyPr wrap="square">
            <a:spAutoFit/>
          </a:bodyPr>
          <a:lstStyle/>
          <a:p>
            <a:pPr>
              <a:lnSpc>
                <a:spcPct val="150000"/>
              </a:lnSpc>
            </a:pPr>
            <a:r>
              <a:rPr lang="en-US" altLang="zh-CN" sz="2800" b="1" dirty="0"/>
              <a:t>3.</a:t>
            </a:r>
            <a:r>
              <a:rPr lang="zh-CN" altLang="zh-CN" sz="2800" b="1" dirty="0"/>
              <a:t>特点</a:t>
            </a:r>
          </a:p>
          <a:p>
            <a:pPr>
              <a:lnSpc>
                <a:spcPct val="150000"/>
              </a:lnSpc>
            </a:pPr>
            <a:r>
              <a:rPr lang="en-US" altLang="zh-CN" sz="2800" dirty="0"/>
              <a:t>(1)</a:t>
            </a:r>
            <a:r>
              <a:rPr lang="zh-CN" altLang="zh-CN" sz="2800" dirty="0"/>
              <a:t>可逆</a:t>
            </a:r>
            <a:r>
              <a:rPr lang="en-US" altLang="zh-CN" sz="2800" dirty="0"/>
              <a:t>:</a:t>
            </a:r>
            <a:r>
              <a:rPr lang="zh-CN" altLang="zh-CN" sz="2800" dirty="0"/>
              <a:t>盐的水解反应绝大多数是可逆反应。盐类的水解可看作酸碱中和反应的逆反应</a:t>
            </a:r>
            <a:r>
              <a:rPr lang="en-US" altLang="zh-CN" sz="2800" dirty="0"/>
              <a:t>,</a:t>
            </a:r>
            <a:r>
              <a:rPr lang="zh-CN" altLang="zh-CN" sz="2800" dirty="0"/>
              <a:t>即</a:t>
            </a:r>
            <a:r>
              <a:rPr lang="en-US" altLang="zh-CN" sz="2800" dirty="0"/>
              <a:t>“</a:t>
            </a:r>
            <a:r>
              <a:rPr lang="zh-CN" altLang="zh-CN" sz="2800" dirty="0"/>
              <a:t>盐</a:t>
            </a:r>
            <a:r>
              <a:rPr lang="en-US" altLang="zh-CN" sz="2800" dirty="0"/>
              <a:t>+</a:t>
            </a:r>
            <a:r>
              <a:rPr lang="zh-CN" altLang="zh-CN" sz="2800" dirty="0"/>
              <a:t>水</a:t>
            </a:r>
            <a:r>
              <a:rPr lang="zh-CN" altLang="en-US" sz="2800" dirty="0"/>
              <a:t>　　  </a:t>
            </a:r>
            <a:r>
              <a:rPr lang="zh-CN" altLang="zh-CN" sz="2800" dirty="0"/>
              <a:t>酸</a:t>
            </a:r>
            <a:r>
              <a:rPr lang="en-US" altLang="zh-CN" sz="2800" dirty="0"/>
              <a:t>+</a:t>
            </a:r>
            <a:r>
              <a:rPr lang="zh-CN" altLang="zh-CN" sz="2800" dirty="0"/>
              <a:t>碱</a:t>
            </a:r>
            <a:r>
              <a:rPr lang="en-US" altLang="zh-CN" sz="2800" dirty="0"/>
              <a:t>”</a:t>
            </a:r>
            <a:r>
              <a:rPr lang="zh-CN" altLang="zh-CN" sz="2800" dirty="0"/>
              <a:t>。</a:t>
            </a:r>
          </a:p>
          <a:p>
            <a:pPr>
              <a:lnSpc>
                <a:spcPct val="150000"/>
              </a:lnSpc>
            </a:pPr>
            <a:r>
              <a:rPr lang="en-US" altLang="zh-CN" sz="2800" dirty="0"/>
              <a:t>(2)</a:t>
            </a:r>
            <a:r>
              <a:rPr lang="zh-CN" altLang="zh-CN" sz="2800" dirty="0"/>
              <a:t>微弱</a:t>
            </a:r>
            <a:r>
              <a:rPr lang="en-US" altLang="zh-CN" sz="2800" dirty="0"/>
              <a:t>:</a:t>
            </a:r>
            <a:r>
              <a:rPr lang="zh-CN" altLang="zh-CN" sz="2800" dirty="0"/>
              <a:t>通常盐类水解的程度很小</a:t>
            </a:r>
            <a:r>
              <a:rPr lang="en-US" altLang="zh-CN" sz="2800" dirty="0"/>
              <a:t>,</a:t>
            </a:r>
            <a:r>
              <a:rPr lang="zh-CN" altLang="zh-CN" sz="2800" dirty="0"/>
              <a:t>一般无沉淀析出</a:t>
            </a:r>
            <a:r>
              <a:rPr lang="en-US" altLang="zh-CN" sz="2800" dirty="0"/>
              <a:t>,</a:t>
            </a:r>
            <a:r>
              <a:rPr lang="zh-CN" altLang="zh-CN" sz="2800" dirty="0"/>
              <a:t>无气体放出。</a:t>
            </a:r>
          </a:p>
          <a:p>
            <a:pPr>
              <a:lnSpc>
                <a:spcPct val="150000"/>
              </a:lnSpc>
            </a:pPr>
            <a:r>
              <a:rPr lang="en-US" altLang="zh-CN" sz="2800" dirty="0"/>
              <a:t>(3)</a:t>
            </a:r>
            <a:r>
              <a:rPr lang="zh-CN" altLang="zh-CN" sz="2800" dirty="0"/>
              <a:t>吸热</a:t>
            </a:r>
            <a:r>
              <a:rPr lang="en-US" altLang="zh-CN" sz="2800" dirty="0"/>
              <a:t>:</a:t>
            </a:r>
            <a:r>
              <a:rPr lang="zh-CN" altLang="zh-CN" sz="2800" dirty="0"/>
              <a:t>水解反应是中和反应的逆反应</a:t>
            </a:r>
            <a:r>
              <a:rPr lang="en-US" altLang="zh-CN" sz="2800" dirty="0"/>
              <a:t>,</a:t>
            </a:r>
            <a:r>
              <a:rPr lang="zh-CN" altLang="zh-CN" sz="2800" dirty="0"/>
              <a:t>中和反应放热</a:t>
            </a:r>
            <a:r>
              <a:rPr lang="en-US" altLang="zh-CN" sz="2800" dirty="0"/>
              <a:t>,</a:t>
            </a:r>
            <a:r>
              <a:rPr lang="zh-CN" altLang="zh-CN" sz="2800" dirty="0"/>
              <a:t>水解反应吸热。</a:t>
            </a:r>
          </a:p>
          <a:p>
            <a:pPr>
              <a:lnSpc>
                <a:spcPct val="150000"/>
              </a:lnSpc>
            </a:pPr>
            <a:r>
              <a:rPr lang="en-US" altLang="zh-CN" sz="2800" b="1" dirty="0"/>
              <a:t>4.</a:t>
            </a:r>
            <a:r>
              <a:rPr lang="zh-CN" altLang="zh-CN" sz="2800" b="1" dirty="0"/>
              <a:t>盐类水解方程式的书写</a:t>
            </a:r>
          </a:p>
          <a:p>
            <a:pPr>
              <a:lnSpc>
                <a:spcPct val="150000"/>
              </a:lnSpc>
            </a:pPr>
            <a:r>
              <a:rPr lang="en-US" altLang="zh-CN" sz="2800" dirty="0"/>
              <a:t>(1)</a:t>
            </a:r>
            <a:r>
              <a:rPr lang="zh-CN" altLang="zh-CN" sz="2800" dirty="0"/>
              <a:t>书写形式</a:t>
            </a:r>
            <a:r>
              <a:rPr lang="en-US" altLang="zh-CN" sz="2800" dirty="0"/>
              <a:t>:</a:t>
            </a:r>
            <a:endParaRPr lang="zh-CN" altLang="zh-CN" sz="2800" dirty="0"/>
          </a:p>
          <a:p>
            <a:pPr>
              <a:lnSpc>
                <a:spcPct val="150000"/>
              </a:lnSpc>
            </a:pPr>
            <a:r>
              <a:rPr lang="zh-CN" altLang="zh-CN" sz="2800" dirty="0"/>
              <a:t>一般情况下盐类水解的程度较小</a:t>
            </a:r>
            <a:r>
              <a:rPr lang="en-US" altLang="zh-CN" sz="2800" dirty="0"/>
              <a:t>,</a:t>
            </a:r>
            <a:r>
              <a:rPr lang="zh-CN" altLang="zh-CN" sz="2800" dirty="0"/>
              <a:t>应用</a:t>
            </a:r>
            <a:r>
              <a:rPr lang="en-US" altLang="zh-CN" sz="2800" dirty="0"/>
              <a:t>“         ”</a:t>
            </a:r>
            <a:r>
              <a:rPr lang="zh-CN" altLang="zh-CN" sz="2800" dirty="0"/>
              <a:t>连接反应物和生成物。水解生成的难溶性或挥发性物质不加</a:t>
            </a:r>
            <a:r>
              <a:rPr lang="en-US" altLang="zh-CN" sz="2800" dirty="0"/>
              <a:t> “↓”</a:t>
            </a:r>
            <a:r>
              <a:rPr lang="zh-CN" altLang="zh-CN" sz="2800" dirty="0"/>
              <a:t>或</a:t>
            </a:r>
            <a:r>
              <a:rPr lang="en-US" altLang="zh-CN" sz="2800" dirty="0"/>
              <a:t> “↑”</a:t>
            </a:r>
            <a:r>
              <a:rPr lang="zh-CN" altLang="zh-CN" sz="2800" dirty="0"/>
              <a:t>符号。如</a:t>
            </a:r>
            <a:r>
              <a:rPr lang="en-US" altLang="zh-CN" sz="2800" dirty="0"/>
              <a:t>Cu</a:t>
            </a:r>
            <a:r>
              <a:rPr lang="en-US" altLang="zh-CN" sz="2800" baseline="30000" dirty="0"/>
              <a:t>2+</a:t>
            </a:r>
            <a:r>
              <a:rPr lang="en-US" altLang="zh-CN" sz="2800" dirty="0"/>
              <a:t>+2H</a:t>
            </a:r>
            <a:r>
              <a:rPr lang="en-US" altLang="zh-CN" sz="2800" baseline="-25000" dirty="0"/>
              <a:t>2</a:t>
            </a:r>
            <a:r>
              <a:rPr lang="en-US" altLang="zh-CN" sz="2800" dirty="0"/>
              <a:t>O    </a:t>
            </a:r>
            <a:r>
              <a:rPr lang="en-US" altLang="zh-CN" sz="2800" dirty="0" smtClean="0"/>
              <a:t>      Cu(OH)</a:t>
            </a:r>
            <a:r>
              <a:rPr lang="en-US" altLang="zh-CN" sz="2800" baseline="-25000" dirty="0" smtClean="0"/>
              <a:t>2</a:t>
            </a:r>
          </a:p>
          <a:p>
            <a:pPr>
              <a:lnSpc>
                <a:spcPct val="150000"/>
              </a:lnSpc>
            </a:pPr>
            <a:r>
              <a:rPr lang="en-US" altLang="zh-CN" sz="2800" dirty="0" smtClean="0"/>
              <a:t>+</a:t>
            </a:r>
            <a:r>
              <a:rPr lang="en-US" altLang="zh-CN" sz="2800" dirty="0"/>
              <a:t>2H</a:t>
            </a:r>
            <a:r>
              <a:rPr lang="en-US" altLang="zh-CN" sz="2800" baseline="30000" dirty="0"/>
              <a:t>+</a:t>
            </a:r>
            <a:r>
              <a:rPr lang="en-US" altLang="zh-CN" sz="2800" dirty="0"/>
              <a:t>,HS</a:t>
            </a:r>
            <a:r>
              <a:rPr lang="en-US" altLang="zh-CN" sz="2800" baseline="30000" dirty="0"/>
              <a:t>-</a:t>
            </a:r>
            <a:r>
              <a:rPr lang="en-US" altLang="zh-CN" sz="2800" dirty="0"/>
              <a:t>+H</a:t>
            </a:r>
            <a:r>
              <a:rPr lang="en-US" altLang="zh-CN" sz="2800" baseline="-25000" dirty="0"/>
              <a:t>2</a:t>
            </a:r>
            <a:r>
              <a:rPr lang="en-US" altLang="zh-CN" sz="2800" dirty="0"/>
              <a:t>O</a:t>
            </a:r>
            <a:r>
              <a:rPr lang="zh-CN" altLang="en-US" sz="2800" dirty="0"/>
              <a:t>　　    </a:t>
            </a:r>
            <a:r>
              <a:rPr lang="en-US" altLang="zh-CN" sz="2800" dirty="0"/>
              <a:t>H</a:t>
            </a:r>
            <a:r>
              <a:rPr lang="en-US" altLang="zh-CN" sz="2800" baseline="-25000" dirty="0"/>
              <a:t>2</a:t>
            </a:r>
            <a:r>
              <a:rPr lang="en-US" altLang="zh-CN" sz="2800" dirty="0"/>
              <a:t>S+OH</a:t>
            </a:r>
            <a:r>
              <a:rPr lang="en-US" altLang="zh-CN" sz="2800" baseline="30000" dirty="0"/>
              <a:t>-</a:t>
            </a:r>
            <a:r>
              <a:rPr lang="zh-CN" altLang="zh-CN" sz="2800" dirty="0"/>
              <a:t>。</a:t>
            </a:r>
          </a:p>
        </p:txBody>
      </p:sp>
      <p:pic>
        <p:nvPicPr>
          <p:cNvPr id="15" name="图片 14">
            <a:extLst>
              <a:ext uri="{FF2B5EF4-FFF2-40B4-BE49-F238E27FC236}">
                <a16:creationId xmlns="" xmlns:a16="http://schemas.microsoft.com/office/drawing/2014/main" id="{111CC262-65FB-422B-85F5-E5224DACCBCD}"/>
              </a:ext>
            </a:extLst>
          </p:cNvPr>
          <p:cNvPicPr/>
          <p:nvPr/>
        </p:nvPicPr>
        <p:blipFill>
          <a:blip r:embed="rId2"/>
          <a:stretch>
            <a:fillRect/>
          </a:stretch>
        </p:blipFill>
        <p:spPr>
          <a:xfrm>
            <a:off x="3783012" y="1540827"/>
            <a:ext cx="538163" cy="666074"/>
          </a:xfrm>
          <a:prstGeom prst="rect">
            <a:avLst/>
          </a:prstGeom>
        </p:spPr>
      </p:pic>
      <p:pic>
        <p:nvPicPr>
          <p:cNvPr id="18" name="图片 17">
            <a:extLst>
              <a:ext uri="{FF2B5EF4-FFF2-40B4-BE49-F238E27FC236}">
                <a16:creationId xmlns="" xmlns:a16="http://schemas.microsoft.com/office/drawing/2014/main" id="{400E8CF3-3A60-4032-9FCF-54E15F825FE8}"/>
              </a:ext>
            </a:extLst>
          </p:cNvPr>
          <p:cNvPicPr/>
          <p:nvPr/>
        </p:nvPicPr>
        <p:blipFill>
          <a:blip r:embed="rId3"/>
          <a:stretch>
            <a:fillRect/>
          </a:stretch>
        </p:blipFill>
        <p:spPr>
          <a:xfrm>
            <a:off x="6357937" y="4890769"/>
            <a:ext cx="652463" cy="370675"/>
          </a:xfrm>
          <a:prstGeom prst="rect">
            <a:avLst/>
          </a:prstGeom>
        </p:spPr>
      </p:pic>
      <p:pic>
        <p:nvPicPr>
          <p:cNvPr id="19" name="图片 18">
            <a:extLst>
              <a:ext uri="{FF2B5EF4-FFF2-40B4-BE49-F238E27FC236}">
                <a16:creationId xmlns="" xmlns:a16="http://schemas.microsoft.com/office/drawing/2014/main" id="{1C9B846B-A423-4BFE-B207-01CB1B970190}"/>
              </a:ext>
            </a:extLst>
          </p:cNvPr>
          <p:cNvPicPr/>
          <p:nvPr/>
        </p:nvPicPr>
        <p:blipFill>
          <a:blip r:embed="rId3"/>
          <a:stretch>
            <a:fillRect/>
          </a:stretch>
        </p:blipFill>
        <p:spPr>
          <a:xfrm>
            <a:off x="9664528" y="5591071"/>
            <a:ext cx="652463" cy="370675"/>
          </a:xfrm>
          <a:prstGeom prst="rect">
            <a:avLst/>
          </a:prstGeom>
        </p:spPr>
      </p:pic>
      <p:pic>
        <p:nvPicPr>
          <p:cNvPr id="20" name="图片 19">
            <a:extLst>
              <a:ext uri="{FF2B5EF4-FFF2-40B4-BE49-F238E27FC236}">
                <a16:creationId xmlns="" xmlns:a16="http://schemas.microsoft.com/office/drawing/2014/main" id="{95C237E2-1C23-4612-8C4A-455E10659DFB}"/>
              </a:ext>
            </a:extLst>
          </p:cNvPr>
          <p:cNvPicPr/>
          <p:nvPr/>
        </p:nvPicPr>
        <p:blipFill>
          <a:blip r:embed="rId3"/>
          <a:stretch>
            <a:fillRect/>
          </a:stretch>
        </p:blipFill>
        <p:spPr>
          <a:xfrm>
            <a:off x="2800809" y="6195066"/>
            <a:ext cx="652463" cy="370675"/>
          </a:xfrm>
          <a:prstGeom prst="rect">
            <a:avLst/>
          </a:prstGeom>
        </p:spPr>
      </p:pic>
    </p:spTree>
    <p:extLst>
      <p:ext uri="{BB962C8B-B14F-4D97-AF65-F5344CB8AC3E}">
        <p14:creationId xmlns:p14="http://schemas.microsoft.com/office/powerpoint/2010/main" val="284117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0" name="矩形 9">
                <a:extLst>
                  <a:ext uri="{FF2B5EF4-FFF2-40B4-BE49-F238E27FC236}">
                    <a16:creationId xmlns="" xmlns:a16="http://schemas.microsoft.com/office/drawing/2014/main" id="{624ADB48-4E96-4B52-B003-1986B52AF0A6}"/>
                  </a:ext>
                </a:extLst>
              </p:cNvPr>
              <p:cNvSpPr/>
              <p:nvPr/>
            </p:nvSpPr>
            <p:spPr>
              <a:xfrm>
                <a:off x="234043" y="288365"/>
                <a:ext cx="11723913" cy="5954130"/>
              </a:xfrm>
              <a:prstGeom prst="rect">
                <a:avLst/>
              </a:prstGeom>
            </p:spPr>
            <p:txBody>
              <a:bodyPr wrap="square">
                <a:spAutoFit/>
              </a:bodyPr>
              <a:lstStyle/>
              <a:p>
                <a:pPr>
                  <a:lnSpc>
                    <a:spcPct val="150000"/>
                  </a:lnSpc>
                </a:pPr>
                <a:r>
                  <a:rPr lang="en-US" altLang="zh-CN" sz="2800" dirty="0"/>
                  <a:t>(2)</a:t>
                </a:r>
                <a:r>
                  <a:rPr lang="zh-CN" altLang="zh-CN" sz="2800" dirty="0"/>
                  <a:t>书写规律</a:t>
                </a:r>
                <a:r>
                  <a:rPr lang="en-US" altLang="zh-CN" sz="2800" dirty="0"/>
                  <a:t>:</a:t>
                </a:r>
                <a:endParaRPr lang="zh-CN" altLang="zh-CN" sz="2800" dirty="0"/>
              </a:p>
              <a:p>
                <a:pPr>
                  <a:lnSpc>
                    <a:spcPct val="150000"/>
                  </a:lnSpc>
                </a:pPr>
                <a:r>
                  <a:rPr lang="en-US" altLang="zh-CN" sz="2800" dirty="0"/>
                  <a:t>①</a:t>
                </a:r>
                <a:r>
                  <a:rPr lang="zh-CN" altLang="zh-CN" sz="2800" dirty="0"/>
                  <a:t>多元弱酸阴离子分步水解</a:t>
                </a:r>
                <a:r>
                  <a:rPr lang="en-US" altLang="zh-CN" sz="2800" dirty="0"/>
                  <a:t>,</a:t>
                </a:r>
                <a:r>
                  <a:rPr lang="zh-CN" altLang="zh-CN" sz="2800" dirty="0"/>
                  <a:t>应分步书写水解的离子方程式。因为第一步水解程度较大</a:t>
                </a:r>
                <a:r>
                  <a:rPr lang="en-US" altLang="zh-CN" sz="2800" dirty="0"/>
                  <a:t>,</a:t>
                </a:r>
                <a:r>
                  <a:rPr lang="zh-CN" altLang="zh-CN" sz="2800" dirty="0"/>
                  <a:t>一般只写第一步水解的方程式。如</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的水解分两步</a:t>
                </a:r>
                <a:r>
                  <a:rPr lang="en-US" altLang="zh-CN" sz="2800" dirty="0"/>
                  <a:t>,</a:t>
                </a:r>
                <a:r>
                  <a:rPr lang="zh-CN" altLang="zh-CN" sz="2800" dirty="0"/>
                  <a:t>第一步为</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+H</a:t>
                </a:r>
                <a:r>
                  <a:rPr lang="en-US" altLang="zh-CN" sz="2800" baseline="-25000" dirty="0"/>
                  <a:t>2</a:t>
                </a:r>
                <a:r>
                  <a:rPr lang="en-US" altLang="zh-CN" sz="2800" dirty="0"/>
                  <a:t>O         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+OH</a:t>
                </a:r>
                <a:r>
                  <a:rPr lang="en-US" altLang="zh-CN" sz="2800" baseline="30000" dirty="0"/>
                  <a:t>-</a:t>
                </a:r>
                <a:r>
                  <a:rPr lang="en-US" altLang="zh-CN" sz="2800" dirty="0"/>
                  <a:t>,</a:t>
                </a:r>
                <a:r>
                  <a:rPr lang="zh-CN" altLang="zh-CN" sz="2800" dirty="0"/>
                  <a:t>第二步为</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+H</a:t>
                </a:r>
                <a:r>
                  <a:rPr lang="en-US" altLang="zh-CN" sz="2800" baseline="-25000" dirty="0"/>
                  <a:t>2</a:t>
                </a:r>
                <a:r>
                  <a:rPr lang="en-US" altLang="zh-CN" sz="2800" dirty="0"/>
                  <a:t>O         H</a:t>
                </a:r>
                <a:r>
                  <a:rPr lang="en-US" altLang="zh-CN" sz="2800" baseline="-25000" dirty="0"/>
                  <a:t>2</a:t>
                </a:r>
                <a:r>
                  <a:rPr lang="en-US" altLang="zh-CN" sz="2800" dirty="0"/>
                  <a:t>CO</a:t>
                </a:r>
                <a:r>
                  <a:rPr lang="en-US" altLang="zh-CN" sz="2800" baseline="-25000" dirty="0"/>
                  <a:t>3</a:t>
                </a:r>
                <a:r>
                  <a:rPr lang="en-US" altLang="zh-CN" sz="2800" dirty="0"/>
                  <a:t>+OH</a:t>
                </a:r>
                <a:r>
                  <a:rPr lang="en-US" altLang="zh-CN" sz="2800" baseline="30000" dirty="0"/>
                  <a:t>-</a:t>
                </a:r>
                <a:r>
                  <a:rPr lang="zh-CN" altLang="zh-CN" sz="2800" dirty="0"/>
                  <a:t>。</a:t>
                </a:r>
              </a:p>
              <a:p>
                <a:pPr>
                  <a:lnSpc>
                    <a:spcPct val="150000"/>
                  </a:lnSpc>
                </a:pPr>
                <a:r>
                  <a:rPr lang="en-US" altLang="zh-CN" sz="2800" dirty="0"/>
                  <a:t>②</a:t>
                </a:r>
                <a:r>
                  <a:rPr lang="zh-CN" altLang="zh-CN" sz="2800" dirty="0"/>
                  <a:t>多元弱碱阳离子的水解方程式一步写完。如</a:t>
                </a:r>
                <a:r>
                  <a:rPr lang="en-US" altLang="zh-CN" sz="2800" dirty="0"/>
                  <a:t>AlCl</a:t>
                </a:r>
                <a:r>
                  <a:rPr lang="en-US" altLang="zh-CN" sz="2800" baseline="-25000" dirty="0"/>
                  <a:t>3</a:t>
                </a:r>
                <a:r>
                  <a:rPr lang="zh-CN" altLang="zh-CN" sz="2800" dirty="0"/>
                  <a:t>发生水解的离子方程式为</a:t>
                </a:r>
                <a:r>
                  <a:rPr lang="en-US" altLang="zh-CN" sz="2800" dirty="0"/>
                  <a:t>Al</a:t>
                </a:r>
                <a:r>
                  <a:rPr lang="en-US" altLang="zh-CN" sz="2800" baseline="30000" dirty="0"/>
                  <a:t>3+</a:t>
                </a:r>
                <a:r>
                  <a:rPr lang="en-US" altLang="zh-CN" sz="2800" dirty="0"/>
                  <a:t>+3H</a:t>
                </a:r>
                <a:r>
                  <a:rPr lang="en-US" altLang="zh-CN" sz="2800" baseline="-25000" dirty="0"/>
                  <a:t>2</a:t>
                </a:r>
                <a:r>
                  <a:rPr lang="en-US" altLang="zh-CN" sz="2800" dirty="0"/>
                  <a:t>O          Al(OH)</a:t>
                </a:r>
                <a:r>
                  <a:rPr lang="en-US" altLang="zh-CN" sz="2800" baseline="-25000" dirty="0"/>
                  <a:t>3</a:t>
                </a:r>
                <a:r>
                  <a:rPr lang="en-US" altLang="zh-CN" sz="2800" dirty="0"/>
                  <a:t>+3H</a:t>
                </a:r>
                <a:r>
                  <a:rPr lang="en-US" altLang="zh-CN" sz="2800" baseline="30000" dirty="0"/>
                  <a:t>+</a:t>
                </a:r>
                <a:r>
                  <a:rPr lang="zh-CN" altLang="zh-CN" sz="2800" dirty="0"/>
                  <a:t>。</a:t>
                </a:r>
              </a:p>
              <a:p>
                <a:pPr>
                  <a:lnSpc>
                    <a:spcPct val="150000"/>
                  </a:lnSpc>
                </a:pPr>
                <a:r>
                  <a:rPr lang="en-US" altLang="zh-CN" sz="2800" dirty="0"/>
                  <a:t>③</a:t>
                </a:r>
                <a:r>
                  <a:rPr lang="zh-CN" altLang="zh-CN" sz="2800" dirty="0"/>
                  <a:t>能完全水解的离子组</a:t>
                </a:r>
                <a:r>
                  <a:rPr lang="en-US" altLang="zh-CN" sz="2800" dirty="0"/>
                  <a:t>,</a:t>
                </a:r>
                <a:r>
                  <a:rPr lang="zh-CN" altLang="zh-CN" sz="2800" dirty="0"/>
                  <a:t>由于水解程度较大</a:t>
                </a:r>
                <a:r>
                  <a:rPr lang="en-US" altLang="zh-CN" sz="2800" dirty="0"/>
                  <a:t>,</a:t>
                </a:r>
                <a:r>
                  <a:rPr lang="zh-CN" altLang="zh-CN" sz="2800" dirty="0"/>
                  <a:t>书写时要用</a:t>
                </a:r>
                <a:r>
                  <a:rPr lang="en-US" altLang="zh-CN" sz="2800" dirty="0"/>
                  <a:t>“         ”“↑”“↓”</a:t>
                </a:r>
                <a:r>
                  <a:rPr lang="zh-CN" altLang="zh-CN" sz="2800" dirty="0"/>
                  <a:t>等。如</a:t>
                </a:r>
                <a:r>
                  <a:rPr lang="en-US" altLang="zh-CN" sz="2800" dirty="0"/>
                  <a:t>AlCl</a:t>
                </a:r>
                <a:r>
                  <a:rPr lang="en-US" altLang="zh-CN" sz="2800" baseline="-25000" dirty="0"/>
                  <a:t>3</a:t>
                </a:r>
                <a:r>
                  <a:rPr lang="zh-CN" altLang="zh-CN" sz="2800" dirty="0"/>
                  <a:t>与</a:t>
                </a:r>
                <a:r>
                  <a:rPr lang="en-US" altLang="zh-CN" sz="2800" dirty="0"/>
                  <a:t>NaHCO</a:t>
                </a:r>
                <a:r>
                  <a:rPr lang="en-US" altLang="zh-CN" sz="2800" baseline="-25000" dirty="0"/>
                  <a:t>3</a:t>
                </a:r>
                <a:r>
                  <a:rPr lang="zh-CN" altLang="zh-CN" sz="2800" dirty="0"/>
                  <a:t>溶液混合发生水解的离子方程式为</a:t>
                </a:r>
                <a:r>
                  <a:rPr lang="en-US" altLang="zh-CN" sz="2800" dirty="0"/>
                  <a:t>Al</a:t>
                </a:r>
                <a:r>
                  <a:rPr lang="en-US" altLang="zh-CN" sz="2800" baseline="30000" dirty="0"/>
                  <a:t>3+</a:t>
                </a:r>
                <a:r>
                  <a:rPr lang="en-US" altLang="zh-CN" sz="2800" dirty="0"/>
                  <a:t>+3HC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     Al(OH)</a:t>
                </a:r>
                <a:r>
                  <a:rPr lang="en-US" altLang="zh-CN" sz="2800" baseline="-25000" dirty="0"/>
                  <a:t>3</a:t>
                </a:r>
                <a:r>
                  <a:rPr lang="en-US" altLang="zh-CN" sz="2800" dirty="0"/>
                  <a:t>↓+3CO</a:t>
                </a:r>
                <a:r>
                  <a:rPr lang="en-US" altLang="zh-CN" sz="2800" baseline="-25000" dirty="0"/>
                  <a:t>2</a:t>
                </a:r>
                <a:r>
                  <a:rPr lang="en-US" altLang="zh-CN" sz="2800" dirty="0"/>
                  <a:t>↑</a:t>
                </a:r>
                <a:r>
                  <a:rPr lang="zh-CN" altLang="zh-CN" sz="2800" dirty="0"/>
                  <a:t>。</a:t>
                </a:r>
                <a:endParaRPr lang="en-US" altLang="zh-CN" sz="2800" dirty="0"/>
              </a:p>
            </p:txBody>
          </p:sp>
        </mc:Choice>
        <mc:Fallback xmlns="">
          <p:sp>
            <p:nvSpPr>
              <p:cNvPr id="10" name="矩形 9">
                <a:extLst>
                  <a:ext uri="{FF2B5EF4-FFF2-40B4-BE49-F238E27FC236}">
                    <a16:creationId xmlns:a16="http://schemas.microsoft.com/office/drawing/2014/main" xmlns:a14="http://schemas.microsoft.com/office/drawing/2010/main" xmlns="" id="{624ADB48-4E96-4B52-B003-1986B52AF0A6}"/>
                  </a:ext>
                </a:extLst>
              </p:cNvPr>
              <p:cNvSpPr>
                <a:spLocks noRot="1" noChangeAspect="1" noMove="1" noResize="1" noEditPoints="1" noAdjustHandles="1" noChangeArrowheads="1" noChangeShapeType="1" noTextEdit="1"/>
              </p:cNvSpPr>
              <p:nvPr/>
            </p:nvSpPr>
            <p:spPr>
              <a:xfrm>
                <a:off x="234043" y="288365"/>
                <a:ext cx="11723913" cy="5954130"/>
              </a:xfrm>
              <a:prstGeom prst="rect">
                <a:avLst/>
              </a:prstGeom>
              <a:blipFill rotWithShape="1">
                <a:blip r:embed="rId2"/>
                <a:stretch>
                  <a:fillRect l="-1040" r="-988" b="-102"/>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F290EE0F-A79A-4144-8D2D-FF9C7A01BC8C}"/>
              </a:ext>
            </a:extLst>
          </p:cNvPr>
          <p:cNvPicPr/>
          <p:nvPr/>
        </p:nvPicPr>
        <p:blipFill>
          <a:blip r:embed="rId3"/>
          <a:stretch>
            <a:fillRect/>
          </a:stretch>
        </p:blipFill>
        <p:spPr>
          <a:xfrm>
            <a:off x="2801937" y="2439669"/>
            <a:ext cx="652463" cy="370675"/>
          </a:xfrm>
          <a:prstGeom prst="rect">
            <a:avLst/>
          </a:prstGeom>
        </p:spPr>
      </p:pic>
      <p:pic>
        <p:nvPicPr>
          <p:cNvPr id="6" name="图片 5">
            <a:extLst>
              <a:ext uri="{FF2B5EF4-FFF2-40B4-BE49-F238E27FC236}">
                <a16:creationId xmlns="" xmlns:a16="http://schemas.microsoft.com/office/drawing/2014/main" id="{F7C3AFE9-43BB-4BF7-A3A7-43C3D8D11A19}"/>
              </a:ext>
            </a:extLst>
          </p:cNvPr>
          <p:cNvPicPr/>
          <p:nvPr/>
        </p:nvPicPr>
        <p:blipFill>
          <a:blip r:embed="rId3"/>
          <a:stretch>
            <a:fillRect/>
          </a:stretch>
        </p:blipFill>
        <p:spPr>
          <a:xfrm>
            <a:off x="8737602" y="2439668"/>
            <a:ext cx="652463" cy="370675"/>
          </a:xfrm>
          <a:prstGeom prst="rect">
            <a:avLst/>
          </a:prstGeom>
        </p:spPr>
      </p:pic>
      <p:pic>
        <p:nvPicPr>
          <p:cNvPr id="7" name="图片 6">
            <a:extLst>
              <a:ext uri="{FF2B5EF4-FFF2-40B4-BE49-F238E27FC236}">
                <a16:creationId xmlns="" xmlns:a16="http://schemas.microsoft.com/office/drawing/2014/main" id="{82BBF0DC-3C0C-4BFB-BB59-0677436C9DDC}"/>
              </a:ext>
            </a:extLst>
          </p:cNvPr>
          <p:cNvPicPr/>
          <p:nvPr/>
        </p:nvPicPr>
        <p:blipFill>
          <a:blip r:embed="rId4"/>
          <a:stretch>
            <a:fillRect/>
          </a:stretch>
        </p:blipFill>
        <p:spPr>
          <a:xfrm>
            <a:off x="10150912" y="4999654"/>
            <a:ext cx="681038" cy="386909"/>
          </a:xfrm>
          <a:prstGeom prst="rect">
            <a:avLst/>
          </a:prstGeom>
        </p:spPr>
      </p:pic>
      <p:pic>
        <p:nvPicPr>
          <p:cNvPr id="8" name="图片 7">
            <a:extLst>
              <a:ext uri="{FF2B5EF4-FFF2-40B4-BE49-F238E27FC236}">
                <a16:creationId xmlns="" xmlns:a16="http://schemas.microsoft.com/office/drawing/2014/main" id="{59C456F1-12DD-46F7-B98C-F301988BB8D0}"/>
              </a:ext>
            </a:extLst>
          </p:cNvPr>
          <p:cNvPicPr/>
          <p:nvPr/>
        </p:nvPicPr>
        <p:blipFill>
          <a:blip r:embed="rId3"/>
          <a:stretch>
            <a:fillRect/>
          </a:stretch>
        </p:blipFill>
        <p:spPr>
          <a:xfrm>
            <a:off x="2395538" y="3740482"/>
            <a:ext cx="652463" cy="370675"/>
          </a:xfrm>
          <a:prstGeom prst="rect">
            <a:avLst/>
          </a:prstGeom>
        </p:spPr>
      </p:pic>
      <p:pic>
        <p:nvPicPr>
          <p:cNvPr id="9" name="图片 8">
            <a:extLst>
              <a:ext uri="{FF2B5EF4-FFF2-40B4-BE49-F238E27FC236}">
                <a16:creationId xmlns="" xmlns:a16="http://schemas.microsoft.com/office/drawing/2014/main" id="{864B2B27-787C-44FF-A3C0-B9A2FFE70942}"/>
              </a:ext>
            </a:extLst>
          </p:cNvPr>
          <p:cNvPicPr/>
          <p:nvPr/>
        </p:nvPicPr>
        <p:blipFill>
          <a:blip r:embed="rId4"/>
          <a:stretch>
            <a:fillRect/>
          </a:stretch>
        </p:blipFill>
        <p:spPr>
          <a:xfrm>
            <a:off x="8925936" y="4332964"/>
            <a:ext cx="681038" cy="386909"/>
          </a:xfrm>
          <a:prstGeom prst="rect">
            <a:avLst/>
          </a:prstGeom>
        </p:spPr>
      </p:pic>
    </p:spTree>
    <p:extLst>
      <p:ext uri="{BB962C8B-B14F-4D97-AF65-F5344CB8AC3E}">
        <p14:creationId xmlns:p14="http://schemas.microsoft.com/office/powerpoint/2010/main" val="103142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0" name="矩形 9">
                <a:extLst>
                  <a:ext uri="{FF2B5EF4-FFF2-40B4-BE49-F238E27FC236}">
                    <a16:creationId xmlns="" xmlns:a16="http://schemas.microsoft.com/office/drawing/2014/main" id="{624ADB48-4E96-4B52-B003-1986B52AF0A6}"/>
                  </a:ext>
                </a:extLst>
              </p:cNvPr>
              <p:cNvSpPr/>
              <p:nvPr/>
            </p:nvSpPr>
            <p:spPr>
              <a:xfrm>
                <a:off x="234043" y="692025"/>
                <a:ext cx="11723913" cy="2902846"/>
              </a:xfrm>
              <a:prstGeom prst="rect">
                <a:avLst/>
              </a:prstGeom>
            </p:spPr>
            <p:txBody>
              <a:bodyPr wrap="square">
                <a:spAutoFit/>
              </a:bodyPr>
              <a:lstStyle/>
              <a:p>
                <a:pPr>
                  <a:lnSpc>
                    <a:spcPct val="150000"/>
                  </a:lnSpc>
                </a:pPr>
                <a:r>
                  <a:rPr lang="zh-CN" altLang="en-US" sz="2800" b="1" dirty="0">
                    <a:solidFill>
                      <a:srgbClr val="DA251C"/>
                    </a:solidFill>
                  </a:rPr>
                  <a:t>规律总结</a:t>
                </a:r>
                <a:endParaRPr lang="en-US" altLang="zh-CN" sz="2800" b="1" dirty="0">
                  <a:solidFill>
                    <a:srgbClr val="DA251C"/>
                  </a:solidFill>
                </a:endParaRPr>
              </a:p>
              <a:p>
                <a:pPr>
                  <a:lnSpc>
                    <a:spcPct val="150000"/>
                  </a:lnSpc>
                </a:pPr>
                <a:r>
                  <a:rPr lang="zh-CN" altLang="zh-CN" sz="2800" dirty="0"/>
                  <a:t>盐类水解的离子方程式可用通式表示为</a:t>
                </a:r>
                <a:r>
                  <a:rPr lang="en-US" altLang="zh-CN" sz="2800" dirty="0"/>
                  <a:t>R</a:t>
                </a:r>
                <a:r>
                  <a:rPr lang="en-US" altLang="zh-CN" sz="2800" baseline="30000" dirty="0"/>
                  <a:t>-</a:t>
                </a:r>
                <a:r>
                  <a:rPr lang="en-US" altLang="zh-CN" sz="2800" dirty="0"/>
                  <a:t>+H</a:t>
                </a:r>
                <a:r>
                  <a:rPr lang="en-US" altLang="zh-CN" sz="2800" baseline="-25000" dirty="0"/>
                  <a:t>2</a:t>
                </a:r>
                <a:r>
                  <a:rPr lang="en-US" altLang="zh-CN" sz="2800" dirty="0"/>
                  <a:t>O          HR+OH</a:t>
                </a:r>
                <a:r>
                  <a:rPr lang="en-US" altLang="zh-CN" sz="2800" baseline="30000" dirty="0"/>
                  <a:t>-</a:t>
                </a:r>
                <a:r>
                  <a:rPr lang="en-US" altLang="zh-CN" sz="2800" dirty="0"/>
                  <a:t>,R</a:t>
                </a:r>
                <a:r>
                  <a:rPr lang="en-US" altLang="zh-CN" sz="2800" i="1" baseline="30000" dirty="0"/>
                  <a:t>m</a:t>
                </a:r>
                <a:r>
                  <a:rPr lang="en-US" altLang="zh-CN" sz="2800" baseline="30000" dirty="0"/>
                  <a:t>-</a:t>
                </a:r>
                <a:r>
                  <a:rPr lang="en-US" altLang="zh-CN" sz="2800" dirty="0"/>
                  <a:t>+H</a:t>
                </a:r>
                <a:r>
                  <a:rPr lang="en-US" altLang="zh-CN" sz="2800" baseline="-25000" dirty="0"/>
                  <a:t>2</a:t>
                </a:r>
                <a:r>
                  <a:rPr lang="en-US" altLang="zh-CN" sz="2800" dirty="0"/>
                  <a:t>O      H</a:t>
                </a:r>
                <a14:m>
                  <m:oMath xmlns:m="http://schemas.openxmlformats.org/officeDocument/2006/math">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m:t>(</m:t>
                        </m:r>
                        <m:r>
                          <a:rPr lang="en-US" altLang="zh-CN" sz="2800" i="1">
                            <a:latin typeface="Cambria Math" panose="02040503050406030204" pitchFamily="18" charset="0"/>
                          </a:rPr>
                          <m:t>𝑚</m:t>
                        </m:r>
                        <m:r>
                          <m:rPr>
                            <m:nor/>
                          </m:rPr>
                          <a:rPr lang="en-US" altLang="zh-CN" sz="2800" i="1"/>
                          <m:t>−</m:t>
                        </m:r>
                        <m:r>
                          <a:rPr lang="en-US" altLang="zh-CN" sz="2800">
                            <a:latin typeface="Cambria Math" panose="02040503050406030204" pitchFamily="18" charset="0"/>
                          </a:rPr>
                          <m:t>1</m:t>
                        </m:r>
                        <m:sSup>
                          <m:sSupPr>
                            <m:ctrlPr>
                              <a:rPr lang="zh-CN" altLang="zh-CN" sz="2800" i="1">
                                <a:latin typeface="Cambria Math" panose="02040503050406030204" pitchFamily="18" charset="0"/>
                              </a:rPr>
                            </m:ctrlPr>
                          </m:sSupPr>
                          <m:e>
                            <m:r>
                              <m:rPr>
                                <m:nor/>
                              </m:rPr>
                              <a:rPr lang="en-US" altLang="zh-CN" sz="2800"/>
                              <m:t>)</m:t>
                            </m:r>
                          </m:e>
                          <m:sup>
                            <m:r>
                              <m:rPr>
                                <m:nor/>
                              </m:rPr>
                              <a:rPr lang="en-US" altLang="zh-CN" sz="2800" i="1"/>
                              <m:t>−</m:t>
                            </m:r>
                          </m:sup>
                        </m:sSup>
                      </m:sup>
                    </m:sSup>
                  </m:oMath>
                </a14:m>
                <a:r>
                  <a:rPr lang="en-US" altLang="zh-CN" sz="2800" dirty="0"/>
                  <a:t>+OH</a:t>
                </a:r>
                <a:r>
                  <a:rPr lang="en-US" altLang="zh-CN" sz="2800" baseline="30000" dirty="0"/>
                  <a:t>-</a:t>
                </a:r>
                <a:r>
                  <a:rPr lang="en-US" altLang="zh-CN" sz="2800" dirty="0"/>
                  <a:t>(</a:t>
                </a:r>
                <a:r>
                  <a:rPr lang="zh-CN" altLang="zh-CN" sz="2800" dirty="0"/>
                  <a:t>分步水解</a:t>
                </a:r>
                <a:r>
                  <a:rPr lang="en-US" altLang="zh-CN" sz="2800" dirty="0"/>
                  <a:t>);R</a:t>
                </a:r>
                <a:r>
                  <a:rPr lang="en-US" altLang="zh-CN" sz="2800" baseline="30000" dirty="0"/>
                  <a:t>+</a:t>
                </a:r>
                <a:r>
                  <a:rPr lang="en-US" altLang="zh-CN" sz="2800" dirty="0"/>
                  <a:t>+H</a:t>
                </a:r>
                <a:r>
                  <a:rPr lang="en-US" altLang="zh-CN" sz="2800" baseline="-25000" dirty="0"/>
                  <a:t>2</a:t>
                </a:r>
                <a:r>
                  <a:rPr lang="en-US" altLang="zh-CN" sz="2800" dirty="0"/>
                  <a:t>O          </a:t>
                </a:r>
                <a:r>
                  <a:rPr lang="en-US" altLang="zh-CN" sz="2800" dirty="0" err="1"/>
                  <a:t>ROH+H</a:t>
                </a:r>
                <a:r>
                  <a:rPr lang="en-US" altLang="zh-CN" sz="2800" baseline="30000" dirty="0" err="1"/>
                  <a:t>+</a:t>
                </a:r>
                <a:r>
                  <a:rPr lang="en-US" altLang="zh-CN" sz="2800" dirty="0" err="1"/>
                  <a:t>,R</a:t>
                </a:r>
                <a:r>
                  <a:rPr lang="en-US" altLang="zh-CN" sz="2800" i="1" baseline="30000" dirty="0" err="1"/>
                  <a:t>n</a:t>
                </a:r>
                <a:r>
                  <a:rPr lang="en-US" altLang="zh-CN" sz="2800" baseline="30000" dirty="0"/>
                  <a:t>+</a:t>
                </a:r>
                <a:r>
                  <a:rPr lang="en-US" altLang="zh-CN" sz="2800" dirty="0"/>
                  <a:t>+</a:t>
                </a:r>
                <a:r>
                  <a:rPr lang="en-US" altLang="zh-CN" sz="2800" i="1" dirty="0"/>
                  <a:t>n</a:t>
                </a:r>
                <a:r>
                  <a:rPr lang="en-US" altLang="zh-CN" sz="2800" dirty="0"/>
                  <a:t>H</a:t>
                </a:r>
                <a:r>
                  <a:rPr lang="en-US" altLang="zh-CN" sz="2800" baseline="-25000" dirty="0"/>
                  <a:t>2</a:t>
                </a:r>
                <a:r>
                  <a:rPr lang="en-US" altLang="zh-CN" sz="2800" dirty="0"/>
                  <a:t>O      </a:t>
                </a:r>
                <a:r>
                  <a:rPr lang="en-US" altLang="zh-CN" sz="2800" dirty="0" smtClean="0"/>
                  <a:t>       R(OH)</a:t>
                </a:r>
                <a:r>
                  <a:rPr lang="en-US" altLang="zh-CN" sz="2800" i="1" baseline="-25000" dirty="0" smtClean="0"/>
                  <a:t>n</a:t>
                </a:r>
              </a:p>
              <a:p>
                <a:pPr>
                  <a:lnSpc>
                    <a:spcPct val="150000"/>
                  </a:lnSpc>
                </a:pPr>
                <a:r>
                  <a:rPr lang="en-US" altLang="zh-CN" sz="2800" dirty="0" smtClean="0"/>
                  <a:t>+</a:t>
                </a:r>
                <a:r>
                  <a:rPr lang="en-US" altLang="zh-CN" sz="2800" i="1" dirty="0" err="1"/>
                  <a:t>n</a:t>
                </a:r>
                <a:r>
                  <a:rPr lang="en-US" altLang="zh-CN" sz="2800" dirty="0" err="1"/>
                  <a:t>H</a:t>
                </a:r>
                <a:r>
                  <a:rPr lang="en-US" altLang="zh-CN" sz="2800" baseline="30000" dirty="0"/>
                  <a:t>+</a:t>
                </a:r>
                <a:r>
                  <a:rPr lang="en-US" altLang="zh-CN" sz="2800" dirty="0"/>
                  <a:t>(</a:t>
                </a:r>
                <a:r>
                  <a:rPr lang="zh-CN" altLang="zh-CN" sz="2800" dirty="0"/>
                  <a:t>一步到位</a:t>
                </a:r>
                <a:r>
                  <a:rPr lang="en-US" altLang="zh-CN" sz="2800" dirty="0"/>
                  <a:t>)</a:t>
                </a:r>
                <a:r>
                  <a:rPr lang="zh-CN" altLang="zh-CN" sz="2800" dirty="0"/>
                  <a:t>。</a:t>
                </a:r>
                <a:endParaRPr lang="en-US" altLang="zh-CN" sz="2800" dirty="0"/>
              </a:p>
            </p:txBody>
          </p:sp>
        </mc:Choice>
        <mc:Fallback xmlns="">
          <p:sp>
            <p:nvSpPr>
              <p:cNvPr id="10" name="矩形 9">
                <a:extLst>
                  <a:ext uri="{FF2B5EF4-FFF2-40B4-BE49-F238E27FC236}">
                    <a16:creationId xmlns:a16="http://schemas.microsoft.com/office/drawing/2014/main" xmlns:a14="http://schemas.microsoft.com/office/drawing/2010/main" xmlns="" id="{624ADB48-4E96-4B52-B003-1986B52AF0A6}"/>
                  </a:ext>
                </a:extLst>
              </p:cNvPr>
              <p:cNvSpPr>
                <a:spLocks noRot="1" noChangeAspect="1" noMove="1" noResize="1" noEditPoints="1" noAdjustHandles="1" noChangeArrowheads="1" noChangeShapeType="1" noTextEdit="1"/>
              </p:cNvSpPr>
              <p:nvPr/>
            </p:nvSpPr>
            <p:spPr>
              <a:xfrm>
                <a:off x="234043" y="692025"/>
                <a:ext cx="11723913" cy="2902846"/>
              </a:xfrm>
              <a:prstGeom prst="rect">
                <a:avLst/>
              </a:prstGeom>
              <a:blipFill rotWithShape="1">
                <a:blip r:embed="rId2"/>
                <a:stretch>
                  <a:fillRect l="-1040" b="-2311"/>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990CAFC0-0E7C-4502-A9CE-1E289DBAC542}"/>
              </a:ext>
            </a:extLst>
          </p:cNvPr>
          <p:cNvPicPr/>
          <p:nvPr/>
        </p:nvPicPr>
        <p:blipFill>
          <a:blip r:embed="rId3"/>
          <a:stretch>
            <a:fillRect/>
          </a:stretch>
        </p:blipFill>
        <p:spPr>
          <a:xfrm>
            <a:off x="7658102" y="1547928"/>
            <a:ext cx="652463" cy="370675"/>
          </a:xfrm>
          <a:prstGeom prst="rect">
            <a:avLst/>
          </a:prstGeom>
        </p:spPr>
      </p:pic>
      <p:pic>
        <p:nvPicPr>
          <p:cNvPr id="6" name="图片 5">
            <a:extLst>
              <a:ext uri="{FF2B5EF4-FFF2-40B4-BE49-F238E27FC236}">
                <a16:creationId xmlns="" xmlns:a16="http://schemas.microsoft.com/office/drawing/2014/main" id="{12A13799-AE2B-4638-A4EA-489EC6B36217}"/>
              </a:ext>
            </a:extLst>
          </p:cNvPr>
          <p:cNvPicPr/>
          <p:nvPr/>
        </p:nvPicPr>
        <p:blipFill>
          <a:blip r:embed="rId3"/>
          <a:stretch>
            <a:fillRect/>
          </a:stretch>
        </p:blipFill>
        <p:spPr>
          <a:xfrm>
            <a:off x="5806281" y="2309928"/>
            <a:ext cx="652463" cy="370675"/>
          </a:xfrm>
          <a:prstGeom prst="rect">
            <a:avLst/>
          </a:prstGeom>
        </p:spPr>
      </p:pic>
      <p:pic>
        <p:nvPicPr>
          <p:cNvPr id="7" name="图片 6">
            <a:extLst>
              <a:ext uri="{FF2B5EF4-FFF2-40B4-BE49-F238E27FC236}">
                <a16:creationId xmlns="" xmlns:a16="http://schemas.microsoft.com/office/drawing/2014/main" id="{299FA35F-33EB-4EAC-83C5-6F6401AFD5EA}"/>
              </a:ext>
            </a:extLst>
          </p:cNvPr>
          <p:cNvPicPr/>
          <p:nvPr/>
        </p:nvPicPr>
        <p:blipFill>
          <a:blip r:embed="rId3"/>
          <a:stretch>
            <a:fillRect/>
          </a:stretch>
        </p:blipFill>
        <p:spPr>
          <a:xfrm>
            <a:off x="9751311" y="2309928"/>
            <a:ext cx="652463" cy="370675"/>
          </a:xfrm>
          <a:prstGeom prst="rect">
            <a:avLst/>
          </a:prstGeom>
        </p:spPr>
      </p:pic>
      <p:sp>
        <p:nvSpPr>
          <p:cNvPr id="8" name="矩形 7">
            <a:extLst>
              <a:ext uri="{FF2B5EF4-FFF2-40B4-BE49-F238E27FC236}">
                <a16:creationId xmlns="" xmlns:a16="http://schemas.microsoft.com/office/drawing/2014/main" id="{74BEC155-63AB-47F4-920C-DBA26A03DEF8}"/>
              </a:ext>
            </a:extLst>
          </p:cNvPr>
          <p:cNvSpPr/>
          <p:nvPr/>
        </p:nvSpPr>
        <p:spPr>
          <a:xfrm>
            <a:off x="234043" y="4134650"/>
            <a:ext cx="11723913" cy="2031325"/>
          </a:xfrm>
          <a:prstGeom prst="rect">
            <a:avLst/>
          </a:prstGeom>
        </p:spPr>
        <p:txBody>
          <a:bodyPr wrap="square">
            <a:spAutoFit/>
          </a:bodyPr>
          <a:lstStyle/>
          <a:p>
            <a:pPr>
              <a:lnSpc>
                <a:spcPct val="150000"/>
              </a:lnSpc>
            </a:pPr>
            <a:r>
              <a:rPr lang="en-US" altLang="zh-CN" sz="2800" b="1" dirty="0"/>
              <a:t>5.</a:t>
            </a:r>
            <a:r>
              <a:rPr lang="zh-CN" altLang="zh-CN" sz="2800" b="1" dirty="0"/>
              <a:t>影响因素</a:t>
            </a:r>
          </a:p>
          <a:p>
            <a:pPr>
              <a:lnSpc>
                <a:spcPct val="150000"/>
              </a:lnSpc>
            </a:pPr>
            <a:r>
              <a:rPr lang="en-US" altLang="zh-CN" sz="2800" dirty="0"/>
              <a:t>(1)</a:t>
            </a:r>
            <a:r>
              <a:rPr lang="zh-CN" altLang="zh-CN" sz="2800" dirty="0"/>
              <a:t>内因</a:t>
            </a:r>
            <a:r>
              <a:rPr lang="en-US" altLang="zh-CN" sz="2800" dirty="0"/>
              <a:t>:</a:t>
            </a:r>
            <a:r>
              <a:rPr lang="zh-CN" altLang="zh-CN" sz="2800" dirty="0"/>
              <a:t>盐本身的性质</a:t>
            </a:r>
            <a:r>
              <a:rPr lang="en-US" altLang="zh-CN" sz="2800" dirty="0"/>
              <a:t>,</a:t>
            </a:r>
            <a:r>
              <a:rPr lang="zh-CN" altLang="zh-CN" sz="2800" dirty="0"/>
              <a:t>构成盐的弱酸阴离子对应的酸越弱</a:t>
            </a:r>
            <a:r>
              <a:rPr lang="en-US" altLang="zh-CN" sz="2800" dirty="0"/>
              <a:t>(</a:t>
            </a:r>
            <a:r>
              <a:rPr lang="zh-CN" altLang="zh-CN" sz="2800" dirty="0"/>
              <a:t>或构成盐的弱碱阳离子对应的碱越弱</a:t>
            </a:r>
            <a:r>
              <a:rPr lang="en-US" altLang="zh-CN" sz="2800" dirty="0"/>
              <a:t>),</a:t>
            </a:r>
            <a:r>
              <a:rPr lang="zh-CN" altLang="zh-CN" sz="2800" dirty="0"/>
              <a:t>水解程度越大</a:t>
            </a:r>
            <a:r>
              <a:rPr lang="en-US" altLang="zh-CN" sz="2800" dirty="0"/>
              <a:t>,</a:t>
            </a:r>
            <a:r>
              <a:rPr lang="zh-CN" altLang="zh-CN" sz="2800" dirty="0"/>
              <a:t>溶液的碱性</a:t>
            </a:r>
            <a:r>
              <a:rPr lang="en-US" altLang="zh-CN" sz="2800" dirty="0"/>
              <a:t>(</a:t>
            </a:r>
            <a:r>
              <a:rPr lang="zh-CN" altLang="zh-CN" sz="2800" dirty="0"/>
              <a:t>或酸性</a:t>
            </a:r>
            <a:r>
              <a:rPr lang="en-US" altLang="zh-CN" sz="2800" dirty="0"/>
              <a:t>)</a:t>
            </a:r>
            <a:r>
              <a:rPr lang="zh-CN" altLang="zh-CN" sz="2800" dirty="0"/>
              <a:t>越强。</a:t>
            </a:r>
          </a:p>
        </p:txBody>
      </p:sp>
    </p:spTree>
    <p:extLst>
      <p:ext uri="{BB962C8B-B14F-4D97-AF65-F5344CB8AC3E}">
        <p14:creationId xmlns:p14="http://schemas.microsoft.com/office/powerpoint/2010/main" val="343212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8365"/>
            <a:ext cx="11723913" cy="662297"/>
          </a:xfrm>
          <a:prstGeom prst="rect">
            <a:avLst/>
          </a:prstGeom>
        </p:spPr>
        <p:txBody>
          <a:bodyPr wrap="square">
            <a:spAutoFit/>
          </a:bodyPr>
          <a:lstStyle/>
          <a:p>
            <a:pPr>
              <a:lnSpc>
                <a:spcPct val="150000"/>
              </a:lnSpc>
            </a:pPr>
            <a:r>
              <a:rPr lang="en-US" altLang="zh-CN" sz="2800" dirty="0"/>
              <a:t>(2)</a:t>
            </a:r>
            <a:r>
              <a:rPr lang="zh-CN" altLang="zh-CN" sz="2800" dirty="0"/>
              <a:t>外因</a:t>
            </a:r>
            <a:r>
              <a:rPr lang="en-US" altLang="zh-CN" sz="2800" dirty="0"/>
              <a:t>:</a:t>
            </a:r>
            <a:r>
              <a:rPr lang="zh-CN" altLang="zh-CN" sz="2800" dirty="0"/>
              <a:t>受温度、浓度及外加酸或碱的影响。</a:t>
            </a:r>
          </a:p>
        </p:txBody>
      </p:sp>
      <p:graphicFrame>
        <p:nvGraphicFramePr>
          <p:cNvPr id="2" name="表格 1">
            <a:extLst>
              <a:ext uri="{FF2B5EF4-FFF2-40B4-BE49-F238E27FC236}">
                <a16:creationId xmlns="" xmlns:a16="http://schemas.microsoft.com/office/drawing/2014/main" id="{273AAB01-F648-482D-869F-34887A02E38C}"/>
              </a:ext>
            </a:extLst>
          </p:cNvPr>
          <p:cNvGraphicFramePr>
            <a:graphicFrameLocks noGrp="1"/>
          </p:cNvGraphicFramePr>
          <p:nvPr>
            <p:extLst>
              <p:ext uri="{D42A27DB-BD31-4B8C-83A1-F6EECF244321}">
                <p14:modId xmlns:p14="http://schemas.microsoft.com/office/powerpoint/2010/main" val="4155560303"/>
              </p:ext>
            </p:extLst>
          </p:nvPr>
        </p:nvGraphicFramePr>
        <p:xfrm>
          <a:off x="508001" y="1067997"/>
          <a:ext cx="11248571" cy="5334000"/>
        </p:xfrm>
        <a:graphic>
          <a:graphicData uri="http://schemas.openxmlformats.org/drawingml/2006/table">
            <a:tbl>
              <a:tblPr firstRow="1" firstCol="1" bandRow="1">
                <a:tableStyleId>{5C22544A-7EE6-4342-B048-85BDC9FD1C3A}</a:tableStyleId>
              </a:tblPr>
              <a:tblGrid>
                <a:gridCol w="899886">
                  <a:extLst>
                    <a:ext uri="{9D8B030D-6E8A-4147-A177-3AD203B41FA5}">
                      <a16:colId xmlns="" xmlns:a16="http://schemas.microsoft.com/office/drawing/2014/main" val="3811533248"/>
                    </a:ext>
                  </a:extLst>
                </a:gridCol>
                <a:gridCol w="1901371">
                  <a:extLst>
                    <a:ext uri="{9D8B030D-6E8A-4147-A177-3AD203B41FA5}">
                      <a16:colId xmlns="" xmlns:a16="http://schemas.microsoft.com/office/drawing/2014/main" val="1744251214"/>
                    </a:ext>
                  </a:extLst>
                </a:gridCol>
                <a:gridCol w="2757714">
                  <a:extLst>
                    <a:ext uri="{9D8B030D-6E8A-4147-A177-3AD203B41FA5}">
                      <a16:colId xmlns="" xmlns:a16="http://schemas.microsoft.com/office/drawing/2014/main" val="3280790161"/>
                    </a:ext>
                  </a:extLst>
                </a:gridCol>
                <a:gridCol w="1614031">
                  <a:extLst>
                    <a:ext uri="{9D8B030D-6E8A-4147-A177-3AD203B41FA5}">
                      <a16:colId xmlns="" xmlns:a16="http://schemas.microsoft.com/office/drawing/2014/main" val="1184906480"/>
                    </a:ext>
                  </a:extLst>
                </a:gridCol>
                <a:gridCol w="4075569">
                  <a:extLst>
                    <a:ext uri="{9D8B030D-6E8A-4147-A177-3AD203B41FA5}">
                      <a16:colId xmlns="" xmlns:a16="http://schemas.microsoft.com/office/drawing/2014/main" val="3655373068"/>
                    </a:ext>
                  </a:extLst>
                </a:gridCol>
              </a:tblGrid>
              <a:tr h="0">
                <a:tc gridSpan="2">
                  <a:txBody>
                    <a:bodyPr/>
                    <a:lstStyle/>
                    <a:p>
                      <a:pPr algn="ctr">
                        <a:lnSpc>
                          <a:spcPct val="100000"/>
                        </a:lnSpc>
                        <a:spcAft>
                          <a:spcPts val="0"/>
                        </a:spcAft>
                      </a:pPr>
                      <a:r>
                        <a:rPr lang="zh-CN" sz="2800" b="0" dirty="0">
                          <a:solidFill>
                            <a:schemeClr val="tx1"/>
                          </a:solidFill>
                          <a:effectLst/>
                          <a:latin typeface="+mn-lt"/>
                          <a:ea typeface="+mn-ea"/>
                        </a:rPr>
                        <a:t>因素</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latin typeface="+mn-lt"/>
                          <a:ea typeface="+mn-ea"/>
                        </a:rPr>
                        <a:t>水解平衡</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水解程度</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溶液中水电离出的</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或</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浓度</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58207820"/>
                  </a:ext>
                </a:extLst>
              </a:tr>
              <a:tr h="0">
                <a:tc>
                  <a:txBody>
                    <a:bodyPr/>
                    <a:lstStyle/>
                    <a:p>
                      <a:pPr algn="ctr">
                        <a:lnSpc>
                          <a:spcPct val="150000"/>
                        </a:lnSpc>
                        <a:spcAft>
                          <a:spcPts val="0"/>
                        </a:spcAft>
                      </a:pPr>
                      <a:r>
                        <a:rPr lang="zh-CN" sz="2800" b="0">
                          <a:solidFill>
                            <a:schemeClr val="tx1"/>
                          </a:solidFill>
                          <a:effectLst/>
                          <a:latin typeface="+mn-lt"/>
                          <a:ea typeface="+mn-ea"/>
                        </a:rPr>
                        <a:t>温度</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升高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26537186"/>
                  </a:ext>
                </a:extLst>
              </a:tr>
              <a:tr h="0">
                <a:tc rowSpan="2">
                  <a:txBody>
                    <a:bodyPr/>
                    <a:lstStyle/>
                    <a:p>
                      <a:pPr algn="ctr">
                        <a:lnSpc>
                          <a:spcPct val="150000"/>
                        </a:lnSpc>
                        <a:spcAft>
                          <a:spcPts val="0"/>
                        </a:spcAft>
                      </a:pPr>
                      <a:r>
                        <a:rPr lang="zh-CN" sz="2800" b="0">
                          <a:solidFill>
                            <a:schemeClr val="tx1"/>
                          </a:solidFill>
                          <a:effectLst/>
                          <a:latin typeface="+mn-lt"/>
                          <a:ea typeface="+mn-ea"/>
                        </a:rPr>
                        <a:t>浓度</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71894324"/>
                  </a:ext>
                </a:extLst>
              </a:tr>
              <a:tr h="0">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减小</a:t>
                      </a:r>
                      <a:r>
                        <a:rPr lang="en-US" sz="2800" b="0">
                          <a:solidFill>
                            <a:schemeClr val="tx1"/>
                          </a:solidFill>
                          <a:effectLst/>
                          <a:latin typeface="+mn-lt"/>
                          <a:ea typeface="+mn-ea"/>
                        </a:rPr>
                        <a:t>(</a:t>
                      </a:r>
                      <a:r>
                        <a:rPr lang="zh-CN" sz="2800" b="0">
                          <a:solidFill>
                            <a:schemeClr val="tx1"/>
                          </a:solidFill>
                          <a:effectLst/>
                          <a:latin typeface="+mn-lt"/>
                          <a:ea typeface="+mn-ea"/>
                        </a:rPr>
                        <a:t>稀释</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91377726"/>
                  </a:ext>
                </a:extLst>
              </a:tr>
              <a:tr h="0">
                <a:tc rowSpan="2">
                  <a:txBody>
                    <a:bodyPr/>
                    <a:lstStyle/>
                    <a:p>
                      <a:pPr algn="ctr">
                        <a:lnSpc>
                          <a:spcPct val="150000"/>
                        </a:lnSpc>
                        <a:spcAft>
                          <a:spcPts val="0"/>
                        </a:spcAft>
                      </a:pPr>
                      <a:r>
                        <a:rPr lang="zh-CN" sz="2800" b="0">
                          <a:solidFill>
                            <a:schemeClr val="tx1"/>
                          </a:solidFill>
                          <a:effectLst/>
                          <a:latin typeface="+mn-lt"/>
                          <a:ea typeface="+mn-ea"/>
                        </a:rPr>
                        <a:t>外加</a:t>
                      </a:r>
                    </a:p>
                    <a:p>
                      <a:pPr algn="ctr">
                        <a:lnSpc>
                          <a:spcPct val="150000"/>
                        </a:lnSpc>
                        <a:spcAft>
                          <a:spcPts val="0"/>
                        </a:spcAft>
                      </a:pPr>
                      <a:r>
                        <a:rPr lang="zh-CN" sz="2800" b="0">
                          <a:solidFill>
                            <a:schemeClr val="tx1"/>
                          </a:solidFill>
                          <a:effectLst/>
                          <a:latin typeface="+mn-lt"/>
                          <a:ea typeface="+mn-ea"/>
                        </a:rPr>
                        <a:t>酸或碱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nSpc>
                          <a:spcPct val="150000"/>
                        </a:lnSpc>
                        <a:spcAft>
                          <a:spcPts val="0"/>
                        </a:spcAft>
                      </a:pPr>
                      <a:r>
                        <a:rPr lang="zh-CN" sz="2800" b="0">
                          <a:solidFill>
                            <a:schemeClr val="tx1"/>
                          </a:solidFill>
                          <a:effectLst/>
                          <a:latin typeface="+mn-lt"/>
                          <a:ea typeface="+mn-ea"/>
                        </a:rPr>
                        <a:t>促进弱酸阴离子的水解</a:t>
                      </a:r>
                      <a:r>
                        <a:rPr lang="en-US" sz="2800" b="0">
                          <a:solidFill>
                            <a:schemeClr val="tx1"/>
                          </a:solidFill>
                          <a:effectLst/>
                          <a:latin typeface="+mn-lt"/>
                          <a:ea typeface="+mn-ea"/>
                        </a:rPr>
                        <a:t>,</a:t>
                      </a:r>
                      <a:r>
                        <a:rPr lang="zh-CN" sz="2800" b="0">
                          <a:solidFill>
                            <a:schemeClr val="tx1"/>
                          </a:solidFill>
                          <a:effectLst/>
                          <a:latin typeface="+mn-lt"/>
                          <a:ea typeface="+mn-ea"/>
                        </a:rPr>
                        <a:t>使其水解程度增大</a:t>
                      </a:r>
                      <a:r>
                        <a:rPr lang="en-US" sz="2800" b="0">
                          <a:solidFill>
                            <a:schemeClr val="tx1"/>
                          </a:solidFill>
                          <a:effectLst/>
                          <a:latin typeface="+mn-lt"/>
                          <a:ea typeface="+mn-ea"/>
                        </a:rPr>
                        <a:t>;</a:t>
                      </a:r>
                      <a:r>
                        <a:rPr lang="zh-CN" sz="2800" b="0">
                          <a:solidFill>
                            <a:schemeClr val="tx1"/>
                          </a:solidFill>
                          <a:effectLst/>
                          <a:latin typeface="+mn-lt"/>
                          <a:ea typeface="+mn-ea"/>
                        </a:rPr>
                        <a:t>抑制弱碱阳离子的水解</a:t>
                      </a:r>
                      <a:r>
                        <a:rPr lang="en-US" sz="2800" b="0">
                          <a:solidFill>
                            <a:schemeClr val="tx1"/>
                          </a:solidFill>
                          <a:effectLst/>
                          <a:latin typeface="+mn-lt"/>
                          <a:ea typeface="+mn-ea"/>
                        </a:rPr>
                        <a:t>,</a:t>
                      </a:r>
                      <a:r>
                        <a:rPr lang="zh-CN" sz="2800" b="0">
                          <a:solidFill>
                            <a:schemeClr val="tx1"/>
                          </a:solidFill>
                          <a:effectLst/>
                          <a:latin typeface="+mn-lt"/>
                          <a:ea typeface="+mn-ea"/>
                        </a:rPr>
                        <a:t>使其水解程度减小</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001616686"/>
                  </a:ext>
                </a:extLst>
              </a:tr>
              <a:tr h="0">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nSpc>
                          <a:spcPct val="150000"/>
                        </a:lnSpc>
                        <a:spcAft>
                          <a:spcPts val="0"/>
                        </a:spcAft>
                      </a:pPr>
                      <a:r>
                        <a:rPr lang="zh-CN" sz="2800" b="0" dirty="0">
                          <a:solidFill>
                            <a:schemeClr val="tx1"/>
                          </a:solidFill>
                          <a:effectLst/>
                          <a:latin typeface="+mn-lt"/>
                          <a:ea typeface="+mn-ea"/>
                        </a:rPr>
                        <a:t>抑制弱酸阴离子的水解</a:t>
                      </a:r>
                      <a:r>
                        <a:rPr lang="en-US" sz="2800" b="0" dirty="0">
                          <a:solidFill>
                            <a:schemeClr val="tx1"/>
                          </a:solidFill>
                          <a:effectLst/>
                          <a:latin typeface="+mn-lt"/>
                          <a:ea typeface="+mn-ea"/>
                        </a:rPr>
                        <a:t>,</a:t>
                      </a:r>
                      <a:r>
                        <a:rPr lang="zh-CN" sz="2800" b="0" dirty="0">
                          <a:solidFill>
                            <a:schemeClr val="tx1"/>
                          </a:solidFill>
                          <a:effectLst/>
                          <a:latin typeface="+mn-lt"/>
                          <a:ea typeface="+mn-ea"/>
                        </a:rPr>
                        <a:t>使其水解程度减小</a:t>
                      </a:r>
                      <a:r>
                        <a:rPr lang="en-US" sz="2800" b="0" dirty="0">
                          <a:solidFill>
                            <a:schemeClr val="tx1"/>
                          </a:solidFill>
                          <a:effectLst/>
                          <a:latin typeface="+mn-lt"/>
                          <a:ea typeface="+mn-ea"/>
                        </a:rPr>
                        <a:t>;</a:t>
                      </a:r>
                      <a:r>
                        <a:rPr lang="zh-CN" sz="2800" b="0" dirty="0">
                          <a:solidFill>
                            <a:schemeClr val="tx1"/>
                          </a:solidFill>
                          <a:effectLst/>
                          <a:latin typeface="+mn-lt"/>
                          <a:ea typeface="+mn-ea"/>
                        </a:rPr>
                        <a:t>促进弱碱阳离子的水解</a:t>
                      </a:r>
                      <a:r>
                        <a:rPr lang="en-US" sz="2800" b="0" dirty="0">
                          <a:solidFill>
                            <a:schemeClr val="tx1"/>
                          </a:solidFill>
                          <a:effectLst/>
                          <a:latin typeface="+mn-lt"/>
                          <a:ea typeface="+mn-ea"/>
                        </a:rPr>
                        <a:t>,</a:t>
                      </a:r>
                      <a:r>
                        <a:rPr lang="zh-CN" sz="2800" b="0" dirty="0">
                          <a:solidFill>
                            <a:schemeClr val="tx1"/>
                          </a:solidFill>
                          <a:effectLst/>
                          <a:latin typeface="+mn-lt"/>
                          <a:ea typeface="+mn-ea"/>
                        </a:rPr>
                        <a:t>使其水解程度增大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720634543"/>
                  </a:ext>
                </a:extLst>
              </a:tr>
            </a:tbl>
          </a:graphicData>
        </a:graphic>
      </p:graphicFrame>
    </p:spTree>
    <p:extLst>
      <p:ext uri="{BB962C8B-B14F-4D97-AF65-F5344CB8AC3E}">
        <p14:creationId xmlns:p14="http://schemas.microsoft.com/office/powerpoint/2010/main" val="33586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754741"/>
                <a:ext cx="11723913" cy="5591339"/>
              </a:xfrm>
              <a:prstGeom prst="rect">
                <a:avLst/>
              </a:prstGeom>
            </p:spPr>
            <p:txBody>
              <a:bodyPr wrap="square">
                <a:spAutoFit/>
              </a:bodyPr>
              <a:lstStyle/>
              <a:p>
                <a:pPr>
                  <a:lnSpc>
                    <a:spcPct val="150000"/>
                  </a:lnSpc>
                </a:pPr>
                <a:r>
                  <a:rPr lang="en-US" altLang="zh-CN" sz="2800" b="1" dirty="0"/>
                  <a:t>1.</a:t>
                </a:r>
                <a:r>
                  <a:rPr lang="zh-CN" altLang="zh-CN" sz="2800" b="1" dirty="0"/>
                  <a:t>含义</a:t>
                </a:r>
              </a:p>
              <a:p>
                <a:pPr>
                  <a:lnSpc>
                    <a:spcPct val="150000"/>
                  </a:lnSpc>
                </a:pPr>
                <a:r>
                  <a:rPr lang="zh-CN" altLang="zh-CN" sz="2800" dirty="0"/>
                  <a:t>在一定温度下</a:t>
                </a:r>
                <a:r>
                  <a:rPr lang="en-US" altLang="zh-CN" sz="2800" dirty="0"/>
                  <a:t>,</a:t>
                </a:r>
                <a:r>
                  <a:rPr lang="zh-CN" altLang="zh-CN" sz="2800" dirty="0"/>
                  <a:t>当难溶电解质的饱和溶液中</a:t>
                </a:r>
                <a:r>
                  <a:rPr lang="en-US" altLang="zh-CN" sz="2800" dirty="0"/>
                  <a:t>,</a:t>
                </a:r>
                <a:r>
                  <a:rPr lang="zh-CN" altLang="zh-CN" sz="2800" dirty="0"/>
                  <a:t>固体溶解的速率与溶液中离子生成沉淀的速率相等时</a:t>
                </a:r>
                <a:r>
                  <a:rPr lang="en-US" altLang="zh-CN" sz="2800" dirty="0"/>
                  <a:t>,</a:t>
                </a:r>
                <a:r>
                  <a:rPr lang="zh-CN" altLang="zh-CN" sz="2800" dirty="0"/>
                  <a:t>即达到沉淀溶解平衡状态。</a:t>
                </a:r>
              </a:p>
              <a:p>
                <a:pPr>
                  <a:lnSpc>
                    <a:spcPct val="150000"/>
                  </a:lnSpc>
                </a:pPr>
                <a:r>
                  <a:rPr lang="en-US" altLang="zh-CN" sz="2800" b="1" dirty="0"/>
                  <a:t>2.</a:t>
                </a:r>
                <a:r>
                  <a:rPr lang="zh-CN" altLang="zh-CN" sz="2800" b="1" dirty="0"/>
                  <a:t>沉淀溶解平衡的建立</a:t>
                </a:r>
                <a:endParaRPr lang="en-US" altLang="zh-CN" sz="2800" b="1" dirty="0"/>
              </a:p>
              <a:p>
                <a:pPr>
                  <a:lnSpc>
                    <a:spcPct val="150000"/>
                  </a:lnSpc>
                </a:pPr>
                <a:r>
                  <a:rPr lang="zh-CN" altLang="zh-CN" sz="2800" dirty="0"/>
                  <a:t>固体溶质</a:t>
                </a:r>
                <a:r>
                  <a:rPr lang="en-US" altLang="zh-CN" sz="2800" dirty="0"/>
                  <a:t>            </a:t>
                </a:r>
                <a:r>
                  <a:rPr lang="zh-CN" altLang="zh-CN" sz="2800" dirty="0"/>
                  <a:t>溶液中的离子</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溶解</m:t>
                                  </m:r>
                                </m:sub>
                              </m:sSub>
                              <m:r>
                                <a:rPr lang="en-US" altLang="zh-CN" sz="2800">
                                  <a:latin typeface="Cambria Math" panose="02040503050406030204" pitchFamily="18" charset="0"/>
                                </a:rPr>
                                <m:t>&gt;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沉淀</m:t>
                                  </m:r>
                                </m:sub>
                              </m:sSub>
                              <m:r>
                                <m:rPr>
                                  <m:nor/>
                                </m:rPr>
                                <a:rPr lang="en-US" altLang="zh-CN" sz="2800"/>
                                <m:t>,</m:t>
                              </m:r>
                              <m:r>
                                <m:rPr>
                                  <m:nor/>
                                </m:rPr>
                                <a:rPr lang="zh-CN" altLang="zh-CN" sz="2800"/>
                                <m:t>固体溶解</m:t>
                              </m:r>
                            </m:e>
                          </m:mr>
                          <m:m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溶解</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沉淀</m:t>
                                  </m:r>
                                </m:sub>
                              </m:sSub>
                              <m:r>
                                <m:rPr>
                                  <m:nor/>
                                </m:rPr>
                                <a:rPr lang="en-US" altLang="zh-CN" sz="2800"/>
                                <m:t>,</m:t>
                              </m:r>
                              <m:r>
                                <m:rPr>
                                  <m:nor/>
                                </m:rPr>
                                <a:rPr lang="zh-CN" altLang="zh-CN" sz="2800"/>
                                <m:t>溶解平衡</m:t>
                              </m:r>
                            </m:e>
                          </m:mr>
                          <m:m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溶解</m:t>
                                  </m:r>
                                </m:sub>
                              </m:sSub>
                              <m:r>
                                <a:rPr lang="en-US" altLang="zh-CN" sz="2800">
                                  <a:latin typeface="Cambria Math" panose="02040503050406030204" pitchFamily="18" charset="0"/>
                                </a:rPr>
                                <m:t>&lt;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沉淀</m:t>
                                  </m:r>
                                </m:sub>
                              </m:sSub>
                              <m:r>
                                <m:rPr>
                                  <m:nor/>
                                </m:rPr>
                                <a:rPr lang="en-US" altLang="zh-CN" sz="2800"/>
                                <m:t>,</m:t>
                              </m:r>
                              <m:r>
                                <m:rPr>
                                  <m:nor/>
                                </m:rPr>
                                <a:rPr lang="zh-CN" altLang="zh-CN" sz="2800"/>
                                <m:t>析出沉淀</m:t>
                              </m:r>
                            </m:e>
                          </m:mr>
                        </m:m>
                      </m:e>
                    </m:d>
                  </m:oMath>
                </a14:m>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754741"/>
                <a:ext cx="11723913" cy="5591339"/>
              </a:xfrm>
              <a:prstGeom prst="rect">
                <a:avLst/>
              </a:prstGeom>
              <a:blipFill rotWithShape="1">
                <a:blip r:embed="rId2"/>
                <a:stretch>
                  <a:fillRect l="-1040"/>
                </a:stretch>
              </a:blipFill>
            </p:spPr>
            <p:txBody>
              <a:bodyPr/>
              <a:lstStyle/>
              <a:p>
                <a:r>
                  <a:rPr lang="zh-CN" altLang="en-US">
                    <a:noFill/>
                  </a:rPr>
                  <a:t> </a:t>
                </a:r>
              </a:p>
            </p:txBody>
          </p:sp>
        </mc:Fallback>
      </mc:AlternateContent>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84070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沉淀溶解平衡（难点）</a:t>
            </a:r>
          </a:p>
        </p:txBody>
      </p:sp>
      <p:pic>
        <p:nvPicPr>
          <p:cNvPr id="12" name="图片 11">
            <a:extLst>
              <a:ext uri="{FF2B5EF4-FFF2-40B4-BE49-F238E27FC236}">
                <a16:creationId xmlns="" xmlns:a16="http://schemas.microsoft.com/office/drawing/2014/main" id="{29D70BD7-C4A3-414B-A0F8-2350BA030ED3}"/>
              </a:ext>
            </a:extLst>
          </p:cNvPr>
          <p:cNvPicPr/>
          <p:nvPr/>
        </p:nvPicPr>
        <p:blipFill>
          <a:blip r:embed="rId3"/>
          <a:stretch>
            <a:fillRect/>
          </a:stretch>
        </p:blipFill>
        <p:spPr>
          <a:xfrm>
            <a:off x="1929719" y="4817427"/>
            <a:ext cx="762681" cy="943956"/>
          </a:xfrm>
          <a:prstGeom prst="rect">
            <a:avLst/>
          </a:prstGeom>
        </p:spPr>
      </p:pic>
      <p:sp>
        <p:nvSpPr>
          <p:cNvPr id="13" name="矩形 12">
            <a:extLst>
              <a:ext uri="{FF2B5EF4-FFF2-40B4-BE49-F238E27FC236}">
                <a16:creationId xmlns="" xmlns:a16="http://schemas.microsoft.com/office/drawing/2014/main" id="{6C1DD912-D600-4122-8824-F093BD19D2A3}"/>
              </a:ext>
            </a:extLst>
          </p:cNvPr>
          <p:cNvSpPr/>
          <p:nvPr/>
        </p:nvSpPr>
        <p:spPr>
          <a:xfrm>
            <a:off x="7570221" y="1532857"/>
            <a:ext cx="1027680" cy="738664"/>
          </a:xfrm>
          <a:prstGeom prst="rect">
            <a:avLst/>
          </a:prstGeom>
        </p:spPr>
        <p:txBody>
          <a:bodyPr wrap="square">
            <a:spAutoFit/>
          </a:bodyPr>
          <a:lstStyle/>
          <a:p>
            <a:pPr>
              <a:lnSpc>
                <a:spcPct val="150000"/>
              </a:lnSpc>
            </a:pPr>
            <a:r>
              <a:rPr lang="zh-CN" altLang="en-US" sz="2800" dirty="0"/>
              <a:t>．．</a:t>
            </a:r>
            <a:endParaRPr lang="zh-CN" altLang="zh-CN" sz="2800" dirty="0"/>
          </a:p>
        </p:txBody>
      </p:sp>
    </p:spTree>
    <p:extLst>
      <p:ext uri="{BB962C8B-B14F-4D97-AF65-F5344CB8AC3E}">
        <p14:creationId xmlns:p14="http://schemas.microsoft.com/office/powerpoint/2010/main" val="406844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1" name="矩形 10">
            <a:extLst>
              <a:ext uri="{FF2B5EF4-FFF2-40B4-BE49-F238E27FC236}">
                <a16:creationId xmlns="" xmlns:a16="http://schemas.microsoft.com/office/drawing/2014/main" id="{30BF5CF2-080D-4C20-9BB7-2CF9888FD162}"/>
              </a:ext>
            </a:extLst>
          </p:cNvPr>
          <p:cNvSpPr/>
          <p:nvPr/>
        </p:nvSpPr>
        <p:spPr>
          <a:xfrm>
            <a:off x="234043" y="224867"/>
            <a:ext cx="11723913" cy="6555641"/>
          </a:xfrm>
          <a:prstGeom prst="rect">
            <a:avLst/>
          </a:prstGeom>
        </p:spPr>
        <p:txBody>
          <a:bodyPr wrap="square">
            <a:spAutoFit/>
          </a:bodyPr>
          <a:lstStyle/>
          <a:p>
            <a:pPr>
              <a:lnSpc>
                <a:spcPct val="150000"/>
              </a:lnSpc>
            </a:pPr>
            <a:r>
              <a:rPr lang="en-US" altLang="zh-CN" sz="2800" b="1" dirty="0"/>
              <a:t>3.</a:t>
            </a:r>
            <a:r>
              <a:rPr lang="zh-CN" altLang="zh-CN" sz="2800" b="1" dirty="0"/>
              <a:t>特点</a:t>
            </a:r>
          </a:p>
          <a:p>
            <a:pPr>
              <a:lnSpc>
                <a:spcPct val="150000"/>
              </a:lnSpc>
            </a:pPr>
            <a:r>
              <a:rPr lang="zh-CN" altLang="zh-CN" sz="2800" dirty="0"/>
              <a:t>逆、等、动、定、变</a:t>
            </a:r>
            <a:r>
              <a:rPr lang="en-US" altLang="zh-CN" sz="2800" dirty="0"/>
              <a:t>(</a:t>
            </a:r>
            <a:r>
              <a:rPr lang="zh-CN" altLang="zh-CN" sz="2800" dirty="0"/>
              <a:t>适用平衡移动原理</a:t>
            </a:r>
            <a:r>
              <a:rPr lang="en-US" altLang="zh-CN" sz="2800" dirty="0"/>
              <a:t>)</a:t>
            </a:r>
            <a:r>
              <a:rPr lang="zh-CN" altLang="zh-CN" sz="2800" dirty="0"/>
              <a:t>。</a:t>
            </a:r>
          </a:p>
          <a:p>
            <a:pPr>
              <a:lnSpc>
                <a:spcPct val="150000"/>
              </a:lnSpc>
            </a:pPr>
            <a:r>
              <a:rPr lang="en-US" altLang="zh-CN" sz="2800" b="1" dirty="0"/>
              <a:t>4.</a:t>
            </a:r>
            <a:r>
              <a:rPr lang="zh-CN" altLang="zh-CN" sz="2800" b="1" dirty="0"/>
              <a:t>溶度积常数</a:t>
            </a:r>
          </a:p>
          <a:p>
            <a:pPr>
              <a:lnSpc>
                <a:spcPct val="150000"/>
              </a:lnSpc>
            </a:pPr>
            <a:r>
              <a:rPr lang="en-US" altLang="zh-CN" sz="2800" dirty="0"/>
              <a:t>(1)</a:t>
            </a:r>
            <a:r>
              <a:rPr lang="zh-CN" altLang="zh-CN" sz="2800" dirty="0"/>
              <a:t>定义</a:t>
            </a:r>
          </a:p>
          <a:p>
            <a:pPr>
              <a:lnSpc>
                <a:spcPct val="150000"/>
              </a:lnSpc>
            </a:pPr>
            <a:r>
              <a:rPr lang="zh-CN" altLang="zh-CN" sz="2800" dirty="0"/>
              <a:t>一定温度下</a:t>
            </a:r>
            <a:r>
              <a:rPr lang="en-US" altLang="zh-CN" sz="2800" dirty="0"/>
              <a:t>,</a:t>
            </a:r>
            <a:r>
              <a:rPr lang="zh-CN" altLang="zh-CN" sz="2800" dirty="0"/>
              <a:t>难溶电解质的饱和溶液中</a:t>
            </a:r>
            <a:r>
              <a:rPr lang="en-US" altLang="zh-CN" sz="2800" dirty="0"/>
              <a:t>,</a:t>
            </a:r>
            <a:r>
              <a:rPr lang="zh-CN" altLang="zh-CN" sz="2800" dirty="0"/>
              <a:t>电解质电离出的各离子浓度幂的乘积为一个常数</a:t>
            </a:r>
            <a:r>
              <a:rPr lang="en-US" altLang="zh-CN" sz="2800" dirty="0"/>
              <a:t>,</a:t>
            </a:r>
            <a:r>
              <a:rPr lang="zh-CN" altLang="zh-CN" sz="2800" dirty="0"/>
              <a:t>称为溶度积常数</a:t>
            </a:r>
            <a:r>
              <a:rPr lang="en-US" altLang="zh-CN" sz="2800" dirty="0"/>
              <a:t>,</a:t>
            </a:r>
            <a:r>
              <a:rPr lang="zh-CN" altLang="zh-CN" sz="2800" dirty="0"/>
              <a:t>简称溶度积。用符号</a:t>
            </a:r>
            <a:r>
              <a:rPr lang="en-US" altLang="zh-CN" sz="2800" i="1" dirty="0" err="1"/>
              <a:t>K</a:t>
            </a:r>
            <a:r>
              <a:rPr lang="en-US" altLang="zh-CN" sz="2800" baseline="-25000" dirty="0" err="1"/>
              <a:t>sp</a:t>
            </a:r>
            <a:r>
              <a:rPr lang="zh-CN" altLang="zh-CN" sz="2800" dirty="0"/>
              <a:t>表示。</a:t>
            </a:r>
          </a:p>
          <a:p>
            <a:pPr>
              <a:lnSpc>
                <a:spcPct val="150000"/>
              </a:lnSpc>
            </a:pPr>
            <a:r>
              <a:rPr lang="en-US" altLang="zh-CN" sz="2800" dirty="0"/>
              <a:t>(2)</a:t>
            </a:r>
            <a:r>
              <a:rPr lang="zh-CN" altLang="zh-CN" sz="2800" dirty="0"/>
              <a:t>表达式</a:t>
            </a:r>
          </a:p>
          <a:p>
            <a:pPr>
              <a:lnSpc>
                <a:spcPct val="150000"/>
              </a:lnSpc>
            </a:pPr>
            <a:r>
              <a:rPr lang="zh-CN" altLang="zh-CN" sz="2800" dirty="0"/>
              <a:t>对于一般的溶解平衡</a:t>
            </a:r>
            <a:r>
              <a:rPr lang="en-US" altLang="zh-CN" sz="2800" dirty="0"/>
              <a:t>:</a:t>
            </a:r>
            <a:r>
              <a:rPr lang="en-US" altLang="zh-CN" sz="2800" dirty="0" err="1"/>
              <a:t>A</a:t>
            </a:r>
            <a:r>
              <a:rPr lang="en-US" altLang="zh-CN" sz="2800" i="1" baseline="-25000" dirty="0" err="1"/>
              <a:t>m</a:t>
            </a:r>
            <a:r>
              <a:rPr lang="en-US" altLang="zh-CN" sz="2800" dirty="0" err="1"/>
              <a:t>B</a:t>
            </a:r>
            <a:r>
              <a:rPr lang="en-US" altLang="zh-CN" sz="2800" i="1" baseline="-25000" dirty="0" err="1"/>
              <a:t>n</a:t>
            </a:r>
            <a:r>
              <a:rPr lang="en-US" altLang="zh-CN" sz="2800" dirty="0"/>
              <a:t>(s) </a:t>
            </a:r>
            <a:r>
              <a:rPr lang="zh-CN" altLang="en-US" sz="2800" dirty="0"/>
              <a:t>　　</a:t>
            </a:r>
            <a:r>
              <a:rPr lang="en-US" altLang="zh-CN" sz="2800" i="1" dirty="0" err="1"/>
              <a:t>m</a:t>
            </a:r>
            <a:r>
              <a:rPr lang="en-US" altLang="zh-CN" sz="2800" dirty="0" err="1"/>
              <a:t>A</a:t>
            </a:r>
            <a:r>
              <a:rPr lang="en-US" altLang="zh-CN" sz="2800" i="1" baseline="30000" dirty="0" err="1"/>
              <a:t>n</a:t>
            </a:r>
            <a:r>
              <a:rPr lang="en-US" altLang="zh-CN" sz="2800" baseline="30000" dirty="0"/>
              <a:t>+</a:t>
            </a:r>
            <a:r>
              <a:rPr lang="en-US" altLang="zh-CN" sz="2800" dirty="0"/>
              <a:t>(</a:t>
            </a:r>
            <a:r>
              <a:rPr lang="en-US" altLang="zh-CN" sz="2800" dirty="0" err="1"/>
              <a:t>aq</a:t>
            </a:r>
            <a:r>
              <a:rPr lang="en-US" altLang="zh-CN" sz="2800" dirty="0"/>
              <a:t>)+</a:t>
            </a:r>
            <a:r>
              <a:rPr lang="en-US" altLang="zh-CN" sz="2800" i="1" dirty="0" err="1"/>
              <a:t>n</a:t>
            </a:r>
            <a:r>
              <a:rPr lang="en-US" altLang="zh-CN" sz="2800" dirty="0" err="1"/>
              <a:t>B</a:t>
            </a:r>
            <a:r>
              <a:rPr lang="en-US" altLang="zh-CN" sz="2800" i="1" baseline="30000" dirty="0" err="1"/>
              <a:t>m</a:t>
            </a:r>
            <a:r>
              <a:rPr lang="en-US" altLang="zh-CN" sz="2800" baseline="30000" dirty="0"/>
              <a:t>-</a:t>
            </a:r>
            <a:r>
              <a:rPr lang="en-US" altLang="zh-CN" sz="2800" dirty="0"/>
              <a:t>(</a:t>
            </a:r>
            <a:r>
              <a:rPr lang="en-US" altLang="zh-CN" sz="2800" dirty="0" err="1"/>
              <a:t>aq</a:t>
            </a:r>
            <a:r>
              <a:rPr lang="en-US" altLang="zh-CN" sz="2800" dirty="0"/>
              <a:t>),</a:t>
            </a:r>
            <a:r>
              <a:rPr lang="en-US" altLang="zh-CN" sz="2800" i="1" dirty="0" err="1"/>
              <a:t>K</a:t>
            </a:r>
            <a:r>
              <a:rPr lang="en-US" altLang="zh-CN" sz="2800" baseline="-25000" dirty="0" err="1"/>
              <a:t>sp</a:t>
            </a:r>
            <a:r>
              <a:rPr lang="en-US" altLang="zh-CN" sz="2800" dirty="0"/>
              <a:t>=[ </a:t>
            </a:r>
            <a:r>
              <a:rPr lang="en-US" altLang="zh-CN" sz="2800" i="1" dirty="0"/>
              <a:t>c</a:t>
            </a:r>
            <a:r>
              <a:rPr lang="en-US" altLang="zh-CN" sz="2800" dirty="0"/>
              <a:t>(A</a:t>
            </a:r>
            <a:r>
              <a:rPr lang="en-US" altLang="zh-CN" sz="2800" i="1" baseline="30000" dirty="0"/>
              <a:t>n</a:t>
            </a:r>
            <a:r>
              <a:rPr lang="en-US" altLang="zh-CN" sz="2800" baseline="30000" dirty="0"/>
              <a:t>+</a:t>
            </a:r>
            <a:r>
              <a:rPr lang="en-US" altLang="zh-CN" sz="2800" dirty="0"/>
              <a:t>)]</a:t>
            </a:r>
            <a:r>
              <a:rPr lang="en-US" altLang="zh-CN" sz="2800" i="1" baseline="30000" dirty="0"/>
              <a:t>m</a:t>
            </a:r>
            <a:r>
              <a:rPr lang="en-US" altLang="zh-CN" sz="2800" dirty="0"/>
              <a:t>·[</a:t>
            </a:r>
            <a:r>
              <a:rPr lang="en-US" altLang="zh-CN" sz="2800" i="1" dirty="0"/>
              <a:t>c</a:t>
            </a:r>
            <a:r>
              <a:rPr lang="en-US" altLang="zh-CN" sz="2800" dirty="0"/>
              <a:t>(</a:t>
            </a:r>
            <a:r>
              <a:rPr lang="en-US" altLang="zh-CN" sz="2800" dirty="0" err="1"/>
              <a:t>B</a:t>
            </a:r>
            <a:r>
              <a:rPr lang="en-US" altLang="zh-CN" sz="2800" i="1" baseline="30000" dirty="0" err="1"/>
              <a:t>m</a:t>
            </a:r>
            <a:r>
              <a:rPr lang="en-US" altLang="zh-CN" sz="2800" baseline="30000" dirty="0"/>
              <a:t>-</a:t>
            </a:r>
            <a:r>
              <a:rPr lang="en-US" altLang="zh-CN" sz="2800" dirty="0"/>
              <a:t>)]</a:t>
            </a:r>
            <a:r>
              <a:rPr lang="en-US" altLang="zh-CN" sz="2800" i="1" baseline="30000" dirty="0"/>
              <a:t>n</a:t>
            </a:r>
            <a:r>
              <a:rPr lang="zh-CN" altLang="zh-CN" sz="2800" dirty="0"/>
              <a:t>。</a:t>
            </a:r>
          </a:p>
          <a:p>
            <a:pPr>
              <a:lnSpc>
                <a:spcPct val="150000"/>
              </a:lnSpc>
            </a:pPr>
            <a:r>
              <a:rPr lang="en-US" altLang="zh-CN" sz="2800" dirty="0"/>
              <a:t>(3)</a:t>
            </a:r>
            <a:r>
              <a:rPr lang="zh-CN" altLang="zh-CN" sz="2800" dirty="0"/>
              <a:t>意义</a:t>
            </a:r>
          </a:p>
          <a:p>
            <a:pPr>
              <a:lnSpc>
                <a:spcPct val="150000"/>
              </a:lnSpc>
            </a:pPr>
            <a:r>
              <a:rPr lang="zh-CN" altLang="zh-CN" sz="2800" dirty="0"/>
              <a:t>对于相同类型的物质</a:t>
            </a:r>
            <a:r>
              <a:rPr lang="en-US" altLang="zh-CN" sz="2800" dirty="0"/>
              <a:t>,</a:t>
            </a:r>
            <a:r>
              <a:rPr lang="en-US" altLang="zh-CN" sz="2800" i="1" dirty="0" err="1"/>
              <a:t>K</a:t>
            </a:r>
            <a:r>
              <a:rPr lang="en-US" altLang="zh-CN" sz="2800" baseline="-25000" dirty="0" err="1"/>
              <a:t>sp</a:t>
            </a:r>
            <a:r>
              <a:rPr lang="zh-CN" altLang="zh-CN" sz="2800" dirty="0"/>
              <a:t>的大小反映了难溶电解质在溶液中溶解能力的</a:t>
            </a:r>
          </a:p>
        </p:txBody>
      </p:sp>
      <p:pic>
        <p:nvPicPr>
          <p:cNvPr id="14" name="图片 13">
            <a:extLst>
              <a:ext uri="{FF2B5EF4-FFF2-40B4-BE49-F238E27FC236}">
                <a16:creationId xmlns="" xmlns:a16="http://schemas.microsoft.com/office/drawing/2014/main" id="{62B9A0CE-4ECE-4FF7-9028-441BD78EC09B}"/>
              </a:ext>
            </a:extLst>
          </p:cNvPr>
          <p:cNvPicPr/>
          <p:nvPr/>
        </p:nvPicPr>
        <p:blipFill>
          <a:blip r:embed="rId2"/>
          <a:stretch>
            <a:fillRect/>
          </a:stretch>
        </p:blipFill>
        <p:spPr>
          <a:xfrm>
            <a:off x="4848338" y="4966044"/>
            <a:ext cx="652463" cy="370675"/>
          </a:xfrm>
          <a:prstGeom prst="rect">
            <a:avLst/>
          </a:prstGeom>
        </p:spPr>
      </p:pic>
    </p:spTree>
    <p:extLst>
      <p:ext uri="{BB962C8B-B14F-4D97-AF65-F5344CB8AC3E}">
        <p14:creationId xmlns:p14="http://schemas.microsoft.com/office/powerpoint/2010/main" val="223702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专题十九   盐类水解和难溶电解质的溶解平衡</a:t>
            </a:r>
            <a:endParaRPr lang="en-US" altLang="zh-CN" sz="4000" b="1" dirty="0">
              <a:solidFill>
                <a:schemeClr val="bg1"/>
              </a:solidFill>
            </a:endParaRPr>
          </a:p>
        </p:txBody>
      </p:sp>
      <p:sp>
        <p:nvSpPr>
          <p:cNvPr id="11" name="文本框 10"/>
          <p:cNvSpPr txBox="1"/>
          <p:nvPr/>
        </p:nvSpPr>
        <p:spPr>
          <a:xfrm>
            <a:off x="1797389" y="1546119"/>
            <a:ext cx="8597225"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专题十九：盐类水解和难溶电解质的溶解平衡</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1" name="矩形 10">
            <a:extLst>
              <a:ext uri="{FF2B5EF4-FFF2-40B4-BE49-F238E27FC236}">
                <a16:creationId xmlns="" xmlns:a16="http://schemas.microsoft.com/office/drawing/2014/main" id="{30BF5CF2-080D-4C20-9BB7-2CF9888FD162}"/>
              </a:ext>
            </a:extLst>
          </p:cNvPr>
          <p:cNvSpPr/>
          <p:nvPr/>
        </p:nvSpPr>
        <p:spPr>
          <a:xfrm>
            <a:off x="234043" y="181325"/>
            <a:ext cx="11723913" cy="6555641"/>
          </a:xfrm>
          <a:prstGeom prst="rect">
            <a:avLst/>
          </a:prstGeom>
        </p:spPr>
        <p:txBody>
          <a:bodyPr wrap="square">
            <a:spAutoFit/>
          </a:bodyPr>
          <a:lstStyle/>
          <a:p>
            <a:pPr>
              <a:lnSpc>
                <a:spcPct val="150000"/>
              </a:lnSpc>
            </a:pPr>
            <a:r>
              <a:rPr lang="zh-CN" altLang="zh-CN" sz="2800" dirty="0"/>
              <a:t>大小</a:t>
            </a:r>
            <a:r>
              <a:rPr lang="en-US" altLang="zh-CN" sz="2800" dirty="0"/>
              <a:t>,</a:t>
            </a:r>
            <a:r>
              <a:rPr lang="zh-CN" altLang="zh-CN" sz="2800" dirty="0"/>
              <a:t>也反映了相关离子在溶液中生成沉淀的难易。</a:t>
            </a:r>
          </a:p>
          <a:p>
            <a:pPr>
              <a:lnSpc>
                <a:spcPct val="150000"/>
              </a:lnSpc>
            </a:pPr>
            <a:r>
              <a:rPr lang="en-US" altLang="zh-CN" sz="2800" dirty="0"/>
              <a:t>(4)</a:t>
            </a:r>
            <a:r>
              <a:rPr lang="zh-CN" altLang="zh-CN" sz="2800" dirty="0"/>
              <a:t>影响因素</a:t>
            </a:r>
          </a:p>
          <a:p>
            <a:pPr>
              <a:lnSpc>
                <a:spcPct val="150000"/>
              </a:lnSpc>
            </a:pPr>
            <a:r>
              <a:rPr lang="en-US" altLang="zh-CN" sz="2800" i="1" dirty="0" err="1"/>
              <a:t>K</a:t>
            </a:r>
            <a:r>
              <a:rPr lang="en-US" altLang="zh-CN" sz="2800" baseline="-25000" dirty="0" err="1"/>
              <a:t>sp</a:t>
            </a:r>
            <a:r>
              <a:rPr lang="zh-CN" altLang="zh-CN" sz="2800" dirty="0"/>
              <a:t>只与难溶电解质的性质和温度有关</a:t>
            </a:r>
            <a:r>
              <a:rPr lang="en-US" altLang="zh-CN" sz="2800" dirty="0"/>
              <a:t>,</a:t>
            </a:r>
            <a:r>
              <a:rPr lang="zh-CN" altLang="zh-CN" sz="2800" dirty="0"/>
              <a:t>与沉淀的量和溶液中离子的浓度无关。</a:t>
            </a:r>
          </a:p>
          <a:p>
            <a:pPr>
              <a:lnSpc>
                <a:spcPct val="150000"/>
              </a:lnSpc>
            </a:pPr>
            <a:r>
              <a:rPr lang="en-US" altLang="zh-CN" sz="2800" dirty="0"/>
              <a:t>(5)</a:t>
            </a:r>
            <a:r>
              <a:rPr lang="zh-CN" altLang="zh-CN" sz="2800" dirty="0"/>
              <a:t>溶度积规则</a:t>
            </a:r>
          </a:p>
          <a:p>
            <a:pPr>
              <a:lnSpc>
                <a:spcPct val="150000"/>
              </a:lnSpc>
            </a:pPr>
            <a:r>
              <a:rPr lang="zh-CN" altLang="zh-CN" sz="2800" dirty="0"/>
              <a:t>通过比较溶度积与溶液中有关离子浓度幂的乘积</a:t>
            </a:r>
            <a:r>
              <a:rPr lang="en-US" altLang="zh-CN" sz="2800" dirty="0"/>
              <a:t>——</a:t>
            </a:r>
            <a:r>
              <a:rPr lang="zh-CN" altLang="zh-CN" sz="2800" dirty="0"/>
              <a:t>离子积</a:t>
            </a:r>
            <a:r>
              <a:rPr lang="en-US" altLang="zh-CN" sz="2800" i="1" dirty="0"/>
              <a:t>Q</a:t>
            </a:r>
            <a:r>
              <a:rPr lang="en-US" altLang="zh-CN" sz="2800" baseline="-25000" dirty="0"/>
              <a:t>c</a:t>
            </a:r>
            <a:r>
              <a:rPr lang="zh-CN" altLang="zh-CN" sz="2800" dirty="0"/>
              <a:t>的相对大小</a:t>
            </a:r>
            <a:r>
              <a:rPr lang="en-US" altLang="zh-CN" sz="2800" dirty="0"/>
              <a:t>,</a:t>
            </a:r>
            <a:r>
              <a:rPr lang="zh-CN" altLang="zh-CN" sz="2800" dirty="0"/>
              <a:t>可以判断难溶电解质在给定条件下能否生成沉淀或溶解。</a:t>
            </a:r>
          </a:p>
          <a:p>
            <a:pPr>
              <a:lnSpc>
                <a:spcPct val="150000"/>
              </a:lnSpc>
            </a:pPr>
            <a:r>
              <a:rPr lang="en-US" altLang="zh-CN" sz="2800" i="1" dirty="0"/>
              <a:t>Q</a:t>
            </a:r>
            <a:r>
              <a:rPr lang="en-US" altLang="zh-CN" sz="2800" baseline="-25000" dirty="0"/>
              <a:t>c</a:t>
            </a:r>
            <a:r>
              <a:rPr lang="en-US" altLang="zh-CN" sz="2800" dirty="0"/>
              <a:t>&gt;</a:t>
            </a:r>
            <a:r>
              <a:rPr lang="en-US" altLang="zh-CN" sz="2800" i="1" dirty="0" err="1"/>
              <a:t>K</a:t>
            </a:r>
            <a:r>
              <a:rPr lang="en-US" altLang="zh-CN" sz="2800" baseline="-25000" dirty="0" err="1"/>
              <a:t>sp</a:t>
            </a:r>
            <a:r>
              <a:rPr lang="en-US" altLang="zh-CN" sz="2800" dirty="0"/>
              <a:t>:</a:t>
            </a:r>
            <a:r>
              <a:rPr lang="zh-CN" altLang="zh-CN" sz="2800" dirty="0"/>
              <a:t>溶液过饱和</a:t>
            </a:r>
            <a:r>
              <a:rPr lang="en-US" altLang="zh-CN" sz="2800" dirty="0"/>
              <a:t>,</a:t>
            </a:r>
            <a:r>
              <a:rPr lang="zh-CN" altLang="zh-CN" sz="2800" dirty="0"/>
              <a:t>有沉淀析出</a:t>
            </a:r>
            <a:r>
              <a:rPr lang="en-US" altLang="zh-CN" sz="2800" dirty="0"/>
              <a:t>,</a:t>
            </a:r>
            <a:r>
              <a:rPr lang="zh-CN" altLang="zh-CN" sz="2800" dirty="0"/>
              <a:t>直至溶液饱和</a:t>
            </a:r>
            <a:r>
              <a:rPr lang="en-US" altLang="zh-CN" sz="2800" dirty="0"/>
              <a:t>,</a:t>
            </a:r>
            <a:r>
              <a:rPr lang="zh-CN" altLang="zh-CN" sz="2800" dirty="0"/>
              <a:t>达到新的平衡</a:t>
            </a:r>
            <a:r>
              <a:rPr lang="en-US" altLang="zh-CN" sz="2800" dirty="0"/>
              <a:t>;</a:t>
            </a:r>
            <a:endParaRPr lang="zh-CN" altLang="zh-CN" sz="2800" dirty="0"/>
          </a:p>
          <a:p>
            <a:pPr>
              <a:lnSpc>
                <a:spcPct val="150000"/>
              </a:lnSpc>
            </a:pPr>
            <a:r>
              <a:rPr lang="en-US" altLang="zh-CN" sz="2800" i="1" dirty="0"/>
              <a:t>Q</a:t>
            </a:r>
            <a:r>
              <a:rPr lang="en-US" altLang="zh-CN" sz="2800" baseline="-25000" dirty="0"/>
              <a:t>c</a:t>
            </a:r>
            <a:r>
              <a:rPr lang="en-US" altLang="zh-CN" sz="2800" dirty="0"/>
              <a:t>=</a:t>
            </a:r>
            <a:r>
              <a:rPr lang="en-US" altLang="zh-CN" sz="2800" i="1" dirty="0" err="1"/>
              <a:t>K</a:t>
            </a:r>
            <a:r>
              <a:rPr lang="en-US" altLang="zh-CN" sz="2800" baseline="-25000" dirty="0" err="1"/>
              <a:t>sp</a:t>
            </a:r>
            <a:r>
              <a:rPr lang="en-US" altLang="zh-CN" sz="2800" dirty="0"/>
              <a:t>:</a:t>
            </a:r>
            <a:r>
              <a:rPr lang="zh-CN" altLang="zh-CN" sz="2800" dirty="0"/>
              <a:t>溶液饱和</a:t>
            </a:r>
            <a:r>
              <a:rPr lang="en-US" altLang="zh-CN" sz="2800" dirty="0"/>
              <a:t>,</a:t>
            </a:r>
            <a:r>
              <a:rPr lang="zh-CN" altLang="zh-CN" sz="2800" dirty="0"/>
              <a:t>沉淀与溶解处于平衡状态</a:t>
            </a:r>
            <a:r>
              <a:rPr lang="en-US" altLang="zh-CN" sz="2800" dirty="0"/>
              <a:t>;</a:t>
            </a:r>
            <a:endParaRPr lang="zh-CN" altLang="zh-CN" sz="2800" dirty="0"/>
          </a:p>
          <a:p>
            <a:pPr algn="dist">
              <a:lnSpc>
                <a:spcPct val="150000"/>
              </a:lnSpc>
            </a:pPr>
            <a:r>
              <a:rPr lang="en-US" altLang="zh-CN" sz="2800" i="1" dirty="0"/>
              <a:t>Q</a:t>
            </a:r>
            <a:r>
              <a:rPr lang="en-US" altLang="zh-CN" sz="2800" baseline="-25000" dirty="0"/>
              <a:t>c</a:t>
            </a:r>
            <a:r>
              <a:rPr lang="en-US" altLang="zh-CN" sz="2800" dirty="0"/>
              <a:t>&lt;</a:t>
            </a:r>
            <a:r>
              <a:rPr lang="en-US" altLang="zh-CN" sz="2800" i="1" dirty="0" err="1"/>
              <a:t>K</a:t>
            </a:r>
            <a:r>
              <a:rPr lang="en-US" altLang="zh-CN" sz="2800" baseline="-25000" dirty="0" err="1"/>
              <a:t>sp</a:t>
            </a:r>
            <a:r>
              <a:rPr lang="en-US" altLang="zh-CN" sz="2800" dirty="0"/>
              <a:t>:</a:t>
            </a:r>
            <a:r>
              <a:rPr lang="zh-CN" altLang="zh-CN" sz="2800" dirty="0"/>
              <a:t>溶液未饱和</a:t>
            </a:r>
            <a:r>
              <a:rPr lang="en-US" altLang="zh-CN" sz="2800" dirty="0"/>
              <a:t>,</a:t>
            </a:r>
            <a:r>
              <a:rPr lang="zh-CN" altLang="zh-CN" sz="2800" dirty="0"/>
              <a:t>无沉淀析出</a:t>
            </a:r>
            <a:r>
              <a:rPr lang="en-US" altLang="zh-CN" sz="2800" dirty="0"/>
              <a:t>,</a:t>
            </a:r>
            <a:r>
              <a:rPr lang="zh-CN" altLang="zh-CN" sz="2800" dirty="0"/>
              <a:t>若加入过量难溶电解质</a:t>
            </a:r>
            <a:r>
              <a:rPr lang="en-US" altLang="zh-CN" sz="2800" dirty="0"/>
              <a:t>,</a:t>
            </a:r>
            <a:r>
              <a:rPr lang="zh-CN" altLang="zh-CN" sz="2800" dirty="0"/>
              <a:t>难溶电解质溶解直</a:t>
            </a:r>
          </a:p>
        </p:txBody>
      </p:sp>
    </p:spTree>
    <p:extLst>
      <p:ext uri="{BB962C8B-B14F-4D97-AF65-F5344CB8AC3E}">
        <p14:creationId xmlns:p14="http://schemas.microsoft.com/office/powerpoint/2010/main" val="242480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1" name="矩形 10">
            <a:extLst>
              <a:ext uri="{FF2B5EF4-FFF2-40B4-BE49-F238E27FC236}">
                <a16:creationId xmlns="" xmlns:a16="http://schemas.microsoft.com/office/drawing/2014/main" id="{30BF5CF2-080D-4C20-9BB7-2CF9888FD162}"/>
              </a:ext>
            </a:extLst>
          </p:cNvPr>
          <p:cNvSpPr/>
          <p:nvPr/>
        </p:nvSpPr>
        <p:spPr>
          <a:xfrm>
            <a:off x="234043" y="244823"/>
            <a:ext cx="11723913" cy="6555641"/>
          </a:xfrm>
          <a:prstGeom prst="rect">
            <a:avLst/>
          </a:prstGeom>
        </p:spPr>
        <p:txBody>
          <a:bodyPr wrap="square">
            <a:spAutoFit/>
          </a:bodyPr>
          <a:lstStyle/>
          <a:p>
            <a:pPr>
              <a:lnSpc>
                <a:spcPct val="150000"/>
              </a:lnSpc>
            </a:pPr>
            <a:r>
              <a:rPr lang="zh-CN" altLang="zh-CN" sz="2800" dirty="0"/>
              <a:t>至溶液饱和。</a:t>
            </a:r>
          </a:p>
          <a:p>
            <a:pPr>
              <a:lnSpc>
                <a:spcPct val="150000"/>
              </a:lnSpc>
            </a:pPr>
            <a:r>
              <a:rPr lang="en-US" altLang="zh-CN" sz="2800" b="1" dirty="0"/>
              <a:t>5.</a:t>
            </a:r>
            <a:r>
              <a:rPr lang="zh-CN" altLang="zh-CN" sz="2800" b="1" dirty="0"/>
              <a:t>影响沉淀溶解平衡的因素</a:t>
            </a:r>
          </a:p>
          <a:p>
            <a:pPr>
              <a:lnSpc>
                <a:spcPct val="150000"/>
              </a:lnSpc>
            </a:pPr>
            <a:r>
              <a:rPr lang="en-US" altLang="zh-CN" sz="2800" dirty="0"/>
              <a:t>(1)</a:t>
            </a:r>
            <a:r>
              <a:rPr lang="zh-CN" altLang="zh-CN" sz="2800" dirty="0"/>
              <a:t>内因</a:t>
            </a:r>
          </a:p>
          <a:p>
            <a:pPr>
              <a:lnSpc>
                <a:spcPct val="150000"/>
              </a:lnSpc>
            </a:pPr>
            <a:r>
              <a:rPr lang="zh-CN" altLang="zh-CN" sz="2800" dirty="0"/>
              <a:t>难溶电解质本身的性质。</a:t>
            </a:r>
          </a:p>
          <a:p>
            <a:pPr>
              <a:lnSpc>
                <a:spcPct val="150000"/>
              </a:lnSpc>
            </a:pPr>
            <a:r>
              <a:rPr lang="en-US" altLang="zh-CN" sz="2800" dirty="0"/>
              <a:t>(2)</a:t>
            </a:r>
            <a:r>
              <a:rPr lang="zh-CN" altLang="zh-CN" sz="2800" dirty="0"/>
              <a:t>外因</a:t>
            </a:r>
          </a:p>
          <a:p>
            <a:pPr>
              <a:lnSpc>
                <a:spcPct val="150000"/>
              </a:lnSpc>
            </a:pPr>
            <a:r>
              <a:rPr lang="en-US" altLang="zh-CN" sz="2800" dirty="0"/>
              <a:t>①</a:t>
            </a:r>
            <a:r>
              <a:rPr lang="zh-CN" altLang="zh-CN" sz="2800" dirty="0"/>
              <a:t>浓度</a:t>
            </a:r>
            <a:r>
              <a:rPr lang="en-US" altLang="zh-CN" sz="2800" dirty="0"/>
              <a:t>:</a:t>
            </a:r>
            <a:r>
              <a:rPr lang="zh-CN" altLang="zh-CN" sz="2800" dirty="0"/>
              <a:t>加水稀释</a:t>
            </a:r>
            <a:r>
              <a:rPr lang="en-US" altLang="zh-CN" sz="2800" dirty="0"/>
              <a:t>,</a:t>
            </a:r>
            <a:r>
              <a:rPr lang="zh-CN" altLang="zh-CN" sz="2800" dirty="0"/>
              <a:t>沉淀溶解平衡向溶解的方向移动</a:t>
            </a:r>
            <a:r>
              <a:rPr lang="en-US" altLang="zh-CN" sz="2800" dirty="0"/>
              <a:t>,</a:t>
            </a:r>
            <a:r>
              <a:rPr lang="zh-CN" altLang="zh-CN" sz="2800" dirty="0"/>
              <a:t>但</a:t>
            </a:r>
            <a:r>
              <a:rPr lang="en-US" altLang="zh-CN" sz="2800" i="1" dirty="0" err="1"/>
              <a:t>K</a:t>
            </a:r>
            <a:r>
              <a:rPr lang="en-US" altLang="zh-CN" sz="2800" baseline="-25000" dirty="0" err="1"/>
              <a:t>sp</a:t>
            </a:r>
            <a:r>
              <a:rPr lang="zh-CN" altLang="zh-CN" sz="2800" dirty="0"/>
              <a:t>不变。</a:t>
            </a:r>
          </a:p>
          <a:p>
            <a:pPr>
              <a:lnSpc>
                <a:spcPct val="150000"/>
              </a:lnSpc>
            </a:pPr>
            <a:r>
              <a:rPr lang="en-US" altLang="zh-CN" sz="2800" dirty="0"/>
              <a:t>②</a:t>
            </a:r>
            <a:r>
              <a:rPr lang="zh-CN" altLang="zh-CN" sz="2800" dirty="0"/>
              <a:t>温度</a:t>
            </a:r>
            <a:r>
              <a:rPr lang="en-US" altLang="zh-CN" sz="2800" dirty="0"/>
              <a:t>:</a:t>
            </a:r>
            <a:r>
              <a:rPr lang="zh-CN" altLang="zh-CN" sz="2800" dirty="0"/>
              <a:t>多数难溶电解质的溶解过程是吸热的</a:t>
            </a:r>
            <a:r>
              <a:rPr lang="en-US" altLang="zh-CN" sz="2800" dirty="0"/>
              <a:t>,</a:t>
            </a:r>
            <a:r>
              <a:rPr lang="zh-CN" altLang="zh-CN" sz="2800" dirty="0"/>
              <a:t>所以升高温度</a:t>
            </a:r>
            <a:r>
              <a:rPr lang="en-US" altLang="zh-CN" sz="2800" dirty="0"/>
              <a:t>,</a:t>
            </a:r>
            <a:r>
              <a:rPr lang="zh-CN" altLang="zh-CN" sz="2800" dirty="0"/>
              <a:t>沉淀溶解平衡向溶解的方向移动</a:t>
            </a:r>
            <a:r>
              <a:rPr lang="en-US" altLang="zh-CN" sz="2800" dirty="0"/>
              <a:t>,</a:t>
            </a:r>
            <a:r>
              <a:rPr lang="zh-CN" altLang="zh-CN" sz="2800" dirty="0"/>
              <a:t>同时</a:t>
            </a:r>
            <a:r>
              <a:rPr lang="en-US" altLang="zh-CN" sz="2800" i="1" dirty="0" err="1"/>
              <a:t>K</a:t>
            </a:r>
            <a:r>
              <a:rPr lang="en-US" altLang="zh-CN" sz="2800" baseline="-25000" dirty="0" err="1"/>
              <a:t>sp</a:t>
            </a:r>
            <a:r>
              <a:rPr lang="zh-CN" altLang="zh-CN" sz="2800" dirty="0"/>
              <a:t>变大。</a:t>
            </a:r>
          </a:p>
          <a:p>
            <a:pPr>
              <a:lnSpc>
                <a:spcPct val="150000"/>
              </a:lnSpc>
            </a:pPr>
            <a:r>
              <a:rPr lang="en-US" altLang="zh-CN" sz="2800" dirty="0"/>
              <a:t>③</a:t>
            </a:r>
            <a:r>
              <a:rPr lang="zh-CN" altLang="zh-CN" sz="2800" dirty="0"/>
              <a:t>同离子效应</a:t>
            </a:r>
            <a:r>
              <a:rPr lang="en-US" altLang="zh-CN" sz="2800" dirty="0"/>
              <a:t>:</a:t>
            </a:r>
            <a:r>
              <a:rPr lang="zh-CN" altLang="zh-CN" sz="2800" dirty="0"/>
              <a:t>向沉淀溶解平衡体系中</a:t>
            </a:r>
            <a:r>
              <a:rPr lang="en-US" altLang="zh-CN" sz="2800" dirty="0"/>
              <a:t>,</a:t>
            </a:r>
            <a:r>
              <a:rPr lang="zh-CN" altLang="zh-CN" sz="2800" dirty="0"/>
              <a:t>加入相同的离子</a:t>
            </a:r>
            <a:r>
              <a:rPr lang="en-US" altLang="zh-CN" sz="2800" dirty="0"/>
              <a:t>,</a:t>
            </a:r>
            <a:r>
              <a:rPr lang="zh-CN" altLang="zh-CN" sz="2800" dirty="0"/>
              <a:t>沉淀溶解平衡向沉淀的方向移动</a:t>
            </a:r>
            <a:r>
              <a:rPr lang="en-US" altLang="zh-CN" sz="2800" dirty="0"/>
              <a:t>,</a:t>
            </a:r>
            <a:r>
              <a:rPr lang="zh-CN" altLang="zh-CN" sz="2800" dirty="0"/>
              <a:t>但</a:t>
            </a:r>
            <a:r>
              <a:rPr lang="en-US" altLang="zh-CN" sz="2800" i="1" dirty="0" err="1"/>
              <a:t>K</a:t>
            </a:r>
            <a:r>
              <a:rPr lang="en-US" altLang="zh-CN" sz="2800" baseline="-25000" dirty="0" err="1"/>
              <a:t>sp</a:t>
            </a:r>
            <a:r>
              <a:rPr lang="zh-CN" altLang="zh-CN" sz="2800" dirty="0"/>
              <a:t>不变。</a:t>
            </a:r>
          </a:p>
        </p:txBody>
      </p:sp>
    </p:spTree>
    <p:extLst>
      <p:ext uri="{BB962C8B-B14F-4D97-AF65-F5344CB8AC3E}">
        <p14:creationId xmlns:p14="http://schemas.microsoft.com/office/powerpoint/2010/main" val="136800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1" name="矩形 10">
            <a:extLst>
              <a:ext uri="{FF2B5EF4-FFF2-40B4-BE49-F238E27FC236}">
                <a16:creationId xmlns="" xmlns:a16="http://schemas.microsoft.com/office/drawing/2014/main" id="{30BF5CF2-080D-4C20-9BB7-2CF9888FD162}"/>
              </a:ext>
            </a:extLst>
          </p:cNvPr>
          <p:cNvSpPr/>
          <p:nvPr/>
        </p:nvSpPr>
        <p:spPr>
          <a:xfrm>
            <a:off x="234043" y="397223"/>
            <a:ext cx="11723913" cy="1308628"/>
          </a:xfrm>
          <a:prstGeom prst="rect">
            <a:avLst/>
          </a:prstGeom>
        </p:spPr>
        <p:txBody>
          <a:bodyPr wrap="square">
            <a:spAutoFit/>
          </a:bodyPr>
          <a:lstStyle/>
          <a:p>
            <a:pPr>
              <a:lnSpc>
                <a:spcPct val="150000"/>
              </a:lnSpc>
            </a:pPr>
            <a:r>
              <a:rPr lang="en-US" altLang="zh-CN" sz="2800" dirty="0"/>
              <a:t>④</a:t>
            </a:r>
            <a:r>
              <a:rPr lang="zh-CN" altLang="zh-CN" sz="2800" dirty="0"/>
              <a:t>其他</a:t>
            </a:r>
            <a:r>
              <a:rPr lang="en-US" altLang="zh-CN" sz="2800" dirty="0"/>
              <a:t>:</a:t>
            </a:r>
            <a:r>
              <a:rPr lang="zh-CN" altLang="zh-CN" sz="2800" dirty="0"/>
              <a:t>向沉淀溶解平衡体系中</a:t>
            </a:r>
            <a:r>
              <a:rPr lang="en-US" altLang="zh-CN" sz="2800" dirty="0"/>
              <a:t>,</a:t>
            </a:r>
            <a:r>
              <a:rPr lang="zh-CN" altLang="zh-CN" sz="2800" dirty="0"/>
              <a:t>加入可与体系中某些离子反应生成更难溶电解质或气体的离子</a:t>
            </a:r>
            <a:r>
              <a:rPr lang="en-US" altLang="zh-CN" sz="2800" dirty="0"/>
              <a:t>,</a:t>
            </a:r>
            <a:r>
              <a:rPr lang="zh-CN" altLang="zh-CN" sz="2800" dirty="0"/>
              <a:t>沉淀溶解平衡向溶解的方向移动</a:t>
            </a:r>
            <a:r>
              <a:rPr lang="en-US" altLang="zh-CN" sz="2800" dirty="0"/>
              <a:t>,</a:t>
            </a:r>
            <a:r>
              <a:rPr lang="zh-CN" altLang="zh-CN" sz="2800" dirty="0"/>
              <a:t>但</a:t>
            </a:r>
            <a:r>
              <a:rPr lang="en-US" altLang="zh-CN" sz="2800" i="1" dirty="0" err="1"/>
              <a:t>K</a:t>
            </a:r>
            <a:r>
              <a:rPr lang="en-US" altLang="zh-CN" sz="2800" baseline="-25000" dirty="0" err="1"/>
              <a:t>sp</a:t>
            </a:r>
            <a:r>
              <a:rPr lang="zh-CN" altLang="zh-CN" sz="2800" dirty="0"/>
              <a:t>不变。</a:t>
            </a:r>
          </a:p>
        </p:txBody>
      </p:sp>
    </p:spTree>
    <p:extLst>
      <p:ext uri="{BB962C8B-B14F-4D97-AF65-F5344CB8AC3E}">
        <p14:creationId xmlns:p14="http://schemas.microsoft.com/office/powerpoint/2010/main" val="127086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盐类水解规律以及酸式盐溶液酸碱性的判断</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盐类水解的应用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溶液中粒子浓度大小的比较</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4  </a:t>
            </a:r>
            <a:r>
              <a:rPr lang="zh-CN" altLang="en-US" sz="2800" dirty="0">
                <a:solidFill>
                  <a:schemeClr val="tx1"/>
                </a:solidFill>
              </a:rPr>
              <a:t>沉淀溶解平衡的应用</a:t>
            </a:r>
            <a:endParaRPr lang="en-US" altLang="zh-CN" sz="2800" dirty="0">
              <a:solidFill>
                <a:schemeClr val="tx1"/>
              </a:solidFill>
            </a:endParaRPr>
          </a:p>
          <a:p>
            <a:pPr>
              <a:lnSpc>
                <a:spcPct val="150000"/>
              </a:lnSpc>
            </a:pPr>
            <a:r>
              <a:rPr lang="zh-CN" altLang="zh-CN" sz="2800" dirty="0">
                <a:solidFill>
                  <a:schemeClr val="tx1"/>
                </a:solidFill>
              </a:rPr>
              <a:t>方法</a:t>
            </a:r>
            <a:r>
              <a:rPr lang="en-US" altLang="zh-CN" sz="2800" dirty="0">
                <a:solidFill>
                  <a:schemeClr val="tx1"/>
                </a:solidFill>
              </a:rPr>
              <a:t>5  </a:t>
            </a:r>
            <a:r>
              <a:rPr lang="en-US" altLang="zh-CN" sz="2800" i="1" dirty="0" err="1">
                <a:solidFill>
                  <a:schemeClr val="tx1"/>
                </a:solidFill>
              </a:rPr>
              <a:t>K</a:t>
            </a:r>
            <a:r>
              <a:rPr lang="en-US" altLang="zh-CN" sz="2800" baseline="-25000" dirty="0" err="1">
                <a:solidFill>
                  <a:schemeClr val="tx1"/>
                </a:solidFill>
              </a:rPr>
              <a:t>sp</a:t>
            </a:r>
            <a:r>
              <a:rPr lang="zh-CN" altLang="zh-CN" sz="2800" dirty="0">
                <a:solidFill>
                  <a:schemeClr val="tx1"/>
                </a:solidFill>
              </a:rPr>
              <a:t>的计算和沉淀溶解平衡图像题的解题策略</a:t>
            </a:r>
            <a:endParaRPr lang="en-US" altLang="zh-CN" sz="2800" dirty="0">
              <a:solidFill>
                <a:schemeClr val="tx1"/>
              </a:solidFill>
            </a:endParaRPr>
          </a:p>
          <a:p>
            <a:pPr>
              <a:lnSpc>
                <a:spcPct val="150000"/>
              </a:lnSpc>
            </a:pPr>
            <a:r>
              <a:rPr lang="zh-CN" altLang="zh-CN" sz="2800" dirty="0">
                <a:solidFill>
                  <a:schemeClr val="tx1"/>
                </a:solidFill>
              </a:rPr>
              <a:t>微课</a:t>
            </a:r>
            <a:r>
              <a:rPr lang="en-US" altLang="zh-CN" sz="2800" dirty="0">
                <a:solidFill>
                  <a:schemeClr val="tx1"/>
                </a:solidFill>
              </a:rPr>
              <a:t>14  </a:t>
            </a:r>
            <a:r>
              <a:rPr lang="zh-CN" altLang="zh-CN" sz="2800" dirty="0">
                <a:solidFill>
                  <a:schemeClr val="tx1"/>
                </a:solidFill>
              </a:rPr>
              <a:t>基于电解质溶液中四大平衡常数的平衡观</a:t>
            </a:r>
            <a:endParaRPr lang="en-US" altLang="zh-CN" sz="2800" dirty="0">
              <a:solidFill>
                <a:schemeClr val="tx1"/>
              </a:solidFill>
            </a:endParaRPr>
          </a:p>
        </p:txBody>
      </p:sp>
    </p:spTree>
    <p:extLst>
      <p:ext uri="{BB962C8B-B14F-4D97-AF65-F5344CB8AC3E}">
        <p14:creationId xmlns:p14="http://schemas.microsoft.com/office/powerpoint/2010/main" val="399995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84709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盐类水解规律以及酸式盐溶液酸碱性的判断</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34042" y="1450495"/>
            <a:ext cx="11723913" cy="5262979"/>
          </a:xfrm>
          <a:prstGeom prst="rect">
            <a:avLst/>
          </a:prstGeom>
        </p:spPr>
        <p:txBody>
          <a:bodyPr wrap="square">
            <a:spAutoFit/>
          </a:bodyPr>
          <a:lstStyle/>
          <a:p>
            <a:pPr>
              <a:lnSpc>
                <a:spcPct val="150000"/>
              </a:lnSpc>
            </a:pPr>
            <a:r>
              <a:rPr lang="en-US" altLang="zh-CN" sz="2800" b="1" dirty="0"/>
              <a:t>1.</a:t>
            </a:r>
            <a:r>
              <a:rPr lang="zh-CN" altLang="zh-CN" sz="2800" b="1" dirty="0"/>
              <a:t>盐类水解的规律</a:t>
            </a:r>
          </a:p>
          <a:p>
            <a:pPr>
              <a:lnSpc>
                <a:spcPct val="150000"/>
              </a:lnSpc>
            </a:pPr>
            <a:r>
              <a:rPr lang="en-US" altLang="zh-CN" sz="2800" dirty="0"/>
              <a:t>(1)</a:t>
            </a:r>
            <a:r>
              <a:rPr lang="zh-CN" altLang="zh-CN" sz="2800" dirty="0"/>
              <a:t>难溶不水解</a:t>
            </a:r>
            <a:r>
              <a:rPr lang="en-US" altLang="zh-CN" sz="2800" dirty="0"/>
              <a:t>,</a:t>
            </a:r>
            <a:r>
              <a:rPr lang="zh-CN" altLang="zh-CN" sz="2800" dirty="0"/>
              <a:t>有弱才水解</a:t>
            </a:r>
            <a:r>
              <a:rPr lang="en-US" altLang="zh-CN" sz="2800" dirty="0"/>
              <a:t>;</a:t>
            </a:r>
            <a:r>
              <a:rPr lang="zh-CN" altLang="zh-CN" sz="2800" dirty="0"/>
              <a:t>无弱不水解</a:t>
            </a:r>
            <a:r>
              <a:rPr lang="en-US" altLang="zh-CN" sz="2800" dirty="0"/>
              <a:t>,</a:t>
            </a:r>
            <a:r>
              <a:rPr lang="zh-CN" altLang="zh-CN" sz="2800" dirty="0"/>
              <a:t>越弱越水解</a:t>
            </a:r>
            <a:r>
              <a:rPr lang="en-US" altLang="zh-CN" sz="2800" dirty="0"/>
              <a:t>;</a:t>
            </a:r>
            <a:r>
              <a:rPr lang="zh-CN" altLang="zh-CN" sz="2800" dirty="0"/>
              <a:t>都弱都水解</a:t>
            </a:r>
            <a:r>
              <a:rPr lang="en-US" altLang="zh-CN" sz="2800" dirty="0"/>
              <a:t>,</a:t>
            </a:r>
            <a:r>
              <a:rPr lang="zh-CN" altLang="zh-CN" sz="2800" dirty="0"/>
              <a:t>谁强显谁性</a:t>
            </a:r>
            <a:r>
              <a:rPr lang="en-US" altLang="zh-CN" sz="2800" dirty="0"/>
              <a:t>;</a:t>
            </a:r>
            <a:r>
              <a:rPr lang="zh-CN" altLang="zh-CN" sz="2800" dirty="0"/>
              <a:t>同强显中性</a:t>
            </a:r>
            <a:r>
              <a:rPr lang="en-US" altLang="zh-CN" sz="2800" dirty="0"/>
              <a:t>,</a:t>
            </a:r>
            <a:r>
              <a:rPr lang="zh-CN" altLang="zh-CN" sz="2800" dirty="0"/>
              <a:t>都弱不一定。</a:t>
            </a:r>
          </a:p>
          <a:p>
            <a:pPr>
              <a:lnSpc>
                <a:spcPct val="150000"/>
              </a:lnSpc>
            </a:pPr>
            <a:r>
              <a:rPr lang="en-US" altLang="zh-CN" sz="2800" dirty="0"/>
              <a:t>(2)</a:t>
            </a:r>
            <a:r>
              <a:rPr lang="zh-CN" altLang="zh-CN" sz="2800" dirty="0"/>
              <a:t>组成盐的弱碱阳离子</a:t>
            </a:r>
            <a:r>
              <a:rPr lang="en-US" altLang="zh-CN" sz="2800" dirty="0"/>
              <a:t>(M</a:t>
            </a:r>
            <a:r>
              <a:rPr lang="en-US" altLang="zh-CN" sz="2800" i="1" baseline="30000" dirty="0"/>
              <a:t>x</a:t>
            </a:r>
            <a:r>
              <a:rPr lang="en-US" altLang="zh-CN" sz="2800" baseline="30000" dirty="0"/>
              <a:t>+</a:t>
            </a:r>
            <a:r>
              <a:rPr lang="en-US" altLang="zh-CN" sz="2800" dirty="0"/>
              <a:t>)</a:t>
            </a:r>
            <a:r>
              <a:rPr lang="zh-CN" altLang="zh-CN" sz="2800" dirty="0"/>
              <a:t>水解使溶液显酸性</a:t>
            </a:r>
            <a:r>
              <a:rPr lang="en-US" altLang="zh-CN" sz="2800" dirty="0"/>
              <a:t>,</a:t>
            </a:r>
            <a:r>
              <a:rPr lang="zh-CN" altLang="zh-CN" sz="2800" dirty="0"/>
              <a:t>组成盐的弱酸阴离子</a:t>
            </a:r>
            <a:r>
              <a:rPr lang="en-US" altLang="zh-CN" sz="2800" dirty="0"/>
              <a:t>(A</a:t>
            </a:r>
            <a:r>
              <a:rPr lang="en-US" altLang="zh-CN" sz="2800" i="1" baseline="30000" dirty="0"/>
              <a:t>y</a:t>
            </a:r>
            <a:r>
              <a:rPr lang="en-US" altLang="zh-CN" sz="2800" baseline="30000" dirty="0"/>
              <a:t>-</a:t>
            </a:r>
            <a:r>
              <a:rPr lang="en-US" altLang="zh-CN" sz="2800" dirty="0"/>
              <a:t>)</a:t>
            </a:r>
            <a:r>
              <a:rPr lang="zh-CN" altLang="zh-CN" sz="2800" dirty="0"/>
              <a:t>水解使溶液显碱性。</a:t>
            </a:r>
          </a:p>
          <a:p>
            <a:pPr algn="dist">
              <a:lnSpc>
                <a:spcPct val="150000"/>
              </a:lnSpc>
            </a:pPr>
            <a:r>
              <a:rPr lang="en-US" altLang="zh-CN" sz="2800" dirty="0"/>
              <a:t>(3)</a:t>
            </a:r>
            <a:r>
              <a:rPr lang="zh-CN" altLang="zh-CN" sz="2800" dirty="0"/>
              <a:t>盐对应的酸</a:t>
            </a:r>
            <a:r>
              <a:rPr lang="en-US" altLang="zh-CN" sz="2800" dirty="0"/>
              <a:t>(</a:t>
            </a:r>
            <a:r>
              <a:rPr lang="zh-CN" altLang="zh-CN" sz="2800" dirty="0"/>
              <a:t>或碱</a:t>
            </a:r>
            <a:r>
              <a:rPr lang="en-US" altLang="zh-CN" sz="2800" dirty="0"/>
              <a:t>)</a:t>
            </a:r>
            <a:r>
              <a:rPr lang="zh-CN" altLang="zh-CN" sz="2800" dirty="0"/>
              <a:t>越弱</a:t>
            </a:r>
            <a:r>
              <a:rPr lang="en-US" altLang="zh-CN" sz="2800" dirty="0"/>
              <a:t>,</a:t>
            </a:r>
            <a:r>
              <a:rPr lang="zh-CN" altLang="zh-CN" sz="2800" dirty="0"/>
              <a:t>水解程度越大</a:t>
            </a:r>
            <a:r>
              <a:rPr lang="en-US" altLang="zh-CN" sz="2800" dirty="0"/>
              <a:t>,</a:t>
            </a:r>
            <a:r>
              <a:rPr lang="zh-CN" altLang="zh-CN" sz="2800" dirty="0"/>
              <a:t>溶液碱性</a:t>
            </a:r>
            <a:r>
              <a:rPr lang="en-US" altLang="zh-CN" sz="2800" dirty="0"/>
              <a:t>(</a:t>
            </a:r>
            <a:r>
              <a:rPr lang="zh-CN" altLang="zh-CN" sz="2800" dirty="0"/>
              <a:t>或酸性</a:t>
            </a:r>
            <a:r>
              <a:rPr lang="en-US" altLang="zh-CN" sz="2800" dirty="0"/>
              <a:t>)</a:t>
            </a:r>
            <a:r>
              <a:rPr lang="zh-CN" altLang="zh-CN" sz="2800" dirty="0"/>
              <a:t>越强。如</a:t>
            </a:r>
            <a:r>
              <a:rPr lang="en-US" altLang="zh-CN" sz="2800" dirty="0"/>
              <a:t>CH</a:t>
            </a:r>
            <a:r>
              <a:rPr lang="en-US" altLang="zh-CN" sz="2800" baseline="-25000" dirty="0"/>
              <a:t>3</a:t>
            </a:r>
            <a:r>
              <a:rPr lang="en-US" altLang="zh-CN" sz="2800" dirty="0"/>
              <a:t>COOH</a:t>
            </a:r>
            <a:r>
              <a:rPr lang="zh-CN" altLang="zh-CN" sz="2800" dirty="0"/>
              <a:t>的酸性比</a:t>
            </a:r>
            <a:r>
              <a:rPr lang="en-US" altLang="zh-CN" sz="2800" dirty="0"/>
              <a:t>HCN</a:t>
            </a:r>
            <a:r>
              <a:rPr lang="zh-CN" altLang="zh-CN" sz="2800" dirty="0"/>
              <a:t>的强</a:t>
            </a:r>
            <a:r>
              <a:rPr lang="en-US" altLang="zh-CN" sz="2800" dirty="0"/>
              <a:t>,</a:t>
            </a:r>
            <a:r>
              <a:rPr lang="zh-CN" altLang="zh-CN" sz="2800" dirty="0"/>
              <a:t>则对应的相同浓度的强碱弱酸盐溶液中</a:t>
            </a:r>
            <a:r>
              <a:rPr lang="en-US" altLang="zh-CN" sz="2800" dirty="0"/>
              <a:t>,</a:t>
            </a:r>
          </a:p>
          <a:p>
            <a:pPr>
              <a:lnSpc>
                <a:spcPct val="150000"/>
              </a:lnSpc>
            </a:pPr>
            <a:r>
              <a:rPr lang="en-US" altLang="zh-CN" sz="2800" dirty="0"/>
              <a:t>CH</a:t>
            </a:r>
            <a:r>
              <a:rPr lang="en-US" altLang="zh-CN" sz="2800" baseline="-25000" dirty="0"/>
              <a:t>3</a:t>
            </a:r>
            <a:r>
              <a:rPr lang="en-US" altLang="zh-CN" sz="2800" dirty="0"/>
              <a:t>COO</a:t>
            </a:r>
            <a:r>
              <a:rPr lang="en-US" altLang="zh-CN" sz="2800" baseline="30000" dirty="0"/>
              <a:t>-</a:t>
            </a:r>
            <a:r>
              <a:rPr lang="zh-CN" altLang="zh-CN" sz="2800" dirty="0"/>
              <a:t>的水解程度比</a:t>
            </a:r>
            <a:r>
              <a:rPr lang="en-US" altLang="zh-CN" sz="2800" dirty="0"/>
              <a:t>CN</a:t>
            </a:r>
            <a:r>
              <a:rPr lang="en-US" altLang="zh-CN" sz="2800" baseline="30000" dirty="0"/>
              <a:t>-</a:t>
            </a:r>
            <a:r>
              <a:rPr lang="zh-CN" altLang="zh-CN" sz="2800" dirty="0"/>
              <a:t>的小</a:t>
            </a:r>
            <a:r>
              <a:rPr lang="en-US" altLang="zh-CN" sz="2800" dirty="0"/>
              <a:t>,</a:t>
            </a:r>
            <a:r>
              <a:rPr lang="zh-CN" altLang="zh-CN" sz="2800" dirty="0"/>
              <a:t>后者的碱性较强。</a:t>
            </a:r>
          </a:p>
        </p:txBody>
      </p:sp>
    </p:spTree>
    <p:extLst>
      <p:ext uri="{BB962C8B-B14F-4D97-AF65-F5344CB8AC3E}">
        <p14:creationId xmlns:p14="http://schemas.microsoft.com/office/powerpoint/2010/main" val="245954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34042" y="421157"/>
                <a:ext cx="11723913" cy="6015686"/>
              </a:xfrm>
              <a:prstGeom prst="rect">
                <a:avLst/>
              </a:prstGeom>
            </p:spPr>
            <p:txBody>
              <a:bodyPr wrap="square">
                <a:spAutoFit/>
              </a:bodyPr>
              <a:lstStyle/>
              <a:p>
                <a:pPr>
                  <a:lnSpc>
                    <a:spcPct val="150000"/>
                  </a:lnSpc>
                </a:pPr>
                <a:r>
                  <a:rPr lang="en-US" altLang="zh-CN" sz="2800" dirty="0"/>
                  <a:t>(4)</a:t>
                </a:r>
                <a:r>
                  <a:rPr lang="zh-CN" altLang="zh-CN" sz="2800" dirty="0"/>
                  <a:t>相同条件下的水解程度</a:t>
                </a:r>
                <a:r>
                  <a:rPr lang="en-US" altLang="zh-CN" sz="2800" dirty="0"/>
                  <a:t>:</a:t>
                </a:r>
                <a:r>
                  <a:rPr lang="zh-CN" altLang="zh-CN" sz="2800" dirty="0"/>
                  <a:t>正盐</a:t>
                </a:r>
                <a:r>
                  <a:rPr lang="en-US" altLang="zh-CN" sz="2800" dirty="0"/>
                  <a:t>&gt;</a:t>
                </a:r>
                <a:r>
                  <a:rPr lang="zh-CN" altLang="zh-CN" sz="2800" dirty="0"/>
                  <a:t>相应的酸式盐</a:t>
                </a:r>
                <a:r>
                  <a:rPr lang="en-US" altLang="zh-CN" sz="2800" dirty="0"/>
                  <a:t>,</a:t>
                </a:r>
                <a:r>
                  <a:rPr lang="zh-CN" altLang="zh-CN" sz="2800" dirty="0"/>
                  <a:t>如</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&gt;HC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p>
              <a:p>
                <a:pPr>
                  <a:lnSpc>
                    <a:spcPct val="150000"/>
                  </a:lnSpc>
                </a:pPr>
                <a:r>
                  <a:rPr lang="en-US" altLang="zh-CN" sz="2800" dirty="0"/>
                  <a:t>(5)</a:t>
                </a:r>
                <a:r>
                  <a:rPr lang="zh-CN" altLang="zh-CN" sz="2800" dirty="0"/>
                  <a:t>相同条件下的水解程度</a:t>
                </a:r>
                <a:r>
                  <a:rPr lang="en-US" altLang="zh-CN" sz="2800" dirty="0"/>
                  <a:t>:</a:t>
                </a:r>
                <a:r>
                  <a:rPr lang="zh-CN" altLang="zh-CN" sz="2800" dirty="0"/>
                  <a:t>相互促进水解的盐</a:t>
                </a:r>
                <a:r>
                  <a:rPr lang="en-US" altLang="zh-CN" sz="2800" dirty="0"/>
                  <a:t>&gt;</a:t>
                </a:r>
                <a:r>
                  <a:rPr lang="zh-CN" altLang="zh-CN" sz="2800" dirty="0"/>
                  <a:t>单独水解的盐</a:t>
                </a:r>
                <a:r>
                  <a:rPr lang="en-US" altLang="zh-CN" sz="2800" dirty="0"/>
                  <a:t>&gt;</a:t>
                </a:r>
                <a:r>
                  <a:rPr lang="zh-CN" altLang="zh-CN" sz="2800" dirty="0"/>
                  <a:t>水解相互抑制的盐。如</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的水解程度</a:t>
                </a:r>
                <a:r>
                  <a:rPr lang="en-US" altLang="zh-CN" sz="2800" dirty="0"/>
                  <a:t>:(NH</a:t>
                </a:r>
                <a:r>
                  <a:rPr lang="en-US" altLang="zh-CN" sz="2800" baseline="-25000" dirty="0"/>
                  <a:t>4</a:t>
                </a:r>
                <a:r>
                  <a:rPr lang="en-US" altLang="zh-CN" sz="2800" dirty="0"/>
                  <a:t>)</a:t>
                </a:r>
                <a:r>
                  <a:rPr lang="en-US" altLang="zh-CN" sz="2800" baseline="-25000" dirty="0"/>
                  <a:t>2</a:t>
                </a:r>
                <a:r>
                  <a:rPr lang="en-US" altLang="zh-CN" sz="2800" dirty="0"/>
                  <a:t>CO</a:t>
                </a:r>
                <a:r>
                  <a:rPr lang="en-US" altLang="zh-CN" sz="2800" baseline="-25000" dirty="0"/>
                  <a:t>3</a:t>
                </a:r>
                <a:r>
                  <a:rPr lang="en-US" altLang="zh-CN" sz="2800" dirty="0"/>
                  <a:t>&gt;(NH</a:t>
                </a:r>
                <a:r>
                  <a:rPr lang="en-US" altLang="zh-CN" sz="2800" baseline="-25000" dirty="0"/>
                  <a:t>4</a:t>
                </a:r>
                <a:r>
                  <a:rPr lang="en-US" altLang="zh-CN" sz="2800" dirty="0"/>
                  <a:t>)</a:t>
                </a:r>
                <a:r>
                  <a:rPr lang="en-US" altLang="zh-CN" sz="2800" baseline="-25000" dirty="0"/>
                  <a:t>2</a:t>
                </a:r>
                <a:r>
                  <a:rPr lang="en-US" altLang="zh-CN" sz="2800" dirty="0"/>
                  <a:t>SO</a:t>
                </a:r>
                <a:r>
                  <a:rPr lang="en-US" altLang="zh-CN" sz="2800" baseline="-25000" dirty="0"/>
                  <a:t>4</a:t>
                </a:r>
                <a:r>
                  <a:rPr lang="en-US" altLang="zh-CN" sz="2800" dirty="0"/>
                  <a:t>&gt;(NH</a:t>
                </a:r>
                <a:r>
                  <a:rPr lang="en-US" altLang="zh-CN" sz="2800" baseline="-25000" dirty="0"/>
                  <a:t>4</a:t>
                </a:r>
                <a:r>
                  <a:rPr lang="en-US" altLang="zh-CN" sz="2800" dirty="0"/>
                  <a:t>)</a:t>
                </a:r>
                <a:r>
                  <a:rPr lang="en-US" altLang="zh-CN" sz="2800" baseline="-25000" dirty="0"/>
                  <a:t>2</a:t>
                </a:r>
                <a:r>
                  <a:rPr lang="en-US" altLang="zh-CN" sz="2800" dirty="0"/>
                  <a:t>Fe(SO</a:t>
                </a:r>
                <a:r>
                  <a:rPr lang="en-US" altLang="zh-CN" sz="2800" baseline="-25000" dirty="0"/>
                  <a:t>4</a:t>
                </a:r>
                <a:r>
                  <a:rPr lang="en-US" altLang="zh-CN" sz="2800" dirty="0"/>
                  <a:t>)</a:t>
                </a:r>
                <a:r>
                  <a:rPr lang="en-US" altLang="zh-CN" sz="2800" baseline="-25000" dirty="0"/>
                  <a:t>2</a:t>
                </a:r>
                <a:r>
                  <a:rPr lang="zh-CN" altLang="zh-CN" sz="2800" dirty="0"/>
                  <a:t>。</a:t>
                </a:r>
              </a:p>
              <a:p>
                <a:pPr>
                  <a:lnSpc>
                    <a:spcPct val="150000"/>
                  </a:lnSpc>
                </a:pPr>
                <a:r>
                  <a:rPr lang="en-US" altLang="zh-CN" sz="2800" b="1" dirty="0"/>
                  <a:t>2.</a:t>
                </a:r>
                <a:r>
                  <a:rPr lang="zh-CN" altLang="zh-CN" sz="2800" b="1" dirty="0"/>
                  <a:t>酸式盐溶液酸碱性的判断</a:t>
                </a:r>
              </a:p>
              <a:p>
                <a:pPr>
                  <a:lnSpc>
                    <a:spcPct val="150000"/>
                  </a:lnSpc>
                </a:pPr>
                <a:r>
                  <a:rPr lang="zh-CN" altLang="zh-CN" sz="2800" dirty="0"/>
                  <a:t>判断酸式盐水溶液的酸碱性要看该盐的组成微粒的实际表现。</a:t>
                </a:r>
              </a:p>
              <a:p>
                <a:pPr>
                  <a:lnSpc>
                    <a:spcPct val="150000"/>
                  </a:lnSpc>
                </a:pPr>
                <a:r>
                  <a:rPr lang="en-US" altLang="zh-CN" sz="2800" dirty="0"/>
                  <a:t>(1)</a:t>
                </a:r>
                <a:r>
                  <a:rPr lang="zh-CN" altLang="zh-CN" sz="2800" dirty="0"/>
                  <a:t>强酸的酸式盐只电离</a:t>
                </a:r>
                <a:r>
                  <a:rPr lang="en-US" altLang="zh-CN" sz="2800" dirty="0"/>
                  <a:t>,</a:t>
                </a:r>
                <a:r>
                  <a:rPr lang="zh-CN" altLang="zh-CN" sz="2800" dirty="0"/>
                  <a:t>不水解</a:t>
                </a:r>
                <a:r>
                  <a:rPr lang="en-US" altLang="zh-CN" sz="2800" dirty="0"/>
                  <a:t>,</a:t>
                </a:r>
                <a:r>
                  <a:rPr lang="zh-CN" altLang="zh-CN" sz="2800" dirty="0"/>
                  <a:t>溶液一定显酸性</a:t>
                </a:r>
                <a:r>
                  <a:rPr lang="en-US" altLang="zh-CN" sz="2800" dirty="0"/>
                  <a:t>,</a:t>
                </a:r>
                <a:r>
                  <a:rPr lang="zh-CN" altLang="zh-CN" sz="2800" dirty="0"/>
                  <a:t>如</a:t>
                </a:r>
                <a:r>
                  <a:rPr lang="en-US" altLang="zh-CN" sz="2800" dirty="0"/>
                  <a:t>:</a:t>
                </a:r>
                <a:endParaRPr lang="zh-CN" altLang="zh-CN" sz="2800" dirty="0"/>
              </a:p>
              <a:p>
                <a:pPr>
                  <a:lnSpc>
                    <a:spcPct val="150000"/>
                  </a:lnSpc>
                </a:pPr>
                <a:r>
                  <a:rPr lang="en-US" altLang="zh-CN" sz="2800" dirty="0"/>
                  <a:t>NaHSO</a:t>
                </a:r>
                <a:r>
                  <a:rPr lang="en-US" altLang="zh-CN" sz="2800" baseline="-25000" dirty="0"/>
                  <a:t>4                </a:t>
                </a:r>
                <a:r>
                  <a:rPr lang="en-US" altLang="zh-CN" sz="2800" dirty="0"/>
                  <a:t>Na</a:t>
                </a:r>
                <a:r>
                  <a:rPr lang="en-US" altLang="zh-CN" sz="2800" baseline="30000" dirty="0"/>
                  <a:t>+</a:t>
                </a:r>
                <a:r>
                  <a:rPr lang="en-US" altLang="zh-CN" sz="2800" dirty="0"/>
                  <a:t>+H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r>
                  <a:rPr lang="en-US" altLang="zh-CN" sz="2800" dirty="0"/>
                  <a:t>(2)</a:t>
                </a:r>
                <a:r>
                  <a:rPr lang="zh-CN" altLang="zh-CN" sz="2800" dirty="0"/>
                  <a:t>弱酸的酸式盐溶液的酸碱性</a:t>
                </a:r>
                <a:r>
                  <a:rPr lang="en-US" altLang="zh-CN" sz="2800" dirty="0"/>
                  <a:t>,</a:t>
                </a:r>
                <a:r>
                  <a:rPr lang="zh-CN" altLang="zh-CN" sz="2800" dirty="0"/>
                  <a:t>取决于酸式酸根离子的电离程度和水解程度的相对大小。</a:t>
                </a:r>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34042" y="421157"/>
                <a:ext cx="11723913" cy="6015686"/>
              </a:xfrm>
              <a:prstGeom prst="rect">
                <a:avLst/>
              </a:prstGeom>
              <a:blipFill rotWithShape="1">
                <a:blip r:embed="rId2"/>
                <a:stretch>
                  <a:fillRect l="-1040" r="-676"/>
                </a:stretch>
              </a:blipFill>
            </p:spPr>
            <p:txBody>
              <a:bodyPr/>
              <a:lstStyle/>
              <a:p>
                <a:r>
                  <a:rPr lang="zh-CN" altLang="en-US">
                    <a:noFill/>
                  </a:rPr>
                  <a:t> </a:t>
                </a:r>
              </a:p>
            </p:txBody>
          </p:sp>
        </mc:Fallback>
      </mc:AlternateContent>
      <p:pic>
        <p:nvPicPr>
          <p:cNvPr id="19" name="图片 18">
            <a:extLst>
              <a:ext uri="{FF2B5EF4-FFF2-40B4-BE49-F238E27FC236}">
                <a16:creationId xmlns="" xmlns:a16="http://schemas.microsoft.com/office/drawing/2014/main" id="{61137E13-84F9-4C57-AAF1-C9FD753905A4}"/>
              </a:ext>
            </a:extLst>
          </p:cNvPr>
          <p:cNvPicPr/>
          <p:nvPr/>
        </p:nvPicPr>
        <p:blipFill>
          <a:blip r:embed="rId3"/>
          <a:stretch>
            <a:fillRect/>
          </a:stretch>
        </p:blipFill>
        <p:spPr>
          <a:xfrm>
            <a:off x="1657123" y="4567011"/>
            <a:ext cx="758955" cy="431174"/>
          </a:xfrm>
          <a:prstGeom prst="rect">
            <a:avLst/>
          </a:prstGeom>
        </p:spPr>
      </p:pic>
    </p:spTree>
    <p:extLst>
      <p:ext uri="{BB962C8B-B14F-4D97-AF65-F5344CB8AC3E}">
        <p14:creationId xmlns:p14="http://schemas.microsoft.com/office/powerpoint/2010/main" val="350394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99643" y="341075"/>
                <a:ext cx="11723913" cy="5998950"/>
              </a:xfrm>
              <a:prstGeom prst="rect">
                <a:avLst/>
              </a:prstGeom>
            </p:spPr>
            <p:txBody>
              <a:bodyPr wrap="square">
                <a:spAutoFit/>
              </a:bodyPr>
              <a:lstStyle/>
              <a:p>
                <a:pPr>
                  <a:lnSpc>
                    <a:spcPct val="150000"/>
                  </a:lnSpc>
                </a:pPr>
                <a:r>
                  <a:rPr lang="en-US" altLang="zh-CN" sz="2800" dirty="0"/>
                  <a:t>①</a:t>
                </a:r>
                <a:r>
                  <a:rPr lang="zh-CN" altLang="zh-CN" sz="2800" dirty="0"/>
                  <a:t>电离程度小于水解程度</a:t>
                </a:r>
                <a:r>
                  <a:rPr lang="en-US" altLang="zh-CN" sz="2800" dirty="0"/>
                  <a:t>,</a:t>
                </a:r>
                <a:r>
                  <a:rPr lang="zh-CN" altLang="zh-CN" sz="2800" dirty="0"/>
                  <a:t>溶液显碱性</a:t>
                </a:r>
                <a:r>
                  <a:rPr lang="en-US" altLang="zh-CN" sz="2800" dirty="0"/>
                  <a:t>,</a:t>
                </a:r>
                <a:r>
                  <a:rPr lang="zh-CN" altLang="zh-CN" sz="2800" dirty="0"/>
                  <a:t>如</a:t>
                </a:r>
                <a:r>
                  <a:rPr lang="en-US" altLang="zh-CN" sz="2800" dirty="0"/>
                  <a:t>NaHCO</a:t>
                </a:r>
                <a:r>
                  <a:rPr lang="en-US" altLang="zh-CN" sz="2800" baseline="-25000" dirty="0"/>
                  <a:t>3</a:t>
                </a:r>
                <a:r>
                  <a:rPr lang="zh-CN" altLang="zh-CN" sz="2800" dirty="0"/>
                  <a:t>溶液中</a:t>
                </a:r>
                <a:r>
                  <a:rPr lang="en-US" altLang="zh-CN" sz="2800" dirty="0"/>
                  <a:t>:</a:t>
                </a:r>
                <a:endParaRPr lang="zh-CN" altLang="zh-CN" sz="2800" dirty="0"/>
              </a:p>
              <a:p>
                <a:pPr>
                  <a:lnSpc>
                    <a:spcPct val="150000"/>
                  </a:lnSpc>
                </a:pP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solidFill>
                      <a:srgbClr val="000000"/>
                    </a:solidFill>
                    <a:cs typeface="Times New Roman" panose="02020603050405020304" pitchFamily="18" charset="0"/>
                  </a:rPr>
                  <a:t>           </a:t>
                </a:r>
                <a:r>
                  <a:rPr lang="en-US" altLang="zh-CN" sz="2800" dirty="0"/>
                  <a:t>H</a:t>
                </a:r>
                <a:r>
                  <a:rPr lang="en-US" altLang="zh-CN" sz="2800" baseline="30000" dirty="0"/>
                  <a:t>+</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次要</a:t>
                </a:r>
                <a:r>
                  <a:rPr lang="en-US" altLang="zh-CN" sz="2800" dirty="0"/>
                  <a:t>)</a:t>
                </a:r>
                <a:endParaRPr lang="zh-CN" altLang="zh-CN" sz="2800" dirty="0"/>
              </a:p>
              <a:p>
                <a:pPr>
                  <a:lnSpc>
                    <a:spcPct val="150000"/>
                  </a:lnSpc>
                </a:pP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+H</a:t>
                </a:r>
                <a:r>
                  <a:rPr lang="en-US" altLang="zh-CN" sz="2800" baseline="-25000" dirty="0"/>
                  <a:t>2</a:t>
                </a:r>
                <a:r>
                  <a:rPr lang="en-US" altLang="zh-CN" sz="2800" dirty="0"/>
                  <a:t>O          H</a:t>
                </a:r>
                <a:r>
                  <a:rPr lang="en-US" altLang="zh-CN" sz="2800" baseline="-25000" dirty="0"/>
                  <a:t>2</a:t>
                </a:r>
                <a:r>
                  <a:rPr lang="en-US" altLang="zh-CN" sz="2800" dirty="0"/>
                  <a:t>CO</a:t>
                </a:r>
                <a:r>
                  <a:rPr lang="en-US" altLang="zh-CN" sz="2800" baseline="-25000" dirty="0"/>
                  <a:t>3</a:t>
                </a:r>
                <a:r>
                  <a:rPr lang="en-US" altLang="zh-CN" sz="2800" dirty="0"/>
                  <a:t>+OH</a:t>
                </a:r>
                <a:r>
                  <a:rPr lang="en-US" altLang="zh-CN" sz="2800" baseline="30000" dirty="0"/>
                  <a:t>-</a:t>
                </a:r>
                <a:r>
                  <a:rPr lang="en-US" altLang="zh-CN" sz="2800" dirty="0"/>
                  <a:t>(</a:t>
                </a:r>
                <a:r>
                  <a:rPr lang="zh-CN" altLang="zh-CN" sz="2800" dirty="0"/>
                  <a:t>主要</a:t>
                </a:r>
                <a:r>
                  <a:rPr lang="en-US" altLang="zh-CN" sz="2800" dirty="0"/>
                  <a:t>)</a:t>
                </a:r>
                <a:endParaRPr lang="zh-CN" altLang="zh-CN" sz="2800" dirty="0"/>
              </a:p>
              <a:p>
                <a:pPr>
                  <a:lnSpc>
                    <a:spcPct val="150000"/>
                  </a:lnSpc>
                </a:pPr>
                <a:r>
                  <a:rPr lang="zh-CN" altLang="zh-CN" sz="2800" dirty="0"/>
                  <a:t>使</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(H</a:t>
                </a:r>
                <a:r>
                  <a:rPr lang="en-US" altLang="zh-CN" sz="2800" baseline="30000" dirty="0"/>
                  <a:t>+</a:t>
                </a:r>
                <a:r>
                  <a:rPr lang="en-US" altLang="zh-CN" sz="2800" dirty="0"/>
                  <a:t>),</a:t>
                </a:r>
                <a:r>
                  <a:rPr lang="zh-CN" altLang="zh-CN" sz="2800" dirty="0"/>
                  <a:t>溶液显碱性。</a:t>
                </a:r>
              </a:p>
              <a:p>
                <a:pPr>
                  <a:lnSpc>
                    <a:spcPct val="150000"/>
                  </a:lnSpc>
                </a:pPr>
                <a:r>
                  <a:rPr lang="zh-CN" altLang="zh-CN" sz="2800" dirty="0"/>
                  <a:t>同理</a:t>
                </a:r>
                <a:r>
                  <a:rPr lang="en-US" altLang="zh-CN" sz="2800" dirty="0" err="1"/>
                  <a:t>NaHS</a:t>
                </a:r>
                <a:r>
                  <a:rPr lang="zh-CN" altLang="zh-CN" sz="2800" dirty="0"/>
                  <a:t>溶液、</a:t>
                </a:r>
                <a:r>
                  <a:rPr lang="en-US" altLang="zh-CN" sz="2800" dirty="0"/>
                  <a:t>Na</a:t>
                </a:r>
                <a:r>
                  <a:rPr lang="en-US" altLang="zh-CN" sz="2800" baseline="-25000" dirty="0"/>
                  <a:t>2</a:t>
                </a:r>
                <a:r>
                  <a:rPr lang="en-US" altLang="zh-CN" sz="2800" dirty="0"/>
                  <a:t>HPO</a:t>
                </a:r>
                <a:r>
                  <a:rPr lang="en-US" altLang="zh-CN" sz="2800" baseline="-25000" dirty="0"/>
                  <a:t>4</a:t>
                </a:r>
                <a:r>
                  <a:rPr lang="zh-CN" altLang="zh-CN" sz="2800" dirty="0"/>
                  <a:t>溶液亦显碱性。</a:t>
                </a:r>
              </a:p>
              <a:p>
                <a:pPr>
                  <a:lnSpc>
                    <a:spcPct val="150000"/>
                  </a:lnSpc>
                </a:pPr>
                <a:r>
                  <a:rPr lang="en-US" altLang="zh-CN" sz="2800" dirty="0"/>
                  <a:t>②</a:t>
                </a:r>
                <a:r>
                  <a:rPr lang="zh-CN" altLang="zh-CN" sz="2800" dirty="0"/>
                  <a:t>电离程度大于水解程度</a:t>
                </a:r>
                <a:r>
                  <a:rPr lang="en-US" altLang="zh-CN" sz="2800" dirty="0"/>
                  <a:t>,</a:t>
                </a:r>
                <a:r>
                  <a:rPr lang="zh-CN" altLang="zh-CN" sz="2800" dirty="0"/>
                  <a:t>溶液显酸性</a:t>
                </a:r>
                <a:r>
                  <a:rPr lang="en-US" altLang="zh-CN" sz="2800" dirty="0"/>
                  <a:t>,</a:t>
                </a:r>
                <a:r>
                  <a:rPr lang="zh-CN" altLang="zh-CN" sz="2800" dirty="0"/>
                  <a:t>如</a:t>
                </a:r>
                <a:r>
                  <a:rPr lang="en-US" altLang="zh-CN" sz="2800" dirty="0"/>
                  <a:t>NaHSO</a:t>
                </a:r>
                <a:r>
                  <a:rPr lang="en-US" altLang="zh-CN" sz="2800" baseline="-25000" dirty="0"/>
                  <a:t>3</a:t>
                </a:r>
                <a:r>
                  <a:rPr lang="zh-CN" altLang="zh-CN" sz="2800" dirty="0"/>
                  <a:t>溶液中</a:t>
                </a:r>
                <a:r>
                  <a:rPr lang="en-US" altLang="zh-CN" sz="2800" dirty="0"/>
                  <a:t>:</a:t>
                </a:r>
                <a:endParaRPr lang="zh-CN" altLang="zh-CN" sz="2800" dirty="0"/>
              </a:p>
              <a:p>
                <a:pPr>
                  <a:lnSpc>
                    <a:spcPct val="150000"/>
                  </a:lnSpc>
                </a:pP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solidFill>
                      <a:srgbClr val="000000"/>
                    </a:solidFill>
                    <a:cs typeface="Times New Roman" panose="02020603050405020304" pitchFamily="18" charset="0"/>
                  </a:rPr>
                  <a:t>          </a:t>
                </a:r>
                <a:r>
                  <a:rPr lang="en-US" altLang="zh-CN" sz="2800" dirty="0"/>
                  <a:t>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主要</a:t>
                </a:r>
                <a:r>
                  <a:rPr lang="en-US" altLang="zh-CN" sz="2800" dirty="0"/>
                  <a:t>)</a:t>
                </a:r>
                <a:endParaRPr lang="zh-CN" altLang="zh-CN" sz="2800" dirty="0"/>
              </a:p>
              <a:p>
                <a:pPr>
                  <a:lnSpc>
                    <a:spcPct val="150000"/>
                  </a:lnSpc>
                </a:pP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+H</a:t>
                </a:r>
                <a:r>
                  <a:rPr lang="en-US" altLang="zh-CN" sz="2800" baseline="-25000" dirty="0"/>
                  <a:t>2</a:t>
                </a:r>
                <a:r>
                  <a:rPr lang="en-US" altLang="zh-CN" sz="2800" dirty="0"/>
                  <a:t>O          H</a:t>
                </a:r>
                <a:r>
                  <a:rPr lang="en-US" altLang="zh-CN" sz="2800" baseline="-25000" dirty="0"/>
                  <a:t>2</a:t>
                </a:r>
                <a:r>
                  <a:rPr lang="en-US" altLang="zh-CN" sz="2800" dirty="0"/>
                  <a:t>SO</a:t>
                </a:r>
                <a:r>
                  <a:rPr lang="en-US" altLang="zh-CN" sz="2800" baseline="-25000" dirty="0"/>
                  <a:t>3</a:t>
                </a:r>
                <a:r>
                  <a:rPr lang="en-US" altLang="zh-CN" sz="2800" dirty="0"/>
                  <a:t>+OH</a:t>
                </a:r>
                <a:r>
                  <a:rPr lang="en-US" altLang="zh-CN" sz="2800" baseline="30000" dirty="0"/>
                  <a:t>-</a:t>
                </a:r>
                <a:r>
                  <a:rPr lang="en-US" altLang="zh-CN" sz="2800" dirty="0"/>
                  <a:t>(</a:t>
                </a:r>
                <a:r>
                  <a:rPr lang="zh-CN" altLang="zh-CN" sz="2800" dirty="0"/>
                  <a:t>次要</a:t>
                </a:r>
                <a:r>
                  <a:rPr lang="en-US" altLang="zh-CN" sz="2800" dirty="0"/>
                  <a:t>)</a:t>
                </a:r>
                <a:endParaRPr lang="zh-CN" altLang="zh-CN" sz="2800" dirty="0"/>
              </a:p>
              <a:p>
                <a:pPr>
                  <a:lnSpc>
                    <a:spcPct val="150000"/>
                  </a:lnSpc>
                </a:pPr>
                <a:r>
                  <a:rPr lang="zh-CN" altLang="zh-CN" sz="2800" dirty="0"/>
                  <a:t>使</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r>
                  <a:rPr lang="zh-CN" altLang="zh-CN" sz="2800" dirty="0"/>
                  <a:t>溶液显酸性。</a:t>
                </a:r>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99643" y="341075"/>
                <a:ext cx="11723913" cy="5998950"/>
              </a:xfrm>
              <a:prstGeom prst="rect">
                <a:avLst/>
              </a:prstGeom>
              <a:blipFill rotWithShape="1">
                <a:blip r:embed="rId2"/>
                <a:stretch>
                  <a:fillRect l="-1040" b="-610"/>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14F32626-FED8-423A-B6E5-313E7EFCFF52}"/>
              </a:ext>
            </a:extLst>
          </p:cNvPr>
          <p:cNvPicPr/>
          <p:nvPr/>
        </p:nvPicPr>
        <p:blipFill>
          <a:blip r:embed="rId3"/>
          <a:stretch>
            <a:fillRect/>
          </a:stretch>
        </p:blipFill>
        <p:spPr>
          <a:xfrm>
            <a:off x="1585818" y="1223221"/>
            <a:ext cx="652463" cy="370675"/>
          </a:xfrm>
          <a:prstGeom prst="rect">
            <a:avLst/>
          </a:prstGeom>
        </p:spPr>
      </p:pic>
      <p:pic>
        <p:nvPicPr>
          <p:cNvPr id="14" name="图片 13">
            <a:extLst>
              <a:ext uri="{FF2B5EF4-FFF2-40B4-BE49-F238E27FC236}">
                <a16:creationId xmlns="" xmlns:a16="http://schemas.microsoft.com/office/drawing/2014/main" id="{FDFDB49F-711D-44DC-856D-7CD3986C7618}"/>
              </a:ext>
            </a:extLst>
          </p:cNvPr>
          <p:cNvPicPr/>
          <p:nvPr/>
        </p:nvPicPr>
        <p:blipFill>
          <a:blip r:embed="rId3"/>
          <a:stretch>
            <a:fillRect/>
          </a:stretch>
        </p:blipFill>
        <p:spPr>
          <a:xfrm>
            <a:off x="2418722" y="1918042"/>
            <a:ext cx="652463" cy="370675"/>
          </a:xfrm>
          <a:prstGeom prst="rect">
            <a:avLst/>
          </a:prstGeom>
        </p:spPr>
      </p:pic>
      <p:pic>
        <p:nvPicPr>
          <p:cNvPr id="15" name="图片 14">
            <a:extLst>
              <a:ext uri="{FF2B5EF4-FFF2-40B4-BE49-F238E27FC236}">
                <a16:creationId xmlns="" xmlns:a16="http://schemas.microsoft.com/office/drawing/2014/main" id="{5EA28607-4AA9-4E49-9BC5-04A67E46AC01}"/>
              </a:ext>
            </a:extLst>
          </p:cNvPr>
          <p:cNvPicPr/>
          <p:nvPr/>
        </p:nvPicPr>
        <p:blipFill>
          <a:blip r:embed="rId3"/>
          <a:stretch>
            <a:fillRect/>
          </a:stretch>
        </p:blipFill>
        <p:spPr>
          <a:xfrm>
            <a:off x="1379421" y="4501585"/>
            <a:ext cx="652463" cy="370675"/>
          </a:xfrm>
          <a:prstGeom prst="rect">
            <a:avLst/>
          </a:prstGeom>
        </p:spPr>
      </p:pic>
      <p:pic>
        <p:nvPicPr>
          <p:cNvPr id="16" name="图片 15">
            <a:extLst>
              <a:ext uri="{FF2B5EF4-FFF2-40B4-BE49-F238E27FC236}">
                <a16:creationId xmlns="" xmlns:a16="http://schemas.microsoft.com/office/drawing/2014/main" id="{528A4CB5-66DC-4D16-A282-7DCC496FBF99}"/>
              </a:ext>
            </a:extLst>
          </p:cNvPr>
          <p:cNvPicPr/>
          <p:nvPr/>
        </p:nvPicPr>
        <p:blipFill>
          <a:blip r:embed="rId3"/>
          <a:stretch>
            <a:fillRect/>
          </a:stretch>
        </p:blipFill>
        <p:spPr>
          <a:xfrm>
            <a:off x="2235765" y="5183756"/>
            <a:ext cx="652463" cy="370675"/>
          </a:xfrm>
          <a:prstGeom prst="rect">
            <a:avLst/>
          </a:prstGeom>
        </p:spPr>
      </p:pic>
    </p:spTree>
    <p:extLst>
      <p:ext uri="{BB962C8B-B14F-4D97-AF65-F5344CB8AC3E}">
        <p14:creationId xmlns:p14="http://schemas.microsoft.com/office/powerpoint/2010/main" val="3702695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8" name="矩形 17">
            <a:extLst>
              <a:ext uri="{FF2B5EF4-FFF2-40B4-BE49-F238E27FC236}">
                <a16:creationId xmlns="" xmlns:a16="http://schemas.microsoft.com/office/drawing/2014/main" id="{11005014-E992-4E15-B360-F7C24CCCED34}"/>
              </a:ext>
            </a:extLst>
          </p:cNvPr>
          <p:cNvSpPr/>
          <p:nvPr/>
        </p:nvSpPr>
        <p:spPr>
          <a:xfrm>
            <a:off x="234042" y="704622"/>
            <a:ext cx="11723913" cy="661207"/>
          </a:xfrm>
          <a:prstGeom prst="rect">
            <a:avLst/>
          </a:prstGeom>
        </p:spPr>
        <p:txBody>
          <a:bodyPr wrap="square">
            <a:spAutoFit/>
          </a:bodyPr>
          <a:lstStyle/>
          <a:p>
            <a:pPr>
              <a:lnSpc>
                <a:spcPct val="150000"/>
              </a:lnSpc>
            </a:pPr>
            <a:endParaRPr lang="zh-CN" altLang="zh-CN" sz="2800" dirty="0"/>
          </a:p>
        </p:txBody>
      </p:sp>
      <p:sp>
        <p:nvSpPr>
          <p:cNvPr id="2" name="矩形 1"/>
          <p:cNvSpPr/>
          <p:nvPr/>
        </p:nvSpPr>
        <p:spPr>
          <a:xfrm>
            <a:off x="1062789" y="994665"/>
            <a:ext cx="9705474" cy="1384995"/>
          </a:xfrm>
          <a:prstGeom prst="rect">
            <a:avLst/>
          </a:prstGeom>
        </p:spPr>
        <p:txBody>
          <a:bodyPr wrap="square">
            <a:spAutoFit/>
          </a:bodyPr>
          <a:lstStyle/>
          <a:p>
            <a:pPr>
              <a:lnSpc>
                <a:spcPct val="150000"/>
              </a:lnSpc>
            </a:pPr>
            <a:r>
              <a:rPr lang="zh-CN" altLang="zh-CN" sz="2800" dirty="0"/>
              <a:t>同理</a:t>
            </a:r>
            <a:r>
              <a:rPr lang="en-US" altLang="zh-CN" sz="2800" dirty="0"/>
              <a:t>NaH</a:t>
            </a:r>
            <a:r>
              <a:rPr lang="en-US" altLang="zh-CN" sz="2800" baseline="-25000" dirty="0"/>
              <a:t>2</a:t>
            </a:r>
            <a:r>
              <a:rPr lang="en-US" altLang="zh-CN" sz="2800" dirty="0"/>
              <a:t>PO</a:t>
            </a:r>
            <a:r>
              <a:rPr lang="en-US" altLang="zh-CN" sz="2800" baseline="-25000" dirty="0"/>
              <a:t>4</a:t>
            </a:r>
            <a:r>
              <a:rPr lang="zh-CN" altLang="zh-CN" sz="2800" dirty="0"/>
              <a:t>溶液亦显酸性。</a:t>
            </a:r>
          </a:p>
          <a:p>
            <a:pPr>
              <a:lnSpc>
                <a:spcPct val="150000"/>
              </a:lnSpc>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注意</a:t>
            </a:r>
            <a:r>
              <a:rPr lang="zh-CN" altLang="en-US" sz="2800" dirty="0">
                <a:solidFill>
                  <a:srgbClr val="000000"/>
                </a:solidFill>
                <a:cs typeface="Times New Roman" panose="02020603050405020304" pitchFamily="18" charset="0"/>
              </a:rPr>
              <a:t>   </a:t>
            </a:r>
            <a:r>
              <a:rPr lang="zh-CN" altLang="zh-CN" sz="2800" dirty="0"/>
              <a:t>弱酸弱碱盐</a:t>
            </a:r>
            <a:r>
              <a:rPr lang="en-US" altLang="zh-CN" sz="2800" dirty="0"/>
              <a:t>CH</a:t>
            </a:r>
            <a:r>
              <a:rPr lang="en-US" altLang="zh-CN" sz="2800" baseline="-25000" dirty="0"/>
              <a:t>3</a:t>
            </a:r>
            <a:r>
              <a:rPr lang="en-US" altLang="zh-CN" sz="2800" dirty="0"/>
              <a:t>COONH</a:t>
            </a:r>
            <a:r>
              <a:rPr lang="en-US" altLang="zh-CN" sz="2800" baseline="-25000" dirty="0"/>
              <a:t>4</a:t>
            </a:r>
            <a:r>
              <a:rPr lang="zh-CN" altLang="zh-CN" sz="2800" dirty="0"/>
              <a:t>水解后</a:t>
            </a:r>
            <a:r>
              <a:rPr lang="en-US" altLang="zh-CN" sz="2800" dirty="0"/>
              <a:t>,</a:t>
            </a:r>
            <a:r>
              <a:rPr lang="zh-CN" altLang="zh-CN" sz="2800" dirty="0"/>
              <a:t>其水溶液接近于中性。</a:t>
            </a:r>
          </a:p>
        </p:txBody>
      </p:sp>
    </p:spTree>
    <p:extLst>
      <p:ext uri="{BB962C8B-B14F-4D97-AF65-F5344CB8AC3E}">
        <p14:creationId xmlns:p14="http://schemas.microsoft.com/office/powerpoint/2010/main" val="249785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8" name="矩形 17">
            <a:extLst>
              <a:ext uri="{FF2B5EF4-FFF2-40B4-BE49-F238E27FC236}">
                <a16:creationId xmlns="" xmlns:a16="http://schemas.microsoft.com/office/drawing/2014/main" id="{11005014-E992-4E15-B360-F7C24CCCED34}"/>
              </a:ext>
            </a:extLst>
          </p:cNvPr>
          <p:cNvSpPr/>
          <p:nvPr/>
        </p:nvSpPr>
        <p:spPr>
          <a:xfrm>
            <a:off x="234042" y="474345"/>
            <a:ext cx="11723913"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a:t>
            </a:r>
            <a:r>
              <a:rPr lang="en-US" altLang="zh-CN" sz="2800" dirty="0"/>
              <a:t>[2017</a:t>
            </a:r>
            <a:r>
              <a:rPr lang="zh-CN" altLang="zh-CN" sz="2800" dirty="0"/>
              <a:t>广东佛山一模</a:t>
            </a:r>
            <a:r>
              <a:rPr lang="en-US" altLang="zh-CN" sz="2800" dirty="0"/>
              <a:t>]</a:t>
            </a:r>
            <a:r>
              <a:rPr lang="zh-CN" altLang="zh-CN" sz="2800" dirty="0"/>
              <a:t>常温下取</a:t>
            </a:r>
            <a:r>
              <a:rPr lang="en-US" altLang="zh-CN" sz="2800" dirty="0"/>
              <a:t>0.1 mol·L</a:t>
            </a:r>
            <a:r>
              <a:rPr lang="en-US" altLang="zh-CN" sz="2800" baseline="30000" dirty="0"/>
              <a:t>-1</a:t>
            </a:r>
            <a:r>
              <a:rPr lang="zh-CN" altLang="zh-CN" sz="2800" dirty="0"/>
              <a:t>的</a:t>
            </a:r>
            <a:r>
              <a:rPr lang="en-US" altLang="zh-CN" sz="2800" dirty="0" err="1"/>
              <a:t>NaA</a:t>
            </a:r>
            <a:r>
              <a:rPr lang="zh-CN" altLang="zh-CN" sz="2800" dirty="0"/>
              <a:t>和</a:t>
            </a:r>
            <a:r>
              <a:rPr lang="en-US" altLang="zh-CN" sz="2800" dirty="0" err="1"/>
              <a:t>NaB</a:t>
            </a:r>
            <a:r>
              <a:rPr lang="zh-CN" altLang="zh-CN" sz="2800" dirty="0"/>
              <a:t>两种盐溶液各</a:t>
            </a:r>
            <a:r>
              <a:rPr lang="en-US" altLang="zh-CN" sz="2800" dirty="0"/>
              <a:t>1 L,</a:t>
            </a:r>
            <a:r>
              <a:rPr lang="zh-CN" altLang="zh-CN" sz="2800" dirty="0"/>
              <a:t>分别通入</a:t>
            </a:r>
            <a:r>
              <a:rPr lang="en-US" altLang="zh-CN" sz="2800" dirty="0"/>
              <a:t>0.02 </a:t>
            </a:r>
            <a:r>
              <a:rPr lang="en-US" altLang="zh-CN" sz="2800" dirty="0" err="1"/>
              <a:t>mol</a:t>
            </a:r>
            <a:r>
              <a:rPr lang="en-US" altLang="zh-CN" sz="2800" dirty="0"/>
              <a:t> CO</a:t>
            </a:r>
            <a:r>
              <a:rPr lang="en-US" altLang="zh-CN" sz="2800" baseline="-25000" dirty="0"/>
              <a:t>2</a:t>
            </a:r>
            <a:r>
              <a:rPr lang="en-US" altLang="zh-CN" sz="2800" dirty="0"/>
              <a:t>,</a:t>
            </a:r>
            <a:r>
              <a:rPr lang="zh-CN" altLang="zh-CN" sz="2800" dirty="0"/>
              <a:t>发生反应</a:t>
            </a:r>
            <a:r>
              <a:rPr lang="en-US" altLang="zh-CN" sz="2800" dirty="0"/>
              <a:t>:</a:t>
            </a:r>
          </a:p>
          <a:p>
            <a:pPr>
              <a:lnSpc>
                <a:spcPct val="150000"/>
              </a:lnSpc>
            </a:pPr>
            <a:r>
              <a:rPr lang="en-US" altLang="zh-CN" sz="2800" dirty="0"/>
              <a:t>NaA+CO</a:t>
            </a:r>
            <a:r>
              <a:rPr lang="en-US" altLang="zh-CN" sz="2800" baseline="-25000" dirty="0"/>
              <a:t>2</a:t>
            </a:r>
            <a:r>
              <a:rPr lang="en-US" altLang="zh-CN" sz="2800" dirty="0"/>
              <a:t>+H</a:t>
            </a:r>
            <a:r>
              <a:rPr lang="en-US" altLang="zh-CN" sz="2800" baseline="-25000" dirty="0"/>
              <a:t>2</a:t>
            </a:r>
            <a:r>
              <a:rPr lang="en-US" altLang="zh-CN" sz="2800" dirty="0"/>
              <a:t>O           HA+NaHCO</a:t>
            </a:r>
            <a:r>
              <a:rPr lang="en-US" altLang="zh-CN" sz="2800" baseline="-25000" dirty="0"/>
              <a:t>3</a:t>
            </a:r>
            <a:r>
              <a:rPr lang="zh-CN" altLang="zh-CN" sz="2800" dirty="0"/>
              <a:t>、</a:t>
            </a:r>
            <a:endParaRPr lang="en-US" altLang="zh-CN" sz="2800" dirty="0"/>
          </a:p>
          <a:p>
            <a:pPr>
              <a:lnSpc>
                <a:spcPct val="150000"/>
              </a:lnSpc>
            </a:pPr>
            <a:r>
              <a:rPr lang="en-US" altLang="zh-CN" sz="2800" dirty="0"/>
              <a:t>2NaB+CO</a:t>
            </a:r>
            <a:r>
              <a:rPr lang="en-US" altLang="zh-CN" sz="2800" baseline="-25000" dirty="0"/>
              <a:t>2</a:t>
            </a:r>
            <a:r>
              <a:rPr lang="en-US" altLang="zh-CN" sz="2800" dirty="0"/>
              <a:t>+H</a:t>
            </a:r>
            <a:r>
              <a:rPr lang="en-US" altLang="zh-CN" sz="2800" baseline="-25000" dirty="0"/>
              <a:t>2</a:t>
            </a:r>
            <a:r>
              <a:rPr lang="en-US" altLang="zh-CN" sz="2800" dirty="0"/>
              <a:t>O            2HB+Na</a:t>
            </a:r>
            <a:r>
              <a:rPr lang="en-US" altLang="zh-CN" sz="2800" baseline="-25000" dirty="0"/>
              <a:t>2</a:t>
            </a:r>
            <a:r>
              <a:rPr lang="en-US" altLang="zh-CN" sz="2800" dirty="0"/>
              <a:t>CO</a:t>
            </a:r>
            <a:r>
              <a:rPr lang="en-US" altLang="zh-CN" sz="2800" baseline="-25000" dirty="0"/>
              <a:t>3</a:t>
            </a:r>
            <a:r>
              <a:rPr lang="zh-CN" altLang="zh-CN" sz="2800" dirty="0"/>
              <a:t>。</a:t>
            </a:r>
            <a:endParaRPr lang="en-US" altLang="zh-CN" sz="2800" dirty="0"/>
          </a:p>
          <a:p>
            <a:pPr>
              <a:lnSpc>
                <a:spcPct val="150000"/>
              </a:lnSpc>
            </a:pPr>
            <a:r>
              <a:rPr lang="zh-CN" altLang="zh-CN" sz="2800" dirty="0"/>
              <a:t>且</a:t>
            </a:r>
            <a:r>
              <a:rPr lang="en-US" altLang="zh-CN" sz="2800" dirty="0"/>
              <a:t>HA</a:t>
            </a:r>
            <a:r>
              <a:rPr lang="zh-CN" altLang="zh-CN" sz="2800" dirty="0"/>
              <a:t>和</a:t>
            </a:r>
            <a:r>
              <a:rPr lang="en-US" altLang="zh-CN" sz="2800" dirty="0"/>
              <a:t>HB</a:t>
            </a:r>
            <a:r>
              <a:rPr lang="zh-CN" altLang="zh-CN" sz="2800" dirty="0"/>
              <a:t>的</a:t>
            </a:r>
            <a:r>
              <a:rPr lang="en-US" altLang="zh-CN" sz="2800" dirty="0"/>
              <a:t>1 L</a:t>
            </a:r>
            <a:r>
              <a:rPr lang="zh-CN" altLang="zh-CN" sz="2800" dirty="0"/>
              <a:t>溶液分别加水稀释至</a:t>
            </a:r>
            <a:endParaRPr lang="en-US" altLang="zh-CN" sz="2800" dirty="0"/>
          </a:p>
          <a:p>
            <a:pPr>
              <a:lnSpc>
                <a:spcPct val="150000"/>
              </a:lnSpc>
            </a:pPr>
            <a:r>
              <a:rPr lang="zh-CN" altLang="zh-CN" sz="2800" dirty="0"/>
              <a:t>体积为 </a:t>
            </a:r>
            <a:r>
              <a:rPr lang="en-US" altLang="zh-CN" sz="2800" i="1" dirty="0"/>
              <a:t>V</a:t>
            </a:r>
            <a:r>
              <a:rPr lang="en-US" altLang="zh-CN" sz="2800" dirty="0"/>
              <a:t> L </a:t>
            </a:r>
            <a:r>
              <a:rPr lang="zh-CN" altLang="zh-CN" sz="2800" dirty="0"/>
              <a:t>时可能有如图所示曲线</a:t>
            </a:r>
            <a:r>
              <a:rPr lang="en-US" altLang="zh-CN" sz="2800" dirty="0"/>
              <a:t>,</a:t>
            </a:r>
            <a:r>
              <a:rPr lang="zh-CN" altLang="zh-CN" sz="2800" dirty="0"/>
              <a:t>则</a:t>
            </a:r>
            <a:endParaRPr lang="en-US" altLang="zh-CN" sz="2800" dirty="0"/>
          </a:p>
          <a:p>
            <a:pPr>
              <a:lnSpc>
                <a:spcPct val="150000"/>
              </a:lnSpc>
            </a:pPr>
            <a:r>
              <a:rPr lang="zh-CN" altLang="zh-CN" sz="2800" dirty="0"/>
              <a:t>下列说法正确的是</a:t>
            </a:r>
            <a:endParaRPr lang="en-US" altLang="zh-CN" sz="2800" dirty="0"/>
          </a:p>
          <a:p>
            <a:pPr>
              <a:lnSpc>
                <a:spcPct val="150000"/>
              </a:lnSpc>
            </a:pPr>
            <a:r>
              <a:rPr lang="en-US" altLang="zh-CN" sz="2800" dirty="0"/>
              <a:t>A.X</a:t>
            </a:r>
            <a:r>
              <a:rPr lang="zh-CN" altLang="zh-CN" sz="2800" dirty="0"/>
              <a:t>是</a:t>
            </a:r>
            <a:r>
              <a:rPr lang="en-US" altLang="zh-CN" sz="2800" dirty="0"/>
              <a:t>HA,M</a:t>
            </a:r>
            <a:r>
              <a:rPr lang="zh-CN" altLang="zh-CN" sz="2800" dirty="0"/>
              <a:t>是</a:t>
            </a:r>
            <a:r>
              <a:rPr lang="en-US" altLang="zh-CN" sz="2800" dirty="0"/>
              <a:t>HB</a:t>
            </a:r>
            <a:endParaRPr lang="zh-CN" altLang="zh-CN" sz="2800" dirty="0"/>
          </a:p>
          <a:p>
            <a:pPr>
              <a:lnSpc>
                <a:spcPct val="150000"/>
              </a:lnSpc>
            </a:pPr>
            <a:r>
              <a:rPr lang="en-US" altLang="zh-CN" sz="2800" dirty="0"/>
              <a:t>B.</a:t>
            </a:r>
            <a:r>
              <a:rPr lang="zh-CN" altLang="zh-CN" sz="2800" dirty="0"/>
              <a:t>常温下</a:t>
            </a:r>
            <a:r>
              <a:rPr lang="en-US" altLang="zh-CN" sz="2800" dirty="0" err="1"/>
              <a:t>pH:NaA</a:t>
            </a:r>
            <a:r>
              <a:rPr lang="zh-CN" altLang="zh-CN" sz="2800" dirty="0"/>
              <a:t>溶液</a:t>
            </a:r>
            <a:r>
              <a:rPr lang="en-US" altLang="zh-CN" sz="2800" dirty="0"/>
              <a:t>&gt;</a:t>
            </a:r>
            <a:r>
              <a:rPr lang="en-US" altLang="zh-CN" sz="2800" dirty="0" err="1"/>
              <a:t>NaB</a:t>
            </a:r>
            <a:r>
              <a:rPr lang="zh-CN" altLang="zh-CN" sz="2800" dirty="0"/>
              <a:t>溶液</a:t>
            </a:r>
          </a:p>
        </p:txBody>
      </p:sp>
      <p:pic>
        <p:nvPicPr>
          <p:cNvPr id="13" name="17-BCFGH--6.jpg" descr="id:2147508872;FounderCES">
            <a:extLst>
              <a:ext uri="{FF2B5EF4-FFF2-40B4-BE49-F238E27FC236}">
                <a16:creationId xmlns="" xmlns:a16="http://schemas.microsoft.com/office/drawing/2014/main" id="{A2DC264C-4FE7-4EBB-B750-42CD6D94215E}"/>
              </a:ext>
            </a:extLst>
          </p:cNvPr>
          <p:cNvPicPr/>
          <p:nvPr/>
        </p:nvPicPr>
        <p:blipFill>
          <a:blip r:embed="rId2"/>
          <a:stretch>
            <a:fillRect/>
          </a:stretch>
        </p:blipFill>
        <p:spPr>
          <a:xfrm>
            <a:off x="7317778" y="1389874"/>
            <a:ext cx="3673886" cy="4011391"/>
          </a:xfrm>
          <a:prstGeom prst="rect">
            <a:avLst/>
          </a:prstGeom>
        </p:spPr>
      </p:pic>
      <p:pic>
        <p:nvPicPr>
          <p:cNvPr id="14" name="图片 13">
            <a:extLst>
              <a:ext uri="{FF2B5EF4-FFF2-40B4-BE49-F238E27FC236}">
                <a16:creationId xmlns="" xmlns:a16="http://schemas.microsoft.com/office/drawing/2014/main" id="{F42F798D-E431-4FDB-8EB7-18C2F978F58B}"/>
              </a:ext>
            </a:extLst>
          </p:cNvPr>
          <p:cNvPicPr/>
          <p:nvPr/>
        </p:nvPicPr>
        <p:blipFill>
          <a:blip r:embed="rId3"/>
          <a:stretch>
            <a:fillRect/>
          </a:stretch>
        </p:blipFill>
        <p:spPr>
          <a:xfrm>
            <a:off x="2789237" y="1956881"/>
            <a:ext cx="758955" cy="431174"/>
          </a:xfrm>
          <a:prstGeom prst="rect">
            <a:avLst/>
          </a:prstGeom>
        </p:spPr>
      </p:pic>
      <p:pic>
        <p:nvPicPr>
          <p:cNvPr id="15" name="图片 14">
            <a:extLst>
              <a:ext uri="{FF2B5EF4-FFF2-40B4-BE49-F238E27FC236}">
                <a16:creationId xmlns="" xmlns:a16="http://schemas.microsoft.com/office/drawing/2014/main" id="{CA34936F-138A-4C16-9D35-A33C91D60AA9}"/>
              </a:ext>
            </a:extLst>
          </p:cNvPr>
          <p:cNvPicPr/>
          <p:nvPr/>
        </p:nvPicPr>
        <p:blipFill>
          <a:blip r:embed="rId3"/>
          <a:stretch>
            <a:fillRect/>
          </a:stretch>
        </p:blipFill>
        <p:spPr>
          <a:xfrm>
            <a:off x="2915355" y="2581596"/>
            <a:ext cx="758955" cy="431174"/>
          </a:xfrm>
          <a:prstGeom prst="rect">
            <a:avLst/>
          </a:prstGeom>
        </p:spPr>
      </p:pic>
    </p:spTree>
    <p:extLst>
      <p:ext uri="{BB962C8B-B14F-4D97-AF65-F5344CB8AC3E}">
        <p14:creationId xmlns:p14="http://schemas.microsoft.com/office/powerpoint/2010/main" val="3632954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34042" y="464979"/>
                <a:ext cx="11723913" cy="2547236"/>
              </a:xfrm>
              <a:prstGeom prst="rect">
                <a:avLst/>
              </a:prstGeom>
            </p:spPr>
            <p:txBody>
              <a:bodyPr wrap="square">
                <a:spAutoFit/>
              </a:bodyPr>
              <a:lstStyle/>
              <a:p>
                <a:pPr>
                  <a:lnSpc>
                    <a:spcPct val="150000"/>
                  </a:lnSpc>
                </a:pPr>
                <a:r>
                  <a:rPr lang="en-US" altLang="zh-CN" sz="2800" dirty="0"/>
                  <a:t>C.</a:t>
                </a:r>
                <a:r>
                  <a:rPr lang="zh-CN" altLang="zh-CN" sz="2800" dirty="0"/>
                  <a:t>对于</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HR</m:t>
                        </m:r>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den>
                    </m:f>
                  </m:oMath>
                </a14:m>
                <a:r>
                  <a:rPr lang="zh-CN" altLang="zh-CN" sz="2800" dirty="0"/>
                  <a:t>的值</a:t>
                </a:r>
                <a:r>
                  <a:rPr lang="en-US" altLang="zh-CN" sz="2800" dirty="0"/>
                  <a:t>(R</a:t>
                </a:r>
                <a:r>
                  <a:rPr lang="zh-CN" altLang="zh-CN" sz="2800" dirty="0"/>
                  <a:t>代表</a:t>
                </a:r>
                <a:r>
                  <a:rPr lang="en-US" altLang="zh-CN" sz="2800" dirty="0"/>
                  <a:t>A</a:t>
                </a:r>
                <a:r>
                  <a:rPr lang="zh-CN" altLang="zh-CN" sz="2800" dirty="0"/>
                  <a:t>或</a:t>
                </a:r>
                <a:r>
                  <a:rPr lang="en-US" altLang="zh-CN" sz="2800" dirty="0"/>
                  <a:t>B),</a:t>
                </a:r>
                <a:r>
                  <a:rPr lang="zh-CN" altLang="zh-CN" sz="2800" dirty="0"/>
                  <a:t>一定存在</a:t>
                </a:r>
                <a:r>
                  <a:rPr lang="en-US" altLang="zh-CN" sz="2800" dirty="0"/>
                  <a:t>:HA&gt;HB</a:t>
                </a:r>
                <a:endParaRPr lang="zh-CN" altLang="zh-CN" sz="2800" dirty="0"/>
              </a:p>
              <a:p>
                <a:pPr>
                  <a:lnSpc>
                    <a:spcPct val="150000"/>
                  </a:lnSpc>
                </a:pPr>
                <a:r>
                  <a:rPr lang="en-US" altLang="zh-CN" sz="2800" dirty="0"/>
                  <a:t>D.</a:t>
                </a:r>
                <a:r>
                  <a:rPr lang="zh-CN" altLang="zh-CN" sz="2800" dirty="0"/>
                  <a:t>若常温下浓度均为</a:t>
                </a:r>
                <a:r>
                  <a:rPr lang="en-US" altLang="zh-CN" sz="2800" dirty="0"/>
                  <a:t>0.1 mol·L</a:t>
                </a:r>
                <a:r>
                  <a:rPr lang="en-US" altLang="zh-CN" sz="2800" baseline="30000" dirty="0"/>
                  <a:t>-1</a:t>
                </a:r>
                <a:r>
                  <a:rPr lang="zh-CN" altLang="zh-CN" sz="2800" dirty="0"/>
                  <a:t>的</a:t>
                </a:r>
                <a:r>
                  <a:rPr lang="en-US" altLang="zh-CN" sz="2800" dirty="0" err="1"/>
                  <a:t>NaA</a:t>
                </a:r>
                <a:r>
                  <a:rPr lang="zh-CN" altLang="zh-CN" sz="2800" dirty="0"/>
                  <a:t>和</a:t>
                </a:r>
                <a:r>
                  <a:rPr lang="en-US" altLang="zh-CN" sz="2800" dirty="0"/>
                  <a:t>HA</a:t>
                </a:r>
                <a:r>
                  <a:rPr lang="zh-CN" altLang="zh-CN" sz="2800" dirty="0"/>
                  <a:t>的混合溶液的</a:t>
                </a:r>
                <a:r>
                  <a:rPr lang="en-US" altLang="zh-CN" sz="2800" dirty="0"/>
                  <a:t>pH&gt;7,</a:t>
                </a:r>
                <a:r>
                  <a:rPr lang="zh-CN" altLang="zh-CN" sz="2800" dirty="0"/>
                  <a:t>则</a:t>
                </a:r>
                <a:r>
                  <a:rPr lang="en-US" altLang="zh-CN" sz="2800" i="1" dirty="0"/>
                  <a:t>c</a:t>
                </a:r>
                <a:r>
                  <a:rPr lang="en-US" altLang="zh-CN" sz="2800" dirty="0"/>
                  <a:t>(A</a:t>
                </a:r>
                <a:r>
                  <a:rPr lang="en-US" altLang="zh-CN" sz="2800" baseline="30000" dirty="0"/>
                  <a:t>-</a:t>
                </a:r>
                <a:r>
                  <a:rPr lang="en-US" altLang="zh-CN" sz="2800" dirty="0"/>
                  <a:t>)&gt;</a:t>
                </a:r>
              </a:p>
              <a:p>
                <a:pPr>
                  <a:lnSpc>
                    <a:spcPct val="150000"/>
                  </a:lnSpc>
                </a:pPr>
                <a:r>
                  <a:rPr lang="en-US" altLang="zh-CN" sz="2800" i="1" dirty="0"/>
                  <a:t>c</a:t>
                </a:r>
                <a:r>
                  <a:rPr lang="en-US" altLang="zh-CN" sz="2800" dirty="0"/>
                  <a:t>(HA)</a:t>
                </a:r>
                <a:endParaRPr lang="zh-CN" altLang="zh-CN" sz="2800" dirty="0"/>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34042" y="464979"/>
                <a:ext cx="11723913" cy="2547236"/>
              </a:xfrm>
              <a:prstGeom prst="rect">
                <a:avLst/>
              </a:prstGeom>
              <a:blipFill rotWithShape="1">
                <a:blip r:embed="rId2"/>
                <a:stretch>
                  <a:fillRect l="-1040" b="-28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63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581852"/>
            <a:ext cx="6244750" cy="200614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盐类水解</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沉淀溶解平衡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 xmlns:a16="http://schemas.microsoft.com/office/drawing/2014/main" id="{9FF6546F-7603-46D9-A1BC-5F37D0B99239}"/>
              </a:ext>
            </a:extLst>
          </p:cNvPr>
          <p:cNvSpPr/>
          <p:nvPr/>
        </p:nvSpPr>
        <p:spPr>
          <a:xfrm>
            <a:off x="1069975" y="3070134"/>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 xmlns:a16="http://schemas.microsoft.com/office/drawing/2014/main" id="{A2756484-B574-4A17-B27D-4A4B28BEC3F5}"/>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 xmlns:a16="http://schemas.microsoft.com/office/drawing/2014/main" id="{14713B4F-2BFA-4EF3-87BF-546F70351198}"/>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 xmlns:a16="http://schemas.microsoft.com/office/drawing/2014/main" id="{A986E477-ED15-4664-8C75-6952DA9AFDB0}"/>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 xmlns:a16="http://schemas.microsoft.com/office/drawing/2014/main" id="{4C9D6208-A6F8-4E09-A685-E5DB430FCCFC}"/>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8" name="矩形 17">
            <a:extLst>
              <a:ext uri="{FF2B5EF4-FFF2-40B4-BE49-F238E27FC236}">
                <a16:creationId xmlns="" xmlns:a16="http://schemas.microsoft.com/office/drawing/2014/main" id="{11005014-E992-4E15-B360-F7C24CCCED34}"/>
              </a:ext>
            </a:extLst>
          </p:cNvPr>
          <p:cNvSpPr/>
          <p:nvPr/>
        </p:nvSpPr>
        <p:spPr>
          <a:xfrm>
            <a:off x="234042" y="305322"/>
            <a:ext cx="11723913" cy="5909310"/>
          </a:xfrm>
          <a:prstGeom prst="rect">
            <a:avLst/>
          </a:prstGeom>
        </p:spPr>
        <p:txBody>
          <a:bodyPr wrap="square">
            <a:spAutoFit/>
          </a:bodyPr>
          <a:lstStyle/>
          <a:p>
            <a:pPr>
              <a:lnSpc>
                <a:spcPct val="150000"/>
              </a:lnSpc>
            </a:pPr>
            <a:r>
              <a:rPr lang="zh-CN" altLang="zh-CN" sz="2800" b="1" dirty="0">
                <a:solidFill>
                  <a:srgbClr val="DA251C"/>
                </a:solidFill>
              </a:rPr>
              <a:t>思维导引</a:t>
            </a:r>
          </a:p>
          <a:p>
            <a:pPr>
              <a:lnSpc>
                <a:spcPct val="150000"/>
              </a:lnSpc>
            </a:pPr>
            <a:r>
              <a:rPr lang="en-US" altLang="zh-CN" sz="2800" dirty="0"/>
              <a:t>                      </a:t>
            </a:r>
          </a:p>
          <a:p>
            <a:pPr>
              <a:lnSpc>
                <a:spcPct val="150000"/>
              </a:lnSpc>
            </a:pPr>
            <a:r>
              <a:rPr lang="en-US" altLang="zh-CN" sz="2800" dirty="0"/>
              <a:t>                                                                             A</a:t>
            </a:r>
            <a:r>
              <a:rPr lang="zh-CN" altLang="zh-CN" sz="2800" dirty="0"/>
              <a:t>选项。结合</a:t>
            </a:r>
            <a:r>
              <a:rPr lang="en-US" altLang="zh-CN" sz="2800" dirty="0"/>
              <a:t>“</a:t>
            </a:r>
            <a:r>
              <a:rPr lang="zh-CN" altLang="zh-CN" sz="2800" dirty="0"/>
              <a:t>盐对应的酸越弱</a:t>
            </a:r>
            <a:r>
              <a:rPr lang="en-US" altLang="zh-CN" sz="2800" dirty="0"/>
              <a:t>,</a:t>
            </a:r>
          </a:p>
          <a:p>
            <a:pPr>
              <a:lnSpc>
                <a:spcPct val="150000"/>
              </a:lnSpc>
            </a:pPr>
            <a:endParaRPr lang="en-US" altLang="zh-CN" sz="2800" dirty="0"/>
          </a:p>
          <a:p>
            <a:pPr>
              <a:lnSpc>
                <a:spcPct val="150000"/>
              </a:lnSpc>
            </a:pPr>
            <a:r>
              <a:rPr lang="zh-CN" altLang="zh-CN" sz="2800" dirty="0"/>
              <a:t>水解程度越大</a:t>
            </a:r>
            <a:r>
              <a:rPr lang="en-US" altLang="zh-CN" sz="2800" dirty="0"/>
              <a:t>”          </a:t>
            </a:r>
            <a:r>
              <a:rPr lang="zh-CN" altLang="zh-CN" sz="2800" dirty="0"/>
              <a:t>同条件下</a:t>
            </a:r>
            <a:r>
              <a:rPr lang="en-US" altLang="zh-CN" sz="2800" dirty="0"/>
              <a:t>,</a:t>
            </a:r>
            <a:r>
              <a:rPr lang="zh-CN" altLang="zh-CN" sz="2800" dirty="0"/>
              <a:t>碱性</a:t>
            </a:r>
            <a:r>
              <a:rPr lang="en-US" altLang="zh-CN" sz="2800" dirty="0"/>
              <a:t>:</a:t>
            </a:r>
            <a:r>
              <a:rPr lang="en-US" altLang="zh-CN" sz="2800" dirty="0" err="1"/>
              <a:t>NaB</a:t>
            </a:r>
            <a:r>
              <a:rPr lang="zh-CN" altLang="zh-CN" sz="2800" dirty="0"/>
              <a:t>溶液</a:t>
            </a:r>
            <a:r>
              <a:rPr lang="en-US" altLang="zh-CN" sz="2800" dirty="0"/>
              <a:t>&gt;</a:t>
            </a:r>
            <a:r>
              <a:rPr lang="en-US" altLang="zh-CN" sz="2800" dirty="0" err="1"/>
              <a:t>NaA</a:t>
            </a:r>
            <a:r>
              <a:rPr lang="zh-CN" altLang="zh-CN" sz="2800" dirty="0"/>
              <a:t>溶液</a:t>
            </a:r>
            <a:r>
              <a:rPr lang="en-US" altLang="zh-CN" sz="2800" dirty="0"/>
              <a:t>           B</a:t>
            </a:r>
            <a:r>
              <a:rPr lang="zh-CN" altLang="zh-CN" sz="2800" dirty="0"/>
              <a:t>选项。</a:t>
            </a:r>
            <a:endParaRPr lang="en-US" altLang="zh-CN" sz="2800" dirty="0"/>
          </a:p>
          <a:p>
            <a:endParaRPr lang="zh-CN" altLang="zh-CN" sz="2800" dirty="0"/>
          </a:p>
          <a:p>
            <a:pPr>
              <a:lnSpc>
                <a:spcPct val="150000"/>
              </a:lnSpc>
            </a:pPr>
            <a:r>
              <a:rPr lang="zh-CN" altLang="zh-CN" sz="2800" dirty="0"/>
              <a:t>由</a:t>
            </a:r>
            <a:r>
              <a:rPr lang="en-US" altLang="zh-CN" sz="2800" dirty="0"/>
              <a:t>C</a:t>
            </a:r>
            <a:r>
              <a:rPr lang="zh-CN" altLang="zh-CN" sz="2800" dirty="0"/>
              <a:t>项式子</a:t>
            </a:r>
            <a:r>
              <a:rPr lang="en-US" altLang="zh-CN" sz="2800" dirty="0"/>
              <a:t>,</a:t>
            </a:r>
            <a:r>
              <a:rPr lang="zh-CN" altLang="zh-CN" sz="2800" dirty="0"/>
              <a:t>结合</a:t>
            </a:r>
            <a:r>
              <a:rPr lang="en-US" altLang="zh-CN" sz="2800" i="1" dirty="0"/>
              <a:t>K</a:t>
            </a:r>
            <a:r>
              <a:rPr lang="en-US" altLang="zh-CN" sz="2800" baseline="-25000" dirty="0"/>
              <a:t>w               </a:t>
            </a:r>
            <a:r>
              <a:rPr lang="en-US" altLang="zh-CN" sz="2800" dirty="0"/>
              <a:t>C</a:t>
            </a:r>
            <a:r>
              <a:rPr lang="zh-CN" altLang="zh-CN" sz="2800" dirty="0"/>
              <a:t>选项。</a:t>
            </a:r>
          </a:p>
          <a:p>
            <a:pPr>
              <a:lnSpc>
                <a:spcPct val="150000"/>
              </a:lnSpc>
            </a:pPr>
            <a:r>
              <a:rPr lang="zh-CN" altLang="zh-CN" sz="2800" dirty="0"/>
              <a:t>根据</a:t>
            </a:r>
            <a:r>
              <a:rPr lang="en-US" altLang="zh-CN" sz="2800" dirty="0"/>
              <a:t>“</a:t>
            </a:r>
            <a:r>
              <a:rPr lang="zh-CN" altLang="zh-CN" sz="2800" dirty="0"/>
              <a:t>电离程度小于水解程度</a:t>
            </a:r>
            <a:r>
              <a:rPr lang="en-US" altLang="zh-CN" sz="2800" dirty="0"/>
              <a:t>,</a:t>
            </a:r>
            <a:r>
              <a:rPr lang="zh-CN" altLang="zh-CN" sz="2800" dirty="0"/>
              <a:t>溶液显碱性</a:t>
            </a:r>
            <a:r>
              <a:rPr lang="en-US" altLang="zh-CN" sz="2800" dirty="0"/>
              <a:t>”</a:t>
            </a:r>
            <a:r>
              <a:rPr lang="zh-CN" altLang="zh-CN" sz="2800" dirty="0"/>
              <a:t>规律</a:t>
            </a:r>
            <a:r>
              <a:rPr lang="en-US" altLang="zh-CN" sz="2800" dirty="0"/>
              <a:t>          </a:t>
            </a:r>
            <a:r>
              <a:rPr lang="en-US" altLang="zh-CN" sz="2800" i="1" dirty="0"/>
              <a:t>c</a:t>
            </a:r>
            <a:r>
              <a:rPr lang="en-US" altLang="zh-CN" sz="2800" dirty="0"/>
              <a:t>(A</a:t>
            </a:r>
            <a:r>
              <a:rPr lang="en-US" altLang="zh-CN" sz="2800" baseline="30000" dirty="0"/>
              <a:t>-</a:t>
            </a:r>
            <a:r>
              <a:rPr lang="en-US" altLang="zh-CN" sz="2800" dirty="0"/>
              <a:t>)&lt;</a:t>
            </a:r>
            <a:r>
              <a:rPr lang="en-US" altLang="zh-CN" sz="2800" i="1" dirty="0"/>
              <a:t>c</a:t>
            </a:r>
            <a:r>
              <a:rPr lang="en-US" altLang="zh-CN" sz="2800" dirty="0"/>
              <a:t>(HA)        D</a:t>
            </a:r>
            <a:r>
              <a:rPr lang="zh-CN" altLang="zh-CN" sz="2800" dirty="0"/>
              <a:t>选项。</a:t>
            </a:r>
            <a:endParaRPr lang="en-US" altLang="zh-CN" sz="2800" dirty="0"/>
          </a:p>
        </p:txBody>
      </p:sp>
      <p:pic>
        <p:nvPicPr>
          <p:cNvPr id="13" name="图片 12">
            <a:extLst>
              <a:ext uri="{FF2B5EF4-FFF2-40B4-BE49-F238E27FC236}">
                <a16:creationId xmlns="" xmlns:a16="http://schemas.microsoft.com/office/drawing/2014/main" id="{8CB7CE39-3493-4715-9712-5225A37174BC}"/>
              </a:ext>
            </a:extLst>
          </p:cNvPr>
          <p:cNvPicPr/>
          <p:nvPr/>
        </p:nvPicPr>
        <p:blipFill>
          <a:blip r:embed="rId2"/>
          <a:stretch>
            <a:fillRect/>
          </a:stretch>
        </p:blipFill>
        <p:spPr>
          <a:xfrm>
            <a:off x="257180" y="1571443"/>
            <a:ext cx="6276777" cy="895532"/>
          </a:xfrm>
          <a:prstGeom prst="rect">
            <a:avLst/>
          </a:prstGeom>
        </p:spPr>
      </p:pic>
      <p:pic>
        <p:nvPicPr>
          <p:cNvPr id="14" name="图片 13">
            <a:extLst>
              <a:ext uri="{FF2B5EF4-FFF2-40B4-BE49-F238E27FC236}">
                <a16:creationId xmlns="" xmlns:a16="http://schemas.microsoft.com/office/drawing/2014/main" id="{7A0A3BD3-F9B3-49F4-B13B-B378C46967EE}"/>
              </a:ext>
            </a:extLst>
          </p:cNvPr>
          <p:cNvPicPr/>
          <p:nvPr/>
        </p:nvPicPr>
        <p:blipFill>
          <a:blip r:embed="rId3"/>
          <a:stretch>
            <a:fillRect/>
          </a:stretch>
        </p:blipFill>
        <p:spPr>
          <a:xfrm>
            <a:off x="6514907" y="1653493"/>
            <a:ext cx="610282" cy="550138"/>
          </a:xfrm>
          <a:prstGeom prst="rect">
            <a:avLst/>
          </a:prstGeom>
        </p:spPr>
      </p:pic>
      <p:pic>
        <p:nvPicPr>
          <p:cNvPr id="15" name="图片 14">
            <a:extLst>
              <a:ext uri="{FF2B5EF4-FFF2-40B4-BE49-F238E27FC236}">
                <a16:creationId xmlns="" xmlns:a16="http://schemas.microsoft.com/office/drawing/2014/main" id="{552CEEB4-F0FF-4BC0-A768-547C5B007FE3}"/>
              </a:ext>
            </a:extLst>
          </p:cNvPr>
          <p:cNvPicPr/>
          <p:nvPr/>
        </p:nvPicPr>
        <p:blipFill>
          <a:blip r:embed="rId4"/>
          <a:stretch>
            <a:fillRect/>
          </a:stretch>
        </p:blipFill>
        <p:spPr>
          <a:xfrm>
            <a:off x="2756712" y="2927758"/>
            <a:ext cx="610282" cy="550138"/>
          </a:xfrm>
          <a:prstGeom prst="rect">
            <a:avLst/>
          </a:prstGeom>
        </p:spPr>
      </p:pic>
      <p:pic>
        <p:nvPicPr>
          <p:cNvPr id="16" name="图片 15">
            <a:extLst>
              <a:ext uri="{FF2B5EF4-FFF2-40B4-BE49-F238E27FC236}">
                <a16:creationId xmlns="" xmlns:a16="http://schemas.microsoft.com/office/drawing/2014/main" id="{C028C1D0-FDCA-4D6A-9C26-01119ACC2A06}"/>
              </a:ext>
            </a:extLst>
          </p:cNvPr>
          <p:cNvPicPr/>
          <p:nvPr/>
        </p:nvPicPr>
        <p:blipFill>
          <a:blip r:embed="rId3"/>
          <a:stretch>
            <a:fillRect/>
          </a:stretch>
        </p:blipFill>
        <p:spPr>
          <a:xfrm>
            <a:off x="8958592" y="2936811"/>
            <a:ext cx="610282" cy="550138"/>
          </a:xfrm>
          <a:prstGeom prst="rect">
            <a:avLst/>
          </a:prstGeom>
        </p:spPr>
      </p:pic>
      <p:pic>
        <p:nvPicPr>
          <p:cNvPr id="19" name="图片 18">
            <a:extLst>
              <a:ext uri="{FF2B5EF4-FFF2-40B4-BE49-F238E27FC236}">
                <a16:creationId xmlns="" xmlns:a16="http://schemas.microsoft.com/office/drawing/2014/main" id="{8EE64383-AFE6-43AF-93EC-044025D692B9}"/>
              </a:ext>
            </a:extLst>
          </p:cNvPr>
          <p:cNvPicPr/>
          <p:nvPr/>
        </p:nvPicPr>
        <p:blipFill>
          <a:blip r:embed="rId3"/>
          <a:stretch>
            <a:fillRect/>
          </a:stretch>
        </p:blipFill>
        <p:spPr>
          <a:xfrm>
            <a:off x="3347944" y="4030582"/>
            <a:ext cx="610282" cy="550138"/>
          </a:xfrm>
          <a:prstGeom prst="rect">
            <a:avLst/>
          </a:prstGeom>
        </p:spPr>
      </p:pic>
      <p:pic>
        <p:nvPicPr>
          <p:cNvPr id="20" name="图片 19">
            <a:extLst>
              <a:ext uri="{FF2B5EF4-FFF2-40B4-BE49-F238E27FC236}">
                <a16:creationId xmlns="" xmlns:a16="http://schemas.microsoft.com/office/drawing/2014/main" id="{3FBFCB08-2E62-48FE-9CAB-7E732F817F1D}"/>
              </a:ext>
            </a:extLst>
          </p:cNvPr>
          <p:cNvPicPr/>
          <p:nvPr/>
        </p:nvPicPr>
        <p:blipFill>
          <a:blip r:embed="rId3"/>
          <a:stretch>
            <a:fillRect/>
          </a:stretch>
        </p:blipFill>
        <p:spPr>
          <a:xfrm>
            <a:off x="10274704" y="4659813"/>
            <a:ext cx="610282" cy="550138"/>
          </a:xfrm>
          <a:prstGeom prst="rect">
            <a:avLst/>
          </a:prstGeom>
        </p:spPr>
      </p:pic>
      <p:pic>
        <p:nvPicPr>
          <p:cNvPr id="21" name="图片 20">
            <a:extLst>
              <a:ext uri="{FF2B5EF4-FFF2-40B4-BE49-F238E27FC236}">
                <a16:creationId xmlns="" xmlns:a16="http://schemas.microsoft.com/office/drawing/2014/main" id="{0D9D9B4C-9B4A-48AE-AF1F-C78D0FD740F7}"/>
              </a:ext>
            </a:extLst>
          </p:cNvPr>
          <p:cNvPicPr/>
          <p:nvPr/>
        </p:nvPicPr>
        <p:blipFill>
          <a:blip r:embed="rId4"/>
          <a:stretch>
            <a:fillRect/>
          </a:stretch>
        </p:blipFill>
        <p:spPr>
          <a:xfrm>
            <a:off x="7595412" y="4640297"/>
            <a:ext cx="610282" cy="550138"/>
          </a:xfrm>
          <a:prstGeom prst="rect">
            <a:avLst/>
          </a:prstGeom>
        </p:spPr>
      </p:pic>
    </p:spTree>
    <p:extLst>
      <p:ext uri="{BB962C8B-B14F-4D97-AF65-F5344CB8AC3E}">
        <p14:creationId xmlns:p14="http://schemas.microsoft.com/office/powerpoint/2010/main" val="246112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34042" y="334350"/>
                <a:ext cx="11723913" cy="6256200"/>
              </a:xfrm>
              <a:prstGeom prst="rect">
                <a:avLst/>
              </a:prstGeom>
            </p:spPr>
            <p:txBody>
              <a:bodyPr wrap="square">
                <a:spAutoFit/>
              </a:bodyPr>
              <a:lstStyle/>
              <a:p>
                <a:pPr algn="dist">
                  <a:lnSpc>
                    <a:spcPct val="140000"/>
                  </a:lnSpc>
                </a:pPr>
                <a:r>
                  <a:rPr lang="zh-CN" altLang="zh-CN" sz="2700" b="1" dirty="0">
                    <a:solidFill>
                      <a:srgbClr val="DA251C"/>
                    </a:solidFill>
                  </a:rPr>
                  <a:t>解析</a:t>
                </a:r>
                <a:r>
                  <a:rPr lang="zh-CN" altLang="zh-CN" sz="2700" dirty="0"/>
                  <a:t>　本题考查盐类的水解、弱电解质的电离及微粒浓度大小比较等。根据题给反应可知</a:t>
                </a:r>
                <a:r>
                  <a:rPr lang="en-US" altLang="zh-CN" sz="2700" dirty="0"/>
                  <a:t>,</a:t>
                </a:r>
                <a:r>
                  <a:rPr lang="zh-CN" altLang="zh-CN" sz="2700" dirty="0"/>
                  <a:t>酸性</a:t>
                </a:r>
                <a:r>
                  <a:rPr lang="en-US" altLang="zh-CN" sz="2700" dirty="0"/>
                  <a:t>:H</a:t>
                </a:r>
                <a:r>
                  <a:rPr lang="en-US" altLang="zh-CN" sz="2700" baseline="-25000" dirty="0"/>
                  <a:t>2</a:t>
                </a:r>
                <a:r>
                  <a:rPr lang="en-US" altLang="zh-CN" sz="2700" dirty="0"/>
                  <a:t>CO</a:t>
                </a:r>
                <a:r>
                  <a:rPr lang="en-US" altLang="zh-CN" sz="2700" baseline="-25000" dirty="0"/>
                  <a:t>3</a:t>
                </a:r>
                <a:r>
                  <a:rPr lang="en-US" altLang="zh-CN" sz="2700" dirty="0"/>
                  <a:t>&gt;HA&gt;HC</a:t>
                </a:r>
                <a14:m>
                  <m:oMath xmlns:m="http://schemas.openxmlformats.org/officeDocument/2006/math">
                    <m:sSubSup>
                      <m:sSubSupPr>
                        <m:ctrlPr>
                          <a:rPr lang="zh-CN" altLang="zh-CN" sz="2700" i="1">
                            <a:latin typeface="Cambria Math" panose="02040503050406030204" pitchFamily="18" charset="0"/>
                          </a:rPr>
                        </m:ctrlPr>
                      </m:sSubSupPr>
                      <m:e>
                        <m:r>
                          <m:rPr>
                            <m:sty m:val="p"/>
                          </m:rPr>
                          <a:rPr lang="en-US" altLang="zh-CN" sz="2700">
                            <a:latin typeface="Cambria Math" panose="02040503050406030204" pitchFamily="18" charset="0"/>
                          </a:rPr>
                          <m:t>O</m:t>
                        </m:r>
                      </m:e>
                      <m:sub>
                        <m:r>
                          <a:rPr lang="en-US" altLang="zh-CN" sz="2700">
                            <a:latin typeface="Cambria Math" panose="02040503050406030204" pitchFamily="18" charset="0"/>
                          </a:rPr>
                          <m:t>3</m:t>
                        </m:r>
                      </m:sub>
                      <m:sup>
                        <m:r>
                          <m:rPr>
                            <m:nor/>
                          </m:rPr>
                          <a:rPr lang="en-US" altLang="zh-CN" sz="2700" i="1"/>
                          <m:t>−</m:t>
                        </m:r>
                      </m:sup>
                    </m:sSubSup>
                  </m:oMath>
                </a14:m>
                <a:r>
                  <a:rPr lang="en-US" altLang="zh-CN" sz="2700" dirty="0"/>
                  <a:t>&gt;HB</a:t>
                </a:r>
                <a:r>
                  <a:rPr lang="zh-CN" altLang="zh-CN" sz="2700" dirty="0"/>
                  <a:t>。</a:t>
                </a:r>
                <a:r>
                  <a:rPr lang="en-US" altLang="zh-CN" sz="2700" dirty="0"/>
                  <a:t>HA</a:t>
                </a:r>
                <a:r>
                  <a:rPr lang="zh-CN" altLang="zh-CN" sz="2700" dirty="0"/>
                  <a:t>、</a:t>
                </a:r>
                <a:r>
                  <a:rPr lang="en-US" altLang="zh-CN" sz="2700" dirty="0"/>
                  <a:t>HB</a:t>
                </a:r>
                <a:r>
                  <a:rPr lang="zh-CN" altLang="zh-CN" sz="2700" dirty="0"/>
                  <a:t>均为弱酸</a:t>
                </a:r>
                <a:r>
                  <a:rPr lang="en-US" altLang="zh-CN" sz="2700" dirty="0"/>
                  <a:t>,</a:t>
                </a:r>
                <a:r>
                  <a:rPr lang="zh-CN" altLang="zh-CN" sz="2700" dirty="0"/>
                  <a:t>加水稀释</a:t>
                </a:r>
                <a:r>
                  <a:rPr lang="en-US" altLang="zh-CN" sz="2700" dirty="0"/>
                  <a:t>10</a:t>
                </a:r>
                <a:r>
                  <a:rPr lang="zh-CN" altLang="zh-CN" sz="2700" dirty="0"/>
                  <a:t>倍时</a:t>
                </a:r>
                <a:r>
                  <a:rPr lang="en-US" altLang="zh-CN" sz="2700" dirty="0"/>
                  <a:t>,pH</a:t>
                </a:r>
                <a:r>
                  <a:rPr lang="zh-CN" altLang="zh-CN" sz="2700" dirty="0"/>
                  <a:t>均增大</a:t>
                </a:r>
                <a:r>
                  <a:rPr lang="en-US" altLang="zh-CN" sz="2700" dirty="0"/>
                  <a:t>,</a:t>
                </a:r>
                <a:r>
                  <a:rPr lang="zh-CN" altLang="zh-CN" sz="2700" dirty="0"/>
                  <a:t>且</a:t>
                </a:r>
                <a:r>
                  <a:rPr lang="en-US" altLang="zh-CN" sz="2700" dirty="0"/>
                  <a:t>pH</a:t>
                </a:r>
                <a:r>
                  <a:rPr lang="zh-CN" altLang="zh-CN" sz="2700" dirty="0"/>
                  <a:t>的变化值均小于</a:t>
                </a:r>
                <a:r>
                  <a:rPr lang="en-US" altLang="zh-CN" sz="2700" dirty="0"/>
                  <a:t>1,</a:t>
                </a:r>
                <a:r>
                  <a:rPr lang="zh-CN" altLang="zh-CN" sz="2700" dirty="0"/>
                  <a:t>根据题图可知</a:t>
                </a:r>
                <a:r>
                  <a:rPr lang="en-US" altLang="zh-CN" sz="2700" dirty="0"/>
                  <a:t>,X</a:t>
                </a:r>
                <a:r>
                  <a:rPr lang="zh-CN" altLang="zh-CN" sz="2700" dirty="0"/>
                  <a:t>对应的酸为强酸</a:t>
                </a:r>
                <a:r>
                  <a:rPr lang="en-US" altLang="zh-CN" sz="2700" dirty="0"/>
                  <a:t>,A</a:t>
                </a:r>
                <a:r>
                  <a:rPr lang="zh-CN" altLang="zh-CN" sz="2700" dirty="0"/>
                  <a:t>项错误</a:t>
                </a:r>
                <a:r>
                  <a:rPr lang="en-US" altLang="zh-CN" sz="2700" dirty="0"/>
                  <a:t>;HA</a:t>
                </a:r>
                <a:r>
                  <a:rPr lang="zh-CN" altLang="zh-CN" sz="2700" dirty="0"/>
                  <a:t>的酸性比</a:t>
                </a:r>
                <a:r>
                  <a:rPr lang="en-US" altLang="zh-CN" sz="2700" dirty="0"/>
                  <a:t>HB</a:t>
                </a:r>
                <a:r>
                  <a:rPr lang="zh-CN" altLang="zh-CN" sz="2700" dirty="0"/>
                  <a:t>强</a:t>
                </a:r>
                <a:r>
                  <a:rPr lang="en-US" altLang="zh-CN" sz="2700" dirty="0"/>
                  <a:t>,</a:t>
                </a:r>
                <a:r>
                  <a:rPr lang="zh-CN" altLang="zh-CN" sz="2700" dirty="0"/>
                  <a:t>则</a:t>
                </a:r>
                <a:r>
                  <a:rPr lang="en-US" altLang="zh-CN" sz="2700" dirty="0"/>
                  <a:t>A</a:t>
                </a:r>
                <a:r>
                  <a:rPr lang="en-US" altLang="zh-CN" sz="2700" baseline="30000" dirty="0"/>
                  <a:t>-</a:t>
                </a:r>
                <a:r>
                  <a:rPr lang="zh-CN" altLang="zh-CN" sz="2700" dirty="0"/>
                  <a:t>的水解程度比</a:t>
                </a:r>
                <a:r>
                  <a:rPr lang="en-US" altLang="zh-CN" sz="2700" dirty="0"/>
                  <a:t>B</a:t>
                </a:r>
                <a:r>
                  <a:rPr lang="en-US" altLang="zh-CN" sz="2700" baseline="30000" dirty="0"/>
                  <a:t>-</a:t>
                </a:r>
                <a:r>
                  <a:rPr lang="zh-CN" altLang="zh-CN" sz="2700" dirty="0"/>
                  <a:t>小</a:t>
                </a:r>
                <a:r>
                  <a:rPr lang="en-US" altLang="zh-CN" sz="2700" dirty="0"/>
                  <a:t>,</a:t>
                </a:r>
                <a:r>
                  <a:rPr lang="zh-CN" altLang="zh-CN" sz="2700" dirty="0"/>
                  <a:t>故常温下相同浓度的</a:t>
                </a:r>
                <a:r>
                  <a:rPr lang="en-US" altLang="zh-CN" sz="2700" dirty="0" err="1"/>
                  <a:t>NaB</a:t>
                </a:r>
                <a:r>
                  <a:rPr lang="zh-CN" altLang="zh-CN" sz="2700" dirty="0"/>
                  <a:t>溶液的碱性比</a:t>
                </a:r>
                <a:r>
                  <a:rPr lang="en-US" altLang="zh-CN" sz="2700" dirty="0" err="1"/>
                  <a:t>NaA</a:t>
                </a:r>
                <a:r>
                  <a:rPr lang="zh-CN" altLang="zh-CN" sz="2700" dirty="0"/>
                  <a:t>溶液强</a:t>
                </a:r>
                <a:r>
                  <a:rPr lang="en-US" altLang="zh-CN" sz="2700" dirty="0"/>
                  <a:t>,</a:t>
                </a:r>
                <a:r>
                  <a:rPr lang="en-US" altLang="zh-CN" sz="2700" dirty="0" err="1"/>
                  <a:t>pH:NaA</a:t>
                </a:r>
                <a:r>
                  <a:rPr lang="zh-CN" altLang="zh-CN" sz="2700" dirty="0"/>
                  <a:t>溶液</a:t>
                </a:r>
                <a:r>
                  <a:rPr lang="en-US" altLang="zh-CN" sz="2700" dirty="0"/>
                  <a:t>&lt;</a:t>
                </a:r>
                <a:r>
                  <a:rPr lang="en-US" altLang="zh-CN" sz="2700" dirty="0" err="1"/>
                  <a:t>NaB</a:t>
                </a:r>
                <a:r>
                  <a:rPr lang="zh-CN" altLang="zh-CN" sz="2700" dirty="0"/>
                  <a:t>溶液</a:t>
                </a:r>
                <a:r>
                  <a:rPr lang="en-US" altLang="zh-CN" sz="2700" dirty="0"/>
                  <a:t>,B</a:t>
                </a:r>
                <a:r>
                  <a:rPr lang="zh-CN" altLang="zh-CN" sz="2700" dirty="0"/>
                  <a:t>项错误</a:t>
                </a:r>
                <a:r>
                  <a:rPr lang="en-US" altLang="zh-CN" sz="2700" dirty="0"/>
                  <a:t>;</a:t>
                </a:r>
                <a14:m>
                  <m:oMath xmlns:m="http://schemas.openxmlformats.org/officeDocument/2006/math">
                    <m:f>
                      <m:fPr>
                        <m:ctrlPr>
                          <a:rPr lang="zh-CN" altLang="zh-CN" sz="2700" i="1">
                            <a:latin typeface="Cambria Math" panose="02040503050406030204" pitchFamily="18" charset="0"/>
                          </a:rPr>
                        </m:ctrlPr>
                      </m:fPr>
                      <m:num>
                        <m:r>
                          <a:rPr lang="en-US" altLang="zh-CN" sz="2700" i="1">
                            <a:latin typeface="Cambria Math" panose="02040503050406030204" pitchFamily="18" charset="0"/>
                          </a:rPr>
                          <m:t>𝑐</m:t>
                        </m:r>
                        <m:r>
                          <m:rPr>
                            <m:nor/>
                          </m:rPr>
                          <a:rPr lang="en-US" altLang="zh-CN" sz="2700"/>
                          <m:t>(</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R</m:t>
                            </m:r>
                          </m:e>
                          <m:sup>
                            <m:r>
                              <m:rPr>
                                <m:nor/>
                              </m:rPr>
                              <a:rPr lang="en-US" altLang="zh-CN" sz="2700" i="1"/>
                              <m:t>−</m:t>
                            </m:r>
                          </m:sup>
                        </m:sSup>
                        <m:r>
                          <m:rPr>
                            <m:nor/>
                          </m:rPr>
                          <a:rPr lang="en-US" altLang="zh-CN" sz="2700"/>
                          <m:t>)</m:t>
                        </m:r>
                      </m:num>
                      <m:den>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HR</m:t>
                        </m:r>
                        <m:r>
                          <m:rPr>
                            <m:nor/>
                          </m:rPr>
                          <a:rPr lang="en-US" altLang="zh-CN" sz="2700"/>
                          <m:t>)·</m:t>
                        </m:r>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O</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H</m:t>
                            </m:r>
                          </m:e>
                          <m:sup>
                            <m:r>
                              <m:rPr>
                                <m:nor/>
                              </m:rPr>
                              <a:rPr lang="en-US" altLang="zh-CN" sz="2700" i="1"/>
                              <m:t>−</m:t>
                            </m:r>
                          </m:sup>
                        </m:sSup>
                        <m:r>
                          <m:rPr>
                            <m:nor/>
                          </m:rPr>
                          <a:rPr lang="en-US" altLang="zh-CN" sz="2700"/>
                          <m:t>)</m:t>
                        </m:r>
                      </m:den>
                    </m:f>
                  </m:oMath>
                </a14:m>
                <a:r>
                  <a:rPr lang="en-US" altLang="zh-CN" sz="2700" dirty="0"/>
                  <a:t>=</a:t>
                </a:r>
              </a:p>
              <a:p>
                <a:pPr>
                  <a:lnSpc>
                    <a:spcPct val="140000"/>
                  </a:lnSpc>
                </a:pPr>
                <a14:m>
                  <m:oMath xmlns:m="http://schemas.openxmlformats.org/officeDocument/2006/math">
                    <m:f>
                      <m:fPr>
                        <m:ctrlPr>
                          <a:rPr lang="zh-CN" altLang="zh-CN" sz="2700" i="1">
                            <a:latin typeface="Cambria Math" panose="02040503050406030204" pitchFamily="18" charset="0"/>
                          </a:rPr>
                        </m:ctrlPr>
                      </m:fPr>
                      <m:num>
                        <m:r>
                          <a:rPr lang="en-US" altLang="zh-CN" sz="2700" i="1">
                            <a:latin typeface="Cambria Math" panose="02040503050406030204" pitchFamily="18" charset="0"/>
                          </a:rPr>
                          <m:t>𝑐</m:t>
                        </m:r>
                        <m:r>
                          <m:rPr>
                            <m:nor/>
                          </m:rPr>
                          <a:rPr lang="en-US" altLang="zh-CN" sz="2700"/>
                          <m:t>(</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R</m:t>
                            </m:r>
                          </m:e>
                          <m:sup>
                            <m:r>
                              <m:rPr>
                                <m:nor/>
                              </m:rPr>
                              <a:rPr lang="en-US" altLang="zh-CN" sz="2700" i="1"/>
                              <m:t>−</m:t>
                            </m:r>
                          </m:sup>
                        </m:sSup>
                        <m:r>
                          <m:rPr>
                            <m:nor/>
                          </m:rPr>
                          <a:rPr lang="en-US" altLang="zh-CN" sz="2700"/>
                          <m:t>)·</m:t>
                        </m:r>
                        <m:r>
                          <a:rPr lang="en-US" altLang="zh-CN" sz="2700" i="1">
                            <a:latin typeface="Cambria Math" panose="02040503050406030204" pitchFamily="18" charset="0"/>
                          </a:rPr>
                          <m:t>𝑐</m:t>
                        </m:r>
                        <m:r>
                          <m:rPr>
                            <m:nor/>
                          </m:rPr>
                          <a:rPr lang="en-US" altLang="zh-CN" sz="2700"/>
                          <m:t>(</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H</m:t>
                            </m:r>
                          </m:e>
                          <m:sup>
                            <m:r>
                              <a:rPr lang="en-US" altLang="zh-CN" sz="2700">
                                <a:latin typeface="Cambria Math" panose="02040503050406030204" pitchFamily="18" charset="0"/>
                              </a:rPr>
                              <m:t>+</m:t>
                            </m:r>
                          </m:sup>
                        </m:sSup>
                        <m:r>
                          <m:rPr>
                            <m:nor/>
                          </m:rPr>
                          <a:rPr lang="en-US" altLang="zh-CN" sz="2700"/>
                          <m:t>)</m:t>
                        </m:r>
                      </m:num>
                      <m:den>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HR</m:t>
                        </m:r>
                        <m:r>
                          <m:rPr>
                            <m:nor/>
                          </m:rPr>
                          <a:rPr lang="en-US" altLang="zh-CN" sz="2700"/>
                          <m:t>)·</m:t>
                        </m:r>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O</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H</m:t>
                            </m:r>
                          </m:e>
                          <m:sup>
                            <m:r>
                              <m:rPr>
                                <m:nor/>
                              </m:rPr>
                              <a:rPr lang="en-US" altLang="zh-CN" sz="2700" i="1"/>
                              <m:t>−</m:t>
                            </m:r>
                          </m:sup>
                        </m:sSup>
                        <m:r>
                          <m:rPr>
                            <m:nor/>
                          </m:rPr>
                          <a:rPr lang="en-US" altLang="zh-CN" sz="2700"/>
                          <m:t>)·</m:t>
                        </m:r>
                        <m:r>
                          <a:rPr lang="en-US" altLang="zh-CN" sz="2700" i="1">
                            <a:latin typeface="Cambria Math" panose="02040503050406030204" pitchFamily="18" charset="0"/>
                          </a:rPr>
                          <m:t>𝑐</m:t>
                        </m:r>
                        <m:r>
                          <m:rPr>
                            <m:nor/>
                          </m:rPr>
                          <a:rPr lang="en-US" altLang="zh-CN" sz="2700"/>
                          <m:t>(</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H</m:t>
                            </m:r>
                          </m:e>
                          <m:sup>
                            <m:r>
                              <a:rPr lang="en-US" altLang="zh-CN" sz="2700">
                                <a:latin typeface="Cambria Math" panose="02040503050406030204" pitchFamily="18" charset="0"/>
                              </a:rPr>
                              <m:t>+</m:t>
                            </m:r>
                          </m:sup>
                        </m:sSup>
                        <m:r>
                          <m:rPr>
                            <m:nor/>
                          </m:rPr>
                          <a:rPr lang="en-US" altLang="zh-CN" sz="2700"/>
                          <m:t>)</m:t>
                        </m:r>
                      </m:den>
                    </m:f>
                  </m:oMath>
                </a14:m>
                <a:r>
                  <a:rPr lang="en-US" altLang="zh-CN" sz="2700" dirty="0"/>
                  <a:t>=</a:t>
                </a:r>
                <a14:m>
                  <m:oMath xmlns:m="http://schemas.openxmlformats.org/officeDocument/2006/math">
                    <m:f>
                      <m:fPr>
                        <m:ctrlPr>
                          <a:rPr lang="zh-CN" altLang="zh-CN" sz="2700" i="1">
                            <a:latin typeface="Cambria Math" panose="02040503050406030204" pitchFamily="18" charset="0"/>
                          </a:rPr>
                        </m:ctrlPr>
                      </m:fPr>
                      <m:num>
                        <m:sSub>
                          <m:sSubPr>
                            <m:ctrlPr>
                              <a:rPr lang="zh-CN" altLang="zh-CN" sz="2700" i="1">
                                <a:latin typeface="Cambria Math" panose="02040503050406030204" pitchFamily="18" charset="0"/>
                              </a:rPr>
                            </m:ctrlPr>
                          </m:sSubPr>
                          <m:e>
                            <m:r>
                              <a:rPr lang="en-US" altLang="zh-CN" sz="2700" i="1">
                                <a:latin typeface="Cambria Math" panose="02040503050406030204" pitchFamily="18" charset="0"/>
                              </a:rPr>
                              <m:t>𝐾</m:t>
                            </m:r>
                          </m:e>
                          <m:sub>
                            <m:r>
                              <m:rPr>
                                <m:sty m:val="p"/>
                              </m:rPr>
                              <a:rPr lang="en-US" altLang="zh-CN" sz="2700">
                                <a:latin typeface="Cambria Math" panose="02040503050406030204" pitchFamily="18" charset="0"/>
                              </a:rPr>
                              <m:t>a</m:t>
                            </m:r>
                          </m:sub>
                        </m:sSub>
                        <m:r>
                          <m:rPr>
                            <m:nor/>
                          </m:rPr>
                          <a:rPr lang="en-US" altLang="zh-CN" sz="2700"/>
                          <m:t>(</m:t>
                        </m:r>
                        <m:r>
                          <m:rPr>
                            <m:sty m:val="p"/>
                          </m:rPr>
                          <a:rPr lang="en-US" altLang="zh-CN" sz="2700">
                            <a:latin typeface="Cambria Math" panose="02040503050406030204" pitchFamily="18" charset="0"/>
                          </a:rPr>
                          <m:t>HR</m:t>
                        </m:r>
                        <m:r>
                          <m:rPr>
                            <m:nor/>
                          </m:rPr>
                          <a:rPr lang="en-US" altLang="zh-CN" sz="2700"/>
                          <m:t>)</m:t>
                        </m:r>
                      </m:num>
                      <m:den>
                        <m:sSub>
                          <m:sSubPr>
                            <m:ctrlPr>
                              <a:rPr lang="zh-CN" altLang="zh-CN" sz="2700" i="1">
                                <a:latin typeface="Cambria Math" panose="02040503050406030204" pitchFamily="18" charset="0"/>
                              </a:rPr>
                            </m:ctrlPr>
                          </m:sSubPr>
                          <m:e>
                            <m:r>
                              <a:rPr lang="en-US" altLang="zh-CN" sz="2700" i="1">
                                <a:latin typeface="Cambria Math" panose="02040503050406030204" pitchFamily="18" charset="0"/>
                              </a:rPr>
                              <m:t>𝐾</m:t>
                            </m:r>
                          </m:e>
                          <m:sub>
                            <m:r>
                              <m:rPr>
                                <m:sty m:val="p"/>
                              </m:rPr>
                              <a:rPr lang="en-US" altLang="zh-CN" sz="2700">
                                <a:latin typeface="Cambria Math" panose="02040503050406030204" pitchFamily="18" charset="0"/>
                              </a:rPr>
                              <m:t>w</m:t>
                            </m:r>
                          </m:sub>
                        </m:sSub>
                      </m:den>
                    </m:f>
                  </m:oMath>
                </a14:m>
                <a:r>
                  <a:rPr lang="en-US" altLang="zh-CN" sz="2700" dirty="0"/>
                  <a:t>(R</a:t>
                </a:r>
                <a:r>
                  <a:rPr lang="zh-CN" altLang="zh-CN" sz="2700" dirty="0"/>
                  <a:t>代表</a:t>
                </a:r>
                <a:r>
                  <a:rPr lang="en-US" altLang="zh-CN" sz="2700" dirty="0"/>
                  <a:t>A</a:t>
                </a:r>
                <a:r>
                  <a:rPr lang="zh-CN" altLang="zh-CN" sz="2700" dirty="0"/>
                  <a:t>或</a:t>
                </a:r>
                <a:r>
                  <a:rPr lang="en-US" altLang="zh-CN" sz="2700" dirty="0"/>
                  <a:t>B),</a:t>
                </a:r>
                <a:r>
                  <a:rPr lang="en-US" altLang="zh-CN" sz="2700" i="1" dirty="0"/>
                  <a:t>K</a:t>
                </a:r>
                <a:r>
                  <a:rPr lang="en-US" altLang="zh-CN" sz="2700" baseline="-25000" dirty="0"/>
                  <a:t>a</a:t>
                </a:r>
                <a:r>
                  <a:rPr lang="en-US" altLang="zh-CN" sz="2700" dirty="0"/>
                  <a:t>(HA)&gt;</a:t>
                </a:r>
                <a:r>
                  <a:rPr lang="en-US" altLang="zh-CN" sz="2700" i="1" dirty="0"/>
                  <a:t>K</a:t>
                </a:r>
                <a:r>
                  <a:rPr lang="en-US" altLang="zh-CN" sz="2700" baseline="-25000" dirty="0"/>
                  <a:t>a</a:t>
                </a:r>
                <a:r>
                  <a:rPr lang="en-US" altLang="zh-CN" sz="2700" dirty="0"/>
                  <a:t>(HB),</a:t>
                </a:r>
                <a:r>
                  <a:rPr lang="en-US" altLang="zh-CN" sz="2700" i="1" dirty="0"/>
                  <a:t>K</a:t>
                </a:r>
                <a:r>
                  <a:rPr lang="en-US" altLang="zh-CN" sz="2700" baseline="-25000" dirty="0"/>
                  <a:t>w</a:t>
                </a:r>
                <a:r>
                  <a:rPr lang="zh-CN" altLang="zh-CN" sz="2700" dirty="0"/>
                  <a:t>不变</a:t>
                </a:r>
                <a:r>
                  <a:rPr lang="en-US" altLang="zh-CN" sz="2700" dirty="0"/>
                  <a:t>,</a:t>
                </a:r>
                <a:r>
                  <a:rPr lang="zh-CN" altLang="zh-CN" sz="2700" dirty="0"/>
                  <a:t>故</a:t>
                </a:r>
                <a14:m>
                  <m:oMath xmlns:m="http://schemas.openxmlformats.org/officeDocument/2006/math">
                    <m:f>
                      <m:fPr>
                        <m:ctrlPr>
                          <a:rPr lang="zh-CN" altLang="zh-CN" sz="2700" i="1">
                            <a:latin typeface="Cambria Math" panose="02040503050406030204" pitchFamily="18" charset="0"/>
                          </a:rPr>
                        </m:ctrlPr>
                      </m:fPr>
                      <m:num>
                        <m:r>
                          <a:rPr lang="en-US" altLang="zh-CN" sz="2700" i="1">
                            <a:latin typeface="Cambria Math" panose="02040503050406030204" pitchFamily="18" charset="0"/>
                          </a:rPr>
                          <m:t>𝑐</m:t>
                        </m:r>
                        <m:r>
                          <m:rPr>
                            <m:nor/>
                          </m:rPr>
                          <a:rPr lang="en-US" altLang="zh-CN" sz="2700"/>
                          <m:t>(</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R</m:t>
                            </m:r>
                          </m:e>
                          <m:sup>
                            <m:r>
                              <m:rPr>
                                <m:nor/>
                              </m:rPr>
                              <a:rPr lang="en-US" altLang="zh-CN" sz="2700" i="1"/>
                              <m:t>−</m:t>
                            </m:r>
                          </m:sup>
                        </m:sSup>
                        <m:r>
                          <m:rPr>
                            <m:nor/>
                          </m:rPr>
                          <a:rPr lang="en-US" altLang="zh-CN" sz="2700"/>
                          <m:t>)</m:t>
                        </m:r>
                      </m:num>
                      <m:den>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HR</m:t>
                        </m:r>
                        <m:r>
                          <m:rPr>
                            <m:nor/>
                          </m:rPr>
                          <a:rPr lang="en-US" altLang="zh-CN" sz="2700"/>
                          <m:t>)·</m:t>
                        </m:r>
                        <m:r>
                          <a:rPr lang="en-US" altLang="zh-CN" sz="2700" i="1">
                            <a:latin typeface="Cambria Math" panose="02040503050406030204" pitchFamily="18" charset="0"/>
                          </a:rPr>
                          <m:t>𝑐</m:t>
                        </m:r>
                        <m:r>
                          <m:rPr>
                            <m:nor/>
                          </m:rPr>
                          <a:rPr lang="en-US" altLang="zh-CN" sz="2700"/>
                          <m:t>(</m:t>
                        </m:r>
                        <m:r>
                          <m:rPr>
                            <m:sty m:val="p"/>
                          </m:rPr>
                          <a:rPr lang="en-US" altLang="zh-CN" sz="2700">
                            <a:latin typeface="Cambria Math" panose="02040503050406030204" pitchFamily="18" charset="0"/>
                          </a:rPr>
                          <m:t>O</m:t>
                        </m:r>
                        <m:sSup>
                          <m:sSupPr>
                            <m:ctrlPr>
                              <a:rPr lang="zh-CN" altLang="zh-CN" sz="2700" i="1">
                                <a:latin typeface="Cambria Math" panose="02040503050406030204" pitchFamily="18" charset="0"/>
                              </a:rPr>
                            </m:ctrlPr>
                          </m:sSupPr>
                          <m:e>
                            <m:r>
                              <m:rPr>
                                <m:sty m:val="p"/>
                              </m:rPr>
                              <a:rPr lang="en-US" altLang="zh-CN" sz="2700">
                                <a:latin typeface="Cambria Math" panose="02040503050406030204" pitchFamily="18" charset="0"/>
                              </a:rPr>
                              <m:t>H</m:t>
                            </m:r>
                          </m:e>
                          <m:sup>
                            <m:r>
                              <m:rPr>
                                <m:nor/>
                              </m:rPr>
                              <a:rPr lang="en-US" altLang="zh-CN" sz="2700" i="1"/>
                              <m:t>−</m:t>
                            </m:r>
                          </m:sup>
                        </m:sSup>
                        <m:r>
                          <m:rPr>
                            <m:nor/>
                          </m:rPr>
                          <a:rPr lang="en-US" altLang="zh-CN" sz="2700"/>
                          <m:t>)</m:t>
                        </m:r>
                      </m:den>
                    </m:f>
                  </m:oMath>
                </a14:m>
                <a:r>
                  <a:rPr lang="zh-CN" altLang="zh-CN" sz="2700" dirty="0"/>
                  <a:t>的值</a:t>
                </a:r>
                <a:r>
                  <a:rPr lang="en-US" altLang="zh-CN" sz="2700" dirty="0"/>
                  <a:t>(R</a:t>
                </a:r>
                <a:r>
                  <a:rPr lang="zh-CN" altLang="zh-CN" sz="2700" dirty="0"/>
                  <a:t>代表</a:t>
                </a:r>
                <a:r>
                  <a:rPr lang="en-US" altLang="zh-CN" sz="2700" dirty="0"/>
                  <a:t>A</a:t>
                </a:r>
                <a:r>
                  <a:rPr lang="zh-CN" altLang="zh-CN" sz="2700" dirty="0"/>
                  <a:t>或</a:t>
                </a:r>
                <a:r>
                  <a:rPr lang="en-US" altLang="zh-CN" sz="2700" dirty="0"/>
                  <a:t>B):HA&gt;HB,C</a:t>
                </a:r>
                <a:r>
                  <a:rPr lang="zh-CN" altLang="zh-CN" sz="2700" dirty="0"/>
                  <a:t>项正确</a:t>
                </a:r>
                <a:r>
                  <a:rPr lang="en-US" altLang="zh-CN" sz="2700" dirty="0"/>
                  <a:t>;</a:t>
                </a:r>
                <a:r>
                  <a:rPr lang="zh-CN" altLang="zh-CN" sz="2700" dirty="0"/>
                  <a:t>该混合溶液的</a:t>
                </a:r>
                <a:r>
                  <a:rPr lang="en-US" altLang="zh-CN" sz="2700" dirty="0"/>
                  <a:t>pH&gt;7,</a:t>
                </a:r>
                <a:r>
                  <a:rPr lang="zh-CN" altLang="zh-CN" sz="2700" dirty="0"/>
                  <a:t>说明</a:t>
                </a:r>
                <a:r>
                  <a:rPr lang="en-US" altLang="zh-CN" sz="2700" dirty="0"/>
                  <a:t>A</a:t>
                </a:r>
                <a:r>
                  <a:rPr lang="en-US" altLang="zh-CN" sz="2700" baseline="30000" dirty="0"/>
                  <a:t>-</a:t>
                </a:r>
                <a:r>
                  <a:rPr lang="zh-CN" altLang="zh-CN" sz="2700" dirty="0"/>
                  <a:t>的水解程度大于</a:t>
                </a:r>
                <a:r>
                  <a:rPr lang="en-US" altLang="zh-CN" sz="2700" dirty="0"/>
                  <a:t>HA</a:t>
                </a:r>
                <a:r>
                  <a:rPr lang="zh-CN" altLang="zh-CN" sz="2700" dirty="0"/>
                  <a:t>的电离程度</a:t>
                </a:r>
                <a:r>
                  <a:rPr lang="en-US" altLang="zh-CN" sz="2700" dirty="0"/>
                  <a:t>,</a:t>
                </a:r>
                <a:r>
                  <a:rPr lang="zh-CN" altLang="zh-CN" sz="2700" dirty="0"/>
                  <a:t>故</a:t>
                </a:r>
                <a:r>
                  <a:rPr lang="en-US" altLang="zh-CN" sz="2700" i="1" dirty="0"/>
                  <a:t>c</a:t>
                </a:r>
                <a:r>
                  <a:rPr lang="en-US" altLang="zh-CN" sz="2700" dirty="0"/>
                  <a:t>(A</a:t>
                </a:r>
                <a:r>
                  <a:rPr lang="en-US" altLang="zh-CN" sz="2700" baseline="30000" dirty="0"/>
                  <a:t>-</a:t>
                </a:r>
                <a:r>
                  <a:rPr lang="en-US" altLang="zh-CN" sz="2700" dirty="0"/>
                  <a:t>)&lt;</a:t>
                </a:r>
                <a:r>
                  <a:rPr lang="en-US" altLang="zh-CN" sz="2700" i="1" dirty="0"/>
                  <a:t>c</a:t>
                </a:r>
                <a:r>
                  <a:rPr lang="en-US" altLang="zh-CN" sz="2700" dirty="0"/>
                  <a:t>(HA),D</a:t>
                </a:r>
                <a:r>
                  <a:rPr lang="zh-CN" altLang="zh-CN" sz="2700" dirty="0"/>
                  <a:t>项错误。</a:t>
                </a:r>
              </a:p>
              <a:p>
                <a:pPr>
                  <a:lnSpc>
                    <a:spcPct val="140000"/>
                  </a:lnSpc>
                </a:pPr>
                <a:r>
                  <a:rPr lang="zh-CN" altLang="zh-CN" sz="2700" b="1" dirty="0">
                    <a:solidFill>
                      <a:srgbClr val="DA251C"/>
                    </a:solidFill>
                  </a:rPr>
                  <a:t>答案</a:t>
                </a:r>
                <a:r>
                  <a:rPr lang="zh-CN" altLang="zh-CN" sz="2700" dirty="0"/>
                  <a:t>　</a:t>
                </a:r>
                <a:r>
                  <a:rPr lang="en-US" altLang="zh-CN" sz="2700" dirty="0"/>
                  <a:t>C</a:t>
                </a:r>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34042" y="334350"/>
                <a:ext cx="11723913" cy="6256200"/>
              </a:xfrm>
              <a:prstGeom prst="rect">
                <a:avLst/>
              </a:prstGeom>
              <a:blipFill rotWithShape="1">
                <a:blip r:embed="rId2"/>
                <a:stretch>
                  <a:fillRect l="-936" r="-988" b="-6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9908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34042" y="305322"/>
                <a:ext cx="11723913" cy="5800434"/>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1    </a:t>
                </a:r>
                <a:r>
                  <a:rPr lang="zh-CN" altLang="zh-CN" sz="2800" dirty="0"/>
                  <a:t>下列有关叙述正确的是</a:t>
                </a:r>
                <a:r>
                  <a:rPr lang="zh-CN" altLang="en-US" sz="2800" dirty="0"/>
                  <a:t>（    ）</a:t>
                </a:r>
                <a:endParaRPr lang="en-US" altLang="zh-CN" sz="2800" dirty="0"/>
              </a:p>
              <a:p>
                <a:pPr>
                  <a:lnSpc>
                    <a:spcPct val="150000"/>
                  </a:lnSpc>
                </a:pPr>
                <a:r>
                  <a:rPr lang="en-US" altLang="zh-CN" sz="2800" dirty="0"/>
                  <a:t>A.</a:t>
                </a:r>
                <a:r>
                  <a:rPr lang="zh-CN" altLang="zh-CN" sz="2800" dirty="0"/>
                  <a:t>常温下</a:t>
                </a:r>
                <a:r>
                  <a:rPr lang="en-US" altLang="zh-CN" sz="2800" dirty="0"/>
                  <a:t>,pH=4.3</a:t>
                </a:r>
                <a:r>
                  <a:rPr lang="zh-CN" altLang="zh-CN" sz="2800" dirty="0"/>
                  <a:t>的</a:t>
                </a:r>
                <a:r>
                  <a:rPr lang="en-US" altLang="zh-CN" sz="2800" dirty="0"/>
                  <a:t>CH</a:t>
                </a:r>
                <a:r>
                  <a:rPr lang="en-US" altLang="zh-CN" sz="2800" baseline="-25000" dirty="0"/>
                  <a:t>3</a:t>
                </a:r>
                <a:r>
                  <a:rPr lang="en-US" altLang="zh-CN" sz="2800" dirty="0"/>
                  <a:t>COOH</a:t>
                </a:r>
                <a:r>
                  <a:rPr lang="zh-CN" altLang="zh-CN" sz="2800" dirty="0"/>
                  <a:t>与</a:t>
                </a:r>
                <a:r>
                  <a:rPr lang="en-US" altLang="zh-CN" sz="2800" dirty="0"/>
                  <a:t>CH</a:t>
                </a:r>
                <a:r>
                  <a:rPr lang="en-US" altLang="zh-CN" sz="2800" baseline="-25000" dirty="0"/>
                  <a:t>3</a:t>
                </a:r>
                <a:r>
                  <a:rPr lang="en-US" altLang="zh-CN" sz="2800" dirty="0"/>
                  <a:t>COONa</a:t>
                </a:r>
                <a:r>
                  <a:rPr lang="zh-CN" altLang="zh-CN" sz="2800" dirty="0"/>
                  <a:t>的混合溶液中</a:t>
                </a:r>
                <a:r>
                  <a:rPr lang="en-US" altLang="zh-CN" sz="2800" dirty="0" smtClean="0"/>
                  <a:t>:</a:t>
                </a:r>
              </a:p>
              <a:p>
                <a:pPr>
                  <a:lnSpc>
                    <a:spcPct val="150000"/>
                  </a:lnSpc>
                </a:pPr>
                <a:r>
                  <a:rPr lang="en-US" altLang="zh-CN" sz="2800" i="1" dirty="0" smtClean="0"/>
                  <a:t>c</a:t>
                </a:r>
                <a:r>
                  <a:rPr lang="en-US" altLang="zh-CN" sz="2800" dirty="0" smtClean="0"/>
                  <a:t>(Na</a:t>
                </a:r>
                <a:r>
                  <a:rPr lang="en-US" altLang="zh-CN" sz="2800" baseline="30000" dirty="0"/>
                  <a:t>+</a:t>
                </a:r>
                <a:r>
                  <a:rPr lang="en-US" altLang="zh-CN" sz="2800" dirty="0"/>
                  <a:t>)&lt;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endParaRPr lang="zh-CN" altLang="zh-CN" sz="2800" dirty="0"/>
              </a:p>
              <a:p>
                <a:pPr>
                  <a:lnSpc>
                    <a:spcPct val="150000"/>
                  </a:lnSpc>
                </a:pPr>
                <a:r>
                  <a:rPr lang="en-US" altLang="zh-CN" sz="2800" dirty="0"/>
                  <a:t>B.</a:t>
                </a:r>
                <a:r>
                  <a:rPr lang="zh-CN" altLang="zh-CN" sz="2800" dirty="0"/>
                  <a:t>温度为</a:t>
                </a:r>
                <a:r>
                  <a:rPr lang="en-US" altLang="zh-CN" sz="2800" i="1" dirty="0"/>
                  <a:t>T</a:t>
                </a:r>
                <a:r>
                  <a:rPr lang="zh-CN" altLang="zh-CN" sz="2800" dirty="0"/>
                  <a:t>时</a:t>
                </a:r>
                <a:r>
                  <a:rPr lang="en-US" altLang="zh-CN" sz="2800" dirty="0"/>
                  <a:t>,</a:t>
                </a:r>
                <a:r>
                  <a:rPr lang="en-US" altLang="zh-CN" sz="2800" dirty="0" err="1"/>
                  <a:t>NaCl</a:t>
                </a:r>
                <a:r>
                  <a:rPr lang="zh-CN" altLang="zh-CN" sz="2800" dirty="0"/>
                  <a:t>溶液和</a:t>
                </a:r>
                <a:r>
                  <a:rPr lang="en-US" altLang="zh-CN" sz="2800" dirty="0"/>
                  <a:t>CH</a:t>
                </a:r>
                <a:r>
                  <a:rPr lang="en-US" altLang="zh-CN" sz="2800" baseline="-25000" dirty="0"/>
                  <a:t>3</a:t>
                </a:r>
                <a:r>
                  <a:rPr lang="en-US" altLang="zh-CN" sz="2800" dirty="0"/>
                  <a:t>COONH</a:t>
                </a:r>
                <a:r>
                  <a:rPr lang="en-US" altLang="zh-CN" sz="2800" baseline="-25000" dirty="0"/>
                  <a:t>4</a:t>
                </a:r>
                <a:r>
                  <a:rPr lang="zh-CN" altLang="zh-CN" sz="2800" dirty="0"/>
                  <a:t>溶液均呈中性</a:t>
                </a:r>
                <a:r>
                  <a:rPr lang="en-US" altLang="zh-CN" sz="2800" dirty="0"/>
                  <a:t>,</a:t>
                </a:r>
                <a:r>
                  <a:rPr lang="zh-CN" altLang="zh-CN" sz="2800" dirty="0"/>
                  <a:t>两溶液中水的电离程度相同</a:t>
                </a:r>
              </a:p>
              <a:p>
                <a:pPr>
                  <a:lnSpc>
                    <a:spcPct val="150000"/>
                  </a:lnSpc>
                </a:pPr>
                <a:r>
                  <a:rPr lang="en-US" altLang="zh-CN" sz="2800" dirty="0"/>
                  <a:t>C.</a:t>
                </a:r>
                <a:r>
                  <a:rPr lang="zh-CN" altLang="zh-CN" sz="2800" dirty="0"/>
                  <a:t>等体积等物质的量浓度的</a:t>
                </a:r>
                <a:r>
                  <a:rPr lang="en-US" altLang="zh-CN" sz="2800" dirty="0"/>
                  <a:t>①(NH</a:t>
                </a:r>
                <a:r>
                  <a:rPr lang="en-US" altLang="zh-CN" sz="2800" baseline="-25000" dirty="0"/>
                  <a:t>4</a:t>
                </a:r>
                <a:r>
                  <a:rPr lang="en-US" altLang="zh-CN" sz="2800" dirty="0"/>
                  <a:t>)</a:t>
                </a:r>
                <a:r>
                  <a:rPr lang="en-US" altLang="zh-CN" sz="2800" baseline="-25000" dirty="0"/>
                  <a:t>2</a:t>
                </a:r>
                <a:r>
                  <a:rPr lang="en-US" altLang="zh-CN" sz="2800" dirty="0"/>
                  <a:t>SO</a:t>
                </a:r>
                <a:r>
                  <a:rPr lang="en-US" altLang="zh-CN" sz="2800" baseline="-25000" dirty="0"/>
                  <a:t>4</a:t>
                </a:r>
                <a:r>
                  <a:rPr lang="zh-CN" altLang="zh-CN" sz="2800" dirty="0"/>
                  <a:t>溶液</a:t>
                </a:r>
                <a:r>
                  <a:rPr lang="en-US" altLang="zh-CN" sz="2800" dirty="0"/>
                  <a:t>,②NH</a:t>
                </a:r>
                <a:r>
                  <a:rPr lang="en-US" altLang="zh-CN" sz="2800" baseline="-25000" dirty="0"/>
                  <a:t>4</a:t>
                </a:r>
                <a:r>
                  <a:rPr lang="en-US" altLang="zh-CN" sz="2800" dirty="0"/>
                  <a:t>Cl</a:t>
                </a:r>
                <a:r>
                  <a:rPr lang="zh-CN" altLang="zh-CN" sz="2800" dirty="0"/>
                  <a:t>溶液</a:t>
                </a:r>
                <a:r>
                  <a:rPr lang="en-US" altLang="zh-CN" sz="2800" dirty="0"/>
                  <a:t>,③CH</a:t>
                </a:r>
                <a:r>
                  <a:rPr lang="en-US" altLang="zh-CN" sz="2800" baseline="-25000" dirty="0"/>
                  <a:t>3</a:t>
                </a:r>
                <a:r>
                  <a:rPr lang="en-US" altLang="zh-CN" sz="2800" dirty="0"/>
                  <a:t>COONH</a:t>
                </a:r>
                <a:r>
                  <a:rPr lang="en-US" altLang="zh-CN" sz="2800" baseline="-25000" dirty="0"/>
                  <a:t>4</a:t>
                </a:r>
                <a:r>
                  <a:rPr lang="zh-CN" altLang="zh-CN" sz="2800" dirty="0"/>
                  <a:t>溶液</a:t>
                </a:r>
                <a:r>
                  <a:rPr lang="en-US" altLang="zh-CN" sz="2800" dirty="0"/>
                  <a:t>,④(NH</a:t>
                </a:r>
                <a:r>
                  <a:rPr lang="en-US" altLang="zh-CN" sz="2800" baseline="-25000" dirty="0"/>
                  <a:t>4</a:t>
                </a:r>
                <a:r>
                  <a:rPr lang="en-US" altLang="zh-CN" sz="2800" dirty="0"/>
                  <a:t>)</a:t>
                </a:r>
                <a:r>
                  <a:rPr lang="en-US" altLang="zh-CN" sz="2800" baseline="-25000" dirty="0"/>
                  <a:t>2</a:t>
                </a:r>
                <a:r>
                  <a:rPr lang="en-US" altLang="zh-CN" sz="2800" dirty="0"/>
                  <a:t>Fe(SO</a:t>
                </a:r>
                <a:r>
                  <a:rPr lang="en-US" altLang="zh-CN" sz="2800" baseline="-25000" dirty="0"/>
                  <a:t>4</a:t>
                </a:r>
                <a:r>
                  <a:rPr lang="en-US" altLang="zh-CN" sz="2800" dirty="0"/>
                  <a:t>)</a:t>
                </a:r>
                <a:r>
                  <a:rPr lang="en-US" altLang="zh-CN" sz="2800" baseline="-25000" dirty="0"/>
                  <a:t>2</a:t>
                </a:r>
                <a:r>
                  <a:rPr lang="zh-CN" altLang="zh-CN" sz="2800" dirty="0"/>
                  <a:t>溶液中</a:t>
                </a:r>
                <a:r>
                  <a:rPr lang="en-US" altLang="zh-CN" sz="2800" dirty="0"/>
                  <a: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zh-CN" altLang="zh-CN" sz="2800" dirty="0"/>
                  <a:t>的大小顺序为</a:t>
                </a:r>
                <a:r>
                  <a:rPr lang="en-US" altLang="zh-CN" sz="2800" dirty="0"/>
                  <a:t>①&gt;④&gt;③&gt;②</a:t>
                </a:r>
                <a:endParaRPr lang="zh-CN" altLang="zh-CN" sz="2800" dirty="0"/>
              </a:p>
              <a:p>
                <a:pPr>
                  <a:lnSpc>
                    <a:spcPct val="150000"/>
                  </a:lnSpc>
                </a:pPr>
                <a:r>
                  <a:rPr lang="en-US" altLang="zh-CN" sz="2800" dirty="0"/>
                  <a:t>D.</a:t>
                </a:r>
                <a:r>
                  <a:rPr lang="zh-CN" altLang="zh-CN" sz="2800" dirty="0"/>
                  <a:t>向</a:t>
                </a:r>
                <a:r>
                  <a:rPr lang="en-US" altLang="zh-CN" sz="2800" dirty="0"/>
                  <a:t>CH</a:t>
                </a:r>
                <a:r>
                  <a:rPr lang="en-US" altLang="zh-CN" sz="2800" baseline="-25000" dirty="0"/>
                  <a:t>3</a:t>
                </a:r>
                <a:r>
                  <a:rPr lang="en-US" altLang="zh-CN" sz="2800" dirty="0"/>
                  <a:t>COOH</a:t>
                </a:r>
                <a:r>
                  <a:rPr lang="zh-CN" altLang="zh-CN" sz="2800" dirty="0"/>
                  <a:t>溶液中加少量水稀释</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a:rPr lang="en-US" altLang="zh-CN" sz="2800" i="1">
                            <a:latin typeface="Cambria Math" panose="02040503050406030204" pitchFamily="18" charset="0"/>
                          </a:rPr>
                          <m:t>𝐶</m:t>
                        </m:r>
                        <m:r>
                          <m:rPr>
                            <m:sty m:val="p"/>
                          </m:rPr>
                          <a:rPr lang="en-US" altLang="zh-CN" sz="2800" i="0">
                            <a:latin typeface="Cambria Math" panose="02040503050406030204" pitchFamily="18" charset="0"/>
                          </a:rPr>
                          <m:t>OOH</m:t>
                        </m:r>
                        <m:r>
                          <m:rPr>
                            <m:nor/>
                          </m:rPr>
                          <a:rPr lang="en-US" altLang="zh-CN" sz="2800"/>
                          <m:t>)</m:t>
                        </m:r>
                      </m:num>
                      <m:den>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den>
                    </m:f>
                  </m:oMath>
                </a14:m>
                <a:r>
                  <a:rPr lang="en-US" altLang="zh-CN" sz="2800" dirty="0"/>
                  <a:t> </a:t>
                </a:r>
                <a:r>
                  <a:rPr lang="zh-CN" altLang="zh-CN" sz="2800" dirty="0"/>
                  <a:t>增大</a:t>
                </a:r>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34042" y="305322"/>
                <a:ext cx="11723913" cy="5800434"/>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712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DA251C"/>
                </a:solidFill>
                <a:effectLst/>
                <a:uLnTx/>
                <a:uFillTx/>
                <a:latin typeface="Times New Roman"/>
                <a:ea typeface="微软雅黑"/>
                <a:cs typeface="+mn-cs"/>
              </a:rPr>
              <a:t>专题十九   盐类水解和难溶电解质的溶解平衡</a:t>
            </a: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11005014-E992-4E15-B360-F7C24CCCED34}"/>
                  </a:ext>
                </a:extLst>
              </p:cNvPr>
              <p:cNvSpPr/>
              <p:nvPr/>
            </p:nvSpPr>
            <p:spPr>
              <a:xfrm>
                <a:off x="234042" y="317915"/>
                <a:ext cx="11723914" cy="5482398"/>
              </a:xfrm>
              <a:prstGeom prst="rect">
                <a:avLst/>
              </a:prstGeom>
            </p:spPr>
            <p:txBody>
              <a:bodyPr wrap="square">
                <a:spAutoFit/>
              </a:bodyPr>
              <a:lstStyle/>
              <a:p>
                <a:pPr lvl="0" algn="dist">
                  <a:lnSpc>
                    <a:spcPct val="150000"/>
                  </a:lnSpc>
                  <a:defRPr/>
                </a:pPr>
                <a:r>
                  <a:rPr lang="en-US" altLang="zh-CN" sz="2700" dirty="0">
                    <a:solidFill>
                      <a:prstClr val="black"/>
                    </a:solidFill>
                  </a:rPr>
                  <a:t>1.A</a:t>
                </a:r>
                <a:r>
                  <a:rPr kumimoji="0" lang="zh-CN" altLang="en-US" sz="2700" b="1" i="0" u="none" strike="noStrike" kern="1200" cap="none" spc="0" normalizeH="0" baseline="0" noProof="0" dirty="0" smtClean="0">
                    <a:ln>
                      <a:noFill/>
                    </a:ln>
                    <a:solidFill>
                      <a:srgbClr val="DA251C"/>
                    </a:solidFill>
                    <a:effectLst/>
                    <a:uLnTx/>
                    <a:uFillTx/>
                    <a:latin typeface="Times New Roman"/>
                    <a:ea typeface="微软雅黑"/>
                    <a:cs typeface="+mn-cs"/>
                  </a:rPr>
                  <a:t>  </a:t>
                </a:r>
                <a:r>
                  <a:rPr kumimoji="0" lang="zh-CN" altLang="en-US" sz="2700" b="0" i="0" u="none" strike="noStrike" kern="1200" cap="none" spc="0" normalizeH="0" baseline="0" noProof="0" dirty="0" smtClean="0">
                    <a:ln>
                      <a:noFill/>
                    </a:ln>
                    <a:solidFill>
                      <a:prstClr val="black"/>
                    </a:solidFill>
                    <a:effectLst/>
                    <a:uLnTx/>
                    <a:uFillTx/>
                    <a:latin typeface="Times New Roman"/>
                    <a:ea typeface="微软雅黑"/>
                    <a:cs typeface="+mn-cs"/>
                  </a:rPr>
                  <a:t>  </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由电荷守恒</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(H</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(OH</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以及</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(H</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)&gt;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(OH</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可知</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)&lt;</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项正确</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0" noProof="0" dirty="0" err="1">
                    <a:ln>
                      <a:noFill/>
                    </a:ln>
                    <a:solidFill>
                      <a:prstClr val="black"/>
                    </a:solidFill>
                    <a:effectLst/>
                    <a:uLnTx/>
                    <a:uFillTx/>
                    <a:latin typeface="Times New Roman"/>
                    <a:ea typeface="微软雅黑"/>
                    <a:cs typeface="+mn-cs"/>
                  </a:rPr>
                  <a:t>NaCl</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是强酸强碱盐</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不水解</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对水的电离无影响</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而</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COONH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是弱酸弱碱盐</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两种离子均水解</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对水的电离起促进作用</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所以两溶液中水的电离程度不同</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,B</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项错误</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由于</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Fe</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2+</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的水解会抑制</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t>
                </a:r>
                <a14:m>
                  <m:oMath xmlns:m="http://schemas.openxmlformats.org/officeDocument/2006/math">
                    <m:sSubSup>
                      <m:sSubSup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的水解</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故同浓度的</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Fe(SO</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溶液中</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t>
                </a:r>
                <a14:m>
                  <m:oMath xmlns:m="http://schemas.openxmlformats.org/officeDocument/2006/math">
                    <m:sSubSup>
                      <m:sSubSup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比</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SO</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溶液中的大</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与</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t>
                </a:r>
                <a14:m>
                  <m:oMath xmlns:m="http://schemas.openxmlformats.org/officeDocument/2006/math">
                    <m:sSubSup>
                      <m:sSubSup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的水解程度相等</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而不是不发生水解</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故</a:t>
                </a:r>
                <a:r>
                  <a:rPr kumimoji="0" lang="en-US" altLang="zh-CN" sz="27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(N</a:t>
                </a:r>
                <a14:m>
                  <m:oMath xmlns:m="http://schemas.openxmlformats.org/officeDocument/2006/math">
                    <m:sSubSup>
                      <m:sSubSup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应为</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④&gt;①&gt;②&gt;③,C</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项错误</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向</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COOH</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溶液中加少量水稀释</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促进</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COOH</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的电离</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,CH</a:t>
                </a:r>
                <a:r>
                  <a:rPr kumimoji="0" lang="en-US" altLang="zh-CN" sz="27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COOH</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的物质的量减小</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,H</a:t>
                </a:r>
                <a:r>
                  <a:rPr kumimoji="0" lang="en-US" altLang="zh-CN" sz="27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的物质的量增大</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所以</a:t>
                </a:r>
                <a14:m>
                  <m:oMath xmlns:m="http://schemas.openxmlformats.org/officeDocument/2006/math">
                    <m:f>
                      <m:f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t>𝑐</m:t>
                        </m:r>
                        <m:r>
                          <m:rPr>
                            <m:nor/>
                          </m:rPr>
                          <a:rPr kumimoji="0" lang="en-US" altLang="zh-CN" sz="27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C</m:t>
                        </m:r>
                        <m:sSub>
                          <m:sSub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3</m:t>
                            </m:r>
                          </m:sub>
                        </m:sSub>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COOH</m:t>
                        </m:r>
                        <m:r>
                          <m:rPr>
                            <m:nor/>
                          </m:rPr>
                          <a:rPr kumimoji="0" lang="en-US" altLang="zh-CN" sz="2700" b="0" i="0" u="none" strike="noStrike" kern="1200" cap="none" spc="0" normalizeH="0" baseline="0" noProof="0">
                            <a:ln>
                              <a:noFill/>
                            </a:ln>
                            <a:solidFill>
                              <a:prstClr val="black"/>
                            </a:solidFill>
                            <a:effectLst/>
                            <a:uLnTx/>
                            <a:uFillTx/>
                            <a:latin typeface="Times New Roman"/>
                            <a:ea typeface="微软雅黑"/>
                            <a:cs typeface="+mn-cs"/>
                          </a:rPr>
                          <m:t>)</m:t>
                        </m:r>
                      </m:num>
                      <m:den>
                        <m:r>
                          <a:rPr kumimoji="0" lang="en-US"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t>𝑐</m:t>
                        </m:r>
                        <m:r>
                          <m:rPr>
                            <m:nor/>
                          </m:rPr>
                          <a:rPr kumimoji="0" lang="en-US" altLang="zh-CN" sz="2700" b="0" i="0" u="none" strike="noStrike" kern="1200" cap="none" spc="0" normalizeH="0" baseline="0" noProof="0">
                            <a:ln>
                              <a:noFill/>
                            </a:ln>
                            <a:solidFill>
                              <a:prstClr val="black"/>
                            </a:solidFill>
                            <a:effectLst/>
                            <a:uLnTx/>
                            <a:uFillTx/>
                            <a:latin typeface="Times New Roman"/>
                            <a:ea typeface="微软雅黑"/>
                            <a:cs typeface="+mn-cs"/>
                          </a:rPr>
                          <m:t>(</m:t>
                        </m:r>
                        <m:sSup>
                          <m:sSupPr>
                            <m:ctrlPr>
                              <a:rPr kumimoji="0" lang="zh-CN" altLang="zh-CN" sz="27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m:rPr>
                                <m:sty m:val="p"/>
                              </m:rP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p>
                            <m:r>
                              <a:rPr kumimoji="0" lang="en-US" altLang="zh-CN" sz="27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p>
                        <m:r>
                          <m:rPr>
                            <m:nor/>
                          </m:rPr>
                          <a:rPr kumimoji="0" lang="en-US" altLang="zh-CN" sz="2700" b="0" i="0" u="none" strike="noStrike" kern="1200" cap="none" spc="0" normalizeH="0" baseline="0" noProof="0">
                            <a:ln>
                              <a:noFill/>
                            </a:ln>
                            <a:solidFill>
                              <a:prstClr val="black"/>
                            </a:solidFill>
                            <a:effectLst/>
                            <a:uLnTx/>
                            <a:uFillTx/>
                            <a:latin typeface="Times New Roman"/>
                            <a:ea typeface="微软雅黑"/>
                            <a:cs typeface="+mn-cs"/>
                          </a:rPr>
                          <m:t>)</m:t>
                        </m:r>
                      </m:den>
                    </m:f>
                  </m:oMath>
                </a14:m>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减小</a:t>
                </a:r>
                <a:r>
                  <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rPr>
                  <a:t>,D</a:t>
                </a:r>
                <a:r>
                  <a:rPr kumimoji="0" lang="zh-CN" altLang="zh-CN" sz="2700" b="0" i="0" u="none" strike="noStrike" kern="1200" cap="none" spc="0" normalizeH="0" baseline="0" noProof="0" dirty="0">
                    <a:ln>
                      <a:noFill/>
                    </a:ln>
                    <a:solidFill>
                      <a:prstClr val="black"/>
                    </a:solidFill>
                    <a:effectLst/>
                    <a:uLnTx/>
                    <a:uFillTx/>
                    <a:latin typeface="Times New Roman"/>
                    <a:ea typeface="微软雅黑"/>
                    <a:cs typeface="+mn-cs"/>
                  </a:rPr>
                  <a:t>项错误</a:t>
                </a:r>
                <a:r>
                  <a:rPr kumimoji="0" lang="zh-CN" altLang="zh-CN" sz="2700" b="0" i="0" u="none" strike="noStrike" kern="1200" cap="none" spc="0" normalizeH="0" baseline="0" noProof="0" dirty="0" smtClean="0">
                    <a:ln>
                      <a:noFill/>
                    </a:ln>
                    <a:solidFill>
                      <a:prstClr val="black"/>
                    </a:solidFill>
                    <a:effectLst/>
                    <a:uLnTx/>
                    <a:uFillTx/>
                    <a:latin typeface="Times New Roman"/>
                    <a:ea typeface="微软雅黑"/>
                    <a:cs typeface="+mn-cs"/>
                  </a:rPr>
                  <a:t>。</a:t>
                </a:r>
                <a:endParaRPr kumimoji="0" lang="en-US" altLang="zh-CN" sz="2700" b="0" i="0" u="none" strike="noStrike" kern="1200" cap="none" spc="0" normalizeH="0" baseline="0" noProof="0" dirty="0">
                  <a:ln>
                    <a:noFill/>
                  </a:ln>
                  <a:solidFill>
                    <a:prstClr val="black"/>
                  </a:solidFill>
                  <a:effectLst/>
                  <a:uLnTx/>
                  <a:uFillTx/>
                  <a:latin typeface="Times New Roman"/>
                  <a:ea typeface="微软雅黑"/>
                  <a:cs typeface="+mn-cs"/>
                </a:endParaRPr>
              </a:p>
            </p:txBody>
          </p:sp>
        </mc:Choice>
        <mc:Fallback xmlns="">
          <p:sp>
            <p:nvSpPr>
              <p:cNvPr id="18" name="矩形 17">
                <a:extLst>
                  <a:ext uri="{FF2B5EF4-FFF2-40B4-BE49-F238E27FC236}">
                    <a16:creationId xmlns:a16="http://schemas.microsoft.com/office/drawing/2014/main" xmlns:a14="http://schemas.microsoft.com/office/drawing/2010/main" xmlns="" id="{11005014-E992-4E15-B360-F7C24CCCED34}"/>
                  </a:ext>
                </a:extLst>
              </p:cNvPr>
              <p:cNvSpPr>
                <a:spLocks noRot="1" noChangeAspect="1" noMove="1" noResize="1" noEditPoints="1" noAdjustHandles="1" noChangeArrowheads="1" noChangeShapeType="1" noTextEdit="1"/>
              </p:cNvSpPr>
              <p:nvPr/>
            </p:nvSpPr>
            <p:spPr>
              <a:xfrm>
                <a:off x="234042" y="317915"/>
                <a:ext cx="11723914" cy="5482398"/>
              </a:xfrm>
              <a:prstGeom prst="rect">
                <a:avLst/>
              </a:prstGeom>
              <a:blipFill rotWithShape="1">
                <a:blip r:embed="rId2"/>
                <a:stretch>
                  <a:fillRect l="-936" r="-9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267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41764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盐类水解的应用</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34042" y="1556746"/>
            <a:ext cx="11723913" cy="662297"/>
          </a:xfrm>
          <a:prstGeom prst="rect">
            <a:avLst/>
          </a:prstGeom>
        </p:spPr>
        <p:txBody>
          <a:bodyPr wrap="square">
            <a:spAutoFit/>
          </a:bodyPr>
          <a:lstStyle/>
          <a:p>
            <a:pPr>
              <a:lnSpc>
                <a:spcPct val="150000"/>
              </a:lnSpc>
            </a:pPr>
            <a:r>
              <a:rPr lang="en-US" altLang="zh-CN" sz="2800" b="1" dirty="0"/>
              <a:t>1.</a:t>
            </a:r>
            <a:r>
              <a:rPr lang="zh-CN" altLang="en-US" sz="2800" b="1" dirty="0"/>
              <a:t>盐类水解的“十大”应用</a:t>
            </a:r>
            <a:endParaRPr lang="zh-CN" altLang="zh-CN" sz="2800" b="1" dirty="0"/>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E45B2F75-D0A5-4CC8-AF2B-EF740EE52215}"/>
                  </a:ext>
                </a:extLst>
              </p:cNvPr>
              <p:cNvGraphicFramePr>
                <a:graphicFrameLocks noGrp="1"/>
              </p:cNvGraphicFramePr>
              <p:nvPr>
                <p:extLst>
                  <p:ext uri="{D42A27DB-BD31-4B8C-83A1-F6EECF244321}">
                    <p14:modId xmlns:p14="http://schemas.microsoft.com/office/powerpoint/2010/main" val="1650086721"/>
                  </p:ext>
                </p:extLst>
              </p:nvPr>
            </p:nvGraphicFramePr>
            <p:xfrm>
              <a:off x="431800" y="2359566"/>
              <a:ext cx="11328400" cy="3421399"/>
            </p:xfrm>
            <a:graphic>
              <a:graphicData uri="http://schemas.openxmlformats.org/drawingml/2006/table">
                <a:tbl>
                  <a:tblPr firstRow="1" firstCol="1" bandRow="1">
                    <a:tableStyleId>{5C22544A-7EE6-4342-B048-85BDC9FD1C3A}</a:tableStyleId>
                  </a:tblPr>
                  <a:tblGrid>
                    <a:gridCol w="2369457">
                      <a:extLst>
                        <a:ext uri="{9D8B030D-6E8A-4147-A177-3AD203B41FA5}">
                          <a16:colId xmlns="" xmlns:a16="http://schemas.microsoft.com/office/drawing/2014/main" val="3131627168"/>
                        </a:ext>
                      </a:extLst>
                    </a:gridCol>
                    <a:gridCol w="4005943">
                      <a:extLst>
                        <a:ext uri="{9D8B030D-6E8A-4147-A177-3AD203B41FA5}">
                          <a16:colId xmlns="" xmlns:a16="http://schemas.microsoft.com/office/drawing/2014/main" val="245134484"/>
                        </a:ext>
                      </a:extLst>
                    </a:gridCol>
                    <a:gridCol w="4953000">
                      <a:extLst>
                        <a:ext uri="{9D8B030D-6E8A-4147-A177-3AD203B41FA5}">
                          <a16:colId xmlns="" xmlns:a16="http://schemas.microsoft.com/office/drawing/2014/main" val="3689402136"/>
                        </a:ext>
                      </a:extLst>
                    </a:gridCol>
                  </a:tblGrid>
                  <a:tr h="675734">
                    <a:tc>
                      <a:txBody>
                        <a:bodyPr/>
                        <a:lstStyle/>
                        <a:p>
                          <a:pPr algn="ctr">
                            <a:lnSpc>
                              <a:spcPct val="150000"/>
                            </a:lnSpc>
                            <a:spcAft>
                              <a:spcPts val="0"/>
                            </a:spcAft>
                          </a:pPr>
                          <a:r>
                            <a:rPr lang="zh-CN" sz="2800" b="0" dirty="0">
                              <a:solidFill>
                                <a:schemeClr val="tx1"/>
                              </a:solidFill>
                              <a:effectLst/>
                            </a:rPr>
                            <a:t>水解的应用</a:t>
                          </a:r>
                          <a:r>
                            <a:rPr lang="en-US" altLang="zh-CN"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实例</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原理</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97818255"/>
                      </a:ext>
                    </a:extLst>
                  </a:tr>
                  <a:tr h="2745665">
                    <a:tc>
                      <a:txBody>
                        <a:bodyPr/>
                        <a:lstStyle/>
                        <a:p>
                          <a:pPr algn="ctr">
                            <a:lnSpc>
                              <a:spcPct val="150000"/>
                            </a:lnSpc>
                            <a:spcAft>
                              <a:spcPts val="0"/>
                            </a:spcAft>
                          </a:pPr>
                          <a:r>
                            <a:rPr lang="zh-CN" sz="2800" b="0" dirty="0">
                              <a:solidFill>
                                <a:schemeClr val="tx1"/>
                              </a:solidFill>
                              <a:effectLst/>
                            </a:rPr>
                            <a:t>比较盐溶液中</a:t>
                          </a:r>
                        </a:p>
                        <a:p>
                          <a:pPr algn="ctr">
                            <a:lnSpc>
                              <a:spcPct val="150000"/>
                            </a:lnSpc>
                            <a:spcAft>
                              <a:spcPts val="0"/>
                            </a:spcAft>
                          </a:pPr>
                          <a:r>
                            <a:rPr lang="zh-CN" sz="2800" b="0" dirty="0">
                              <a:solidFill>
                                <a:schemeClr val="tx1"/>
                              </a:solidFill>
                              <a:effectLst/>
                            </a:rPr>
                            <a:t>离子浓度大小</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NH</a:t>
                          </a:r>
                          <a:r>
                            <a:rPr lang="en-US" sz="2800" b="0" baseline="-25000" dirty="0">
                              <a:solidFill>
                                <a:schemeClr val="tx1"/>
                              </a:solidFill>
                              <a:effectLst/>
                            </a:rPr>
                            <a:t>4</a:t>
                          </a:r>
                          <a:r>
                            <a:rPr lang="en-US" sz="2800" b="0" dirty="0">
                              <a:solidFill>
                                <a:schemeClr val="tx1"/>
                              </a:solidFill>
                              <a:effectLst/>
                            </a:rPr>
                            <a:t>Cl</a:t>
                          </a:r>
                          <a:r>
                            <a:rPr lang="zh-CN" sz="2800" b="0" dirty="0">
                              <a:solidFill>
                                <a:schemeClr val="tx1"/>
                              </a:solidFill>
                              <a:effectLst/>
                            </a:rPr>
                            <a:t>溶液中</a:t>
                          </a:r>
                          <a:r>
                            <a:rPr lang="en-US" sz="2800" b="0" dirty="0">
                              <a:solidFill>
                                <a:schemeClr val="tx1"/>
                              </a:solidFill>
                              <a:effectLst/>
                            </a:rPr>
                            <a:t>:</a:t>
                          </a:r>
                          <a:r>
                            <a:rPr lang="en-US" sz="2800" b="0" i="1" dirty="0">
                              <a:solidFill>
                                <a:schemeClr val="tx1"/>
                              </a:solidFill>
                              <a:effectLst/>
                            </a:rPr>
                            <a:t>c</a:t>
                          </a:r>
                          <a:r>
                            <a:rPr lang="en-US" sz="2800" b="0" dirty="0">
                              <a:solidFill>
                                <a:schemeClr val="tx1"/>
                              </a:solidFill>
                              <a:effectLst/>
                            </a:rPr>
                            <a:t>(Cl</a:t>
                          </a:r>
                          <a:r>
                            <a:rPr lang="en-US" sz="2800" b="0" baseline="30000" dirty="0">
                              <a:solidFill>
                                <a:schemeClr val="tx1"/>
                              </a:solidFill>
                              <a:effectLst/>
                            </a:rPr>
                            <a:t>-</a:t>
                          </a:r>
                          <a:r>
                            <a:rPr lang="en-US" sz="2800" b="0" dirty="0">
                              <a:solidFill>
                                <a:schemeClr val="tx1"/>
                              </a:solidFill>
                              <a:effectLst/>
                            </a:rPr>
                            <a:t>)&gt;</a:t>
                          </a:r>
                          <a:endParaRPr lang="zh-CN" sz="2800" b="0" dirty="0">
                            <a:solidFill>
                              <a:schemeClr val="tx1"/>
                            </a:solidFill>
                            <a:effectLst/>
                          </a:endParaRPr>
                        </a:p>
                        <a:p>
                          <a:pPr>
                            <a:lnSpc>
                              <a:spcPct val="150000"/>
                            </a:lnSpc>
                            <a:spcAft>
                              <a:spcPts val="0"/>
                            </a:spcAft>
                          </a:pPr>
                          <a:r>
                            <a:rPr lang="en-US" sz="2800" b="0" i="1" dirty="0">
                              <a:solidFill>
                                <a:schemeClr val="tx1"/>
                              </a:solidFill>
                              <a:effectLst/>
                            </a:rPr>
                            <a:t>c</a:t>
                          </a:r>
                          <a:r>
                            <a:rPr lang="en-US" sz="2800" b="0" dirty="0">
                              <a:solidFill>
                                <a:schemeClr val="tx1"/>
                              </a:solidFill>
                              <a:effectLst/>
                            </a:rPr>
                            <a:t>(N</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a:solidFill>
                                        <a:schemeClr val="tx1"/>
                                      </a:solidFill>
                                      <a:effectLst/>
                                      <a:latin typeface="Cambria Math" panose="02040503050406030204" pitchFamily="18" charset="0"/>
                                    </a:rPr>
                                    <m:t>H</m:t>
                                  </m:r>
                                </m:e>
                                <m:sub>
                                  <m:r>
                                    <a:rPr lang="en-US" sz="2800" b="0" i="1">
                                      <a:solidFill>
                                        <a:schemeClr val="tx1"/>
                                      </a:solidFill>
                                      <a:effectLst/>
                                      <a:latin typeface="Cambria Math" panose="02040503050406030204" pitchFamily="18" charset="0"/>
                                    </a:rPr>
                                    <m:t>4</m:t>
                                  </m:r>
                                </m:sub>
                                <m:sup>
                                  <m:r>
                                    <a:rPr lang="en-US" sz="2800" b="0">
                                      <a:solidFill>
                                        <a:schemeClr val="tx1"/>
                                      </a:solidFill>
                                      <a:effectLst/>
                                      <a:latin typeface="Cambria Math" panose="02040503050406030204" pitchFamily="18" charset="0"/>
                                    </a:rPr>
                                    <m:t>+</m:t>
                                  </m:r>
                                </m:sup>
                              </m:sSubSup>
                            </m:oMath>
                          </a14:m>
                          <a:r>
                            <a:rPr lang="en-US" sz="2800" b="0" dirty="0">
                              <a:solidFill>
                                <a:schemeClr val="tx1"/>
                              </a:solidFill>
                              <a:effectLst/>
                            </a:rPr>
                            <a:t>)&gt;</a:t>
                          </a:r>
                          <a:r>
                            <a:rPr lang="en-US" sz="2800" b="0" i="1" dirty="0">
                              <a:solidFill>
                                <a:schemeClr val="tx1"/>
                              </a:solidFill>
                              <a:effectLst/>
                            </a:rPr>
                            <a:t>c</a:t>
                          </a:r>
                          <a:r>
                            <a:rPr lang="en-US" sz="2800" b="0" dirty="0">
                              <a:solidFill>
                                <a:schemeClr val="tx1"/>
                              </a:solidFill>
                              <a:effectLst/>
                            </a:rPr>
                            <a:t>(H</a:t>
                          </a:r>
                          <a:r>
                            <a:rPr lang="en-US" sz="2800" b="0" baseline="30000" dirty="0">
                              <a:solidFill>
                                <a:schemeClr val="tx1"/>
                              </a:solidFill>
                              <a:effectLst/>
                            </a:rPr>
                            <a:t>+</a:t>
                          </a:r>
                          <a:r>
                            <a:rPr lang="en-US" sz="2800" b="0" dirty="0">
                              <a:solidFill>
                                <a:schemeClr val="tx1"/>
                              </a:solidFill>
                              <a:effectLst/>
                            </a:rPr>
                            <a:t>)&gt;</a:t>
                          </a:r>
                          <a:endParaRPr lang="zh-CN" sz="2800" b="0" dirty="0">
                            <a:solidFill>
                              <a:schemeClr val="tx1"/>
                            </a:solidFill>
                            <a:effectLst/>
                          </a:endParaRPr>
                        </a:p>
                        <a:p>
                          <a:pPr>
                            <a:lnSpc>
                              <a:spcPct val="150000"/>
                            </a:lnSpc>
                            <a:spcAft>
                              <a:spcPts val="0"/>
                            </a:spcAft>
                          </a:pPr>
                          <a:r>
                            <a:rPr lang="en-US" sz="2800" b="0" i="1" dirty="0">
                              <a:solidFill>
                                <a:schemeClr val="tx1"/>
                              </a:solidFill>
                              <a:effectLst/>
                            </a:rPr>
                            <a:t>c</a:t>
                          </a:r>
                          <a:r>
                            <a:rPr lang="en-US" sz="2800" b="0" dirty="0">
                              <a:solidFill>
                                <a:schemeClr val="tx1"/>
                              </a:solidFill>
                              <a:effectLst/>
                            </a:rPr>
                            <a:t>(OH</a:t>
                          </a:r>
                          <a:r>
                            <a:rPr lang="en-US" sz="2800" b="0" baseline="30000" dirty="0">
                              <a:solidFill>
                                <a:schemeClr val="tx1"/>
                              </a:solidFill>
                              <a:effectLst/>
                            </a:rPr>
                            <a:t>-</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N</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a:solidFill>
                                        <a:schemeClr val="tx1"/>
                                      </a:solidFill>
                                      <a:effectLst/>
                                      <a:latin typeface="Cambria Math" panose="02040503050406030204" pitchFamily="18" charset="0"/>
                                    </a:rPr>
                                    <m:t>H</m:t>
                                  </m:r>
                                </m:e>
                                <m:sub>
                                  <m:r>
                                    <a:rPr lang="en-US" sz="2800" b="0" i="1">
                                      <a:solidFill>
                                        <a:schemeClr val="tx1"/>
                                      </a:solidFill>
                                      <a:effectLst/>
                                      <a:latin typeface="Cambria Math" panose="02040503050406030204" pitchFamily="18" charset="0"/>
                                    </a:rPr>
                                    <m:t>4</m:t>
                                  </m:r>
                                </m:sub>
                                <m:sup>
                                  <m:r>
                                    <a:rPr lang="en-US" sz="2800" b="0">
                                      <a:solidFill>
                                        <a:schemeClr val="tx1"/>
                                      </a:solidFill>
                                      <a:effectLst/>
                                      <a:latin typeface="Cambria Math" panose="02040503050406030204" pitchFamily="18" charset="0"/>
                                    </a:rPr>
                                    <m:t>+</m:t>
                                  </m:r>
                                </m:sup>
                              </m:sSubSup>
                            </m:oMath>
                          </a14:m>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NH</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O+H</a:t>
                          </a:r>
                          <a:r>
                            <a:rPr lang="en-US" sz="2800" b="0" baseline="3000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64815628"/>
                      </a:ext>
                    </a:extLst>
                  </a:tr>
                </a:tbl>
              </a:graphicData>
            </a:graphic>
          </p:graphicFrame>
        </mc:Choice>
        <mc:Fallback xmlns="">
          <p:graphicFrame>
            <p:nvGraphicFramePr>
              <p:cNvPr id="4" name="表格 3">
                <a:extLst>
                  <a:ext uri="{FF2B5EF4-FFF2-40B4-BE49-F238E27FC236}">
                    <a16:creationId xmlns:a16="http://schemas.microsoft.com/office/drawing/2014/main" xmlns:a14="http://schemas.microsoft.com/office/drawing/2010/main" xmlns="" id="{E45B2F75-D0A5-4CC8-AF2B-EF740EE52215}"/>
                  </a:ext>
                </a:extLst>
              </p:cNvPr>
              <p:cNvGraphicFramePr>
                <a:graphicFrameLocks noGrp="1"/>
              </p:cNvGraphicFramePr>
              <p:nvPr>
                <p:extLst>
                  <p:ext uri="{D42A27DB-BD31-4B8C-83A1-F6EECF244321}">
                    <p14:modId xmlns:p14="http://schemas.microsoft.com/office/powerpoint/2010/main" val="1650086721"/>
                  </p:ext>
                </p:extLst>
              </p:nvPr>
            </p:nvGraphicFramePr>
            <p:xfrm>
              <a:off x="431800" y="2359566"/>
              <a:ext cx="11328400" cy="3421399"/>
            </p:xfrm>
            <a:graphic>
              <a:graphicData uri="http://schemas.openxmlformats.org/drawingml/2006/table">
                <a:tbl>
                  <a:tblPr firstRow="1" firstCol="1" bandRow="1">
                    <a:tableStyleId>{5C22544A-7EE6-4342-B048-85BDC9FD1C3A}</a:tableStyleId>
                  </a:tblPr>
                  <a:tblGrid>
                    <a:gridCol w="2369457">
                      <a:extLst>
                        <a:ext uri="{9D8B030D-6E8A-4147-A177-3AD203B41FA5}">
                          <a16:colId xmlns:a16="http://schemas.microsoft.com/office/drawing/2014/main" xmlns:a14="http://schemas.microsoft.com/office/drawing/2010/main" xmlns="" val="3131627168"/>
                        </a:ext>
                      </a:extLst>
                    </a:gridCol>
                    <a:gridCol w="4005943">
                      <a:extLst>
                        <a:ext uri="{9D8B030D-6E8A-4147-A177-3AD203B41FA5}">
                          <a16:colId xmlns:a16="http://schemas.microsoft.com/office/drawing/2014/main" xmlns:a14="http://schemas.microsoft.com/office/drawing/2010/main" xmlns="" val="245134484"/>
                        </a:ext>
                      </a:extLst>
                    </a:gridCol>
                    <a:gridCol w="4953000">
                      <a:extLst>
                        <a:ext uri="{9D8B030D-6E8A-4147-A177-3AD203B41FA5}">
                          <a16:colId xmlns:a16="http://schemas.microsoft.com/office/drawing/2014/main" xmlns:a14="http://schemas.microsoft.com/office/drawing/2010/main" xmlns="" val="3689402136"/>
                        </a:ext>
                      </a:extLst>
                    </a:gridCol>
                  </a:tblGrid>
                  <a:tr h="675734">
                    <a:tc>
                      <a:txBody>
                        <a:bodyPr/>
                        <a:lstStyle/>
                        <a:p>
                          <a:pPr algn="ctr">
                            <a:lnSpc>
                              <a:spcPct val="150000"/>
                            </a:lnSpc>
                            <a:spcAft>
                              <a:spcPts val="0"/>
                            </a:spcAft>
                          </a:pPr>
                          <a:r>
                            <a:rPr lang="zh-CN" sz="2800" b="0" dirty="0">
                              <a:solidFill>
                                <a:schemeClr val="tx1"/>
                              </a:solidFill>
                              <a:effectLst/>
                            </a:rPr>
                            <a:t>水解的应用</a:t>
                          </a:r>
                          <a:r>
                            <a:rPr lang="en-US" altLang="zh-CN"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实例</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原理</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297818255"/>
                      </a:ext>
                    </a:extLst>
                  </a:tr>
                  <a:tr h="2745665">
                    <a:tc>
                      <a:txBody>
                        <a:bodyPr/>
                        <a:lstStyle/>
                        <a:p>
                          <a:pPr algn="ctr">
                            <a:lnSpc>
                              <a:spcPct val="150000"/>
                            </a:lnSpc>
                            <a:spcAft>
                              <a:spcPts val="0"/>
                            </a:spcAft>
                          </a:pPr>
                          <a:r>
                            <a:rPr lang="zh-CN" sz="2800" b="0" dirty="0">
                              <a:solidFill>
                                <a:schemeClr val="tx1"/>
                              </a:solidFill>
                              <a:effectLst/>
                            </a:rPr>
                            <a:t>比较盐溶液中</a:t>
                          </a:r>
                        </a:p>
                        <a:p>
                          <a:pPr algn="ctr">
                            <a:lnSpc>
                              <a:spcPct val="150000"/>
                            </a:lnSpc>
                            <a:spcAft>
                              <a:spcPts val="0"/>
                            </a:spcAft>
                          </a:pPr>
                          <a:r>
                            <a:rPr lang="zh-CN" sz="2800" b="0" dirty="0">
                              <a:solidFill>
                                <a:schemeClr val="tx1"/>
                              </a:solidFill>
                              <a:effectLst/>
                            </a:rPr>
                            <a:t>离子浓度大小</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361" t="-24667" r="-123744" b="-222"/>
                          </a:stretch>
                        </a:blip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28941" t="-24667" r="-123" b="-222"/>
                          </a:stretch>
                        </a:blipFill>
                      </a:tcPr>
                    </a:tc>
                    <a:extLst>
                      <a:ext uri="{0D108BD9-81ED-4DB2-BD59-A6C34878D82A}">
                        <a16:rowId xmlns:a16="http://schemas.microsoft.com/office/drawing/2014/main" xmlns:a14="http://schemas.microsoft.com/office/drawing/2010/main" xmlns="" val="3264815628"/>
                      </a:ext>
                    </a:extLst>
                  </a:tr>
                </a:tbl>
              </a:graphicData>
            </a:graphic>
          </p:graphicFrame>
        </mc:Fallback>
      </mc:AlternateContent>
      <p:pic>
        <p:nvPicPr>
          <p:cNvPr id="65537" name="图片 279">
            <a:extLst>
              <a:ext uri="{FF2B5EF4-FFF2-40B4-BE49-F238E27FC236}">
                <a16:creationId xmlns="" xmlns:a16="http://schemas.microsoft.com/office/drawing/2014/main" id="{8ACF9E3D-4049-4BEA-810F-16282C6FF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4306279"/>
            <a:ext cx="654535" cy="39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20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B577586B-80A2-457D-ACCA-5DBD955C8681}"/>
                  </a:ext>
                </a:extLst>
              </p:cNvPr>
              <p:cNvGraphicFramePr>
                <a:graphicFrameLocks noGrp="1"/>
              </p:cNvGraphicFramePr>
              <p:nvPr>
                <p:extLst>
                  <p:ext uri="{D42A27DB-BD31-4B8C-83A1-F6EECF244321}">
                    <p14:modId xmlns:p14="http://schemas.microsoft.com/office/powerpoint/2010/main" val="2604148292"/>
                  </p:ext>
                </p:extLst>
              </p:nvPr>
            </p:nvGraphicFramePr>
            <p:xfrm>
              <a:off x="328386" y="1071223"/>
              <a:ext cx="11534295" cy="5326801"/>
            </p:xfrm>
            <a:graphic>
              <a:graphicData uri="http://schemas.openxmlformats.org/drawingml/2006/table">
                <a:tbl>
                  <a:tblPr firstRow="1" firstCol="1" bandRow="1">
                    <a:tableStyleId>{5C22544A-7EE6-4342-B048-85BDC9FD1C3A}</a:tableStyleId>
                  </a:tblPr>
                  <a:tblGrid>
                    <a:gridCol w="2110014">
                      <a:extLst>
                        <a:ext uri="{9D8B030D-6E8A-4147-A177-3AD203B41FA5}">
                          <a16:colId xmlns="" xmlns:a16="http://schemas.microsoft.com/office/drawing/2014/main" val="39872348"/>
                        </a:ext>
                      </a:extLst>
                    </a:gridCol>
                    <a:gridCol w="3759200">
                      <a:extLst>
                        <a:ext uri="{9D8B030D-6E8A-4147-A177-3AD203B41FA5}">
                          <a16:colId xmlns="" xmlns:a16="http://schemas.microsoft.com/office/drawing/2014/main" val="2282889084"/>
                        </a:ext>
                      </a:extLst>
                    </a:gridCol>
                    <a:gridCol w="5665081">
                      <a:extLst>
                        <a:ext uri="{9D8B030D-6E8A-4147-A177-3AD203B41FA5}">
                          <a16:colId xmlns="" xmlns:a16="http://schemas.microsoft.com/office/drawing/2014/main" val="426132411"/>
                        </a:ext>
                      </a:extLst>
                    </a:gridCol>
                  </a:tblGrid>
                  <a:tr h="689901">
                    <a:tc>
                      <a:txBody>
                        <a:bodyPr/>
                        <a:lstStyle/>
                        <a:p>
                          <a:pPr algn="ctr">
                            <a:lnSpc>
                              <a:spcPct val="150000"/>
                            </a:lnSpc>
                            <a:spcAft>
                              <a:spcPts val="0"/>
                            </a:spcAft>
                          </a:pPr>
                          <a:r>
                            <a:rPr lang="zh-CN" sz="2800" b="0" dirty="0">
                              <a:solidFill>
                                <a:schemeClr val="tx1"/>
                              </a:solidFill>
                              <a:effectLst/>
                              <a:latin typeface="+mn-lt"/>
                              <a:ea typeface="+mn-ea"/>
                            </a:rPr>
                            <a:t>水解的应用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原理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5874044"/>
                      </a:ext>
                    </a:extLst>
                  </a:tr>
                  <a:tr h="1309853">
                    <a:tc>
                      <a:txBody>
                        <a:bodyPr/>
                        <a:lstStyle/>
                        <a:p>
                          <a:pPr algn="ctr">
                            <a:lnSpc>
                              <a:spcPct val="150000"/>
                            </a:lnSpc>
                            <a:spcAft>
                              <a:spcPts val="0"/>
                            </a:spcAft>
                          </a:pPr>
                          <a:r>
                            <a:rPr lang="zh-CN" sz="2800" b="0" dirty="0">
                              <a:solidFill>
                                <a:schemeClr val="tx1"/>
                              </a:solidFill>
                              <a:effectLst/>
                              <a:latin typeface="+mn-lt"/>
                              <a:ea typeface="+mn-ea"/>
                            </a:rPr>
                            <a:t>判断离子能否大量共存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与</a:t>
                          </a:r>
                          <a:r>
                            <a:rPr lang="en-US" sz="2800" b="0" dirty="0">
                              <a:solidFill>
                                <a:schemeClr val="tx1"/>
                              </a:solidFill>
                              <a:effectLst/>
                              <a:latin typeface="+mn-lt"/>
                              <a:ea typeface="+mn-ea"/>
                            </a:rPr>
                            <a:t>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a:rPr lang="en-US" sz="2800" b="0" i="1" smtClean="0">
                                      <a:solidFill>
                                        <a:schemeClr val="tx1"/>
                                      </a:solidFill>
                                      <a:effectLst/>
                                      <a:latin typeface="Cambria Math" panose="02040503050406030204" pitchFamily="18" charset="0"/>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不能大量共存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2Fe</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+3C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a:rPr lang="en-US" sz="2800" b="0" i="1" smtClean="0">
                                      <a:solidFill>
                                        <a:schemeClr val="tx1"/>
                                      </a:solidFill>
                                      <a:effectLst/>
                                      <a:latin typeface="Cambria Math" panose="02040503050406030204" pitchFamily="18" charset="0"/>
                                      <a:ea typeface="+mn-ea"/>
                                    </a:rPr>
                                    <m:t>2</m:t>
                                  </m:r>
                                  <m:r>
                                    <m:rPr>
                                      <m:nor/>
                                    </m:rPr>
                                    <a:rPr lang="en-US" sz="2800" b="0">
                                      <a:solidFill>
                                        <a:schemeClr val="tx1"/>
                                      </a:solidFill>
                                      <a:effectLst/>
                                      <a:latin typeface="+mn-lt"/>
                                      <a:ea typeface="+mn-ea"/>
                                    </a:rPr>
                                    <m:t>−</m:t>
                                  </m:r>
                                </m:sup>
                              </m:sSubSup>
                            </m:oMath>
                          </a14:m>
                          <a:r>
                            <a:rPr lang="en-US" sz="2800" b="0" dirty="0">
                              <a:solidFill>
                                <a:schemeClr val="tx1"/>
                              </a:solidFill>
                              <a:effectLst/>
                              <a:latin typeface="+mn-lt"/>
                              <a:ea typeface="+mn-ea"/>
                            </a:rPr>
                            <a:t>+3H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2Fe(OH)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↓+3CO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35285703"/>
                      </a:ext>
                    </a:extLst>
                  </a:tr>
                  <a:tr h="1298287">
                    <a:tc>
                      <a:txBody>
                        <a:bodyPr/>
                        <a:lstStyle/>
                        <a:p>
                          <a:pPr>
                            <a:lnSpc>
                              <a:spcPct val="150000"/>
                            </a:lnSpc>
                            <a:spcAft>
                              <a:spcPts val="0"/>
                            </a:spcAft>
                          </a:pPr>
                          <a:r>
                            <a:rPr lang="zh-CN" sz="2800" b="0">
                              <a:solidFill>
                                <a:schemeClr val="tx1"/>
                              </a:solidFill>
                              <a:effectLst/>
                              <a:latin typeface="+mn-lt"/>
                              <a:ea typeface="+mn-ea"/>
                            </a:rPr>
                            <a:t>制备胶体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latin typeface="+mn-lt"/>
                              <a:ea typeface="+mn-ea"/>
                            </a:rPr>
                            <a:t>制备</a:t>
                          </a:r>
                          <a:r>
                            <a:rPr lang="en-US" sz="2800" b="0">
                              <a:solidFill>
                                <a:schemeClr val="tx1"/>
                              </a:solidFill>
                              <a:effectLst/>
                              <a:latin typeface="+mn-lt"/>
                              <a:ea typeface="+mn-ea"/>
                            </a:rPr>
                            <a:t>Fe(OH)</a:t>
                          </a:r>
                          <a:r>
                            <a:rPr lang="en-US" sz="2800" b="0" baseline="-25000">
                              <a:solidFill>
                                <a:schemeClr val="tx1"/>
                              </a:solidFill>
                              <a:effectLst/>
                              <a:latin typeface="+mn-lt"/>
                              <a:ea typeface="+mn-ea"/>
                            </a:rPr>
                            <a:t>3</a:t>
                          </a:r>
                          <a:r>
                            <a:rPr lang="zh-CN" sz="2800" b="0">
                              <a:solidFill>
                                <a:schemeClr val="tx1"/>
                              </a:solidFill>
                              <a:effectLst/>
                              <a:latin typeface="+mn-lt"/>
                              <a:ea typeface="+mn-ea"/>
                            </a:rPr>
                            <a:t>胶体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+3H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zh-CN" sz="2800" b="0" dirty="0">
                              <a:solidFill>
                                <a:schemeClr val="tx1"/>
                              </a:solidFill>
                              <a:effectLst/>
                              <a:latin typeface="+mn-lt"/>
                              <a:ea typeface="+mn-ea"/>
                            </a:rPr>
                            <a:t>沸水</a:t>
                          </a:r>
                          <a:r>
                            <a:rPr lang="en-US" sz="2800" b="0" dirty="0">
                              <a:solidFill>
                                <a:schemeClr val="tx1"/>
                              </a:solidFill>
                              <a:effectLst/>
                              <a:latin typeface="+mn-lt"/>
                              <a:ea typeface="+mn-ea"/>
                            </a:rPr>
                            <a:t>)           Fe(OH)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a:t>
                          </a:r>
                          <a:r>
                            <a:rPr lang="zh-CN" sz="2800" b="0" dirty="0">
                              <a:solidFill>
                                <a:schemeClr val="tx1"/>
                              </a:solidFill>
                              <a:effectLst/>
                              <a:latin typeface="+mn-lt"/>
                              <a:ea typeface="+mn-ea"/>
                            </a:rPr>
                            <a:t>胶体</a:t>
                          </a:r>
                          <a:r>
                            <a:rPr lang="en-US" sz="2800" b="0" dirty="0">
                              <a:solidFill>
                                <a:schemeClr val="tx1"/>
                              </a:solidFill>
                              <a:effectLst/>
                              <a:latin typeface="+mn-lt"/>
                              <a:ea typeface="+mn-ea"/>
                            </a:rPr>
                            <a:t>)+3H</a:t>
                          </a:r>
                          <a:r>
                            <a:rPr lang="en-US" sz="2800" b="0" baseline="3000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74970438"/>
                      </a:ext>
                    </a:extLst>
                  </a:tr>
                  <a:tr h="689901">
                    <a:tc>
                      <a:txBody>
                        <a:bodyPr/>
                        <a:lstStyle/>
                        <a:p>
                          <a:pPr>
                            <a:lnSpc>
                              <a:spcPct val="150000"/>
                            </a:lnSpc>
                            <a:spcAft>
                              <a:spcPts val="0"/>
                            </a:spcAft>
                          </a:pPr>
                          <a:r>
                            <a:rPr lang="zh-CN" sz="2800" b="0">
                              <a:solidFill>
                                <a:schemeClr val="tx1"/>
                              </a:solidFill>
                              <a:effectLst/>
                              <a:latin typeface="+mn-lt"/>
                              <a:ea typeface="+mn-ea"/>
                            </a:rPr>
                            <a:t>净水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明矾净水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Al</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水解形成胶体</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8695570"/>
                      </a:ext>
                    </a:extLst>
                  </a:tr>
                  <a:tr h="1311018">
                    <a:tc>
                      <a:txBody>
                        <a:bodyPr/>
                        <a:lstStyle/>
                        <a:p>
                          <a:pPr algn="l">
                            <a:lnSpc>
                              <a:spcPct val="150000"/>
                            </a:lnSpc>
                            <a:spcAft>
                              <a:spcPts val="0"/>
                            </a:spcAft>
                          </a:pPr>
                          <a:r>
                            <a:rPr lang="zh-CN" sz="2800" b="0" dirty="0">
                              <a:solidFill>
                                <a:schemeClr val="tx1"/>
                              </a:solidFill>
                              <a:effectLst/>
                              <a:latin typeface="+mn-lt"/>
                              <a:ea typeface="+mn-ea"/>
                            </a:rPr>
                            <a:t>去油污</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用热的纯碱溶液清洗油污</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加热</a:t>
                          </a:r>
                          <a:r>
                            <a:rPr lang="en-US" sz="2800" b="0" dirty="0">
                              <a:solidFill>
                                <a:schemeClr val="tx1"/>
                              </a:solidFill>
                              <a:effectLst/>
                              <a:latin typeface="+mn-lt"/>
                              <a:ea typeface="+mn-ea"/>
                            </a:rPr>
                            <a:t>,C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a:rPr lang="en-US" sz="2800" b="0" i="1" smtClean="0">
                                      <a:solidFill>
                                        <a:schemeClr val="tx1"/>
                                      </a:solidFill>
                                      <a:effectLst/>
                                      <a:latin typeface="Cambria Math" panose="02040503050406030204" pitchFamily="18" charset="0"/>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的水解程度增大</a:t>
                          </a:r>
                          <a:r>
                            <a:rPr lang="en-US" sz="2800" b="0" dirty="0">
                              <a:solidFill>
                                <a:schemeClr val="tx1"/>
                              </a:solidFill>
                              <a:effectLst/>
                              <a:latin typeface="+mn-lt"/>
                              <a:ea typeface="+mn-ea"/>
                            </a:rPr>
                            <a:t>,</a:t>
                          </a:r>
                          <a:r>
                            <a:rPr lang="zh-CN" sz="2800" b="0" dirty="0">
                              <a:solidFill>
                                <a:schemeClr val="tx1"/>
                              </a:solidFill>
                              <a:effectLst/>
                              <a:latin typeface="+mn-lt"/>
                              <a:ea typeface="+mn-ea"/>
                            </a:rPr>
                            <a:t>溶液碱性增强</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17640550"/>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B577586B-80A2-457D-ACCA-5DBD955C8681}"/>
                  </a:ext>
                </a:extLst>
              </p:cNvPr>
              <p:cNvGraphicFramePr>
                <a:graphicFrameLocks noGrp="1"/>
              </p:cNvGraphicFramePr>
              <p:nvPr>
                <p:extLst>
                  <p:ext uri="{D42A27DB-BD31-4B8C-83A1-F6EECF244321}">
                    <p14:modId xmlns:p14="http://schemas.microsoft.com/office/powerpoint/2010/main" val="2604148292"/>
                  </p:ext>
                </p:extLst>
              </p:nvPr>
            </p:nvGraphicFramePr>
            <p:xfrm>
              <a:off x="328386" y="1071223"/>
              <a:ext cx="11534295" cy="5298960"/>
            </p:xfrm>
            <a:graphic>
              <a:graphicData uri="http://schemas.openxmlformats.org/drawingml/2006/table">
                <a:tbl>
                  <a:tblPr firstRow="1" firstCol="1" bandRow="1">
                    <a:tableStyleId>{5C22544A-7EE6-4342-B048-85BDC9FD1C3A}</a:tableStyleId>
                  </a:tblPr>
                  <a:tblGrid>
                    <a:gridCol w="2110014">
                      <a:extLst>
                        <a:ext uri="{9D8B030D-6E8A-4147-A177-3AD203B41FA5}">
                          <a16:colId xmlns:a16="http://schemas.microsoft.com/office/drawing/2014/main" xmlns:a14="http://schemas.microsoft.com/office/drawing/2010/main" xmlns="" val="39872348"/>
                        </a:ext>
                      </a:extLst>
                    </a:gridCol>
                    <a:gridCol w="3759200">
                      <a:extLst>
                        <a:ext uri="{9D8B030D-6E8A-4147-A177-3AD203B41FA5}">
                          <a16:colId xmlns:a16="http://schemas.microsoft.com/office/drawing/2014/main" xmlns:a14="http://schemas.microsoft.com/office/drawing/2010/main" xmlns="" val="2282889084"/>
                        </a:ext>
                      </a:extLst>
                    </a:gridCol>
                    <a:gridCol w="5665081">
                      <a:extLst>
                        <a:ext uri="{9D8B030D-6E8A-4147-A177-3AD203B41FA5}">
                          <a16:colId xmlns:a16="http://schemas.microsoft.com/office/drawing/2014/main" xmlns:a14="http://schemas.microsoft.com/office/drawing/2010/main" xmlns="" val="426132411"/>
                        </a:ext>
                      </a:extLst>
                    </a:gridCol>
                  </a:tblGrid>
                  <a:tr h="689901">
                    <a:tc>
                      <a:txBody>
                        <a:bodyPr/>
                        <a:lstStyle/>
                        <a:p>
                          <a:pPr algn="ctr">
                            <a:lnSpc>
                              <a:spcPct val="150000"/>
                            </a:lnSpc>
                            <a:spcAft>
                              <a:spcPts val="0"/>
                            </a:spcAft>
                          </a:pPr>
                          <a:r>
                            <a:rPr lang="zh-CN" sz="2800" b="0" dirty="0">
                              <a:solidFill>
                                <a:schemeClr val="tx1"/>
                              </a:solidFill>
                              <a:effectLst/>
                              <a:latin typeface="+mn-lt"/>
                              <a:ea typeface="+mn-ea"/>
                            </a:rPr>
                            <a:t>水解的应用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原理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4185874044"/>
                      </a:ext>
                    </a:extLst>
                  </a:tr>
                  <a:tr h="1309853">
                    <a:tc>
                      <a:txBody>
                        <a:bodyPr/>
                        <a:lstStyle/>
                        <a:p>
                          <a:pPr algn="ctr">
                            <a:lnSpc>
                              <a:spcPct val="150000"/>
                            </a:lnSpc>
                            <a:spcAft>
                              <a:spcPts val="0"/>
                            </a:spcAft>
                          </a:pPr>
                          <a:r>
                            <a:rPr lang="zh-CN" sz="2800" b="0" dirty="0">
                              <a:solidFill>
                                <a:schemeClr val="tx1"/>
                              </a:solidFill>
                              <a:effectLst/>
                              <a:latin typeface="+mn-lt"/>
                              <a:ea typeface="+mn-ea"/>
                            </a:rPr>
                            <a:t>判断离子能否大量共存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6240" t="-53023" r="-150567" b="-266047"/>
                          </a:stretch>
                        </a:blip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3767" t="-53023" b="-266047"/>
                          </a:stretch>
                        </a:blipFill>
                      </a:tcPr>
                    </a:tc>
                    <a:extLst>
                      <a:ext uri="{0D108BD9-81ED-4DB2-BD59-A6C34878D82A}">
                        <a16:rowId xmlns:a16="http://schemas.microsoft.com/office/drawing/2014/main" xmlns:a14="http://schemas.microsoft.com/office/drawing/2010/main" xmlns="" val="2035285703"/>
                      </a:ext>
                    </a:extLst>
                  </a:tr>
                  <a:tr h="1298287">
                    <a:tc>
                      <a:txBody>
                        <a:bodyPr/>
                        <a:lstStyle/>
                        <a:p>
                          <a:pPr>
                            <a:lnSpc>
                              <a:spcPct val="150000"/>
                            </a:lnSpc>
                            <a:spcAft>
                              <a:spcPts val="0"/>
                            </a:spcAft>
                          </a:pPr>
                          <a:r>
                            <a:rPr lang="zh-CN" sz="2800" b="0">
                              <a:solidFill>
                                <a:schemeClr val="tx1"/>
                              </a:solidFill>
                              <a:effectLst/>
                              <a:latin typeface="+mn-lt"/>
                              <a:ea typeface="+mn-ea"/>
                            </a:rPr>
                            <a:t>制备胶体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latin typeface="+mn-lt"/>
                              <a:ea typeface="+mn-ea"/>
                            </a:rPr>
                            <a:t>制备</a:t>
                          </a:r>
                          <a:r>
                            <a:rPr lang="en-US" sz="2800" b="0">
                              <a:solidFill>
                                <a:schemeClr val="tx1"/>
                              </a:solidFill>
                              <a:effectLst/>
                              <a:latin typeface="+mn-lt"/>
                              <a:ea typeface="+mn-ea"/>
                            </a:rPr>
                            <a:t>Fe(OH)</a:t>
                          </a:r>
                          <a:r>
                            <a:rPr lang="en-US" sz="2800" b="0" baseline="-25000">
                              <a:solidFill>
                                <a:schemeClr val="tx1"/>
                              </a:solidFill>
                              <a:effectLst/>
                              <a:latin typeface="+mn-lt"/>
                              <a:ea typeface="+mn-ea"/>
                            </a:rPr>
                            <a:t>3</a:t>
                          </a:r>
                          <a:r>
                            <a:rPr lang="zh-CN" sz="2800" b="0">
                              <a:solidFill>
                                <a:schemeClr val="tx1"/>
                              </a:solidFill>
                              <a:effectLst/>
                              <a:latin typeface="+mn-lt"/>
                              <a:ea typeface="+mn-ea"/>
                            </a:rPr>
                            <a:t>胶体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+3H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zh-CN" sz="2800" b="0" dirty="0">
                              <a:solidFill>
                                <a:schemeClr val="tx1"/>
                              </a:solidFill>
                              <a:effectLst/>
                              <a:latin typeface="+mn-lt"/>
                              <a:ea typeface="+mn-ea"/>
                            </a:rPr>
                            <a:t>沸水</a:t>
                          </a:r>
                          <a:r>
                            <a:rPr lang="en-US" sz="2800" b="0" dirty="0">
                              <a:solidFill>
                                <a:schemeClr val="tx1"/>
                              </a:solidFill>
                              <a:effectLst/>
                              <a:latin typeface="+mn-lt"/>
                              <a:ea typeface="+mn-ea"/>
                            </a:rPr>
                            <a:t>)           Fe(OH)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a:t>
                          </a:r>
                          <a:r>
                            <a:rPr lang="zh-CN" sz="2800" b="0" dirty="0">
                              <a:solidFill>
                                <a:schemeClr val="tx1"/>
                              </a:solidFill>
                              <a:effectLst/>
                              <a:latin typeface="+mn-lt"/>
                              <a:ea typeface="+mn-ea"/>
                            </a:rPr>
                            <a:t>胶体</a:t>
                          </a:r>
                          <a:r>
                            <a:rPr lang="en-US" sz="2800" b="0" dirty="0">
                              <a:solidFill>
                                <a:schemeClr val="tx1"/>
                              </a:solidFill>
                              <a:effectLst/>
                              <a:latin typeface="+mn-lt"/>
                              <a:ea typeface="+mn-ea"/>
                            </a:rPr>
                            <a:t>)+3H</a:t>
                          </a:r>
                          <a:r>
                            <a:rPr lang="en-US" sz="2800" b="0" baseline="3000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374970438"/>
                      </a:ext>
                    </a:extLst>
                  </a:tr>
                  <a:tr h="689901">
                    <a:tc>
                      <a:txBody>
                        <a:bodyPr/>
                        <a:lstStyle/>
                        <a:p>
                          <a:pPr>
                            <a:lnSpc>
                              <a:spcPct val="150000"/>
                            </a:lnSpc>
                            <a:spcAft>
                              <a:spcPts val="0"/>
                            </a:spcAft>
                          </a:pPr>
                          <a:r>
                            <a:rPr lang="zh-CN" sz="2800" b="0">
                              <a:solidFill>
                                <a:schemeClr val="tx1"/>
                              </a:solidFill>
                              <a:effectLst/>
                              <a:latin typeface="+mn-lt"/>
                              <a:ea typeface="+mn-ea"/>
                            </a:rPr>
                            <a:t>净水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明矾净水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Al</a:t>
                          </a:r>
                          <a:r>
                            <a:rPr lang="en-US" sz="2800" b="0" baseline="30000">
                              <a:solidFill>
                                <a:schemeClr val="tx1"/>
                              </a:solidFill>
                              <a:effectLst/>
                              <a:latin typeface="+mn-lt"/>
                              <a:ea typeface="+mn-ea"/>
                            </a:rPr>
                            <a:t>3+</a:t>
                          </a:r>
                          <a:r>
                            <a:rPr lang="zh-CN" sz="2800" b="0">
                              <a:solidFill>
                                <a:schemeClr val="tx1"/>
                              </a:solidFill>
                              <a:effectLst/>
                              <a:latin typeface="+mn-lt"/>
                              <a:ea typeface="+mn-ea"/>
                            </a:rPr>
                            <a:t>水解形成胶体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588695570"/>
                      </a:ext>
                    </a:extLst>
                  </a:tr>
                  <a:tr h="1311018">
                    <a:tc>
                      <a:txBody>
                        <a:bodyPr/>
                        <a:lstStyle/>
                        <a:p>
                          <a:pPr algn="l">
                            <a:lnSpc>
                              <a:spcPct val="150000"/>
                            </a:lnSpc>
                            <a:spcAft>
                              <a:spcPts val="0"/>
                            </a:spcAft>
                          </a:pPr>
                          <a:r>
                            <a:rPr lang="zh-CN" sz="2800" b="0" dirty="0">
                              <a:solidFill>
                                <a:schemeClr val="tx1"/>
                              </a:solidFill>
                              <a:effectLst/>
                              <a:latin typeface="+mn-lt"/>
                              <a:ea typeface="+mn-ea"/>
                            </a:rPr>
                            <a:t>去油污</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用热的纯碱溶液清洗油污</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3767" t="-304651" b="-14419"/>
                          </a:stretch>
                        </a:blipFill>
                      </a:tcPr>
                    </a:tc>
                    <a:extLst>
                      <a:ext uri="{0D108BD9-81ED-4DB2-BD59-A6C34878D82A}">
                        <a16:rowId xmlns:a16="http://schemas.microsoft.com/office/drawing/2014/main" xmlns:a14="http://schemas.microsoft.com/office/drawing/2010/main" xmlns="" val="3017640550"/>
                      </a:ext>
                    </a:extLst>
                  </a:tr>
                </a:tbl>
              </a:graphicData>
            </a:graphic>
          </p:graphicFrame>
        </mc:Fallback>
      </mc:AlternateContent>
      <p:sp>
        <p:nvSpPr>
          <p:cNvPr id="22" name="矩形 21">
            <a:extLst>
              <a:ext uri="{FF2B5EF4-FFF2-40B4-BE49-F238E27FC236}">
                <a16:creationId xmlns="" xmlns:a16="http://schemas.microsoft.com/office/drawing/2014/main" id="{C8AB1F9B-C3F9-4109-9CDC-DB707CDBDEB8}"/>
              </a:ext>
            </a:extLst>
          </p:cNvPr>
          <p:cNvSpPr/>
          <p:nvPr/>
        </p:nvSpPr>
        <p:spPr>
          <a:xfrm>
            <a:off x="234042" y="360768"/>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pic>
        <p:nvPicPr>
          <p:cNvPr id="23" name="图片 22">
            <a:extLst>
              <a:ext uri="{FF2B5EF4-FFF2-40B4-BE49-F238E27FC236}">
                <a16:creationId xmlns="" xmlns:a16="http://schemas.microsoft.com/office/drawing/2014/main" id="{99255AAE-354C-40F3-9FE0-FAE5CDADD0F7}"/>
              </a:ext>
            </a:extLst>
          </p:cNvPr>
          <p:cNvPicPr/>
          <p:nvPr/>
        </p:nvPicPr>
        <p:blipFill>
          <a:blip r:embed="rId3"/>
          <a:stretch>
            <a:fillRect/>
          </a:stretch>
        </p:blipFill>
        <p:spPr>
          <a:xfrm>
            <a:off x="9489046" y="1923191"/>
            <a:ext cx="737553" cy="425233"/>
          </a:xfrm>
          <a:prstGeom prst="rect">
            <a:avLst/>
          </a:prstGeom>
        </p:spPr>
      </p:pic>
      <p:pic>
        <p:nvPicPr>
          <p:cNvPr id="24" name="图片 23">
            <a:extLst>
              <a:ext uri="{FF2B5EF4-FFF2-40B4-BE49-F238E27FC236}">
                <a16:creationId xmlns="" xmlns:a16="http://schemas.microsoft.com/office/drawing/2014/main" id="{9AFAB280-A737-4F46-ACEF-994D3D546D48}"/>
              </a:ext>
            </a:extLst>
          </p:cNvPr>
          <p:cNvPicPr/>
          <p:nvPr/>
        </p:nvPicPr>
        <p:blipFill>
          <a:blip r:embed="rId4"/>
          <a:stretch>
            <a:fillRect/>
          </a:stretch>
        </p:blipFill>
        <p:spPr>
          <a:xfrm>
            <a:off x="8934205" y="3178612"/>
            <a:ext cx="737553" cy="667881"/>
          </a:xfrm>
          <a:prstGeom prst="rect">
            <a:avLst/>
          </a:prstGeom>
        </p:spPr>
      </p:pic>
    </p:spTree>
    <p:extLst>
      <p:ext uri="{BB962C8B-B14F-4D97-AF65-F5344CB8AC3E}">
        <p14:creationId xmlns:p14="http://schemas.microsoft.com/office/powerpoint/2010/main" val="605089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B577586B-80A2-457D-ACCA-5DBD955C8681}"/>
                  </a:ext>
                </a:extLst>
              </p:cNvPr>
              <p:cNvGraphicFramePr>
                <a:graphicFrameLocks noGrp="1"/>
              </p:cNvGraphicFramePr>
              <p:nvPr>
                <p:extLst>
                  <p:ext uri="{D42A27DB-BD31-4B8C-83A1-F6EECF244321}">
                    <p14:modId xmlns:p14="http://schemas.microsoft.com/office/powerpoint/2010/main" val="3615409947"/>
                  </p:ext>
                </p:extLst>
              </p:nvPr>
            </p:nvGraphicFramePr>
            <p:xfrm>
              <a:off x="328386" y="1083923"/>
              <a:ext cx="11751319" cy="5467658"/>
            </p:xfrm>
            <a:graphic>
              <a:graphicData uri="http://schemas.openxmlformats.org/drawingml/2006/table">
                <a:tbl>
                  <a:tblPr firstRow="1" firstCol="1" bandRow="1">
                    <a:tableStyleId>{5C22544A-7EE6-4342-B048-85BDC9FD1C3A}</a:tableStyleId>
                  </a:tblPr>
                  <a:tblGrid>
                    <a:gridCol w="1977571">
                      <a:extLst>
                        <a:ext uri="{9D8B030D-6E8A-4147-A177-3AD203B41FA5}">
                          <a16:colId xmlns="" xmlns:a16="http://schemas.microsoft.com/office/drawing/2014/main" val="39872348"/>
                        </a:ext>
                      </a:extLst>
                    </a:gridCol>
                    <a:gridCol w="3904343">
                      <a:extLst>
                        <a:ext uri="{9D8B030D-6E8A-4147-A177-3AD203B41FA5}">
                          <a16:colId xmlns="" xmlns:a16="http://schemas.microsoft.com/office/drawing/2014/main" val="2282889084"/>
                        </a:ext>
                      </a:extLst>
                    </a:gridCol>
                    <a:gridCol w="5869405">
                      <a:extLst>
                        <a:ext uri="{9D8B030D-6E8A-4147-A177-3AD203B41FA5}">
                          <a16:colId xmlns="" xmlns:a16="http://schemas.microsoft.com/office/drawing/2014/main" val="426132411"/>
                        </a:ext>
                      </a:extLst>
                    </a:gridCol>
                  </a:tblGrid>
                  <a:tr h="483117">
                    <a:tc>
                      <a:txBody>
                        <a:bodyPr/>
                        <a:lstStyle/>
                        <a:p>
                          <a:pPr algn="ctr">
                            <a:lnSpc>
                              <a:spcPct val="120000"/>
                            </a:lnSpc>
                            <a:spcAft>
                              <a:spcPts val="0"/>
                            </a:spcAft>
                          </a:pPr>
                          <a:r>
                            <a:rPr lang="zh-CN" sz="2800" b="0" dirty="0">
                              <a:solidFill>
                                <a:schemeClr val="tx1"/>
                              </a:solidFill>
                              <a:effectLst/>
                              <a:latin typeface="+mn-lt"/>
                              <a:ea typeface="+mn-ea"/>
                            </a:rPr>
                            <a:t>水解的应用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原理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74280248"/>
                      </a:ext>
                    </a:extLst>
                  </a:tr>
                  <a:tr h="1090208">
                    <a:tc rowSpan="2">
                      <a:txBody>
                        <a:bodyPr/>
                        <a:lstStyle/>
                        <a:p>
                          <a:pPr algn="ctr">
                            <a:lnSpc>
                              <a:spcPct val="120000"/>
                            </a:lnSpc>
                            <a:spcAft>
                              <a:spcPts val="0"/>
                            </a:spcAft>
                          </a:pPr>
                          <a:r>
                            <a:rPr lang="zh-CN" sz="2800" b="0" dirty="0">
                              <a:solidFill>
                                <a:schemeClr val="tx1"/>
                              </a:solidFill>
                              <a:effectLst/>
                              <a:latin typeface="+mn-lt"/>
                              <a:ea typeface="+mn-ea"/>
                            </a:rPr>
                            <a:t>试剂的</a:t>
                          </a:r>
                        </a:p>
                        <a:p>
                          <a:pPr algn="ctr">
                            <a:lnSpc>
                              <a:spcPct val="120000"/>
                            </a:lnSpc>
                            <a:spcAft>
                              <a:spcPts val="0"/>
                            </a:spcAft>
                          </a:pPr>
                          <a:r>
                            <a:rPr lang="zh-CN" sz="2800" b="0" dirty="0">
                              <a:solidFill>
                                <a:schemeClr val="tx1"/>
                              </a:solidFill>
                              <a:effectLst/>
                              <a:latin typeface="+mn-lt"/>
                              <a:ea typeface="+mn-ea"/>
                            </a:rPr>
                            <a:t>配制</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配制</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溶液时常加入少量盐酸</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可抑制</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的水解</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66364497"/>
                      </a:ext>
                    </a:extLst>
                  </a:tr>
                  <a:tr h="1108527">
                    <a:tc vMerge="1">
                      <a:txBody>
                        <a:bodyPr/>
                        <a:lstStyle/>
                        <a:p>
                          <a:endParaRPr lang="zh-CN" altLang="en-US"/>
                        </a:p>
                      </a:txBody>
                      <a:tcPr/>
                    </a:tc>
                    <a:tc>
                      <a:txBody>
                        <a:bodyPr/>
                        <a:lstStyle/>
                        <a:p>
                          <a:pPr>
                            <a:lnSpc>
                              <a:spcPct val="120000"/>
                            </a:lnSpc>
                            <a:spcAft>
                              <a:spcPts val="0"/>
                            </a:spcAft>
                          </a:pPr>
                          <a:r>
                            <a:rPr lang="zh-CN" sz="2800" b="0">
                              <a:solidFill>
                                <a:schemeClr val="tx1"/>
                              </a:solidFill>
                              <a:effectLst/>
                              <a:latin typeface="+mn-lt"/>
                              <a:ea typeface="+mn-ea"/>
                            </a:rPr>
                            <a:t>配制</a:t>
                          </a:r>
                          <a:r>
                            <a:rPr lang="en-US" sz="2800" b="0">
                              <a:solidFill>
                                <a:schemeClr val="tx1"/>
                              </a:solidFill>
                              <a:effectLst/>
                              <a:latin typeface="+mn-lt"/>
                              <a:ea typeface="+mn-ea"/>
                            </a:rPr>
                            <a:t>Na</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zh-CN" sz="2800" b="0">
                              <a:solidFill>
                                <a:schemeClr val="tx1"/>
                              </a:solidFill>
                              <a:effectLst/>
                              <a:latin typeface="+mn-lt"/>
                              <a:ea typeface="+mn-ea"/>
                            </a:rPr>
                            <a:t>溶液时常加入少量</a:t>
                          </a:r>
                          <a:r>
                            <a:rPr lang="en-US" sz="2800" b="0">
                              <a:solidFill>
                                <a:schemeClr val="tx1"/>
                              </a:solidFill>
                              <a:effectLst/>
                              <a:latin typeface="+mn-lt"/>
                              <a:ea typeface="+mn-ea"/>
                            </a:rPr>
                            <a:t>NaOH</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rPr>
                            <a:t>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a:rPr lang="en-US" sz="2800" b="0" i="1" smtClean="0">
                                      <a:solidFill>
                                        <a:schemeClr val="tx1"/>
                                      </a:solidFill>
                                      <a:effectLst/>
                                      <a:latin typeface="Cambria Math" panose="02040503050406030204" pitchFamily="18" charset="0"/>
                                      <a:ea typeface="+mn-ea"/>
                                    </a:rPr>
                                    <m:t>2</m:t>
                                  </m:r>
                                  <m:r>
                                    <m:rPr>
                                      <m:nor/>
                                    </m:rPr>
                                    <a:rPr lang="en-US" sz="2800" b="0">
                                      <a:solidFill>
                                        <a:schemeClr val="tx1"/>
                                      </a:solidFill>
                                      <a:effectLst/>
                                      <a:latin typeface="+mn-lt"/>
                                      <a:ea typeface="+mn-ea"/>
                                    </a:rPr>
                                    <m:t>−</m:t>
                                  </m:r>
                                </m:sup>
                              </m:sSubSup>
                            </m:oMath>
                          </a14:m>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HC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m:rPr>
                                      <m:nor/>
                                    </m:rPr>
                                    <a:rPr lang="en-US" sz="2800" b="0">
                                      <a:solidFill>
                                        <a:schemeClr val="tx1"/>
                                      </a:solidFill>
                                      <a:effectLst/>
                                      <a:latin typeface="+mn-lt"/>
                                      <a:ea typeface="+mn-ea"/>
                                    </a:rPr>
                                    <m:t>−</m:t>
                                  </m:r>
                                </m:sup>
                              </m:sSubSup>
                            </m:oMath>
                          </a14:m>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引入</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可抑制</a:t>
                          </a:r>
                          <a:r>
                            <a:rPr lang="en-US" sz="2800" b="0" dirty="0">
                              <a:solidFill>
                                <a:schemeClr val="tx1"/>
                              </a:solidFill>
                              <a:effectLst/>
                              <a:latin typeface="+mn-lt"/>
                              <a:ea typeface="+mn-ea"/>
                            </a:rPr>
                            <a:t>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a:rPr lang="en-US" sz="2800" b="0" i="1" smtClean="0">
                                      <a:solidFill>
                                        <a:schemeClr val="tx1"/>
                                      </a:solidFill>
                                      <a:effectLst/>
                                      <a:latin typeface="Cambria Math" panose="02040503050406030204" pitchFamily="18" charset="0"/>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的水解</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83276364"/>
                      </a:ext>
                    </a:extLst>
                  </a:tr>
                  <a:tr h="1666651">
                    <a:tc>
                      <a:txBody>
                        <a:bodyPr/>
                        <a:lstStyle/>
                        <a:p>
                          <a:pPr algn="ctr">
                            <a:lnSpc>
                              <a:spcPct val="120000"/>
                            </a:lnSpc>
                            <a:spcAft>
                              <a:spcPts val="0"/>
                            </a:spcAft>
                          </a:pPr>
                          <a:r>
                            <a:rPr lang="zh-CN" sz="2800" b="0">
                              <a:solidFill>
                                <a:schemeClr val="tx1"/>
                              </a:solidFill>
                              <a:effectLst/>
                              <a:latin typeface="+mn-lt"/>
                              <a:ea typeface="+mn-ea"/>
                            </a:rPr>
                            <a:t>制备无</a:t>
                          </a:r>
                        </a:p>
                        <a:p>
                          <a:pPr algn="ctr">
                            <a:lnSpc>
                              <a:spcPct val="120000"/>
                            </a:lnSpc>
                            <a:spcAft>
                              <a:spcPts val="0"/>
                            </a:spcAft>
                          </a:pPr>
                          <a:r>
                            <a:rPr lang="zh-CN" sz="2800" b="0">
                              <a:solidFill>
                                <a:schemeClr val="tx1"/>
                              </a:solidFill>
                              <a:effectLst/>
                              <a:latin typeface="+mn-lt"/>
                              <a:ea typeface="+mn-ea"/>
                            </a:rPr>
                            <a:t>水盐</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由</a:t>
                          </a:r>
                          <a:r>
                            <a:rPr lang="en-US" sz="2800" b="0">
                              <a:solidFill>
                                <a:schemeClr val="tx1"/>
                              </a:solidFill>
                              <a:effectLst/>
                              <a:latin typeface="+mn-lt"/>
                              <a:ea typeface="+mn-ea"/>
                            </a:rPr>
                            <a:t>MgCl</a:t>
                          </a:r>
                          <a:r>
                            <a:rPr lang="en-US" sz="2800" b="0" baseline="-25000">
                              <a:solidFill>
                                <a:schemeClr val="tx1"/>
                              </a:solidFill>
                              <a:effectLst/>
                              <a:latin typeface="+mn-lt"/>
                              <a:ea typeface="+mn-ea"/>
                            </a:rPr>
                            <a:t>2</a:t>
                          </a:r>
                          <a:r>
                            <a:rPr lang="en-US" sz="2800" b="0">
                              <a:solidFill>
                                <a:schemeClr val="tx1"/>
                              </a:solidFill>
                              <a:effectLst/>
                              <a:latin typeface="+mn-lt"/>
                              <a:ea typeface="+mn-ea"/>
                            </a:rPr>
                            <a:t>·6H</a:t>
                          </a:r>
                          <a:r>
                            <a:rPr lang="en-US" sz="2800" b="0" baseline="-25000">
                              <a:solidFill>
                                <a:schemeClr val="tx1"/>
                              </a:solidFill>
                              <a:effectLst/>
                              <a:latin typeface="+mn-lt"/>
                              <a:ea typeface="+mn-ea"/>
                            </a:rPr>
                            <a:t>2</a:t>
                          </a:r>
                          <a:r>
                            <a:rPr lang="en-US" sz="2800" b="0">
                              <a:solidFill>
                                <a:schemeClr val="tx1"/>
                              </a:solidFill>
                              <a:effectLst/>
                              <a:latin typeface="+mn-lt"/>
                              <a:ea typeface="+mn-ea"/>
                            </a:rPr>
                            <a:t>O</a:t>
                          </a:r>
                          <a:r>
                            <a:rPr lang="zh-CN" sz="2800" b="0">
                              <a:solidFill>
                                <a:schemeClr val="tx1"/>
                              </a:solidFill>
                              <a:effectLst/>
                              <a:latin typeface="+mn-lt"/>
                              <a:ea typeface="+mn-ea"/>
                            </a:rPr>
                            <a:t>制无水</a:t>
                          </a:r>
                          <a:r>
                            <a:rPr lang="en-US" sz="2800" b="0">
                              <a:solidFill>
                                <a:schemeClr val="tx1"/>
                              </a:solidFill>
                              <a:effectLst/>
                              <a:latin typeface="+mn-lt"/>
                              <a:ea typeface="+mn-ea"/>
                            </a:rPr>
                            <a:t>MgCl</a:t>
                          </a:r>
                          <a:r>
                            <a:rPr lang="en-US" sz="2800" b="0" baseline="-25000">
                              <a:solidFill>
                                <a:schemeClr val="tx1"/>
                              </a:solidFill>
                              <a:effectLst/>
                              <a:latin typeface="+mn-lt"/>
                              <a:ea typeface="+mn-ea"/>
                            </a:rPr>
                            <a:t>2</a:t>
                          </a:r>
                          <a:r>
                            <a:rPr lang="zh-CN" sz="2800" b="0">
                              <a:solidFill>
                                <a:schemeClr val="tx1"/>
                              </a:solidFill>
                              <a:effectLst/>
                              <a:latin typeface="+mn-lt"/>
                              <a:ea typeface="+mn-ea"/>
                            </a:rPr>
                            <a:t>时</a:t>
                          </a:r>
                          <a:r>
                            <a:rPr lang="en-US" sz="2800" b="0">
                              <a:solidFill>
                                <a:schemeClr val="tx1"/>
                              </a:solidFill>
                              <a:effectLst/>
                              <a:latin typeface="+mn-lt"/>
                              <a:ea typeface="+mn-ea"/>
                            </a:rPr>
                            <a:t>,</a:t>
                          </a:r>
                          <a:r>
                            <a:rPr lang="zh-CN" sz="2800" b="0">
                              <a:solidFill>
                                <a:schemeClr val="tx1"/>
                              </a:solidFill>
                              <a:effectLst/>
                              <a:latin typeface="+mn-lt"/>
                              <a:ea typeface="+mn-ea"/>
                            </a:rPr>
                            <a:t>在</a:t>
                          </a:r>
                          <a:r>
                            <a:rPr lang="en-US" sz="2800" b="0">
                              <a:solidFill>
                                <a:schemeClr val="tx1"/>
                              </a:solidFill>
                              <a:effectLst/>
                              <a:latin typeface="+mn-lt"/>
                              <a:ea typeface="+mn-ea"/>
                            </a:rPr>
                            <a:t>HCl</a:t>
                          </a:r>
                          <a:r>
                            <a:rPr lang="zh-CN" sz="2800" b="0">
                              <a:solidFill>
                                <a:schemeClr val="tx1"/>
                              </a:solidFill>
                              <a:effectLst/>
                              <a:latin typeface="+mn-lt"/>
                              <a:ea typeface="+mn-ea"/>
                            </a:rPr>
                            <a:t>气流中加热</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2800" b="0" dirty="0">
                              <a:solidFill>
                                <a:schemeClr val="tx1"/>
                              </a:solidFill>
                              <a:effectLst/>
                              <a:latin typeface="+mn-lt"/>
                              <a:ea typeface="+mn-ea"/>
                            </a:rPr>
                            <a:t>MgCl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·6H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a:t>
                          </a:r>
                          <a:r>
                            <a:rPr lang="en-US" sz="2800" b="0" dirty="0" smtClean="0">
                              <a:solidFill>
                                <a:schemeClr val="tx1"/>
                              </a:solidFill>
                              <a:effectLst/>
                              <a:latin typeface="+mn-lt"/>
                              <a:ea typeface="+mn-ea"/>
                            </a:rPr>
                            <a:t>Mg(OH)</a:t>
                          </a:r>
                          <a:r>
                            <a:rPr lang="en-US" sz="2800" b="0" baseline="-25000" dirty="0" smtClean="0">
                              <a:solidFill>
                                <a:schemeClr val="tx1"/>
                              </a:solidFill>
                              <a:effectLst/>
                              <a:latin typeface="+mn-lt"/>
                              <a:ea typeface="+mn-ea"/>
                            </a:rPr>
                            <a:t>2</a:t>
                          </a:r>
                          <a:r>
                            <a:rPr lang="en-US" sz="2800" b="0" dirty="0" smtClean="0">
                              <a:solidFill>
                                <a:schemeClr val="tx1"/>
                              </a:solidFill>
                              <a:effectLst/>
                              <a:latin typeface="+mn-lt"/>
                              <a:ea typeface="+mn-ea"/>
                            </a:rPr>
                            <a:t>+</a:t>
                          </a:r>
                          <a:r>
                            <a:rPr lang="en-US" altLang="zh-CN" sz="2800" b="0" dirty="0" smtClean="0">
                              <a:solidFill>
                                <a:schemeClr val="tx1"/>
                              </a:solidFill>
                              <a:effectLst/>
                              <a:latin typeface="+mn-lt"/>
                              <a:ea typeface="+mn-ea"/>
                            </a:rPr>
                            <a:t>2HCl+</a:t>
                          </a:r>
                        </a:p>
                        <a:p>
                          <a:pPr>
                            <a:lnSpc>
                              <a:spcPct val="120000"/>
                            </a:lnSpc>
                            <a:spcAft>
                              <a:spcPts val="0"/>
                            </a:spcAft>
                          </a:pPr>
                          <a:r>
                            <a:rPr lang="en-US" sz="2800" b="0" dirty="0" smtClean="0">
                              <a:solidFill>
                                <a:schemeClr val="tx1"/>
                              </a:solidFill>
                              <a:effectLst/>
                              <a:latin typeface="+mn-lt"/>
                              <a:ea typeface="+mn-ea"/>
                            </a:rPr>
                            <a:t>4H</a:t>
                          </a:r>
                          <a:r>
                            <a:rPr lang="en-US" sz="2800" b="0" baseline="-25000" dirty="0" smtClean="0">
                              <a:solidFill>
                                <a:schemeClr val="tx1"/>
                              </a:solidFill>
                              <a:effectLst/>
                              <a:latin typeface="+mn-lt"/>
                              <a:ea typeface="+mn-ea"/>
                            </a:rPr>
                            <a:t>2</a:t>
                          </a:r>
                          <a:r>
                            <a:rPr lang="en-US" sz="2800" b="0" dirty="0" smtClean="0">
                              <a:solidFill>
                                <a:schemeClr val="tx1"/>
                              </a:solidFill>
                              <a:effectLst/>
                              <a:latin typeface="+mn-lt"/>
                              <a:ea typeface="+mn-ea"/>
                            </a:rPr>
                            <a:t>O</a:t>
                          </a:r>
                          <a:r>
                            <a:rPr lang="en-US" sz="2800" b="0" dirty="0">
                              <a:solidFill>
                                <a:schemeClr val="tx1"/>
                              </a:solidFill>
                              <a:effectLst/>
                              <a:latin typeface="+mn-lt"/>
                              <a:ea typeface="+mn-ea"/>
                            </a:rPr>
                            <a:t>,</a:t>
                          </a:r>
                          <a:r>
                            <a:rPr lang="zh-CN" sz="2800" b="0" dirty="0">
                              <a:solidFill>
                                <a:schemeClr val="tx1"/>
                              </a:solidFill>
                              <a:effectLst/>
                              <a:latin typeface="+mn-lt"/>
                              <a:ea typeface="+mn-ea"/>
                            </a:rPr>
                            <a:t>引入</a:t>
                          </a:r>
                          <a:r>
                            <a:rPr lang="en-US" sz="2800" b="0" dirty="0" err="1">
                              <a:solidFill>
                                <a:schemeClr val="tx1"/>
                              </a:solidFill>
                              <a:effectLst/>
                              <a:latin typeface="+mn-lt"/>
                              <a:ea typeface="+mn-ea"/>
                            </a:rPr>
                            <a:t>HCl</a:t>
                          </a:r>
                          <a:r>
                            <a:rPr lang="zh-CN" sz="2800" b="0" dirty="0">
                              <a:solidFill>
                                <a:schemeClr val="tx1"/>
                              </a:solidFill>
                              <a:effectLst/>
                              <a:latin typeface="+mn-lt"/>
                              <a:ea typeface="+mn-ea"/>
                            </a:rPr>
                            <a:t>可抑制</a:t>
                          </a:r>
                          <a:r>
                            <a:rPr lang="en-US" sz="2800" b="0" dirty="0">
                              <a:solidFill>
                                <a:schemeClr val="tx1"/>
                              </a:solidFill>
                              <a:effectLst/>
                              <a:latin typeface="+mn-lt"/>
                              <a:ea typeface="+mn-ea"/>
                            </a:rPr>
                            <a:t>Mg</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的水解</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97768103"/>
                      </a:ext>
                    </a:extLst>
                  </a:tr>
                  <a:tr h="1090208">
                    <a:tc>
                      <a:txBody>
                        <a:bodyPr/>
                        <a:lstStyle/>
                        <a:p>
                          <a:pPr algn="ctr">
                            <a:lnSpc>
                              <a:spcPct val="120000"/>
                            </a:lnSpc>
                            <a:spcAft>
                              <a:spcPts val="0"/>
                            </a:spcAft>
                          </a:pPr>
                          <a:r>
                            <a:rPr lang="zh-CN" sz="2800" b="0">
                              <a:solidFill>
                                <a:schemeClr val="tx1"/>
                              </a:solidFill>
                              <a:effectLst/>
                              <a:latin typeface="+mn-lt"/>
                              <a:ea typeface="+mn-ea"/>
                            </a:rPr>
                            <a:t>泡沫灭</a:t>
                          </a:r>
                        </a:p>
                        <a:p>
                          <a:pPr algn="ctr">
                            <a:lnSpc>
                              <a:spcPct val="120000"/>
                            </a:lnSpc>
                            <a:spcAft>
                              <a:spcPts val="0"/>
                            </a:spcAft>
                          </a:pPr>
                          <a:r>
                            <a:rPr lang="zh-CN" sz="2800" b="0">
                              <a:solidFill>
                                <a:schemeClr val="tx1"/>
                              </a:solidFill>
                              <a:effectLst/>
                              <a:latin typeface="+mn-lt"/>
                              <a:ea typeface="+mn-ea"/>
                            </a:rPr>
                            <a:t>火器</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用</a:t>
                          </a:r>
                          <a:r>
                            <a:rPr lang="en-US" sz="2800" b="0" dirty="0">
                              <a:solidFill>
                                <a:schemeClr val="tx1"/>
                              </a:solidFill>
                              <a:effectLst/>
                              <a:latin typeface="+mn-lt"/>
                              <a:ea typeface="+mn-ea"/>
                            </a:rPr>
                            <a:t>Al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溶液与</a:t>
                          </a:r>
                        </a:p>
                        <a:p>
                          <a:pPr algn="ctr">
                            <a:lnSpc>
                              <a:spcPct val="120000"/>
                            </a:lnSpc>
                            <a:spcAft>
                              <a:spcPts val="0"/>
                            </a:spcAft>
                          </a:pPr>
                          <a:r>
                            <a:rPr lang="en-US" sz="2800" b="0" dirty="0">
                              <a:solidFill>
                                <a:schemeClr val="tx1"/>
                              </a:solidFill>
                              <a:effectLst/>
                              <a:latin typeface="+mn-lt"/>
                              <a:ea typeface="+mn-ea"/>
                            </a:rPr>
                            <a:t>NaHCO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溶液混合</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rPr>
                            <a:t>Al</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+3HC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m:rPr>
                                      <m:nor/>
                                    </m:rPr>
                                    <a:rPr lang="en-US" sz="2800" b="0">
                                      <a:solidFill>
                                        <a:schemeClr val="tx1"/>
                                      </a:solidFill>
                                      <a:effectLst/>
                                      <a:latin typeface="+mn-lt"/>
                                      <a:ea typeface="+mn-ea"/>
                                    </a:rPr>
                                    <m:t>−</m:t>
                                  </m:r>
                                </m:sup>
                              </m:sSubSup>
                            </m:oMath>
                          </a14:m>
                          <a:r>
                            <a:rPr lang="en-US" sz="2800" b="0" dirty="0">
                              <a:solidFill>
                                <a:schemeClr val="tx1"/>
                              </a:solidFill>
                              <a:effectLst/>
                              <a:latin typeface="+mn-lt"/>
                              <a:ea typeface="+mn-ea"/>
                            </a:rPr>
                            <a:t>           Al(OH)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↓+3CO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a:t>
                          </a:r>
                          <a:r>
                            <a:rPr lang="zh-CN" sz="2800" b="0" dirty="0">
                              <a:solidFill>
                                <a:schemeClr val="tx1"/>
                              </a:solidFill>
                              <a:effectLst/>
                              <a:latin typeface="+mn-lt"/>
                              <a:ea typeface="+mn-ea"/>
                            </a:rPr>
                            <a:t>发生相互促进的水解反应</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4343376"/>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B577586B-80A2-457D-ACCA-5DBD955C8681}"/>
                  </a:ext>
                </a:extLst>
              </p:cNvPr>
              <p:cNvGraphicFramePr>
                <a:graphicFrameLocks noGrp="1"/>
              </p:cNvGraphicFramePr>
              <p:nvPr>
                <p:extLst>
                  <p:ext uri="{D42A27DB-BD31-4B8C-83A1-F6EECF244321}">
                    <p14:modId xmlns:p14="http://schemas.microsoft.com/office/powerpoint/2010/main" val="3615409947"/>
                  </p:ext>
                </p:extLst>
              </p:nvPr>
            </p:nvGraphicFramePr>
            <p:xfrm>
              <a:off x="328386" y="1083923"/>
              <a:ext cx="11751319" cy="5467658"/>
            </p:xfrm>
            <a:graphic>
              <a:graphicData uri="http://schemas.openxmlformats.org/drawingml/2006/table">
                <a:tbl>
                  <a:tblPr firstRow="1" firstCol="1" bandRow="1">
                    <a:tableStyleId>{5C22544A-7EE6-4342-B048-85BDC9FD1C3A}</a:tableStyleId>
                  </a:tblPr>
                  <a:tblGrid>
                    <a:gridCol w="1977571">
                      <a:extLst>
                        <a:ext uri="{9D8B030D-6E8A-4147-A177-3AD203B41FA5}">
                          <a16:colId xmlns:a16="http://schemas.microsoft.com/office/drawing/2014/main" xmlns:a14="http://schemas.microsoft.com/office/drawing/2010/main" xmlns="" val="39872348"/>
                        </a:ext>
                      </a:extLst>
                    </a:gridCol>
                    <a:gridCol w="3904343">
                      <a:extLst>
                        <a:ext uri="{9D8B030D-6E8A-4147-A177-3AD203B41FA5}">
                          <a16:colId xmlns:a16="http://schemas.microsoft.com/office/drawing/2014/main" xmlns:a14="http://schemas.microsoft.com/office/drawing/2010/main" xmlns="" val="2282889084"/>
                        </a:ext>
                      </a:extLst>
                    </a:gridCol>
                    <a:gridCol w="5869405">
                      <a:extLst>
                        <a:ext uri="{9D8B030D-6E8A-4147-A177-3AD203B41FA5}">
                          <a16:colId xmlns:a16="http://schemas.microsoft.com/office/drawing/2014/main" xmlns:a14="http://schemas.microsoft.com/office/drawing/2010/main" xmlns="" val="426132411"/>
                        </a:ext>
                      </a:extLst>
                    </a:gridCol>
                  </a:tblGrid>
                  <a:tr h="512064">
                    <a:tc>
                      <a:txBody>
                        <a:bodyPr/>
                        <a:lstStyle/>
                        <a:p>
                          <a:pPr algn="ctr">
                            <a:lnSpc>
                              <a:spcPct val="120000"/>
                            </a:lnSpc>
                            <a:spcAft>
                              <a:spcPts val="0"/>
                            </a:spcAft>
                          </a:pPr>
                          <a:r>
                            <a:rPr lang="zh-CN" sz="2800" b="0" dirty="0">
                              <a:solidFill>
                                <a:schemeClr val="tx1"/>
                              </a:solidFill>
                              <a:effectLst/>
                              <a:latin typeface="+mn-lt"/>
                              <a:ea typeface="+mn-ea"/>
                            </a:rPr>
                            <a:t>水解的应用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原理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774280248"/>
                      </a:ext>
                    </a:extLst>
                  </a:tr>
                  <a:tr h="1090208">
                    <a:tc rowSpan="2">
                      <a:txBody>
                        <a:bodyPr/>
                        <a:lstStyle/>
                        <a:p>
                          <a:pPr algn="ctr">
                            <a:lnSpc>
                              <a:spcPct val="120000"/>
                            </a:lnSpc>
                            <a:spcAft>
                              <a:spcPts val="0"/>
                            </a:spcAft>
                          </a:pPr>
                          <a:r>
                            <a:rPr lang="zh-CN" sz="2800" b="0" dirty="0">
                              <a:solidFill>
                                <a:schemeClr val="tx1"/>
                              </a:solidFill>
                              <a:effectLst/>
                              <a:latin typeface="+mn-lt"/>
                              <a:ea typeface="+mn-ea"/>
                            </a:rPr>
                            <a:t>试剂的</a:t>
                          </a:r>
                        </a:p>
                        <a:p>
                          <a:pPr algn="ctr">
                            <a:lnSpc>
                              <a:spcPct val="120000"/>
                            </a:lnSpc>
                            <a:spcAft>
                              <a:spcPts val="0"/>
                            </a:spcAft>
                          </a:pPr>
                          <a:r>
                            <a:rPr lang="zh-CN" sz="2800" b="0" dirty="0">
                              <a:solidFill>
                                <a:schemeClr val="tx1"/>
                              </a:solidFill>
                              <a:effectLst/>
                              <a:latin typeface="+mn-lt"/>
                              <a:ea typeface="+mn-ea"/>
                            </a:rPr>
                            <a:t>配制</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配制</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溶液时常加入少量盐酸</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可抑制</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的水解</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66364497"/>
                      </a:ext>
                    </a:extLst>
                  </a:tr>
                  <a:tr h="1108527">
                    <a:tc vMerge="1">
                      <a:txBody>
                        <a:bodyPr/>
                        <a:lstStyle/>
                        <a:p>
                          <a:endParaRPr lang="zh-CN" altLang="en-US"/>
                        </a:p>
                      </a:txBody>
                      <a:tcPr/>
                    </a:tc>
                    <a:tc>
                      <a:txBody>
                        <a:bodyPr/>
                        <a:lstStyle/>
                        <a:p>
                          <a:pPr>
                            <a:lnSpc>
                              <a:spcPct val="120000"/>
                            </a:lnSpc>
                            <a:spcAft>
                              <a:spcPts val="0"/>
                            </a:spcAft>
                          </a:pPr>
                          <a:r>
                            <a:rPr lang="zh-CN" sz="2800" b="0">
                              <a:solidFill>
                                <a:schemeClr val="tx1"/>
                              </a:solidFill>
                              <a:effectLst/>
                              <a:latin typeface="+mn-lt"/>
                              <a:ea typeface="+mn-ea"/>
                            </a:rPr>
                            <a:t>配制</a:t>
                          </a:r>
                          <a:r>
                            <a:rPr lang="en-US" sz="2800" b="0">
                              <a:solidFill>
                                <a:schemeClr val="tx1"/>
                              </a:solidFill>
                              <a:effectLst/>
                              <a:latin typeface="+mn-lt"/>
                              <a:ea typeface="+mn-ea"/>
                            </a:rPr>
                            <a:t>Na</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zh-CN" sz="2800" b="0">
                              <a:solidFill>
                                <a:schemeClr val="tx1"/>
                              </a:solidFill>
                              <a:effectLst/>
                              <a:latin typeface="+mn-lt"/>
                              <a:ea typeface="+mn-ea"/>
                            </a:rPr>
                            <a:t>溶液时常加入少量</a:t>
                          </a:r>
                          <a:r>
                            <a:rPr lang="en-US" sz="2800" b="0">
                              <a:solidFill>
                                <a:schemeClr val="tx1"/>
                              </a:solidFill>
                              <a:effectLst/>
                              <a:latin typeface="+mn-lt"/>
                              <a:ea typeface="+mn-ea"/>
                            </a:rPr>
                            <a:t>NaOH</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0312" t="-150549" b="-260989"/>
                          </a:stretch>
                        </a:blipFill>
                      </a:tcPr>
                    </a:tc>
                    <a:extLst>
                      <a:ext uri="{0D108BD9-81ED-4DB2-BD59-A6C34878D82A}">
                        <a16:rowId xmlns:a16="http://schemas.microsoft.com/office/drawing/2014/main" xmlns:a14="http://schemas.microsoft.com/office/drawing/2010/main" xmlns="" val="2083276364"/>
                      </a:ext>
                    </a:extLst>
                  </a:tr>
                  <a:tr h="1666651">
                    <a:tc>
                      <a:txBody>
                        <a:bodyPr/>
                        <a:lstStyle/>
                        <a:p>
                          <a:pPr algn="ctr">
                            <a:lnSpc>
                              <a:spcPct val="120000"/>
                            </a:lnSpc>
                            <a:spcAft>
                              <a:spcPts val="0"/>
                            </a:spcAft>
                          </a:pPr>
                          <a:r>
                            <a:rPr lang="zh-CN" sz="2800" b="0">
                              <a:solidFill>
                                <a:schemeClr val="tx1"/>
                              </a:solidFill>
                              <a:effectLst/>
                              <a:latin typeface="+mn-lt"/>
                              <a:ea typeface="+mn-ea"/>
                            </a:rPr>
                            <a:t>制备无</a:t>
                          </a:r>
                        </a:p>
                        <a:p>
                          <a:pPr algn="ctr">
                            <a:lnSpc>
                              <a:spcPct val="120000"/>
                            </a:lnSpc>
                            <a:spcAft>
                              <a:spcPts val="0"/>
                            </a:spcAft>
                          </a:pPr>
                          <a:r>
                            <a:rPr lang="zh-CN" sz="2800" b="0">
                              <a:solidFill>
                                <a:schemeClr val="tx1"/>
                              </a:solidFill>
                              <a:effectLst/>
                              <a:latin typeface="+mn-lt"/>
                              <a:ea typeface="+mn-ea"/>
                            </a:rPr>
                            <a:t>水盐</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由</a:t>
                          </a:r>
                          <a:r>
                            <a:rPr lang="en-US" sz="2800" b="0">
                              <a:solidFill>
                                <a:schemeClr val="tx1"/>
                              </a:solidFill>
                              <a:effectLst/>
                              <a:latin typeface="+mn-lt"/>
                              <a:ea typeface="+mn-ea"/>
                            </a:rPr>
                            <a:t>MgCl</a:t>
                          </a:r>
                          <a:r>
                            <a:rPr lang="en-US" sz="2800" b="0" baseline="-25000">
                              <a:solidFill>
                                <a:schemeClr val="tx1"/>
                              </a:solidFill>
                              <a:effectLst/>
                              <a:latin typeface="+mn-lt"/>
                              <a:ea typeface="+mn-ea"/>
                            </a:rPr>
                            <a:t>2</a:t>
                          </a:r>
                          <a:r>
                            <a:rPr lang="en-US" sz="2800" b="0">
                              <a:solidFill>
                                <a:schemeClr val="tx1"/>
                              </a:solidFill>
                              <a:effectLst/>
                              <a:latin typeface="+mn-lt"/>
                              <a:ea typeface="+mn-ea"/>
                            </a:rPr>
                            <a:t>·6H</a:t>
                          </a:r>
                          <a:r>
                            <a:rPr lang="en-US" sz="2800" b="0" baseline="-25000">
                              <a:solidFill>
                                <a:schemeClr val="tx1"/>
                              </a:solidFill>
                              <a:effectLst/>
                              <a:latin typeface="+mn-lt"/>
                              <a:ea typeface="+mn-ea"/>
                            </a:rPr>
                            <a:t>2</a:t>
                          </a:r>
                          <a:r>
                            <a:rPr lang="en-US" sz="2800" b="0">
                              <a:solidFill>
                                <a:schemeClr val="tx1"/>
                              </a:solidFill>
                              <a:effectLst/>
                              <a:latin typeface="+mn-lt"/>
                              <a:ea typeface="+mn-ea"/>
                            </a:rPr>
                            <a:t>O</a:t>
                          </a:r>
                          <a:r>
                            <a:rPr lang="zh-CN" sz="2800" b="0">
                              <a:solidFill>
                                <a:schemeClr val="tx1"/>
                              </a:solidFill>
                              <a:effectLst/>
                              <a:latin typeface="+mn-lt"/>
                              <a:ea typeface="+mn-ea"/>
                            </a:rPr>
                            <a:t>制无水</a:t>
                          </a:r>
                          <a:r>
                            <a:rPr lang="en-US" sz="2800" b="0">
                              <a:solidFill>
                                <a:schemeClr val="tx1"/>
                              </a:solidFill>
                              <a:effectLst/>
                              <a:latin typeface="+mn-lt"/>
                              <a:ea typeface="+mn-ea"/>
                            </a:rPr>
                            <a:t>MgCl</a:t>
                          </a:r>
                          <a:r>
                            <a:rPr lang="en-US" sz="2800" b="0" baseline="-25000">
                              <a:solidFill>
                                <a:schemeClr val="tx1"/>
                              </a:solidFill>
                              <a:effectLst/>
                              <a:latin typeface="+mn-lt"/>
                              <a:ea typeface="+mn-ea"/>
                            </a:rPr>
                            <a:t>2</a:t>
                          </a:r>
                          <a:r>
                            <a:rPr lang="zh-CN" sz="2800" b="0">
                              <a:solidFill>
                                <a:schemeClr val="tx1"/>
                              </a:solidFill>
                              <a:effectLst/>
                              <a:latin typeface="+mn-lt"/>
                              <a:ea typeface="+mn-ea"/>
                            </a:rPr>
                            <a:t>时</a:t>
                          </a:r>
                          <a:r>
                            <a:rPr lang="en-US" sz="2800" b="0">
                              <a:solidFill>
                                <a:schemeClr val="tx1"/>
                              </a:solidFill>
                              <a:effectLst/>
                              <a:latin typeface="+mn-lt"/>
                              <a:ea typeface="+mn-ea"/>
                            </a:rPr>
                            <a:t>,</a:t>
                          </a:r>
                          <a:r>
                            <a:rPr lang="zh-CN" sz="2800" b="0">
                              <a:solidFill>
                                <a:schemeClr val="tx1"/>
                              </a:solidFill>
                              <a:effectLst/>
                              <a:latin typeface="+mn-lt"/>
                              <a:ea typeface="+mn-ea"/>
                            </a:rPr>
                            <a:t>在</a:t>
                          </a:r>
                          <a:r>
                            <a:rPr lang="en-US" sz="2800" b="0">
                              <a:solidFill>
                                <a:schemeClr val="tx1"/>
                              </a:solidFill>
                              <a:effectLst/>
                              <a:latin typeface="+mn-lt"/>
                              <a:ea typeface="+mn-ea"/>
                            </a:rPr>
                            <a:t>HCl</a:t>
                          </a:r>
                          <a:r>
                            <a:rPr lang="zh-CN" sz="2800" b="0">
                              <a:solidFill>
                                <a:schemeClr val="tx1"/>
                              </a:solidFill>
                              <a:effectLst/>
                              <a:latin typeface="+mn-lt"/>
                              <a:ea typeface="+mn-ea"/>
                            </a:rPr>
                            <a:t>气流中加热</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2800" b="0" dirty="0">
                              <a:solidFill>
                                <a:schemeClr val="tx1"/>
                              </a:solidFill>
                              <a:effectLst/>
                              <a:latin typeface="+mn-lt"/>
                              <a:ea typeface="+mn-ea"/>
                            </a:rPr>
                            <a:t>MgCl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·6H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a:t>
                          </a:r>
                          <a:r>
                            <a:rPr lang="en-US" sz="2800" b="0" dirty="0" smtClean="0">
                              <a:solidFill>
                                <a:schemeClr val="tx1"/>
                              </a:solidFill>
                              <a:effectLst/>
                              <a:latin typeface="+mn-lt"/>
                              <a:ea typeface="+mn-ea"/>
                            </a:rPr>
                            <a:t>Mg(OH)</a:t>
                          </a:r>
                          <a:r>
                            <a:rPr lang="en-US" sz="2800" b="0" baseline="-25000" dirty="0" smtClean="0">
                              <a:solidFill>
                                <a:schemeClr val="tx1"/>
                              </a:solidFill>
                              <a:effectLst/>
                              <a:latin typeface="+mn-lt"/>
                              <a:ea typeface="+mn-ea"/>
                            </a:rPr>
                            <a:t>2</a:t>
                          </a:r>
                          <a:r>
                            <a:rPr lang="en-US" sz="2800" b="0" dirty="0" smtClean="0">
                              <a:solidFill>
                                <a:schemeClr val="tx1"/>
                              </a:solidFill>
                              <a:effectLst/>
                              <a:latin typeface="+mn-lt"/>
                              <a:ea typeface="+mn-ea"/>
                            </a:rPr>
                            <a:t>+</a:t>
                          </a:r>
                          <a:r>
                            <a:rPr lang="en-US" altLang="zh-CN" sz="2800" b="0" dirty="0" smtClean="0">
                              <a:solidFill>
                                <a:schemeClr val="tx1"/>
                              </a:solidFill>
                              <a:effectLst/>
                              <a:latin typeface="+mn-lt"/>
                              <a:ea typeface="+mn-ea"/>
                            </a:rPr>
                            <a:t>2HCl+</a:t>
                          </a:r>
                        </a:p>
                        <a:p>
                          <a:pPr>
                            <a:lnSpc>
                              <a:spcPct val="120000"/>
                            </a:lnSpc>
                            <a:spcAft>
                              <a:spcPts val="0"/>
                            </a:spcAft>
                          </a:pPr>
                          <a:r>
                            <a:rPr lang="en-US" sz="2800" b="0" dirty="0" smtClean="0">
                              <a:solidFill>
                                <a:schemeClr val="tx1"/>
                              </a:solidFill>
                              <a:effectLst/>
                              <a:latin typeface="+mn-lt"/>
                              <a:ea typeface="+mn-ea"/>
                            </a:rPr>
                            <a:t>4H</a:t>
                          </a:r>
                          <a:r>
                            <a:rPr lang="en-US" sz="2800" b="0" baseline="-25000" dirty="0" smtClean="0">
                              <a:solidFill>
                                <a:schemeClr val="tx1"/>
                              </a:solidFill>
                              <a:effectLst/>
                              <a:latin typeface="+mn-lt"/>
                              <a:ea typeface="+mn-ea"/>
                            </a:rPr>
                            <a:t>2</a:t>
                          </a:r>
                          <a:r>
                            <a:rPr lang="en-US" sz="2800" b="0" dirty="0" smtClean="0">
                              <a:solidFill>
                                <a:schemeClr val="tx1"/>
                              </a:solidFill>
                              <a:effectLst/>
                              <a:latin typeface="+mn-lt"/>
                              <a:ea typeface="+mn-ea"/>
                            </a:rPr>
                            <a:t>O</a:t>
                          </a:r>
                          <a:r>
                            <a:rPr lang="en-US" sz="2800" b="0" dirty="0">
                              <a:solidFill>
                                <a:schemeClr val="tx1"/>
                              </a:solidFill>
                              <a:effectLst/>
                              <a:latin typeface="+mn-lt"/>
                              <a:ea typeface="+mn-ea"/>
                            </a:rPr>
                            <a:t>,</a:t>
                          </a:r>
                          <a:r>
                            <a:rPr lang="zh-CN" sz="2800" b="0" dirty="0">
                              <a:solidFill>
                                <a:schemeClr val="tx1"/>
                              </a:solidFill>
                              <a:effectLst/>
                              <a:latin typeface="+mn-lt"/>
                              <a:ea typeface="+mn-ea"/>
                            </a:rPr>
                            <a:t>引入</a:t>
                          </a:r>
                          <a:r>
                            <a:rPr lang="en-US" sz="2800" b="0" dirty="0" err="1">
                              <a:solidFill>
                                <a:schemeClr val="tx1"/>
                              </a:solidFill>
                              <a:effectLst/>
                              <a:latin typeface="+mn-lt"/>
                              <a:ea typeface="+mn-ea"/>
                            </a:rPr>
                            <a:t>HCl</a:t>
                          </a:r>
                          <a:r>
                            <a:rPr lang="zh-CN" sz="2800" b="0" dirty="0">
                              <a:solidFill>
                                <a:schemeClr val="tx1"/>
                              </a:solidFill>
                              <a:effectLst/>
                              <a:latin typeface="+mn-lt"/>
                              <a:ea typeface="+mn-ea"/>
                            </a:rPr>
                            <a:t>可抑制</a:t>
                          </a:r>
                          <a:r>
                            <a:rPr lang="en-US" sz="2800" b="0" dirty="0">
                              <a:solidFill>
                                <a:schemeClr val="tx1"/>
                              </a:solidFill>
                              <a:effectLst/>
                              <a:latin typeface="+mn-lt"/>
                              <a:ea typeface="+mn-ea"/>
                            </a:rPr>
                            <a:t>Mg</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的水解</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697768103"/>
                      </a:ext>
                    </a:extLst>
                  </a:tr>
                  <a:tr h="1090208">
                    <a:tc>
                      <a:txBody>
                        <a:bodyPr/>
                        <a:lstStyle/>
                        <a:p>
                          <a:pPr algn="ctr">
                            <a:lnSpc>
                              <a:spcPct val="120000"/>
                            </a:lnSpc>
                            <a:spcAft>
                              <a:spcPts val="0"/>
                            </a:spcAft>
                          </a:pPr>
                          <a:r>
                            <a:rPr lang="zh-CN" sz="2800" b="0">
                              <a:solidFill>
                                <a:schemeClr val="tx1"/>
                              </a:solidFill>
                              <a:effectLst/>
                              <a:latin typeface="+mn-lt"/>
                              <a:ea typeface="+mn-ea"/>
                            </a:rPr>
                            <a:t>泡沫灭</a:t>
                          </a:r>
                        </a:p>
                        <a:p>
                          <a:pPr algn="ctr">
                            <a:lnSpc>
                              <a:spcPct val="120000"/>
                            </a:lnSpc>
                            <a:spcAft>
                              <a:spcPts val="0"/>
                            </a:spcAft>
                          </a:pPr>
                          <a:r>
                            <a:rPr lang="zh-CN" sz="2800" b="0">
                              <a:solidFill>
                                <a:schemeClr val="tx1"/>
                              </a:solidFill>
                              <a:effectLst/>
                              <a:latin typeface="+mn-lt"/>
                              <a:ea typeface="+mn-ea"/>
                            </a:rPr>
                            <a:t>火器</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用</a:t>
                          </a:r>
                          <a:r>
                            <a:rPr lang="en-US" sz="2800" b="0" dirty="0">
                              <a:solidFill>
                                <a:schemeClr val="tx1"/>
                              </a:solidFill>
                              <a:effectLst/>
                              <a:latin typeface="+mn-lt"/>
                              <a:ea typeface="+mn-ea"/>
                            </a:rPr>
                            <a:t>Al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溶液与</a:t>
                          </a:r>
                        </a:p>
                        <a:p>
                          <a:pPr algn="ctr">
                            <a:lnSpc>
                              <a:spcPct val="120000"/>
                            </a:lnSpc>
                            <a:spcAft>
                              <a:spcPts val="0"/>
                            </a:spcAft>
                          </a:pPr>
                          <a:r>
                            <a:rPr lang="en-US" sz="2800" b="0" dirty="0">
                              <a:solidFill>
                                <a:schemeClr val="tx1"/>
                              </a:solidFill>
                              <a:effectLst/>
                              <a:latin typeface="+mn-lt"/>
                              <a:ea typeface="+mn-ea"/>
                            </a:rPr>
                            <a:t>NaHCO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溶液混合</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0312" t="-407263" b="-12849"/>
                          </a:stretch>
                        </a:blipFill>
                      </a:tcPr>
                    </a:tc>
                    <a:extLst>
                      <a:ext uri="{0D108BD9-81ED-4DB2-BD59-A6C34878D82A}">
                        <a16:rowId xmlns:a16="http://schemas.microsoft.com/office/drawing/2014/main" xmlns:a14="http://schemas.microsoft.com/office/drawing/2010/main" xmlns="" val="2624343376"/>
                      </a:ext>
                    </a:extLst>
                  </a:tr>
                </a:tbl>
              </a:graphicData>
            </a:graphic>
          </p:graphicFrame>
        </mc:Fallback>
      </mc:AlternateContent>
      <p:sp>
        <p:nvSpPr>
          <p:cNvPr id="22" name="矩形 21">
            <a:extLst>
              <a:ext uri="{FF2B5EF4-FFF2-40B4-BE49-F238E27FC236}">
                <a16:creationId xmlns="" xmlns:a16="http://schemas.microsoft.com/office/drawing/2014/main" id="{C8AB1F9B-C3F9-4109-9CDC-DB707CDBDEB8}"/>
              </a:ext>
            </a:extLst>
          </p:cNvPr>
          <p:cNvSpPr/>
          <p:nvPr/>
        </p:nvSpPr>
        <p:spPr>
          <a:xfrm>
            <a:off x="234042" y="360768"/>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pic>
        <p:nvPicPr>
          <p:cNvPr id="23" name="图片 22">
            <a:extLst>
              <a:ext uri="{FF2B5EF4-FFF2-40B4-BE49-F238E27FC236}">
                <a16:creationId xmlns="" xmlns:a16="http://schemas.microsoft.com/office/drawing/2014/main" id="{F0BD22A6-8159-460A-B6D3-DE149652E26F}"/>
              </a:ext>
            </a:extLst>
          </p:cNvPr>
          <p:cNvPicPr/>
          <p:nvPr/>
        </p:nvPicPr>
        <p:blipFill>
          <a:blip r:embed="rId3"/>
          <a:stretch>
            <a:fillRect/>
          </a:stretch>
        </p:blipFill>
        <p:spPr>
          <a:xfrm>
            <a:off x="8115300" y="2807406"/>
            <a:ext cx="652463" cy="370675"/>
          </a:xfrm>
          <a:prstGeom prst="rect">
            <a:avLst/>
          </a:prstGeom>
        </p:spPr>
      </p:pic>
      <p:pic>
        <p:nvPicPr>
          <p:cNvPr id="24" name="图片 23">
            <a:extLst>
              <a:ext uri="{FF2B5EF4-FFF2-40B4-BE49-F238E27FC236}">
                <a16:creationId xmlns="" xmlns:a16="http://schemas.microsoft.com/office/drawing/2014/main" id="{10D5FE25-691F-4B3D-A7B8-11255C1E03EE}"/>
              </a:ext>
            </a:extLst>
          </p:cNvPr>
          <p:cNvPicPr/>
          <p:nvPr/>
        </p:nvPicPr>
        <p:blipFill>
          <a:blip r:embed="rId3"/>
          <a:stretch>
            <a:fillRect/>
          </a:stretch>
        </p:blipFill>
        <p:spPr>
          <a:xfrm>
            <a:off x="8274173" y="4255944"/>
            <a:ext cx="652463" cy="370675"/>
          </a:xfrm>
          <a:prstGeom prst="rect">
            <a:avLst/>
          </a:prstGeom>
        </p:spPr>
      </p:pic>
      <p:pic>
        <p:nvPicPr>
          <p:cNvPr id="28" name="图片 27">
            <a:extLst>
              <a:ext uri="{FF2B5EF4-FFF2-40B4-BE49-F238E27FC236}">
                <a16:creationId xmlns="" xmlns:a16="http://schemas.microsoft.com/office/drawing/2014/main" id="{17124233-B6BA-4A8E-A87D-EFE2E5EB837C}"/>
              </a:ext>
            </a:extLst>
          </p:cNvPr>
          <p:cNvPicPr/>
          <p:nvPr/>
        </p:nvPicPr>
        <p:blipFill>
          <a:blip r:embed="rId4"/>
          <a:stretch>
            <a:fillRect/>
          </a:stretch>
        </p:blipFill>
        <p:spPr>
          <a:xfrm>
            <a:off x="8403431" y="5547889"/>
            <a:ext cx="652463" cy="376176"/>
          </a:xfrm>
          <a:prstGeom prst="rect">
            <a:avLst/>
          </a:prstGeom>
        </p:spPr>
      </p:pic>
    </p:spTree>
    <p:extLst>
      <p:ext uri="{BB962C8B-B14F-4D97-AF65-F5344CB8AC3E}">
        <p14:creationId xmlns:p14="http://schemas.microsoft.com/office/powerpoint/2010/main" val="73489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graphicFrame>
        <p:nvGraphicFramePr>
          <p:cNvPr id="2" name="表格 1">
            <a:extLst>
              <a:ext uri="{FF2B5EF4-FFF2-40B4-BE49-F238E27FC236}">
                <a16:creationId xmlns="" xmlns:a16="http://schemas.microsoft.com/office/drawing/2014/main" id="{B577586B-80A2-457D-ACCA-5DBD955C8681}"/>
              </a:ext>
            </a:extLst>
          </p:cNvPr>
          <p:cNvGraphicFramePr>
            <a:graphicFrameLocks noGrp="1"/>
          </p:cNvGraphicFramePr>
          <p:nvPr>
            <p:extLst>
              <p:ext uri="{D42A27DB-BD31-4B8C-83A1-F6EECF244321}">
                <p14:modId xmlns:p14="http://schemas.microsoft.com/office/powerpoint/2010/main" val="440284733"/>
              </p:ext>
            </p:extLst>
          </p:nvPr>
        </p:nvGraphicFramePr>
        <p:xfrm>
          <a:off x="328386" y="1071223"/>
          <a:ext cx="11534295" cy="5119773"/>
        </p:xfrm>
        <a:graphic>
          <a:graphicData uri="http://schemas.openxmlformats.org/drawingml/2006/table">
            <a:tbl>
              <a:tblPr firstRow="1" firstCol="1" bandRow="1">
                <a:tableStyleId>{5C22544A-7EE6-4342-B048-85BDC9FD1C3A}</a:tableStyleId>
              </a:tblPr>
              <a:tblGrid>
                <a:gridCol w="1977571">
                  <a:extLst>
                    <a:ext uri="{9D8B030D-6E8A-4147-A177-3AD203B41FA5}">
                      <a16:colId xmlns="" xmlns:a16="http://schemas.microsoft.com/office/drawing/2014/main" val="39872348"/>
                    </a:ext>
                  </a:extLst>
                </a:gridCol>
                <a:gridCol w="4717143">
                  <a:extLst>
                    <a:ext uri="{9D8B030D-6E8A-4147-A177-3AD203B41FA5}">
                      <a16:colId xmlns="" xmlns:a16="http://schemas.microsoft.com/office/drawing/2014/main" val="2282889084"/>
                    </a:ext>
                  </a:extLst>
                </a:gridCol>
                <a:gridCol w="4839581">
                  <a:extLst>
                    <a:ext uri="{9D8B030D-6E8A-4147-A177-3AD203B41FA5}">
                      <a16:colId xmlns="" xmlns:a16="http://schemas.microsoft.com/office/drawing/2014/main" val="426132411"/>
                    </a:ext>
                  </a:extLst>
                </a:gridCol>
              </a:tblGrid>
              <a:tr h="639213">
                <a:tc>
                  <a:txBody>
                    <a:bodyPr/>
                    <a:lstStyle/>
                    <a:p>
                      <a:pPr algn="ctr">
                        <a:lnSpc>
                          <a:spcPct val="120000"/>
                        </a:lnSpc>
                        <a:spcAft>
                          <a:spcPts val="0"/>
                        </a:spcAft>
                      </a:pPr>
                      <a:r>
                        <a:rPr lang="zh-CN" sz="2800" b="0" dirty="0">
                          <a:solidFill>
                            <a:schemeClr val="tx1"/>
                          </a:solidFill>
                          <a:effectLst/>
                          <a:latin typeface="+mn-lt"/>
                          <a:ea typeface="+mn-ea"/>
                        </a:rPr>
                        <a:t>水解的应用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原理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80621209"/>
                  </a:ext>
                </a:extLst>
              </a:tr>
              <a:tr h="495300">
                <a:tc>
                  <a:txBody>
                    <a:bodyPr/>
                    <a:lstStyle/>
                    <a:p>
                      <a:pPr algn="ctr">
                        <a:lnSpc>
                          <a:spcPct val="150000"/>
                        </a:lnSpc>
                        <a:spcAft>
                          <a:spcPts val="0"/>
                        </a:spcAft>
                      </a:pPr>
                      <a:r>
                        <a:rPr lang="zh-CN" sz="2800" b="0">
                          <a:solidFill>
                            <a:schemeClr val="tx1"/>
                          </a:solidFill>
                          <a:effectLst/>
                          <a:latin typeface="+mn-lt"/>
                          <a:ea typeface="+mn-ea"/>
                        </a:rPr>
                        <a:t>制备某</a:t>
                      </a:r>
                    </a:p>
                    <a:p>
                      <a:pPr algn="ctr">
                        <a:lnSpc>
                          <a:spcPct val="150000"/>
                        </a:lnSpc>
                        <a:spcAft>
                          <a:spcPts val="0"/>
                        </a:spcAft>
                      </a:pPr>
                      <a:r>
                        <a:rPr lang="zh-CN" sz="2800" b="0">
                          <a:solidFill>
                            <a:schemeClr val="tx1"/>
                          </a:solidFill>
                          <a:effectLst/>
                          <a:latin typeface="+mn-lt"/>
                          <a:ea typeface="+mn-ea"/>
                        </a:rPr>
                        <a:t>些无机</a:t>
                      </a:r>
                    </a:p>
                    <a:p>
                      <a:pPr algn="ctr">
                        <a:lnSpc>
                          <a:spcPct val="150000"/>
                        </a:lnSpc>
                        <a:spcAft>
                          <a:spcPts val="0"/>
                        </a:spcAft>
                      </a:pPr>
                      <a:r>
                        <a:rPr lang="zh-CN" sz="2800" b="0">
                          <a:solidFill>
                            <a:schemeClr val="tx1"/>
                          </a:solidFill>
                          <a:effectLst/>
                          <a:latin typeface="+mn-lt"/>
                          <a:ea typeface="+mn-ea"/>
                        </a:rPr>
                        <a:t>化合物</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TiO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的制备</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TiCl</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en-US" sz="2800" b="0" i="1" dirty="0">
                          <a:solidFill>
                            <a:schemeClr val="tx1"/>
                          </a:solidFill>
                          <a:effectLst/>
                          <a:latin typeface="+mn-lt"/>
                          <a:ea typeface="+mn-ea"/>
                        </a:rPr>
                        <a:t>x</a:t>
                      </a:r>
                      <a:r>
                        <a:rPr lang="en-US" sz="2800" b="0" dirty="0">
                          <a:solidFill>
                            <a:schemeClr val="tx1"/>
                          </a:solidFill>
                          <a:effectLst/>
                          <a:latin typeface="+mn-lt"/>
                          <a:ea typeface="+mn-ea"/>
                        </a:rPr>
                        <a:t>+2)H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zh-CN" sz="2800" b="0" dirty="0">
                          <a:solidFill>
                            <a:schemeClr val="tx1"/>
                          </a:solidFill>
                          <a:effectLst/>
                          <a:latin typeface="+mn-lt"/>
                          <a:ea typeface="+mn-ea"/>
                        </a:rPr>
                        <a:t>过量</a:t>
                      </a:r>
                      <a:r>
                        <a:rPr lang="en-US" sz="2800" b="0" dirty="0">
                          <a:solidFill>
                            <a:schemeClr val="tx1"/>
                          </a:solidFill>
                          <a:effectLst/>
                          <a:latin typeface="+mn-lt"/>
                          <a:ea typeface="+mn-ea"/>
                        </a:rPr>
                        <a:t>) TiO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en-US" sz="2800" b="0" i="1" dirty="0">
                          <a:solidFill>
                            <a:schemeClr val="tx1"/>
                          </a:solidFill>
                          <a:effectLst/>
                          <a:latin typeface="+mn-lt"/>
                          <a:ea typeface="+mn-ea"/>
                        </a:rPr>
                        <a:t>x</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O↓+4HCl</a:t>
                      </a:r>
                      <a:endParaRPr lang="zh-CN" sz="2800" b="0" dirty="0">
                        <a:solidFill>
                          <a:schemeClr val="tx1"/>
                        </a:solidFill>
                        <a:effectLst/>
                        <a:latin typeface="+mn-lt"/>
                        <a:ea typeface="+mn-ea"/>
                      </a:endParaRPr>
                    </a:p>
                    <a:p>
                      <a:pPr>
                        <a:lnSpc>
                          <a:spcPct val="150000"/>
                        </a:lnSpc>
                        <a:spcAft>
                          <a:spcPts val="0"/>
                        </a:spcAft>
                      </a:pPr>
                      <a:r>
                        <a:rPr lang="en-US" sz="2800" b="0" dirty="0">
                          <a:solidFill>
                            <a:schemeClr val="tx1"/>
                          </a:solidFill>
                          <a:effectLst/>
                          <a:latin typeface="+mn-lt"/>
                          <a:ea typeface="+mn-ea"/>
                        </a:rPr>
                        <a:t>TiO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en-US" sz="2800" b="0" i="1" dirty="0">
                          <a:solidFill>
                            <a:schemeClr val="tx1"/>
                          </a:solidFill>
                          <a:effectLst/>
                          <a:latin typeface="+mn-lt"/>
                          <a:ea typeface="+mn-ea"/>
                        </a:rPr>
                        <a:t>x</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TiO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en-US" sz="2800" b="0" i="1" dirty="0">
                          <a:solidFill>
                            <a:schemeClr val="tx1"/>
                          </a:solidFill>
                          <a:effectLst/>
                          <a:latin typeface="+mn-lt"/>
                          <a:ea typeface="+mn-ea"/>
                        </a:rPr>
                        <a:t>x</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2407884"/>
                  </a:ext>
                </a:extLst>
              </a:tr>
              <a:tr h="660400">
                <a:tc>
                  <a:txBody>
                    <a:bodyPr/>
                    <a:lstStyle/>
                    <a:p>
                      <a:pPr algn="ctr">
                        <a:lnSpc>
                          <a:spcPct val="150000"/>
                        </a:lnSpc>
                        <a:spcAft>
                          <a:spcPts val="0"/>
                        </a:spcAft>
                      </a:pPr>
                      <a:r>
                        <a:rPr lang="zh-CN" sz="2800" b="0">
                          <a:solidFill>
                            <a:schemeClr val="tx1"/>
                          </a:solidFill>
                          <a:effectLst/>
                          <a:latin typeface="+mn-lt"/>
                          <a:ea typeface="+mn-ea"/>
                        </a:rPr>
                        <a:t>混合盐</a:t>
                      </a:r>
                    </a:p>
                    <a:p>
                      <a:pPr algn="ctr">
                        <a:lnSpc>
                          <a:spcPct val="150000"/>
                        </a:lnSpc>
                        <a:spcAft>
                          <a:spcPts val="0"/>
                        </a:spcAft>
                      </a:pPr>
                      <a:r>
                        <a:rPr lang="zh-CN" sz="2800" b="0">
                          <a:solidFill>
                            <a:schemeClr val="tx1"/>
                          </a:solidFill>
                          <a:effectLst/>
                          <a:latin typeface="+mn-lt"/>
                          <a:ea typeface="+mn-ea"/>
                        </a:rPr>
                        <a:t>溶液的</a:t>
                      </a:r>
                    </a:p>
                    <a:p>
                      <a:pPr algn="ctr">
                        <a:lnSpc>
                          <a:spcPct val="150000"/>
                        </a:lnSpc>
                        <a:spcAft>
                          <a:spcPts val="0"/>
                        </a:spcAft>
                      </a:pPr>
                      <a:r>
                        <a:rPr lang="zh-CN" sz="2800" b="0">
                          <a:solidFill>
                            <a:schemeClr val="tx1"/>
                          </a:solidFill>
                          <a:effectLst/>
                          <a:latin typeface="+mn-lt"/>
                          <a:ea typeface="+mn-ea"/>
                        </a:rPr>
                        <a:t>除杂与</a:t>
                      </a:r>
                    </a:p>
                    <a:p>
                      <a:pPr algn="ctr">
                        <a:lnSpc>
                          <a:spcPct val="150000"/>
                        </a:lnSpc>
                        <a:spcAft>
                          <a:spcPts val="0"/>
                        </a:spcAft>
                      </a:pPr>
                      <a:r>
                        <a:rPr lang="zh-CN" sz="2800" b="0">
                          <a:solidFill>
                            <a:schemeClr val="tx1"/>
                          </a:solidFill>
                          <a:effectLst/>
                          <a:latin typeface="+mn-lt"/>
                          <a:ea typeface="+mn-ea"/>
                        </a:rPr>
                        <a:t>提纯</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latin typeface="+mn-lt"/>
                          <a:ea typeface="+mn-ea"/>
                        </a:rPr>
                        <a:t>用</a:t>
                      </a:r>
                      <a:r>
                        <a:rPr lang="en-US" sz="2800" b="0">
                          <a:solidFill>
                            <a:schemeClr val="tx1"/>
                          </a:solidFill>
                          <a:effectLst/>
                          <a:latin typeface="+mn-lt"/>
                          <a:ea typeface="+mn-ea"/>
                        </a:rPr>
                        <a:t>MgO[</a:t>
                      </a:r>
                      <a:r>
                        <a:rPr lang="zh-CN" sz="2800" b="0">
                          <a:solidFill>
                            <a:schemeClr val="tx1"/>
                          </a:solidFill>
                          <a:effectLst/>
                          <a:latin typeface="+mn-lt"/>
                          <a:ea typeface="+mn-ea"/>
                        </a:rPr>
                        <a:t>或</a:t>
                      </a:r>
                      <a:r>
                        <a:rPr lang="en-US" sz="2800" b="0">
                          <a:solidFill>
                            <a:schemeClr val="tx1"/>
                          </a:solidFill>
                          <a:effectLst/>
                          <a:latin typeface="+mn-lt"/>
                          <a:ea typeface="+mn-ea"/>
                        </a:rPr>
                        <a:t>Mg(OH)</a:t>
                      </a:r>
                      <a:r>
                        <a:rPr lang="en-US" sz="2800" b="0" baseline="-25000">
                          <a:solidFill>
                            <a:schemeClr val="tx1"/>
                          </a:solidFill>
                          <a:effectLst/>
                          <a:latin typeface="+mn-lt"/>
                          <a:ea typeface="+mn-ea"/>
                        </a:rPr>
                        <a:t>2</a:t>
                      </a:r>
                      <a:r>
                        <a:rPr lang="zh-CN" sz="2800" b="0">
                          <a:solidFill>
                            <a:schemeClr val="tx1"/>
                          </a:solidFill>
                          <a:effectLst/>
                          <a:latin typeface="+mn-lt"/>
                          <a:ea typeface="+mn-ea"/>
                        </a:rPr>
                        <a:t>或</a:t>
                      </a:r>
                      <a:r>
                        <a:rPr lang="en-US" sz="2800" b="0">
                          <a:solidFill>
                            <a:schemeClr val="tx1"/>
                          </a:solidFill>
                          <a:effectLst/>
                          <a:latin typeface="+mn-lt"/>
                          <a:ea typeface="+mn-ea"/>
                        </a:rPr>
                        <a:t>MgCO</a:t>
                      </a:r>
                      <a:r>
                        <a:rPr lang="en-US" sz="2800" b="0" baseline="-25000">
                          <a:solidFill>
                            <a:schemeClr val="tx1"/>
                          </a:solidFill>
                          <a:effectLst/>
                          <a:latin typeface="+mn-lt"/>
                          <a:ea typeface="+mn-ea"/>
                        </a:rPr>
                        <a:t>3</a:t>
                      </a:r>
                      <a:r>
                        <a:rPr lang="en-US" sz="2800" b="0">
                          <a:solidFill>
                            <a:schemeClr val="tx1"/>
                          </a:solidFill>
                          <a:effectLst/>
                          <a:latin typeface="+mn-lt"/>
                          <a:ea typeface="+mn-ea"/>
                        </a:rPr>
                        <a:t>]</a:t>
                      </a:r>
                      <a:r>
                        <a:rPr lang="zh-CN" sz="2800" b="0">
                          <a:solidFill>
                            <a:schemeClr val="tx1"/>
                          </a:solidFill>
                          <a:effectLst/>
                          <a:latin typeface="+mn-lt"/>
                          <a:ea typeface="+mn-ea"/>
                        </a:rPr>
                        <a:t>调节溶液的</a:t>
                      </a:r>
                      <a:r>
                        <a:rPr lang="en-US" sz="2800" b="0">
                          <a:solidFill>
                            <a:schemeClr val="tx1"/>
                          </a:solidFill>
                          <a:effectLst/>
                          <a:latin typeface="+mn-lt"/>
                          <a:ea typeface="+mn-ea"/>
                        </a:rPr>
                        <a:t>pH,</a:t>
                      </a:r>
                      <a:r>
                        <a:rPr lang="zh-CN" sz="2800" b="0">
                          <a:solidFill>
                            <a:schemeClr val="tx1"/>
                          </a:solidFill>
                          <a:effectLst/>
                          <a:latin typeface="+mn-lt"/>
                          <a:ea typeface="+mn-ea"/>
                        </a:rPr>
                        <a:t>除去</a:t>
                      </a:r>
                      <a:r>
                        <a:rPr lang="en-US" sz="2800" b="0">
                          <a:solidFill>
                            <a:schemeClr val="tx1"/>
                          </a:solidFill>
                          <a:effectLst/>
                          <a:latin typeface="+mn-lt"/>
                          <a:ea typeface="+mn-ea"/>
                        </a:rPr>
                        <a:t>MgCl</a:t>
                      </a:r>
                      <a:r>
                        <a:rPr lang="en-US" sz="2800" b="0" baseline="-25000">
                          <a:solidFill>
                            <a:schemeClr val="tx1"/>
                          </a:solidFill>
                          <a:effectLst/>
                          <a:latin typeface="+mn-lt"/>
                          <a:ea typeface="+mn-ea"/>
                        </a:rPr>
                        <a:t>2</a:t>
                      </a:r>
                      <a:r>
                        <a:rPr lang="zh-CN" sz="2800" b="0">
                          <a:solidFill>
                            <a:schemeClr val="tx1"/>
                          </a:solidFill>
                          <a:effectLst/>
                          <a:latin typeface="+mn-lt"/>
                          <a:ea typeface="+mn-ea"/>
                        </a:rPr>
                        <a:t>中的</a:t>
                      </a:r>
                      <a:r>
                        <a:rPr lang="en-US" sz="2800" b="0">
                          <a:solidFill>
                            <a:schemeClr val="tx1"/>
                          </a:solidFill>
                          <a:effectLst/>
                          <a:latin typeface="+mn-lt"/>
                          <a:ea typeface="+mn-ea"/>
                        </a:rPr>
                        <a:t>FeCl</a:t>
                      </a:r>
                      <a:r>
                        <a:rPr lang="en-US" sz="2800" b="0" baseline="-25000">
                          <a:solidFill>
                            <a:schemeClr val="tx1"/>
                          </a:solidFill>
                          <a:effectLst/>
                          <a:latin typeface="+mn-lt"/>
                          <a:ea typeface="+mn-ea"/>
                        </a:rPr>
                        <a:t>3</a:t>
                      </a:r>
                      <a:r>
                        <a:rPr lang="zh-CN" sz="2800" b="0">
                          <a:solidFill>
                            <a:schemeClr val="tx1"/>
                          </a:solidFill>
                          <a:effectLst/>
                          <a:latin typeface="+mn-lt"/>
                          <a:ea typeface="+mn-ea"/>
                        </a:rPr>
                        <a:t>杂质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+3H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          Fe(OH)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50000"/>
                        </a:lnSpc>
                        <a:spcAft>
                          <a:spcPts val="0"/>
                        </a:spcAft>
                      </a:pPr>
                      <a:r>
                        <a:rPr lang="en-US" sz="2800" b="0" dirty="0">
                          <a:solidFill>
                            <a:schemeClr val="tx1"/>
                          </a:solidFill>
                          <a:effectLst/>
                          <a:latin typeface="+mn-lt"/>
                          <a:ea typeface="+mn-ea"/>
                        </a:rPr>
                        <a:t>3H</a:t>
                      </a:r>
                      <a:r>
                        <a:rPr lang="en-US" sz="2800" b="0" baseline="30000" dirty="0">
                          <a:solidFill>
                            <a:schemeClr val="tx1"/>
                          </a:solidFill>
                          <a:effectLst/>
                          <a:latin typeface="+mn-lt"/>
                          <a:ea typeface="+mn-ea"/>
                        </a:rPr>
                        <a:t>+</a:t>
                      </a:r>
                      <a:endParaRPr lang="zh-CN" sz="2800" b="0" dirty="0">
                        <a:solidFill>
                          <a:schemeClr val="tx1"/>
                        </a:solidFill>
                        <a:effectLst/>
                        <a:latin typeface="+mn-lt"/>
                        <a:ea typeface="+mn-ea"/>
                      </a:endParaRPr>
                    </a:p>
                    <a:p>
                      <a:pPr>
                        <a:lnSpc>
                          <a:spcPct val="150000"/>
                        </a:lnSpc>
                        <a:spcAft>
                          <a:spcPts val="0"/>
                        </a:spcAft>
                      </a:pPr>
                      <a:r>
                        <a:rPr lang="en-US" sz="2800" b="0" dirty="0">
                          <a:solidFill>
                            <a:schemeClr val="tx1"/>
                          </a:solidFill>
                          <a:effectLst/>
                          <a:latin typeface="+mn-lt"/>
                          <a:ea typeface="+mn-ea"/>
                        </a:rPr>
                        <a:t>MgO+2H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           Mg</a:t>
                      </a:r>
                      <a:r>
                        <a:rPr lang="en-US" sz="2800" b="0" baseline="30000" dirty="0">
                          <a:solidFill>
                            <a:schemeClr val="tx1"/>
                          </a:solidFill>
                          <a:effectLst/>
                          <a:latin typeface="+mn-lt"/>
                          <a:ea typeface="+mn-ea"/>
                        </a:rPr>
                        <a:t>2+</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9261362"/>
                  </a:ext>
                </a:extLst>
              </a:tr>
            </a:tbl>
          </a:graphicData>
        </a:graphic>
      </p:graphicFrame>
      <p:sp>
        <p:nvSpPr>
          <p:cNvPr id="22" name="矩形 21">
            <a:extLst>
              <a:ext uri="{FF2B5EF4-FFF2-40B4-BE49-F238E27FC236}">
                <a16:creationId xmlns="" xmlns:a16="http://schemas.microsoft.com/office/drawing/2014/main" id="{C8AB1F9B-C3F9-4109-9CDC-DB707CDBDEB8}"/>
              </a:ext>
            </a:extLst>
          </p:cNvPr>
          <p:cNvSpPr/>
          <p:nvPr/>
        </p:nvSpPr>
        <p:spPr>
          <a:xfrm>
            <a:off x="234042" y="360768"/>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pic>
        <p:nvPicPr>
          <p:cNvPr id="23" name="图片 22">
            <a:extLst>
              <a:ext uri="{FF2B5EF4-FFF2-40B4-BE49-F238E27FC236}">
                <a16:creationId xmlns="" xmlns:a16="http://schemas.microsoft.com/office/drawing/2014/main" id="{F0BD22A6-8159-460A-B6D3-DE149652E26F}"/>
              </a:ext>
            </a:extLst>
          </p:cNvPr>
          <p:cNvPicPr/>
          <p:nvPr/>
        </p:nvPicPr>
        <p:blipFill>
          <a:blip r:embed="rId2"/>
          <a:stretch>
            <a:fillRect/>
          </a:stretch>
        </p:blipFill>
        <p:spPr>
          <a:xfrm>
            <a:off x="10560487" y="1832770"/>
            <a:ext cx="652463" cy="370675"/>
          </a:xfrm>
          <a:prstGeom prst="rect">
            <a:avLst/>
          </a:prstGeom>
        </p:spPr>
      </p:pic>
      <p:pic>
        <p:nvPicPr>
          <p:cNvPr id="14" name="图片 13">
            <a:extLst>
              <a:ext uri="{FF2B5EF4-FFF2-40B4-BE49-F238E27FC236}">
                <a16:creationId xmlns="" xmlns:a16="http://schemas.microsoft.com/office/drawing/2014/main" id="{B442A283-074D-4C6C-8BD5-0450EBA6E69A}"/>
              </a:ext>
            </a:extLst>
          </p:cNvPr>
          <p:cNvPicPr/>
          <p:nvPr/>
        </p:nvPicPr>
        <p:blipFill>
          <a:blip r:embed="rId3"/>
          <a:stretch>
            <a:fillRect/>
          </a:stretch>
        </p:blipFill>
        <p:spPr>
          <a:xfrm>
            <a:off x="9993114" y="2302403"/>
            <a:ext cx="618173" cy="559779"/>
          </a:xfrm>
          <a:prstGeom prst="rect">
            <a:avLst/>
          </a:prstGeom>
        </p:spPr>
      </p:pic>
      <p:pic>
        <p:nvPicPr>
          <p:cNvPr id="15" name="图片 14">
            <a:extLst>
              <a:ext uri="{FF2B5EF4-FFF2-40B4-BE49-F238E27FC236}">
                <a16:creationId xmlns="" xmlns:a16="http://schemas.microsoft.com/office/drawing/2014/main" id="{2A1B8027-0FA3-4998-92B2-B466862CB8EA}"/>
              </a:ext>
            </a:extLst>
          </p:cNvPr>
          <p:cNvPicPr/>
          <p:nvPr/>
        </p:nvPicPr>
        <p:blipFill>
          <a:blip r:embed="rId2"/>
          <a:stretch>
            <a:fillRect/>
          </a:stretch>
        </p:blipFill>
        <p:spPr>
          <a:xfrm>
            <a:off x="8845351" y="4141787"/>
            <a:ext cx="652463" cy="370675"/>
          </a:xfrm>
          <a:prstGeom prst="rect">
            <a:avLst/>
          </a:prstGeom>
        </p:spPr>
      </p:pic>
      <p:pic>
        <p:nvPicPr>
          <p:cNvPr id="16" name="图片 15">
            <a:extLst>
              <a:ext uri="{FF2B5EF4-FFF2-40B4-BE49-F238E27FC236}">
                <a16:creationId xmlns="" xmlns:a16="http://schemas.microsoft.com/office/drawing/2014/main" id="{D5A3E29C-047B-4E55-9FE8-B457E3045C32}"/>
              </a:ext>
            </a:extLst>
          </p:cNvPr>
          <p:cNvPicPr/>
          <p:nvPr/>
        </p:nvPicPr>
        <p:blipFill>
          <a:blip r:embed="rId4"/>
          <a:stretch>
            <a:fillRect/>
          </a:stretch>
        </p:blipFill>
        <p:spPr>
          <a:xfrm>
            <a:off x="8794550" y="5423301"/>
            <a:ext cx="652463" cy="376176"/>
          </a:xfrm>
          <a:prstGeom prst="rect">
            <a:avLst/>
          </a:prstGeom>
        </p:spPr>
      </p:pic>
    </p:spTree>
    <p:extLst>
      <p:ext uri="{BB962C8B-B14F-4D97-AF65-F5344CB8AC3E}">
        <p14:creationId xmlns:p14="http://schemas.microsoft.com/office/powerpoint/2010/main" val="426528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424268"/>
            <a:ext cx="11723913" cy="5909310"/>
          </a:xfrm>
          <a:prstGeom prst="rect">
            <a:avLst/>
          </a:prstGeom>
        </p:spPr>
        <p:txBody>
          <a:bodyPr wrap="square">
            <a:spAutoFit/>
          </a:bodyPr>
          <a:lstStyle/>
          <a:p>
            <a:pPr>
              <a:lnSpc>
                <a:spcPct val="150000"/>
              </a:lnSpc>
            </a:pPr>
            <a:r>
              <a:rPr lang="en-US" altLang="zh-CN" sz="2800" b="1" dirty="0"/>
              <a:t>2.“</a:t>
            </a:r>
            <a:r>
              <a:rPr lang="zh-CN" altLang="zh-CN" sz="2800" b="1" dirty="0"/>
              <a:t>四规律</a:t>
            </a:r>
            <a:r>
              <a:rPr lang="en-US" altLang="zh-CN" sz="2800" b="1" dirty="0"/>
              <a:t>”</a:t>
            </a:r>
            <a:r>
              <a:rPr lang="zh-CN" altLang="zh-CN" sz="2800" b="1" dirty="0"/>
              <a:t>判断盐溶液蒸干所得物质</a:t>
            </a:r>
          </a:p>
          <a:p>
            <a:pPr>
              <a:lnSpc>
                <a:spcPct val="150000"/>
              </a:lnSpc>
            </a:pPr>
            <a:r>
              <a:rPr lang="en-US" altLang="zh-CN" sz="2800" dirty="0"/>
              <a:t>(1)</a:t>
            </a:r>
            <a:r>
              <a:rPr lang="zh-CN" altLang="zh-CN" sz="2800" dirty="0"/>
              <a:t>考虑盐是否分解。如加热蒸干</a:t>
            </a:r>
            <a:r>
              <a:rPr lang="en-US" altLang="zh-CN" sz="2800" dirty="0"/>
              <a:t>Ca(HCO</a:t>
            </a:r>
            <a:r>
              <a:rPr lang="en-US" altLang="zh-CN" sz="2800" baseline="-25000" dirty="0"/>
              <a:t>3</a:t>
            </a:r>
            <a:r>
              <a:rPr lang="en-US" altLang="zh-CN" sz="2800" dirty="0"/>
              <a:t>)</a:t>
            </a:r>
            <a:r>
              <a:rPr lang="en-US" altLang="zh-CN" sz="2800" baseline="-25000" dirty="0"/>
              <a:t>2</a:t>
            </a:r>
            <a:r>
              <a:rPr lang="zh-CN" altLang="zh-CN" sz="2800" dirty="0"/>
              <a:t>溶液</a:t>
            </a:r>
            <a:r>
              <a:rPr lang="en-US" altLang="zh-CN" sz="2800" dirty="0"/>
              <a:t>,</a:t>
            </a:r>
            <a:r>
              <a:rPr lang="zh-CN" altLang="zh-CN" sz="2800" dirty="0"/>
              <a:t>因其分解</a:t>
            </a:r>
            <a:r>
              <a:rPr lang="en-US" altLang="zh-CN" sz="2800" dirty="0"/>
              <a:t>,</a:t>
            </a:r>
            <a:r>
              <a:rPr lang="zh-CN" altLang="zh-CN" sz="2800" dirty="0"/>
              <a:t>所得固体应是</a:t>
            </a:r>
            <a:r>
              <a:rPr lang="en-US" altLang="zh-CN" sz="2800" dirty="0"/>
              <a:t>CaCO</a:t>
            </a:r>
            <a:r>
              <a:rPr lang="en-US" altLang="zh-CN" sz="2800" baseline="-25000" dirty="0"/>
              <a:t>3</a:t>
            </a:r>
            <a:r>
              <a:rPr lang="zh-CN" altLang="zh-CN" sz="2800" dirty="0"/>
              <a:t>。</a:t>
            </a:r>
          </a:p>
          <a:p>
            <a:pPr>
              <a:lnSpc>
                <a:spcPct val="150000"/>
              </a:lnSpc>
            </a:pPr>
            <a:r>
              <a:rPr lang="en-US" altLang="zh-CN" sz="2800" dirty="0"/>
              <a:t>(2)</a:t>
            </a:r>
            <a:r>
              <a:rPr lang="zh-CN" altLang="zh-CN" sz="2800" dirty="0"/>
              <a:t>考虑氧化还原反应。如加热蒸干</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溶液</a:t>
            </a:r>
            <a:r>
              <a:rPr lang="en-US" altLang="zh-CN" sz="2800" dirty="0"/>
              <a:t>,</a:t>
            </a:r>
            <a:r>
              <a:rPr lang="zh-CN" altLang="zh-CN" sz="2800" dirty="0"/>
              <a:t>因</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易被氧化</a:t>
            </a:r>
            <a:r>
              <a:rPr lang="en-US" altLang="zh-CN" sz="2800" dirty="0"/>
              <a:t>,</a:t>
            </a:r>
            <a:r>
              <a:rPr lang="zh-CN" altLang="zh-CN" sz="2800" dirty="0"/>
              <a:t>所得固体应是</a:t>
            </a:r>
            <a:r>
              <a:rPr lang="en-US" altLang="zh-CN" sz="2800" dirty="0"/>
              <a:t>Na</a:t>
            </a:r>
            <a:r>
              <a:rPr lang="en-US" altLang="zh-CN" sz="2800" baseline="-25000" dirty="0"/>
              <a:t>2</a:t>
            </a:r>
            <a:r>
              <a:rPr lang="en-US" altLang="zh-CN" sz="2800" dirty="0"/>
              <a:t>SO</a:t>
            </a:r>
            <a:r>
              <a:rPr lang="en-US" altLang="zh-CN" sz="2800" baseline="-25000" dirty="0"/>
              <a:t>4</a:t>
            </a:r>
            <a:r>
              <a:rPr lang="zh-CN" altLang="zh-CN" sz="2800" dirty="0"/>
              <a:t>。</a:t>
            </a:r>
          </a:p>
          <a:p>
            <a:pPr>
              <a:lnSpc>
                <a:spcPct val="150000"/>
              </a:lnSpc>
            </a:pPr>
            <a:r>
              <a:rPr lang="en-US" altLang="zh-CN" sz="2800" dirty="0"/>
              <a:t>(3)</a:t>
            </a:r>
            <a:r>
              <a:rPr lang="zh-CN" altLang="zh-CN" sz="2800" dirty="0"/>
              <a:t>弱酸阴离子易水解的强碱盐</a:t>
            </a:r>
            <a:r>
              <a:rPr lang="en-US" altLang="zh-CN" sz="2800" dirty="0"/>
              <a:t>,</a:t>
            </a:r>
            <a:r>
              <a:rPr lang="zh-CN" altLang="zh-CN" sz="2800" dirty="0"/>
              <a:t>蒸干后一般得到原物质</a:t>
            </a:r>
            <a:r>
              <a:rPr lang="en-US" altLang="zh-CN" sz="2800" dirty="0"/>
              <a:t>,</a:t>
            </a:r>
            <a:r>
              <a:rPr lang="zh-CN" altLang="zh-CN" sz="2800" dirty="0"/>
              <a:t>如</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等。</a:t>
            </a:r>
          </a:p>
          <a:p>
            <a:pPr>
              <a:lnSpc>
                <a:spcPct val="150000"/>
              </a:lnSpc>
            </a:pPr>
            <a:r>
              <a:rPr lang="en-US" altLang="zh-CN" sz="2800" dirty="0"/>
              <a:t>(4)</a:t>
            </a:r>
            <a:r>
              <a:rPr lang="zh-CN" altLang="zh-CN" sz="2800" dirty="0"/>
              <a:t>盐溶液水解生成难挥发性酸时</a:t>
            </a:r>
            <a:r>
              <a:rPr lang="en-US" altLang="zh-CN" sz="2800" dirty="0"/>
              <a:t>,</a:t>
            </a:r>
            <a:r>
              <a:rPr lang="zh-CN" altLang="zh-CN" sz="2800" dirty="0"/>
              <a:t>蒸干后一般得到原物质</a:t>
            </a:r>
            <a:r>
              <a:rPr lang="en-US" altLang="zh-CN" sz="2800" dirty="0"/>
              <a:t>,</a:t>
            </a:r>
            <a:r>
              <a:rPr lang="zh-CN" altLang="zh-CN" sz="2800" dirty="0"/>
              <a:t>如</a:t>
            </a:r>
            <a:r>
              <a:rPr lang="en-US" altLang="zh-CN" sz="2800" dirty="0"/>
              <a:t>CuSO</a:t>
            </a:r>
            <a:r>
              <a:rPr lang="en-US" altLang="zh-CN" sz="2800" baseline="-25000" dirty="0"/>
              <a:t>4</a:t>
            </a:r>
            <a:r>
              <a:rPr lang="en-US" altLang="zh-CN" sz="2800" dirty="0"/>
              <a:t>(</a:t>
            </a:r>
            <a:r>
              <a:rPr lang="en-US" altLang="zh-CN" sz="2800" dirty="0" err="1"/>
              <a:t>aq</a:t>
            </a:r>
            <a:r>
              <a:rPr lang="en-US" altLang="zh-CN" sz="2800" dirty="0"/>
              <a:t>) CuSO</a:t>
            </a:r>
            <a:r>
              <a:rPr lang="en-US" altLang="zh-CN" sz="2800" baseline="-25000" dirty="0"/>
              <a:t>4</a:t>
            </a:r>
            <a:r>
              <a:rPr lang="en-US" altLang="zh-CN" sz="2800" dirty="0"/>
              <a:t>(s);</a:t>
            </a:r>
            <a:r>
              <a:rPr lang="zh-CN" altLang="zh-CN" sz="2800" dirty="0"/>
              <a:t>盐溶液水解生成易挥发性酸时</a:t>
            </a:r>
            <a:r>
              <a:rPr lang="en-US" altLang="zh-CN" sz="2800" dirty="0"/>
              <a:t>,</a:t>
            </a:r>
            <a:r>
              <a:rPr lang="zh-CN" altLang="zh-CN" sz="2800" dirty="0"/>
              <a:t>蒸干灼烧后一般得到对应的氧化物</a:t>
            </a:r>
            <a:r>
              <a:rPr lang="en-US" altLang="zh-CN" sz="2800" dirty="0"/>
              <a:t>,</a:t>
            </a:r>
            <a:r>
              <a:rPr lang="zh-CN" altLang="zh-CN" sz="2800" dirty="0"/>
              <a:t>如</a:t>
            </a:r>
            <a:r>
              <a:rPr lang="en-US" altLang="zh-CN" sz="2800" dirty="0"/>
              <a:t>AlCl</a:t>
            </a:r>
            <a:r>
              <a:rPr lang="en-US" altLang="zh-CN" sz="2800" baseline="-25000" dirty="0"/>
              <a:t>3</a:t>
            </a:r>
            <a:r>
              <a:rPr lang="en-US" altLang="zh-CN" sz="2800" dirty="0"/>
              <a:t>(</a:t>
            </a:r>
            <a:r>
              <a:rPr lang="en-US" altLang="zh-CN" sz="2800" dirty="0" err="1"/>
              <a:t>aq</a:t>
            </a:r>
            <a:r>
              <a:rPr lang="en-US" altLang="zh-CN" sz="2800" dirty="0"/>
              <a:t>)          Al(OH)</a:t>
            </a:r>
            <a:r>
              <a:rPr lang="en-US" altLang="zh-CN" sz="2800" baseline="-25000" dirty="0"/>
              <a:t>3                </a:t>
            </a:r>
            <a:r>
              <a:rPr lang="en-US" altLang="zh-CN" sz="2800" dirty="0"/>
              <a:t>Al</a:t>
            </a:r>
            <a:r>
              <a:rPr lang="en-US" altLang="zh-CN" sz="2800" baseline="-25000" dirty="0"/>
              <a:t>2</a:t>
            </a:r>
            <a:r>
              <a:rPr lang="en-US" altLang="zh-CN" sz="2800" dirty="0"/>
              <a:t>O</a:t>
            </a:r>
            <a:r>
              <a:rPr lang="en-US" altLang="zh-CN" sz="2800" baseline="-25000" dirty="0"/>
              <a:t>3</a:t>
            </a:r>
            <a:r>
              <a:rPr lang="zh-CN" altLang="zh-CN" sz="2800" dirty="0"/>
              <a:t>。</a:t>
            </a:r>
            <a:endParaRPr lang="en-US" altLang="zh-CN" sz="2800" dirty="0"/>
          </a:p>
        </p:txBody>
      </p:sp>
      <p:pic>
        <p:nvPicPr>
          <p:cNvPr id="18" name="图片 17">
            <a:extLst>
              <a:ext uri="{FF2B5EF4-FFF2-40B4-BE49-F238E27FC236}">
                <a16:creationId xmlns="" xmlns:a16="http://schemas.microsoft.com/office/drawing/2014/main" id="{E5C954E4-B894-4C99-8DE8-C5735EA46E51}"/>
              </a:ext>
            </a:extLst>
          </p:cNvPr>
          <p:cNvPicPr/>
          <p:nvPr/>
        </p:nvPicPr>
        <p:blipFill>
          <a:blip r:embed="rId3"/>
          <a:stretch>
            <a:fillRect/>
          </a:stretch>
        </p:blipFill>
        <p:spPr>
          <a:xfrm>
            <a:off x="11096597" y="4342663"/>
            <a:ext cx="617538" cy="556679"/>
          </a:xfrm>
          <a:prstGeom prst="rect">
            <a:avLst/>
          </a:prstGeom>
        </p:spPr>
      </p:pic>
      <p:pic>
        <p:nvPicPr>
          <p:cNvPr id="19" name="图片 18">
            <a:extLst>
              <a:ext uri="{FF2B5EF4-FFF2-40B4-BE49-F238E27FC236}">
                <a16:creationId xmlns="" xmlns:a16="http://schemas.microsoft.com/office/drawing/2014/main" id="{9F49F0B9-0793-4A02-8D23-74DBA49CB56D}"/>
              </a:ext>
            </a:extLst>
          </p:cNvPr>
          <p:cNvPicPr/>
          <p:nvPr/>
        </p:nvPicPr>
        <p:blipFill>
          <a:blip r:embed="rId3"/>
          <a:stretch>
            <a:fillRect/>
          </a:stretch>
        </p:blipFill>
        <p:spPr>
          <a:xfrm>
            <a:off x="2206597" y="5599963"/>
            <a:ext cx="617538" cy="556679"/>
          </a:xfrm>
          <a:prstGeom prst="rect">
            <a:avLst/>
          </a:prstGeom>
        </p:spPr>
      </p:pic>
      <p:pic>
        <p:nvPicPr>
          <p:cNvPr id="20" name="图片 19">
            <a:extLst>
              <a:ext uri="{FF2B5EF4-FFF2-40B4-BE49-F238E27FC236}">
                <a16:creationId xmlns="" xmlns:a16="http://schemas.microsoft.com/office/drawing/2014/main" id="{4948DE1A-31EF-41A0-B780-0C7CF149DEF0}"/>
              </a:ext>
            </a:extLst>
          </p:cNvPr>
          <p:cNvPicPr/>
          <p:nvPr/>
        </p:nvPicPr>
        <p:blipFill>
          <a:blip r:embed="rId4"/>
          <a:stretch>
            <a:fillRect/>
          </a:stretch>
        </p:blipFill>
        <p:spPr>
          <a:xfrm>
            <a:off x="4322762" y="5612662"/>
            <a:ext cx="617538" cy="556679"/>
          </a:xfrm>
          <a:prstGeom prst="rect">
            <a:avLst/>
          </a:prstGeom>
        </p:spPr>
      </p:pic>
    </p:spTree>
    <p:extLst>
      <p:ext uri="{BB962C8B-B14F-4D97-AF65-F5344CB8AC3E}">
        <p14:creationId xmlns:p14="http://schemas.microsoft.com/office/powerpoint/2010/main" val="1509493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305322"/>
            <a:ext cx="11723913" cy="2031325"/>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a:t>
            </a:r>
            <a:r>
              <a:rPr lang="en-US" altLang="zh-CN" sz="2800" dirty="0"/>
              <a:t>[2014</a:t>
            </a:r>
            <a:r>
              <a:rPr lang="zh-CN" altLang="zh-CN" sz="2800" dirty="0"/>
              <a:t>新课标全国卷</a:t>
            </a:r>
            <a:r>
              <a:rPr lang="en-US" altLang="zh-CN" sz="2800" dirty="0"/>
              <a:t>Ⅰ,8,6</a:t>
            </a:r>
            <a:r>
              <a:rPr lang="zh-CN" altLang="zh-CN" sz="2800" dirty="0"/>
              <a:t>分</a:t>
            </a:r>
            <a:r>
              <a:rPr lang="en-US" altLang="zh-CN" sz="2800" dirty="0"/>
              <a:t>]</a:t>
            </a:r>
            <a:r>
              <a:rPr lang="zh-CN" altLang="zh-CN" sz="2800" dirty="0"/>
              <a:t>化学与社会、生活密切相关。对下列现象或事实的解释正确的是</a:t>
            </a:r>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8236EB04-B577-4206-A722-BE9B8D2FA682}"/>
              </a:ext>
            </a:extLst>
          </p:cNvPr>
          <p:cNvGraphicFramePr>
            <a:graphicFrameLocks noGrp="1"/>
          </p:cNvGraphicFramePr>
          <p:nvPr>
            <p:extLst>
              <p:ext uri="{D42A27DB-BD31-4B8C-83A1-F6EECF244321}">
                <p14:modId xmlns:p14="http://schemas.microsoft.com/office/powerpoint/2010/main" val="2622362451"/>
              </p:ext>
            </p:extLst>
          </p:nvPr>
        </p:nvGraphicFramePr>
        <p:xfrm>
          <a:off x="355599" y="1706024"/>
          <a:ext cx="11475593" cy="4779264"/>
        </p:xfrm>
        <a:graphic>
          <a:graphicData uri="http://schemas.openxmlformats.org/drawingml/2006/table">
            <a:tbl>
              <a:tblPr firstRow="1" firstCol="1" bandRow="1">
                <a:tableStyleId>{5C22544A-7EE6-4342-B048-85BDC9FD1C3A}</a:tableStyleId>
              </a:tblPr>
              <a:tblGrid>
                <a:gridCol w="914401">
                  <a:extLst>
                    <a:ext uri="{9D8B030D-6E8A-4147-A177-3AD203B41FA5}">
                      <a16:colId xmlns="" xmlns:a16="http://schemas.microsoft.com/office/drawing/2014/main" val="1430429339"/>
                    </a:ext>
                  </a:extLst>
                </a:gridCol>
                <a:gridCol w="5118100">
                  <a:extLst>
                    <a:ext uri="{9D8B030D-6E8A-4147-A177-3AD203B41FA5}">
                      <a16:colId xmlns="" xmlns:a16="http://schemas.microsoft.com/office/drawing/2014/main" val="4275561791"/>
                    </a:ext>
                  </a:extLst>
                </a:gridCol>
                <a:gridCol w="5443092">
                  <a:extLst>
                    <a:ext uri="{9D8B030D-6E8A-4147-A177-3AD203B41FA5}">
                      <a16:colId xmlns="" xmlns:a16="http://schemas.microsoft.com/office/drawing/2014/main" val="3537098269"/>
                    </a:ext>
                  </a:extLst>
                </a:gridCol>
              </a:tblGrid>
              <a:tr h="558137">
                <a:tc>
                  <a:txBody>
                    <a:bodyPr/>
                    <a:lstStyle/>
                    <a:p>
                      <a:pPr algn="ctr">
                        <a:lnSpc>
                          <a:spcPct val="140000"/>
                        </a:lnSpc>
                        <a:spcAft>
                          <a:spcPts val="0"/>
                        </a:spcAft>
                      </a:pPr>
                      <a:r>
                        <a:rPr lang="zh-CN" sz="2800" b="0">
                          <a:solidFill>
                            <a:schemeClr val="tx1"/>
                          </a:solidFill>
                          <a:effectLst/>
                          <a:latin typeface="+mn-lt"/>
                          <a:ea typeface="+mn-ea"/>
                        </a:rPr>
                        <a:t>选项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spcAft>
                          <a:spcPts val="0"/>
                        </a:spcAft>
                      </a:pPr>
                      <a:r>
                        <a:rPr lang="zh-CN" sz="2800" b="0" dirty="0">
                          <a:solidFill>
                            <a:schemeClr val="tx1"/>
                          </a:solidFill>
                          <a:effectLst/>
                          <a:latin typeface="+mn-lt"/>
                          <a:ea typeface="+mn-ea"/>
                        </a:rPr>
                        <a:t>现象或事实</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spcAft>
                          <a:spcPts val="0"/>
                        </a:spcAft>
                      </a:pPr>
                      <a:r>
                        <a:rPr lang="zh-CN" sz="2800" b="0">
                          <a:solidFill>
                            <a:schemeClr val="tx1"/>
                          </a:solidFill>
                          <a:effectLst/>
                          <a:latin typeface="+mn-lt"/>
                          <a:ea typeface="+mn-ea"/>
                        </a:rPr>
                        <a:t>解释</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3316340"/>
                  </a:ext>
                </a:extLst>
              </a:tr>
              <a:tr h="558137">
                <a:tc>
                  <a:txBody>
                    <a:bodyPr/>
                    <a:lstStyle/>
                    <a:p>
                      <a:pPr algn="ctr">
                        <a:lnSpc>
                          <a:spcPct val="140000"/>
                        </a:lnSpc>
                        <a:spcAft>
                          <a:spcPts val="0"/>
                        </a:spcAft>
                      </a:pPr>
                      <a:r>
                        <a:rPr lang="en-US" sz="2800" b="0">
                          <a:solidFill>
                            <a:schemeClr val="tx1"/>
                          </a:solidFill>
                          <a:effectLst/>
                          <a:latin typeface="+mn-lt"/>
                          <a:ea typeface="+mn-ea"/>
                        </a:rPr>
                        <a:t>A</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a:solidFill>
                            <a:schemeClr val="tx1"/>
                          </a:solidFill>
                          <a:effectLst/>
                          <a:latin typeface="+mn-lt"/>
                          <a:ea typeface="+mn-ea"/>
                        </a:rPr>
                        <a:t>用热的烧碱溶液洗去油污</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en-US" sz="2800" b="0">
                          <a:solidFill>
                            <a:schemeClr val="tx1"/>
                          </a:solidFill>
                          <a:effectLst/>
                          <a:latin typeface="+mn-lt"/>
                          <a:ea typeface="+mn-ea"/>
                        </a:rPr>
                        <a:t>Na</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zh-CN" sz="2800" b="0">
                          <a:solidFill>
                            <a:schemeClr val="tx1"/>
                          </a:solidFill>
                          <a:effectLst/>
                          <a:latin typeface="+mn-lt"/>
                          <a:ea typeface="+mn-ea"/>
                        </a:rPr>
                        <a:t>可直接与油污反应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23510978"/>
                  </a:ext>
                </a:extLst>
              </a:tr>
              <a:tr h="1184368">
                <a:tc>
                  <a:txBody>
                    <a:bodyPr/>
                    <a:lstStyle/>
                    <a:p>
                      <a:pPr algn="ctr">
                        <a:lnSpc>
                          <a:spcPct val="140000"/>
                        </a:lnSpc>
                        <a:spcAft>
                          <a:spcPts val="0"/>
                        </a:spcAft>
                      </a:pPr>
                      <a:r>
                        <a:rPr lang="en-US" sz="2800" b="0">
                          <a:solidFill>
                            <a:schemeClr val="tx1"/>
                          </a:solidFill>
                          <a:effectLst/>
                          <a:latin typeface="+mn-lt"/>
                          <a:ea typeface="+mn-ea"/>
                        </a:rPr>
                        <a:t>B</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a:solidFill>
                            <a:schemeClr val="tx1"/>
                          </a:solidFill>
                          <a:effectLst/>
                          <a:latin typeface="+mn-lt"/>
                          <a:ea typeface="+mn-ea"/>
                        </a:rPr>
                        <a:t>漂白粉在空气中久置变质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a:solidFill>
                            <a:schemeClr val="tx1"/>
                          </a:solidFill>
                          <a:effectLst/>
                          <a:latin typeface="+mn-lt"/>
                          <a:ea typeface="+mn-ea"/>
                        </a:rPr>
                        <a:t>漂白粉中的</a:t>
                      </a:r>
                      <a:r>
                        <a:rPr lang="en-US" sz="2800" b="0">
                          <a:solidFill>
                            <a:schemeClr val="tx1"/>
                          </a:solidFill>
                          <a:effectLst/>
                          <a:latin typeface="+mn-lt"/>
                          <a:ea typeface="+mn-ea"/>
                        </a:rPr>
                        <a:t>CaCl</a:t>
                      </a:r>
                      <a:r>
                        <a:rPr lang="en-US" sz="2800" b="0" baseline="-25000">
                          <a:solidFill>
                            <a:schemeClr val="tx1"/>
                          </a:solidFill>
                          <a:effectLst/>
                          <a:latin typeface="+mn-lt"/>
                          <a:ea typeface="+mn-ea"/>
                        </a:rPr>
                        <a:t>2</a:t>
                      </a:r>
                      <a:r>
                        <a:rPr lang="zh-CN" sz="2800" b="0">
                          <a:solidFill>
                            <a:schemeClr val="tx1"/>
                          </a:solidFill>
                          <a:effectLst/>
                          <a:latin typeface="+mn-lt"/>
                          <a:ea typeface="+mn-ea"/>
                        </a:rPr>
                        <a:t>与空气中的</a:t>
                      </a:r>
                      <a:r>
                        <a:rPr lang="en-US" sz="2800" b="0">
                          <a:solidFill>
                            <a:schemeClr val="tx1"/>
                          </a:solidFill>
                          <a:effectLst/>
                          <a:latin typeface="+mn-lt"/>
                          <a:ea typeface="+mn-ea"/>
                        </a:rPr>
                        <a:t>CO</a:t>
                      </a:r>
                      <a:r>
                        <a:rPr lang="en-US" sz="2800" b="0" baseline="-25000">
                          <a:solidFill>
                            <a:schemeClr val="tx1"/>
                          </a:solidFill>
                          <a:effectLst/>
                          <a:latin typeface="+mn-lt"/>
                          <a:ea typeface="+mn-ea"/>
                        </a:rPr>
                        <a:t>2</a:t>
                      </a:r>
                      <a:r>
                        <a:rPr lang="zh-CN" sz="2800" b="0">
                          <a:solidFill>
                            <a:schemeClr val="tx1"/>
                          </a:solidFill>
                          <a:effectLst/>
                          <a:latin typeface="+mn-lt"/>
                          <a:ea typeface="+mn-ea"/>
                        </a:rPr>
                        <a:t>反应生成</a:t>
                      </a:r>
                      <a:r>
                        <a:rPr lang="en-US" sz="2800" b="0">
                          <a:solidFill>
                            <a:schemeClr val="tx1"/>
                          </a:solidFill>
                          <a:effectLst/>
                          <a:latin typeface="+mn-lt"/>
                          <a:ea typeface="+mn-ea"/>
                        </a:rPr>
                        <a:t>CaCO</a:t>
                      </a:r>
                      <a:r>
                        <a:rPr lang="en-US" sz="2800" b="0" baseline="-25000">
                          <a:solidFill>
                            <a:schemeClr val="tx1"/>
                          </a:solidFill>
                          <a:effectLst/>
                          <a:latin typeface="+mn-lt"/>
                          <a:ea typeface="+mn-ea"/>
                        </a:rPr>
                        <a:t>3</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669597"/>
                  </a:ext>
                </a:extLst>
              </a:tr>
              <a:tr h="1184368">
                <a:tc>
                  <a:txBody>
                    <a:bodyPr/>
                    <a:lstStyle/>
                    <a:p>
                      <a:pPr algn="ctr">
                        <a:lnSpc>
                          <a:spcPct val="14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a:solidFill>
                            <a:schemeClr val="tx1"/>
                          </a:solidFill>
                          <a:effectLst/>
                          <a:latin typeface="+mn-lt"/>
                          <a:ea typeface="+mn-ea"/>
                        </a:rPr>
                        <a:t>施肥时</a:t>
                      </a:r>
                      <a:r>
                        <a:rPr lang="en-US" sz="2800" b="0">
                          <a:solidFill>
                            <a:schemeClr val="tx1"/>
                          </a:solidFill>
                          <a:effectLst/>
                          <a:latin typeface="+mn-lt"/>
                          <a:ea typeface="+mn-ea"/>
                        </a:rPr>
                        <a:t>,</a:t>
                      </a:r>
                      <a:r>
                        <a:rPr lang="zh-CN" sz="2800" b="0">
                          <a:solidFill>
                            <a:schemeClr val="tx1"/>
                          </a:solidFill>
                          <a:effectLst/>
                          <a:latin typeface="+mn-lt"/>
                          <a:ea typeface="+mn-ea"/>
                        </a:rPr>
                        <a:t>草木灰</a:t>
                      </a:r>
                      <a:r>
                        <a:rPr lang="en-US" sz="2800" b="0">
                          <a:solidFill>
                            <a:schemeClr val="tx1"/>
                          </a:solidFill>
                          <a:effectLst/>
                          <a:latin typeface="+mn-lt"/>
                          <a:ea typeface="+mn-ea"/>
                        </a:rPr>
                        <a:t>(</a:t>
                      </a:r>
                      <a:r>
                        <a:rPr lang="zh-CN" sz="2800" b="0">
                          <a:solidFill>
                            <a:schemeClr val="tx1"/>
                          </a:solidFill>
                          <a:effectLst/>
                          <a:latin typeface="+mn-lt"/>
                          <a:ea typeface="+mn-ea"/>
                        </a:rPr>
                        <a:t>有效成分为</a:t>
                      </a:r>
                      <a:r>
                        <a:rPr lang="en-US" sz="2800" b="0">
                          <a:solidFill>
                            <a:schemeClr val="tx1"/>
                          </a:solidFill>
                          <a:effectLst/>
                          <a:latin typeface="+mn-lt"/>
                          <a:ea typeface="+mn-ea"/>
                        </a:rPr>
                        <a:t>K</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en-US" sz="2800" b="0">
                          <a:solidFill>
                            <a:schemeClr val="tx1"/>
                          </a:solidFill>
                          <a:effectLst/>
                          <a:latin typeface="+mn-lt"/>
                          <a:ea typeface="+mn-ea"/>
                        </a:rPr>
                        <a:t>)</a:t>
                      </a:r>
                      <a:r>
                        <a:rPr lang="zh-CN" sz="2800" b="0">
                          <a:solidFill>
                            <a:schemeClr val="tx1"/>
                          </a:solidFill>
                          <a:effectLst/>
                          <a:latin typeface="+mn-lt"/>
                          <a:ea typeface="+mn-ea"/>
                        </a:rPr>
                        <a:t>不能与</a:t>
                      </a:r>
                      <a:r>
                        <a:rPr lang="en-US" sz="2800" b="0">
                          <a:solidFill>
                            <a:schemeClr val="tx1"/>
                          </a:solidFill>
                          <a:effectLst/>
                          <a:latin typeface="+mn-lt"/>
                          <a:ea typeface="+mn-ea"/>
                        </a:rPr>
                        <a:t>NH</a:t>
                      </a:r>
                      <a:r>
                        <a:rPr lang="en-US" sz="2800" b="0" baseline="-25000">
                          <a:solidFill>
                            <a:schemeClr val="tx1"/>
                          </a:solidFill>
                          <a:effectLst/>
                          <a:latin typeface="+mn-lt"/>
                          <a:ea typeface="+mn-ea"/>
                        </a:rPr>
                        <a:t>4</a:t>
                      </a:r>
                      <a:r>
                        <a:rPr lang="en-US" sz="2800" b="0">
                          <a:solidFill>
                            <a:schemeClr val="tx1"/>
                          </a:solidFill>
                          <a:effectLst/>
                          <a:latin typeface="+mn-lt"/>
                          <a:ea typeface="+mn-ea"/>
                        </a:rPr>
                        <a:t>Cl</a:t>
                      </a:r>
                      <a:r>
                        <a:rPr lang="zh-CN" sz="2800" b="0">
                          <a:solidFill>
                            <a:schemeClr val="tx1"/>
                          </a:solidFill>
                          <a:effectLst/>
                          <a:latin typeface="+mn-lt"/>
                          <a:ea typeface="+mn-ea"/>
                        </a:rPr>
                        <a:t>混合使用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en-US" sz="2800" b="0">
                          <a:solidFill>
                            <a:schemeClr val="tx1"/>
                          </a:solidFill>
                          <a:effectLst/>
                          <a:latin typeface="+mn-lt"/>
                          <a:ea typeface="+mn-ea"/>
                        </a:rPr>
                        <a:t>K</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zh-CN" sz="2800" b="0">
                          <a:solidFill>
                            <a:schemeClr val="tx1"/>
                          </a:solidFill>
                          <a:effectLst/>
                          <a:latin typeface="+mn-lt"/>
                          <a:ea typeface="+mn-ea"/>
                        </a:rPr>
                        <a:t>与</a:t>
                      </a:r>
                      <a:r>
                        <a:rPr lang="en-US" sz="2800" b="0">
                          <a:solidFill>
                            <a:schemeClr val="tx1"/>
                          </a:solidFill>
                          <a:effectLst/>
                          <a:latin typeface="+mn-lt"/>
                          <a:ea typeface="+mn-ea"/>
                        </a:rPr>
                        <a:t>NH</a:t>
                      </a:r>
                      <a:r>
                        <a:rPr lang="en-US" sz="2800" b="0" baseline="-25000">
                          <a:solidFill>
                            <a:schemeClr val="tx1"/>
                          </a:solidFill>
                          <a:effectLst/>
                          <a:latin typeface="+mn-lt"/>
                          <a:ea typeface="+mn-ea"/>
                        </a:rPr>
                        <a:t>4</a:t>
                      </a:r>
                      <a:r>
                        <a:rPr lang="en-US" sz="2800" b="0">
                          <a:solidFill>
                            <a:schemeClr val="tx1"/>
                          </a:solidFill>
                          <a:effectLst/>
                          <a:latin typeface="+mn-lt"/>
                          <a:ea typeface="+mn-ea"/>
                        </a:rPr>
                        <a:t>Cl</a:t>
                      </a:r>
                      <a:r>
                        <a:rPr lang="zh-CN" sz="2800" b="0">
                          <a:solidFill>
                            <a:schemeClr val="tx1"/>
                          </a:solidFill>
                          <a:effectLst/>
                          <a:latin typeface="+mn-lt"/>
                          <a:ea typeface="+mn-ea"/>
                        </a:rPr>
                        <a:t>反应生成氨气会降低肥效</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4770553"/>
                  </a:ext>
                </a:extLst>
              </a:tr>
              <a:tr h="1184368">
                <a:tc>
                  <a:txBody>
                    <a:bodyPr/>
                    <a:lstStyle/>
                    <a:p>
                      <a:pPr algn="ctr">
                        <a:lnSpc>
                          <a:spcPct val="140000"/>
                        </a:lnSpc>
                        <a:spcAft>
                          <a:spcPts val="0"/>
                        </a:spcAft>
                      </a:pPr>
                      <a:r>
                        <a:rPr lang="en-US" sz="2800" b="0">
                          <a:solidFill>
                            <a:schemeClr val="tx1"/>
                          </a:solidFill>
                          <a:effectLst/>
                          <a:latin typeface="+mn-lt"/>
                          <a:ea typeface="+mn-ea"/>
                        </a:rPr>
                        <a:t>D</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en-US" sz="2800" b="0">
                          <a:solidFill>
                            <a:schemeClr val="tx1"/>
                          </a:solidFill>
                          <a:effectLst/>
                          <a:latin typeface="+mn-lt"/>
                          <a:ea typeface="+mn-ea"/>
                        </a:rPr>
                        <a:t>FeCl</a:t>
                      </a:r>
                      <a:r>
                        <a:rPr lang="en-US" sz="2800" b="0" baseline="-25000">
                          <a:solidFill>
                            <a:schemeClr val="tx1"/>
                          </a:solidFill>
                          <a:effectLst/>
                          <a:latin typeface="+mn-lt"/>
                          <a:ea typeface="+mn-ea"/>
                        </a:rPr>
                        <a:t>3</a:t>
                      </a:r>
                      <a:r>
                        <a:rPr lang="zh-CN" sz="2800" b="0">
                          <a:solidFill>
                            <a:schemeClr val="tx1"/>
                          </a:solidFill>
                          <a:effectLst/>
                          <a:latin typeface="+mn-lt"/>
                          <a:ea typeface="+mn-ea"/>
                        </a:rPr>
                        <a:t>溶液可用于铜质印刷线路板制作</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能从含</a:t>
                      </a:r>
                      <a:r>
                        <a:rPr lang="en-US" sz="2800" b="0" dirty="0">
                          <a:solidFill>
                            <a:schemeClr val="tx1"/>
                          </a:solidFill>
                          <a:effectLst/>
                          <a:latin typeface="+mn-lt"/>
                          <a:ea typeface="+mn-ea"/>
                        </a:rPr>
                        <a:t>Cu</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的溶液中置换出铜</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8026106"/>
                  </a:ext>
                </a:extLst>
              </a:tr>
            </a:tbl>
          </a:graphicData>
        </a:graphic>
      </p:graphicFrame>
    </p:spTree>
    <p:extLst>
      <p:ext uri="{BB962C8B-B14F-4D97-AF65-F5344CB8AC3E}">
        <p14:creationId xmlns:p14="http://schemas.microsoft.com/office/powerpoint/2010/main" val="167182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728913" y="3429000"/>
            <a:ext cx="10996362" cy="166115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盐类水解规律以及酸式盐溶液酸碱性的判断</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盐类水解的应用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溶液中粒子浓度大小的比较</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4  </a:t>
            </a:r>
            <a:r>
              <a:rPr lang="zh-CN" altLang="en-US" sz="2800" dirty="0">
                <a:solidFill>
                  <a:schemeClr val="tx1"/>
                </a:solidFill>
              </a:rPr>
              <a:t>沉淀溶解平衡的应用</a:t>
            </a:r>
            <a:endParaRPr lang="en-US" altLang="zh-CN" sz="2800" dirty="0">
              <a:solidFill>
                <a:schemeClr val="tx1"/>
              </a:solidFill>
            </a:endParaRPr>
          </a:p>
          <a:p>
            <a:pPr>
              <a:lnSpc>
                <a:spcPct val="150000"/>
              </a:lnSpc>
            </a:pPr>
            <a:r>
              <a:rPr lang="zh-CN" altLang="zh-CN" sz="2800" dirty="0">
                <a:solidFill>
                  <a:schemeClr val="tx1"/>
                </a:solidFill>
              </a:rPr>
              <a:t>方法</a:t>
            </a:r>
            <a:r>
              <a:rPr lang="en-US" altLang="zh-CN" sz="2800" dirty="0">
                <a:solidFill>
                  <a:schemeClr val="tx1"/>
                </a:solidFill>
              </a:rPr>
              <a:t>5  </a:t>
            </a:r>
            <a:r>
              <a:rPr lang="en-US" altLang="zh-CN" sz="2800" i="1" dirty="0" err="1">
                <a:solidFill>
                  <a:schemeClr val="tx1"/>
                </a:solidFill>
              </a:rPr>
              <a:t>K</a:t>
            </a:r>
            <a:r>
              <a:rPr lang="en-US" altLang="zh-CN" sz="2800" baseline="-25000" dirty="0" err="1">
                <a:solidFill>
                  <a:schemeClr val="tx1"/>
                </a:solidFill>
              </a:rPr>
              <a:t>sp</a:t>
            </a:r>
            <a:r>
              <a:rPr lang="zh-CN" altLang="zh-CN" sz="2800" dirty="0">
                <a:solidFill>
                  <a:schemeClr val="tx1"/>
                </a:solidFill>
              </a:rPr>
              <a:t>的计算和沉淀溶解平衡图像题的解题策略</a:t>
            </a:r>
            <a:endParaRPr lang="en-US" altLang="zh-CN" sz="2800" dirty="0">
              <a:solidFill>
                <a:schemeClr val="tx1"/>
              </a:solidFill>
            </a:endParaRPr>
          </a:p>
          <a:p>
            <a:pPr>
              <a:lnSpc>
                <a:spcPct val="150000"/>
              </a:lnSpc>
            </a:pPr>
            <a:r>
              <a:rPr lang="zh-CN" altLang="zh-CN" sz="2800" dirty="0">
                <a:solidFill>
                  <a:schemeClr val="tx1"/>
                </a:solidFill>
              </a:rPr>
              <a:t>微课</a:t>
            </a:r>
            <a:r>
              <a:rPr lang="en-US" altLang="zh-CN" sz="2800" dirty="0">
                <a:solidFill>
                  <a:schemeClr val="tx1"/>
                </a:solidFill>
              </a:rPr>
              <a:t>14  </a:t>
            </a:r>
            <a:r>
              <a:rPr lang="zh-CN" altLang="zh-CN" sz="2800" dirty="0">
                <a:solidFill>
                  <a:schemeClr val="tx1"/>
                </a:solidFill>
              </a:rPr>
              <a:t>基于电解质溶液中四大平衡常数的平衡观</a:t>
            </a:r>
            <a:endParaRPr lang="en-US" altLang="zh-CN" sz="2800" dirty="0">
              <a:solidFill>
                <a:schemeClr val="tx1"/>
              </a:solidFill>
            </a:endParaRPr>
          </a:p>
          <a:p>
            <a:pPr>
              <a:lnSpc>
                <a:spcPct val="150000"/>
              </a:lnSpc>
            </a:pPr>
            <a:endParaRPr lang="zh-CN" altLang="zh-CN" sz="2800" dirty="0">
              <a:solidFill>
                <a:schemeClr val="tx1"/>
              </a:solidFill>
            </a:endParaRPr>
          </a:p>
          <a:p>
            <a:pPr>
              <a:lnSpc>
                <a:spcPct val="150000"/>
              </a:lnSpc>
            </a:pPr>
            <a:endParaRPr lang="zh-CN" altLang="zh-CN" sz="2800" dirty="0">
              <a:solidFill>
                <a:schemeClr val="tx1"/>
              </a:solidFill>
            </a:endParaRPr>
          </a:p>
          <a:p>
            <a:pPr>
              <a:lnSpc>
                <a:spcPct val="150000"/>
              </a:lnSpc>
            </a:pPr>
            <a:endParaRPr lang="en-US" altLang="zh-CN" sz="2800" dirty="0">
              <a:solidFill>
                <a:schemeClr val="tx1"/>
              </a:solidFill>
            </a:endParaRPr>
          </a:p>
        </p:txBody>
      </p:sp>
      <p:sp>
        <p:nvSpPr>
          <p:cNvPr id="7" name="矩形 6">
            <a:extLst>
              <a:ext uri="{FF2B5EF4-FFF2-40B4-BE49-F238E27FC236}">
                <a16:creationId xmlns="" xmlns:a16="http://schemas.microsoft.com/office/drawing/2014/main" id="{68C1755D-3F0B-4C86-9674-F7CBDF82AAF6}"/>
              </a:ext>
            </a:extLst>
          </p:cNvPr>
          <p:cNvSpPr/>
          <p:nvPr/>
        </p:nvSpPr>
        <p:spPr>
          <a:xfrm>
            <a:off x="728980" y="7490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474345"/>
            <a:ext cx="11723913" cy="5909310"/>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烧碱指的是</a:t>
            </a:r>
            <a:r>
              <a:rPr lang="en-US" altLang="zh-CN" sz="2800" dirty="0" err="1"/>
              <a:t>NaOH</a:t>
            </a:r>
            <a:r>
              <a:rPr lang="en-US" altLang="zh-CN" sz="2800" dirty="0"/>
              <a:t>,</a:t>
            </a:r>
            <a:r>
              <a:rPr lang="zh-CN" altLang="zh-CN" sz="2800" dirty="0"/>
              <a:t>油脂在</a:t>
            </a:r>
            <a:r>
              <a:rPr lang="en-US" altLang="zh-CN" sz="2800" dirty="0" err="1"/>
              <a:t>NaOH</a:t>
            </a:r>
            <a:r>
              <a:rPr lang="zh-CN" altLang="zh-CN" sz="2800" dirty="0"/>
              <a:t>溶液、加热条件下能水解</a:t>
            </a:r>
            <a:r>
              <a:rPr lang="en-US" altLang="zh-CN" sz="2800" dirty="0"/>
              <a:t>,</a:t>
            </a:r>
            <a:r>
              <a:rPr lang="zh-CN" altLang="zh-CN" sz="2800" dirty="0"/>
              <a:t>碳酸钠溶液除油污的原理是碳酸钠水解使溶液呈碱性</a:t>
            </a:r>
            <a:r>
              <a:rPr lang="en-US" altLang="zh-CN" sz="2800" dirty="0"/>
              <a:t>,</a:t>
            </a:r>
            <a:r>
              <a:rPr lang="zh-CN" altLang="zh-CN" sz="2800" dirty="0"/>
              <a:t>油脂类物质在碱性条件下水解生成可溶性的高级脂肪酸钠和甘油</a:t>
            </a:r>
            <a:r>
              <a:rPr lang="en-US" altLang="zh-CN" sz="2800" dirty="0"/>
              <a:t>,</a:t>
            </a:r>
            <a:r>
              <a:rPr lang="zh-CN" altLang="zh-CN" sz="2800" dirty="0"/>
              <a:t>而非碳酸钠直接与油污反应</a:t>
            </a:r>
            <a:r>
              <a:rPr lang="en-US" altLang="zh-CN" sz="2800" dirty="0"/>
              <a:t>,A</a:t>
            </a:r>
            <a:r>
              <a:rPr lang="zh-CN" altLang="zh-CN" sz="2800" dirty="0"/>
              <a:t>项错误</a:t>
            </a:r>
            <a:r>
              <a:rPr lang="en-US" altLang="zh-CN" sz="2800" dirty="0"/>
              <a:t>;</a:t>
            </a:r>
            <a:r>
              <a:rPr lang="zh-CN" altLang="zh-CN" sz="2800" dirty="0"/>
              <a:t>漂白粉中的</a:t>
            </a:r>
            <a:r>
              <a:rPr lang="en-US" altLang="zh-CN" sz="2800" dirty="0"/>
              <a:t>Ca(</a:t>
            </a:r>
            <a:r>
              <a:rPr lang="en-US" altLang="zh-CN" sz="2800" dirty="0" err="1"/>
              <a:t>ClO</a:t>
            </a:r>
            <a:r>
              <a:rPr lang="en-US" altLang="zh-CN" sz="2800" dirty="0"/>
              <a:t>)</a:t>
            </a:r>
            <a:r>
              <a:rPr lang="en-US" altLang="zh-CN" sz="2800" baseline="-25000" dirty="0"/>
              <a:t>2</a:t>
            </a:r>
            <a:r>
              <a:rPr lang="zh-CN" altLang="zh-CN" sz="2800" dirty="0"/>
              <a:t>能与空气中的</a:t>
            </a:r>
            <a:r>
              <a:rPr lang="en-US" altLang="zh-CN" sz="2800" dirty="0"/>
              <a:t>CO</a:t>
            </a:r>
            <a:r>
              <a:rPr lang="en-US" altLang="zh-CN" sz="2800" baseline="-25000" dirty="0"/>
              <a:t>2</a:t>
            </a:r>
            <a:r>
              <a:rPr lang="zh-CN" altLang="zh-CN" sz="2800" dirty="0"/>
              <a:t>和水蒸气反应</a:t>
            </a:r>
            <a:r>
              <a:rPr lang="en-US" altLang="zh-CN" sz="2800" dirty="0"/>
              <a:t>,</a:t>
            </a:r>
            <a:r>
              <a:rPr lang="zh-CN" altLang="zh-CN" sz="2800" dirty="0"/>
              <a:t>生成</a:t>
            </a:r>
            <a:r>
              <a:rPr lang="en-US" altLang="zh-CN" sz="2800" dirty="0"/>
              <a:t>CaCO</a:t>
            </a:r>
            <a:r>
              <a:rPr lang="en-US" altLang="zh-CN" sz="2800" baseline="-25000" dirty="0"/>
              <a:t>3</a:t>
            </a:r>
            <a:r>
              <a:rPr lang="zh-CN" altLang="zh-CN" sz="2800" dirty="0"/>
              <a:t>和</a:t>
            </a:r>
            <a:r>
              <a:rPr lang="en-US" altLang="zh-CN" sz="2800" dirty="0" err="1"/>
              <a:t>HClO</a:t>
            </a:r>
            <a:r>
              <a:rPr lang="zh-CN" altLang="zh-CN" sz="2800" dirty="0"/>
              <a:t>而变质</a:t>
            </a:r>
            <a:r>
              <a:rPr lang="en-US" altLang="zh-CN" sz="2800" dirty="0"/>
              <a:t>,</a:t>
            </a:r>
            <a:r>
              <a:rPr lang="zh-CN" altLang="zh-CN" sz="2800" dirty="0"/>
              <a:t>而</a:t>
            </a:r>
            <a:r>
              <a:rPr lang="en-US" altLang="zh-CN" sz="2800" dirty="0"/>
              <a:t>CaCl</a:t>
            </a:r>
            <a:r>
              <a:rPr lang="en-US" altLang="zh-CN" sz="2800" baseline="-25000" dirty="0"/>
              <a:t>2</a:t>
            </a:r>
            <a:r>
              <a:rPr lang="zh-CN" altLang="zh-CN" sz="2800" dirty="0"/>
              <a:t>与</a:t>
            </a:r>
            <a:r>
              <a:rPr lang="en-US" altLang="zh-CN" sz="2800" dirty="0"/>
              <a:t>CO</a:t>
            </a:r>
            <a:r>
              <a:rPr lang="en-US" altLang="zh-CN" sz="2800" baseline="-25000" dirty="0"/>
              <a:t>2</a:t>
            </a:r>
            <a:r>
              <a:rPr lang="zh-CN" altLang="zh-CN" sz="2800" dirty="0"/>
              <a:t>不反应</a:t>
            </a:r>
            <a:r>
              <a:rPr lang="en-US" altLang="zh-CN" sz="2800" dirty="0"/>
              <a:t>,B</a:t>
            </a:r>
            <a:r>
              <a:rPr lang="zh-CN" altLang="zh-CN" sz="2800" dirty="0"/>
              <a:t>项错误</a:t>
            </a:r>
            <a:r>
              <a:rPr lang="en-US" altLang="zh-CN" sz="2800" dirty="0"/>
              <a:t>;K</a:t>
            </a:r>
            <a:r>
              <a:rPr lang="en-US" altLang="zh-CN" sz="2800" baseline="-25000" dirty="0"/>
              <a:t>2</a:t>
            </a:r>
            <a:r>
              <a:rPr lang="en-US" altLang="zh-CN" sz="2800" dirty="0"/>
              <a:t>CO</a:t>
            </a:r>
            <a:r>
              <a:rPr lang="en-US" altLang="zh-CN" sz="2800" baseline="-25000" dirty="0"/>
              <a:t>3</a:t>
            </a:r>
            <a:r>
              <a:rPr lang="zh-CN" altLang="zh-CN" sz="2800" dirty="0"/>
              <a:t>与</a:t>
            </a:r>
            <a:r>
              <a:rPr lang="en-US" altLang="zh-CN" sz="2800" dirty="0"/>
              <a:t>NH</a:t>
            </a:r>
            <a:r>
              <a:rPr lang="en-US" altLang="zh-CN" sz="2800" baseline="-25000" dirty="0"/>
              <a:t>4</a:t>
            </a:r>
            <a:r>
              <a:rPr lang="en-US" altLang="zh-CN" sz="2800" dirty="0"/>
              <a:t>Cl</a:t>
            </a:r>
            <a:r>
              <a:rPr lang="zh-CN" altLang="zh-CN" sz="2800" dirty="0"/>
              <a:t>混合</a:t>
            </a:r>
            <a:r>
              <a:rPr lang="en-US" altLang="zh-CN" sz="2800" dirty="0"/>
              <a:t>,</a:t>
            </a:r>
            <a:r>
              <a:rPr lang="zh-CN" altLang="zh-CN" sz="2800" dirty="0"/>
              <a:t>发生相互促进的水解反应</a:t>
            </a:r>
            <a:r>
              <a:rPr lang="en-US" altLang="zh-CN" sz="2800" dirty="0"/>
              <a:t>,</a:t>
            </a:r>
            <a:r>
              <a:rPr lang="zh-CN" altLang="zh-CN" sz="2800" dirty="0"/>
              <a:t>释放出</a:t>
            </a:r>
            <a:r>
              <a:rPr lang="en-US" altLang="zh-CN" sz="2800" dirty="0"/>
              <a:t>NH</a:t>
            </a:r>
            <a:r>
              <a:rPr lang="en-US" altLang="zh-CN" sz="2800" baseline="-25000" dirty="0"/>
              <a:t>3</a:t>
            </a:r>
            <a:r>
              <a:rPr lang="en-US" altLang="zh-CN" sz="2800" dirty="0"/>
              <a:t>,</a:t>
            </a:r>
            <a:r>
              <a:rPr lang="zh-CN" altLang="zh-CN" sz="2800" dirty="0"/>
              <a:t>会降低肥效</a:t>
            </a:r>
            <a:r>
              <a:rPr lang="en-US" altLang="zh-CN" sz="2800" dirty="0"/>
              <a:t>,C</a:t>
            </a:r>
            <a:r>
              <a:rPr lang="zh-CN" altLang="zh-CN" sz="2800" dirty="0"/>
              <a:t>项正确</a:t>
            </a:r>
            <a:r>
              <a:rPr lang="en-US" altLang="zh-CN" sz="2800" dirty="0"/>
              <a:t>;FeCl</a:t>
            </a:r>
            <a:r>
              <a:rPr lang="en-US" altLang="zh-CN" sz="2800" baseline="-25000" dirty="0"/>
              <a:t>3</a:t>
            </a:r>
            <a:r>
              <a:rPr lang="zh-CN" altLang="zh-CN" sz="2800" dirty="0"/>
              <a:t>溶液与</a:t>
            </a:r>
            <a:r>
              <a:rPr lang="en-US" altLang="zh-CN" sz="2800" dirty="0"/>
              <a:t>Cu</a:t>
            </a:r>
            <a:r>
              <a:rPr lang="zh-CN" altLang="zh-CN" sz="2800" dirty="0"/>
              <a:t>反应生成</a:t>
            </a:r>
            <a:r>
              <a:rPr lang="en-US" altLang="zh-CN" sz="2800" dirty="0"/>
              <a:t>FeCl</a:t>
            </a:r>
            <a:r>
              <a:rPr lang="en-US" altLang="zh-CN" sz="2800" baseline="-25000" dirty="0"/>
              <a:t>2</a:t>
            </a:r>
            <a:r>
              <a:rPr lang="zh-CN" altLang="zh-CN" sz="2800" dirty="0"/>
              <a:t>和</a:t>
            </a:r>
            <a:r>
              <a:rPr lang="en-US" altLang="zh-CN" sz="2800" dirty="0"/>
              <a:t>CuCl</a:t>
            </a:r>
            <a:r>
              <a:rPr lang="en-US" altLang="zh-CN" sz="2800" baseline="-25000" dirty="0"/>
              <a:t>2</a:t>
            </a:r>
            <a:r>
              <a:rPr lang="en-US" altLang="zh-CN" sz="2800" dirty="0"/>
              <a:t>,</a:t>
            </a:r>
            <a:r>
              <a:rPr lang="zh-CN" altLang="zh-CN" sz="2800" dirty="0"/>
              <a:t>但</a:t>
            </a:r>
            <a:r>
              <a:rPr lang="en-US" altLang="zh-CN" sz="2800" dirty="0"/>
              <a:t>FeCl</a:t>
            </a:r>
            <a:r>
              <a:rPr lang="en-US" altLang="zh-CN" sz="2800" baseline="-25000" dirty="0"/>
              <a:t>3</a:t>
            </a:r>
            <a:r>
              <a:rPr lang="zh-CN" altLang="zh-CN" sz="2800" dirty="0"/>
              <a:t>溶液不能将</a:t>
            </a:r>
            <a:r>
              <a:rPr lang="en-US" altLang="zh-CN" sz="2800" dirty="0"/>
              <a:t>Cu</a:t>
            </a:r>
            <a:r>
              <a:rPr lang="en-US" altLang="zh-CN" sz="2800" baseline="30000" dirty="0"/>
              <a:t>2+</a:t>
            </a:r>
            <a:r>
              <a:rPr lang="zh-CN" altLang="zh-CN" sz="2800" dirty="0"/>
              <a:t>还原为</a:t>
            </a:r>
            <a:r>
              <a:rPr lang="en-US" altLang="zh-CN" sz="2800" dirty="0" err="1"/>
              <a:t>Cu,D</a:t>
            </a:r>
            <a:r>
              <a:rPr lang="zh-CN" altLang="zh-CN" sz="2800" dirty="0"/>
              <a:t>项错误。</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p>
        </p:txBody>
      </p:sp>
    </p:spTree>
    <p:extLst>
      <p:ext uri="{BB962C8B-B14F-4D97-AF65-F5344CB8AC3E}">
        <p14:creationId xmlns:p14="http://schemas.microsoft.com/office/powerpoint/2010/main" val="2498408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572022"/>
                <a:ext cx="11723913" cy="3368807"/>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从反应程度来看相互促进的水解反应可以分为两种</a:t>
                </a:r>
                <a:r>
                  <a:rPr lang="en-US" altLang="zh-CN" sz="2800" dirty="0"/>
                  <a:t>:</a:t>
                </a:r>
                <a:r>
                  <a:rPr lang="zh-CN" altLang="zh-CN" sz="2800" dirty="0"/>
                  <a:t>几乎能进行到底的相互促进的水解反应</a:t>
                </a:r>
                <a:r>
                  <a:rPr lang="en-US" altLang="zh-CN" sz="2800" dirty="0"/>
                  <a:t>,</a:t>
                </a:r>
                <a:r>
                  <a:rPr lang="zh-CN" altLang="zh-CN" sz="2800" dirty="0"/>
                  <a:t>如小苏打与硫酸铝溶液反应</a:t>
                </a:r>
                <a:r>
                  <a:rPr lang="en-US" altLang="zh-CN" sz="2800" dirty="0"/>
                  <a:t>;</a:t>
                </a:r>
                <a:r>
                  <a:rPr lang="zh-CN" altLang="zh-CN" sz="2800" dirty="0"/>
                  <a:t>可逆的相互促进的水解反应</a:t>
                </a:r>
                <a:r>
                  <a:rPr lang="en-US" altLang="zh-CN" sz="2800" dirty="0"/>
                  <a:t>,</a:t>
                </a:r>
                <a:r>
                  <a:rPr lang="zh-CN" altLang="zh-CN" sz="2800" dirty="0"/>
                  <a:t>如铵盐与纯碱溶液混合</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+H</a:t>
                </a:r>
                <a:r>
                  <a:rPr lang="en-US" altLang="zh-CN" sz="2800" baseline="-25000" dirty="0"/>
                  <a:t>2</a:t>
                </a:r>
                <a:r>
                  <a:rPr lang="en-US" altLang="zh-CN" sz="2800" dirty="0"/>
                  <a:t>O          NH</a:t>
                </a:r>
                <a:r>
                  <a:rPr lang="en-US" altLang="zh-CN" sz="2800" baseline="-25000" dirty="0"/>
                  <a:t>3</a:t>
                </a:r>
                <a:r>
                  <a:rPr lang="en-US" altLang="zh-CN" sz="2800" i="1" dirty="0"/>
                  <a:t>·</a:t>
                </a:r>
                <a:r>
                  <a:rPr lang="en-US" altLang="zh-CN" sz="2800" dirty="0"/>
                  <a:t>H</a:t>
                </a:r>
                <a:r>
                  <a:rPr lang="en-US" altLang="zh-CN" sz="2800" baseline="-25000" dirty="0"/>
                  <a:t>2</a:t>
                </a:r>
                <a:r>
                  <a:rPr lang="en-US" altLang="zh-CN" sz="2800" dirty="0"/>
                  <a:t>O+HC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dirty="0"/>
                  <a:t>施肥是在自然环境下进行的</a:t>
                </a:r>
                <a:r>
                  <a:rPr lang="en-US" altLang="zh-CN" sz="2800" dirty="0"/>
                  <a:t>,</a:t>
                </a:r>
                <a:r>
                  <a:rPr lang="zh-CN" altLang="zh-CN" sz="2800" dirty="0"/>
                  <a:t>温度升高</a:t>
                </a:r>
                <a:r>
                  <a:rPr lang="en-US" altLang="zh-CN" sz="2800" dirty="0"/>
                  <a:t>,</a:t>
                </a:r>
                <a:r>
                  <a:rPr lang="zh-CN" altLang="zh-CN" sz="2800" dirty="0"/>
                  <a:t>平衡向右移动</a:t>
                </a:r>
                <a:r>
                  <a:rPr lang="en-US" altLang="zh-CN" sz="2800" dirty="0"/>
                  <a:t>,</a:t>
                </a:r>
                <a:r>
                  <a:rPr lang="zh-CN" altLang="zh-CN" sz="2800" dirty="0"/>
                  <a:t>部分</a:t>
                </a:r>
                <a:r>
                  <a:rPr lang="en-US" altLang="zh-CN" sz="2800" dirty="0"/>
                  <a:t>NH</a:t>
                </a:r>
                <a:r>
                  <a:rPr lang="en-US" altLang="zh-CN" sz="2800" baseline="-25000" dirty="0"/>
                  <a:t>3</a:t>
                </a:r>
                <a:r>
                  <a:rPr lang="zh-CN" altLang="zh-CN" sz="2800" dirty="0"/>
                  <a:t>挥发而损失肥效。</a:t>
                </a:r>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572022"/>
                <a:ext cx="11723913" cy="3368807"/>
              </a:xfrm>
              <a:prstGeom prst="rect">
                <a:avLst/>
              </a:prstGeom>
              <a:blipFill rotWithShape="1">
                <a:blip r:embed="rId2"/>
                <a:stretch>
                  <a:fillRect l="-1040" r="-1299" b="-1993"/>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B9B29C44-47C5-487F-9BEC-53373D8E1B1F}"/>
              </a:ext>
            </a:extLst>
          </p:cNvPr>
          <p:cNvPicPr/>
          <p:nvPr/>
        </p:nvPicPr>
        <p:blipFill>
          <a:blip r:embed="rId3"/>
          <a:stretch>
            <a:fillRect/>
          </a:stretch>
        </p:blipFill>
        <p:spPr>
          <a:xfrm>
            <a:off x="7522367" y="2732087"/>
            <a:ext cx="652463" cy="370675"/>
          </a:xfrm>
          <a:prstGeom prst="rect">
            <a:avLst/>
          </a:prstGeom>
        </p:spPr>
      </p:pic>
    </p:spTree>
    <p:extLst>
      <p:ext uri="{BB962C8B-B14F-4D97-AF65-F5344CB8AC3E}">
        <p14:creationId xmlns:p14="http://schemas.microsoft.com/office/powerpoint/2010/main" val="3115073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495822"/>
            <a:ext cx="11723913" cy="5262979"/>
          </a:xfrm>
          <a:prstGeom prst="rect">
            <a:avLst/>
          </a:prstGeom>
        </p:spPr>
        <p:txBody>
          <a:bodyPr wrap="square">
            <a:spAutoFit/>
          </a:bodyPr>
          <a:lstStyle/>
          <a:p>
            <a:pPr>
              <a:lnSpc>
                <a:spcPct val="150000"/>
              </a:lnSpc>
            </a:pPr>
            <a:r>
              <a:rPr lang="zh-CN" altLang="en-US" sz="2800" b="1" dirty="0">
                <a:solidFill>
                  <a:srgbClr val="DA251C"/>
                </a:solidFill>
              </a:rPr>
              <a:t>拓展变式２　</a:t>
            </a:r>
            <a:r>
              <a:rPr lang="zh-CN" altLang="zh-CN" sz="2800" dirty="0"/>
              <a:t>下列有关问题与盐的水解有关的是</a:t>
            </a:r>
            <a:r>
              <a:rPr lang="zh-CN" altLang="en-US" sz="2800" dirty="0"/>
              <a:t>（　）</a:t>
            </a:r>
            <a:endParaRPr lang="en-US" altLang="zh-CN" sz="2800" dirty="0"/>
          </a:p>
          <a:p>
            <a:pPr>
              <a:lnSpc>
                <a:spcPct val="150000"/>
              </a:lnSpc>
            </a:pPr>
            <a:r>
              <a:rPr lang="en-US" altLang="zh-CN" sz="2800" dirty="0"/>
              <a:t>①NH</a:t>
            </a:r>
            <a:r>
              <a:rPr lang="en-US" altLang="zh-CN" sz="2800" baseline="-25000" dirty="0"/>
              <a:t>4</a:t>
            </a:r>
            <a:r>
              <a:rPr lang="en-US" altLang="zh-CN" sz="2800" dirty="0"/>
              <a:t>Cl</a:t>
            </a:r>
            <a:r>
              <a:rPr lang="zh-CN" altLang="zh-CN" sz="2800" dirty="0"/>
              <a:t>与</a:t>
            </a:r>
            <a:r>
              <a:rPr lang="en-US" altLang="zh-CN" sz="2800" dirty="0"/>
              <a:t>ZnCl</a:t>
            </a:r>
            <a:r>
              <a:rPr lang="en-US" altLang="zh-CN" sz="2800" baseline="-25000" dirty="0"/>
              <a:t>2</a:t>
            </a:r>
            <a:r>
              <a:rPr lang="zh-CN" altLang="zh-CN" sz="2800" dirty="0"/>
              <a:t>溶液可作焊接金属时的除锈剂　</a:t>
            </a:r>
            <a:r>
              <a:rPr lang="en-US" altLang="zh-CN" sz="2800" dirty="0"/>
              <a:t>②NaHCO</a:t>
            </a:r>
            <a:r>
              <a:rPr lang="en-US" altLang="zh-CN" sz="2800" baseline="-25000" dirty="0"/>
              <a:t>3</a:t>
            </a:r>
            <a:r>
              <a:rPr lang="zh-CN" altLang="zh-CN" sz="2800" dirty="0"/>
              <a:t>与</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两种溶液可作泡沫灭火剂　</a:t>
            </a:r>
            <a:r>
              <a:rPr lang="en-US" altLang="zh-CN" sz="2800" dirty="0"/>
              <a:t>③</a:t>
            </a:r>
            <a:r>
              <a:rPr lang="zh-CN" altLang="zh-CN" sz="2800" dirty="0"/>
              <a:t>草木灰与铵态氮肥不能混合使用　</a:t>
            </a:r>
            <a:r>
              <a:rPr lang="en-US" altLang="zh-CN" sz="2800" dirty="0"/>
              <a:t>④</a:t>
            </a:r>
            <a:r>
              <a:rPr lang="zh-CN" altLang="zh-CN" sz="2800" dirty="0"/>
              <a:t>实验室中盛放</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溶液的试剂瓶不能用磨口玻璃塞　</a:t>
            </a:r>
            <a:r>
              <a:rPr lang="en-US" altLang="zh-CN" sz="2800" dirty="0"/>
              <a:t>⑤</a:t>
            </a:r>
            <a:r>
              <a:rPr lang="zh-CN" altLang="zh-CN" sz="2800" dirty="0"/>
              <a:t>加热蒸干</a:t>
            </a:r>
            <a:r>
              <a:rPr lang="en-US" altLang="zh-CN" sz="2800" dirty="0"/>
              <a:t>CuCl</a:t>
            </a:r>
            <a:r>
              <a:rPr lang="en-US" altLang="zh-CN" sz="2800" baseline="-25000" dirty="0"/>
              <a:t>2</a:t>
            </a:r>
            <a:r>
              <a:rPr lang="zh-CN" altLang="zh-CN" sz="2800" dirty="0"/>
              <a:t>溶液得到</a:t>
            </a:r>
            <a:r>
              <a:rPr lang="en-US" altLang="zh-CN" sz="2800" dirty="0"/>
              <a:t>Cu(OH)</a:t>
            </a:r>
            <a:r>
              <a:rPr lang="en-US" altLang="zh-CN" sz="2800" baseline="-25000" dirty="0"/>
              <a:t>2</a:t>
            </a:r>
            <a:r>
              <a:rPr lang="zh-CN" altLang="zh-CN" sz="2800" dirty="0"/>
              <a:t>固体</a:t>
            </a:r>
          </a:p>
          <a:p>
            <a:pPr>
              <a:lnSpc>
                <a:spcPct val="150000"/>
              </a:lnSpc>
            </a:pPr>
            <a:r>
              <a:rPr lang="en-US" altLang="zh-CN" sz="2800" dirty="0"/>
              <a:t>⑥</a:t>
            </a:r>
            <a:r>
              <a:rPr lang="zh-CN" altLang="zh-CN" sz="2800" dirty="0"/>
              <a:t>要除去</a:t>
            </a:r>
            <a:r>
              <a:rPr lang="en-US" altLang="zh-CN" sz="2800" dirty="0"/>
              <a:t>FeCl</a:t>
            </a:r>
            <a:r>
              <a:rPr lang="en-US" altLang="zh-CN" sz="2800" baseline="-25000" dirty="0"/>
              <a:t>3</a:t>
            </a:r>
            <a:r>
              <a:rPr lang="zh-CN" altLang="zh-CN" sz="2800" dirty="0"/>
              <a:t>溶液中混有的</a:t>
            </a:r>
            <a:r>
              <a:rPr lang="en-US" altLang="zh-CN" sz="2800" dirty="0"/>
              <a:t>Fe</a:t>
            </a:r>
            <a:r>
              <a:rPr lang="en-US" altLang="zh-CN" sz="2800" baseline="30000" dirty="0"/>
              <a:t>2+</a:t>
            </a:r>
            <a:r>
              <a:rPr lang="en-US" altLang="zh-CN" sz="2800" dirty="0"/>
              <a:t>,</a:t>
            </a:r>
            <a:r>
              <a:rPr lang="zh-CN" altLang="zh-CN" sz="2800" dirty="0"/>
              <a:t>可先通入氧化剂</a:t>
            </a:r>
            <a:r>
              <a:rPr lang="en-US" altLang="zh-CN" sz="2800" dirty="0"/>
              <a:t>Cl</a:t>
            </a:r>
            <a:r>
              <a:rPr lang="en-US" altLang="zh-CN" sz="2800" baseline="-25000" dirty="0"/>
              <a:t>2</a:t>
            </a:r>
            <a:r>
              <a:rPr lang="en-US" altLang="zh-CN" sz="2800" dirty="0"/>
              <a:t>,</a:t>
            </a:r>
            <a:r>
              <a:rPr lang="zh-CN" altLang="zh-CN" sz="2800" dirty="0"/>
              <a:t>再调节溶液的</a:t>
            </a:r>
            <a:r>
              <a:rPr lang="en-US" altLang="zh-CN" sz="2800" dirty="0"/>
              <a:t>pH</a:t>
            </a:r>
            <a:r>
              <a:rPr lang="zh-CN" altLang="zh-CN" sz="2800" dirty="0"/>
              <a:t>　　　　　　　　　　　　　　　　　　</a:t>
            </a:r>
          </a:p>
          <a:p>
            <a:pPr>
              <a:lnSpc>
                <a:spcPct val="150000"/>
              </a:lnSpc>
            </a:pPr>
            <a:r>
              <a:rPr lang="en-US" altLang="zh-CN" sz="2800" dirty="0"/>
              <a:t>A.①②③</a:t>
            </a:r>
            <a:r>
              <a:rPr lang="zh-CN" altLang="zh-CN" sz="2800" dirty="0"/>
              <a:t>　　</a:t>
            </a:r>
            <a:r>
              <a:rPr lang="en-US" altLang="zh-CN" sz="2800" dirty="0"/>
              <a:t>B.②③④</a:t>
            </a:r>
            <a:r>
              <a:rPr lang="zh-CN" altLang="zh-CN" sz="2800" dirty="0"/>
              <a:t>　　</a:t>
            </a:r>
            <a:r>
              <a:rPr lang="en-US" altLang="zh-CN" sz="2800" dirty="0"/>
              <a:t>C.①④⑤</a:t>
            </a:r>
            <a:r>
              <a:rPr lang="zh-CN" altLang="zh-CN" sz="2800" dirty="0"/>
              <a:t>　　</a:t>
            </a:r>
            <a:r>
              <a:rPr lang="en-US" altLang="zh-CN" sz="2800" dirty="0"/>
              <a:t>D.①②③④⑤</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3364518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DA251C"/>
                </a:solidFill>
                <a:effectLst/>
                <a:uLnTx/>
                <a:uFillTx/>
                <a:latin typeface="Times New Roman"/>
                <a:ea typeface="微软雅黑"/>
                <a:cs typeface="+mn-cs"/>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312735"/>
                <a:ext cx="11723913" cy="5930854"/>
              </a:xfrm>
              <a:prstGeom prst="rect">
                <a:avLst/>
              </a:prstGeom>
            </p:spPr>
            <p:txBody>
              <a:bodyPr wrap="square">
                <a:spAutoFit/>
              </a:bodyPr>
              <a:lstStyle/>
              <a:p>
                <a:pPr lvl="0" algn="dist">
                  <a:lnSpc>
                    <a:spcPct val="150000"/>
                  </a:lnSpc>
                  <a:defRPr/>
                </a:pPr>
                <a:r>
                  <a:rPr lang="en-US" altLang="zh-CN" sz="2800" dirty="0">
                    <a:solidFill>
                      <a:prstClr val="black"/>
                    </a:solidFill>
                  </a:rPr>
                  <a:t>2.D </a:t>
                </a:r>
                <a:r>
                  <a:rPr lang="en-US" altLang="zh-CN" sz="2800" dirty="0" smtClean="0">
                    <a:solidFill>
                      <a:prstClr val="black"/>
                    </a:solidFill>
                  </a:rPr>
                  <a:t> ①</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NH</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Cl</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和</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ZnCl</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均为强酸弱碱盐</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溶液中</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N</a:t>
                </a:r>
                <a14:m>
                  <m:oMath xmlns:m="http://schemas.openxmlformats.org/officeDocument/2006/math">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与</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Zn</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均发生水解反应</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溶液显酸性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可以除去金属表面的锈</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②HC</a:t>
                </a:r>
                <a14:m>
                  <m:oMath xmlns:m="http://schemas.openxmlformats.org/officeDocument/2006/math">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3</m:t>
                        </m:r>
                      </m:sub>
                      <m:sup>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bSup>
                  </m:oMath>
                </a14:m>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与</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3+</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发生相互促进的水解反应</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产生</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可作灭火剂</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;③</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草木灰的主要成分为</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水解显碱性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而铵态氮肥水解显酸性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因而二者不能混合使用</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;④Na</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溶液水解显碱性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而磨口玻璃塞中的二氧化硅会与碱反应生成</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Na</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SiO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将瓶塞与瓶口粘在一起</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因此实验室盛放</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Na</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3</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溶液的试剂瓶应用橡胶塞</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;⑤CuCl</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溶液中存在水解平衡</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:CuCl</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+2H</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O          Cu(OH)</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+2HCl,</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加热时</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err="1">
                    <a:ln>
                      <a:noFill/>
                    </a:ln>
                    <a:solidFill>
                      <a:prstClr val="black"/>
                    </a:solidFill>
                    <a:effectLst/>
                    <a:uLnTx/>
                    <a:uFillTx/>
                    <a:latin typeface="Times New Roman"/>
                    <a:ea typeface="微软雅黑"/>
                    <a:cs typeface="+mn-cs"/>
                  </a:rPr>
                  <a:t>HCl</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挥发使平衡不断右移</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最终得到</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Cu(OH)</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固体</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;⑥Cl</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能将</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Fe</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2+</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氧化成</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Fe</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3+</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且不引入杂质</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与盐的水解无关。</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　</a:t>
                </a:r>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312735"/>
                <a:ext cx="11723913" cy="5930854"/>
              </a:xfrm>
              <a:prstGeom prst="rect">
                <a:avLst/>
              </a:prstGeom>
              <a:blipFill rotWithShape="1">
                <a:blip r:embed="rId2"/>
                <a:stretch>
                  <a:fillRect l="-1040" r="-4106"/>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D4C13CD6-E3E7-4549-8BE4-4B2F03F773AB}"/>
              </a:ext>
            </a:extLst>
          </p:cNvPr>
          <p:cNvPicPr/>
          <p:nvPr/>
        </p:nvPicPr>
        <p:blipFill>
          <a:blip r:embed="rId3"/>
          <a:stretch>
            <a:fillRect/>
          </a:stretch>
        </p:blipFill>
        <p:spPr>
          <a:xfrm>
            <a:off x="2819738" y="4386716"/>
            <a:ext cx="652463" cy="370675"/>
          </a:xfrm>
          <a:prstGeom prst="rect">
            <a:avLst/>
          </a:prstGeom>
        </p:spPr>
      </p:pic>
    </p:spTree>
    <p:extLst>
      <p:ext uri="{BB962C8B-B14F-4D97-AF65-F5344CB8AC3E}">
        <p14:creationId xmlns:p14="http://schemas.microsoft.com/office/powerpoint/2010/main" val="2988912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599" y="-2"/>
            <a:ext cx="587465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溶液中粒子浓度大小的比较</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34042" y="1556746"/>
            <a:ext cx="11723913" cy="4616648"/>
          </a:xfrm>
          <a:prstGeom prst="rect">
            <a:avLst/>
          </a:prstGeom>
        </p:spPr>
        <p:txBody>
          <a:bodyPr wrap="square">
            <a:spAutoFit/>
          </a:bodyPr>
          <a:lstStyle/>
          <a:p>
            <a:pPr>
              <a:lnSpc>
                <a:spcPct val="150000"/>
              </a:lnSpc>
            </a:pPr>
            <a:r>
              <a:rPr lang="en-US" altLang="zh-CN" sz="2800" b="1" dirty="0"/>
              <a:t>1.</a:t>
            </a:r>
            <a:r>
              <a:rPr lang="zh-CN" altLang="zh-CN" sz="2800" b="1" dirty="0"/>
              <a:t>建立两个</a:t>
            </a:r>
            <a:r>
              <a:rPr lang="en-US" altLang="zh-CN" sz="2800" b="1" dirty="0"/>
              <a:t>“</a:t>
            </a:r>
            <a:r>
              <a:rPr lang="zh-CN" altLang="zh-CN" sz="2800" b="1" dirty="0"/>
              <a:t>微弱</a:t>
            </a:r>
            <a:r>
              <a:rPr lang="en-US" altLang="zh-CN" sz="2800" b="1" dirty="0"/>
              <a:t>”</a:t>
            </a:r>
            <a:r>
              <a:rPr lang="zh-CN" altLang="zh-CN" sz="2800" b="1" dirty="0"/>
              <a:t>观念</a:t>
            </a:r>
          </a:p>
          <a:p>
            <a:pPr algn="dist">
              <a:lnSpc>
                <a:spcPct val="150000"/>
              </a:lnSpc>
            </a:pPr>
            <a:r>
              <a:rPr lang="zh-CN" altLang="zh-CN" sz="2800" dirty="0"/>
              <a:t>比较溶液中粒子浓度的大小</a:t>
            </a:r>
            <a:r>
              <a:rPr lang="en-US" altLang="zh-CN" sz="2800" dirty="0"/>
              <a:t>,</a:t>
            </a:r>
            <a:r>
              <a:rPr lang="zh-CN" altLang="zh-CN" sz="2800" dirty="0"/>
              <a:t>考查内容通常既与盐类的水解平衡有关</a:t>
            </a:r>
            <a:r>
              <a:rPr lang="en-US" altLang="zh-CN" sz="2800" dirty="0"/>
              <a:t>,</a:t>
            </a:r>
            <a:r>
              <a:rPr lang="zh-CN" altLang="zh-CN" sz="2800" dirty="0"/>
              <a:t>又与弱电解质的电离平衡有关</a:t>
            </a:r>
            <a:r>
              <a:rPr lang="en-US" altLang="zh-CN" sz="2800" dirty="0"/>
              <a:t>,</a:t>
            </a:r>
            <a:r>
              <a:rPr lang="zh-CN" altLang="zh-CN" sz="2800" dirty="0"/>
              <a:t>而这两个平衡的共同特征为反应程度是</a:t>
            </a:r>
            <a:r>
              <a:rPr lang="en-US" altLang="zh-CN" sz="2800" dirty="0"/>
              <a:t>“</a:t>
            </a:r>
            <a:r>
              <a:rPr lang="zh-CN" altLang="zh-CN" sz="2800" dirty="0"/>
              <a:t>微弱</a:t>
            </a:r>
            <a:r>
              <a:rPr lang="en-US" altLang="zh-CN" sz="2800" dirty="0"/>
              <a:t>”</a:t>
            </a:r>
            <a:r>
              <a:rPr lang="zh-CN" altLang="zh-CN" sz="2800" dirty="0"/>
              <a:t>的。</a:t>
            </a:r>
          </a:p>
          <a:p>
            <a:pPr>
              <a:lnSpc>
                <a:spcPct val="150000"/>
              </a:lnSpc>
            </a:pPr>
            <a:r>
              <a:rPr lang="en-US" altLang="zh-CN" sz="2800" dirty="0"/>
              <a:t>(1)</a:t>
            </a:r>
            <a:r>
              <a:rPr lang="zh-CN" altLang="zh-CN" sz="2800" dirty="0"/>
              <a:t>弱电解质只有</a:t>
            </a:r>
            <a:r>
              <a:rPr lang="en-US" altLang="zh-CN" sz="2800" dirty="0"/>
              <a:t>“</a:t>
            </a:r>
            <a:r>
              <a:rPr lang="zh-CN" altLang="zh-CN" sz="2800" dirty="0"/>
              <a:t>微弱</a:t>
            </a:r>
            <a:r>
              <a:rPr lang="en-US" altLang="zh-CN" sz="2800" dirty="0"/>
              <a:t>”</a:t>
            </a:r>
            <a:r>
              <a:rPr lang="zh-CN" altLang="zh-CN" sz="2800" dirty="0"/>
              <a:t>电离</a:t>
            </a:r>
          </a:p>
          <a:p>
            <a:pPr>
              <a:lnSpc>
                <a:spcPct val="150000"/>
              </a:lnSpc>
            </a:pPr>
            <a:r>
              <a:rPr lang="zh-CN" altLang="zh-CN" sz="2800" dirty="0"/>
              <a:t>如稀醋酸中</a:t>
            </a:r>
            <a:r>
              <a:rPr lang="en-US" altLang="zh-CN" sz="2800" dirty="0"/>
              <a:t>,</a:t>
            </a:r>
            <a:r>
              <a:rPr lang="zh-CN" altLang="zh-CN" sz="2800" dirty="0"/>
              <a:t>各粒子浓度由大到小的顺序为 </a:t>
            </a:r>
            <a:r>
              <a:rPr lang="en-US" altLang="zh-CN" sz="2800" i="1" dirty="0"/>
              <a:t>c</a:t>
            </a:r>
            <a:r>
              <a:rPr lang="en-US" altLang="zh-CN" sz="2800" dirty="0"/>
              <a:t>(CH</a:t>
            </a:r>
            <a:r>
              <a:rPr lang="en-US" altLang="zh-CN" sz="2800" baseline="-25000" dirty="0"/>
              <a:t>3</a:t>
            </a:r>
            <a:r>
              <a:rPr lang="en-US" altLang="zh-CN" sz="2800" dirty="0"/>
              <a:t>COOH)&gt;</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smtClean="0"/>
              <a:t>)</a:t>
            </a:r>
          </a:p>
          <a:p>
            <a:pPr algn="dist">
              <a:lnSpc>
                <a:spcPct val="150000"/>
              </a:lnSpc>
            </a:pPr>
            <a:r>
              <a:rPr lang="en-US" altLang="zh-CN" sz="2800" dirty="0" smtClean="0"/>
              <a:t>&gt;</a:t>
            </a:r>
            <a:r>
              <a:rPr lang="en-US" altLang="zh-CN" sz="2800" i="1" dirty="0"/>
              <a:t>c</a:t>
            </a:r>
            <a:r>
              <a:rPr lang="en-US" altLang="zh-CN" sz="2800" dirty="0"/>
              <a:t>(OH</a:t>
            </a:r>
            <a:r>
              <a:rPr lang="en-US" altLang="zh-CN" sz="2800" baseline="30000" dirty="0"/>
              <a:t>-</a:t>
            </a:r>
            <a:r>
              <a:rPr lang="en-US" altLang="zh-CN" sz="2800" dirty="0"/>
              <a:t>)</a:t>
            </a:r>
            <a:r>
              <a:rPr lang="zh-CN" altLang="zh-CN" sz="2800" dirty="0"/>
              <a:t>。多元弱酸分步电离</a:t>
            </a:r>
            <a:r>
              <a:rPr lang="en-US" altLang="zh-CN" sz="2800" dirty="0"/>
              <a:t>,</a:t>
            </a:r>
            <a:r>
              <a:rPr lang="zh-CN" altLang="zh-CN" sz="2800" dirty="0"/>
              <a:t>以第一步电离为主</a:t>
            </a:r>
            <a:r>
              <a:rPr lang="en-US" altLang="zh-CN" sz="2800" dirty="0"/>
              <a:t>,</a:t>
            </a:r>
            <a:r>
              <a:rPr lang="zh-CN" altLang="zh-CN" sz="2800" dirty="0"/>
              <a:t>如</a:t>
            </a:r>
            <a:r>
              <a:rPr lang="en-US" altLang="zh-CN" sz="2800" dirty="0"/>
              <a:t>H</a:t>
            </a:r>
            <a:r>
              <a:rPr lang="en-US" altLang="zh-CN" sz="2800" baseline="-25000" dirty="0"/>
              <a:t>2</a:t>
            </a:r>
            <a:r>
              <a:rPr lang="en-US" altLang="zh-CN" sz="2800" dirty="0"/>
              <a:t>S</a:t>
            </a:r>
            <a:r>
              <a:rPr lang="zh-CN" altLang="zh-CN" sz="2800" dirty="0"/>
              <a:t>溶液中各粒子浓度由大到小的顺序为</a:t>
            </a:r>
            <a:r>
              <a:rPr lang="en-US" altLang="zh-CN" sz="2800" i="1" dirty="0"/>
              <a:t>c</a:t>
            </a:r>
            <a:r>
              <a:rPr lang="en-US" altLang="zh-CN" sz="2800" dirty="0"/>
              <a:t>(H</a:t>
            </a:r>
            <a:r>
              <a:rPr lang="en-US" altLang="zh-CN" sz="2800" baseline="-25000" dirty="0"/>
              <a:t>2</a:t>
            </a:r>
            <a:r>
              <a:rPr lang="en-US" altLang="zh-CN" sz="2800" dirty="0"/>
              <a:t>S)&gt;</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(HS</a:t>
            </a:r>
            <a:r>
              <a:rPr lang="en-US" altLang="zh-CN" sz="2800" baseline="30000" dirty="0"/>
              <a:t>-</a:t>
            </a:r>
            <a:r>
              <a:rPr lang="en-US" altLang="zh-CN" sz="2800" dirty="0"/>
              <a:t>)&gt;</a:t>
            </a:r>
            <a:r>
              <a:rPr lang="en-US" altLang="zh-CN" sz="2800" i="1" dirty="0"/>
              <a:t>c</a:t>
            </a:r>
            <a:r>
              <a:rPr lang="en-US" altLang="zh-CN" sz="2800" dirty="0"/>
              <a:t>(S</a:t>
            </a:r>
            <a:r>
              <a:rPr lang="en-US" altLang="zh-CN" sz="2800" baseline="30000" dirty="0"/>
              <a:t>2-</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r>
              <a:rPr lang="zh-CN" altLang="zh-CN" sz="2800" dirty="0"/>
              <a:t>。</a:t>
            </a:r>
          </a:p>
        </p:txBody>
      </p:sp>
    </p:spTree>
    <p:extLst>
      <p:ext uri="{BB962C8B-B14F-4D97-AF65-F5344CB8AC3E}">
        <p14:creationId xmlns:p14="http://schemas.microsoft.com/office/powerpoint/2010/main" val="3372699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381522"/>
                <a:ext cx="11723913" cy="3970318"/>
              </a:xfrm>
              <a:prstGeom prst="rect">
                <a:avLst/>
              </a:prstGeom>
            </p:spPr>
            <p:txBody>
              <a:bodyPr wrap="square">
                <a:spAutoFit/>
              </a:bodyPr>
              <a:lstStyle/>
              <a:p>
                <a:pPr>
                  <a:lnSpc>
                    <a:spcPct val="150000"/>
                  </a:lnSpc>
                </a:pPr>
                <a:r>
                  <a:rPr lang="en-US" altLang="zh-CN" sz="2800" dirty="0"/>
                  <a:t>(2)</a:t>
                </a:r>
                <a:r>
                  <a:rPr lang="zh-CN" altLang="zh-CN" sz="2800" dirty="0"/>
                  <a:t>弱酸阴离子和弱碱阳离子的水解是</a:t>
                </a:r>
                <a:r>
                  <a:rPr lang="en-US" altLang="zh-CN" sz="2800" dirty="0"/>
                  <a:t>“</a:t>
                </a:r>
                <a:r>
                  <a:rPr lang="zh-CN" altLang="zh-CN" sz="2800" dirty="0"/>
                  <a:t>微弱</a:t>
                </a:r>
                <a:r>
                  <a:rPr lang="en-US" altLang="zh-CN" sz="2800" dirty="0"/>
                  <a:t>”</a:t>
                </a:r>
                <a:r>
                  <a:rPr lang="zh-CN" altLang="zh-CN" sz="2800" dirty="0"/>
                  <a:t>的</a:t>
                </a:r>
                <a:endParaRPr lang="en-US" altLang="zh-CN" sz="2800" dirty="0"/>
              </a:p>
              <a:p>
                <a:pPr algn="dist">
                  <a:lnSpc>
                    <a:spcPct val="150000"/>
                  </a:lnSpc>
                </a:pPr>
                <a:r>
                  <a:rPr lang="zh-CN" altLang="zh-CN" sz="2800" dirty="0"/>
                  <a:t>如</a:t>
                </a:r>
                <a:r>
                  <a:rPr lang="en-US" altLang="zh-CN" sz="2800" dirty="0"/>
                  <a:t>NH</a:t>
                </a:r>
                <a:r>
                  <a:rPr lang="en-US" altLang="zh-CN" sz="2800" baseline="-25000" dirty="0"/>
                  <a:t>4</a:t>
                </a:r>
                <a:r>
                  <a:rPr lang="en-US" altLang="zh-CN" sz="2800" dirty="0"/>
                  <a:t>Cl</a:t>
                </a:r>
                <a:r>
                  <a:rPr lang="zh-CN" altLang="zh-CN" sz="2800" dirty="0"/>
                  <a:t>溶液中</a:t>
                </a:r>
                <a:r>
                  <a:rPr lang="en-US" altLang="zh-CN" sz="2800" dirty="0"/>
                  <a:t>,</a:t>
                </a:r>
                <a:r>
                  <a:rPr lang="zh-CN" altLang="zh-CN" sz="2800" dirty="0"/>
                  <a:t>各粒子浓度由大到小的顺序为</a:t>
                </a:r>
                <a:r>
                  <a:rPr lang="en-US" altLang="zh-CN" sz="2800" i="1" dirty="0"/>
                  <a:t>c</a:t>
                </a:r>
                <a:r>
                  <a:rPr lang="en-US" altLang="zh-CN" sz="2800" dirty="0"/>
                  <a:t>(Cl</a:t>
                </a:r>
                <a:r>
                  <a:rPr lang="en-US" altLang="zh-CN" sz="2800" baseline="30000" dirty="0"/>
                  <a:t>-</a:t>
                </a:r>
                <a:r>
                  <a:rPr lang="en-US" altLang="zh-CN" sz="2800" dirty="0"/>
                  <a:t>)&gt;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)&gt;</a:t>
                </a:r>
                <a:r>
                  <a:rPr lang="en-US" altLang="zh-CN" sz="2800" i="1" dirty="0"/>
                  <a:t>c</a:t>
                </a:r>
                <a:r>
                  <a:rPr lang="en-US" altLang="zh-CN" sz="2800" dirty="0"/>
                  <a:t>(H</a:t>
                </a:r>
                <a:r>
                  <a:rPr lang="en-US" altLang="zh-CN" sz="2800" baseline="30000" dirty="0" smtClean="0"/>
                  <a:t>+</a:t>
                </a:r>
                <a:r>
                  <a:rPr lang="en-US" altLang="zh-CN" sz="2800" dirty="0" smtClean="0"/>
                  <a:t>)</a:t>
                </a:r>
                <a:r>
                  <a:rPr lang="en-US" altLang="zh-CN" sz="2800" dirty="0"/>
                  <a:t> &gt;</a:t>
                </a:r>
              </a:p>
              <a:p>
                <a:pPr algn="dist">
                  <a:lnSpc>
                    <a:spcPct val="150000"/>
                  </a:lnSpc>
                </a:pPr>
                <a:r>
                  <a:rPr lang="en-US" altLang="zh-CN" sz="2800" i="1" dirty="0" smtClean="0"/>
                  <a:t>c</a:t>
                </a:r>
                <a:r>
                  <a:rPr lang="en-US" altLang="zh-CN" sz="2800" dirty="0" smtClean="0"/>
                  <a:t>(NH</a:t>
                </a:r>
                <a:r>
                  <a:rPr lang="en-US" altLang="zh-CN" sz="2800" baseline="-25000" dirty="0" smtClean="0"/>
                  <a:t>3</a:t>
                </a:r>
                <a:r>
                  <a:rPr lang="en-US" altLang="zh-CN" sz="2800" dirty="0" smtClean="0"/>
                  <a:t>·H</a:t>
                </a:r>
                <a:r>
                  <a:rPr lang="en-US" altLang="zh-CN" sz="2800" baseline="-25000" dirty="0" smtClean="0"/>
                  <a:t>2</a:t>
                </a:r>
                <a:r>
                  <a:rPr lang="en-US" altLang="zh-CN" sz="2800" dirty="0" smtClean="0"/>
                  <a:t>O</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r>
                  <a:rPr lang="zh-CN" altLang="zh-CN" sz="2800" dirty="0"/>
                  <a:t>。多元弱酸阴离子分步水解</a:t>
                </a:r>
                <a:r>
                  <a:rPr lang="en-US" altLang="zh-CN" sz="2800" dirty="0"/>
                  <a:t>,</a:t>
                </a:r>
                <a:r>
                  <a:rPr lang="zh-CN" altLang="zh-CN" sz="2800" dirty="0"/>
                  <a:t>以第一步水解为主</a:t>
                </a:r>
                <a:r>
                  <a:rPr lang="en-US" altLang="zh-CN" sz="2800" dirty="0"/>
                  <a:t>,</a:t>
                </a:r>
                <a:r>
                  <a:rPr lang="zh-CN" altLang="zh-CN" sz="2800" dirty="0"/>
                  <a:t>如</a:t>
                </a:r>
                <a:r>
                  <a:rPr lang="en-US" altLang="zh-CN" sz="2800" dirty="0"/>
                  <a:t>Na</a:t>
                </a:r>
                <a:r>
                  <a:rPr lang="en-US" altLang="zh-CN" sz="2800" baseline="-25000" dirty="0"/>
                  <a:t>2</a:t>
                </a:r>
                <a:r>
                  <a:rPr lang="en-US" altLang="zh-CN" sz="2800" dirty="0"/>
                  <a:t>S</a:t>
                </a:r>
                <a:r>
                  <a:rPr lang="zh-CN" altLang="zh-CN" sz="2800" dirty="0"/>
                  <a:t>溶液中</a:t>
                </a:r>
                <a:r>
                  <a:rPr lang="en-US" altLang="zh-CN" sz="2800" dirty="0"/>
                  <a:t>,</a:t>
                </a:r>
                <a:r>
                  <a:rPr lang="en-US" altLang="zh-CN" sz="2800" i="1" dirty="0"/>
                  <a:t>c</a:t>
                </a:r>
                <a:r>
                  <a:rPr lang="en-US" altLang="zh-CN" sz="2800" dirty="0"/>
                  <a:t>(Na</a:t>
                </a:r>
                <a:r>
                  <a:rPr lang="en-US" altLang="zh-CN" sz="2800" baseline="30000" dirty="0"/>
                  <a:t>+</a:t>
                </a:r>
                <a:r>
                  <a:rPr lang="en-US" altLang="zh-CN" sz="2800" dirty="0"/>
                  <a:t>)&gt;</a:t>
                </a:r>
                <a:r>
                  <a:rPr lang="en-US" altLang="zh-CN" sz="2800" i="1" dirty="0"/>
                  <a:t>c</a:t>
                </a:r>
                <a:r>
                  <a:rPr lang="en-US" altLang="zh-CN" sz="2800" dirty="0"/>
                  <a:t>(S</a:t>
                </a:r>
                <a:r>
                  <a:rPr lang="en-US" altLang="zh-CN" sz="2800" baseline="30000" dirty="0"/>
                  <a:t>2-</a:t>
                </a:r>
                <a:r>
                  <a:rPr lang="en-US" altLang="zh-CN" sz="2800" dirty="0"/>
                  <a:t>)&gt;</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(HS</a:t>
                </a:r>
                <a:r>
                  <a:rPr lang="en-US" altLang="zh-CN" sz="2800" baseline="30000" dirty="0"/>
                  <a:t>-</a:t>
                </a:r>
                <a:r>
                  <a:rPr lang="en-US" altLang="zh-CN" sz="2800" dirty="0"/>
                  <a:t>)&gt;</a:t>
                </a:r>
                <a:r>
                  <a:rPr lang="en-US" altLang="zh-CN" sz="2800" i="1" dirty="0"/>
                  <a:t>c</a:t>
                </a:r>
                <a:r>
                  <a:rPr lang="en-US" altLang="zh-CN" sz="2800" dirty="0"/>
                  <a:t>(H</a:t>
                </a:r>
                <a:r>
                  <a:rPr lang="en-US" altLang="zh-CN" sz="2800" baseline="30000" dirty="0"/>
                  <a:t>+</a:t>
                </a:r>
                <a:r>
                  <a:rPr lang="en-US" altLang="zh-CN" sz="2800" dirty="0"/>
                  <a:t>)</a:t>
                </a:r>
                <a:r>
                  <a:rPr lang="zh-CN" altLang="zh-CN" sz="2800" dirty="0"/>
                  <a:t>。</a:t>
                </a:r>
              </a:p>
              <a:p>
                <a:pPr>
                  <a:lnSpc>
                    <a:spcPct val="150000"/>
                  </a:lnSpc>
                </a:pPr>
                <a:r>
                  <a:rPr lang="en-US" altLang="zh-CN" sz="2800" b="1" dirty="0"/>
                  <a:t>2.</a:t>
                </a:r>
                <a:r>
                  <a:rPr lang="zh-CN" altLang="zh-CN" sz="2800" b="1" dirty="0"/>
                  <a:t>用好三个</a:t>
                </a:r>
                <a:r>
                  <a:rPr lang="en-US" altLang="zh-CN" sz="2800" b="1" dirty="0"/>
                  <a:t>“</a:t>
                </a:r>
                <a:r>
                  <a:rPr lang="zh-CN" altLang="zh-CN" sz="2800" b="1" dirty="0"/>
                  <a:t>守恒</a:t>
                </a:r>
                <a:r>
                  <a:rPr lang="en-US" altLang="zh-CN" sz="2800" b="1" dirty="0"/>
                  <a:t>”</a:t>
                </a:r>
                <a:r>
                  <a:rPr lang="zh-CN" altLang="zh-CN" sz="2800" b="1" dirty="0"/>
                  <a:t>原理</a:t>
                </a:r>
              </a:p>
              <a:p>
                <a:pPr>
                  <a:lnSpc>
                    <a:spcPct val="150000"/>
                  </a:lnSpc>
                </a:pPr>
                <a:r>
                  <a:rPr lang="en-US" altLang="zh-CN" sz="2800" dirty="0"/>
                  <a:t>(1)</a:t>
                </a:r>
                <a:r>
                  <a:rPr lang="zh-CN" altLang="zh-CN" sz="2800" dirty="0"/>
                  <a:t>电荷守恒</a:t>
                </a:r>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381522"/>
                <a:ext cx="11723913" cy="3970318"/>
              </a:xfrm>
              <a:prstGeom prst="rect">
                <a:avLst/>
              </a:prstGeom>
              <a:blipFill rotWithShape="1">
                <a:blip r:embed="rId2"/>
                <a:stretch>
                  <a:fillRect l="-1040" r="-1040" b="-1536"/>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4293C7B2-0CCF-464C-864F-E6E05AE975CF}"/>
              </a:ext>
            </a:extLst>
          </p:cNvPr>
          <p:cNvSpPr/>
          <p:nvPr/>
        </p:nvSpPr>
        <p:spPr>
          <a:xfrm>
            <a:off x="695323" y="4571688"/>
            <a:ext cx="2260600" cy="954107"/>
          </a:xfrm>
          <a:prstGeom prst="rect">
            <a:avLst/>
          </a:prstGeom>
          <a:ln>
            <a:solidFill>
              <a:schemeClr val="tx1"/>
            </a:solidFill>
          </a:ln>
        </p:spPr>
        <p:txBody>
          <a:bodyPr wrap="square">
            <a:spAutoFit/>
          </a:bodyPr>
          <a:lstStyle/>
          <a:p>
            <a:pPr algn="ctr"/>
            <a:r>
              <a:rPr lang="zh-CN" altLang="zh-CN" sz="2800" dirty="0">
                <a:latin typeface="+mn-ea"/>
              </a:rPr>
              <a:t>阴离子所带</a:t>
            </a:r>
            <a:r>
              <a:rPr lang="en-US" altLang="zh-CN" sz="2800" dirty="0">
                <a:latin typeface="+mn-ea"/>
              </a:rPr>
              <a:t/>
            </a:r>
            <a:br>
              <a:rPr lang="en-US" altLang="zh-CN" sz="2800" dirty="0">
                <a:latin typeface="+mn-ea"/>
              </a:rPr>
            </a:br>
            <a:r>
              <a:rPr lang="zh-CN" altLang="zh-CN" sz="2800" dirty="0">
                <a:latin typeface="+mn-ea"/>
              </a:rPr>
              <a:t>负电荷总数</a:t>
            </a:r>
            <a:endParaRPr lang="zh-CN" altLang="en-US" sz="2800" dirty="0">
              <a:latin typeface="+mn-ea"/>
            </a:endParaRPr>
          </a:p>
        </p:txBody>
      </p:sp>
      <p:sp>
        <p:nvSpPr>
          <p:cNvPr id="5" name="矩形 4">
            <a:extLst>
              <a:ext uri="{FF2B5EF4-FFF2-40B4-BE49-F238E27FC236}">
                <a16:creationId xmlns="" xmlns:a16="http://schemas.microsoft.com/office/drawing/2014/main" id="{2AD307B6-6D47-401B-B013-C84F0272EFF6}"/>
              </a:ext>
            </a:extLst>
          </p:cNvPr>
          <p:cNvSpPr/>
          <p:nvPr/>
        </p:nvSpPr>
        <p:spPr>
          <a:xfrm>
            <a:off x="4011614" y="4571687"/>
            <a:ext cx="2120899" cy="954107"/>
          </a:xfrm>
          <a:prstGeom prst="rect">
            <a:avLst/>
          </a:prstGeom>
          <a:ln>
            <a:solidFill>
              <a:schemeClr val="tx1"/>
            </a:solidFill>
          </a:ln>
        </p:spPr>
        <p:txBody>
          <a:bodyPr wrap="square">
            <a:spAutoFit/>
          </a:bodyPr>
          <a:lstStyle/>
          <a:p>
            <a:pPr algn="ctr"/>
            <a:r>
              <a:rPr lang="zh-CN" altLang="zh-CN" sz="2800" dirty="0">
                <a:latin typeface="+mn-ea"/>
              </a:rPr>
              <a:t>阳离子所带</a:t>
            </a:r>
            <a:r>
              <a:rPr lang="en-US" altLang="zh-CN" sz="2800" dirty="0">
                <a:latin typeface="+mn-ea"/>
              </a:rPr>
              <a:t/>
            </a:r>
            <a:br>
              <a:rPr lang="en-US" altLang="zh-CN" sz="2800" dirty="0">
                <a:latin typeface="+mn-ea"/>
              </a:rPr>
            </a:br>
            <a:r>
              <a:rPr lang="zh-CN" altLang="zh-CN" sz="2800" dirty="0">
                <a:latin typeface="+mn-ea"/>
              </a:rPr>
              <a:t>正电荷总数</a:t>
            </a:r>
            <a:endParaRPr lang="zh-CN" altLang="en-US" sz="2800" dirty="0">
              <a:latin typeface="+mn-ea"/>
            </a:endParaRPr>
          </a:p>
        </p:txBody>
      </p:sp>
      <p:sp>
        <p:nvSpPr>
          <p:cNvPr id="14" name="矩形 13">
            <a:extLst>
              <a:ext uri="{FF2B5EF4-FFF2-40B4-BE49-F238E27FC236}">
                <a16:creationId xmlns="" xmlns:a16="http://schemas.microsoft.com/office/drawing/2014/main" id="{081A3745-DF00-49AF-BE44-865C961CF65F}"/>
              </a:ext>
            </a:extLst>
          </p:cNvPr>
          <p:cNvSpPr/>
          <p:nvPr/>
        </p:nvSpPr>
        <p:spPr>
          <a:xfrm>
            <a:off x="3032364" y="4529504"/>
            <a:ext cx="902811" cy="523220"/>
          </a:xfrm>
          <a:prstGeom prst="rect">
            <a:avLst/>
          </a:prstGeom>
        </p:spPr>
        <p:txBody>
          <a:bodyPr wrap="none">
            <a:spAutoFit/>
          </a:bodyPr>
          <a:lstStyle/>
          <a:p>
            <a:r>
              <a:rPr lang="zh-CN" altLang="zh-CN" sz="2800" dirty="0">
                <a:latin typeface="+mn-ea"/>
              </a:rPr>
              <a:t>相等</a:t>
            </a:r>
            <a:endParaRPr lang="zh-CN" altLang="en-US" sz="2800" dirty="0">
              <a:latin typeface="+mn-ea"/>
            </a:endParaRPr>
          </a:p>
        </p:txBody>
      </p:sp>
      <p:sp>
        <p:nvSpPr>
          <p:cNvPr id="15" name="矩形 14">
            <a:extLst>
              <a:ext uri="{FF2B5EF4-FFF2-40B4-BE49-F238E27FC236}">
                <a16:creationId xmlns="" xmlns:a16="http://schemas.microsoft.com/office/drawing/2014/main" id="{B1258D19-494E-4FF9-91AB-AEEA498395F5}"/>
              </a:ext>
            </a:extLst>
          </p:cNvPr>
          <p:cNvSpPr/>
          <p:nvPr/>
        </p:nvSpPr>
        <p:spPr>
          <a:xfrm>
            <a:off x="3032363" y="4787131"/>
            <a:ext cx="902811" cy="738664"/>
          </a:xfrm>
          <a:prstGeom prst="rect">
            <a:avLst/>
          </a:prstGeom>
        </p:spPr>
        <p:txBody>
          <a:bodyPr wrap="none">
            <a:spAutoFit/>
          </a:bodyPr>
          <a:lstStyle/>
          <a:p>
            <a:pPr>
              <a:lnSpc>
                <a:spcPct val="150000"/>
              </a:lnSpc>
            </a:pPr>
            <a:r>
              <a:rPr lang="en-US" altLang="zh-CN" sz="2800" dirty="0">
                <a:latin typeface="+mn-ea"/>
              </a:rPr>
              <a:t>←→</a:t>
            </a:r>
            <a:endParaRPr lang="zh-CN" altLang="zh-CN" sz="2800" dirty="0">
              <a:latin typeface="+mn-ea"/>
            </a:endParaRPr>
          </a:p>
        </p:txBody>
      </p:sp>
    </p:spTree>
    <p:extLst>
      <p:ext uri="{BB962C8B-B14F-4D97-AF65-F5344CB8AC3E}">
        <p14:creationId xmlns:p14="http://schemas.microsoft.com/office/powerpoint/2010/main" val="2538315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292622"/>
                <a:ext cx="11723913" cy="6043770"/>
              </a:xfrm>
              <a:prstGeom prst="rect">
                <a:avLst/>
              </a:prstGeom>
            </p:spPr>
            <p:txBody>
              <a:bodyPr wrap="square">
                <a:spAutoFit/>
              </a:bodyPr>
              <a:lstStyle/>
              <a:p>
                <a:pPr>
                  <a:lnSpc>
                    <a:spcPct val="150000"/>
                  </a:lnSpc>
                </a:pPr>
                <a:r>
                  <a:rPr lang="zh-CN" altLang="zh-CN" sz="2800" dirty="0"/>
                  <a:t>如在</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溶液中存在离子</a:t>
                </a:r>
                <a:r>
                  <a:rPr lang="en-US" altLang="zh-CN" sz="2800" dirty="0"/>
                  <a:t>:Na</a:t>
                </a:r>
                <a:r>
                  <a:rPr lang="en-US" altLang="zh-CN" sz="2800" baseline="30000" dirty="0"/>
                  <a:t>+</a:t>
                </a:r>
                <a:r>
                  <a:rPr lang="zh-CN" altLang="zh-CN" sz="2800" dirty="0"/>
                  <a:t>、</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H</a:t>
                </a:r>
                <a:r>
                  <a:rPr lang="en-US" altLang="zh-CN" sz="2800" baseline="30000" dirty="0"/>
                  <a:t>+</a:t>
                </a:r>
                <a:r>
                  <a:rPr lang="zh-CN" altLang="zh-CN" sz="2800" dirty="0"/>
                  <a:t>、</a:t>
                </a:r>
                <a:r>
                  <a:rPr lang="en-US" altLang="zh-CN" sz="2800" dirty="0"/>
                  <a:t>OH</a:t>
                </a:r>
                <a:r>
                  <a:rPr lang="en-US" altLang="zh-CN" sz="2800" baseline="30000" dirty="0"/>
                  <a:t>-</a:t>
                </a:r>
                <a:r>
                  <a:rPr lang="zh-CN" altLang="zh-CN" sz="2800" dirty="0"/>
                  <a:t>、</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dirty="0"/>
                  <a:t>它们存在如下关系</a:t>
                </a:r>
                <a:r>
                  <a:rPr lang="en-US" altLang="zh-CN" sz="2800" dirty="0"/>
                  <a:t>:</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)=2</a:t>
                </a:r>
                <a:r>
                  <a:rPr lang="en-US" altLang="zh-CN" sz="2800" i="1" dirty="0"/>
                  <a:t>c</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a:t>c</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a:t>
                </a:r>
              </a:p>
              <a:p>
                <a:pPr>
                  <a:lnSpc>
                    <a:spcPct val="150000"/>
                  </a:lnSpc>
                </a:pPr>
                <a:r>
                  <a:rPr lang="en-US" altLang="zh-CN" sz="2800" dirty="0"/>
                  <a:t>(2)</a:t>
                </a:r>
                <a:r>
                  <a:rPr lang="zh-CN" altLang="zh-CN" sz="2800" dirty="0"/>
                  <a:t>物料守恒</a:t>
                </a:r>
              </a:p>
              <a:p>
                <a:pPr>
                  <a:lnSpc>
                    <a:spcPct val="150000"/>
                  </a:lnSpc>
                </a:pPr>
                <a:r>
                  <a:rPr lang="zh-CN" altLang="zh-CN" sz="2800" dirty="0"/>
                  <a:t>物料守恒也就是元素守恒</a:t>
                </a:r>
                <a:r>
                  <a:rPr lang="en-US" altLang="zh-CN" sz="2800" dirty="0"/>
                  <a:t>,</a:t>
                </a:r>
                <a:r>
                  <a:rPr lang="zh-CN" altLang="zh-CN" sz="2800" dirty="0"/>
                  <a:t>变化前后某种元素的原子个数守恒。</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gn="ctr">
                  <a:lnSpc>
                    <a:spcPct val="150000"/>
                  </a:lnSpc>
                </a:pPr>
                <a:r>
                  <a:rPr lang="en-US" altLang="zh-CN" sz="2800" i="1" dirty="0"/>
                  <a:t>c</a:t>
                </a:r>
                <a:r>
                  <a:rPr lang="en-US" altLang="zh-CN" sz="2800" dirty="0"/>
                  <a:t>(Na</a:t>
                </a:r>
                <a:r>
                  <a:rPr lang="en-US" altLang="zh-CN" sz="2800" baseline="30000" dirty="0"/>
                  <a:t>+</a:t>
                </a:r>
                <a:r>
                  <a:rPr lang="en-US" altLang="zh-CN" sz="2800" dirty="0"/>
                  <a:t>)=2[</a:t>
                </a:r>
                <a:r>
                  <a:rPr lang="en-US" altLang="zh-CN" sz="2800" i="1" dirty="0"/>
                  <a:t>c</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a:t>c</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a:t>
                </a:r>
                <a:endParaRPr lang="zh-CN" altLang="zh-CN" sz="2800" dirty="0"/>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292622"/>
                <a:ext cx="11723913" cy="6043770"/>
              </a:xfrm>
              <a:prstGeom prst="rect">
                <a:avLst/>
              </a:prstGeom>
              <a:blipFill rotWithShape="1">
                <a:blip r:embed="rId2"/>
                <a:stretch>
                  <a:fillRect l="-1040" r="-676" b="-505"/>
                </a:stretch>
              </a:blipFill>
            </p:spPr>
            <p:txBody>
              <a:bodyPr/>
              <a:lstStyle/>
              <a:p>
                <a:r>
                  <a:rPr lang="zh-CN" altLang="en-US">
                    <a:noFill/>
                  </a:rPr>
                  <a:t> </a:t>
                </a:r>
              </a:p>
            </p:txBody>
          </p:sp>
        </mc:Fallback>
      </mc:AlternateContent>
      <p:pic>
        <p:nvPicPr>
          <p:cNvPr id="14" name="16whdgfjyhx1802.jpg" descr="id:2147509008;FounderCES">
            <a:extLst>
              <a:ext uri="{FF2B5EF4-FFF2-40B4-BE49-F238E27FC236}">
                <a16:creationId xmlns="" xmlns:a16="http://schemas.microsoft.com/office/drawing/2014/main" id="{4A3203BC-326B-4E9C-8ADC-F260D24FCE9D}"/>
              </a:ext>
            </a:extLst>
          </p:cNvPr>
          <p:cNvPicPr/>
          <p:nvPr/>
        </p:nvPicPr>
        <p:blipFill>
          <a:blip r:embed="rId3"/>
          <a:stretch>
            <a:fillRect/>
          </a:stretch>
        </p:blipFill>
        <p:spPr>
          <a:xfrm>
            <a:off x="2932115" y="3314507"/>
            <a:ext cx="6674859" cy="2081258"/>
          </a:xfrm>
          <a:prstGeom prst="rect">
            <a:avLst/>
          </a:prstGeom>
        </p:spPr>
      </p:pic>
    </p:spTree>
    <p:extLst>
      <p:ext uri="{BB962C8B-B14F-4D97-AF65-F5344CB8AC3E}">
        <p14:creationId xmlns:p14="http://schemas.microsoft.com/office/powerpoint/2010/main" val="716704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553879"/>
                <a:ext cx="11723913" cy="5262979"/>
              </a:xfrm>
              <a:prstGeom prst="rect">
                <a:avLst/>
              </a:prstGeom>
            </p:spPr>
            <p:txBody>
              <a:bodyPr wrap="square">
                <a:spAutoFit/>
              </a:bodyPr>
              <a:lstStyle/>
              <a:p>
                <a:pPr>
                  <a:lnSpc>
                    <a:spcPct val="150000"/>
                  </a:lnSpc>
                </a:pPr>
                <a:r>
                  <a:rPr lang="en-US" altLang="zh-CN" sz="2800" dirty="0"/>
                  <a:t>(3)</a:t>
                </a:r>
                <a:r>
                  <a:rPr lang="zh-CN" altLang="zh-CN" sz="2800" dirty="0"/>
                  <a:t>质子守恒</a:t>
                </a:r>
              </a:p>
              <a:p>
                <a:pPr>
                  <a:lnSpc>
                    <a:spcPct val="150000"/>
                  </a:lnSpc>
                </a:pPr>
                <a:r>
                  <a:rPr lang="zh-CN" altLang="zh-CN" sz="2800" dirty="0"/>
                  <a:t>即</a:t>
                </a:r>
                <a:r>
                  <a:rPr lang="en-US" altLang="zh-CN" sz="2800" dirty="0"/>
                  <a:t>H</a:t>
                </a:r>
                <a:r>
                  <a:rPr lang="en-US" altLang="zh-CN" sz="2800" baseline="-25000" dirty="0"/>
                  <a:t>2</a:t>
                </a:r>
                <a:r>
                  <a:rPr lang="en-US" altLang="zh-CN" sz="2800" dirty="0"/>
                  <a:t>O</a:t>
                </a:r>
                <a:r>
                  <a:rPr lang="zh-CN" altLang="zh-CN" sz="2800" dirty="0"/>
                  <a:t>电离的</a:t>
                </a:r>
                <a:r>
                  <a:rPr lang="en-US" altLang="zh-CN" sz="2800" dirty="0"/>
                  <a:t>H</a:t>
                </a:r>
                <a:r>
                  <a:rPr lang="en-US" altLang="zh-CN" sz="2800" baseline="30000" dirty="0"/>
                  <a:t>+</a:t>
                </a:r>
                <a:r>
                  <a:rPr lang="zh-CN" altLang="zh-CN" sz="2800" dirty="0"/>
                  <a:t>和</a:t>
                </a:r>
                <a:r>
                  <a:rPr lang="en-US" altLang="zh-CN" sz="2800" dirty="0"/>
                  <a:t>OH</a:t>
                </a:r>
                <a:r>
                  <a:rPr lang="en-US" altLang="zh-CN" sz="2800" baseline="30000" dirty="0"/>
                  <a:t>-</a:t>
                </a:r>
                <a:r>
                  <a:rPr lang="zh-CN" altLang="zh-CN" sz="2800" dirty="0"/>
                  <a:t>浓度相等。如在</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溶液中水电离出</a:t>
                </a:r>
                <a:r>
                  <a:rPr lang="en-US" altLang="zh-CN" sz="2800" dirty="0"/>
                  <a:t>OH</a:t>
                </a:r>
                <a:r>
                  <a:rPr lang="en-US" altLang="zh-CN" sz="2800" baseline="30000" dirty="0"/>
                  <a:t>-</a:t>
                </a:r>
                <a:r>
                  <a:rPr lang="zh-CN" altLang="zh-CN" sz="2800" dirty="0"/>
                  <a:t>和</a:t>
                </a:r>
                <a:r>
                  <a:rPr lang="en-US" altLang="zh-CN" sz="2800" dirty="0"/>
                  <a:t>H</a:t>
                </a:r>
                <a:r>
                  <a:rPr lang="en-US" altLang="zh-CN" sz="2800" baseline="30000" dirty="0"/>
                  <a:t>+</a:t>
                </a:r>
                <a:r>
                  <a:rPr lang="en-US" altLang="zh-CN" sz="2800" dirty="0"/>
                  <a:t>,</a:t>
                </a:r>
                <a:r>
                  <a:rPr lang="zh-CN" altLang="zh-CN" sz="2800" dirty="0"/>
                  <a:t>其中水电离出的</a:t>
                </a:r>
                <a:r>
                  <a:rPr lang="en-US" altLang="zh-CN" sz="2800" dirty="0"/>
                  <a:t>H</a:t>
                </a:r>
                <a:r>
                  <a:rPr lang="en-US" altLang="zh-CN" sz="2800" baseline="30000" dirty="0"/>
                  <a:t>+</a:t>
                </a:r>
                <a:r>
                  <a:rPr lang="zh-CN" altLang="zh-CN" sz="2800" dirty="0"/>
                  <a:t>以</a:t>
                </a:r>
                <a:r>
                  <a:rPr lang="en-US" altLang="zh-CN" sz="2800" dirty="0"/>
                  <a:t>H</a:t>
                </a:r>
                <a:r>
                  <a:rPr lang="en-US" altLang="zh-CN" sz="2800" baseline="30000" dirty="0"/>
                  <a:t>+</a:t>
                </a:r>
                <a:r>
                  <a:rPr lang="zh-CN" altLang="zh-CN" sz="2800" dirty="0"/>
                  <a:t>、</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H</a:t>
                </a:r>
                <a:r>
                  <a:rPr lang="en-US" altLang="zh-CN" sz="2800" baseline="-25000" dirty="0"/>
                  <a:t>2</a:t>
                </a:r>
                <a:r>
                  <a:rPr lang="en-US" altLang="zh-CN" sz="2800" dirty="0"/>
                  <a:t>CO</a:t>
                </a:r>
                <a:r>
                  <a:rPr lang="en-US" altLang="zh-CN" sz="2800" baseline="-25000" dirty="0"/>
                  <a:t>3</a:t>
                </a:r>
                <a:r>
                  <a:rPr lang="zh-CN" altLang="zh-CN" sz="2800" dirty="0"/>
                  <a:t>三种形式存在于溶液中</a:t>
                </a:r>
                <a:r>
                  <a:rPr lang="en-US" altLang="zh-CN" sz="2800" dirty="0"/>
                  <a:t>,</a:t>
                </a:r>
                <a:r>
                  <a:rPr lang="zh-CN" altLang="zh-CN" sz="2800" dirty="0"/>
                  <a:t>则有</a:t>
                </a:r>
                <a:r>
                  <a:rPr lang="en-US" altLang="zh-CN" sz="2800" i="1" dirty="0"/>
                  <a:t>c</a:t>
                </a:r>
                <a:r>
                  <a:rPr lang="en-US" altLang="zh-CN" sz="2800" dirty="0"/>
                  <a:t>(OH</a:t>
                </a:r>
                <a:r>
                  <a:rPr lang="en-US" altLang="zh-CN" sz="2800" baseline="30000" dirty="0"/>
                  <a:t>-</a:t>
                </a:r>
                <a:r>
                  <a:rPr lang="en-US" altLang="zh-CN" sz="2800" dirty="0"/>
                  <a:t>)</a:t>
                </a:r>
              </a:p>
              <a:p>
                <a:pPr>
                  <a:lnSpc>
                    <a:spcPct val="150000"/>
                  </a:lnSpc>
                </a:pP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)+2</a:t>
                </a:r>
                <a:r>
                  <a:rPr lang="en-US" altLang="zh-CN" sz="2800" i="1" dirty="0"/>
                  <a:t>c</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由上述电荷守恒式减去物料守恒式也可得出质子守恒式</a:t>
                </a:r>
                <a:r>
                  <a:rPr lang="en-US" altLang="zh-CN" sz="2800" dirty="0"/>
                  <a:t>)</a:t>
                </a:r>
                <a:r>
                  <a:rPr lang="zh-CN" altLang="zh-CN" sz="2800" dirty="0"/>
                  <a:t>。</a:t>
                </a:r>
              </a:p>
              <a:p>
                <a:pPr>
                  <a:lnSpc>
                    <a:spcPct val="150000"/>
                  </a:lnSpc>
                </a:pPr>
                <a:r>
                  <a:rPr lang="en-US" altLang="zh-CN" sz="2800" b="1" dirty="0"/>
                  <a:t>3.</a:t>
                </a:r>
                <a:r>
                  <a:rPr lang="zh-CN" altLang="zh-CN" sz="2800" b="1" dirty="0"/>
                  <a:t>突出</a:t>
                </a:r>
                <a:r>
                  <a:rPr lang="en-US" altLang="zh-CN" sz="2800" b="1" dirty="0"/>
                  <a:t>“</a:t>
                </a:r>
                <a:r>
                  <a:rPr lang="zh-CN" altLang="zh-CN" sz="2800" b="1" dirty="0"/>
                  <a:t>比较</a:t>
                </a:r>
                <a:r>
                  <a:rPr lang="en-US" altLang="zh-CN" sz="2800" b="1" dirty="0"/>
                  <a:t>”</a:t>
                </a:r>
                <a:r>
                  <a:rPr lang="zh-CN" altLang="zh-CN" sz="2800" b="1" dirty="0"/>
                  <a:t>方法的运用</a:t>
                </a:r>
              </a:p>
              <a:p>
                <a:pPr>
                  <a:lnSpc>
                    <a:spcPct val="150000"/>
                  </a:lnSpc>
                </a:pPr>
                <a:r>
                  <a:rPr lang="zh-CN" altLang="zh-CN" sz="2800" dirty="0"/>
                  <a:t>常见溶液中粒子浓度的大小比较</a:t>
                </a:r>
                <a:r>
                  <a:rPr lang="en-US" altLang="zh-CN" sz="2800" dirty="0"/>
                  <a:t>,</a:t>
                </a:r>
                <a:r>
                  <a:rPr lang="zh-CN" altLang="zh-CN" sz="2800" dirty="0"/>
                  <a:t>有</a:t>
                </a:r>
                <a:r>
                  <a:rPr lang="en-US" altLang="zh-CN" sz="2800" dirty="0"/>
                  <a:t>“</a:t>
                </a:r>
                <a:r>
                  <a:rPr lang="zh-CN" altLang="zh-CN" sz="2800" dirty="0"/>
                  <a:t>单一溶液</a:t>
                </a:r>
                <a:r>
                  <a:rPr lang="en-US" altLang="zh-CN" sz="2800" dirty="0"/>
                  <a:t>”“</a:t>
                </a:r>
                <a:r>
                  <a:rPr lang="zh-CN" altLang="zh-CN" sz="2800" dirty="0"/>
                  <a:t>混合溶液</a:t>
                </a:r>
                <a:r>
                  <a:rPr lang="en-US" altLang="zh-CN" sz="2800" dirty="0"/>
                  <a:t>”“</a:t>
                </a:r>
                <a:r>
                  <a:rPr lang="zh-CN" altLang="zh-CN" sz="2800" dirty="0"/>
                  <a:t>不同溶液</a:t>
                </a:r>
                <a:r>
                  <a:rPr lang="en-US" altLang="zh-CN" sz="2800" dirty="0"/>
                  <a:t>”</a:t>
                </a:r>
                <a:r>
                  <a:rPr lang="zh-CN" altLang="zh-CN" sz="2800" dirty="0"/>
                  <a:t>三类</a:t>
                </a:r>
                <a:r>
                  <a:rPr lang="en-US" altLang="zh-CN" sz="2800" dirty="0"/>
                  <a:t>,</a:t>
                </a:r>
                <a:r>
                  <a:rPr lang="zh-CN" altLang="zh-CN" sz="2800" dirty="0"/>
                  <a:t>其方法和流程如下</a:t>
                </a:r>
                <a:r>
                  <a:rPr lang="en-US" altLang="zh-CN" sz="2800" dirty="0"/>
                  <a:t>:</a:t>
                </a:r>
                <a:endParaRPr lang="zh-CN" altLang="zh-CN" sz="2800" dirty="0"/>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553879"/>
                <a:ext cx="11723913" cy="5262979"/>
              </a:xfrm>
              <a:prstGeom prst="rect">
                <a:avLst/>
              </a:prstGeom>
              <a:blipFill rotWithShape="1">
                <a:blip r:embed="rId2"/>
                <a:stretch>
                  <a:fillRect l="-1040" b="-9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1324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pic>
        <p:nvPicPr>
          <p:cNvPr id="14" name="16whdgfjyhx1803.jpg" descr="id:2147509015;FounderCES">
            <a:extLst>
              <a:ext uri="{FF2B5EF4-FFF2-40B4-BE49-F238E27FC236}">
                <a16:creationId xmlns="" xmlns:a16="http://schemas.microsoft.com/office/drawing/2014/main" id="{AFEEF01C-AAAA-4CC0-A833-4F4854241E1E}"/>
              </a:ext>
            </a:extLst>
          </p:cNvPr>
          <p:cNvPicPr/>
          <p:nvPr/>
        </p:nvPicPr>
        <p:blipFill>
          <a:blip r:embed="rId2"/>
          <a:stretch>
            <a:fillRect/>
          </a:stretch>
        </p:blipFill>
        <p:spPr>
          <a:xfrm>
            <a:off x="946512" y="651283"/>
            <a:ext cx="10363583" cy="5285060"/>
          </a:xfrm>
          <a:prstGeom prst="rect">
            <a:avLst/>
          </a:prstGeom>
        </p:spPr>
      </p:pic>
    </p:spTree>
    <p:extLst>
      <p:ext uri="{BB962C8B-B14F-4D97-AF65-F5344CB8AC3E}">
        <p14:creationId xmlns:p14="http://schemas.microsoft.com/office/powerpoint/2010/main" val="1291488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728051"/>
                <a:ext cx="11723913" cy="3345531"/>
              </a:xfrm>
              <a:prstGeom prst="rect">
                <a:avLst/>
              </a:prstGeom>
            </p:spPr>
            <p:txBody>
              <a:bodyPr wrap="square">
                <a:spAutoFit/>
              </a:bodyPr>
              <a:lstStyle/>
              <a:p>
                <a:pPr>
                  <a:lnSpc>
                    <a:spcPct val="150000"/>
                  </a:lnSpc>
                </a:pPr>
                <a:r>
                  <a:rPr lang="zh-CN" altLang="en-US" sz="2800" b="1" dirty="0" smtClean="0">
                    <a:solidFill>
                      <a:srgbClr val="DA251C"/>
                    </a:solidFill>
                  </a:rPr>
                  <a:t>注 意   </a:t>
                </a:r>
                <a:r>
                  <a:rPr lang="zh-CN" altLang="zh-CN" sz="2800" dirty="0"/>
                  <a:t>在相同温度、浓度条件下</a:t>
                </a:r>
                <a:r>
                  <a:rPr lang="en-US" altLang="zh-CN" sz="2800" dirty="0"/>
                  <a:t>:</a:t>
                </a:r>
                <a:endParaRPr lang="zh-CN" altLang="zh-CN" sz="2800" dirty="0"/>
              </a:p>
              <a:p>
                <a:pPr>
                  <a:lnSpc>
                    <a:spcPct val="150000"/>
                  </a:lnSpc>
                </a:pPr>
                <a:r>
                  <a:rPr lang="en-US" altLang="zh-CN" sz="2800" dirty="0"/>
                  <a:t>1.NH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和</a:t>
                </a:r>
                <a:r>
                  <a:rPr lang="en-US" altLang="zh-CN" sz="2800" dirty="0"/>
                  <a:t>CH</a:t>
                </a:r>
                <a:r>
                  <a:rPr lang="en-US" altLang="zh-CN" sz="2800" baseline="-25000" dirty="0"/>
                  <a:t>3</a:t>
                </a:r>
                <a:r>
                  <a:rPr lang="en-US" altLang="zh-CN" sz="2800" dirty="0"/>
                  <a:t>COOH</a:t>
                </a:r>
                <a:r>
                  <a:rPr lang="zh-CN" altLang="zh-CN" sz="2800" dirty="0"/>
                  <a:t>的电离程度大于</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和</a:t>
                </a:r>
                <a:r>
                  <a:rPr lang="en-US" altLang="zh-CN" sz="2800" dirty="0"/>
                  <a:t>CH</a:t>
                </a:r>
                <a:r>
                  <a:rPr lang="en-US" altLang="zh-CN" sz="2800" baseline="-25000" dirty="0"/>
                  <a:t>3</a:t>
                </a:r>
                <a:r>
                  <a:rPr lang="en-US" altLang="zh-CN" sz="2800" dirty="0"/>
                  <a:t>COO</a:t>
                </a:r>
                <a:r>
                  <a:rPr lang="en-US" altLang="zh-CN" sz="2800" baseline="30000" dirty="0"/>
                  <a:t>-</a:t>
                </a:r>
                <a:r>
                  <a:rPr lang="zh-CN" altLang="zh-CN" sz="2800" dirty="0"/>
                  <a:t>的水解程度。</a:t>
                </a:r>
              </a:p>
              <a:p>
                <a:pPr>
                  <a:lnSpc>
                    <a:spcPct val="150000"/>
                  </a:lnSpc>
                </a:pPr>
                <a:r>
                  <a:rPr lang="en-US" altLang="zh-CN" sz="2800" dirty="0"/>
                  <a:t>2.</a:t>
                </a:r>
                <a:r>
                  <a:rPr lang="zh-CN" altLang="zh-CN" sz="2800" dirty="0"/>
                  <a:t>大多数多元弱酸的酸式盐水解程度大于其电离程度</a:t>
                </a:r>
                <a:r>
                  <a:rPr lang="en-US" altLang="zh-CN" sz="2800" dirty="0"/>
                  <a:t>,</a:t>
                </a:r>
                <a:r>
                  <a:rPr lang="zh-CN" altLang="zh-CN" sz="2800" dirty="0"/>
                  <a:t>但有例外</a:t>
                </a:r>
                <a:r>
                  <a:rPr lang="en-US" altLang="zh-CN" sz="2800" dirty="0"/>
                  <a:t>,</a:t>
                </a:r>
                <a:r>
                  <a:rPr lang="zh-CN" altLang="zh-CN" sz="2800" dirty="0"/>
                  <a:t>如</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的电离程度大于其水解程度。</a:t>
                </a:r>
              </a:p>
              <a:p>
                <a:pPr>
                  <a:lnSpc>
                    <a:spcPct val="150000"/>
                  </a:lnSpc>
                </a:pPr>
                <a:endParaRPr lang="zh-CN" altLang="zh-CN" sz="2800" dirty="0"/>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728051"/>
                <a:ext cx="11723913" cy="3345531"/>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817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hlinkClick r:id="rId2" action="ppaction://hlinksldjump"/>
          </p:cNvPr>
          <p:cNvSpPr/>
          <p:nvPr/>
        </p:nvSpPr>
        <p:spPr>
          <a:xfrm>
            <a:off x="728912" y="3368325"/>
            <a:ext cx="10751887" cy="83628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solidFill>
              </a:rPr>
              <a:t>考向</a:t>
            </a:r>
            <a:r>
              <a:rPr lang="en-US" altLang="zh-CN" sz="2800" dirty="0">
                <a:solidFill>
                  <a:schemeClr val="tx1"/>
                </a:solidFill>
              </a:rPr>
              <a:t>1  </a:t>
            </a:r>
            <a:r>
              <a:rPr lang="zh-CN" altLang="zh-CN" sz="2800" dirty="0">
                <a:solidFill>
                  <a:schemeClr val="tx1"/>
                </a:solidFill>
              </a:rPr>
              <a:t>盐类水解及其应用</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溶液中粒子浓度大小的比较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以图像为载体综合考查弱电解质的电离平衡、溶液酸碱性以及粒子浓度大小比较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4  </a:t>
            </a:r>
            <a:r>
              <a:rPr lang="zh-CN" altLang="en-US" sz="2800" dirty="0">
                <a:solidFill>
                  <a:schemeClr val="tx1"/>
                </a:solidFill>
              </a:rPr>
              <a:t>难溶电解质的溶解平衡</a:t>
            </a:r>
            <a:endParaRPr lang="en-US" altLang="zh-CN" sz="2800" dirty="0">
              <a:solidFill>
                <a:schemeClr val="tx1"/>
              </a:solidFill>
            </a:endParaRPr>
          </a:p>
          <a:p>
            <a:pPr>
              <a:lnSpc>
                <a:spcPct val="150000"/>
              </a:lnSpc>
            </a:pPr>
            <a:r>
              <a:rPr lang="zh-CN" altLang="zh-CN" sz="2800" dirty="0">
                <a:solidFill>
                  <a:schemeClr val="tx1"/>
                </a:solidFill>
              </a:rPr>
              <a:t>考向</a:t>
            </a:r>
            <a:r>
              <a:rPr lang="en-US" altLang="zh-CN" sz="2800" dirty="0">
                <a:solidFill>
                  <a:schemeClr val="tx1"/>
                </a:solidFill>
              </a:rPr>
              <a:t>5  </a:t>
            </a:r>
            <a:r>
              <a:rPr lang="zh-CN" altLang="zh-CN" sz="2800" dirty="0">
                <a:solidFill>
                  <a:schemeClr val="tx1"/>
                </a:solidFill>
              </a:rPr>
              <a:t>与</a:t>
            </a:r>
            <a:r>
              <a:rPr lang="en-US" altLang="zh-CN" sz="2800" i="1" dirty="0" err="1">
                <a:solidFill>
                  <a:schemeClr val="tx1"/>
                </a:solidFill>
              </a:rPr>
              <a:t>K</a:t>
            </a:r>
            <a:r>
              <a:rPr lang="en-US" altLang="zh-CN" sz="2800" baseline="-25000" dirty="0" err="1">
                <a:solidFill>
                  <a:schemeClr val="tx1"/>
                </a:solidFill>
              </a:rPr>
              <a:t>sp</a:t>
            </a:r>
            <a:r>
              <a:rPr lang="zh-CN" altLang="zh-CN" sz="2800" dirty="0">
                <a:solidFill>
                  <a:schemeClr val="tx1"/>
                </a:solidFill>
              </a:rPr>
              <a:t>有关的图像和计算</a:t>
            </a:r>
            <a:endParaRPr lang="en-US" altLang="zh-CN" sz="2800" dirty="0">
              <a:solidFill>
                <a:schemeClr val="tx1"/>
              </a:solidFill>
            </a:endParaRPr>
          </a:p>
          <a:p>
            <a:pPr>
              <a:lnSpc>
                <a:spcPct val="150000"/>
              </a:lnSpc>
            </a:pPr>
            <a:endParaRPr lang="zh-CN" altLang="en-US" sz="2800" dirty="0">
              <a:solidFill>
                <a:schemeClr val="tx1"/>
              </a:solidFill>
            </a:endParaRPr>
          </a:p>
          <a:p>
            <a:pPr>
              <a:lnSpc>
                <a:spcPct val="150000"/>
              </a:lnSpc>
            </a:pPr>
            <a:endParaRPr lang="zh-CN" altLang="zh-CN" sz="2800" dirty="0">
              <a:solidFill>
                <a:schemeClr val="tx1"/>
              </a:solidFill>
            </a:endParaRPr>
          </a:p>
        </p:txBody>
      </p:sp>
      <p:sp>
        <p:nvSpPr>
          <p:cNvPr id="8" name="矩形 7">
            <a:hlinkClick r:id="rId2" action="ppaction://hlinksldjump"/>
            <a:extLst>
              <a:ext uri="{FF2B5EF4-FFF2-40B4-BE49-F238E27FC236}">
                <a16:creationId xmlns="" xmlns:a16="http://schemas.microsoft.com/office/drawing/2014/main" id="{353A16A1-3C48-4AE9-A274-2C9C3A599DF9}"/>
              </a:ext>
            </a:extLst>
          </p:cNvPr>
          <p:cNvSpPr/>
          <p:nvPr/>
        </p:nvSpPr>
        <p:spPr>
          <a:xfrm>
            <a:off x="710565" y="611777"/>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907803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3" name="矩形 12">
            <a:extLst>
              <a:ext uri="{FF2B5EF4-FFF2-40B4-BE49-F238E27FC236}">
                <a16:creationId xmlns="" xmlns:a16="http://schemas.microsoft.com/office/drawing/2014/main" id="{D032A38C-DA7E-4A04-90DD-64E9A5CD0509}"/>
              </a:ext>
            </a:extLst>
          </p:cNvPr>
          <p:cNvSpPr/>
          <p:nvPr/>
        </p:nvSpPr>
        <p:spPr>
          <a:xfrm>
            <a:off x="234042" y="528635"/>
            <a:ext cx="11723913" cy="397031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b="1" dirty="0">
                <a:solidFill>
                  <a:srgbClr val="DA251C"/>
                </a:solidFill>
              </a:rPr>
              <a:t>　</a:t>
            </a:r>
            <a:r>
              <a:rPr lang="zh-CN" altLang="zh-CN" sz="2800" dirty="0"/>
              <a:t>将</a:t>
            </a:r>
            <a:r>
              <a:rPr lang="en-US" altLang="zh-CN" sz="2800" dirty="0"/>
              <a:t>0.1 mol·L</a:t>
            </a:r>
            <a:r>
              <a:rPr lang="en-US" altLang="zh-CN" sz="2800" baseline="30000" dirty="0"/>
              <a:t>-1</a:t>
            </a:r>
            <a:r>
              <a:rPr lang="en-US" altLang="zh-CN" sz="2800" dirty="0"/>
              <a:t>(CH</a:t>
            </a:r>
            <a:r>
              <a:rPr lang="en-US" altLang="zh-CN" sz="2800" baseline="-25000" dirty="0"/>
              <a:t>3</a:t>
            </a:r>
            <a:r>
              <a:rPr lang="en-US" altLang="zh-CN" sz="2800" dirty="0"/>
              <a:t>COO)</a:t>
            </a:r>
            <a:r>
              <a:rPr lang="en-US" altLang="zh-CN" sz="2800" baseline="-25000" dirty="0"/>
              <a:t>2</a:t>
            </a:r>
            <a:r>
              <a:rPr lang="en-US" altLang="zh-CN" sz="2800" dirty="0"/>
              <a:t>Ba</a:t>
            </a:r>
            <a:r>
              <a:rPr lang="zh-CN" altLang="zh-CN" sz="2800" dirty="0"/>
              <a:t>溶液与</a:t>
            </a:r>
            <a:r>
              <a:rPr lang="en-US" altLang="zh-CN" sz="2800" dirty="0"/>
              <a:t>0.1 mol·L</a:t>
            </a:r>
            <a:r>
              <a:rPr lang="en-US" altLang="zh-CN" sz="2800" baseline="30000" dirty="0"/>
              <a:t>-1</a:t>
            </a:r>
            <a:r>
              <a:rPr lang="en-US" altLang="zh-CN" sz="2800" dirty="0"/>
              <a:t>NaOH</a:t>
            </a:r>
            <a:r>
              <a:rPr lang="zh-CN" altLang="zh-CN" sz="2800" dirty="0"/>
              <a:t>溶液等体积混合</a:t>
            </a:r>
            <a:r>
              <a:rPr lang="en-US" altLang="zh-CN" sz="2800" dirty="0"/>
              <a:t>,</a:t>
            </a:r>
            <a:r>
              <a:rPr lang="zh-CN" altLang="zh-CN" sz="2800" dirty="0"/>
              <a:t>下列关系不正确的是</a:t>
            </a:r>
          </a:p>
          <a:p>
            <a:pPr>
              <a:lnSpc>
                <a:spcPct val="150000"/>
              </a:lnSpc>
            </a:pPr>
            <a:r>
              <a:rPr lang="en-US" altLang="zh-CN" sz="2800" dirty="0"/>
              <a:t>A.3</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 =</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endParaRPr lang="zh-CN" altLang="zh-CN" sz="2800" dirty="0"/>
          </a:p>
          <a:p>
            <a:pPr>
              <a:lnSpc>
                <a:spcPct val="150000"/>
              </a:lnSpc>
            </a:pPr>
            <a:r>
              <a:rPr lang="en-US" altLang="zh-CN" sz="2800" dirty="0"/>
              <a:t>B.2</a:t>
            </a:r>
            <a:r>
              <a:rPr lang="en-US" altLang="zh-CN" sz="2800" i="1" dirty="0"/>
              <a:t>c</a:t>
            </a:r>
            <a:r>
              <a:rPr lang="en-US" altLang="zh-CN" sz="2800" dirty="0"/>
              <a:t>(Ba</a:t>
            </a:r>
            <a:r>
              <a:rPr lang="en-US" altLang="zh-CN" sz="2800" baseline="30000" dirty="0"/>
              <a:t>2+</a:t>
            </a:r>
            <a:r>
              <a:rPr lang="en-US" altLang="zh-CN" sz="2800" dirty="0"/>
              <a:t>) =</a:t>
            </a:r>
            <a:r>
              <a:rPr lang="en-US" altLang="zh-CN" sz="2800" i="1" dirty="0"/>
              <a:t>c</a:t>
            </a:r>
            <a:r>
              <a:rPr lang="en-US" altLang="zh-CN" sz="2800" dirty="0"/>
              <a:t>(CH</a:t>
            </a:r>
            <a:r>
              <a:rPr lang="en-US" altLang="zh-CN" sz="2800" baseline="-25000" dirty="0"/>
              <a:t>3</a:t>
            </a:r>
            <a:r>
              <a:rPr lang="en-US" altLang="zh-CN" sz="2800" dirty="0"/>
              <a:t>COOH)+</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endParaRPr lang="zh-CN" altLang="zh-CN" sz="2800" dirty="0"/>
          </a:p>
          <a:p>
            <a:pPr>
              <a:lnSpc>
                <a:spcPct val="150000"/>
              </a:lnSpc>
            </a:pPr>
            <a:r>
              <a:rPr lang="en-US" altLang="zh-CN" sz="2800" dirty="0" err="1"/>
              <a:t>C.</a:t>
            </a:r>
            <a:r>
              <a:rPr lang="en-US" altLang="zh-CN" sz="2800" i="1" dirty="0" err="1"/>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)&gt;</a:t>
            </a:r>
            <a:r>
              <a:rPr lang="en-US" altLang="zh-CN" sz="2800" i="1" dirty="0"/>
              <a:t>c</a:t>
            </a:r>
            <a:r>
              <a:rPr lang="en-US" altLang="zh-CN" sz="2800" dirty="0"/>
              <a:t>(Na</a:t>
            </a:r>
            <a:r>
              <a:rPr lang="en-US" altLang="zh-CN" sz="2800" baseline="30000" dirty="0"/>
              <a:t>+</a:t>
            </a:r>
            <a:r>
              <a:rPr lang="en-US" altLang="zh-CN" sz="2800" dirty="0"/>
              <a:t>) =</a:t>
            </a:r>
            <a:r>
              <a:rPr lang="en-US" altLang="zh-CN" sz="2800" i="1" dirty="0"/>
              <a:t>c</a:t>
            </a:r>
            <a:r>
              <a:rPr lang="en-US" altLang="zh-CN" sz="2800" dirty="0"/>
              <a:t>(Ba</a:t>
            </a:r>
            <a:r>
              <a:rPr lang="en-US" altLang="zh-CN" sz="2800" baseline="30000" dirty="0"/>
              <a:t>2+</a:t>
            </a:r>
            <a:r>
              <a:rPr lang="en-US" altLang="zh-CN" sz="2800" dirty="0"/>
              <a:t>)&gt;</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(H</a:t>
            </a:r>
            <a:r>
              <a:rPr lang="en-US" altLang="zh-CN" sz="2800" baseline="30000" dirty="0"/>
              <a:t>+</a:t>
            </a:r>
            <a:r>
              <a:rPr lang="en-US" altLang="zh-CN" sz="2800" dirty="0"/>
              <a:t>)</a:t>
            </a:r>
            <a:endParaRPr lang="zh-CN" altLang="zh-CN" sz="2800" dirty="0"/>
          </a:p>
          <a:p>
            <a:pPr>
              <a:lnSpc>
                <a:spcPct val="150000"/>
              </a:lnSpc>
            </a:pPr>
            <a:r>
              <a:rPr lang="en-US" altLang="zh-CN" sz="2800" dirty="0" err="1"/>
              <a:t>D.</a:t>
            </a:r>
            <a:r>
              <a:rPr lang="en-US" altLang="zh-CN" sz="2800" i="1" dirty="0" err="1"/>
              <a:t>c</a:t>
            </a:r>
            <a:r>
              <a:rPr lang="en-US" altLang="zh-CN" sz="2800" dirty="0"/>
              <a:t>(OH</a:t>
            </a:r>
            <a:r>
              <a:rPr lang="en-US" altLang="zh-CN" sz="2800" baseline="30000" dirty="0"/>
              <a:t>-</a:t>
            </a:r>
            <a:r>
              <a:rPr lang="en-US" altLang="zh-CN" sz="2800" dirty="0"/>
              <a:t>) =</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(CH</a:t>
            </a:r>
            <a:r>
              <a:rPr lang="en-US" altLang="zh-CN" sz="2800" baseline="-25000" dirty="0"/>
              <a:t>3</a:t>
            </a:r>
            <a:r>
              <a:rPr lang="en-US" altLang="zh-CN" sz="2800" dirty="0"/>
              <a:t>COOH)+0.05 mol·L</a:t>
            </a:r>
            <a:r>
              <a:rPr lang="en-US" altLang="zh-CN" sz="2800" baseline="30000" dirty="0"/>
              <a:t>-1</a:t>
            </a:r>
          </a:p>
        </p:txBody>
      </p:sp>
    </p:spTree>
    <p:extLst>
      <p:ext uri="{BB962C8B-B14F-4D97-AF65-F5344CB8AC3E}">
        <p14:creationId xmlns:p14="http://schemas.microsoft.com/office/powerpoint/2010/main" val="1872472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3" name="矩形 12">
            <a:extLst>
              <a:ext uri="{FF2B5EF4-FFF2-40B4-BE49-F238E27FC236}">
                <a16:creationId xmlns="" xmlns:a16="http://schemas.microsoft.com/office/drawing/2014/main" id="{D032A38C-DA7E-4A04-90DD-64E9A5CD0509}"/>
              </a:ext>
            </a:extLst>
          </p:cNvPr>
          <p:cNvSpPr/>
          <p:nvPr/>
        </p:nvSpPr>
        <p:spPr>
          <a:xfrm>
            <a:off x="234042" y="401635"/>
            <a:ext cx="11723913" cy="4616648"/>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由电荷守恒</a:t>
            </a:r>
            <a:r>
              <a:rPr lang="en-US" altLang="zh-CN" sz="2800" dirty="0"/>
              <a:t>:2</a:t>
            </a:r>
            <a:r>
              <a:rPr lang="en-US" altLang="zh-CN" sz="2800" i="1" dirty="0"/>
              <a:t>c</a:t>
            </a:r>
            <a:r>
              <a:rPr lang="en-US" altLang="zh-CN" sz="2800" dirty="0"/>
              <a:t>(Ba</a:t>
            </a:r>
            <a:r>
              <a:rPr lang="en-US" altLang="zh-CN" sz="2800" baseline="30000" dirty="0"/>
              <a:t>2+</a:t>
            </a:r>
            <a:r>
              <a:rPr lang="en-US" altLang="zh-CN" sz="2800" dirty="0"/>
              <a:t>) +</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 =</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zh-CN" altLang="zh-CN" sz="2800" dirty="0"/>
              <a:t>两溶液均为</a:t>
            </a:r>
            <a:r>
              <a:rPr lang="en-US" altLang="zh-CN" sz="2800" dirty="0"/>
              <a:t>0.1 mol·L</a:t>
            </a:r>
            <a:r>
              <a:rPr lang="en-US" altLang="zh-CN" sz="2800" baseline="30000" dirty="0"/>
              <a:t>-1</a:t>
            </a:r>
            <a:r>
              <a:rPr lang="en-US" altLang="zh-CN" sz="2800" dirty="0"/>
              <a:t>,</a:t>
            </a:r>
            <a:r>
              <a:rPr lang="zh-CN" altLang="zh-CN" sz="2800" dirty="0"/>
              <a:t>则</a:t>
            </a:r>
            <a:r>
              <a:rPr lang="en-US" altLang="zh-CN" sz="2800" i="1" dirty="0"/>
              <a:t>c</a:t>
            </a:r>
            <a:r>
              <a:rPr lang="en-US" altLang="zh-CN" sz="2800" dirty="0"/>
              <a:t>(Ba</a:t>
            </a:r>
            <a:r>
              <a:rPr lang="en-US" altLang="zh-CN" sz="2800" baseline="30000" dirty="0"/>
              <a:t>2+</a:t>
            </a:r>
            <a:r>
              <a:rPr lang="en-US" altLang="zh-CN" sz="2800" dirty="0"/>
              <a:t>)=</a:t>
            </a:r>
            <a:r>
              <a:rPr lang="en-US" altLang="zh-CN" sz="2800" i="1" dirty="0"/>
              <a:t>c</a:t>
            </a:r>
            <a:r>
              <a:rPr lang="en-US" altLang="zh-CN" sz="2800" dirty="0"/>
              <a:t>(Na</a:t>
            </a:r>
            <a:r>
              <a:rPr lang="en-US" altLang="zh-CN" sz="2800" baseline="30000" dirty="0"/>
              <a:t>+</a:t>
            </a:r>
            <a:r>
              <a:rPr lang="en-US" altLang="zh-CN" sz="2800" dirty="0"/>
              <a:t>),</a:t>
            </a:r>
            <a:r>
              <a:rPr lang="zh-CN" altLang="zh-CN" sz="2800" dirty="0"/>
              <a:t>可知</a:t>
            </a:r>
            <a:r>
              <a:rPr lang="en-US" altLang="zh-CN" sz="2800" dirty="0"/>
              <a:t>A</a:t>
            </a:r>
            <a:r>
              <a:rPr lang="zh-CN" altLang="zh-CN" sz="2800" dirty="0"/>
              <a:t>项正确</a:t>
            </a:r>
            <a:r>
              <a:rPr lang="en-US" altLang="zh-CN" sz="2800" dirty="0"/>
              <a:t>;</a:t>
            </a:r>
            <a:r>
              <a:rPr lang="zh-CN" altLang="zh-CN" sz="2800" dirty="0"/>
              <a:t>因</a:t>
            </a:r>
            <a:r>
              <a:rPr lang="en-US" altLang="zh-CN" sz="2800" dirty="0"/>
              <a:t>CH</a:t>
            </a:r>
            <a:r>
              <a:rPr lang="en-US" altLang="zh-CN" sz="2800" baseline="-25000" dirty="0"/>
              <a:t>3</a:t>
            </a:r>
            <a:r>
              <a:rPr lang="en-US" altLang="zh-CN" sz="2800" dirty="0"/>
              <a:t>COO</a:t>
            </a:r>
            <a:r>
              <a:rPr lang="en-US" altLang="zh-CN" sz="2800" baseline="30000" dirty="0"/>
              <a:t>-</a:t>
            </a:r>
            <a:r>
              <a:rPr lang="zh-CN" altLang="zh-CN" sz="2800" dirty="0"/>
              <a:t>在溶液中部分水解</a:t>
            </a:r>
            <a:r>
              <a:rPr lang="en-US" altLang="zh-CN" sz="2800" dirty="0"/>
              <a:t>,</a:t>
            </a:r>
            <a:r>
              <a:rPr lang="zh-CN" altLang="zh-CN" sz="2800" dirty="0"/>
              <a:t>由物料守恒</a:t>
            </a:r>
            <a:r>
              <a:rPr lang="en-US" altLang="zh-CN" sz="2800" dirty="0"/>
              <a:t>:2</a:t>
            </a:r>
            <a:r>
              <a:rPr lang="en-US" altLang="zh-CN" sz="2800" i="1" dirty="0"/>
              <a:t>c</a:t>
            </a:r>
            <a:r>
              <a:rPr lang="en-US" altLang="zh-CN" sz="2800" dirty="0"/>
              <a:t>(Ba</a:t>
            </a:r>
            <a:r>
              <a:rPr lang="en-US" altLang="zh-CN" sz="2800" baseline="30000" dirty="0"/>
              <a:t>2+</a:t>
            </a:r>
            <a:r>
              <a:rPr lang="en-US" altLang="zh-CN" sz="2800" dirty="0"/>
              <a:t>)=</a:t>
            </a:r>
            <a:r>
              <a:rPr lang="en-US" altLang="zh-CN" sz="2800" i="1" dirty="0"/>
              <a:t>c</a:t>
            </a:r>
            <a:r>
              <a:rPr lang="en-US" altLang="zh-CN" sz="2800" dirty="0"/>
              <a:t>(CH</a:t>
            </a:r>
            <a:r>
              <a:rPr lang="en-US" altLang="zh-CN" sz="2800" baseline="-25000" dirty="0"/>
              <a:t>3</a:t>
            </a:r>
            <a:r>
              <a:rPr lang="en-US" altLang="zh-CN" sz="2800" dirty="0"/>
              <a:t>COOH)+</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),B</a:t>
            </a:r>
            <a:r>
              <a:rPr lang="zh-CN" altLang="zh-CN" sz="2800" dirty="0"/>
              <a:t>项正确</a:t>
            </a:r>
            <a:r>
              <a:rPr lang="en-US" altLang="zh-CN" sz="2800" dirty="0"/>
              <a:t>;</a:t>
            </a:r>
            <a:r>
              <a:rPr lang="zh-CN" altLang="zh-CN" sz="2800" dirty="0"/>
              <a:t>该溶液中的</a:t>
            </a:r>
            <a:r>
              <a:rPr lang="en-US" altLang="zh-CN" sz="2800" dirty="0"/>
              <a:t>OH</a:t>
            </a:r>
            <a:r>
              <a:rPr lang="en-US" altLang="zh-CN" sz="2800" baseline="30000" dirty="0"/>
              <a:t>-</a:t>
            </a:r>
            <a:r>
              <a:rPr lang="zh-CN" altLang="zh-CN" sz="2800" dirty="0"/>
              <a:t>来自</a:t>
            </a:r>
            <a:r>
              <a:rPr lang="en-US" altLang="zh-CN" sz="2800" dirty="0" err="1"/>
              <a:t>NaOH</a:t>
            </a:r>
            <a:r>
              <a:rPr lang="zh-CN" altLang="zh-CN" sz="2800" dirty="0"/>
              <a:t>的电离和</a:t>
            </a:r>
            <a:r>
              <a:rPr lang="en-US" altLang="zh-CN" sz="2800" dirty="0"/>
              <a:t>CH</a:t>
            </a:r>
            <a:r>
              <a:rPr lang="en-US" altLang="zh-CN" sz="2800" baseline="-25000" dirty="0"/>
              <a:t>3</a:t>
            </a:r>
            <a:r>
              <a:rPr lang="en-US" altLang="zh-CN" sz="2800" dirty="0"/>
              <a:t>COO</a:t>
            </a:r>
            <a:r>
              <a:rPr lang="en-US" altLang="zh-CN" sz="2800" baseline="30000" dirty="0"/>
              <a:t>-</a:t>
            </a:r>
            <a:r>
              <a:rPr lang="zh-CN" altLang="zh-CN" sz="2800" dirty="0"/>
              <a:t>的水解</a:t>
            </a:r>
            <a:r>
              <a:rPr lang="en-US" altLang="zh-CN" sz="2800" dirty="0"/>
              <a: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(Na</a:t>
            </a:r>
            <a:r>
              <a:rPr lang="en-US" altLang="zh-CN" sz="2800" baseline="30000" dirty="0" smtClean="0"/>
              <a:t>+</a:t>
            </a:r>
            <a:r>
              <a:rPr lang="en-US" altLang="zh-CN" sz="2800" dirty="0" smtClean="0"/>
              <a:t>)=</a:t>
            </a:r>
            <a:r>
              <a:rPr lang="en-US" altLang="zh-CN" sz="2800" i="1" dirty="0"/>
              <a:t>c</a:t>
            </a:r>
            <a:r>
              <a:rPr lang="en-US" altLang="zh-CN" sz="2800" dirty="0"/>
              <a:t>(Ba</a:t>
            </a:r>
            <a:r>
              <a:rPr lang="en-US" altLang="zh-CN" sz="2800" baseline="30000" dirty="0"/>
              <a:t>2+</a:t>
            </a:r>
            <a:r>
              <a:rPr lang="en-US" altLang="zh-CN" sz="2800" dirty="0"/>
              <a:t>)&gt;</a:t>
            </a:r>
            <a:endParaRPr lang="en-US" altLang="zh-CN" sz="2800" dirty="0" smtClean="0"/>
          </a:p>
          <a:p>
            <a:pPr>
              <a:lnSpc>
                <a:spcPct val="150000"/>
              </a:lnSpc>
            </a:pPr>
            <a:r>
              <a:rPr lang="en-US" altLang="zh-CN" sz="2800" i="1" dirty="0" smtClean="0"/>
              <a:t>c</a:t>
            </a:r>
            <a:r>
              <a:rPr lang="en-US" altLang="zh-CN" sz="2800" dirty="0" smtClean="0"/>
              <a:t>(H</a:t>
            </a:r>
            <a:r>
              <a:rPr lang="en-US" altLang="zh-CN" sz="2800" baseline="30000" dirty="0"/>
              <a:t>+</a:t>
            </a:r>
            <a:r>
              <a:rPr lang="en-US" altLang="zh-CN" sz="2800" dirty="0"/>
              <a:t>),C</a:t>
            </a:r>
            <a:r>
              <a:rPr lang="zh-CN" altLang="zh-CN" sz="2800" dirty="0"/>
              <a:t>项不正确</a:t>
            </a:r>
            <a:r>
              <a:rPr lang="en-US" altLang="zh-CN" sz="2800" dirty="0"/>
              <a:t>;</a:t>
            </a:r>
            <a:r>
              <a:rPr lang="zh-CN" altLang="zh-CN" sz="2800" dirty="0"/>
              <a:t>由电荷守恒式和物料守恒式相减即可知</a:t>
            </a:r>
            <a:r>
              <a:rPr lang="en-US" altLang="zh-CN" sz="2800" dirty="0"/>
              <a:t>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C</a:t>
            </a:r>
            <a:endParaRPr lang="zh-CN" altLang="zh-CN" sz="2800" dirty="0"/>
          </a:p>
        </p:txBody>
      </p:sp>
    </p:spTree>
    <p:extLst>
      <p:ext uri="{BB962C8B-B14F-4D97-AF65-F5344CB8AC3E}">
        <p14:creationId xmlns:p14="http://schemas.microsoft.com/office/powerpoint/2010/main" val="326051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3" name="矩形 12">
            <a:extLst>
              <a:ext uri="{FF2B5EF4-FFF2-40B4-BE49-F238E27FC236}">
                <a16:creationId xmlns="" xmlns:a16="http://schemas.microsoft.com/office/drawing/2014/main" id="{D032A38C-DA7E-4A04-90DD-64E9A5CD0509}"/>
              </a:ext>
            </a:extLst>
          </p:cNvPr>
          <p:cNvSpPr/>
          <p:nvPr/>
        </p:nvSpPr>
        <p:spPr>
          <a:xfrm>
            <a:off x="234042" y="312735"/>
            <a:ext cx="11723913" cy="332398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4</a:t>
            </a:r>
            <a:r>
              <a:rPr lang="zh-CN" altLang="zh-CN" sz="2800" dirty="0"/>
              <a:t>　</a:t>
            </a:r>
            <a:r>
              <a:rPr lang="en-US" altLang="zh-CN" sz="2800" dirty="0"/>
              <a:t>[</a:t>
            </a:r>
            <a:r>
              <a:rPr lang="zh-CN" altLang="zh-CN" sz="2800" dirty="0"/>
              <a:t>中和滴定实验溶液中离子浓度的关系</a:t>
            </a:r>
            <a:r>
              <a:rPr lang="en-US" altLang="zh-CN" sz="2800" dirty="0"/>
              <a:t>][2017</a:t>
            </a:r>
            <a:r>
              <a:rPr lang="zh-CN" altLang="zh-CN" sz="2800" dirty="0"/>
              <a:t>湖北八校二模</a:t>
            </a:r>
            <a:r>
              <a:rPr lang="en-US" altLang="zh-CN" sz="2800" dirty="0"/>
              <a:t>]</a:t>
            </a:r>
            <a:r>
              <a:rPr lang="zh-CN" altLang="zh-CN" sz="2800" dirty="0"/>
              <a:t>已知</a:t>
            </a:r>
            <a:r>
              <a:rPr lang="en-US" altLang="zh-CN" sz="2800" dirty="0"/>
              <a:t>:</a:t>
            </a:r>
          </a:p>
          <a:p>
            <a:pPr>
              <a:lnSpc>
                <a:spcPct val="150000"/>
              </a:lnSpc>
            </a:pPr>
            <a:r>
              <a:rPr lang="en-US" altLang="zh-CN" sz="2800" dirty="0" err="1"/>
              <a:t>p</a:t>
            </a:r>
            <a:r>
              <a:rPr lang="en-US" altLang="zh-CN" sz="2800" i="1" dirty="0" err="1"/>
              <a:t>K</a:t>
            </a:r>
            <a:r>
              <a:rPr lang="en-US" altLang="zh-CN" sz="2800" baseline="-25000" dirty="0" err="1"/>
              <a:t>a</a:t>
            </a:r>
            <a:r>
              <a:rPr lang="en-US" altLang="zh-CN" sz="2800" dirty="0"/>
              <a:t>=-</a:t>
            </a:r>
            <a:r>
              <a:rPr lang="en-US" altLang="zh-CN" sz="2800" dirty="0" err="1"/>
              <a:t>lg</a:t>
            </a:r>
            <a:r>
              <a:rPr lang="en-US" altLang="zh-CN" sz="2800" dirty="0"/>
              <a:t> </a:t>
            </a:r>
            <a:r>
              <a:rPr lang="en-US" altLang="zh-CN" sz="2800" i="1" dirty="0"/>
              <a:t>K</a:t>
            </a:r>
            <a:r>
              <a:rPr lang="en-US" altLang="zh-CN" sz="2800" baseline="-25000" dirty="0"/>
              <a:t>a</a:t>
            </a:r>
            <a:r>
              <a:rPr lang="en-US" altLang="zh-CN" sz="2800" dirty="0"/>
              <a:t>,25 ℃</a:t>
            </a:r>
            <a:r>
              <a:rPr lang="zh-CN" altLang="zh-CN" sz="2800" dirty="0"/>
              <a:t>时</a:t>
            </a: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的</a:t>
            </a:r>
            <a:r>
              <a:rPr lang="en-US" altLang="zh-CN" sz="2800" dirty="0"/>
              <a:t>p</a:t>
            </a:r>
            <a:r>
              <a:rPr lang="en-US" altLang="zh-CN" sz="2800" i="1" dirty="0"/>
              <a:t>K</a:t>
            </a:r>
            <a:r>
              <a:rPr lang="en-US" altLang="zh-CN" sz="2800" baseline="-25000" dirty="0"/>
              <a:t>a1</a:t>
            </a:r>
            <a:r>
              <a:rPr lang="en-US" altLang="zh-CN" sz="2800" dirty="0"/>
              <a:t>=1.85,p</a:t>
            </a:r>
            <a:r>
              <a:rPr lang="en-US" altLang="zh-CN" sz="2800" i="1" dirty="0"/>
              <a:t>K</a:t>
            </a:r>
            <a:r>
              <a:rPr lang="en-US" altLang="zh-CN" sz="2800" baseline="-25000" dirty="0"/>
              <a:t>a2</a:t>
            </a:r>
            <a:r>
              <a:rPr lang="en-US" altLang="zh-CN" sz="2800" dirty="0"/>
              <a:t>=7.19</a:t>
            </a:r>
            <a:r>
              <a:rPr lang="zh-CN" altLang="zh-CN" sz="2800" dirty="0"/>
              <a:t>。用</a:t>
            </a:r>
            <a:r>
              <a:rPr lang="en-US" altLang="zh-CN" sz="2800" dirty="0"/>
              <a:t>0.1 mol·L</a:t>
            </a:r>
            <a:r>
              <a:rPr lang="en-US" altLang="zh-CN" sz="2800" baseline="30000" dirty="0"/>
              <a:t>-1</a:t>
            </a:r>
            <a:r>
              <a:rPr lang="en-US" altLang="zh-CN" sz="2800" dirty="0"/>
              <a:t> </a:t>
            </a:r>
            <a:r>
              <a:rPr lang="en-US" altLang="zh-CN" sz="2800" dirty="0" err="1"/>
              <a:t>NaOH</a:t>
            </a:r>
            <a:r>
              <a:rPr lang="zh-CN" altLang="zh-CN" sz="2800" dirty="0"/>
              <a:t>溶液滴定 </a:t>
            </a:r>
            <a:r>
              <a:rPr lang="en-US" altLang="zh-CN" sz="2800" dirty="0"/>
              <a:t>20 mL 0.1 mol·L</a:t>
            </a:r>
            <a:r>
              <a:rPr lang="en-US" altLang="zh-CN" sz="2800" baseline="30000" dirty="0"/>
              <a:t>-1</a:t>
            </a:r>
            <a:r>
              <a:rPr lang="en-US" altLang="zh-CN" sz="2800" dirty="0"/>
              <a:t> H</a:t>
            </a:r>
            <a:r>
              <a:rPr lang="en-US" altLang="zh-CN" sz="2800" baseline="-25000" dirty="0"/>
              <a:t>2</a:t>
            </a:r>
            <a:r>
              <a:rPr lang="en-US" altLang="zh-CN" sz="2800" dirty="0"/>
              <a:t>SO</a:t>
            </a:r>
            <a:r>
              <a:rPr lang="en-US" altLang="zh-CN" sz="2800" baseline="-25000" dirty="0"/>
              <a:t>3</a:t>
            </a:r>
            <a:r>
              <a:rPr lang="zh-CN" altLang="zh-CN" sz="2800" dirty="0"/>
              <a:t>溶液的滴定曲线如图所示</a:t>
            </a:r>
            <a:r>
              <a:rPr lang="en-US" altLang="zh-CN" sz="2800" dirty="0"/>
              <a:t>(</a:t>
            </a:r>
            <a:r>
              <a:rPr lang="zh-CN" altLang="zh-CN" sz="2800" dirty="0"/>
              <a:t>曲线上的数字为</a:t>
            </a:r>
            <a:r>
              <a:rPr lang="en-US" altLang="zh-CN" sz="2800" dirty="0"/>
              <a:t>pH)</a:t>
            </a:r>
            <a:r>
              <a:rPr lang="zh-CN" altLang="zh-CN" sz="2800" dirty="0"/>
              <a:t>。下列说法正确的是</a:t>
            </a:r>
          </a:p>
          <a:p>
            <a:pPr>
              <a:lnSpc>
                <a:spcPct val="150000"/>
              </a:lnSpc>
            </a:pPr>
            <a:endParaRPr lang="zh-CN" altLang="zh-CN" sz="2800" dirty="0"/>
          </a:p>
        </p:txBody>
      </p:sp>
      <p:pic>
        <p:nvPicPr>
          <p:cNvPr id="14" name="精选-2.jpg" descr="id:2147509057;FounderCES">
            <a:extLst>
              <a:ext uri="{FF2B5EF4-FFF2-40B4-BE49-F238E27FC236}">
                <a16:creationId xmlns="" xmlns:a16="http://schemas.microsoft.com/office/drawing/2014/main" id="{44EEEEDB-F99C-4999-A733-BFA9211A50E8}"/>
              </a:ext>
            </a:extLst>
          </p:cNvPr>
          <p:cNvPicPr/>
          <p:nvPr/>
        </p:nvPicPr>
        <p:blipFill>
          <a:blip r:embed="rId2"/>
          <a:stretch>
            <a:fillRect/>
          </a:stretch>
        </p:blipFill>
        <p:spPr>
          <a:xfrm>
            <a:off x="1897954" y="3024127"/>
            <a:ext cx="4706045" cy="3463082"/>
          </a:xfrm>
          <a:prstGeom prst="rect">
            <a:avLst/>
          </a:prstGeom>
        </p:spPr>
      </p:pic>
    </p:spTree>
    <p:extLst>
      <p:ext uri="{BB962C8B-B14F-4D97-AF65-F5344CB8AC3E}">
        <p14:creationId xmlns:p14="http://schemas.microsoft.com/office/powerpoint/2010/main" val="3551065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312735"/>
                <a:ext cx="11723913" cy="3458447"/>
              </a:xfrm>
              <a:prstGeom prst="rect">
                <a:avLst/>
              </a:prstGeom>
            </p:spPr>
            <p:txBody>
              <a:bodyPr wrap="square">
                <a:spAutoFit/>
              </a:bodyPr>
              <a:lstStyle/>
              <a:p>
                <a:pPr>
                  <a:lnSpc>
                    <a:spcPct val="150000"/>
                  </a:lnSpc>
                </a:pPr>
                <a:r>
                  <a:rPr lang="en-US" altLang="zh-CN" sz="2800" dirty="0" err="1"/>
                  <a:t>A.</a:t>
                </a:r>
                <a:r>
                  <a:rPr lang="en-US" altLang="zh-CN" sz="2800" i="1" dirty="0" err="1"/>
                  <a:t>a</a:t>
                </a:r>
                <a:r>
                  <a:rPr lang="zh-CN" altLang="zh-CN" sz="2800" dirty="0"/>
                  <a:t>点所得溶液中</a:t>
                </a:r>
                <a:r>
                  <a:rPr lang="en-US" altLang="zh-CN" sz="2800" dirty="0"/>
                  <a:t>:2</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)=0.1 mol·L</a:t>
                </a:r>
                <a:r>
                  <a:rPr lang="en-US" altLang="zh-CN" sz="2800" baseline="30000" dirty="0"/>
                  <a:t>-1</a:t>
                </a:r>
                <a:endParaRPr lang="zh-CN" altLang="zh-CN" sz="2800" dirty="0"/>
              </a:p>
              <a:p>
                <a:pPr>
                  <a:lnSpc>
                    <a:spcPct val="150000"/>
                  </a:lnSpc>
                </a:pPr>
                <a:r>
                  <a:rPr lang="en-US" altLang="zh-CN" sz="2800" dirty="0" err="1"/>
                  <a:t>B.</a:t>
                </a:r>
                <a:r>
                  <a:rPr lang="en-US" altLang="zh-CN" sz="2800" i="1" dirty="0" err="1"/>
                  <a:t>b</a:t>
                </a:r>
                <a:r>
                  <a:rPr lang="zh-CN" altLang="zh-CN" sz="2800" dirty="0"/>
                  <a:t>点所得溶液中</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a:t>
                </a:r>
                <a:endParaRPr lang="zh-CN" altLang="zh-CN" sz="2800" dirty="0"/>
              </a:p>
              <a:p>
                <a:pPr>
                  <a:lnSpc>
                    <a:spcPct val="150000"/>
                  </a:lnSpc>
                </a:pPr>
                <a:r>
                  <a:rPr lang="en-US" altLang="zh-CN" sz="2800" dirty="0" err="1"/>
                  <a:t>C.</a:t>
                </a:r>
                <a:r>
                  <a:rPr lang="en-US" altLang="zh-CN" sz="2800" i="1" dirty="0" err="1"/>
                  <a:t>c</a:t>
                </a:r>
                <a:r>
                  <a:rPr lang="zh-CN" altLang="zh-CN" sz="2800" dirty="0"/>
                  <a:t>点所得溶液中</a:t>
                </a:r>
                <a:r>
                  <a:rPr lang="en-US" altLang="zh-CN" sz="2800" dirty="0"/>
                  <a:t>:</a:t>
                </a:r>
                <a:r>
                  <a:rPr lang="en-US" altLang="zh-CN" sz="2800" i="1" dirty="0"/>
                  <a:t>c</a:t>
                </a:r>
                <a:r>
                  <a:rPr lang="en-US" altLang="zh-CN" sz="2800" dirty="0"/>
                  <a:t>(Na</a:t>
                </a:r>
                <a:r>
                  <a:rPr lang="en-US" altLang="zh-CN" sz="2800" baseline="30000" dirty="0"/>
                  <a:t>+</a:t>
                </a:r>
                <a:r>
                  <a:rPr lang="en-US" altLang="zh-CN" sz="2800" dirty="0"/>
                  <a:t>)&gt;3</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endParaRPr lang="zh-CN" altLang="zh-CN" sz="2800" dirty="0"/>
              </a:p>
              <a:p>
                <a:pPr>
                  <a:lnSpc>
                    <a:spcPct val="150000"/>
                  </a:lnSpc>
                </a:pPr>
                <a:r>
                  <a:rPr lang="en-US" altLang="zh-CN" sz="2800" dirty="0" err="1"/>
                  <a:t>D.</a:t>
                </a:r>
                <a:r>
                  <a:rPr lang="en-US" altLang="zh-CN" sz="2800" i="1" dirty="0" err="1"/>
                  <a:t>e</a:t>
                </a:r>
                <a:r>
                  <a:rPr lang="zh-CN" altLang="zh-CN" sz="2800" dirty="0"/>
                  <a:t>点所得溶液中</a:t>
                </a:r>
                <a:r>
                  <a:rPr lang="en-US" altLang="zh-CN" sz="2800" dirty="0"/>
                  <a:t>:</a:t>
                </a:r>
                <a:r>
                  <a:rPr lang="en-US" altLang="zh-CN" sz="2800" i="1" dirty="0"/>
                  <a:t>c</a:t>
                </a:r>
                <a:r>
                  <a:rPr lang="en-US" altLang="zh-CN" sz="2800" dirty="0"/>
                  <a:t>(Na</a:t>
                </a:r>
                <a:r>
                  <a:rPr lang="en-US" altLang="zh-CN" sz="2800" baseline="30000" dirty="0"/>
                  <a:t>+</a:t>
                </a:r>
                <a:r>
                  <a:rPr lang="en-US" altLang="zh-CN" sz="2800" dirty="0"/>
                  <a:t>)&gt;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)&gt;</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endParaRPr lang="zh-CN" altLang="zh-CN" sz="2800" dirty="0"/>
              </a:p>
              <a:p>
                <a:pPr>
                  <a:lnSpc>
                    <a:spcPct val="150000"/>
                  </a:lnSpc>
                </a:pPr>
                <a:r>
                  <a:rPr lang="zh-CN" altLang="zh-CN" sz="2800" b="1" dirty="0">
                    <a:solidFill>
                      <a:srgbClr val="DA251C"/>
                    </a:solidFill>
                  </a:rPr>
                  <a:t>思维导引</a:t>
                </a:r>
                <a:endParaRPr lang="en-US" altLang="zh-CN" sz="2800" b="1" dirty="0">
                  <a:solidFill>
                    <a:srgbClr val="DA251C"/>
                  </a:solidFill>
                </a:endParaRPr>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312735"/>
                <a:ext cx="11723913" cy="3458447"/>
              </a:xfrm>
              <a:prstGeom prst="rect">
                <a:avLst/>
              </a:prstGeom>
              <a:blipFill rotWithShape="1">
                <a:blip r:embed="rId2"/>
                <a:stretch>
                  <a:fillRect l="-1040" b="-1761"/>
                </a:stretch>
              </a:blipFill>
            </p:spPr>
            <p:txBody>
              <a:bodyPr/>
              <a:lstStyle/>
              <a:p>
                <a:r>
                  <a:rPr lang="zh-CN" altLang="en-US">
                    <a:noFill/>
                  </a:rPr>
                  <a:t> </a:t>
                </a:r>
              </a:p>
            </p:txBody>
          </p:sp>
        </mc:Fallback>
      </mc:AlternateContent>
      <p:pic>
        <p:nvPicPr>
          <p:cNvPr id="14" name="精选-3.jpg" descr="id:2147509071;FounderCES">
            <a:extLst>
              <a:ext uri="{FF2B5EF4-FFF2-40B4-BE49-F238E27FC236}">
                <a16:creationId xmlns="" xmlns:a16="http://schemas.microsoft.com/office/drawing/2014/main" id="{5F1DA2F0-535E-4521-AEA2-2FFBF4F2492E}"/>
              </a:ext>
            </a:extLst>
          </p:cNvPr>
          <p:cNvPicPr/>
          <p:nvPr/>
        </p:nvPicPr>
        <p:blipFill>
          <a:blip r:embed="rId3"/>
          <a:stretch>
            <a:fillRect/>
          </a:stretch>
        </p:blipFill>
        <p:spPr>
          <a:xfrm>
            <a:off x="1113744" y="3886265"/>
            <a:ext cx="8741456" cy="2535490"/>
          </a:xfrm>
          <a:prstGeom prst="rect">
            <a:avLst/>
          </a:prstGeom>
        </p:spPr>
      </p:pic>
    </p:spTree>
    <p:extLst>
      <p:ext uri="{BB962C8B-B14F-4D97-AF65-F5344CB8AC3E}">
        <p14:creationId xmlns:p14="http://schemas.microsoft.com/office/powerpoint/2010/main" val="6627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510508"/>
                <a:ext cx="11723913" cy="5912772"/>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a:t>
                </a:r>
                <a:r>
                  <a:rPr lang="en-US" altLang="zh-CN" sz="2800" i="1" dirty="0"/>
                  <a:t>a</a:t>
                </a:r>
                <a:r>
                  <a:rPr lang="zh-CN" altLang="zh-CN" sz="2800" dirty="0"/>
                  <a:t>点</a:t>
                </a:r>
                <a:r>
                  <a:rPr lang="en-US" altLang="zh-CN" sz="2800" dirty="0"/>
                  <a:t>pH=1.85=p</a:t>
                </a:r>
                <a:r>
                  <a:rPr lang="en-US" altLang="zh-CN" sz="2800" i="1" dirty="0"/>
                  <a:t>K</a:t>
                </a:r>
                <a:r>
                  <a:rPr lang="en-US" altLang="zh-CN" sz="2800" baseline="-25000" dirty="0"/>
                  <a:t>a1</a:t>
                </a:r>
                <a:r>
                  <a:rPr lang="en-US" altLang="zh-CN" sz="2800" dirty="0"/>
                  <a:t>,</a:t>
                </a:r>
                <a:r>
                  <a:rPr lang="zh-CN" altLang="zh-CN" sz="2800" dirty="0"/>
                  <a:t>即</a:t>
                </a:r>
                <a:r>
                  <a:rPr lang="en-US" altLang="zh-CN" sz="2800" i="1" dirty="0"/>
                  <a:t>c</a:t>
                </a:r>
                <a:r>
                  <a:rPr lang="en-US" altLang="zh-CN" sz="2800" dirty="0"/>
                  <a:t>(H</a:t>
                </a:r>
                <a:r>
                  <a:rPr lang="en-US" altLang="zh-CN" sz="2800" baseline="30000" dirty="0"/>
                  <a:t>+</a:t>
                </a:r>
                <a:r>
                  <a:rPr lang="en-US" altLang="zh-CN" sz="2800" dirty="0"/>
                  <a:t>)=</a:t>
                </a:r>
                <a:r>
                  <a:rPr lang="en-US" altLang="zh-CN" sz="2800" i="1" dirty="0"/>
                  <a:t>K</a:t>
                </a:r>
                <a:r>
                  <a:rPr lang="en-US" altLang="zh-CN" sz="2800" baseline="-25000" dirty="0"/>
                  <a:t>a1</a:t>
                </a:r>
                <a:r>
                  <a:rPr lang="en-US" altLang="zh-CN" sz="2800" dirty="0"/>
                  <a:t>,</a:t>
                </a:r>
                <a:r>
                  <a:rPr lang="zh-CN" altLang="zh-CN" sz="2800" dirty="0"/>
                  <a:t>依据电离平衡常数表达式</a:t>
                </a:r>
                <a:r>
                  <a:rPr lang="en-US" altLang="zh-CN" sz="2800" i="1" dirty="0"/>
                  <a:t>K</a:t>
                </a:r>
                <a:r>
                  <a:rPr lang="en-US" altLang="zh-CN" sz="2800" baseline="-25000" dirty="0"/>
                  <a:t>a1</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HS</m:t>
                        </m:r>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𝑆</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Sub>
                        <m:r>
                          <m:rPr>
                            <m:nor/>
                          </m:rPr>
                          <a:rPr lang="en-US" altLang="zh-CN" sz="2800"/>
                          <m:t>)</m:t>
                        </m:r>
                      </m:den>
                    </m:f>
                  </m:oMath>
                </a14:m>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得到</a:t>
                </a:r>
                <a:r>
                  <a:rPr lang="en-US" altLang="zh-CN" sz="2800" i="1" dirty="0"/>
                  <a:t>c</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dirty="0"/>
                  <a:t>此时溶液体积大于</a:t>
                </a:r>
                <a:r>
                  <a:rPr lang="en-US" altLang="zh-CN" sz="2800" dirty="0"/>
                  <a:t>20 mL,</a:t>
                </a:r>
                <a:r>
                  <a:rPr lang="zh-CN" altLang="zh-CN" sz="2800" dirty="0"/>
                  <a:t>则</a:t>
                </a:r>
                <a:r>
                  <a:rPr lang="en-US" altLang="zh-CN" sz="2800" i="1" dirty="0"/>
                  <a:t>a</a:t>
                </a:r>
                <a:r>
                  <a:rPr lang="zh-CN" altLang="zh-CN" sz="2800" dirty="0"/>
                  <a:t>点所得溶液中</a:t>
                </a:r>
                <a:r>
                  <a:rPr lang="en-US" altLang="zh-CN" sz="2800" dirty="0"/>
                  <a:t>:</a:t>
                </a:r>
                <a:r>
                  <a:rPr lang="en-US" altLang="zh-CN" sz="2800" i="1" dirty="0"/>
                  <a:t>c</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)=2</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)&lt;0.1 mol·L</a:t>
                </a:r>
                <a:r>
                  <a:rPr lang="en-US" altLang="zh-CN" sz="2800" baseline="30000" dirty="0"/>
                  <a:t>-1</a:t>
                </a:r>
                <a:r>
                  <a:rPr lang="en-US" altLang="zh-CN" sz="2800" dirty="0"/>
                  <a:t>,</a:t>
                </a:r>
                <a:r>
                  <a:rPr lang="zh-CN" altLang="zh-CN" sz="2800" dirty="0"/>
                  <a:t>错误</a:t>
                </a:r>
                <a:r>
                  <a:rPr lang="en-US" altLang="zh-CN" sz="2800" dirty="0"/>
                  <a:t>;B</a:t>
                </a:r>
                <a:r>
                  <a:rPr lang="zh-CN" altLang="zh-CN" sz="2800" dirty="0"/>
                  <a:t>项</a:t>
                </a:r>
                <a:r>
                  <a:rPr lang="en-US" altLang="zh-CN" sz="2800" dirty="0"/>
                  <a:t>,</a:t>
                </a:r>
                <a:r>
                  <a:rPr lang="en-US" altLang="zh-CN" sz="2800" i="1" dirty="0"/>
                  <a:t>b</a:t>
                </a:r>
                <a:r>
                  <a:rPr lang="zh-CN" altLang="zh-CN" sz="2800" dirty="0"/>
                  <a:t>点用</a:t>
                </a:r>
                <a:r>
                  <a:rPr lang="en-US" altLang="zh-CN" sz="2800" dirty="0"/>
                  <a:t>0.1 mol·L</a:t>
                </a:r>
                <a:r>
                  <a:rPr lang="en-US" altLang="zh-CN" sz="2800" baseline="30000" dirty="0"/>
                  <a:t>-1</a:t>
                </a:r>
                <a:r>
                  <a:rPr lang="en-US" altLang="zh-CN" sz="2800" dirty="0"/>
                  <a:t> </a:t>
                </a:r>
                <a:r>
                  <a:rPr lang="en-US" altLang="zh-CN" sz="2800" dirty="0" err="1"/>
                  <a:t>NaOH</a:t>
                </a:r>
                <a:r>
                  <a:rPr lang="zh-CN" altLang="zh-CN" sz="2800" dirty="0"/>
                  <a:t>溶液</a:t>
                </a:r>
                <a:r>
                  <a:rPr lang="en-US" altLang="zh-CN" sz="2800" dirty="0"/>
                  <a:t>20 mL</a:t>
                </a:r>
                <a:r>
                  <a:rPr lang="zh-CN" altLang="zh-CN" sz="2800" dirty="0"/>
                  <a:t>滴定</a:t>
                </a:r>
                <a:r>
                  <a:rPr lang="en-US" altLang="zh-CN" sz="2800" dirty="0"/>
                  <a:t>20 mL 0.1 mol·L</a:t>
                </a:r>
                <a:r>
                  <a:rPr lang="en-US" altLang="zh-CN" sz="2800" baseline="30000" dirty="0"/>
                  <a:t>-1</a:t>
                </a:r>
              </a:p>
              <a:p>
                <a:pPr algn="dist">
                  <a:lnSpc>
                    <a:spcPct val="150000"/>
                  </a:lnSpc>
                </a:pP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溶液</a:t>
                </a:r>
                <a:r>
                  <a:rPr lang="en-US" altLang="zh-CN" sz="2800" dirty="0"/>
                  <a:t>,</a:t>
                </a:r>
                <a:r>
                  <a:rPr lang="zh-CN" altLang="zh-CN" sz="2800" dirty="0"/>
                  <a:t>恰好完全反应生成</a:t>
                </a:r>
                <a:r>
                  <a:rPr lang="en-US" altLang="zh-CN" sz="2800" dirty="0"/>
                  <a:t>NaHSO</a:t>
                </a:r>
                <a:r>
                  <a:rPr lang="en-US" altLang="zh-CN" sz="2800" baseline="-25000" dirty="0"/>
                  <a:t>3</a:t>
                </a:r>
                <a:r>
                  <a:rPr lang="en-US" altLang="zh-CN" sz="2800" dirty="0"/>
                  <a:t>,</a:t>
                </a:r>
                <a:r>
                  <a:rPr lang="zh-CN" altLang="zh-CN" sz="2800" dirty="0"/>
                  <a:t>溶液显酸性</a:t>
                </a:r>
                <a:r>
                  <a:rPr lang="en-US" altLang="zh-CN" sz="2800" dirty="0"/>
                  <a:t>,</a:t>
                </a:r>
                <a:r>
                  <a:rPr lang="zh-CN" altLang="zh-CN" sz="2800" dirty="0"/>
                  <a:t>根据电荷守恒得</a:t>
                </a:r>
                <a:r>
                  <a:rPr lang="en-US" altLang="zh-CN" sz="2800" i="1" dirty="0"/>
                  <a:t>c</a:t>
                </a:r>
                <a:r>
                  <a:rPr lang="en-US" altLang="zh-CN" sz="2800" dirty="0"/>
                  <a:t>(Na</a:t>
                </a:r>
                <a:r>
                  <a:rPr lang="en-US" altLang="zh-CN" sz="2800" baseline="30000" dirty="0" smtClean="0"/>
                  <a:t>+</a:t>
                </a:r>
                <a:r>
                  <a:rPr lang="en-US" altLang="zh-CN" sz="2800" dirty="0" smtClean="0"/>
                  <a:t>)+</a:t>
                </a:r>
              </a:p>
              <a:p>
                <a:pPr algn="dist">
                  <a:lnSpc>
                    <a:spcPct val="150000"/>
                  </a:lnSpc>
                </a:pPr>
                <a:r>
                  <a:rPr lang="en-US" altLang="zh-CN" sz="2800" i="1" dirty="0" smtClean="0"/>
                  <a:t>c</a:t>
                </a:r>
                <a:r>
                  <a:rPr lang="en-US" altLang="zh-CN" sz="2800" dirty="0" smtClean="0"/>
                  <a:t>(H</a:t>
                </a:r>
                <a:r>
                  <a:rPr lang="en-US" altLang="zh-CN" sz="2800" baseline="30000" dirty="0"/>
                  <a:t>+</a:t>
                </a:r>
                <a:r>
                  <a:rPr lang="en-US" altLang="zh-CN" sz="2800" dirty="0"/>
                  <a:t>)=</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(OH</a:t>
                </a:r>
                <a:r>
                  <a:rPr lang="en-US" altLang="zh-CN" sz="2800" baseline="30000" dirty="0"/>
                  <a:t>-</a:t>
                </a:r>
                <a:r>
                  <a:rPr lang="en-US" altLang="zh-CN" sz="2800" dirty="0"/>
                  <a:t>)+2</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根据物料守恒得</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endParaRPr lang="en-US" altLang="zh-CN" sz="2800" dirty="0" smtClean="0"/>
              </a:p>
              <a:p>
                <a:pPr algn="dist">
                  <a:lnSpc>
                    <a:spcPct val="150000"/>
                  </a:lnSpc>
                </a:pPr>
                <a:r>
                  <a:rPr lang="en-US" altLang="zh-CN" sz="2800" i="1" dirty="0" smtClean="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smtClean="0"/>
                  <a:t>c</a:t>
                </a:r>
                <a:r>
                  <a:rPr lang="en-US" altLang="zh-CN" sz="2800" dirty="0" smtClean="0"/>
                  <a:t>(H</a:t>
                </a:r>
                <a:r>
                  <a:rPr lang="en-US" altLang="zh-CN" sz="2800" baseline="-25000" dirty="0" smtClean="0"/>
                  <a:t>2</a:t>
                </a:r>
                <a:r>
                  <a:rPr lang="en-US" altLang="zh-CN" sz="2800" dirty="0" smtClean="0"/>
                  <a:t>SO</a:t>
                </a:r>
                <a:r>
                  <a:rPr lang="en-US" altLang="zh-CN" sz="2800" baseline="-25000" dirty="0" smtClean="0"/>
                  <a:t>3</a:t>
                </a:r>
                <a:r>
                  <a:rPr lang="en-US" altLang="zh-CN" sz="2800" dirty="0"/>
                  <a:t>),</a:t>
                </a:r>
                <a:r>
                  <a:rPr lang="zh-CN" altLang="zh-CN" sz="2800" dirty="0"/>
                  <a:t>故</a:t>
                </a:r>
                <a:r>
                  <a:rPr lang="en-US" altLang="zh-CN" sz="2800" i="1" dirty="0"/>
                  <a:t>c</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错误</a:t>
                </a:r>
                <a:r>
                  <a:rPr lang="en-US" altLang="zh-CN" sz="2800" dirty="0"/>
                  <a:t>;C</a:t>
                </a:r>
                <a:r>
                  <a:rPr lang="zh-CN" altLang="zh-CN" sz="2800" dirty="0"/>
                  <a:t>项</a:t>
                </a:r>
                <a:r>
                  <a:rPr lang="en-US" altLang="zh-CN" sz="2800" dirty="0"/>
                  <a:t>,</a:t>
                </a:r>
                <a:r>
                  <a:rPr lang="en-US" altLang="zh-CN" sz="2800" i="1" dirty="0"/>
                  <a:t>c</a:t>
                </a:r>
                <a:r>
                  <a:rPr lang="zh-CN" altLang="zh-CN" sz="2800" dirty="0" smtClean="0"/>
                  <a:t>点</a:t>
                </a:r>
                <a:r>
                  <a:rPr lang="en-US" altLang="zh-CN" sz="2800" dirty="0" smtClean="0"/>
                  <a:t> pH=</a:t>
                </a:r>
              </a:p>
              <a:p>
                <a:pPr algn="dist">
                  <a:lnSpc>
                    <a:spcPct val="150000"/>
                  </a:lnSpc>
                </a:pPr>
                <a:r>
                  <a:rPr lang="en-US" altLang="zh-CN" sz="2800" dirty="0" smtClean="0"/>
                  <a:t>7.19=p</a:t>
                </a:r>
                <a:r>
                  <a:rPr lang="en-US" altLang="zh-CN" sz="2800" i="1" dirty="0" smtClean="0"/>
                  <a:t>K</a:t>
                </a:r>
                <a:r>
                  <a:rPr lang="en-US" altLang="zh-CN" sz="2800" baseline="-25000" dirty="0" smtClean="0"/>
                  <a:t>a2</a:t>
                </a:r>
                <a:r>
                  <a:rPr lang="en-US" altLang="zh-CN" sz="2800" dirty="0"/>
                  <a:t>,</a:t>
                </a:r>
                <a:r>
                  <a:rPr lang="zh-CN" altLang="zh-CN" sz="2800" dirty="0"/>
                  <a:t>即</a:t>
                </a:r>
                <a:r>
                  <a:rPr lang="en-US" altLang="zh-CN" sz="2800" i="1" dirty="0"/>
                  <a:t>c</a:t>
                </a:r>
                <a:r>
                  <a:rPr lang="en-US" altLang="zh-CN" sz="2800" dirty="0"/>
                  <a:t>(H</a:t>
                </a:r>
                <a:r>
                  <a:rPr lang="en-US" altLang="zh-CN" sz="2800" baseline="30000" dirty="0"/>
                  <a:t>+</a:t>
                </a:r>
                <a:r>
                  <a:rPr lang="en-US" altLang="zh-CN" sz="2800" dirty="0"/>
                  <a:t>)=</a:t>
                </a:r>
                <a:r>
                  <a:rPr lang="en-US" altLang="zh-CN" sz="2800" i="1" dirty="0"/>
                  <a:t>K</a:t>
                </a:r>
                <a:r>
                  <a:rPr lang="en-US" altLang="zh-CN" sz="2800" baseline="-25000" dirty="0"/>
                  <a:t>a2</a:t>
                </a:r>
                <a:r>
                  <a:rPr lang="en-US" altLang="zh-CN" sz="2800" dirty="0"/>
                  <a:t>,</a:t>
                </a:r>
                <a:r>
                  <a:rPr lang="zh-CN" altLang="zh-CN" sz="2800" dirty="0"/>
                  <a:t>依据电离平衡常数表达式</a:t>
                </a:r>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510508"/>
                <a:ext cx="11723913" cy="5912772"/>
              </a:xfrm>
              <a:prstGeom prst="rect">
                <a:avLst/>
              </a:prstGeom>
              <a:blipFill rotWithShape="1">
                <a:blip r:embed="rId2"/>
                <a:stretch>
                  <a:fillRect l="-1040" r="-1040" b="-6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0742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D032A38C-DA7E-4A04-90DD-64E9A5CD0509}"/>
                  </a:ext>
                </a:extLst>
              </p:cNvPr>
              <p:cNvSpPr/>
              <p:nvPr/>
            </p:nvSpPr>
            <p:spPr>
              <a:xfrm>
                <a:off x="234042" y="414334"/>
                <a:ext cx="11723913" cy="4640309"/>
              </a:xfrm>
              <a:prstGeom prst="rect">
                <a:avLst/>
              </a:prstGeom>
            </p:spPr>
            <p:txBody>
              <a:bodyPr wrap="square">
                <a:spAutoFit/>
              </a:bodyPr>
              <a:lstStyle/>
              <a:p>
                <a:pPr algn="dist">
                  <a:lnSpc>
                    <a:spcPct val="150000"/>
                  </a:lnSpc>
                </a:pPr>
                <a:r>
                  <a:rPr lang="en-US" altLang="zh-CN" sz="2800" i="1" dirty="0"/>
                  <a:t>K</a:t>
                </a:r>
                <a:r>
                  <a:rPr lang="en-US" altLang="zh-CN" sz="2800" baseline="-25000" dirty="0"/>
                  <a:t>a2</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S</m:t>
                        </m:r>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HS</m:t>
                        </m:r>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r>
                          <m:rPr>
                            <m:nor/>
                          </m:rPr>
                          <a:rPr lang="en-US" altLang="zh-CN" sz="2800"/>
                          <m:t>)</m:t>
                        </m:r>
                      </m:den>
                    </m:f>
                  </m:oMath>
                </a14:m>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得到</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根据电荷守恒得</a:t>
                </a:r>
                <a:r>
                  <a:rPr lang="en-US" altLang="zh-CN" sz="2800" i="1" dirty="0"/>
                  <a:t>c</a:t>
                </a:r>
                <a:r>
                  <a:rPr lang="en-US" altLang="zh-CN" sz="2800" dirty="0"/>
                  <a:t>(Na</a:t>
                </a:r>
                <a:r>
                  <a:rPr lang="en-US" altLang="zh-CN" sz="2800" baseline="30000" dirty="0" smtClean="0"/>
                  <a:t>+</a:t>
                </a:r>
                <a:r>
                  <a:rPr lang="en-US" altLang="zh-CN" sz="2800" dirty="0" smtClean="0"/>
                  <a:t>)+</a:t>
                </a:r>
              </a:p>
              <a:p>
                <a:pPr algn="dist">
                  <a:lnSpc>
                    <a:spcPct val="150000"/>
                  </a:lnSpc>
                </a:pPr>
                <a:r>
                  <a:rPr lang="en-US" altLang="zh-CN" sz="2800" i="1" dirty="0" smtClean="0"/>
                  <a:t>c</a:t>
                </a:r>
                <a:r>
                  <a:rPr lang="en-US" altLang="zh-CN" sz="2800" dirty="0" smtClean="0"/>
                  <a:t>(H</a:t>
                </a:r>
                <a:r>
                  <a:rPr lang="en-US" altLang="zh-CN" sz="2800" baseline="30000" dirty="0"/>
                  <a:t>+</a:t>
                </a:r>
                <a:r>
                  <a:rPr lang="en-US" altLang="zh-CN" sz="2800" dirty="0"/>
                  <a:t>)=</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en-US" altLang="zh-CN" sz="2800" i="1" dirty="0"/>
                  <a:t>c</a:t>
                </a:r>
                <a:r>
                  <a:rPr lang="en-US" altLang="zh-CN" sz="2800" dirty="0"/>
                  <a:t>(OH</a:t>
                </a:r>
                <a:r>
                  <a:rPr lang="en-US" altLang="zh-CN" sz="2800" baseline="30000" dirty="0"/>
                  <a:t>-</a:t>
                </a:r>
                <a:r>
                  <a:rPr lang="en-US" altLang="zh-CN" sz="2800" dirty="0"/>
                  <a:t>)+2</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由于溶液呈碱性</a:t>
                </a:r>
                <a:r>
                  <a:rPr lang="en-US" altLang="zh-CN" sz="2800" dirty="0"/>
                  <a:t>,</a:t>
                </a:r>
                <a:r>
                  <a:rPr lang="en-US" altLang="zh-CN" sz="2800" i="1" dirty="0"/>
                  <a:t>c</a:t>
                </a:r>
                <a:r>
                  <a:rPr lang="en-US" altLang="zh-CN" sz="2800" dirty="0"/>
                  <a:t>(H</a:t>
                </a:r>
                <a:r>
                  <a:rPr lang="en-US" altLang="zh-CN" sz="2800" baseline="30000" dirty="0"/>
                  <a:t>+</a:t>
                </a:r>
                <a:r>
                  <a:rPr lang="en-US" altLang="zh-CN" sz="2800" dirty="0"/>
                  <a:t>)&lt;</a:t>
                </a:r>
                <a:r>
                  <a:rPr lang="en-US" altLang="zh-CN" sz="2800" i="1" dirty="0"/>
                  <a:t>c</a:t>
                </a:r>
                <a:r>
                  <a:rPr lang="en-US" altLang="zh-CN" sz="2800" dirty="0"/>
                  <a:t>(OH</a:t>
                </a:r>
                <a:r>
                  <a:rPr lang="en-US" altLang="zh-CN" sz="2800" baseline="30000" dirty="0"/>
                  <a:t>-</a:t>
                </a:r>
                <a:r>
                  <a:rPr lang="en-US" altLang="zh-CN" sz="2800" dirty="0"/>
                  <a:t>),</a:t>
                </a:r>
                <a:r>
                  <a:rPr lang="zh-CN" altLang="zh-CN" sz="2800" dirty="0"/>
                  <a:t>故</a:t>
                </a:r>
                <a:r>
                  <a:rPr lang="en-US" altLang="zh-CN" sz="2800" i="1" dirty="0"/>
                  <a:t>c</a:t>
                </a:r>
                <a:r>
                  <a:rPr lang="en-US" altLang="zh-CN" sz="2800" dirty="0"/>
                  <a:t>(Na</a:t>
                </a:r>
                <a:r>
                  <a:rPr lang="en-US" altLang="zh-CN" sz="2800" baseline="30000" dirty="0" smtClean="0"/>
                  <a:t>+</a:t>
                </a:r>
                <a:r>
                  <a:rPr lang="en-US" altLang="zh-CN" sz="2800" dirty="0" smtClean="0"/>
                  <a:t>)&gt;</a:t>
                </a:r>
              </a:p>
              <a:p>
                <a:pPr algn="dist">
                  <a:lnSpc>
                    <a:spcPct val="150000"/>
                  </a:lnSpc>
                </a:pPr>
                <a:r>
                  <a:rPr lang="en-US" altLang="zh-CN" sz="2800" i="1" dirty="0" smtClean="0"/>
                  <a:t>c</a:t>
                </a:r>
                <a:r>
                  <a:rPr lang="en-US" altLang="zh-CN" sz="2800" dirty="0" smtClean="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)+2</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)=3</a:t>
                </a:r>
                <a:r>
                  <a:rPr lang="en-US" altLang="zh-CN" sz="2800" i="1" dirty="0"/>
                  <a:t>c</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dirty="0"/>
                  <a:t>正确</a:t>
                </a:r>
                <a:r>
                  <a:rPr lang="en-US" altLang="zh-CN" sz="2800" dirty="0"/>
                  <a:t>;D</a:t>
                </a:r>
                <a:r>
                  <a:rPr lang="zh-CN" altLang="zh-CN" sz="2800" dirty="0"/>
                  <a:t>项</a:t>
                </a:r>
                <a:r>
                  <a:rPr lang="en-US" altLang="zh-CN" sz="2800" dirty="0"/>
                  <a:t>,</a:t>
                </a:r>
                <a:r>
                  <a:rPr lang="zh-CN" altLang="zh-CN" sz="2800" dirty="0"/>
                  <a:t>加入</a:t>
                </a:r>
                <a:r>
                  <a:rPr lang="en-US" altLang="zh-CN" sz="2800" dirty="0"/>
                  <a:t>40 mL </a:t>
                </a:r>
                <a:r>
                  <a:rPr lang="en-US" altLang="zh-CN" sz="2800" dirty="0" err="1"/>
                  <a:t>NaOH</a:t>
                </a:r>
                <a:r>
                  <a:rPr lang="zh-CN" altLang="zh-CN" sz="2800" dirty="0"/>
                  <a:t>溶液</a:t>
                </a:r>
                <a:r>
                  <a:rPr lang="en-US" altLang="zh-CN" sz="2800" dirty="0"/>
                  <a:t>,</a:t>
                </a:r>
                <a:r>
                  <a:rPr lang="zh-CN" altLang="zh-CN" sz="2800" dirty="0"/>
                  <a:t>恰好完全反应生成</a:t>
                </a:r>
                <a:r>
                  <a:rPr lang="en-US" altLang="zh-CN" sz="2800" dirty="0"/>
                  <a:t>Na</a:t>
                </a:r>
                <a:r>
                  <a:rPr lang="en-US" altLang="zh-CN" sz="2800" baseline="-25000" dirty="0"/>
                  <a:t>2</a:t>
                </a:r>
                <a:r>
                  <a:rPr lang="en-US" altLang="zh-CN" sz="2800" dirty="0"/>
                  <a:t>SO</a:t>
                </a:r>
                <a:r>
                  <a:rPr lang="en-US" altLang="zh-CN" sz="2800" baseline="-25000" dirty="0"/>
                  <a:t>3</a:t>
                </a:r>
                <a:r>
                  <a:rPr lang="en-US" altLang="zh-CN" sz="2800" dirty="0"/>
                  <a:t>,</a:t>
                </a:r>
                <a:r>
                  <a:rPr lang="zh-CN" altLang="zh-CN" sz="2800" dirty="0"/>
                  <a:t>溶液显碱性</a:t>
                </a:r>
                <a:r>
                  <a:rPr lang="en-US" altLang="zh-CN" sz="2800" dirty="0"/>
                  <a:t>,</a:t>
                </a:r>
                <a:r>
                  <a:rPr lang="zh-CN" altLang="zh-CN" sz="2800" dirty="0"/>
                  <a:t>则</a:t>
                </a:r>
                <a:r>
                  <a:rPr lang="en-US" altLang="zh-CN" sz="2800" i="1" dirty="0"/>
                  <a:t>c</a:t>
                </a:r>
                <a:r>
                  <a:rPr lang="en-US" altLang="zh-CN" sz="2800" dirty="0"/>
                  <a:t>(H</a:t>
                </a:r>
                <a:r>
                  <a:rPr lang="en-US" altLang="zh-CN" sz="2800" baseline="30000" dirty="0"/>
                  <a:t>+</a:t>
                </a:r>
                <a:r>
                  <a:rPr lang="en-US" altLang="zh-CN" sz="2800" dirty="0"/>
                  <a:t>)&lt;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(Na</a:t>
                </a:r>
                <a:r>
                  <a:rPr lang="en-US" altLang="zh-CN" sz="2800" baseline="30000" dirty="0"/>
                  <a:t>+</a:t>
                </a:r>
                <a:r>
                  <a:rPr lang="en-US" altLang="zh-CN" sz="2800" dirty="0"/>
                  <a:t>)&gt;</a:t>
                </a:r>
                <a:r>
                  <a:rPr lang="en-US" altLang="zh-CN" sz="2800" i="1" dirty="0"/>
                  <a:t>c</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错误。</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p>
            </p:txBody>
          </p:sp>
        </mc:Choice>
        <mc:Fallback xmlns="">
          <p:sp>
            <p:nvSpPr>
              <p:cNvPr id="13" name="矩形 12">
                <a:extLst>
                  <a:ext uri="{FF2B5EF4-FFF2-40B4-BE49-F238E27FC236}">
                    <a16:creationId xmlns:a16="http://schemas.microsoft.com/office/drawing/2014/main" xmlns:a14="http://schemas.microsoft.com/office/drawing/2010/main" xmlns="" id="{D032A38C-DA7E-4A04-90DD-64E9A5CD0509}"/>
                  </a:ext>
                </a:extLst>
              </p:cNvPr>
              <p:cNvSpPr>
                <a:spLocks noRot="1" noChangeAspect="1" noMove="1" noResize="1" noEditPoints="1" noAdjustHandles="1" noChangeArrowheads="1" noChangeShapeType="1" noTextEdit="1"/>
              </p:cNvSpPr>
              <p:nvPr/>
            </p:nvSpPr>
            <p:spPr>
              <a:xfrm>
                <a:off x="234042" y="414334"/>
                <a:ext cx="11723913" cy="4640309"/>
              </a:xfrm>
              <a:prstGeom prst="rect">
                <a:avLst/>
              </a:prstGeom>
              <a:blipFill rotWithShape="1">
                <a:blip r:embed="rId2"/>
                <a:stretch>
                  <a:fillRect l="-1040" r="-1040" b="-6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6992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3" name="矩形 12">
            <a:extLst>
              <a:ext uri="{FF2B5EF4-FFF2-40B4-BE49-F238E27FC236}">
                <a16:creationId xmlns="" xmlns:a16="http://schemas.microsoft.com/office/drawing/2014/main" id="{D032A38C-DA7E-4A04-90DD-64E9A5CD0509}"/>
              </a:ext>
            </a:extLst>
          </p:cNvPr>
          <p:cNvSpPr/>
          <p:nvPr/>
        </p:nvSpPr>
        <p:spPr>
          <a:xfrm>
            <a:off x="234042" y="530449"/>
            <a:ext cx="11723913" cy="3323987"/>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解题的基础</a:t>
            </a:r>
            <a:r>
              <a:rPr lang="en-US" altLang="zh-CN" sz="2800" dirty="0"/>
              <a:t>:</a:t>
            </a:r>
            <a:r>
              <a:rPr lang="zh-CN" altLang="zh-CN" sz="2800" dirty="0"/>
              <a:t>根据反应的原理</a:t>
            </a:r>
            <a:r>
              <a:rPr lang="en-US" altLang="zh-CN" sz="2800" dirty="0"/>
              <a:t>,</a:t>
            </a:r>
            <a:r>
              <a:rPr lang="zh-CN" altLang="zh-CN" sz="2800" dirty="0"/>
              <a:t>明确反应的产物</a:t>
            </a:r>
            <a:r>
              <a:rPr lang="en-US" altLang="zh-CN" sz="2800" dirty="0"/>
              <a:t>,</a:t>
            </a:r>
            <a:r>
              <a:rPr lang="zh-CN" altLang="zh-CN" sz="2800" dirty="0"/>
              <a:t>正确书写相应的化学反应方程式</a:t>
            </a:r>
            <a:r>
              <a:rPr lang="en-US" altLang="zh-CN" sz="2800" dirty="0"/>
              <a:t>;</a:t>
            </a:r>
            <a:r>
              <a:rPr lang="zh-CN" altLang="zh-CN" sz="2800" dirty="0"/>
              <a:t>解题的关键</a:t>
            </a:r>
            <a:r>
              <a:rPr lang="en-US" altLang="zh-CN" sz="2800" dirty="0"/>
              <a:t>:</a:t>
            </a:r>
            <a:r>
              <a:rPr lang="zh-CN" altLang="zh-CN" sz="2800" dirty="0"/>
              <a:t>利用平衡常数与</a:t>
            </a:r>
            <a:r>
              <a:rPr lang="en-US" altLang="zh-CN" sz="2800" i="1" dirty="0"/>
              <a:t>c</a:t>
            </a:r>
            <a:r>
              <a:rPr lang="en-US" altLang="zh-CN" sz="2800" dirty="0"/>
              <a:t>(H</a:t>
            </a:r>
            <a:r>
              <a:rPr lang="en-US" altLang="zh-CN" sz="2800" baseline="30000" dirty="0"/>
              <a:t>+</a:t>
            </a:r>
            <a:r>
              <a:rPr lang="en-US" altLang="zh-CN" sz="2800" dirty="0"/>
              <a:t>)</a:t>
            </a:r>
            <a:r>
              <a:rPr lang="zh-CN" altLang="zh-CN" sz="2800" dirty="0"/>
              <a:t>的关系确定含</a:t>
            </a:r>
            <a:r>
              <a:rPr lang="en-US" altLang="zh-CN" sz="2800" dirty="0"/>
              <a:t>S</a:t>
            </a:r>
            <a:r>
              <a:rPr lang="zh-CN" altLang="zh-CN" sz="2800" dirty="0"/>
              <a:t>微粒的浓度关系</a:t>
            </a:r>
            <a:r>
              <a:rPr lang="en-US" altLang="zh-CN" sz="2800" dirty="0"/>
              <a:t>,</a:t>
            </a:r>
            <a:r>
              <a:rPr lang="zh-CN" altLang="zh-CN" sz="2800" dirty="0"/>
              <a:t>这也是解题的难点和易错点</a:t>
            </a:r>
            <a:r>
              <a:rPr lang="en-US" altLang="zh-CN" sz="2800" dirty="0"/>
              <a:t>;</a:t>
            </a:r>
            <a:r>
              <a:rPr lang="zh-CN" altLang="zh-CN" sz="2800" dirty="0"/>
              <a:t>解题的技巧</a:t>
            </a:r>
            <a:r>
              <a:rPr lang="en-US" altLang="zh-CN" sz="2800" dirty="0"/>
              <a:t>:</a:t>
            </a:r>
            <a:r>
              <a:rPr lang="zh-CN" altLang="zh-CN" sz="2800" dirty="0"/>
              <a:t>利用三个守恒</a:t>
            </a:r>
            <a:r>
              <a:rPr lang="en-US" altLang="zh-CN" sz="2800" dirty="0"/>
              <a:t>——</a:t>
            </a:r>
            <a:r>
              <a:rPr lang="zh-CN" altLang="zh-CN" sz="2800" dirty="0"/>
              <a:t>电荷守恒、物料守恒、质子守恒</a:t>
            </a:r>
            <a:r>
              <a:rPr lang="en-US" altLang="zh-CN" sz="2800" dirty="0"/>
              <a:t>,</a:t>
            </a:r>
            <a:r>
              <a:rPr lang="zh-CN" altLang="zh-CN" sz="2800" dirty="0"/>
              <a:t>判断溶液中离子浓度大小。</a:t>
            </a:r>
          </a:p>
        </p:txBody>
      </p:sp>
    </p:spTree>
    <p:extLst>
      <p:ext uri="{BB962C8B-B14F-4D97-AF65-F5344CB8AC3E}">
        <p14:creationId xmlns:p14="http://schemas.microsoft.com/office/powerpoint/2010/main" val="979902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599" y="-2"/>
            <a:ext cx="48876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4   </a:t>
            </a:r>
            <a:r>
              <a:rPr lang="zh-CN" altLang="en-US" sz="2800" dirty="0">
                <a:solidFill>
                  <a:srgbClr val="DA251C"/>
                </a:solidFill>
                <a:ea typeface="微软雅黑" panose="020B0503020204020204" pitchFamily="34" charset="-122"/>
              </a:rPr>
              <a:t>沉淀溶解平衡的应用</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34042" y="1556746"/>
            <a:ext cx="11723913" cy="4616648"/>
          </a:xfrm>
          <a:prstGeom prst="rect">
            <a:avLst/>
          </a:prstGeom>
        </p:spPr>
        <p:txBody>
          <a:bodyPr wrap="square">
            <a:spAutoFit/>
          </a:bodyPr>
          <a:lstStyle/>
          <a:p>
            <a:pPr>
              <a:lnSpc>
                <a:spcPct val="150000"/>
              </a:lnSpc>
            </a:pPr>
            <a:r>
              <a:rPr lang="en-US" altLang="zh-CN" sz="2800" b="1" dirty="0"/>
              <a:t>1.</a:t>
            </a:r>
            <a:r>
              <a:rPr lang="zh-CN" altLang="zh-CN" sz="2800" b="1" dirty="0"/>
              <a:t>沉淀的生成</a:t>
            </a:r>
          </a:p>
          <a:p>
            <a:pPr>
              <a:lnSpc>
                <a:spcPct val="150000"/>
              </a:lnSpc>
            </a:pPr>
            <a:r>
              <a:rPr lang="en-US" altLang="zh-CN" sz="2800" dirty="0"/>
              <a:t>(1)</a:t>
            </a:r>
            <a:r>
              <a:rPr lang="zh-CN" altLang="zh-CN" sz="2800" dirty="0"/>
              <a:t>原理</a:t>
            </a:r>
            <a:r>
              <a:rPr lang="en-US" altLang="zh-CN" sz="2800" dirty="0"/>
              <a:t>:</a:t>
            </a:r>
            <a:r>
              <a:rPr lang="zh-CN" altLang="zh-CN" sz="2800" dirty="0"/>
              <a:t>当</a:t>
            </a:r>
            <a:r>
              <a:rPr lang="en-US" altLang="zh-CN" sz="2800" i="1" dirty="0"/>
              <a:t>Q</a:t>
            </a:r>
            <a:r>
              <a:rPr lang="en-US" altLang="zh-CN" sz="2800" baseline="-25000" dirty="0"/>
              <a:t>c</a:t>
            </a:r>
            <a:r>
              <a:rPr lang="en-US" altLang="zh-CN" sz="2800" dirty="0"/>
              <a:t>&gt;</a:t>
            </a:r>
            <a:r>
              <a:rPr lang="en-US" altLang="zh-CN" sz="2800" i="1" dirty="0" err="1"/>
              <a:t>K</a:t>
            </a:r>
            <a:r>
              <a:rPr lang="en-US" altLang="zh-CN" sz="2800" baseline="-25000" dirty="0" err="1"/>
              <a:t>sp</a:t>
            </a:r>
            <a:r>
              <a:rPr lang="zh-CN" altLang="zh-CN" sz="2800" dirty="0"/>
              <a:t>时</a:t>
            </a:r>
            <a:r>
              <a:rPr lang="en-US" altLang="zh-CN" sz="2800" dirty="0"/>
              <a:t>,</a:t>
            </a:r>
            <a:r>
              <a:rPr lang="zh-CN" altLang="zh-CN" sz="2800" dirty="0"/>
              <a:t>难溶电解质的溶解平衡向左移动</a:t>
            </a:r>
            <a:r>
              <a:rPr lang="en-US" altLang="zh-CN" sz="2800" dirty="0"/>
              <a:t>,</a:t>
            </a:r>
            <a:r>
              <a:rPr lang="zh-CN" altLang="zh-CN" sz="2800" dirty="0"/>
              <a:t>就会生成沉淀。</a:t>
            </a:r>
          </a:p>
          <a:p>
            <a:pPr>
              <a:lnSpc>
                <a:spcPct val="150000"/>
              </a:lnSpc>
            </a:pPr>
            <a:r>
              <a:rPr lang="en-US" altLang="zh-CN" sz="2800" dirty="0"/>
              <a:t>(2)</a:t>
            </a:r>
            <a:r>
              <a:rPr lang="zh-CN" altLang="zh-CN" sz="2800" dirty="0"/>
              <a:t>应用</a:t>
            </a:r>
            <a:r>
              <a:rPr lang="en-US" altLang="zh-CN" sz="2800" dirty="0"/>
              <a:t>:</a:t>
            </a:r>
            <a:r>
              <a:rPr lang="zh-CN" altLang="zh-CN" sz="2800" dirty="0"/>
              <a:t>可利用生成沉淀来达到除去溶液中杂质离子的目的。</a:t>
            </a:r>
          </a:p>
          <a:p>
            <a:pPr>
              <a:lnSpc>
                <a:spcPct val="150000"/>
              </a:lnSpc>
            </a:pPr>
            <a:r>
              <a:rPr lang="en-US" altLang="zh-CN" sz="2800" dirty="0"/>
              <a:t>(3)</a:t>
            </a:r>
            <a:r>
              <a:rPr lang="zh-CN" altLang="zh-CN" sz="2800" dirty="0"/>
              <a:t>方法</a:t>
            </a:r>
            <a:r>
              <a:rPr lang="en-US" altLang="zh-CN" sz="2800" dirty="0"/>
              <a:t>:①</a:t>
            </a:r>
            <a:r>
              <a:rPr lang="zh-CN" altLang="zh-CN" sz="2800" dirty="0"/>
              <a:t>调节</a:t>
            </a:r>
            <a:r>
              <a:rPr lang="en-US" altLang="zh-CN" sz="2800" dirty="0"/>
              <a:t>pH</a:t>
            </a:r>
            <a:r>
              <a:rPr lang="zh-CN" altLang="zh-CN" sz="2800" dirty="0"/>
              <a:t>法。如工业原料氯化铵中含杂质氯化铁</a:t>
            </a:r>
            <a:r>
              <a:rPr lang="en-US" altLang="zh-CN" sz="2800" dirty="0"/>
              <a:t>,</a:t>
            </a:r>
            <a:r>
              <a:rPr lang="zh-CN" altLang="zh-CN" sz="2800" dirty="0"/>
              <a:t>使其溶解于水中</a:t>
            </a:r>
            <a:r>
              <a:rPr lang="en-US" altLang="zh-CN" sz="2800" dirty="0"/>
              <a:t>,</a:t>
            </a:r>
            <a:r>
              <a:rPr lang="zh-CN" altLang="zh-CN" sz="2800" dirty="0"/>
              <a:t>再加入氨水调节</a:t>
            </a:r>
            <a:r>
              <a:rPr lang="en-US" altLang="zh-CN" sz="2800" dirty="0"/>
              <a:t>pH</a:t>
            </a:r>
            <a:r>
              <a:rPr lang="zh-CN" altLang="zh-CN" sz="2800" dirty="0"/>
              <a:t>至</a:t>
            </a:r>
            <a:r>
              <a:rPr lang="en-US" altLang="zh-CN" sz="2800" dirty="0"/>
              <a:t>7~8,</a:t>
            </a:r>
            <a:r>
              <a:rPr lang="zh-CN" altLang="zh-CN" sz="2800" dirty="0"/>
              <a:t>可使</a:t>
            </a:r>
            <a:r>
              <a:rPr lang="en-US" altLang="zh-CN" sz="2800" dirty="0"/>
              <a:t>Fe</a:t>
            </a:r>
            <a:r>
              <a:rPr lang="en-US" altLang="zh-CN" sz="2800" baseline="30000" dirty="0"/>
              <a:t>3+</a:t>
            </a:r>
            <a:r>
              <a:rPr lang="zh-CN" altLang="zh-CN" sz="2800" dirty="0"/>
              <a:t>转化为</a:t>
            </a:r>
            <a:r>
              <a:rPr lang="en-US" altLang="zh-CN" sz="2800" dirty="0"/>
              <a:t>Fe(OH)</a:t>
            </a:r>
            <a:r>
              <a:rPr lang="en-US" altLang="zh-CN" sz="2800" baseline="-25000" dirty="0"/>
              <a:t>3</a:t>
            </a:r>
            <a:r>
              <a:rPr lang="zh-CN" altLang="zh-CN" sz="2800" dirty="0"/>
              <a:t>沉淀而除去。</a:t>
            </a:r>
          </a:p>
          <a:p>
            <a:pPr>
              <a:lnSpc>
                <a:spcPct val="150000"/>
              </a:lnSpc>
            </a:pPr>
            <a:r>
              <a:rPr lang="en-US" altLang="zh-CN" sz="2800" dirty="0"/>
              <a:t>②</a:t>
            </a:r>
            <a:r>
              <a:rPr lang="zh-CN" altLang="zh-CN" sz="2800" dirty="0"/>
              <a:t>加沉淀剂法。如以</a:t>
            </a:r>
            <a:r>
              <a:rPr lang="en-US" altLang="zh-CN" sz="2800" dirty="0"/>
              <a:t>Na</a:t>
            </a:r>
            <a:r>
              <a:rPr lang="en-US" altLang="zh-CN" sz="2800" baseline="-25000" dirty="0"/>
              <a:t>2</a:t>
            </a:r>
            <a:r>
              <a:rPr lang="en-US" altLang="zh-CN" sz="2800" dirty="0"/>
              <a:t>S</a:t>
            </a:r>
            <a:r>
              <a:rPr lang="zh-CN" altLang="zh-CN" sz="2800" dirty="0"/>
              <a:t>、</a:t>
            </a:r>
            <a:r>
              <a:rPr lang="en-US" altLang="zh-CN" sz="2800" dirty="0"/>
              <a:t>H</a:t>
            </a:r>
            <a:r>
              <a:rPr lang="en-US" altLang="zh-CN" sz="2800" baseline="-25000" dirty="0"/>
              <a:t>2</a:t>
            </a:r>
            <a:r>
              <a:rPr lang="en-US" altLang="zh-CN" sz="2800" dirty="0"/>
              <a:t>S</a:t>
            </a:r>
            <a:r>
              <a:rPr lang="zh-CN" altLang="zh-CN" sz="2800" dirty="0"/>
              <a:t>等作沉淀剂</a:t>
            </a:r>
            <a:r>
              <a:rPr lang="en-US" altLang="zh-CN" sz="2800" dirty="0"/>
              <a:t>,</a:t>
            </a:r>
            <a:r>
              <a:rPr lang="zh-CN" altLang="zh-CN" sz="2800" dirty="0"/>
              <a:t>使某些金属离子如</a:t>
            </a:r>
            <a:r>
              <a:rPr lang="en-US" altLang="zh-CN" sz="2800" dirty="0"/>
              <a:t>Cu</a:t>
            </a:r>
            <a:r>
              <a:rPr lang="en-US" altLang="zh-CN" sz="2800" baseline="30000" dirty="0"/>
              <a:t>2+</a:t>
            </a:r>
            <a:r>
              <a:rPr lang="zh-CN" altLang="zh-CN" sz="2800" dirty="0"/>
              <a:t>、</a:t>
            </a:r>
            <a:r>
              <a:rPr lang="en-US" altLang="zh-CN" sz="2800" dirty="0"/>
              <a:t>Hg</a:t>
            </a:r>
            <a:r>
              <a:rPr lang="en-US" altLang="zh-CN" sz="2800" baseline="30000" dirty="0"/>
              <a:t>2+</a:t>
            </a:r>
            <a:r>
              <a:rPr lang="zh-CN" altLang="zh-CN" sz="2800" dirty="0"/>
              <a:t>等生成极难溶的硫化物</a:t>
            </a:r>
            <a:r>
              <a:rPr lang="en-US" altLang="zh-CN" sz="2800" dirty="0" err="1"/>
              <a:t>CuS</a:t>
            </a:r>
            <a:r>
              <a:rPr lang="zh-CN" altLang="zh-CN" sz="2800" dirty="0"/>
              <a:t>、</a:t>
            </a:r>
            <a:r>
              <a:rPr lang="en-US" altLang="zh-CN" sz="2800" dirty="0" err="1"/>
              <a:t>HgS</a:t>
            </a:r>
            <a:r>
              <a:rPr lang="zh-CN" altLang="zh-CN" sz="2800" dirty="0"/>
              <a:t>等沉淀</a:t>
            </a:r>
            <a:r>
              <a:rPr lang="en-US" altLang="zh-CN" sz="2800" dirty="0"/>
              <a:t>,</a:t>
            </a:r>
            <a:r>
              <a:rPr lang="zh-CN" altLang="zh-CN" sz="2800" dirty="0"/>
              <a:t>也是分离、除杂常用的方法。</a:t>
            </a:r>
            <a:endParaRPr lang="en-US" altLang="zh-CN" sz="2800" dirty="0"/>
          </a:p>
        </p:txBody>
      </p:sp>
    </p:spTree>
    <p:extLst>
      <p:ext uri="{BB962C8B-B14F-4D97-AF65-F5344CB8AC3E}">
        <p14:creationId xmlns:p14="http://schemas.microsoft.com/office/powerpoint/2010/main" val="2358017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530449"/>
            <a:ext cx="11723913" cy="5262979"/>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en-US" altLang="zh-CN" sz="2800" dirty="0"/>
              <a:t>1.</a:t>
            </a:r>
            <a:r>
              <a:rPr lang="zh-CN" altLang="zh-CN" sz="2800" dirty="0"/>
              <a:t>弱酸一般不能制强酸</a:t>
            </a:r>
            <a:r>
              <a:rPr lang="en-US" altLang="zh-CN" sz="2800" dirty="0"/>
              <a:t>,</a:t>
            </a:r>
            <a:r>
              <a:rPr lang="zh-CN" altLang="zh-CN" sz="2800" dirty="0"/>
              <a:t>但反应</a:t>
            </a:r>
            <a:r>
              <a:rPr lang="en-US" altLang="zh-CN" sz="2800" dirty="0"/>
              <a:t>CuSO</a:t>
            </a:r>
            <a:r>
              <a:rPr lang="en-US" altLang="zh-CN" sz="2800" baseline="-25000" dirty="0"/>
              <a:t>4</a:t>
            </a:r>
            <a:r>
              <a:rPr lang="en-US" altLang="zh-CN" sz="2800" dirty="0"/>
              <a:t>+H</a:t>
            </a:r>
            <a:r>
              <a:rPr lang="en-US" altLang="zh-CN" sz="2800" baseline="-25000" dirty="0"/>
              <a:t>2</a:t>
            </a:r>
            <a:r>
              <a:rPr lang="en-US" altLang="zh-CN" sz="2800" dirty="0"/>
              <a:t>S          </a:t>
            </a:r>
            <a:r>
              <a:rPr lang="en-US" altLang="zh-CN" sz="2800" dirty="0" err="1"/>
              <a:t>CuS</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因</a:t>
            </a:r>
            <a:r>
              <a:rPr lang="en-US" altLang="zh-CN" sz="2800" dirty="0" err="1" smtClean="0"/>
              <a:t>CuS</a:t>
            </a:r>
            <a:r>
              <a:rPr lang="zh-CN" altLang="zh-CN" sz="2800" dirty="0" smtClean="0"/>
              <a:t>难</a:t>
            </a:r>
            <a:r>
              <a:rPr lang="zh-CN" altLang="zh-CN" sz="2800" dirty="0"/>
              <a:t>溶于硫酸而能发生。</a:t>
            </a:r>
          </a:p>
          <a:p>
            <a:pPr algn="dist">
              <a:lnSpc>
                <a:spcPct val="150000"/>
              </a:lnSpc>
            </a:pPr>
            <a:r>
              <a:rPr lang="en-US" altLang="zh-CN" sz="2800" dirty="0"/>
              <a:t>2.</a:t>
            </a:r>
            <a:r>
              <a:rPr lang="zh-CN" altLang="zh-CN" sz="2800" dirty="0"/>
              <a:t>利用生成沉淀的方法分离或除去某种离子</a:t>
            </a:r>
            <a:r>
              <a:rPr lang="en-US" altLang="zh-CN" sz="2800" dirty="0"/>
              <a:t>,</a:t>
            </a:r>
            <a:r>
              <a:rPr lang="zh-CN" altLang="zh-CN" sz="2800" dirty="0"/>
              <a:t>首先要保证生成沉淀的</a:t>
            </a:r>
            <a:r>
              <a:rPr lang="zh-CN" altLang="zh-CN" sz="2800" dirty="0" smtClean="0"/>
              <a:t>反应</a:t>
            </a:r>
            <a:endParaRPr lang="en-US" altLang="zh-CN" sz="2800" dirty="0" smtClean="0"/>
          </a:p>
          <a:p>
            <a:pPr algn="dist">
              <a:lnSpc>
                <a:spcPct val="150000"/>
              </a:lnSpc>
            </a:pPr>
            <a:r>
              <a:rPr lang="zh-CN" altLang="zh-CN" sz="2800" dirty="0" smtClean="0"/>
              <a:t>能够</a:t>
            </a:r>
            <a:r>
              <a:rPr lang="zh-CN" altLang="zh-CN" sz="2800" dirty="0"/>
              <a:t>发生</a:t>
            </a:r>
            <a:r>
              <a:rPr lang="en-US" altLang="zh-CN" sz="2800" dirty="0"/>
              <a:t>,</a:t>
            </a:r>
            <a:r>
              <a:rPr lang="zh-CN" altLang="zh-CN" sz="2800" dirty="0"/>
              <a:t>其次生成沉淀的反应进行得越完全越好。如除去</a:t>
            </a:r>
            <a:r>
              <a:rPr lang="en-US" altLang="zh-CN" sz="2800" dirty="0" err="1"/>
              <a:t>NaCl</a:t>
            </a:r>
            <a:r>
              <a:rPr lang="zh-CN" altLang="zh-CN" sz="2800" dirty="0"/>
              <a:t>溶液中的</a:t>
            </a:r>
            <a:r>
              <a:rPr lang="en-US" altLang="zh-CN" sz="2800" dirty="0"/>
              <a:t>Mg</a:t>
            </a:r>
            <a:r>
              <a:rPr lang="en-US" altLang="zh-CN" sz="2800" baseline="30000" dirty="0"/>
              <a:t>2+</a:t>
            </a:r>
            <a:r>
              <a:rPr lang="en-US" altLang="zh-CN" sz="2800" dirty="0"/>
              <a:t>,</a:t>
            </a:r>
            <a:r>
              <a:rPr lang="zh-CN" altLang="zh-CN" sz="2800" dirty="0"/>
              <a:t>应用</a:t>
            </a:r>
            <a:r>
              <a:rPr lang="en-US" altLang="zh-CN" sz="2800" dirty="0" err="1"/>
              <a:t>NaOH</a:t>
            </a:r>
            <a:r>
              <a:rPr lang="zh-CN" altLang="zh-CN" sz="2800" dirty="0"/>
              <a:t>使其转化为溶解度较小的</a:t>
            </a:r>
            <a:r>
              <a:rPr lang="en-US" altLang="zh-CN" sz="2800" dirty="0"/>
              <a:t>Mg(OH)</a:t>
            </a:r>
            <a:r>
              <a:rPr lang="en-US" altLang="zh-CN" sz="2800" baseline="-25000" dirty="0"/>
              <a:t>2</a:t>
            </a:r>
            <a:r>
              <a:rPr lang="zh-CN" altLang="zh-CN" sz="2800" dirty="0"/>
              <a:t>。</a:t>
            </a:r>
          </a:p>
          <a:p>
            <a:pPr>
              <a:lnSpc>
                <a:spcPct val="150000"/>
              </a:lnSpc>
            </a:pPr>
            <a:r>
              <a:rPr lang="en-US" altLang="zh-CN" sz="2800" dirty="0"/>
              <a:t>3.</a:t>
            </a:r>
            <a:r>
              <a:rPr lang="zh-CN" altLang="zh-CN" sz="2800" dirty="0"/>
              <a:t>一般认为残留在溶液中的离子浓度小于</a:t>
            </a:r>
            <a:r>
              <a:rPr lang="en-US" altLang="zh-CN" sz="2800" dirty="0"/>
              <a:t>1×10</a:t>
            </a:r>
            <a:r>
              <a:rPr lang="en-US" altLang="zh-CN" sz="2800" baseline="30000" dirty="0"/>
              <a:t>-5</a:t>
            </a:r>
            <a:r>
              <a:rPr lang="en-US" altLang="zh-CN" sz="2800" dirty="0"/>
              <a:t> mol·L</a:t>
            </a:r>
            <a:r>
              <a:rPr lang="en-US" altLang="zh-CN" sz="2800" baseline="30000" dirty="0"/>
              <a:t>-1</a:t>
            </a:r>
            <a:r>
              <a:rPr lang="zh-CN" altLang="zh-CN" sz="2800" dirty="0"/>
              <a:t>时</a:t>
            </a:r>
            <a:r>
              <a:rPr lang="en-US" altLang="zh-CN" sz="2800" dirty="0"/>
              <a:t>,</a:t>
            </a:r>
            <a:r>
              <a:rPr lang="zh-CN" altLang="zh-CN" sz="2800" dirty="0"/>
              <a:t>沉淀已经完全。</a:t>
            </a:r>
          </a:p>
          <a:p>
            <a:pPr>
              <a:lnSpc>
                <a:spcPct val="150000"/>
              </a:lnSpc>
            </a:pPr>
            <a:r>
              <a:rPr lang="en-US" altLang="zh-CN" sz="2800" dirty="0"/>
              <a:t>4.</a:t>
            </a:r>
            <a:r>
              <a:rPr lang="zh-CN" altLang="zh-CN" sz="2800" dirty="0"/>
              <a:t>由沉淀剂引入溶液的杂质离子要便于除去。</a:t>
            </a:r>
          </a:p>
          <a:p>
            <a:pPr>
              <a:lnSpc>
                <a:spcPct val="150000"/>
              </a:lnSpc>
            </a:pPr>
            <a:r>
              <a:rPr lang="en-US" altLang="zh-CN" sz="2800" dirty="0"/>
              <a:t>5.</a:t>
            </a:r>
            <a:r>
              <a:rPr lang="zh-CN" altLang="zh-CN" sz="2800" dirty="0"/>
              <a:t>只要满足</a:t>
            </a:r>
            <a:r>
              <a:rPr lang="en-US" altLang="zh-CN" sz="2800" i="1" dirty="0"/>
              <a:t>Q</a:t>
            </a:r>
            <a:r>
              <a:rPr lang="en-US" altLang="zh-CN" sz="2800" baseline="-25000" dirty="0"/>
              <a:t>c</a:t>
            </a:r>
            <a:r>
              <a:rPr lang="en-US" altLang="zh-CN" sz="2800" dirty="0"/>
              <a:t>&gt;</a:t>
            </a:r>
            <a:r>
              <a:rPr lang="en-US" altLang="zh-CN" sz="2800" i="1" dirty="0" err="1"/>
              <a:t>K</a:t>
            </a:r>
            <a:r>
              <a:rPr lang="en-US" altLang="zh-CN" sz="2800" baseline="-25000" dirty="0" err="1"/>
              <a:t>sp</a:t>
            </a:r>
            <a:r>
              <a:rPr lang="en-US" altLang="zh-CN" sz="2800" dirty="0"/>
              <a:t>,</a:t>
            </a:r>
            <a:r>
              <a:rPr lang="zh-CN" altLang="zh-CN" sz="2800" dirty="0"/>
              <a:t>溶解度小的物质也可转化为溶解度大的物质。</a:t>
            </a:r>
          </a:p>
        </p:txBody>
      </p:sp>
      <p:pic>
        <p:nvPicPr>
          <p:cNvPr id="15" name="图片 14">
            <a:extLst>
              <a:ext uri="{FF2B5EF4-FFF2-40B4-BE49-F238E27FC236}">
                <a16:creationId xmlns="" xmlns:a16="http://schemas.microsoft.com/office/drawing/2014/main" id="{4AA33FBF-11AD-4A26-907F-60F49FDB2367}"/>
              </a:ext>
            </a:extLst>
          </p:cNvPr>
          <p:cNvPicPr/>
          <p:nvPr/>
        </p:nvPicPr>
        <p:blipFill>
          <a:blip r:embed="rId2"/>
          <a:stretch>
            <a:fillRect/>
          </a:stretch>
        </p:blipFill>
        <p:spPr>
          <a:xfrm>
            <a:off x="8178118" y="745539"/>
            <a:ext cx="617538" cy="350833"/>
          </a:xfrm>
          <a:prstGeom prst="rect">
            <a:avLst/>
          </a:prstGeom>
        </p:spPr>
      </p:pic>
    </p:spTree>
    <p:extLst>
      <p:ext uri="{BB962C8B-B14F-4D97-AF65-F5344CB8AC3E}">
        <p14:creationId xmlns:p14="http://schemas.microsoft.com/office/powerpoint/2010/main" val="196992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420865"/>
            <a:ext cx="11723913" cy="5909310"/>
          </a:xfrm>
          <a:prstGeom prst="rect">
            <a:avLst/>
          </a:prstGeom>
        </p:spPr>
        <p:txBody>
          <a:bodyPr wrap="square">
            <a:spAutoFit/>
          </a:bodyPr>
          <a:lstStyle/>
          <a:p>
            <a:pPr>
              <a:lnSpc>
                <a:spcPct val="150000"/>
              </a:lnSpc>
            </a:pPr>
            <a:r>
              <a:rPr lang="en-US" altLang="zh-CN" sz="2800" b="1" dirty="0"/>
              <a:t>2.</a:t>
            </a:r>
            <a:r>
              <a:rPr lang="zh-CN" altLang="zh-CN" sz="2800" b="1" dirty="0"/>
              <a:t>沉淀的溶解</a:t>
            </a:r>
          </a:p>
          <a:p>
            <a:pPr>
              <a:lnSpc>
                <a:spcPct val="150000"/>
              </a:lnSpc>
            </a:pPr>
            <a:r>
              <a:rPr lang="en-US" altLang="zh-CN" sz="2800" dirty="0"/>
              <a:t>(1)</a:t>
            </a:r>
            <a:r>
              <a:rPr lang="zh-CN" altLang="zh-CN" sz="2800" dirty="0"/>
              <a:t>原理</a:t>
            </a:r>
            <a:r>
              <a:rPr lang="en-US" altLang="zh-CN" sz="2800" dirty="0"/>
              <a:t>:</a:t>
            </a:r>
            <a:r>
              <a:rPr lang="zh-CN" altLang="zh-CN" sz="2800" dirty="0"/>
              <a:t>当</a:t>
            </a:r>
            <a:r>
              <a:rPr lang="en-US" altLang="zh-CN" sz="2800" i="1" dirty="0"/>
              <a:t>Q</a:t>
            </a:r>
            <a:r>
              <a:rPr lang="en-US" altLang="zh-CN" sz="2800" baseline="-25000" dirty="0"/>
              <a:t>c</a:t>
            </a:r>
            <a:r>
              <a:rPr lang="en-US" altLang="zh-CN" sz="2800" dirty="0"/>
              <a:t>&lt;</a:t>
            </a:r>
            <a:r>
              <a:rPr lang="en-US" altLang="zh-CN" sz="2800" i="1" dirty="0" err="1"/>
              <a:t>K</a:t>
            </a:r>
            <a:r>
              <a:rPr lang="en-US" altLang="zh-CN" sz="2800" baseline="-25000" dirty="0" err="1"/>
              <a:t>sp</a:t>
            </a:r>
            <a:r>
              <a:rPr lang="zh-CN" altLang="zh-CN" sz="2800" dirty="0"/>
              <a:t>时</a:t>
            </a:r>
            <a:r>
              <a:rPr lang="en-US" altLang="zh-CN" sz="2800" dirty="0"/>
              <a:t>,</a:t>
            </a:r>
            <a:r>
              <a:rPr lang="zh-CN" altLang="zh-CN" sz="2800" dirty="0"/>
              <a:t>难溶电解质的溶解平衡向右移动</a:t>
            </a:r>
            <a:r>
              <a:rPr lang="en-US" altLang="zh-CN" sz="2800" dirty="0"/>
              <a:t>,</a:t>
            </a:r>
            <a:r>
              <a:rPr lang="zh-CN" altLang="zh-CN" sz="2800" dirty="0"/>
              <a:t>沉淀就会溶解。</a:t>
            </a:r>
          </a:p>
          <a:p>
            <a:pPr>
              <a:lnSpc>
                <a:spcPct val="150000"/>
              </a:lnSpc>
            </a:pPr>
            <a:r>
              <a:rPr lang="en-US" altLang="zh-CN" sz="2800" dirty="0"/>
              <a:t>(2)</a:t>
            </a:r>
            <a:r>
              <a:rPr lang="zh-CN" altLang="zh-CN" sz="2800" dirty="0"/>
              <a:t>常用的方法</a:t>
            </a:r>
          </a:p>
          <a:p>
            <a:pPr>
              <a:lnSpc>
                <a:spcPct val="150000"/>
              </a:lnSpc>
            </a:pPr>
            <a:r>
              <a:rPr lang="en-US" altLang="zh-CN" sz="2800" dirty="0"/>
              <a:t>①</a:t>
            </a:r>
            <a:r>
              <a:rPr lang="zh-CN" altLang="zh-CN" sz="2800" dirty="0"/>
              <a:t>酸、碱溶解法。如用盐酸溶解</a:t>
            </a:r>
            <a:r>
              <a:rPr lang="en-US" altLang="zh-CN" sz="2800" dirty="0"/>
              <a:t>CaCO</a:t>
            </a:r>
            <a:r>
              <a:rPr lang="en-US" altLang="zh-CN" sz="2800" baseline="-25000" dirty="0"/>
              <a:t>3</a:t>
            </a:r>
            <a:r>
              <a:rPr lang="zh-CN" altLang="zh-CN" sz="2800" dirty="0"/>
              <a:t>。</a:t>
            </a:r>
          </a:p>
          <a:p>
            <a:pPr>
              <a:lnSpc>
                <a:spcPct val="150000"/>
              </a:lnSpc>
            </a:pPr>
            <a:r>
              <a:rPr lang="en-US" altLang="zh-CN" sz="2800" dirty="0"/>
              <a:t>②</a:t>
            </a:r>
            <a:r>
              <a:rPr lang="zh-CN" altLang="zh-CN" sz="2800" dirty="0"/>
              <a:t>盐溶解法。如用</a:t>
            </a:r>
            <a:r>
              <a:rPr lang="en-US" altLang="zh-CN" sz="2800" dirty="0"/>
              <a:t>NH</a:t>
            </a:r>
            <a:r>
              <a:rPr lang="en-US" altLang="zh-CN" sz="2800" baseline="-25000" dirty="0"/>
              <a:t>4</a:t>
            </a:r>
            <a:r>
              <a:rPr lang="en-US" altLang="zh-CN" sz="2800" dirty="0"/>
              <a:t>Cl</a:t>
            </a:r>
            <a:r>
              <a:rPr lang="zh-CN" altLang="zh-CN" sz="2800" dirty="0"/>
              <a:t>溶液溶解 </a:t>
            </a:r>
            <a:r>
              <a:rPr lang="en-US" altLang="zh-CN" sz="2800" dirty="0"/>
              <a:t>Mg(OH)</a:t>
            </a:r>
            <a:r>
              <a:rPr lang="en-US" altLang="zh-CN" sz="2800" baseline="-25000" dirty="0"/>
              <a:t>2</a:t>
            </a:r>
            <a:r>
              <a:rPr lang="zh-CN" altLang="zh-CN" sz="2800" dirty="0"/>
              <a:t>。</a:t>
            </a:r>
          </a:p>
          <a:p>
            <a:pPr>
              <a:lnSpc>
                <a:spcPct val="150000"/>
              </a:lnSpc>
            </a:pPr>
            <a:r>
              <a:rPr lang="en-US" altLang="zh-CN" sz="2800" dirty="0"/>
              <a:t>③</a:t>
            </a:r>
            <a:r>
              <a:rPr lang="zh-CN" altLang="zh-CN" sz="2800" dirty="0"/>
              <a:t>配位溶解法。在难溶物中加入配位剂</a:t>
            </a:r>
            <a:r>
              <a:rPr lang="en-US" altLang="zh-CN" sz="2800" dirty="0"/>
              <a:t>,</a:t>
            </a:r>
            <a:r>
              <a:rPr lang="zh-CN" altLang="zh-CN" sz="2800" dirty="0"/>
              <a:t>因形成配合物而降低难溶物的某种离子浓度</a:t>
            </a:r>
            <a:r>
              <a:rPr lang="en-US" altLang="zh-CN" sz="2800" dirty="0"/>
              <a:t>,</a:t>
            </a:r>
            <a:r>
              <a:rPr lang="zh-CN" altLang="zh-CN" sz="2800" dirty="0"/>
              <a:t>使平衡右移</a:t>
            </a:r>
            <a:r>
              <a:rPr lang="en-US" altLang="zh-CN" sz="2800" dirty="0"/>
              <a:t>,</a:t>
            </a:r>
            <a:r>
              <a:rPr lang="zh-CN" altLang="zh-CN" sz="2800" dirty="0"/>
              <a:t>沉淀溶解。如要溶解</a:t>
            </a:r>
            <a:r>
              <a:rPr lang="en-US" altLang="zh-CN" sz="2800" dirty="0"/>
              <a:t>AgCl</a:t>
            </a:r>
            <a:r>
              <a:rPr lang="zh-CN" altLang="zh-CN" sz="2800" dirty="0"/>
              <a:t>可加入</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以生成</a:t>
            </a:r>
            <a:r>
              <a:rPr lang="en-US" altLang="zh-CN" sz="2800" dirty="0"/>
              <a:t>[Ag(NH</a:t>
            </a:r>
            <a:r>
              <a:rPr lang="en-US" altLang="zh-CN" sz="2800" baseline="-25000" dirty="0"/>
              <a:t>3</a:t>
            </a:r>
            <a:r>
              <a:rPr lang="en-US" altLang="zh-CN" sz="2800" dirty="0"/>
              <a:t>)</a:t>
            </a:r>
            <a:r>
              <a:rPr lang="en-US" altLang="zh-CN" sz="2800" baseline="-25000" dirty="0"/>
              <a:t>2</a:t>
            </a:r>
            <a:r>
              <a:rPr lang="en-US" altLang="zh-CN" sz="2800" dirty="0"/>
              <a:t>]</a:t>
            </a:r>
            <a:r>
              <a:rPr lang="en-US" altLang="zh-CN" sz="2800" baseline="30000" dirty="0"/>
              <a:t>+</a:t>
            </a:r>
            <a:r>
              <a:rPr lang="zh-CN" altLang="zh-CN" sz="2800" dirty="0"/>
              <a:t>。</a:t>
            </a:r>
          </a:p>
          <a:p>
            <a:pPr>
              <a:lnSpc>
                <a:spcPct val="150000"/>
              </a:lnSpc>
            </a:pPr>
            <a:r>
              <a:rPr lang="en-US" altLang="zh-CN" sz="2800" dirty="0"/>
              <a:t>④</a:t>
            </a:r>
            <a:r>
              <a:rPr lang="zh-CN" altLang="zh-CN" sz="2800" dirty="0"/>
              <a:t>氧化还原溶解法。有些金属硫化物</a:t>
            </a:r>
            <a:r>
              <a:rPr lang="en-US" altLang="zh-CN" sz="2800" dirty="0"/>
              <a:t>(</a:t>
            </a:r>
            <a:r>
              <a:rPr lang="en-US" altLang="zh-CN" sz="2800" dirty="0" err="1"/>
              <a:t>CuS</a:t>
            </a:r>
            <a:r>
              <a:rPr lang="zh-CN" altLang="zh-CN" sz="2800" dirty="0"/>
              <a:t>、</a:t>
            </a:r>
            <a:r>
              <a:rPr lang="en-US" altLang="zh-CN" sz="2800" dirty="0" err="1"/>
              <a:t>HgS</a:t>
            </a:r>
            <a:r>
              <a:rPr lang="zh-CN" altLang="zh-CN" sz="2800" dirty="0"/>
              <a:t>等</a:t>
            </a:r>
            <a:r>
              <a:rPr lang="en-US" altLang="zh-CN" sz="2800" dirty="0"/>
              <a:t>)</a:t>
            </a:r>
            <a:r>
              <a:rPr lang="zh-CN" altLang="zh-CN" sz="2800" dirty="0"/>
              <a:t>不溶于非氧化性酸</a:t>
            </a:r>
            <a:r>
              <a:rPr lang="en-US" altLang="zh-CN" sz="2800" dirty="0"/>
              <a:t>,</a:t>
            </a:r>
            <a:r>
              <a:rPr lang="zh-CN" altLang="zh-CN" sz="2800" dirty="0"/>
              <a:t>但能</a:t>
            </a:r>
          </a:p>
        </p:txBody>
      </p:sp>
    </p:spTree>
    <p:extLst>
      <p:ext uri="{BB962C8B-B14F-4D97-AF65-F5344CB8AC3E}">
        <p14:creationId xmlns:p14="http://schemas.microsoft.com/office/powerpoint/2010/main" val="325474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446085"/>
            <a:ext cx="11723913" cy="5909310"/>
          </a:xfrm>
          <a:prstGeom prst="rect">
            <a:avLst/>
          </a:prstGeom>
        </p:spPr>
        <p:txBody>
          <a:bodyPr wrap="square">
            <a:spAutoFit/>
          </a:bodyPr>
          <a:lstStyle/>
          <a:p>
            <a:pPr>
              <a:lnSpc>
                <a:spcPct val="150000"/>
              </a:lnSpc>
            </a:pPr>
            <a:r>
              <a:rPr lang="zh-CN" altLang="zh-CN" sz="2800" dirty="0"/>
              <a:t>溶于氧化性酸</a:t>
            </a:r>
            <a:r>
              <a:rPr lang="en-US" altLang="zh-CN" sz="2800" dirty="0"/>
              <a:t>,</a:t>
            </a:r>
            <a:r>
              <a:rPr lang="zh-CN" altLang="zh-CN" sz="2800" dirty="0"/>
              <a:t>通过减小</a:t>
            </a:r>
            <a:r>
              <a:rPr lang="en-US" altLang="zh-CN" sz="2800" i="1" dirty="0"/>
              <a:t>c</a:t>
            </a:r>
            <a:r>
              <a:rPr lang="en-US" altLang="zh-CN" sz="2800" dirty="0"/>
              <a:t>(S</a:t>
            </a:r>
            <a:r>
              <a:rPr lang="en-US" altLang="zh-CN" sz="2800" baseline="30000" dirty="0"/>
              <a:t>2-</a:t>
            </a:r>
            <a:r>
              <a:rPr lang="en-US" altLang="zh-CN" sz="2800" dirty="0"/>
              <a:t>)</a:t>
            </a:r>
            <a:r>
              <a:rPr lang="zh-CN" altLang="zh-CN" sz="2800" dirty="0"/>
              <a:t>而达到沉淀溶解的目的。如</a:t>
            </a:r>
            <a:r>
              <a:rPr lang="en-US" altLang="zh-CN" sz="2800" dirty="0"/>
              <a:t>3CuS+8HNO</a:t>
            </a:r>
            <a:r>
              <a:rPr lang="en-US" altLang="zh-CN" sz="2800" baseline="-25000" dirty="0"/>
              <a:t>3</a:t>
            </a:r>
            <a:r>
              <a:rPr lang="en-US" altLang="zh-CN" sz="2800" dirty="0"/>
              <a:t>(</a:t>
            </a:r>
            <a:r>
              <a:rPr lang="zh-CN" altLang="zh-CN" sz="2800" dirty="0"/>
              <a:t>稀</a:t>
            </a:r>
            <a:r>
              <a:rPr lang="en-US" altLang="zh-CN" sz="2800" dirty="0"/>
              <a:t>)</a:t>
            </a:r>
          </a:p>
          <a:p>
            <a:pPr>
              <a:lnSpc>
                <a:spcPct val="150000"/>
              </a:lnSpc>
            </a:pPr>
            <a:r>
              <a:rPr lang="en-US" altLang="zh-CN" sz="2800" dirty="0"/>
              <a:t>         3Cu(NO</a:t>
            </a:r>
            <a:r>
              <a:rPr lang="en-US" altLang="zh-CN" sz="2800" baseline="-25000" dirty="0"/>
              <a:t>3</a:t>
            </a:r>
            <a:r>
              <a:rPr lang="en-US" altLang="zh-CN" sz="2800" dirty="0"/>
              <a:t>)</a:t>
            </a:r>
            <a:r>
              <a:rPr lang="en-US" altLang="zh-CN" sz="2800" baseline="-25000" dirty="0"/>
              <a:t>2</a:t>
            </a:r>
            <a:r>
              <a:rPr lang="en-US" altLang="zh-CN" sz="2800" dirty="0"/>
              <a:t>+3S↓+2NO↑+4H</a:t>
            </a:r>
            <a:r>
              <a:rPr lang="en-US" altLang="zh-CN" sz="2800" baseline="-25000" dirty="0"/>
              <a:t>2</a:t>
            </a:r>
            <a:r>
              <a:rPr lang="en-US" altLang="zh-CN" sz="2800" dirty="0"/>
              <a:t>O</a:t>
            </a:r>
            <a:r>
              <a:rPr lang="zh-CN" altLang="zh-CN" sz="2800" dirty="0"/>
              <a:t>。</a:t>
            </a:r>
          </a:p>
          <a:p>
            <a:pPr>
              <a:lnSpc>
                <a:spcPct val="150000"/>
              </a:lnSpc>
            </a:pPr>
            <a:r>
              <a:rPr lang="en-US" altLang="zh-CN" sz="2800" b="1" dirty="0"/>
              <a:t>3.</a:t>
            </a:r>
            <a:r>
              <a:rPr lang="zh-CN" altLang="zh-CN" sz="2800" b="1" dirty="0"/>
              <a:t>沉淀的转化</a:t>
            </a:r>
          </a:p>
          <a:p>
            <a:pPr>
              <a:lnSpc>
                <a:spcPct val="150000"/>
              </a:lnSpc>
            </a:pPr>
            <a:r>
              <a:rPr lang="en-US" altLang="zh-CN" sz="2800" dirty="0"/>
              <a:t>(1)</a:t>
            </a:r>
            <a:r>
              <a:rPr lang="zh-CN" altLang="zh-CN" sz="2800" dirty="0"/>
              <a:t>实质</a:t>
            </a:r>
            <a:r>
              <a:rPr lang="en-US" altLang="zh-CN" sz="2800" dirty="0"/>
              <a:t>:</a:t>
            </a:r>
            <a:r>
              <a:rPr lang="zh-CN" altLang="zh-CN" sz="2800" dirty="0"/>
              <a:t>沉淀溶解平衡的移动。</a:t>
            </a:r>
          </a:p>
          <a:p>
            <a:pPr>
              <a:lnSpc>
                <a:spcPct val="150000"/>
              </a:lnSpc>
            </a:pPr>
            <a:r>
              <a:rPr lang="en-US" altLang="zh-CN" sz="2800" dirty="0"/>
              <a:t>(2)</a:t>
            </a:r>
            <a:r>
              <a:rPr lang="zh-CN" altLang="zh-CN" sz="2800" dirty="0"/>
              <a:t>特征</a:t>
            </a:r>
          </a:p>
          <a:p>
            <a:pPr>
              <a:lnSpc>
                <a:spcPct val="150000"/>
              </a:lnSpc>
            </a:pPr>
            <a:r>
              <a:rPr lang="en-US" altLang="zh-CN" sz="2800" dirty="0"/>
              <a:t>①</a:t>
            </a:r>
            <a:r>
              <a:rPr lang="zh-CN" altLang="zh-CN" sz="2800" dirty="0"/>
              <a:t>一般说来</a:t>
            </a:r>
            <a:r>
              <a:rPr lang="en-US" altLang="zh-CN" sz="2800" dirty="0"/>
              <a:t>,</a:t>
            </a:r>
            <a:r>
              <a:rPr lang="zh-CN" altLang="zh-CN" sz="2800" dirty="0"/>
              <a:t>溶解能力相对较强的物质易转化为溶解能力相对较弱的物质。</a:t>
            </a:r>
          </a:p>
          <a:p>
            <a:pPr>
              <a:lnSpc>
                <a:spcPct val="150000"/>
              </a:lnSpc>
            </a:pPr>
            <a:r>
              <a:rPr lang="en-US" altLang="zh-CN" sz="2800" dirty="0"/>
              <a:t>②</a:t>
            </a:r>
            <a:r>
              <a:rPr lang="zh-CN" altLang="zh-CN" sz="2800" dirty="0"/>
              <a:t>沉淀的溶解能力差别越大</a:t>
            </a:r>
            <a:r>
              <a:rPr lang="en-US" altLang="zh-CN" sz="2800" dirty="0"/>
              <a:t>,</a:t>
            </a:r>
            <a:r>
              <a:rPr lang="zh-CN" altLang="zh-CN" sz="2800" dirty="0"/>
              <a:t>越容易转化。</a:t>
            </a:r>
          </a:p>
          <a:p>
            <a:pPr>
              <a:lnSpc>
                <a:spcPct val="150000"/>
              </a:lnSpc>
            </a:pPr>
            <a:r>
              <a:rPr lang="zh-CN" altLang="zh-CN" sz="2800" dirty="0"/>
              <a:t>例如</a:t>
            </a:r>
            <a:r>
              <a:rPr lang="en-US" altLang="zh-CN" sz="2800" dirty="0"/>
              <a:t>:AgNO</a:t>
            </a:r>
            <a:r>
              <a:rPr lang="en-US" altLang="zh-CN" sz="2800" baseline="-25000" dirty="0"/>
              <a:t>3                    </a:t>
            </a:r>
            <a:r>
              <a:rPr lang="en-US" altLang="zh-CN" sz="2800" dirty="0"/>
              <a:t>AgCl(</a:t>
            </a:r>
            <a:r>
              <a:rPr lang="zh-CN" altLang="zh-CN" sz="2800" dirty="0"/>
              <a:t>白色沉淀</a:t>
            </a:r>
            <a:r>
              <a:rPr lang="en-US" altLang="zh-CN" sz="2800" dirty="0"/>
              <a:t>)              </a:t>
            </a:r>
            <a:r>
              <a:rPr lang="en-US" altLang="zh-CN" sz="2800" dirty="0" err="1"/>
              <a:t>AgBr</a:t>
            </a:r>
            <a:r>
              <a:rPr lang="en-US" altLang="zh-CN" sz="2800" dirty="0"/>
              <a:t>(</a:t>
            </a:r>
            <a:r>
              <a:rPr lang="zh-CN" altLang="zh-CN" sz="2800" dirty="0"/>
              <a:t>浅黄色沉淀</a:t>
            </a:r>
            <a:r>
              <a:rPr lang="en-US" altLang="zh-CN" sz="2800" dirty="0"/>
              <a:t>)           </a:t>
            </a:r>
            <a:r>
              <a:rPr lang="en-US" altLang="zh-CN" sz="2800" dirty="0" err="1"/>
              <a:t>AgI</a:t>
            </a:r>
            <a:r>
              <a:rPr lang="en-US" altLang="zh-CN" sz="2800" dirty="0"/>
              <a:t>(</a:t>
            </a:r>
            <a:r>
              <a:rPr lang="zh-CN" altLang="zh-CN" sz="2800" dirty="0"/>
              <a:t>黄色沉淀</a:t>
            </a:r>
            <a:r>
              <a:rPr lang="en-US" altLang="zh-CN" sz="2800" dirty="0"/>
              <a:t>)            Ag</a:t>
            </a:r>
            <a:r>
              <a:rPr lang="en-US" altLang="zh-CN" sz="2800" baseline="-25000" dirty="0"/>
              <a:t>2</a:t>
            </a:r>
            <a:r>
              <a:rPr lang="en-US" altLang="zh-CN" sz="2800" dirty="0"/>
              <a:t>S(</a:t>
            </a:r>
            <a:r>
              <a:rPr lang="zh-CN" altLang="zh-CN" sz="2800" dirty="0"/>
              <a:t>黑色沉淀</a:t>
            </a:r>
            <a:r>
              <a:rPr lang="en-US" altLang="zh-CN" sz="2800" dirty="0"/>
              <a:t>)</a:t>
            </a:r>
            <a:r>
              <a:rPr lang="zh-CN" altLang="zh-CN" sz="2800" dirty="0"/>
              <a:t>。</a:t>
            </a:r>
          </a:p>
        </p:txBody>
      </p:sp>
      <p:pic>
        <p:nvPicPr>
          <p:cNvPr id="15" name="图片 14">
            <a:extLst>
              <a:ext uri="{FF2B5EF4-FFF2-40B4-BE49-F238E27FC236}">
                <a16:creationId xmlns="" xmlns:a16="http://schemas.microsoft.com/office/drawing/2014/main" id="{4AA33FBF-11AD-4A26-907F-60F49FDB2367}"/>
              </a:ext>
            </a:extLst>
          </p:cNvPr>
          <p:cNvPicPr/>
          <p:nvPr/>
        </p:nvPicPr>
        <p:blipFill>
          <a:blip r:embed="rId2"/>
          <a:stretch>
            <a:fillRect/>
          </a:stretch>
        </p:blipFill>
        <p:spPr>
          <a:xfrm>
            <a:off x="406400" y="1282567"/>
            <a:ext cx="617538" cy="350833"/>
          </a:xfrm>
          <a:prstGeom prst="rect">
            <a:avLst/>
          </a:prstGeom>
        </p:spPr>
      </p:pic>
      <p:pic>
        <p:nvPicPr>
          <p:cNvPr id="13" name="图片 12">
            <a:extLst>
              <a:ext uri="{FF2B5EF4-FFF2-40B4-BE49-F238E27FC236}">
                <a16:creationId xmlns="" xmlns:a16="http://schemas.microsoft.com/office/drawing/2014/main" id="{B464114A-7B3E-45E2-A31C-3FCB19AE0EFC}"/>
              </a:ext>
            </a:extLst>
          </p:cNvPr>
          <p:cNvPicPr/>
          <p:nvPr/>
        </p:nvPicPr>
        <p:blipFill>
          <a:blip r:embed="rId3"/>
          <a:stretch>
            <a:fillRect/>
          </a:stretch>
        </p:blipFill>
        <p:spPr>
          <a:xfrm>
            <a:off x="2331990" y="4984887"/>
            <a:ext cx="904695" cy="543166"/>
          </a:xfrm>
          <a:prstGeom prst="rect">
            <a:avLst/>
          </a:prstGeom>
        </p:spPr>
      </p:pic>
      <p:pic>
        <p:nvPicPr>
          <p:cNvPr id="16" name="图片 15">
            <a:extLst>
              <a:ext uri="{FF2B5EF4-FFF2-40B4-BE49-F238E27FC236}">
                <a16:creationId xmlns="" xmlns:a16="http://schemas.microsoft.com/office/drawing/2014/main" id="{3F9FA0E3-2CCF-45C7-88F9-13DDFD2D96A8}"/>
              </a:ext>
            </a:extLst>
          </p:cNvPr>
          <p:cNvPicPr/>
          <p:nvPr/>
        </p:nvPicPr>
        <p:blipFill>
          <a:blip r:embed="rId4"/>
          <a:stretch>
            <a:fillRect/>
          </a:stretch>
        </p:blipFill>
        <p:spPr>
          <a:xfrm>
            <a:off x="5970633" y="4984887"/>
            <a:ext cx="894624" cy="522985"/>
          </a:xfrm>
          <a:prstGeom prst="rect">
            <a:avLst/>
          </a:prstGeom>
        </p:spPr>
      </p:pic>
      <p:pic>
        <p:nvPicPr>
          <p:cNvPr id="18" name="图片 17">
            <a:extLst>
              <a:ext uri="{FF2B5EF4-FFF2-40B4-BE49-F238E27FC236}">
                <a16:creationId xmlns="" xmlns:a16="http://schemas.microsoft.com/office/drawing/2014/main" id="{850E4458-8E94-44E2-A553-79B84526F677}"/>
              </a:ext>
            </a:extLst>
          </p:cNvPr>
          <p:cNvPicPr/>
          <p:nvPr/>
        </p:nvPicPr>
        <p:blipFill>
          <a:blip r:embed="rId5"/>
          <a:stretch>
            <a:fillRect/>
          </a:stretch>
        </p:blipFill>
        <p:spPr>
          <a:xfrm>
            <a:off x="10019668" y="4984886"/>
            <a:ext cx="635134" cy="572541"/>
          </a:xfrm>
          <a:prstGeom prst="rect">
            <a:avLst/>
          </a:prstGeom>
        </p:spPr>
      </p:pic>
      <p:pic>
        <p:nvPicPr>
          <p:cNvPr id="19" name="图片 18">
            <a:extLst>
              <a:ext uri="{FF2B5EF4-FFF2-40B4-BE49-F238E27FC236}">
                <a16:creationId xmlns="" xmlns:a16="http://schemas.microsoft.com/office/drawing/2014/main" id="{94A0D5B0-64D4-4E25-B501-847D9032DAD4}"/>
              </a:ext>
            </a:extLst>
          </p:cNvPr>
          <p:cNvPicPr/>
          <p:nvPr/>
        </p:nvPicPr>
        <p:blipFill>
          <a:blip r:embed="rId6"/>
          <a:stretch>
            <a:fillRect/>
          </a:stretch>
        </p:blipFill>
        <p:spPr>
          <a:xfrm>
            <a:off x="1586547" y="5630313"/>
            <a:ext cx="898973" cy="543166"/>
          </a:xfrm>
          <a:prstGeom prst="rect">
            <a:avLst/>
          </a:prstGeom>
        </p:spPr>
      </p:pic>
    </p:spTree>
    <p:extLst>
      <p:ext uri="{BB962C8B-B14F-4D97-AF65-F5344CB8AC3E}">
        <p14:creationId xmlns:p14="http://schemas.microsoft.com/office/powerpoint/2010/main" val="3831057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312735"/>
            <a:ext cx="11723913" cy="5909310"/>
          </a:xfrm>
          <a:prstGeom prst="rect">
            <a:avLst/>
          </a:prstGeom>
        </p:spPr>
        <p:txBody>
          <a:bodyPr wrap="square">
            <a:spAutoFit/>
          </a:bodyPr>
          <a:lstStyle/>
          <a:p>
            <a:pPr>
              <a:lnSpc>
                <a:spcPct val="150000"/>
              </a:lnSpc>
            </a:pPr>
            <a:r>
              <a:rPr lang="en-US" altLang="zh-CN" sz="2800" dirty="0"/>
              <a:t>(3)</a:t>
            </a:r>
            <a:r>
              <a:rPr lang="zh-CN" altLang="zh-CN" sz="2800" dirty="0"/>
              <a:t>沉淀转化的应用</a:t>
            </a:r>
          </a:p>
          <a:p>
            <a:pPr>
              <a:lnSpc>
                <a:spcPct val="150000"/>
              </a:lnSpc>
            </a:pPr>
            <a:r>
              <a:rPr lang="en-US" altLang="zh-CN" sz="2800" dirty="0"/>
              <a:t>①</a:t>
            </a:r>
            <a:r>
              <a:rPr lang="zh-CN" altLang="zh-CN" sz="2800" dirty="0"/>
              <a:t>锅炉除水垢</a:t>
            </a:r>
          </a:p>
          <a:p>
            <a:pPr>
              <a:lnSpc>
                <a:spcPct val="150000"/>
              </a:lnSpc>
            </a:pPr>
            <a:r>
              <a:rPr lang="zh-CN" altLang="zh-CN" sz="2800" dirty="0"/>
              <a:t>除水垢</a:t>
            </a:r>
            <a:r>
              <a:rPr lang="en-US" altLang="zh-CN" sz="2800" dirty="0"/>
              <a:t>[CaSO</a:t>
            </a:r>
            <a:r>
              <a:rPr lang="en-US" altLang="zh-CN" sz="2800" baseline="-25000" dirty="0"/>
              <a:t>4</a:t>
            </a:r>
            <a:r>
              <a:rPr lang="en-US" altLang="zh-CN" sz="2800" dirty="0"/>
              <a:t>(s)                 CaCO</a:t>
            </a:r>
            <a:r>
              <a:rPr lang="en-US" altLang="zh-CN" sz="2800" baseline="-25000" dirty="0"/>
              <a:t>3</a:t>
            </a:r>
            <a:r>
              <a:rPr lang="en-US" altLang="zh-CN" sz="2800" dirty="0"/>
              <a:t>(s)            Ca</a:t>
            </a:r>
            <a:r>
              <a:rPr lang="en-US" altLang="zh-CN" sz="2800" baseline="30000" dirty="0"/>
              <a:t>2+</a:t>
            </a:r>
            <a:r>
              <a:rPr lang="en-US" altLang="zh-CN" sz="2800" dirty="0"/>
              <a:t>(</a:t>
            </a:r>
            <a:r>
              <a:rPr lang="en-US" altLang="zh-CN" sz="2800" dirty="0" err="1"/>
              <a:t>aq</a:t>
            </a:r>
            <a:r>
              <a:rPr lang="en-US" altLang="zh-CN" sz="2800" dirty="0"/>
              <a:t>)]</a:t>
            </a:r>
            <a:endParaRPr lang="zh-CN" altLang="zh-CN" sz="2800" dirty="0"/>
          </a:p>
          <a:p>
            <a:pPr>
              <a:lnSpc>
                <a:spcPct val="150000"/>
              </a:lnSpc>
            </a:pPr>
            <a:r>
              <a:rPr lang="zh-CN" altLang="zh-CN" sz="2800" dirty="0"/>
              <a:t>其反应如下</a:t>
            </a:r>
            <a:r>
              <a:rPr lang="en-US" altLang="zh-CN" sz="2800" dirty="0"/>
              <a:t>:</a:t>
            </a:r>
            <a:endParaRPr lang="zh-CN" altLang="zh-CN" sz="2800" dirty="0"/>
          </a:p>
          <a:p>
            <a:pPr>
              <a:lnSpc>
                <a:spcPct val="150000"/>
              </a:lnSpc>
            </a:pPr>
            <a:r>
              <a:rPr lang="en-US" altLang="zh-CN" sz="2800" dirty="0"/>
              <a:t>CaSO</a:t>
            </a:r>
            <a:r>
              <a:rPr lang="en-US" altLang="zh-CN" sz="2800" baseline="-25000" dirty="0"/>
              <a:t>4</a:t>
            </a:r>
            <a:r>
              <a:rPr lang="en-US" altLang="zh-CN" sz="2800" dirty="0"/>
              <a:t>+Na</a:t>
            </a:r>
            <a:r>
              <a:rPr lang="en-US" altLang="zh-CN" sz="2800" baseline="-25000" dirty="0"/>
              <a:t>2</a:t>
            </a:r>
            <a:r>
              <a:rPr lang="en-US" altLang="zh-CN" sz="2800" dirty="0"/>
              <a:t>CO</a:t>
            </a:r>
            <a:r>
              <a:rPr lang="en-US" altLang="zh-CN" sz="2800" baseline="-25000" dirty="0"/>
              <a:t>3                 </a:t>
            </a:r>
            <a:r>
              <a:rPr lang="en-US" altLang="zh-CN" sz="2800" dirty="0"/>
              <a:t>CaCO</a:t>
            </a:r>
            <a:r>
              <a:rPr lang="en-US" altLang="zh-CN" sz="2800" baseline="-25000" dirty="0"/>
              <a:t>3</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a:t>
            </a:r>
            <a:endParaRPr lang="zh-CN" altLang="zh-CN" sz="2800" dirty="0"/>
          </a:p>
          <a:p>
            <a:pPr>
              <a:lnSpc>
                <a:spcPct val="150000"/>
              </a:lnSpc>
            </a:pPr>
            <a:r>
              <a:rPr lang="en-US" altLang="zh-CN" sz="2800" dirty="0"/>
              <a:t>CaCO</a:t>
            </a:r>
            <a:r>
              <a:rPr lang="en-US" altLang="zh-CN" sz="2800" baseline="-25000" dirty="0"/>
              <a:t>3</a:t>
            </a:r>
            <a:r>
              <a:rPr lang="en-US" altLang="zh-CN" sz="2800" dirty="0"/>
              <a:t>+2HCl            CaCl</a:t>
            </a:r>
            <a:r>
              <a:rPr lang="en-US" altLang="zh-CN" sz="2800" baseline="-25000" dirty="0"/>
              <a:t>2</a:t>
            </a:r>
            <a:r>
              <a:rPr lang="en-US" altLang="zh-CN" sz="2800" dirty="0"/>
              <a:t>+CO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a:t>
            </a:r>
          </a:p>
          <a:p>
            <a:pPr>
              <a:lnSpc>
                <a:spcPct val="150000"/>
              </a:lnSpc>
            </a:pPr>
            <a:r>
              <a:rPr lang="en-US" altLang="zh-CN" sz="2800" dirty="0"/>
              <a:t>②</a:t>
            </a:r>
            <a:r>
              <a:rPr lang="zh-CN" altLang="zh-CN" sz="2800" dirty="0"/>
              <a:t>矿物转化</a:t>
            </a:r>
          </a:p>
          <a:p>
            <a:pPr>
              <a:lnSpc>
                <a:spcPct val="150000"/>
              </a:lnSpc>
            </a:pPr>
            <a:r>
              <a:rPr lang="en-US" altLang="zh-CN" sz="2800" dirty="0"/>
              <a:t>CuSO</a:t>
            </a:r>
            <a:r>
              <a:rPr lang="en-US" altLang="zh-CN" sz="2800" baseline="-25000" dirty="0"/>
              <a:t>4</a:t>
            </a:r>
            <a:r>
              <a:rPr lang="zh-CN" altLang="zh-CN" sz="2800" dirty="0"/>
              <a:t>溶液遇</a:t>
            </a:r>
            <a:r>
              <a:rPr lang="en-US" altLang="zh-CN" sz="2800" dirty="0"/>
              <a:t>ZnS(</a:t>
            </a:r>
            <a:r>
              <a:rPr lang="zh-CN" altLang="zh-CN" sz="2800" dirty="0"/>
              <a:t>闪锌矿</a:t>
            </a:r>
            <a:r>
              <a:rPr lang="en-US" altLang="zh-CN" sz="2800" dirty="0"/>
              <a:t>)</a:t>
            </a:r>
            <a:r>
              <a:rPr lang="zh-CN" altLang="zh-CN" sz="2800" dirty="0"/>
              <a:t>转化为</a:t>
            </a:r>
            <a:r>
              <a:rPr lang="en-US" altLang="zh-CN" sz="2800" dirty="0" err="1"/>
              <a:t>CuS</a:t>
            </a:r>
            <a:r>
              <a:rPr lang="en-US" altLang="zh-CN" sz="2800" dirty="0"/>
              <a:t>(</a:t>
            </a:r>
            <a:r>
              <a:rPr lang="zh-CN" altLang="zh-CN" sz="2800" dirty="0"/>
              <a:t>铜蓝</a:t>
            </a:r>
            <a:r>
              <a:rPr lang="en-US" altLang="zh-CN" sz="2800" dirty="0"/>
              <a:t>)</a:t>
            </a:r>
            <a:r>
              <a:rPr lang="zh-CN" altLang="zh-CN" sz="2800" dirty="0"/>
              <a:t>的离子方程式为</a:t>
            </a:r>
            <a:r>
              <a:rPr lang="en-US" altLang="zh-CN" sz="2800" dirty="0"/>
              <a:t>ZnS(s)+Cu</a:t>
            </a:r>
            <a:r>
              <a:rPr lang="en-US" altLang="zh-CN" sz="2800" baseline="30000" dirty="0"/>
              <a:t>2+</a:t>
            </a:r>
            <a:r>
              <a:rPr lang="en-US" altLang="zh-CN" sz="2800" dirty="0"/>
              <a:t>(</a:t>
            </a:r>
            <a:r>
              <a:rPr lang="en-US" altLang="zh-CN" sz="2800" dirty="0" err="1"/>
              <a:t>aq</a:t>
            </a:r>
            <a:r>
              <a:rPr lang="en-US" altLang="zh-CN" sz="2800" dirty="0"/>
              <a:t>)    </a:t>
            </a:r>
          </a:p>
          <a:p>
            <a:pPr>
              <a:lnSpc>
                <a:spcPct val="150000"/>
              </a:lnSpc>
            </a:pPr>
            <a:r>
              <a:rPr lang="en-US" altLang="zh-CN" sz="2800" dirty="0"/>
              <a:t>           </a:t>
            </a:r>
            <a:r>
              <a:rPr lang="en-US" altLang="zh-CN" sz="2800" dirty="0" err="1"/>
              <a:t>CuS</a:t>
            </a:r>
            <a:r>
              <a:rPr lang="en-US" altLang="zh-CN" sz="2800" dirty="0"/>
              <a:t>(s)+Zn</a:t>
            </a:r>
            <a:r>
              <a:rPr lang="en-US" altLang="zh-CN" sz="2800" baseline="30000" dirty="0"/>
              <a:t>2+</a:t>
            </a:r>
            <a:r>
              <a:rPr lang="en-US" altLang="zh-CN" sz="2800" dirty="0"/>
              <a:t>(</a:t>
            </a:r>
            <a:r>
              <a:rPr lang="en-US" altLang="zh-CN" sz="2800" dirty="0" err="1"/>
              <a:t>aq</a:t>
            </a:r>
            <a:r>
              <a:rPr lang="en-US" altLang="zh-CN" sz="2800" dirty="0"/>
              <a:t>)</a:t>
            </a:r>
            <a:r>
              <a:rPr lang="zh-CN" altLang="zh-CN" sz="2800" dirty="0"/>
              <a:t>。</a:t>
            </a:r>
          </a:p>
        </p:txBody>
      </p:sp>
      <p:pic>
        <p:nvPicPr>
          <p:cNvPr id="13" name="图片 12">
            <a:extLst>
              <a:ext uri="{FF2B5EF4-FFF2-40B4-BE49-F238E27FC236}">
                <a16:creationId xmlns="" xmlns:a16="http://schemas.microsoft.com/office/drawing/2014/main" id="{9D083A9C-BE52-42C9-A95D-291BD091A732}"/>
              </a:ext>
            </a:extLst>
          </p:cNvPr>
          <p:cNvPicPr/>
          <p:nvPr/>
        </p:nvPicPr>
        <p:blipFill>
          <a:blip r:embed="rId2"/>
          <a:stretch>
            <a:fillRect/>
          </a:stretch>
        </p:blipFill>
        <p:spPr>
          <a:xfrm>
            <a:off x="2995930" y="1663139"/>
            <a:ext cx="1220470" cy="532691"/>
          </a:xfrm>
          <a:prstGeom prst="rect">
            <a:avLst/>
          </a:prstGeom>
        </p:spPr>
      </p:pic>
      <p:pic>
        <p:nvPicPr>
          <p:cNvPr id="16" name="图片 15">
            <a:extLst>
              <a:ext uri="{FF2B5EF4-FFF2-40B4-BE49-F238E27FC236}">
                <a16:creationId xmlns="" xmlns:a16="http://schemas.microsoft.com/office/drawing/2014/main" id="{DFAB52D2-B7D4-4255-AF51-FBEDE551CB72}"/>
              </a:ext>
            </a:extLst>
          </p:cNvPr>
          <p:cNvPicPr/>
          <p:nvPr/>
        </p:nvPicPr>
        <p:blipFill>
          <a:blip r:embed="rId3"/>
          <a:stretch>
            <a:fillRect/>
          </a:stretch>
        </p:blipFill>
        <p:spPr>
          <a:xfrm>
            <a:off x="5948362" y="1663139"/>
            <a:ext cx="642938" cy="579576"/>
          </a:xfrm>
          <a:prstGeom prst="rect">
            <a:avLst/>
          </a:prstGeom>
        </p:spPr>
      </p:pic>
      <p:pic>
        <p:nvPicPr>
          <p:cNvPr id="18" name="图片 17">
            <a:extLst>
              <a:ext uri="{FF2B5EF4-FFF2-40B4-BE49-F238E27FC236}">
                <a16:creationId xmlns="" xmlns:a16="http://schemas.microsoft.com/office/drawing/2014/main" id="{5E48D4D7-5BD0-4AFD-BEEB-AAB0BAF9147C}"/>
              </a:ext>
            </a:extLst>
          </p:cNvPr>
          <p:cNvPicPr/>
          <p:nvPr/>
        </p:nvPicPr>
        <p:blipFill>
          <a:blip r:embed="rId4"/>
          <a:stretch>
            <a:fillRect/>
          </a:stretch>
        </p:blipFill>
        <p:spPr>
          <a:xfrm>
            <a:off x="2760662" y="3059505"/>
            <a:ext cx="731838" cy="415769"/>
          </a:xfrm>
          <a:prstGeom prst="rect">
            <a:avLst/>
          </a:prstGeom>
        </p:spPr>
      </p:pic>
      <p:pic>
        <p:nvPicPr>
          <p:cNvPr id="19" name="图片 18">
            <a:extLst>
              <a:ext uri="{FF2B5EF4-FFF2-40B4-BE49-F238E27FC236}">
                <a16:creationId xmlns="" xmlns:a16="http://schemas.microsoft.com/office/drawing/2014/main" id="{DD88230A-1E42-472C-A689-4F0ED72983D8}"/>
              </a:ext>
            </a:extLst>
          </p:cNvPr>
          <p:cNvPicPr/>
          <p:nvPr/>
        </p:nvPicPr>
        <p:blipFill>
          <a:blip r:embed="rId5"/>
          <a:stretch>
            <a:fillRect/>
          </a:stretch>
        </p:blipFill>
        <p:spPr>
          <a:xfrm>
            <a:off x="2445543" y="3685061"/>
            <a:ext cx="731838" cy="415769"/>
          </a:xfrm>
          <a:prstGeom prst="rect">
            <a:avLst/>
          </a:prstGeom>
        </p:spPr>
      </p:pic>
      <p:pic>
        <p:nvPicPr>
          <p:cNvPr id="20" name="图片 19">
            <a:extLst>
              <a:ext uri="{FF2B5EF4-FFF2-40B4-BE49-F238E27FC236}">
                <a16:creationId xmlns="" xmlns:a16="http://schemas.microsoft.com/office/drawing/2014/main" id="{B8052B30-19F3-4402-A3D7-A1141CE329FA}"/>
              </a:ext>
            </a:extLst>
          </p:cNvPr>
          <p:cNvPicPr/>
          <p:nvPr/>
        </p:nvPicPr>
        <p:blipFill>
          <a:blip r:embed="rId5"/>
          <a:stretch>
            <a:fillRect/>
          </a:stretch>
        </p:blipFill>
        <p:spPr>
          <a:xfrm>
            <a:off x="426243" y="5653561"/>
            <a:ext cx="731838" cy="415769"/>
          </a:xfrm>
          <a:prstGeom prst="rect">
            <a:avLst/>
          </a:prstGeom>
        </p:spPr>
      </p:pic>
    </p:spTree>
    <p:extLst>
      <p:ext uri="{BB962C8B-B14F-4D97-AF65-F5344CB8AC3E}">
        <p14:creationId xmlns:p14="http://schemas.microsoft.com/office/powerpoint/2010/main" val="818120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312735"/>
            <a:ext cx="11723913"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a:t>
            </a:r>
            <a:r>
              <a:rPr lang="en-US" altLang="zh-CN" sz="2800" dirty="0"/>
              <a:t>[2013</a:t>
            </a:r>
            <a:r>
              <a:rPr lang="zh-CN" altLang="zh-CN" sz="2800" dirty="0"/>
              <a:t>北京理综</a:t>
            </a:r>
            <a:r>
              <a:rPr lang="en-US" altLang="zh-CN" sz="2800" dirty="0"/>
              <a:t>,10,6</a:t>
            </a:r>
            <a:r>
              <a:rPr lang="zh-CN" altLang="zh-CN" sz="2800" dirty="0"/>
              <a:t>分</a:t>
            </a:r>
            <a:r>
              <a:rPr lang="en-US" altLang="zh-CN" sz="2800" dirty="0"/>
              <a:t>]</a:t>
            </a:r>
            <a:r>
              <a:rPr lang="zh-CN" altLang="zh-CN" sz="2800" dirty="0"/>
              <a:t>实验</a:t>
            </a:r>
            <a:r>
              <a:rPr lang="en-US" altLang="zh-CN" sz="2800" dirty="0"/>
              <a:t>:①0.1 mol·L</a:t>
            </a:r>
            <a:r>
              <a:rPr lang="en-US" altLang="zh-CN" sz="2800" baseline="30000" dirty="0"/>
              <a:t>-1</a:t>
            </a:r>
            <a:r>
              <a:rPr lang="en-US" altLang="zh-CN" sz="2800" dirty="0"/>
              <a:t> AgNO</a:t>
            </a:r>
            <a:r>
              <a:rPr lang="en-US" altLang="zh-CN" sz="2800" baseline="-25000" dirty="0"/>
              <a:t>3</a:t>
            </a:r>
            <a:r>
              <a:rPr lang="zh-CN" altLang="zh-CN" sz="2800" dirty="0"/>
              <a:t>溶液和 </a:t>
            </a:r>
            <a:r>
              <a:rPr lang="en-US" altLang="zh-CN" sz="2800" dirty="0"/>
              <a:t>0.1 mol·L</a:t>
            </a:r>
            <a:r>
              <a:rPr lang="en-US" altLang="zh-CN" sz="2800" baseline="30000" dirty="0"/>
              <a:t>-1</a:t>
            </a:r>
            <a:r>
              <a:rPr lang="en-US" altLang="zh-CN" sz="2800" dirty="0"/>
              <a:t> </a:t>
            </a:r>
            <a:r>
              <a:rPr lang="en-US" altLang="zh-CN" sz="2800" dirty="0" err="1"/>
              <a:t>NaCl</a:t>
            </a:r>
            <a:r>
              <a:rPr lang="zh-CN" altLang="zh-CN" sz="2800" dirty="0"/>
              <a:t>溶液等体积混合得到浊液</a:t>
            </a:r>
            <a:r>
              <a:rPr lang="en-US" altLang="zh-CN" sz="2800" dirty="0"/>
              <a:t>a,</a:t>
            </a:r>
            <a:r>
              <a:rPr lang="zh-CN" altLang="zh-CN" sz="2800" dirty="0"/>
              <a:t>过滤得到滤液</a:t>
            </a:r>
            <a:r>
              <a:rPr lang="en-US" altLang="zh-CN" sz="2800" dirty="0"/>
              <a:t>b</a:t>
            </a:r>
            <a:r>
              <a:rPr lang="zh-CN" altLang="zh-CN" sz="2800" dirty="0"/>
              <a:t>和白色沉淀</a:t>
            </a:r>
            <a:r>
              <a:rPr lang="en-US" altLang="zh-CN" sz="2800" dirty="0"/>
              <a:t>c;②</a:t>
            </a:r>
            <a:r>
              <a:rPr lang="zh-CN" altLang="zh-CN" sz="2800" dirty="0"/>
              <a:t>向滤液</a:t>
            </a:r>
            <a:r>
              <a:rPr lang="en-US" altLang="zh-CN" sz="2800" dirty="0"/>
              <a:t>b</a:t>
            </a:r>
            <a:r>
              <a:rPr lang="zh-CN" altLang="zh-CN" sz="2800" dirty="0"/>
              <a:t>中滴加</a:t>
            </a:r>
            <a:r>
              <a:rPr lang="en-US" altLang="zh-CN" sz="2800" dirty="0"/>
              <a:t>0.1 mol·L</a:t>
            </a:r>
            <a:r>
              <a:rPr lang="en-US" altLang="zh-CN" sz="2800" baseline="30000" dirty="0"/>
              <a:t>-1</a:t>
            </a:r>
            <a:r>
              <a:rPr lang="en-US" altLang="zh-CN" sz="2800" dirty="0"/>
              <a:t> KI</a:t>
            </a:r>
            <a:r>
              <a:rPr lang="zh-CN" altLang="zh-CN" sz="2800" dirty="0"/>
              <a:t>溶液</a:t>
            </a:r>
            <a:r>
              <a:rPr lang="en-US" altLang="zh-CN" sz="2800" dirty="0"/>
              <a:t>,</a:t>
            </a:r>
            <a:r>
              <a:rPr lang="zh-CN" altLang="zh-CN" sz="2800" dirty="0"/>
              <a:t>出现浑浊</a:t>
            </a:r>
            <a:r>
              <a:rPr lang="en-US" altLang="zh-CN" sz="2800" dirty="0"/>
              <a:t>;③</a:t>
            </a:r>
            <a:r>
              <a:rPr lang="zh-CN" altLang="zh-CN" sz="2800" dirty="0"/>
              <a:t>向沉淀</a:t>
            </a:r>
            <a:r>
              <a:rPr lang="en-US" altLang="zh-CN" sz="2800" dirty="0"/>
              <a:t>c</a:t>
            </a:r>
            <a:r>
              <a:rPr lang="zh-CN" altLang="zh-CN" sz="2800" dirty="0"/>
              <a:t>中滴加</a:t>
            </a:r>
            <a:r>
              <a:rPr lang="en-US" altLang="zh-CN" sz="2800" dirty="0"/>
              <a:t>0.1 mol·L</a:t>
            </a:r>
            <a:r>
              <a:rPr lang="en-US" altLang="zh-CN" sz="2800" baseline="30000" dirty="0"/>
              <a:t>-1</a:t>
            </a:r>
            <a:r>
              <a:rPr lang="en-US" altLang="zh-CN" sz="2800" dirty="0"/>
              <a:t> KI</a:t>
            </a:r>
            <a:r>
              <a:rPr lang="zh-CN" altLang="zh-CN" sz="2800" dirty="0"/>
              <a:t>溶液</a:t>
            </a:r>
            <a:r>
              <a:rPr lang="en-US" altLang="zh-CN" sz="2800" dirty="0"/>
              <a:t>,</a:t>
            </a:r>
            <a:r>
              <a:rPr lang="zh-CN" altLang="zh-CN" sz="2800" dirty="0"/>
              <a:t>沉淀变为黄色。</a:t>
            </a:r>
          </a:p>
          <a:p>
            <a:pPr>
              <a:lnSpc>
                <a:spcPct val="150000"/>
              </a:lnSpc>
            </a:pPr>
            <a:r>
              <a:rPr lang="zh-CN" altLang="zh-CN" sz="2800" dirty="0"/>
              <a:t>下列分析不正确的是</a:t>
            </a:r>
          </a:p>
          <a:p>
            <a:pPr>
              <a:lnSpc>
                <a:spcPct val="150000"/>
              </a:lnSpc>
            </a:pPr>
            <a:r>
              <a:rPr lang="en-US" altLang="zh-CN" sz="2800" dirty="0"/>
              <a:t>A.</a:t>
            </a:r>
            <a:r>
              <a:rPr lang="zh-CN" altLang="zh-CN" sz="2800" dirty="0"/>
              <a:t>浊液</a:t>
            </a:r>
            <a:r>
              <a:rPr lang="en-US" altLang="zh-CN" sz="2800" dirty="0"/>
              <a:t>a</a:t>
            </a:r>
            <a:r>
              <a:rPr lang="zh-CN" altLang="zh-CN" sz="2800" dirty="0"/>
              <a:t>中存在沉淀溶解平衡</a:t>
            </a:r>
            <a:r>
              <a:rPr lang="en-US" altLang="zh-CN" sz="2800" dirty="0"/>
              <a:t>:AgCl(s)           Ag</a:t>
            </a:r>
            <a:r>
              <a:rPr lang="en-US" altLang="zh-CN" sz="2800" baseline="30000" dirty="0"/>
              <a:t>+</a:t>
            </a:r>
            <a:r>
              <a:rPr lang="en-US" altLang="zh-CN" sz="2800" dirty="0"/>
              <a:t>(</a:t>
            </a:r>
            <a:r>
              <a:rPr lang="en-US" altLang="zh-CN" sz="2800" dirty="0" err="1"/>
              <a:t>aq</a:t>
            </a:r>
            <a:r>
              <a:rPr lang="en-US" altLang="zh-CN" sz="2800" dirty="0"/>
              <a:t>)+Cl</a:t>
            </a:r>
            <a:r>
              <a:rPr lang="en-US" altLang="zh-CN" sz="2800" baseline="30000" dirty="0"/>
              <a:t>-</a:t>
            </a:r>
            <a:r>
              <a:rPr lang="en-US" altLang="zh-CN" sz="2800" dirty="0"/>
              <a:t>(</a:t>
            </a:r>
            <a:r>
              <a:rPr lang="en-US" altLang="zh-CN" sz="2800" dirty="0" err="1"/>
              <a:t>aq</a:t>
            </a:r>
            <a:r>
              <a:rPr lang="en-US" altLang="zh-CN" sz="2800" dirty="0"/>
              <a:t>)</a:t>
            </a:r>
            <a:endParaRPr lang="zh-CN" altLang="zh-CN" sz="2800" dirty="0"/>
          </a:p>
          <a:p>
            <a:pPr>
              <a:lnSpc>
                <a:spcPct val="150000"/>
              </a:lnSpc>
            </a:pPr>
            <a:r>
              <a:rPr lang="en-US" altLang="zh-CN" sz="2800" dirty="0"/>
              <a:t>B.</a:t>
            </a:r>
            <a:r>
              <a:rPr lang="zh-CN" altLang="zh-CN" sz="2800" dirty="0"/>
              <a:t>滤液</a:t>
            </a:r>
            <a:r>
              <a:rPr lang="en-US" altLang="zh-CN" sz="2800" dirty="0"/>
              <a:t>b</a:t>
            </a:r>
            <a:r>
              <a:rPr lang="zh-CN" altLang="zh-CN" sz="2800" dirty="0"/>
              <a:t>中不含有</a:t>
            </a:r>
            <a:r>
              <a:rPr lang="en-US" altLang="zh-CN" sz="2800" dirty="0"/>
              <a:t>Ag</a:t>
            </a:r>
            <a:r>
              <a:rPr lang="en-US" altLang="zh-CN" sz="2800" baseline="30000" dirty="0"/>
              <a:t>+</a:t>
            </a:r>
            <a:endParaRPr lang="zh-CN" altLang="zh-CN" sz="2800" dirty="0"/>
          </a:p>
          <a:p>
            <a:pPr>
              <a:lnSpc>
                <a:spcPct val="150000"/>
              </a:lnSpc>
            </a:pPr>
            <a:r>
              <a:rPr lang="en-US" altLang="zh-CN" sz="2800" dirty="0"/>
              <a:t>C.③</a:t>
            </a:r>
            <a:r>
              <a:rPr lang="zh-CN" altLang="zh-CN" sz="2800" dirty="0"/>
              <a:t>中颜色变化说明</a:t>
            </a:r>
            <a:r>
              <a:rPr lang="en-US" altLang="zh-CN" sz="2800" dirty="0"/>
              <a:t>AgCl</a:t>
            </a:r>
            <a:r>
              <a:rPr lang="zh-CN" altLang="zh-CN" sz="2800" dirty="0"/>
              <a:t>转化为</a:t>
            </a:r>
            <a:r>
              <a:rPr lang="en-US" altLang="zh-CN" sz="2800" dirty="0" err="1"/>
              <a:t>AgI</a:t>
            </a:r>
            <a:endParaRPr lang="zh-CN" altLang="zh-CN" sz="2800" dirty="0"/>
          </a:p>
          <a:p>
            <a:pPr>
              <a:lnSpc>
                <a:spcPct val="150000"/>
              </a:lnSpc>
            </a:pPr>
            <a:r>
              <a:rPr lang="en-US" altLang="zh-CN" sz="2800" dirty="0"/>
              <a:t>D.</a:t>
            </a:r>
            <a:r>
              <a:rPr lang="zh-CN" altLang="zh-CN" sz="2800" dirty="0"/>
              <a:t>实验可以证明</a:t>
            </a:r>
            <a:r>
              <a:rPr lang="en-US" altLang="zh-CN" sz="2800" dirty="0" err="1"/>
              <a:t>AgI</a:t>
            </a:r>
            <a:r>
              <a:rPr lang="zh-CN" altLang="zh-CN" sz="2800" dirty="0"/>
              <a:t>比</a:t>
            </a:r>
            <a:r>
              <a:rPr lang="en-US" altLang="zh-CN" sz="2800" dirty="0"/>
              <a:t>AgCl</a:t>
            </a:r>
            <a:r>
              <a:rPr lang="zh-CN" altLang="zh-CN" sz="2800" dirty="0"/>
              <a:t>更难溶</a:t>
            </a:r>
          </a:p>
        </p:txBody>
      </p:sp>
      <p:pic>
        <p:nvPicPr>
          <p:cNvPr id="21" name="图片 20">
            <a:extLst>
              <a:ext uri="{FF2B5EF4-FFF2-40B4-BE49-F238E27FC236}">
                <a16:creationId xmlns="" xmlns:a16="http://schemas.microsoft.com/office/drawing/2014/main" id="{C92126CA-84A8-4F89-983A-93DC6BA83040}"/>
              </a:ext>
            </a:extLst>
          </p:cNvPr>
          <p:cNvPicPr/>
          <p:nvPr/>
        </p:nvPicPr>
        <p:blipFill>
          <a:blip r:embed="rId2"/>
          <a:stretch>
            <a:fillRect/>
          </a:stretch>
        </p:blipFill>
        <p:spPr>
          <a:xfrm>
            <a:off x="6088971" y="3712648"/>
            <a:ext cx="731838" cy="415769"/>
          </a:xfrm>
          <a:prstGeom prst="rect">
            <a:avLst/>
          </a:prstGeom>
        </p:spPr>
      </p:pic>
    </p:spTree>
    <p:extLst>
      <p:ext uri="{BB962C8B-B14F-4D97-AF65-F5344CB8AC3E}">
        <p14:creationId xmlns:p14="http://schemas.microsoft.com/office/powerpoint/2010/main" val="3239708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312735"/>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由实验现象和反应原理可知</a:t>
            </a:r>
            <a:r>
              <a:rPr lang="en-US" altLang="zh-CN" sz="2800" dirty="0"/>
              <a:t>,</a:t>
            </a:r>
            <a:r>
              <a:rPr lang="zh-CN" altLang="zh-CN" sz="2800" dirty="0"/>
              <a:t>浊液</a:t>
            </a:r>
            <a:r>
              <a:rPr lang="en-US" altLang="zh-CN" sz="2800" dirty="0"/>
              <a:t>a</a:t>
            </a:r>
            <a:r>
              <a:rPr lang="zh-CN" altLang="zh-CN" sz="2800" dirty="0"/>
              <a:t>为含有</a:t>
            </a:r>
            <a:r>
              <a:rPr lang="en-US" altLang="zh-CN" sz="2800" dirty="0"/>
              <a:t>AgCl</a:t>
            </a:r>
            <a:r>
              <a:rPr lang="zh-CN" altLang="zh-CN" sz="2800" dirty="0"/>
              <a:t>及硝酸钠的浊液</a:t>
            </a:r>
            <a:r>
              <a:rPr lang="en-US" altLang="zh-CN" sz="2800" dirty="0"/>
              <a:t>,</a:t>
            </a:r>
            <a:r>
              <a:rPr lang="zh-CN" altLang="zh-CN" sz="2800" dirty="0"/>
              <a:t>滤液</a:t>
            </a:r>
            <a:r>
              <a:rPr lang="en-US" altLang="zh-CN" sz="2800" dirty="0"/>
              <a:t>b</a:t>
            </a:r>
            <a:r>
              <a:rPr lang="zh-CN" altLang="zh-CN" sz="2800" dirty="0"/>
              <a:t>为硝酸钠溶液</a:t>
            </a:r>
            <a:r>
              <a:rPr lang="en-US" altLang="zh-CN" sz="2800" dirty="0"/>
              <a:t>(</a:t>
            </a:r>
            <a:r>
              <a:rPr lang="zh-CN" altLang="zh-CN" sz="2800" dirty="0"/>
              <a:t>含极少量的</a:t>
            </a:r>
            <a:r>
              <a:rPr lang="en-US" altLang="zh-CN" sz="2800" dirty="0"/>
              <a:t>Ag</a:t>
            </a:r>
            <a:r>
              <a:rPr lang="en-US" altLang="zh-CN" sz="2800" baseline="30000" dirty="0"/>
              <a:t>+</a:t>
            </a:r>
            <a:r>
              <a:rPr lang="zh-CN" altLang="zh-CN" sz="2800" dirty="0"/>
              <a:t>、</a:t>
            </a:r>
            <a:r>
              <a:rPr lang="en-US" altLang="zh-CN" sz="2800" dirty="0"/>
              <a:t>Cl</a:t>
            </a:r>
            <a:r>
              <a:rPr lang="en-US" altLang="zh-CN" sz="2800" baseline="30000" dirty="0"/>
              <a:t>-</a:t>
            </a:r>
            <a:r>
              <a:rPr lang="en-US" altLang="zh-CN" sz="2800" dirty="0"/>
              <a:t>),</a:t>
            </a:r>
            <a:r>
              <a:rPr lang="zh-CN" altLang="zh-CN" sz="2800" dirty="0"/>
              <a:t>白色沉淀</a:t>
            </a:r>
            <a:r>
              <a:rPr lang="en-US" altLang="zh-CN" sz="2800" dirty="0"/>
              <a:t>c</a:t>
            </a:r>
            <a:r>
              <a:rPr lang="zh-CN" altLang="zh-CN" sz="2800" dirty="0"/>
              <a:t>为</a:t>
            </a:r>
            <a:r>
              <a:rPr lang="en-US" altLang="zh-CN" sz="2800" dirty="0"/>
              <a:t>AgCl,②</a:t>
            </a:r>
            <a:r>
              <a:rPr lang="zh-CN" altLang="zh-CN" sz="2800" dirty="0"/>
              <a:t>中出现的浑浊为</a:t>
            </a:r>
            <a:r>
              <a:rPr lang="en-US" altLang="zh-CN" sz="2800" dirty="0" err="1"/>
              <a:t>AgI</a:t>
            </a:r>
            <a:r>
              <a:rPr lang="en-US" altLang="zh-CN" sz="2800" dirty="0"/>
              <a:t>,③</a:t>
            </a:r>
            <a:r>
              <a:rPr lang="zh-CN" altLang="zh-CN" sz="2800" dirty="0"/>
              <a:t>中的黄色沉淀为</a:t>
            </a:r>
            <a:r>
              <a:rPr lang="en-US" altLang="zh-CN" sz="2800" dirty="0" err="1"/>
              <a:t>AgI</a:t>
            </a:r>
            <a:r>
              <a:rPr lang="zh-CN" altLang="zh-CN" sz="2800" dirty="0"/>
              <a:t>。浊液</a:t>
            </a:r>
            <a:r>
              <a:rPr lang="en-US" altLang="zh-CN" sz="2800" dirty="0"/>
              <a:t>a</a:t>
            </a:r>
            <a:r>
              <a:rPr lang="zh-CN" altLang="zh-CN" sz="2800" dirty="0"/>
              <a:t>中存在</a:t>
            </a:r>
            <a:r>
              <a:rPr lang="en-US" altLang="zh-CN" sz="2800" dirty="0"/>
              <a:t>AgCl</a:t>
            </a:r>
            <a:r>
              <a:rPr lang="zh-CN" altLang="zh-CN" sz="2800" dirty="0"/>
              <a:t>的溶解平衡</a:t>
            </a:r>
            <a:r>
              <a:rPr lang="en-US" altLang="zh-CN" sz="2800" dirty="0"/>
              <a:t>,A</a:t>
            </a:r>
            <a:r>
              <a:rPr lang="zh-CN" altLang="zh-CN" sz="2800" dirty="0"/>
              <a:t>项正确</a:t>
            </a:r>
            <a:r>
              <a:rPr lang="en-US" altLang="zh-CN" sz="2800" dirty="0"/>
              <a:t>;</a:t>
            </a:r>
            <a:r>
              <a:rPr lang="zh-CN" altLang="zh-CN" sz="2800" dirty="0"/>
              <a:t>由选项</a:t>
            </a:r>
            <a:r>
              <a:rPr lang="en-US" altLang="zh-CN" sz="2800" dirty="0"/>
              <a:t>A</a:t>
            </a:r>
            <a:r>
              <a:rPr lang="zh-CN" altLang="zh-CN" sz="2800" dirty="0"/>
              <a:t>可知滤液</a:t>
            </a:r>
            <a:r>
              <a:rPr lang="en-US" altLang="zh-CN" sz="2800" dirty="0"/>
              <a:t>b</a:t>
            </a:r>
            <a:r>
              <a:rPr lang="zh-CN" altLang="zh-CN" sz="2800" dirty="0"/>
              <a:t>中含有</a:t>
            </a:r>
            <a:r>
              <a:rPr lang="en-US" altLang="zh-CN" sz="2800" dirty="0" err="1"/>
              <a:t>Ag</a:t>
            </a:r>
            <a:r>
              <a:rPr lang="en-US" altLang="zh-CN" sz="2800" baseline="30000" dirty="0" err="1"/>
              <a:t>+</a:t>
            </a:r>
            <a:r>
              <a:rPr lang="en-US" altLang="zh-CN" sz="2800" dirty="0" err="1"/>
              <a:t>,B</a:t>
            </a:r>
            <a:r>
              <a:rPr lang="zh-CN" altLang="zh-CN" sz="2800" dirty="0"/>
              <a:t>项错误</a:t>
            </a:r>
            <a:r>
              <a:rPr lang="en-US" altLang="zh-CN" sz="2800" dirty="0"/>
              <a:t>;③</a:t>
            </a:r>
            <a:r>
              <a:rPr lang="zh-CN" altLang="zh-CN" sz="2800" dirty="0"/>
              <a:t>中的黄色沉淀为</a:t>
            </a:r>
            <a:r>
              <a:rPr lang="en-US" altLang="zh-CN" sz="2800" dirty="0" err="1"/>
              <a:t>AgI</a:t>
            </a:r>
            <a:r>
              <a:rPr lang="en-US" altLang="zh-CN" sz="2800" dirty="0"/>
              <a:t>,</a:t>
            </a:r>
            <a:r>
              <a:rPr lang="zh-CN" altLang="zh-CN" sz="2800" dirty="0"/>
              <a:t>是由</a:t>
            </a:r>
            <a:r>
              <a:rPr lang="en-US" altLang="zh-CN" sz="2800" dirty="0"/>
              <a:t>AgCl</a:t>
            </a:r>
            <a:r>
              <a:rPr lang="zh-CN" altLang="zh-CN" sz="2800" dirty="0"/>
              <a:t>电离出的</a:t>
            </a:r>
            <a:r>
              <a:rPr lang="en-US" altLang="zh-CN" sz="2800" dirty="0"/>
              <a:t>Ag</a:t>
            </a:r>
            <a:r>
              <a:rPr lang="en-US" altLang="zh-CN" sz="2800" baseline="30000" dirty="0"/>
              <a:t>+</a:t>
            </a:r>
            <a:r>
              <a:rPr lang="zh-CN" altLang="zh-CN" sz="2800" dirty="0"/>
              <a:t>与</a:t>
            </a:r>
            <a:r>
              <a:rPr lang="en-US" altLang="zh-CN" sz="2800" dirty="0"/>
              <a:t>I</a:t>
            </a:r>
            <a:r>
              <a:rPr lang="en-US" altLang="zh-CN" sz="2800" baseline="30000" dirty="0"/>
              <a:t>-</a:t>
            </a:r>
            <a:r>
              <a:rPr lang="zh-CN" altLang="zh-CN" sz="2800" dirty="0"/>
              <a:t>结合生成的</a:t>
            </a:r>
            <a:r>
              <a:rPr lang="en-US" altLang="zh-CN" sz="2800" dirty="0"/>
              <a:t>, C</a:t>
            </a:r>
            <a:r>
              <a:rPr lang="zh-CN" altLang="zh-CN" sz="2800" dirty="0"/>
              <a:t>项正确</a:t>
            </a:r>
            <a:r>
              <a:rPr lang="en-US" altLang="zh-CN" sz="2800" dirty="0"/>
              <a:t>;</a:t>
            </a:r>
            <a:r>
              <a:rPr lang="zh-CN" altLang="zh-CN" sz="2800" dirty="0"/>
              <a:t>实验</a:t>
            </a:r>
            <a:r>
              <a:rPr lang="en-US" altLang="zh-CN" sz="2800" dirty="0"/>
              <a:t>②</a:t>
            </a:r>
            <a:r>
              <a:rPr lang="zh-CN" altLang="zh-CN" sz="2800" dirty="0"/>
              <a:t>和实验</a:t>
            </a:r>
            <a:r>
              <a:rPr lang="en-US" altLang="zh-CN" sz="2800" dirty="0"/>
              <a:t>③</a:t>
            </a:r>
            <a:r>
              <a:rPr lang="zh-CN" altLang="zh-CN" sz="2800" dirty="0"/>
              <a:t>均说明</a:t>
            </a:r>
            <a:r>
              <a:rPr lang="en-US" altLang="zh-CN" sz="2800" dirty="0" err="1"/>
              <a:t>AgI</a:t>
            </a:r>
            <a:r>
              <a:rPr lang="zh-CN" altLang="zh-CN" sz="2800" dirty="0"/>
              <a:t>比</a:t>
            </a:r>
            <a:r>
              <a:rPr lang="en-US" altLang="zh-CN" sz="2800" dirty="0"/>
              <a:t>AgCl</a:t>
            </a:r>
            <a:r>
              <a:rPr lang="zh-CN" altLang="zh-CN" sz="2800" dirty="0"/>
              <a:t>更难溶</a:t>
            </a:r>
            <a:r>
              <a:rPr lang="en-US" altLang="zh-CN" sz="2800" dirty="0"/>
              <a:t>, 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p>
        </p:txBody>
      </p:sp>
    </p:spTree>
    <p:extLst>
      <p:ext uri="{BB962C8B-B14F-4D97-AF65-F5344CB8AC3E}">
        <p14:creationId xmlns:p14="http://schemas.microsoft.com/office/powerpoint/2010/main" val="1034164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312735"/>
            <a:ext cx="11723913" cy="2677656"/>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3     </a:t>
            </a:r>
            <a:r>
              <a:rPr lang="zh-CN" altLang="zh-CN" sz="2800" dirty="0"/>
              <a:t>为研究沉淀的生成及转化</a:t>
            </a:r>
            <a:r>
              <a:rPr lang="en-US" altLang="zh-CN" sz="2800" dirty="0"/>
              <a:t>,</a:t>
            </a:r>
            <a:r>
              <a:rPr lang="zh-CN" altLang="zh-CN" sz="2800" dirty="0"/>
              <a:t>某小组进行如下实验。关于该实验的分析不正确的是</a:t>
            </a:r>
            <a:r>
              <a:rPr lang="zh-CN" altLang="en-US" sz="2800" dirty="0"/>
              <a:t>（     ）</a:t>
            </a:r>
            <a:endParaRPr lang="en-US" altLang="zh-CN" sz="2800" dirty="0"/>
          </a:p>
          <a:p>
            <a:pPr>
              <a:lnSpc>
                <a:spcPct val="150000"/>
              </a:lnSpc>
            </a:pPr>
            <a:endParaRPr lang="en-US" altLang="zh-CN" sz="2800" dirty="0"/>
          </a:p>
          <a:p>
            <a:pPr>
              <a:lnSpc>
                <a:spcPct val="150000"/>
              </a:lnSpc>
            </a:pPr>
            <a:endParaRPr lang="zh-CN" altLang="zh-CN" sz="2800" dirty="0"/>
          </a:p>
        </p:txBody>
      </p:sp>
      <p:pic>
        <p:nvPicPr>
          <p:cNvPr id="13" name="ZT19KD-2.EPS" descr="id:2147509169;FounderCES">
            <a:extLst>
              <a:ext uri="{FF2B5EF4-FFF2-40B4-BE49-F238E27FC236}">
                <a16:creationId xmlns="" xmlns:a16="http://schemas.microsoft.com/office/drawing/2014/main" id="{E159E4D2-0F9B-4BE6-A0EA-A66471A50AAE}"/>
              </a:ext>
            </a:extLst>
          </p:cNvPr>
          <p:cNvPicPr/>
          <p:nvPr/>
        </p:nvPicPr>
        <p:blipFill>
          <a:blip r:embed="rId2"/>
          <a:stretch>
            <a:fillRect/>
          </a:stretch>
        </p:blipFill>
        <p:spPr>
          <a:xfrm>
            <a:off x="1201056" y="2263051"/>
            <a:ext cx="7696201" cy="3519410"/>
          </a:xfrm>
          <a:prstGeom prst="rect">
            <a:avLst/>
          </a:prstGeom>
        </p:spPr>
      </p:pic>
    </p:spTree>
    <p:extLst>
      <p:ext uri="{BB962C8B-B14F-4D97-AF65-F5344CB8AC3E}">
        <p14:creationId xmlns:p14="http://schemas.microsoft.com/office/powerpoint/2010/main" val="1621411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661078"/>
            <a:ext cx="11723913" cy="3323987"/>
          </a:xfrm>
          <a:prstGeom prst="rect">
            <a:avLst/>
          </a:prstGeom>
        </p:spPr>
        <p:txBody>
          <a:bodyPr wrap="square">
            <a:spAutoFit/>
          </a:bodyPr>
          <a:lstStyle/>
          <a:p>
            <a:pPr>
              <a:lnSpc>
                <a:spcPct val="150000"/>
              </a:lnSpc>
            </a:pPr>
            <a:r>
              <a:rPr lang="en-US" altLang="zh-CN" sz="2800" dirty="0"/>
              <a:t>A.①</a:t>
            </a:r>
            <a:r>
              <a:rPr lang="zh-CN" altLang="zh-CN" sz="2800" dirty="0"/>
              <a:t>浊液中存在平衡</a:t>
            </a:r>
            <a:r>
              <a:rPr lang="en-US" altLang="zh-CN" sz="2800" dirty="0"/>
              <a:t>:</a:t>
            </a:r>
            <a:r>
              <a:rPr lang="en-US" altLang="zh-CN" sz="2800" dirty="0" err="1"/>
              <a:t>AgSCN</a:t>
            </a:r>
            <a:r>
              <a:rPr lang="en-US" altLang="zh-CN" sz="2800" dirty="0"/>
              <a:t>(s)           Ag</a:t>
            </a:r>
            <a:r>
              <a:rPr lang="en-US" altLang="zh-CN" sz="2800" baseline="30000" dirty="0"/>
              <a:t>+</a:t>
            </a:r>
            <a:r>
              <a:rPr lang="en-US" altLang="zh-CN" sz="2800" dirty="0"/>
              <a:t>(</a:t>
            </a:r>
            <a:r>
              <a:rPr lang="en-US" altLang="zh-CN" sz="2800" dirty="0" err="1"/>
              <a:t>aq</a:t>
            </a:r>
            <a:r>
              <a:rPr lang="en-US" altLang="zh-CN" sz="2800" dirty="0"/>
              <a:t>)+SCN</a:t>
            </a:r>
            <a:r>
              <a:rPr lang="en-US" altLang="zh-CN" sz="2800" baseline="30000" dirty="0"/>
              <a:t>-</a:t>
            </a:r>
            <a:r>
              <a:rPr lang="en-US" altLang="zh-CN" sz="2800" dirty="0"/>
              <a:t>(</a:t>
            </a:r>
            <a:r>
              <a:rPr lang="en-US" altLang="zh-CN" sz="2800" dirty="0" err="1"/>
              <a:t>aq</a:t>
            </a:r>
            <a:r>
              <a:rPr lang="en-US" altLang="zh-CN" sz="2800" dirty="0"/>
              <a:t>)</a:t>
            </a:r>
            <a:endParaRPr lang="zh-CN" altLang="zh-CN" sz="2800" dirty="0"/>
          </a:p>
          <a:p>
            <a:pPr>
              <a:lnSpc>
                <a:spcPct val="150000"/>
              </a:lnSpc>
            </a:pPr>
            <a:r>
              <a:rPr lang="en-US" altLang="zh-CN" sz="2800" dirty="0"/>
              <a:t>B.②</a:t>
            </a:r>
            <a:r>
              <a:rPr lang="zh-CN" altLang="zh-CN" sz="2800" dirty="0"/>
              <a:t>中颜色变化说明上层清液中含有</a:t>
            </a:r>
            <a:r>
              <a:rPr lang="en-US" altLang="zh-CN" sz="2800" dirty="0"/>
              <a:t>SCN</a:t>
            </a:r>
            <a:r>
              <a:rPr lang="en-US" altLang="zh-CN" sz="2800" baseline="30000" dirty="0"/>
              <a:t>-</a:t>
            </a:r>
            <a:endParaRPr lang="zh-CN" altLang="zh-CN" sz="2800" dirty="0"/>
          </a:p>
          <a:p>
            <a:pPr>
              <a:lnSpc>
                <a:spcPct val="150000"/>
              </a:lnSpc>
            </a:pPr>
            <a:r>
              <a:rPr lang="en-US" altLang="zh-CN" sz="2800" dirty="0"/>
              <a:t>C.③</a:t>
            </a:r>
            <a:r>
              <a:rPr lang="zh-CN" altLang="zh-CN" sz="2800" dirty="0"/>
              <a:t>中颜色变化说明有</a:t>
            </a:r>
            <a:r>
              <a:rPr lang="en-US" altLang="zh-CN" sz="2800" dirty="0" err="1"/>
              <a:t>AgI</a:t>
            </a:r>
            <a:r>
              <a:rPr lang="zh-CN" altLang="zh-CN" sz="2800" dirty="0"/>
              <a:t>生成</a:t>
            </a:r>
          </a:p>
          <a:p>
            <a:pPr>
              <a:lnSpc>
                <a:spcPct val="150000"/>
              </a:lnSpc>
            </a:pPr>
            <a:r>
              <a:rPr lang="en-US" altLang="zh-CN" sz="2800" dirty="0"/>
              <a:t>D.</a:t>
            </a:r>
            <a:r>
              <a:rPr lang="zh-CN" altLang="zh-CN" sz="2800" dirty="0"/>
              <a:t>该实验可以证明</a:t>
            </a:r>
            <a:r>
              <a:rPr lang="en-US" altLang="zh-CN" sz="2800" dirty="0" err="1"/>
              <a:t>AgI</a:t>
            </a:r>
            <a:r>
              <a:rPr lang="zh-CN" altLang="zh-CN" sz="2800" dirty="0"/>
              <a:t>比</a:t>
            </a:r>
            <a:r>
              <a:rPr lang="en-US" altLang="zh-CN" sz="2800" dirty="0" err="1"/>
              <a:t>AgSCN</a:t>
            </a:r>
            <a:r>
              <a:rPr lang="zh-CN" altLang="zh-CN" sz="2800" dirty="0"/>
              <a:t>更难溶</a:t>
            </a:r>
          </a:p>
          <a:p>
            <a:pPr>
              <a:lnSpc>
                <a:spcPct val="150000"/>
              </a:lnSpc>
            </a:pPr>
            <a:endParaRPr lang="zh-CN" altLang="zh-CN" sz="2800" dirty="0"/>
          </a:p>
        </p:txBody>
      </p:sp>
      <p:pic>
        <p:nvPicPr>
          <p:cNvPr id="15" name="图片 14">
            <a:extLst>
              <a:ext uri="{FF2B5EF4-FFF2-40B4-BE49-F238E27FC236}">
                <a16:creationId xmlns="" xmlns:a16="http://schemas.microsoft.com/office/drawing/2014/main" id="{160ADA3B-3675-4A02-8AD2-E58BBD2E9903}"/>
              </a:ext>
            </a:extLst>
          </p:cNvPr>
          <p:cNvPicPr/>
          <p:nvPr/>
        </p:nvPicPr>
        <p:blipFill>
          <a:blip r:embed="rId2"/>
          <a:stretch>
            <a:fillRect/>
          </a:stretch>
        </p:blipFill>
        <p:spPr>
          <a:xfrm>
            <a:off x="5232629" y="853334"/>
            <a:ext cx="731838" cy="415769"/>
          </a:xfrm>
          <a:prstGeom prst="rect">
            <a:avLst/>
          </a:prstGeom>
        </p:spPr>
      </p:pic>
    </p:spTree>
    <p:extLst>
      <p:ext uri="{BB962C8B-B14F-4D97-AF65-F5344CB8AC3E}">
        <p14:creationId xmlns:p14="http://schemas.microsoft.com/office/powerpoint/2010/main" val="3509903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14" name="矩形 13">
            <a:extLst>
              <a:ext uri="{FF2B5EF4-FFF2-40B4-BE49-F238E27FC236}">
                <a16:creationId xmlns="" xmlns:a16="http://schemas.microsoft.com/office/drawing/2014/main" id="{046885A7-7A85-4A22-A840-2C8EB1E3BAC2}"/>
              </a:ext>
            </a:extLst>
          </p:cNvPr>
          <p:cNvSpPr/>
          <p:nvPr/>
        </p:nvSpPr>
        <p:spPr>
          <a:xfrm>
            <a:off x="234042" y="661078"/>
            <a:ext cx="11723913" cy="4616648"/>
          </a:xfrm>
          <a:prstGeom prst="rect">
            <a:avLst/>
          </a:prstGeom>
        </p:spPr>
        <p:txBody>
          <a:bodyPr wrap="square">
            <a:spAutoFit/>
          </a:bodyPr>
          <a:lstStyle/>
          <a:p>
            <a:pPr algn="dist">
              <a:lnSpc>
                <a:spcPct val="150000"/>
              </a:lnSpc>
            </a:pPr>
            <a:r>
              <a:rPr lang="en-US" altLang="zh-CN" sz="2800" dirty="0" smtClean="0"/>
              <a:t>3.D   A</a:t>
            </a:r>
            <a:r>
              <a:rPr lang="zh-CN" altLang="zh-CN" sz="2800" dirty="0"/>
              <a:t>项</a:t>
            </a:r>
            <a:r>
              <a:rPr lang="en-US" altLang="zh-CN" sz="2800" dirty="0"/>
              <a:t>,</a:t>
            </a:r>
            <a:r>
              <a:rPr lang="zh-CN" altLang="zh-CN" sz="2800" dirty="0"/>
              <a:t>根据信息</a:t>
            </a:r>
            <a:r>
              <a:rPr lang="en-US" altLang="zh-CN" sz="2800" dirty="0"/>
              <a:t>,</a:t>
            </a:r>
            <a:r>
              <a:rPr lang="zh-CN" altLang="zh-CN" sz="2800" dirty="0"/>
              <a:t>白色沉淀是</a:t>
            </a:r>
            <a:r>
              <a:rPr lang="en-US" altLang="zh-CN" sz="2800" dirty="0" err="1"/>
              <a:t>AgSCN</a:t>
            </a:r>
            <a:r>
              <a:rPr lang="en-US" altLang="zh-CN" sz="2800" dirty="0"/>
              <a:t>,</a:t>
            </a:r>
            <a:r>
              <a:rPr lang="zh-CN" altLang="zh-CN" sz="2800" dirty="0"/>
              <a:t>浊液中存在溶解平衡</a:t>
            </a:r>
            <a:r>
              <a:rPr lang="en-US" altLang="zh-CN" sz="2800" dirty="0"/>
              <a:t>:</a:t>
            </a:r>
            <a:r>
              <a:rPr lang="en-US" altLang="zh-CN" sz="2800" dirty="0" err="1"/>
              <a:t>AgSCN</a:t>
            </a:r>
            <a:r>
              <a:rPr lang="en-US" altLang="zh-CN" sz="2800" dirty="0"/>
              <a:t>(s)    </a:t>
            </a:r>
          </a:p>
          <a:p>
            <a:pPr>
              <a:lnSpc>
                <a:spcPct val="150000"/>
              </a:lnSpc>
            </a:pPr>
            <a:r>
              <a:rPr lang="en-US" altLang="zh-CN" sz="2800" dirty="0"/>
              <a:t>           Ag</a:t>
            </a:r>
            <a:r>
              <a:rPr lang="en-US" altLang="zh-CN" sz="2800" baseline="30000" dirty="0"/>
              <a:t>+</a:t>
            </a:r>
            <a:r>
              <a:rPr lang="en-US" altLang="zh-CN" sz="2800" dirty="0"/>
              <a:t>(</a:t>
            </a:r>
            <a:r>
              <a:rPr lang="en-US" altLang="zh-CN" sz="2800" dirty="0" err="1"/>
              <a:t>aq</a:t>
            </a:r>
            <a:r>
              <a:rPr lang="en-US" altLang="zh-CN" sz="2800" dirty="0"/>
              <a:t>)+SCN</a:t>
            </a:r>
            <a:r>
              <a:rPr lang="en-US" altLang="zh-CN" sz="2800" baseline="30000" dirty="0"/>
              <a:t>-</a:t>
            </a:r>
            <a:r>
              <a:rPr lang="en-US" altLang="zh-CN" sz="2800" dirty="0"/>
              <a:t>(</a:t>
            </a:r>
            <a:r>
              <a:rPr lang="en-US" altLang="zh-CN" sz="2800" dirty="0" err="1"/>
              <a:t>aq</a:t>
            </a:r>
            <a:r>
              <a:rPr lang="en-US" altLang="zh-CN" sz="2800" dirty="0"/>
              <a:t>),</a:t>
            </a:r>
            <a:r>
              <a:rPr lang="zh-CN" altLang="zh-CN" sz="2800" dirty="0"/>
              <a:t>正确</a:t>
            </a:r>
            <a:r>
              <a:rPr lang="en-US" altLang="zh-CN" sz="2800" dirty="0"/>
              <a:t>;B</a:t>
            </a:r>
            <a:r>
              <a:rPr lang="zh-CN" altLang="zh-CN" sz="2800" dirty="0"/>
              <a:t>项</a:t>
            </a:r>
            <a:r>
              <a:rPr lang="en-US" altLang="zh-CN" sz="2800" dirty="0"/>
              <a:t>,</a:t>
            </a:r>
            <a:r>
              <a:rPr lang="zh-CN" altLang="zh-CN" sz="2800" dirty="0"/>
              <a:t>取上层清液</a:t>
            </a:r>
            <a:r>
              <a:rPr lang="en-US" altLang="zh-CN" sz="2800" dirty="0"/>
              <a:t>,</a:t>
            </a:r>
            <a:r>
              <a:rPr lang="zh-CN" altLang="zh-CN" sz="2800" dirty="0"/>
              <a:t>加入</a:t>
            </a:r>
            <a:r>
              <a:rPr lang="en-US" altLang="zh-CN" sz="2800" dirty="0"/>
              <a:t>Fe(NO</a:t>
            </a:r>
            <a:r>
              <a:rPr lang="en-US" altLang="zh-CN" sz="2800" baseline="-25000" dirty="0"/>
              <a:t>3</a:t>
            </a:r>
            <a:r>
              <a:rPr lang="en-US" altLang="zh-CN" sz="2800" dirty="0"/>
              <a:t>)</a:t>
            </a:r>
            <a:r>
              <a:rPr lang="en-US" altLang="zh-CN" sz="2800" baseline="-25000" dirty="0"/>
              <a:t>3</a:t>
            </a:r>
            <a:r>
              <a:rPr lang="zh-CN" altLang="zh-CN" sz="2800" dirty="0"/>
              <a:t>后溶液变红</a:t>
            </a:r>
            <a:r>
              <a:rPr lang="en-US" altLang="zh-CN" sz="2800" dirty="0"/>
              <a:t>,</a:t>
            </a:r>
            <a:r>
              <a:rPr lang="zh-CN" altLang="zh-CN" sz="2800" dirty="0"/>
              <a:t>说明生成了</a:t>
            </a:r>
            <a:r>
              <a:rPr lang="en-US" altLang="zh-CN" sz="2800" dirty="0"/>
              <a:t>Fe(SCN)</a:t>
            </a:r>
            <a:r>
              <a:rPr lang="en-US" altLang="zh-CN" sz="2800" baseline="-25000" dirty="0"/>
              <a:t>3</a:t>
            </a:r>
            <a:r>
              <a:rPr lang="en-US" altLang="zh-CN" sz="2800" dirty="0"/>
              <a:t>,</a:t>
            </a:r>
            <a:r>
              <a:rPr lang="zh-CN" altLang="zh-CN" sz="2800" dirty="0"/>
              <a:t>则上层清液中含有</a:t>
            </a:r>
            <a:r>
              <a:rPr lang="en-US" altLang="zh-CN" sz="2800" dirty="0"/>
              <a:t>SCN</a:t>
            </a:r>
            <a:r>
              <a:rPr lang="en-US" altLang="zh-CN" sz="2800" baseline="30000" dirty="0"/>
              <a:t>-</a:t>
            </a:r>
            <a:r>
              <a:rPr lang="en-US" altLang="zh-CN" sz="2800" dirty="0"/>
              <a:t>,</a:t>
            </a:r>
            <a:r>
              <a:rPr lang="zh-CN" altLang="zh-CN" sz="2800" dirty="0"/>
              <a:t>正确</a:t>
            </a:r>
            <a:r>
              <a:rPr lang="en-US" altLang="zh-CN" sz="2800" dirty="0"/>
              <a:t>;C</a:t>
            </a:r>
            <a:r>
              <a:rPr lang="zh-CN" altLang="zh-CN" sz="2800" dirty="0"/>
              <a:t>项</a:t>
            </a:r>
            <a:r>
              <a:rPr lang="en-US" altLang="zh-CN" sz="2800" dirty="0"/>
              <a:t>,</a:t>
            </a:r>
            <a:r>
              <a:rPr lang="en-US" altLang="zh-CN" sz="2800" dirty="0" err="1"/>
              <a:t>AgI</a:t>
            </a:r>
            <a:r>
              <a:rPr lang="zh-CN" altLang="zh-CN" sz="2800" dirty="0"/>
              <a:t>是黄色沉淀</a:t>
            </a:r>
            <a:r>
              <a:rPr lang="en-US" altLang="zh-CN" sz="2800" dirty="0"/>
              <a:t>,</a:t>
            </a:r>
            <a:r>
              <a:rPr lang="zh-CN" altLang="zh-CN" sz="2800" dirty="0"/>
              <a:t>故产生黄色沉淀说明有</a:t>
            </a:r>
            <a:r>
              <a:rPr lang="en-US" altLang="zh-CN" sz="2800" dirty="0" err="1"/>
              <a:t>AgI</a:t>
            </a:r>
            <a:r>
              <a:rPr lang="zh-CN" altLang="zh-CN" sz="2800" dirty="0"/>
              <a:t>产生</a:t>
            </a:r>
            <a:r>
              <a:rPr lang="en-US" altLang="zh-CN" sz="2800" dirty="0"/>
              <a:t>,</a:t>
            </a:r>
            <a:r>
              <a:rPr lang="zh-CN" altLang="zh-CN" sz="2800" dirty="0"/>
              <a:t>正确</a:t>
            </a:r>
            <a:r>
              <a:rPr lang="en-US" altLang="zh-CN" sz="2800" dirty="0"/>
              <a:t>;D</a:t>
            </a:r>
            <a:r>
              <a:rPr lang="zh-CN" altLang="zh-CN" sz="2800" dirty="0"/>
              <a:t>项</a:t>
            </a:r>
            <a:r>
              <a:rPr lang="en-US" altLang="zh-CN" sz="2800" dirty="0"/>
              <a:t>,</a:t>
            </a:r>
            <a:r>
              <a:rPr lang="zh-CN" altLang="zh-CN" sz="2800" dirty="0"/>
              <a:t>可能溶液中</a:t>
            </a:r>
            <a:r>
              <a:rPr lang="en-US" altLang="zh-CN" sz="2800" i="1" dirty="0"/>
              <a:t>Q</a:t>
            </a:r>
            <a:r>
              <a:rPr lang="en-US" altLang="zh-CN" sz="2800" baseline="-25000" dirty="0"/>
              <a:t>c</a:t>
            </a:r>
            <a:r>
              <a:rPr lang="en-US" altLang="zh-CN" sz="2800" dirty="0"/>
              <a:t>=</a:t>
            </a:r>
            <a:r>
              <a:rPr lang="en-US" altLang="zh-CN" sz="2800" i="1" dirty="0"/>
              <a:t>c</a:t>
            </a:r>
            <a:r>
              <a:rPr lang="en-US" altLang="zh-CN" sz="2800" dirty="0"/>
              <a:t>(I</a:t>
            </a:r>
            <a:r>
              <a:rPr lang="en-US" altLang="zh-CN" sz="2800" baseline="30000" dirty="0"/>
              <a:t>-</a:t>
            </a:r>
            <a:r>
              <a:rPr lang="en-US" altLang="zh-CN" sz="2800" dirty="0"/>
              <a:t>)·</a:t>
            </a:r>
            <a:r>
              <a:rPr lang="en-US" altLang="zh-CN" sz="2800" i="1" dirty="0"/>
              <a:t>c</a:t>
            </a:r>
            <a:r>
              <a:rPr lang="en-US" altLang="zh-CN" sz="2800" dirty="0"/>
              <a:t>(Ag</a:t>
            </a:r>
            <a:r>
              <a:rPr lang="en-US" altLang="zh-CN" sz="2800" baseline="30000" dirty="0"/>
              <a:t>+</a:t>
            </a:r>
            <a:r>
              <a:rPr lang="en-US" altLang="zh-CN" sz="2800" dirty="0"/>
              <a:t>)&gt;</a:t>
            </a:r>
            <a:r>
              <a:rPr lang="en-US" altLang="zh-CN" sz="2800" i="1" dirty="0" err="1"/>
              <a:t>K</a:t>
            </a:r>
            <a:r>
              <a:rPr lang="en-US" altLang="zh-CN" sz="2800" baseline="-25000" dirty="0" err="1"/>
              <a:t>sp</a:t>
            </a:r>
            <a:r>
              <a:rPr lang="en-US" altLang="zh-CN" sz="2800" dirty="0"/>
              <a:t>(</a:t>
            </a:r>
            <a:r>
              <a:rPr lang="en-US" altLang="zh-CN" sz="2800" dirty="0" err="1"/>
              <a:t>AgI</a:t>
            </a:r>
            <a:r>
              <a:rPr lang="en-US" altLang="zh-CN" sz="2800" dirty="0"/>
              <a:t>),</a:t>
            </a:r>
            <a:r>
              <a:rPr lang="zh-CN" altLang="zh-CN" sz="2800" dirty="0"/>
              <a:t>出现</a:t>
            </a:r>
            <a:r>
              <a:rPr lang="en-US" altLang="zh-CN" sz="2800" dirty="0" err="1"/>
              <a:t>AgI</a:t>
            </a:r>
            <a:r>
              <a:rPr lang="zh-CN" altLang="zh-CN" sz="2800" dirty="0"/>
              <a:t>沉淀</a:t>
            </a:r>
            <a:r>
              <a:rPr lang="en-US" altLang="zh-CN" sz="2800" dirty="0"/>
              <a:t>,</a:t>
            </a:r>
            <a:r>
              <a:rPr lang="zh-CN" altLang="zh-CN" sz="2800" dirty="0"/>
              <a:t>错误。</a:t>
            </a:r>
            <a:endParaRPr lang="en-US" altLang="zh-CN" sz="2800" dirty="0"/>
          </a:p>
          <a:p>
            <a:pPr>
              <a:lnSpc>
                <a:spcPct val="150000"/>
              </a:lnSpc>
            </a:pPr>
            <a:endParaRPr lang="zh-CN" altLang="zh-CN" sz="2800" dirty="0"/>
          </a:p>
          <a:p>
            <a:pPr>
              <a:lnSpc>
                <a:spcPct val="150000"/>
              </a:lnSpc>
            </a:pPr>
            <a:r>
              <a:rPr lang="zh-CN" altLang="zh-CN" sz="2800" dirty="0"/>
              <a:t>　</a:t>
            </a:r>
          </a:p>
        </p:txBody>
      </p:sp>
      <p:pic>
        <p:nvPicPr>
          <p:cNvPr id="15" name="图片 14">
            <a:extLst>
              <a:ext uri="{FF2B5EF4-FFF2-40B4-BE49-F238E27FC236}">
                <a16:creationId xmlns="" xmlns:a16="http://schemas.microsoft.com/office/drawing/2014/main" id="{160ADA3B-3675-4A02-8AD2-E58BBD2E9903}"/>
              </a:ext>
            </a:extLst>
          </p:cNvPr>
          <p:cNvPicPr/>
          <p:nvPr/>
        </p:nvPicPr>
        <p:blipFill>
          <a:blip r:embed="rId2"/>
          <a:stretch>
            <a:fillRect/>
          </a:stretch>
        </p:blipFill>
        <p:spPr>
          <a:xfrm>
            <a:off x="450508" y="1507704"/>
            <a:ext cx="731838" cy="415769"/>
          </a:xfrm>
          <a:prstGeom prst="rect">
            <a:avLst/>
          </a:prstGeom>
        </p:spPr>
      </p:pic>
    </p:spTree>
    <p:extLst>
      <p:ext uri="{BB962C8B-B14F-4D97-AF65-F5344CB8AC3E}">
        <p14:creationId xmlns:p14="http://schemas.microsoft.com/office/powerpoint/2010/main" val="4082203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599" y="-2"/>
            <a:ext cx="842917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5   </a:t>
            </a:r>
            <a:r>
              <a:rPr lang="en-US" altLang="zh-CN" sz="2800" i="1" dirty="0" err="1">
                <a:solidFill>
                  <a:srgbClr val="DA251C"/>
                </a:solidFill>
              </a:rPr>
              <a:t>K</a:t>
            </a:r>
            <a:r>
              <a:rPr lang="en-US" altLang="zh-CN" sz="2800" baseline="-25000" dirty="0" err="1">
                <a:solidFill>
                  <a:srgbClr val="DA251C"/>
                </a:solidFill>
              </a:rPr>
              <a:t>sp</a:t>
            </a:r>
            <a:r>
              <a:rPr lang="zh-CN" altLang="zh-CN" sz="2800" dirty="0">
                <a:solidFill>
                  <a:srgbClr val="DA251C"/>
                </a:solidFill>
              </a:rPr>
              <a:t>的计算和沉淀溶解平衡图像题的解题策略</a:t>
            </a:r>
          </a:p>
        </p:txBody>
      </p:sp>
      <p:sp>
        <p:nvSpPr>
          <p:cNvPr id="2" name="矩形 1"/>
          <p:cNvSpPr/>
          <p:nvPr/>
        </p:nvSpPr>
        <p:spPr>
          <a:xfrm>
            <a:off x="234043" y="775736"/>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b="1" dirty="0"/>
              <a:t>1.</a:t>
            </a:r>
            <a:r>
              <a:rPr lang="en-US" altLang="zh-CN" sz="2800" b="1" i="1" dirty="0"/>
              <a:t>K</a:t>
            </a:r>
            <a:r>
              <a:rPr lang="en-US" altLang="zh-CN" sz="2800" b="1" baseline="-25000" dirty="0"/>
              <a:t>sp</a:t>
            </a:r>
            <a:r>
              <a:rPr lang="zh-CN" altLang="zh-CN" sz="2800" b="1" dirty="0"/>
              <a:t>的</a:t>
            </a:r>
            <a:r>
              <a:rPr lang="en-US" altLang="zh-CN" sz="2800" b="1" dirty="0"/>
              <a:t>4</a:t>
            </a:r>
            <a:r>
              <a:rPr lang="zh-CN" altLang="zh-CN" sz="2800" b="1" dirty="0"/>
              <a:t>种计算类型 </a:t>
            </a:r>
            <a:endParaRPr lang="zh-CN"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E077A40A-0157-443A-B16B-3C1B77B89E64}"/>
              </a:ext>
            </a:extLst>
          </p:cNvPr>
          <p:cNvGraphicFramePr>
            <a:graphicFrameLocks noGrp="1"/>
          </p:cNvGraphicFramePr>
          <p:nvPr>
            <p:extLst>
              <p:ext uri="{D42A27DB-BD31-4B8C-83A1-F6EECF244321}">
                <p14:modId xmlns:p14="http://schemas.microsoft.com/office/powerpoint/2010/main" val="1248236030"/>
              </p:ext>
            </p:extLst>
          </p:nvPr>
        </p:nvGraphicFramePr>
        <p:xfrm>
          <a:off x="323849" y="2130757"/>
          <a:ext cx="11553826" cy="4480560"/>
        </p:xfrm>
        <a:graphic>
          <a:graphicData uri="http://schemas.openxmlformats.org/drawingml/2006/table">
            <a:tbl>
              <a:tblPr firstRow="1" firstCol="1" bandRow="1">
                <a:tableStyleId>{5C22544A-7EE6-4342-B048-85BDC9FD1C3A}</a:tableStyleId>
              </a:tblPr>
              <a:tblGrid>
                <a:gridCol w="3595008">
                  <a:extLst>
                    <a:ext uri="{9D8B030D-6E8A-4147-A177-3AD203B41FA5}">
                      <a16:colId xmlns="" xmlns:a16="http://schemas.microsoft.com/office/drawing/2014/main" val="2003919989"/>
                    </a:ext>
                  </a:extLst>
                </a:gridCol>
                <a:gridCol w="7958818">
                  <a:extLst>
                    <a:ext uri="{9D8B030D-6E8A-4147-A177-3AD203B41FA5}">
                      <a16:colId xmlns="" xmlns:a16="http://schemas.microsoft.com/office/drawing/2014/main" val="3308868022"/>
                    </a:ext>
                  </a:extLst>
                </a:gridCol>
              </a:tblGrid>
              <a:tr h="0">
                <a:tc>
                  <a:txBody>
                    <a:bodyPr/>
                    <a:lstStyle/>
                    <a:p>
                      <a:pPr algn="ctr">
                        <a:lnSpc>
                          <a:spcPct val="150000"/>
                        </a:lnSpc>
                        <a:spcAft>
                          <a:spcPts val="0"/>
                        </a:spcAft>
                      </a:pPr>
                      <a:r>
                        <a:rPr lang="zh-CN" sz="2800" b="0" dirty="0">
                          <a:solidFill>
                            <a:schemeClr val="tx1"/>
                          </a:solidFill>
                          <a:effectLst/>
                          <a:latin typeface="+mn-lt"/>
                          <a:ea typeface="+mn-ea"/>
                        </a:rPr>
                        <a:t>常考题型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解题策略</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39139389"/>
                  </a:ext>
                </a:extLst>
              </a:tr>
              <a:tr h="0">
                <a:tc>
                  <a:txBody>
                    <a:bodyPr/>
                    <a:lstStyle/>
                    <a:p>
                      <a:pPr>
                        <a:lnSpc>
                          <a:spcPct val="150000"/>
                        </a:lnSpc>
                        <a:spcAft>
                          <a:spcPts val="0"/>
                        </a:spcAft>
                      </a:pPr>
                      <a:r>
                        <a:rPr lang="zh-CN" sz="2800" b="0" dirty="0">
                          <a:solidFill>
                            <a:schemeClr val="tx1"/>
                          </a:solidFill>
                          <a:effectLst/>
                          <a:latin typeface="+mn-lt"/>
                          <a:ea typeface="+mn-ea"/>
                        </a:rPr>
                        <a:t>根据定义式或者数形结合求</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a:t>
                      </a:r>
                      <a:r>
                        <a:rPr lang="zh-CN" sz="2800" b="0" dirty="0">
                          <a:solidFill>
                            <a:schemeClr val="tx1"/>
                          </a:solidFill>
                          <a:effectLst/>
                          <a:latin typeface="+mn-lt"/>
                          <a:ea typeface="+mn-ea"/>
                        </a:rPr>
                        <a:t>或者判断沉淀金属离子所需</a:t>
                      </a:r>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直接根据</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a:t>
                      </a:r>
                      <a:r>
                        <a:rPr lang="en-US" sz="2800" b="0" dirty="0" err="1">
                          <a:solidFill>
                            <a:schemeClr val="tx1"/>
                          </a:solidFill>
                          <a:effectLst/>
                          <a:latin typeface="+mn-lt"/>
                          <a:ea typeface="+mn-ea"/>
                        </a:rPr>
                        <a:t>A</a:t>
                      </a:r>
                      <a:r>
                        <a:rPr lang="en-US" sz="2800" b="0" i="1" baseline="-25000" dirty="0" err="1">
                          <a:solidFill>
                            <a:schemeClr val="tx1"/>
                          </a:solidFill>
                          <a:effectLst/>
                          <a:latin typeface="+mn-lt"/>
                          <a:ea typeface="+mn-ea"/>
                        </a:rPr>
                        <a:t>m</a:t>
                      </a:r>
                      <a:r>
                        <a:rPr lang="en-US" sz="2800" b="0" dirty="0" err="1">
                          <a:solidFill>
                            <a:schemeClr val="tx1"/>
                          </a:solidFill>
                          <a:effectLst/>
                          <a:latin typeface="+mn-lt"/>
                          <a:ea typeface="+mn-ea"/>
                        </a:rPr>
                        <a:t>B</a:t>
                      </a:r>
                      <a:r>
                        <a:rPr lang="en-US" sz="2800" b="0" i="1" baseline="-25000" dirty="0" err="1">
                          <a:solidFill>
                            <a:schemeClr val="tx1"/>
                          </a:solidFill>
                          <a:effectLst/>
                          <a:latin typeface="+mn-lt"/>
                          <a:ea typeface="+mn-ea"/>
                        </a:rPr>
                        <a:t>n</a:t>
                      </a:r>
                      <a:r>
                        <a:rPr lang="en-US" sz="2800" b="0" dirty="0">
                          <a:solidFill>
                            <a:schemeClr val="tx1"/>
                          </a:solidFill>
                          <a:effectLst/>
                          <a:latin typeface="+mn-lt"/>
                          <a:ea typeface="+mn-ea"/>
                        </a:rPr>
                        <a:t>)=</a:t>
                      </a:r>
                      <a:r>
                        <a:rPr lang="en-US" sz="2800" b="0" i="1" dirty="0">
                          <a:solidFill>
                            <a:schemeClr val="tx1"/>
                          </a:solidFill>
                          <a:effectLst/>
                          <a:latin typeface="+mn-lt"/>
                          <a:ea typeface="+mn-ea"/>
                        </a:rPr>
                        <a:t>c</a:t>
                      </a:r>
                      <a:r>
                        <a:rPr lang="en-US" sz="2800" b="0" i="1" baseline="30000" dirty="0">
                          <a:solidFill>
                            <a:schemeClr val="tx1"/>
                          </a:solidFill>
                          <a:effectLst/>
                          <a:latin typeface="+mn-lt"/>
                          <a:ea typeface="+mn-ea"/>
                        </a:rPr>
                        <a:t>m</a:t>
                      </a:r>
                      <a:r>
                        <a:rPr lang="en-US" sz="2800" b="0" dirty="0">
                          <a:solidFill>
                            <a:schemeClr val="tx1"/>
                          </a:solidFill>
                          <a:effectLst/>
                          <a:latin typeface="+mn-lt"/>
                          <a:ea typeface="+mn-ea"/>
                        </a:rPr>
                        <a:t>(A</a:t>
                      </a:r>
                      <a:r>
                        <a:rPr lang="en-US" sz="2800" b="0" i="1" baseline="30000" dirty="0">
                          <a:solidFill>
                            <a:schemeClr val="tx1"/>
                          </a:solidFill>
                          <a:effectLst/>
                          <a:latin typeface="+mn-lt"/>
                          <a:ea typeface="+mn-ea"/>
                        </a:rPr>
                        <a:t>n</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en-US" sz="2800" b="0" i="1" dirty="0" err="1">
                          <a:solidFill>
                            <a:schemeClr val="tx1"/>
                          </a:solidFill>
                          <a:effectLst/>
                          <a:latin typeface="+mn-lt"/>
                          <a:ea typeface="+mn-ea"/>
                        </a:rPr>
                        <a:t>c</a:t>
                      </a:r>
                      <a:r>
                        <a:rPr lang="en-US" sz="2800" b="0" i="1" baseline="30000" dirty="0" err="1">
                          <a:solidFill>
                            <a:schemeClr val="tx1"/>
                          </a:solidFill>
                          <a:effectLst/>
                          <a:latin typeface="+mn-lt"/>
                          <a:ea typeface="+mn-ea"/>
                        </a:rPr>
                        <a:t>n</a:t>
                      </a:r>
                      <a:r>
                        <a:rPr lang="en-US" sz="2800" b="0" dirty="0">
                          <a:solidFill>
                            <a:schemeClr val="tx1"/>
                          </a:solidFill>
                          <a:effectLst/>
                          <a:latin typeface="+mn-lt"/>
                          <a:ea typeface="+mn-ea"/>
                        </a:rPr>
                        <a:t>(</a:t>
                      </a:r>
                      <a:r>
                        <a:rPr lang="en-US" sz="2800" b="0" dirty="0" err="1">
                          <a:solidFill>
                            <a:schemeClr val="tx1"/>
                          </a:solidFill>
                          <a:effectLst/>
                          <a:latin typeface="+mn-lt"/>
                          <a:ea typeface="+mn-ea"/>
                        </a:rPr>
                        <a:t>B</a:t>
                      </a:r>
                      <a:r>
                        <a:rPr lang="en-US" sz="2800" b="0" i="1" baseline="30000" dirty="0" err="1">
                          <a:solidFill>
                            <a:schemeClr val="tx1"/>
                          </a:solidFill>
                          <a:effectLst/>
                          <a:latin typeface="+mn-lt"/>
                          <a:ea typeface="+mn-ea"/>
                        </a:rPr>
                        <a:t>m</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解答</a:t>
                      </a:r>
                      <a:r>
                        <a:rPr lang="en-US" sz="2800" b="0" dirty="0">
                          <a:solidFill>
                            <a:schemeClr val="tx1"/>
                          </a:solidFill>
                          <a:effectLst/>
                          <a:latin typeface="+mn-lt"/>
                          <a:ea typeface="+mn-ea"/>
                        </a:rPr>
                        <a:t>,</a:t>
                      </a:r>
                      <a:r>
                        <a:rPr lang="zh-CN" sz="2800" b="0" dirty="0">
                          <a:solidFill>
                            <a:schemeClr val="tx1"/>
                          </a:solidFill>
                          <a:effectLst/>
                          <a:latin typeface="+mn-lt"/>
                          <a:ea typeface="+mn-ea"/>
                        </a:rPr>
                        <a:t>如果已知溶解度</a:t>
                      </a:r>
                      <a:r>
                        <a:rPr lang="en-US" sz="2800" b="0" dirty="0">
                          <a:solidFill>
                            <a:schemeClr val="tx1"/>
                          </a:solidFill>
                          <a:effectLst/>
                          <a:latin typeface="+mn-lt"/>
                          <a:ea typeface="+mn-ea"/>
                        </a:rPr>
                        <a:t>,</a:t>
                      </a:r>
                      <a:r>
                        <a:rPr lang="zh-CN" sz="2800" b="0" dirty="0">
                          <a:solidFill>
                            <a:schemeClr val="tx1"/>
                          </a:solidFill>
                          <a:effectLst/>
                          <a:latin typeface="+mn-lt"/>
                          <a:ea typeface="+mn-ea"/>
                        </a:rPr>
                        <a:t>则化为物质的量浓度再代入计算</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91342458"/>
                  </a:ext>
                </a:extLst>
              </a:tr>
              <a:tr h="0">
                <a:tc>
                  <a:txBody>
                    <a:bodyPr/>
                    <a:lstStyle/>
                    <a:p>
                      <a:pPr>
                        <a:lnSpc>
                          <a:spcPct val="150000"/>
                        </a:lnSpc>
                        <a:spcAft>
                          <a:spcPts val="0"/>
                        </a:spcAft>
                      </a:pPr>
                      <a:r>
                        <a:rPr lang="zh-CN" sz="2800" b="0">
                          <a:solidFill>
                            <a:schemeClr val="tx1"/>
                          </a:solidFill>
                          <a:effectLst/>
                          <a:latin typeface="+mn-lt"/>
                          <a:ea typeface="+mn-ea"/>
                        </a:rPr>
                        <a:t>沉淀先后的计算与判断</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沉淀类型相同</a:t>
                      </a:r>
                      <a:r>
                        <a:rPr lang="en-US" sz="2800" b="0" dirty="0">
                          <a:solidFill>
                            <a:schemeClr val="tx1"/>
                          </a:solidFill>
                          <a:effectLst/>
                          <a:latin typeface="+mn-lt"/>
                          <a:ea typeface="+mn-ea"/>
                        </a:rPr>
                        <a:t>,</a:t>
                      </a:r>
                      <a:r>
                        <a:rPr lang="zh-CN" sz="2800" b="0" dirty="0">
                          <a:solidFill>
                            <a:schemeClr val="tx1"/>
                          </a:solidFill>
                          <a:effectLst/>
                          <a:latin typeface="+mn-lt"/>
                          <a:ea typeface="+mn-ea"/>
                        </a:rPr>
                        <a:t>则</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zh-CN" sz="2800" b="0" dirty="0">
                          <a:solidFill>
                            <a:schemeClr val="tx1"/>
                          </a:solidFill>
                          <a:effectLst/>
                          <a:latin typeface="+mn-lt"/>
                          <a:ea typeface="+mn-ea"/>
                        </a:rPr>
                        <a:t>小的化合物先沉淀</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5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沉淀类型不同</a:t>
                      </a:r>
                      <a:r>
                        <a:rPr lang="en-US" sz="2800" b="0" dirty="0">
                          <a:solidFill>
                            <a:schemeClr val="tx1"/>
                          </a:solidFill>
                          <a:effectLst/>
                          <a:latin typeface="+mn-lt"/>
                          <a:ea typeface="+mn-ea"/>
                        </a:rPr>
                        <a:t>,</a:t>
                      </a:r>
                      <a:r>
                        <a:rPr lang="zh-CN" sz="2800" b="0" dirty="0">
                          <a:solidFill>
                            <a:schemeClr val="tx1"/>
                          </a:solidFill>
                          <a:effectLst/>
                          <a:latin typeface="+mn-lt"/>
                          <a:ea typeface="+mn-ea"/>
                        </a:rPr>
                        <a:t>则需要根据</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zh-CN" sz="2800" b="0" dirty="0">
                          <a:solidFill>
                            <a:schemeClr val="tx1"/>
                          </a:solidFill>
                          <a:effectLst/>
                          <a:latin typeface="+mn-lt"/>
                          <a:ea typeface="+mn-ea"/>
                        </a:rPr>
                        <a:t>分别计算出沉淀时所需离子浓度</a:t>
                      </a:r>
                      <a:r>
                        <a:rPr lang="en-US" sz="2800" b="0" dirty="0">
                          <a:solidFill>
                            <a:schemeClr val="tx1"/>
                          </a:solidFill>
                          <a:effectLst/>
                          <a:latin typeface="+mn-lt"/>
                          <a:ea typeface="+mn-ea"/>
                        </a:rPr>
                        <a:t>,</a:t>
                      </a:r>
                      <a:r>
                        <a:rPr lang="zh-CN" sz="2800" b="0" dirty="0">
                          <a:solidFill>
                            <a:schemeClr val="tx1"/>
                          </a:solidFill>
                          <a:effectLst/>
                          <a:latin typeface="+mn-lt"/>
                          <a:ea typeface="+mn-ea"/>
                        </a:rPr>
                        <a:t>所需离子浓度小的先沉淀</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79873688"/>
                  </a:ext>
                </a:extLst>
              </a:tr>
            </a:tbl>
          </a:graphicData>
        </a:graphic>
      </p:graphicFrame>
    </p:spTree>
    <p:extLst>
      <p:ext uri="{BB962C8B-B14F-4D97-AF65-F5344CB8AC3E}">
        <p14:creationId xmlns:p14="http://schemas.microsoft.com/office/powerpoint/2010/main" val="2297157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317226"/>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mc:AlternateContent xmlns:mc="http://schemas.openxmlformats.org/markup-compatibility/2006" xmlns:a14="http://schemas.microsoft.com/office/drawing/2010/main">
        <mc:Choice Requires="a14">
          <p:graphicFrame>
            <p:nvGraphicFramePr>
              <p:cNvPr id="18" name="表格 17">
                <a:extLst>
                  <a:ext uri="{FF2B5EF4-FFF2-40B4-BE49-F238E27FC236}">
                    <a16:creationId xmlns="" xmlns:a16="http://schemas.microsoft.com/office/drawing/2014/main" id="{C7FE9993-0F2F-472B-AAE0-36BA14FAAAFD}"/>
                  </a:ext>
                </a:extLst>
              </p:cNvPr>
              <p:cNvGraphicFramePr>
                <a:graphicFrameLocks noGrp="1"/>
              </p:cNvGraphicFramePr>
              <p:nvPr>
                <p:extLst>
                  <p:ext uri="{D42A27DB-BD31-4B8C-83A1-F6EECF244321}">
                    <p14:modId xmlns:p14="http://schemas.microsoft.com/office/powerpoint/2010/main" val="2715275097"/>
                  </p:ext>
                </p:extLst>
              </p:nvPr>
            </p:nvGraphicFramePr>
            <p:xfrm>
              <a:off x="323849" y="1008384"/>
              <a:ext cx="11553826" cy="5247273"/>
            </p:xfrm>
            <a:graphic>
              <a:graphicData uri="http://schemas.openxmlformats.org/drawingml/2006/table">
                <a:tbl>
                  <a:tblPr firstRow="1" firstCol="1" bandRow="1">
                    <a:tableStyleId>{5C22544A-7EE6-4342-B048-85BDC9FD1C3A}</a:tableStyleId>
                  </a:tblPr>
                  <a:tblGrid>
                    <a:gridCol w="3595008">
                      <a:extLst>
                        <a:ext uri="{9D8B030D-6E8A-4147-A177-3AD203B41FA5}">
                          <a16:colId xmlns="" xmlns:a16="http://schemas.microsoft.com/office/drawing/2014/main" val="2003919989"/>
                        </a:ext>
                      </a:extLst>
                    </a:gridCol>
                    <a:gridCol w="7958818">
                      <a:extLst>
                        <a:ext uri="{9D8B030D-6E8A-4147-A177-3AD203B41FA5}">
                          <a16:colId xmlns="" xmlns:a16="http://schemas.microsoft.com/office/drawing/2014/main" val="3308868022"/>
                        </a:ext>
                      </a:extLst>
                    </a:gridCol>
                  </a:tblGrid>
                  <a:tr h="681648">
                    <a:tc>
                      <a:txBody>
                        <a:bodyPr/>
                        <a:lstStyle/>
                        <a:p>
                          <a:pPr algn="ctr">
                            <a:lnSpc>
                              <a:spcPct val="150000"/>
                            </a:lnSpc>
                            <a:spcAft>
                              <a:spcPts val="0"/>
                            </a:spcAft>
                          </a:pPr>
                          <a:r>
                            <a:rPr lang="zh-CN" sz="2800" b="0" dirty="0">
                              <a:solidFill>
                                <a:schemeClr val="tx1"/>
                              </a:solidFill>
                              <a:effectLst/>
                              <a:latin typeface="+mn-lt"/>
                              <a:ea typeface="+mn-ea"/>
                            </a:rPr>
                            <a:t>常考题型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解题策略</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39139389"/>
                      </a:ext>
                    </a:extLst>
                  </a:tr>
                  <a:tr h="3202328">
                    <a:tc>
                      <a:txBody>
                        <a:bodyPr/>
                        <a:lstStyle/>
                        <a:p>
                          <a:pPr>
                            <a:lnSpc>
                              <a:spcPct val="150000"/>
                            </a:lnSpc>
                            <a:spcAft>
                              <a:spcPts val="0"/>
                            </a:spcAft>
                          </a:pPr>
                          <a:r>
                            <a:rPr lang="zh-CN" sz="2800" b="0">
                              <a:solidFill>
                                <a:schemeClr val="tx1"/>
                              </a:solidFill>
                              <a:effectLst/>
                              <a:latin typeface="+mn-lt"/>
                              <a:ea typeface="+mn-ea"/>
                            </a:rPr>
                            <a:t>根据两种含同种离子的化合物的</a:t>
                          </a:r>
                          <a:r>
                            <a:rPr lang="en-US" sz="2800" b="0">
                              <a:solidFill>
                                <a:schemeClr val="tx1"/>
                              </a:solidFill>
                              <a:effectLst/>
                              <a:latin typeface="+mn-lt"/>
                              <a:ea typeface="+mn-ea"/>
                            </a:rPr>
                            <a:t>K</a:t>
                          </a:r>
                          <a:r>
                            <a:rPr lang="en-US" sz="2800" b="0" baseline="-25000">
                              <a:solidFill>
                                <a:schemeClr val="tx1"/>
                              </a:solidFill>
                              <a:effectLst/>
                              <a:latin typeface="+mn-lt"/>
                              <a:ea typeface="+mn-ea"/>
                            </a:rPr>
                            <a:t>sp</a:t>
                          </a:r>
                          <a:r>
                            <a:rPr lang="zh-CN" sz="2800" b="0">
                              <a:solidFill>
                                <a:schemeClr val="tx1"/>
                              </a:solidFill>
                              <a:effectLst/>
                              <a:latin typeface="+mn-lt"/>
                              <a:ea typeface="+mn-ea"/>
                            </a:rPr>
                            <a:t>数据</a:t>
                          </a:r>
                          <a:r>
                            <a:rPr lang="en-US" sz="2800" b="0">
                              <a:solidFill>
                                <a:schemeClr val="tx1"/>
                              </a:solidFill>
                              <a:effectLst/>
                              <a:latin typeface="+mn-lt"/>
                              <a:ea typeface="+mn-ea"/>
                            </a:rPr>
                            <a:t>,</a:t>
                          </a:r>
                          <a:r>
                            <a:rPr lang="zh-CN" sz="2800" b="0">
                              <a:solidFill>
                                <a:schemeClr val="tx1"/>
                              </a:solidFill>
                              <a:effectLst/>
                              <a:latin typeface="+mn-lt"/>
                              <a:ea typeface="+mn-ea"/>
                            </a:rPr>
                            <a:t>求溶液中不同离子浓度的比值</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如某溶液中含有</a:t>
                          </a:r>
                          <a:r>
                            <a:rPr lang="en-US" sz="2800" b="0" dirty="0">
                              <a:solidFill>
                                <a:schemeClr val="tx1"/>
                              </a:solidFill>
                              <a:effectLst/>
                              <a:latin typeface="+mn-lt"/>
                              <a:ea typeface="+mn-ea"/>
                            </a:rPr>
                            <a:t>I</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等</a:t>
                          </a:r>
                          <a:r>
                            <a:rPr lang="en-US" sz="2800" b="0" dirty="0">
                              <a:solidFill>
                                <a:schemeClr val="tx1"/>
                              </a:solidFill>
                              <a:effectLst/>
                              <a:latin typeface="+mn-lt"/>
                              <a:ea typeface="+mn-ea"/>
                            </a:rPr>
                            <a:t>,</a:t>
                          </a:r>
                          <a:r>
                            <a:rPr lang="zh-CN" sz="2800" b="0" dirty="0">
                              <a:solidFill>
                                <a:schemeClr val="tx1"/>
                              </a:solidFill>
                              <a:effectLst/>
                              <a:latin typeface="+mn-lt"/>
                              <a:ea typeface="+mn-ea"/>
                            </a:rPr>
                            <a:t>向其中滴加</a:t>
                          </a:r>
                          <a:r>
                            <a:rPr lang="en-US" sz="2800" b="0" dirty="0">
                              <a:solidFill>
                                <a:schemeClr val="tx1"/>
                              </a:solidFill>
                              <a:effectLst/>
                              <a:latin typeface="+mn-lt"/>
                              <a:ea typeface="+mn-ea"/>
                            </a:rPr>
                            <a:t>AgNO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当</a:t>
                          </a:r>
                          <a:r>
                            <a:rPr lang="en-US" sz="2800" b="0" dirty="0">
                              <a:solidFill>
                                <a:schemeClr val="tx1"/>
                              </a:solidFill>
                              <a:effectLst/>
                              <a:latin typeface="+mn-lt"/>
                              <a:ea typeface="+mn-ea"/>
                            </a:rPr>
                            <a:t>AgCl</a:t>
                          </a:r>
                          <a:r>
                            <a:rPr lang="zh-CN" sz="2800" b="0" dirty="0">
                              <a:solidFill>
                                <a:schemeClr val="tx1"/>
                              </a:solidFill>
                              <a:effectLst/>
                              <a:latin typeface="+mn-lt"/>
                              <a:ea typeface="+mn-ea"/>
                            </a:rPr>
                            <a:t>开始沉淀时</a:t>
                          </a:r>
                          <a:r>
                            <a:rPr lang="en-US" sz="2800" b="0" dirty="0">
                              <a:solidFill>
                                <a:schemeClr val="tx1"/>
                              </a:solidFill>
                              <a:effectLst/>
                              <a:latin typeface="+mn-lt"/>
                              <a:ea typeface="+mn-ea"/>
                            </a:rPr>
                            <a:t>,</a:t>
                          </a:r>
                          <a:r>
                            <a:rPr lang="zh-CN" sz="2800" b="0" dirty="0">
                              <a:solidFill>
                                <a:schemeClr val="tx1"/>
                              </a:solidFill>
                              <a:effectLst/>
                              <a:latin typeface="+mn-lt"/>
                              <a:ea typeface="+mn-ea"/>
                            </a:rPr>
                            <a:t>求溶液中</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I</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num>
                                <m:den>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C</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l</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den>
                              </m:f>
                            </m:oMath>
                          </a14:m>
                          <a:r>
                            <a:rPr lang="en-US" sz="2800" b="0" dirty="0">
                              <a:solidFill>
                                <a:schemeClr val="tx1"/>
                              </a:solidFill>
                              <a:effectLst/>
                              <a:latin typeface="+mn-lt"/>
                              <a:ea typeface="+mn-ea"/>
                            </a:rPr>
                            <a:t>,</a:t>
                          </a:r>
                          <a:r>
                            <a:rPr lang="zh-CN" sz="2800" b="0" dirty="0">
                              <a:solidFill>
                                <a:schemeClr val="tx1"/>
                              </a:solidFill>
                              <a:effectLst/>
                              <a:latin typeface="+mn-lt"/>
                              <a:ea typeface="+mn-ea"/>
                            </a:rPr>
                            <a:t>则有</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I</m:t>
                                      </m:r>
                                    </m:e>
                                    <m:sup>
                                      <m:r>
                                        <m:rPr>
                                          <m:nor/>
                                        </m:rPr>
                                        <a:rPr lang="en-US" sz="2800" b="0">
                                          <a:solidFill>
                                            <a:schemeClr val="tx1"/>
                                          </a:solidFill>
                                          <a:effectLst/>
                                          <a:latin typeface="+mn-lt"/>
                                          <a:ea typeface="+mn-ea"/>
                                        </a:rPr>
                                        <m:t>−</m:t>
                                      </m:r>
                                    </m:sup>
                                  </m:sSup>
                                  <m:r>
                                    <m:rPr>
                                      <m:nor/>
                                    </m:rPr>
                                    <a:rPr lang="en-US" sz="2800" b="0">
                                      <a:solidFill>
                                        <a:schemeClr val="tx1"/>
                                      </a:solidFill>
                                      <a:effectLst/>
                                      <a:latin typeface="+mn-lt"/>
                                      <a:ea typeface="+mn-ea"/>
                                    </a:rPr>
                                    <m:t>)</m:t>
                                  </m:r>
                                </m:num>
                                <m:den>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C</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l</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den>
                              </m:f>
                            </m:oMath>
                          </a14:m>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A</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g</m:t>
                                      </m:r>
                                    </m:e>
                                    <m:sup>
                                      <m:r>
                                        <a:rPr lang="en-US" sz="2800" b="0" i="0" smtClean="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I</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num>
                                <m:den>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A</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g</m:t>
                                      </m:r>
                                    </m:e>
                                    <m:sup>
                                      <m:r>
                                        <a:rPr lang="en-US" sz="2800" b="0" i="0" smtClean="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C</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l</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den>
                              </m:f>
                            </m:oMath>
                          </a14:m>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smtClean="0">
                                          <a:solidFill>
                                            <a:schemeClr val="tx1"/>
                                          </a:solidFill>
                                          <a:effectLst/>
                                          <a:latin typeface="Cambria Math" panose="02040503050406030204" pitchFamily="18" charset="0"/>
                                          <a:ea typeface="+mn-ea"/>
                                        </a:rPr>
                                        <m:t>𝐾</m:t>
                                      </m:r>
                                    </m:e>
                                    <m:sub>
                                      <m:r>
                                        <m:rPr>
                                          <m:sty m:val="p"/>
                                        </m:rPr>
                                        <a:rPr lang="en-US" sz="2800" b="0" i="0" smtClean="0">
                                          <a:solidFill>
                                            <a:schemeClr val="tx1"/>
                                          </a:solidFill>
                                          <a:effectLst/>
                                          <a:latin typeface="Cambria Math" panose="02040503050406030204" pitchFamily="18" charset="0"/>
                                          <a:ea typeface="+mn-ea"/>
                                        </a:rPr>
                                        <m:t>sp</m:t>
                                      </m:r>
                                    </m:sub>
                                  </m:sSub>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AgI</m:t>
                                  </m:r>
                                  <m:r>
                                    <m:rPr>
                                      <m:nor/>
                                    </m:rPr>
                                    <a:rPr lang="en-US" sz="2800" b="0">
                                      <a:solidFill>
                                        <a:schemeClr val="tx1"/>
                                      </a:solidFill>
                                      <a:effectLst/>
                                      <a:latin typeface="+mn-lt"/>
                                      <a:ea typeface="+mn-ea"/>
                                    </a:rPr>
                                    <m:t>)</m:t>
                                  </m:r>
                                </m:num>
                                <m:den>
                                  <m:sSub>
                                    <m:sSubPr>
                                      <m:ctrlPr>
                                        <a:rPr lang="zh-CN" sz="2800" b="0" i="1">
                                          <a:solidFill>
                                            <a:schemeClr val="tx1"/>
                                          </a:solidFill>
                                          <a:effectLst/>
                                          <a:latin typeface="Cambria Math" panose="02040503050406030204" pitchFamily="18" charset="0"/>
                                          <a:ea typeface="+mn-ea"/>
                                        </a:rPr>
                                      </m:ctrlPr>
                                    </m:sSubPr>
                                    <m:e>
                                      <m:r>
                                        <a:rPr lang="en-US" sz="2800" b="0" i="1" smtClean="0">
                                          <a:solidFill>
                                            <a:schemeClr val="tx1"/>
                                          </a:solidFill>
                                          <a:effectLst/>
                                          <a:latin typeface="Cambria Math" panose="02040503050406030204" pitchFamily="18" charset="0"/>
                                          <a:ea typeface="+mn-ea"/>
                                        </a:rPr>
                                        <m:t>𝐾</m:t>
                                      </m:r>
                                    </m:e>
                                    <m:sub>
                                      <m:r>
                                        <m:rPr>
                                          <m:sty m:val="p"/>
                                        </m:rPr>
                                        <a:rPr lang="en-US" sz="2800" b="0" i="0" smtClean="0">
                                          <a:solidFill>
                                            <a:schemeClr val="tx1"/>
                                          </a:solidFill>
                                          <a:effectLst/>
                                          <a:latin typeface="Cambria Math" panose="02040503050406030204" pitchFamily="18" charset="0"/>
                                          <a:ea typeface="+mn-ea"/>
                                        </a:rPr>
                                        <m:t>sp</m:t>
                                      </m:r>
                                    </m:sub>
                                  </m:sSub>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AgCl</m:t>
                                  </m:r>
                                  <m:r>
                                    <m:rPr>
                                      <m:nor/>
                                    </m:rPr>
                                    <a:rPr lang="en-US" sz="2800" b="0">
                                      <a:solidFill>
                                        <a:schemeClr val="tx1"/>
                                      </a:solidFill>
                                      <a:effectLst/>
                                      <a:latin typeface="+mn-lt"/>
                                      <a:ea typeface="+mn-ea"/>
                                    </a:rPr>
                                    <m:t>)</m:t>
                                  </m:r>
                                </m:den>
                              </m:f>
                            </m:oMath>
                          </a14:m>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61789961"/>
                      </a:ext>
                    </a:extLst>
                  </a:tr>
                  <a:tr h="1363297">
                    <a:tc>
                      <a:txBody>
                        <a:bodyPr/>
                        <a:lstStyle/>
                        <a:p>
                          <a:pPr>
                            <a:lnSpc>
                              <a:spcPct val="150000"/>
                            </a:lnSpc>
                            <a:spcAft>
                              <a:spcPts val="0"/>
                            </a:spcAft>
                          </a:pPr>
                          <a:r>
                            <a:rPr lang="zh-CN" sz="2800" b="0">
                              <a:solidFill>
                                <a:schemeClr val="tx1"/>
                              </a:solidFill>
                              <a:effectLst/>
                              <a:latin typeface="+mn-lt"/>
                              <a:ea typeface="+mn-ea"/>
                            </a:rPr>
                            <a:t>判断沉淀的生成或转化</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把离子浓度数值代入</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zh-CN" sz="2800" b="0" dirty="0">
                              <a:solidFill>
                                <a:schemeClr val="tx1"/>
                              </a:solidFill>
                              <a:effectLst/>
                              <a:latin typeface="+mn-lt"/>
                              <a:ea typeface="+mn-ea"/>
                            </a:rPr>
                            <a:t>表达式</a:t>
                          </a:r>
                          <a:r>
                            <a:rPr lang="en-US" sz="2800" b="0" dirty="0">
                              <a:solidFill>
                                <a:schemeClr val="tx1"/>
                              </a:solidFill>
                              <a:effectLst/>
                              <a:latin typeface="+mn-lt"/>
                              <a:ea typeface="+mn-ea"/>
                            </a:rPr>
                            <a:t>,</a:t>
                          </a:r>
                          <a:r>
                            <a:rPr lang="zh-CN" sz="2800" b="0" dirty="0">
                              <a:solidFill>
                                <a:schemeClr val="tx1"/>
                              </a:solidFill>
                              <a:effectLst/>
                              <a:latin typeface="+mn-lt"/>
                              <a:ea typeface="+mn-ea"/>
                            </a:rPr>
                            <a:t>若数值大于</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a:t>
                          </a:r>
                          <a:r>
                            <a:rPr lang="zh-CN" sz="2800" b="0" dirty="0">
                              <a:solidFill>
                                <a:schemeClr val="tx1"/>
                              </a:solidFill>
                              <a:effectLst/>
                              <a:latin typeface="+mn-lt"/>
                              <a:ea typeface="+mn-ea"/>
                            </a:rPr>
                            <a:t>沉淀可生成或转化为相应难溶物质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39032616"/>
                      </a:ext>
                    </a:extLst>
                  </a:tr>
                </a:tbl>
              </a:graphicData>
            </a:graphic>
          </p:graphicFrame>
        </mc:Choice>
        <mc:Fallback xmlns="">
          <p:graphicFrame>
            <p:nvGraphicFramePr>
              <p:cNvPr id="18" name="表格 17">
                <a:extLst>
                  <a:ext uri="{FF2B5EF4-FFF2-40B4-BE49-F238E27FC236}">
                    <a16:creationId xmlns:a16="http://schemas.microsoft.com/office/drawing/2014/main" xmlns:a14="http://schemas.microsoft.com/office/drawing/2010/main" xmlns="" id="{C7FE9993-0F2F-472B-AAE0-36BA14FAAAFD}"/>
                  </a:ext>
                </a:extLst>
              </p:cNvPr>
              <p:cNvGraphicFramePr>
                <a:graphicFrameLocks noGrp="1"/>
              </p:cNvGraphicFramePr>
              <p:nvPr>
                <p:extLst>
                  <p:ext uri="{D42A27DB-BD31-4B8C-83A1-F6EECF244321}">
                    <p14:modId xmlns:p14="http://schemas.microsoft.com/office/powerpoint/2010/main" val="2715275097"/>
                  </p:ext>
                </p:extLst>
              </p:nvPr>
            </p:nvGraphicFramePr>
            <p:xfrm>
              <a:off x="323849" y="1008384"/>
              <a:ext cx="11553826" cy="5247273"/>
            </p:xfrm>
            <a:graphic>
              <a:graphicData uri="http://schemas.openxmlformats.org/drawingml/2006/table">
                <a:tbl>
                  <a:tblPr firstRow="1" firstCol="1" bandRow="1">
                    <a:tableStyleId>{5C22544A-7EE6-4342-B048-85BDC9FD1C3A}</a:tableStyleId>
                  </a:tblPr>
                  <a:tblGrid>
                    <a:gridCol w="3595008">
                      <a:extLst>
                        <a:ext uri="{9D8B030D-6E8A-4147-A177-3AD203B41FA5}">
                          <a16:colId xmlns:a16="http://schemas.microsoft.com/office/drawing/2014/main" xmlns:a14="http://schemas.microsoft.com/office/drawing/2010/main" xmlns="" val="2003919989"/>
                        </a:ext>
                      </a:extLst>
                    </a:gridCol>
                    <a:gridCol w="7958818">
                      <a:extLst>
                        <a:ext uri="{9D8B030D-6E8A-4147-A177-3AD203B41FA5}">
                          <a16:colId xmlns:a16="http://schemas.microsoft.com/office/drawing/2014/main" xmlns:a14="http://schemas.microsoft.com/office/drawing/2010/main" xmlns="" val="3308868022"/>
                        </a:ext>
                      </a:extLst>
                    </a:gridCol>
                  </a:tblGrid>
                  <a:tr h="681648">
                    <a:tc>
                      <a:txBody>
                        <a:bodyPr/>
                        <a:lstStyle/>
                        <a:p>
                          <a:pPr algn="ctr">
                            <a:lnSpc>
                              <a:spcPct val="150000"/>
                            </a:lnSpc>
                            <a:spcAft>
                              <a:spcPts val="0"/>
                            </a:spcAft>
                          </a:pPr>
                          <a:r>
                            <a:rPr lang="zh-CN" sz="2800" b="0" dirty="0">
                              <a:solidFill>
                                <a:schemeClr val="tx1"/>
                              </a:solidFill>
                              <a:effectLst/>
                              <a:latin typeface="+mn-lt"/>
                              <a:ea typeface="+mn-ea"/>
                            </a:rPr>
                            <a:t>常考题型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解题策略</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939139389"/>
                      </a:ext>
                    </a:extLst>
                  </a:tr>
                  <a:tr h="3202328">
                    <a:tc>
                      <a:txBody>
                        <a:bodyPr/>
                        <a:lstStyle/>
                        <a:p>
                          <a:pPr>
                            <a:lnSpc>
                              <a:spcPct val="150000"/>
                            </a:lnSpc>
                            <a:spcAft>
                              <a:spcPts val="0"/>
                            </a:spcAft>
                          </a:pPr>
                          <a:r>
                            <a:rPr lang="zh-CN" sz="2800" b="0">
                              <a:solidFill>
                                <a:schemeClr val="tx1"/>
                              </a:solidFill>
                              <a:effectLst/>
                              <a:latin typeface="+mn-lt"/>
                              <a:ea typeface="+mn-ea"/>
                            </a:rPr>
                            <a:t>根据两种含同种离子的化合物的</a:t>
                          </a:r>
                          <a:r>
                            <a:rPr lang="en-US" sz="2800" b="0">
                              <a:solidFill>
                                <a:schemeClr val="tx1"/>
                              </a:solidFill>
                              <a:effectLst/>
                              <a:latin typeface="+mn-lt"/>
                              <a:ea typeface="+mn-ea"/>
                            </a:rPr>
                            <a:t>K</a:t>
                          </a:r>
                          <a:r>
                            <a:rPr lang="en-US" sz="2800" b="0" baseline="-25000">
                              <a:solidFill>
                                <a:schemeClr val="tx1"/>
                              </a:solidFill>
                              <a:effectLst/>
                              <a:latin typeface="+mn-lt"/>
                              <a:ea typeface="+mn-ea"/>
                            </a:rPr>
                            <a:t>sp</a:t>
                          </a:r>
                          <a:r>
                            <a:rPr lang="zh-CN" sz="2800" b="0">
                              <a:solidFill>
                                <a:schemeClr val="tx1"/>
                              </a:solidFill>
                              <a:effectLst/>
                              <a:latin typeface="+mn-lt"/>
                              <a:ea typeface="+mn-ea"/>
                            </a:rPr>
                            <a:t>数据</a:t>
                          </a:r>
                          <a:r>
                            <a:rPr lang="en-US" sz="2800" b="0">
                              <a:solidFill>
                                <a:schemeClr val="tx1"/>
                              </a:solidFill>
                              <a:effectLst/>
                              <a:latin typeface="+mn-lt"/>
                              <a:ea typeface="+mn-ea"/>
                            </a:rPr>
                            <a:t>,</a:t>
                          </a:r>
                          <a:r>
                            <a:rPr lang="zh-CN" sz="2800" b="0">
                              <a:solidFill>
                                <a:schemeClr val="tx1"/>
                              </a:solidFill>
                              <a:effectLst/>
                              <a:latin typeface="+mn-lt"/>
                              <a:ea typeface="+mn-ea"/>
                            </a:rPr>
                            <a:t>求溶液中不同离子浓度的比值</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45211" t="-21333" r="-77" b="-47048"/>
                          </a:stretch>
                        </a:blipFill>
                      </a:tcPr>
                    </a:tc>
                    <a:extLst>
                      <a:ext uri="{0D108BD9-81ED-4DB2-BD59-A6C34878D82A}">
                        <a16:rowId xmlns:a16="http://schemas.microsoft.com/office/drawing/2014/main" xmlns:a14="http://schemas.microsoft.com/office/drawing/2010/main" xmlns="" val="4161789961"/>
                      </a:ext>
                    </a:extLst>
                  </a:tr>
                  <a:tr h="1363297">
                    <a:tc>
                      <a:txBody>
                        <a:bodyPr/>
                        <a:lstStyle/>
                        <a:p>
                          <a:pPr>
                            <a:lnSpc>
                              <a:spcPct val="150000"/>
                            </a:lnSpc>
                            <a:spcAft>
                              <a:spcPts val="0"/>
                            </a:spcAft>
                          </a:pPr>
                          <a:r>
                            <a:rPr lang="zh-CN" sz="2800" b="0">
                              <a:solidFill>
                                <a:schemeClr val="tx1"/>
                              </a:solidFill>
                              <a:effectLst/>
                              <a:latin typeface="+mn-lt"/>
                              <a:ea typeface="+mn-ea"/>
                            </a:rPr>
                            <a:t>判断沉淀的生成或转化</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把离子浓度数值代入</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zh-CN" sz="2800" b="0" dirty="0">
                              <a:solidFill>
                                <a:schemeClr val="tx1"/>
                              </a:solidFill>
                              <a:effectLst/>
                              <a:latin typeface="+mn-lt"/>
                              <a:ea typeface="+mn-ea"/>
                            </a:rPr>
                            <a:t>表达式</a:t>
                          </a:r>
                          <a:r>
                            <a:rPr lang="en-US" sz="2800" b="0" dirty="0">
                              <a:solidFill>
                                <a:schemeClr val="tx1"/>
                              </a:solidFill>
                              <a:effectLst/>
                              <a:latin typeface="+mn-lt"/>
                              <a:ea typeface="+mn-ea"/>
                            </a:rPr>
                            <a:t>,</a:t>
                          </a:r>
                          <a:r>
                            <a:rPr lang="zh-CN" sz="2800" b="0" dirty="0">
                              <a:solidFill>
                                <a:schemeClr val="tx1"/>
                              </a:solidFill>
                              <a:effectLst/>
                              <a:latin typeface="+mn-lt"/>
                              <a:ea typeface="+mn-ea"/>
                            </a:rPr>
                            <a:t>若数值大于</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a:t>
                          </a:r>
                          <a:r>
                            <a:rPr lang="zh-CN" sz="2800" b="0" dirty="0">
                              <a:solidFill>
                                <a:schemeClr val="tx1"/>
                              </a:solidFill>
                              <a:effectLst/>
                              <a:latin typeface="+mn-lt"/>
                              <a:ea typeface="+mn-ea"/>
                            </a:rPr>
                            <a:t>沉淀可生成或转化为相应难溶物质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439032616"/>
                      </a:ext>
                    </a:extLst>
                  </a:tr>
                </a:tbl>
              </a:graphicData>
            </a:graphic>
          </p:graphicFrame>
        </mc:Fallback>
      </mc:AlternateContent>
    </p:spTree>
    <p:extLst>
      <p:ext uri="{BB962C8B-B14F-4D97-AF65-F5344CB8AC3E}">
        <p14:creationId xmlns:p14="http://schemas.microsoft.com/office/powerpoint/2010/main" val="3300469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431526"/>
            <a:ext cx="11723913" cy="5909310"/>
          </a:xfrm>
          <a:prstGeom prst="rect">
            <a:avLst/>
          </a:prstGeom>
        </p:spPr>
        <p:txBody>
          <a:bodyPr wrap="square">
            <a:spAutoFit/>
          </a:bodyPr>
          <a:lstStyle/>
          <a:p>
            <a:pPr>
              <a:lnSpc>
                <a:spcPct val="150000"/>
              </a:lnSpc>
            </a:pPr>
            <a:r>
              <a:rPr lang="en-US" altLang="zh-CN" sz="2800" b="1" dirty="0"/>
              <a:t>2.</a:t>
            </a:r>
            <a:r>
              <a:rPr lang="zh-CN" altLang="zh-CN" sz="2800" b="1" dirty="0"/>
              <a:t>沉淀溶解平衡图像题的解题策略</a:t>
            </a:r>
          </a:p>
          <a:p>
            <a:pPr>
              <a:lnSpc>
                <a:spcPct val="150000"/>
              </a:lnSpc>
            </a:pPr>
            <a:r>
              <a:rPr lang="zh-CN" altLang="zh-CN" sz="2800" dirty="0"/>
              <a:t>第一步</a:t>
            </a:r>
            <a:r>
              <a:rPr lang="en-US" altLang="zh-CN" sz="2800" dirty="0"/>
              <a:t>:</a:t>
            </a:r>
            <a:r>
              <a:rPr lang="zh-CN" altLang="zh-CN" sz="2800" dirty="0"/>
              <a:t>明确图像中纵、横坐标的含义纵、横坐标通常是难溶物溶解后电离出的离子浓度。</a:t>
            </a:r>
          </a:p>
          <a:p>
            <a:pPr>
              <a:lnSpc>
                <a:spcPct val="150000"/>
              </a:lnSpc>
            </a:pPr>
            <a:r>
              <a:rPr lang="zh-CN" altLang="zh-CN" sz="2800" dirty="0"/>
              <a:t>第二步</a:t>
            </a:r>
            <a:r>
              <a:rPr lang="en-US" altLang="zh-CN" sz="2800" dirty="0"/>
              <a:t>:</a:t>
            </a:r>
            <a:r>
              <a:rPr lang="zh-CN" altLang="zh-CN" sz="2800" dirty="0"/>
              <a:t>理解图像中线上点、线外点的含义</a:t>
            </a:r>
            <a:endParaRPr lang="en-US" altLang="zh-CN" sz="2800" dirty="0"/>
          </a:p>
          <a:p>
            <a:pPr>
              <a:lnSpc>
                <a:spcPct val="150000"/>
              </a:lnSpc>
            </a:pPr>
            <a:r>
              <a:rPr lang="en-US" altLang="zh-CN" sz="2800" dirty="0"/>
              <a:t>(1)</a:t>
            </a:r>
            <a:r>
              <a:rPr lang="zh-CN" altLang="zh-CN" sz="2800" dirty="0"/>
              <a:t>以氯化银为例</a:t>
            </a:r>
            <a:r>
              <a:rPr lang="en-US" altLang="zh-CN" sz="2800" dirty="0"/>
              <a:t>,</a:t>
            </a:r>
            <a:r>
              <a:rPr lang="zh-CN" altLang="zh-CN" sz="2800" dirty="0"/>
              <a:t>在该沉淀溶解平衡图像上</a:t>
            </a:r>
            <a:r>
              <a:rPr lang="en-US" altLang="zh-CN" sz="2800" dirty="0"/>
              <a:t>,</a:t>
            </a:r>
          </a:p>
          <a:p>
            <a:pPr>
              <a:lnSpc>
                <a:spcPct val="150000"/>
              </a:lnSpc>
            </a:pPr>
            <a:r>
              <a:rPr lang="zh-CN" altLang="zh-CN" sz="2800" dirty="0"/>
              <a:t>曲线上任意一点都达到了沉淀溶解平衡状态</a:t>
            </a:r>
            <a:r>
              <a:rPr lang="en-US" altLang="zh-CN" sz="2800" dirty="0"/>
              <a:t>,</a:t>
            </a:r>
          </a:p>
          <a:p>
            <a:pPr>
              <a:lnSpc>
                <a:spcPct val="150000"/>
              </a:lnSpc>
            </a:pPr>
            <a:r>
              <a:rPr lang="zh-CN" altLang="zh-CN" sz="2800" dirty="0"/>
              <a:t>此时</a:t>
            </a:r>
            <a:r>
              <a:rPr lang="en-US" altLang="zh-CN" sz="2800" i="1" dirty="0"/>
              <a:t>Q</a:t>
            </a:r>
            <a:r>
              <a:rPr lang="en-US" altLang="zh-CN" sz="2800" baseline="-25000" dirty="0"/>
              <a:t>c</a:t>
            </a:r>
            <a:r>
              <a:rPr lang="en-US" altLang="zh-CN" sz="2800" i="1" dirty="0"/>
              <a:t>=</a:t>
            </a:r>
            <a:r>
              <a:rPr lang="en-US" altLang="zh-CN" sz="2800" i="1" dirty="0" err="1"/>
              <a:t>K</a:t>
            </a:r>
            <a:r>
              <a:rPr lang="en-US" altLang="zh-CN" sz="2800" baseline="-25000" dirty="0" err="1"/>
              <a:t>sp</a:t>
            </a:r>
            <a:r>
              <a:rPr lang="zh-CN" altLang="zh-CN" sz="2800" dirty="0"/>
              <a:t>。在温度不变时</a:t>
            </a:r>
            <a:r>
              <a:rPr lang="en-US" altLang="zh-CN" sz="2800" dirty="0"/>
              <a:t>,</a:t>
            </a:r>
            <a:r>
              <a:rPr lang="zh-CN" altLang="zh-CN" sz="2800" dirty="0"/>
              <a:t>无论改变哪种离</a:t>
            </a:r>
            <a:endParaRPr lang="en-US" altLang="zh-CN" sz="2800" dirty="0"/>
          </a:p>
          <a:p>
            <a:pPr>
              <a:lnSpc>
                <a:spcPct val="150000"/>
              </a:lnSpc>
            </a:pPr>
            <a:r>
              <a:rPr lang="zh-CN" altLang="zh-CN" sz="2800" dirty="0"/>
              <a:t>子的浓度</a:t>
            </a:r>
            <a:r>
              <a:rPr lang="en-US" altLang="zh-CN" sz="2800" dirty="0"/>
              <a:t>,</a:t>
            </a:r>
            <a:r>
              <a:rPr lang="zh-CN" altLang="zh-CN" sz="2800" dirty="0"/>
              <a:t>另一种离子的浓度只能在曲线上变</a:t>
            </a:r>
            <a:endParaRPr lang="en-US" altLang="zh-CN" sz="2800" dirty="0"/>
          </a:p>
          <a:p>
            <a:pPr>
              <a:lnSpc>
                <a:spcPct val="150000"/>
              </a:lnSpc>
            </a:pPr>
            <a:r>
              <a:rPr lang="zh-CN" altLang="zh-CN" sz="2800" dirty="0"/>
              <a:t>化</a:t>
            </a:r>
            <a:r>
              <a:rPr lang="en-US" altLang="zh-CN" sz="2800" dirty="0"/>
              <a:t>,</a:t>
            </a:r>
            <a:r>
              <a:rPr lang="zh-CN" altLang="zh-CN" sz="2800" dirty="0"/>
              <a:t>不会出现在曲线外。</a:t>
            </a:r>
          </a:p>
        </p:txBody>
      </p:sp>
      <p:pic>
        <p:nvPicPr>
          <p:cNvPr id="13" name="LYJJTGFHX-1.jpg" descr="id:2147509191;FounderCES">
            <a:extLst>
              <a:ext uri="{FF2B5EF4-FFF2-40B4-BE49-F238E27FC236}">
                <a16:creationId xmlns="" xmlns:a16="http://schemas.microsoft.com/office/drawing/2014/main" id="{4D1A00C9-9B1E-4B22-8B03-166D18B52563}"/>
              </a:ext>
            </a:extLst>
          </p:cNvPr>
          <p:cNvPicPr/>
          <p:nvPr/>
        </p:nvPicPr>
        <p:blipFill>
          <a:blip r:embed="rId2"/>
          <a:stretch>
            <a:fillRect/>
          </a:stretch>
        </p:blipFill>
        <p:spPr>
          <a:xfrm>
            <a:off x="7535943" y="2593022"/>
            <a:ext cx="3959146" cy="3020059"/>
          </a:xfrm>
          <a:prstGeom prst="rect">
            <a:avLst/>
          </a:prstGeom>
        </p:spPr>
      </p:pic>
    </p:spTree>
    <p:extLst>
      <p:ext uri="{BB962C8B-B14F-4D97-AF65-F5344CB8AC3E}">
        <p14:creationId xmlns:p14="http://schemas.microsoft.com/office/powerpoint/2010/main" val="52169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1954959"/>
          </a:xfrm>
          <a:prstGeom prst="rect">
            <a:avLst/>
          </a:prstGeom>
        </p:spPr>
        <p:txBody>
          <a:bodyPr wrap="square">
            <a:spAutoFit/>
          </a:bodyPr>
          <a:lstStyle/>
          <a:p>
            <a:pPr>
              <a:lnSpc>
                <a:spcPct val="150000"/>
              </a:lnSpc>
            </a:pPr>
            <a:r>
              <a:rPr lang="en-US" altLang="zh-CN" sz="2800" dirty="0"/>
              <a:t>1.</a:t>
            </a:r>
            <a:r>
              <a:rPr lang="zh-CN" altLang="zh-CN" sz="2800" dirty="0"/>
              <a:t>了解盐类水解的原理、影响盐类水解程度的主要因素、盐类水解的应用。</a:t>
            </a:r>
          </a:p>
          <a:p>
            <a:pPr>
              <a:lnSpc>
                <a:spcPct val="150000"/>
              </a:lnSpc>
            </a:pPr>
            <a:r>
              <a:rPr lang="en-US" altLang="zh-CN" sz="2800" dirty="0"/>
              <a:t>2.</a:t>
            </a:r>
            <a:r>
              <a:rPr lang="zh-CN" altLang="zh-CN" sz="2800" dirty="0"/>
              <a:t>了解难溶电解质的沉淀溶解平衡。理解溶度积</a:t>
            </a:r>
            <a:r>
              <a:rPr lang="en-US" altLang="zh-CN" sz="2800" dirty="0"/>
              <a:t>(</a:t>
            </a:r>
            <a:r>
              <a:rPr lang="en-US" altLang="zh-CN" sz="2800" i="1" dirty="0" err="1"/>
              <a:t>K</a:t>
            </a:r>
            <a:r>
              <a:rPr lang="en-US" altLang="zh-CN" sz="2800" baseline="-25000" dirty="0" err="1"/>
              <a:t>sp</a:t>
            </a:r>
            <a:r>
              <a:rPr lang="en-US" altLang="zh-CN" sz="2800" dirty="0"/>
              <a:t>)</a:t>
            </a:r>
            <a:r>
              <a:rPr lang="zh-CN" altLang="zh-CN" sz="2800" dirty="0"/>
              <a:t>的含义</a:t>
            </a:r>
            <a:r>
              <a:rPr lang="en-US" altLang="zh-CN" sz="2800" dirty="0"/>
              <a:t>,</a:t>
            </a:r>
            <a:r>
              <a:rPr lang="zh-CN" altLang="zh-CN" sz="2800" dirty="0"/>
              <a:t>能进行相关的计算</a:t>
            </a:r>
            <a:endParaRPr lang="zh-CN" altLang="en-US" sz="2800" dirty="0"/>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520426"/>
            <a:ext cx="11723913" cy="5262979"/>
          </a:xfrm>
          <a:prstGeom prst="rect">
            <a:avLst/>
          </a:prstGeom>
        </p:spPr>
        <p:txBody>
          <a:bodyPr wrap="square">
            <a:spAutoFit/>
          </a:bodyPr>
          <a:lstStyle/>
          <a:p>
            <a:pPr>
              <a:lnSpc>
                <a:spcPct val="150000"/>
              </a:lnSpc>
            </a:pPr>
            <a:r>
              <a:rPr lang="en-US" altLang="zh-CN" sz="2800" dirty="0"/>
              <a:t>(2)</a:t>
            </a:r>
            <a:r>
              <a:rPr lang="zh-CN" altLang="zh-CN" sz="2800" dirty="0"/>
              <a:t>曲线上方区域的点均为饱和溶液与沉淀共存的体系</a:t>
            </a:r>
            <a:r>
              <a:rPr lang="en-US" altLang="zh-CN" sz="2800" dirty="0"/>
              <a:t>,</a:t>
            </a:r>
            <a:r>
              <a:rPr lang="zh-CN" altLang="zh-CN" sz="2800" dirty="0"/>
              <a:t>此时</a:t>
            </a:r>
            <a:r>
              <a:rPr lang="en-US" altLang="zh-CN" sz="2800" i="1" dirty="0"/>
              <a:t>Q</a:t>
            </a:r>
            <a:r>
              <a:rPr lang="en-US" altLang="zh-CN" sz="2800" baseline="-25000" dirty="0"/>
              <a:t>c</a:t>
            </a:r>
            <a:r>
              <a:rPr lang="en-US" altLang="zh-CN" sz="2800" i="1" dirty="0"/>
              <a:t>&gt;</a:t>
            </a:r>
            <a:r>
              <a:rPr lang="en-US" altLang="zh-CN" sz="2800" i="1" dirty="0" err="1"/>
              <a:t>K</a:t>
            </a:r>
            <a:r>
              <a:rPr lang="en-US" altLang="zh-CN" sz="2800" baseline="-25000" dirty="0" err="1"/>
              <a:t>sp</a:t>
            </a:r>
            <a:r>
              <a:rPr lang="zh-CN" altLang="zh-CN" sz="2800" dirty="0"/>
              <a:t>。</a:t>
            </a:r>
          </a:p>
          <a:p>
            <a:pPr>
              <a:lnSpc>
                <a:spcPct val="150000"/>
              </a:lnSpc>
            </a:pPr>
            <a:r>
              <a:rPr lang="en-US" altLang="zh-CN" sz="2800" dirty="0"/>
              <a:t>(3)</a:t>
            </a:r>
            <a:r>
              <a:rPr lang="zh-CN" altLang="zh-CN" sz="2800" dirty="0"/>
              <a:t>曲线下方区域的点均为不饱和溶液</a:t>
            </a:r>
            <a:r>
              <a:rPr lang="en-US" altLang="zh-CN" sz="2800" dirty="0"/>
              <a:t>,</a:t>
            </a:r>
            <a:r>
              <a:rPr lang="zh-CN" altLang="zh-CN" sz="2800" dirty="0"/>
              <a:t>此时</a:t>
            </a:r>
            <a:r>
              <a:rPr lang="en-US" altLang="zh-CN" sz="2800" i="1" dirty="0"/>
              <a:t>Q</a:t>
            </a:r>
            <a:r>
              <a:rPr lang="en-US" altLang="zh-CN" sz="2800" baseline="-25000" dirty="0"/>
              <a:t>c</a:t>
            </a:r>
            <a:r>
              <a:rPr lang="en-US" altLang="zh-CN" sz="2800" i="1" dirty="0"/>
              <a:t>&lt;</a:t>
            </a:r>
            <a:r>
              <a:rPr lang="en-US" altLang="zh-CN" sz="2800" i="1" dirty="0" err="1"/>
              <a:t>K</a:t>
            </a:r>
            <a:r>
              <a:rPr lang="en-US" altLang="zh-CN" sz="2800" baseline="-25000" dirty="0" err="1"/>
              <a:t>sp</a:t>
            </a:r>
            <a:r>
              <a:rPr lang="zh-CN" altLang="zh-CN" sz="2800" dirty="0"/>
              <a:t>。</a:t>
            </a:r>
          </a:p>
          <a:p>
            <a:pPr>
              <a:lnSpc>
                <a:spcPct val="150000"/>
              </a:lnSpc>
            </a:pPr>
            <a:r>
              <a:rPr lang="zh-CN" altLang="zh-CN" sz="2800" dirty="0"/>
              <a:t>第三步</a:t>
            </a:r>
            <a:r>
              <a:rPr lang="en-US" altLang="zh-CN" sz="2800" dirty="0"/>
              <a:t>:</a:t>
            </a:r>
            <a:r>
              <a:rPr lang="zh-CN" altLang="zh-CN" sz="2800" dirty="0"/>
              <a:t>抓住</a:t>
            </a:r>
            <a:r>
              <a:rPr lang="en-US" altLang="zh-CN" sz="2800" i="1" dirty="0" err="1"/>
              <a:t>K</a:t>
            </a:r>
            <a:r>
              <a:rPr lang="en-US" altLang="zh-CN" sz="2800" baseline="-25000" dirty="0" err="1"/>
              <a:t>sp</a:t>
            </a:r>
            <a:r>
              <a:rPr lang="zh-CN" altLang="zh-CN" sz="2800" dirty="0"/>
              <a:t>的特点</a:t>
            </a:r>
            <a:r>
              <a:rPr lang="en-US" altLang="zh-CN" sz="2800" dirty="0"/>
              <a:t>,</a:t>
            </a:r>
            <a:r>
              <a:rPr lang="zh-CN" altLang="zh-CN" sz="2800" dirty="0"/>
              <a:t>结合选项分析判断</a:t>
            </a:r>
          </a:p>
          <a:p>
            <a:pPr>
              <a:lnSpc>
                <a:spcPct val="150000"/>
              </a:lnSpc>
            </a:pPr>
            <a:r>
              <a:rPr lang="en-US" altLang="zh-CN" sz="2800" dirty="0"/>
              <a:t>(1)</a:t>
            </a:r>
            <a:r>
              <a:rPr lang="zh-CN" altLang="zh-CN" sz="2800" dirty="0"/>
              <a:t>溶液在蒸发时</a:t>
            </a:r>
            <a:r>
              <a:rPr lang="en-US" altLang="zh-CN" sz="2800" dirty="0"/>
              <a:t>,</a:t>
            </a:r>
            <a:r>
              <a:rPr lang="zh-CN" altLang="zh-CN" sz="2800" dirty="0"/>
              <a:t>离子浓度的变化分两种情况</a:t>
            </a:r>
            <a:r>
              <a:rPr lang="en-US" altLang="zh-CN" sz="2800" dirty="0"/>
              <a:t>:①</a:t>
            </a:r>
            <a:r>
              <a:rPr lang="zh-CN" altLang="zh-CN" sz="2800" dirty="0"/>
              <a:t>原溶液不饱和时</a:t>
            </a:r>
            <a:r>
              <a:rPr lang="en-US" altLang="zh-CN" sz="2800" dirty="0"/>
              <a:t>,</a:t>
            </a:r>
            <a:r>
              <a:rPr lang="zh-CN" altLang="zh-CN" sz="2800" dirty="0"/>
              <a:t>离子浓度要增大都增大</a:t>
            </a:r>
            <a:r>
              <a:rPr lang="en-US" altLang="zh-CN" sz="2800" dirty="0"/>
              <a:t>;②</a:t>
            </a:r>
            <a:r>
              <a:rPr lang="zh-CN" altLang="zh-CN" sz="2800" dirty="0"/>
              <a:t>原溶液饱和时</a:t>
            </a:r>
            <a:r>
              <a:rPr lang="en-US" altLang="zh-CN" sz="2800" dirty="0"/>
              <a:t>,</a:t>
            </a:r>
            <a:r>
              <a:rPr lang="zh-CN" altLang="zh-CN" sz="2800" dirty="0"/>
              <a:t>离子浓度都不变。</a:t>
            </a:r>
          </a:p>
          <a:p>
            <a:pPr>
              <a:lnSpc>
                <a:spcPct val="150000"/>
              </a:lnSpc>
            </a:pPr>
            <a:r>
              <a:rPr lang="en-US" altLang="zh-CN" sz="2800" dirty="0"/>
              <a:t>(2)</a:t>
            </a:r>
            <a:r>
              <a:rPr lang="zh-CN" altLang="zh-CN" sz="2800" dirty="0"/>
              <a:t>溶度积常数只是温度的函数</a:t>
            </a:r>
            <a:r>
              <a:rPr lang="en-US" altLang="zh-CN" sz="2800" dirty="0"/>
              <a:t>,</a:t>
            </a:r>
            <a:r>
              <a:rPr lang="zh-CN" altLang="zh-CN" sz="2800" dirty="0"/>
              <a:t>与溶液中溶质的离子浓度无关</a:t>
            </a:r>
            <a:r>
              <a:rPr lang="en-US" altLang="zh-CN" sz="2800" dirty="0"/>
              <a:t>,</a:t>
            </a:r>
            <a:r>
              <a:rPr lang="zh-CN" altLang="zh-CN" sz="2800" dirty="0"/>
              <a:t>在同一曲线上的点</a:t>
            </a:r>
            <a:r>
              <a:rPr lang="en-US" altLang="zh-CN" sz="2800" dirty="0"/>
              <a:t>,</a:t>
            </a:r>
            <a:r>
              <a:rPr lang="zh-CN" altLang="zh-CN" sz="2800" dirty="0"/>
              <a:t>溶度积常数相同。</a:t>
            </a:r>
          </a:p>
          <a:p>
            <a:pPr>
              <a:lnSpc>
                <a:spcPct val="150000"/>
              </a:lnSpc>
            </a:pPr>
            <a:endParaRPr lang="zh-CN" altLang="zh-CN" sz="2800" dirty="0"/>
          </a:p>
        </p:txBody>
      </p:sp>
    </p:spTree>
    <p:extLst>
      <p:ext uri="{BB962C8B-B14F-4D97-AF65-F5344CB8AC3E}">
        <p14:creationId xmlns:p14="http://schemas.microsoft.com/office/powerpoint/2010/main" val="927553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249235"/>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dirty="0"/>
              <a:t>　</a:t>
            </a:r>
            <a:r>
              <a:rPr lang="en-US" altLang="zh-CN" sz="2800" dirty="0"/>
              <a:t>25 ℃</a:t>
            </a:r>
            <a:r>
              <a:rPr lang="zh-CN" altLang="zh-CN" sz="2800" dirty="0"/>
              <a:t>时</a:t>
            </a:r>
            <a:r>
              <a:rPr lang="en-US" altLang="zh-CN" sz="2800" dirty="0"/>
              <a:t>,Fe(OH)</a:t>
            </a:r>
            <a:r>
              <a:rPr lang="en-US" altLang="zh-CN" sz="2800" baseline="-25000" dirty="0"/>
              <a:t>2</a:t>
            </a:r>
            <a:r>
              <a:rPr lang="zh-CN" altLang="zh-CN" sz="2800" dirty="0"/>
              <a:t>和</a:t>
            </a:r>
            <a:r>
              <a:rPr lang="en-US" altLang="zh-CN" sz="2800" dirty="0"/>
              <a:t>Cu(OH)</a:t>
            </a:r>
            <a:r>
              <a:rPr lang="en-US" altLang="zh-CN" sz="2800" baseline="-25000" dirty="0"/>
              <a:t>2</a:t>
            </a:r>
            <a:r>
              <a:rPr lang="zh-CN" altLang="zh-CN" sz="2800" dirty="0"/>
              <a:t>的饱和溶液中</a:t>
            </a:r>
            <a:r>
              <a:rPr lang="en-US" altLang="zh-CN" sz="2800" dirty="0"/>
              <a:t>,</a:t>
            </a:r>
            <a:r>
              <a:rPr lang="zh-CN" altLang="zh-CN" sz="2800" dirty="0"/>
              <a:t>金属阳离子的物质的量浓度的负对数</a:t>
            </a:r>
            <a:r>
              <a:rPr lang="en-US" altLang="zh-CN" sz="2800" dirty="0"/>
              <a:t>-</a:t>
            </a:r>
            <a:r>
              <a:rPr lang="en-US" altLang="zh-CN" sz="2800" dirty="0" err="1"/>
              <a:t>lg</a:t>
            </a:r>
            <a:r>
              <a:rPr lang="en-US" altLang="zh-CN" sz="2800" dirty="0"/>
              <a:t> </a:t>
            </a:r>
            <a:r>
              <a:rPr lang="en-US" altLang="zh-CN" sz="2800" i="1" dirty="0"/>
              <a:t>c</a:t>
            </a:r>
            <a:r>
              <a:rPr lang="en-US" altLang="zh-CN" sz="2800" dirty="0"/>
              <a:t>(M</a:t>
            </a:r>
            <a:r>
              <a:rPr lang="en-US" altLang="zh-CN" sz="2800" baseline="30000" dirty="0"/>
              <a:t>2+</a:t>
            </a:r>
            <a:r>
              <a:rPr lang="en-US" altLang="zh-CN" sz="2800" dirty="0"/>
              <a:t>)</a:t>
            </a:r>
            <a:r>
              <a:rPr lang="zh-CN" altLang="zh-CN" sz="2800" dirty="0"/>
              <a:t>与溶液</a:t>
            </a:r>
            <a:r>
              <a:rPr lang="en-US" altLang="zh-CN" sz="2800" dirty="0"/>
              <a:t>pH</a:t>
            </a:r>
            <a:r>
              <a:rPr lang="zh-CN" altLang="zh-CN" sz="2800" dirty="0"/>
              <a:t>的变化关系如图所示</a:t>
            </a:r>
            <a:r>
              <a:rPr lang="en-US" altLang="zh-CN" sz="2800" dirty="0"/>
              <a:t>,</a:t>
            </a:r>
            <a:r>
              <a:rPr lang="zh-CN" altLang="zh-CN" sz="2800" dirty="0"/>
              <a:t>已知</a:t>
            </a:r>
            <a:r>
              <a:rPr lang="en-US" altLang="zh-CN" sz="2800" dirty="0"/>
              <a:t>:</a:t>
            </a:r>
            <a:r>
              <a:rPr lang="zh-CN" altLang="zh-CN" sz="2800" dirty="0"/>
              <a:t>该温度下</a:t>
            </a:r>
            <a:r>
              <a:rPr lang="en-US" altLang="zh-CN" sz="2800" dirty="0"/>
              <a:t>,</a:t>
            </a:r>
          </a:p>
          <a:p>
            <a:pPr>
              <a:lnSpc>
                <a:spcPct val="150000"/>
              </a:lnSpc>
            </a:pPr>
            <a:r>
              <a:rPr lang="en-US" altLang="zh-CN" sz="2800" i="1" dirty="0" err="1"/>
              <a:t>K</a:t>
            </a:r>
            <a:r>
              <a:rPr lang="en-US" altLang="zh-CN" sz="2800" baseline="-25000" dirty="0" err="1"/>
              <a:t>sp</a:t>
            </a:r>
            <a:r>
              <a:rPr lang="en-US" altLang="zh-CN" sz="2800" dirty="0"/>
              <a:t>[Cu(OH)</a:t>
            </a:r>
            <a:r>
              <a:rPr lang="en-US" altLang="zh-CN" sz="2800" baseline="-25000" dirty="0"/>
              <a:t>2</a:t>
            </a:r>
            <a:r>
              <a:rPr lang="en-US" altLang="zh-CN" sz="2800" dirty="0"/>
              <a:t>]&lt;</a:t>
            </a:r>
            <a:r>
              <a:rPr lang="en-US" altLang="zh-CN" sz="2800" i="1" dirty="0" err="1"/>
              <a:t>K</a:t>
            </a:r>
            <a:r>
              <a:rPr lang="en-US" altLang="zh-CN" sz="2800" baseline="-25000" dirty="0" err="1"/>
              <a:t>sp</a:t>
            </a:r>
            <a:r>
              <a:rPr lang="en-US" altLang="zh-CN" sz="2800" dirty="0"/>
              <a:t>[Fe(OH)</a:t>
            </a:r>
            <a:r>
              <a:rPr lang="en-US" altLang="zh-CN" sz="2800" baseline="-25000" dirty="0"/>
              <a:t>2</a:t>
            </a:r>
            <a:r>
              <a:rPr lang="en-US" altLang="zh-CN" sz="2800" dirty="0"/>
              <a:t>]</a:t>
            </a:r>
            <a:r>
              <a:rPr lang="zh-CN" altLang="zh-CN" sz="2800" dirty="0"/>
              <a:t>。</a:t>
            </a:r>
            <a:endParaRPr lang="en-US" altLang="zh-CN" sz="2800" dirty="0"/>
          </a:p>
          <a:p>
            <a:pPr>
              <a:lnSpc>
                <a:spcPct val="150000"/>
              </a:lnSpc>
            </a:pPr>
            <a:r>
              <a:rPr lang="zh-CN" altLang="zh-CN" sz="2800" dirty="0"/>
              <a:t>下列说法正确的是</a:t>
            </a:r>
          </a:p>
          <a:p>
            <a:pPr>
              <a:lnSpc>
                <a:spcPct val="150000"/>
              </a:lnSpc>
            </a:pPr>
            <a:r>
              <a:rPr lang="en-US" altLang="zh-CN" sz="2800" dirty="0" err="1"/>
              <a:t>A.</a:t>
            </a:r>
            <a:r>
              <a:rPr lang="en-US" altLang="zh-CN" sz="2800" i="1" dirty="0" err="1"/>
              <a:t>b</a:t>
            </a:r>
            <a:r>
              <a:rPr lang="zh-CN" altLang="zh-CN" sz="2800" dirty="0"/>
              <a:t>线表示</a:t>
            </a:r>
            <a:r>
              <a:rPr lang="en-US" altLang="zh-CN" sz="2800" dirty="0"/>
              <a:t>Fe(OH)</a:t>
            </a:r>
            <a:r>
              <a:rPr lang="en-US" altLang="zh-CN" sz="2800" baseline="-25000" dirty="0"/>
              <a:t>2</a:t>
            </a:r>
            <a:r>
              <a:rPr lang="zh-CN" altLang="zh-CN" sz="2800" dirty="0"/>
              <a:t>饱和溶液中的变化关系</a:t>
            </a:r>
            <a:r>
              <a:rPr lang="en-US" altLang="zh-CN" sz="2800" dirty="0"/>
              <a:t>,</a:t>
            </a:r>
            <a:r>
              <a:rPr lang="zh-CN" altLang="zh-CN" sz="2800" dirty="0"/>
              <a:t>且</a:t>
            </a:r>
            <a:endParaRPr lang="en-US" altLang="zh-CN" sz="2800" dirty="0"/>
          </a:p>
          <a:p>
            <a:pPr>
              <a:lnSpc>
                <a:spcPct val="150000"/>
              </a:lnSpc>
            </a:pPr>
            <a:r>
              <a:rPr lang="en-US" altLang="zh-CN" sz="2800" i="1" dirty="0" err="1"/>
              <a:t>K</a:t>
            </a:r>
            <a:r>
              <a:rPr lang="en-US" altLang="zh-CN" sz="2800" baseline="-25000" dirty="0" err="1"/>
              <a:t>sp</a:t>
            </a:r>
            <a:r>
              <a:rPr lang="en-US" altLang="zh-CN" sz="2800" dirty="0"/>
              <a:t>[Fe(OH)</a:t>
            </a:r>
            <a:r>
              <a:rPr lang="en-US" altLang="zh-CN" sz="2800" baseline="-25000" dirty="0"/>
              <a:t>2</a:t>
            </a:r>
            <a:r>
              <a:rPr lang="en-US" altLang="zh-CN" sz="2800" dirty="0"/>
              <a:t>]=10</a:t>
            </a:r>
            <a:r>
              <a:rPr lang="en-US" altLang="zh-CN" sz="2800" baseline="30000" dirty="0"/>
              <a:t>-15.1</a:t>
            </a:r>
            <a:endParaRPr lang="zh-CN" altLang="zh-CN" sz="2800" dirty="0"/>
          </a:p>
          <a:p>
            <a:pPr>
              <a:lnSpc>
                <a:spcPct val="150000"/>
              </a:lnSpc>
            </a:pPr>
            <a:r>
              <a:rPr lang="en-US" altLang="zh-CN" sz="2800" dirty="0"/>
              <a:t>B.</a:t>
            </a:r>
            <a:r>
              <a:rPr lang="zh-CN" altLang="zh-CN" sz="2800" dirty="0"/>
              <a:t>当</a:t>
            </a:r>
            <a:r>
              <a:rPr lang="en-US" altLang="zh-CN" sz="2800" dirty="0"/>
              <a:t>Fe(OH)</a:t>
            </a:r>
            <a:r>
              <a:rPr lang="en-US" altLang="zh-CN" sz="2800" baseline="-25000" dirty="0"/>
              <a:t>2</a:t>
            </a:r>
            <a:r>
              <a:rPr lang="zh-CN" altLang="zh-CN" sz="2800" dirty="0"/>
              <a:t>和</a:t>
            </a:r>
            <a:r>
              <a:rPr lang="en-US" altLang="zh-CN" sz="2800" dirty="0"/>
              <a:t>Cu(OH)</a:t>
            </a:r>
            <a:r>
              <a:rPr lang="en-US" altLang="zh-CN" sz="2800" baseline="-25000" dirty="0"/>
              <a:t>2</a:t>
            </a:r>
            <a:r>
              <a:rPr lang="zh-CN" altLang="zh-CN" sz="2800" dirty="0"/>
              <a:t>沉淀共存时</a:t>
            </a:r>
            <a:r>
              <a:rPr lang="en-US" altLang="zh-CN" sz="2800" dirty="0"/>
              <a:t>,</a:t>
            </a:r>
            <a:r>
              <a:rPr lang="zh-CN" altLang="zh-CN" sz="2800" dirty="0"/>
              <a:t>溶液中</a:t>
            </a:r>
            <a:endParaRPr lang="en-US" altLang="zh-CN" sz="2800" dirty="0"/>
          </a:p>
          <a:p>
            <a:pPr>
              <a:lnSpc>
                <a:spcPct val="150000"/>
              </a:lnSpc>
            </a:pPr>
            <a:r>
              <a:rPr lang="en-US" altLang="zh-CN" sz="2800" i="1" dirty="0"/>
              <a:t>c</a:t>
            </a:r>
            <a:r>
              <a:rPr lang="en-US" altLang="zh-CN" sz="2800" dirty="0"/>
              <a:t>(Fe</a:t>
            </a:r>
            <a:r>
              <a:rPr lang="en-US" altLang="zh-CN" sz="2800" baseline="30000" dirty="0"/>
              <a:t>2+</a:t>
            </a:r>
            <a:r>
              <a:rPr lang="en-US" altLang="zh-CN" sz="2800" dirty="0"/>
              <a:t>)∶</a:t>
            </a:r>
            <a:r>
              <a:rPr lang="en-US" altLang="zh-CN" sz="2800" i="1" dirty="0"/>
              <a:t>c</a:t>
            </a:r>
            <a:r>
              <a:rPr lang="en-US" altLang="zh-CN" sz="2800" dirty="0"/>
              <a:t>(Cu</a:t>
            </a:r>
            <a:r>
              <a:rPr lang="en-US" altLang="zh-CN" sz="2800" baseline="30000" dirty="0"/>
              <a:t>2+</a:t>
            </a:r>
            <a:r>
              <a:rPr lang="en-US" altLang="zh-CN" sz="2800" dirty="0"/>
              <a:t>)=1∶10</a:t>
            </a:r>
            <a:r>
              <a:rPr lang="en-US" altLang="zh-CN" sz="2800" baseline="30000" dirty="0"/>
              <a:t>4.6</a:t>
            </a:r>
            <a:endParaRPr lang="zh-CN" altLang="zh-CN" sz="2800" dirty="0"/>
          </a:p>
          <a:p>
            <a:pPr>
              <a:lnSpc>
                <a:spcPct val="150000"/>
              </a:lnSpc>
            </a:pPr>
            <a:r>
              <a:rPr lang="en-US" altLang="zh-CN" sz="2800" dirty="0"/>
              <a:t>C.</a:t>
            </a:r>
            <a:r>
              <a:rPr lang="zh-CN" altLang="zh-CN" sz="2800" dirty="0"/>
              <a:t>向</a:t>
            </a:r>
            <a:r>
              <a:rPr lang="en-US" altLang="zh-CN" sz="2800" dirty="0"/>
              <a:t>X</a:t>
            </a:r>
            <a:r>
              <a:rPr lang="zh-CN" altLang="zh-CN" sz="2800" dirty="0"/>
              <a:t>点对应的饱和溶液中加入少量</a:t>
            </a:r>
            <a:r>
              <a:rPr lang="en-US" altLang="zh-CN" sz="2800" dirty="0" err="1"/>
              <a:t>NaOH</a:t>
            </a:r>
            <a:r>
              <a:rPr lang="en-US" altLang="zh-CN" sz="2800" dirty="0"/>
              <a:t>,</a:t>
            </a:r>
            <a:r>
              <a:rPr lang="zh-CN" altLang="zh-CN" sz="2800" dirty="0"/>
              <a:t>可转化为</a:t>
            </a:r>
            <a:r>
              <a:rPr lang="en-US" altLang="zh-CN" sz="2800" dirty="0"/>
              <a:t>Y</a:t>
            </a:r>
            <a:r>
              <a:rPr lang="zh-CN" altLang="zh-CN" sz="2800" dirty="0"/>
              <a:t>点对应的溶液</a:t>
            </a:r>
          </a:p>
          <a:p>
            <a:pPr>
              <a:lnSpc>
                <a:spcPct val="150000"/>
              </a:lnSpc>
            </a:pPr>
            <a:r>
              <a:rPr lang="en-US" altLang="zh-CN" sz="2800" dirty="0"/>
              <a:t>D.</a:t>
            </a:r>
            <a:r>
              <a:rPr lang="zh-CN" altLang="zh-CN" sz="2800" dirty="0"/>
              <a:t>除去</a:t>
            </a:r>
            <a:r>
              <a:rPr lang="en-US" altLang="zh-CN" sz="2800" dirty="0"/>
              <a:t>CuSO</a:t>
            </a:r>
            <a:r>
              <a:rPr lang="en-US" altLang="zh-CN" sz="2800" baseline="-25000" dirty="0"/>
              <a:t>4</a:t>
            </a:r>
            <a:r>
              <a:rPr lang="zh-CN" altLang="zh-CN" sz="2800" dirty="0"/>
              <a:t>溶液中含有的少量</a:t>
            </a:r>
            <a:r>
              <a:rPr lang="en-US" altLang="zh-CN" sz="2800" dirty="0"/>
              <a:t>Fe</a:t>
            </a:r>
            <a:r>
              <a:rPr lang="en-US" altLang="zh-CN" sz="2800" baseline="30000" dirty="0"/>
              <a:t>2+</a:t>
            </a:r>
            <a:r>
              <a:rPr lang="en-US" altLang="zh-CN" sz="2800" dirty="0"/>
              <a:t>,</a:t>
            </a:r>
            <a:r>
              <a:rPr lang="zh-CN" altLang="zh-CN" sz="2800" dirty="0"/>
              <a:t>可加入适量</a:t>
            </a:r>
            <a:r>
              <a:rPr lang="en-US" altLang="zh-CN" sz="2800" dirty="0" err="1"/>
              <a:t>CuO</a:t>
            </a:r>
            <a:endParaRPr lang="zh-CN" altLang="zh-CN" sz="2800" dirty="0"/>
          </a:p>
        </p:txBody>
      </p:sp>
      <p:pic>
        <p:nvPicPr>
          <p:cNvPr id="18" name="超重点5-1.jpg" descr="id:2147509205;FounderCES">
            <a:extLst>
              <a:ext uri="{FF2B5EF4-FFF2-40B4-BE49-F238E27FC236}">
                <a16:creationId xmlns="" xmlns:a16="http://schemas.microsoft.com/office/drawing/2014/main" id="{61FC77F2-5018-4B60-B0BC-6FF7C690915A}"/>
              </a:ext>
            </a:extLst>
          </p:cNvPr>
          <p:cNvPicPr/>
          <p:nvPr/>
        </p:nvPicPr>
        <p:blipFill>
          <a:blip r:embed="rId2"/>
          <a:stretch>
            <a:fillRect/>
          </a:stretch>
        </p:blipFill>
        <p:spPr>
          <a:xfrm>
            <a:off x="8000999" y="1947387"/>
            <a:ext cx="3301195" cy="3036252"/>
          </a:xfrm>
          <a:prstGeom prst="rect">
            <a:avLst/>
          </a:prstGeom>
        </p:spPr>
      </p:pic>
    </p:spTree>
    <p:extLst>
      <p:ext uri="{BB962C8B-B14F-4D97-AF65-F5344CB8AC3E}">
        <p14:creationId xmlns:p14="http://schemas.microsoft.com/office/powerpoint/2010/main" val="863231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711102"/>
            <a:ext cx="11723913" cy="662297"/>
          </a:xfrm>
          <a:prstGeom prst="rect">
            <a:avLst/>
          </a:prstGeom>
        </p:spPr>
        <p:txBody>
          <a:bodyPr wrap="square">
            <a:spAutoFit/>
          </a:bodyPr>
          <a:lstStyle/>
          <a:p>
            <a:pPr>
              <a:lnSpc>
                <a:spcPct val="150000"/>
              </a:lnSpc>
            </a:pPr>
            <a:r>
              <a:rPr lang="zh-CN" altLang="zh-CN" sz="2800" b="1" dirty="0">
                <a:solidFill>
                  <a:srgbClr val="DA251C"/>
                </a:solidFill>
              </a:rPr>
              <a:t>思维导引</a:t>
            </a:r>
            <a:endParaRPr lang="en-US" altLang="zh-CN" sz="2800" b="1" dirty="0">
              <a:solidFill>
                <a:srgbClr val="DA251C"/>
              </a:solidFill>
            </a:endParaRPr>
          </a:p>
        </p:txBody>
      </p:sp>
      <p:sp>
        <p:nvSpPr>
          <p:cNvPr id="13" name="矩形 12">
            <a:extLst>
              <a:ext uri="{FF2B5EF4-FFF2-40B4-BE49-F238E27FC236}">
                <a16:creationId xmlns="" xmlns:a16="http://schemas.microsoft.com/office/drawing/2014/main" id="{73FDE3FF-108A-46BD-A5A8-3B8127ED862D}"/>
              </a:ext>
            </a:extLst>
          </p:cNvPr>
          <p:cNvSpPr/>
          <p:nvPr/>
        </p:nvSpPr>
        <p:spPr>
          <a:xfrm>
            <a:off x="4122057" y="2268316"/>
            <a:ext cx="3381829" cy="1384995"/>
          </a:xfrm>
          <a:prstGeom prst="rect">
            <a:avLst/>
          </a:prstGeom>
          <a:ln>
            <a:solidFill>
              <a:schemeClr val="tx1"/>
            </a:solidFill>
          </a:ln>
        </p:spPr>
        <p:txBody>
          <a:bodyPr wrap="square">
            <a:spAutoFit/>
          </a:bodyPr>
          <a:lstStyle/>
          <a:p>
            <a:pPr algn="ctr">
              <a:lnSpc>
                <a:spcPct val="150000"/>
              </a:lnSpc>
            </a:pPr>
            <a:r>
              <a:rPr lang="zh-CN" altLang="zh-CN" sz="2800" dirty="0"/>
              <a:t>理解图像中线上点、线外点的含义</a:t>
            </a:r>
            <a:endParaRPr lang="en-US" altLang="zh-CN" sz="2800" dirty="0"/>
          </a:p>
        </p:txBody>
      </p:sp>
      <p:sp>
        <p:nvSpPr>
          <p:cNvPr id="14" name="矩形 13">
            <a:extLst>
              <a:ext uri="{FF2B5EF4-FFF2-40B4-BE49-F238E27FC236}">
                <a16:creationId xmlns="" xmlns:a16="http://schemas.microsoft.com/office/drawing/2014/main" id="{AB72C186-34F4-4A69-A0CE-ACF5190B627A}"/>
              </a:ext>
            </a:extLst>
          </p:cNvPr>
          <p:cNvSpPr/>
          <p:nvPr/>
        </p:nvSpPr>
        <p:spPr>
          <a:xfrm>
            <a:off x="8488860" y="2306499"/>
            <a:ext cx="3089730" cy="1308628"/>
          </a:xfrm>
          <a:prstGeom prst="rect">
            <a:avLst/>
          </a:prstGeom>
          <a:ln>
            <a:solidFill>
              <a:schemeClr val="tx1"/>
            </a:solidFill>
          </a:ln>
        </p:spPr>
        <p:txBody>
          <a:bodyPr wrap="square">
            <a:spAutoFit/>
          </a:bodyPr>
          <a:lstStyle/>
          <a:p>
            <a:pPr algn="ctr">
              <a:lnSpc>
                <a:spcPct val="150000"/>
              </a:lnSpc>
            </a:pPr>
            <a:r>
              <a:rPr lang="zh-CN" altLang="zh-CN" sz="2800" dirty="0"/>
              <a:t>抓住</a:t>
            </a:r>
            <a:r>
              <a:rPr lang="en-US" altLang="zh-CN" sz="2800" i="1" dirty="0" err="1"/>
              <a:t>K</a:t>
            </a:r>
            <a:r>
              <a:rPr lang="en-US" altLang="zh-CN" sz="2800" baseline="-25000" dirty="0" err="1"/>
              <a:t>sp</a:t>
            </a:r>
            <a:r>
              <a:rPr lang="zh-CN" altLang="zh-CN" sz="2800" dirty="0"/>
              <a:t>的特点</a:t>
            </a:r>
            <a:r>
              <a:rPr lang="en-US" altLang="zh-CN" sz="2800" dirty="0"/>
              <a:t>,</a:t>
            </a:r>
            <a:r>
              <a:rPr lang="zh-CN" altLang="zh-CN" sz="2800" dirty="0"/>
              <a:t>结合选项分析判断</a:t>
            </a:r>
            <a:endParaRPr lang="en-US" altLang="zh-CN" sz="2800" dirty="0"/>
          </a:p>
        </p:txBody>
      </p:sp>
      <p:sp>
        <p:nvSpPr>
          <p:cNvPr id="15" name="矩形 14">
            <a:extLst>
              <a:ext uri="{FF2B5EF4-FFF2-40B4-BE49-F238E27FC236}">
                <a16:creationId xmlns="" xmlns:a16="http://schemas.microsoft.com/office/drawing/2014/main" id="{91D932EC-668E-4383-987F-C343E20692F5}"/>
              </a:ext>
            </a:extLst>
          </p:cNvPr>
          <p:cNvSpPr/>
          <p:nvPr/>
        </p:nvSpPr>
        <p:spPr>
          <a:xfrm>
            <a:off x="499107" y="2306499"/>
            <a:ext cx="2637976" cy="1308628"/>
          </a:xfrm>
          <a:prstGeom prst="rect">
            <a:avLst/>
          </a:prstGeom>
          <a:ln>
            <a:solidFill>
              <a:schemeClr val="tx1"/>
            </a:solidFill>
          </a:ln>
        </p:spPr>
        <p:txBody>
          <a:bodyPr wrap="square">
            <a:spAutoFit/>
          </a:bodyPr>
          <a:lstStyle/>
          <a:p>
            <a:pPr algn="ctr">
              <a:lnSpc>
                <a:spcPct val="150000"/>
              </a:lnSpc>
            </a:pPr>
            <a:r>
              <a:rPr lang="zh-CN" altLang="zh-CN" sz="2800" dirty="0"/>
              <a:t>明确图像中纵、横坐标的含义</a:t>
            </a:r>
            <a:endParaRPr lang="en-US" altLang="zh-CN" sz="2800" dirty="0"/>
          </a:p>
        </p:txBody>
      </p:sp>
      <p:pic>
        <p:nvPicPr>
          <p:cNvPr id="16" name="图片 15">
            <a:extLst>
              <a:ext uri="{FF2B5EF4-FFF2-40B4-BE49-F238E27FC236}">
                <a16:creationId xmlns="" xmlns:a16="http://schemas.microsoft.com/office/drawing/2014/main" id="{84A461ED-A7D1-46AD-9251-A5447F6CC422}"/>
              </a:ext>
            </a:extLst>
          </p:cNvPr>
          <p:cNvPicPr/>
          <p:nvPr/>
        </p:nvPicPr>
        <p:blipFill>
          <a:blip r:embed="rId2"/>
          <a:stretch>
            <a:fillRect/>
          </a:stretch>
        </p:blipFill>
        <p:spPr>
          <a:xfrm>
            <a:off x="3226540" y="2696955"/>
            <a:ext cx="807124" cy="465345"/>
          </a:xfrm>
          <a:prstGeom prst="rect">
            <a:avLst/>
          </a:prstGeom>
        </p:spPr>
      </p:pic>
      <p:pic>
        <p:nvPicPr>
          <p:cNvPr id="18" name="图片 17">
            <a:extLst>
              <a:ext uri="{FF2B5EF4-FFF2-40B4-BE49-F238E27FC236}">
                <a16:creationId xmlns="" xmlns:a16="http://schemas.microsoft.com/office/drawing/2014/main" id="{6294471C-805C-44F5-BD7C-02592AF2BAC4}"/>
              </a:ext>
            </a:extLst>
          </p:cNvPr>
          <p:cNvPicPr/>
          <p:nvPr/>
        </p:nvPicPr>
        <p:blipFill>
          <a:blip r:embed="rId2"/>
          <a:stretch>
            <a:fillRect/>
          </a:stretch>
        </p:blipFill>
        <p:spPr>
          <a:xfrm>
            <a:off x="7597437" y="2696955"/>
            <a:ext cx="807124" cy="465345"/>
          </a:xfrm>
          <a:prstGeom prst="rect">
            <a:avLst/>
          </a:prstGeom>
        </p:spPr>
      </p:pic>
    </p:spTree>
    <p:extLst>
      <p:ext uri="{BB962C8B-B14F-4D97-AF65-F5344CB8AC3E}">
        <p14:creationId xmlns:p14="http://schemas.microsoft.com/office/powerpoint/2010/main" val="3008286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433342"/>
            <a:ext cx="11723914" cy="5909310"/>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a:t>
            </a:r>
            <a:r>
              <a:rPr lang="zh-CN" altLang="zh-CN" sz="2800" dirty="0"/>
              <a:t>因</a:t>
            </a:r>
            <a:r>
              <a:rPr lang="en-US" altLang="zh-CN" sz="2800" i="1" dirty="0" err="1"/>
              <a:t>K</a:t>
            </a:r>
            <a:r>
              <a:rPr lang="en-US" altLang="zh-CN" sz="2800" baseline="-25000" dirty="0" err="1"/>
              <a:t>sp</a:t>
            </a:r>
            <a:r>
              <a:rPr lang="en-US" altLang="zh-CN" sz="2800" dirty="0"/>
              <a:t>[Cu(OH)</a:t>
            </a:r>
            <a:r>
              <a:rPr lang="en-US" altLang="zh-CN" sz="2800" baseline="-25000" dirty="0"/>
              <a:t>2</a:t>
            </a:r>
            <a:r>
              <a:rPr lang="en-US" altLang="zh-CN" sz="2800" dirty="0"/>
              <a:t>]&lt;</a:t>
            </a:r>
            <a:r>
              <a:rPr lang="en-US" altLang="zh-CN" sz="2800" i="1" dirty="0" err="1"/>
              <a:t>K</a:t>
            </a:r>
            <a:r>
              <a:rPr lang="en-US" altLang="zh-CN" sz="2800" baseline="-25000" dirty="0" err="1"/>
              <a:t>sp</a:t>
            </a:r>
            <a:r>
              <a:rPr lang="en-US" altLang="zh-CN" sz="2800" dirty="0"/>
              <a:t>[Fe(OH)</a:t>
            </a:r>
            <a:r>
              <a:rPr lang="en-US" altLang="zh-CN" sz="2800" baseline="-25000" dirty="0"/>
              <a:t>2</a:t>
            </a:r>
            <a:r>
              <a:rPr lang="en-US" altLang="zh-CN" sz="2800" dirty="0"/>
              <a:t>],</a:t>
            </a:r>
            <a:r>
              <a:rPr lang="zh-CN" altLang="zh-CN" sz="2800" dirty="0"/>
              <a:t>故沉淀时所需</a:t>
            </a:r>
            <a:r>
              <a:rPr lang="en-US" altLang="zh-CN" sz="2800" i="1" dirty="0"/>
              <a:t>c</a:t>
            </a:r>
            <a:r>
              <a:rPr lang="en-US" altLang="zh-CN" sz="2800" dirty="0"/>
              <a:t>(Fe</a:t>
            </a:r>
            <a:r>
              <a:rPr lang="en-US" altLang="zh-CN" sz="2800" baseline="30000" dirty="0"/>
              <a:t>2+</a:t>
            </a:r>
            <a:r>
              <a:rPr lang="en-US" altLang="zh-CN" sz="2800" dirty="0"/>
              <a:t>)&gt;</a:t>
            </a:r>
            <a:r>
              <a:rPr lang="en-US" altLang="zh-CN" sz="2800" i="1" dirty="0"/>
              <a:t>c</a:t>
            </a:r>
            <a:r>
              <a:rPr lang="en-US" altLang="zh-CN" sz="2800" dirty="0"/>
              <a:t>(Cu</a:t>
            </a:r>
            <a:r>
              <a:rPr lang="en-US" altLang="zh-CN" sz="2800" baseline="30000" dirty="0"/>
              <a:t>2+</a:t>
            </a:r>
            <a:r>
              <a:rPr lang="en-US" altLang="zh-CN" sz="2800" dirty="0"/>
              <a:t>),</a:t>
            </a:r>
            <a:r>
              <a:rPr lang="zh-CN" altLang="zh-CN" sz="2800" dirty="0"/>
              <a:t>即</a:t>
            </a:r>
            <a:endParaRPr lang="en-US" altLang="zh-CN" sz="2800" dirty="0"/>
          </a:p>
          <a:p>
            <a:pPr>
              <a:lnSpc>
                <a:spcPct val="150000"/>
              </a:lnSpc>
            </a:pPr>
            <a:r>
              <a:rPr lang="en-US" altLang="zh-CN" sz="2800" dirty="0"/>
              <a:t>-</a:t>
            </a:r>
            <a:r>
              <a:rPr lang="en-US" altLang="zh-CN" sz="2800" dirty="0" err="1"/>
              <a:t>lg</a:t>
            </a:r>
            <a:r>
              <a:rPr lang="en-US" altLang="zh-CN" sz="2800" dirty="0"/>
              <a:t> </a:t>
            </a:r>
            <a:r>
              <a:rPr lang="en-US" altLang="zh-CN" sz="2800" i="1" dirty="0"/>
              <a:t>c</a:t>
            </a:r>
            <a:r>
              <a:rPr lang="en-US" altLang="zh-CN" sz="2800" dirty="0"/>
              <a:t>(Fe</a:t>
            </a:r>
            <a:r>
              <a:rPr lang="en-US" altLang="zh-CN" sz="2800" baseline="30000" dirty="0"/>
              <a:t>2+</a:t>
            </a:r>
            <a:r>
              <a:rPr lang="en-US" altLang="zh-CN" sz="2800" dirty="0"/>
              <a:t>)</a:t>
            </a:r>
            <a:r>
              <a:rPr lang="zh-CN" altLang="zh-CN" sz="2800" dirty="0"/>
              <a:t>较小</a:t>
            </a:r>
            <a:r>
              <a:rPr lang="en-US" altLang="zh-CN" sz="2800" dirty="0"/>
              <a:t>,</a:t>
            </a:r>
            <a:r>
              <a:rPr lang="zh-CN" altLang="zh-CN" sz="2800" dirty="0"/>
              <a:t>因此</a:t>
            </a:r>
            <a:r>
              <a:rPr lang="en-US" altLang="zh-CN" sz="2800" i="1" dirty="0"/>
              <a:t>b</a:t>
            </a:r>
            <a:r>
              <a:rPr lang="zh-CN" altLang="zh-CN" sz="2800" dirty="0"/>
              <a:t>线表示</a:t>
            </a:r>
            <a:r>
              <a:rPr lang="en-US" altLang="zh-CN" sz="2800" dirty="0"/>
              <a:t>Fe(OH)</a:t>
            </a:r>
            <a:r>
              <a:rPr lang="en-US" altLang="zh-CN" sz="2800" baseline="-25000" dirty="0"/>
              <a:t>2</a:t>
            </a:r>
            <a:r>
              <a:rPr lang="zh-CN" altLang="zh-CN" sz="2800" dirty="0"/>
              <a:t>饱和溶液中的变化关系</a:t>
            </a:r>
            <a:r>
              <a:rPr lang="en-US" altLang="zh-CN" sz="2800" dirty="0"/>
              <a:t>,pH=8</a:t>
            </a:r>
            <a:r>
              <a:rPr lang="zh-CN" altLang="zh-CN" sz="2800" dirty="0"/>
              <a:t>时</a:t>
            </a:r>
            <a:r>
              <a:rPr lang="en-US" altLang="zh-CN" sz="2800" dirty="0"/>
              <a:t>,</a:t>
            </a:r>
            <a:r>
              <a:rPr lang="en-US" altLang="zh-CN" sz="2800" i="1" dirty="0"/>
              <a:t> c</a:t>
            </a:r>
            <a:r>
              <a:rPr lang="en-US" altLang="zh-CN" sz="2800" dirty="0"/>
              <a:t>(Fe</a:t>
            </a:r>
            <a:r>
              <a:rPr lang="en-US" altLang="zh-CN" sz="2800" baseline="30000" dirty="0"/>
              <a:t>2+</a:t>
            </a:r>
            <a:r>
              <a:rPr lang="en-US" altLang="zh-CN" sz="2800" dirty="0"/>
              <a:t>)</a:t>
            </a:r>
          </a:p>
          <a:p>
            <a:pPr algn="dist">
              <a:lnSpc>
                <a:spcPct val="150000"/>
              </a:lnSpc>
            </a:pPr>
            <a:r>
              <a:rPr lang="en-US" altLang="zh-CN" sz="2800" dirty="0"/>
              <a:t>=10</a:t>
            </a:r>
            <a:r>
              <a:rPr lang="en-US" altLang="zh-CN" sz="2800" baseline="30000" dirty="0"/>
              <a:t>-3.1</a:t>
            </a:r>
            <a:r>
              <a:rPr lang="en-US" altLang="zh-CN" sz="2800" dirty="0"/>
              <a:t>,</a:t>
            </a:r>
            <a:r>
              <a:rPr lang="zh-CN" altLang="zh-CN" sz="2800" dirty="0"/>
              <a:t>则</a:t>
            </a:r>
            <a:r>
              <a:rPr lang="en-US" altLang="zh-CN" sz="2800" i="1" dirty="0" err="1"/>
              <a:t>K</a:t>
            </a:r>
            <a:r>
              <a:rPr lang="en-US" altLang="zh-CN" sz="2800" baseline="-25000" dirty="0" err="1"/>
              <a:t>sp</a:t>
            </a:r>
            <a:r>
              <a:rPr lang="en-US" altLang="zh-CN" sz="2800" dirty="0"/>
              <a:t>[Fe(OH)</a:t>
            </a:r>
            <a:r>
              <a:rPr lang="en-US" altLang="zh-CN" sz="2800" baseline="-25000" dirty="0"/>
              <a:t>2</a:t>
            </a:r>
            <a:r>
              <a:rPr lang="en-US" altLang="zh-CN" sz="2800" dirty="0"/>
              <a:t>] =10</a:t>
            </a:r>
            <a:r>
              <a:rPr lang="en-US" altLang="zh-CN" sz="2800" baseline="30000" dirty="0"/>
              <a:t>-3.1</a:t>
            </a:r>
            <a:r>
              <a:rPr lang="en-US" altLang="zh-CN" sz="2800" dirty="0"/>
              <a:t>×(10</a:t>
            </a:r>
            <a:r>
              <a:rPr lang="en-US" altLang="zh-CN" sz="2800" baseline="30000" dirty="0"/>
              <a:t>-14+8</a:t>
            </a:r>
            <a:r>
              <a:rPr lang="en-US" altLang="zh-CN" sz="2800" dirty="0"/>
              <a:t>)</a:t>
            </a:r>
            <a:r>
              <a:rPr lang="en-US" altLang="zh-CN" sz="2800" baseline="30000" dirty="0"/>
              <a:t>2</a:t>
            </a:r>
            <a:r>
              <a:rPr lang="en-US" altLang="zh-CN" sz="2800" dirty="0"/>
              <a:t>=10</a:t>
            </a:r>
            <a:r>
              <a:rPr lang="en-US" altLang="zh-CN" sz="2800" baseline="30000" dirty="0"/>
              <a:t>-15.1</a:t>
            </a:r>
            <a:r>
              <a:rPr lang="en-US" altLang="zh-CN" sz="2800" dirty="0"/>
              <a:t>,</a:t>
            </a:r>
            <a:r>
              <a:rPr lang="zh-CN" altLang="zh-CN" sz="2800" dirty="0"/>
              <a:t>正确</a:t>
            </a:r>
            <a:r>
              <a:rPr lang="en-US" altLang="zh-CN" sz="2800" dirty="0"/>
              <a:t>;B</a:t>
            </a:r>
            <a:r>
              <a:rPr lang="zh-CN" altLang="zh-CN" sz="2800" dirty="0"/>
              <a:t>项</a:t>
            </a:r>
            <a:r>
              <a:rPr lang="en-US" altLang="zh-CN" sz="2800" dirty="0"/>
              <a:t>,</a:t>
            </a:r>
            <a:r>
              <a:rPr lang="zh-CN" altLang="zh-CN" sz="2800" dirty="0"/>
              <a:t>在两种沉淀的共存点</a:t>
            </a:r>
            <a:r>
              <a:rPr lang="en-US" altLang="zh-CN" sz="2800" dirty="0"/>
              <a:t>pH=10</a:t>
            </a:r>
            <a:r>
              <a:rPr lang="zh-CN" altLang="zh-CN" sz="2800" dirty="0"/>
              <a:t>时</a:t>
            </a:r>
            <a:r>
              <a:rPr lang="en-US" altLang="zh-CN" sz="2800" dirty="0"/>
              <a:t>,</a:t>
            </a:r>
            <a:r>
              <a:rPr lang="en-US" altLang="zh-CN" sz="2800" i="1" dirty="0" err="1"/>
              <a:t>K</a:t>
            </a:r>
            <a:r>
              <a:rPr lang="en-US" altLang="zh-CN" sz="2800" baseline="-25000" dirty="0" err="1"/>
              <a:t>sp</a:t>
            </a:r>
            <a:r>
              <a:rPr lang="en-US" altLang="zh-CN" sz="2800" dirty="0"/>
              <a:t>[Cu(OH)</a:t>
            </a:r>
            <a:r>
              <a:rPr lang="en-US" altLang="zh-CN" sz="2800" baseline="-25000" dirty="0"/>
              <a:t>2</a:t>
            </a:r>
            <a:r>
              <a:rPr lang="en-US" altLang="zh-CN" sz="2800" dirty="0"/>
              <a:t>]=10</a:t>
            </a:r>
            <a:r>
              <a:rPr lang="en-US" altLang="zh-CN" sz="2800" baseline="30000" dirty="0"/>
              <a:t>-11.7</a:t>
            </a:r>
            <a:r>
              <a:rPr lang="en-US" altLang="zh-CN" sz="2800" dirty="0"/>
              <a:t>×(10</a:t>
            </a:r>
            <a:r>
              <a:rPr lang="en-US" altLang="zh-CN" sz="2800" baseline="30000" dirty="0"/>
              <a:t>-14+10</a:t>
            </a:r>
            <a:r>
              <a:rPr lang="en-US" altLang="zh-CN" sz="2800" dirty="0"/>
              <a:t>)</a:t>
            </a:r>
            <a:r>
              <a:rPr lang="en-US" altLang="zh-CN" sz="2800" baseline="30000" dirty="0"/>
              <a:t>2</a:t>
            </a:r>
            <a:r>
              <a:rPr lang="en-US" altLang="zh-CN" sz="2800" dirty="0"/>
              <a:t>=10</a:t>
            </a:r>
            <a:r>
              <a:rPr lang="en-US" altLang="zh-CN" sz="2800" baseline="30000" dirty="0"/>
              <a:t>-19.7</a:t>
            </a:r>
            <a:r>
              <a:rPr lang="en-US" altLang="zh-CN" sz="2800" dirty="0"/>
              <a:t>,</a:t>
            </a:r>
            <a:r>
              <a:rPr lang="en-US" altLang="zh-CN" sz="2800" i="1" dirty="0"/>
              <a:t>c</a:t>
            </a:r>
            <a:r>
              <a:rPr lang="en-US" altLang="zh-CN" sz="2800" dirty="0"/>
              <a:t>(Fe</a:t>
            </a:r>
            <a:r>
              <a:rPr lang="en-US" altLang="zh-CN" sz="2800" baseline="30000" dirty="0"/>
              <a:t>2+</a:t>
            </a:r>
            <a:r>
              <a:rPr lang="en-US" altLang="zh-CN" sz="2800" dirty="0"/>
              <a:t>)∶</a:t>
            </a:r>
            <a:r>
              <a:rPr lang="en-US" altLang="zh-CN" sz="2800" i="1" dirty="0"/>
              <a:t>c</a:t>
            </a:r>
            <a:r>
              <a:rPr lang="en-US" altLang="zh-CN" sz="2800" dirty="0"/>
              <a:t>(Cu</a:t>
            </a:r>
            <a:r>
              <a:rPr lang="en-US" altLang="zh-CN" sz="2800" baseline="30000" dirty="0"/>
              <a:t>2+</a:t>
            </a:r>
            <a:r>
              <a:rPr lang="en-US" altLang="zh-CN" sz="2800" dirty="0"/>
              <a:t>)=</a:t>
            </a:r>
          </a:p>
          <a:p>
            <a:pPr>
              <a:lnSpc>
                <a:spcPct val="150000"/>
              </a:lnSpc>
            </a:pPr>
            <a:r>
              <a:rPr lang="en-US" altLang="zh-CN" sz="2800" i="1" dirty="0" err="1"/>
              <a:t>K</a:t>
            </a:r>
            <a:r>
              <a:rPr lang="en-US" altLang="zh-CN" sz="2800" baseline="-25000" dirty="0" err="1"/>
              <a:t>sp</a:t>
            </a:r>
            <a:r>
              <a:rPr lang="en-US" altLang="zh-CN" sz="2800" dirty="0"/>
              <a:t>[Fe(OH)</a:t>
            </a:r>
            <a:r>
              <a:rPr lang="en-US" altLang="zh-CN" sz="2800" baseline="-25000" dirty="0"/>
              <a:t>2</a:t>
            </a:r>
            <a:r>
              <a:rPr lang="en-US" altLang="zh-CN" sz="2800" dirty="0"/>
              <a:t>]∶</a:t>
            </a:r>
            <a:r>
              <a:rPr lang="en-US" altLang="zh-CN" sz="2800" i="1" dirty="0" err="1"/>
              <a:t>K</a:t>
            </a:r>
            <a:r>
              <a:rPr lang="en-US" altLang="zh-CN" sz="2800" baseline="-25000" dirty="0" err="1"/>
              <a:t>sp</a:t>
            </a:r>
            <a:r>
              <a:rPr lang="en-US" altLang="zh-CN" sz="2800" dirty="0"/>
              <a:t>[Cu(OH)</a:t>
            </a:r>
            <a:r>
              <a:rPr lang="en-US" altLang="zh-CN" sz="2800" baseline="-25000" dirty="0"/>
              <a:t>2</a:t>
            </a:r>
            <a:r>
              <a:rPr lang="en-US" altLang="zh-CN" sz="2800" dirty="0"/>
              <a:t>]=10</a:t>
            </a:r>
            <a:r>
              <a:rPr lang="en-US" altLang="zh-CN" sz="2800" baseline="30000" dirty="0"/>
              <a:t>-15.1</a:t>
            </a:r>
            <a:r>
              <a:rPr lang="en-US" altLang="zh-CN" sz="2800" dirty="0"/>
              <a:t>∶10</a:t>
            </a:r>
            <a:r>
              <a:rPr lang="en-US" altLang="zh-CN" sz="2800" baseline="30000" dirty="0"/>
              <a:t>-19.7</a:t>
            </a:r>
            <a:r>
              <a:rPr lang="en-US" altLang="zh-CN" sz="2800" dirty="0"/>
              <a:t>=10</a:t>
            </a:r>
            <a:r>
              <a:rPr lang="en-US" altLang="zh-CN" sz="2800" baseline="30000" dirty="0"/>
              <a:t>4.6</a:t>
            </a:r>
            <a:r>
              <a:rPr lang="en-US" altLang="zh-CN" sz="2800" dirty="0"/>
              <a:t>∶1,</a:t>
            </a:r>
            <a:r>
              <a:rPr lang="zh-CN" altLang="zh-CN" sz="2800" dirty="0"/>
              <a:t>错误</a:t>
            </a:r>
            <a:r>
              <a:rPr lang="en-US" altLang="zh-CN" sz="2800" dirty="0"/>
              <a:t>;C</a:t>
            </a:r>
            <a:r>
              <a:rPr lang="zh-CN" altLang="zh-CN" sz="2800" dirty="0"/>
              <a:t>项</a:t>
            </a:r>
            <a:r>
              <a:rPr lang="en-US" altLang="zh-CN" sz="2800" dirty="0"/>
              <a:t>,</a:t>
            </a:r>
            <a:r>
              <a:rPr lang="zh-CN" altLang="zh-CN" sz="2800" dirty="0"/>
              <a:t>向</a:t>
            </a:r>
            <a:r>
              <a:rPr lang="en-US" altLang="zh-CN" sz="2800" dirty="0"/>
              <a:t>X</a:t>
            </a:r>
            <a:r>
              <a:rPr lang="zh-CN" altLang="zh-CN" sz="2800" dirty="0"/>
              <a:t>点对应的饱和溶液中加</a:t>
            </a:r>
            <a:r>
              <a:rPr lang="en-US" altLang="zh-CN" sz="2800" dirty="0" err="1"/>
              <a:t>NaOH</a:t>
            </a:r>
            <a:r>
              <a:rPr lang="en-US" altLang="zh-CN" sz="2800" dirty="0"/>
              <a:t>,</a:t>
            </a:r>
            <a:r>
              <a:rPr lang="zh-CN" altLang="zh-CN" sz="2800" dirty="0"/>
              <a:t>会生成</a:t>
            </a:r>
            <a:r>
              <a:rPr lang="en-US" altLang="zh-CN" sz="2800" dirty="0"/>
              <a:t>Cu(OH)</a:t>
            </a:r>
            <a:r>
              <a:rPr lang="en-US" altLang="zh-CN" sz="2800" baseline="-25000" dirty="0"/>
              <a:t>2</a:t>
            </a:r>
            <a:r>
              <a:rPr lang="zh-CN" altLang="zh-CN" sz="2800" dirty="0"/>
              <a:t>沉淀</a:t>
            </a:r>
            <a:r>
              <a:rPr lang="en-US" altLang="zh-CN" sz="2800" dirty="0"/>
              <a:t>,</a:t>
            </a:r>
            <a:r>
              <a:rPr lang="zh-CN" altLang="zh-CN" sz="2800" dirty="0"/>
              <a:t>使</a:t>
            </a:r>
            <a:r>
              <a:rPr lang="en-US" altLang="zh-CN" sz="2800" i="1" dirty="0"/>
              <a:t>c</a:t>
            </a:r>
            <a:r>
              <a:rPr lang="en-US" altLang="zh-CN" sz="2800" dirty="0"/>
              <a:t>(Cu</a:t>
            </a:r>
            <a:r>
              <a:rPr lang="en-US" altLang="zh-CN" sz="2800" baseline="30000" dirty="0"/>
              <a:t>2+</a:t>
            </a:r>
            <a:r>
              <a:rPr lang="en-US" altLang="zh-CN" sz="2800" dirty="0"/>
              <a:t>)</a:t>
            </a:r>
            <a:r>
              <a:rPr lang="zh-CN" altLang="zh-CN" sz="2800" dirty="0"/>
              <a:t>减小</a:t>
            </a:r>
            <a:r>
              <a:rPr lang="en-US" altLang="zh-CN" sz="2800" dirty="0"/>
              <a:t>,</a:t>
            </a:r>
            <a:r>
              <a:rPr lang="zh-CN" altLang="zh-CN" sz="2800" dirty="0"/>
              <a:t>而从</a:t>
            </a:r>
            <a:r>
              <a:rPr lang="en-US" altLang="zh-CN" sz="2800" dirty="0"/>
              <a:t>X</a:t>
            </a:r>
            <a:r>
              <a:rPr lang="zh-CN" altLang="zh-CN" sz="2800" dirty="0"/>
              <a:t>点到</a:t>
            </a:r>
            <a:r>
              <a:rPr lang="en-US" altLang="zh-CN" sz="2800" dirty="0"/>
              <a:t>Y</a:t>
            </a:r>
            <a:r>
              <a:rPr lang="zh-CN" altLang="zh-CN" sz="2800" dirty="0"/>
              <a:t>点</a:t>
            </a:r>
            <a:r>
              <a:rPr lang="en-US" altLang="zh-CN" sz="2800" i="1" dirty="0"/>
              <a:t>c</a:t>
            </a:r>
            <a:r>
              <a:rPr lang="en-US" altLang="zh-CN" sz="2800" dirty="0"/>
              <a:t>(Cu</a:t>
            </a:r>
            <a:r>
              <a:rPr lang="en-US" altLang="zh-CN" sz="2800" baseline="30000" dirty="0"/>
              <a:t>2+</a:t>
            </a:r>
            <a:r>
              <a:rPr lang="en-US" altLang="zh-CN" sz="2800" dirty="0"/>
              <a:t>)</a:t>
            </a:r>
            <a:r>
              <a:rPr lang="zh-CN" altLang="zh-CN" sz="2800" dirty="0"/>
              <a:t>是不变的</a:t>
            </a:r>
            <a:r>
              <a:rPr lang="en-US" altLang="zh-CN" sz="2800" dirty="0"/>
              <a:t>,</a:t>
            </a:r>
            <a:r>
              <a:rPr lang="zh-CN" altLang="zh-CN" sz="2800" dirty="0"/>
              <a:t>错误</a:t>
            </a:r>
            <a:r>
              <a:rPr lang="en-US" altLang="zh-CN" sz="2800" dirty="0"/>
              <a:t>;D</a:t>
            </a:r>
            <a:r>
              <a:rPr lang="zh-CN" altLang="zh-CN" sz="2800" dirty="0"/>
              <a:t>项</a:t>
            </a:r>
            <a:r>
              <a:rPr lang="en-US" altLang="zh-CN" sz="2800" dirty="0"/>
              <a:t>,</a:t>
            </a:r>
            <a:r>
              <a:rPr lang="zh-CN" altLang="zh-CN" sz="2800" dirty="0"/>
              <a:t>因</a:t>
            </a:r>
            <a:r>
              <a:rPr lang="en-US" altLang="zh-CN" sz="2800" dirty="0"/>
              <a:t>Cu(OH)</a:t>
            </a:r>
            <a:r>
              <a:rPr lang="en-US" altLang="zh-CN" sz="2800" baseline="-25000" dirty="0"/>
              <a:t>2</a:t>
            </a:r>
            <a:r>
              <a:rPr lang="zh-CN" altLang="zh-CN" sz="2800" dirty="0"/>
              <a:t>比</a:t>
            </a:r>
            <a:r>
              <a:rPr lang="en-US" altLang="zh-CN" sz="2800" dirty="0"/>
              <a:t>Fe(OH)</a:t>
            </a:r>
            <a:r>
              <a:rPr lang="en-US" altLang="zh-CN" sz="2800" baseline="-25000" dirty="0"/>
              <a:t>2</a:t>
            </a:r>
            <a:r>
              <a:rPr lang="zh-CN" altLang="zh-CN" sz="2800" dirty="0"/>
              <a:t>更难溶</a:t>
            </a:r>
            <a:r>
              <a:rPr lang="en-US" altLang="zh-CN" sz="2800" dirty="0"/>
              <a:t>,</a:t>
            </a:r>
            <a:r>
              <a:rPr lang="zh-CN" altLang="zh-CN" sz="2800" dirty="0"/>
              <a:t>故加入适量</a:t>
            </a:r>
            <a:r>
              <a:rPr lang="en-US" altLang="zh-CN" sz="2800" dirty="0" err="1"/>
              <a:t>CuO</a:t>
            </a:r>
            <a:r>
              <a:rPr lang="zh-CN" altLang="zh-CN" sz="2800" dirty="0"/>
              <a:t>不能除去 </a:t>
            </a:r>
            <a:r>
              <a:rPr lang="en-US" altLang="zh-CN" sz="2800" dirty="0"/>
              <a:t>Fe</a:t>
            </a:r>
            <a:r>
              <a:rPr lang="en-US" altLang="zh-CN" sz="2800" baseline="30000" dirty="0"/>
              <a:t>2+</a:t>
            </a:r>
            <a:r>
              <a:rPr lang="en-US" altLang="zh-CN" sz="2800" dirty="0"/>
              <a:t>,</a:t>
            </a:r>
            <a:r>
              <a:rPr lang="zh-CN" altLang="zh-CN" sz="2800" dirty="0"/>
              <a:t>错误。</a:t>
            </a:r>
          </a:p>
          <a:p>
            <a:pPr>
              <a:lnSpc>
                <a:spcPct val="150000"/>
              </a:lnSpc>
            </a:pPr>
            <a:r>
              <a:rPr lang="zh-CN" altLang="zh-CN" sz="2800" b="1" dirty="0">
                <a:solidFill>
                  <a:srgbClr val="DA251C"/>
                </a:solidFill>
              </a:rPr>
              <a:t>答案</a:t>
            </a:r>
            <a:r>
              <a:rPr lang="zh-CN" altLang="zh-CN" sz="2800" dirty="0"/>
              <a:t>　</a:t>
            </a:r>
            <a:r>
              <a:rPr lang="en-US" altLang="zh-CN" sz="2800" dirty="0"/>
              <a:t>A</a:t>
            </a:r>
            <a:endParaRPr lang="zh-CN" altLang="zh-CN" sz="2800" dirty="0"/>
          </a:p>
        </p:txBody>
      </p:sp>
    </p:spTree>
    <p:extLst>
      <p:ext uri="{BB962C8B-B14F-4D97-AF65-F5344CB8AC3E}">
        <p14:creationId xmlns:p14="http://schemas.microsoft.com/office/powerpoint/2010/main" val="2378557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520426"/>
                <a:ext cx="11723913" cy="5302990"/>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4     </a:t>
                </a:r>
                <a:r>
                  <a:rPr lang="en-US" altLang="zh-CN" sz="2800" dirty="0"/>
                  <a:t>[2017</a:t>
                </a:r>
                <a:r>
                  <a:rPr lang="zh-CN" altLang="zh-CN" sz="2800" dirty="0"/>
                  <a:t>河北衡水中学二模</a:t>
                </a:r>
                <a:r>
                  <a:rPr lang="en-US" altLang="zh-CN" sz="2800" dirty="0"/>
                  <a:t>]</a:t>
                </a:r>
                <a:r>
                  <a:rPr lang="zh-CN" altLang="zh-CN" sz="2800" dirty="0"/>
                  <a:t>已知某温度下</a:t>
                </a:r>
                <a:r>
                  <a:rPr lang="en-US" altLang="zh-CN" sz="2800" dirty="0"/>
                  <a:t>,</a:t>
                </a:r>
                <a:r>
                  <a:rPr lang="en-US" altLang="zh-CN" sz="2800" i="1" dirty="0" err="1"/>
                  <a:t>K</a:t>
                </a:r>
                <a:r>
                  <a:rPr lang="en-US" altLang="zh-CN" sz="2800" baseline="-25000" dirty="0" err="1"/>
                  <a:t>sp</a:t>
                </a:r>
                <a:r>
                  <a:rPr lang="en-US" altLang="zh-CN" sz="2800" dirty="0"/>
                  <a:t>(AgCl)=1.56×10</a:t>
                </a:r>
                <a:r>
                  <a:rPr lang="en-US" altLang="zh-CN" sz="2800" baseline="30000" dirty="0"/>
                  <a:t>-10</a:t>
                </a:r>
                <a:r>
                  <a:rPr lang="en-US" altLang="zh-CN" sz="2800" dirty="0"/>
                  <a:t>,</a:t>
                </a:r>
              </a:p>
              <a:p>
                <a:pPr>
                  <a:lnSpc>
                    <a:spcPct val="150000"/>
                  </a:lnSpc>
                </a:pPr>
                <a:r>
                  <a:rPr lang="en-US" altLang="zh-CN" sz="2800" i="1" dirty="0" err="1"/>
                  <a:t>K</a:t>
                </a:r>
                <a:r>
                  <a:rPr lang="en-US" altLang="zh-CN" sz="2800" baseline="-25000" dirty="0" err="1"/>
                  <a:t>sp</a:t>
                </a:r>
                <a:r>
                  <a:rPr lang="en-US" altLang="zh-CN" sz="2800" dirty="0"/>
                  <a:t>(Ag</a:t>
                </a:r>
                <a:r>
                  <a:rPr lang="en-US" altLang="zh-CN" sz="2800" baseline="-25000" dirty="0"/>
                  <a:t>2</a:t>
                </a:r>
                <a:r>
                  <a:rPr lang="en-US" altLang="zh-CN" sz="2800" dirty="0"/>
                  <a:t>CrO</a:t>
                </a:r>
                <a:r>
                  <a:rPr lang="en-US" altLang="zh-CN" sz="2800" baseline="-25000" dirty="0"/>
                  <a:t>4</a:t>
                </a:r>
                <a:r>
                  <a:rPr lang="en-US" altLang="zh-CN" sz="2800" dirty="0"/>
                  <a:t>)=1×10</a:t>
                </a:r>
                <a:r>
                  <a:rPr lang="en-US" altLang="zh-CN" sz="2800" baseline="30000" dirty="0"/>
                  <a:t>-12</a:t>
                </a:r>
                <a:r>
                  <a:rPr lang="en-US" altLang="zh-CN" sz="2800" dirty="0"/>
                  <a:t>,</a:t>
                </a:r>
                <a:r>
                  <a:rPr lang="zh-CN" altLang="zh-CN" sz="2800" dirty="0"/>
                  <a:t>下列叙述正确的是</a:t>
                </a:r>
                <a:r>
                  <a:rPr lang="zh-CN" altLang="en-US" sz="2800" dirty="0"/>
                  <a:t>（      ）</a:t>
                </a:r>
                <a:endParaRPr lang="en-US" altLang="zh-CN" sz="2800" dirty="0"/>
              </a:p>
              <a:p>
                <a:pPr>
                  <a:lnSpc>
                    <a:spcPct val="150000"/>
                  </a:lnSpc>
                </a:pPr>
                <a:r>
                  <a:rPr lang="en-US" altLang="zh-CN" sz="2800" dirty="0"/>
                  <a:t>A.</a:t>
                </a:r>
                <a:r>
                  <a:rPr lang="zh-CN" altLang="zh-CN" sz="2800" dirty="0"/>
                  <a:t>饱和</a:t>
                </a:r>
                <a:r>
                  <a:rPr lang="en-US" altLang="zh-CN" sz="2800" dirty="0"/>
                  <a:t>AgCl</a:t>
                </a:r>
                <a:r>
                  <a:rPr lang="zh-CN" altLang="zh-CN" sz="2800" dirty="0"/>
                  <a:t>溶液与饱和</a:t>
                </a:r>
                <a:r>
                  <a:rPr lang="en-US" altLang="zh-CN" sz="2800" dirty="0"/>
                  <a:t>Ag</a:t>
                </a:r>
                <a:r>
                  <a:rPr lang="en-US" altLang="zh-CN" sz="2800" baseline="-25000" dirty="0"/>
                  <a:t>2</a:t>
                </a:r>
                <a:r>
                  <a:rPr lang="en-US" altLang="zh-CN" sz="2800" dirty="0"/>
                  <a:t>CrO</a:t>
                </a:r>
                <a:r>
                  <a:rPr lang="en-US" altLang="zh-CN" sz="2800" baseline="-25000" dirty="0"/>
                  <a:t>4</a:t>
                </a:r>
                <a:r>
                  <a:rPr lang="zh-CN" altLang="zh-CN" sz="2800" dirty="0"/>
                  <a:t>溶液相比</a:t>
                </a:r>
                <a:r>
                  <a:rPr lang="en-US" altLang="zh-CN" sz="2800" dirty="0"/>
                  <a:t>,</a:t>
                </a:r>
                <a:r>
                  <a:rPr lang="zh-CN" altLang="zh-CN" sz="2800" dirty="0"/>
                  <a:t>前者的</a:t>
                </a:r>
                <a:r>
                  <a:rPr lang="en-US" altLang="zh-CN" sz="2800" i="1" dirty="0"/>
                  <a:t>c</a:t>
                </a:r>
                <a:r>
                  <a:rPr lang="en-US" altLang="zh-CN" sz="2800" dirty="0"/>
                  <a:t>(Ag</a:t>
                </a:r>
                <a:r>
                  <a:rPr lang="en-US" altLang="zh-CN" sz="2800" baseline="30000" dirty="0"/>
                  <a:t>+</a:t>
                </a:r>
                <a:r>
                  <a:rPr lang="en-US" altLang="zh-CN" sz="2800" dirty="0"/>
                  <a:t>)</a:t>
                </a:r>
                <a:r>
                  <a:rPr lang="zh-CN" altLang="zh-CN" sz="2800" dirty="0"/>
                  <a:t>较大</a:t>
                </a:r>
              </a:p>
              <a:p>
                <a:pPr>
                  <a:lnSpc>
                    <a:spcPct val="150000"/>
                  </a:lnSpc>
                </a:pPr>
                <a:r>
                  <a:rPr lang="en-US" altLang="zh-CN" sz="2800" dirty="0"/>
                  <a:t>B.</a:t>
                </a:r>
                <a:r>
                  <a:rPr lang="zh-CN" altLang="zh-CN" sz="2800" dirty="0"/>
                  <a:t>向氯化银的浊液中加入氯化钠溶液</a:t>
                </a:r>
                <a:r>
                  <a:rPr lang="en-US" altLang="zh-CN" sz="2800" dirty="0"/>
                  <a:t>,</a:t>
                </a:r>
                <a:r>
                  <a:rPr lang="zh-CN" altLang="zh-CN" sz="2800" dirty="0"/>
                  <a:t>氯化银的</a:t>
                </a:r>
                <a:r>
                  <a:rPr lang="en-US" altLang="zh-CN" sz="2800" i="1" dirty="0" err="1"/>
                  <a:t>K</a:t>
                </a:r>
                <a:r>
                  <a:rPr lang="en-US" altLang="zh-CN" sz="2800" baseline="-25000" dirty="0" err="1"/>
                  <a:t>sp</a:t>
                </a:r>
                <a:r>
                  <a:rPr lang="zh-CN" altLang="zh-CN" sz="2800" dirty="0"/>
                  <a:t>减小</a:t>
                </a:r>
              </a:p>
              <a:p>
                <a:pPr>
                  <a:lnSpc>
                    <a:spcPct val="150000"/>
                  </a:lnSpc>
                </a:pPr>
                <a:r>
                  <a:rPr lang="en-US" altLang="zh-CN" sz="2800" dirty="0"/>
                  <a:t>C.</a:t>
                </a:r>
                <a:r>
                  <a:rPr lang="zh-CN" altLang="zh-CN" sz="2800" dirty="0"/>
                  <a:t>向</a:t>
                </a:r>
                <a:r>
                  <a:rPr lang="en-US" altLang="zh-CN" sz="2800" dirty="0"/>
                  <a:t>0.000 8 mol·L</a:t>
                </a:r>
                <a:r>
                  <a:rPr lang="en-US" altLang="zh-CN" sz="2800" baseline="30000" dirty="0"/>
                  <a:t>-1</a:t>
                </a:r>
                <a:r>
                  <a:rPr lang="zh-CN" altLang="zh-CN" sz="2800" dirty="0"/>
                  <a:t>的</a:t>
                </a:r>
                <a:r>
                  <a:rPr lang="en-US" altLang="zh-CN" sz="2800" dirty="0"/>
                  <a:t>K</a:t>
                </a:r>
                <a:r>
                  <a:rPr lang="en-US" altLang="zh-CN" sz="2800" baseline="-25000" dirty="0"/>
                  <a:t>2</a:t>
                </a:r>
                <a:r>
                  <a:rPr lang="en-US" altLang="zh-CN" sz="2800" dirty="0"/>
                  <a:t>CrO</a:t>
                </a:r>
                <a:r>
                  <a:rPr lang="en-US" altLang="zh-CN" sz="2800" baseline="-25000" dirty="0"/>
                  <a:t>4</a:t>
                </a:r>
                <a:r>
                  <a:rPr lang="zh-CN" altLang="zh-CN" sz="2800" dirty="0"/>
                  <a:t>溶液中加入等体积的</a:t>
                </a:r>
                <a:r>
                  <a:rPr lang="en-US" altLang="zh-CN" sz="2800" dirty="0"/>
                  <a:t>0.002 mol·L</a:t>
                </a:r>
                <a:r>
                  <a:rPr lang="en-US" altLang="zh-CN" sz="2800" baseline="30000" dirty="0"/>
                  <a:t>-1</a:t>
                </a:r>
                <a:r>
                  <a:rPr lang="en-US" altLang="zh-CN" sz="2800" dirty="0"/>
                  <a:t> AgNO</a:t>
                </a:r>
                <a:r>
                  <a:rPr lang="en-US" altLang="zh-CN" sz="2800" baseline="-25000" dirty="0"/>
                  <a:t>3</a:t>
                </a:r>
                <a:r>
                  <a:rPr lang="zh-CN" altLang="zh-CN" sz="2800" dirty="0"/>
                  <a:t>溶液</a:t>
                </a:r>
                <a:r>
                  <a:rPr lang="en-US" altLang="zh-CN" sz="2800" dirty="0"/>
                  <a:t>,</a:t>
                </a:r>
                <a:r>
                  <a:rPr lang="zh-CN" altLang="zh-CN" sz="2800" dirty="0"/>
                  <a:t>则</a:t>
                </a:r>
                <a:r>
                  <a:rPr lang="en-US" altLang="zh-CN" sz="2800" dirty="0"/>
                  <a:t>Cr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完全沉淀</a:t>
                </a:r>
              </a:p>
              <a:p>
                <a:pPr>
                  <a:lnSpc>
                    <a:spcPct val="150000"/>
                  </a:lnSpc>
                </a:pPr>
                <a:r>
                  <a:rPr lang="en-US" altLang="zh-CN" sz="2800" dirty="0"/>
                  <a:t>D.</a:t>
                </a:r>
                <a:r>
                  <a:rPr lang="zh-CN" altLang="zh-CN" sz="2800" dirty="0"/>
                  <a:t>将</a:t>
                </a:r>
                <a:r>
                  <a:rPr lang="en-US" altLang="zh-CN" sz="2800" dirty="0"/>
                  <a:t>0.001 mol·L</a:t>
                </a:r>
                <a:r>
                  <a:rPr lang="en-US" altLang="zh-CN" sz="2800" baseline="30000" dirty="0"/>
                  <a:t>-1</a:t>
                </a:r>
                <a:r>
                  <a:rPr lang="zh-CN" altLang="zh-CN" sz="2800" dirty="0"/>
                  <a:t>的</a:t>
                </a:r>
                <a:r>
                  <a:rPr lang="en-US" altLang="zh-CN" sz="2800" dirty="0"/>
                  <a:t>AgNO</a:t>
                </a:r>
                <a:r>
                  <a:rPr lang="en-US" altLang="zh-CN" sz="2800" baseline="-25000" dirty="0"/>
                  <a:t>3</a:t>
                </a:r>
                <a:r>
                  <a:rPr lang="zh-CN" altLang="zh-CN" sz="2800" dirty="0"/>
                  <a:t>溶液滴入含</a:t>
                </a:r>
                <a:r>
                  <a:rPr lang="en-US" altLang="zh-CN" sz="2800" dirty="0"/>
                  <a:t>0.001 mol·L</a:t>
                </a:r>
                <a:r>
                  <a:rPr lang="en-US" altLang="zh-CN" sz="2800" baseline="30000" dirty="0"/>
                  <a:t>-1</a:t>
                </a:r>
                <a:r>
                  <a:rPr lang="zh-CN" altLang="zh-CN" sz="2800" dirty="0"/>
                  <a:t>的</a:t>
                </a:r>
                <a:r>
                  <a:rPr lang="en-US" altLang="zh-CN" sz="2800" dirty="0" err="1"/>
                  <a:t>KCl</a:t>
                </a:r>
                <a:r>
                  <a:rPr lang="zh-CN" altLang="zh-CN" sz="2800" dirty="0"/>
                  <a:t>和</a:t>
                </a:r>
                <a:r>
                  <a:rPr lang="en-US" altLang="zh-CN" sz="2800" dirty="0"/>
                  <a:t>0.001 mol·L</a:t>
                </a:r>
                <a:r>
                  <a:rPr lang="en-US" altLang="zh-CN" sz="2800" baseline="30000" dirty="0"/>
                  <a:t>-1</a:t>
                </a:r>
                <a:r>
                  <a:rPr lang="zh-CN" altLang="zh-CN" sz="2800" dirty="0"/>
                  <a:t>的</a:t>
                </a:r>
                <a:r>
                  <a:rPr lang="en-US" altLang="zh-CN" sz="2800" dirty="0"/>
                  <a:t>K</a:t>
                </a:r>
                <a:r>
                  <a:rPr lang="en-US" altLang="zh-CN" sz="2800" baseline="-25000" dirty="0"/>
                  <a:t>2</a:t>
                </a:r>
                <a:r>
                  <a:rPr lang="en-US" altLang="zh-CN" sz="2800" dirty="0"/>
                  <a:t>CrO</a:t>
                </a:r>
                <a:r>
                  <a:rPr lang="en-US" altLang="zh-CN" sz="2800" baseline="-25000" dirty="0"/>
                  <a:t>4</a:t>
                </a:r>
                <a:r>
                  <a:rPr lang="zh-CN" altLang="zh-CN" sz="2800" dirty="0"/>
                  <a:t>的混合液中</a:t>
                </a:r>
                <a:r>
                  <a:rPr lang="en-US" altLang="zh-CN" sz="2800" dirty="0"/>
                  <a:t>,</a:t>
                </a:r>
                <a:r>
                  <a:rPr lang="zh-CN" altLang="zh-CN" sz="2800" dirty="0"/>
                  <a:t>则先产生</a:t>
                </a:r>
                <a:r>
                  <a:rPr lang="en-US" altLang="zh-CN" sz="2800" dirty="0"/>
                  <a:t>AgCl</a:t>
                </a:r>
                <a:r>
                  <a:rPr lang="zh-CN" altLang="zh-CN" sz="2800" dirty="0"/>
                  <a:t>沉淀</a:t>
                </a:r>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520426"/>
                <a:ext cx="11723913" cy="5302990"/>
              </a:xfrm>
              <a:prstGeom prst="rect">
                <a:avLst/>
              </a:prstGeom>
              <a:blipFill rotWithShape="1">
                <a:blip r:embed="rId2"/>
                <a:stretch>
                  <a:fillRect l="-1040" r="-572" b="-2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0376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DA251C"/>
                </a:solidFill>
                <a:effectLst/>
                <a:uLnTx/>
                <a:uFillTx/>
                <a:latin typeface="Times New Roman"/>
                <a:ea typeface="微软雅黑"/>
                <a:cs typeface="+mn-cs"/>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417057"/>
                <a:ext cx="11723913" cy="6254661"/>
              </a:xfrm>
              <a:prstGeom prst="rect">
                <a:avLst/>
              </a:prstGeom>
            </p:spPr>
            <p:txBody>
              <a:bodyPr wrap="square">
                <a:spAutoFit/>
              </a:bodyPr>
              <a:lstStyle/>
              <a:p>
                <a:pPr lvl="0" algn="dist">
                  <a:lnSpc>
                    <a:spcPct val="150000"/>
                  </a:lnSpc>
                  <a:defRPr/>
                </a:pPr>
                <a:r>
                  <a:rPr lang="en-US" altLang="zh-CN" sz="2800" dirty="0">
                    <a:solidFill>
                      <a:prstClr val="black"/>
                    </a:solidFill>
                  </a:rPr>
                  <a:t>4.D</a:t>
                </a:r>
                <a:r>
                  <a:rPr kumimoji="0" lang="zh-CN" altLang="en-US" sz="2800" b="0" i="0" u="none" strike="noStrike" kern="1200" cap="none" spc="0" normalizeH="0" baseline="0" noProof="0" dirty="0" smtClean="0">
                    <a:ln>
                      <a:noFill/>
                    </a:ln>
                    <a:solidFill>
                      <a:prstClr val="black"/>
                    </a:solidFill>
                    <a:effectLst/>
                    <a:uLnTx/>
                    <a:uFillTx/>
                    <a:latin typeface="Times New Roman"/>
                    <a:ea typeface="微软雅黑"/>
                    <a:cs typeface="+mn-cs"/>
                  </a:rPr>
                  <a:t>    </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项</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饱和</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AgCl</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溶液中</a:t>
                </a:r>
                <a:r>
                  <a:rPr kumimoji="0" lang="en-US" altLang="zh-CN" sz="2800" b="0" i="1" u="none" strike="noStrike" kern="1200" cap="none" spc="0" normalizeH="0" baseline="0" noProof="0" dirty="0" err="1">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err="1">
                    <a:ln>
                      <a:noFill/>
                    </a:ln>
                    <a:solidFill>
                      <a:prstClr val="black"/>
                    </a:solidFill>
                    <a:effectLst/>
                    <a:uLnTx/>
                    <a:uFillTx/>
                    <a:latin typeface="Times New Roman"/>
                    <a:ea typeface="微软雅黑"/>
                    <a:cs typeface="+mn-cs"/>
                  </a:rPr>
                  <a:t>sp</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(AgCl)=</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故</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degHide m:val="on"/>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radPr>
                      <m:deg/>
                      <m:e>
                        <m:sSub>
                          <m:sSub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e>
                          <m:sub>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sp</m:t>
                            </m:r>
                          </m:sub>
                        </m:sSub>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AgCl</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e>
                    </m:rad>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degHide m:val="on"/>
                        <m:ctrlPr>
                          <a:rPr lang="zh-CN" altLang="zh-CN" sz="2800" i="1">
                            <a:solidFill>
                              <a:prstClr val="black"/>
                            </a:solidFill>
                            <a:latin typeface="Cambria Math" panose="02040503050406030204" pitchFamily="18" charset="0"/>
                          </a:rPr>
                        </m:ctrlPr>
                      </m:radPr>
                      <m:deg/>
                      <m:e>
                        <m:r>
                          <a:rPr lang="en-US" altLang="zh-CN" sz="2800">
                            <a:solidFill>
                              <a:prstClr val="black"/>
                            </a:solidFill>
                            <a:latin typeface="Cambria Math" panose="02040503050406030204" pitchFamily="18" charset="0"/>
                          </a:rPr>
                          <m:t>1</m:t>
                        </m:r>
                        <m:r>
                          <m:rPr>
                            <m:nor/>
                          </m:rPr>
                          <a:rPr lang="en-US" altLang="zh-CN" sz="2800">
                            <a:solidFill>
                              <a:prstClr val="black"/>
                            </a:solidFill>
                          </a:rPr>
                          <m:t>.</m:t>
                        </m:r>
                        <m:r>
                          <a:rPr lang="en-US" altLang="zh-CN" sz="2800">
                            <a:solidFill>
                              <a:prstClr val="black"/>
                            </a:solidFill>
                            <a:latin typeface="Cambria Math" panose="02040503050406030204" pitchFamily="18" charset="0"/>
                          </a:rPr>
                          <m:t>56</m:t>
                        </m:r>
                      </m:e>
                    </m:rad>
                  </m:oMath>
                </a14:m>
                <a:endParaRPr kumimoji="0" lang="en-US" altLang="zh-CN" sz="2800" b="0" i="1" u="none" strike="noStrike" kern="1200" cap="none" spc="0" normalizeH="0" baseline="0" noProof="0" dirty="0" smtClean="0">
                  <a:ln>
                    <a:noFill/>
                  </a:ln>
                  <a:solidFill>
                    <a:prstClr val="black"/>
                  </a:solidFill>
                  <a:effectLst/>
                  <a:uLnTx/>
                  <a:uFillTx/>
                  <a:latin typeface="Cambria Math"/>
                  <a:cs typeface="+mn-cs"/>
                </a:endParaRPr>
              </a:p>
              <a:p>
                <a:pPr algn="dist">
                  <a:lnSpc>
                    <a:spcPct val="150000"/>
                  </a:lnSpc>
                  <a:defRPr/>
                </a:pP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10</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-5</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饱和</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溶液中</a:t>
                </a:r>
                <a:r>
                  <a:rPr kumimoji="0" lang="en-US" altLang="zh-CN" sz="2800" b="0" i="1" u="none" strike="noStrike" kern="1200" cap="none" spc="0" normalizeH="0" baseline="0" noProof="0" dirty="0" err="1">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err="1">
                    <a:ln>
                      <a:noFill/>
                    </a:ln>
                    <a:solidFill>
                      <a:prstClr val="black"/>
                    </a:solidFill>
                    <a:effectLst/>
                    <a:uLnTx/>
                    <a:uFillTx/>
                    <a:latin typeface="Times New Roman"/>
                    <a:ea typeface="微软雅黑"/>
                    <a:cs typeface="+mn-cs"/>
                  </a:rPr>
                  <a:t>sp</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f>
                      <m:f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m:t>
                        </m:r>
                      </m:num>
                      <m:den>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den>
                    </m:f>
                  </m:oMath>
                </a14:m>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3</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故</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ctrlPr>
                          <a:rPr lang="zh-CN" altLang="zh-CN" sz="2800" i="1">
                            <a:solidFill>
                              <a:prstClr val="black"/>
                            </a:solidFill>
                            <a:latin typeface="Cambria Math" panose="02040503050406030204" pitchFamily="18" charset="0"/>
                          </a:rPr>
                        </m:ctrlPr>
                      </m:radPr>
                      <m:deg>
                        <m:r>
                          <a:rPr lang="en-US" altLang="zh-CN" sz="2800">
                            <a:solidFill>
                              <a:prstClr val="black"/>
                            </a:solidFill>
                            <a:latin typeface="Cambria Math" panose="02040503050406030204" pitchFamily="18" charset="0"/>
                          </a:rPr>
                          <m:t>3</m:t>
                        </m:r>
                      </m:deg>
                      <m:e>
                        <m:r>
                          <a:rPr lang="en-US" altLang="zh-CN" sz="2800">
                            <a:solidFill>
                              <a:prstClr val="black"/>
                            </a:solidFill>
                            <a:latin typeface="Cambria Math" panose="02040503050406030204" pitchFamily="18" charset="0"/>
                          </a:rPr>
                          <m:t>2</m:t>
                        </m:r>
                      </m:e>
                    </m:rad>
                  </m:oMath>
                </a14:m>
                <a:r>
                  <a:rPr lang="en-US" altLang="zh-CN" sz="2800" dirty="0">
                    <a:solidFill>
                      <a:prstClr val="black"/>
                    </a:solidFill>
                  </a:rPr>
                  <a:t>×</a:t>
                </a:r>
              </a:p>
              <a:p>
                <a:pPr lvl="0" algn="dist">
                  <a:lnSpc>
                    <a:spcPct val="150000"/>
                  </a:lnSpc>
                  <a:defRPr/>
                </a:pP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10</a:t>
                </a:r>
                <a:r>
                  <a:rPr kumimoji="0" lang="en-US" altLang="zh-CN" sz="2800" b="0" i="0" u="none" strike="noStrike" kern="1200" cap="none" spc="0" normalizeH="0" baseline="30000" noProof="0" dirty="0" smtClean="0">
                    <a:ln>
                      <a:noFill/>
                    </a:ln>
                    <a:solidFill>
                      <a:prstClr val="black"/>
                    </a:solidFill>
                    <a:effectLst/>
                    <a:uLnTx/>
                    <a:uFillTx/>
                    <a:latin typeface="Times New Roman"/>
                    <a:ea typeface="微软雅黑"/>
                    <a:cs typeface="+mn-cs"/>
                  </a:rPr>
                  <a:t>-4</a:t>
                </a: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(mol·L</a:t>
                </a:r>
                <a:r>
                  <a:rPr kumimoji="0" lang="en-US" altLang="zh-CN" sz="2800" b="0" i="0" u="none" strike="noStrike" kern="1200" cap="none" spc="0" normalizeH="0" baseline="30000" noProof="0" dirty="0" smtClean="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显然后者的</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较大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错误。</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B</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项</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向氯化银的浊液中加入氯化钠溶液</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虽然平衡向逆反应方向移动</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但</a:t>
                </a:r>
                <a:r>
                  <a:rPr kumimoji="0" lang="en-US" altLang="zh-CN" sz="2800" b="0" i="1" u="none" strike="noStrike" kern="1200" cap="none" spc="0" normalizeH="0" baseline="0" noProof="0" dirty="0" err="1">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err="1">
                    <a:ln>
                      <a:noFill/>
                    </a:ln>
                    <a:solidFill>
                      <a:prstClr val="black"/>
                    </a:solidFill>
                    <a:effectLst/>
                    <a:uLnTx/>
                    <a:uFillTx/>
                    <a:latin typeface="Times New Roman"/>
                    <a:ea typeface="微软雅黑"/>
                    <a:cs typeface="+mn-cs"/>
                  </a:rPr>
                  <a:t>sp</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只与温度有关</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故氯化银的</a:t>
                </a:r>
                <a:r>
                  <a:rPr kumimoji="0" lang="en-US" altLang="zh-CN" sz="2800" b="0" i="1" u="none" strike="noStrike" kern="1200" cap="none" spc="0" normalizeH="0" baseline="0" noProof="0" dirty="0" err="1">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err="1">
                    <a:ln>
                      <a:noFill/>
                    </a:ln>
                    <a:solidFill>
                      <a:prstClr val="black"/>
                    </a:solidFill>
                    <a:effectLst/>
                    <a:uLnTx/>
                    <a:uFillTx/>
                    <a:latin typeface="Times New Roman"/>
                    <a:ea typeface="微软雅黑"/>
                    <a:cs typeface="+mn-cs"/>
                  </a:rPr>
                  <a:t>sp</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不变</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错误。</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项</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两溶液混合后</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溶液的体积增大</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1</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倍</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则</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(K</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)=0.000 4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a:t>
                </a:r>
              </a:p>
              <a:p>
                <a:pPr lvl="0" algn="dist">
                  <a:lnSpc>
                    <a:spcPct val="150000"/>
                  </a:lnSpc>
                  <a:defRPr/>
                </a:pPr>
                <a:r>
                  <a:rPr kumimoji="0" lang="en-US" altLang="zh-CN" sz="2800" b="0" i="1" u="none" strike="noStrike" kern="1200" cap="none" spc="0" normalizeH="0" baseline="0" noProof="0" dirty="0" smtClean="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(AgNO</a:t>
                </a:r>
                <a:r>
                  <a:rPr kumimoji="0" lang="en-US" altLang="zh-CN" sz="2800" b="0" i="0" u="none" strike="noStrike" kern="1200" cap="none" spc="0" normalizeH="0" baseline="-25000" noProof="0" dirty="0" smtClean="0">
                    <a:ln>
                      <a:noFill/>
                    </a:ln>
                    <a:solidFill>
                      <a:prstClr val="black"/>
                    </a:solidFill>
                    <a:effectLst/>
                    <a:uLnTx/>
                    <a:uFillTx/>
                    <a:latin typeface="Times New Roman"/>
                    <a:ea typeface="微软雅黑"/>
                    <a:cs typeface="+mn-cs"/>
                  </a:rPr>
                  <a:t>3</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)=0.001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根据</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2Ag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a:t>
                </a:r>
                <a14:m>
                  <m:oMath xmlns:m="http://schemas.openxmlformats.org/officeDocument/2006/math">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bSup>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Ag</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则溶液中剩余</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smtClean="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0.001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-0.000 4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×2=0.000 2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则生成沉淀后的溶液</a:t>
                </a:r>
                <a:r>
                  <a:rPr lang="zh-CN" altLang="zh-CN" sz="2800" dirty="0">
                    <a:solidFill>
                      <a:prstClr val="black"/>
                    </a:solidFill>
                  </a:rPr>
                  <a:t>中</a:t>
                </a:r>
                <a:r>
                  <a:rPr lang="en-US" altLang="zh-CN" sz="2800" dirty="0">
                    <a:solidFill>
                      <a:prstClr val="black"/>
                    </a:solidFill>
                  </a:rPr>
                  <a:t>,</a:t>
                </a:r>
                <a:r>
                  <a:rPr lang="en-US" altLang="zh-CN" sz="2800" i="1" dirty="0">
                    <a:solidFill>
                      <a:prstClr val="black"/>
                    </a:solidFill>
                  </a:rPr>
                  <a:t>c</a:t>
                </a:r>
                <a:r>
                  <a:rPr lang="en-US" altLang="zh-CN" sz="2800" dirty="0">
                    <a:solidFill>
                      <a:prstClr val="black"/>
                    </a:solidFill>
                  </a:rPr>
                  <a:t>(Cr</a:t>
                </a:r>
                <a14:m>
                  <m:oMath xmlns:m="http://schemas.openxmlformats.org/officeDocument/2006/math">
                    <m:sSubSup>
                      <m:sSubSupPr>
                        <m:ctrlPr>
                          <a:rPr lang="zh-CN" altLang="zh-CN" sz="2800" i="1">
                            <a:solidFill>
                              <a:prstClr val="black"/>
                            </a:solidFill>
                            <a:latin typeface="Cambria Math" panose="02040503050406030204" pitchFamily="18" charset="0"/>
                          </a:rPr>
                        </m:ctrlPr>
                      </m:sSubSupPr>
                      <m:e>
                        <m:r>
                          <m:rPr>
                            <m:sty m:val="p"/>
                          </m:rPr>
                          <a:rPr lang="en-US" altLang="zh-CN" sz="2800">
                            <a:solidFill>
                              <a:prstClr val="black"/>
                            </a:solidFill>
                            <a:latin typeface="Cambria Math" panose="02040503050406030204" pitchFamily="18" charset="0"/>
                          </a:rPr>
                          <m:t>O</m:t>
                        </m:r>
                      </m:e>
                      <m:sub>
                        <m:r>
                          <a:rPr lang="en-US" altLang="zh-CN" sz="2800">
                            <a:solidFill>
                              <a:prstClr val="black"/>
                            </a:solidFill>
                            <a:latin typeface="Cambria Math" panose="02040503050406030204" pitchFamily="18" charset="0"/>
                          </a:rPr>
                          <m:t>4</m:t>
                        </m:r>
                      </m:sub>
                      <m:sup>
                        <m:r>
                          <a:rPr lang="en-US" altLang="zh-CN" sz="2800">
                            <a:solidFill>
                              <a:prstClr val="black"/>
                            </a:solidFill>
                            <a:latin typeface="Cambria Math" panose="02040503050406030204" pitchFamily="18" charset="0"/>
                          </a:rPr>
                          <m:t>2</m:t>
                        </m:r>
                        <m:r>
                          <m:rPr>
                            <m:nor/>
                          </m:rPr>
                          <a:rPr lang="en-US" altLang="zh-CN" sz="2800" i="1">
                            <a:solidFill>
                              <a:prstClr val="black"/>
                            </a:solidFill>
                          </a:rPr>
                          <m:t>−</m:t>
                        </m:r>
                      </m:sup>
                    </m:sSubSup>
                  </m:oMath>
                </a14:m>
                <a:r>
                  <a:rPr lang="en-US" altLang="zh-CN" sz="2800" dirty="0">
                    <a:solidFill>
                      <a:prstClr val="black"/>
                    </a:solidFill>
                  </a:rPr>
                  <a:t>)=</a:t>
                </a:r>
                <a14:m>
                  <m:oMath xmlns:m="http://schemas.openxmlformats.org/officeDocument/2006/math">
                    <m:f>
                      <m:fPr>
                        <m:ctrlPr>
                          <a:rPr lang="zh-CN" altLang="zh-CN" sz="2800" i="1">
                            <a:solidFill>
                              <a:prstClr val="black"/>
                            </a:solidFill>
                            <a:latin typeface="Cambria Math" panose="02040503050406030204" pitchFamily="18" charset="0"/>
                          </a:rPr>
                        </m:ctrlPr>
                      </m:fPr>
                      <m:num>
                        <m:sSub>
                          <m:sSubPr>
                            <m:ctrlPr>
                              <a:rPr lang="zh-CN" altLang="zh-CN" sz="2800" i="1">
                                <a:solidFill>
                                  <a:prstClr val="black"/>
                                </a:solidFill>
                                <a:latin typeface="Cambria Math" panose="02040503050406030204" pitchFamily="18" charset="0"/>
                              </a:rPr>
                            </m:ctrlPr>
                          </m:sSubPr>
                          <m:e>
                            <m:r>
                              <a:rPr lang="en-US" altLang="zh-CN" sz="2800" i="1">
                                <a:solidFill>
                                  <a:prstClr val="black"/>
                                </a:solidFill>
                                <a:latin typeface="Cambria Math" panose="02040503050406030204" pitchFamily="18" charset="0"/>
                              </a:rPr>
                              <m:t>𝐾</m:t>
                            </m:r>
                          </m:e>
                          <m:sub>
                            <m:r>
                              <m:rPr>
                                <m:sty m:val="p"/>
                              </m:rPr>
                              <a:rPr lang="en-US" altLang="zh-CN" sz="2800">
                                <a:solidFill>
                                  <a:prstClr val="black"/>
                                </a:solidFill>
                                <a:latin typeface="Cambria Math" panose="02040503050406030204" pitchFamily="18" charset="0"/>
                              </a:rPr>
                              <m:t>sp</m:t>
                            </m:r>
                          </m:sub>
                        </m:sSub>
                        <m:r>
                          <m:rPr>
                            <m:nor/>
                          </m:rPr>
                          <a:rPr lang="en-US" altLang="zh-CN" sz="2800">
                            <a:solidFill>
                              <a:prstClr val="black"/>
                            </a:solidFill>
                          </a:rPr>
                          <m:t>(</m:t>
                        </m:r>
                        <m:r>
                          <m:rPr>
                            <m:sty m:val="p"/>
                          </m:rPr>
                          <a:rPr lang="en-US" altLang="zh-CN" sz="2800">
                            <a:solidFill>
                              <a:prstClr val="black"/>
                            </a:solidFill>
                            <a:latin typeface="Cambria Math" panose="02040503050406030204" pitchFamily="18" charset="0"/>
                          </a:rPr>
                          <m:t>A</m:t>
                        </m:r>
                        <m:sSub>
                          <m:sSubPr>
                            <m:ctrlPr>
                              <a:rPr lang="zh-CN" altLang="zh-CN" sz="2800" i="1">
                                <a:solidFill>
                                  <a:prstClr val="black"/>
                                </a:solidFill>
                                <a:latin typeface="Cambria Math" panose="02040503050406030204" pitchFamily="18" charset="0"/>
                              </a:rPr>
                            </m:ctrlPr>
                          </m:sSubPr>
                          <m:e>
                            <m:r>
                              <m:rPr>
                                <m:sty m:val="p"/>
                              </m:rPr>
                              <a:rPr lang="en-US" altLang="zh-CN" sz="2800">
                                <a:solidFill>
                                  <a:prstClr val="black"/>
                                </a:solidFill>
                                <a:latin typeface="Cambria Math" panose="02040503050406030204" pitchFamily="18" charset="0"/>
                              </a:rPr>
                              <m:t>g</m:t>
                            </m:r>
                          </m:e>
                          <m:sub>
                            <m:r>
                              <a:rPr lang="en-US" altLang="zh-CN" sz="2800">
                                <a:solidFill>
                                  <a:prstClr val="black"/>
                                </a:solidFill>
                                <a:latin typeface="Cambria Math" panose="02040503050406030204" pitchFamily="18" charset="0"/>
                              </a:rPr>
                              <m:t>2</m:t>
                            </m:r>
                          </m:sub>
                        </m:sSub>
                        <m:r>
                          <m:rPr>
                            <m:sty m:val="p"/>
                          </m:rPr>
                          <a:rPr lang="en-US" altLang="zh-CN" sz="2800">
                            <a:solidFill>
                              <a:prstClr val="black"/>
                            </a:solidFill>
                            <a:latin typeface="Cambria Math" panose="02040503050406030204" pitchFamily="18" charset="0"/>
                          </a:rPr>
                          <m:t>Cr</m:t>
                        </m:r>
                        <m:sSub>
                          <m:sSubPr>
                            <m:ctrlPr>
                              <a:rPr lang="zh-CN" altLang="zh-CN" sz="2800" i="1">
                                <a:solidFill>
                                  <a:prstClr val="black"/>
                                </a:solidFill>
                                <a:latin typeface="Cambria Math" panose="02040503050406030204" pitchFamily="18" charset="0"/>
                              </a:rPr>
                            </m:ctrlPr>
                          </m:sSubPr>
                          <m:e>
                            <m:r>
                              <m:rPr>
                                <m:sty m:val="p"/>
                              </m:rPr>
                              <a:rPr lang="en-US" altLang="zh-CN" sz="2800">
                                <a:solidFill>
                                  <a:prstClr val="black"/>
                                </a:solidFill>
                                <a:latin typeface="Cambria Math" panose="02040503050406030204" pitchFamily="18" charset="0"/>
                              </a:rPr>
                              <m:t>O</m:t>
                            </m:r>
                          </m:e>
                          <m:sub>
                            <m:r>
                              <a:rPr lang="en-US" altLang="zh-CN" sz="2800">
                                <a:solidFill>
                                  <a:prstClr val="black"/>
                                </a:solidFill>
                                <a:latin typeface="Cambria Math" panose="02040503050406030204" pitchFamily="18" charset="0"/>
                              </a:rPr>
                              <m:t>4</m:t>
                            </m:r>
                          </m:sub>
                        </m:sSub>
                        <m:r>
                          <m:rPr>
                            <m:nor/>
                          </m:rPr>
                          <a:rPr lang="en-US" altLang="zh-CN" sz="2800">
                            <a:solidFill>
                              <a:prstClr val="black"/>
                            </a:solidFill>
                          </a:rPr>
                          <m:t>)</m:t>
                        </m:r>
                      </m:num>
                      <m:den>
                        <m:sSup>
                          <m:sSupPr>
                            <m:ctrlPr>
                              <a:rPr lang="zh-CN"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𝑐</m:t>
                            </m:r>
                          </m:e>
                          <m:sup>
                            <m:r>
                              <a:rPr lang="en-US" altLang="zh-CN" sz="2800">
                                <a:solidFill>
                                  <a:prstClr val="black"/>
                                </a:solidFill>
                                <a:latin typeface="Cambria Math" panose="02040503050406030204" pitchFamily="18" charset="0"/>
                              </a:rPr>
                              <m:t>2</m:t>
                            </m:r>
                          </m:sup>
                        </m:sSup>
                        <m:r>
                          <m:rPr>
                            <m:nor/>
                          </m:rPr>
                          <a:rPr lang="en-US" altLang="zh-CN" sz="2800">
                            <a:solidFill>
                              <a:prstClr val="black"/>
                            </a:solidFill>
                          </a:rPr>
                          <m:t>(</m:t>
                        </m:r>
                        <m:r>
                          <m:rPr>
                            <m:sty m:val="p"/>
                          </m:rPr>
                          <a:rPr lang="en-US" altLang="zh-CN" sz="2800">
                            <a:solidFill>
                              <a:prstClr val="black"/>
                            </a:solidFill>
                            <a:latin typeface="Cambria Math" panose="02040503050406030204" pitchFamily="18" charset="0"/>
                          </a:rPr>
                          <m:t>A</m:t>
                        </m:r>
                        <m:sSup>
                          <m:sSupPr>
                            <m:ctrlPr>
                              <a:rPr lang="zh-CN" altLang="zh-CN" sz="2800" i="1">
                                <a:solidFill>
                                  <a:prstClr val="black"/>
                                </a:solidFill>
                                <a:latin typeface="Cambria Math" panose="02040503050406030204" pitchFamily="18" charset="0"/>
                              </a:rPr>
                            </m:ctrlPr>
                          </m:sSupPr>
                          <m:e>
                            <m:r>
                              <m:rPr>
                                <m:sty m:val="p"/>
                              </m:rPr>
                              <a:rPr lang="en-US" altLang="zh-CN" sz="2800">
                                <a:solidFill>
                                  <a:prstClr val="black"/>
                                </a:solidFill>
                                <a:latin typeface="Cambria Math" panose="02040503050406030204" pitchFamily="18" charset="0"/>
                              </a:rPr>
                              <m:t>g</m:t>
                            </m:r>
                          </m:e>
                          <m:sup>
                            <m:r>
                              <a:rPr lang="en-US" altLang="zh-CN" sz="2800">
                                <a:solidFill>
                                  <a:prstClr val="black"/>
                                </a:solidFill>
                                <a:latin typeface="Cambria Math" panose="02040503050406030204" pitchFamily="18" charset="0"/>
                              </a:rPr>
                              <m:t>+</m:t>
                            </m:r>
                          </m:sup>
                        </m:sSup>
                        <m:r>
                          <m:rPr>
                            <m:nor/>
                          </m:rPr>
                          <a:rPr lang="en-US" altLang="zh-CN" sz="2800">
                            <a:solidFill>
                              <a:prstClr val="black"/>
                            </a:solidFill>
                          </a:rPr>
                          <m:t>)</m:t>
                        </m:r>
                      </m:den>
                    </m:f>
                  </m:oMath>
                </a14:m>
                <a:r>
                  <a:rPr lang="en-US" altLang="zh-CN" sz="2800" dirty="0">
                    <a:solidFill>
                      <a:prstClr val="black"/>
                    </a:solidFill>
                  </a:rPr>
                  <a:t>=</a:t>
                </a:r>
                <a14:m>
                  <m:oMath xmlns:m="http://schemas.openxmlformats.org/officeDocument/2006/math">
                    <m:f>
                      <m:fPr>
                        <m:ctrlPr>
                          <a:rPr lang="zh-CN" altLang="zh-CN" sz="2800" i="1">
                            <a:solidFill>
                              <a:prstClr val="black"/>
                            </a:solidFill>
                            <a:latin typeface="Cambria Math" panose="02040503050406030204" pitchFamily="18" charset="0"/>
                          </a:rPr>
                        </m:ctrlPr>
                      </m:fPr>
                      <m:num>
                        <m:r>
                          <a:rPr lang="en-US" altLang="zh-CN" sz="2800">
                            <a:solidFill>
                              <a:prstClr val="black"/>
                            </a:solidFill>
                            <a:latin typeface="Cambria Math" panose="02040503050406030204" pitchFamily="18" charset="0"/>
                          </a:rPr>
                          <m:t>1×1</m:t>
                        </m:r>
                        <m:sSup>
                          <m:sSupPr>
                            <m:ctrlPr>
                              <a:rPr lang="zh-CN" altLang="zh-CN" sz="2800" i="1">
                                <a:solidFill>
                                  <a:prstClr val="black"/>
                                </a:solidFill>
                                <a:latin typeface="Cambria Math" panose="02040503050406030204" pitchFamily="18" charset="0"/>
                              </a:rPr>
                            </m:ctrlPr>
                          </m:sSupPr>
                          <m:e>
                            <m:r>
                              <a:rPr lang="en-US" altLang="zh-CN" sz="2800">
                                <a:solidFill>
                                  <a:prstClr val="black"/>
                                </a:solidFill>
                                <a:latin typeface="Cambria Math" panose="02040503050406030204" pitchFamily="18" charset="0"/>
                              </a:rPr>
                              <m:t>0</m:t>
                            </m:r>
                          </m:e>
                          <m:sup>
                            <m:r>
                              <m:rPr>
                                <m:nor/>
                              </m:rPr>
                              <a:rPr lang="en-US" altLang="zh-CN" sz="2800" i="1">
                                <a:solidFill>
                                  <a:prstClr val="black"/>
                                </a:solidFill>
                              </a:rPr>
                              <m:t>−</m:t>
                            </m:r>
                            <m:r>
                              <a:rPr lang="en-US" altLang="zh-CN" sz="2800">
                                <a:solidFill>
                                  <a:prstClr val="black"/>
                                </a:solidFill>
                                <a:latin typeface="Cambria Math" panose="02040503050406030204" pitchFamily="18" charset="0"/>
                              </a:rPr>
                              <m:t>12</m:t>
                            </m:r>
                          </m:sup>
                        </m:sSup>
                      </m:num>
                      <m:den>
                        <m:r>
                          <m:rPr>
                            <m:nor/>
                          </m:rPr>
                          <a:rPr lang="en-US" altLang="zh-CN" sz="2800">
                            <a:solidFill>
                              <a:prstClr val="black"/>
                            </a:solidFill>
                          </a:rPr>
                          <m:t>(</m:t>
                        </m:r>
                        <m:r>
                          <a:rPr lang="en-US" altLang="zh-CN" sz="2800">
                            <a:solidFill>
                              <a:prstClr val="black"/>
                            </a:solidFill>
                            <a:latin typeface="Cambria Math" panose="02040503050406030204" pitchFamily="18" charset="0"/>
                          </a:rPr>
                          <m:t>0</m:t>
                        </m:r>
                        <m:r>
                          <m:rPr>
                            <m:nor/>
                          </m:rPr>
                          <a:rPr lang="en-US" altLang="zh-CN" sz="2800">
                            <a:solidFill>
                              <a:prstClr val="black"/>
                            </a:solidFill>
                          </a:rPr>
                          <m:t>.</m:t>
                        </m:r>
                        <m:r>
                          <a:rPr lang="en-US" altLang="zh-CN" sz="2800">
                            <a:solidFill>
                              <a:prstClr val="black"/>
                            </a:solidFill>
                            <a:latin typeface="Cambria Math" panose="02040503050406030204" pitchFamily="18" charset="0"/>
                          </a:rPr>
                          <m:t>000</m:t>
                        </m:r>
                        <m:r>
                          <m:rPr>
                            <m:nor/>
                          </m:rPr>
                          <a:rPr lang="en-US" altLang="zh-CN" sz="2800">
                            <a:solidFill>
                              <a:prstClr val="black"/>
                            </a:solidFill>
                          </a:rPr>
                          <m:t> </m:t>
                        </m:r>
                        <m:r>
                          <a:rPr lang="en-US" altLang="zh-CN" sz="2800">
                            <a:solidFill>
                              <a:prstClr val="black"/>
                            </a:solidFill>
                            <a:latin typeface="Cambria Math" panose="02040503050406030204" pitchFamily="18" charset="0"/>
                          </a:rPr>
                          <m:t>2</m:t>
                        </m:r>
                        <m:sSup>
                          <m:sSupPr>
                            <m:ctrlPr>
                              <a:rPr lang="zh-CN" altLang="zh-CN" sz="2800" i="1">
                                <a:solidFill>
                                  <a:prstClr val="black"/>
                                </a:solidFill>
                                <a:latin typeface="Cambria Math" panose="02040503050406030204" pitchFamily="18" charset="0"/>
                              </a:rPr>
                            </m:ctrlPr>
                          </m:sSupPr>
                          <m:e>
                            <m:r>
                              <m:rPr>
                                <m:nor/>
                              </m:rPr>
                              <a:rPr lang="en-US" altLang="zh-CN" sz="2800">
                                <a:solidFill>
                                  <a:prstClr val="black"/>
                                </a:solidFill>
                              </a:rPr>
                              <m:t>)</m:t>
                            </m:r>
                          </m:e>
                          <m:sup>
                            <m:r>
                              <a:rPr lang="en-US" altLang="zh-CN" sz="2800">
                                <a:solidFill>
                                  <a:prstClr val="black"/>
                                </a:solidFill>
                                <a:latin typeface="Cambria Math" panose="02040503050406030204" pitchFamily="18" charset="0"/>
                              </a:rPr>
                              <m:t>2</m:t>
                            </m:r>
                          </m:sup>
                        </m:sSup>
                      </m:den>
                    </m:f>
                  </m:oMath>
                </a14:m>
                <a:r>
                  <a:rPr lang="en-US" altLang="zh-CN" sz="2800" dirty="0">
                    <a:solidFill>
                      <a:prstClr val="black"/>
                    </a:solidFill>
                  </a:rPr>
                  <a:t> mol·L</a:t>
                </a:r>
                <a:r>
                  <a:rPr lang="en-US" altLang="zh-CN" sz="2800" baseline="30000" dirty="0">
                    <a:solidFill>
                      <a:prstClr val="black"/>
                    </a:solidFill>
                  </a:rPr>
                  <a:t>-1</a:t>
                </a:r>
                <a:r>
                  <a:rPr lang="en-US" altLang="zh-CN" sz="2800" dirty="0">
                    <a:solidFill>
                      <a:prstClr val="black"/>
                    </a:solidFill>
                  </a:rPr>
                  <a:t>=2.5×10</a:t>
                </a:r>
                <a:r>
                  <a:rPr lang="en-US" altLang="zh-CN" sz="2800" baseline="30000" dirty="0">
                    <a:solidFill>
                      <a:prstClr val="black"/>
                    </a:solidFill>
                  </a:rPr>
                  <a:t>-5</a:t>
                </a:r>
                <a:r>
                  <a:rPr lang="en-US" altLang="zh-CN" sz="2800" dirty="0">
                    <a:solidFill>
                      <a:prstClr val="black"/>
                    </a:solidFill>
                  </a:rPr>
                  <a:t> </a:t>
                </a:r>
                <a:r>
                  <a:rPr lang="en-US" altLang="zh-CN" sz="2800" dirty="0" smtClean="0">
                    <a:solidFill>
                      <a:prstClr val="black"/>
                    </a:solidFill>
                  </a:rPr>
                  <a:t>mol·L</a:t>
                </a:r>
                <a:r>
                  <a:rPr lang="en-US" altLang="zh-CN" sz="2800" baseline="30000" dirty="0" smtClean="0">
                    <a:solidFill>
                      <a:prstClr val="black"/>
                    </a:solidFill>
                  </a:rPr>
                  <a:t>-1</a:t>
                </a:r>
                <a:r>
                  <a:rPr lang="en-US" altLang="zh-CN" sz="2800" dirty="0" smtClean="0">
                    <a:solidFill>
                      <a:prstClr val="black"/>
                    </a:solidFill>
                  </a:rPr>
                  <a:t>&gt;1.0×10</a:t>
                </a:r>
                <a:r>
                  <a:rPr lang="en-US" altLang="zh-CN" sz="2800" baseline="30000" dirty="0" smtClean="0">
                    <a:solidFill>
                      <a:prstClr val="black"/>
                    </a:solidFill>
                  </a:rPr>
                  <a:t>-5</a:t>
                </a:r>
                <a:r>
                  <a:rPr lang="en-US" altLang="zh-CN" sz="2800" dirty="0" smtClean="0">
                    <a:solidFill>
                      <a:prstClr val="black"/>
                    </a:solidFill>
                  </a:rPr>
                  <a:t> </a:t>
                </a:r>
                <a:endPar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endParaRPr>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417057"/>
                <a:ext cx="11723913" cy="6254661"/>
              </a:xfrm>
              <a:prstGeom prst="rect">
                <a:avLst/>
              </a:prstGeom>
              <a:blipFill rotWithShape="1">
                <a:blip r:embed="rId2"/>
                <a:stretch>
                  <a:fillRect l="-1040" r="-1871"/>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90EDA4B3-086C-4777-BB20-A1E7D6DCE5F7}"/>
              </a:ext>
            </a:extLst>
          </p:cNvPr>
          <p:cNvPicPr/>
          <p:nvPr/>
        </p:nvPicPr>
        <p:blipFill>
          <a:blip r:embed="rId3"/>
          <a:stretch>
            <a:fillRect/>
          </a:stretch>
        </p:blipFill>
        <p:spPr>
          <a:xfrm>
            <a:off x="7279105" y="4314517"/>
            <a:ext cx="516573" cy="297829"/>
          </a:xfrm>
          <a:prstGeom prst="rect">
            <a:avLst/>
          </a:prstGeom>
        </p:spPr>
      </p:pic>
    </p:spTree>
    <p:extLst>
      <p:ext uri="{BB962C8B-B14F-4D97-AF65-F5344CB8AC3E}">
        <p14:creationId xmlns:p14="http://schemas.microsoft.com/office/powerpoint/2010/main" val="3156315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DA251C"/>
                </a:solidFill>
                <a:effectLst/>
                <a:uLnTx/>
                <a:uFillTx/>
                <a:latin typeface="Times New Roman"/>
                <a:ea typeface="微软雅黑"/>
                <a:cs typeface="+mn-cs"/>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283707"/>
                <a:ext cx="11723913" cy="45476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black"/>
                    </a:solidFill>
                    <a:effectLst/>
                    <a:uLnTx/>
                    <a:uFillTx/>
                    <a:latin typeface="Times New Roman"/>
                    <a:ea typeface="微软雅黑"/>
                    <a:cs typeface="+mn-cs"/>
                  </a:rPr>
                  <a:t>mol·L</a:t>
                </a:r>
                <a:r>
                  <a:rPr kumimoji="0" lang="en-US" altLang="zh-CN" sz="2800" b="0" i="0" u="none" strike="noStrike" kern="1200" cap="none" spc="0" normalizeH="0" baseline="30000" noProof="0" dirty="0" smtClean="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溶液中存在</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2</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CrO</a:t>
                </a:r>
                <a:r>
                  <a:rPr kumimoji="0" lang="en-US" altLang="zh-CN" sz="2800" b="0" i="0" u="none" strike="noStrike" kern="1200" cap="none" spc="0" normalizeH="0" baseline="-25000" noProof="0" dirty="0">
                    <a:ln>
                      <a:noFill/>
                    </a:ln>
                    <a:solidFill>
                      <a:prstClr val="black"/>
                    </a:solidFill>
                    <a:effectLst/>
                    <a:uLnTx/>
                    <a:uFillTx/>
                    <a:latin typeface="Times New Roman"/>
                    <a:ea typeface="微软雅黑"/>
                    <a:cs typeface="+mn-cs"/>
                  </a:rPr>
                  <a:t>4</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的溶解平衡</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所以</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a:t>
                </a:r>
                <a14:m>
                  <m:oMath xmlns:m="http://schemas.openxmlformats.org/officeDocument/2006/math">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bSup>
                  </m:oMath>
                </a14:m>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不能完全沉淀</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错误。</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D</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项</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当</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开始沉淀时</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f>
                      <m:f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e>
                          <m:sub>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sp</m:t>
                            </m:r>
                          </m:sub>
                        </m:sSub>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AgCl</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num>
                      <m:den>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𝑐</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C</m:t>
                        </m:r>
                        <m:sSup>
                          <m:s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l</m:t>
                            </m:r>
                          </m:e>
                          <m:sup>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p>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den>
                    </m:f>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f>
                      <m:f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56×1</m:t>
                        </m:r>
                        <m:sSup>
                          <m:s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m:t>
                            </m:r>
                          </m:e>
                          <m:sup>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10</m:t>
                            </m:r>
                          </m:sup>
                        </m:sSup>
                      </m:num>
                      <m:den>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001</m:t>
                        </m:r>
                      </m:den>
                    </m:f>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=1.56×10</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-7</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当</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Cr</a:t>
                </a:r>
                <a14:m>
                  <m:oMath xmlns:m="http://schemas.openxmlformats.org/officeDocument/2006/math">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bSup>
                  </m:oMath>
                </a14:m>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开始沉淀时</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en-US" altLang="zh-CN" sz="2800" b="0" i="1" u="none" strike="noStrike" kern="1200" cap="none" spc="0" normalizeH="0" baseline="0" noProof="0" dirty="0">
                    <a:ln>
                      <a:noFill/>
                    </a:ln>
                    <a:solidFill>
                      <a:prstClr val="black"/>
                    </a:solidFill>
                    <a:effectLst/>
                    <a:uLnTx/>
                    <a:uFillTx/>
                    <a:latin typeface="Times New Roman"/>
                    <a:ea typeface="微软雅黑"/>
                    <a:cs typeface="+mn-cs"/>
                  </a:rPr>
                  <a:t>c</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degHide m:val="on"/>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radPr>
                      <m:deg/>
                      <m:e>
                        <m:f>
                          <m:f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e>
                              <m:sub>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sp</m:t>
                                </m:r>
                              </m:sub>
                            </m:sSub>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A</m:t>
                            </m:r>
                            <m:sSub>
                              <m:sSub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g</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Cr</m:t>
                            </m:r>
                            <m:sSub>
                              <m:sSub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Sub>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num>
                          <m:den>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𝑐</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Cr</m:t>
                            </m:r>
                            <m:sSubSup>
                              <m:sSub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O</m:t>
                                </m:r>
                              </m:e>
                              <m:sub>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4</m:t>
                                </m:r>
                              </m:sub>
                              <m:sup>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2</m:t>
                                </m:r>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sup>
                            </m:sSubSup>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den>
                        </m:f>
                      </m:e>
                    </m:rad>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degHide m:val="on"/>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radPr>
                      <m:deg/>
                      <m:e>
                        <m:f>
                          <m:f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1×1</m:t>
                            </m:r>
                            <m:sSup>
                              <m:sSupPr>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m:t>
                                </m:r>
                              </m:e>
                              <m:sup>
                                <m:r>
                                  <m:rPr>
                                    <m:nor/>
                                  </m:rPr>
                                  <a:rPr kumimoji="0" lang="en-US" altLang="zh-CN" sz="2800" b="0" i="1" u="none" strike="noStrike" kern="1200" cap="none" spc="0" normalizeH="0" baseline="0" noProof="0">
                                    <a:ln>
                                      <a:noFill/>
                                    </a:ln>
                                    <a:solidFill>
                                      <a:prstClr val="black"/>
                                    </a:solidFill>
                                    <a:effectLst/>
                                    <a:uLnTx/>
                                    <a:uFillTx/>
                                    <a:latin typeface="Times New Roman"/>
                                    <a:ea typeface="微软雅黑"/>
                                    <a:cs typeface="+mn-cs"/>
                                  </a:rPr>
                                  <m:t>−</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12</m:t>
                                </m:r>
                              </m:sup>
                            </m:sSup>
                          </m:num>
                          <m:den>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m:t>
                            </m:r>
                            <m:r>
                              <m:rPr>
                                <m:nor/>
                              </m:rPr>
                              <a:rPr kumimoji="0" lang="en-US" altLang="zh-CN" sz="2800" b="0" i="0" u="none" strike="noStrike" kern="1200" cap="none" spc="0" normalizeH="0" baseline="0" noProof="0">
                                <a:ln>
                                  <a:noFill/>
                                </a:ln>
                                <a:solidFill>
                                  <a:prstClr val="black"/>
                                </a:solidFill>
                                <a:effectLst/>
                                <a:uLnTx/>
                                <a:uFillTx/>
                                <a:latin typeface="Times New Roman"/>
                                <a:ea typeface="微软雅黑"/>
                                <a:cs typeface="+mn-cs"/>
                              </a:rPr>
                              <m:t>.</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001</m:t>
                            </m:r>
                          </m:den>
                        </m:f>
                      </m:e>
                    </m:rad>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14:m>
                  <m:oMath xmlns:m="http://schemas.openxmlformats.org/officeDocument/2006/math">
                    <m:rad>
                      <m:radPr>
                        <m:degHide m:val="on"/>
                        <m:ctrlPr>
                          <a:rPr kumimoji="0" lang="zh-CN"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radPr>
                      <m:deg/>
                      <m:e>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cs typeface="+mn-cs"/>
                          </a:rPr>
                          <m:t>10</m:t>
                        </m:r>
                      </m:e>
                    </m:rad>
                  </m:oMath>
                </a14:m>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×10</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-5</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 mol·L</a:t>
                </a:r>
                <a:r>
                  <a:rPr kumimoji="0" lang="en-US" altLang="zh-CN" sz="2800" b="0" i="0" u="none" strike="noStrike" kern="1200" cap="none" spc="0" normalizeH="0" baseline="30000" noProof="0" dirty="0">
                    <a:ln>
                      <a:noFill/>
                    </a:ln>
                    <a:solidFill>
                      <a:prstClr val="black"/>
                    </a:solidFill>
                    <a:effectLst/>
                    <a:uLnTx/>
                    <a:uFillTx/>
                    <a:latin typeface="Times New Roman"/>
                    <a:ea typeface="微软雅黑"/>
                    <a:cs typeface="+mn-cs"/>
                  </a:rPr>
                  <a:t>-1</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故先产生</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AgCl</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沉淀</a:t>
                </a:r>
                <a:r>
                  <a:rPr kumimoji="0" lang="en-US" altLang="zh-CN" sz="2800" b="0" i="0" u="none" strike="noStrike" kern="1200" cap="none" spc="0" normalizeH="0" baseline="0" noProof="0" dirty="0">
                    <a:ln>
                      <a:noFill/>
                    </a:ln>
                    <a:solidFill>
                      <a:prstClr val="black"/>
                    </a:solidFill>
                    <a:effectLst/>
                    <a:uLnTx/>
                    <a:uFillTx/>
                    <a:latin typeface="Times New Roman"/>
                    <a:ea typeface="微软雅黑"/>
                    <a:cs typeface="+mn-cs"/>
                  </a:rPr>
                  <a:t>,</a:t>
                </a: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正确。</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prstClr val="black"/>
                    </a:solidFill>
                    <a:effectLst/>
                    <a:uLnTx/>
                    <a:uFillTx/>
                    <a:latin typeface="Times New Roman"/>
                    <a:ea typeface="微软雅黑"/>
                    <a:cs typeface="+mn-cs"/>
                  </a:rPr>
                  <a:t>　</a:t>
                </a:r>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283707"/>
                <a:ext cx="11723913" cy="4547655"/>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16679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8255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微课</a:t>
            </a:r>
            <a:r>
              <a:rPr lang="en-US" altLang="zh-CN" sz="2800" dirty="0">
                <a:solidFill>
                  <a:srgbClr val="DA251C"/>
                </a:solidFill>
                <a:ea typeface="微软雅黑" panose="020B0503020204020204" pitchFamily="34" charset="-122"/>
              </a:rPr>
              <a:t>14   </a:t>
            </a:r>
            <a:r>
              <a:rPr lang="zh-CN" altLang="en-US" sz="2800" dirty="0">
                <a:solidFill>
                  <a:srgbClr val="DA251C"/>
                </a:solidFill>
                <a:ea typeface="微软雅黑" panose="020B0503020204020204" pitchFamily="34" charset="-122"/>
              </a:rPr>
              <a:t>基于电解质溶液中四大平衡常数的平衡观</a:t>
            </a:r>
          </a:p>
        </p:txBody>
      </p:sp>
      <p:sp>
        <p:nvSpPr>
          <p:cNvPr id="2" name="矩形 1"/>
          <p:cNvSpPr/>
          <p:nvPr/>
        </p:nvSpPr>
        <p:spPr>
          <a:xfrm>
            <a:off x="234043" y="717680"/>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34042" y="1392439"/>
            <a:ext cx="11723913" cy="662297"/>
          </a:xfrm>
          <a:prstGeom prst="rect">
            <a:avLst/>
          </a:prstGeom>
        </p:spPr>
        <p:txBody>
          <a:bodyPr wrap="square">
            <a:spAutoFit/>
          </a:bodyPr>
          <a:lstStyle/>
          <a:p>
            <a:pPr>
              <a:lnSpc>
                <a:spcPct val="150000"/>
              </a:lnSpc>
            </a:pPr>
            <a:r>
              <a:rPr lang="en-US" altLang="zh-CN" sz="2800" b="1" dirty="0"/>
              <a:t>1.“</a:t>
            </a:r>
            <a:r>
              <a:rPr lang="zh-CN" altLang="en-US" sz="2800" b="1" dirty="0"/>
              <a:t>四大常数”的比较</a:t>
            </a:r>
            <a:endParaRPr lang="zh-CN" altLang="zh-CN" sz="2800" b="1" dirty="0"/>
          </a:p>
        </p:txBody>
      </p:sp>
      <p:graphicFrame>
        <p:nvGraphicFramePr>
          <p:cNvPr id="4" name="表格 3">
            <a:extLst>
              <a:ext uri="{FF2B5EF4-FFF2-40B4-BE49-F238E27FC236}">
                <a16:creationId xmlns="" xmlns:a16="http://schemas.microsoft.com/office/drawing/2014/main" id="{1E252B46-E009-47F1-9864-E8431E5B5607}"/>
              </a:ext>
            </a:extLst>
          </p:cNvPr>
          <p:cNvGraphicFramePr>
            <a:graphicFrameLocks noGrp="1"/>
          </p:cNvGraphicFramePr>
          <p:nvPr>
            <p:extLst>
              <p:ext uri="{D42A27DB-BD31-4B8C-83A1-F6EECF244321}">
                <p14:modId xmlns:p14="http://schemas.microsoft.com/office/powerpoint/2010/main" val="2835435569"/>
              </p:ext>
            </p:extLst>
          </p:nvPr>
        </p:nvGraphicFramePr>
        <p:xfrm>
          <a:off x="323850" y="2115591"/>
          <a:ext cx="11506200" cy="4399959"/>
        </p:xfrm>
        <a:graphic>
          <a:graphicData uri="http://schemas.openxmlformats.org/drawingml/2006/table">
            <a:tbl>
              <a:tblPr firstRow="1" firstCol="1" bandRow="1">
                <a:tableStyleId>{5C22544A-7EE6-4342-B048-85BDC9FD1C3A}</a:tableStyleId>
              </a:tblPr>
              <a:tblGrid>
                <a:gridCol w="556527">
                  <a:extLst>
                    <a:ext uri="{9D8B030D-6E8A-4147-A177-3AD203B41FA5}">
                      <a16:colId xmlns="" xmlns:a16="http://schemas.microsoft.com/office/drawing/2014/main" val="1302673759"/>
                    </a:ext>
                  </a:extLst>
                </a:gridCol>
                <a:gridCol w="3052994">
                  <a:extLst>
                    <a:ext uri="{9D8B030D-6E8A-4147-A177-3AD203B41FA5}">
                      <a16:colId xmlns="" xmlns:a16="http://schemas.microsoft.com/office/drawing/2014/main" val="3040898382"/>
                    </a:ext>
                  </a:extLst>
                </a:gridCol>
                <a:gridCol w="2772229">
                  <a:extLst>
                    <a:ext uri="{9D8B030D-6E8A-4147-A177-3AD203B41FA5}">
                      <a16:colId xmlns="" xmlns:a16="http://schemas.microsoft.com/office/drawing/2014/main" val="2075804260"/>
                    </a:ext>
                  </a:extLst>
                </a:gridCol>
                <a:gridCol w="2569029">
                  <a:extLst>
                    <a:ext uri="{9D8B030D-6E8A-4147-A177-3AD203B41FA5}">
                      <a16:colId xmlns="" xmlns:a16="http://schemas.microsoft.com/office/drawing/2014/main" val="2128945027"/>
                    </a:ext>
                  </a:extLst>
                </a:gridCol>
                <a:gridCol w="2555421">
                  <a:extLst>
                    <a:ext uri="{9D8B030D-6E8A-4147-A177-3AD203B41FA5}">
                      <a16:colId xmlns="" xmlns:a16="http://schemas.microsoft.com/office/drawing/2014/main" val="1273296485"/>
                    </a:ext>
                  </a:extLst>
                </a:gridCol>
              </a:tblGrid>
              <a:tr h="858576">
                <a:tc>
                  <a:txBody>
                    <a:bodyPr/>
                    <a:lstStyle/>
                    <a:p>
                      <a:pPr algn="ctr">
                        <a:lnSpc>
                          <a:spcPct val="11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0507655"/>
                  </a:ext>
                </a:extLst>
              </a:tr>
              <a:tr h="3528231">
                <a:tc>
                  <a:txBody>
                    <a:bodyPr/>
                    <a:lstStyle/>
                    <a:p>
                      <a:pPr algn="ctr">
                        <a:lnSpc>
                          <a:spcPct val="110000"/>
                        </a:lnSpc>
                        <a:spcAft>
                          <a:spcPts val="0"/>
                        </a:spcAft>
                      </a:pPr>
                      <a:r>
                        <a:rPr lang="zh-CN" sz="2600" b="0">
                          <a:solidFill>
                            <a:schemeClr val="tx1"/>
                          </a:solidFill>
                          <a:effectLst/>
                          <a:latin typeface="+mn-lt"/>
                          <a:ea typeface="+mn-ea"/>
                        </a:rPr>
                        <a:t>概念</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a:solidFill>
                            <a:schemeClr val="tx1"/>
                          </a:solidFill>
                          <a:effectLst/>
                          <a:latin typeface="+mn-lt"/>
                          <a:ea typeface="+mn-ea"/>
                        </a:rPr>
                        <a:t>在一定条件下达到电离平衡时</a:t>
                      </a:r>
                      <a:r>
                        <a:rPr lang="en-US" sz="2600" b="0">
                          <a:solidFill>
                            <a:schemeClr val="tx1"/>
                          </a:solidFill>
                          <a:effectLst/>
                          <a:latin typeface="+mn-lt"/>
                          <a:ea typeface="+mn-ea"/>
                        </a:rPr>
                        <a:t>,</a:t>
                      </a:r>
                      <a:r>
                        <a:rPr lang="zh-CN" sz="2600" b="0">
                          <a:solidFill>
                            <a:schemeClr val="tx1"/>
                          </a:solidFill>
                          <a:effectLst/>
                          <a:latin typeface="+mn-lt"/>
                          <a:ea typeface="+mn-ea"/>
                        </a:rPr>
                        <a:t>弱电解质电离形成的各种离子浓度的乘积与溶液中未电离的分子浓度之比是一个常数</a:t>
                      </a:r>
                      <a:r>
                        <a:rPr lang="en-US" sz="2600" b="0">
                          <a:solidFill>
                            <a:schemeClr val="tx1"/>
                          </a:solidFill>
                          <a:effectLst/>
                          <a:latin typeface="+mn-lt"/>
                          <a:ea typeface="+mn-ea"/>
                        </a:rPr>
                        <a:t>,</a:t>
                      </a:r>
                      <a:r>
                        <a:rPr lang="zh-CN" sz="2600" b="0">
                          <a:solidFill>
                            <a:schemeClr val="tx1"/>
                          </a:solidFill>
                          <a:effectLst/>
                          <a:latin typeface="+mn-lt"/>
                          <a:ea typeface="+mn-ea"/>
                        </a:rPr>
                        <a:t>这个常数称为电离平衡常数</a:t>
                      </a:r>
                      <a:endParaRPr lang="zh-CN" sz="26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dirty="0">
                          <a:solidFill>
                            <a:schemeClr val="tx1"/>
                          </a:solidFill>
                          <a:effectLst/>
                          <a:latin typeface="+mn-lt"/>
                          <a:ea typeface="+mn-ea"/>
                        </a:rPr>
                        <a:t>一定温度下</a:t>
                      </a:r>
                      <a:r>
                        <a:rPr lang="en-US" sz="2600" b="0" dirty="0">
                          <a:solidFill>
                            <a:schemeClr val="tx1"/>
                          </a:solidFill>
                          <a:effectLst/>
                          <a:latin typeface="+mn-lt"/>
                          <a:ea typeface="+mn-ea"/>
                        </a:rPr>
                        <a:t>,</a:t>
                      </a:r>
                      <a:r>
                        <a:rPr lang="zh-CN" sz="2600" b="0" dirty="0">
                          <a:solidFill>
                            <a:schemeClr val="tx1"/>
                          </a:solidFill>
                          <a:effectLst/>
                          <a:latin typeface="+mn-lt"/>
                          <a:ea typeface="+mn-ea"/>
                        </a:rPr>
                        <a:t>水或稀的水溶液中</a:t>
                      </a:r>
                      <a:r>
                        <a:rPr lang="en-US" sz="2600" b="0" dirty="0">
                          <a:solidFill>
                            <a:schemeClr val="tx1"/>
                          </a:solidFill>
                          <a:effectLst/>
                          <a:latin typeface="+mn-lt"/>
                          <a:ea typeface="+mn-ea"/>
                        </a:rPr>
                        <a:t>c(OH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与 </a:t>
                      </a:r>
                      <a:r>
                        <a:rPr lang="en-US" sz="2600" b="0" dirty="0">
                          <a:solidFill>
                            <a:schemeClr val="tx1"/>
                          </a:solidFill>
                          <a:effectLst/>
                          <a:latin typeface="+mn-lt"/>
                          <a:ea typeface="+mn-ea"/>
                        </a:rPr>
                        <a:t>c(H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的乘积是一个常数</a:t>
                      </a:r>
                      <a:r>
                        <a:rPr lang="en-US" sz="2600" b="0" dirty="0">
                          <a:solidFill>
                            <a:schemeClr val="tx1"/>
                          </a:solidFill>
                          <a:effectLst/>
                          <a:latin typeface="+mn-lt"/>
                          <a:ea typeface="+mn-ea"/>
                        </a:rPr>
                        <a:t>,</a:t>
                      </a:r>
                      <a:r>
                        <a:rPr lang="zh-CN" sz="2600" b="0" dirty="0">
                          <a:solidFill>
                            <a:schemeClr val="tx1"/>
                          </a:solidFill>
                          <a:effectLst/>
                          <a:latin typeface="+mn-lt"/>
                          <a:ea typeface="+mn-ea"/>
                        </a:rPr>
                        <a:t>称为水的离子积常数</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dirty="0">
                          <a:solidFill>
                            <a:schemeClr val="tx1"/>
                          </a:solidFill>
                          <a:effectLst/>
                          <a:latin typeface="+mn-lt"/>
                          <a:ea typeface="+mn-ea"/>
                        </a:rPr>
                        <a:t>一定温度下</a:t>
                      </a:r>
                      <a:r>
                        <a:rPr lang="en-US" sz="2600" b="0" dirty="0">
                          <a:solidFill>
                            <a:schemeClr val="tx1"/>
                          </a:solidFill>
                          <a:effectLst/>
                          <a:latin typeface="+mn-lt"/>
                          <a:ea typeface="+mn-ea"/>
                        </a:rPr>
                        <a:t>,</a:t>
                      </a:r>
                      <a:r>
                        <a:rPr lang="zh-CN" sz="2600" b="0" dirty="0">
                          <a:solidFill>
                            <a:schemeClr val="tx1"/>
                          </a:solidFill>
                          <a:effectLst/>
                          <a:latin typeface="+mn-lt"/>
                          <a:ea typeface="+mn-ea"/>
                        </a:rPr>
                        <a:t>难溶电解质的饱和溶液中</a:t>
                      </a:r>
                      <a:r>
                        <a:rPr lang="en-US" sz="2600" b="0" dirty="0">
                          <a:solidFill>
                            <a:schemeClr val="tx1"/>
                          </a:solidFill>
                          <a:effectLst/>
                          <a:latin typeface="+mn-lt"/>
                          <a:ea typeface="+mn-ea"/>
                        </a:rPr>
                        <a:t>,</a:t>
                      </a:r>
                      <a:r>
                        <a:rPr lang="zh-CN" sz="2600" b="0" dirty="0">
                          <a:solidFill>
                            <a:schemeClr val="tx1"/>
                          </a:solidFill>
                          <a:effectLst/>
                          <a:latin typeface="+mn-lt"/>
                          <a:ea typeface="+mn-ea"/>
                        </a:rPr>
                        <a:t>电解质电离出的各离子浓度幂之积为一个常数</a:t>
                      </a:r>
                      <a:r>
                        <a:rPr lang="en-US" sz="2600" b="0" dirty="0">
                          <a:solidFill>
                            <a:schemeClr val="tx1"/>
                          </a:solidFill>
                          <a:effectLst/>
                          <a:latin typeface="+mn-lt"/>
                          <a:ea typeface="+mn-ea"/>
                        </a:rPr>
                        <a:t>,</a:t>
                      </a:r>
                      <a:r>
                        <a:rPr lang="zh-CN" sz="2600" b="0" dirty="0">
                          <a:solidFill>
                            <a:schemeClr val="tx1"/>
                          </a:solidFill>
                          <a:effectLst/>
                          <a:latin typeface="+mn-lt"/>
                          <a:ea typeface="+mn-ea"/>
                        </a:rPr>
                        <a:t>称为溶度积常数</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600" b="0" dirty="0">
                          <a:solidFill>
                            <a:schemeClr val="tx1"/>
                          </a:solidFill>
                          <a:effectLst/>
                          <a:latin typeface="+mn-lt"/>
                          <a:ea typeface="+mn-ea"/>
                        </a:rPr>
                        <a:t>一定温度下</a:t>
                      </a:r>
                      <a:r>
                        <a:rPr lang="en-US" sz="2600" b="0" dirty="0">
                          <a:solidFill>
                            <a:schemeClr val="tx1"/>
                          </a:solidFill>
                          <a:effectLst/>
                          <a:latin typeface="+mn-lt"/>
                          <a:ea typeface="+mn-ea"/>
                        </a:rPr>
                        <a:t>,</a:t>
                      </a:r>
                      <a:r>
                        <a:rPr lang="zh-CN" sz="2600" b="0" dirty="0">
                          <a:solidFill>
                            <a:schemeClr val="tx1"/>
                          </a:solidFill>
                          <a:effectLst/>
                          <a:latin typeface="+mn-lt"/>
                          <a:ea typeface="+mn-ea"/>
                        </a:rPr>
                        <a:t>当盐类水解反应达到平衡时</a:t>
                      </a:r>
                      <a:r>
                        <a:rPr lang="en-US" sz="2600" b="0" dirty="0">
                          <a:solidFill>
                            <a:schemeClr val="tx1"/>
                          </a:solidFill>
                          <a:effectLst/>
                          <a:latin typeface="+mn-lt"/>
                          <a:ea typeface="+mn-ea"/>
                        </a:rPr>
                        <a:t>,</a:t>
                      </a:r>
                      <a:r>
                        <a:rPr lang="zh-CN" sz="2600" b="0" dirty="0">
                          <a:solidFill>
                            <a:schemeClr val="tx1"/>
                          </a:solidFill>
                          <a:effectLst/>
                          <a:latin typeface="+mn-lt"/>
                          <a:ea typeface="+mn-ea"/>
                        </a:rPr>
                        <a:t>生成物浓度幂之积与反应物浓度幂之积的比值是一个常数</a:t>
                      </a:r>
                      <a:r>
                        <a:rPr lang="en-US" sz="2600" b="0" dirty="0">
                          <a:solidFill>
                            <a:schemeClr val="tx1"/>
                          </a:solidFill>
                          <a:effectLst/>
                          <a:latin typeface="+mn-lt"/>
                          <a:ea typeface="+mn-ea"/>
                        </a:rPr>
                        <a:t>,</a:t>
                      </a:r>
                      <a:r>
                        <a:rPr lang="zh-CN" sz="2600" b="0" dirty="0">
                          <a:solidFill>
                            <a:schemeClr val="tx1"/>
                          </a:solidFill>
                          <a:effectLst/>
                          <a:latin typeface="+mn-lt"/>
                          <a:ea typeface="+mn-ea"/>
                        </a:rPr>
                        <a:t>该常数就是盐类的水解常数</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38266229"/>
                  </a:ext>
                </a:extLst>
              </a:tr>
            </a:tbl>
          </a:graphicData>
        </a:graphic>
      </p:graphicFrame>
    </p:spTree>
    <p:extLst>
      <p:ext uri="{BB962C8B-B14F-4D97-AF65-F5344CB8AC3E}">
        <p14:creationId xmlns:p14="http://schemas.microsoft.com/office/powerpoint/2010/main" val="10504466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317226"/>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mc:AlternateContent xmlns:mc="http://schemas.openxmlformats.org/markup-compatibility/2006" xmlns:a14="http://schemas.microsoft.com/office/drawing/2010/main">
        <mc:Choice Requires="a14">
          <p:graphicFrame>
            <p:nvGraphicFramePr>
              <p:cNvPr id="13" name="表格 12">
                <a:extLst>
                  <a:ext uri="{FF2B5EF4-FFF2-40B4-BE49-F238E27FC236}">
                    <a16:creationId xmlns="" xmlns:a16="http://schemas.microsoft.com/office/drawing/2014/main" id="{5144C05B-E8B7-419E-A854-7C3ED4DC244F}"/>
                  </a:ext>
                </a:extLst>
              </p:cNvPr>
              <p:cNvGraphicFramePr>
                <a:graphicFrameLocks noGrp="1"/>
              </p:cNvGraphicFramePr>
              <p:nvPr>
                <p:extLst>
                  <p:ext uri="{D42A27DB-BD31-4B8C-83A1-F6EECF244321}">
                    <p14:modId xmlns:p14="http://schemas.microsoft.com/office/powerpoint/2010/main" val="3136689612"/>
                  </p:ext>
                </p:extLst>
              </p:nvPr>
            </p:nvGraphicFramePr>
            <p:xfrm>
              <a:off x="323850" y="989786"/>
              <a:ext cx="11506200" cy="5527548"/>
            </p:xfrm>
            <a:graphic>
              <a:graphicData uri="http://schemas.openxmlformats.org/drawingml/2006/table">
                <a:tbl>
                  <a:tblPr firstRow="1" firstCol="1" bandRow="1">
                    <a:tableStyleId>{5C22544A-7EE6-4342-B048-85BDC9FD1C3A}</a:tableStyleId>
                  </a:tblPr>
                  <a:tblGrid>
                    <a:gridCol w="556527">
                      <a:extLst>
                        <a:ext uri="{9D8B030D-6E8A-4147-A177-3AD203B41FA5}">
                          <a16:colId xmlns="" xmlns:a16="http://schemas.microsoft.com/office/drawing/2014/main" val="1302673759"/>
                        </a:ext>
                      </a:extLst>
                    </a:gridCol>
                    <a:gridCol w="2675623">
                      <a:extLst>
                        <a:ext uri="{9D8B030D-6E8A-4147-A177-3AD203B41FA5}">
                          <a16:colId xmlns="" xmlns:a16="http://schemas.microsoft.com/office/drawing/2014/main" val="3040898382"/>
                        </a:ext>
                      </a:extLst>
                    </a:gridCol>
                    <a:gridCol w="1776595">
                      <a:extLst>
                        <a:ext uri="{9D8B030D-6E8A-4147-A177-3AD203B41FA5}">
                          <a16:colId xmlns="" xmlns:a16="http://schemas.microsoft.com/office/drawing/2014/main" val="2075804260"/>
                        </a:ext>
                      </a:extLst>
                    </a:gridCol>
                    <a:gridCol w="2359976">
                      <a:extLst>
                        <a:ext uri="{9D8B030D-6E8A-4147-A177-3AD203B41FA5}">
                          <a16:colId xmlns="" xmlns:a16="http://schemas.microsoft.com/office/drawing/2014/main" val="2128945027"/>
                        </a:ext>
                      </a:extLst>
                    </a:gridCol>
                    <a:gridCol w="4137479">
                      <a:extLst>
                        <a:ext uri="{9D8B030D-6E8A-4147-A177-3AD203B41FA5}">
                          <a16:colId xmlns="" xmlns:a16="http://schemas.microsoft.com/office/drawing/2014/main" val="1273296485"/>
                        </a:ext>
                      </a:extLst>
                    </a:gridCol>
                  </a:tblGrid>
                  <a:tr h="488632">
                    <a:tc>
                      <a:txBody>
                        <a:bodyPr/>
                        <a:lstStyle/>
                        <a:p>
                          <a:pPr algn="ctr">
                            <a:lnSpc>
                              <a:spcPct val="12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0507655"/>
                      </a:ext>
                    </a:extLst>
                  </a:tr>
                  <a:tr h="0">
                    <a:tc>
                      <a:txBody>
                        <a:bodyPr/>
                        <a:lstStyle/>
                        <a:p>
                          <a:pPr algn="ctr">
                            <a:lnSpc>
                              <a:spcPct val="120000"/>
                            </a:lnSpc>
                            <a:spcAft>
                              <a:spcPts val="0"/>
                            </a:spcAft>
                          </a:pPr>
                          <a:r>
                            <a:rPr lang="zh-CN" sz="2600" b="0">
                              <a:solidFill>
                                <a:schemeClr val="tx1"/>
                              </a:solidFill>
                              <a:effectLst/>
                              <a:latin typeface="+mn-lt"/>
                              <a:ea typeface="+mn-ea"/>
                            </a:rPr>
                            <a:t>表</a:t>
                          </a:r>
                        </a:p>
                        <a:p>
                          <a:pPr algn="ctr">
                            <a:lnSpc>
                              <a:spcPct val="120000"/>
                            </a:lnSpc>
                            <a:spcAft>
                              <a:spcPts val="0"/>
                            </a:spcAft>
                          </a:pPr>
                          <a:r>
                            <a:rPr lang="zh-CN" sz="2600" b="0">
                              <a:solidFill>
                                <a:schemeClr val="tx1"/>
                              </a:solidFill>
                              <a:effectLst/>
                              <a:latin typeface="+mn-lt"/>
                              <a:ea typeface="+mn-ea"/>
                            </a:rPr>
                            <a:t>达</a:t>
                          </a:r>
                        </a:p>
                        <a:p>
                          <a:pPr algn="ctr">
                            <a:lnSpc>
                              <a:spcPct val="120000"/>
                            </a:lnSpc>
                            <a:spcAft>
                              <a:spcPts val="0"/>
                            </a:spcAft>
                          </a:pPr>
                          <a:r>
                            <a:rPr lang="zh-CN" sz="2600" b="0">
                              <a:solidFill>
                                <a:schemeClr val="tx1"/>
                              </a:solidFill>
                              <a:effectLst/>
                              <a:latin typeface="+mn-lt"/>
                              <a:ea typeface="+mn-ea"/>
                            </a:rPr>
                            <a:t>式</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一元弱酸</a:t>
                          </a:r>
                          <a:r>
                            <a:rPr lang="en-US" sz="2600" b="0" dirty="0">
                              <a:solidFill>
                                <a:schemeClr val="tx1"/>
                              </a:solidFill>
                              <a:effectLst/>
                              <a:latin typeface="+mn-lt"/>
                              <a:ea typeface="+mn-ea"/>
                            </a:rPr>
                            <a:t>HA:HA       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　</a:t>
                          </a:r>
                          <a:r>
                            <a:rPr lang="en-US" sz="2600" b="0" dirty="0">
                              <a:solidFill>
                                <a:schemeClr val="tx1"/>
                              </a:solidFill>
                              <a:effectLst/>
                              <a:latin typeface="+mn-lt"/>
                              <a:ea typeface="+mn-ea"/>
                            </a:rPr>
                            <a:t>K</a:t>
                          </a:r>
                          <a:r>
                            <a:rPr lang="en-US" sz="2600" b="0" baseline="-25000" dirty="0">
                              <a:solidFill>
                                <a:schemeClr val="tx1"/>
                              </a:solidFill>
                              <a:effectLst/>
                              <a:latin typeface="+mn-lt"/>
                              <a:ea typeface="+mn-ea"/>
                            </a:rPr>
                            <a:t>a</a:t>
                          </a:r>
                          <a:r>
                            <a:rPr lang="en-US" sz="2600" b="0" dirty="0">
                              <a:solidFill>
                                <a:schemeClr val="tx1"/>
                              </a:solidFill>
                              <a:effectLst/>
                              <a:latin typeface="+mn-lt"/>
                              <a:ea typeface="+mn-ea"/>
                            </a:rPr>
                            <a:t>=</a:t>
                          </a:r>
                          <a14:m>
                            <m:oMath xmlns:m="http://schemas.openxmlformats.org/officeDocument/2006/math">
                              <m:f>
                                <m:fPr>
                                  <m:ctrlPr>
                                    <a:rPr lang="zh-CN" sz="2600" b="0" i="1">
                                      <a:solidFill>
                                        <a:schemeClr val="tx1"/>
                                      </a:solidFill>
                                      <a:effectLst/>
                                      <a:latin typeface="Cambria Math" panose="02040503050406030204" pitchFamily="18" charset="0"/>
                                      <a:ea typeface="+mn-ea"/>
                                    </a:rPr>
                                  </m:ctrlPr>
                                </m:fPr>
                                <m:num>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H</m:t>
                                      </m:r>
                                    </m:e>
                                    <m:sup>
                                      <m:r>
                                        <a:rPr lang="en-US" sz="2600" b="0" i="0" smtClean="0">
                                          <a:solidFill>
                                            <a:schemeClr val="tx1"/>
                                          </a:solidFill>
                                          <a:effectLst/>
                                          <a:latin typeface="Cambria Math" panose="02040503050406030204" pitchFamily="18" charset="0"/>
                                          <a:ea typeface="+mn-ea"/>
                                        </a:rPr>
                                        <m:t>+</m:t>
                                      </m:r>
                                    </m:sup>
                                  </m:sSup>
                                  <m:r>
                                    <m:rPr>
                                      <m:nor/>
                                    </m:rPr>
                                    <a:rPr lang="en-US" sz="2600" b="0">
                                      <a:solidFill>
                                        <a:schemeClr val="tx1"/>
                                      </a:solidFill>
                                      <a:effectLst/>
                                      <a:latin typeface="+mn-lt"/>
                                      <a:ea typeface="+mn-ea"/>
                                    </a:rPr>
                                    <m:t>)·</m:t>
                                  </m:r>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A</m:t>
                                      </m:r>
                                    </m:e>
                                    <m:sup>
                                      <m:r>
                                        <m:rPr>
                                          <m:nor/>
                                        </m:rPr>
                                        <a:rPr lang="en-US" sz="2600" b="0">
                                          <a:solidFill>
                                            <a:schemeClr val="tx1"/>
                                          </a:solidFill>
                                          <a:effectLst/>
                                          <a:latin typeface="+mn-lt"/>
                                          <a:ea typeface="+mn-ea"/>
                                        </a:rPr>
                                        <m:t>−</m:t>
                                      </m:r>
                                    </m:sup>
                                  </m:sSup>
                                  <m:r>
                                    <m:rPr>
                                      <m:nor/>
                                    </m:rPr>
                                    <a:rPr lang="en-US" sz="2600" b="0">
                                      <a:solidFill>
                                        <a:schemeClr val="tx1"/>
                                      </a:solidFill>
                                      <a:effectLst/>
                                      <a:latin typeface="+mn-lt"/>
                                      <a:ea typeface="+mn-ea"/>
                                    </a:rPr>
                                    <m:t>)</m:t>
                                  </m:r>
                                </m:num>
                                <m:den>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HA</m:t>
                                  </m:r>
                                  <m:r>
                                    <m:rPr>
                                      <m:nor/>
                                    </m:rPr>
                                    <a:rPr lang="en-US" sz="2600" b="0">
                                      <a:solidFill>
                                        <a:schemeClr val="tx1"/>
                                      </a:solidFill>
                                      <a:effectLst/>
                                      <a:latin typeface="+mn-lt"/>
                                      <a:ea typeface="+mn-ea"/>
                                    </a:rPr>
                                    <m:t>)</m:t>
                                  </m:r>
                                </m:den>
                              </m:f>
                            </m:oMath>
                          </a14:m>
                          <a:r>
                            <a:rPr lang="en-US" sz="2600" b="0" dirty="0">
                              <a:solidFill>
                                <a:schemeClr val="tx1"/>
                              </a:solidFill>
                              <a:effectLst/>
                              <a:latin typeface="+mn-lt"/>
                              <a:ea typeface="+mn-ea"/>
                            </a:rPr>
                            <a:t>;(2)</a:t>
                          </a:r>
                          <a:r>
                            <a:rPr lang="zh-CN" sz="2600" b="0" dirty="0">
                              <a:solidFill>
                                <a:schemeClr val="tx1"/>
                              </a:solidFill>
                              <a:effectLst/>
                              <a:latin typeface="+mn-lt"/>
                              <a:ea typeface="+mn-ea"/>
                            </a:rPr>
                            <a:t>一元弱碱</a:t>
                          </a:r>
                          <a:r>
                            <a:rPr lang="en-US" sz="2600" b="0" dirty="0">
                              <a:solidFill>
                                <a:schemeClr val="tx1"/>
                              </a:solidFill>
                              <a:effectLst/>
                              <a:latin typeface="+mn-lt"/>
                              <a:ea typeface="+mn-ea"/>
                            </a:rPr>
                            <a:t>BOH:BOH B</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endParaRPr lang="zh-CN" sz="2600" b="0" dirty="0">
                            <a:solidFill>
                              <a:schemeClr val="tx1"/>
                            </a:solidFill>
                            <a:effectLst/>
                            <a:latin typeface="+mn-lt"/>
                            <a:ea typeface="+mn-ea"/>
                          </a:endParaRPr>
                        </a:p>
                        <a:p>
                          <a:pPr>
                            <a:lnSpc>
                              <a:spcPct val="120000"/>
                            </a:lnSpc>
                            <a:spcAft>
                              <a:spcPts val="0"/>
                            </a:spcAft>
                          </a:pP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14:m>
                            <m:oMath xmlns:m="http://schemas.openxmlformats.org/officeDocument/2006/math">
                              <m:f>
                                <m:fPr>
                                  <m:ctrlPr>
                                    <a:rPr lang="zh-CN" sz="2600" b="0" i="1">
                                      <a:solidFill>
                                        <a:schemeClr val="tx1"/>
                                      </a:solidFill>
                                      <a:effectLst/>
                                      <a:latin typeface="Cambria Math" panose="02040503050406030204" pitchFamily="18" charset="0"/>
                                      <a:ea typeface="+mn-ea"/>
                                    </a:rPr>
                                  </m:ctrlPr>
                                </m:fPr>
                                <m:num>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B</m:t>
                                      </m:r>
                                    </m:e>
                                    <m:sup>
                                      <m:r>
                                        <a:rPr lang="en-US" sz="2600" b="0" i="0" smtClean="0">
                                          <a:solidFill>
                                            <a:schemeClr val="tx1"/>
                                          </a:solidFill>
                                          <a:effectLst/>
                                          <a:latin typeface="Cambria Math" panose="02040503050406030204" pitchFamily="18" charset="0"/>
                                          <a:ea typeface="+mn-ea"/>
                                        </a:rPr>
                                        <m:t>+</m:t>
                                      </m:r>
                                    </m:sup>
                                  </m:sSup>
                                  <m:r>
                                    <m:rPr>
                                      <m:nor/>
                                    </m:rPr>
                                    <a:rPr lang="en-US" sz="2600" b="0">
                                      <a:solidFill>
                                        <a:schemeClr val="tx1"/>
                                      </a:solidFill>
                                      <a:effectLst/>
                                      <a:latin typeface="+mn-lt"/>
                                      <a:ea typeface="+mn-ea"/>
                                    </a:rPr>
                                    <m:t>)·</m:t>
                                  </m:r>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O</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H</m:t>
                                      </m:r>
                                    </m:e>
                                    <m:sup>
                                      <m:r>
                                        <m:rPr>
                                          <m:nor/>
                                        </m:rPr>
                                        <a:rPr lang="en-US" sz="2600" b="0" i="0">
                                          <a:solidFill>
                                            <a:schemeClr val="tx1"/>
                                          </a:solidFill>
                                          <a:effectLst/>
                                          <a:latin typeface="+mn-lt"/>
                                          <a:ea typeface="+mn-ea"/>
                                        </a:rPr>
                                        <m:t>−</m:t>
                                      </m:r>
                                    </m:sup>
                                  </m:sSup>
                                  <m:r>
                                    <m:rPr>
                                      <m:nor/>
                                    </m:rPr>
                                    <a:rPr lang="en-US" sz="2600" b="0">
                                      <a:solidFill>
                                        <a:schemeClr val="tx1"/>
                                      </a:solidFill>
                                      <a:effectLst/>
                                      <a:latin typeface="+mn-lt"/>
                                      <a:ea typeface="+mn-ea"/>
                                    </a:rPr>
                                    <m:t>)</m:t>
                                  </m:r>
                                </m:num>
                                <m:den>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BOH</m:t>
                                  </m:r>
                                  <m:r>
                                    <m:rPr>
                                      <m:nor/>
                                    </m:rPr>
                                    <a:rPr lang="en-US" sz="2600" b="0">
                                      <a:solidFill>
                                        <a:schemeClr val="tx1"/>
                                      </a:solidFill>
                                      <a:effectLst/>
                                      <a:latin typeface="+mn-lt"/>
                                      <a:ea typeface="+mn-ea"/>
                                    </a:rPr>
                                    <m:t>)</m:t>
                                  </m:r>
                                </m:den>
                              </m:f>
                            </m:oMath>
                          </a14:m>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p>
                        <a:p>
                          <a:pPr>
                            <a:lnSpc>
                              <a:spcPct val="120000"/>
                            </a:lnSpc>
                            <a:spcAft>
                              <a:spcPts val="0"/>
                            </a:spcAft>
                          </a:pPr>
                          <a:r>
                            <a:rPr lang="en-US" sz="2600" b="0" i="1" dirty="0">
                              <a:solidFill>
                                <a:schemeClr val="tx1"/>
                              </a:solidFill>
                              <a:effectLst/>
                              <a:latin typeface="+mn-lt"/>
                              <a:ea typeface="+mn-ea"/>
                            </a:rPr>
                            <a:t>c</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dirty="0" err="1">
                              <a:solidFill>
                                <a:schemeClr val="tx1"/>
                              </a:solidFill>
                              <a:effectLst/>
                              <a:latin typeface="+mn-lt"/>
                              <a:ea typeface="+mn-ea"/>
                            </a:rPr>
                            <a:t>M</a:t>
                          </a:r>
                          <a:r>
                            <a:rPr lang="en-US" sz="2600" b="0" i="1" baseline="-25000" dirty="0" err="1">
                              <a:solidFill>
                                <a:schemeClr val="tx1"/>
                              </a:solidFill>
                              <a:effectLst/>
                              <a:latin typeface="+mn-lt"/>
                              <a:ea typeface="+mn-ea"/>
                            </a:rPr>
                            <a:t>m</a:t>
                          </a:r>
                          <a:r>
                            <a:rPr lang="en-US" sz="2600" b="0" dirty="0" err="1">
                              <a:solidFill>
                                <a:schemeClr val="tx1"/>
                              </a:solidFill>
                              <a:effectLst/>
                              <a:latin typeface="+mn-lt"/>
                              <a:ea typeface="+mn-ea"/>
                            </a:rPr>
                            <a:t>A</a:t>
                          </a:r>
                          <a:r>
                            <a:rPr lang="en-US" sz="2600" b="0" i="1" baseline="-25000" dirty="0" err="1">
                              <a:solidFill>
                                <a:schemeClr val="tx1"/>
                              </a:solidFill>
                              <a:effectLst/>
                              <a:latin typeface="+mn-lt"/>
                              <a:ea typeface="+mn-ea"/>
                            </a:rPr>
                            <a:t>n</a:t>
                          </a:r>
                          <a:r>
                            <a:rPr lang="en-US" sz="2600" b="0" dirty="0">
                              <a:solidFill>
                                <a:schemeClr val="tx1"/>
                              </a:solidFill>
                              <a:effectLst/>
                              <a:latin typeface="+mn-lt"/>
                              <a:ea typeface="+mn-ea"/>
                            </a:rPr>
                            <a:t>(s) </a:t>
                          </a:r>
                          <a:r>
                            <a:rPr lang="en-US" sz="2600" b="0" i="1" dirty="0" err="1">
                              <a:solidFill>
                                <a:schemeClr val="tx1"/>
                              </a:solidFill>
                              <a:effectLst/>
                              <a:latin typeface="+mn-lt"/>
                              <a:ea typeface="+mn-ea"/>
                            </a:rPr>
                            <a:t>m</a:t>
                          </a:r>
                          <a:r>
                            <a:rPr lang="en-US" sz="2600" b="0" dirty="0" err="1">
                              <a:solidFill>
                                <a:schemeClr val="tx1"/>
                              </a:solidFill>
                              <a:effectLst/>
                              <a:latin typeface="+mn-lt"/>
                              <a:ea typeface="+mn-ea"/>
                            </a:rPr>
                            <a:t>M</a:t>
                          </a:r>
                          <a:r>
                            <a:rPr lang="en-US" sz="2600" b="0" i="1" baseline="30000" dirty="0" err="1">
                              <a:solidFill>
                                <a:schemeClr val="tx1"/>
                              </a:solidFill>
                              <a:effectLst/>
                              <a:latin typeface="+mn-lt"/>
                              <a:ea typeface="+mn-ea"/>
                            </a:rPr>
                            <a:t>n</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dirty="0" err="1">
                              <a:solidFill>
                                <a:schemeClr val="tx1"/>
                              </a:solidFill>
                              <a:effectLst/>
                              <a:latin typeface="+mn-lt"/>
                              <a:ea typeface="+mn-ea"/>
                            </a:rPr>
                            <a:t>aq</a:t>
                          </a:r>
                          <a:r>
                            <a:rPr lang="en-US" sz="2600" b="0" dirty="0">
                              <a:solidFill>
                                <a:schemeClr val="tx1"/>
                              </a:solidFill>
                              <a:effectLst/>
                              <a:latin typeface="+mn-lt"/>
                              <a:ea typeface="+mn-ea"/>
                            </a:rPr>
                            <a:t>)+</a:t>
                          </a:r>
                          <a:r>
                            <a:rPr lang="en-US" sz="2600" b="0" i="1" dirty="0" err="1">
                              <a:solidFill>
                                <a:schemeClr val="tx1"/>
                              </a:solidFill>
                              <a:effectLst/>
                              <a:latin typeface="+mn-lt"/>
                              <a:ea typeface="+mn-ea"/>
                            </a:rPr>
                            <a:t>n</a:t>
                          </a:r>
                          <a:r>
                            <a:rPr lang="en-US" sz="2600" b="0" dirty="0" err="1">
                              <a:solidFill>
                                <a:schemeClr val="tx1"/>
                              </a:solidFill>
                              <a:effectLst/>
                              <a:latin typeface="+mn-lt"/>
                              <a:ea typeface="+mn-ea"/>
                            </a:rPr>
                            <a:t>A</a:t>
                          </a:r>
                          <a:r>
                            <a:rPr lang="en-US" sz="2600" b="0" i="1" baseline="30000" dirty="0" err="1">
                              <a:solidFill>
                                <a:schemeClr val="tx1"/>
                              </a:solidFill>
                              <a:effectLst/>
                              <a:latin typeface="+mn-lt"/>
                              <a:ea typeface="+mn-ea"/>
                            </a:rPr>
                            <a:t>m</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dirty="0" err="1">
                              <a:solidFill>
                                <a:schemeClr val="tx1"/>
                              </a:solidFill>
                              <a:effectLst/>
                              <a:latin typeface="+mn-lt"/>
                              <a:ea typeface="+mn-ea"/>
                            </a:rPr>
                            <a:t>aq</a:t>
                          </a:r>
                          <a:r>
                            <a:rPr lang="en-US" sz="2600" b="0" dirty="0">
                              <a:solidFill>
                                <a:schemeClr val="tx1"/>
                              </a:solidFill>
                              <a:effectLst/>
                              <a:latin typeface="+mn-lt"/>
                              <a:ea typeface="+mn-ea"/>
                            </a:rPr>
                            <a:t>)</a:t>
                          </a:r>
                          <a:endParaRPr lang="zh-CN" sz="2600" b="0" dirty="0">
                            <a:solidFill>
                              <a:schemeClr val="tx1"/>
                            </a:solidFill>
                            <a:effectLst/>
                            <a:latin typeface="+mn-lt"/>
                            <a:ea typeface="+mn-ea"/>
                          </a:endParaRPr>
                        </a:p>
                        <a:p>
                          <a:pPr>
                            <a:lnSpc>
                              <a:spcPct val="120000"/>
                            </a:lnSpc>
                            <a:spcAft>
                              <a:spcPts val="0"/>
                            </a:spcAft>
                          </a:pP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r>
                            <a:rPr lang="en-US" sz="2600" b="0" dirty="0" err="1">
                              <a:solidFill>
                                <a:schemeClr val="tx1"/>
                              </a:solidFill>
                              <a:effectLst/>
                              <a:latin typeface="+mn-lt"/>
                              <a:ea typeface="+mn-ea"/>
                            </a:rPr>
                            <a:t>M</a:t>
                          </a:r>
                          <a:r>
                            <a:rPr lang="en-US" sz="2600" b="0" i="1" baseline="-25000" dirty="0" err="1">
                              <a:solidFill>
                                <a:schemeClr val="tx1"/>
                              </a:solidFill>
                              <a:effectLst/>
                              <a:latin typeface="+mn-lt"/>
                              <a:ea typeface="+mn-ea"/>
                            </a:rPr>
                            <a:t>m</a:t>
                          </a:r>
                          <a:r>
                            <a:rPr lang="en-US" sz="2600" b="0" dirty="0" err="1">
                              <a:solidFill>
                                <a:schemeClr val="tx1"/>
                              </a:solidFill>
                              <a:effectLst/>
                              <a:latin typeface="+mn-lt"/>
                              <a:ea typeface="+mn-ea"/>
                            </a:rPr>
                            <a:t>A</a:t>
                          </a:r>
                          <a:r>
                            <a:rPr lang="en-US" sz="2600" b="0" i="1" baseline="-25000" dirty="0" err="1">
                              <a:solidFill>
                                <a:schemeClr val="tx1"/>
                              </a:solidFill>
                              <a:effectLst/>
                              <a:latin typeface="+mn-lt"/>
                              <a:ea typeface="+mn-ea"/>
                            </a:rPr>
                            <a:t>n</a:t>
                          </a:r>
                          <a:r>
                            <a:rPr lang="en-US"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i="1" baseline="30000" dirty="0">
                              <a:solidFill>
                                <a:schemeClr val="tx1"/>
                              </a:solidFill>
                              <a:effectLst/>
                              <a:latin typeface="+mn-lt"/>
                              <a:ea typeface="+mn-ea"/>
                            </a:rPr>
                            <a:t>m</a:t>
                          </a:r>
                          <a:r>
                            <a:rPr lang="en-US" sz="2600" b="0" dirty="0">
                              <a:solidFill>
                                <a:schemeClr val="tx1"/>
                              </a:solidFill>
                              <a:effectLst/>
                              <a:latin typeface="+mn-lt"/>
                              <a:ea typeface="+mn-ea"/>
                            </a:rPr>
                            <a:t>(M</a:t>
                          </a:r>
                          <a:r>
                            <a:rPr lang="en-US" sz="2600" b="0" i="1" baseline="30000" dirty="0">
                              <a:solidFill>
                                <a:schemeClr val="tx1"/>
                              </a:solidFill>
                              <a:effectLst/>
                              <a:latin typeface="+mn-lt"/>
                              <a:ea typeface="+mn-ea"/>
                            </a:rPr>
                            <a:t>n</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i="1" dirty="0" err="1">
                              <a:solidFill>
                                <a:schemeClr val="tx1"/>
                              </a:solidFill>
                              <a:effectLst/>
                              <a:latin typeface="+mn-lt"/>
                              <a:ea typeface="+mn-ea"/>
                            </a:rPr>
                            <a:t>c</a:t>
                          </a:r>
                          <a:r>
                            <a:rPr lang="en-US" sz="2600" b="0" i="1" baseline="30000" dirty="0" err="1">
                              <a:solidFill>
                                <a:schemeClr val="tx1"/>
                              </a:solidFill>
                              <a:effectLst/>
                              <a:latin typeface="+mn-lt"/>
                              <a:ea typeface="+mn-ea"/>
                            </a:rPr>
                            <a:t>n</a:t>
                          </a:r>
                          <a:r>
                            <a:rPr lang="en-US" sz="2600" b="0" dirty="0">
                              <a:solidFill>
                                <a:schemeClr val="tx1"/>
                              </a:solidFill>
                              <a:effectLst/>
                              <a:latin typeface="+mn-lt"/>
                              <a:ea typeface="+mn-ea"/>
                            </a:rPr>
                            <a:t>(A</a:t>
                          </a:r>
                          <a:r>
                            <a:rPr lang="en-US" sz="2600" b="0" i="1" baseline="30000" dirty="0">
                              <a:solidFill>
                                <a:schemeClr val="tx1"/>
                              </a:solidFill>
                              <a:effectLst/>
                              <a:latin typeface="+mn-lt"/>
                              <a:ea typeface="+mn-ea"/>
                            </a:rPr>
                            <a:t>m</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强碱弱酸盐</a:t>
                          </a:r>
                          <a:r>
                            <a:rPr lang="en-US" sz="2600" b="0" dirty="0">
                              <a:solidFill>
                                <a:schemeClr val="tx1"/>
                              </a:solidFill>
                              <a:effectLst/>
                              <a:latin typeface="+mn-lt"/>
                              <a:ea typeface="+mn-ea"/>
                            </a:rPr>
                            <a:t>,</a:t>
                          </a:r>
                          <a:r>
                            <a:rPr lang="zh-CN" sz="2600" b="0" dirty="0">
                              <a:solidFill>
                                <a:schemeClr val="tx1"/>
                              </a:solidFill>
                              <a:effectLst/>
                              <a:latin typeface="+mn-lt"/>
                              <a:ea typeface="+mn-ea"/>
                            </a:rPr>
                            <a:t>如</a:t>
                          </a:r>
                          <a:r>
                            <a:rPr lang="en-US" sz="2600" b="0" dirty="0">
                              <a:solidFill>
                                <a:schemeClr val="tx1"/>
                              </a:solidFill>
                              <a:effectLst/>
                              <a:latin typeface="+mn-lt"/>
                              <a:ea typeface="+mn-ea"/>
                            </a:rPr>
                            <a:t>CH</a:t>
                          </a:r>
                          <a:r>
                            <a:rPr lang="en-US" sz="2600" b="0" baseline="-25000" dirty="0">
                              <a:solidFill>
                                <a:schemeClr val="tx1"/>
                              </a:solidFill>
                              <a:effectLst/>
                              <a:latin typeface="+mn-lt"/>
                              <a:ea typeface="+mn-ea"/>
                            </a:rPr>
                            <a:t>3</a:t>
                          </a:r>
                          <a:r>
                            <a:rPr lang="en-US" sz="2600" b="0" dirty="0">
                              <a:solidFill>
                                <a:schemeClr val="tx1"/>
                              </a:solidFill>
                              <a:effectLst/>
                              <a:latin typeface="+mn-lt"/>
                              <a:ea typeface="+mn-ea"/>
                            </a:rPr>
                            <a:t>COONa</a:t>
                          </a:r>
                          <a:r>
                            <a:rPr lang="zh-CN" sz="2600" b="0" dirty="0">
                              <a:solidFill>
                                <a:schemeClr val="tx1"/>
                              </a:solidFill>
                              <a:effectLst/>
                              <a:latin typeface="+mn-lt"/>
                              <a:ea typeface="+mn-ea"/>
                            </a:rPr>
                            <a:t>溶液</a:t>
                          </a:r>
                          <a:r>
                            <a:rPr lang="en-US" sz="2600" b="0" dirty="0">
                              <a:solidFill>
                                <a:schemeClr val="tx1"/>
                              </a:solidFill>
                              <a:effectLst/>
                              <a:latin typeface="+mn-lt"/>
                              <a:ea typeface="+mn-ea"/>
                            </a:rPr>
                            <a:t>:CH</a:t>
                          </a:r>
                          <a:r>
                            <a:rPr lang="en-US" sz="2600" b="0" baseline="-25000" dirty="0">
                              <a:solidFill>
                                <a:schemeClr val="tx1"/>
                              </a:solidFill>
                              <a:effectLst/>
                              <a:latin typeface="+mn-lt"/>
                              <a:ea typeface="+mn-ea"/>
                            </a:rPr>
                            <a:t>3</a:t>
                          </a:r>
                          <a:r>
                            <a:rPr lang="en-US" sz="2600" b="0" dirty="0">
                              <a:solidFill>
                                <a:schemeClr val="tx1"/>
                              </a:solidFill>
                              <a:effectLst/>
                              <a:latin typeface="+mn-lt"/>
                              <a:ea typeface="+mn-ea"/>
                            </a:rPr>
                            <a:t>COO</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+H</a:t>
                          </a:r>
                          <a:r>
                            <a:rPr lang="en-US" sz="2600" b="0" baseline="-25000" dirty="0">
                              <a:solidFill>
                                <a:schemeClr val="tx1"/>
                              </a:solidFill>
                              <a:effectLst/>
                              <a:latin typeface="+mn-lt"/>
                              <a:ea typeface="+mn-ea"/>
                            </a:rPr>
                            <a:t>2</a:t>
                          </a:r>
                          <a:r>
                            <a:rPr lang="en-US" sz="2600" b="0" dirty="0">
                              <a:solidFill>
                                <a:schemeClr val="tx1"/>
                              </a:solidFill>
                              <a:effectLst/>
                              <a:latin typeface="+mn-lt"/>
                              <a:ea typeface="+mn-ea"/>
                            </a:rPr>
                            <a:t>O         CH</a:t>
                          </a:r>
                          <a:r>
                            <a:rPr lang="en-US" sz="2600" b="0" baseline="-25000" dirty="0">
                              <a:solidFill>
                                <a:schemeClr val="tx1"/>
                              </a:solidFill>
                              <a:effectLst/>
                              <a:latin typeface="+mn-lt"/>
                              <a:ea typeface="+mn-ea"/>
                            </a:rPr>
                            <a:t>3</a:t>
                          </a:r>
                          <a:r>
                            <a:rPr lang="en-US" sz="2600" b="0" dirty="0">
                              <a:solidFill>
                                <a:schemeClr val="tx1"/>
                              </a:solidFill>
                              <a:effectLst/>
                              <a:latin typeface="+mn-lt"/>
                              <a:ea typeface="+mn-ea"/>
                            </a:rPr>
                            <a:t>COOH+OH</a:t>
                          </a:r>
                          <a:r>
                            <a:rPr lang="en-US" sz="2600" b="0" baseline="3000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h</a:t>
                          </a:r>
                          <a:r>
                            <a:rPr lang="en-US" sz="2600" b="0" dirty="0">
                              <a:solidFill>
                                <a:schemeClr val="tx1"/>
                              </a:solidFill>
                              <a:effectLst/>
                              <a:latin typeface="+mn-lt"/>
                              <a:ea typeface="+mn-ea"/>
                            </a:rPr>
                            <a:t>=</a:t>
                          </a:r>
                          <a14:m>
                            <m:oMath xmlns:m="http://schemas.openxmlformats.org/officeDocument/2006/math">
                              <m:f>
                                <m:fPr>
                                  <m:ctrlPr>
                                    <a:rPr lang="zh-CN" sz="2600" b="0" i="1">
                                      <a:solidFill>
                                        <a:schemeClr val="tx1"/>
                                      </a:solidFill>
                                      <a:effectLst/>
                                      <a:latin typeface="Cambria Math" panose="02040503050406030204" pitchFamily="18" charset="0"/>
                                      <a:ea typeface="+mn-ea"/>
                                    </a:rPr>
                                  </m:ctrlPr>
                                </m:fPr>
                                <m:num>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C</m:t>
                                  </m:r>
                                  <m:sSub>
                                    <m:sSubPr>
                                      <m:ctrlPr>
                                        <a:rPr lang="zh-CN" sz="2600" b="0" i="1">
                                          <a:solidFill>
                                            <a:schemeClr val="tx1"/>
                                          </a:solidFill>
                                          <a:effectLst/>
                                          <a:latin typeface="Cambria Math" panose="02040503050406030204" pitchFamily="18" charset="0"/>
                                          <a:ea typeface="+mn-ea"/>
                                        </a:rPr>
                                      </m:ctrlPr>
                                    </m:sSubPr>
                                    <m:e>
                                      <m:r>
                                        <m:rPr>
                                          <m:sty m:val="p"/>
                                        </m:rPr>
                                        <a:rPr lang="en-US" sz="2600" b="0" i="0" smtClean="0">
                                          <a:solidFill>
                                            <a:schemeClr val="tx1"/>
                                          </a:solidFill>
                                          <a:effectLst/>
                                          <a:latin typeface="Cambria Math" panose="02040503050406030204" pitchFamily="18" charset="0"/>
                                          <a:ea typeface="+mn-ea"/>
                                        </a:rPr>
                                        <m:t>H</m:t>
                                      </m:r>
                                    </m:e>
                                    <m:sub>
                                      <m:r>
                                        <a:rPr lang="en-US" sz="2600" b="0" i="0" smtClean="0">
                                          <a:solidFill>
                                            <a:schemeClr val="tx1"/>
                                          </a:solidFill>
                                          <a:effectLst/>
                                          <a:latin typeface="Cambria Math" panose="02040503050406030204" pitchFamily="18" charset="0"/>
                                          <a:ea typeface="+mn-ea"/>
                                        </a:rPr>
                                        <m:t>3</m:t>
                                      </m:r>
                                    </m:sub>
                                  </m:sSub>
                                  <m:r>
                                    <m:rPr>
                                      <m:sty m:val="p"/>
                                    </m:rPr>
                                    <a:rPr lang="en-US" sz="2600" b="0" i="0" smtClean="0">
                                      <a:solidFill>
                                        <a:schemeClr val="tx1"/>
                                      </a:solidFill>
                                      <a:effectLst/>
                                      <a:latin typeface="Cambria Math" panose="02040503050406030204" pitchFamily="18" charset="0"/>
                                      <a:ea typeface="+mn-ea"/>
                                    </a:rPr>
                                    <m:t>COOH</m:t>
                                  </m:r>
                                  <m:r>
                                    <m:rPr>
                                      <m:nor/>
                                    </m:rPr>
                                    <a:rPr lang="en-US" sz="2600" b="0">
                                      <a:solidFill>
                                        <a:schemeClr val="tx1"/>
                                      </a:solidFill>
                                      <a:effectLst/>
                                      <a:latin typeface="+mn-lt"/>
                                      <a:ea typeface="+mn-ea"/>
                                    </a:rPr>
                                    <m:t>)·</m:t>
                                  </m:r>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O</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H</m:t>
                                      </m:r>
                                    </m:e>
                                    <m:sup>
                                      <m:r>
                                        <m:rPr>
                                          <m:nor/>
                                        </m:rPr>
                                        <a:rPr lang="en-US" sz="2600" b="0" i="0">
                                          <a:solidFill>
                                            <a:schemeClr val="tx1"/>
                                          </a:solidFill>
                                          <a:effectLst/>
                                          <a:latin typeface="+mn-lt"/>
                                          <a:ea typeface="+mn-ea"/>
                                        </a:rPr>
                                        <m:t>−</m:t>
                                      </m:r>
                                    </m:sup>
                                  </m:sSup>
                                  <m:r>
                                    <m:rPr>
                                      <m:nor/>
                                    </m:rPr>
                                    <a:rPr lang="en-US" sz="2600" b="0">
                                      <a:solidFill>
                                        <a:schemeClr val="tx1"/>
                                      </a:solidFill>
                                      <a:effectLst/>
                                      <a:latin typeface="+mn-lt"/>
                                      <a:ea typeface="+mn-ea"/>
                                    </a:rPr>
                                    <m:t>)</m:t>
                                  </m:r>
                                </m:num>
                                <m:den>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C</m:t>
                                  </m:r>
                                  <m:sSub>
                                    <m:sSubPr>
                                      <m:ctrlPr>
                                        <a:rPr lang="zh-CN" sz="2600" b="0" i="1">
                                          <a:solidFill>
                                            <a:schemeClr val="tx1"/>
                                          </a:solidFill>
                                          <a:effectLst/>
                                          <a:latin typeface="Cambria Math" panose="02040503050406030204" pitchFamily="18" charset="0"/>
                                          <a:ea typeface="+mn-ea"/>
                                        </a:rPr>
                                      </m:ctrlPr>
                                    </m:sSubPr>
                                    <m:e>
                                      <m:r>
                                        <m:rPr>
                                          <m:sty m:val="p"/>
                                        </m:rPr>
                                        <a:rPr lang="en-US" sz="2600" b="0" i="0" smtClean="0">
                                          <a:solidFill>
                                            <a:schemeClr val="tx1"/>
                                          </a:solidFill>
                                          <a:effectLst/>
                                          <a:latin typeface="Cambria Math" panose="02040503050406030204" pitchFamily="18" charset="0"/>
                                          <a:ea typeface="+mn-ea"/>
                                        </a:rPr>
                                        <m:t>H</m:t>
                                      </m:r>
                                    </m:e>
                                    <m:sub>
                                      <m:r>
                                        <a:rPr lang="en-US" sz="2600" b="0" i="0" smtClean="0">
                                          <a:solidFill>
                                            <a:schemeClr val="tx1"/>
                                          </a:solidFill>
                                          <a:effectLst/>
                                          <a:latin typeface="Cambria Math" panose="02040503050406030204" pitchFamily="18" charset="0"/>
                                          <a:ea typeface="+mn-ea"/>
                                        </a:rPr>
                                        <m:t>3</m:t>
                                      </m:r>
                                    </m:sub>
                                  </m:sSub>
                                  <m:r>
                                    <m:rPr>
                                      <m:sty m:val="p"/>
                                    </m:rPr>
                                    <a:rPr lang="en-US" sz="2600" b="0" i="0" smtClean="0">
                                      <a:solidFill>
                                        <a:schemeClr val="tx1"/>
                                      </a:solidFill>
                                      <a:effectLst/>
                                      <a:latin typeface="Cambria Math" panose="02040503050406030204" pitchFamily="18" charset="0"/>
                                      <a:ea typeface="+mn-ea"/>
                                    </a:rPr>
                                    <m:t>CO</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O</m:t>
                                      </m:r>
                                    </m:e>
                                    <m:sup>
                                      <m:r>
                                        <m:rPr>
                                          <m:nor/>
                                        </m:rPr>
                                        <a:rPr lang="en-US" sz="2600" b="0" i="0">
                                          <a:solidFill>
                                            <a:schemeClr val="tx1"/>
                                          </a:solidFill>
                                          <a:effectLst/>
                                          <a:latin typeface="+mn-lt"/>
                                          <a:ea typeface="+mn-ea"/>
                                        </a:rPr>
                                        <m:t>−</m:t>
                                      </m:r>
                                    </m:sup>
                                  </m:sSup>
                                  <m:r>
                                    <m:rPr>
                                      <m:nor/>
                                    </m:rPr>
                                    <a:rPr lang="en-US" sz="2600" b="0">
                                      <a:solidFill>
                                        <a:schemeClr val="tx1"/>
                                      </a:solidFill>
                                      <a:effectLst/>
                                      <a:latin typeface="+mn-lt"/>
                                      <a:ea typeface="+mn-ea"/>
                                    </a:rPr>
                                    <m:t>)</m:t>
                                  </m:r>
                                </m:den>
                              </m:f>
                            </m:oMath>
                          </a14:m>
                          <a:r>
                            <a:rPr lang="en-US" sz="2600" b="0" dirty="0">
                              <a:solidFill>
                                <a:schemeClr val="tx1"/>
                              </a:solidFill>
                              <a:effectLst/>
                              <a:latin typeface="+mn-lt"/>
                              <a:ea typeface="+mn-ea"/>
                            </a:rPr>
                            <a:t>;(2)</a:t>
                          </a:r>
                          <a:r>
                            <a:rPr lang="zh-CN" sz="2600" b="0" dirty="0">
                              <a:solidFill>
                                <a:schemeClr val="tx1"/>
                              </a:solidFill>
                              <a:effectLst/>
                              <a:latin typeface="+mn-lt"/>
                              <a:ea typeface="+mn-ea"/>
                            </a:rPr>
                            <a:t>强酸弱碱盐</a:t>
                          </a:r>
                          <a:r>
                            <a:rPr lang="en-US" sz="2600" b="0" dirty="0">
                              <a:solidFill>
                                <a:schemeClr val="tx1"/>
                              </a:solidFill>
                              <a:effectLst/>
                              <a:latin typeface="+mn-lt"/>
                              <a:ea typeface="+mn-ea"/>
                            </a:rPr>
                            <a:t>,</a:t>
                          </a:r>
                          <a:r>
                            <a:rPr lang="zh-CN" sz="2600" b="0" dirty="0">
                              <a:solidFill>
                                <a:schemeClr val="tx1"/>
                              </a:solidFill>
                              <a:effectLst/>
                              <a:latin typeface="+mn-lt"/>
                              <a:ea typeface="+mn-ea"/>
                            </a:rPr>
                            <a:t>如</a:t>
                          </a:r>
                          <a:r>
                            <a:rPr lang="en-US" sz="2600" b="0" dirty="0">
                              <a:solidFill>
                                <a:schemeClr val="tx1"/>
                              </a:solidFill>
                              <a:effectLst/>
                              <a:latin typeface="+mn-lt"/>
                              <a:ea typeface="+mn-ea"/>
                            </a:rPr>
                            <a:t>NH</a:t>
                          </a:r>
                          <a:r>
                            <a:rPr lang="en-US" sz="2600" b="0" baseline="-25000" dirty="0">
                              <a:solidFill>
                                <a:schemeClr val="tx1"/>
                              </a:solidFill>
                              <a:effectLst/>
                              <a:latin typeface="+mn-lt"/>
                              <a:ea typeface="+mn-ea"/>
                            </a:rPr>
                            <a:t>4</a:t>
                          </a:r>
                          <a:r>
                            <a:rPr lang="en-US" sz="2600" b="0" dirty="0">
                              <a:solidFill>
                                <a:schemeClr val="tx1"/>
                              </a:solidFill>
                              <a:effectLst/>
                              <a:latin typeface="+mn-lt"/>
                              <a:ea typeface="+mn-ea"/>
                            </a:rPr>
                            <a:t>Cl</a:t>
                          </a:r>
                          <a:r>
                            <a:rPr lang="zh-CN" sz="2600" b="0" dirty="0">
                              <a:solidFill>
                                <a:schemeClr val="tx1"/>
                              </a:solidFill>
                              <a:effectLst/>
                              <a:latin typeface="+mn-lt"/>
                              <a:ea typeface="+mn-ea"/>
                            </a:rPr>
                            <a:t>溶液</a:t>
                          </a:r>
                          <a:r>
                            <a:rPr lang="en-US" sz="2600" b="0" dirty="0">
                              <a:solidFill>
                                <a:schemeClr val="tx1"/>
                              </a:solidFill>
                              <a:effectLst/>
                              <a:latin typeface="+mn-lt"/>
                              <a:ea typeface="+mn-ea"/>
                            </a:rPr>
                            <a:t>:</a:t>
                          </a:r>
                        </a:p>
                        <a:p>
                          <a:pPr>
                            <a:lnSpc>
                              <a:spcPct val="120000"/>
                            </a:lnSpc>
                            <a:spcAft>
                              <a:spcPts val="0"/>
                            </a:spcAft>
                          </a:pPr>
                          <a:r>
                            <a:rPr lang="en-US" sz="2600" b="0" dirty="0">
                              <a:solidFill>
                                <a:schemeClr val="tx1"/>
                              </a:solidFill>
                              <a:effectLst/>
                              <a:latin typeface="+mn-lt"/>
                              <a:ea typeface="+mn-ea"/>
                            </a:rPr>
                            <a:t>N</a:t>
                          </a:r>
                          <a14:m>
                            <m:oMath xmlns:m="http://schemas.openxmlformats.org/officeDocument/2006/math">
                              <m:sSup>
                                <m:sSupPr>
                                  <m:ctrlPr>
                                    <a:rPr lang="zh-CN" sz="2600" b="0" i="1">
                                      <a:solidFill>
                                        <a:schemeClr val="tx1"/>
                                      </a:solidFill>
                                      <a:effectLst/>
                                      <a:latin typeface="Cambria Math" panose="02040503050406030204" pitchFamily="18" charset="0"/>
                                      <a:ea typeface="+mn-ea"/>
                                    </a:rPr>
                                  </m:ctrlPr>
                                </m:sSupPr>
                                <m:e>
                                  <m:sSub>
                                    <m:sSubPr>
                                      <m:ctrlPr>
                                        <a:rPr lang="zh-CN" sz="2600" b="0" i="1">
                                          <a:solidFill>
                                            <a:schemeClr val="tx1"/>
                                          </a:solidFill>
                                          <a:effectLst/>
                                          <a:latin typeface="Cambria Math" panose="02040503050406030204" pitchFamily="18" charset="0"/>
                                          <a:ea typeface="+mn-ea"/>
                                        </a:rPr>
                                      </m:ctrlPr>
                                    </m:sSubPr>
                                    <m:e>
                                      <m:r>
                                        <m:rPr>
                                          <m:sty m:val="p"/>
                                        </m:rPr>
                                        <a:rPr lang="en-US" sz="2600" b="0" i="0" smtClean="0">
                                          <a:solidFill>
                                            <a:schemeClr val="tx1"/>
                                          </a:solidFill>
                                          <a:effectLst/>
                                          <a:latin typeface="Cambria Math" panose="02040503050406030204" pitchFamily="18" charset="0"/>
                                          <a:ea typeface="+mn-ea"/>
                                        </a:rPr>
                                        <m:t>H</m:t>
                                      </m:r>
                                    </m:e>
                                    <m:sub>
                                      <m:r>
                                        <a:rPr lang="en-US" sz="2600" b="0" i="1" smtClean="0">
                                          <a:solidFill>
                                            <a:schemeClr val="tx1"/>
                                          </a:solidFill>
                                          <a:effectLst/>
                                          <a:latin typeface="Cambria Math" panose="02040503050406030204" pitchFamily="18" charset="0"/>
                                          <a:ea typeface="+mn-ea"/>
                                        </a:rPr>
                                        <m:t>4</m:t>
                                      </m:r>
                                    </m:sub>
                                  </m:sSub>
                                </m:e>
                                <m:sup>
                                  <m:r>
                                    <a:rPr lang="en-US" sz="2600" b="0" smtClean="0">
                                      <a:solidFill>
                                        <a:schemeClr val="tx1"/>
                                      </a:solidFill>
                                      <a:effectLst/>
                                      <a:latin typeface="Cambria Math" panose="02040503050406030204" pitchFamily="18" charset="0"/>
                                      <a:ea typeface="+mn-ea"/>
                                    </a:rPr>
                                    <m:t>+</m:t>
                                  </m:r>
                                </m:sup>
                              </m:sSup>
                            </m:oMath>
                          </a14:m>
                          <a:r>
                            <a:rPr lang="en-US" sz="2600" b="0" dirty="0">
                              <a:solidFill>
                                <a:schemeClr val="tx1"/>
                              </a:solidFill>
                              <a:effectLst/>
                              <a:latin typeface="+mn-lt"/>
                              <a:ea typeface="+mn-ea"/>
                            </a:rPr>
                            <a:t>+H</a:t>
                          </a:r>
                          <a:r>
                            <a:rPr lang="en-US" sz="2600" b="0" baseline="-25000" dirty="0">
                              <a:solidFill>
                                <a:schemeClr val="tx1"/>
                              </a:solidFill>
                              <a:effectLst/>
                              <a:latin typeface="+mn-lt"/>
                              <a:ea typeface="+mn-ea"/>
                            </a:rPr>
                            <a:t>2</a:t>
                          </a:r>
                          <a:r>
                            <a:rPr lang="en-US" sz="2600" b="0" dirty="0">
                              <a:solidFill>
                                <a:schemeClr val="tx1"/>
                              </a:solidFill>
                              <a:effectLst/>
                              <a:latin typeface="+mn-lt"/>
                              <a:ea typeface="+mn-ea"/>
                            </a:rPr>
                            <a:t>O      NH</a:t>
                          </a:r>
                          <a:r>
                            <a:rPr lang="en-US" sz="2600" b="0" baseline="-25000" dirty="0">
                              <a:solidFill>
                                <a:schemeClr val="tx1"/>
                              </a:solidFill>
                              <a:effectLst/>
                              <a:latin typeface="+mn-lt"/>
                              <a:ea typeface="+mn-ea"/>
                            </a:rPr>
                            <a:t>3</a:t>
                          </a:r>
                          <a:r>
                            <a:rPr lang="en-US" sz="2600" b="0" dirty="0">
                              <a:solidFill>
                                <a:schemeClr val="tx1"/>
                              </a:solidFill>
                              <a:effectLst/>
                              <a:latin typeface="+mn-lt"/>
                              <a:ea typeface="+mn-ea"/>
                            </a:rPr>
                            <a:t>·H</a:t>
                          </a:r>
                          <a:r>
                            <a:rPr lang="en-US" sz="2600" b="0" baseline="-25000" dirty="0">
                              <a:solidFill>
                                <a:schemeClr val="tx1"/>
                              </a:solidFill>
                              <a:effectLst/>
                              <a:latin typeface="+mn-lt"/>
                              <a:ea typeface="+mn-ea"/>
                            </a:rPr>
                            <a:t>2</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　</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14:m>
                            <m:oMath xmlns:m="http://schemas.openxmlformats.org/officeDocument/2006/math">
                              <m:f>
                                <m:fPr>
                                  <m:ctrlPr>
                                    <a:rPr lang="zh-CN" sz="2600" b="0" i="1">
                                      <a:solidFill>
                                        <a:schemeClr val="tx1"/>
                                      </a:solidFill>
                                      <a:effectLst/>
                                      <a:latin typeface="Cambria Math" panose="02040503050406030204" pitchFamily="18" charset="0"/>
                                      <a:ea typeface="+mn-ea"/>
                                    </a:rPr>
                                  </m:ctrlPr>
                                </m:fPr>
                                <m:num>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N</m:t>
                                  </m:r>
                                  <m:sSub>
                                    <m:sSubPr>
                                      <m:ctrlPr>
                                        <a:rPr lang="zh-CN" sz="2600" b="0" i="1">
                                          <a:solidFill>
                                            <a:schemeClr val="tx1"/>
                                          </a:solidFill>
                                          <a:effectLst/>
                                          <a:latin typeface="Cambria Math" panose="02040503050406030204" pitchFamily="18" charset="0"/>
                                          <a:ea typeface="+mn-ea"/>
                                        </a:rPr>
                                      </m:ctrlPr>
                                    </m:sSubPr>
                                    <m:e>
                                      <m:r>
                                        <m:rPr>
                                          <m:sty m:val="p"/>
                                        </m:rPr>
                                        <a:rPr lang="en-US" sz="2600" b="0" i="0" smtClean="0">
                                          <a:solidFill>
                                            <a:schemeClr val="tx1"/>
                                          </a:solidFill>
                                          <a:effectLst/>
                                          <a:latin typeface="Cambria Math" panose="02040503050406030204" pitchFamily="18" charset="0"/>
                                          <a:ea typeface="+mn-ea"/>
                                        </a:rPr>
                                        <m:t>H</m:t>
                                      </m:r>
                                    </m:e>
                                    <m:sub>
                                      <m:r>
                                        <a:rPr lang="en-US" sz="2600" b="0" i="0" smtClean="0">
                                          <a:solidFill>
                                            <a:schemeClr val="tx1"/>
                                          </a:solidFill>
                                          <a:effectLst/>
                                          <a:latin typeface="Cambria Math" panose="02040503050406030204" pitchFamily="18" charset="0"/>
                                          <a:ea typeface="+mn-ea"/>
                                        </a:rPr>
                                        <m:t>3</m:t>
                                      </m:r>
                                    </m:sub>
                                  </m:sSub>
                                  <m:r>
                                    <m:rPr>
                                      <m:nor/>
                                    </m:rPr>
                                    <a:rPr lang="en-US" sz="2600" b="0" i="0">
                                      <a:solidFill>
                                        <a:schemeClr val="tx1"/>
                                      </a:solidFill>
                                      <a:effectLst/>
                                      <a:latin typeface="+mn-lt"/>
                                      <a:ea typeface="+mn-ea"/>
                                    </a:rPr>
                                    <m:t>·</m:t>
                                  </m:r>
                                  <m:sSub>
                                    <m:sSubPr>
                                      <m:ctrlPr>
                                        <a:rPr lang="zh-CN" sz="2600" b="0" i="1">
                                          <a:solidFill>
                                            <a:schemeClr val="tx1"/>
                                          </a:solidFill>
                                          <a:effectLst/>
                                          <a:latin typeface="Cambria Math" panose="02040503050406030204" pitchFamily="18" charset="0"/>
                                          <a:ea typeface="+mn-ea"/>
                                        </a:rPr>
                                      </m:ctrlPr>
                                    </m:sSubPr>
                                    <m:e>
                                      <m:r>
                                        <m:rPr>
                                          <m:sty m:val="p"/>
                                        </m:rPr>
                                        <a:rPr lang="en-US" sz="2600" b="0" i="0" smtClean="0">
                                          <a:solidFill>
                                            <a:schemeClr val="tx1"/>
                                          </a:solidFill>
                                          <a:effectLst/>
                                          <a:latin typeface="Cambria Math" panose="02040503050406030204" pitchFamily="18" charset="0"/>
                                          <a:ea typeface="+mn-ea"/>
                                        </a:rPr>
                                        <m:t>H</m:t>
                                      </m:r>
                                    </m:e>
                                    <m:sub>
                                      <m:r>
                                        <a:rPr lang="en-US" sz="2600" b="0" i="0" smtClean="0">
                                          <a:solidFill>
                                            <a:schemeClr val="tx1"/>
                                          </a:solidFill>
                                          <a:effectLst/>
                                          <a:latin typeface="Cambria Math" panose="02040503050406030204" pitchFamily="18" charset="0"/>
                                          <a:ea typeface="+mn-ea"/>
                                        </a:rPr>
                                        <m:t>2</m:t>
                                      </m:r>
                                    </m:sub>
                                  </m:sSub>
                                  <m:r>
                                    <m:rPr>
                                      <m:sty m:val="p"/>
                                    </m:rPr>
                                    <a:rPr lang="en-US" sz="2600" b="0" i="0" smtClean="0">
                                      <a:solidFill>
                                        <a:schemeClr val="tx1"/>
                                      </a:solidFill>
                                      <a:effectLst/>
                                      <a:latin typeface="Cambria Math" panose="02040503050406030204" pitchFamily="18" charset="0"/>
                                      <a:ea typeface="+mn-ea"/>
                                    </a:rPr>
                                    <m:t>O</m:t>
                                  </m:r>
                                  <m:r>
                                    <m:rPr>
                                      <m:nor/>
                                    </m:rPr>
                                    <a:rPr lang="en-US" sz="2600" b="0">
                                      <a:solidFill>
                                        <a:schemeClr val="tx1"/>
                                      </a:solidFill>
                                      <a:effectLst/>
                                      <a:latin typeface="+mn-lt"/>
                                      <a:ea typeface="+mn-ea"/>
                                    </a:rPr>
                                    <m:t>)·</m:t>
                                  </m:r>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sSup>
                                    <m:sSupPr>
                                      <m:ctrlPr>
                                        <a:rPr lang="zh-CN" sz="2600" b="0" i="1">
                                          <a:solidFill>
                                            <a:schemeClr val="tx1"/>
                                          </a:solidFill>
                                          <a:effectLst/>
                                          <a:latin typeface="Cambria Math" panose="02040503050406030204" pitchFamily="18" charset="0"/>
                                          <a:ea typeface="+mn-ea"/>
                                        </a:rPr>
                                      </m:ctrlPr>
                                    </m:sSupPr>
                                    <m:e>
                                      <m:r>
                                        <m:rPr>
                                          <m:sty m:val="p"/>
                                        </m:rPr>
                                        <a:rPr lang="en-US" sz="2600" b="0" i="0" smtClean="0">
                                          <a:solidFill>
                                            <a:schemeClr val="tx1"/>
                                          </a:solidFill>
                                          <a:effectLst/>
                                          <a:latin typeface="Cambria Math" panose="02040503050406030204" pitchFamily="18" charset="0"/>
                                          <a:ea typeface="+mn-ea"/>
                                        </a:rPr>
                                        <m:t>H</m:t>
                                      </m:r>
                                    </m:e>
                                    <m:sup>
                                      <m:r>
                                        <a:rPr lang="en-US" sz="2600" b="0" smtClean="0">
                                          <a:solidFill>
                                            <a:schemeClr val="tx1"/>
                                          </a:solidFill>
                                          <a:effectLst/>
                                          <a:latin typeface="Cambria Math" panose="02040503050406030204" pitchFamily="18" charset="0"/>
                                          <a:ea typeface="+mn-ea"/>
                                        </a:rPr>
                                        <m:t>+</m:t>
                                      </m:r>
                                    </m:sup>
                                  </m:sSup>
                                  <m:r>
                                    <m:rPr>
                                      <m:nor/>
                                    </m:rPr>
                                    <a:rPr lang="en-US" sz="2600" b="0">
                                      <a:solidFill>
                                        <a:schemeClr val="tx1"/>
                                      </a:solidFill>
                                      <a:effectLst/>
                                      <a:latin typeface="+mn-lt"/>
                                      <a:ea typeface="+mn-ea"/>
                                    </a:rPr>
                                    <m:t>)</m:t>
                                  </m:r>
                                </m:num>
                                <m:den>
                                  <m:r>
                                    <a:rPr lang="en-US" sz="2600" b="0" i="1" smtClean="0">
                                      <a:solidFill>
                                        <a:schemeClr val="tx1"/>
                                      </a:solidFill>
                                      <a:effectLst/>
                                      <a:latin typeface="Cambria Math" panose="02040503050406030204" pitchFamily="18" charset="0"/>
                                      <a:ea typeface="+mn-ea"/>
                                    </a:rPr>
                                    <m:t>𝑐</m:t>
                                  </m:r>
                                  <m:r>
                                    <m:rPr>
                                      <m:nor/>
                                    </m:rPr>
                                    <a:rPr lang="en-US" sz="2600" b="0">
                                      <a:solidFill>
                                        <a:schemeClr val="tx1"/>
                                      </a:solidFill>
                                      <a:effectLst/>
                                      <a:latin typeface="+mn-lt"/>
                                      <a:ea typeface="+mn-ea"/>
                                    </a:rPr>
                                    <m:t>(</m:t>
                                  </m:r>
                                  <m:r>
                                    <m:rPr>
                                      <m:sty m:val="p"/>
                                    </m:rPr>
                                    <a:rPr lang="en-US" sz="2600" b="0" i="0" smtClean="0">
                                      <a:solidFill>
                                        <a:schemeClr val="tx1"/>
                                      </a:solidFill>
                                      <a:effectLst/>
                                      <a:latin typeface="Cambria Math" panose="02040503050406030204" pitchFamily="18" charset="0"/>
                                      <a:ea typeface="+mn-ea"/>
                                    </a:rPr>
                                    <m:t>N</m:t>
                                  </m:r>
                                  <m:sSubSup>
                                    <m:sSubSupPr>
                                      <m:ctrlPr>
                                        <a:rPr lang="zh-CN" sz="2600" b="0" i="1">
                                          <a:solidFill>
                                            <a:schemeClr val="tx1"/>
                                          </a:solidFill>
                                          <a:effectLst/>
                                          <a:latin typeface="Cambria Math" panose="02040503050406030204" pitchFamily="18" charset="0"/>
                                          <a:ea typeface="+mn-ea"/>
                                        </a:rPr>
                                      </m:ctrlPr>
                                    </m:sSubSupPr>
                                    <m:e>
                                      <m:r>
                                        <m:rPr>
                                          <m:sty m:val="p"/>
                                        </m:rPr>
                                        <a:rPr lang="en-US" sz="2600" b="0" i="0" smtClean="0">
                                          <a:solidFill>
                                            <a:schemeClr val="tx1"/>
                                          </a:solidFill>
                                          <a:effectLst/>
                                          <a:latin typeface="Cambria Math" panose="02040503050406030204" pitchFamily="18" charset="0"/>
                                          <a:ea typeface="+mn-ea"/>
                                        </a:rPr>
                                        <m:t>H</m:t>
                                      </m:r>
                                    </m:e>
                                    <m:sub>
                                      <m:r>
                                        <a:rPr lang="en-US" sz="2600" b="0" i="0" smtClean="0">
                                          <a:solidFill>
                                            <a:schemeClr val="tx1"/>
                                          </a:solidFill>
                                          <a:effectLst/>
                                          <a:latin typeface="Cambria Math" panose="02040503050406030204" pitchFamily="18" charset="0"/>
                                          <a:ea typeface="+mn-ea"/>
                                        </a:rPr>
                                        <m:t>4</m:t>
                                      </m:r>
                                    </m:sub>
                                    <m:sup>
                                      <m:r>
                                        <a:rPr lang="en-US" sz="2600" b="0" i="0" smtClean="0">
                                          <a:solidFill>
                                            <a:schemeClr val="tx1"/>
                                          </a:solidFill>
                                          <a:effectLst/>
                                          <a:latin typeface="Cambria Math" panose="02040503050406030204" pitchFamily="18" charset="0"/>
                                          <a:ea typeface="+mn-ea"/>
                                        </a:rPr>
                                        <m:t>+</m:t>
                                      </m:r>
                                    </m:sup>
                                  </m:sSubSup>
                                  <m:r>
                                    <m:rPr>
                                      <m:nor/>
                                    </m:rPr>
                                    <a:rPr lang="en-US" sz="2600" b="0">
                                      <a:solidFill>
                                        <a:schemeClr val="tx1"/>
                                      </a:solidFill>
                                      <a:effectLst/>
                                      <a:latin typeface="+mn-lt"/>
                                      <a:ea typeface="+mn-ea"/>
                                    </a:rPr>
                                    <m:t>)</m:t>
                                  </m:r>
                                </m:den>
                              </m:f>
                            </m:oMath>
                          </a14:m>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2141142"/>
                      </a:ext>
                    </a:extLst>
                  </a:tr>
                </a:tbl>
              </a:graphicData>
            </a:graphic>
          </p:graphicFrame>
        </mc:Choice>
        <mc:Fallback xmlns="">
          <p:graphicFrame>
            <p:nvGraphicFramePr>
              <p:cNvPr id="13" name="表格 12">
                <a:extLst>
                  <a:ext uri="{FF2B5EF4-FFF2-40B4-BE49-F238E27FC236}">
                    <a16:creationId xmlns:a16="http://schemas.microsoft.com/office/drawing/2014/main" xmlns:a14="http://schemas.microsoft.com/office/drawing/2010/main" xmlns="" id="{5144C05B-E8B7-419E-A854-7C3ED4DC244F}"/>
                  </a:ext>
                </a:extLst>
              </p:cNvPr>
              <p:cNvGraphicFramePr>
                <a:graphicFrameLocks noGrp="1"/>
              </p:cNvGraphicFramePr>
              <p:nvPr>
                <p:extLst>
                  <p:ext uri="{D42A27DB-BD31-4B8C-83A1-F6EECF244321}">
                    <p14:modId xmlns:p14="http://schemas.microsoft.com/office/powerpoint/2010/main" val="3136689612"/>
                  </p:ext>
                </p:extLst>
              </p:nvPr>
            </p:nvGraphicFramePr>
            <p:xfrm>
              <a:off x="323850" y="989786"/>
              <a:ext cx="11506200" cy="5486083"/>
            </p:xfrm>
            <a:graphic>
              <a:graphicData uri="http://schemas.openxmlformats.org/drawingml/2006/table">
                <a:tbl>
                  <a:tblPr firstRow="1" firstCol="1" bandRow="1">
                    <a:tableStyleId>{5C22544A-7EE6-4342-B048-85BDC9FD1C3A}</a:tableStyleId>
                  </a:tblPr>
                  <a:tblGrid>
                    <a:gridCol w="556527">
                      <a:extLst>
                        <a:ext uri="{9D8B030D-6E8A-4147-A177-3AD203B41FA5}">
                          <a16:colId xmlns:a16="http://schemas.microsoft.com/office/drawing/2014/main" xmlns:a14="http://schemas.microsoft.com/office/drawing/2010/main" xmlns="" val="1302673759"/>
                        </a:ext>
                      </a:extLst>
                    </a:gridCol>
                    <a:gridCol w="2675623">
                      <a:extLst>
                        <a:ext uri="{9D8B030D-6E8A-4147-A177-3AD203B41FA5}">
                          <a16:colId xmlns:a16="http://schemas.microsoft.com/office/drawing/2014/main" xmlns:a14="http://schemas.microsoft.com/office/drawing/2010/main" xmlns="" val="3040898382"/>
                        </a:ext>
                      </a:extLst>
                    </a:gridCol>
                    <a:gridCol w="1776595">
                      <a:extLst>
                        <a:ext uri="{9D8B030D-6E8A-4147-A177-3AD203B41FA5}">
                          <a16:colId xmlns:a16="http://schemas.microsoft.com/office/drawing/2014/main" xmlns:a14="http://schemas.microsoft.com/office/drawing/2010/main" xmlns="" val="2075804260"/>
                        </a:ext>
                      </a:extLst>
                    </a:gridCol>
                    <a:gridCol w="2359976">
                      <a:extLst>
                        <a:ext uri="{9D8B030D-6E8A-4147-A177-3AD203B41FA5}">
                          <a16:colId xmlns:a16="http://schemas.microsoft.com/office/drawing/2014/main" xmlns:a14="http://schemas.microsoft.com/office/drawing/2010/main" xmlns="" val="2128945027"/>
                        </a:ext>
                      </a:extLst>
                    </a:gridCol>
                    <a:gridCol w="4137479">
                      <a:extLst>
                        <a:ext uri="{9D8B030D-6E8A-4147-A177-3AD203B41FA5}">
                          <a16:colId xmlns:a16="http://schemas.microsoft.com/office/drawing/2014/main" xmlns:a14="http://schemas.microsoft.com/office/drawing/2010/main" xmlns="" val="1273296485"/>
                        </a:ext>
                      </a:extLst>
                    </a:gridCol>
                  </a:tblGrid>
                  <a:tr h="1384999">
                    <a:tc>
                      <a:txBody>
                        <a:bodyPr/>
                        <a:lstStyle/>
                        <a:p>
                          <a:pPr algn="ctr">
                            <a:lnSpc>
                              <a:spcPct val="12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870507655"/>
                      </a:ext>
                    </a:extLst>
                  </a:tr>
                  <a:tr h="4101084">
                    <a:tc>
                      <a:txBody>
                        <a:bodyPr/>
                        <a:lstStyle/>
                        <a:p>
                          <a:pPr algn="ctr">
                            <a:lnSpc>
                              <a:spcPct val="120000"/>
                            </a:lnSpc>
                            <a:spcAft>
                              <a:spcPts val="0"/>
                            </a:spcAft>
                          </a:pPr>
                          <a:r>
                            <a:rPr lang="zh-CN" sz="2600" b="0">
                              <a:solidFill>
                                <a:schemeClr val="tx1"/>
                              </a:solidFill>
                              <a:effectLst/>
                              <a:latin typeface="+mn-lt"/>
                              <a:ea typeface="+mn-ea"/>
                            </a:rPr>
                            <a:t>表</a:t>
                          </a:r>
                        </a:p>
                        <a:p>
                          <a:pPr algn="ctr">
                            <a:lnSpc>
                              <a:spcPct val="120000"/>
                            </a:lnSpc>
                            <a:spcAft>
                              <a:spcPts val="0"/>
                            </a:spcAft>
                          </a:pPr>
                          <a:r>
                            <a:rPr lang="zh-CN" sz="2600" b="0">
                              <a:solidFill>
                                <a:schemeClr val="tx1"/>
                              </a:solidFill>
                              <a:effectLst/>
                              <a:latin typeface="+mn-lt"/>
                              <a:ea typeface="+mn-ea"/>
                            </a:rPr>
                            <a:t>达</a:t>
                          </a:r>
                        </a:p>
                        <a:p>
                          <a:pPr algn="ctr">
                            <a:lnSpc>
                              <a:spcPct val="120000"/>
                            </a:lnSpc>
                            <a:spcAft>
                              <a:spcPts val="0"/>
                            </a:spcAft>
                          </a:pPr>
                          <a:r>
                            <a:rPr lang="zh-CN" sz="2600" b="0">
                              <a:solidFill>
                                <a:schemeClr val="tx1"/>
                              </a:solidFill>
                              <a:effectLst/>
                              <a:latin typeface="+mn-lt"/>
                              <a:ea typeface="+mn-ea"/>
                            </a:rPr>
                            <a:t>式</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0729" t="-35067" r="-309339" b="-1040"/>
                          </a:stretch>
                        </a:blipFill>
                      </a:tcPr>
                    </a:tc>
                    <a:tc>
                      <a:txBody>
                        <a:bodyPr/>
                        <a:lstStyle/>
                        <a:p>
                          <a:pPr>
                            <a:lnSpc>
                              <a:spcPct val="120000"/>
                            </a:lnSpc>
                            <a:spcAft>
                              <a:spcPts val="0"/>
                            </a:spcAft>
                          </a:pP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smtClean="0">
                              <a:solidFill>
                                <a:schemeClr val="tx1"/>
                              </a:solidFill>
                              <a:effectLst/>
                              <a:latin typeface="+mn-lt"/>
                              <a:ea typeface="+mn-ea"/>
                            </a:rPr>
                            <a:t>+</a:t>
                          </a:r>
                          <a:r>
                            <a:rPr lang="en-US" sz="2600" b="0" dirty="0" smtClean="0">
                              <a:solidFill>
                                <a:schemeClr val="tx1"/>
                              </a:solidFill>
                              <a:effectLst/>
                              <a:latin typeface="+mn-lt"/>
                              <a:ea typeface="+mn-ea"/>
                            </a:rPr>
                            <a:t>)·</a:t>
                          </a:r>
                        </a:p>
                        <a:p>
                          <a:pPr>
                            <a:lnSpc>
                              <a:spcPct val="120000"/>
                            </a:lnSpc>
                            <a:spcAft>
                              <a:spcPts val="0"/>
                            </a:spcAft>
                          </a:pPr>
                          <a:r>
                            <a:rPr lang="en-US" sz="2600" b="0" i="1" dirty="0" smtClean="0">
                              <a:solidFill>
                                <a:schemeClr val="tx1"/>
                              </a:solidFill>
                              <a:effectLst/>
                              <a:latin typeface="+mn-lt"/>
                              <a:ea typeface="+mn-ea"/>
                            </a:rPr>
                            <a:t>c</a:t>
                          </a:r>
                          <a:r>
                            <a:rPr lang="en-US" sz="2600" b="0" dirty="0" smtClean="0">
                              <a:solidFill>
                                <a:schemeClr val="tx1"/>
                              </a:solidFill>
                              <a:effectLst/>
                              <a:latin typeface="+mn-lt"/>
                              <a:ea typeface="+mn-ea"/>
                            </a:rPr>
                            <a:t>(OH</a:t>
                          </a:r>
                          <a:r>
                            <a:rPr lang="en-US" sz="2600" b="0" baseline="30000" dirty="0" smtClean="0">
                              <a:solidFill>
                                <a:schemeClr val="tx1"/>
                              </a:solidFill>
                              <a:effectLst/>
                              <a:latin typeface="+mn-lt"/>
                              <a:ea typeface="+mn-ea"/>
                            </a:rPr>
                            <a:t>-</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dirty="0" err="1">
                              <a:solidFill>
                                <a:schemeClr val="tx1"/>
                              </a:solidFill>
                              <a:effectLst/>
                              <a:latin typeface="+mn-lt"/>
                              <a:ea typeface="+mn-ea"/>
                            </a:rPr>
                            <a:t>M</a:t>
                          </a:r>
                          <a:r>
                            <a:rPr lang="en-US" sz="2600" b="0" i="1" baseline="-25000" dirty="0" err="1">
                              <a:solidFill>
                                <a:schemeClr val="tx1"/>
                              </a:solidFill>
                              <a:effectLst/>
                              <a:latin typeface="+mn-lt"/>
                              <a:ea typeface="+mn-ea"/>
                            </a:rPr>
                            <a:t>m</a:t>
                          </a:r>
                          <a:r>
                            <a:rPr lang="en-US" sz="2600" b="0" dirty="0" err="1">
                              <a:solidFill>
                                <a:schemeClr val="tx1"/>
                              </a:solidFill>
                              <a:effectLst/>
                              <a:latin typeface="+mn-lt"/>
                              <a:ea typeface="+mn-ea"/>
                            </a:rPr>
                            <a:t>A</a:t>
                          </a:r>
                          <a:r>
                            <a:rPr lang="en-US" sz="2600" b="0" i="1" baseline="-25000" dirty="0" err="1">
                              <a:solidFill>
                                <a:schemeClr val="tx1"/>
                              </a:solidFill>
                              <a:effectLst/>
                              <a:latin typeface="+mn-lt"/>
                              <a:ea typeface="+mn-ea"/>
                            </a:rPr>
                            <a:t>n</a:t>
                          </a:r>
                          <a:r>
                            <a:rPr lang="en-US" sz="2600" b="0" dirty="0">
                              <a:solidFill>
                                <a:schemeClr val="tx1"/>
                              </a:solidFill>
                              <a:effectLst/>
                              <a:latin typeface="+mn-lt"/>
                              <a:ea typeface="+mn-ea"/>
                            </a:rPr>
                            <a:t>(s) </a:t>
                          </a:r>
                          <a:r>
                            <a:rPr lang="en-US" sz="2600" b="0" i="1" dirty="0" err="1">
                              <a:solidFill>
                                <a:schemeClr val="tx1"/>
                              </a:solidFill>
                              <a:effectLst/>
                              <a:latin typeface="+mn-lt"/>
                              <a:ea typeface="+mn-ea"/>
                            </a:rPr>
                            <a:t>m</a:t>
                          </a:r>
                          <a:r>
                            <a:rPr lang="en-US" sz="2600" b="0" dirty="0" err="1">
                              <a:solidFill>
                                <a:schemeClr val="tx1"/>
                              </a:solidFill>
                              <a:effectLst/>
                              <a:latin typeface="+mn-lt"/>
                              <a:ea typeface="+mn-ea"/>
                            </a:rPr>
                            <a:t>M</a:t>
                          </a:r>
                          <a:r>
                            <a:rPr lang="en-US" sz="2600" b="0" i="1" baseline="30000" dirty="0" err="1">
                              <a:solidFill>
                                <a:schemeClr val="tx1"/>
                              </a:solidFill>
                              <a:effectLst/>
                              <a:latin typeface="+mn-lt"/>
                              <a:ea typeface="+mn-ea"/>
                            </a:rPr>
                            <a:t>n</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dirty="0" err="1">
                              <a:solidFill>
                                <a:schemeClr val="tx1"/>
                              </a:solidFill>
                              <a:effectLst/>
                              <a:latin typeface="+mn-lt"/>
                              <a:ea typeface="+mn-ea"/>
                            </a:rPr>
                            <a:t>aq</a:t>
                          </a:r>
                          <a:r>
                            <a:rPr lang="en-US" sz="2600" b="0" dirty="0">
                              <a:solidFill>
                                <a:schemeClr val="tx1"/>
                              </a:solidFill>
                              <a:effectLst/>
                              <a:latin typeface="+mn-lt"/>
                              <a:ea typeface="+mn-ea"/>
                            </a:rPr>
                            <a:t>)+</a:t>
                          </a:r>
                          <a:r>
                            <a:rPr lang="en-US" sz="2600" b="0" i="1" dirty="0" err="1">
                              <a:solidFill>
                                <a:schemeClr val="tx1"/>
                              </a:solidFill>
                              <a:effectLst/>
                              <a:latin typeface="+mn-lt"/>
                              <a:ea typeface="+mn-ea"/>
                            </a:rPr>
                            <a:t>n</a:t>
                          </a:r>
                          <a:r>
                            <a:rPr lang="en-US" sz="2600" b="0" dirty="0" err="1">
                              <a:solidFill>
                                <a:schemeClr val="tx1"/>
                              </a:solidFill>
                              <a:effectLst/>
                              <a:latin typeface="+mn-lt"/>
                              <a:ea typeface="+mn-ea"/>
                            </a:rPr>
                            <a:t>A</a:t>
                          </a:r>
                          <a:r>
                            <a:rPr lang="en-US" sz="2600" b="0" i="1" baseline="30000" dirty="0" err="1">
                              <a:solidFill>
                                <a:schemeClr val="tx1"/>
                              </a:solidFill>
                              <a:effectLst/>
                              <a:latin typeface="+mn-lt"/>
                              <a:ea typeface="+mn-ea"/>
                            </a:rPr>
                            <a:t>m</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dirty="0" err="1">
                              <a:solidFill>
                                <a:schemeClr val="tx1"/>
                              </a:solidFill>
                              <a:effectLst/>
                              <a:latin typeface="+mn-lt"/>
                              <a:ea typeface="+mn-ea"/>
                            </a:rPr>
                            <a:t>aq</a:t>
                          </a:r>
                          <a:r>
                            <a:rPr lang="en-US" sz="2600" b="0" dirty="0">
                              <a:solidFill>
                                <a:schemeClr val="tx1"/>
                              </a:solidFill>
                              <a:effectLst/>
                              <a:latin typeface="+mn-lt"/>
                              <a:ea typeface="+mn-ea"/>
                            </a:rPr>
                            <a:t>)</a:t>
                          </a:r>
                          <a:endParaRPr lang="zh-CN" sz="2600" b="0" dirty="0">
                            <a:solidFill>
                              <a:schemeClr val="tx1"/>
                            </a:solidFill>
                            <a:effectLst/>
                            <a:latin typeface="+mn-lt"/>
                            <a:ea typeface="+mn-ea"/>
                          </a:endParaRPr>
                        </a:p>
                        <a:p>
                          <a:pPr>
                            <a:lnSpc>
                              <a:spcPct val="120000"/>
                            </a:lnSpc>
                            <a:spcAft>
                              <a:spcPts val="0"/>
                            </a:spcAft>
                          </a:pP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r>
                            <a:rPr lang="en-US" sz="2600" b="0" dirty="0" err="1">
                              <a:solidFill>
                                <a:schemeClr val="tx1"/>
                              </a:solidFill>
                              <a:effectLst/>
                              <a:latin typeface="+mn-lt"/>
                              <a:ea typeface="+mn-ea"/>
                            </a:rPr>
                            <a:t>M</a:t>
                          </a:r>
                          <a:r>
                            <a:rPr lang="en-US" sz="2600" b="0" i="1" baseline="-25000" dirty="0" err="1">
                              <a:solidFill>
                                <a:schemeClr val="tx1"/>
                              </a:solidFill>
                              <a:effectLst/>
                              <a:latin typeface="+mn-lt"/>
                              <a:ea typeface="+mn-ea"/>
                            </a:rPr>
                            <a:t>m</a:t>
                          </a:r>
                          <a:r>
                            <a:rPr lang="en-US" sz="2600" b="0" dirty="0" err="1">
                              <a:solidFill>
                                <a:schemeClr val="tx1"/>
                              </a:solidFill>
                              <a:effectLst/>
                              <a:latin typeface="+mn-lt"/>
                              <a:ea typeface="+mn-ea"/>
                            </a:rPr>
                            <a:t>A</a:t>
                          </a:r>
                          <a:r>
                            <a:rPr lang="en-US" sz="2600" b="0" i="1" baseline="-25000" dirty="0" err="1">
                              <a:solidFill>
                                <a:schemeClr val="tx1"/>
                              </a:solidFill>
                              <a:effectLst/>
                              <a:latin typeface="+mn-lt"/>
                              <a:ea typeface="+mn-ea"/>
                            </a:rPr>
                            <a:t>n</a:t>
                          </a:r>
                          <a:r>
                            <a:rPr lang="en-US"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i="1" baseline="30000" dirty="0">
                              <a:solidFill>
                                <a:schemeClr val="tx1"/>
                              </a:solidFill>
                              <a:effectLst/>
                              <a:latin typeface="+mn-lt"/>
                              <a:ea typeface="+mn-ea"/>
                            </a:rPr>
                            <a:t>m</a:t>
                          </a:r>
                          <a:r>
                            <a:rPr lang="en-US" sz="2600" b="0" dirty="0">
                              <a:solidFill>
                                <a:schemeClr val="tx1"/>
                              </a:solidFill>
                              <a:effectLst/>
                              <a:latin typeface="+mn-lt"/>
                              <a:ea typeface="+mn-ea"/>
                            </a:rPr>
                            <a:t>(M</a:t>
                          </a:r>
                          <a:r>
                            <a:rPr lang="en-US" sz="2600" b="0" i="1" baseline="30000" dirty="0">
                              <a:solidFill>
                                <a:schemeClr val="tx1"/>
                              </a:solidFill>
                              <a:effectLst/>
                              <a:latin typeface="+mn-lt"/>
                              <a:ea typeface="+mn-ea"/>
                            </a:rPr>
                            <a:t>n</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i="1" dirty="0" err="1">
                              <a:solidFill>
                                <a:schemeClr val="tx1"/>
                              </a:solidFill>
                              <a:effectLst/>
                              <a:latin typeface="+mn-lt"/>
                              <a:ea typeface="+mn-ea"/>
                            </a:rPr>
                            <a:t>c</a:t>
                          </a:r>
                          <a:r>
                            <a:rPr lang="en-US" sz="2600" b="0" i="1" baseline="30000" dirty="0" err="1">
                              <a:solidFill>
                                <a:schemeClr val="tx1"/>
                              </a:solidFill>
                              <a:effectLst/>
                              <a:latin typeface="+mn-lt"/>
                              <a:ea typeface="+mn-ea"/>
                            </a:rPr>
                            <a:t>n</a:t>
                          </a:r>
                          <a:r>
                            <a:rPr lang="en-US" sz="2600" b="0" dirty="0">
                              <a:solidFill>
                                <a:schemeClr val="tx1"/>
                              </a:solidFill>
                              <a:effectLst/>
                              <a:latin typeface="+mn-lt"/>
                              <a:ea typeface="+mn-ea"/>
                            </a:rPr>
                            <a:t>(A</a:t>
                          </a:r>
                          <a:r>
                            <a:rPr lang="en-US" sz="2600" b="0" i="1" baseline="30000" dirty="0">
                              <a:solidFill>
                                <a:schemeClr val="tx1"/>
                              </a:solidFill>
                              <a:effectLst/>
                              <a:latin typeface="+mn-lt"/>
                              <a:ea typeface="+mn-ea"/>
                            </a:rPr>
                            <a:t>m</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78056" t="-35067" b="-1040"/>
                          </a:stretch>
                        </a:blipFill>
                      </a:tcPr>
                    </a:tc>
                    <a:extLst>
                      <a:ext uri="{0D108BD9-81ED-4DB2-BD59-A6C34878D82A}">
                        <a16:rowId xmlns:a16="http://schemas.microsoft.com/office/drawing/2014/main" xmlns:a14="http://schemas.microsoft.com/office/drawing/2010/main" xmlns="" val="2172141142"/>
                      </a:ext>
                    </a:extLst>
                  </a:tr>
                </a:tbl>
              </a:graphicData>
            </a:graphic>
          </p:graphicFrame>
        </mc:Fallback>
      </mc:AlternateContent>
      <p:pic>
        <p:nvPicPr>
          <p:cNvPr id="20" name="图片 356">
            <a:extLst>
              <a:ext uri="{FF2B5EF4-FFF2-40B4-BE49-F238E27FC236}">
                <a16:creationId xmlns="" xmlns:a16="http://schemas.microsoft.com/office/drawing/2014/main" id="{FCC12F62-52B1-4B61-83B1-02FBC661A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337" y="2998889"/>
            <a:ext cx="409303" cy="245582"/>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356">
            <a:extLst>
              <a:ext uri="{FF2B5EF4-FFF2-40B4-BE49-F238E27FC236}">
                <a16:creationId xmlns="" xmlns:a16="http://schemas.microsoft.com/office/drawing/2014/main" id="{3E0BC3EA-C00D-40BE-9520-CA40DFD9D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337" y="4801273"/>
            <a:ext cx="432163" cy="259298"/>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356">
            <a:extLst>
              <a:ext uri="{FF2B5EF4-FFF2-40B4-BE49-F238E27FC236}">
                <a16:creationId xmlns="" xmlns:a16="http://schemas.microsoft.com/office/drawing/2014/main" id="{01062389-963A-422A-AA8E-2D3D17590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437" y="3389313"/>
            <a:ext cx="432163" cy="2592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356">
            <a:extLst>
              <a:ext uri="{FF2B5EF4-FFF2-40B4-BE49-F238E27FC236}">
                <a16:creationId xmlns="" xmlns:a16="http://schemas.microsoft.com/office/drawing/2014/main" id="{25144085-9BB7-41E5-88F9-BF20E95CF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637" y="3429000"/>
            <a:ext cx="432163" cy="259298"/>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356">
            <a:extLst>
              <a:ext uri="{FF2B5EF4-FFF2-40B4-BE49-F238E27FC236}">
                <a16:creationId xmlns="" xmlns:a16="http://schemas.microsoft.com/office/drawing/2014/main" id="{86607CD5-8AF2-4F38-BBCB-D73408D81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892" y="5243070"/>
            <a:ext cx="432163" cy="25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082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317226"/>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13" name="表格 12">
            <a:extLst>
              <a:ext uri="{FF2B5EF4-FFF2-40B4-BE49-F238E27FC236}">
                <a16:creationId xmlns="" xmlns:a16="http://schemas.microsoft.com/office/drawing/2014/main" id="{5144C05B-E8B7-419E-A854-7C3ED4DC244F}"/>
              </a:ext>
            </a:extLst>
          </p:cNvPr>
          <p:cNvGraphicFramePr>
            <a:graphicFrameLocks noGrp="1"/>
          </p:cNvGraphicFramePr>
          <p:nvPr>
            <p:extLst>
              <p:ext uri="{D42A27DB-BD31-4B8C-83A1-F6EECF244321}">
                <p14:modId xmlns:p14="http://schemas.microsoft.com/office/powerpoint/2010/main" val="4053973122"/>
              </p:ext>
            </p:extLst>
          </p:nvPr>
        </p:nvGraphicFramePr>
        <p:xfrm>
          <a:off x="323850" y="989785"/>
          <a:ext cx="11506200" cy="4595016"/>
        </p:xfrm>
        <a:graphic>
          <a:graphicData uri="http://schemas.openxmlformats.org/drawingml/2006/table">
            <a:tbl>
              <a:tblPr firstRow="1" firstCol="1" bandRow="1">
                <a:tableStyleId>{5C22544A-7EE6-4342-B048-85BDC9FD1C3A}</a:tableStyleId>
              </a:tblPr>
              <a:tblGrid>
                <a:gridCol w="556527">
                  <a:extLst>
                    <a:ext uri="{9D8B030D-6E8A-4147-A177-3AD203B41FA5}">
                      <a16:colId xmlns="" xmlns:a16="http://schemas.microsoft.com/office/drawing/2014/main" val="1302673759"/>
                    </a:ext>
                  </a:extLst>
                </a:gridCol>
                <a:gridCol w="2411618">
                  <a:extLst>
                    <a:ext uri="{9D8B030D-6E8A-4147-A177-3AD203B41FA5}">
                      <a16:colId xmlns="" xmlns:a16="http://schemas.microsoft.com/office/drawing/2014/main" val="3040898382"/>
                    </a:ext>
                  </a:extLst>
                </a:gridCol>
                <a:gridCol w="2040600">
                  <a:extLst>
                    <a:ext uri="{9D8B030D-6E8A-4147-A177-3AD203B41FA5}">
                      <a16:colId xmlns="" xmlns:a16="http://schemas.microsoft.com/office/drawing/2014/main" val="2075804260"/>
                    </a:ext>
                  </a:extLst>
                </a:gridCol>
                <a:gridCol w="2744605">
                  <a:extLst>
                    <a:ext uri="{9D8B030D-6E8A-4147-A177-3AD203B41FA5}">
                      <a16:colId xmlns="" xmlns:a16="http://schemas.microsoft.com/office/drawing/2014/main" val="2128945027"/>
                    </a:ext>
                  </a:extLst>
                </a:gridCol>
                <a:gridCol w="3752850">
                  <a:extLst>
                    <a:ext uri="{9D8B030D-6E8A-4147-A177-3AD203B41FA5}">
                      <a16:colId xmlns="" xmlns:a16="http://schemas.microsoft.com/office/drawing/2014/main" val="1273296485"/>
                    </a:ext>
                  </a:extLst>
                </a:gridCol>
              </a:tblGrid>
              <a:tr h="1390558">
                <a:tc>
                  <a:txBody>
                    <a:bodyPr/>
                    <a:lstStyle/>
                    <a:p>
                      <a:pPr algn="ctr">
                        <a:lnSpc>
                          <a:spcPct val="15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0507655"/>
                  </a:ext>
                </a:extLst>
              </a:tr>
              <a:tr h="3204458">
                <a:tc>
                  <a:txBody>
                    <a:bodyPr/>
                    <a:lstStyle/>
                    <a:p>
                      <a:pPr algn="ctr">
                        <a:lnSpc>
                          <a:spcPct val="150000"/>
                        </a:lnSpc>
                        <a:spcAft>
                          <a:spcPts val="0"/>
                        </a:spcAft>
                      </a:pPr>
                      <a:r>
                        <a:rPr lang="zh-CN" sz="2600" b="0">
                          <a:solidFill>
                            <a:schemeClr val="tx1"/>
                          </a:solidFill>
                          <a:effectLst/>
                          <a:latin typeface="+mn-lt"/>
                          <a:ea typeface="+mn-ea"/>
                        </a:rPr>
                        <a:t>影响</a:t>
                      </a:r>
                    </a:p>
                    <a:p>
                      <a:pPr algn="ctr">
                        <a:lnSpc>
                          <a:spcPct val="150000"/>
                        </a:lnSpc>
                        <a:spcAft>
                          <a:spcPts val="0"/>
                        </a:spcAft>
                      </a:pPr>
                      <a:r>
                        <a:rPr lang="zh-CN" sz="2600" b="0">
                          <a:solidFill>
                            <a:schemeClr val="tx1"/>
                          </a:solidFill>
                          <a:effectLst/>
                          <a:latin typeface="+mn-lt"/>
                          <a:ea typeface="+mn-ea"/>
                        </a:rPr>
                        <a:t>因素</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只与温度有关</a:t>
                      </a:r>
                      <a:r>
                        <a:rPr lang="en-US" sz="2600" b="0" dirty="0">
                          <a:solidFill>
                            <a:schemeClr val="tx1"/>
                          </a:solidFill>
                          <a:effectLst/>
                          <a:latin typeface="+mn-lt"/>
                          <a:ea typeface="+mn-ea"/>
                        </a:rPr>
                        <a:t>,</a:t>
                      </a:r>
                      <a:r>
                        <a:rPr lang="zh-CN" sz="2600" b="0" dirty="0">
                          <a:solidFill>
                            <a:schemeClr val="tx1"/>
                          </a:solidFill>
                          <a:effectLst/>
                          <a:latin typeface="+mn-lt"/>
                          <a:ea typeface="+mn-ea"/>
                        </a:rPr>
                        <a:t>升高温度</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a</a:t>
                      </a:r>
                      <a:r>
                        <a:rPr lang="zh-CN"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b</a:t>
                      </a:r>
                      <a:r>
                        <a:rPr lang="zh-CN" sz="2600" b="0" dirty="0">
                          <a:solidFill>
                            <a:schemeClr val="tx1"/>
                          </a:solidFill>
                          <a:effectLst/>
                          <a:latin typeface="+mn-lt"/>
                          <a:ea typeface="+mn-ea"/>
                        </a:rPr>
                        <a:t>值增大</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只与温度有关</a:t>
                      </a:r>
                      <a:r>
                        <a:rPr lang="en-US" sz="2600" b="0" dirty="0">
                          <a:solidFill>
                            <a:schemeClr val="tx1"/>
                          </a:solidFill>
                          <a:effectLst/>
                          <a:latin typeface="+mn-lt"/>
                          <a:ea typeface="+mn-ea"/>
                        </a:rPr>
                        <a:t>,</a:t>
                      </a:r>
                      <a:r>
                        <a:rPr lang="zh-CN" sz="2600" b="0" dirty="0">
                          <a:solidFill>
                            <a:schemeClr val="tx1"/>
                          </a:solidFill>
                          <a:effectLst/>
                          <a:latin typeface="+mn-lt"/>
                          <a:ea typeface="+mn-ea"/>
                        </a:rPr>
                        <a:t>升高温度</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zh-CN" sz="2600" b="0" dirty="0">
                          <a:solidFill>
                            <a:schemeClr val="tx1"/>
                          </a:solidFill>
                          <a:effectLst/>
                          <a:latin typeface="+mn-lt"/>
                          <a:ea typeface="+mn-ea"/>
                        </a:rPr>
                        <a:t>增大</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只与难溶电解质的性质和温度有关</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600" b="0" dirty="0">
                          <a:solidFill>
                            <a:schemeClr val="tx1"/>
                          </a:solidFill>
                          <a:effectLst/>
                          <a:latin typeface="+mn-lt"/>
                          <a:ea typeface="+mn-ea"/>
                        </a:rPr>
                        <a:t>只与温度有关</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zh-CN" sz="2600" b="0" dirty="0">
                          <a:solidFill>
                            <a:schemeClr val="tx1"/>
                          </a:solidFill>
                          <a:effectLst/>
                          <a:latin typeface="+mn-lt"/>
                          <a:ea typeface="+mn-ea"/>
                        </a:rPr>
                        <a:t>随温度的升高而增大</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3823833"/>
                  </a:ext>
                </a:extLst>
              </a:tr>
            </a:tbl>
          </a:graphicData>
        </a:graphic>
      </p:graphicFrame>
    </p:spTree>
    <p:extLst>
      <p:ext uri="{BB962C8B-B14F-4D97-AF65-F5344CB8AC3E}">
        <p14:creationId xmlns:p14="http://schemas.microsoft.com/office/powerpoint/2010/main" val="102465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943244827"/>
              </p:ext>
            </p:extLst>
          </p:nvPr>
        </p:nvGraphicFramePr>
        <p:xfrm>
          <a:off x="493486" y="950681"/>
          <a:ext cx="11248571" cy="5290157"/>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2061028">
                  <a:extLst>
                    <a:ext uri="{9D8B030D-6E8A-4147-A177-3AD203B41FA5}">
                      <a16:colId xmlns="" xmlns:a16="http://schemas.microsoft.com/office/drawing/2014/main" val="1142463843"/>
                    </a:ext>
                  </a:extLst>
                </a:gridCol>
                <a:gridCol w="7358743">
                  <a:extLst>
                    <a:ext uri="{9D8B030D-6E8A-4147-A177-3AD203B41FA5}">
                      <a16:colId xmlns="" xmlns:a16="http://schemas.microsoft.com/office/drawing/2014/main" val="507570111"/>
                    </a:ext>
                  </a:extLst>
                </a:gridCol>
              </a:tblGrid>
              <a:tr h="645890">
                <a:tc>
                  <a:txBody>
                    <a:bodyPr/>
                    <a:lstStyle/>
                    <a:p>
                      <a:pPr algn="ctr">
                        <a:lnSpc>
                          <a:spcPct val="15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5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5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 xmlns:a16="http://schemas.microsoft.com/office/drawing/2014/main" val="2489257953"/>
                  </a:ext>
                </a:extLst>
              </a:tr>
              <a:tr h="1516005">
                <a:tc rowSpan="3">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盐类水解</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pitchFamily="18" charset="0"/>
                        </a:rPr>
                        <a:t>2016</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Ⅲ,T13B</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盐类水解受温度的影响</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24355476"/>
                  </a:ext>
                </a:extLst>
              </a:tr>
              <a:tr h="149262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Ⅱ,T12</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结合弱酸溶液</a:t>
                      </a:r>
                      <a:r>
                        <a:rPr lang="en-US" sz="2800" dirty="0">
                          <a:solidFill>
                            <a:srgbClr val="000000"/>
                          </a:solidFill>
                          <a:effectLst/>
                          <a:latin typeface="+mn-lt"/>
                          <a:ea typeface="+mn-ea"/>
                          <a:cs typeface="Times New Roman" panose="02020603050405020304" pitchFamily="18" charset="0"/>
                        </a:rPr>
                        <a:t>pH</a:t>
                      </a:r>
                      <a:r>
                        <a:rPr lang="zh-CN" sz="2800" dirty="0">
                          <a:solidFill>
                            <a:srgbClr val="000000"/>
                          </a:solidFill>
                          <a:effectLst/>
                          <a:latin typeface="+mn-lt"/>
                          <a:ea typeface="+mn-ea"/>
                          <a:cs typeface="Times New Roman" panose="02020603050405020304" pitchFamily="18" charset="0"/>
                        </a:rPr>
                        <a:t>与溶液中粒子浓度的关系图像考查溶液中粒子浓度大小的比较</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250556556"/>
                  </a:ext>
                </a:extLst>
              </a:tr>
              <a:tr h="149262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Ⅰ,T13</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结合混合溶液的</a:t>
                      </a:r>
                      <a:r>
                        <a:rPr lang="en-US" sz="2800" dirty="0">
                          <a:solidFill>
                            <a:srgbClr val="000000"/>
                          </a:solidFill>
                          <a:effectLst/>
                          <a:latin typeface="+mn-lt"/>
                          <a:ea typeface="+mn-ea"/>
                          <a:cs typeface="Times New Roman" panose="02020603050405020304" pitchFamily="18" charset="0"/>
                        </a:rPr>
                        <a:t>pH</a:t>
                      </a:r>
                      <a:r>
                        <a:rPr lang="zh-CN" sz="2800" dirty="0">
                          <a:solidFill>
                            <a:srgbClr val="000000"/>
                          </a:solidFill>
                          <a:effectLst/>
                          <a:latin typeface="+mn-lt"/>
                          <a:ea typeface="+mn-ea"/>
                          <a:cs typeface="Times New Roman" panose="02020603050405020304" pitchFamily="18" charset="0"/>
                        </a:rPr>
                        <a:t>与离子浓度变化的关系图像考查盐类水解、弱电解质的电离平衡</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3)</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195649883"/>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291826"/>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13" name="表格 12">
            <a:extLst>
              <a:ext uri="{FF2B5EF4-FFF2-40B4-BE49-F238E27FC236}">
                <a16:creationId xmlns="" xmlns:a16="http://schemas.microsoft.com/office/drawing/2014/main" id="{5144C05B-E8B7-419E-A854-7C3ED4DC244F}"/>
              </a:ext>
            </a:extLst>
          </p:cNvPr>
          <p:cNvGraphicFramePr>
            <a:graphicFrameLocks noGrp="1"/>
          </p:cNvGraphicFramePr>
          <p:nvPr>
            <p:extLst>
              <p:ext uri="{D42A27DB-BD31-4B8C-83A1-F6EECF244321}">
                <p14:modId xmlns:p14="http://schemas.microsoft.com/office/powerpoint/2010/main" val="2983554662"/>
              </p:ext>
            </p:extLst>
          </p:nvPr>
        </p:nvGraphicFramePr>
        <p:xfrm>
          <a:off x="323850" y="989786"/>
          <a:ext cx="11551318" cy="5666232"/>
        </p:xfrm>
        <a:graphic>
          <a:graphicData uri="http://schemas.openxmlformats.org/drawingml/2006/table">
            <a:tbl>
              <a:tblPr firstRow="1" firstCol="1" bandRow="1">
                <a:tableStyleId>{5C22544A-7EE6-4342-B048-85BDC9FD1C3A}</a:tableStyleId>
              </a:tblPr>
              <a:tblGrid>
                <a:gridCol w="556527">
                  <a:extLst>
                    <a:ext uri="{9D8B030D-6E8A-4147-A177-3AD203B41FA5}">
                      <a16:colId xmlns="" xmlns:a16="http://schemas.microsoft.com/office/drawing/2014/main" val="1302673759"/>
                    </a:ext>
                  </a:extLst>
                </a:gridCol>
                <a:gridCol w="1977123">
                  <a:extLst>
                    <a:ext uri="{9D8B030D-6E8A-4147-A177-3AD203B41FA5}">
                      <a16:colId xmlns="" xmlns:a16="http://schemas.microsoft.com/office/drawing/2014/main" val="3040898382"/>
                    </a:ext>
                  </a:extLst>
                </a:gridCol>
                <a:gridCol w="3048000">
                  <a:extLst>
                    <a:ext uri="{9D8B030D-6E8A-4147-A177-3AD203B41FA5}">
                      <a16:colId xmlns="" xmlns:a16="http://schemas.microsoft.com/office/drawing/2014/main" val="2075804260"/>
                    </a:ext>
                  </a:extLst>
                </a:gridCol>
                <a:gridCol w="3733800">
                  <a:extLst>
                    <a:ext uri="{9D8B030D-6E8A-4147-A177-3AD203B41FA5}">
                      <a16:colId xmlns="" xmlns:a16="http://schemas.microsoft.com/office/drawing/2014/main" val="2128945027"/>
                    </a:ext>
                  </a:extLst>
                </a:gridCol>
                <a:gridCol w="2235868">
                  <a:extLst>
                    <a:ext uri="{9D8B030D-6E8A-4147-A177-3AD203B41FA5}">
                      <a16:colId xmlns="" xmlns:a16="http://schemas.microsoft.com/office/drawing/2014/main" val="1273296485"/>
                    </a:ext>
                  </a:extLst>
                </a:gridCol>
              </a:tblGrid>
              <a:tr h="972275">
                <a:tc>
                  <a:txBody>
                    <a:bodyPr/>
                    <a:lstStyle/>
                    <a:p>
                      <a:pPr algn="ctr">
                        <a:lnSpc>
                          <a:spcPct val="13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0507655"/>
                  </a:ext>
                </a:extLst>
              </a:tr>
              <a:tr h="4375239">
                <a:tc>
                  <a:txBody>
                    <a:bodyPr/>
                    <a:lstStyle/>
                    <a:p>
                      <a:pPr algn="ctr">
                        <a:lnSpc>
                          <a:spcPct val="130000"/>
                        </a:lnSpc>
                        <a:spcAft>
                          <a:spcPts val="0"/>
                        </a:spcAft>
                      </a:pPr>
                      <a:r>
                        <a:rPr lang="zh-CN" sz="2600" b="0">
                          <a:solidFill>
                            <a:schemeClr val="tx1"/>
                          </a:solidFill>
                          <a:effectLst/>
                          <a:latin typeface="+mn-lt"/>
                          <a:ea typeface="+mn-ea"/>
                        </a:rPr>
                        <a:t>常考</a:t>
                      </a:r>
                    </a:p>
                    <a:p>
                      <a:pPr algn="ctr">
                        <a:lnSpc>
                          <a:spcPct val="130000"/>
                        </a:lnSpc>
                        <a:spcAft>
                          <a:spcPts val="0"/>
                        </a:spcAft>
                      </a:pPr>
                      <a:r>
                        <a:rPr lang="zh-CN" sz="2600" b="0">
                          <a:solidFill>
                            <a:schemeClr val="tx1"/>
                          </a:solidFill>
                          <a:effectLst/>
                          <a:latin typeface="+mn-lt"/>
                          <a:ea typeface="+mn-ea"/>
                        </a:rPr>
                        <a:t>题型</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600" b="0">
                          <a:solidFill>
                            <a:schemeClr val="tx1"/>
                          </a:solidFill>
                          <a:effectLst/>
                          <a:latin typeface="+mn-lt"/>
                          <a:ea typeface="+mn-ea"/>
                        </a:rPr>
                        <a:t>(1)</a:t>
                      </a:r>
                      <a:r>
                        <a:rPr lang="zh-CN" sz="2600" b="0">
                          <a:solidFill>
                            <a:schemeClr val="tx1"/>
                          </a:solidFill>
                          <a:effectLst/>
                          <a:latin typeface="+mn-lt"/>
                          <a:ea typeface="+mn-ea"/>
                        </a:rPr>
                        <a:t>直接求电离平衡常数</a:t>
                      </a:r>
                      <a:r>
                        <a:rPr lang="en-US" sz="2600" b="0">
                          <a:solidFill>
                            <a:schemeClr val="tx1"/>
                          </a:solidFill>
                          <a:effectLst/>
                          <a:latin typeface="+mn-lt"/>
                          <a:ea typeface="+mn-ea"/>
                        </a:rPr>
                        <a:t>;</a:t>
                      </a:r>
                      <a:endParaRPr lang="zh-CN" sz="2600" b="0">
                        <a:solidFill>
                          <a:schemeClr val="tx1"/>
                        </a:solidFill>
                        <a:effectLst/>
                        <a:latin typeface="+mn-lt"/>
                        <a:ea typeface="+mn-ea"/>
                      </a:endParaRPr>
                    </a:p>
                    <a:p>
                      <a:pPr>
                        <a:lnSpc>
                          <a:spcPct val="130000"/>
                        </a:lnSpc>
                        <a:spcAft>
                          <a:spcPts val="0"/>
                        </a:spcAft>
                      </a:pPr>
                      <a:r>
                        <a:rPr lang="en-US" sz="2600" b="0">
                          <a:solidFill>
                            <a:schemeClr val="tx1"/>
                          </a:solidFill>
                          <a:effectLst/>
                          <a:latin typeface="+mn-lt"/>
                          <a:ea typeface="+mn-ea"/>
                        </a:rPr>
                        <a:t>(2)</a:t>
                      </a:r>
                      <a:r>
                        <a:rPr lang="zh-CN" sz="2600" b="0">
                          <a:solidFill>
                            <a:schemeClr val="tx1"/>
                          </a:solidFill>
                          <a:effectLst/>
                          <a:latin typeface="+mn-lt"/>
                          <a:ea typeface="+mn-ea"/>
                        </a:rPr>
                        <a:t>由电离平衡常数求弱酸</a:t>
                      </a:r>
                      <a:r>
                        <a:rPr lang="en-US" sz="2600" b="0">
                          <a:solidFill>
                            <a:schemeClr val="tx1"/>
                          </a:solidFill>
                          <a:effectLst/>
                          <a:latin typeface="+mn-lt"/>
                          <a:ea typeface="+mn-ea"/>
                        </a:rPr>
                        <a:t>(</a:t>
                      </a:r>
                      <a:r>
                        <a:rPr lang="zh-CN" sz="2600" b="0">
                          <a:solidFill>
                            <a:schemeClr val="tx1"/>
                          </a:solidFill>
                          <a:effectLst/>
                          <a:latin typeface="+mn-lt"/>
                          <a:ea typeface="+mn-ea"/>
                        </a:rPr>
                        <a:t>或弱碱</a:t>
                      </a:r>
                      <a:r>
                        <a:rPr lang="en-US" sz="2600" b="0">
                          <a:solidFill>
                            <a:schemeClr val="tx1"/>
                          </a:solidFill>
                          <a:effectLst/>
                          <a:latin typeface="+mn-lt"/>
                          <a:ea typeface="+mn-ea"/>
                        </a:rPr>
                        <a:t>)</a:t>
                      </a:r>
                      <a:r>
                        <a:rPr lang="zh-CN" sz="2600" b="0">
                          <a:solidFill>
                            <a:schemeClr val="tx1"/>
                          </a:solidFill>
                          <a:effectLst/>
                          <a:latin typeface="+mn-lt"/>
                          <a:ea typeface="+mn-ea"/>
                        </a:rPr>
                        <a:t>的浓度</a:t>
                      </a:r>
                      <a:endParaRPr lang="zh-CN" sz="26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计算温度高于室温时的</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;(2)</a:t>
                      </a:r>
                      <a:r>
                        <a:rPr lang="zh-CN" sz="2600" b="0" dirty="0">
                          <a:solidFill>
                            <a:schemeClr val="tx1"/>
                          </a:solidFill>
                          <a:effectLst/>
                          <a:latin typeface="+mn-lt"/>
                          <a:ea typeface="+mn-ea"/>
                        </a:rPr>
                        <a:t>通过</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zh-CN" sz="2600" b="0" dirty="0">
                          <a:solidFill>
                            <a:schemeClr val="tx1"/>
                          </a:solidFill>
                          <a:effectLst/>
                          <a:latin typeface="+mn-lt"/>
                          <a:ea typeface="+mn-ea"/>
                        </a:rPr>
                        <a:t>的大小比较相应温度的高低</a:t>
                      </a:r>
                      <a:r>
                        <a:rPr lang="en-US" sz="2600" b="0" dirty="0">
                          <a:solidFill>
                            <a:schemeClr val="tx1"/>
                          </a:solidFill>
                          <a:effectLst/>
                          <a:latin typeface="+mn-lt"/>
                          <a:ea typeface="+mn-ea"/>
                        </a:rPr>
                        <a:t>;(3)</a:t>
                      </a:r>
                      <a:r>
                        <a:rPr lang="zh-CN" sz="2600" b="0" dirty="0">
                          <a:solidFill>
                            <a:schemeClr val="tx1"/>
                          </a:solidFill>
                          <a:effectLst/>
                          <a:latin typeface="+mn-lt"/>
                          <a:ea typeface="+mn-ea"/>
                        </a:rPr>
                        <a:t>溶液中</a:t>
                      </a: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与</a:t>
                      </a:r>
                      <a:r>
                        <a:rPr lang="en-US" sz="2600" b="0" i="1" dirty="0">
                          <a:solidFill>
                            <a:schemeClr val="tx1"/>
                          </a:solidFill>
                          <a:effectLst/>
                          <a:latin typeface="+mn-lt"/>
                          <a:ea typeface="+mn-ea"/>
                        </a:rPr>
                        <a:t>c</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的相互换算</a:t>
                      </a:r>
                      <a:r>
                        <a:rPr lang="en-US" sz="2600" b="0" dirty="0">
                          <a:solidFill>
                            <a:schemeClr val="tx1"/>
                          </a:solidFill>
                          <a:effectLst/>
                          <a:latin typeface="+mn-lt"/>
                          <a:ea typeface="+mn-ea"/>
                        </a:rPr>
                        <a:t>;(4)</a:t>
                      </a:r>
                      <a:r>
                        <a:rPr lang="zh-CN" sz="2600" b="0" dirty="0">
                          <a:solidFill>
                            <a:schemeClr val="tx1"/>
                          </a:solidFill>
                          <a:effectLst/>
                          <a:latin typeface="+mn-lt"/>
                          <a:ea typeface="+mn-ea"/>
                        </a:rPr>
                        <a:t>计算酸、碱、能水解的盐溶液中水电离出的</a:t>
                      </a: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或</a:t>
                      </a:r>
                      <a:r>
                        <a:rPr lang="en-US" sz="2600" b="0" i="1" dirty="0">
                          <a:solidFill>
                            <a:schemeClr val="tx1"/>
                          </a:solidFill>
                          <a:effectLst/>
                          <a:latin typeface="+mn-lt"/>
                          <a:ea typeface="+mn-ea"/>
                        </a:rPr>
                        <a:t>c</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溶解度与</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zh-CN" sz="2600" b="0" dirty="0">
                          <a:solidFill>
                            <a:schemeClr val="tx1"/>
                          </a:solidFill>
                          <a:effectLst/>
                          <a:latin typeface="+mn-lt"/>
                          <a:ea typeface="+mn-ea"/>
                        </a:rPr>
                        <a:t>的转化及比较</a:t>
                      </a:r>
                      <a:r>
                        <a:rPr lang="en-US" sz="2600" b="0" dirty="0">
                          <a:solidFill>
                            <a:schemeClr val="tx1"/>
                          </a:solidFill>
                          <a:effectLst/>
                          <a:latin typeface="+mn-lt"/>
                          <a:ea typeface="+mn-ea"/>
                        </a:rPr>
                        <a:t>;(2)</a:t>
                      </a:r>
                      <a:r>
                        <a:rPr lang="zh-CN" sz="2600" b="0" dirty="0">
                          <a:solidFill>
                            <a:schemeClr val="tx1"/>
                          </a:solidFill>
                          <a:effectLst/>
                          <a:latin typeface="+mn-lt"/>
                          <a:ea typeface="+mn-ea"/>
                        </a:rPr>
                        <a:t>沉淀先后顺序的计算与判断</a:t>
                      </a:r>
                      <a:r>
                        <a:rPr lang="en-US" sz="2600" b="0" dirty="0">
                          <a:solidFill>
                            <a:schemeClr val="tx1"/>
                          </a:solidFill>
                          <a:effectLst/>
                          <a:latin typeface="+mn-lt"/>
                          <a:ea typeface="+mn-ea"/>
                        </a:rPr>
                        <a:t>;(3)</a:t>
                      </a:r>
                      <a:r>
                        <a:rPr lang="zh-CN" sz="2600" b="0" dirty="0">
                          <a:solidFill>
                            <a:schemeClr val="tx1"/>
                          </a:solidFill>
                          <a:effectLst/>
                          <a:latin typeface="+mn-lt"/>
                          <a:ea typeface="+mn-ea"/>
                        </a:rPr>
                        <a:t>沉淀转化相关计算</a:t>
                      </a:r>
                      <a:r>
                        <a:rPr lang="en-US" sz="2600" b="0" dirty="0">
                          <a:solidFill>
                            <a:schemeClr val="tx1"/>
                          </a:solidFill>
                          <a:effectLst/>
                          <a:latin typeface="+mn-lt"/>
                          <a:ea typeface="+mn-ea"/>
                        </a:rPr>
                        <a:t>;(4)</a:t>
                      </a:r>
                      <a:r>
                        <a:rPr lang="zh-CN" sz="2600" b="0" dirty="0">
                          <a:solidFill>
                            <a:schemeClr val="tx1"/>
                          </a:solidFill>
                          <a:effectLst/>
                          <a:latin typeface="+mn-lt"/>
                          <a:ea typeface="+mn-ea"/>
                        </a:rPr>
                        <a:t>金属阳离子完全沉淀的</a:t>
                      </a:r>
                      <a:r>
                        <a:rPr lang="en-US" sz="2600" b="0" dirty="0">
                          <a:solidFill>
                            <a:schemeClr val="tx1"/>
                          </a:solidFill>
                          <a:effectLst/>
                          <a:latin typeface="+mn-lt"/>
                          <a:ea typeface="+mn-ea"/>
                        </a:rPr>
                        <a:t>pH</a:t>
                      </a:r>
                      <a:r>
                        <a:rPr lang="zh-CN" sz="2600" b="0" dirty="0">
                          <a:solidFill>
                            <a:schemeClr val="tx1"/>
                          </a:solidFill>
                          <a:effectLst/>
                          <a:latin typeface="+mn-lt"/>
                          <a:ea typeface="+mn-ea"/>
                        </a:rPr>
                        <a:t>及沉淀分离的相关计算</a:t>
                      </a:r>
                      <a:r>
                        <a:rPr lang="en-US" sz="2600" b="0" dirty="0">
                          <a:solidFill>
                            <a:schemeClr val="tx1"/>
                          </a:solidFill>
                          <a:effectLst/>
                          <a:latin typeface="+mn-lt"/>
                          <a:ea typeface="+mn-ea"/>
                        </a:rPr>
                        <a:t>;(5)</a:t>
                      </a:r>
                      <a:r>
                        <a:rPr lang="zh-CN" sz="2600" b="0" dirty="0">
                          <a:solidFill>
                            <a:schemeClr val="tx1"/>
                          </a:solidFill>
                          <a:effectLst/>
                          <a:latin typeface="+mn-lt"/>
                          <a:ea typeface="+mn-ea"/>
                        </a:rPr>
                        <a:t>与其他平衡的综合计算</a:t>
                      </a:r>
                      <a:r>
                        <a:rPr lang="en-US" sz="2600" b="0" dirty="0">
                          <a:solidFill>
                            <a:schemeClr val="tx1"/>
                          </a:solidFill>
                          <a:effectLst/>
                          <a:latin typeface="+mn-lt"/>
                          <a:ea typeface="+mn-ea"/>
                        </a:rPr>
                        <a:t>;(6)</a:t>
                      </a:r>
                      <a:r>
                        <a:rPr lang="zh-CN" sz="2600" b="0" dirty="0">
                          <a:solidFill>
                            <a:schemeClr val="tx1"/>
                          </a:solidFill>
                          <a:effectLst/>
                          <a:latin typeface="+mn-lt"/>
                          <a:ea typeface="+mn-ea"/>
                        </a:rPr>
                        <a:t>数形结合的相关计算</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判断比较盐溶液的酸碱性</a:t>
                      </a:r>
                      <a:r>
                        <a:rPr lang="en-US" sz="2600" b="0" dirty="0" smtClean="0">
                          <a:solidFill>
                            <a:schemeClr val="tx1"/>
                          </a:solidFill>
                          <a:effectLst/>
                          <a:latin typeface="+mn-lt"/>
                          <a:ea typeface="+mn-ea"/>
                        </a:rPr>
                        <a:t>;</a:t>
                      </a:r>
                    </a:p>
                    <a:p>
                      <a:pPr>
                        <a:lnSpc>
                          <a:spcPct val="130000"/>
                        </a:lnSpc>
                        <a:spcAft>
                          <a:spcPts val="0"/>
                        </a:spcAft>
                      </a:pPr>
                      <a:r>
                        <a:rPr lang="en-US" sz="2600" b="0" dirty="0" smtClean="0">
                          <a:solidFill>
                            <a:schemeClr val="tx1"/>
                          </a:solidFill>
                          <a:effectLst/>
                          <a:latin typeface="+mn-lt"/>
                          <a:ea typeface="+mn-ea"/>
                        </a:rPr>
                        <a:t>(</a:t>
                      </a:r>
                      <a:r>
                        <a:rPr lang="en-US" sz="2600" b="0" dirty="0">
                          <a:solidFill>
                            <a:schemeClr val="tx1"/>
                          </a:solidFill>
                          <a:effectLst/>
                          <a:latin typeface="+mn-lt"/>
                          <a:ea typeface="+mn-ea"/>
                        </a:rPr>
                        <a:t>2)</a:t>
                      </a:r>
                      <a:r>
                        <a:rPr lang="zh-CN" sz="2600" b="0" dirty="0">
                          <a:solidFill>
                            <a:schemeClr val="tx1"/>
                          </a:solidFill>
                          <a:effectLst/>
                          <a:latin typeface="+mn-lt"/>
                          <a:ea typeface="+mn-ea"/>
                        </a:rPr>
                        <a:t>判断比较盐溶液中离子水解程度的大小</a:t>
                      </a:r>
                      <a:r>
                        <a:rPr lang="en-US" sz="2600" b="0" dirty="0" smtClean="0">
                          <a:solidFill>
                            <a:schemeClr val="tx1"/>
                          </a:solidFill>
                          <a:effectLst/>
                          <a:latin typeface="+mn-lt"/>
                          <a:ea typeface="+mn-ea"/>
                        </a:rPr>
                        <a:t>;</a:t>
                      </a:r>
                    </a:p>
                    <a:p>
                      <a:pPr>
                        <a:lnSpc>
                          <a:spcPct val="130000"/>
                        </a:lnSpc>
                        <a:spcAft>
                          <a:spcPts val="0"/>
                        </a:spcAft>
                      </a:pPr>
                      <a:r>
                        <a:rPr lang="en-US" sz="2600" b="0" dirty="0" smtClean="0">
                          <a:solidFill>
                            <a:schemeClr val="tx1"/>
                          </a:solidFill>
                          <a:effectLst/>
                          <a:latin typeface="+mn-lt"/>
                          <a:ea typeface="+mn-ea"/>
                        </a:rPr>
                        <a:t>(</a:t>
                      </a:r>
                      <a:r>
                        <a:rPr lang="en-US" sz="2600" b="0" dirty="0">
                          <a:solidFill>
                            <a:schemeClr val="tx1"/>
                          </a:solidFill>
                          <a:effectLst/>
                          <a:latin typeface="+mn-lt"/>
                          <a:ea typeface="+mn-ea"/>
                        </a:rPr>
                        <a:t>3)</a:t>
                      </a:r>
                      <a:r>
                        <a:rPr lang="zh-CN" sz="2600" b="0" dirty="0">
                          <a:solidFill>
                            <a:schemeClr val="tx1"/>
                          </a:solidFill>
                          <a:effectLst/>
                          <a:latin typeface="+mn-lt"/>
                          <a:ea typeface="+mn-ea"/>
                        </a:rPr>
                        <a:t>与</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r>
                        <a:rPr lang="zh-CN"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zh-CN" sz="2600" b="0" dirty="0">
                          <a:solidFill>
                            <a:schemeClr val="tx1"/>
                          </a:solidFill>
                          <a:effectLst/>
                          <a:latin typeface="+mn-lt"/>
                          <a:ea typeface="+mn-ea"/>
                        </a:rPr>
                        <a:t>相互转换</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1763631"/>
                  </a:ext>
                </a:extLst>
              </a:tr>
            </a:tbl>
          </a:graphicData>
        </a:graphic>
      </p:graphicFrame>
    </p:spTree>
    <p:extLst>
      <p:ext uri="{BB962C8B-B14F-4D97-AF65-F5344CB8AC3E}">
        <p14:creationId xmlns:p14="http://schemas.microsoft.com/office/powerpoint/2010/main" val="4036473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291826"/>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13" name="表格 12">
            <a:extLst>
              <a:ext uri="{FF2B5EF4-FFF2-40B4-BE49-F238E27FC236}">
                <a16:creationId xmlns="" xmlns:a16="http://schemas.microsoft.com/office/drawing/2014/main" id="{5144C05B-E8B7-419E-A854-7C3ED4DC244F}"/>
              </a:ext>
            </a:extLst>
          </p:cNvPr>
          <p:cNvGraphicFramePr>
            <a:graphicFrameLocks noGrp="1"/>
          </p:cNvGraphicFramePr>
          <p:nvPr>
            <p:extLst>
              <p:ext uri="{D42A27DB-BD31-4B8C-83A1-F6EECF244321}">
                <p14:modId xmlns:p14="http://schemas.microsoft.com/office/powerpoint/2010/main" val="1967396234"/>
              </p:ext>
            </p:extLst>
          </p:nvPr>
        </p:nvGraphicFramePr>
        <p:xfrm>
          <a:off x="323850" y="989786"/>
          <a:ext cx="11506200" cy="5550988"/>
        </p:xfrm>
        <a:graphic>
          <a:graphicData uri="http://schemas.openxmlformats.org/drawingml/2006/table">
            <a:tbl>
              <a:tblPr firstRow="1" firstCol="1" bandRow="1">
                <a:tableStyleId>{5C22544A-7EE6-4342-B048-85BDC9FD1C3A}</a:tableStyleId>
              </a:tblPr>
              <a:tblGrid>
                <a:gridCol w="556527">
                  <a:extLst>
                    <a:ext uri="{9D8B030D-6E8A-4147-A177-3AD203B41FA5}">
                      <a16:colId xmlns="" xmlns:a16="http://schemas.microsoft.com/office/drawing/2014/main" val="1302673759"/>
                    </a:ext>
                  </a:extLst>
                </a:gridCol>
                <a:gridCol w="2955023">
                  <a:extLst>
                    <a:ext uri="{9D8B030D-6E8A-4147-A177-3AD203B41FA5}">
                      <a16:colId xmlns="" xmlns:a16="http://schemas.microsoft.com/office/drawing/2014/main" val="3040898382"/>
                    </a:ext>
                  </a:extLst>
                </a:gridCol>
                <a:gridCol w="2489200">
                  <a:extLst>
                    <a:ext uri="{9D8B030D-6E8A-4147-A177-3AD203B41FA5}">
                      <a16:colId xmlns="" xmlns:a16="http://schemas.microsoft.com/office/drawing/2014/main" val="2075804260"/>
                    </a:ext>
                  </a:extLst>
                </a:gridCol>
                <a:gridCol w="3657600">
                  <a:extLst>
                    <a:ext uri="{9D8B030D-6E8A-4147-A177-3AD203B41FA5}">
                      <a16:colId xmlns="" xmlns:a16="http://schemas.microsoft.com/office/drawing/2014/main" val="2128945027"/>
                    </a:ext>
                  </a:extLst>
                </a:gridCol>
                <a:gridCol w="1847850">
                  <a:extLst>
                    <a:ext uri="{9D8B030D-6E8A-4147-A177-3AD203B41FA5}">
                      <a16:colId xmlns="" xmlns:a16="http://schemas.microsoft.com/office/drawing/2014/main" val="1273296485"/>
                    </a:ext>
                  </a:extLst>
                </a:gridCol>
              </a:tblGrid>
              <a:tr h="981435">
                <a:tc>
                  <a:txBody>
                    <a:bodyPr/>
                    <a:lstStyle/>
                    <a:p>
                      <a:pPr algn="ctr">
                        <a:lnSpc>
                          <a:spcPct val="120000"/>
                        </a:lnSpc>
                        <a:spcAft>
                          <a:spcPts val="0"/>
                        </a:spcAft>
                      </a:pPr>
                      <a:r>
                        <a:rPr lang="en-US" sz="2600" b="0" dirty="0">
                          <a:solidFill>
                            <a:schemeClr val="tx1"/>
                          </a:solidFill>
                          <a:effectLst/>
                          <a:latin typeface="+mn-lt"/>
                          <a:ea typeface="+mn-ea"/>
                        </a:rPr>
                        <a:t> </a:t>
                      </a:r>
                      <a:endParaRPr lang="zh-CN" sz="26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电离平衡常数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zh-CN"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水的离子积常数</a:t>
                      </a:r>
                      <a:r>
                        <a:rPr lang="en-US"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难溶电解质的溶度积常数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dirty="0">
                          <a:solidFill>
                            <a:schemeClr val="tx1"/>
                          </a:solidFill>
                          <a:effectLst/>
                          <a:latin typeface="+mn-lt"/>
                          <a:ea typeface="+mn-ea"/>
                        </a:rPr>
                        <a:t>盐类的水解常数</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h</a:t>
                      </a:r>
                      <a:r>
                        <a:rPr lang="en-US" sz="2600" b="0" dirty="0">
                          <a:solidFill>
                            <a:schemeClr val="tx1"/>
                          </a:solidFill>
                          <a:effectLst/>
                          <a:latin typeface="+mn-lt"/>
                          <a:ea typeface="+mn-ea"/>
                        </a:rPr>
                        <a:t>)</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0507655"/>
                  </a:ext>
                </a:extLst>
              </a:tr>
              <a:tr h="4569553">
                <a:tc>
                  <a:txBody>
                    <a:bodyPr/>
                    <a:lstStyle/>
                    <a:p>
                      <a:pPr algn="ctr">
                        <a:lnSpc>
                          <a:spcPct val="120000"/>
                        </a:lnSpc>
                        <a:spcAft>
                          <a:spcPts val="0"/>
                        </a:spcAft>
                      </a:pPr>
                      <a:r>
                        <a:rPr lang="zh-CN" sz="2600" b="0">
                          <a:solidFill>
                            <a:schemeClr val="tx1"/>
                          </a:solidFill>
                          <a:effectLst/>
                          <a:latin typeface="+mn-lt"/>
                          <a:ea typeface="+mn-ea"/>
                        </a:rPr>
                        <a:t>对策</a:t>
                      </a:r>
                      <a:endParaRPr lang="zh-CN" sz="26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a:solidFill>
                            <a:schemeClr val="tx1"/>
                          </a:solidFill>
                          <a:effectLst/>
                          <a:latin typeface="+mn-lt"/>
                          <a:ea typeface="+mn-ea"/>
                        </a:rPr>
                        <a:t>试题难度一般不大</a:t>
                      </a:r>
                      <a:r>
                        <a:rPr lang="en-US" sz="2600" b="0">
                          <a:solidFill>
                            <a:schemeClr val="tx1"/>
                          </a:solidFill>
                          <a:effectLst/>
                          <a:latin typeface="+mn-lt"/>
                          <a:ea typeface="+mn-ea"/>
                        </a:rPr>
                        <a:t>,</a:t>
                      </a:r>
                      <a:r>
                        <a:rPr lang="zh-CN" sz="2600" b="0">
                          <a:solidFill>
                            <a:schemeClr val="tx1"/>
                          </a:solidFill>
                          <a:effectLst/>
                          <a:latin typeface="+mn-lt"/>
                          <a:ea typeface="+mn-ea"/>
                        </a:rPr>
                        <a:t>是在化学平衡的基础上派生出来的。注意平衡体系中同种离子的浓度是同一个浓度</a:t>
                      </a:r>
                      <a:r>
                        <a:rPr lang="en-US" sz="2600" b="0">
                          <a:solidFill>
                            <a:schemeClr val="tx1"/>
                          </a:solidFill>
                          <a:effectLst/>
                          <a:latin typeface="+mn-lt"/>
                          <a:ea typeface="+mn-ea"/>
                        </a:rPr>
                        <a:t>,</a:t>
                      </a:r>
                      <a:r>
                        <a:rPr lang="zh-CN" sz="2600" b="0">
                          <a:solidFill>
                            <a:schemeClr val="tx1"/>
                          </a:solidFill>
                          <a:effectLst/>
                          <a:latin typeface="+mn-lt"/>
                          <a:ea typeface="+mn-ea"/>
                        </a:rPr>
                        <a:t>当两个量相加或相减时</a:t>
                      </a:r>
                      <a:r>
                        <a:rPr lang="en-US" sz="2600" b="0">
                          <a:solidFill>
                            <a:schemeClr val="tx1"/>
                          </a:solidFill>
                          <a:effectLst/>
                          <a:latin typeface="+mn-lt"/>
                          <a:ea typeface="+mn-ea"/>
                        </a:rPr>
                        <a:t>,</a:t>
                      </a:r>
                      <a:r>
                        <a:rPr lang="zh-CN" sz="2600" b="0">
                          <a:solidFill>
                            <a:schemeClr val="tx1"/>
                          </a:solidFill>
                          <a:effectLst/>
                          <a:latin typeface="+mn-lt"/>
                          <a:ea typeface="+mn-ea"/>
                        </a:rPr>
                        <a:t>若相差</a:t>
                      </a:r>
                      <a:r>
                        <a:rPr lang="en-US" sz="2600" b="0">
                          <a:solidFill>
                            <a:schemeClr val="tx1"/>
                          </a:solidFill>
                          <a:effectLst/>
                          <a:latin typeface="+mn-lt"/>
                          <a:ea typeface="+mn-ea"/>
                        </a:rPr>
                        <a:t>100</a:t>
                      </a:r>
                      <a:r>
                        <a:rPr lang="zh-CN" sz="2600" b="0">
                          <a:solidFill>
                            <a:schemeClr val="tx1"/>
                          </a:solidFill>
                          <a:effectLst/>
                          <a:latin typeface="+mn-lt"/>
                          <a:ea typeface="+mn-ea"/>
                        </a:rPr>
                        <a:t>倍以上</a:t>
                      </a:r>
                      <a:r>
                        <a:rPr lang="en-US" sz="2600" b="0">
                          <a:solidFill>
                            <a:schemeClr val="tx1"/>
                          </a:solidFill>
                          <a:effectLst/>
                          <a:latin typeface="+mn-lt"/>
                          <a:ea typeface="+mn-ea"/>
                        </a:rPr>
                        <a:t>,</a:t>
                      </a:r>
                      <a:r>
                        <a:rPr lang="zh-CN" sz="2600" b="0">
                          <a:solidFill>
                            <a:schemeClr val="tx1"/>
                          </a:solidFill>
                          <a:effectLst/>
                          <a:latin typeface="+mn-lt"/>
                          <a:ea typeface="+mn-ea"/>
                        </a:rPr>
                        <a:t>小的量要舍弃</a:t>
                      </a:r>
                      <a:endParaRPr lang="zh-CN" sz="26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在稀溶液中</a:t>
                      </a:r>
                      <a:r>
                        <a:rPr lang="en-US" sz="2600" b="0" dirty="0">
                          <a:solidFill>
                            <a:schemeClr val="tx1"/>
                          </a:solidFill>
                          <a:effectLst/>
                          <a:latin typeface="+mn-lt"/>
                          <a:ea typeface="+mn-ea"/>
                        </a:rPr>
                        <a:t>,</a:t>
                      </a:r>
                    </a:p>
                    <a:p>
                      <a:pPr>
                        <a:lnSpc>
                          <a:spcPct val="120000"/>
                        </a:lnSpc>
                        <a:spcAft>
                          <a:spcPts val="0"/>
                        </a:spcAft>
                      </a:pP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p>
                    <a:p>
                      <a:pPr>
                        <a:lnSpc>
                          <a:spcPct val="120000"/>
                        </a:lnSpc>
                        <a:spcAft>
                          <a:spcPts val="0"/>
                        </a:spcAft>
                      </a:pP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en-US" sz="2600" b="0" dirty="0">
                          <a:solidFill>
                            <a:schemeClr val="tx1"/>
                          </a:solidFill>
                          <a:effectLst/>
                          <a:latin typeface="+mn-lt"/>
                          <a:ea typeface="+mn-ea"/>
                        </a:rPr>
                        <a:t>,</a:t>
                      </a:r>
                      <a:r>
                        <a:rPr lang="zh-CN" sz="2600" b="0" dirty="0">
                          <a:solidFill>
                            <a:schemeClr val="tx1"/>
                          </a:solidFill>
                          <a:effectLst/>
                          <a:latin typeface="+mn-lt"/>
                          <a:ea typeface="+mn-ea"/>
                        </a:rPr>
                        <a:t>其中</a:t>
                      </a:r>
                      <a:r>
                        <a:rPr lang="en-US" sz="2600" b="0" i="1" dirty="0">
                          <a:solidFill>
                            <a:schemeClr val="tx1"/>
                          </a:solidFill>
                          <a:effectLst/>
                          <a:latin typeface="+mn-lt"/>
                          <a:ea typeface="+mn-ea"/>
                        </a:rPr>
                        <a:t>c</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a:t>
                      </a:r>
                      <a:r>
                        <a:rPr lang="en-US" sz="2600" b="0" i="1" dirty="0">
                          <a:solidFill>
                            <a:schemeClr val="tx1"/>
                          </a:solidFill>
                          <a:effectLst/>
                          <a:latin typeface="+mn-lt"/>
                          <a:ea typeface="+mn-ea"/>
                        </a:rPr>
                        <a:t>c</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en-US" sz="2600" b="0" dirty="0">
                          <a:solidFill>
                            <a:schemeClr val="tx1"/>
                          </a:solidFill>
                          <a:effectLst/>
                          <a:latin typeface="+mn-lt"/>
                          <a:ea typeface="+mn-ea"/>
                        </a:rPr>
                        <a:t>)</a:t>
                      </a:r>
                      <a:r>
                        <a:rPr lang="zh-CN" sz="2600" b="0" dirty="0">
                          <a:solidFill>
                            <a:schemeClr val="tx1"/>
                          </a:solidFill>
                          <a:effectLst/>
                          <a:latin typeface="+mn-lt"/>
                          <a:ea typeface="+mn-ea"/>
                        </a:rPr>
                        <a:t>分别是溶液中的</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浓度。水电离出来的</a:t>
                      </a:r>
                      <a:r>
                        <a:rPr lang="en-US" sz="2600" b="0" dirty="0">
                          <a:solidFill>
                            <a:schemeClr val="tx1"/>
                          </a:solidFill>
                          <a:effectLst/>
                          <a:latin typeface="+mn-lt"/>
                          <a:ea typeface="+mn-ea"/>
                        </a:rPr>
                        <a:t>H</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数目与</a:t>
                      </a:r>
                      <a:r>
                        <a:rPr lang="en-US" sz="2600" b="0" dirty="0">
                          <a:solidFill>
                            <a:schemeClr val="tx1"/>
                          </a:solidFill>
                          <a:effectLst/>
                          <a:latin typeface="+mn-lt"/>
                          <a:ea typeface="+mn-ea"/>
                        </a:rPr>
                        <a:t>OH</a:t>
                      </a:r>
                      <a:r>
                        <a:rPr lang="en-US" sz="2600" b="0" baseline="30000" dirty="0">
                          <a:solidFill>
                            <a:schemeClr val="tx1"/>
                          </a:solidFill>
                          <a:effectLst/>
                          <a:latin typeface="+mn-lt"/>
                          <a:ea typeface="+mn-ea"/>
                        </a:rPr>
                        <a:t>-</a:t>
                      </a:r>
                      <a:r>
                        <a:rPr lang="zh-CN" sz="2600" b="0" dirty="0">
                          <a:solidFill>
                            <a:schemeClr val="tx1"/>
                          </a:solidFill>
                          <a:effectLst/>
                          <a:latin typeface="+mn-lt"/>
                          <a:ea typeface="+mn-ea"/>
                        </a:rPr>
                        <a:t>数目相等</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dirty="0">
                          <a:solidFill>
                            <a:schemeClr val="tx1"/>
                          </a:solidFill>
                          <a:effectLst/>
                          <a:latin typeface="+mn-lt"/>
                          <a:ea typeface="+mn-ea"/>
                        </a:rPr>
                        <a:t>(1)</a:t>
                      </a:r>
                      <a:r>
                        <a:rPr lang="zh-CN" sz="2600" b="0" dirty="0">
                          <a:solidFill>
                            <a:schemeClr val="tx1"/>
                          </a:solidFill>
                          <a:effectLst/>
                          <a:latin typeface="+mn-lt"/>
                          <a:ea typeface="+mn-ea"/>
                        </a:rPr>
                        <a:t>用</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sp</a:t>
                      </a:r>
                      <a:r>
                        <a:rPr lang="zh-CN" sz="2600" b="0" dirty="0">
                          <a:solidFill>
                            <a:schemeClr val="tx1"/>
                          </a:solidFill>
                          <a:effectLst/>
                          <a:latin typeface="+mn-lt"/>
                          <a:ea typeface="+mn-ea"/>
                        </a:rPr>
                        <a:t>比较物质的溶解度大小时</a:t>
                      </a:r>
                      <a:r>
                        <a:rPr lang="en-US" sz="2600" b="0" dirty="0">
                          <a:solidFill>
                            <a:schemeClr val="tx1"/>
                          </a:solidFill>
                          <a:effectLst/>
                          <a:latin typeface="+mn-lt"/>
                          <a:ea typeface="+mn-ea"/>
                        </a:rPr>
                        <a:t>,</a:t>
                      </a:r>
                      <a:r>
                        <a:rPr lang="zh-CN" sz="2600" b="0" dirty="0">
                          <a:solidFill>
                            <a:schemeClr val="tx1"/>
                          </a:solidFill>
                          <a:effectLst/>
                          <a:latin typeface="+mn-lt"/>
                          <a:ea typeface="+mn-ea"/>
                        </a:rPr>
                        <a:t>只有组成上属于同一类型的难溶电解质才能进行比较</a:t>
                      </a:r>
                      <a:r>
                        <a:rPr lang="en-US" sz="2600" b="0" dirty="0">
                          <a:solidFill>
                            <a:schemeClr val="tx1"/>
                          </a:solidFill>
                          <a:effectLst/>
                          <a:latin typeface="+mn-lt"/>
                          <a:ea typeface="+mn-ea"/>
                        </a:rPr>
                        <a:t>;(2)</a:t>
                      </a:r>
                      <a:r>
                        <a:rPr lang="zh-CN" sz="2600" b="0" dirty="0">
                          <a:solidFill>
                            <a:schemeClr val="tx1"/>
                          </a:solidFill>
                          <a:effectLst/>
                          <a:latin typeface="+mn-lt"/>
                          <a:ea typeface="+mn-ea"/>
                        </a:rPr>
                        <a:t>涉及</a:t>
                      </a:r>
                      <a:r>
                        <a:rPr lang="en-US" sz="2600" b="0" i="1" dirty="0">
                          <a:solidFill>
                            <a:schemeClr val="tx1"/>
                          </a:solidFill>
                          <a:effectLst/>
                          <a:latin typeface="+mn-lt"/>
                          <a:ea typeface="+mn-ea"/>
                        </a:rPr>
                        <a:t>Q</a:t>
                      </a:r>
                      <a:r>
                        <a:rPr lang="en-US" sz="2600" b="0" baseline="-25000" dirty="0">
                          <a:solidFill>
                            <a:schemeClr val="tx1"/>
                          </a:solidFill>
                          <a:effectLst/>
                          <a:latin typeface="+mn-lt"/>
                          <a:ea typeface="+mn-ea"/>
                        </a:rPr>
                        <a:t>c</a:t>
                      </a:r>
                      <a:r>
                        <a:rPr lang="zh-CN" sz="2600" b="0" dirty="0">
                          <a:solidFill>
                            <a:schemeClr val="tx1"/>
                          </a:solidFill>
                          <a:effectLst/>
                          <a:latin typeface="+mn-lt"/>
                          <a:ea typeface="+mn-ea"/>
                        </a:rPr>
                        <a:t>的计算时</a:t>
                      </a:r>
                      <a:r>
                        <a:rPr lang="en-US" sz="2600" b="0" dirty="0">
                          <a:solidFill>
                            <a:schemeClr val="tx1"/>
                          </a:solidFill>
                          <a:effectLst/>
                          <a:latin typeface="+mn-lt"/>
                          <a:ea typeface="+mn-ea"/>
                        </a:rPr>
                        <a:t>,</a:t>
                      </a:r>
                      <a:r>
                        <a:rPr lang="zh-CN" sz="2600" b="0" dirty="0">
                          <a:solidFill>
                            <a:schemeClr val="tx1"/>
                          </a:solidFill>
                          <a:effectLst/>
                          <a:latin typeface="+mn-lt"/>
                          <a:ea typeface="+mn-ea"/>
                        </a:rPr>
                        <a:t>所代入的离子浓度一定是混合溶液中离子的浓度</a:t>
                      </a:r>
                      <a:r>
                        <a:rPr lang="en-US" sz="2600" b="0" dirty="0">
                          <a:solidFill>
                            <a:schemeClr val="tx1"/>
                          </a:solidFill>
                          <a:effectLst/>
                          <a:latin typeface="+mn-lt"/>
                          <a:ea typeface="+mn-ea"/>
                        </a:rPr>
                        <a:t>,</a:t>
                      </a:r>
                      <a:r>
                        <a:rPr lang="zh-CN" sz="2600" b="0" dirty="0">
                          <a:solidFill>
                            <a:schemeClr val="tx1"/>
                          </a:solidFill>
                          <a:effectLst/>
                          <a:latin typeface="+mn-lt"/>
                          <a:ea typeface="+mn-ea"/>
                        </a:rPr>
                        <a:t>计算时</a:t>
                      </a:r>
                      <a:r>
                        <a:rPr lang="en-US" sz="2600" b="0" dirty="0">
                          <a:solidFill>
                            <a:schemeClr val="tx1"/>
                          </a:solidFill>
                          <a:effectLst/>
                          <a:latin typeface="+mn-lt"/>
                          <a:ea typeface="+mn-ea"/>
                        </a:rPr>
                        <a:t>,</a:t>
                      </a:r>
                      <a:r>
                        <a:rPr lang="zh-CN" sz="2600" b="0" dirty="0">
                          <a:solidFill>
                            <a:schemeClr val="tx1"/>
                          </a:solidFill>
                          <a:effectLst/>
                          <a:latin typeface="+mn-lt"/>
                          <a:ea typeface="+mn-ea"/>
                        </a:rPr>
                        <a:t>所代入的体积必须是混合溶液的体积</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latin typeface="+mn-lt"/>
                          <a:ea typeface="+mn-ea"/>
                        </a:rPr>
                        <a:t>往往需要通过与</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a</a:t>
                      </a:r>
                      <a:r>
                        <a:rPr lang="en-US" sz="2600" b="0" dirty="0">
                          <a:solidFill>
                            <a:schemeClr val="tx1"/>
                          </a:solidFill>
                          <a:effectLst/>
                          <a:latin typeface="+mn-lt"/>
                          <a:ea typeface="+mn-ea"/>
                        </a:rPr>
                        <a:t>(</a:t>
                      </a:r>
                      <a:r>
                        <a:rPr lang="en-US" sz="2600" b="0" i="1" dirty="0" err="1">
                          <a:solidFill>
                            <a:schemeClr val="tx1"/>
                          </a:solidFill>
                          <a:effectLst/>
                          <a:latin typeface="+mn-lt"/>
                          <a:ea typeface="+mn-ea"/>
                        </a:rPr>
                        <a:t>K</a:t>
                      </a:r>
                      <a:r>
                        <a:rPr lang="en-US" sz="2600" b="0" baseline="-25000" dirty="0" err="1">
                          <a:solidFill>
                            <a:schemeClr val="tx1"/>
                          </a:solidFill>
                          <a:effectLst/>
                          <a:latin typeface="+mn-lt"/>
                          <a:ea typeface="+mn-ea"/>
                        </a:rPr>
                        <a:t>b</a:t>
                      </a:r>
                      <a:r>
                        <a:rPr lang="en-US" sz="2600" b="0" dirty="0">
                          <a:solidFill>
                            <a:schemeClr val="tx1"/>
                          </a:solidFill>
                          <a:effectLst/>
                          <a:latin typeface="+mn-lt"/>
                          <a:ea typeface="+mn-ea"/>
                        </a:rPr>
                        <a:t>)</a:t>
                      </a:r>
                      <a:r>
                        <a:rPr lang="zh-CN" sz="2600" b="0" dirty="0">
                          <a:solidFill>
                            <a:schemeClr val="tx1"/>
                          </a:solidFill>
                          <a:effectLst/>
                          <a:latin typeface="+mn-lt"/>
                          <a:ea typeface="+mn-ea"/>
                        </a:rPr>
                        <a:t>、</a:t>
                      </a:r>
                      <a:r>
                        <a:rPr lang="en-US" sz="2600" b="0" i="1" dirty="0">
                          <a:solidFill>
                            <a:schemeClr val="tx1"/>
                          </a:solidFill>
                          <a:effectLst/>
                          <a:latin typeface="+mn-lt"/>
                          <a:ea typeface="+mn-ea"/>
                        </a:rPr>
                        <a:t>K</a:t>
                      </a:r>
                      <a:r>
                        <a:rPr lang="en-US" sz="2600" b="0" baseline="-25000" dirty="0">
                          <a:solidFill>
                            <a:schemeClr val="tx1"/>
                          </a:solidFill>
                          <a:effectLst/>
                          <a:latin typeface="+mn-lt"/>
                          <a:ea typeface="+mn-ea"/>
                        </a:rPr>
                        <a:t>w</a:t>
                      </a:r>
                      <a:r>
                        <a:rPr lang="zh-CN" sz="2600" b="0" dirty="0">
                          <a:solidFill>
                            <a:schemeClr val="tx1"/>
                          </a:solidFill>
                          <a:effectLst/>
                          <a:latin typeface="+mn-lt"/>
                          <a:ea typeface="+mn-ea"/>
                        </a:rPr>
                        <a:t>相互转换完成该类题型</a:t>
                      </a:r>
                      <a:endParaRPr lang="zh-CN" sz="26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7706221"/>
                  </a:ext>
                </a:extLst>
              </a:tr>
            </a:tbl>
          </a:graphicData>
        </a:graphic>
      </p:graphicFrame>
    </p:spTree>
    <p:extLst>
      <p:ext uri="{BB962C8B-B14F-4D97-AF65-F5344CB8AC3E}">
        <p14:creationId xmlns:p14="http://schemas.microsoft.com/office/powerpoint/2010/main" val="30234217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22" name="矩形 21">
                <a:extLst>
                  <a:ext uri="{FF2B5EF4-FFF2-40B4-BE49-F238E27FC236}">
                    <a16:creationId xmlns="" xmlns:a16="http://schemas.microsoft.com/office/drawing/2014/main" id="{C8AB1F9B-C3F9-4109-9CDC-DB707CDBDEB8}"/>
                  </a:ext>
                </a:extLst>
              </p:cNvPr>
              <p:cNvSpPr/>
              <p:nvPr/>
            </p:nvSpPr>
            <p:spPr>
              <a:xfrm>
                <a:off x="234042" y="291826"/>
                <a:ext cx="11723913" cy="4372351"/>
              </a:xfrm>
              <a:prstGeom prst="rect">
                <a:avLst/>
              </a:prstGeom>
            </p:spPr>
            <p:txBody>
              <a:bodyPr wrap="square">
                <a:spAutoFit/>
              </a:bodyPr>
              <a:lstStyle/>
              <a:p>
                <a:pPr>
                  <a:lnSpc>
                    <a:spcPct val="150000"/>
                  </a:lnSpc>
                </a:pPr>
                <a:r>
                  <a:rPr lang="en-US" altLang="zh-CN" sz="2800" b="1" dirty="0"/>
                  <a:t>2.“</a:t>
                </a:r>
                <a:r>
                  <a:rPr lang="zh-CN" altLang="zh-CN" sz="2800" b="1" dirty="0"/>
                  <a:t>四大常数</a:t>
                </a:r>
                <a:r>
                  <a:rPr lang="en-US" altLang="zh-CN" sz="2800" b="1" dirty="0"/>
                  <a:t>”</a:t>
                </a:r>
                <a:r>
                  <a:rPr lang="zh-CN" altLang="zh-CN" sz="2800" b="1" dirty="0"/>
                  <a:t>间的两大等式关系</a:t>
                </a:r>
              </a:p>
              <a:p>
                <a:pPr>
                  <a:lnSpc>
                    <a:spcPct val="150000"/>
                  </a:lnSpc>
                </a:pPr>
                <a:r>
                  <a:rPr lang="en-US" altLang="zh-CN" sz="2800" dirty="0"/>
                  <a:t>(1)CH</a:t>
                </a:r>
                <a:r>
                  <a:rPr lang="en-US" altLang="zh-CN" sz="2800" baseline="-25000" dirty="0"/>
                  <a:t>3</a:t>
                </a:r>
                <a:r>
                  <a:rPr lang="en-US" altLang="zh-CN" sz="2800" dirty="0"/>
                  <a:t>COONa</a:t>
                </a:r>
                <a:r>
                  <a:rPr lang="zh-CN" altLang="zh-CN" sz="2800" dirty="0"/>
                  <a:t>、</a:t>
                </a:r>
                <a:r>
                  <a:rPr lang="en-US" altLang="zh-CN" sz="2800" dirty="0"/>
                  <a:t>CH</a:t>
                </a:r>
                <a:r>
                  <a:rPr lang="en-US" altLang="zh-CN" sz="2800" baseline="-25000" dirty="0"/>
                  <a:t>3</a:t>
                </a:r>
                <a:r>
                  <a:rPr lang="en-US" altLang="zh-CN" sz="2800" dirty="0"/>
                  <a:t>COOH</a:t>
                </a:r>
                <a:r>
                  <a:rPr lang="zh-CN" altLang="zh-CN" sz="2800" dirty="0"/>
                  <a:t>溶液中</a:t>
                </a:r>
                <a:r>
                  <a:rPr lang="en-US" altLang="zh-CN" sz="2800" dirty="0"/>
                  <a:t>,</a:t>
                </a:r>
                <a:r>
                  <a:rPr lang="en-US" altLang="zh-CN" sz="2800" i="1" dirty="0"/>
                  <a:t>K</a:t>
                </a:r>
                <a:r>
                  <a:rPr lang="en-US" altLang="zh-CN" sz="2800" baseline="-25000" dirty="0"/>
                  <a:t>a</a:t>
                </a:r>
                <a:r>
                  <a:rPr lang="zh-CN" altLang="zh-CN" sz="2800" dirty="0"/>
                  <a:t>、</a:t>
                </a:r>
                <a:r>
                  <a:rPr lang="en-US" altLang="zh-CN" sz="2800" i="1" dirty="0" err="1"/>
                  <a:t>K</a:t>
                </a:r>
                <a:r>
                  <a:rPr lang="en-US" altLang="zh-CN" sz="2800" baseline="-25000" dirty="0" err="1"/>
                  <a:t>h</a:t>
                </a:r>
                <a:r>
                  <a:rPr lang="zh-CN" altLang="zh-CN" sz="2800" dirty="0"/>
                  <a:t>、</a:t>
                </a:r>
                <a:r>
                  <a:rPr lang="en-US" altLang="zh-CN" sz="2800" i="1" dirty="0"/>
                  <a:t>K</a:t>
                </a:r>
                <a:r>
                  <a:rPr lang="en-US" altLang="zh-CN" sz="2800" baseline="-25000" dirty="0"/>
                  <a:t>w</a:t>
                </a:r>
                <a:r>
                  <a:rPr lang="zh-CN" altLang="zh-CN" sz="2800" dirty="0"/>
                  <a:t>的关系</a:t>
                </a:r>
                <a:r>
                  <a:rPr lang="en-US" altLang="zh-CN" sz="2800" dirty="0"/>
                  <a:t>:</a:t>
                </a:r>
                <a:r>
                  <a:rPr lang="en-US" altLang="zh-CN" sz="2800" i="1" dirty="0"/>
                  <a:t>K</a:t>
                </a:r>
                <a:r>
                  <a:rPr lang="en-US" altLang="zh-CN" sz="2800" baseline="-25000" dirty="0"/>
                  <a:t>w</a:t>
                </a:r>
                <a:r>
                  <a:rPr lang="en-US" altLang="zh-CN" sz="2800" dirty="0"/>
                  <a:t>=</a:t>
                </a:r>
                <a:r>
                  <a:rPr lang="en-US" altLang="zh-CN" sz="2800" i="1" dirty="0" err="1"/>
                  <a:t>K</a:t>
                </a:r>
                <a:r>
                  <a:rPr lang="en-US" altLang="zh-CN" sz="2800" baseline="-25000" dirty="0" err="1"/>
                  <a:t>a</a:t>
                </a:r>
                <a:r>
                  <a:rPr lang="en-US" altLang="zh-CN" sz="2800" dirty="0" err="1"/>
                  <a:t>·</a:t>
                </a:r>
                <a:r>
                  <a:rPr lang="en-US" altLang="zh-CN" sz="2800" i="1" dirty="0" err="1"/>
                  <a:t>K</a:t>
                </a:r>
                <a:r>
                  <a:rPr lang="en-US" altLang="zh-CN" sz="2800" baseline="-25000" dirty="0" err="1"/>
                  <a:t>h</a:t>
                </a:r>
                <a:r>
                  <a:rPr lang="zh-CN" altLang="zh-CN" sz="2800" dirty="0"/>
                  <a:t>。</a:t>
                </a:r>
              </a:p>
              <a:p>
                <a:pPr>
                  <a:lnSpc>
                    <a:spcPct val="150000"/>
                  </a:lnSpc>
                </a:pPr>
                <a:r>
                  <a:rPr lang="en-US" altLang="zh-CN" sz="2800" dirty="0"/>
                  <a:t>(2)M(OH)</a:t>
                </a:r>
                <a:r>
                  <a:rPr lang="en-US" altLang="zh-CN" sz="2800" i="1" baseline="-25000" dirty="0"/>
                  <a:t>n</a:t>
                </a:r>
                <a:r>
                  <a:rPr lang="zh-CN" altLang="zh-CN" sz="2800" dirty="0"/>
                  <a:t>悬浊液中</a:t>
                </a:r>
                <a:r>
                  <a:rPr lang="en-US" altLang="zh-CN" sz="2800" i="1" dirty="0" err="1"/>
                  <a:t>K</a:t>
                </a:r>
                <a:r>
                  <a:rPr lang="en-US" altLang="zh-CN" sz="2800" baseline="-25000" dirty="0" err="1"/>
                  <a:t>sp</a:t>
                </a:r>
                <a:r>
                  <a:rPr lang="zh-CN" altLang="zh-CN" sz="2800" dirty="0"/>
                  <a:t>、</a:t>
                </a:r>
                <a:r>
                  <a:rPr lang="en-US" altLang="zh-CN" sz="2800" i="1" dirty="0"/>
                  <a:t>K</a:t>
                </a:r>
                <a:r>
                  <a:rPr lang="en-US" altLang="zh-CN" sz="2800" baseline="-25000" dirty="0"/>
                  <a:t>w</a:t>
                </a:r>
                <a:r>
                  <a:rPr lang="zh-CN" altLang="zh-CN" sz="2800" dirty="0"/>
                  <a:t>、</a:t>
                </a:r>
                <a:r>
                  <a:rPr lang="en-US" altLang="zh-CN" sz="2800" dirty="0"/>
                  <a:t>pH</a:t>
                </a:r>
                <a:r>
                  <a:rPr lang="zh-CN" altLang="zh-CN" sz="2800" dirty="0"/>
                  <a:t>间的关系</a:t>
                </a:r>
                <a:r>
                  <a:rPr lang="en-US" altLang="zh-CN" sz="2800" dirty="0"/>
                  <a:t>:</a:t>
                </a:r>
                <a:endParaRPr lang="zh-CN" altLang="zh-CN" sz="2800" dirty="0"/>
              </a:p>
              <a:p>
                <a:pPr>
                  <a:lnSpc>
                    <a:spcPct val="150000"/>
                  </a:lnSpc>
                </a:pPr>
                <a:r>
                  <a:rPr lang="en-US" altLang="zh-CN" sz="2800" dirty="0"/>
                  <a:t>M(OH)</a:t>
                </a:r>
                <a:r>
                  <a:rPr lang="en-US" altLang="zh-CN" sz="2800" i="1" baseline="-25000" dirty="0"/>
                  <a:t>n</a:t>
                </a:r>
                <a:r>
                  <a:rPr lang="en-US" altLang="zh-CN" sz="2800" dirty="0"/>
                  <a:t>(s)         M</a:t>
                </a:r>
                <a:r>
                  <a:rPr lang="en-US" altLang="zh-CN" sz="2800" i="1" baseline="30000" dirty="0"/>
                  <a:t>n</a:t>
                </a:r>
                <a:r>
                  <a:rPr lang="en-US" altLang="zh-CN" sz="2800" baseline="30000" dirty="0"/>
                  <a:t>+</a:t>
                </a:r>
                <a:r>
                  <a:rPr lang="en-US" altLang="zh-CN" sz="2800" dirty="0"/>
                  <a:t>(</a:t>
                </a:r>
                <a:r>
                  <a:rPr lang="en-US" altLang="zh-CN" sz="2800" dirty="0" err="1"/>
                  <a:t>aq</a:t>
                </a:r>
                <a:r>
                  <a:rPr lang="en-US" altLang="zh-CN" sz="2800" dirty="0"/>
                  <a:t>)+</a:t>
                </a:r>
                <a:r>
                  <a:rPr lang="en-US" altLang="zh-CN" sz="2800" i="1" dirty="0" err="1"/>
                  <a:t>n</a:t>
                </a:r>
                <a:r>
                  <a:rPr lang="en-US" altLang="zh-CN" sz="2800" dirty="0" err="1"/>
                  <a:t>OH</a:t>
                </a:r>
                <a:r>
                  <a:rPr lang="en-US" altLang="zh-CN" sz="2800" baseline="30000" dirty="0"/>
                  <a:t>-</a:t>
                </a:r>
                <a:r>
                  <a:rPr lang="en-US" altLang="zh-CN" sz="2800" dirty="0"/>
                  <a:t>(</a:t>
                </a:r>
                <a:r>
                  <a:rPr lang="en-US" altLang="zh-CN" sz="2800" dirty="0" err="1"/>
                  <a:t>aq</a:t>
                </a:r>
                <a:r>
                  <a:rPr lang="en-US" altLang="zh-CN" sz="2800" dirty="0"/>
                  <a:t>)</a:t>
                </a:r>
                <a:endParaRPr lang="zh-CN" altLang="zh-CN" sz="2800" dirty="0"/>
              </a:p>
              <a:p>
                <a:pPr>
                  <a:lnSpc>
                    <a:spcPct val="150000"/>
                  </a:lnSpc>
                </a:pPr>
                <a:r>
                  <a:rPr lang="en-US" altLang="zh-CN" sz="2800" i="1" dirty="0" err="1"/>
                  <a:t>K</a:t>
                </a:r>
                <a:r>
                  <a:rPr lang="en-US" altLang="zh-CN" sz="2800" baseline="-25000" dirty="0" err="1"/>
                  <a:t>sp</a:t>
                </a:r>
                <a:r>
                  <a:rPr lang="en-US" altLang="zh-CN" sz="2800" dirty="0"/>
                  <a:t>=</a:t>
                </a:r>
                <a:r>
                  <a:rPr lang="en-US" altLang="zh-CN" sz="2800" i="1" dirty="0"/>
                  <a:t>c</a:t>
                </a:r>
                <a:r>
                  <a:rPr lang="en-US" altLang="zh-CN" sz="2800" dirty="0"/>
                  <a:t>(M</a:t>
                </a:r>
                <a:r>
                  <a:rPr lang="en-US" altLang="zh-CN" sz="2800" i="1" baseline="30000" dirty="0"/>
                  <a:t>n</a:t>
                </a:r>
                <a:r>
                  <a:rPr lang="en-US" altLang="zh-CN" sz="2800" baseline="30000" dirty="0"/>
                  <a:t>+</a:t>
                </a:r>
                <a:r>
                  <a:rPr lang="en-US" altLang="zh-CN" sz="2800" dirty="0"/>
                  <a:t>)·</a:t>
                </a:r>
                <a:r>
                  <a:rPr lang="en-US" altLang="zh-CN" sz="2800" i="1" dirty="0" err="1"/>
                  <a:t>c</a:t>
                </a:r>
                <a:r>
                  <a:rPr lang="en-US" altLang="zh-CN" sz="2800" i="1" baseline="30000" dirty="0" err="1"/>
                  <a:t>n</a:t>
                </a:r>
                <a:r>
                  <a:rPr lang="en-US" altLang="zh-CN" sz="2800" dirty="0"/>
                  <a:t>(OH</a:t>
                </a:r>
                <a:r>
                  <a:rPr lang="en-US" altLang="zh-CN" sz="2800" baseline="30000" dirty="0"/>
                  <a:t>-</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𝑛</m:t>
                            </m:r>
                            <m:r>
                              <a:rPr lang="en-US" altLang="zh-CN" sz="2800">
                                <a:latin typeface="Cambria Math" panose="02040503050406030204" pitchFamily="18" charset="0"/>
                              </a:rPr>
                              <m:t>+1</m:t>
                            </m:r>
                          </m:sup>
                        </m:sSup>
                        <m:r>
                          <m:rPr>
                            <m:nor/>
                          </m:rPr>
                          <a:rPr lang="en-US" altLang="zh-CN" sz="2800"/>
                          <m:t>(</m:t>
                        </m:r>
                        <m:r>
                          <a:rPr lang="en-US" altLang="zh-CN" sz="2800" i="1">
                            <a:latin typeface="Cambria Math" panose="02040503050406030204" pitchFamily="18" charset="0"/>
                          </a:rPr>
                          <m:t>𝑂</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𝐻</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𝑛</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i="1">
                            <a:latin typeface="Cambria Math" panose="02040503050406030204" pitchFamily="18" charset="0"/>
                          </a:rPr>
                          <m:t>𝑛</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w</m:t>
                            </m:r>
                          </m:sub>
                        </m:sSub>
                      </m:num>
                      <m:den>
                        <m:r>
                          <a:rPr lang="en-US" altLang="zh-CN" sz="2800">
                            <a:latin typeface="Cambria Math" panose="02040503050406030204" pitchFamily="18" charset="0"/>
                          </a:rPr>
                          <m:t>1</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m:rPr>
                                <m:nor/>
                              </m:rPr>
                              <a:rPr lang="en-US" altLang="zh-CN" sz="2800" i="1"/>
                              <m:t>−</m:t>
                            </m:r>
                            <m:r>
                              <m:rPr>
                                <m:sty m:val="p"/>
                              </m:rPr>
                              <a:rPr lang="en-US" altLang="zh-CN" sz="2800">
                                <a:latin typeface="Cambria Math" panose="02040503050406030204" pitchFamily="18" charset="0"/>
                              </a:rPr>
                              <m:t>pH</m:t>
                            </m:r>
                          </m:sup>
                        </m:sSup>
                      </m:den>
                    </m:f>
                  </m:oMath>
                </a14:m>
                <a:r>
                  <a:rPr lang="en-US" altLang="zh-CN" sz="2800" dirty="0"/>
                  <a:t>)</a:t>
                </a:r>
                <a:r>
                  <a:rPr lang="en-US" altLang="zh-CN" sz="2800" i="1" baseline="30000" dirty="0"/>
                  <a:t>n</a:t>
                </a:r>
                <a:r>
                  <a:rPr lang="en-US" altLang="zh-CN" sz="2800" baseline="30000" dirty="0"/>
                  <a:t>+1</a:t>
                </a:r>
                <a:endParaRPr lang="zh-CN" altLang="zh-CN" sz="2800" dirty="0"/>
              </a:p>
              <a:p>
                <a:pPr>
                  <a:lnSpc>
                    <a:spcPct val="150000"/>
                  </a:lnSpc>
                </a:pPr>
                <a:endParaRPr lang="zh-CN" altLang="zh-CN" sz="2800" dirty="0"/>
              </a:p>
            </p:txBody>
          </p:sp>
        </mc:Choice>
        <mc:Fallback xmlns="">
          <p:sp>
            <p:nvSpPr>
              <p:cNvPr id="22" name="矩形 21">
                <a:extLst>
                  <a:ext uri="{FF2B5EF4-FFF2-40B4-BE49-F238E27FC236}">
                    <a16:creationId xmlns:a16="http://schemas.microsoft.com/office/drawing/2014/main" xmlns:a14="http://schemas.microsoft.com/office/drawing/2010/main" xmlns="" id="{C8AB1F9B-C3F9-4109-9CDC-DB707CDBDEB8}"/>
                  </a:ext>
                </a:extLst>
              </p:cNvPr>
              <p:cNvSpPr>
                <a:spLocks noRot="1" noChangeAspect="1" noMove="1" noResize="1" noEditPoints="1" noAdjustHandles="1" noChangeArrowheads="1" noChangeShapeType="1" noTextEdit="1"/>
              </p:cNvSpPr>
              <p:nvPr/>
            </p:nvSpPr>
            <p:spPr>
              <a:xfrm>
                <a:off x="234042" y="291826"/>
                <a:ext cx="11723913" cy="4372351"/>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16" name="图片 356">
            <a:extLst>
              <a:ext uri="{FF2B5EF4-FFF2-40B4-BE49-F238E27FC236}">
                <a16:creationId xmlns="" xmlns:a16="http://schemas.microsoft.com/office/drawing/2014/main" id="{2CE1498E-C79C-41DA-B1A0-8BD6CDA04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837" y="2438400"/>
            <a:ext cx="644949" cy="3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43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596626"/>
            <a:ext cx="11723913" cy="461664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7</a:t>
            </a:r>
            <a:r>
              <a:rPr lang="zh-CN" altLang="zh-CN" sz="2800" dirty="0"/>
              <a:t>　</a:t>
            </a:r>
            <a:r>
              <a:rPr lang="en-US" altLang="zh-CN" sz="2800" dirty="0"/>
              <a:t>[2013</a:t>
            </a:r>
            <a:r>
              <a:rPr lang="zh-CN" altLang="zh-CN" sz="2800" dirty="0"/>
              <a:t>大纲全国卷</a:t>
            </a:r>
            <a:r>
              <a:rPr lang="en-US" altLang="zh-CN" sz="2800" dirty="0"/>
              <a:t>,12,6</a:t>
            </a:r>
            <a:r>
              <a:rPr lang="zh-CN" altLang="zh-CN" sz="2800" dirty="0"/>
              <a:t>分</a:t>
            </a:r>
            <a:r>
              <a:rPr lang="en-US" altLang="zh-CN" sz="2800" dirty="0"/>
              <a:t>]</a:t>
            </a:r>
          </a:p>
          <a:p>
            <a:pPr>
              <a:lnSpc>
                <a:spcPct val="150000"/>
              </a:lnSpc>
            </a:pPr>
            <a:r>
              <a:rPr lang="zh-CN" altLang="zh-CN" sz="2800" dirty="0"/>
              <a:t>如图表示水中</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的关系</a:t>
            </a:r>
            <a:r>
              <a:rPr lang="en-US" altLang="zh-CN" sz="2800" dirty="0"/>
              <a:t>,</a:t>
            </a:r>
            <a:r>
              <a:rPr lang="zh-CN" altLang="zh-CN" sz="2800" dirty="0"/>
              <a:t>下列判断错误的是</a:t>
            </a:r>
          </a:p>
          <a:p>
            <a:pPr>
              <a:lnSpc>
                <a:spcPct val="150000"/>
              </a:lnSpc>
            </a:pPr>
            <a:r>
              <a:rPr lang="en-US" altLang="zh-CN" sz="2800" dirty="0"/>
              <a:t>A.</a:t>
            </a:r>
            <a:r>
              <a:rPr lang="zh-CN" altLang="zh-CN" sz="2800" dirty="0"/>
              <a:t>两条曲线间任意点均有</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K</a:t>
            </a:r>
            <a:r>
              <a:rPr lang="en-US" altLang="zh-CN" sz="2800" baseline="-25000" dirty="0"/>
              <a:t>w</a:t>
            </a:r>
            <a:endParaRPr lang="zh-CN" altLang="zh-CN" sz="2800" dirty="0"/>
          </a:p>
          <a:p>
            <a:pPr>
              <a:lnSpc>
                <a:spcPct val="150000"/>
              </a:lnSpc>
            </a:pPr>
            <a:r>
              <a:rPr lang="en-US" altLang="zh-CN" sz="2800" dirty="0"/>
              <a:t>B.M</a:t>
            </a:r>
            <a:r>
              <a:rPr lang="zh-CN" altLang="zh-CN" sz="2800" dirty="0"/>
              <a:t>区域内任意点均有</a:t>
            </a:r>
            <a:r>
              <a:rPr lang="en-US" altLang="zh-CN" sz="2800" i="1" dirty="0"/>
              <a:t>c</a:t>
            </a:r>
            <a:r>
              <a:rPr lang="en-US" altLang="zh-CN" sz="2800" dirty="0"/>
              <a:t>(H</a:t>
            </a:r>
            <a:r>
              <a:rPr lang="en-US" altLang="zh-CN" sz="2800" baseline="30000" dirty="0"/>
              <a:t>+</a:t>
            </a:r>
            <a:r>
              <a:rPr lang="en-US" altLang="zh-CN" sz="2800" dirty="0"/>
              <a:t>)&lt;</a:t>
            </a:r>
            <a:r>
              <a:rPr lang="en-US" altLang="zh-CN" sz="2800" i="1" dirty="0"/>
              <a:t>c</a:t>
            </a:r>
            <a:r>
              <a:rPr lang="en-US" altLang="zh-CN" sz="2800" dirty="0"/>
              <a:t>(OH</a:t>
            </a:r>
            <a:r>
              <a:rPr lang="en-US" altLang="zh-CN" sz="2800" baseline="30000" dirty="0"/>
              <a:t>-</a:t>
            </a:r>
            <a:r>
              <a:rPr lang="en-US" altLang="zh-CN" sz="2800" dirty="0"/>
              <a:t>)</a:t>
            </a:r>
            <a:endParaRPr lang="zh-CN" altLang="zh-CN" sz="2800" dirty="0"/>
          </a:p>
          <a:p>
            <a:pPr>
              <a:lnSpc>
                <a:spcPct val="150000"/>
              </a:lnSpc>
            </a:pPr>
            <a:r>
              <a:rPr lang="en-US" altLang="zh-CN" sz="2800" dirty="0"/>
              <a:t>C.</a:t>
            </a:r>
            <a:r>
              <a:rPr lang="zh-CN" altLang="zh-CN" sz="2800" dirty="0"/>
              <a:t>图中</a:t>
            </a:r>
            <a:r>
              <a:rPr lang="en-US" altLang="zh-CN" sz="2800" i="1" dirty="0"/>
              <a:t>T</a:t>
            </a:r>
            <a:r>
              <a:rPr lang="en-US" altLang="zh-CN" sz="2800" baseline="-25000" dirty="0"/>
              <a:t>1</a:t>
            </a:r>
            <a:r>
              <a:rPr lang="en-US" altLang="zh-CN" sz="2800" i="1" dirty="0"/>
              <a:t>&lt;T</a:t>
            </a:r>
            <a:r>
              <a:rPr lang="en-US" altLang="zh-CN" sz="2800" baseline="-25000" dirty="0"/>
              <a:t>2</a:t>
            </a:r>
            <a:endParaRPr lang="zh-CN" altLang="zh-CN" sz="2800" dirty="0"/>
          </a:p>
          <a:p>
            <a:pPr>
              <a:lnSpc>
                <a:spcPct val="150000"/>
              </a:lnSpc>
            </a:pPr>
            <a:r>
              <a:rPr lang="en-US" altLang="zh-CN" sz="2800" dirty="0"/>
              <a:t>D.XZ</a:t>
            </a:r>
            <a:r>
              <a:rPr lang="zh-CN" altLang="zh-CN" sz="2800" dirty="0"/>
              <a:t>线上任意点均有</a:t>
            </a:r>
            <a:r>
              <a:rPr lang="en-US" altLang="zh-CN" sz="2800" dirty="0"/>
              <a:t>pH=7</a:t>
            </a:r>
            <a:endParaRPr lang="zh-CN" altLang="zh-CN" sz="2800" dirty="0"/>
          </a:p>
          <a:p>
            <a:pPr>
              <a:lnSpc>
                <a:spcPct val="150000"/>
              </a:lnSpc>
            </a:pPr>
            <a:endParaRPr lang="zh-CN" altLang="zh-CN" sz="2800" dirty="0"/>
          </a:p>
        </p:txBody>
      </p:sp>
      <p:pic>
        <p:nvPicPr>
          <p:cNvPr id="13" name="ZDGLZ1.jpg" descr="id:2147509269;FounderCES">
            <a:extLst>
              <a:ext uri="{FF2B5EF4-FFF2-40B4-BE49-F238E27FC236}">
                <a16:creationId xmlns="" xmlns:a16="http://schemas.microsoft.com/office/drawing/2014/main" id="{DC3A2E2F-03AF-4D86-A43C-11D93218E1BE}"/>
              </a:ext>
            </a:extLst>
          </p:cNvPr>
          <p:cNvPicPr/>
          <p:nvPr/>
        </p:nvPicPr>
        <p:blipFill>
          <a:blip r:embed="rId2"/>
          <a:stretch>
            <a:fillRect/>
          </a:stretch>
        </p:blipFill>
        <p:spPr>
          <a:xfrm>
            <a:off x="7799937" y="2316470"/>
            <a:ext cx="3413013" cy="3169930"/>
          </a:xfrm>
          <a:prstGeom prst="rect">
            <a:avLst/>
          </a:prstGeom>
        </p:spPr>
      </p:pic>
    </p:spTree>
    <p:extLst>
      <p:ext uri="{BB962C8B-B14F-4D97-AF65-F5344CB8AC3E}">
        <p14:creationId xmlns:p14="http://schemas.microsoft.com/office/powerpoint/2010/main" val="3909789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D0F09CA7-D09C-4496-8BD2-FA73BF335AB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22" name="矩形 21">
            <a:extLst>
              <a:ext uri="{FF2B5EF4-FFF2-40B4-BE49-F238E27FC236}">
                <a16:creationId xmlns="" xmlns:a16="http://schemas.microsoft.com/office/drawing/2014/main" id="{C8AB1F9B-C3F9-4109-9CDC-DB707CDBDEB8}"/>
              </a:ext>
            </a:extLst>
          </p:cNvPr>
          <p:cNvSpPr/>
          <p:nvPr/>
        </p:nvSpPr>
        <p:spPr>
          <a:xfrm>
            <a:off x="234042" y="660126"/>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本题重点考查水的离子积</a:t>
            </a:r>
            <a:r>
              <a:rPr lang="en-US" altLang="zh-CN" sz="2800" dirty="0"/>
              <a:t>,</a:t>
            </a:r>
            <a:r>
              <a:rPr lang="zh-CN" altLang="zh-CN" sz="2800" dirty="0"/>
              <a:t>意在考查考生对图像的分析能力以及对水的离子积的理解和应用能力。根据水的离子积定义可知</a:t>
            </a:r>
            <a:r>
              <a:rPr lang="en-US" altLang="zh-CN" sz="2800" dirty="0"/>
              <a:t>A</a:t>
            </a:r>
            <a:r>
              <a:rPr lang="zh-CN" altLang="zh-CN" sz="2800" dirty="0"/>
              <a:t>项正确</a:t>
            </a:r>
            <a:r>
              <a:rPr lang="en-US" altLang="zh-CN" sz="2800" dirty="0"/>
              <a:t>;XZ</a:t>
            </a:r>
            <a:r>
              <a:rPr lang="zh-CN" altLang="zh-CN" sz="2800" dirty="0"/>
              <a:t>线上任意点都存在</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所以</a:t>
            </a:r>
            <a:r>
              <a:rPr lang="en-US" altLang="zh-CN" sz="2800" dirty="0"/>
              <a:t>M</a:t>
            </a:r>
            <a:r>
              <a:rPr lang="zh-CN" altLang="zh-CN" sz="2800" dirty="0"/>
              <a:t>区域内任意点均有</a:t>
            </a:r>
            <a:r>
              <a:rPr lang="en-US" altLang="zh-CN" sz="2800" i="1" dirty="0"/>
              <a:t>c</a:t>
            </a:r>
            <a:r>
              <a:rPr lang="en-US" altLang="zh-CN" sz="2800" dirty="0"/>
              <a:t>(H</a:t>
            </a:r>
            <a:r>
              <a:rPr lang="en-US" altLang="zh-CN" sz="2800" baseline="30000" dirty="0"/>
              <a:t>+</a:t>
            </a:r>
            <a:r>
              <a:rPr lang="en-US" altLang="zh-CN" sz="2800" dirty="0"/>
              <a:t>)&lt;</a:t>
            </a:r>
            <a:r>
              <a:rPr lang="en-US" altLang="zh-CN" sz="2800" i="1" dirty="0"/>
              <a:t>c</a:t>
            </a:r>
            <a:r>
              <a:rPr lang="en-US" altLang="zh-CN" sz="2800" dirty="0"/>
              <a:t>(OH</a:t>
            </a:r>
            <a:r>
              <a:rPr lang="en-US" altLang="zh-CN" sz="2800" baseline="30000" dirty="0"/>
              <a:t>-</a:t>
            </a:r>
            <a:r>
              <a:rPr lang="en-US" altLang="zh-CN" sz="2800" dirty="0"/>
              <a:t>),</a:t>
            </a:r>
            <a:r>
              <a:rPr lang="zh-CN" altLang="zh-CN" sz="2800" dirty="0"/>
              <a:t>所以</a:t>
            </a:r>
            <a:r>
              <a:rPr lang="en-US" altLang="zh-CN" sz="2800" dirty="0"/>
              <a:t>B</a:t>
            </a:r>
            <a:r>
              <a:rPr lang="zh-CN" altLang="zh-CN" sz="2800" dirty="0"/>
              <a:t>项正确</a:t>
            </a:r>
            <a:r>
              <a:rPr lang="en-US" altLang="zh-CN" sz="2800" dirty="0"/>
              <a:t>;</a:t>
            </a:r>
            <a:r>
              <a:rPr lang="zh-CN" altLang="zh-CN" sz="2800" dirty="0"/>
              <a:t>因为图像显示</a:t>
            </a:r>
            <a:r>
              <a:rPr lang="en-US" altLang="zh-CN" sz="2800" i="1" dirty="0"/>
              <a:t>T</a:t>
            </a:r>
            <a:r>
              <a:rPr lang="en-US" altLang="zh-CN" sz="2800" baseline="-25000" dirty="0"/>
              <a:t>1</a:t>
            </a:r>
            <a:r>
              <a:rPr lang="zh-CN" altLang="zh-CN" sz="2800" dirty="0"/>
              <a:t>时水的离子积小于</a:t>
            </a:r>
            <a:r>
              <a:rPr lang="en-US" altLang="zh-CN" sz="2800" i="1" dirty="0"/>
              <a:t>T</a:t>
            </a:r>
            <a:r>
              <a:rPr lang="en-US" altLang="zh-CN" sz="2800" baseline="-25000" dirty="0"/>
              <a:t>2</a:t>
            </a:r>
            <a:r>
              <a:rPr lang="zh-CN" altLang="zh-CN" sz="2800" dirty="0"/>
              <a:t>时水的离子积</a:t>
            </a:r>
            <a:r>
              <a:rPr lang="en-US" altLang="zh-CN" sz="2800" dirty="0"/>
              <a:t>,</a:t>
            </a:r>
            <a:r>
              <a:rPr lang="zh-CN" altLang="zh-CN" sz="2800" dirty="0"/>
              <a:t>而水的电离程度随温度升高而增大</a:t>
            </a:r>
            <a:r>
              <a:rPr lang="en-US" altLang="zh-CN" sz="2800" dirty="0"/>
              <a:t>,</a:t>
            </a:r>
            <a:r>
              <a:rPr lang="zh-CN" altLang="zh-CN" sz="2800" dirty="0"/>
              <a:t>所以</a:t>
            </a:r>
            <a:r>
              <a:rPr lang="en-US" altLang="zh-CN" sz="2800" dirty="0"/>
              <a:t>C</a:t>
            </a:r>
            <a:r>
              <a:rPr lang="zh-CN" altLang="zh-CN" sz="2800" dirty="0"/>
              <a:t>项正确</a:t>
            </a:r>
            <a:r>
              <a:rPr lang="en-US" altLang="zh-CN" sz="2800" dirty="0"/>
              <a:t>;XZ</a:t>
            </a:r>
            <a:r>
              <a:rPr lang="zh-CN" altLang="zh-CN" sz="2800" dirty="0"/>
              <a:t>线上只有</a:t>
            </a:r>
            <a:r>
              <a:rPr lang="en-US" altLang="zh-CN" sz="2800" dirty="0"/>
              <a:t>X</a:t>
            </a:r>
            <a:r>
              <a:rPr lang="zh-CN" altLang="zh-CN" sz="2800" dirty="0"/>
              <a:t>点的</a:t>
            </a:r>
            <a:r>
              <a:rPr lang="en-US" altLang="zh-CN" sz="2800" dirty="0"/>
              <a:t>pH=7,</a:t>
            </a:r>
            <a:r>
              <a:rPr lang="zh-CN" altLang="zh-CN" sz="2800" dirty="0"/>
              <a:t>所以</a:t>
            </a:r>
            <a:r>
              <a:rPr lang="en-US" altLang="zh-CN" sz="2800" dirty="0"/>
              <a:t>D</a:t>
            </a:r>
            <a:r>
              <a:rPr lang="zh-CN" altLang="zh-CN" sz="2800" dirty="0"/>
              <a:t>项错误。</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D</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1319723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705394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solidFill>
              </a:rPr>
              <a:t>考向</a:t>
            </a:r>
            <a:r>
              <a:rPr lang="en-US" altLang="zh-CN" sz="2800" dirty="0">
                <a:solidFill>
                  <a:schemeClr val="tx1"/>
                </a:solidFill>
              </a:rPr>
              <a:t>1  </a:t>
            </a:r>
            <a:r>
              <a:rPr lang="zh-CN" altLang="zh-CN" sz="2800" dirty="0">
                <a:solidFill>
                  <a:schemeClr val="tx1"/>
                </a:solidFill>
              </a:rPr>
              <a:t>盐类水解及其应用</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溶液中粒子浓度大小的比较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以图像为载体综合考查弱电解质的电离平衡、溶液酸碱性以及粒子浓度大小比较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4  </a:t>
            </a:r>
            <a:r>
              <a:rPr lang="zh-CN" altLang="en-US" sz="2800" dirty="0">
                <a:solidFill>
                  <a:schemeClr val="tx1"/>
                </a:solidFill>
              </a:rPr>
              <a:t>难溶电解质的溶解平衡</a:t>
            </a:r>
            <a:endParaRPr lang="en-US" altLang="zh-CN" sz="2800" dirty="0">
              <a:solidFill>
                <a:schemeClr val="tx1"/>
              </a:solidFill>
            </a:endParaRPr>
          </a:p>
          <a:p>
            <a:pPr>
              <a:lnSpc>
                <a:spcPct val="150000"/>
              </a:lnSpc>
            </a:pPr>
            <a:r>
              <a:rPr lang="zh-CN" altLang="zh-CN" sz="2800" dirty="0">
                <a:solidFill>
                  <a:schemeClr val="tx1"/>
                </a:solidFill>
              </a:rPr>
              <a:t>考向</a:t>
            </a:r>
            <a:r>
              <a:rPr lang="en-US" altLang="zh-CN" sz="2800" dirty="0">
                <a:solidFill>
                  <a:schemeClr val="tx1"/>
                </a:solidFill>
              </a:rPr>
              <a:t>5  </a:t>
            </a:r>
            <a:r>
              <a:rPr lang="zh-CN" altLang="zh-CN" sz="2800" dirty="0">
                <a:solidFill>
                  <a:schemeClr val="tx1"/>
                </a:solidFill>
              </a:rPr>
              <a:t>与</a:t>
            </a:r>
            <a:r>
              <a:rPr lang="en-US" altLang="zh-CN" sz="2800" i="1" dirty="0" err="1">
                <a:solidFill>
                  <a:schemeClr val="tx1"/>
                </a:solidFill>
              </a:rPr>
              <a:t>K</a:t>
            </a:r>
            <a:r>
              <a:rPr lang="en-US" altLang="zh-CN" sz="2800" baseline="-25000" dirty="0" err="1">
                <a:solidFill>
                  <a:schemeClr val="tx1"/>
                </a:solidFill>
              </a:rPr>
              <a:t>sp</a:t>
            </a:r>
            <a:r>
              <a:rPr lang="zh-CN" altLang="zh-CN" sz="2800" dirty="0">
                <a:solidFill>
                  <a:schemeClr val="tx1"/>
                </a:solidFill>
              </a:rPr>
              <a:t>有关的图像和计算</a:t>
            </a:r>
            <a:endParaRPr lang="en-US" altLang="zh-CN" sz="2800" dirty="0">
              <a:solidFill>
                <a:schemeClr val="tx1"/>
              </a:solidFill>
            </a:endParaRPr>
          </a:p>
        </p:txBody>
      </p:sp>
    </p:spTree>
    <p:extLst>
      <p:ext uri="{BB962C8B-B14F-4D97-AF65-F5344CB8AC3E}">
        <p14:creationId xmlns:p14="http://schemas.microsoft.com/office/powerpoint/2010/main" val="7104351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881656"/>
            <a:ext cx="11691256" cy="5846024"/>
          </a:xfrm>
          <a:prstGeom prst="rect">
            <a:avLst/>
          </a:prstGeom>
        </p:spPr>
        <p:txBody>
          <a:bodyPr wrap="square">
            <a:spAutoFit/>
          </a:bodyPr>
          <a:lstStyle/>
          <a:p>
            <a:pPr>
              <a:lnSpc>
                <a:spcPct val="140000"/>
              </a:lnSpc>
            </a:pPr>
            <a:r>
              <a:rPr lang="en-US" altLang="zh-CN" sz="2700" dirty="0"/>
              <a:t>1.</a:t>
            </a:r>
            <a:r>
              <a:rPr lang="zh-CN" altLang="zh-CN" sz="2700" dirty="0"/>
              <a:t>电离平衡、盐类水解是电解质理论的重要内容</a:t>
            </a:r>
            <a:r>
              <a:rPr lang="en-US" altLang="zh-CN" sz="2700" dirty="0"/>
              <a:t>,</a:t>
            </a:r>
            <a:r>
              <a:rPr lang="zh-CN" altLang="zh-CN" sz="2700" dirty="0"/>
              <a:t>是高考中的常考知识点。如</a:t>
            </a:r>
            <a:r>
              <a:rPr lang="en-US" altLang="zh-CN" sz="2700" dirty="0"/>
              <a:t>2017</a:t>
            </a:r>
            <a:r>
              <a:rPr lang="zh-CN" altLang="zh-CN" sz="2700" dirty="0"/>
              <a:t>年全国卷</a:t>
            </a:r>
            <a:r>
              <a:rPr lang="en-US" altLang="zh-CN" sz="2700" dirty="0"/>
              <a:t>Ⅰ</a:t>
            </a:r>
            <a:r>
              <a:rPr lang="zh-CN" altLang="zh-CN" sz="2700" dirty="0"/>
              <a:t>第</a:t>
            </a:r>
            <a:r>
              <a:rPr lang="en-US" altLang="zh-CN" sz="2700" dirty="0"/>
              <a:t>13</a:t>
            </a:r>
            <a:r>
              <a:rPr lang="zh-CN" altLang="zh-CN" sz="2700" dirty="0"/>
              <a:t>题　结合电离平衡与盐类水解对离子浓度的大小比较等进行了考查</a:t>
            </a:r>
            <a:r>
              <a:rPr lang="en-US" altLang="zh-CN" sz="2700" dirty="0"/>
              <a:t>,</a:t>
            </a:r>
            <a:r>
              <a:rPr lang="zh-CN" altLang="zh-CN" sz="2700" dirty="0"/>
              <a:t>全国卷</a:t>
            </a:r>
            <a:r>
              <a:rPr lang="en-US" altLang="zh-CN" sz="2700" dirty="0"/>
              <a:t>Ⅱ</a:t>
            </a:r>
            <a:r>
              <a:rPr lang="zh-CN" altLang="zh-CN" sz="2700" dirty="0"/>
              <a:t>第</a:t>
            </a:r>
            <a:r>
              <a:rPr lang="en-US" altLang="zh-CN" sz="2700" dirty="0"/>
              <a:t>12</a:t>
            </a:r>
            <a:r>
              <a:rPr lang="zh-CN" altLang="zh-CN" sz="2700" dirty="0"/>
              <a:t>题对弱电解质的电离平衡进行了考查。</a:t>
            </a:r>
            <a:r>
              <a:rPr lang="en-US" altLang="zh-CN" sz="2700" dirty="0"/>
              <a:t>2017</a:t>
            </a:r>
            <a:r>
              <a:rPr lang="zh-CN" altLang="zh-CN" sz="2700" dirty="0"/>
              <a:t>年全国卷</a:t>
            </a:r>
            <a:r>
              <a:rPr lang="en-US" altLang="zh-CN" sz="2700" dirty="0"/>
              <a:t>Ⅰ</a:t>
            </a:r>
            <a:r>
              <a:rPr lang="zh-CN" altLang="zh-CN" sz="2700" dirty="0"/>
              <a:t>、</a:t>
            </a:r>
            <a:r>
              <a:rPr lang="en-US" altLang="zh-CN" sz="2700" dirty="0"/>
              <a:t>Ⅱ</a:t>
            </a:r>
            <a:r>
              <a:rPr lang="zh-CN" altLang="zh-CN" sz="2700" dirty="0"/>
              <a:t>都是结合图像考查电解质的电离与盐类的水解</a:t>
            </a:r>
            <a:r>
              <a:rPr lang="en-US" altLang="zh-CN" sz="2700" dirty="0"/>
              <a:t>,</a:t>
            </a:r>
            <a:r>
              <a:rPr lang="zh-CN" altLang="zh-CN" sz="2700" dirty="0"/>
              <a:t>未来高考对该部分内容的命题形式很大可能仍将延续这种风格。</a:t>
            </a:r>
          </a:p>
          <a:p>
            <a:pPr>
              <a:lnSpc>
                <a:spcPct val="140000"/>
              </a:lnSpc>
            </a:pPr>
            <a:r>
              <a:rPr lang="en-US" altLang="zh-CN" sz="2700" dirty="0"/>
              <a:t>2.</a:t>
            </a:r>
            <a:r>
              <a:rPr lang="zh-CN" altLang="zh-CN" sz="2700" dirty="0"/>
              <a:t>难溶电解质的溶解平衡是重要的基本理论知识</a:t>
            </a:r>
            <a:r>
              <a:rPr lang="en-US" altLang="zh-CN" sz="2700" dirty="0"/>
              <a:t>,</a:t>
            </a:r>
            <a:r>
              <a:rPr lang="zh-CN" altLang="zh-CN" sz="2700" dirty="0"/>
              <a:t>通过该类题可体现命题者对教材中基本理论知识的重视。该类试题主要考查外界因素对沉淀溶解平衡的影响、沉淀转化、结合图像进行有关物质</a:t>
            </a:r>
            <a:r>
              <a:rPr lang="en-US" altLang="zh-CN" sz="2700" i="1" dirty="0" err="1"/>
              <a:t>K</a:t>
            </a:r>
            <a:r>
              <a:rPr lang="en-US" altLang="zh-CN" sz="2700" baseline="-25000" dirty="0" err="1"/>
              <a:t>sp</a:t>
            </a:r>
            <a:r>
              <a:rPr lang="zh-CN" altLang="zh-CN" sz="2700" dirty="0"/>
              <a:t>的计算</a:t>
            </a:r>
            <a:r>
              <a:rPr lang="en-US" altLang="zh-CN" sz="2700" dirty="0"/>
              <a:t>(</a:t>
            </a:r>
            <a:r>
              <a:rPr lang="zh-CN" altLang="zh-CN" sz="2700" dirty="0"/>
              <a:t>如</a:t>
            </a:r>
            <a:r>
              <a:rPr lang="en-US" altLang="zh-CN" sz="2700" dirty="0"/>
              <a:t>2014</a:t>
            </a:r>
            <a:r>
              <a:rPr lang="zh-CN" altLang="zh-CN" sz="2700" dirty="0"/>
              <a:t>新课标全国卷</a:t>
            </a:r>
            <a:r>
              <a:rPr lang="en-US" altLang="zh-CN" sz="2700" dirty="0"/>
              <a:t>Ⅰ</a:t>
            </a:r>
            <a:r>
              <a:rPr lang="zh-CN" altLang="zh-CN" sz="2700" dirty="0"/>
              <a:t>第</a:t>
            </a:r>
            <a:r>
              <a:rPr lang="en-US" altLang="zh-CN" sz="2700" dirty="0"/>
              <a:t>11</a:t>
            </a:r>
            <a:r>
              <a:rPr lang="zh-CN" altLang="zh-CN" sz="2700" dirty="0"/>
              <a:t>题</a:t>
            </a:r>
            <a:r>
              <a:rPr lang="en-US" altLang="zh-CN" sz="2700" dirty="0"/>
              <a:t>)</a:t>
            </a:r>
            <a:r>
              <a:rPr lang="zh-CN" altLang="zh-CN" sz="2700" dirty="0"/>
              <a:t>等</a:t>
            </a:r>
            <a:r>
              <a:rPr lang="en-US" altLang="zh-CN" sz="2700" dirty="0"/>
              <a:t>,</a:t>
            </a:r>
            <a:r>
              <a:rPr lang="zh-CN" altLang="zh-CN" sz="2700" dirty="0"/>
              <a:t>注意</a:t>
            </a:r>
            <a:r>
              <a:rPr lang="en-US" altLang="zh-CN" sz="2700" i="1" dirty="0" err="1"/>
              <a:t>K</a:t>
            </a:r>
            <a:r>
              <a:rPr lang="en-US" altLang="zh-CN" sz="2700" baseline="-25000" dirty="0" err="1"/>
              <a:t>sp</a:t>
            </a:r>
            <a:r>
              <a:rPr lang="zh-CN" altLang="zh-CN" sz="2700" dirty="0"/>
              <a:t>只与温度有关及完全沉淀隐含其中一种离子浓度为</a:t>
            </a:r>
            <a:r>
              <a:rPr lang="en-US" altLang="zh-CN" sz="2700" dirty="0"/>
              <a:t>1.0×10</a:t>
            </a:r>
            <a:r>
              <a:rPr lang="en-US" altLang="zh-CN" sz="2700" baseline="30000" dirty="0"/>
              <a:t>-5</a:t>
            </a:r>
            <a:r>
              <a:rPr lang="en-US" altLang="zh-CN" sz="2700" dirty="0"/>
              <a:t> mol·L</a:t>
            </a:r>
            <a:r>
              <a:rPr lang="en-US" altLang="zh-CN" sz="2700" baseline="30000" dirty="0"/>
              <a:t>-1</a:t>
            </a:r>
            <a:r>
              <a:rPr lang="zh-CN" altLang="zh-CN" sz="2700" dirty="0"/>
              <a:t>等。</a:t>
            </a:r>
          </a:p>
        </p:txBody>
      </p:sp>
      <p:sp>
        <p:nvSpPr>
          <p:cNvPr id="10" name="矩形 9">
            <a:extLst>
              <a:ext uri="{FF2B5EF4-FFF2-40B4-BE49-F238E27FC236}">
                <a16:creationId xmlns="" xmlns:a16="http://schemas.microsoft.com/office/drawing/2014/main" id="{264577E5-9808-4E2A-B165-2198F82FAFFD}"/>
              </a:ext>
            </a:extLst>
          </p:cNvPr>
          <p:cNvSpPr/>
          <p:nvPr/>
        </p:nvSpPr>
        <p:spPr>
          <a:xfrm>
            <a:off x="234043" y="244823"/>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888077"/>
                <a:ext cx="11723912" cy="538762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8</a:t>
                </a:r>
                <a:r>
                  <a:rPr lang="zh-CN" altLang="zh-CN" sz="2800" dirty="0"/>
                  <a:t>　</a:t>
                </a:r>
                <a:r>
                  <a:rPr lang="en-US" altLang="zh-CN" sz="2800" dirty="0"/>
                  <a:t>[2016</a:t>
                </a:r>
                <a:r>
                  <a:rPr lang="zh-CN" altLang="zh-CN" sz="2800" dirty="0"/>
                  <a:t>全国卷</a:t>
                </a:r>
                <a:r>
                  <a:rPr lang="en-US" altLang="zh-CN" sz="2800" dirty="0"/>
                  <a:t>Ⅲ,13,6</a:t>
                </a:r>
                <a:r>
                  <a:rPr lang="zh-CN" altLang="zh-CN" sz="2800" dirty="0"/>
                  <a:t>分</a:t>
                </a:r>
                <a:r>
                  <a:rPr lang="en-US" altLang="zh-CN" sz="2800" dirty="0"/>
                  <a:t>]</a:t>
                </a:r>
                <a:r>
                  <a:rPr lang="zh-CN" altLang="zh-CN" sz="2800" dirty="0"/>
                  <a:t>下列有关电解质溶液的说法正确的是</a:t>
                </a:r>
              </a:p>
              <a:p>
                <a:pPr>
                  <a:lnSpc>
                    <a:spcPct val="150000"/>
                  </a:lnSpc>
                </a:pPr>
                <a:r>
                  <a:rPr lang="en-US" altLang="zh-CN" sz="2800" dirty="0"/>
                  <a:t>A.</a:t>
                </a:r>
                <a:r>
                  <a:rPr lang="zh-CN" altLang="zh-CN" sz="2800" dirty="0"/>
                  <a:t>向</a:t>
                </a:r>
                <a:r>
                  <a:rPr lang="en-US" altLang="zh-CN" sz="2800" dirty="0"/>
                  <a:t>0.1 mol·L</a:t>
                </a:r>
                <a:r>
                  <a:rPr lang="en-US" altLang="zh-CN" sz="2800" baseline="30000" dirty="0"/>
                  <a:t>-1</a:t>
                </a:r>
                <a:r>
                  <a:rPr lang="en-US" altLang="zh-CN" sz="2800" dirty="0"/>
                  <a:t>CH</a:t>
                </a:r>
                <a:r>
                  <a:rPr lang="en-US" altLang="zh-CN" sz="2800" baseline="-25000" dirty="0"/>
                  <a:t>3</a:t>
                </a:r>
                <a:r>
                  <a:rPr lang="en-US" altLang="zh-CN" sz="2800" dirty="0"/>
                  <a:t>COOH</a:t>
                </a:r>
                <a:r>
                  <a:rPr lang="zh-CN" altLang="zh-CN" sz="2800" dirty="0"/>
                  <a:t>溶液中加入少量水</a:t>
                </a:r>
                <a:r>
                  <a:rPr lang="en-US" altLang="zh-CN" sz="2800" dirty="0"/>
                  <a:t>,</a:t>
                </a:r>
                <a:r>
                  <a:rPr lang="zh-CN" altLang="zh-CN" sz="2800" dirty="0"/>
                  <a:t>溶液中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zh-CN" altLang="zh-CN" sz="2800" dirty="0"/>
                  <a:t>减小</a:t>
                </a:r>
              </a:p>
              <a:p>
                <a:pPr>
                  <a:lnSpc>
                    <a:spcPct val="150000"/>
                  </a:lnSpc>
                </a:pPr>
                <a:r>
                  <a:rPr lang="en-US" altLang="zh-CN" sz="2800" dirty="0"/>
                  <a:t>B.</a:t>
                </a:r>
                <a:r>
                  <a:rPr lang="zh-CN" altLang="zh-CN" sz="2800" dirty="0"/>
                  <a:t>将</a:t>
                </a:r>
                <a:r>
                  <a:rPr lang="en-US" altLang="zh-CN" sz="2800" dirty="0"/>
                  <a:t>CH</a:t>
                </a:r>
                <a:r>
                  <a:rPr lang="en-US" altLang="zh-CN" sz="2800" baseline="-25000" dirty="0"/>
                  <a:t>3</a:t>
                </a:r>
                <a:r>
                  <a:rPr lang="en-US" altLang="zh-CN" sz="2800" dirty="0"/>
                  <a:t>COONa</a:t>
                </a:r>
                <a:r>
                  <a:rPr lang="zh-CN" altLang="zh-CN" sz="2800" dirty="0"/>
                  <a:t>溶液从</a:t>
                </a:r>
                <a:r>
                  <a:rPr lang="en-US" altLang="zh-CN" sz="2800" dirty="0"/>
                  <a:t>20 ℃</a:t>
                </a:r>
                <a:r>
                  <a:rPr lang="zh-CN" altLang="zh-CN" sz="2800" dirty="0"/>
                  <a:t>升温至</a:t>
                </a:r>
                <a:r>
                  <a:rPr lang="en-US" altLang="zh-CN" sz="2800" dirty="0"/>
                  <a:t>30 ℃,</a:t>
                </a:r>
                <a:r>
                  <a:rPr lang="zh-CN" altLang="zh-CN" sz="2800" dirty="0"/>
                  <a:t>溶液中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a:rPr lang="en-US" altLang="zh-CN" sz="2800" i="1">
                            <a:latin typeface="Cambria Math" panose="02040503050406030204" pitchFamily="18" charset="0"/>
                          </a:rPr>
                          <m:t>𝐶</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O</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den>
                    </m:f>
                  </m:oMath>
                </a14:m>
                <a:r>
                  <a:rPr lang="zh-CN" altLang="zh-CN" sz="2800" dirty="0"/>
                  <a:t>增大</a:t>
                </a:r>
              </a:p>
              <a:p>
                <a:pPr>
                  <a:lnSpc>
                    <a:spcPct val="150000"/>
                  </a:lnSpc>
                </a:pPr>
                <a:r>
                  <a:rPr lang="en-US" altLang="zh-CN" sz="2800" dirty="0"/>
                  <a:t>C.</a:t>
                </a:r>
                <a:r>
                  <a:rPr lang="zh-CN" altLang="zh-CN" sz="2800" dirty="0"/>
                  <a:t>向盐酸中加入氨水至中性</a:t>
                </a:r>
                <a:r>
                  <a:rPr lang="en-US" altLang="zh-CN" sz="2800" dirty="0"/>
                  <a:t>,</a:t>
                </a:r>
                <a:r>
                  <a:rPr lang="zh-CN" altLang="zh-CN" sz="2800" dirty="0"/>
                  <a:t>溶液中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N</m:t>
                        </m:r>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r>
                          <m:rPr>
                            <m:nor/>
                          </m:rPr>
                          <a:rPr lang="en-US" altLang="zh-CN" sz="2800"/>
                          <m:t>)</m:t>
                        </m:r>
                      </m:den>
                    </m:f>
                  </m:oMath>
                </a14:m>
                <a:r>
                  <a:rPr lang="en-US" altLang="zh-CN" sz="2800" dirty="0"/>
                  <a:t>&gt;1</a:t>
                </a:r>
                <a:endParaRPr lang="zh-CN" altLang="zh-CN" sz="2800" dirty="0"/>
              </a:p>
              <a:p>
                <a:pPr>
                  <a:lnSpc>
                    <a:spcPct val="150000"/>
                  </a:lnSpc>
                </a:pPr>
                <a:r>
                  <a:rPr lang="en-US" altLang="zh-CN" sz="2800" dirty="0"/>
                  <a:t>D.</a:t>
                </a:r>
                <a:r>
                  <a:rPr lang="zh-CN" altLang="zh-CN" sz="2800" dirty="0"/>
                  <a:t>向</a:t>
                </a:r>
                <a:r>
                  <a:rPr lang="en-US" altLang="zh-CN" sz="2800" dirty="0"/>
                  <a:t>AgCl</a:t>
                </a:r>
                <a:r>
                  <a:rPr lang="zh-CN" altLang="zh-CN" sz="2800" dirty="0"/>
                  <a:t>、</a:t>
                </a:r>
                <a:r>
                  <a:rPr lang="en-US" altLang="zh-CN" sz="2800" dirty="0" err="1"/>
                  <a:t>AgBr</a:t>
                </a:r>
                <a:r>
                  <a:rPr lang="zh-CN" altLang="zh-CN" sz="2800" dirty="0"/>
                  <a:t>的饱和溶液中加入少量</a:t>
                </a:r>
                <a:r>
                  <a:rPr lang="en-US" altLang="zh-CN" sz="2800" dirty="0"/>
                  <a:t>AgNO</a:t>
                </a:r>
                <a:r>
                  <a:rPr lang="en-US" altLang="zh-CN" sz="2800" baseline="-25000" dirty="0"/>
                  <a:t>3</a:t>
                </a:r>
                <a:r>
                  <a:rPr lang="en-US" altLang="zh-CN" sz="2800" dirty="0"/>
                  <a:t>,</a:t>
                </a:r>
                <a:r>
                  <a:rPr lang="zh-CN" altLang="zh-CN" sz="2800" dirty="0"/>
                  <a:t>溶液中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B</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r>
                          <m:rPr>
                            <m:nor/>
                          </m:rPr>
                          <a:rPr lang="en-US" altLang="zh-CN" sz="2800"/>
                          <m:t>)</m:t>
                        </m:r>
                      </m:den>
                    </m:f>
                  </m:oMath>
                </a14:m>
                <a:r>
                  <a:rPr lang="zh-CN" altLang="zh-CN" sz="2800" dirty="0"/>
                  <a:t>不变</a:t>
                </a:r>
                <a:endParaRPr lang="en-US"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9BCFBCDB-577C-4C84-9BF9-814CC413FB39}"/>
                  </a:ext>
                </a:extLst>
              </p:cNvPr>
              <p:cNvSpPr>
                <a:spLocks noRot="1" noChangeAspect="1" noMove="1" noResize="1" noEditPoints="1" noAdjustHandles="1" noChangeArrowheads="1" noChangeShapeType="1" noTextEdit="1"/>
              </p:cNvSpPr>
              <p:nvPr/>
            </p:nvSpPr>
            <p:spPr>
              <a:xfrm>
                <a:off x="250487" y="888077"/>
                <a:ext cx="11723912" cy="5387629"/>
              </a:xfrm>
              <a:prstGeom prst="rect">
                <a:avLst/>
              </a:prstGeom>
              <a:blipFill rotWithShape="1">
                <a:blip r:embed="rId2"/>
                <a:stretch>
                  <a:fillRect l="-1040"/>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455023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盐类水解及其应用</a:t>
            </a:r>
          </a:p>
        </p:txBody>
      </p:sp>
    </p:spTree>
    <p:extLst>
      <p:ext uri="{BB962C8B-B14F-4D97-AF65-F5344CB8AC3E}">
        <p14:creationId xmlns:p14="http://schemas.microsoft.com/office/powerpoint/2010/main" val="199929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82C5AE7E-02F7-41F1-BF5E-91B94FC45F98}"/>
                  </a:ext>
                </a:extLst>
              </p:cNvPr>
              <p:cNvSpPr/>
              <p:nvPr/>
            </p:nvSpPr>
            <p:spPr>
              <a:xfrm>
                <a:off x="250487" y="392777"/>
                <a:ext cx="11723912" cy="5453031"/>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根据</a:t>
                </a:r>
                <a:r>
                  <a:rPr lang="en-US" altLang="zh-CN" sz="2800" i="1" dirty="0"/>
                  <a:t>K</a:t>
                </a:r>
                <a:r>
                  <a:rPr lang="en-US" altLang="zh-CN" sz="2800" baseline="-25000" dirty="0"/>
                  <a:t>a</a:t>
                </a:r>
                <a:r>
                  <a:rPr lang="en-US" altLang="zh-CN" sz="2800" dirty="0"/>
                  <a:t>(CH</a:t>
                </a:r>
                <a:r>
                  <a:rPr lang="en-US" altLang="zh-CN" sz="2800" baseline="-25000" dirty="0"/>
                  <a:t>3</a:t>
                </a:r>
                <a:r>
                  <a:rPr lang="en-US" altLang="zh-CN" sz="2800" dirty="0"/>
                  <a:t>COOH)=</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O</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en-US" altLang="zh-CN" sz="2800" dirty="0"/>
                  <a:t>=</a:t>
                </a:r>
                <a:endParaRPr lang="en-US" altLang="zh-CN" sz="2800" dirty="0" smtClean="0"/>
              </a:p>
              <a:p>
                <a:pPr>
                  <a:lnSpc>
                    <a:spcPct val="150000"/>
                  </a:lnSpc>
                </a:pP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a</m:t>
                            </m:r>
                          </m:sub>
                        </m:sSub>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i="0">
                                <a:latin typeface="Cambria Math" panose="02040503050406030204" pitchFamily="18" charset="0"/>
                              </a:rPr>
                              <m:t>O</m:t>
                            </m:r>
                          </m:e>
                          <m:sup>
                            <m:r>
                              <m:rPr>
                                <m:nor/>
                              </m:rPr>
                              <a:rPr lang="en-US" altLang="zh-CN" sz="2800"/>
                              <m:t>−</m:t>
                            </m:r>
                          </m:sup>
                        </m:sSup>
                        <m:r>
                          <m:rPr>
                            <m:nor/>
                          </m:rPr>
                          <a:rPr lang="en-US" altLang="zh-CN" sz="2800"/>
                          <m:t>)</m:t>
                        </m:r>
                      </m:den>
                    </m:f>
                  </m:oMath>
                </a14:m>
                <a:r>
                  <a:rPr lang="en-US" altLang="zh-CN" sz="2800" dirty="0"/>
                  <a:t>,</a:t>
                </a:r>
                <a:r>
                  <a:rPr lang="zh-CN" altLang="zh-CN" sz="2800" dirty="0"/>
                  <a:t>判断</a:t>
                </a:r>
                <a:r>
                  <a:rPr lang="en-US" altLang="zh-CN" sz="2800" dirty="0"/>
                  <a:t>A</a:t>
                </a:r>
                <a:r>
                  <a:rPr lang="zh-CN" altLang="zh-CN" sz="2800" dirty="0"/>
                  <a:t>项</a:t>
                </a:r>
                <a:r>
                  <a:rPr lang="en-US" altLang="zh-CN" sz="2800" dirty="0"/>
                  <a:t>;</a:t>
                </a:r>
                <a:r>
                  <a:rPr lang="zh-CN" altLang="zh-CN" sz="2800" dirty="0"/>
                  <a:t>根据</a:t>
                </a:r>
                <a:r>
                  <a:rPr lang="en-US" altLang="zh-CN" sz="2800" i="1" dirty="0" err="1"/>
                  <a:t>K</a:t>
                </a:r>
                <a:r>
                  <a:rPr lang="en-US" altLang="zh-CN" sz="2800" baseline="-25000" dirty="0" err="1"/>
                  <a:t>h</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i="0">
                                <a:latin typeface="Cambria Math" panose="02040503050406030204" pitchFamily="18" charset="0"/>
                              </a:rPr>
                              <m:t>O</m:t>
                            </m:r>
                          </m:e>
                          <m:sup>
                            <m:r>
                              <m:rPr>
                                <m:nor/>
                              </m:rPr>
                              <a:rPr lang="en-US" altLang="zh-CN" sz="2800"/>
                              <m:t>−</m:t>
                            </m:r>
                          </m:sup>
                        </m:sSup>
                        <m:r>
                          <m:rPr>
                            <m:nor/>
                          </m:rPr>
                          <a:rPr lang="en-US" altLang="zh-CN" sz="2800"/>
                          <m:t>)</m:t>
                        </m:r>
                      </m:den>
                    </m:f>
                  </m:oMath>
                </a14:m>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O</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h</m:t>
                            </m:r>
                          </m:sub>
                        </m:sSub>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O</m:t>
                            </m:r>
                          </m:e>
                          <m:sup>
                            <m:r>
                              <m:rPr>
                                <m:nor/>
                              </m:rPr>
                              <a:rPr lang="en-US" altLang="zh-CN" sz="2800" i="1"/>
                              <m:t>−</m:t>
                            </m:r>
                          </m:sup>
                        </m:sSup>
                        <m:r>
                          <m:rPr>
                            <m:nor/>
                          </m:rPr>
                          <a:rPr lang="en-US" altLang="zh-CN" sz="2800"/>
                          <m:t>)</m:t>
                        </m:r>
                      </m:den>
                    </m:f>
                  </m:oMath>
                </a14:m>
                <a:r>
                  <a:rPr lang="en-US" altLang="zh-CN" sz="2800" dirty="0"/>
                  <a:t>,</a:t>
                </a:r>
                <a:r>
                  <a:rPr lang="zh-CN" altLang="zh-CN" sz="2800" dirty="0"/>
                  <a:t>判断</a:t>
                </a:r>
                <a:r>
                  <a:rPr lang="en-US" altLang="zh-CN" sz="2800" dirty="0"/>
                  <a:t>B</a:t>
                </a:r>
                <a:r>
                  <a:rPr lang="zh-CN" altLang="zh-CN" sz="2800" dirty="0"/>
                  <a:t>项</a:t>
                </a:r>
                <a:r>
                  <a:rPr lang="en-US" altLang="zh-CN" sz="2800" dirty="0"/>
                  <a:t>;</a:t>
                </a:r>
                <a:r>
                  <a:rPr lang="zh-CN" altLang="zh-CN" sz="2800" dirty="0"/>
                  <a:t>根据溶液中电荷守恒式</a:t>
                </a:r>
                <a:r>
                  <a:rPr lang="en-US" altLang="zh-CN" sz="2800" dirty="0"/>
                  <a:t>,</a:t>
                </a:r>
                <a:r>
                  <a:rPr lang="zh-CN" altLang="zh-CN" sz="2800" dirty="0"/>
                  <a:t>判断</a:t>
                </a:r>
                <a:r>
                  <a:rPr lang="en-US" altLang="zh-CN" sz="2800" dirty="0"/>
                  <a:t>C</a:t>
                </a:r>
                <a:r>
                  <a:rPr lang="zh-CN" altLang="zh-CN" sz="2800" dirty="0"/>
                  <a:t>项</a:t>
                </a:r>
                <a:r>
                  <a:rPr lang="en-US" altLang="zh-CN" sz="2800" dirty="0"/>
                  <a:t>;</a:t>
                </a:r>
                <a:r>
                  <a:rPr lang="zh-CN" altLang="zh-CN" sz="2800" dirty="0"/>
                  <a:t>根据</a:t>
                </a:r>
                <a:r>
                  <a:rPr lang="en-US" altLang="zh-CN" sz="2800" i="1" dirty="0" err="1"/>
                  <a:t>K</a:t>
                </a:r>
                <a:r>
                  <a:rPr lang="en-US" altLang="zh-CN" sz="2800" baseline="-25000" dirty="0" err="1"/>
                  <a:t>sp</a:t>
                </a:r>
                <a:r>
                  <a:rPr lang="en-US" altLang="zh-CN" sz="2800" dirty="0"/>
                  <a:t>(AgCl)=</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(Ag</a:t>
                </a:r>
                <a:r>
                  <a:rPr lang="en-US" altLang="zh-CN" sz="2800" baseline="30000" dirty="0"/>
                  <a:t>+</a:t>
                </a:r>
                <a:r>
                  <a:rPr lang="en-US" altLang="zh-CN" sz="2800" dirty="0"/>
                  <a:t>),</a:t>
                </a:r>
                <a:r>
                  <a:rPr lang="en-US" altLang="zh-CN" sz="2800" i="1" dirty="0" err="1"/>
                  <a:t>K</a:t>
                </a:r>
                <a:r>
                  <a:rPr lang="en-US" altLang="zh-CN" sz="2800" baseline="-25000" dirty="0" err="1"/>
                  <a:t>sp</a:t>
                </a:r>
                <a:r>
                  <a:rPr lang="en-US" altLang="zh-CN" sz="2800" dirty="0"/>
                  <a:t>(</a:t>
                </a:r>
                <a:r>
                  <a:rPr lang="en-US" altLang="zh-CN" sz="2800" dirty="0" err="1"/>
                  <a:t>AgBr</a:t>
                </a:r>
                <a:r>
                  <a:rPr lang="en-US" altLang="zh-CN" sz="2800" dirty="0"/>
                  <a:t>)=</a:t>
                </a:r>
                <a:r>
                  <a:rPr lang="en-US" altLang="zh-CN" sz="2800" i="1" dirty="0"/>
                  <a:t>c</a:t>
                </a:r>
                <a:r>
                  <a:rPr lang="en-US" altLang="zh-CN" sz="2800" dirty="0"/>
                  <a:t>(Br</a:t>
                </a:r>
                <a:r>
                  <a:rPr lang="en-US" altLang="zh-CN" sz="2800" baseline="30000" dirty="0"/>
                  <a:t>-</a:t>
                </a:r>
                <a:r>
                  <a:rPr lang="en-US" altLang="zh-CN" sz="2800" dirty="0"/>
                  <a:t>)</a:t>
                </a:r>
                <a:r>
                  <a:rPr lang="en-US" altLang="zh-CN" sz="2800" i="1" dirty="0"/>
                  <a:t>·c</a:t>
                </a:r>
                <a:r>
                  <a:rPr lang="en-US" altLang="zh-CN" sz="2800" dirty="0"/>
                  <a:t>(Ag</a:t>
                </a:r>
                <a:r>
                  <a:rPr lang="en-US" altLang="zh-CN" sz="2800" baseline="30000" dirty="0"/>
                  <a:t>+</a:t>
                </a:r>
                <a:r>
                  <a:rPr lang="en-US" altLang="zh-CN" sz="2800" dirty="0"/>
                  <a:t>)             </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r>
                          <m:rPr>
                            <m:nor/>
                          </m:rPr>
                          <a:rPr lang="en-US" altLang="zh-CN" sz="2800"/>
                          <m:t>(</m:t>
                        </m:r>
                        <m:r>
                          <m:rPr>
                            <m:sty m:val="p"/>
                          </m:rPr>
                          <a:rPr lang="en-US" altLang="zh-CN" sz="2800">
                            <a:latin typeface="Cambria Math" panose="02040503050406030204" pitchFamily="18" charset="0"/>
                          </a:rPr>
                          <m:t>AgCl</m:t>
                        </m:r>
                        <m:r>
                          <m:rPr>
                            <m:nor/>
                          </m:rPr>
                          <a:rPr lang="en-US" altLang="zh-CN" sz="2800"/>
                          <m:t>)</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r>
                          <m:rPr>
                            <m:nor/>
                          </m:rPr>
                          <a:rPr lang="en-US" altLang="zh-CN" sz="2800"/>
                          <m:t>(</m:t>
                        </m:r>
                        <m:r>
                          <m:rPr>
                            <m:sty m:val="p"/>
                          </m:rPr>
                          <a:rPr lang="en-US" altLang="zh-CN" sz="2800">
                            <a:latin typeface="Cambria Math" panose="02040503050406030204" pitchFamily="18" charset="0"/>
                          </a:rPr>
                          <m:t>AgBr</m:t>
                        </m:r>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B</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r>
                          <m:rPr>
                            <m:nor/>
                          </m:rPr>
                          <a:rPr lang="en-US" altLang="zh-CN" sz="2800"/>
                          <m:t>)</m:t>
                        </m:r>
                      </m:den>
                    </m:f>
                  </m:oMath>
                </a14:m>
                <a:r>
                  <a:rPr lang="en-US" altLang="zh-CN" sz="2800" dirty="0"/>
                  <a:t>,</a:t>
                </a:r>
                <a:r>
                  <a:rPr lang="zh-CN" altLang="zh-CN" sz="2800" dirty="0"/>
                  <a:t>判断</a:t>
                </a:r>
                <a:r>
                  <a:rPr lang="en-US" altLang="zh-CN" sz="2800" dirty="0"/>
                  <a:t>D</a:t>
                </a:r>
                <a:r>
                  <a:rPr lang="zh-CN" altLang="zh-CN" sz="2800" dirty="0"/>
                  <a:t>项。</a:t>
                </a:r>
              </a:p>
            </p:txBody>
          </p:sp>
        </mc:Choice>
        <mc:Fallback xmlns="">
          <p:sp>
            <p:nvSpPr>
              <p:cNvPr id="5" name="矩形 4">
                <a:extLst>
                  <a:ext uri="{FF2B5EF4-FFF2-40B4-BE49-F238E27FC236}">
                    <a16:creationId xmlns:a16="http://schemas.microsoft.com/office/drawing/2014/main" xmlns:a14="http://schemas.microsoft.com/office/drawing/2010/main" xmlns="" id="{82C5AE7E-02F7-41F1-BF5E-91B94FC45F98}"/>
                  </a:ext>
                </a:extLst>
              </p:cNvPr>
              <p:cNvSpPr>
                <a:spLocks noRot="1" noChangeAspect="1" noMove="1" noResize="1" noEditPoints="1" noAdjustHandles="1" noChangeArrowheads="1" noChangeShapeType="1" noTextEdit="1"/>
              </p:cNvSpPr>
              <p:nvPr/>
            </p:nvSpPr>
            <p:spPr>
              <a:xfrm>
                <a:off x="250487" y="392777"/>
                <a:ext cx="11723912" cy="5453031"/>
              </a:xfrm>
              <a:prstGeom prst="rect">
                <a:avLst/>
              </a:prstGeom>
              <a:blipFill rotWithShape="1">
                <a:blip r:embed="rId3"/>
                <a:stretch>
                  <a:fillRect l="-1040" r="-1092" b="-670"/>
                </a:stretch>
              </a:blipFill>
            </p:spPr>
            <p:txBody>
              <a:bodyPr/>
              <a:lstStyle/>
              <a:p>
                <a:r>
                  <a:rPr lang="zh-CN" altLang="en-US">
                    <a:noFill/>
                  </a:rPr>
                  <a:t> </a:t>
                </a:r>
              </a:p>
            </p:txBody>
          </p:sp>
        </mc:Fallback>
      </mc:AlternateContent>
      <p:pic>
        <p:nvPicPr>
          <p:cNvPr id="7" name="图片 6">
            <a:extLst>
              <a:ext uri="{FF2B5EF4-FFF2-40B4-BE49-F238E27FC236}">
                <a16:creationId xmlns="" xmlns:a16="http://schemas.microsoft.com/office/drawing/2014/main" id="{228A171B-86B9-4477-858B-92104DDBFBE2}"/>
              </a:ext>
            </a:extLst>
          </p:cNvPr>
          <p:cNvPicPr/>
          <p:nvPr/>
        </p:nvPicPr>
        <p:blipFill>
          <a:blip r:embed="rId4"/>
          <a:stretch>
            <a:fillRect/>
          </a:stretch>
        </p:blipFill>
        <p:spPr>
          <a:xfrm>
            <a:off x="7964903" y="901700"/>
            <a:ext cx="757821" cy="430530"/>
          </a:xfrm>
          <a:prstGeom prst="rect">
            <a:avLst/>
          </a:prstGeom>
        </p:spPr>
      </p:pic>
      <p:pic>
        <p:nvPicPr>
          <p:cNvPr id="9" name="图片 8">
            <a:extLst>
              <a:ext uri="{FF2B5EF4-FFF2-40B4-BE49-F238E27FC236}">
                <a16:creationId xmlns="" xmlns:a16="http://schemas.microsoft.com/office/drawing/2014/main" id="{2994317C-2CAB-41FF-9FA2-767F970168E3}"/>
              </a:ext>
            </a:extLst>
          </p:cNvPr>
          <p:cNvPicPr/>
          <p:nvPr/>
        </p:nvPicPr>
        <p:blipFill>
          <a:blip r:embed="rId4"/>
          <a:stretch>
            <a:fillRect/>
          </a:stretch>
        </p:blipFill>
        <p:spPr>
          <a:xfrm>
            <a:off x="9444631" y="2163044"/>
            <a:ext cx="757821" cy="430530"/>
          </a:xfrm>
          <a:prstGeom prst="rect">
            <a:avLst/>
          </a:prstGeom>
        </p:spPr>
      </p:pic>
      <p:pic>
        <p:nvPicPr>
          <p:cNvPr id="11" name="图片 10">
            <a:extLst>
              <a:ext uri="{FF2B5EF4-FFF2-40B4-BE49-F238E27FC236}">
                <a16:creationId xmlns="" xmlns:a16="http://schemas.microsoft.com/office/drawing/2014/main" id="{9C9EA126-AF6D-4788-BAF4-154FB36E9B8E}"/>
              </a:ext>
            </a:extLst>
          </p:cNvPr>
          <p:cNvPicPr/>
          <p:nvPr/>
        </p:nvPicPr>
        <p:blipFill>
          <a:blip r:embed="rId4"/>
          <a:stretch>
            <a:fillRect/>
          </a:stretch>
        </p:blipFill>
        <p:spPr>
          <a:xfrm>
            <a:off x="8408937" y="4379142"/>
            <a:ext cx="757821" cy="430530"/>
          </a:xfrm>
          <a:prstGeom prst="rect">
            <a:avLst/>
          </a:prstGeom>
        </p:spPr>
      </p:pic>
    </p:spTree>
    <p:extLst>
      <p:ext uri="{BB962C8B-B14F-4D97-AF65-F5344CB8AC3E}">
        <p14:creationId xmlns:p14="http://schemas.microsoft.com/office/powerpoint/2010/main" val="3684297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82C5AE7E-02F7-41F1-BF5E-91B94FC45F98}"/>
                  </a:ext>
                </a:extLst>
              </p:cNvPr>
              <p:cNvSpPr/>
              <p:nvPr/>
            </p:nvSpPr>
            <p:spPr>
              <a:xfrm>
                <a:off x="250487" y="566949"/>
                <a:ext cx="11723912" cy="6033383"/>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项考查外界因素对弱电解质电离平衡的影响。</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en-US" altLang="zh-CN" sz="2800" dirty="0"/>
                  <a:t>=</a:t>
                </a:r>
                <a:endParaRPr lang="en-US" altLang="zh-CN" sz="2800" dirty="0" smtClean="0"/>
              </a:p>
              <a:p>
                <a:pPr algn="dist">
                  <a:lnSpc>
                    <a:spcPct val="150000"/>
                  </a:lnSpc>
                </a:pP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a</m:t>
                            </m:r>
                          </m:sub>
                        </m:sSub>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a:rPr lang="en-US" altLang="zh-CN" sz="2800" i="1">
                            <a:latin typeface="Cambria Math" panose="02040503050406030204" pitchFamily="18" charset="0"/>
                          </a:rPr>
                          <m:t>𝐶</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O</m:t>
                            </m:r>
                          </m:e>
                          <m:sup>
                            <m:r>
                              <m:rPr>
                                <m:nor/>
                              </m:rPr>
                              <a:rPr lang="en-US" altLang="zh-CN" sz="2800" i="1"/>
                              <m:t>−</m:t>
                            </m:r>
                          </m:sup>
                        </m:sSup>
                        <m:r>
                          <m:rPr>
                            <m:nor/>
                          </m:rPr>
                          <a:rPr lang="en-US" altLang="zh-CN" sz="2800"/>
                          <m:t>)</m:t>
                        </m:r>
                      </m:den>
                    </m:f>
                  </m:oMath>
                </a14:m>
                <a:r>
                  <a:rPr lang="en-US" altLang="zh-CN" sz="2800" dirty="0"/>
                  <a:t>,</a:t>
                </a:r>
                <a:r>
                  <a:rPr lang="zh-CN" altLang="zh-CN" sz="2800" dirty="0"/>
                  <a:t>加入少量水</a:t>
                </a:r>
                <a:r>
                  <a:rPr lang="en-US" altLang="zh-CN" sz="2800" dirty="0"/>
                  <a:t>,CH</a:t>
                </a:r>
                <a:r>
                  <a:rPr lang="en-US" altLang="zh-CN" sz="2800" baseline="-25000" dirty="0"/>
                  <a:t>3</a:t>
                </a:r>
                <a:r>
                  <a:rPr lang="en-US" altLang="zh-CN" sz="2800" dirty="0"/>
                  <a:t>COOH</a:t>
                </a:r>
                <a:r>
                  <a:rPr lang="zh-CN" altLang="zh-CN" sz="2800" dirty="0"/>
                  <a:t>的电离程度增大</a:t>
                </a:r>
                <a:r>
                  <a:rPr lang="en-US" altLang="zh-CN" sz="2800" dirty="0"/>
                  <a:t>,</a:t>
                </a:r>
                <a:r>
                  <a:rPr lang="zh-CN" altLang="zh-CN" sz="2800" dirty="0"/>
                  <a:t>但</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zh-CN" altLang="zh-CN" sz="2800" dirty="0"/>
                  <a:t>减小</a:t>
                </a:r>
                <a:r>
                  <a:rPr lang="en-US" altLang="zh-CN" sz="2800" dirty="0"/>
                  <a:t>,</a:t>
                </a:r>
                <a:r>
                  <a:rPr lang="zh-CN" altLang="zh-CN" sz="2800" dirty="0"/>
                  <a:t>平衡常数不变</a:t>
                </a:r>
                <a:r>
                  <a:rPr lang="en-US" altLang="zh-CN" sz="2800" dirty="0"/>
                  <a:t>,</a:t>
                </a:r>
                <a:r>
                  <a:rPr lang="zh-CN" altLang="zh-CN" sz="2800" dirty="0"/>
                  <a:t>故比值增大</a:t>
                </a:r>
                <a:r>
                  <a:rPr lang="en-US" altLang="zh-CN" sz="2800" dirty="0"/>
                  <a:t>,</a:t>
                </a:r>
                <a:r>
                  <a:rPr lang="zh-CN" altLang="zh-CN" sz="2800" dirty="0"/>
                  <a:t>错误。</a:t>
                </a:r>
                <a:r>
                  <a:rPr lang="en-US" altLang="zh-CN" sz="2800" dirty="0"/>
                  <a:t>B</a:t>
                </a:r>
                <a:r>
                  <a:rPr lang="zh-CN" altLang="zh-CN" sz="2800" dirty="0"/>
                  <a:t>项考查盐类的水解受温度的影响。升温</a:t>
                </a:r>
                <a:r>
                  <a:rPr lang="en-US" altLang="zh-CN" sz="2800" dirty="0"/>
                  <a:t>,</a:t>
                </a:r>
                <a:r>
                  <a:rPr lang="zh-CN" altLang="zh-CN" sz="2800" dirty="0"/>
                  <a:t>水解平衡常数</a:t>
                </a:r>
                <a:r>
                  <a:rPr lang="en-US" altLang="zh-CN" sz="2800" i="1" dirty="0" err="1"/>
                  <a:t>K</a:t>
                </a:r>
                <a:r>
                  <a:rPr lang="en-US" altLang="zh-CN" sz="2800" baseline="-25000" dirty="0" err="1"/>
                  <a:t>h</a:t>
                </a:r>
                <a:r>
                  <a:rPr lang="zh-CN" altLang="zh-CN" sz="2800" dirty="0"/>
                  <a:t>增大</a:t>
                </a:r>
                <a:r>
                  <a:rPr lang="en-US" altLang="zh-CN" sz="2800" dirty="0"/>
                  <a:t>,CH</a:t>
                </a:r>
                <a:r>
                  <a:rPr lang="en-US" altLang="zh-CN" sz="2800" baseline="-25000" dirty="0"/>
                  <a:t>3</a:t>
                </a:r>
                <a:r>
                  <a:rPr lang="en-US" altLang="zh-CN" sz="2800" dirty="0"/>
                  <a:t>COO</a:t>
                </a:r>
                <a:r>
                  <a:rPr lang="en-US" altLang="zh-CN" sz="2800" baseline="30000" dirty="0"/>
                  <a:t>-</a:t>
                </a:r>
                <a:r>
                  <a:rPr lang="zh-CN" altLang="zh-CN" sz="2800" dirty="0"/>
                  <a:t>的水解程度增大</a:t>
                </a:r>
                <a:r>
                  <a:rPr lang="en-US" altLang="zh-CN" sz="2800" dirty="0"/>
                  <a:t>,</a:t>
                </a:r>
                <a:r>
                  <a:rPr lang="zh-CN"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m:t>
                        </m:r>
                        <m:sSup>
                          <m:sSupPr>
                            <m:ctrlPr>
                              <a:rPr lang="zh-CN" altLang="zh-CN" sz="2800" i="1">
                                <a:latin typeface="Cambria Math" panose="02040503050406030204" pitchFamily="18" charset="0"/>
                              </a:rPr>
                            </m:ctrlPr>
                          </m:sSupPr>
                          <m:e>
                            <m:r>
                              <m:rPr>
                                <m:sty m:val="p"/>
                              </m:rPr>
                              <a:rPr lang="en-US" altLang="zh-CN" sz="2800" i="0">
                                <a:latin typeface="Cambria Math" panose="02040503050406030204" pitchFamily="18" charset="0"/>
                              </a:rPr>
                              <m:t>O</m:t>
                            </m:r>
                          </m:e>
                          <m:sup>
                            <m:r>
                              <m:rPr>
                                <m:nor/>
                              </m:rPr>
                              <a:rPr lang="en-US" altLang="zh-CN" sz="2800"/>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m:t>
                        </m:r>
                        <m:r>
                          <m:rPr>
                            <m:sty m:val="p"/>
                          </m:rPr>
                          <a:rPr lang="en-US" altLang="zh-CN" sz="2800" i="0" smtClean="0">
                            <a:latin typeface="Cambria Math" panose="02040503050406030204" pitchFamily="18" charset="0"/>
                          </a:rPr>
                          <m:t>OO</m:t>
                        </m:r>
                        <m:r>
                          <m:rPr>
                            <m:sty m:val="p"/>
                          </m:rPr>
                          <a:rPr lang="en-US" altLang="zh-CN" sz="2800" i="0">
                            <a:latin typeface="Cambria Math" panose="02040503050406030204" pitchFamily="18" charset="0"/>
                          </a:rPr>
                          <m:t>H</m:t>
                        </m:r>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h</m:t>
                            </m:r>
                          </m:sub>
                        </m:sSub>
                      </m:den>
                    </m:f>
                  </m:oMath>
                </a14:m>
                <a:r>
                  <a:rPr lang="en-US" altLang="zh-CN" sz="2800" dirty="0"/>
                  <a:t>,</a:t>
                </a:r>
                <a:r>
                  <a:rPr lang="en-US" altLang="zh-CN" sz="2800" i="1" dirty="0" err="1" smtClean="0"/>
                  <a:t>K</a:t>
                </a:r>
                <a:r>
                  <a:rPr lang="en-US" altLang="zh-CN" sz="2800" baseline="-25000" dirty="0" err="1" smtClean="0"/>
                  <a:t>h</a:t>
                </a:r>
                <a:r>
                  <a:rPr lang="zh-CN" altLang="zh-CN" sz="2800" dirty="0"/>
                  <a:t>增大</a:t>
                </a:r>
                <a:r>
                  <a:rPr lang="en-US" altLang="zh-CN" sz="2800" dirty="0"/>
                  <a:t>,</a:t>
                </a:r>
                <a:r>
                  <a:rPr lang="zh-CN" altLang="zh-CN" sz="2800" dirty="0"/>
                  <a:t>则比值减小</a:t>
                </a:r>
                <a:r>
                  <a:rPr lang="en-US" altLang="zh-CN" sz="2800" dirty="0"/>
                  <a:t>,</a:t>
                </a:r>
                <a:r>
                  <a:rPr lang="zh-CN" altLang="zh-CN" sz="2800" dirty="0"/>
                  <a:t>错误。</a:t>
                </a:r>
                <a:r>
                  <a:rPr lang="en-US" altLang="zh-CN" sz="2800" dirty="0"/>
                  <a:t>C</a:t>
                </a:r>
                <a:r>
                  <a:rPr lang="zh-CN" altLang="zh-CN" sz="2800" dirty="0"/>
                  <a:t>项考查电荷守恒。向盐酸中加入氨水至中性</a:t>
                </a:r>
                <a:r>
                  <a:rPr lang="en-US" altLang="zh-CN" sz="2800" dirty="0"/>
                  <a:t>,</a:t>
                </a:r>
                <a:r>
                  <a:rPr lang="zh-CN" altLang="zh-CN" sz="2800" dirty="0"/>
                  <a:t>则有</a:t>
                </a:r>
                <a:r>
                  <a:rPr lang="en-US" altLang="zh-CN" sz="2800" i="1" dirty="0"/>
                  <a:t>c</a:t>
                </a:r>
                <a:r>
                  <a:rPr lang="en-US" altLang="zh-CN" sz="2800" dirty="0"/>
                  <a:t>(OH</a:t>
                </a:r>
                <a:r>
                  <a:rPr lang="en-US" altLang="zh-CN" sz="2800" baseline="30000" dirty="0"/>
                  <a:t>-</a:t>
                </a:r>
                <a:r>
                  <a:rPr lang="en-US" altLang="zh-CN" sz="2800" dirty="0" smtClean="0"/>
                  <a:t>)=</a:t>
                </a:r>
                <a:r>
                  <a:rPr lang="en-US" altLang="zh-CN" sz="2800" i="1" dirty="0"/>
                  <a:t>c</a:t>
                </a:r>
                <a:r>
                  <a:rPr lang="en-US" altLang="zh-CN" sz="2800" dirty="0"/>
                  <a:t>(H</a:t>
                </a:r>
                <a:r>
                  <a:rPr lang="en-US" altLang="zh-CN" sz="2800" baseline="30000" dirty="0"/>
                  <a:t>+</a:t>
                </a:r>
                <a:r>
                  <a:rPr lang="en-US" altLang="zh-CN" sz="2800" dirty="0"/>
                  <a:t>),</a:t>
                </a:r>
                <a:r>
                  <a:rPr lang="zh-CN" altLang="zh-CN" sz="2800" dirty="0"/>
                  <a:t>根据电荷守恒</a:t>
                </a:r>
                <a:r>
                  <a:rPr lang="en-US" altLang="zh-CN" sz="2800" dirty="0"/>
                  <a:t>,</a:t>
                </a:r>
                <a:r>
                  <a:rPr lang="zh-CN" altLang="zh-CN" sz="2800" dirty="0"/>
                  <a:t>则</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zh-CN" altLang="zh-CN" sz="2800" dirty="0"/>
                  <a:t>错误。</a:t>
                </a:r>
                <a:r>
                  <a:rPr lang="en-US" altLang="zh-CN" sz="2800" dirty="0"/>
                  <a:t>D</a:t>
                </a:r>
                <a:r>
                  <a:rPr lang="zh-CN" altLang="zh-CN" sz="2800" dirty="0"/>
                  <a:t>项考查沉淀溶解平衡受外界因素的影响及溶度积常数</a:t>
                </a:r>
                <a:r>
                  <a:rPr lang="en-US" altLang="zh-CN" sz="2800" i="1" dirty="0" err="1"/>
                  <a:t>K</a:t>
                </a:r>
                <a:r>
                  <a:rPr lang="en-US" altLang="zh-CN" sz="2800" baseline="-25000" dirty="0" err="1"/>
                  <a:t>sp</a:t>
                </a:r>
                <a:r>
                  <a:rPr lang="zh-CN" altLang="zh-CN" sz="2800" dirty="0"/>
                  <a:t>。向</a:t>
                </a:r>
                <a:r>
                  <a:rPr lang="en-US" altLang="zh-CN" sz="2800" dirty="0" err="1"/>
                  <a:t>AgCl</a:t>
                </a:r>
                <a:r>
                  <a:rPr lang="zh-CN" altLang="zh-CN" sz="2800" dirty="0" smtClean="0"/>
                  <a:t>和</a:t>
                </a:r>
                <a:r>
                  <a:rPr lang="en-US" altLang="zh-CN" sz="2800" dirty="0" err="1"/>
                  <a:t>AgBr</a:t>
                </a:r>
                <a:r>
                  <a:rPr lang="zh-CN" altLang="zh-CN" sz="2800" dirty="0"/>
                  <a:t>的饱和溶液</a:t>
                </a:r>
                <a:r>
                  <a:rPr lang="zh-CN" altLang="zh-CN" sz="2800" dirty="0" smtClean="0"/>
                  <a:t>中</a:t>
                </a:r>
                <a:r>
                  <a:rPr lang="zh-CN" altLang="zh-CN" sz="2800" dirty="0"/>
                  <a:t>加入</a:t>
                </a:r>
                <a:r>
                  <a:rPr lang="zh-CN" altLang="zh-CN" sz="2800" dirty="0" smtClean="0"/>
                  <a:t>少</a:t>
                </a:r>
                <a:endParaRPr lang="zh-CN" altLang="zh-CN" sz="2800" dirty="0"/>
              </a:p>
            </p:txBody>
          </p:sp>
        </mc:Choice>
        <mc:Fallback xmlns="">
          <p:sp>
            <p:nvSpPr>
              <p:cNvPr id="5" name="矩形 4">
                <a:extLst>
                  <a:ext uri="{FF2B5EF4-FFF2-40B4-BE49-F238E27FC236}">
                    <a16:creationId xmlns:a16="http://schemas.microsoft.com/office/drawing/2014/main" xmlns:a14="http://schemas.microsoft.com/office/drawing/2010/main" xmlns="" id="{82C5AE7E-02F7-41F1-BF5E-91B94FC45F98}"/>
                  </a:ext>
                </a:extLst>
              </p:cNvPr>
              <p:cNvSpPr>
                <a:spLocks noRot="1" noChangeAspect="1" noMove="1" noResize="1" noEditPoints="1" noAdjustHandles="1" noChangeArrowheads="1" noChangeShapeType="1" noTextEdit="1"/>
              </p:cNvSpPr>
              <p:nvPr/>
            </p:nvSpPr>
            <p:spPr>
              <a:xfrm>
                <a:off x="250487" y="566949"/>
                <a:ext cx="11723912" cy="6033383"/>
              </a:xfrm>
              <a:prstGeom prst="rect">
                <a:avLst/>
              </a:prstGeom>
              <a:blipFill rotWithShape="1">
                <a:blip r:embed="rId3"/>
                <a:stretch>
                  <a:fillRect l="-1040" r="-1092" b="-6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6285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2821687479"/>
              </p:ext>
            </p:extLst>
          </p:nvPr>
        </p:nvGraphicFramePr>
        <p:xfrm>
          <a:off x="493486" y="1510223"/>
          <a:ext cx="11248571" cy="3768042"/>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2641600">
                  <a:extLst>
                    <a:ext uri="{9D8B030D-6E8A-4147-A177-3AD203B41FA5}">
                      <a16:colId xmlns="" xmlns:a16="http://schemas.microsoft.com/office/drawing/2014/main" val="1142463843"/>
                    </a:ext>
                  </a:extLst>
                </a:gridCol>
                <a:gridCol w="6778171">
                  <a:extLst>
                    <a:ext uri="{9D8B030D-6E8A-4147-A177-3AD203B41FA5}">
                      <a16:colId xmlns="" xmlns:a16="http://schemas.microsoft.com/office/drawing/2014/main" val="507570111"/>
                    </a:ext>
                  </a:extLst>
                </a:gridCol>
              </a:tblGrid>
              <a:tr h="645890">
                <a:tc>
                  <a:txBody>
                    <a:bodyPr/>
                    <a:lstStyle/>
                    <a:p>
                      <a:pPr algn="ctr">
                        <a:lnSpc>
                          <a:spcPct val="15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5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5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 xmlns:a16="http://schemas.microsoft.com/office/drawing/2014/main" val="2489257953"/>
                  </a:ext>
                </a:extLst>
              </a:tr>
              <a:tr h="1489565">
                <a:tc rowSpan="2">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沉淀溶解平衡</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Ⅲ,T13</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结合离子浓度图像</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考查难溶电解质的溶解平衡</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4)</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835626697"/>
                  </a:ext>
                </a:extLst>
              </a:tr>
              <a:tr h="1489565">
                <a:tc vMerge="1">
                  <a:txBody>
                    <a:bodyPr/>
                    <a:lstStyle/>
                    <a:p>
                      <a:endParaRPr lang="zh-CN" alt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pitchFamily="18" charset="0"/>
                        </a:rPr>
                        <a:t>2014</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Ⅰ,T11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dist">
                        <a:lnSpc>
                          <a:spcPct val="150000"/>
                        </a:lnSpc>
                        <a:spcAft>
                          <a:spcPts val="0"/>
                        </a:spcAft>
                      </a:pPr>
                      <a:r>
                        <a:rPr lang="zh-CN" sz="2800" dirty="0">
                          <a:solidFill>
                            <a:srgbClr val="000000"/>
                          </a:solidFill>
                          <a:effectLst/>
                          <a:latin typeface="+mn-lt"/>
                          <a:ea typeface="+mn-ea"/>
                          <a:cs typeface="Times New Roman" panose="02020603050405020304" pitchFamily="18" charset="0"/>
                        </a:rPr>
                        <a:t>结合图像考查</a:t>
                      </a:r>
                      <a:r>
                        <a:rPr lang="en-US" sz="2800" i="1" dirty="0" err="1">
                          <a:solidFill>
                            <a:srgbClr val="000000"/>
                          </a:solidFill>
                          <a:effectLst/>
                          <a:latin typeface="+mn-lt"/>
                          <a:ea typeface="+mn-ea"/>
                          <a:cs typeface="Times New Roman" panose="02020603050405020304" pitchFamily="18" charset="0"/>
                        </a:rPr>
                        <a:t>K</a:t>
                      </a:r>
                      <a:r>
                        <a:rPr lang="en-US" sz="2800" baseline="-25000" dirty="0" err="1">
                          <a:solidFill>
                            <a:srgbClr val="000000"/>
                          </a:solidFill>
                          <a:effectLst/>
                          <a:latin typeface="+mn-lt"/>
                          <a:ea typeface="+mn-ea"/>
                          <a:cs typeface="Times New Roman" panose="02020603050405020304" pitchFamily="18" charset="0"/>
                        </a:rPr>
                        <a:t>sp</a:t>
                      </a:r>
                      <a:r>
                        <a:rPr lang="zh-CN" sz="2800" dirty="0">
                          <a:solidFill>
                            <a:srgbClr val="000000"/>
                          </a:solidFill>
                          <a:effectLst/>
                          <a:latin typeface="+mn-lt"/>
                          <a:ea typeface="+mn-ea"/>
                          <a:cs typeface="Times New Roman" panose="02020603050405020304" pitchFamily="18" charset="0"/>
                        </a:rPr>
                        <a:t>以及</a:t>
                      </a:r>
                      <a:r>
                        <a:rPr lang="en-US" sz="2800" i="1" dirty="0" err="1">
                          <a:solidFill>
                            <a:srgbClr val="000000"/>
                          </a:solidFill>
                          <a:effectLst/>
                          <a:latin typeface="+mn-lt"/>
                          <a:ea typeface="+mn-ea"/>
                          <a:cs typeface="Times New Roman" panose="02020603050405020304" pitchFamily="18" charset="0"/>
                        </a:rPr>
                        <a:t>K</a:t>
                      </a:r>
                      <a:r>
                        <a:rPr lang="en-US" sz="2800" baseline="-25000" dirty="0" err="1">
                          <a:solidFill>
                            <a:srgbClr val="000000"/>
                          </a:solidFill>
                          <a:effectLst/>
                          <a:latin typeface="+mn-lt"/>
                          <a:ea typeface="+mn-ea"/>
                          <a:cs typeface="Times New Roman" panose="02020603050405020304" pitchFamily="18" charset="0"/>
                        </a:rPr>
                        <a:t>sp</a:t>
                      </a:r>
                      <a:r>
                        <a:rPr lang="zh-CN" sz="2800" dirty="0">
                          <a:solidFill>
                            <a:srgbClr val="000000"/>
                          </a:solidFill>
                          <a:effectLst/>
                          <a:latin typeface="+mn-lt"/>
                          <a:ea typeface="+mn-ea"/>
                          <a:cs typeface="Times New Roman" panose="02020603050405020304" pitchFamily="18" charset="0"/>
                        </a:rPr>
                        <a:t>与溶解度的</a:t>
                      </a:r>
                      <a:r>
                        <a:rPr lang="zh-CN" sz="2800" dirty="0" smtClean="0">
                          <a:solidFill>
                            <a:srgbClr val="000000"/>
                          </a:solidFill>
                          <a:effectLst/>
                          <a:latin typeface="+mn-lt"/>
                          <a:ea typeface="+mn-ea"/>
                          <a:cs typeface="Times New Roman" panose="02020603050405020304" pitchFamily="18" charset="0"/>
                        </a:rPr>
                        <a:t>关系</a:t>
                      </a:r>
                      <a:endParaRPr lang="en-US" altLang="zh-CN" sz="2800" dirty="0" smtClean="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b="1" dirty="0" smtClean="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5)</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2175934743"/>
                  </a:ext>
                </a:extLst>
              </a:tr>
            </a:tbl>
          </a:graphicData>
        </a:graphic>
      </p:graphicFrame>
      <p:sp>
        <p:nvSpPr>
          <p:cNvPr id="5" name="矩形 4">
            <a:extLst>
              <a:ext uri="{FF2B5EF4-FFF2-40B4-BE49-F238E27FC236}">
                <a16:creationId xmlns="" xmlns:a16="http://schemas.microsoft.com/office/drawing/2014/main" id="{34B82ABB-7204-49CF-A448-E36A969B10E0}"/>
              </a:ext>
            </a:extLst>
          </p:cNvPr>
          <p:cNvSpPr/>
          <p:nvPr/>
        </p:nvSpPr>
        <p:spPr>
          <a:xfrm>
            <a:off x="234043" y="801913"/>
            <a:ext cx="11723913" cy="661207"/>
          </a:xfrm>
          <a:prstGeom prst="rect">
            <a:avLst/>
          </a:prstGeom>
        </p:spPr>
        <p:txBody>
          <a:bodyPr wrap="square">
            <a:spAutoFit/>
          </a:bodyPr>
          <a:lstStyle/>
          <a:p>
            <a:pPr algn="r">
              <a:lnSpc>
                <a:spcPct val="150000"/>
              </a:lnSpc>
            </a:pPr>
            <a:r>
              <a:rPr lang="zh-CN" altLang="en-US" sz="2800" dirty="0"/>
              <a:t>（续表）</a:t>
            </a:r>
          </a:p>
        </p:txBody>
      </p:sp>
    </p:spTree>
    <p:extLst>
      <p:ext uri="{BB962C8B-B14F-4D97-AF65-F5344CB8AC3E}">
        <p14:creationId xmlns:p14="http://schemas.microsoft.com/office/powerpoint/2010/main" val="430620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82C5AE7E-02F7-41F1-BF5E-91B94FC45F98}"/>
                  </a:ext>
                </a:extLst>
              </p:cNvPr>
              <p:cNvSpPr/>
              <p:nvPr/>
            </p:nvSpPr>
            <p:spPr>
              <a:xfrm>
                <a:off x="250487" y="392777"/>
                <a:ext cx="11723912" cy="3257430"/>
              </a:xfrm>
              <a:prstGeom prst="rect">
                <a:avLst/>
              </a:prstGeom>
            </p:spPr>
            <p:txBody>
              <a:bodyPr wrap="square">
                <a:spAutoFit/>
              </a:bodyPr>
              <a:lstStyle/>
              <a:p>
                <a:pPr>
                  <a:lnSpc>
                    <a:spcPct val="150000"/>
                  </a:lnSpc>
                </a:pPr>
                <a:r>
                  <a:rPr lang="zh-CN" altLang="zh-CN" sz="2800" dirty="0" smtClean="0"/>
                  <a:t>量</a:t>
                </a:r>
                <a:r>
                  <a:rPr lang="en-US" altLang="zh-CN" sz="2800" dirty="0" smtClean="0"/>
                  <a:t>AgNO</a:t>
                </a:r>
                <a:r>
                  <a:rPr lang="en-US" altLang="zh-CN" sz="2800" baseline="-25000" dirty="0" smtClean="0"/>
                  <a:t>3</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B</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r>
                          <m:rPr>
                            <m:nor/>
                          </m:rPr>
                          <a:rPr lang="en-US" altLang="zh-CN" sz="2800"/>
                          <m:t>(</m:t>
                        </m:r>
                        <m:r>
                          <m:rPr>
                            <m:sty m:val="p"/>
                          </m:rPr>
                          <a:rPr lang="en-US" altLang="zh-CN" sz="2800">
                            <a:latin typeface="Cambria Math" panose="02040503050406030204" pitchFamily="18" charset="0"/>
                          </a:rPr>
                          <m:t>AgCl</m:t>
                        </m:r>
                        <m:r>
                          <m:rPr>
                            <m:nor/>
                          </m:rPr>
                          <a:rPr lang="en-US" altLang="zh-CN" sz="2800"/>
                          <m:t>)</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r>
                          <m:rPr>
                            <m:nor/>
                          </m:rPr>
                          <a:rPr lang="en-US" altLang="zh-CN" sz="2800"/>
                          <m:t>(</m:t>
                        </m:r>
                        <m:r>
                          <m:rPr>
                            <m:sty m:val="p"/>
                          </m:rPr>
                          <a:rPr lang="en-US" altLang="zh-CN" sz="2800">
                            <a:latin typeface="Cambria Math" panose="02040503050406030204" pitchFamily="18" charset="0"/>
                          </a:rPr>
                          <m:t>AgBr</m:t>
                        </m:r>
                        <m:r>
                          <m:rPr>
                            <m:nor/>
                          </m:rPr>
                          <a:rPr lang="en-US" altLang="zh-CN" sz="2800"/>
                          <m:t>)</m:t>
                        </m:r>
                      </m:den>
                    </m:f>
                  </m:oMath>
                </a14:m>
                <a:r>
                  <a:rPr lang="en-US" altLang="zh-CN" sz="2800" dirty="0"/>
                  <a:t>,</a:t>
                </a:r>
                <a:r>
                  <a:rPr lang="en-US" altLang="zh-CN" sz="2800" i="1" dirty="0" err="1"/>
                  <a:t>K</a:t>
                </a:r>
                <a:r>
                  <a:rPr lang="en-US" altLang="zh-CN" sz="2800" baseline="-25000" dirty="0" err="1"/>
                  <a:t>sp</a:t>
                </a:r>
                <a:r>
                  <a:rPr lang="zh-CN" altLang="zh-CN" sz="2800" dirty="0"/>
                  <a:t>不变</a:t>
                </a:r>
                <a:r>
                  <a:rPr lang="en-US" altLang="zh-CN" sz="2800" dirty="0"/>
                  <a:t>,</a:t>
                </a:r>
                <a:r>
                  <a:rPr lang="zh-CN" altLang="zh-CN" sz="2800" dirty="0"/>
                  <a:t>则比值不变</a:t>
                </a:r>
                <a:r>
                  <a:rPr lang="en-US" altLang="zh-CN" sz="2800" dirty="0"/>
                  <a:t>,</a:t>
                </a:r>
                <a:r>
                  <a:rPr lang="zh-CN" altLang="zh-CN" sz="2800" dirty="0"/>
                  <a:t>正确。</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a:p>
                <a:pPr>
                  <a:lnSpc>
                    <a:spcPct val="150000"/>
                  </a:lnSpc>
                </a:pPr>
                <a:endParaRPr lang="zh-CN" altLang="zh-CN" sz="2800" dirty="0"/>
              </a:p>
            </p:txBody>
          </p:sp>
        </mc:Choice>
        <mc:Fallback xmlns="">
          <p:sp>
            <p:nvSpPr>
              <p:cNvPr id="5" name="矩形 4">
                <a:extLst>
                  <a:ext uri="{FF2B5EF4-FFF2-40B4-BE49-F238E27FC236}">
                    <a16:creationId xmlns:a16="http://schemas.microsoft.com/office/drawing/2014/main" xmlns:a14="http://schemas.microsoft.com/office/drawing/2010/main" xmlns="" id="{82C5AE7E-02F7-41F1-BF5E-91B94FC45F98}"/>
                  </a:ext>
                </a:extLst>
              </p:cNvPr>
              <p:cNvSpPr>
                <a:spLocks noRot="1" noChangeAspect="1" noMove="1" noResize="1" noEditPoints="1" noAdjustHandles="1" noChangeArrowheads="1" noChangeShapeType="1" noTextEdit="1"/>
              </p:cNvSpPr>
              <p:nvPr/>
            </p:nvSpPr>
            <p:spPr>
              <a:xfrm>
                <a:off x="250487" y="392777"/>
                <a:ext cx="11723912" cy="3257430"/>
              </a:xfrm>
              <a:prstGeom prst="rect">
                <a:avLst/>
              </a:prstGeom>
              <a:blipFill rotWithShape="1">
                <a:blip r:embed="rId3"/>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2348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945227"/>
                <a:ext cx="11723912" cy="513255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9</a:t>
                </a:r>
                <a:r>
                  <a:rPr lang="zh-CN" altLang="zh-CN" sz="2800" dirty="0"/>
                  <a:t>　</a:t>
                </a:r>
                <a:r>
                  <a:rPr lang="en-US" altLang="zh-CN" sz="2800" dirty="0"/>
                  <a:t>[2017</a:t>
                </a:r>
                <a:r>
                  <a:rPr lang="zh-CN" altLang="zh-CN" sz="2800" dirty="0"/>
                  <a:t>全国卷</a:t>
                </a:r>
                <a:r>
                  <a:rPr lang="en-US" altLang="zh-CN" sz="2800" dirty="0"/>
                  <a:t>Ⅱ,12,6</a:t>
                </a:r>
                <a:r>
                  <a:rPr lang="zh-CN" altLang="zh-CN" sz="2800" dirty="0"/>
                  <a:t>分</a:t>
                </a:r>
                <a:r>
                  <a:rPr lang="en-US" altLang="zh-CN" sz="2800" dirty="0"/>
                  <a:t>]</a:t>
                </a:r>
                <a:r>
                  <a:rPr lang="zh-CN" altLang="zh-CN" sz="2800" dirty="0"/>
                  <a:t>改变</a:t>
                </a:r>
                <a:r>
                  <a:rPr lang="en-US" altLang="zh-CN" sz="2800" dirty="0"/>
                  <a:t>0.1 mol·L</a:t>
                </a:r>
                <a:r>
                  <a:rPr lang="en-US" altLang="zh-CN" sz="2800" baseline="30000" dirty="0"/>
                  <a:t>-1</a:t>
                </a:r>
                <a:r>
                  <a:rPr lang="zh-CN" altLang="zh-CN" sz="2800" dirty="0"/>
                  <a:t>二元弱酸</a:t>
                </a:r>
                <a:r>
                  <a:rPr lang="en-US" altLang="zh-CN" sz="2800" dirty="0"/>
                  <a:t>H</a:t>
                </a:r>
                <a:r>
                  <a:rPr lang="en-US" altLang="zh-CN" sz="2800" baseline="-25000" dirty="0"/>
                  <a:t>2</a:t>
                </a:r>
                <a:r>
                  <a:rPr lang="en-US" altLang="zh-CN" sz="2800" dirty="0"/>
                  <a:t>A</a:t>
                </a:r>
                <a:r>
                  <a:rPr lang="zh-CN" altLang="zh-CN" sz="2800" dirty="0"/>
                  <a:t>溶液的</a:t>
                </a:r>
                <a:r>
                  <a:rPr lang="en-US" altLang="zh-CN" sz="2800" dirty="0"/>
                  <a:t>pH,</a:t>
                </a:r>
                <a:r>
                  <a:rPr lang="zh-CN" altLang="zh-CN" sz="2800" dirty="0"/>
                  <a:t>溶液中</a:t>
                </a:r>
                <a:r>
                  <a:rPr lang="en-US" altLang="zh-CN" sz="2800" dirty="0"/>
                  <a:t>H</a:t>
                </a:r>
                <a:r>
                  <a:rPr lang="en-US" altLang="zh-CN" sz="2800" baseline="-25000" dirty="0"/>
                  <a:t>2</a:t>
                </a:r>
                <a:r>
                  <a:rPr lang="en-US" altLang="zh-CN" sz="2800" dirty="0"/>
                  <a:t>A</a:t>
                </a:r>
                <a:r>
                  <a:rPr lang="zh-CN" altLang="zh-CN" sz="2800" dirty="0"/>
                  <a:t>、</a:t>
                </a:r>
                <a:r>
                  <a:rPr lang="en-US" altLang="zh-CN" sz="2800" dirty="0"/>
                  <a:t>HA</a:t>
                </a:r>
                <a:r>
                  <a:rPr lang="en-US" altLang="zh-CN" sz="2800" baseline="30000" dirty="0"/>
                  <a:t>-</a:t>
                </a:r>
                <a:r>
                  <a:rPr lang="zh-CN" altLang="zh-CN" sz="2800" dirty="0"/>
                  <a:t>、</a:t>
                </a:r>
                <a:r>
                  <a:rPr lang="en-US" altLang="zh-CN" sz="2800" dirty="0"/>
                  <a:t>A</a:t>
                </a:r>
                <a:r>
                  <a:rPr lang="en-US" altLang="zh-CN" sz="2800" baseline="30000" dirty="0"/>
                  <a:t>2-</a:t>
                </a:r>
                <a:r>
                  <a:rPr lang="zh-CN" altLang="zh-CN" sz="2800" dirty="0"/>
                  <a:t>的物质的量分数</a:t>
                </a:r>
                <a:r>
                  <a:rPr lang="en-US" altLang="zh-CN" sz="2800" i="1" dirty="0"/>
                  <a:t>δ</a:t>
                </a:r>
                <a:r>
                  <a:rPr lang="en-US" altLang="zh-CN" sz="2800" dirty="0"/>
                  <a:t>(X)</a:t>
                </a:r>
                <a:r>
                  <a:rPr lang="zh-CN" altLang="zh-CN" sz="2800" dirty="0"/>
                  <a:t>随</a:t>
                </a:r>
                <a:r>
                  <a:rPr lang="en-US" altLang="zh-CN" sz="2800" dirty="0"/>
                  <a:t>pH</a:t>
                </a:r>
                <a:r>
                  <a:rPr lang="zh-CN" altLang="zh-CN" sz="2800" dirty="0"/>
                  <a:t>的变化如图所示</a:t>
                </a:r>
                <a:r>
                  <a:rPr lang="en-US" altLang="zh-CN" sz="2800" dirty="0"/>
                  <a:t>[</a:t>
                </a:r>
                <a:r>
                  <a:rPr lang="zh-CN" altLang="zh-CN" sz="2800" dirty="0"/>
                  <a:t>已知</a:t>
                </a:r>
                <a:r>
                  <a:rPr lang="en-US" altLang="zh-CN" sz="2800" i="1" dirty="0"/>
                  <a:t>δ</a:t>
                </a:r>
                <a:r>
                  <a:rPr lang="en-US" altLang="zh-CN" sz="2800" dirty="0"/>
                  <a:t>(X)=</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X</m:t>
                        </m:r>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𝐴</m:t>
                        </m:r>
                        <m:r>
                          <m:rPr>
                            <m:nor/>
                          </m:rPr>
                          <a:rPr lang="en-US" altLang="zh-CN" sz="2800"/>
                          <m:t>)</m:t>
                        </m:r>
                        <m:r>
                          <a:rPr lang="en-US" altLang="zh-CN" sz="2800">
                            <a:latin typeface="Cambria Math" panose="02040503050406030204" pitchFamily="18" charset="0"/>
                          </a:rPr>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m:rPr>
                                <m:nor/>
                              </m:rPr>
                              <a:rPr lang="en-US" altLang="zh-CN" sz="2800" i="1"/>
                              <m:t>−</m:t>
                            </m:r>
                          </m:sup>
                        </m:sSup>
                        <m:r>
                          <m:rPr>
                            <m:nor/>
                          </m:rPr>
                          <a:rPr lang="en-US" altLang="zh-CN" sz="2800"/>
                          <m:t>)</m:t>
                        </m:r>
                        <m:r>
                          <a:rPr lang="en-US" altLang="zh-CN" sz="2800">
                            <a:latin typeface="Cambria Math" panose="02040503050406030204" pitchFamily="18" charset="0"/>
                          </a:rPr>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a:rPr lang="en-US" altLang="zh-CN" sz="2800">
                                <a:latin typeface="Cambria Math" panose="02040503050406030204" pitchFamily="18" charset="0"/>
                              </a:rPr>
                              <m:t>2</m:t>
                            </m:r>
                            <m:r>
                              <m:rPr>
                                <m:nor/>
                              </m:rPr>
                              <a:rPr lang="en-US" altLang="zh-CN" sz="2800" i="1"/>
                              <m:t>−</m:t>
                            </m:r>
                          </m:sup>
                        </m:sSup>
                        <m:r>
                          <m:rPr>
                            <m:nor/>
                          </m:rPr>
                          <a:rPr lang="en-US" altLang="zh-CN" sz="2800"/>
                          <m:t>)</m:t>
                        </m:r>
                      </m:den>
                    </m:f>
                  </m:oMath>
                </a14:m>
                <a:r>
                  <a:rPr lang="en-US" altLang="zh-CN" sz="2800" dirty="0"/>
                  <a:t>]</a:t>
                </a:r>
                <a:r>
                  <a:rPr lang="zh-CN" altLang="zh-CN" sz="2800" dirty="0"/>
                  <a:t>。下列叙述错误的是</a:t>
                </a:r>
                <a:endParaRPr lang="en-US" altLang="zh-CN" sz="2800" dirty="0"/>
              </a:p>
              <a:p>
                <a:pPr>
                  <a:lnSpc>
                    <a:spcPct val="150000"/>
                  </a:lnSpc>
                </a:pPr>
                <a:r>
                  <a:rPr lang="en-US" altLang="zh-CN" sz="2800" dirty="0" err="1"/>
                  <a:t>A.pH</a:t>
                </a:r>
                <a:r>
                  <a:rPr lang="en-US" altLang="zh-CN" sz="2800" dirty="0"/>
                  <a:t>=1.2</a:t>
                </a:r>
                <a:r>
                  <a:rPr lang="zh-CN" altLang="zh-CN" sz="2800" dirty="0"/>
                  <a:t>时</a:t>
                </a:r>
                <a:r>
                  <a:rPr lang="en-US" altLang="zh-CN" sz="2800" dirty="0"/>
                  <a:t>,</a:t>
                </a:r>
                <a:r>
                  <a:rPr lang="en-US" altLang="zh-CN" sz="2800" i="1" dirty="0"/>
                  <a:t>c</a:t>
                </a:r>
                <a:r>
                  <a:rPr lang="en-US" altLang="zh-CN" sz="2800" dirty="0"/>
                  <a:t>(H</a:t>
                </a:r>
                <a:r>
                  <a:rPr lang="en-US" altLang="zh-CN" sz="2800" baseline="-25000" dirty="0"/>
                  <a:t>2</a:t>
                </a:r>
                <a:r>
                  <a:rPr lang="en-US" altLang="zh-CN" sz="2800" dirty="0"/>
                  <a:t>A)=</a:t>
                </a:r>
                <a:r>
                  <a:rPr lang="en-US" altLang="zh-CN" sz="2800" i="1" dirty="0"/>
                  <a:t>c</a:t>
                </a:r>
                <a:r>
                  <a:rPr lang="en-US" altLang="zh-CN" sz="2800" dirty="0"/>
                  <a:t>(HA</a:t>
                </a:r>
                <a:r>
                  <a:rPr lang="en-US" altLang="zh-CN" sz="2800" baseline="30000" dirty="0"/>
                  <a:t>-</a:t>
                </a:r>
                <a:r>
                  <a:rPr lang="en-US" altLang="zh-CN" sz="2800" dirty="0"/>
                  <a:t>)</a:t>
                </a:r>
                <a:endParaRPr lang="zh-CN" altLang="zh-CN" sz="2800" dirty="0"/>
              </a:p>
              <a:p>
                <a:pPr>
                  <a:lnSpc>
                    <a:spcPct val="150000"/>
                  </a:lnSpc>
                </a:pPr>
                <a:r>
                  <a:rPr lang="en-US" altLang="zh-CN" sz="2800" dirty="0" err="1"/>
                  <a:t>B.lg</a:t>
                </a:r>
                <a:r>
                  <a:rPr lang="en-US" altLang="zh-CN" sz="2800" dirty="0"/>
                  <a:t> [</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A)]=-4.2</a:t>
                </a:r>
                <a:endParaRPr lang="zh-CN" altLang="zh-CN" sz="2800" dirty="0"/>
              </a:p>
              <a:p>
                <a:pPr>
                  <a:lnSpc>
                    <a:spcPct val="150000"/>
                  </a:lnSpc>
                </a:pPr>
                <a:r>
                  <a:rPr lang="en-US" altLang="zh-CN" sz="2800" dirty="0" err="1"/>
                  <a:t>C.pH</a:t>
                </a:r>
                <a:r>
                  <a:rPr lang="en-US" altLang="zh-CN" sz="2800" dirty="0"/>
                  <a:t>=2.7</a:t>
                </a:r>
                <a:r>
                  <a:rPr lang="zh-CN" altLang="zh-CN" sz="2800" dirty="0"/>
                  <a:t>时</a:t>
                </a:r>
                <a:r>
                  <a:rPr lang="en-US" altLang="zh-CN" sz="2800" dirty="0"/>
                  <a:t>,</a:t>
                </a:r>
                <a:r>
                  <a:rPr lang="en-US" altLang="zh-CN" sz="2800" i="1" dirty="0"/>
                  <a:t>c</a:t>
                </a:r>
                <a:r>
                  <a:rPr lang="en-US" altLang="zh-CN" sz="2800" dirty="0"/>
                  <a:t>(HA</a:t>
                </a:r>
                <a:r>
                  <a:rPr lang="en-US" altLang="zh-CN" sz="2800" baseline="30000" dirty="0"/>
                  <a:t>-</a:t>
                </a:r>
                <a:r>
                  <a:rPr lang="en-US" altLang="zh-CN" sz="2800" dirty="0"/>
                  <a:t>)&gt;</a:t>
                </a:r>
                <a:r>
                  <a:rPr lang="en-US" altLang="zh-CN" sz="2800" i="1" dirty="0"/>
                  <a:t>c</a:t>
                </a:r>
                <a:r>
                  <a:rPr lang="en-US" altLang="zh-CN" sz="2800" dirty="0"/>
                  <a:t>(H</a:t>
                </a:r>
                <a:r>
                  <a:rPr lang="en-US" altLang="zh-CN" sz="2800" baseline="-25000" dirty="0"/>
                  <a:t>2</a:t>
                </a:r>
                <a:r>
                  <a:rPr lang="en-US" altLang="zh-CN" sz="2800" dirty="0"/>
                  <a:t>A)=</a:t>
                </a:r>
                <a:r>
                  <a:rPr lang="en-US" altLang="zh-CN" sz="2800" i="1" dirty="0"/>
                  <a:t>c</a:t>
                </a:r>
                <a:r>
                  <a:rPr lang="en-US" altLang="zh-CN" sz="2800" dirty="0"/>
                  <a:t>(A</a:t>
                </a:r>
                <a:r>
                  <a:rPr lang="en-US" altLang="zh-CN" sz="2800" baseline="30000" dirty="0"/>
                  <a:t>2-</a:t>
                </a:r>
                <a:r>
                  <a:rPr lang="en-US" altLang="zh-CN" sz="2800" dirty="0"/>
                  <a:t>)</a:t>
                </a:r>
                <a:endParaRPr lang="zh-CN" altLang="zh-CN" sz="2800" dirty="0"/>
              </a:p>
              <a:p>
                <a:pPr>
                  <a:lnSpc>
                    <a:spcPct val="150000"/>
                  </a:lnSpc>
                </a:pPr>
                <a:r>
                  <a:rPr lang="en-US" altLang="zh-CN" sz="2800" dirty="0" err="1"/>
                  <a:t>D.pH</a:t>
                </a:r>
                <a:r>
                  <a:rPr lang="en-US" altLang="zh-CN" sz="2800" dirty="0"/>
                  <a:t>=4.2</a:t>
                </a:r>
                <a:r>
                  <a:rPr lang="zh-CN" altLang="zh-CN" sz="2800" dirty="0"/>
                  <a:t>时</a:t>
                </a:r>
                <a:r>
                  <a:rPr lang="en-US" altLang="zh-CN" sz="2800" dirty="0"/>
                  <a:t>,</a:t>
                </a:r>
                <a:r>
                  <a:rPr lang="en-US" altLang="zh-CN" sz="2800" i="1" dirty="0"/>
                  <a:t>c</a:t>
                </a:r>
                <a:r>
                  <a:rPr lang="en-US" altLang="zh-CN" sz="2800" dirty="0"/>
                  <a:t>(HA</a:t>
                </a:r>
                <a:r>
                  <a:rPr lang="en-US" altLang="zh-CN" sz="2800" baseline="30000" dirty="0"/>
                  <a:t>-</a:t>
                </a:r>
                <a:r>
                  <a:rPr lang="en-US" altLang="zh-CN" sz="2800" dirty="0"/>
                  <a:t>)=</a:t>
                </a:r>
                <a:r>
                  <a:rPr lang="en-US" altLang="zh-CN" sz="2800" i="1" dirty="0"/>
                  <a:t>c</a:t>
                </a:r>
                <a:r>
                  <a:rPr lang="en-US" altLang="zh-CN" sz="2800" dirty="0"/>
                  <a:t>(A</a:t>
                </a:r>
                <a:r>
                  <a:rPr lang="en-US" altLang="zh-CN" sz="2800" baseline="30000" dirty="0"/>
                  <a:t>2-</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endParaRPr lang="zh-CN"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945227"/>
                <a:ext cx="11723912" cy="5132559"/>
              </a:xfrm>
              <a:prstGeom prst="rect">
                <a:avLst/>
              </a:prstGeom>
              <a:blipFill>
                <a:blip r:embed="rId2"/>
                <a:stretch>
                  <a:fillRect l="-1040" b="-950"/>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597263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溶液中粒子浓度大小的比较</a:t>
            </a:r>
          </a:p>
        </p:txBody>
      </p:sp>
      <p:pic>
        <p:nvPicPr>
          <p:cNvPr id="10" name="DAHKDAHK-1.jpg" descr="id:2147509437;FounderCES">
            <a:extLst>
              <a:ext uri="{FF2B5EF4-FFF2-40B4-BE49-F238E27FC236}">
                <a16:creationId xmlns="" xmlns:a16="http://schemas.microsoft.com/office/drawing/2014/main" id="{04F9AAE8-739A-471C-9BF0-505D2BB2F08E}"/>
              </a:ext>
            </a:extLst>
          </p:cNvPr>
          <p:cNvPicPr/>
          <p:nvPr/>
        </p:nvPicPr>
        <p:blipFill>
          <a:blip r:embed="rId3"/>
          <a:stretch>
            <a:fillRect/>
          </a:stretch>
        </p:blipFill>
        <p:spPr>
          <a:xfrm>
            <a:off x="7880858" y="2916465"/>
            <a:ext cx="3794978" cy="2996308"/>
          </a:xfrm>
          <a:prstGeom prst="rect">
            <a:avLst/>
          </a:prstGeom>
        </p:spPr>
      </p:pic>
    </p:spTree>
    <p:extLst>
      <p:ext uri="{BB962C8B-B14F-4D97-AF65-F5344CB8AC3E}">
        <p14:creationId xmlns:p14="http://schemas.microsoft.com/office/powerpoint/2010/main" val="2650244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B8CEB4E7-39BE-4E34-A10E-D648C0C2D0E0}"/>
                  </a:ext>
                </a:extLst>
              </p:cNvPr>
              <p:cNvSpPr/>
              <p:nvPr/>
            </p:nvSpPr>
            <p:spPr>
              <a:xfrm>
                <a:off x="250487" y="481678"/>
                <a:ext cx="11723912" cy="5778890"/>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a:t>
                </a:r>
                <a:r>
                  <a:rPr lang="en-US" altLang="zh-CN" sz="2800" dirty="0"/>
                  <a:t> </a:t>
                </a:r>
                <a:r>
                  <a:rPr lang="zh-CN" altLang="zh-CN" sz="2800" dirty="0"/>
                  <a:t>解答本题的关键是明确</a:t>
                </a:r>
                <a:r>
                  <a:rPr lang="en-US" altLang="zh-CN" sz="2800" i="1" dirty="0"/>
                  <a:t>δ</a:t>
                </a:r>
                <a:r>
                  <a:rPr lang="en-US" altLang="zh-CN" sz="2800" dirty="0"/>
                  <a:t>(X)</a:t>
                </a:r>
                <a:r>
                  <a:rPr lang="zh-CN" altLang="zh-CN" sz="2800" dirty="0"/>
                  <a:t>与溶液</a:t>
                </a:r>
                <a:r>
                  <a:rPr lang="en-US" altLang="zh-CN" sz="2800" dirty="0"/>
                  <a:t>pH</a:t>
                </a:r>
                <a:r>
                  <a:rPr lang="zh-CN" altLang="zh-CN" sz="2800" dirty="0"/>
                  <a:t>的对应关系</a:t>
                </a:r>
                <a:r>
                  <a:rPr lang="en-US" altLang="zh-CN" sz="2800" dirty="0"/>
                  <a:t>,</a:t>
                </a:r>
                <a:r>
                  <a:rPr lang="zh-CN" altLang="zh-CN" sz="2800" dirty="0"/>
                  <a:t>以及</a:t>
                </a:r>
                <a:r>
                  <a:rPr lang="en-US" altLang="zh-CN" sz="2800" dirty="0"/>
                  <a:t>H</a:t>
                </a:r>
                <a:r>
                  <a:rPr lang="en-US" altLang="zh-CN" sz="2800" baseline="-25000" dirty="0"/>
                  <a:t>2</a:t>
                </a:r>
                <a:r>
                  <a:rPr lang="en-US" altLang="zh-CN" sz="2800" dirty="0"/>
                  <a:t>A</a:t>
                </a:r>
                <a:r>
                  <a:rPr lang="zh-CN" altLang="zh-CN" sz="2800" dirty="0"/>
                  <a:t>、</a:t>
                </a:r>
                <a:r>
                  <a:rPr lang="en-US" altLang="zh-CN" sz="2800" dirty="0"/>
                  <a:t>HA</a:t>
                </a:r>
                <a:r>
                  <a:rPr lang="en-US" altLang="zh-CN" sz="2800" baseline="30000" dirty="0"/>
                  <a:t>-</a:t>
                </a:r>
                <a:r>
                  <a:rPr lang="zh-CN" altLang="zh-CN" sz="2800" dirty="0"/>
                  <a:t>、</a:t>
                </a:r>
                <a:r>
                  <a:rPr lang="en-US" altLang="zh-CN" sz="2800" dirty="0"/>
                  <a:t>A</a:t>
                </a:r>
                <a:r>
                  <a:rPr lang="en-US" altLang="zh-CN" sz="2800" baseline="30000" dirty="0"/>
                  <a:t>2-</a:t>
                </a:r>
                <a:r>
                  <a:rPr lang="zh-CN" altLang="zh-CN" sz="2800" dirty="0"/>
                  <a:t>的浓度与</a:t>
                </a:r>
                <a:r>
                  <a:rPr lang="en-US" altLang="zh-CN" sz="2800" dirty="0"/>
                  <a:t>pH</a:t>
                </a:r>
                <a:r>
                  <a:rPr lang="zh-CN" altLang="zh-CN" sz="2800" dirty="0"/>
                  <a:t>的大小关系。</a:t>
                </a:r>
                <a:r>
                  <a:rPr lang="en-US" altLang="zh-CN" sz="2800" dirty="0"/>
                  <a:t>B</a:t>
                </a:r>
                <a:r>
                  <a:rPr lang="zh-CN" altLang="zh-CN" sz="2800" dirty="0"/>
                  <a:t>项</a:t>
                </a:r>
                <a:r>
                  <a:rPr lang="en-US" altLang="zh-CN" sz="2800" dirty="0"/>
                  <a:t>,</a:t>
                </a:r>
                <a:r>
                  <a:rPr lang="zh-CN" altLang="zh-CN" sz="2800" dirty="0"/>
                  <a:t>由</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(A</a:t>
                </a:r>
                <a:r>
                  <a:rPr lang="en-US" altLang="zh-CN" sz="2800" baseline="30000" dirty="0"/>
                  <a:t>2-</a:t>
                </a:r>
                <a:r>
                  <a:rPr lang="en-US" altLang="zh-CN" sz="2800" dirty="0"/>
                  <a:t>)/</a:t>
                </a:r>
                <a:r>
                  <a:rPr lang="en-US" altLang="zh-CN" sz="2800" i="1" dirty="0"/>
                  <a:t>c</a:t>
                </a:r>
                <a:r>
                  <a:rPr lang="en-US" altLang="zh-CN" sz="2800" dirty="0"/>
                  <a:t>(HA</a:t>
                </a:r>
                <a:r>
                  <a:rPr lang="en-US" altLang="zh-CN" sz="2800" baseline="30000" dirty="0"/>
                  <a:t>-</a:t>
                </a:r>
                <a:r>
                  <a:rPr lang="en-US" altLang="zh-CN" sz="2800" dirty="0"/>
                  <a:t>)</a:t>
                </a:r>
                <a:r>
                  <a:rPr lang="zh-CN" altLang="zh-CN" sz="2800" dirty="0"/>
                  <a:t>知</a:t>
                </a:r>
                <a:r>
                  <a:rPr lang="en-US" altLang="zh-CN" sz="2800" dirty="0"/>
                  <a:t>,</a:t>
                </a:r>
                <a:r>
                  <a:rPr lang="zh-CN" altLang="zh-CN" sz="2800" dirty="0"/>
                  <a:t>当</a:t>
                </a:r>
                <a:r>
                  <a:rPr lang="en-US" altLang="zh-CN" sz="2800" i="1" dirty="0"/>
                  <a:t>c</a:t>
                </a:r>
                <a:r>
                  <a:rPr lang="en-US" altLang="zh-CN" sz="2800" dirty="0"/>
                  <a:t>(A</a:t>
                </a:r>
                <a:r>
                  <a:rPr lang="en-US" altLang="zh-CN" sz="2800" baseline="30000" dirty="0"/>
                  <a:t>2-</a:t>
                </a:r>
                <a:r>
                  <a:rPr lang="en-US" altLang="zh-CN" sz="2800" dirty="0"/>
                  <a:t>)=</a:t>
                </a:r>
                <a:r>
                  <a:rPr lang="en-US" altLang="zh-CN" sz="2800" i="1" dirty="0"/>
                  <a:t>c</a:t>
                </a:r>
                <a:r>
                  <a:rPr lang="en-US" altLang="zh-CN" sz="2800" dirty="0"/>
                  <a:t>(HA</a:t>
                </a:r>
                <a:r>
                  <a:rPr lang="en-US" altLang="zh-CN" sz="2800" baseline="30000" dirty="0"/>
                  <a:t>-</a:t>
                </a:r>
                <a:r>
                  <a:rPr lang="en-US" altLang="zh-CN" sz="2800" dirty="0"/>
                  <a:t>)</a:t>
                </a:r>
                <a:r>
                  <a:rPr lang="zh-CN" altLang="zh-CN" sz="2800" dirty="0"/>
                  <a:t>时</a:t>
                </a:r>
                <a:r>
                  <a:rPr lang="en-US" altLang="zh-CN" sz="2800" dirty="0"/>
                  <a:t>,</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a:t>
                </a:r>
                <a:r>
                  <a:rPr lang="en-US" altLang="zh-CN" sz="2800" i="1" dirty="0"/>
                  <a:t>c</a:t>
                </a:r>
                <a:r>
                  <a:rPr lang="en-US" altLang="zh-CN" sz="2800" dirty="0"/>
                  <a:t>(H</a:t>
                </a:r>
                <a:r>
                  <a:rPr lang="en-US" altLang="zh-CN" sz="2800" baseline="30000" dirty="0"/>
                  <a:t>+</a:t>
                </a:r>
                <a:r>
                  <a:rPr lang="en-US" altLang="zh-CN" sz="2800" dirty="0"/>
                  <a:t>),</a:t>
                </a:r>
                <a:r>
                  <a:rPr lang="en-US" altLang="zh-CN" sz="2800" dirty="0" err="1"/>
                  <a:t>lg</a:t>
                </a:r>
                <a:r>
                  <a:rPr lang="en-US" altLang="zh-CN" sz="2800" dirty="0"/>
                  <a:t>[</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a:t>
                </a:r>
                <a:r>
                  <a:rPr lang="en-US" altLang="zh-CN" sz="2800" dirty="0" err="1"/>
                  <a:t>lg</a:t>
                </a:r>
                <a:r>
                  <a:rPr lang="en-US" altLang="zh-CN" sz="2800" dirty="0"/>
                  <a:t> </a:t>
                </a:r>
                <a:r>
                  <a:rPr lang="en-US" altLang="zh-CN" sz="2800" i="1" dirty="0"/>
                  <a:t>c</a:t>
                </a:r>
                <a:r>
                  <a:rPr lang="en-US" altLang="zh-CN" sz="2800" dirty="0"/>
                  <a:t>(H</a:t>
                </a:r>
                <a:r>
                  <a:rPr lang="en-US" altLang="zh-CN" sz="2800" baseline="30000" dirty="0"/>
                  <a:t>+</a:t>
                </a:r>
                <a:r>
                  <a:rPr lang="en-US" altLang="zh-CN" sz="2800" dirty="0"/>
                  <a:t>)=-pH</a:t>
                </a:r>
                <a:r>
                  <a:rPr lang="zh-CN" altLang="zh-CN" sz="2800" dirty="0"/>
                  <a:t>。</a:t>
                </a:r>
              </a:p>
              <a:p>
                <a:pPr algn="dist">
                  <a:lnSpc>
                    <a:spcPct val="150000"/>
                  </a:lnSpc>
                </a:pPr>
                <a:r>
                  <a:rPr lang="zh-CN" altLang="zh-CN" sz="2800" b="1" dirty="0">
                    <a:solidFill>
                      <a:srgbClr val="DA251C"/>
                    </a:solidFill>
                  </a:rPr>
                  <a:t>解析</a:t>
                </a:r>
                <a:r>
                  <a:rPr lang="zh-CN" altLang="zh-CN" sz="2800" dirty="0"/>
                  <a:t>　从图像中可以看出</a:t>
                </a:r>
                <a:r>
                  <a:rPr lang="en-US" altLang="zh-CN" sz="2800" dirty="0"/>
                  <a:t>pH=1.2</a:t>
                </a:r>
                <a:r>
                  <a:rPr lang="zh-CN" altLang="zh-CN" sz="2800" dirty="0"/>
                  <a:t>时</a:t>
                </a:r>
                <a:r>
                  <a:rPr lang="en-US" altLang="zh-CN" sz="2800" dirty="0"/>
                  <a:t>,</a:t>
                </a:r>
                <a:r>
                  <a:rPr lang="en-US" altLang="zh-CN" sz="2800" i="1" dirty="0"/>
                  <a:t>δ</a:t>
                </a:r>
                <a:r>
                  <a:rPr lang="en-US" altLang="zh-CN" sz="2800" dirty="0"/>
                  <a:t>(H</a:t>
                </a:r>
                <a:r>
                  <a:rPr lang="en-US" altLang="zh-CN" sz="2800" baseline="-25000" dirty="0"/>
                  <a:t>2</a:t>
                </a:r>
                <a:r>
                  <a:rPr lang="en-US" altLang="zh-CN" sz="2800" dirty="0"/>
                  <a:t>A)=</a:t>
                </a:r>
                <a:r>
                  <a:rPr lang="en-US" altLang="zh-CN" sz="2800" i="1" dirty="0"/>
                  <a:t>δ</a:t>
                </a:r>
                <a:r>
                  <a:rPr lang="en-US" altLang="zh-CN" sz="2800" dirty="0"/>
                  <a:t>(HA</a:t>
                </a:r>
                <a:r>
                  <a:rPr lang="en-US" altLang="zh-CN" sz="2800" baseline="30000" dirty="0"/>
                  <a:t>-</a:t>
                </a:r>
                <a:r>
                  <a:rPr lang="en-US" altLang="zh-CN" sz="2800" dirty="0"/>
                  <a:t>),</a:t>
                </a:r>
                <a:r>
                  <a:rPr lang="zh-CN" altLang="zh-CN" sz="2800" dirty="0"/>
                  <a:t>则 </a:t>
                </a:r>
                <a:r>
                  <a:rPr lang="en-US" altLang="zh-CN" sz="2800" i="1" dirty="0"/>
                  <a:t>c</a:t>
                </a:r>
                <a:r>
                  <a:rPr lang="en-US" altLang="zh-CN" sz="2800" dirty="0"/>
                  <a:t>(H</a:t>
                </a:r>
                <a:r>
                  <a:rPr lang="en-US" altLang="zh-CN" sz="2800" baseline="-25000" dirty="0"/>
                  <a:t>2</a:t>
                </a:r>
                <a:r>
                  <a:rPr lang="en-US" altLang="zh-CN" sz="2800" dirty="0"/>
                  <a:t>A)=</a:t>
                </a:r>
                <a:r>
                  <a:rPr lang="en-US" altLang="zh-CN" sz="2800" i="1" dirty="0"/>
                  <a:t>c</a:t>
                </a:r>
                <a:r>
                  <a:rPr lang="en-US" altLang="zh-CN" sz="2800" dirty="0"/>
                  <a:t>(HA</a:t>
                </a:r>
                <a:r>
                  <a:rPr lang="en-US" altLang="zh-CN" sz="2800" baseline="30000" dirty="0"/>
                  <a:t>-</a:t>
                </a:r>
                <a:r>
                  <a:rPr lang="en-US" altLang="zh-CN" sz="2800" dirty="0"/>
                  <a:t>),A</a:t>
                </a:r>
                <a:r>
                  <a:rPr lang="zh-CN" altLang="zh-CN" sz="2800" dirty="0"/>
                  <a:t>项正确</a:t>
                </a:r>
                <a:r>
                  <a:rPr lang="en-US" altLang="zh-CN" sz="2800" dirty="0"/>
                  <a:t>;</a:t>
                </a:r>
                <a:r>
                  <a:rPr lang="zh-CN" altLang="zh-CN" sz="2800" dirty="0"/>
                  <a:t>根据</a:t>
                </a:r>
                <a:r>
                  <a:rPr lang="en-US" altLang="zh-CN" sz="2800" dirty="0"/>
                  <a:t>HA</a:t>
                </a:r>
                <a:r>
                  <a:rPr lang="en-US" altLang="zh-CN" sz="2800" baseline="30000" dirty="0"/>
                  <a:t>-               </a:t>
                </a:r>
                <a:r>
                  <a:rPr lang="en-US" altLang="zh-CN" sz="2800" dirty="0"/>
                  <a:t>H</a:t>
                </a:r>
                <a:r>
                  <a:rPr lang="en-US" altLang="zh-CN" sz="2800" baseline="30000" dirty="0"/>
                  <a:t>+</a:t>
                </a:r>
                <a:r>
                  <a:rPr lang="en-US" altLang="zh-CN" sz="2800" dirty="0"/>
                  <a:t>+A</a:t>
                </a:r>
                <a:r>
                  <a:rPr lang="en-US" altLang="zh-CN" sz="2800" baseline="30000" dirty="0"/>
                  <a:t>2-</a:t>
                </a:r>
                <a:r>
                  <a:rPr lang="en-US" altLang="zh-CN" sz="2800" dirty="0"/>
                  <a:t>,</a:t>
                </a:r>
                <a:r>
                  <a:rPr lang="zh-CN" altLang="zh-CN" sz="2800" dirty="0"/>
                  <a:t>可确定</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a:rPr lang="en-US" altLang="zh-CN" sz="2800">
                                <a:latin typeface="Cambria Math" panose="02040503050406030204" pitchFamily="18" charset="0"/>
                              </a:rPr>
                              <m:t>2</m:t>
                            </m:r>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m:rPr>
                                <m:nor/>
                              </m:rPr>
                              <a:rPr lang="en-US" altLang="zh-CN" sz="2800" i="1"/>
                              <m:t>−</m:t>
                            </m:r>
                          </m:sup>
                        </m:sSup>
                        <m:r>
                          <m:rPr>
                            <m:nor/>
                          </m:rPr>
                          <a:rPr lang="en-US" altLang="zh-CN" sz="2800"/>
                          <m:t>)</m:t>
                        </m:r>
                      </m:den>
                    </m:f>
                  </m:oMath>
                </a14:m>
                <a:r>
                  <a:rPr lang="en-US" altLang="zh-CN" sz="2800" dirty="0"/>
                  <a:t>,</a:t>
                </a:r>
                <a:r>
                  <a:rPr lang="zh-CN" altLang="zh-CN" sz="2800" dirty="0"/>
                  <a:t>从图像中可以看出</a:t>
                </a:r>
                <a:r>
                  <a:rPr lang="en-US" altLang="zh-CN" sz="2800" dirty="0"/>
                  <a:t>pH=4.2</a:t>
                </a:r>
                <a:r>
                  <a:rPr lang="zh-CN" altLang="zh-CN" sz="2800" dirty="0"/>
                  <a:t>时</a:t>
                </a:r>
                <a:r>
                  <a:rPr lang="en-US" altLang="zh-CN" sz="2800" dirty="0"/>
                  <a:t>,</a:t>
                </a:r>
                <a:r>
                  <a:rPr lang="en-US" altLang="zh-CN" sz="2800" i="1" dirty="0"/>
                  <a:t>δ</a:t>
                </a:r>
                <a:r>
                  <a:rPr lang="en-US" altLang="zh-CN" sz="2800" dirty="0"/>
                  <a:t>(HA</a:t>
                </a:r>
                <a:r>
                  <a:rPr lang="en-US" altLang="zh-CN" sz="2800" baseline="30000" dirty="0"/>
                  <a:t>-</a:t>
                </a:r>
                <a:r>
                  <a:rPr lang="en-US" altLang="zh-CN" sz="2800" dirty="0"/>
                  <a:t>)=</a:t>
                </a:r>
                <a:r>
                  <a:rPr lang="en-US" altLang="zh-CN" sz="2800" i="1" dirty="0"/>
                  <a:t>δ</a:t>
                </a:r>
                <a:r>
                  <a:rPr lang="en-US" altLang="zh-CN" sz="2800" dirty="0"/>
                  <a:t>(A</a:t>
                </a:r>
                <a:r>
                  <a:rPr lang="en-US" altLang="zh-CN" sz="2800" baseline="30000" dirty="0"/>
                  <a:t>2-</a:t>
                </a:r>
                <a:r>
                  <a:rPr lang="en-US" altLang="zh-CN" sz="2800" dirty="0"/>
                  <a:t>),</a:t>
                </a:r>
                <a:r>
                  <a:rPr lang="zh-CN" altLang="zh-CN" sz="2800" dirty="0"/>
                  <a:t>则</a:t>
                </a:r>
                <a:r>
                  <a:rPr lang="en-US" altLang="zh-CN" sz="2800" i="1" dirty="0"/>
                  <a:t>c</a:t>
                </a:r>
                <a:r>
                  <a:rPr lang="en-US" altLang="zh-CN" sz="2800" dirty="0"/>
                  <a:t>(HA</a:t>
                </a:r>
                <a:r>
                  <a:rPr lang="en-US" altLang="zh-CN" sz="2800" baseline="30000" dirty="0"/>
                  <a:t>-</a:t>
                </a:r>
                <a:r>
                  <a:rPr lang="en-US" altLang="zh-CN" sz="2800" dirty="0"/>
                  <a:t>)=</a:t>
                </a:r>
                <a:r>
                  <a:rPr lang="en-US" altLang="zh-CN" sz="2800" i="1" dirty="0"/>
                  <a:t>c</a:t>
                </a:r>
                <a:r>
                  <a:rPr lang="en-US" altLang="zh-CN" sz="2800" dirty="0"/>
                  <a:t>(A</a:t>
                </a:r>
                <a:r>
                  <a:rPr lang="en-US" altLang="zh-CN" sz="2800" baseline="30000" dirty="0"/>
                  <a:t>2-</a:t>
                </a:r>
                <a:r>
                  <a:rPr lang="en-US" altLang="zh-CN" sz="2800" dirty="0"/>
                  <a:t>),</a:t>
                </a:r>
                <a:r>
                  <a:rPr lang="zh-CN" altLang="zh-CN" sz="2800" dirty="0"/>
                  <a:t>即</a:t>
                </a:r>
                <a:r>
                  <a:rPr lang="en-US" altLang="zh-CN" sz="2800" dirty="0" err="1"/>
                  <a:t>lg</a:t>
                </a:r>
                <a:r>
                  <a:rPr lang="en-US" altLang="zh-CN" sz="2800" dirty="0"/>
                  <a:t> [</a:t>
                </a:r>
                <a:r>
                  <a:rPr lang="en-US" altLang="zh-CN" sz="2800" i="1" dirty="0"/>
                  <a:t>K</a:t>
                </a:r>
                <a:r>
                  <a:rPr lang="en-US" altLang="zh-CN" sz="2800" baseline="-25000" dirty="0"/>
                  <a:t>2</a:t>
                </a:r>
                <a:r>
                  <a:rPr lang="en-US" altLang="zh-CN" sz="2800" dirty="0"/>
                  <a:t>(H</a:t>
                </a:r>
                <a:r>
                  <a:rPr lang="en-US" altLang="zh-CN" sz="2800" baseline="-25000" dirty="0"/>
                  <a:t>2</a:t>
                </a:r>
                <a:r>
                  <a:rPr lang="en-US" altLang="zh-CN" sz="2800" dirty="0"/>
                  <a:t>A)]=</a:t>
                </a:r>
                <a:r>
                  <a:rPr lang="en-US" altLang="zh-CN" sz="2800" dirty="0" err="1"/>
                  <a:t>lg</a:t>
                </a:r>
                <a:r>
                  <a:rPr lang="en-US" altLang="zh-CN" sz="2800" dirty="0"/>
                  <a:t> </a:t>
                </a:r>
                <a:r>
                  <a:rPr lang="en-US" altLang="zh-CN" sz="2800" i="1" dirty="0"/>
                  <a:t>c</a:t>
                </a:r>
                <a:r>
                  <a:rPr lang="en-US" altLang="zh-CN" sz="2800" dirty="0"/>
                  <a:t>(H</a:t>
                </a:r>
                <a:r>
                  <a:rPr lang="en-US" altLang="zh-CN" sz="2800" baseline="30000" dirty="0"/>
                  <a:t>+</a:t>
                </a:r>
                <a:r>
                  <a:rPr lang="en-US" altLang="zh-CN" sz="2800" dirty="0"/>
                  <a:t>)=-4.2,B</a:t>
                </a:r>
                <a:r>
                  <a:rPr lang="zh-CN" altLang="zh-CN" sz="2800" dirty="0"/>
                  <a:t>项正确</a:t>
                </a:r>
                <a:r>
                  <a:rPr lang="en-US" altLang="zh-CN" sz="2800" dirty="0"/>
                  <a:t>;</a:t>
                </a:r>
                <a:r>
                  <a:rPr lang="zh-CN" altLang="zh-CN" sz="2800" dirty="0"/>
                  <a:t>从图像中可以看出</a:t>
                </a:r>
                <a:r>
                  <a:rPr lang="en-US" altLang="zh-CN" sz="2800" dirty="0"/>
                  <a:t>pH=2.7</a:t>
                </a:r>
                <a:r>
                  <a:rPr lang="zh-CN" altLang="zh-CN" sz="2800" dirty="0"/>
                  <a:t>时</a:t>
                </a:r>
                <a:r>
                  <a:rPr lang="en-US" altLang="zh-CN" sz="2800" dirty="0"/>
                  <a:t>,</a:t>
                </a:r>
                <a:r>
                  <a:rPr lang="en-US" altLang="zh-CN" sz="2800" i="1" dirty="0"/>
                  <a:t>δ</a:t>
                </a:r>
                <a:r>
                  <a:rPr lang="en-US" altLang="zh-CN" sz="2800" dirty="0"/>
                  <a:t>(HA</a:t>
                </a:r>
                <a:r>
                  <a:rPr lang="en-US" altLang="zh-CN" sz="2800" baseline="30000" dirty="0"/>
                  <a:t>-</a:t>
                </a:r>
                <a:r>
                  <a:rPr lang="en-US" altLang="zh-CN" sz="2800" dirty="0"/>
                  <a:t>)&gt;</a:t>
                </a:r>
                <a:r>
                  <a:rPr lang="en-US" altLang="zh-CN" sz="2800" i="1" dirty="0"/>
                  <a:t>δ</a:t>
                </a:r>
                <a:r>
                  <a:rPr lang="en-US" altLang="zh-CN" sz="2800" dirty="0"/>
                  <a:t>(H</a:t>
                </a:r>
                <a:r>
                  <a:rPr lang="en-US" altLang="zh-CN" sz="2800" baseline="-25000" dirty="0"/>
                  <a:t>2</a:t>
                </a:r>
                <a:r>
                  <a:rPr lang="en-US" altLang="zh-CN" sz="2800" dirty="0"/>
                  <a:t>A)=</a:t>
                </a:r>
                <a:r>
                  <a:rPr lang="en-US" altLang="zh-CN" sz="2800" i="1" dirty="0"/>
                  <a:t>δ</a:t>
                </a:r>
                <a:r>
                  <a:rPr lang="en-US" altLang="zh-CN" sz="2800" dirty="0"/>
                  <a:t>(A</a:t>
                </a:r>
                <a:r>
                  <a:rPr lang="en-US" altLang="zh-CN" sz="2800" baseline="30000" dirty="0"/>
                  <a:t>2-</a:t>
                </a:r>
                <a:r>
                  <a:rPr lang="en-US" altLang="zh-CN" sz="2800" dirty="0"/>
                  <a:t>),</a:t>
                </a:r>
                <a:r>
                  <a:rPr lang="zh-CN" altLang="zh-CN" sz="2800" dirty="0"/>
                  <a:t>则 </a:t>
                </a:r>
                <a:r>
                  <a:rPr lang="en-US" altLang="zh-CN" sz="2800" i="1" dirty="0"/>
                  <a:t>c</a:t>
                </a:r>
                <a:r>
                  <a:rPr lang="en-US" altLang="zh-CN" sz="2800" dirty="0"/>
                  <a:t>(HA</a:t>
                </a:r>
                <a:r>
                  <a:rPr lang="en-US" altLang="zh-CN" sz="2800" baseline="30000" dirty="0"/>
                  <a:t>-</a:t>
                </a:r>
                <a:r>
                  <a:rPr lang="en-US" altLang="zh-CN" sz="2800" dirty="0"/>
                  <a:t>)&gt;</a:t>
                </a:r>
                <a:r>
                  <a:rPr lang="en-US" altLang="zh-CN" sz="2800" i="1" dirty="0"/>
                  <a:t>c</a:t>
                </a:r>
                <a:r>
                  <a:rPr lang="en-US" altLang="zh-CN" sz="2800" dirty="0"/>
                  <a:t>(H</a:t>
                </a:r>
                <a:r>
                  <a:rPr lang="en-US" altLang="zh-CN" sz="2800" baseline="-25000" dirty="0"/>
                  <a:t>2</a:t>
                </a:r>
                <a:r>
                  <a:rPr lang="en-US" altLang="zh-CN" sz="2800" dirty="0"/>
                  <a:t>A)=</a:t>
                </a:r>
              </a:p>
              <a:p>
                <a:pPr>
                  <a:lnSpc>
                    <a:spcPct val="150000"/>
                  </a:lnSpc>
                </a:pPr>
                <a:r>
                  <a:rPr lang="en-US" altLang="zh-CN" sz="2800" i="1" dirty="0"/>
                  <a:t>c</a:t>
                </a:r>
                <a:r>
                  <a:rPr lang="en-US" altLang="zh-CN" sz="2800" dirty="0"/>
                  <a:t>(A</a:t>
                </a:r>
                <a:r>
                  <a:rPr lang="en-US" altLang="zh-CN" sz="2800" baseline="30000" dirty="0"/>
                  <a:t>2-</a:t>
                </a:r>
                <a:r>
                  <a:rPr lang="en-US" altLang="zh-CN" sz="2800" dirty="0"/>
                  <a:t>),C</a:t>
                </a:r>
                <a:r>
                  <a:rPr lang="zh-CN" altLang="zh-CN" sz="2800" dirty="0"/>
                  <a:t>项正确</a:t>
                </a:r>
                <a:r>
                  <a:rPr lang="en-US" altLang="zh-CN" sz="2800" dirty="0"/>
                  <a:t>;</a:t>
                </a:r>
                <a:r>
                  <a:rPr lang="zh-CN" altLang="zh-CN" sz="2800" dirty="0"/>
                  <a:t>从图像中可以看出</a:t>
                </a:r>
                <a:r>
                  <a:rPr lang="en-US" altLang="zh-CN" sz="2800" dirty="0"/>
                  <a:t>pH=4.2</a:t>
                </a:r>
                <a:r>
                  <a:rPr lang="zh-CN" altLang="zh-CN" sz="2800" dirty="0"/>
                  <a:t>时</a:t>
                </a:r>
                <a:r>
                  <a:rPr lang="en-US" altLang="zh-CN" sz="2800" dirty="0"/>
                  <a:t>,</a:t>
                </a:r>
                <a:r>
                  <a:rPr lang="en-US" altLang="zh-CN" sz="2800" i="1" dirty="0"/>
                  <a:t>δ</a:t>
                </a:r>
                <a:r>
                  <a:rPr lang="en-US" altLang="zh-CN" sz="2800" dirty="0"/>
                  <a:t>(HA</a:t>
                </a:r>
                <a:r>
                  <a:rPr lang="en-US" altLang="zh-CN" sz="2800" baseline="30000" dirty="0"/>
                  <a:t>-</a:t>
                </a:r>
                <a:r>
                  <a:rPr lang="en-US" altLang="zh-CN" sz="2800" dirty="0"/>
                  <a:t>)=</a:t>
                </a:r>
                <a:r>
                  <a:rPr lang="en-US" altLang="zh-CN" sz="2800" i="1" dirty="0"/>
                  <a:t>δ</a:t>
                </a:r>
                <a:r>
                  <a:rPr lang="en-US" altLang="zh-CN" sz="2800" dirty="0"/>
                  <a:t>(A</a:t>
                </a:r>
                <a:r>
                  <a:rPr lang="en-US" altLang="zh-CN" sz="2800" baseline="30000" dirty="0"/>
                  <a:t>2-</a:t>
                </a:r>
                <a:r>
                  <a:rPr lang="en-US" altLang="zh-CN" sz="2800" dirty="0"/>
                  <a:t>),</a:t>
                </a:r>
                <a:r>
                  <a:rPr lang="zh-CN" altLang="zh-CN" sz="2800" dirty="0"/>
                  <a:t>则</a:t>
                </a:r>
                <a:r>
                  <a:rPr lang="en-US" altLang="zh-CN" sz="2800" i="1" dirty="0"/>
                  <a:t>c</a:t>
                </a:r>
                <a:r>
                  <a:rPr lang="en-US" altLang="zh-CN" sz="2800" dirty="0"/>
                  <a:t>(HA</a:t>
                </a:r>
                <a:r>
                  <a:rPr lang="en-US" altLang="zh-CN" sz="2800" baseline="30000" dirty="0"/>
                  <a:t>-</a:t>
                </a:r>
                <a:r>
                  <a:rPr lang="en-US" altLang="zh-CN" sz="2800" dirty="0"/>
                  <a:t>)=</a:t>
                </a:r>
                <a:r>
                  <a:rPr lang="en-US" altLang="zh-CN" sz="2800" i="1" dirty="0"/>
                  <a:t> c</a:t>
                </a:r>
                <a:r>
                  <a:rPr lang="en-US" altLang="zh-CN" sz="2800" dirty="0"/>
                  <a:t>(A</a:t>
                </a:r>
                <a:r>
                  <a:rPr lang="en-US" altLang="zh-CN" sz="2800" baseline="30000" dirty="0"/>
                  <a:t>2-</a:t>
                </a:r>
                <a:r>
                  <a:rPr lang="en-US" altLang="zh-CN" sz="2800" dirty="0"/>
                  <a:t>)</a:t>
                </a:r>
                <a:endParaRPr lang="zh-CN" altLang="zh-CN" sz="2800" dirty="0"/>
              </a:p>
            </p:txBody>
          </p:sp>
        </mc:Choice>
        <mc:Fallback xmlns="">
          <p:sp>
            <p:nvSpPr>
              <p:cNvPr id="4" name="矩形 3">
                <a:extLst>
                  <a:ext uri="{FF2B5EF4-FFF2-40B4-BE49-F238E27FC236}">
                    <a16:creationId xmlns:a16="http://schemas.microsoft.com/office/drawing/2014/main" xmlns:a14="http://schemas.microsoft.com/office/drawing/2010/main" xmlns="" id="{B8CEB4E7-39BE-4E34-A10E-D648C0C2D0E0}"/>
                  </a:ext>
                </a:extLst>
              </p:cNvPr>
              <p:cNvSpPr>
                <a:spLocks noRot="1" noChangeAspect="1" noMove="1" noResize="1" noEditPoints="1" noAdjustHandles="1" noChangeArrowheads="1" noChangeShapeType="1" noTextEdit="1"/>
              </p:cNvSpPr>
              <p:nvPr/>
            </p:nvSpPr>
            <p:spPr>
              <a:xfrm>
                <a:off x="250487" y="481678"/>
                <a:ext cx="11723912" cy="5778890"/>
              </a:xfrm>
              <a:prstGeom prst="rect">
                <a:avLst/>
              </a:prstGeom>
              <a:blipFill rotWithShape="1">
                <a:blip r:embed="rId3"/>
                <a:stretch>
                  <a:fillRect l="-1040" r="-1092" b="-738"/>
                </a:stretch>
              </a:blipFill>
            </p:spPr>
            <p:txBody>
              <a:bodyPr/>
              <a:lstStyle/>
              <a:p>
                <a:r>
                  <a:rPr lang="zh-CN" altLang="en-US">
                    <a:noFill/>
                  </a:rPr>
                  <a:t> </a:t>
                </a:r>
              </a:p>
            </p:txBody>
          </p:sp>
        </mc:Fallback>
      </mc:AlternateContent>
      <p:pic>
        <p:nvPicPr>
          <p:cNvPr id="7" name="图片 356">
            <a:extLst>
              <a:ext uri="{FF2B5EF4-FFF2-40B4-BE49-F238E27FC236}">
                <a16:creationId xmlns="" xmlns:a16="http://schemas.microsoft.com/office/drawing/2014/main" id="{8D5C925A-B9C1-47C9-8B43-10A1D2891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145" y="3568701"/>
            <a:ext cx="645416" cy="38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32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4" name="矩形 3">
            <a:extLst>
              <a:ext uri="{FF2B5EF4-FFF2-40B4-BE49-F238E27FC236}">
                <a16:creationId xmlns="" xmlns:a16="http://schemas.microsoft.com/office/drawing/2014/main" id="{B8CEB4E7-39BE-4E34-A10E-D648C0C2D0E0}"/>
              </a:ext>
            </a:extLst>
          </p:cNvPr>
          <p:cNvSpPr/>
          <p:nvPr/>
        </p:nvSpPr>
        <p:spPr>
          <a:xfrm>
            <a:off x="250487" y="646778"/>
            <a:ext cx="11723912" cy="2677656"/>
          </a:xfrm>
          <a:prstGeom prst="rect">
            <a:avLst/>
          </a:prstGeom>
        </p:spPr>
        <p:txBody>
          <a:bodyPr wrap="square">
            <a:spAutoFit/>
          </a:bodyPr>
          <a:lstStyle/>
          <a:p>
            <a:pPr>
              <a:lnSpc>
                <a:spcPct val="150000"/>
              </a:lnSpc>
            </a:pPr>
            <a:r>
              <a:rPr lang="en-US" altLang="zh-CN" sz="2800" dirty="0"/>
              <a:t>≈0.05 mol·L</a:t>
            </a:r>
            <a:r>
              <a:rPr lang="en-US" altLang="zh-CN" sz="2800" baseline="30000" dirty="0"/>
              <a:t>-1</a:t>
            </a:r>
            <a:r>
              <a:rPr lang="en-US" altLang="zh-CN" sz="2800" dirty="0"/>
              <a:t>,</a:t>
            </a:r>
            <a:r>
              <a:rPr lang="zh-CN" altLang="zh-CN" sz="2800" dirty="0"/>
              <a:t>而</a:t>
            </a: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-4.2</a:t>
            </a:r>
            <a:r>
              <a:rPr lang="en-US" altLang="zh-CN" sz="2800" dirty="0"/>
              <a:t> mol·L</a:t>
            </a:r>
            <a:r>
              <a:rPr lang="en-US" altLang="zh-CN" sz="2800" baseline="30000" dirty="0"/>
              <a:t>-1</a:t>
            </a:r>
            <a:r>
              <a:rPr lang="en-US" altLang="zh-CN" sz="2800" dirty="0"/>
              <a:t>,D</a:t>
            </a:r>
            <a:r>
              <a:rPr lang="zh-CN" altLang="zh-CN" sz="2800" dirty="0"/>
              <a:t>项错误。</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D</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31351473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1351404"/>
                <a:ext cx="11723912" cy="513255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10</a:t>
                </a:r>
                <a:r>
                  <a:rPr lang="zh-CN" altLang="zh-CN" sz="2800" dirty="0"/>
                  <a:t>　</a:t>
                </a:r>
                <a:r>
                  <a:rPr lang="en-US" altLang="zh-CN" sz="2800" dirty="0"/>
                  <a:t>[2017</a:t>
                </a:r>
                <a:r>
                  <a:rPr lang="zh-CN" altLang="zh-CN" sz="2800" dirty="0"/>
                  <a:t>全国卷</a:t>
                </a:r>
                <a:r>
                  <a:rPr lang="en-US" altLang="zh-CN" sz="2800" dirty="0"/>
                  <a:t>Ⅰ,13,6</a:t>
                </a:r>
                <a:r>
                  <a:rPr lang="zh-CN" altLang="zh-CN" sz="2800" dirty="0"/>
                  <a:t>分</a:t>
                </a:r>
                <a:r>
                  <a:rPr lang="en-US" altLang="zh-CN" sz="2800" dirty="0"/>
                  <a:t>]</a:t>
                </a:r>
                <a:r>
                  <a:rPr lang="zh-CN" altLang="zh-CN" sz="2800" dirty="0"/>
                  <a:t>常温下将</a:t>
                </a:r>
                <a:r>
                  <a:rPr lang="en-US" altLang="zh-CN" sz="2800" dirty="0" err="1"/>
                  <a:t>NaOH</a:t>
                </a:r>
                <a:r>
                  <a:rPr lang="zh-CN" altLang="zh-CN" sz="2800" dirty="0"/>
                  <a:t>溶液滴加到己二酸</a:t>
                </a:r>
                <a:r>
                  <a:rPr lang="en-US" altLang="zh-CN" sz="2800" dirty="0"/>
                  <a:t>(H</a:t>
                </a:r>
                <a:r>
                  <a:rPr lang="en-US" altLang="zh-CN" sz="2800" baseline="-25000" dirty="0"/>
                  <a:t>2</a:t>
                </a:r>
                <a:r>
                  <a:rPr lang="en-US" altLang="zh-CN" sz="2800" dirty="0"/>
                  <a:t>X)</a:t>
                </a:r>
                <a:r>
                  <a:rPr lang="zh-CN" altLang="zh-CN" sz="2800" dirty="0"/>
                  <a:t>溶液中</a:t>
                </a:r>
                <a:r>
                  <a:rPr lang="en-US" altLang="zh-CN" sz="2800" dirty="0"/>
                  <a:t>,</a:t>
                </a:r>
                <a:r>
                  <a:rPr lang="zh-CN" altLang="zh-CN" sz="2800" dirty="0"/>
                  <a:t>混合溶液的</a:t>
                </a:r>
                <a:r>
                  <a:rPr lang="en-US" altLang="zh-CN" sz="2800" dirty="0"/>
                  <a:t>pH</a:t>
                </a:r>
                <a:r>
                  <a:rPr lang="zh-CN" altLang="zh-CN" sz="2800" dirty="0"/>
                  <a:t>与离子浓度变化的关系如图所示。下列叙述错误的是</a:t>
                </a:r>
                <a:endParaRPr lang="en-US" altLang="zh-CN" sz="2800" dirty="0"/>
              </a:p>
              <a:p>
                <a:pPr>
                  <a:lnSpc>
                    <a:spcPct val="150000"/>
                  </a:lnSpc>
                </a:pPr>
                <a:r>
                  <a:rPr lang="en-US" altLang="zh-CN" sz="2800" dirty="0"/>
                  <a:t>A.</a:t>
                </a:r>
                <a:r>
                  <a:rPr lang="en-US" altLang="zh-CN" sz="2800" i="1" dirty="0"/>
                  <a:t>K</a:t>
                </a:r>
                <a:r>
                  <a:rPr lang="en-US" altLang="zh-CN" sz="2800" baseline="-25000" dirty="0"/>
                  <a:t>a2</a:t>
                </a:r>
                <a:r>
                  <a:rPr lang="en-US" altLang="zh-CN" sz="2800" dirty="0"/>
                  <a:t>(H</a:t>
                </a:r>
                <a:r>
                  <a:rPr lang="en-US" altLang="zh-CN" sz="2800" baseline="-25000" dirty="0"/>
                  <a:t>2</a:t>
                </a:r>
                <a:r>
                  <a:rPr lang="en-US" altLang="zh-CN" sz="2800" dirty="0"/>
                  <a:t>X)</a:t>
                </a:r>
                <a:r>
                  <a:rPr lang="zh-CN" altLang="zh-CN" sz="2800" dirty="0"/>
                  <a:t>的数量级为</a:t>
                </a:r>
                <a:r>
                  <a:rPr lang="en-US" altLang="zh-CN" sz="2800" dirty="0"/>
                  <a:t>10</a:t>
                </a:r>
                <a:r>
                  <a:rPr lang="en-US" altLang="zh-CN" sz="2800" baseline="30000" dirty="0"/>
                  <a:t>-6</a:t>
                </a:r>
                <a:endParaRPr lang="zh-CN" altLang="zh-CN" sz="2800" dirty="0"/>
              </a:p>
              <a:p>
                <a:pPr>
                  <a:lnSpc>
                    <a:spcPct val="150000"/>
                  </a:lnSpc>
                </a:pPr>
                <a:r>
                  <a:rPr lang="en-US" altLang="zh-CN" sz="2800" dirty="0"/>
                  <a:t>B.</a:t>
                </a:r>
                <a:r>
                  <a:rPr lang="zh-CN" altLang="zh-CN" sz="2800" dirty="0"/>
                  <a:t>曲线</a:t>
                </a:r>
                <a:r>
                  <a:rPr lang="en-US" altLang="zh-CN" sz="2800" dirty="0"/>
                  <a:t>N</a:t>
                </a:r>
                <a:r>
                  <a:rPr lang="zh-CN" altLang="zh-CN" sz="2800" dirty="0"/>
                  <a:t>表示</a:t>
                </a:r>
                <a:r>
                  <a:rPr lang="en-US" altLang="zh-CN" sz="2800" dirty="0"/>
                  <a:t>pH</a:t>
                </a:r>
                <a:r>
                  <a:rPr lang="zh-CN" altLang="zh-CN" sz="2800" dirty="0"/>
                  <a:t>与</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X</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𝑋</m:t>
                        </m:r>
                        <m:r>
                          <m:rPr>
                            <m:nor/>
                          </m:rPr>
                          <a:rPr lang="en-US" altLang="zh-CN" sz="2800"/>
                          <m:t>)</m:t>
                        </m:r>
                      </m:den>
                    </m:f>
                  </m:oMath>
                </a14:m>
                <a:r>
                  <a:rPr lang="zh-CN" altLang="zh-CN" sz="2800" dirty="0"/>
                  <a:t>的变化关系</a:t>
                </a:r>
              </a:p>
              <a:p>
                <a:pPr>
                  <a:lnSpc>
                    <a:spcPct val="150000"/>
                  </a:lnSpc>
                </a:pPr>
                <a:r>
                  <a:rPr lang="en-US" altLang="zh-CN" sz="2800" dirty="0" err="1"/>
                  <a:t>C.NaHX</a:t>
                </a:r>
                <a:r>
                  <a:rPr lang="zh-CN" altLang="zh-CN" sz="2800" dirty="0"/>
                  <a:t>溶液中</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endParaRPr lang="zh-CN" altLang="zh-CN" sz="2800" dirty="0"/>
              </a:p>
              <a:p>
                <a:pPr>
                  <a:lnSpc>
                    <a:spcPct val="150000"/>
                  </a:lnSpc>
                </a:pPr>
                <a:r>
                  <a:rPr lang="en-US" altLang="zh-CN" sz="2800" dirty="0"/>
                  <a:t>D.</a:t>
                </a:r>
                <a:r>
                  <a:rPr lang="zh-CN" altLang="zh-CN" sz="2800" dirty="0"/>
                  <a:t>当混合溶液呈中性时</a:t>
                </a:r>
                <a:r>
                  <a:rPr lang="en-US" altLang="zh-CN" sz="2800" dirty="0"/>
                  <a:t>,</a:t>
                </a:r>
              </a:p>
              <a:p>
                <a:pPr>
                  <a:lnSpc>
                    <a:spcPct val="150000"/>
                  </a:lnSpc>
                </a:pPr>
                <a:r>
                  <a:rPr lang="en-US" altLang="zh-CN" sz="2800" i="1" dirty="0"/>
                  <a:t>c</a:t>
                </a:r>
                <a:r>
                  <a:rPr lang="en-US" altLang="zh-CN" sz="2800" dirty="0"/>
                  <a:t>(Na</a:t>
                </a:r>
                <a:r>
                  <a:rPr lang="en-US" altLang="zh-CN" sz="2800" baseline="30000" dirty="0"/>
                  <a:t>+</a:t>
                </a:r>
                <a:r>
                  <a:rPr lang="en-US" altLang="zh-CN" sz="2800" dirty="0"/>
                  <a:t>)&gt;</a:t>
                </a:r>
                <a:r>
                  <a:rPr lang="en-US" altLang="zh-CN" sz="2800" i="1" dirty="0"/>
                  <a:t>c</a:t>
                </a:r>
                <a:r>
                  <a:rPr lang="en-US" altLang="zh-CN" sz="2800" dirty="0"/>
                  <a:t>(HX</a:t>
                </a:r>
                <a:r>
                  <a:rPr lang="en-US" altLang="zh-CN" sz="2800" baseline="30000" dirty="0"/>
                  <a:t>-</a:t>
                </a:r>
                <a:r>
                  <a:rPr lang="en-US" altLang="zh-CN" sz="2800" dirty="0"/>
                  <a:t>)&gt;</a:t>
                </a:r>
                <a:r>
                  <a:rPr lang="en-US" altLang="zh-CN" sz="2800" i="1" dirty="0"/>
                  <a:t>c</a:t>
                </a:r>
                <a:r>
                  <a:rPr lang="en-US" altLang="zh-CN" sz="2800" dirty="0"/>
                  <a:t>(X</a:t>
                </a:r>
                <a:r>
                  <a:rPr lang="en-US" altLang="zh-CN" sz="2800" baseline="30000" dirty="0"/>
                  <a:t>2-</a:t>
                </a:r>
                <a:r>
                  <a:rPr lang="en-US" altLang="zh-CN" sz="2800" dirty="0"/>
                  <a:t>)&gt;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endParaRPr lang="zh-CN"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1351404"/>
                <a:ext cx="11723912" cy="5132559"/>
              </a:xfrm>
              <a:prstGeom prst="rect">
                <a:avLst/>
              </a:prstGeom>
              <a:blipFill>
                <a:blip r:embed="rId2"/>
                <a:stretch>
                  <a:fillRect l="-1040" b="-950"/>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714446" y="-52710"/>
            <a:ext cx="10406745" cy="1066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800" dirty="0">
                <a:solidFill>
                  <a:schemeClr val="tx1">
                    <a:lumMod val="95000"/>
                    <a:lumOff val="5000"/>
                  </a:schemeClr>
                </a:solidFill>
                <a:ea typeface="微软雅黑" panose="020B0503020204020204" pitchFamily="34" charset="-122"/>
              </a:rPr>
              <a:t>考向</a:t>
            </a:r>
            <a:r>
              <a:rPr lang="en-US" altLang="zh-CN" sz="2800" dirty="0">
                <a:solidFill>
                  <a:schemeClr val="tx1">
                    <a:lumMod val="95000"/>
                    <a:lumOff val="5000"/>
                  </a:schemeClr>
                </a:solidFill>
                <a:ea typeface="微软雅黑" panose="020B0503020204020204" pitchFamily="34" charset="-122"/>
              </a:rPr>
              <a:t>3   </a:t>
            </a:r>
            <a:r>
              <a:rPr lang="zh-CN" altLang="en-US" sz="2800" dirty="0">
                <a:solidFill>
                  <a:schemeClr val="tx1">
                    <a:lumMod val="95000"/>
                    <a:lumOff val="5000"/>
                  </a:schemeClr>
                </a:solidFill>
                <a:ea typeface="微软雅黑" panose="020B0503020204020204" pitchFamily="34" charset="-122"/>
              </a:rPr>
              <a:t>以图像为载体综合考查弱电解质的电离平衡、溶液酸碱性以及粒子浓度大小比较</a:t>
            </a:r>
          </a:p>
        </p:txBody>
      </p:sp>
      <p:pic>
        <p:nvPicPr>
          <p:cNvPr id="11" name="2017LQLZ5.jpg" descr="id:2147509479;FounderCES">
            <a:extLst>
              <a:ext uri="{FF2B5EF4-FFF2-40B4-BE49-F238E27FC236}">
                <a16:creationId xmlns="" xmlns:a16="http://schemas.microsoft.com/office/drawing/2014/main" id="{B57E4294-AA7A-40BA-AFF4-21FAEB3E4351}"/>
              </a:ext>
            </a:extLst>
          </p:cNvPr>
          <p:cNvPicPr/>
          <p:nvPr/>
        </p:nvPicPr>
        <p:blipFill>
          <a:blip r:embed="rId3"/>
          <a:stretch>
            <a:fillRect/>
          </a:stretch>
        </p:blipFill>
        <p:spPr>
          <a:xfrm>
            <a:off x="6807772" y="2921045"/>
            <a:ext cx="4531107" cy="3504862"/>
          </a:xfrm>
          <a:prstGeom prst="rect">
            <a:avLst/>
          </a:prstGeom>
        </p:spPr>
      </p:pic>
    </p:spTree>
    <p:extLst>
      <p:ext uri="{BB962C8B-B14F-4D97-AF65-F5344CB8AC3E}">
        <p14:creationId xmlns:p14="http://schemas.microsoft.com/office/powerpoint/2010/main" val="6617166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F25B630D-6557-46D0-8D0F-7B601B815789}"/>
                  </a:ext>
                </a:extLst>
              </p:cNvPr>
              <p:cNvSpPr/>
              <p:nvPr/>
            </p:nvSpPr>
            <p:spPr>
              <a:xfrm>
                <a:off x="250487" y="284604"/>
                <a:ext cx="11723912" cy="6294800"/>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解本题时</a:t>
                </a:r>
                <a:r>
                  <a:rPr lang="en-US" altLang="zh-CN" sz="2800" dirty="0"/>
                  <a:t>,</a:t>
                </a:r>
                <a:r>
                  <a:rPr lang="zh-CN" altLang="zh-CN" sz="2800" dirty="0"/>
                  <a:t>关键抓住以下几点</a:t>
                </a:r>
                <a:r>
                  <a:rPr lang="en-US" altLang="zh-CN" sz="2800" dirty="0"/>
                  <a:t>:(1)</a:t>
                </a:r>
                <a:r>
                  <a:rPr lang="zh-CN" altLang="zh-CN" sz="2800" dirty="0"/>
                  <a:t>图像纵轴表示</a:t>
                </a:r>
                <a:r>
                  <a:rPr lang="en-US" altLang="zh-CN" sz="2800" dirty="0"/>
                  <a:t>pH,</a:t>
                </a:r>
                <a:r>
                  <a:rPr lang="zh-CN" altLang="zh-CN" sz="2800" dirty="0"/>
                  <a:t>横轴表示两种粒子浓度比的对数</a:t>
                </a:r>
                <a:r>
                  <a:rPr lang="en-US" altLang="zh-CN" sz="2800" dirty="0"/>
                  <a:t>;(2)</a:t>
                </a:r>
                <a:r>
                  <a:rPr lang="zh-CN" altLang="zh-CN" sz="2800" dirty="0"/>
                  <a:t>酸性越强</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越大</a:t>
                </a:r>
                <a:r>
                  <a:rPr lang="en-US" altLang="zh-CN" sz="2800" dirty="0"/>
                  <a:t>,pH</a:t>
                </a:r>
                <a:r>
                  <a:rPr lang="zh-CN" altLang="zh-CN" sz="2800" dirty="0"/>
                  <a:t>越小</a:t>
                </a:r>
                <a:r>
                  <a:rPr lang="en-US" altLang="zh-CN" sz="2800" dirty="0"/>
                  <a:t>;(3)</a:t>
                </a:r>
                <a:r>
                  <a:rPr lang="zh-CN" altLang="zh-CN" sz="2800" dirty="0"/>
                  <a:t>横坐标</a:t>
                </a:r>
                <a:r>
                  <a:rPr lang="en-US" altLang="zh-CN" sz="2800" dirty="0"/>
                  <a:t>“0.0”</a:t>
                </a:r>
                <a:r>
                  <a:rPr lang="zh-CN" altLang="zh-CN" sz="2800" dirty="0"/>
                  <a:t>表示两种粒子浓度之比为</a:t>
                </a:r>
                <a:r>
                  <a:rPr lang="en-US" altLang="zh-CN" sz="2800" dirty="0"/>
                  <a:t>1,</a:t>
                </a:r>
                <a:r>
                  <a:rPr lang="zh-CN" altLang="zh-CN" sz="2800" dirty="0"/>
                  <a:t>而电离常数只与温度有关</a:t>
                </a:r>
                <a:r>
                  <a:rPr lang="en-US" altLang="zh-CN" sz="2800" dirty="0"/>
                  <a:t>,</a:t>
                </a:r>
                <a:r>
                  <a:rPr lang="zh-CN" altLang="zh-CN" sz="2800" dirty="0"/>
                  <a:t>与浓度无关。</a:t>
                </a:r>
                <a:endParaRPr lang="en-US" altLang="zh-CN" sz="2800" dirty="0"/>
              </a:p>
              <a:p>
                <a:pPr algn="dist">
                  <a:lnSpc>
                    <a:spcPct val="150000"/>
                  </a:lnSpc>
                </a:pPr>
                <a:r>
                  <a:rPr lang="zh-CN" altLang="zh-CN" sz="2800" b="1" dirty="0">
                    <a:solidFill>
                      <a:srgbClr val="DA251C"/>
                    </a:solidFill>
                  </a:rPr>
                  <a:t>解析</a:t>
                </a:r>
                <a:r>
                  <a:rPr lang="zh-CN" altLang="zh-CN" sz="2800" dirty="0"/>
                  <a:t>　</a:t>
                </a:r>
                <a:r>
                  <a:rPr lang="en-US" altLang="zh-CN" sz="2800" dirty="0"/>
                  <a:t>H</a:t>
                </a:r>
                <a:r>
                  <a:rPr lang="en-US" altLang="zh-CN" sz="2800" baseline="-25000" dirty="0"/>
                  <a:t>2</a:t>
                </a:r>
                <a:r>
                  <a:rPr lang="en-US" altLang="zh-CN" sz="2800" dirty="0"/>
                  <a:t>X</a:t>
                </a:r>
                <a:r>
                  <a:rPr lang="zh-CN" altLang="zh-CN" sz="2800" dirty="0"/>
                  <a:t>的电离方程式为</a:t>
                </a:r>
                <a:r>
                  <a:rPr lang="en-US" altLang="zh-CN" sz="2800" dirty="0"/>
                  <a:t>H</a:t>
                </a:r>
                <a:r>
                  <a:rPr lang="en-US" altLang="zh-CN" sz="2800" baseline="-25000" dirty="0"/>
                  <a:t>2</a:t>
                </a:r>
                <a:r>
                  <a:rPr lang="en-US" altLang="zh-CN" sz="2800" dirty="0"/>
                  <a:t>X         H</a:t>
                </a:r>
                <a:r>
                  <a:rPr lang="en-US" altLang="zh-CN" sz="2800" baseline="30000" dirty="0"/>
                  <a:t>+</a:t>
                </a:r>
                <a:r>
                  <a:rPr lang="en-US" altLang="zh-CN" sz="2800" dirty="0"/>
                  <a:t>+HX</a:t>
                </a:r>
                <a:r>
                  <a:rPr lang="en-US" altLang="zh-CN" sz="2800" baseline="30000" dirty="0"/>
                  <a:t>-</a:t>
                </a:r>
                <a:r>
                  <a:rPr lang="en-US" altLang="zh-CN" sz="2800" dirty="0"/>
                  <a:t>,HX</a:t>
                </a:r>
                <a:r>
                  <a:rPr lang="en-US" altLang="zh-CN" sz="2800" baseline="30000" dirty="0"/>
                  <a:t>-              </a:t>
                </a:r>
                <a:r>
                  <a:rPr lang="en-US" altLang="zh-CN" sz="2800" dirty="0"/>
                  <a:t>H</a:t>
                </a:r>
                <a:r>
                  <a:rPr lang="en-US" altLang="zh-CN" sz="2800" baseline="30000" dirty="0"/>
                  <a:t>+</a:t>
                </a:r>
                <a:r>
                  <a:rPr lang="en-US" altLang="zh-CN" sz="2800" dirty="0"/>
                  <a:t>+X</a:t>
                </a:r>
                <a:r>
                  <a:rPr lang="en-US" altLang="zh-CN" sz="2800" baseline="30000" dirty="0"/>
                  <a:t>2-</a:t>
                </a:r>
                <a:r>
                  <a:rPr lang="zh-CN" altLang="zh-CN" sz="2800" dirty="0"/>
                  <a:t>。当</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X</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sty m:val="p"/>
                          </m:rPr>
                          <a:rPr lang="en-US" altLang="zh-CN" sz="2800" i="0">
                            <a:latin typeface="Cambria Math" panose="02040503050406030204" pitchFamily="18" charset="0"/>
                          </a:rPr>
                          <m:t>X</m:t>
                        </m:r>
                        <m:r>
                          <m:rPr>
                            <m:nor/>
                          </m:rPr>
                          <a:rPr lang="en-US" altLang="zh-CN" sz="2800"/>
                          <m:t>)</m:t>
                        </m:r>
                      </m:den>
                    </m:f>
                  </m:oMath>
                </a14:m>
                <a:endParaRPr lang="en-US" altLang="zh-CN" sz="2800" dirty="0"/>
              </a:p>
              <a:p>
                <a:pPr algn="dist">
                  <a:lnSpc>
                    <a:spcPct val="150000"/>
                  </a:lnSpc>
                </a:pP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X</m:t>
                            </m:r>
                          </m:e>
                          <m:sup>
                            <m:r>
                              <a:rPr lang="en-US" altLang="zh-CN" sz="2800">
                                <a:latin typeface="Cambria Math" panose="02040503050406030204" pitchFamily="18" charset="0"/>
                              </a:rPr>
                              <m:t>2</m:t>
                            </m:r>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X</m:t>
                            </m:r>
                          </m:e>
                          <m:sup>
                            <m:r>
                              <m:rPr>
                                <m:nor/>
                              </m:rPr>
                              <a:rPr lang="en-US" altLang="zh-CN" sz="2800" i="1"/>
                              <m:t>−</m:t>
                            </m:r>
                          </m:sup>
                        </m:sSup>
                        <m:r>
                          <m:rPr>
                            <m:nor/>
                          </m:rPr>
                          <a:rPr lang="en-US" altLang="zh-CN" sz="2800"/>
                          <m:t>)</m:t>
                        </m:r>
                      </m:den>
                    </m:f>
                  </m:oMath>
                </a14:m>
                <a:r>
                  <a:rPr lang="en-US" altLang="zh-CN" sz="2800" dirty="0"/>
                  <a:t>=1</a:t>
                </a:r>
                <a:r>
                  <a:rPr lang="zh-CN" altLang="zh-CN" sz="2800" dirty="0"/>
                  <a:t>时</a:t>
                </a:r>
                <a:r>
                  <a:rPr lang="en-US" altLang="zh-CN" sz="2800" dirty="0"/>
                  <a:t>,</a:t>
                </a:r>
                <a:r>
                  <a:rPr lang="zh-CN" altLang="zh-CN" sz="2800" dirty="0"/>
                  <a:t>即横坐标为</a:t>
                </a:r>
                <a:r>
                  <a:rPr lang="en-US" altLang="zh-CN" sz="2800" dirty="0"/>
                  <a:t>0.0</a:t>
                </a:r>
                <a:r>
                  <a:rPr lang="zh-CN" altLang="zh-CN" sz="2800" dirty="0"/>
                  <a:t>时</a:t>
                </a:r>
                <a:r>
                  <a:rPr lang="en-US" altLang="zh-CN" sz="2800" dirty="0"/>
                  <a:t>,</a:t>
                </a:r>
                <a:r>
                  <a:rPr lang="en-US" altLang="zh-CN" sz="2800" i="1" dirty="0"/>
                  <a:t>K</a:t>
                </a:r>
                <a:r>
                  <a:rPr lang="en-US" altLang="zh-CN" sz="2800" baseline="-25000" dirty="0"/>
                  <a:t>a1</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K</a:t>
                </a:r>
                <a:r>
                  <a:rPr lang="en-US" altLang="zh-CN" sz="2800" baseline="-25000" dirty="0"/>
                  <a:t>a2</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因为</a:t>
                </a:r>
                <a:r>
                  <a:rPr lang="en-US" altLang="zh-CN" sz="2800" i="1" dirty="0"/>
                  <a:t>K</a:t>
                </a:r>
                <a:r>
                  <a:rPr lang="en-US" altLang="zh-CN" sz="2800" baseline="-25000" dirty="0"/>
                  <a:t>a1</a:t>
                </a:r>
                <a:r>
                  <a:rPr lang="en-US" altLang="zh-CN" sz="2800" dirty="0"/>
                  <a:t>&gt;</a:t>
                </a:r>
                <a:r>
                  <a:rPr lang="en-US" altLang="zh-CN" sz="2800" i="1" dirty="0"/>
                  <a:t>K</a:t>
                </a:r>
                <a:r>
                  <a:rPr lang="en-US" altLang="zh-CN" sz="2800" baseline="-25000" dirty="0"/>
                  <a:t>a2</a:t>
                </a:r>
                <a:r>
                  <a:rPr lang="en-US" altLang="zh-CN" sz="2800" dirty="0"/>
                  <a:t>,</a:t>
                </a:r>
                <a:r>
                  <a:rPr lang="zh-CN" altLang="zh-CN" sz="2800" dirty="0"/>
                  <a:t>故</a:t>
                </a:r>
                <a:r>
                  <a:rPr lang="en-US" altLang="zh-CN" sz="2800" i="1" dirty="0"/>
                  <a:t>c</a:t>
                </a:r>
                <a:r>
                  <a:rPr lang="en-US" altLang="zh-CN" sz="2800" dirty="0"/>
                  <a:t>(H</a:t>
                </a:r>
                <a:r>
                  <a:rPr lang="en-US" altLang="zh-CN" sz="2800" baseline="30000" dirty="0"/>
                  <a:t>+</a:t>
                </a:r>
                <a:r>
                  <a:rPr lang="en-US" altLang="zh-CN" sz="2800" dirty="0"/>
                  <a:t>)&gt;</a:t>
                </a:r>
              </a:p>
              <a:p>
                <a:pPr algn="dist">
                  <a:lnSpc>
                    <a:spcPct val="150000"/>
                  </a:lnSpc>
                </a:pPr>
                <a:r>
                  <a:rPr lang="en-US" altLang="zh-CN" sz="2800" i="1" dirty="0"/>
                  <a:t>c</a:t>
                </a:r>
                <a:r>
                  <a:rPr lang="en-US" altLang="zh-CN" sz="2800" dirty="0"/>
                  <a:t>'(H</a:t>
                </a:r>
                <a:r>
                  <a:rPr lang="en-US" altLang="zh-CN" sz="2800" baseline="30000" dirty="0"/>
                  <a:t>+</a:t>
                </a:r>
                <a:r>
                  <a:rPr lang="en-US" altLang="zh-CN" sz="2800" dirty="0"/>
                  <a:t>),</a:t>
                </a:r>
                <a:r>
                  <a:rPr lang="zh-CN" altLang="zh-CN" sz="2800" dirty="0"/>
                  <a:t>即</a:t>
                </a:r>
                <a:r>
                  <a:rPr lang="en-US" altLang="zh-CN" sz="2800" dirty="0"/>
                  <a:t>pH&lt;pH',</a:t>
                </a:r>
                <a:r>
                  <a:rPr lang="zh-CN" altLang="zh-CN" sz="2800" dirty="0"/>
                  <a:t>结合图像知</a:t>
                </a:r>
                <a:r>
                  <a:rPr lang="en-US" altLang="zh-CN" sz="2800" dirty="0"/>
                  <a:t>,</a:t>
                </a:r>
                <a:r>
                  <a:rPr lang="zh-CN" altLang="zh-CN" sz="2800" dirty="0"/>
                  <a:t>曲线</a:t>
                </a:r>
                <a:r>
                  <a:rPr lang="en-US" altLang="zh-CN" sz="2800" dirty="0"/>
                  <a:t>N</a:t>
                </a:r>
                <a:r>
                  <a:rPr lang="zh-CN" altLang="zh-CN" sz="2800" dirty="0"/>
                  <a:t>代表第一步电离</a:t>
                </a:r>
                <a:r>
                  <a:rPr lang="en-US" altLang="zh-CN" sz="2800" dirty="0"/>
                  <a:t>,</a:t>
                </a:r>
                <a:r>
                  <a:rPr lang="zh-CN" altLang="zh-CN" sz="2800" dirty="0"/>
                  <a:t>曲线</a:t>
                </a:r>
                <a:r>
                  <a:rPr lang="en-US" altLang="zh-CN" sz="2800" dirty="0"/>
                  <a:t>M</a:t>
                </a:r>
                <a:r>
                  <a:rPr lang="zh-CN" altLang="zh-CN" sz="2800" dirty="0"/>
                  <a:t>代表第二步电离</a:t>
                </a:r>
                <a:r>
                  <a:rPr lang="en-US" altLang="zh-CN" sz="2800" dirty="0"/>
                  <a:t>,</a:t>
                </a:r>
                <a:r>
                  <a:rPr lang="en-US" altLang="zh-CN" sz="2800" i="1" dirty="0"/>
                  <a:t>K</a:t>
                </a:r>
                <a:r>
                  <a:rPr lang="en-US" altLang="zh-CN" sz="2800" baseline="-25000" dirty="0"/>
                  <a:t>a2</a:t>
                </a:r>
                <a:r>
                  <a:rPr lang="en-US" altLang="zh-CN" sz="2800" dirty="0"/>
                  <a:t>≈10</a:t>
                </a:r>
                <a:r>
                  <a:rPr lang="en-US" altLang="zh-CN" sz="2800" baseline="30000" dirty="0"/>
                  <a:t>-5.4</a:t>
                </a:r>
                <a:r>
                  <a:rPr lang="en-US" altLang="zh-CN" sz="2800" dirty="0"/>
                  <a:t>,A</a:t>
                </a:r>
                <a:r>
                  <a:rPr lang="zh-CN" altLang="zh-CN" sz="2800" dirty="0"/>
                  <a:t>项正确</a:t>
                </a:r>
                <a:r>
                  <a:rPr lang="en-US" altLang="zh-CN" sz="2800" dirty="0"/>
                  <a:t>,B</a:t>
                </a:r>
                <a:r>
                  <a:rPr lang="zh-CN" altLang="zh-CN" sz="2800" dirty="0"/>
                  <a:t>项正确</a:t>
                </a:r>
                <a:r>
                  <a:rPr lang="en-US" altLang="zh-CN" sz="2800" dirty="0"/>
                  <a:t>;</a:t>
                </a:r>
                <a:r>
                  <a:rPr lang="zh-CN" altLang="zh-CN" sz="2800" dirty="0"/>
                  <a:t>选择曲线</a:t>
                </a:r>
                <a:r>
                  <a:rPr lang="en-US" altLang="zh-CN" sz="2800" dirty="0"/>
                  <a:t>M</a:t>
                </a:r>
                <a:r>
                  <a:rPr lang="zh-CN" altLang="zh-CN" sz="2800" dirty="0"/>
                  <a:t>分析</a:t>
                </a:r>
                <a:r>
                  <a:rPr lang="en-US" altLang="zh-CN" sz="2800" dirty="0"/>
                  <a:t>,</a:t>
                </a:r>
                <a:r>
                  <a:rPr lang="zh-CN" altLang="zh-CN" sz="2800" dirty="0"/>
                  <a:t>当</a:t>
                </a:r>
                <a:r>
                  <a:rPr lang="en-US" altLang="zh-CN" sz="2800" dirty="0" err="1"/>
                  <a:t>NaHX</a:t>
                </a:r>
                <a:r>
                  <a:rPr lang="zh-CN" altLang="zh-CN" sz="2800" dirty="0"/>
                  <a:t>、</a:t>
                </a:r>
                <a:r>
                  <a:rPr lang="en-US" altLang="zh-CN" sz="2800" dirty="0"/>
                  <a:t>Na</a:t>
                </a:r>
                <a:r>
                  <a:rPr lang="en-US" altLang="zh-CN" sz="2800" baseline="-25000" dirty="0"/>
                  <a:t>2</a:t>
                </a:r>
                <a:r>
                  <a:rPr lang="en-US" altLang="zh-CN" sz="2800" dirty="0"/>
                  <a:t>X</a:t>
                </a:r>
                <a:r>
                  <a:rPr lang="zh-CN" altLang="zh-CN" sz="2800" dirty="0"/>
                  <a:t>浓度相等时</a:t>
                </a:r>
                <a:r>
                  <a:rPr lang="en-US" altLang="zh-CN" sz="2800" dirty="0"/>
                  <a:t>,</a:t>
                </a:r>
                <a:r>
                  <a:rPr lang="zh-CN" altLang="zh-CN" sz="2800" dirty="0"/>
                  <a:t>溶液</a:t>
                </a:r>
                <a:r>
                  <a:rPr lang="en-US" altLang="zh-CN" sz="2800" dirty="0"/>
                  <a:t>pH</a:t>
                </a:r>
                <a:r>
                  <a:rPr lang="zh-CN" altLang="zh-CN" sz="2800" dirty="0"/>
                  <a:t>约为</a:t>
                </a:r>
                <a:r>
                  <a:rPr lang="en-US" altLang="zh-CN" sz="2800" dirty="0"/>
                  <a:t>5.4,</a:t>
                </a:r>
                <a:r>
                  <a:rPr lang="zh-CN" altLang="zh-CN" sz="2800" dirty="0"/>
                  <a:t>溶液呈酸性</a:t>
                </a:r>
                <a:r>
                  <a:rPr lang="en-US" altLang="zh-CN" sz="2800" dirty="0"/>
                  <a:t>,</a:t>
                </a:r>
                <a:r>
                  <a:rPr lang="zh-CN" altLang="zh-CN" sz="2800" dirty="0"/>
                  <a:t>所以</a:t>
                </a:r>
                <a:r>
                  <a:rPr lang="en-US" altLang="zh-CN" sz="2800" dirty="0"/>
                  <a:t>,</a:t>
                </a:r>
                <a:r>
                  <a:rPr lang="en-US" altLang="zh-CN" sz="2800" dirty="0" err="1"/>
                  <a:t>NaHX</a:t>
                </a:r>
                <a:r>
                  <a:rPr lang="zh-CN" altLang="zh-CN" sz="2800" dirty="0"/>
                  <a:t>溶液中</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),C</a:t>
                </a:r>
                <a:r>
                  <a:rPr lang="zh-CN" altLang="zh-CN" sz="2800" dirty="0"/>
                  <a:t>项正确</a:t>
                </a:r>
                <a:r>
                  <a:rPr lang="en-US" altLang="zh-CN" sz="2800" dirty="0"/>
                  <a:t>;</a:t>
                </a:r>
                <a:r>
                  <a:rPr lang="zh-CN" altLang="zh-CN" sz="2800" dirty="0"/>
                  <a:t>电荷</a:t>
                </a:r>
              </a:p>
            </p:txBody>
          </p:sp>
        </mc:Choice>
        <mc:Fallback xmlns="">
          <p:sp>
            <p:nvSpPr>
              <p:cNvPr id="5" name="矩形 4">
                <a:extLst>
                  <a:ext uri="{FF2B5EF4-FFF2-40B4-BE49-F238E27FC236}">
                    <a16:creationId xmlns:a16="http://schemas.microsoft.com/office/drawing/2014/main" xmlns:a14="http://schemas.microsoft.com/office/drawing/2010/main" xmlns="" id="{F25B630D-6557-46D0-8D0F-7B601B815789}"/>
                  </a:ext>
                </a:extLst>
              </p:cNvPr>
              <p:cNvSpPr>
                <a:spLocks noRot="1" noChangeAspect="1" noMove="1" noResize="1" noEditPoints="1" noAdjustHandles="1" noChangeArrowheads="1" noChangeShapeType="1" noTextEdit="1"/>
              </p:cNvSpPr>
              <p:nvPr/>
            </p:nvSpPr>
            <p:spPr>
              <a:xfrm>
                <a:off x="250487" y="284604"/>
                <a:ext cx="11723912" cy="6294800"/>
              </a:xfrm>
              <a:prstGeom prst="rect">
                <a:avLst/>
              </a:prstGeom>
              <a:blipFill rotWithShape="1">
                <a:blip r:embed="rId3"/>
                <a:stretch>
                  <a:fillRect l="-1040" r="-1924" b="-581"/>
                </a:stretch>
              </a:blipFill>
            </p:spPr>
            <p:txBody>
              <a:bodyPr/>
              <a:lstStyle/>
              <a:p>
                <a:r>
                  <a:rPr lang="zh-CN" altLang="en-US">
                    <a:noFill/>
                  </a:rPr>
                  <a:t> </a:t>
                </a:r>
              </a:p>
            </p:txBody>
          </p:sp>
        </mc:Fallback>
      </mc:AlternateContent>
      <p:pic>
        <p:nvPicPr>
          <p:cNvPr id="7" name="图片 6">
            <a:extLst>
              <a:ext uri="{FF2B5EF4-FFF2-40B4-BE49-F238E27FC236}">
                <a16:creationId xmlns="" xmlns:a16="http://schemas.microsoft.com/office/drawing/2014/main" id="{40A9BB1F-41D6-491D-A863-3123D8826FE9}"/>
              </a:ext>
            </a:extLst>
          </p:cNvPr>
          <p:cNvPicPr/>
          <p:nvPr/>
        </p:nvPicPr>
        <p:blipFill>
          <a:blip r:embed="rId4"/>
          <a:stretch>
            <a:fillRect/>
          </a:stretch>
        </p:blipFill>
        <p:spPr>
          <a:xfrm>
            <a:off x="5481770" y="2760288"/>
            <a:ext cx="617538" cy="350833"/>
          </a:xfrm>
          <a:prstGeom prst="rect">
            <a:avLst/>
          </a:prstGeom>
        </p:spPr>
      </p:pic>
      <p:pic>
        <p:nvPicPr>
          <p:cNvPr id="8" name="图片 7">
            <a:extLst>
              <a:ext uri="{FF2B5EF4-FFF2-40B4-BE49-F238E27FC236}">
                <a16:creationId xmlns="" xmlns:a16="http://schemas.microsoft.com/office/drawing/2014/main" id="{6EE07096-E0DF-4312-BBBF-84B93A4FA4ED}"/>
              </a:ext>
            </a:extLst>
          </p:cNvPr>
          <p:cNvPicPr/>
          <p:nvPr/>
        </p:nvPicPr>
        <p:blipFill>
          <a:blip r:embed="rId4"/>
          <a:stretch>
            <a:fillRect/>
          </a:stretch>
        </p:blipFill>
        <p:spPr>
          <a:xfrm>
            <a:off x="8373548" y="2760289"/>
            <a:ext cx="617538" cy="350833"/>
          </a:xfrm>
          <a:prstGeom prst="rect">
            <a:avLst/>
          </a:prstGeom>
        </p:spPr>
      </p:pic>
    </p:spTree>
    <p:extLst>
      <p:ext uri="{BB962C8B-B14F-4D97-AF65-F5344CB8AC3E}">
        <p14:creationId xmlns:p14="http://schemas.microsoft.com/office/powerpoint/2010/main" val="4050094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5" name="矩形 4">
            <a:extLst>
              <a:ext uri="{FF2B5EF4-FFF2-40B4-BE49-F238E27FC236}">
                <a16:creationId xmlns="" xmlns:a16="http://schemas.microsoft.com/office/drawing/2014/main" id="{F25B630D-6557-46D0-8D0F-7B601B815789}"/>
              </a:ext>
            </a:extLst>
          </p:cNvPr>
          <p:cNvSpPr/>
          <p:nvPr/>
        </p:nvSpPr>
        <p:spPr>
          <a:xfrm>
            <a:off x="250487" y="821633"/>
            <a:ext cx="11723912" cy="3323987"/>
          </a:xfrm>
          <a:prstGeom prst="rect">
            <a:avLst/>
          </a:prstGeom>
        </p:spPr>
        <p:txBody>
          <a:bodyPr wrap="square">
            <a:spAutoFit/>
          </a:bodyPr>
          <a:lstStyle/>
          <a:p>
            <a:pPr>
              <a:lnSpc>
                <a:spcPct val="150000"/>
              </a:lnSpc>
            </a:pPr>
            <a:r>
              <a:rPr lang="zh-CN" altLang="zh-CN" sz="2800" dirty="0"/>
              <a:t>守恒式为</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(HX</a:t>
            </a:r>
            <a:r>
              <a:rPr lang="en-US" altLang="zh-CN" sz="2800" baseline="30000" dirty="0"/>
              <a:t>-</a:t>
            </a:r>
            <a:r>
              <a:rPr lang="en-US" altLang="zh-CN" sz="2800" dirty="0"/>
              <a:t>)+2</a:t>
            </a:r>
            <a:r>
              <a:rPr lang="en-US" altLang="zh-CN" sz="2800" i="1" dirty="0"/>
              <a:t>c</a:t>
            </a:r>
            <a:r>
              <a:rPr lang="en-US" altLang="zh-CN" sz="2800" dirty="0"/>
              <a:t>(X</a:t>
            </a:r>
            <a:r>
              <a:rPr lang="en-US" altLang="zh-CN" sz="2800" baseline="30000" dirty="0"/>
              <a:t>2-</a:t>
            </a:r>
            <a:r>
              <a:rPr lang="en-US" altLang="zh-CN" sz="2800" dirty="0"/>
              <a:t>),</a:t>
            </a:r>
            <a:r>
              <a:rPr lang="zh-CN" altLang="zh-CN" sz="2800" dirty="0"/>
              <a:t>中性溶液中存在</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故由</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(HX</a:t>
            </a:r>
            <a:r>
              <a:rPr lang="en-US" altLang="zh-CN" sz="2800" baseline="30000" dirty="0"/>
              <a:t>-</a:t>
            </a:r>
            <a:r>
              <a:rPr lang="en-US" altLang="zh-CN" sz="2800" dirty="0"/>
              <a:t>)+2</a:t>
            </a:r>
            <a:r>
              <a:rPr lang="en-US" altLang="zh-CN" sz="2800" i="1" dirty="0"/>
              <a:t>c</a:t>
            </a:r>
            <a:r>
              <a:rPr lang="en-US" altLang="zh-CN" sz="2800" dirty="0"/>
              <a:t>(X</a:t>
            </a:r>
            <a:r>
              <a:rPr lang="en-US" altLang="zh-CN" sz="2800" baseline="30000" dirty="0"/>
              <a:t>2-</a:t>
            </a:r>
            <a:r>
              <a:rPr lang="en-US" altLang="zh-CN" sz="2800" dirty="0"/>
              <a:t>),</a:t>
            </a:r>
            <a:r>
              <a:rPr lang="zh-CN" altLang="zh-CN" sz="2800" dirty="0"/>
              <a:t>假设</a:t>
            </a:r>
            <a:r>
              <a:rPr lang="en-US" altLang="zh-CN" sz="2800" i="1" dirty="0"/>
              <a:t>c</a:t>
            </a:r>
            <a:r>
              <a:rPr lang="en-US" altLang="zh-CN" sz="2800" dirty="0"/>
              <a:t>(HX</a:t>
            </a:r>
            <a:r>
              <a:rPr lang="en-US" altLang="zh-CN" sz="2800" baseline="30000" dirty="0"/>
              <a:t>-</a:t>
            </a:r>
            <a:r>
              <a:rPr lang="en-US" altLang="zh-CN" sz="2800" dirty="0"/>
              <a:t>)=</a:t>
            </a:r>
            <a:r>
              <a:rPr lang="en-US" altLang="zh-CN" sz="2800" i="1" dirty="0"/>
              <a:t>c</a:t>
            </a:r>
            <a:r>
              <a:rPr lang="en-US" altLang="zh-CN" sz="2800" dirty="0"/>
              <a:t>(X</a:t>
            </a:r>
            <a:r>
              <a:rPr lang="en-US" altLang="zh-CN" sz="2800" baseline="30000" dirty="0"/>
              <a:t>2-</a:t>
            </a:r>
            <a:r>
              <a:rPr lang="en-US" altLang="zh-CN" sz="2800" dirty="0"/>
              <a:t>)</a:t>
            </a:r>
            <a:r>
              <a:rPr lang="zh-CN" altLang="zh-CN" sz="2800" dirty="0"/>
              <a:t>或</a:t>
            </a:r>
            <a:r>
              <a:rPr lang="en-US" altLang="zh-CN" sz="2800" i="1" dirty="0"/>
              <a:t>c</a:t>
            </a:r>
            <a:r>
              <a:rPr lang="en-US" altLang="zh-CN" sz="2800" dirty="0"/>
              <a:t>(HX</a:t>
            </a:r>
            <a:r>
              <a:rPr lang="en-US" altLang="zh-CN" sz="2800" baseline="30000" dirty="0"/>
              <a:t>-</a:t>
            </a:r>
            <a:r>
              <a:rPr lang="en-US" altLang="zh-CN" sz="2800" dirty="0"/>
              <a:t>)&gt;</a:t>
            </a:r>
            <a:r>
              <a:rPr lang="en-US" altLang="zh-CN" sz="2800" i="1" dirty="0"/>
              <a:t>c</a:t>
            </a:r>
            <a:r>
              <a:rPr lang="en-US" altLang="zh-CN" sz="2800" dirty="0"/>
              <a:t>(X</a:t>
            </a:r>
            <a:r>
              <a:rPr lang="en-US" altLang="zh-CN" sz="2800" baseline="30000" dirty="0"/>
              <a:t>2-</a:t>
            </a:r>
            <a:r>
              <a:rPr lang="en-US" altLang="zh-CN" sz="2800" dirty="0"/>
              <a:t>)(</a:t>
            </a:r>
            <a:r>
              <a:rPr lang="zh-CN" altLang="zh-CN" sz="2800" dirty="0"/>
              <a:t>见</a:t>
            </a:r>
            <a:r>
              <a:rPr lang="en-US" altLang="zh-CN" sz="2800" dirty="0"/>
              <a:t>C</a:t>
            </a:r>
            <a:r>
              <a:rPr lang="zh-CN" altLang="zh-CN" sz="2800" dirty="0"/>
              <a:t>项分析</a:t>
            </a:r>
            <a:r>
              <a:rPr lang="en-US" altLang="zh-CN" sz="2800" dirty="0"/>
              <a:t>),</a:t>
            </a:r>
            <a:r>
              <a:rPr lang="zh-CN" altLang="zh-CN" sz="2800" dirty="0"/>
              <a:t>则溶液一定呈酸性</a:t>
            </a:r>
            <a:r>
              <a:rPr lang="en-US" altLang="zh-CN" sz="2800" dirty="0"/>
              <a:t>,</a:t>
            </a:r>
            <a:r>
              <a:rPr lang="zh-CN" altLang="zh-CN" sz="2800" dirty="0"/>
              <a:t>故中性溶液中</a:t>
            </a:r>
            <a:r>
              <a:rPr lang="en-US" altLang="zh-CN" sz="2800" i="1" dirty="0"/>
              <a:t>c</a:t>
            </a:r>
            <a:r>
              <a:rPr lang="en-US" altLang="zh-CN" sz="2800" dirty="0"/>
              <a:t>(HX</a:t>
            </a:r>
            <a:r>
              <a:rPr lang="en-US" altLang="zh-CN" sz="2800" baseline="30000" dirty="0"/>
              <a:t>-</a:t>
            </a:r>
            <a:r>
              <a:rPr lang="en-US" altLang="zh-CN" sz="2800" dirty="0"/>
              <a:t>)&lt;</a:t>
            </a:r>
            <a:r>
              <a:rPr lang="en-US" altLang="zh-CN" sz="2800" i="1" dirty="0"/>
              <a:t>c</a:t>
            </a:r>
            <a:r>
              <a:rPr lang="en-US" altLang="zh-CN" sz="2800" dirty="0"/>
              <a:t>(X</a:t>
            </a:r>
            <a:r>
              <a:rPr lang="en-US" altLang="zh-CN" sz="2800" baseline="30000" dirty="0"/>
              <a:t>2-</a:t>
            </a:r>
            <a:r>
              <a:rPr lang="en-US" altLang="zh-CN" sz="2800" dirty="0"/>
              <a:t>),D</a:t>
            </a:r>
            <a:r>
              <a:rPr lang="zh-CN" altLang="zh-CN" sz="2800" dirty="0"/>
              <a:t>项错误。</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3270655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5" name="矩形 4">
            <a:extLst>
              <a:ext uri="{FF2B5EF4-FFF2-40B4-BE49-F238E27FC236}">
                <a16:creationId xmlns="" xmlns:a16="http://schemas.microsoft.com/office/drawing/2014/main" id="{F25B630D-6557-46D0-8D0F-7B601B815789}"/>
              </a:ext>
            </a:extLst>
          </p:cNvPr>
          <p:cNvSpPr/>
          <p:nvPr/>
        </p:nvSpPr>
        <p:spPr>
          <a:xfrm>
            <a:off x="250487" y="589404"/>
            <a:ext cx="11723912" cy="3323987"/>
          </a:xfrm>
          <a:prstGeom prst="rect">
            <a:avLst/>
          </a:prstGeom>
        </p:spPr>
        <p:txBody>
          <a:bodyPr wrap="square">
            <a:spAutoFit/>
          </a:bodyPr>
          <a:lstStyle/>
          <a:p>
            <a:pPr>
              <a:lnSpc>
                <a:spcPct val="150000"/>
              </a:lnSpc>
            </a:pPr>
            <a:r>
              <a:rPr lang="zh-CN" altLang="en-US" sz="2800" b="1" dirty="0">
                <a:solidFill>
                  <a:srgbClr val="DA251C"/>
                </a:solidFill>
              </a:rPr>
              <a:t>易错警示</a:t>
            </a:r>
            <a:endParaRPr lang="en-US" altLang="zh-CN" sz="2800" b="1" dirty="0">
              <a:solidFill>
                <a:srgbClr val="DA251C"/>
              </a:solidFill>
            </a:endParaRPr>
          </a:p>
          <a:p>
            <a:pPr>
              <a:lnSpc>
                <a:spcPct val="150000"/>
              </a:lnSpc>
            </a:pPr>
            <a:r>
              <a:rPr lang="zh-CN" altLang="en-US" sz="2800" dirty="0"/>
              <a:t>　　</a:t>
            </a:r>
            <a:r>
              <a:rPr lang="zh-CN" altLang="zh-CN" sz="2800" dirty="0"/>
              <a:t>本题受二元弱酸电离以第一步电离为主</a:t>
            </a:r>
            <a:r>
              <a:rPr lang="en-US" altLang="zh-CN" sz="2800" dirty="0"/>
              <a:t>,</a:t>
            </a:r>
            <a:r>
              <a:rPr lang="zh-CN" altLang="zh-CN" sz="2800" dirty="0"/>
              <a:t>第二步电离常数小于第一步电离常数等思维定式的影响</a:t>
            </a:r>
            <a:r>
              <a:rPr lang="en-US" altLang="zh-CN" sz="2800" dirty="0"/>
              <a:t>,</a:t>
            </a:r>
            <a:r>
              <a:rPr lang="zh-CN" altLang="zh-CN" sz="2800" dirty="0"/>
              <a:t>误认为</a:t>
            </a:r>
            <a:r>
              <a:rPr lang="en-US" altLang="zh-CN" sz="2800" i="1" dirty="0"/>
              <a:t>c</a:t>
            </a:r>
            <a:r>
              <a:rPr lang="en-US" altLang="zh-CN" sz="2800" dirty="0"/>
              <a:t>(HX</a:t>
            </a:r>
            <a:r>
              <a:rPr lang="en-US" altLang="zh-CN" sz="2800" baseline="30000" dirty="0"/>
              <a:t>-</a:t>
            </a:r>
            <a:r>
              <a:rPr lang="en-US" altLang="zh-CN" sz="2800" dirty="0"/>
              <a:t>)&gt;</a:t>
            </a:r>
            <a:r>
              <a:rPr lang="en-US" altLang="zh-CN" sz="2800" i="1" dirty="0"/>
              <a:t>c</a:t>
            </a:r>
            <a:r>
              <a:rPr lang="en-US" altLang="zh-CN" sz="2800" dirty="0"/>
              <a:t>(X</a:t>
            </a:r>
            <a:r>
              <a:rPr lang="en-US" altLang="zh-CN" sz="2800" baseline="30000" dirty="0"/>
              <a:t>2-</a:t>
            </a:r>
            <a:r>
              <a:rPr lang="en-US" altLang="zh-CN" sz="2800" dirty="0"/>
              <a:t>),D</a:t>
            </a:r>
            <a:r>
              <a:rPr lang="zh-CN" altLang="zh-CN" sz="2800" dirty="0"/>
              <a:t>项正确</a:t>
            </a:r>
            <a:r>
              <a:rPr lang="en-US" altLang="zh-CN" sz="2800" dirty="0"/>
              <a:t>,</a:t>
            </a:r>
            <a:r>
              <a:rPr lang="zh-CN" altLang="zh-CN" sz="2800" dirty="0"/>
              <a:t>导致错选</a:t>
            </a:r>
            <a:r>
              <a:rPr lang="en-US" altLang="zh-CN" sz="2800" dirty="0"/>
              <a:t>,</a:t>
            </a:r>
            <a:r>
              <a:rPr lang="zh-CN" altLang="zh-CN" sz="2800" dirty="0"/>
              <a:t>其错选原因是忽视了</a:t>
            </a:r>
            <a:r>
              <a:rPr lang="en-US" altLang="zh-CN" sz="2800" dirty="0"/>
              <a:t>“</a:t>
            </a:r>
            <a:r>
              <a:rPr lang="zh-CN" altLang="zh-CN" sz="2800" dirty="0"/>
              <a:t>中性溶液</a:t>
            </a:r>
            <a:r>
              <a:rPr lang="en-US" altLang="zh-CN" sz="2800" dirty="0"/>
              <a:t>”</a:t>
            </a:r>
            <a:r>
              <a:rPr lang="zh-CN" altLang="zh-CN" sz="2800" dirty="0"/>
              <a:t>条件的限制。本题主要考查弱电解质电离及电离常数的计算</a:t>
            </a:r>
            <a:r>
              <a:rPr lang="en-US" altLang="zh-CN" sz="2800" dirty="0"/>
              <a:t>,</a:t>
            </a:r>
            <a:r>
              <a:rPr lang="zh-CN" altLang="zh-CN" sz="2800" dirty="0"/>
              <a:t>难点在于选择两种粒子浓度相等条件下求电离常数。</a:t>
            </a:r>
          </a:p>
        </p:txBody>
      </p:sp>
    </p:spTree>
    <p:extLst>
      <p:ext uri="{BB962C8B-B14F-4D97-AF65-F5344CB8AC3E}">
        <p14:creationId xmlns:p14="http://schemas.microsoft.com/office/powerpoint/2010/main" val="618969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72B8523-ADD6-4F4D-8D49-693431A7DB1A}"/>
              </a:ext>
            </a:extLst>
          </p:cNvPr>
          <p:cNvSpPr/>
          <p:nvPr/>
        </p:nvSpPr>
        <p:spPr>
          <a:xfrm>
            <a:off x="8000999" y="0"/>
            <a:ext cx="321195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专题十九   盐类水解和难溶电解质的溶解平衡</a:t>
            </a:r>
          </a:p>
        </p:txBody>
      </p:sp>
      <p:sp>
        <p:nvSpPr>
          <p:cNvPr id="5" name="矩形 4">
            <a:extLst>
              <a:ext uri="{FF2B5EF4-FFF2-40B4-BE49-F238E27FC236}">
                <a16:creationId xmlns="" xmlns:a16="http://schemas.microsoft.com/office/drawing/2014/main" id="{F25B630D-6557-46D0-8D0F-7B601B815789}"/>
              </a:ext>
            </a:extLst>
          </p:cNvPr>
          <p:cNvSpPr/>
          <p:nvPr/>
        </p:nvSpPr>
        <p:spPr>
          <a:xfrm>
            <a:off x="250487" y="429747"/>
            <a:ext cx="11723912" cy="6555641"/>
          </a:xfrm>
          <a:prstGeom prst="rect">
            <a:avLst/>
          </a:prstGeom>
        </p:spPr>
        <p:txBody>
          <a:bodyPr wrap="square">
            <a:spAutoFit/>
          </a:bodyPr>
          <a:lstStyle/>
          <a:p>
            <a:pPr>
              <a:lnSpc>
                <a:spcPct val="150000"/>
              </a:lnSpc>
            </a:pPr>
            <a:r>
              <a:rPr lang="zh-CN" altLang="en-US" sz="2800" b="1" dirty="0">
                <a:solidFill>
                  <a:srgbClr val="DA251C"/>
                </a:solidFill>
              </a:rPr>
              <a:t>真题点评</a:t>
            </a:r>
            <a:endParaRPr lang="en-US" altLang="zh-CN" sz="2800" b="1" dirty="0">
              <a:solidFill>
                <a:srgbClr val="DA251C"/>
              </a:solidFill>
            </a:endParaRPr>
          </a:p>
          <a:p>
            <a:pPr>
              <a:lnSpc>
                <a:spcPct val="150000"/>
              </a:lnSpc>
            </a:pPr>
            <a:r>
              <a:rPr lang="zh-CN" altLang="en-US" sz="2800" dirty="0"/>
              <a:t>　　</a:t>
            </a:r>
            <a:r>
              <a:rPr lang="zh-CN" altLang="zh-CN" sz="2800" dirty="0"/>
              <a:t>本题有</a:t>
            </a:r>
            <a:r>
              <a:rPr lang="en-US" altLang="zh-CN" sz="2800" dirty="0"/>
              <a:t>3</a:t>
            </a:r>
            <a:r>
              <a:rPr lang="zh-CN" altLang="zh-CN" sz="2800" dirty="0"/>
              <a:t>个创新点</a:t>
            </a:r>
            <a:r>
              <a:rPr lang="en-US" altLang="zh-CN" sz="2800" dirty="0"/>
              <a:t>:(1)</a:t>
            </a:r>
            <a:r>
              <a:rPr lang="zh-CN" altLang="zh-CN" sz="2800" dirty="0"/>
              <a:t>给予信息形式新</a:t>
            </a:r>
            <a:r>
              <a:rPr lang="en-US" altLang="zh-CN" sz="2800" dirty="0"/>
              <a:t>,</a:t>
            </a:r>
            <a:r>
              <a:rPr lang="zh-CN" altLang="zh-CN" sz="2800" dirty="0"/>
              <a:t>大多数这类问题</a:t>
            </a:r>
            <a:r>
              <a:rPr lang="en-US" altLang="zh-CN" sz="2800" dirty="0"/>
              <a:t>,</a:t>
            </a:r>
            <a:r>
              <a:rPr lang="zh-CN" altLang="zh-CN" sz="2800" dirty="0"/>
              <a:t>以</a:t>
            </a:r>
            <a:r>
              <a:rPr lang="en-US" altLang="zh-CN" sz="2800" dirty="0"/>
              <a:t>pH</a:t>
            </a:r>
            <a:r>
              <a:rPr lang="zh-CN" altLang="zh-CN" sz="2800" dirty="0"/>
              <a:t>与粒子浓度的关系形式呈现</a:t>
            </a:r>
            <a:r>
              <a:rPr lang="en-US" altLang="zh-CN" sz="2800" dirty="0"/>
              <a:t>,</a:t>
            </a:r>
            <a:r>
              <a:rPr lang="zh-CN" altLang="zh-CN" sz="2800" dirty="0"/>
              <a:t>而本题以</a:t>
            </a:r>
            <a:r>
              <a:rPr lang="en-US" altLang="zh-CN" sz="2800" dirty="0"/>
              <a:t>pH</a:t>
            </a:r>
            <a:r>
              <a:rPr lang="zh-CN" altLang="zh-CN" sz="2800" dirty="0"/>
              <a:t>与粒子浓度之比的对数关系形式呈现</a:t>
            </a:r>
            <a:r>
              <a:rPr lang="en-US" altLang="zh-CN" sz="2800" dirty="0"/>
              <a:t>,</a:t>
            </a:r>
            <a:r>
              <a:rPr lang="zh-CN" altLang="zh-CN" sz="2800" dirty="0"/>
              <a:t>对运用数学知识的能力要求较高</a:t>
            </a:r>
            <a:r>
              <a:rPr lang="en-US" altLang="zh-CN" sz="2800" dirty="0"/>
              <a:t>;(2)</a:t>
            </a:r>
            <a:r>
              <a:rPr lang="zh-CN" altLang="zh-CN" sz="2800" dirty="0"/>
              <a:t>考查角度新</a:t>
            </a:r>
            <a:r>
              <a:rPr lang="en-US" altLang="zh-CN" sz="2800" dirty="0"/>
              <a:t>,</a:t>
            </a:r>
            <a:r>
              <a:rPr lang="zh-CN" altLang="zh-CN" sz="2800" dirty="0"/>
              <a:t>打破以往高考考查计算电离常数值的常规</a:t>
            </a:r>
            <a:r>
              <a:rPr lang="en-US" altLang="zh-CN" sz="2800" dirty="0"/>
              <a:t>,</a:t>
            </a:r>
            <a:r>
              <a:rPr lang="zh-CN" altLang="zh-CN" sz="2800" dirty="0"/>
              <a:t>本题考查</a:t>
            </a:r>
            <a:r>
              <a:rPr lang="en-US" altLang="zh-CN" sz="2800" dirty="0"/>
              <a:t>“</a:t>
            </a:r>
            <a:r>
              <a:rPr lang="zh-CN" altLang="zh-CN" sz="2800" dirty="0"/>
              <a:t>数量级</a:t>
            </a:r>
            <a:r>
              <a:rPr lang="en-US" altLang="zh-CN" sz="2800" dirty="0"/>
              <a:t>”,</a:t>
            </a:r>
            <a:r>
              <a:rPr lang="zh-CN" altLang="zh-CN" sz="2800" dirty="0"/>
              <a:t>实际涉及数学指数、对数问题</a:t>
            </a:r>
            <a:r>
              <a:rPr lang="en-US" altLang="zh-CN" sz="2800" dirty="0"/>
              <a:t>;(3)</a:t>
            </a:r>
            <a:r>
              <a:rPr lang="zh-CN" altLang="zh-CN" sz="2800" dirty="0"/>
              <a:t>设置切入点新</a:t>
            </a:r>
            <a:r>
              <a:rPr lang="en-US" altLang="zh-CN" sz="2800" dirty="0"/>
              <a:t>,</a:t>
            </a:r>
            <a:r>
              <a:rPr lang="zh-CN" altLang="zh-CN" sz="2800" dirty="0"/>
              <a:t>大多数此类试题</a:t>
            </a:r>
            <a:r>
              <a:rPr lang="en-US" altLang="zh-CN" sz="2800" dirty="0"/>
              <a:t>,</a:t>
            </a:r>
            <a:r>
              <a:rPr lang="zh-CN" altLang="zh-CN" sz="2800" dirty="0"/>
              <a:t>图像中有粒子浓度相等的点</a:t>
            </a:r>
            <a:r>
              <a:rPr lang="en-US" altLang="zh-CN" sz="2800" dirty="0"/>
              <a:t>,</a:t>
            </a:r>
            <a:r>
              <a:rPr lang="zh-CN" altLang="zh-CN" sz="2800" dirty="0"/>
              <a:t>容易观察得出切入点</a:t>
            </a:r>
            <a:r>
              <a:rPr lang="en-US" altLang="zh-CN" sz="2800" dirty="0"/>
              <a:t>,</a:t>
            </a:r>
            <a:r>
              <a:rPr lang="zh-CN" altLang="zh-CN" sz="2800" dirty="0"/>
              <a:t>而本题巧妙地将数学对数知识引入图像中</a:t>
            </a:r>
            <a:r>
              <a:rPr lang="en-US" altLang="zh-CN" sz="2800" dirty="0"/>
              <a:t>,</a:t>
            </a:r>
            <a:r>
              <a:rPr lang="zh-CN" altLang="zh-CN" sz="2800" dirty="0"/>
              <a:t>选择</a:t>
            </a:r>
            <a:r>
              <a:rPr lang="en-US" altLang="zh-CN" sz="2800" dirty="0"/>
              <a:t>“0.0”</a:t>
            </a:r>
            <a:r>
              <a:rPr lang="zh-CN" altLang="zh-CN" sz="2800" dirty="0"/>
              <a:t>点计算电离常数</a:t>
            </a:r>
            <a:r>
              <a:rPr lang="en-US" altLang="zh-CN" sz="2800" dirty="0"/>
              <a:t>,</a:t>
            </a:r>
            <a:r>
              <a:rPr lang="zh-CN" altLang="zh-CN" sz="2800" dirty="0"/>
              <a:t>粒子浓度之比的对数为零</a:t>
            </a:r>
            <a:r>
              <a:rPr lang="en-US" altLang="zh-CN" sz="2800" dirty="0"/>
              <a:t>,</a:t>
            </a:r>
            <a:r>
              <a:rPr lang="zh-CN" altLang="zh-CN" sz="2800" dirty="0"/>
              <a:t>暗示两种相关粒子浓度相等。相比而言</a:t>
            </a:r>
            <a:r>
              <a:rPr lang="en-US" altLang="zh-CN" sz="2800" dirty="0"/>
              <a:t>,</a:t>
            </a:r>
            <a:r>
              <a:rPr lang="zh-CN" altLang="zh-CN" sz="2800" dirty="0"/>
              <a:t>本题比以往高考同类题难度有所提高。</a:t>
            </a:r>
          </a:p>
          <a:p>
            <a:pPr>
              <a:lnSpc>
                <a:spcPct val="150000"/>
              </a:lnSpc>
            </a:pPr>
            <a:endParaRPr lang="zh-CN" altLang="zh-CN" sz="2800" dirty="0"/>
          </a:p>
        </p:txBody>
      </p:sp>
    </p:spTree>
    <p:extLst>
      <p:ext uri="{BB962C8B-B14F-4D97-AF65-F5344CB8AC3E}">
        <p14:creationId xmlns:p14="http://schemas.microsoft.com/office/powerpoint/2010/main" val="2020568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888077"/>
            <a:ext cx="11723912"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11</a:t>
            </a:r>
            <a:r>
              <a:rPr lang="zh-CN" altLang="zh-CN" sz="2800" dirty="0"/>
              <a:t>　</a:t>
            </a:r>
            <a:r>
              <a:rPr lang="en-US" altLang="zh-CN" sz="2800" dirty="0"/>
              <a:t>[2017</a:t>
            </a:r>
            <a:r>
              <a:rPr lang="zh-CN" altLang="zh-CN" sz="2800" dirty="0"/>
              <a:t>全国卷</a:t>
            </a:r>
            <a:r>
              <a:rPr lang="en-US" altLang="zh-CN" sz="2800" dirty="0"/>
              <a:t>Ⅲ,13,6</a:t>
            </a:r>
            <a:r>
              <a:rPr lang="zh-CN" altLang="zh-CN" sz="2800" dirty="0"/>
              <a:t>分</a:t>
            </a:r>
            <a:r>
              <a:rPr lang="en-US" altLang="zh-CN" sz="2800" dirty="0"/>
              <a:t>]</a:t>
            </a:r>
            <a:r>
              <a:rPr lang="zh-CN" altLang="zh-CN" sz="2800" dirty="0"/>
              <a:t>在湿法炼锌的电解循环溶液中</a:t>
            </a:r>
            <a:r>
              <a:rPr lang="en-US" altLang="zh-CN" sz="2800" dirty="0"/>
              <a:t>,</a:t>
            </a:r>
            <a:r>
              <a:rPr lang="zh-CN" altLang="zh-CN" sz="2800" dirty="0"/>
              <a:t>较高浓度的</a:t>
            </a:r>
            <a:r>
              <a:rPr lang="en-US" altLang="zh-CN" sz="2800" dirty="0"/>
              <a:t>Cl</a:t>
            </a:r>
            <a:r>
              <a:rPr lang="en-US" altLang="zh-CN" sz="2800" baseline="30000" dirty="0"/>
              <a:t>-</a:t>
            </a:r>
            <a:r>
              <a:rPr lang="zh-CN" altLang="zh-CN" sz="2800" dirty="0"/>
              <a:t>会腐蚀阳极板而增大电解能耗。可向溶液中同时加入</a:t>
            </a:r>
            <a:r>
              <a:rPr lang="en-US" altLang="zh-CN" sz="2800" dirty="0"/>
              <a:t>Cu</a:t>
            </a:r>
            <a:r>
              <a:rPr lang="zh-CN" altLang="zh-CN" sz="2800" dirty="0"/>
              <a:t>和</a:t>
            </a:r>
            <a:r>
              <a:rPr lang="en-US" altLang="zh-CN" sz="2800" dirty="0"/>
              <a:t>CuSO</a:t>
            </a:r>
            <a:r>
              <a:rPr lang="en-US" altLang="zh-CN" sz="2800" baseline="-25000" dirty="0"/>
              <a:t>4</a:t>
            </a:r>
            <a:r>
              <a:rPr lang="en-US" altLang="zh-CN" sz="2800" dirty="0"/>
              <a:t>,</a:t>
            </a:r>
            <a:r>
              <a:rPr lang="zh-CN" altLang="zh-CN" sz="2800" dirty="0"/>
              <a:t>生成</a:t>
            </a:r>
            <a:r>
              <a:rPr lang="en-US" altLang="zh-CN" sz="2800" dirty="0" err="1"/>
              <a:t>CuCl</a:t>
            </a:r>
            <a:r>
              <a:rPr lang="zh-CN" altLang="zh-CN" sz="2800" dirty="0"/>
              <a:t>沉淀从而除去</a:t>
            </a:r>
            <a:r>
              <a:rPr lang="en-US" altLang="zh-CN" sz="2800" dirty="0"/>
              <a:t>Cl</a:t>
            </a:r>
            <a:r>
              <a:rPr lang="en-US" altLang="zh-CN" sz="2800" baseline="30000" dirty="0"/>
              <a:t>-</a:t>
            </a:r>
            <a:r>
              <a:rPr lang="zh-CN" altLang="zh-CN" sz="2800" dirty="0"/>
              <a:t>。根据溶液中平衡时相关离子浓度的关系图</a:t>
            </a:r>
            <a:r>
              <a:rPr lang="en-US" altLang="zh-CN" sz="2800" dirty="0"/>
              <a:t>,</a:t>
            </a:r>
            <a:r>
              <a:rPr lang="zh-CN" altLang="zh-CN" sz="2800" dirty="0"/>
              <a:t>下列说法错误的是</a:t>
            </a:r>
          </a:p>
          <a:p>
            <a:pPr>
              <a:lnSpc>
                <a:spcPct val="150000"/>
              </a:lnSpc>
            </a:pPr>
            <a:r>
              <a:rPr lang="en-US" altLang="zh-CN" sz="2800" dirty="0" err="1"/>
              <a:t>A.</a:t>
            </a:r>
            <a:r>
              <a:rPr lang="en-US" altLang="zh-CN" sz="2800" i="1" dirty="0" err="1"/>
              <a:t>K</a:t>
            </a:r>
            <a:r>
              <a:rPr lang="en-US" altLang="zh-CN" sz="2800" baseline="-25000" dirty="0" err="1"/>
              <a:t>sp</a:t>
            </a:r>
            <a:r>
              <a:rPr lang="en-US" altLang="zh-CN" sz="2800" dirty="0"/>
              <a:t>(</a:t>
            </a:r>
            <a:r>
              <a:rPr lang="en-US" altLang="zh-CN" sz="2800" dirty="0" err="1"/>
              <a:t>CuCl</a:t>
            </a:r>
            <a:r>
              <a:rPr lang="en-US" altLang="zh-CN" sz="2800" dirty="0"/>
              <a:t>)</a:t>
            </a:r>
            <a:r>
              <a:rPr lang="zh-CN" altLang="zh-CN" sz="2800" dirty="0"/>
              <a:t>的数量级为</a:t>
            </a:r>
            <a:r>
              <a:rPr lang="en-US" altLang="zh-CN" sz="2800" dirty="0"/>
              <a:t>10</a:t>
            </a:r>
            <a:r>
              <a:rPr lang="en-US" altLang="zh-CN" sz="2800" baseline="30000" dirty="0"/>
              <a:t>-7</a:t>
            </a:r>
            <a:endParaRPr lang="zh-CN" altLang="zh-CN" sz="2800" dirty="0"/>
          </a:p>
          <a:p>
            <a:pPr>
              <a:lnSpc>
                <a:spcPct val="150000"/>
              </a:lnSpc>
            </a:pPr>
            <a:r>
              <a:rPr lang="en-US" altLang="zh-CN" sz="2800" dirty="0"/>
              <a:t>B.</a:t>
            </a:r>
            <a:r>
              <a:rPr lang="zh-CN" altLang="zh-CN" sz="2800" dirty="0"/>
              <a:t>除</a:t>
            </a:r>
            <a:r>
              <a:rPr lang="en-US" altLang="zh-CN" sz="2800" dirty="0"/>
              <a:t>Cl</a:t>
            </a:r>
            <a:r>
              <a:rPr lang="en-US" altLang="zh-CN" sz="2800" baseline="30000" dirty="0"/>
              <a:t>-</a:t>
            </a:r>
            <a:r>
              <a:rPr lang="zh-CN" altLang="zh-CN" sz="2800" dirty="0"/>
              <a:t>反应为</a:t>
            </a:r>
            <a:r>
              <a:rPr lang="en-US" altLang="zh-CN" sz="2800" dirty="0"/>
              <a:t>Cu+Cu</a:t>
            </a:r>
            <a:r>
              <a:rPr lang="en-US" altLang="zh-CN" sz="2800" baseline="30000" dirty="0"/>
              <a:t>2+</a:t>
            </a:r>
            <a:r>
              <a:rPr lang="en-US" altLang="zh-CN" sz="2800" dirty="0"/>
              <a:t>+2Cl</a:t>
            </a:r>
            <a:r>
              <a:rPr lang="en-US" altLang="zh-CN" sz="2800" baseline="30000" dirty="0"/>
              <a:t>-           </a:t>
            </a:r>
            <a:r>
              <a:rPr lang="en-US" altLang="zh-CN" sz="2800" dirty="0"/>
              <a:t>2CuCl</a:t>
            </a:r>
            <a:endParaRPr lang="zh-CN" altLang="zh-CN" sz="2800" dirty="0"/>
          </a:p>
          <a:p>
            <a:pPr>
              <a:lnSpc>
                <a:spcPct val="150000"/>
              </a:lnSpc>
            </a:pPr>
            <a:r>
              <a:rPr lang="en-US" altLang="zh-CN" sz="2800" dirty="0"/>
              <a:t>C.</a:t>
            </a:r>
            <a:r>
              <a:rPr lang="zh-CN" altLang="zh-CN" sz="2800" dirty="0"/>
              <a:t>加入</a:t>
            </a:r>
            <a:r>
              <a:rPr lang="en-US" altLang="zh-CN" sz="2800" dirty="0"/>
              <a:t>Cu</a:t>
            </a:r>
            <a:r>
              <a:rPr lang="zh-CN" altLang="zh-CN" sz="2800" dirty="0"/>
              <a:t>越多</a:t>
            </a:r>
            <a:r>
              <a:rPr lang="en-US" altLang="zh-CN" sz="2800" dirty="0"/>
              <a:t>,Cu</a:t>
            </a:r>
            <a:r>
              <a:rPr lang="en-US" altLang="zh-CN" sz="2800" baseline="30000" dirty="0"/>
              <a:t>+</a:t>
            </a:r>
            <a:r>
              <a:rPr lang="zh-CN" altLang="zh-CN" sz="2800" dirty="0"/>
              <a:t>浓度越高</a:t>
            </a:r>
            <a:r>
              <a:rPr lang="en-US" altLang="zh-CN" sz="2800" dirty="0"/>
              <a:t>,</a:t>
            </a:r>
            <a:r>
              <a:rPr lang="zh-CN" altLang="zh-CN" sz="2800" dirty="0"/>
              <a:t>除</a:t>
            </a:r>
            <a:r>
              <a:rPr lang="en-US" altLang="zh-CN" sz="2800" dirty="0"/>
              <a:t>Cl</a:t>
            </a:r>
            <a:r>
              <a:rPr lang="en-US" altLang="zh-CN" sz="2800" baseline="30000" dirty="0"/>
              <a:t>-</a:t>
            </a:r>
            <a:r>
              <a:rPr lang="zh-CN" altLang="zh-CN" sz="2800" dirty="0"/>
              <a:t>效果越好</a:t>
            </a:r>
          </a:p>
          <a:p>
            <a:pPr>
              <a:lnSpc>
                <a:spcPct val="150000"/>
              </a:lnSpc>
            </a:pPr>
            <a:r>
              <a:rPr lang="en-US" altLang="zh-CN" sz="2800" dirty="0"/>
              <a:t>D.2Cu</a:t>
            </a:r>
            <a:r>
              <a:rPr lang="en-US" altLang="zh-CN" sz="2800" baseline="30000" dirty="0"/>
              <a:t>+           </a:t>
            </a:r>
            <a:r>
              <a:rPr lang="en-US" altLang="zh-CN" sz="2800" dirty="0"/>
              <a:t>Cu</a:t>
            </a:r>
            <a:r>
              <a:rPr lang="en-US" altLang="zh-CN" sz="2800" baseline="30000" dirty="0"/>
              <a:t>2+</a:t>
            </a:r>
            <a:r>
              <a:rPr lang="en-US" altLang="zh-CN" sz="2800" dirty="0"/>
              <a:t>+Cu</a:t>
            </a:r>
            <a:r>
              <a:rPr lang="zh-CN" altLang="zh-CN" sz="2800" dirty="0"/>
              <a:t>平衡常数很大</a:t>
            </a:r>
            <a:r>
              <a:rPr lang="en-US" altLang="zh-CN" sz="2800" dirty="0"/>
              <a:t>,</a:t>
            </a:r>
            <a:r>
              <a:rPr lang="zh-CN" altLang="zh-CN" sz="2800" dirty="0"/>
              <a:t>反应趋于完全</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8" y="-2"/>
            <a:ext cx="52178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4   </a:t>
            </a:r>
            <a:r>
              <a:rPr lang="zh-CN" altLang="en-US" sz="2800" dirty="0">
                <a:solidFill>
                  <a:srgbClr val="DA251C"/>
                </a:solidFill>
                <a:ea typeface="微软雅黑" panose="020B0503020204020204" pitchFamily="34" charset="-122"/>
              </a:rPr>
              <a:t>难溶电解质的溶解平衡</a:t>
            </a:r>
          </a:p>
        </p:txBody>
      </p:sp>
      <p:pic>
        <p:nvPicPr>
          <p:cNvPr id="6" name="LYJ17GKJQGSLZL-5.jpg" descr="id:2147509605;FounderCES">
            <a:extLst>
              <a:ext uri="{FF2B5EF4-FFF2-40B4-BE49-F238E27FC236}">
                <a16:creationId xmlns="" xmlns:a16="http://schemas.microsoft.com/office/drawing/2014/main" id="{FA5A2335-2623-41BE-A3C3-0993DCC8EA87}"/>
              </a:ext>
            </a:extLst>
          </p:cNvPr>
          <p:cNvPicPr/>
          <p:nvPr/>
        </p:nvPicPr>
        <p:blipFill>
          <a:blip r:embed="rId2"/>
          <a:stretch>
            <a:fillRect/>
          </a:stretch>
        </p:blipFill>
        <p:spPr>
          <a:xfrm>
            <a:off x="7986727" y="3037114"/>
            <a:ext cx="3776511" cy="2722056"/>
          </a:xfrm>
          <a:prstGeom prst="rect">
            <a:avLst/>
          </a:prstGeom>
        </p:spPr>
      </p:pic>
      <p:pic>
        <p:nvPicPr>
          <p:cNvPr id="7" name="图片 6">
            <a:extLst>
              <a:ext uri="{FF2B5EF4-FFF2-40B4-BE49-F238E27FC236}">
                <a16:creationId xmlns="" xmlns:a16="http://schemas.microsoft.com/office/drawing/2014/main" id="{BC10A10B-4D5F-430F-993E-18EE21EC88F1}"/>
              </a:ext>
            </a:extLst>
          </p:cNvPr>
          <p:cNvPicPr/>
          <p:nvPr/>
        </p:nvPicPr>
        <p:blipFill>
          <a:blip r:embed="rId3"/>
          <a:stretch>
            <a:fillRect/>
          </a:stretch>
        </p:blipFill>
        <p:spPr>
          <a:xfrm>
            <a:off x="4683442" y="4348220"/>
            <a:ext cx="475298" cy="270024"/>
          </a:xfrm>
          <a:prstGeom prst="rect">
            <a:avLst/>
          </a:prstGeom>
        </p:spPr>
      </p:pic>
      <p:pic>
        <p:nvPicPr>
          <p:cNvPr id="8" name="图片 7">
            <a:extLst>
              <a:ext uri="{FF2B5EF4-FFF2-40B4-BE49-F238E27FC236}">
                <a16:creationId xmlns="" xmlns:a16="http://schemas.microsoft.com/office/drawing/2014/main" id="{085109E1-4D2D-416F-8B65-15C54BF727BD}"/>
              </a:ext>
            </a:extLst>
          </p:cNvPr>
          <p:cNvPicPr/>
          <p:nvPr/>
        </p:nvPicPr>
        <p:blipFill>
          <a:blip r:embed="rId3"/>
          <a:stretch>
            <a:fillRect/>
          </a:stretch>
        </p:blipFill>
        <p:spPr>
          <a:xfrm>
            <a:off x="1511617" y="5624158"/>
            <a:ext cx="475298" cy="270024"/>
          </a:xfrm>
          <a:prstGeom prst="rect">
            <a:avLst/>
          </a:prstGeom>
        </p:spPr>
      </p:pic>
    </p:spTree>
    <p:extLst>
      <p:ext uri="{BB962C8B-B14F-4D97-AF65-F5344CB8AC3E}">
        <p14:creationId xmlns:p14="http://schemas.microsoft.com/office/powerpoint/2010/main" val="670551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5900</Words>
  <Application>Microsoft Office PowerPoint</Application>
  <PresentationFormat>宽屏</PresentationFormat>
  <Paragraphs>752</Paragraphs>
  <Slides>106</Slides>
  <Notes>17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106</vt:i4>
      </vt:variant>
    </vt:vector>
  </HeadingPairs>
  <TitlesOfParts>
    <vt:vector size="116" baseType="lpstr">
      <vt:lpstr>NEU-BZ-S92</vt:lpstr>
      <vt:lpstr>等线</vt:lpstr>
      <vt:lpstr>方正书宋_GBK</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406</cp:revision>
  <dcterms:created xsi:type="dcterms:W3CDTF">2018-02-01T09:53:21Z</dcterms:created>
  <dcterms:modified xsi:type="dcterms:W3CDTF">2018-03-22T03:36:41Z</dcterms:modified>
</cp:coreProperties>
</file>