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92"/>
  </p:notesMasterIdLst>
  <p:sldIdLst>
    <p:sldId id="267" r:id="rId3"/>
    <p:sldId id="271" r:id="rId4"/>
    <p:sldId id="262" r:id="rId5"/>
    <p:sldId id="272" r:id="rId6"/>
    <p:sldId id="261" r:id="rId7"/>
    <p:sldId id="277" r:id="rId8"/>
    <p:sldId id="278" r:id="rId9"/>
    <p:sldId id="472" r:id="rId10"/>
    <p:sldId id="279" r:id="rId11"/>
    <p:sldId id="604" r:id="rId12"/>
    <p:sldId id="273" r:id="rId13"/>
    <p:sldId id="263" r:id="rId14"/>
    <p:sldId id="392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274" r:id="rId38"/>
    <p:sldId id="326" r:id="rId39"/>
    <p:sldId id="3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572" r:id="rId55"/>
    <p:sldId id="573" r:id="rId56"/>
    <p:sldId id="574" r:id="rId57"/>
    <p:sldId id="575" r:id="rId58"/>
    <p:sldId id="576" r:id="rId59"/>
    <p:sldId id="577" r:id="rId60"/>
    <p:sldId id="578" r:id="rId61"/>
    <p:sldId id="579" r:id="rId62"/>
    <p:sldId id="580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593" r:id="rId76"/>
    <p:sldId id="594" r:id="rId77"/>
    <p:sldId id="595" r:id="rId78"/>
    <p:sldId id="596" r:id="rId79"/>
    <p:sldId id="275" r:id="rId80"/>
    <p:sldId id="283" r:id="rId81"/>
    <p:sldId id="391" r:id="rId82"/>
    <p:sldId id="535" r:id="rId83"/>
    <p:sldId id="597" r:id="rId84"/>
    <p:sldId id="598" r:id="rId85"/>
    <p:sldId id="599" r:id="rId86"/>
    <p:sldId id="600" r:id="rId87"/>
    <p:sldId id="601" r:id="rId88"/>
    <p:sldId id="602" r:id="rId89"/>
    <p:sldId id="603" r:id="rId90"/>
    <p:sldId id="266" r:id="rId91"/>
  </p:sldIdLst>
  <p:sldSz cx="12192000" cy="6858000"/>
  <p:notesSz cx="6858000" cy="9144000"/>
  <p:custDataLst>
    <p:tags r:id="rId9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262"/>
            <p14:sldId id="272"/>
          </p14:sldIdLst>
        </p14:section>
        <p14:section name="考情精解读" id="{E5B6AE4C-B16F-4E49-ACF6-1636DDCCFF7B}">
          <p14:sldIdLst>
            <p14:sldId id="261"/>
            <p14:sldId id="277"/>
            <p14:sldId id="278"/>
            <p14:sldId id="472"/>
            <p14:sldId id="279"/>
            <p14:sldId id="604"/>
          </p14:sldIdLst>
        </p14:section>
        <p14:section name="A.知识全通关" id="{0696FE38-A922-4D75-AA25-7EF156A1C92B}">
          <p14:sldIdLst>
            <p14:sldId id="273"/>
            <p14:sldId id="263"/>
            <p14:sldId id="392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</p14:sldIdLst>
        </p14:section>
        <p14:section name="B.素养大提升" id="{EAE3448C-E808-4F1F-840E-365612D64D3F}">
          <p14:sldIdLst>
            <p14:sldId id="274"/>
            <p14:sldId id="326"/>
            <p14:sldId id="3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</p14:sldIdLst>
        </p14:section>
        <p14:section name="C.考向全扫描" id="{C8D129F6-420B-47E8-9577-A84C8752F9E5}">
          <p14:sldIdLst>
            <p14:sldId id="275"/>
            <p14:sldId id="283"/>
            <p14:sldId id="391"/>
            <p14:sldId id="535"/>
            <p14:sldId id="597"/>
            <p14:sldId id="598"/>
            <p14:sldId id="599"/>
            <p14:sldId id="600"/>
            <p14:sldId id="601"/>
            <p14:sldId id="602"/>
            <p14:sldId id="603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68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00" y="90"/>
      </p:cViewPr>
      <p:guideLst>
        <p:guide orient="horz" pos="2251"/>
        <p:guide pos="3840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A3FD-0D2F-41A6-8D54-B302852838A5}" type="datetimeFigureOut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0CC8F-E111-4193-BE3A-BD503DF90A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8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83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8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1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60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2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59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62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21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0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0CC8F-E111-4193-BE3A-BD503DF90AAF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4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5313363" y="0"/>
            <a:ext cx="1565275" cy="3413125"/>
            <a:chOff x="5320236" y="0"/>
            <a:chExt cx="1566554" cy="3412757"/>
          </a:xfrm>
        </p:grpSpPr>
        <p:sp>
          <p:nvSpPr>
            <p:cNvPr id="3" name="任意多边形 3"/>
            <p:cNvSpPr/>
            <p:nvPr/>
          </p:nvSpPr>
          <p:spPr>
            <a:xfrm flipH="1">
              <a:off x="5320236" y="1239704"/>
              <a:ext cx="1566554" cy="2173053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4"/>
            <p:cNvSpPr/>
            <p:nvPr/>
          </p:nvSpPr>
          <p:spPr>
            <a:xfrm>
              <a:off x="5717435" y="0"/>
              <a:ext cx="770566" cy="1836540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文本框 5"/>
          <p:cNvSpPr txBox="1"/>
          <p:nvPr userDrawn="1"/>
        </p:nvSpPr>
        <p:spPr>
          <a:xfrm>
            <a:off x="3822700" y="6019800"/>
            <a:ext cx="4538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课件</a:t>
            </a:r>
          </a:p>
        </p:txBody>
      </p:sp>
      <p:grpSp>
        <p:nvGrpSpPr>
          <p:cNvPr id="6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7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2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75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7"/>
          <p:cNvSpPr/>
          <p:nvPr userDrawn="1"/>
        </p:nvSpPr>
        <p:spPr>
          <a:xfrm>
            <a:off x="0" y="0"/>
            <a:ext cx="12192000" cy="244475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11409363" y="1588"/>
            <a:ext cx="85725" cy="187325"/>
            <a:chOff x="5320236" y="0"/>
            <a:chExt cx="1566554" cy="3412757"/>
          </a:xfrm>
        </p:grpSpPr>
        <p:sp>
          <p:nvSpPr>
            <p:cNvPr id="8" name="任意多边形 9"/>
            <p:cNvSpPr/>
            <p:nvPr/>
          </p:nvSpPr>
          <p:spPr>
            <a:xfrm flipH="1">
              <a:off x="5320236" y="1243623"/>
              <a:ext cx="1566554" cy="2169134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 10"/>
            <p:cNvSpPr/>
            <p:nvPr/>
          </p:nvSpPr>
          <p:spPr>
            <a:xfrm>
              <a:off x="5726380" y="0"/>
              <a:ext cx="754267" cy="1822056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1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82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2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微软雅黑" panose="020B0503020204020204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charset="-122"/>
          <a:cs typeface="微软雅黑" panose="020B050302020402020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hyperlink" Target="http://g.tesoon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AD38542-DC3E-4EAF-91C0-5B525E3126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256DDF3-5962-4C1C-A62C-6C8C07560C22}"/>
              </a:ext>
            </a:extLst>
          </p:cNvPr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251C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知识体系构建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6CCDFAE-BA97-4E33-BA99-A3B9907D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1377950"/>
            <a:ext cx="11079207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甲烷及烷烃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乙烯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同系物与同分异构体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煤、石油、天然气的综合利用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834569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甲烷的分子结构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组成与结构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34471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en-US" sz="2800" dirty="0">
                <a:solidFill>
                  <a:srgbClr val="DA251C"/>
                </a:solidFill>
              </a:rPr>
              <a:t>   甲烷及烷烃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D1C283D3-E37C-4D0F-BFF4-8603F658DF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598288"/>
                  </p:ext>
                </p:extLst>
              </p:nvPr>
            </p:nvGraphicFramePr>
            <p:xfrm>
              <a:off x="504371" y="2291048"/>
              <a:ext cx="10515600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4486">
                      <a:extLst>
                        <a:ext uri="{9D8B030D-6E8A-4147-A177-3AD203B41FA5}">
                          <a16:colId xmlns="" xmlns:a16="http://schemas.microsoft.com/office/drawing/2014/main" val="868824711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="" xmlns:a16="http://schemas.microsoft.com/office/drawing/2014/main" val="425093576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="" xmlns:a16="http://schemas.microsoft.com/office/drawing/2014/main" val="969357397"/>
                        </a:ext>
                      </a:extLst>
                    </a:gridCol>
                    <a:gridCol w="2387600">
                      <a:extLst>
                        <a:ext uri="{9D8B030D-6E8A-4147-A177-3AD203B41FA5}">
                          <a16:colId xmlns="" xmlns:a16="http://schemas.microsoft.com/office/drawing/2014/main" val="4146691323"/>
                        </a:ext>
                      </a:extLst>
                    </a:gridCol>
                    <a:gridCol w="4212771">
                      <a:extLst>
                        <a:ext uri="{9D8B030D-6E8A-4147-A177-3AD203B41FA5}">
                          <a16:colId xmlns="" xmlns:a16="http://schemas.microsoft.com/office/drawing/2014/main" val="12904996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名称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分子式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电子式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结构式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分子模型 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775607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甲烷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 CH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 H∶</a:t>
                          </a:r>
                          <a14:m>
                            <m:oMath xmlns:m="http://schemas.openxmlformats.org/officeDocument/2006/math">
                              <m:limUpp>
                                <m:limUp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limUppPr>
                                <m:e>
                                  <m:limLow>
                                    <m:limLowPr>
                                      <m:ctrlPr>
                                        <a:rPr lang="zh-CN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limLowPr>
                                    <m:e>
                                      <m:limUpp>
                                        <m:limUppPr>
                                          <m:ctrlPr>
                                            <a:rPr lang="zh-CN" sz="28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limUppPr>
                                        <m:e>
                                          <m:limLow>
                                            <m:limLowPr>
                                              <m:ctrlPr>
                                                <a:rPr lang="zh-CN" sz="28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C</m:t>
                                              </m:r>
                                            </m:e>
                                            <m:lim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800" b="0" i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</a:rPr>
                                                <m:t>··</m:t>
                                              </m:r>
                                            </m:lim>
                                          </m:limLow>
                                        </m:e>
                                        <m:lim>
                                          <m:r>
                                            <m:rPr>
                                              <m:nor/>
                                            </m:rPr>
                                            <a:rPr lang="en-US" sz="2800" b="0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</a:rPr>
                                            <m:t>··</m:t>
                                          </m:r>
                                        </m:lim>
                                      </m:limUpp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H</m:t>
                                      </m:r>
                                    </m:lim>
                                  </m:limLow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H</m:t>
                                  </m:r>
                                </m:lim>
                              </m:limUp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∶H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093014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C283D3-E37C-4D0F-BFF4-8603F658DF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598288"/>
                  </p:ext>
                </p:extLst>
              </p:nvPr>
            </p:nvGraphicFramePr>
            <p:xfrm>
              <a:off x="504371" y="2291048"/>
              <a:ext cx="10515600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44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68824711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5093576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69357397"/>
                        </a:ext>
                      </a:extLst>
                    </a:gridCol>
                    <a:gridCol w="2387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46691323"/>
                        </a:ext>
                      </a:extLst>
                    </a:gridCol>
                    <a:gridCol w="42127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9049968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名称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分子式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电子式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结构式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分子模型 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77560749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甲烷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 CH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3818" t="-25238" r="-393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0930143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图片 441">
            <a:extLst>
              <a:ext uri="{FF2B5EF4-FFF2-40B4-BE49-F238E27FC236}">
                <a16:creationId xmlns="" xmlns:a16="http://schemas.microsoft.com/office/drawing/2014/main" id="{AC862A7A-5F27-4E89-BF41-43C2D890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51" y="3467100"/>
            <a:ext cx="1691452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ZR2-3.jpg">
            <a:extLst>
              <a:ext uri="{FF2B5EF4-FFF2-40B4-BE49-F238E27FC236}">
                <a16:creationId xmlns="" xmlns:a16="http://schemas.microsoft.com/office/drawing/2014/main" id="{0C61993F-3F8A-4FE4-833B-D5138809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85" y="3352800"/>
            <a:ext cx="2899622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286446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空间结构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甲烷的性质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物理性质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0567B71C-D6B1-4924-BC58-52041630D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75928"/>
              </p:ext>
            </p:extLst>
          </p:nvPr>
        </p:nvGraphicFramePr>
        <p:xfrm>
          <a:off x="322942" y="1029494"/>
          <a:ext cx="11462657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7326">
                  <a:extLst>
                    <a:ext uri="{9D8B030D-6E8A-4147-A177-3AD203B41FA5}">
                      <a16:colId xmlns="" xmlns:a16="http://schemas.microsoft.com/office/drawing/2014/main" val="3795091980"/>
                    </a:ext>
                  </a:extLst>
                </a:gridCol>
                <a:gridCol w="8035331">
                  <a:extLst>
                    <a:ext uri="{9D8B030D-6E8A-4147-A177-3AD203B41FA5}">
                      <a16:colId xmlns="" xmlns:a16="http://schemas.microsoft.com/office/drawing/2014/main" val="3509330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分子结构示意图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结构特点及空间构型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70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具有正四面体结构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其中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C—H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键的长度和强度相同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夹角相等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碳原子位于正四面体的中心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个氢原子分别位于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个顶点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2889973"/>
                  </a:ext>
                </a:extLst>
              </a:tr>
            </a:tbl>
          </a:graphicData>
        </a:graphic>
      </p:graphicFrame>
      <p:pic>
        <p:nvPicPr>
          <p:cNvPr id="2049" name="ZR2-2.jpg">
            <a:extLst>
              <a:ext uri="{FF2B5EF4-FFF2-40B4-BE49-F238E27FC236}">
                <a16:creationId xmlns="" xmlns:a16="http://schemas.microsoft.com/office/drawing/2014/main" id="{90BD92D1-915F-478B-AD02-F39D24C1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9" y="1703246"/>
            <a:ext cx="1977719" cy="16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C53ECF78-2971-4FCF-8C98-EF10ED90F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83336"/>
              </p:ext>
            </p:extLst>
          </p:nvPr>
        </p:nvGraphicFramePr>
        <p:xfrm>
          <a:off x="798503" y="4875354"/>
          <a:ext cx="9945697" cy="130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178">
                  <a:extLst>
                    <a:ext uri="{9D8B030D-6E8A-4147-A177-3AD203B41FA5}">
                      <a16:colId xmlns="" xmlns:a16="http://schemas.microsoft.com/office/drawing/2014/main" val="3640079634"/>
                    </a:ext>
                  </a:extLst>
                </a:gridCol>
                <a:gridCol w="1691178">
                  <a:extLst>
                    <a:ext uri="{9D8B030D-6E8A-4147-A177-3AD203B41FA5}">
                      <a16:colId xmlns="" xmlns:a16="http://schemas.microsoft.com/office/drawing/2014/main" val="1955303114"/>
                    </a:ext>
                  </a:extLst>
                </a:gridCol>
                <a:gridCol w="1691178">
                  <a:extLst>
                    <a:ext uri="{9D8B030D-6E8A-4147-A177-3AD203B41FA5}">
                      <a16:colId xmlns="" xmlns:a16="http://schemas.microsoft.com/office/drawing/2014/main" val="1798071391"/>
                    </a:ext>
                  </a:extLst>
                </a:gridCol>
                <a:gridCol w="1987649">
                  <a:extLst>
                    <a:ext uri="{9D8B030D-6E8A-4147-A177-3AD203B41FA5}">
                      <a16:colId xmlns="" xmlns:a16="http://schemas.microsoft.com/office/drawing/2014/main" val="1585007491"/>
                    </a:ext>
                  </a:extLst>
                </a:gridCol>
                <a:gridCol w="2884514">
                  <a:extLst>
                    <a:ext uri="{9D8B030D-6E8A-4147-A177-3AD203B41FA5}">
                      <a16:colId xmlns="" xmlns:a16="http://schemas.microsoft.com/office/drawing/2014/main" val="452823905"/>
                    </a:ext>
                  </a:extLst>
                </a:gridCol>
              </a:tblGrid>
              <a:tr h="654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颜色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气味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状态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水溶性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密度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634384"/>
                  </a:ext>
                </a:extLst>
              </a:tr>
              <a:tr h="654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无色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无味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气态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难溶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比空气的小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61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17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28644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化学性质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F7903A06-5AF0-4CB7-B6A1-E7A958498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67111"/>
              </p:ext>
            </p:extLst>
          </p:nvPr>
        </p:nvGraphicFramePr>
        <p:xfrm>
          <a:off x="431800" y="1028466"/>
          <a:ext cx="11366500" cy="5461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700">
                  <a:extLst>
                    <a:ext uri="{9D8B030D-6E8A-4147-A177-3AD203B41FA5}">
                      <a16:colId xmlns="" xmlns:a16="http://schemas.microsoft.com/office/drawing/2014/main" val="2391300142"/>
                    </a:ext>
                  </a:extLst>
                </a:gridCol>
                <a:gridCol w="8940800">
                  <a:extLst>
                    <a:ext uri="{9D8B030D-6E8A-4147-A177-3AD203B41FA5}">
                      <a16:colId xmlns="" xmlns:a16="http://schemas.microsoft.com/office/drawing/2014/main" val="3556409852"/>
                    </a:ext>
                  </a:extLst>
                </a:gridCol>
              </a:tblGrid>
              <a:tr h="60776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现象及化学方程式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566486"/>
                  </a:ext>
                </a:extLst>
              </a:tr>
              <a:tr h="121553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在空气中燃烧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氧化反应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安静地燃烧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火焰呈淡蓝色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放出大量的热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;CH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+2O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+2H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9336469"/>
                  </a:ext>
                </a:extLst>
              </a:tr>
              <a:tr h="121553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与酸性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KMnO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溶液不反应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酸性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KMnO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溶液不褪色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016090"/>
                  </a:ext>
                </a:extLst>
              </a:tr>
              <a:tr h="176382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与氯气反应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取代反应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有油状物质生成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产生少量白雾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反应器内气体颜色逐渐变浅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最终变为无色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     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Cl+HCl,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进一步取代可生成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846288"/>
                  </a:ext>
                </a:extLst>
              </a:tr>
              <a:tr h="6585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高温分解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    C+2H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制炭黑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9476537"/>
                  </a:ext>
                </a:extLst>
              </a:tr>
            </a:tbl>
          </a:graphicData>
        </a:graphic>
      </p:graphicFrame>
      <p:pic>
        <p:nvPicPr>
          <p:cNvPr id="3075" name="图片 444">
            <a:extLst>
              <a:ext uri="{FF2B5EF4-FFF2-40B4-BE49-F238E27FC236}">
                <a16:creationId xmlns="" xmlns:a16="http://schemas.microsoft.com/office/drawing/2014/main" id="{7B8A35F4-3DCD-40B0-99DC-C1996531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24" y="1737996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图片 445">
            <a:extLst>
              <a:ext uri="{FF2B5EF4-FFF2-40B4-BE49-F238E27FC236}">
                <a16:creationId xmlns="" xmlns:a16="http://schemas.microsoft.com/office/drawing/2014/main" id="{A72F4CF8-45F3-4A59-9841-C1C48604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631691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446">
            <a:extLst>
              <a:ext uri="{FF2B5EF4-FFF2-40B4-BE49-F238E27FC236}">
                <a16:creationId xmlns="" xmlns:a16="http://schemas.microsoft.com/office/drawing/2014/main" id="{8A1BE5EB-1076-41C5-879F-A7E13D41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872479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3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48964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en-US" sz="2800" dirty="0"/>
              <a:t>甲烷在光照条件下与氯气反应生成的</a:t>
            </a:r>
            <a:r>
              <a:rPr lang="en-US" altLang="zh-CN" sz="2800" dirty="0"/>
              <a:t>4</a:t>
            </a:r>
            <a:r>
              <a:rPr lang="zh-CN" altLang="en-US" sz="2800" dirty="0"/>
              <a:t>种取代产物的比较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2AE6DD29-75A1-412C-9AC8-765152AD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95301"/>
              </p:ext>
            </p:extLst>
          </p:nvPr>
        </p:nvGraphicFramePr>
        <p:xfrm>
          <a:off x="330200" y="1206266"/>
          <a:ext cx="11480800" cy="3873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="" xmlns:a16="http://schemas.microsoft.com/office/drawing/2014/main" val="1064351092"/>
                    </a:ext>
                  </a:extLst>
                </a:gridCol>
                <a:gridCol w="9855200">
                  <a:extLst>
                    <a:ext uri="{9D8B030D-6E8A-4147-A177-3AD203B41FA5}">
                      <a16:colId xmlns="" xmlns:a16="http://schemas.microsoft.com/office/drawing/2014/main" val="3121934324"/>
                    </a:ext>
                  </a:extLst>
                </a:gridCol>
              </a:tblGrid>
              <a:tr h="77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分子结构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是正四面体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其他均为四面体但不是正四面体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666102"/>
                  </a:ext>
                </a:extLst>
              </a:tr>
              <a:tr h="77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俗名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: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氯仿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;CCl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: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四氯化碳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33502"/>
                  </a:ext>
                </a:extLst>
              </a:tr>
              <a:tr h="77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状态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常温下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,CH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是气体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其他均为液体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1020085"/>
                  </a:ext>
                </a:extLst>
              </a:tr>
              <a:tr h="77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溶解性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均不溶于水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,CHCl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和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是工业上重要的有机溶剂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2567281"/>
                  </a:ext>
                </a:extLst>
              </a:tr>
              <a:tr h="77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密度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的密度比水的小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其他均比水的大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54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36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629346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拓展延伸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点燃甲烷前</a:t>
            </a:r>
            <a:r>
              <a:rPr lang="en-US" altLang="zh-CN" sz="2800" dirty="0"/>
              <a:t>,</a:t>
            </a:r>
            <a:r>
              <a:rPr lang="zh-CN" altLang="en-US" sz="2800" dirty="0"/>
              <a:t>必须检验其纯度。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甲烷与氯气发生取代反应的特点</a:t>
            </a:r>
            <a:r>
              <a:rPr lang="en-US" altLang="zh-CN" sz="2800" dirty="0"/>
              <a:t>:(1)</a:t>
            </a:r>
            <a:r>
              <a:rPr lang="zh-CN" altLang="en-US" sz="2800" dirty="0"/>
              <a:t>反应条件为光照</a:t>
            </a:r>
            <a:r>
              <a:rPr lang="en-US" altLang="zh-CN" sz="2800" dirty="0"/>
              <a:t>,</a:t>
            </a:r>
            <a:r>
              <a:rPr lang="zh-CN" altLang="en-US" sz="2800" dirty="0"/>
              <a:t>在室温或暗处</a:t>
            </a:r>
            <a:r>
              <a:rPr lang="en-US" altLang="zh-CN" sz="2800" dirty="0"/>
              <a:t>,</a:t>
            </a:r>
            <a:r>
              <a:rPr lang="zh-CN" altLang="en-US" sz="2800" dirty="0"/>
              <a:t>二者均不发生反应</a:t>
            </a:r>
            <a:r>
              <a:rPr lang="en-US" altLang="zh-CN" sz="2800" dirty="0"/>
              <a:t>,</a:t>
            </a:r>
            <a:r>
              <a:rPr lang="zh-CN" altLang="en-US" sz="2800" dirty="0"/>
              <a:t>也不能用阳光直射</a:t>
            </a:r>
            <a:r>
              <a:rPr lang="en-US" altLang="zh-CN" sz="2800" dirty="0"/>
              <a:t>,</a:t>
            </a:r>
            <a:r>
              <a:rPr lang="zh-CN" altLang="en-US" sz="2800" dirty="0"/>
              <a:t>否则会发生爆炸</a:t>
            </a:r>
            <a:r>
              <a:rPr lang="en-US" altLang="zh-CN" sz="2800" dirty="0"/>
              <a:t>;(2)</a:t>
            </a:r>
            <a:r>
              <a:rPr lang="zh-CN" altLang="en-US" sz="2800" dirty="0"/>
              <a:t>反应物必须用卤素单质</a:t>
            </a:r>
            <a:r>
              <a:rPr lang="en-US" altLang="zh-CN" sz="2800" dirty="0"/>
              <a:t>,</a:t>
            </a:r>
            <a:r>
              <a:rPr lang="zh-CN" altLang="en-US" sz="2800" dirty="0"/>
              <a:t>甲烷与卤素单质的水溶液不反应。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838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219423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烷烃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结构与性质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5735124-59EA-4109-A75B-D3191C79D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30311"/>
              </p:ext>
            </p:extLst>
          </p:nvPr>
        </p:nvGraphicFramePr>
        <p:xfrm>
          <a:off x="419100" y="1553450"/>
          <a:ext cx="11442700" cy="5098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="" xmlns:a16="http://schemas.microsoft.com/office/drawing/2014/main" val="1234877396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787708833"/>
                    </a:ext>
                  </a:extLst>
                </a:gridCol>
              </a:tblGrid>
              <a:tr h="5289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通式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</a:t>
                      </a:r>
                      <a:r>
                        <a:rPr lang="en-US" sz="2800" b="0" i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 i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为正整数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558920"/>
                  </a:ext>
                </a:extLst>
              </a:tr>
              <a:tr h="28740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结构特点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①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链状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可带支链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分子中碳原子呈锯齿状排列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②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每个碳原子形成四个共价键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碳原子间以单键相连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其余价键均与氢原子结合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③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一个碳原子与相邻四个原子构成四面体结构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,1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mol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C</a:t>
                      </a:r>
                      <a:r>
                        <a:rPr lang="en-US" sz="2800" b="0" i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800" b="0" i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含共价键数目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(3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+1)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462240"/>
                  </a:ext>
                </a:extLst>
              </a:tr>
              <a:tr h="11151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物理性质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随碳原子数的增多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:①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熔、沸点升高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;②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状态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: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气态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→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液态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→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固态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;③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密度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: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逐渐增大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但都小于水的密度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5706067"/>
                  </a:ext>
                </a:extLst>
              </a:tr>
              <a:tr h="5289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化学性质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取代反应、氧化反应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燃烧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、分解反应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高温裂解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04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0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489646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拓展应用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 dirty="0"/>
              <a:t>烃类的熔、沸点规律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常温下</a:t>
            </a:r>
            <a:r>
              <a:rPr lang="en-US" altLang="zh-CN" sz="2800" dirty="0"/>
              <a:t>,</a:t>
            </a:r>
            <a:r>
              <a:rPr lang="en-US" altLang="zh-CN" sz="2800" i="1" dirty="0"/>
              <a:t>n</a:t>
            </a:r>
            <a:r>
              <a:rPr lang="en-US" altLang="zh-CN" sz="2800" dirty="0"/>
              <a:t>≤4</a:t>
            </a:r>
            <a:r>
              <a:rPr lang="zh-CN" altLang="zh-CN" sz="2800" dirty="0"/>
              <a:t>的烃呈气态</a:t>
            </a:r>
            <a:r>
              <a:rPr lang="en-US" altLang="zh-CN" sz="2800" dirty="0"/>
              <a:t>,</a:t>
            </a:r>
            <a:r>
              <a:rPr lang="zh-CN" altLang="zh-CN" sz="2800" dirty="0"/>
              <a:t>新戊烷也呈气态。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分子式相同的烃</a:t>
            </a:r>
            <a:r>
              <a:rPr lang="en-US" altLang="zh-CN" sz="2800" dirty="0"/>
              <a:t>,</a:t>
            </a:r>
            <a:r>
              <a:rPr lang="zh-CN" altLang="zh-CN" sz="2800" dirty="0"/>
              <a:t>支链越多</a:t>
            </a:r>
            <a:r>
              <a:rPr lang="en-US" altLang="zh-CN" sz="2800" dirty="0"/>
              <a:t>,</a:t>
            </a:r>
            <a:r>
              <a:rPr lang="zh-CN" altLang="zh-CN" sz="2800" dirty="0"/>
              <a:t>熔、沸点越低。例如沸点</a:t>
            </a:r>
            <a:r>
              <a:rPr lang="en-US" altLang="zh-CN" sz="2800" dirty="0"/>
              <a:t>:CH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(CH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&gt;(CH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&gt;C(CH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互为同分异构体的芳香烃及其衍生物的熔、沸点</a:t>
            </a:r>
            <a:r>
              <a:rPr lang="en-US" altLang="zh-CN" sz="2800" dirty="0"/>
              <a:t>,</a:t>
            </a:r>
            <a:r>
              <a:rPr lang="zh-CN" altLang="zh-CN" sz="2800" dirty="0"/>
              <a:t>一般来说</a:t>
            </a:r>
            <a:r>
              <a:rPr lang="en-US" altLang="zh-CN" sz="2800" dirty="0"/>
              <a:t>,</a:t>
            </a:r>
            <a:r>
              <a:rPr lang="zh-CN" altLang="zh-CN" sz="2800" dirty="0"/>
              <a:t>邻位</a:t>
            </a:r>
            <a:r>
              <a:rPr lang="en-US" altLang="zh-CN" sz="2800" dirty="0"/>
              <a:t>&gt;</a:t>
            </a:r>
            <a:r>
              <a:rPr lang="zh-CN" altLang="zh-CN" sz="2800" dirty="0"/>
              <a:t>间位</a:t>
            </a:r>
            <a:r>
              <a:rPr lang="en-US" altLang="zh-CN" sz="2800" dirty="0"/>
              <a:t>&gt;</a:t>
            </a:r>
            <a:r>
              <a:rPr lang="zh-CN" altLang="zh-CN" sz="2800" dirty="0"/>
              <a:t>对位。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104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578546"/>
            <a:ext cx="11723913" cy="389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烷烃的习惯命名法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当碳原子数</a:t>
            </a:r>
            <a:r>
              <a:rPr lang="en-US" altLang="zh-CN" sz="2800" i="1" dirty="0"/>
              <a:t>n</a:t>
            </a:r>
            <a:r>
              <a:rPr lang="en-US" altLang="zh-CN" sz="2800" dirty="0"/>
              <a:t>≤10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用甲、乙、丙、丁、戊、己、庚、辛、壬、癸依次代表碳原子数</a:t>
            </a:r>
            <a:r>
              <a:rPr lang="en-US" altLang="zh-CN" sz="2800" dirty="0"/>
              <a:t>,</a:t>
            </a:r>
            <a:r>
              <a:rPr lang="zh-CN" altLang="zh-CN" sz="2800" dirty="0"/>
              <a:t>其后加</a:t>
            </a:r>
            <a:r>
              <a:rPr lang="en-US" altLang="zh-CN" sz="2800" dirty="0"/>
              <a:t>“</a:t>
            </a:r>
            <a:r>
              <a:rPr lang="zh-CN" altLang="zh-CN" sz="2800" dirty="0"/>
              <a:t>烷</a:t>
            </a:r>
            <a:r>
              <a:rPr lang="en-US" altLang="zh-CN" sz="2800" dirty="0"/>
              <a:t>”</a:t>
            </a:r>
            <a:r>
              <a:rPr lang="zh-CN" altLang="zh-CN" sz="2800" dirty="0"/>
              <a:t>字</a:t>
            </a:r>
            <a:r>
              <a:rPr lang="en-US" altLang="zh-CN" sz="2800" dirty="0"/>
              <a:t>,</a:t>
            </a:r>
            <a:r>
              <a:rPr lang="zh-CN" altLang="zh-CN" sz="2800" dirty="0"/>
              <a:t>如乙烷</a:t>
            </a:r>
            <a:r>
              <a:rPr lang="en-US" altLang="zh-CN" sz="2800" dirty="0"/>
              <a:t>;</a:t>
            </a:r>
            <a:r>
              <a:rPr lang="zh-CN" altLang="zh-CN" sz="2800" dirty="0"/>
              <a:t>当</a:t>
            </a:r>
            <a:r>
              <a:rPr lang="en-US" altLang="zh-CN" sz="2800" i="1" dirty="0"/>
              <a:t>n</a:t>
            </a:r>
            <a:r>
              <a:rPr lang="en-US" altLang="zh-CN" sz="2800" dirty="0"/>
              <a:t>&gt;10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用汉字数字表示</a:t>
            </a:r>
            <a:r>
              <a:rPr lang="en-US" altLang="zh-CN" sz="2800" dirty="0"/>
              <a:t>,</a:t>
            </a:r>
            <a:r>
              <a:rPr lang="zh-CN" altLang="zh-CN" sz="2800" dirty="0"/>
              <a:t>如十一烷。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当碳原子数</a:t>
            </a:r>
            <a:r>
              <a:rPr lang="en-US" altLang="zh-CN" sz="2800" i="1" dirty="0"/>
              <a:t>n</a:t>
            </a:r>
            <a:r>
              <a:rPr lang="zh-CN" altLang="zh-CN" sz="2800" dirty="0"/>
              <a:t>相同时</a:t>
            </a:r>
            <a:r>
              <a:rPr lang="en-US" altLang="zh-CN" sz="2800" dirty="0"/>
              <a:t>,</a:t>
            </a:r>
            <a:r>
              <a:rPr lang="zh-CN" altLang="zh-CN" sz="2800" dirty="0"/>
              <a:t>用正、异、新来区别。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如</a:t>
            </a:r>
            <a:r>
              <a:rPr lang="en-US" altLang="zh-CN" sz="2800" dirty="0"/>
              <a:t>:CH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称为正戊烷</a:t>
            </a:r>
            <a:r>
              <a:rPr lang="en-US" altLang="zh-CN" sz="2800" dirty="0"/>
              <a:t>,(CH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称为异戊烷</a:t>
            </a:r>
            <a:r>
              <a:rPr lang="en-US" altLang="zh-CN" sz="2800" dirty="0"/>
              <a:t>,C(CH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称为新戊烷。</a:t>
            </a:r>
          </a:p>
        </p:txBody>
      </p:sp>
    </p:spTree>
    <p:extLst>
      <p:ext uri="{BB962C8B-B14F-4D97-AF65-F5344CB8AC3E}">
        <p14:creationId xmlns:p14="http://schemas.microsoft.com/office/powerpoint/2010/main" val="174703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专题二十    烃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1824" y="1546119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en-US" sz="24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834569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乙烯的组成与结构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特别提醒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　　</a:t>
            </a:r>
            <a:r>
              <a:rPr lang="zh-CN" altLang="zh-CN" sz="2800" dirty="0"/>
              <a:t>乙烯的结构简式不能写成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而应写成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          </a:t>
            </a:r>
            <a:r>
              <a:rPr lang="en-US" altLang="zh-CN" sz="2800" dirty="0" err="1"/>
              <a:t>CH</a:t>
            </a:r>
            <a:r>
              <a:rPr lang="en-US" altLang="zh-CN" sz="2800" baseline="-25000" dirty="0" err="1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即必须把其中的碳碳双键体现出来。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328863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en-US" sz="2800" dirty="0">
                <a:solidFill>
                  <a:srgbClr val="DA251C"/>
                </a:solidFill>
              </a:rPr>
              <a:t>   </a:t>
            </a:r>
            <a:r>
              <a:rPr lang="zh-CN" altLang="en-US" sz="2800" dirty="0" smtClean="0">
                <a:solidFill>
                  <a:srgbClr val="DA251C"/>
                </a:solidFill>
              </a:rPr>
              <a:t>乙烯（重点）</a:t>
            </a:r>
            <a:endParaRPr lang="zh-CN" altLang="en-US" sz="2800" dirty="0">
              <a:solidFill>
                <a:srgbClr val="DA251C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05779117-AFC4-4016-BB08-76467BA3C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62760"/>
              </p:ext>
            </p:extLst>
          </p:nvPr>
        </p:nvGraphicFramePr>
        <p:xfrm>
          <a:off x="393700" y="1524752"/>
          <a:ext cx="114173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="" xmlns:a16="http://schemas.microsoft.com/office/drawing/2014/main" val="2327305347"/>
                    </a:ext>
                  </a:extLst>
                </a:gridCol>
                <a:gridCol w="2882900">
                  <a:extLst>
                    <a:ext uri="{9D8B030D-6E8A-4147-A177-3AD203B41FA5}">
                      <a16:colId xmlns="" xmlns:a16="http://schemas.microsoft.com/office/drawing/2014/main" val="3896091529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118146826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366325075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654317736"/>
                    </a:ext>
                  </a:extLst>
                </a:gridCol>
                <a:gridCol w="1714500">
                  <a:extLst>
                    <a:ext uri="{9D8B030D-6E8A-4147-A177-3AD203B41FA5}">
                      <a16:colId xmlns="" xmlns:a16="http://schemas.microsoft.com/office/drawing/2014/main" val="2173640629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分子式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电子式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结构简式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结构式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模型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空间构型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511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H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H∶C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∶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effectLst/>
                        </a:rPr>
                        <a:t>∶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C∶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球棍模型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比例模型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个原子在同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个平面上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4774604"/>
                  </a:ext>
                </a:extLst>
              </a:tr>
            </a:tbl>
          </a:graphicData>
        </a:graphic>
      </p:graphicFrame>
      <p:pic>
        <p:nvPicPr>
          <p:cNvPr id="7172" name="图片 454">
            <a:extLst>
              <a:ext uri="{FF2B5EF4-FFF2-40B4-BE49-F238E27FC236}">
                <a16:creationId xmlns="" xmlns:a16="http://schemas.microsoft.com/office/drawing/2014/main" id="{F0831F98-9B3E-4A32-9EF1-AFA2775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7" y="3340752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图片 455">
            <a:extLst>
              <a:ext uri="{FF2B5EF4-FFF2-40B4-BE49-F238E27FC236}">
                <a16:creationId xmlns="" xmlns:a16="http://schemas.microsoft.com/office/drawing/2014/main" id="{224D7120-7D8E-4F1F-8855-A1442797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29" y="2871787"/>
            <a:ext cx="158829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ST6-1.jpg">
            <a:extLst>
              <a:ext uri="{FF2B5EF4-FFF2-40B4-BE49-F238E27FC236}">
                <a16:creationId xmlns="" xmlns:a16="http://schemas.microsoft.com/office/drawing/2014/main" id="{9A6CBB97-1172-4CDB-B636-69CD6EA7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15103"/>
            <a:ext cx="930276" cy="5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ST6-2.jpg">
            <a:extLst>
              <a:ext uri="{FF2B5EF4-FFF2-40B4-BE49-F238E27FC236}">
                <a16:creationId xmlns="" xmlns:a16="http://schemas.microsoft.com/office/drawing/2014/main" id="{4D689636-76F6-4061-9F74-B4A936C2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3654621"/>
            <a:ext cx="650876" cy="5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3550296-01BE-4A38-9D8E-E62AF6D28AAE}"/>
              </a:ext>
            </a:extLst>
          </p:cNvPr>
          <p:cNvSpPr/>
          <p:nvPr/>
        </p:nvSpPr>
        <p:spPr>
          <a:xfrm>
            <a:off x="3175261" y="295271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H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B4F6F8DC-3357-432C-ADB6-E91F2092B58A}"/>
              </a:ext>
            </a:extLst>
          </p:cNvPr>
          <p:cNvSpPr/>
          <p:nvPr/>
        </p:nvSpPr>
        <p:spPr>
          <a:xfrm>
            <a:off x="2176944" y="3162627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. .</a:t>
            </a:r>
            <a:endParaRPr lang="zh-CN" altLang="en-US" sz="2800" b="1" dirty="0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284061F-1B61-49FC-98B9-183380B6585F}"/>
              </a:ext>
            </a:extLst>
          </p:cNvPr>
          <p:cNvSpPr/>
          <p:nvPr/>
        </p:nvSpPr>
        <p:spPr>
          <a:xfrm>
            <a:off x="3175261" y="317697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. .</a:t>
            </a:r>
            <a:endParaRPr lang="zh-CN" altLang="en-US" sz="2800" b="1" dirty="0"/>
          </a:p>
        </p:txBody>
      </p:sp>
      <p:pic>
        <p:nvPicPr>
          <p:cNvPr id="18" name="图片 454">
            <a:extLst>
              <a:ext uri="{FF2B5EF4-FFF2-40B4-BE49-F238E27FC236}">
                <a16:creationId xmlns="" xmlns:a16="http://schemas.microsoft.com/office/drawing/2014/main" id="{707FE339-7BFA-4C32-B89D-4951AF22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85" y="5475533"/>
            <a:ext cx="477413" cy="4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0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302777"/>
            <a:ext cx="117239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zh-CN" altLang="zh-CN" sz="2800" b="1" dirty="0"/>
              <a:t>乙烯的物理性质</a:t>
            </a:r>
            <a:endParaRPr lang="en-US" altLang="zh-CN" sz="2800" b="1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zh-CN" altLang="en-US" sz="2800" dirty="0"/>
          </a:p>
          <a:p>
            <a:r>
              <a:rPr lang="en-US" altLang="zh-CN" sz="2800" b="1" dirty="0"/>
              <a:t>3.</a:t>
            </a:r>
            <a:r>
              <a:rPr lang="zh-CN" altLang="en-US" sz="2800" b="1" dirty="0"/>
              <a:t>乙烯的化学性质</a:t>
            </a:r>
          </a:p>
          <a:p>
            <a:endParaRPr lang="zh-CN" altLang="zh-CN" sz="28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66FEF2D6-B08A-47B5-A03C-E28CE808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46059"/>
              </p:ext>
            </p:extLst>
          </p:nvPr>
        </p:nvGraphicFramePr>
        <p:xfrm>
          <a:off x="446314" y="976084"/>
          <a:ext cx="11281229" cy="1244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715">
                  <a:extLst>
                    <a:ext uri="{9D8B030D-6E8A-4147-A177-3AD203B41FA5}">
                      <a16:colId xmlns="" xmlns:a16="http://schemas.microsoft.com/office/drawing/2014/main" val="2120245316"/>
                    </a:ext>
                  </a:extLst>
                </a:gridCol>
                <a:gridCol w="1901371">
                  <a:extLst>
                    <a:ext uri="{9D8B030D-6E8A-4147-A177-3AD203B41FA5}">
                      <a16:colId xmlns="" xmlns:a16="http://schemas.microsoft.com/office/drawing/2014/main" val="2896501879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998053520"/>
                    </a:ext>
                  </a:extLst>
                </a:gridCol>
                <a:gridCol w="4238172">
                  <a:extLst>
                    <a:ext uri="{9D8B030D-6E8A-4147-A177-3AD203B41FA5}">
                      <a16:colId xmlns="" xmlns:a16="http://schemas.microsoft.com/office/drawing/2014/main" val="2377022362"/>
                    </a:ext>
                  </a:extLst>
                </a:gridCol>
                <a:gridCol w="2598057">
                  <a:extLst>
                    <a:ext uri="{9D8B030D-6E8A-4147-A177-3AD203B41FA5}">
                      <a16:colId xmlns="" xmlns:a16="http://schemas.microsoft.com/office/drawing/2014/main" val="366307679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气味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状态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溶解性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密度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9872034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稍有气味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气态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易溶于有机溶剂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比空气的略小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5628968"/>
                  </a:ext>
                </a:extLst>
              </a:tr>
            </a:tbl>
          </a:graphicData>
        </a:graphic>
      </p:graphicFrame>
      <p:pic>
        <p:nvPicPr>
          <p:cNvPr id="6" name="ZJ20ting-1.EPS" descr="id:2147509888;FounderCES">
            <a:extLst>
              <a:ext uri="{FF2B5EF4-FFF2-40B4-BE49-F238E27FC236}">
                <a16:creationId xmlns="" xmlns:a16="http://schemas.microsoft.com/office/drawing/2014/main" id="{D18A406C-85A5-4037-B3A9-7F318617A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7641" y="3078554"/>
            <a:ext cx="8472816" cy="35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462434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4.</a:t>
            </a:r>
            <a:r>
              <a:rPr lang="zh-CN" altLang="zh-CN" sz="2800" b="1" dirty="0"/>
              <a:t>乙烯的来源和用途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乙烯的来源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从石油中获得乙烯</a:t>
            </a:r>
            <a:r>
              <a:rPr lang="en-US" altLang="zh-CN" sz="2800" dirty="0"/>
              <a:t>,</a:t>
            </a:r>
            <a:r>
              <a:rPr lang="zh-CN" altLang="zh-CN" sz="2800" dirty="0"/>
              <a:t>已成为目前工业上生产乙烯的主要途径。乙烯是石油的裂解产物</a:t>
            </a:r>
            <a:r>
              <a:rPr lang="en-US" altLang="zh-CN" sz="2800" dirty="0"/>
              <a:t>,</a:t>
            </a:r>
            <a:r>
              <a:rPr lang="zh-CN" altLang="zh-CN" sz="2800" dirty="0"/>
              <a:t>乙烯的产量可以用来衡量一个国家的石油化工发展水平。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乙烯的用途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乙烯是一种重要的化工原料</a:t>
            </a:r>
            <a:r>
              <a:rPr lang="en-US" altLang="zh-CN" sz="2800" dirty="0"/>
              <a:t>,</a:t>
            </a:r>
            <a:r>
              <a:rPr lang="zh-CN" altLang="zh-CN" sz="2800" dirty="0"/>
              <a:t>可用来制造聚乙烯塑料、聚乙烯纤维、乙醇等。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在农业生产中</a:t>
            </a:r>
            <a:r>
              <a:rPr lang="en-US" altLang="zh-CN" sz="2800" dirty="0"/>
              <a:t>,</a:t>
            </a:r>
            <a:r>
              <a:rPr lang="zh-CN" altLang="zh-CN" sz="2800" dirty="0"/>
              <a:t>可用作植物生长调节剂和催熟剂。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95055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834569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苯的组成和结构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en-US" sz="2800" dirty="0"/>
              <a:t>表示方法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799" y="-2"/>
            <a:ext cx="318034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3</a:t>
            </a:r>
            <a:r>
              <a:rPr lang="zh-CN" altLang="en-US" sz="2800" dirty="0">
                <a:solidFill>
                  <a:srgbClr val="DA251C"/>
                </a:solidFill>
              </a:rPr>
              <a:t>   </a:t>
            </a:r>
            <a:r>
              <a:rPr lang="zh-CN" altLang="en-US" sz="2800" dirty="0" smtClean="0">
                <a:solidFill>
                  <a:srgbClr val="DA251C"/>
                </a:solidFill>
              </a:rPr>
              <a:t>苯（难点）</a:t>
            </a:r>
            <a:endParaRPr lang="zh-CN" altLang="en-US" sz="2800" dirty="0">
              <a:solidFill>
                <a:srgbClr val="DA251C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8B9F9BA1-1708-4754-B20D-EF4C3564A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07543"/>
              </p:ext>
            </p:extLst>
          </p:nvPr>
        </p:nvGraphicFramePr>
        <p:xfrm>
          <a:off x="388257" y="2248423"/>
          <a:ext cx="1141548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257">
                  <a:extLst>
                    <a:ext uri="{9D8B030D-6E8A-4147-A177-3AD203B41FA5}">
                      <a16:colId xmlns="" xmlns:a16="http://schemas.microsoft.com/office/drawing/2014/main" val="17471427"/>
                    </a:ext>
                  </a:extLst>
                </a:gridCol>
                <a:gridCol w="2656115">
                  <a:extLst>
                    <a:ext uri="{9D8B030D-6E8A-4147-A177-3AD203B41FA5}">
                      <a16:colId xmlns="" xmlns:a16="http://schemas.microsoft.com/office/drawing/2014/main" val="1992512453"/>
                    </a:ext>
                  </a:extLst>
                </a:gridCol>
                <a:gridCol w="2786742">
                  <a:extLst>
                    <a:ext uri="{9D8B030D-6E8A-4147-A177-3AD203B41FA5}">
                      <a16:colId xmlns="" xmlns:a16="http://schemas.microsoft.com/office/drawing/2014/main" val="2216988988"/>
                    </a:ext>
                  </a:extLst>
                </a:gridCol>
                <a:gridCol w="4822372">
                  <a:extLst>
                    <a:ext uri="{9D8B030D-6E8A-4147-A177-3AD203B41FA5}">
                      <a16:colId xmlns="" xmlns:a16="http://schemas.microsoft.com/office/drawing/2014/main" val="1595768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分子式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结构简式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模型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74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或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球棍模型　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比例模型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7068844"/>
                  </a:ext>
                </a:extLst>
              </a:tr>
            </a:tbl>
          </a:graphicData>
        </a:graphic>
      </p:graphicFrame>
      <p:pic>
        <p:nvPicPr>
          <p:cNvPr id="11269" name="GG9.jpg">
            <a:extLst>
              <a:ext uri="{FF2B5EF4-FFF2-40B4-BE49-F238E27FC236}">
                <a16:creationId xmlns="" xmlns:a16="http://schemas.microsoft.com/office/drawing/2014/main" id="{969E9AD7-67B0-4480-88EE-3D147669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66" y="3033924"/>
            <a:ext cx="1740807" cy="20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图片 471">
            <a:extLst>
              <a:ext uri="{FF2B5EF4-FFF2-40B4-BE49-F238E27FC236}">
                <a16:creationId xmlns="" xmlns:a16="http://schemas.microsoft.com/office/drawing/2014/main" id="{F87FA44F-8A21-42DB-AF30-292F7357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70" y="3852697"/>
            <a:ext cx="673101" cy="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图片 472">
            <a:extLst>
              <a:ext uri="{FF2B5EF4-FFF2-40B4-BE49-F238E27FC236}">
                <a16:creationId xmlns="" xmlns:a16="http://schemas.microsoft.com/office/drawing/2014/main" id="{40C0ED03-6A90-495E-AB0D-F9B4EEB1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27" y="3852697"/>
            <a:ext cx="673101" cy="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GG10.jpg">
            <a:extLst>
              <a:ext uri="{FF2B5EF4-FFF2-40B4-BE49-F238E27FC236}">
                <a16:creationId xmlns="" xmlns:a16="http://schemas.microsoft.com/office/drawing/2014/main" id="{0521C357-1616-4F7A-92A0-3C142E53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40" y="3579455"/>
            <a:ext cx="1086531" cy="9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ST7.jpg">
            <a:extLst>
              <a:ext uri="{FF2B5EF4-FFF2-40B4-BE49-F238E27FC236}">
                <a16:creationId xmlns="" xmlns:a16="http://schemas.microsoft.com/office/drawing/2014/main" id="{F39455DC-52DA-45D7-90D2-63265BCE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69" y="3579455"/>
            <a:ext cx="1086531" cy="11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3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576734"/>
            <a:ext cx="11723913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结构特点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苯分子中的</a:t>
            </a:r>
            <a:r>
              <a:rPr lang="en-US" altLang="zh-CN" sz="2800" dirty="0"/>
              <a:t>6</a:t>
            </a:r>
            <a:r>
              <a:rPr lang="zh-CN" altLang="zh-CN" sz="2800" dirty="0"/>
              <a:t>个碳原子和</a:t>
            </a:r>
            <a:r>
              <a:rPr lang="en-US" altLang="zh-CN" sz="2800" dirty="0"/>
              <a:t>6</a:t>
            </a:r>
            <a:r>
              <a:rPr lang="zh-CN" altLang="zh-CN" sz="2800" dirty="0"/>
              <a:t>个氢原子都在同一平面上</a:t>
            </a:r>
            <a:r>
              <a:rPr lang="en-US" altLang="zh-CN" sz="2800" dirty="0"/>
              <a:t>,</a:t>
            </a:r>
            <a:r>
              <a:rPr lang="zh-CN" altLang="zh-CN" sz="2800" dirty="0"/>
              <a:t>苯分子中的</a:t>
            </a:r>
            <a:r>
              <a:rPr lang="en-US" altLang="zh-CN" sz="2800" dirty="0"/>
              <a:t>6</a:t>
            </a:r>
            <a:r>
              <a:rPr lang="zh-CN" altLang="zh-CN" sz="2800" dirty="0"/>
              <a:t>个碳原子构成一个正六边形</a:t>
            </a:r>
            <a:r>
              <a:rPr lang="en-US" altLang="zh-CN" sz="2800" dirty="0"/>
              <a:t>,</a:t>
            </a:r>
            <a:r>
              <a:rPr lang="zh-CN" altLang="zh-CN" sz="2800" dirty="0"/>
              <a:t>键角均为</a:t>
            </a:r>
            <a:r>
              <a:rPr lang="en-US" altLang="zh-CN" sz="2800" dirty="0"/>
              <a:t>120°,</a:t>
            </a:r>
            <a:r>
              <a:rPr lang="zh-CN" altLang="zh-CN" sz="2800" dirty="0"/>
              <a:t>碳碳键长完全相等</a:t>
            </a:r>
            <a:r>
              <a:rPr lang="en-US" altLang="zh-CN" sz="2800" dirty="0"/>
              <a:t>,</a:t>
            </a:r>
            <a:r>
              <a:rPr lang="zh-CN" altLang="zh-CN" sz="2800" dirty="0"/>
              <a:t>是一种介于碳碳单键和碳碳双键之间的特殊的化学键。</a:t>
            </a:r>
          </a:p>
        </p:txBody>
      </p:sp>
    </p:spTree>
    <p:extLst>
      <p:ext uri="{BB962C8B-B14F-4D97-AF65-F5344CB8AC3E}">
        <p14:creationId xmlns:p14="http://schemas.microsoft.com/office/powerpoint/2010/main" val="18485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576734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疑难辨析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　　</a:t>
            </a:r>
            <a:r>
              <a:rPr lang="zh-CN" altLang="zh-CN" sz="2800" dirty="0"/>
              <a:t>苯环不是单双键交替结构</a:t>
            </a:r>
            <a:r>
              <a:rPr lang="en-US" altLang="zh-CN" sz="2800" dirty="0"/>
              <a:t>,</a:t>
            </a:r>
            <a:r>
              <a:rPr lang="zh-CN" altLang="zh-CN" sz="2800" dirty="0"/>
              <a:t>若苯分子为单双键交替排列的结构</a:t>
            </a:r>
            <a:r>
              <a:rPr lang="en-US" altLang="zh-CN" sz="2800" dirty="0"/>
              <a:t>,</a:t>
            </a:r>
            <a:r>
              <a:rPr lang="zh-CN" altLang="zh-CN" sz="2800" dirty="0"/>
              <a:t>则苯的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邻位二氯代物应有</a:t>
            </a:r>
            <a:r>
              <a:rPr lang="en-US" altLang="zh-CN" sz="2800" dirty="0"/>
              <a:t>2</a:t>
            </a:r>
            <a:r>
              <a:rPr lang="zh-CN" altLang="zh-CN" sz="2800" dirty="0"/>
              <a:t>种</a:t>
            </a:r>
            <a:r>
              <a:rPr lang="en-US" altLang="zh-CN" sz="2800" dirty="0"/>
              <a:t>:</a:t>
            </a:r>
            <a:r>
              <a:rPr lang="zh-CN" altLang="en-US" sz="2800" dirty="0"/>
              <a:t>　　　　　</a:t>
            </a:r>
            <a:r>
              <a:rPr lang="zh-CN" altLang="zh-CN" sz="2800" dirty="0"/>
              <a:t>和</a:t>
            </a:r>
            <a:r>
              <a:rPr lang="en-US" altLang="zh-CN" sz="2800" dirty="0"/>
              <a:t>    </a:t>
            </a:r>
            <a:r>
              <a:rPr lang="zh-CN" altLang="en-US" sz="2800" dirty="0"/>
              <a:t>　　　</a:t>
            </a:r>
            <a:r>
              <a:rPr lang="en-US" altLang="zh-CN" sz="2800" dirty="0"/>
              <a:t>     ,</a:t>
            </a:r>
            <a:r>
              <a:rPr lang="zh-CN" altLang="zh-CN" sz="2800" dirty="0"/>
              <a:t>而事实上苯的邻位二氯代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物只有</a:t>
            </a:r>
            <a:r>
              <a:rPr lang="en-US" altLang="zh-CN" sz="2800" dirty="0"/>
              <a:t>1</a:t>
            </a:r>
            <a:r>
              <a:rPr lang="zh-CN" altLang="zh-CN" sz="2800" dirty="0"/>
              <a:t>种</a:t>
            </a:r>
            <a:r>
              <a:rPr lang="en-US" altLang="zh-CN" sz="2800" dirty="0"/>
              <a:t>,</a:t>
            </a:r>
            <a:r>
              <a:rPr lang="zh-CN" altLang="zh-CN" sz="2800" dirty="0"/>
              <a:t>说明苯分子中的碳碳键是完全相同的。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A01A0AF-13DA-444D-B571-E82034C98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50030" y="2530093"/>
            <a:ext cx="1464434" cy="657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8E7CC5F-FE57-4AF0-8E99-ADB3788D49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32512" y="2108486"/>
            <a:ext cx="1357775" cy="1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295536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苯的物理性质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苯的化学性质</a:t>
            </a:r>
            <a:endParaRPr lang="zh-CN" altLang="zh-CN" sz="28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EE6CC92F-ED81-4B27-8B21-3DEA059AF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26328"/>
              </p:ext>
            </p:extLst>
          </p:nvPr>
        </p:nvGraphicFramePr>
        <p:xfrm>
          <a:off x="406400" y="970446"/>
          <a:ext cx="1121409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703">
                  <a:extLst>
                    <a:ext uri="{9D8B030D-6E8A-4147-A177-3AD203B41FA5}">
                      <a16:colId xmlns="" xmlns:a16="http://schemas.microsoft.com/office/drawing/2014/main" val="1197335093"/>
                    </a:ext>
                  </a:extLst>
                </a:gridCol>
                <a:gridCol w="1110575">
                  <a:extLst>
                    <a:ext uri="{9D8B030D-6E8A-4147-A177-3AD203B41FA5}">
                      <a16:colId xmlns="" xmlns:a16="http://schemas.microsoft.com/office/drawing/2014/main" val="309430572"/>
                    </a:ext>
                  </a:extLst>
                </a:gridCol>
                <a:gridCol w="1313729">
                  <a:extLst>
                    <a:ext uri="{9D8B030D-6E8A-4147-A177-3AD203B41FA5}">
                      <a16:colId xmlns="" xmlns:a16="http://schemas.microsoft.com/office/drawing/2014/main" val="2356246878"/>
                    </a:ext>
                  </a:extLst>
                </a:gridCol>
                <a:gridCol w="1760668">
                  <a:extLst>
                    <a:ext uri="{9D8B030D-6E8A-4147-A177-3AD203B41FA5}">
                      <a16:colId xmlns="" xmlns:a16="http://schemas.microsoft.com/office/drawing/2014/main" val="3538624050"/>
                    </a:ext>
                  </a:extLst>
                </a:gridCol>
                <a:gridCol w="2938961">
                  <a:extLst>
                    <a:ext uri="{9D8B030D-6E8A-4147-A177-3AD203B41FA5}">
                      <a16:colId xmlns="" xmlns:a16="http://schemas.microsoft.com/office/drawing/2014/main" val="3758719476"/>
                    </a:ext>
                  </a:extLst>
                </a:gridCol>
                <a:gridCol w="3250463">
                  <a:extLst>
                    <a:ext uri="{9D8B030D-6E8A-4147-A177-3AD203B41FA5}">
                      <a16:colId xmlns="" xmlns:a16="http://schemas.microsoft.com/office/drawing/2014/main" val="1185300107"/>
                    </a:ext>
                  </a:extLst>
                </a:gridCol>
              </a:tblGrid>
              <a:tr h="573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状态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气味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密度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溶解性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挥发性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603952"/>
                  </a:ext>
                </a:extLst>
              </a:tr>
              <a:tr h="1147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液态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有特殊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气味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比水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的小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不溶于水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易溶于有机溶剂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沸点较低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易挥发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07593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="" xmlns:a16="http://schemas.microsoft.com/office/drawing/2014/main" id="{61D77A86-09D9-4441-A110-F25AB8ACF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42426"/>
                  </p:ext>
                </p:extLst>
              </p:nvPr>
            </p:nvGraphicFramePr>
            <p:xfrm>
              <a:off x="406400" y="3548078"/>
              <a:ext cx="11366499" cy="2867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0457">
                      <a:extLst>
                        <a:ext uri="{9D8B030D-6E8A-4147-A177-3AD203B41FA5}">
                          <a16:colId xmlns="" xmlns:a16="http://schemas.microsoft.com/office/drawing/2014/main" val="3546748606"/>
                        </a:ext>
                      </a:extLst>
                    </a:gridCol>
                    <a:gridCol w="3265714">
                      <a:extLst>
                        <a:ext uri="{9D8B030D-6E8A-4147-A177-3AD203B41FA5}">
                          <a16:colId xmlns="" xmlns:a16="http://schemas.microsoft.com/office/drawing/2014/main" val="693338589"/>
                        </a:ext>
                      </a:extLst>
                    </a:gridCol>
                    <a:gridCol w="6620328">
                      <a:extLst>
                        <a:ext uri="{9D8B030D-6E8A-4147-A177-3AD203B41FA5}">
                          <a16:colId xmlns="" xmlns:a16="http://schemas.microsoft.com/office/drawing/2014/main" val="2218865839"/>
                        </a:ext>
                      </a:extLst>
                    </a:gridCol>
                  </a:tblGrid>
                  <a:tr h="663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反应类型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化学方程式或现象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41134758"/>
                      </a:ext>
                    </a:extLst>
                  </a:tr>
                  <a:tr h="2203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氧化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可燃性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苯的含碳量很高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故燃烧时产生明亮的火焰和浓烟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化学方程式为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zh-CN" alt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　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6CO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525696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61D77A86-09D9-4441-A110-F25AB8ACFB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42426"/>
                  </p:ext>
                </p:extLst>
              </p:nvPr>
            </p:nvGraphicFramePr>
            <p:xfrm>
              <a:off x="406400" y="3548078"/>
              <a:ext cx="11366499" cy="2867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0457">
                      <a:extLst>
                        <a:ext uri="{9D8B030D-6E8A-4147-A177-3AD203B41FA5}">
                          <a16:colId xmlns:a16="http://schemas.microsoft.com/office/drawing/2014/main" val="3546748606"/>
                        </a:ext>
                      </a:extLst>
                    </a:gridCol>
                    <a:gridCol w="3265714">
                      <a:extLst>
                        <a:ext uri="{9D8B030D-6E8A-4147-A177-3AD203B41FA5}">
                          <a16:colId xmlns:a16="http://schemas.microsoft.com/office/drawing/2014/main" val="693338589"/>
                        </a:ext>
                      </a:extLst>
                    </a:gridCol>
                    <a:gridCol w="6620328">
                      <a:extLst>
                        <a:ext uri="{9D8B030D-6E8A-4147-A177-3AD203B41FA5}">
                          <a16:colId xmlns:a16="http://schemas.microsoft.com/office/drawing/2014/main" val="2218865839"/>
                        </a:ext>
                      </a:extLst>
                    </a:gridCol>
                  </a:tblGrid>
                  <a:tr h="663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反应类型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化学方程式或现象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1134758"/>
                      </a:ext>
                    </a:extLst>
                  </a:tr>
                  <a:tr h="2203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氧化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可燃性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1757" t="-30663" r="-184" b="-7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256969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34B3069-E1E4-4DD2-82D1-4BDF237D44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29098" y="5179603"/>
            <a:ext cx="737416" cy="4358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9B45884-3BDE-4E36-BA53-766980F6CE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635448" y="5017953"/>
            <a:ext cx="737416" cy="6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24ADB48-4E96-4B52-B003-1986B52AF0A6}"/>
              </a:ext>
            </a:extLst>
          </p:cNvPr>
          <p:cNvSpPr/>
          <p:nvPr/>
        </p:nvSpPr>
        <p:spPr>
          <a:xfrm>
            <a:off x="234043" y="29553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800" dirty="0"/>
              <a:t>(</a:t>
            </a:r>
            <a:r>
              <a:rPr lang="zh-CN" altLang="en-US" sz="2800" dirty="0"/>
              <a:t>续表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61D77A86-09D9-4441-A110-F25AB8ACF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45282"/>
              </p:ext>
            </p:extLst>
          </p:nvPr>
        </p:nvGraphicFramePr>
        <p:xfrm>
          <a:off x="406400" y="1008084"/>
          <a:ext cx="11366499" cy="526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457">
                  <a:extLst>
                    <a:ext uri="{9D8B030D-6E8A-4147-A177-3AD203B41FA5}">
                      <a16:colId xmlns="" xmlns:a16="http://schemas.microsoft.com/office/drawing/2014/main" val="3546748606"/>
                    </a:ext>
                  </a:extLst>
                </a:gridCol>
                <a:gridCol w="3396343">
                  <a:extLst>
                    <a:ext uri="{9D8B030D-6E8A-4147-A177-3AD203B41FA5}">
                      <a16:colId xmlns="" xmlns:a16="http://schemas.microsoft.com/office/drawing/2014/main" val="693338589"/>
                    </a:ext>
                  </a:extLst>
                </a:gridCol>
                <a:gridCol w="6489699">
                  <a:extLst>
                    <a:ext uri="{9D8B030D-6E8A-4147-A177-3AD203B41FA5}">
                      <a16:colId xmlns="" xmlns:a16="http://schemas.microsoft.com/office/drawing/2014/main" val="2218865839"/>
                    </a:ext>
                  </a:extLst>
                </a:gridCol>
              </a:tblGrid>
              <a:tr h="643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反应类型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化学方程式或现象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134758"/>
                  </a:ext>
                </a:extLst>
              </a:tr>
              <a:tr h="1457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氧化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不能被酸性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KMnO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溶液氧化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酸性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KMnO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溶液不褪色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979670"/>
                  </a:ext>
                </a:extLst>
              </a:tr>
              <a:tr h="8155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取代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能发生卤代反应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+Br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         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+HBr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529784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能发生硝化反应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+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01771"/>
                  </a:ext>
                </a:extLst>
              </a:tr>
              <a:tr h="13630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加成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能与氢气发生加成反应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64019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BD0B0F3-B205-4656-BC7C-047A126BF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81548" y="3194906"/>
            <a:ext cx="952501" cy="5615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0E8F10D-1FD2-4A17-9705-8CBB7F2483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4605" y="3345345"/>
            <a:ext cx="737416" cy="4358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D989EE5-97E3-4E20-A14A-2CE61CB052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61062" y="3325739"/>
            <a:ext cx="1207052" cy="442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690EF7B0-4AED-4622-9C9F-2A42326E718F}"/>
              </a:ext>
            </a:extLst>
          </p:cNvPr>
          <p:cNvPicPr/>
          <p:nvPr/>
        </p:nvPicPr>
        <p:blipFill rotWithShape="1">
          <a:blip r:embed="rId5"/>
          <a:srcRect l="8951" r="7955"/>
          <a:stretch/>
        </p:blipFill>
        <p:spPr>
          <a:xfrm>
            <a:off x="6298407" y="4306227"/>
            <a:ext cx="1381125" cy="36228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B61099E-D67D-48E8-98FF-A7DA11BA56D5}"/>
              </a:ext>
            </a:extLst>
          </p:cNvPr>
          <p:cNvPicPr/>
          <p:nvPr/>
        </p:nvPicPr>
        <p:blipFill rotWithShape="1">
          <a:blip r:embed="rId3"/>
          <a:srcRect l="12166" r="9041"/>
          <a:stretch/>
        </p:blipFill>
        <p:spPr>
          <a:xfrm>
            <a:off x="5429249" y="4232912"/>
            <a:ext cx="581025" cy="4358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AE6C3AB-5C6E-4D79-832B-3ADA64A5B09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679532" y="4176162"/>
            <a:ext cx="952501" cy="62241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A2C531CF-74D9-487E-AA2F-11CE9495E5B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74893" y="4244404"/>
            <a:ext cx="2221707" cy="4404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014E824-C5E7-4E5D-A2BD-B40B512F892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368011" y="5422900"/>
            <a:ext cx="637093" cy="47464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94D7D00-CD6B-48B9-AF5E-034F2FA25CC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820911" y="5322026"/>
            <a:ext cx="553494" cy="68330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D5F0F42D-0DD7-4B73-A4FA-0E828362205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374405" y="5453218"/>
            <a:ext cx="764666" cy="4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8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923469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同系物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概念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结构相似</a:t>
            </a:r>
            <a:r>
              <a:rPr lang="en-US" altLang="zh-CN" sz="2800" dirty="0"/>
              <a:t>,</a:t>
            </a:r>
            <a:r>
              <a:rPr lang="zh-CN" altLang="zh-CN" sz="2800" dirty="0"/>
              <a:t>在分子组成上相差一个或若干个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原子团的物质互称为同系物。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性质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同系物之间由于结构相似</a:t>
            </a:r>
            <a:r>
              <a:rPr lang="en-US" altLang="zh-CN" sz="2800" dirty="0"/>
              <a:t>(</a:t>
            </a:r>
            <a:r>
              <a:rPr lang="zh-CN" altLang="zh-CN" sz="2800" dirty="0"/>
              <a:t>分子组成上相差一个或若干个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原子团、相对分子质量相差</a:t>
            </a:r>
            <a:r>
              <a:rPr lang="en-US" altLang="zh-CN" sz="2800" dirty="0"/>
              <a:t>14</a:t>
            </a:r>
            <a:r>
              <a:rPr lang="zh-CN" altLang="zh-CN" sz="2800" dirty="0"/>
              <a:t>或</a:t>
            </a:r>
            <a:r>
              <a:rPr lang="en-US" altLang="zh-CN" sz="2800" dirty="0"/>
              <a:t>14</a:t>
            </a:r>
            <a:r>
              <a:rPr lang="zh-CN" altLang="zh-CN" sz="2800" dirty="0"/>
              <a:t>的整数倍</a:t>
            </a:r>
            <a:r>
              <a:rPr lang="en-US" altLang="zh-CN" sz="2800" dirty="0"/>
              <a:t>),</a:t>
            </a:r>
            <a:r>
              <a:rPr lang="zh-CN" altLang="zh-CN" sz="2800" dirty="0"/>
              <a:t>只是碳链长度不同</a:t>
            </a:r>
            <a:r>
              <a:rPr lang="en-US" altLang="zh-CN" sz="2800" dirty="0"/>
              <a:t>,</a:t>
            </a:r>
            <a:r>
              <a:rPr lang="zh-CN" altLang="zh-CN" sz="2800" dirty="0"/>
              <a:t>故它们的物理性质随碳原子数的增加呈规律性变化</a:t>
            </a:r>
            <a:r>
              <a:rPr lang="en-US" altLang="zh-CN" sz="2800" dirty="0"/>
              <a:t>,</a:t>
            </a:r>
            <a:r>
              <a:rPr lang="zh-CN" altLang="zh-CN" sz="2800" dirty="0"/>
              <a:t>而化学性质相似。</a:t>
            </a:r>
            <a:endParaRPr lang="en-US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800" y="-2"/>
            <a:ext cx="6296526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4</a:t>
            </a:r>
            <a:r>
              <a:rPr lang="zh-CN" altLang="en-US" sz="2800" dirty="0">
                <a:solidFill>
                  <a:srgbClr val="DA251C"/>
                </a:solidFill>
              </a:rPr>
              <a:t>   同系物与</a:t>
            </a:r>
            <a:r>
              <a:rPr lang="zh-CN" altLang="en-US" sz="2800" dirty="0" smtClean="0">
                <a:solidFill>
                  <a:srgbClr val="DA251C"/>
                </a:solidFill>
              </a:rPr>
              <a:t>同分异构体（重点）</a:t>
            </a:r>
            <a:endParaRPr lang="zh-CN" altLang="en-US" sz="28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2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244823"/>
            <a:ext cx="117239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特别提醒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同系物的组成元素必须相同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如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Br</a:t>
            </a:r>
            <a:r>
              <a:rPr lang="zh-CN" altLang="zh-CN" sz="2800" dirty="0"/>
              <a:t>与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Cl,</a:t>
            </a:r>
            <a:r>
              <a:rPr lang="zh-CN" altLang="zh-CN" sz="2800" dirty="0"/>
              <a:t>在分子组成上虽然相差一个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且都符合</a:t>
            </a:r>
            <a:r>
              <a:rPr lang="en-US" altLang="zh-CN" sz="2800" dirty="0"/>
              <a:t>C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+1</a:t>
            </a:r>
            <a:r>
              <a:rPr lang="en-US" altLang="zh-CN" sz="2800" dirty="0"/>
              <a:t>X</a:t>
            </a:r>
            <a:r>
              <a:rPr lang="zh-CN" altLang="zh-CN" sz="2800" dirty="0"/>
              <a:t>的通式</a:t>
            </a:r>
            <a:r>
              <a:rPr lang="en-US" altLang="zh-CN" sz="2800" dirty="0"/>
              <a:t>,</a:t>
            </a:r>
            <a:r>
              <a:rPr lang="zh-CN" altLang="zh-CN" sz="2800" dirty="0"/>
              <a:t>都属于卤代烃</a:t>
            </a:r>
            <a:r>
              <a:rPr lang="en-US" altLang="zh-CN" sz="2800" dirty="0"/>
              <a:t>,</a:t>
            </a:r>
            <a:r>
              <a:rPr lang="zh-CN" altLang="zh-CN" sz="2800" dirty="0"/>
              <a:t>但因卤素原子不同</a:t>
            </a:r>
            <a:r>
              <a:rPr lang="en-US" altLang="zh-CN" sz="2800" dirty="0"/>
              <a:t>,</a:t>
            </a:r>
            <a:r>
              <a:rPr lang="zh-CN" altLang="zh-CN" sz="2800" dirty="0"/>
              <a:t>即组成元素不同</a:t>
            </a:r>
            <a:r>
              <a:rPr lang="en-US" altLang="zh-CN" sz="2800" dirty="0"/>
              <a:t>,</a:t>
            </a:r>
            <a:r>
              <a:rPr lang="zh-CN" altLang="zh-CN" sz="2800" dirty="0"/>
              <a:t>因此二者不互为同系物。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同系物必须具有相同的通式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如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CHO</a:t>
            </a:r>
            <a:r>
              <a:rPr lang="zh-CN" altLang="zh-CN" sz="2800" dirty="0"/>
              <a:t>和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COOH,</a:t>
            </a:r>
            <a:r>
              <a:rPr lang="zh-CN" altLang="zh-CN" sz="2800" dirty="0"/>
              <a:t>前者符合通式</a:t>
            </a:r>
            <a:r>
              <a:rPr lang="en-US" altLang="zh-CN" sz="2800" dirty="0"/>
              <a:t>C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O,</a:t>
            </a:r>
            <a:r>
              <a:rPr lang="zh-CN" altLang="zh-CN" sz="2800" dirty="0"/>
              <a:t>后者符合通式</a:t>
            </a:r>
            <a:r>
              <a:rPr lang="en-US" altLang="zh-CN" sz="2800" dirty="0"/>
              <a:t>C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二者通式不同</a:t>
            </a:r>
            <a:r>
              <a:rPr lang="en-US" altLang="zh-CN" sz="2800" dirty="0"/>
              <a:t>,</a:t>
            </a:r>
            <a:r>
              <a:rPr lang="zh-CN" altLang="zh-CN" sz="2800" dirty="0"/>
              <a:t>因此不互为同系物。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要特别注意具有相同通式的有机物不一定互为同系物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C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i="1" baseline="-25000" dirty="0"/>
              <a:t>n</a:t>
            </a:r>
            <a:r>
              <a:rPr lang="zh-CN" altLang="zh-CN" sz="2800" dirty="0"/>
              <a:t>既可能属于烯烃</a:t>
            </a:r>
            <a:r>
              <a:rPr lang="en-US" altLang="zh-CN" sz="2800" dirty="0"/>
              <a:t>,</a:t>
            </a:r>
            <a:r>
              <a:rPr lang="zh-CN" altLang="zh-CN" sz="2800" dirty="0"/>
              <a:t>也可能属于环烷烃。</a:t>
            </a:r>
          </a:p>
        </p:txBody>
      </p:sp>
    </p:spTree>
    <p:extLst>
      <p:ext uri="{BB962C8B-B14F-4D97-AF65-F5344CB8AC3E}">
        <p14:creationId xmlns:p14="http://schemas.microsoft.com/office/powerpoint/2010/main" val="17771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50" y="3619952"/>
            <a:ext cx="6244750" cy="27808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甲烷及烷烃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乙烯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苯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同系物与同分异构体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煤、石油、天然气的综合利用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FF6546F-7603-46D9-A1BC-5F37D0B99239}"/>
              </a:ext>
            </a:extLst>
          </p:cNvPr>
          <p:cNvSpPr/>
          <p:nvPr/>
        </p:nvSpPr>
        <p:spPr>
          <a:xfrm>
            <a:off x="1069975" y="2929481"/>
            <a:ext cx="10066655" cy="54737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A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·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知识全通关</a:t>
            </a:r>
          </a:p>
        </p:txBody>
      </p:sp>
      <p:sp>
        <p:nvSpPr>
          <p:cNvPr id="9" name="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47132B8-3037-490D-BB44-DCFE8FAE9074}"/>
              </a:ext>
            </a:extLst>
          </p:cNvPr>
          <p:cNvSpPr/>
          <p:nvPr/>
        </p:nvSpPr>
        <p:spPr>
          <a:xfrm>
            <a:off x="1070450" y="1995713"/>
            <a:ext cx="2881064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1" name="矩形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B558EFA3-A146-49FE-AC02-C53EE8CA575F}"/>
              </a:ext>
            </a:extLst>
          </p:cNvPr>
          <p:cNvSpPr/>
          <p:nvPr/>
        </p:nvSpPr>
        <p:spPr>
          <a:xfrm>
            <a:off x="3418114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2" name="矩形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4BF0DB59-F797-417E-AE62-08904E3D4799}"/>
              </a:ext>
            </a:extLst>
          </p:cNvPr>
          <p:cNvSpPr/>
          <p:nvPr/>
        </p:nvSpPr>
        <p:spPr>
          <a:xfrm>
            <a:off x="5816578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7" name="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1473C658-06BE-4076-A8D0-E8D826836E57}"/>
              </a:ext>
            </a:extLst>
          </p:cNvPr>
          <p:cNvSpPr/>
          <p:nvPr/>
        </p:nvSpPr>
        <p:spPr>
          <a:xfrm>
            <a:off x="8969817" y="1997597"/>
            <a:ext cx="2881065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66246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448023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同分异构体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具有相同的分子式</a:t>
            </a:r>
            <a:r>
              <a:rPr lang="en-US" altLang="zh-CN" sz="2800" dirty="0"/>
              <a:t>,</a:t>
            </a:r>
            <a:r>
              <a:rPr lang="zh-CN" altLang="en-US" sz="2800" dirty="0"/>
              <a:t>但具有不同结构的现象称为同分异构现象。具有同分异构现象的化合物互称为同分异构体。</a:t>
            </a:r>
          </a:p>
        </p:txBody>
      </p:sp>
    </p:spTree>
    <p:extLst>
      <p:ext uri="{BB962C8B-B14F-4D97-AF65-F5344CB8AC3E}">
        <p14:creationId xmlns:p14="http://schemas.microsoft.com/office/powerpoint/2010/main" val="167492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84726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煤的综合利用</a:t>
            </a:r>
            <a:endParaRPr lang="en-US" altLang="zh-CN" sz="2800" b="1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800" y="-2"/>
            <a:ext cx="62992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5</a:t>
            </a:r>
            <a:r>
              <a:rPr lang="zh-CN" altLang="en-US" sz="2800" dirty="0">
                <a:solidFill>
                  <a:srgbClr val="DA251C"/>
                </a:solidFill>
              </a:rPr>
              <a:t>   煤、石油、天然气的综合利用</a:t>
            </a:r>
          </a:p>
        </p:txBody>
      </p:sp>
      <p:pic>
        <p:nvPicPr>
          <p:cNvPr id="9" name="LYJHXSY-1.jpg" descr="id:2147509996;FounderCES">
            <a:extLst>
              <a:ext uri="{FF2B5EF4-FFF2-40B4-BE49-F238E27FC236}">
                <a16:creationId xmlns="" xmlns:a16="http://schemas.microsoft.com/office/drawing/2014/main" id="{97DD3791-50EE-43D6-A3E2-A6DCCB55D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9590" y="1652892"/>
            <a:ext cx="10760710" cy="4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751344"/>
            <a:ext cx="1172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辨析比较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　　煤的气化和液化不同于物理学上所说的汽化和液化。物理学上所说的汽化是通过加热使液体变为气体</a:t>
            </a:r>
            <a:r>
              <a:rPr lang="en-US" altLang="zh-CN" sz="2800" dirty="0"/>
              <a:t>,</a:t>
            </a:r>
            <a:r>
              <a:rPr lang="zh-CN" altLang="en-US" sz="2800" dirty="0"/>
              <a:t>液化是通过冷却使气体变为液体</a:t>
            </a:r>
            <a:r>
              <a:rPr lang="en-US" altLang="zh-CN" sz="2800" dirty="0"/>
              <a:t>,</a:t>
            </a:r>
            <a:r>
              <a:rPr lang="zh-CN" altLang="en-US" sz="2800" dirty="0"/>
              <a:t>二者都是物理变化。但煤的气化和液化都是化学变化。</a:t>
            </a:r>
          </a:p>
        </p:txBody>
      </p:sp>
    </p:spTree>
    <p:extLst>
      <p:ext uri="{BB962C8B-B14F-4D97-AF65-F5344CB8AC3E}">
        <p14:creationId xmlns:p14="http://schemas.microsoft.com/office/powerpoint/2010/main" val="1304409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35764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石油的综合利用</a:t>
            </a:r>
            <a:endParaRPr lang="en-US" altLang="zh-CN" sz="2800" b="1" dirty="0"/>
          </a:p>
        </p:txBody>
      </p:sp>
      <p:pic>
        <p:nvPicPr>
          <p:cNvPr id="4" name="lflllqqqqqqqqq.jpg" descr="id:2147510010;FounderCES">
            <a:extLst>
              <a:ext uri="{FF2B5EF4-FFF2-40B4-BE49-F238E27FC236}">
                <a16:creationId xmlns="" xmlns:a16="http://schemas.microsoft.com/office/drawing/2014/main" id="{1D930F78-FA86-450D-9DA7-DD5072274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" y="1203325"/>
            <a:ext cx="8223250" cy="53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32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294144"/>
            <a:ext cx="11723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辨析比较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/>
              <a:t>化学中的“三馏”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BEB830C-6B13-49F6-A5A6-61C95776F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14946"/>
              </p:ext>
            </p:extLst>
          </p:nvPr>
        </p:nvGraphicFramePr>
        <p:xfrm>
          <a:off x="335642" y="1689894"/>
          <a:ext cx="11462658" cy="4650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035">
                  <a:extLst>
                    <a:ext uri="{9D8B030D-6E8A-4147-A177-3AD203B41FA5}">
                      <a16:colId xmlns="" xmlns:a16="http://schemas.microsoft.com/office/drawing/2014/main" val="1090360667"/>
                    </a:ext>
                  </a:extLst>
                </a:gridCol>
                <a:gridCol w="2651923">
                  <a:extLst>
                    <a:ext uri="{9D8B030D-6E8A-4147-A177-3AD203B41FA5}">
                      <a16:colId xmlns="" xmlns:a16="http://schemas.microsoft.com/office/drawing/2014/main" val="1331814478"/>
                    </a:ext>
                  </a:extLst>
                </a:gridCol>
                <a:gridCol w="4152900">
                  <a:extLst>
                    <a:ext uri="{9D8B030D-6E8A-4147-A177-3AD203B41FA5}">
                      <a16:colId xmlns="" xmlns:a16="http://schemas.microsoft.com/office/drawing/2014/main" val="498277194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182166143"/>
                    </a:ext>
                  </a:extLst>
                </a:gridCol>
              </a:tblGrid>
              <a:tr h="6741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名称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干馏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蒸馏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分馏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351246"/>
                  </a:ext>
                </a:extLst>
              </a:tr>
              <a:tr h="1348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原理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隔绝空气、高温下使物质分解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根据液态混合物中各组分沸点的不同进行分离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与蒸馏原理相同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6676513"/>
                  </a:ext>
                </a:extLst>
              </a:tr>
              <a:tr h="1348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产物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产物为混合物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产物为单一组分的纯净物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产物为沸点相近的各组分组成的混合物 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73291"/>
                  </a:ext>
                </a:extLst>
              </a:tr>
              <a:tr h="1276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变化类型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化学变化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物理变化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物理变化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050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82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E21ABC8D-1C46-4B5A-9C88-3EA50E8EBABA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5EC40-4D1E-473F-A1BE-3B5ECBAEE1C1}"/>
              </a:ext>
            </a:extLst>
          </p:cNvPr>
          <p:cNvSpPr/>
          <p:nvPr/>
        </p:nvSpPr>
        <p:spPr>
          <a:xfrm>
            <a:off x="234043" y="35764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天然气的综合利用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19E3FA0-BFF0-4159-8E76-A17FD07F4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7110" y="1573847"/>
            <a:ext cx="8386395" cy="34172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5F84AE6-8D14-4666-AFEB-3B430AE55F92}"/>
              </a:ext>
            </a:extLst>
          </p:cNvPr>
          <p:cNvSpPr/>
          <p:nvPr/>
        </p:nvSpPr>
        <p:spPr>
          <a:xfrm>
            <a:off x="850151" y="2262644"/>
            <a:ext cx="1334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天然气</a:t>
            </a:r>
          </a:p>
        </p:txBody>
      </p:sp>
    </p:spTree>
    <p:extLst>
      <p:ext uri="{BB962C8B-B14F-4D97-AF65-F5344CB8AC3E}">
        <p14:creationId xmlns:p14="http://schemas.microsoft.com/office/powerpoint/2010/main" val="51719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30058" y="1302658"/>
            <a:ext cx="72281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1  </a:t>
            </a:r>
            <a:r>
              <a:rPr lang="zh-CN" altLang="en-US" sz="2800" dirty="0">
                <a:solidFill>
                  <a:schemeClr val="tx1"/>
                </a:solidFill>
              </a:rPr>
              <a:t>几类烃的结构和性质比较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2  </a:t>
            </a:r>
            <a:r>
              <a:rPr lang="zh-CN" altLang="en-US" sz="2800" dirty="0">
                <a:solidFill>
                  <a:schemeClr val="tx1"/>
                </a:solidFill>
              </a:rPr>
              <a:t>同分异构体的书写和数目判断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3  </a:t>
            </a:r>
            <a:r>
              <a:rPr lang="zh-CN" altLang="en-US" sz="2800" dirty="0">
                <a:solidFill>
                  <a:schemeClr val="tx1"/>
                </a:solidFill>
              </a:rPr>
              <a:t>烃类燃烧的相关规律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4  </a:t>
            </a:r>
            <a:r>
              <a:rPr lang="zh-CN" altLang="en-US" sz="2800" dirty="0">
                <a:solidFill>
                  <a:schemeClr val="tx1"/>
                </a:solidFill>
              </a:rPr>
              <a:t>有机物分子中原子共线、共面问题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-2"/>
            <a:ext cx="54991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1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几类烃的结构和性质比较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77573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34042" y="145049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甲烷、乙烯、苯的结构与性质比较</a:t>
            </a:r>
            <a:endParaRPr lang="zh-CN" altLang="zh-CN" sz="28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10F4F0B8-D196-4D14-AD94-4A86D1339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23474"/>
              </p:ext>
            </p:extLst>
          </p:nvPr>
        </p:nvGraphicFramePr>
        <p:xfrm>
          <a:off x="330200" y="2163354"/>
          <a:ext cx="11531599" cy="413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993">
                  <a:extLst>
                    <a:ext uri="{9D8B030D-6E8A-4147-A177-3AD203B41FA5}">
                      <a16:colId xmlns="" xmlns:a16="http://schemas.microsoft.com/office/drawing/2014/main" val="1584837433"/>
                    </a:ext>
                  </a:extLst>
                </a:gridCol>
                <a:gridCol w="1966420">
                  <a:extLst>
                    <a:ext uri="{9D8B030D-6E8A-4147-A177-3AD203B41FA5}">
                      <a16:colId xmlns="" xmlns:a16="http://schemas.microsoft.com/office/drawing/2014/main" val="723090796"/>
                    </a:ext>
                  </a:extLst>
                </a:gridCol>
                <a:gridCol w="3573381">
                  <a:extLst>
                    <a:ext uri="{9D8B030D-6E8A-4147-A177-3AD203B41FA5}">
                      <a16:colId xmlns="" xmlns:a16="http://schemas.microsoft.com/office/drawing/2014/main" val="2080439717"/>
                    </a:ext>
                  </a:extLst>
                </a:gridCol>
                <a:gridCol w="4748805">
                  <a:extLst>
                    <a:ext uri="{9D8B030D-6E8A-4147-A177-3AD203B41FA5}">
                      <a16:colId xmlns="" xmlns:a16="http://schemas.microsoft.com/office/drawing/2014/main" val="2510773023"/>
                    </a:ext>
                  </a:extLst>
                </a:gridCol>
              </a:tblGrid>
              <a:tr h="5683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甲烷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乙烯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678853"/>
                  </a:ext>
                </a:extLst>
              </a:tr>
              <a:tr h="11891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结构简式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3943169"/>
                  </a:ext>
                </a:extLst>
              </a:tr>
              <a:tr h="11891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结构特点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只含单键的饱和烃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含碳碳双键的不饱和链烃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碳碳键介于碳碳单键和碳碳双键之间的特殊的化学键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818719"/>
                  </a:ext>
                </a:extLst>
              </a:tr>
              <a:tr h="11891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空间构型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正四面体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平面结构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平面正六边形结构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3395321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0EBE8BA-3862-4C32-9732-C6D70B608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59390" y="3122247"/>
            <a:ext cx="1889010" cy="370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09BB1A4-5BB6-42EA-A163-BC2F6A4819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21139" y="3074832"/>
            <a:ext cx="706120" cy="5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97787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（续表）</a:t>
            </a: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57C4A5A7-28A4-477F-AF70-5CAB4B157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35306"/>
              </p:ext>
            </p:extLst>
          </p:nvPr>
        </p:nvGraphicFramePr>
        <p:xfrm>
          <a:off x="330200" y="971694"/>
          <a:ext cx="11531599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97">
                  <a:extLst>
                    <a:ext uri="{9D8B030D-6E8A-4147-A177-3AD203B41FA5}">
                      <a16:colId xmlns="" xmlns:a16="http://schemas.microsoft.com/office/drawing/2014/main" val="1584837433"/>
                    </a:ext>
                  </a:extLst>
                </a:gridCol>
                <a:gridCol w="1961003">
                  <a:extLst>
                    <a:ext uri="{9D8B030D-6E8A-4147-A177-3AD203B41FA5}">
                      <a16:colId xmlns="" xmlns:a16="http://schemas.microsoft.com/office/drawing/2014/main" val="3244968939"/>
                    </a:ext>
                  </a:extLst>
                </a:gridCol>
                <a:gridCol w="2235200">
                  <a:extLst>
                    <a:ext uri="{9D8B030D-6E8A-4147-A177-3AD203B41FA5}">
                      <a16:colId xmlns="" xmlns:a16="http://schemas.microsoft.com/office/drawing/2014/main" val="723090796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735472090"/>
                    </a:ext>
                  </a:extLst>
                </a:gridCol>
                <a:gridCol w="3835399">
                  <a:extLst>
                    <a:ext uri="{9D8B030D-6E8A-4147-A177-3AD203B41FA5}">
                      <a16:colId xmlns="" xmlns:a16="http://schemas.microsoft.com/office/drawing/2014/main" val="22748323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甲烷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乙烯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6788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物理性质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无色无味气体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无色稍有气味的气体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无色有特殊气味的液体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91543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学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燃烧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易燃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完全燃烧生成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和水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893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溴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(CCl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在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FeBr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催化作用下发生取代反应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0831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酸性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KMnO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氧化反应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901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主要反应类型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取代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加成、聚合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加成、取代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747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4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97787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烃与液溴、溴水、溴的四氯化碳溶液、酸性</a:t>
            </a:r>
            <a:r>
              <a:rPr lang="en-US" altLang="zh-CN" sz="2800" b="1" dirty="0"/>
              <a:t>KMnO</a:t>
            </a:r>
            <a:r>
              <a:rPr lang="en-US" altLang="zh-CN" sz="2800" b="1" baseline="-25000" dirty="0"/>
              <a:t>4</a:t>
            </a:r>
            <a:r>
              <a:rPr lang="zh-CN" altLang="en-US" sz="2800" b="1" dirty="0"/>
              <a:t>溶液反应的比较</a:t>
            </a:r>
            <a:endParaRPr lang="zh-CN" altLang="zh-CN" sz="2800" b="1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172799D8-E930-4CD3-88DB-D710B95B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9383"/>
              </p:ext>
            </p:extLst>
          </p:nvPr>
        </p:nvGraphicFramePr>
        <p:xfrm>
          <a:off x="373743" y="982930"/>
          <a:ext cx="11428423" cy="563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638">
                  <a:extLst>
                    <a:ext uri="{9D8B030D-6E8A-4147-A177-3AD203B41FA5}">
                      <a16:colId xmlns="" xmlns:a16="http://schemas.microsoft.com/office/drawing/2014/main" val="4014475786"/>
                    </a:ext>
                  </a:extLst>
                </a:gridCol>
                <a:gridCol w="2503905">
                  <a:extLst>
                    <a:ext uri="{9D8B030D-6E8A-4147-A177-3AD203B41FA5}">
                      <a16:colId xmlns="" xmlns:a16="http://schemas.microsoft.com/office/drawing/2014/main" val="2908031412"/>
                    </a:ext>
                  </a:extLst>
                </a:gridCol>
                <a:gridCol w="3425371">
                  <a:extLst>
                    <a:ext uri="{9D8B030D-6E8A-4147-A177-3AD203B41FA5}">
                      <a16:colId xmlns="" xmlns:a16="http://schemas.microsoft.com/office/drawing/2014/main" val="3059551417"/>
                    </a:ext>
                  </a:extLst>
                </a:gridCol>
                <a:gridCol w="2351314">
                  <a:extLst>
                    <a:ext uri="{9D8B030D-6E8A-4147-A177-3AD203B41FA5}">
                      <a16:colId xmlns="" xmlns:a16="http://schemas.microsoft.com/office/drawing/2014/main" val="3400452631"/>
                    </a:ext>
                  </a:extLst>
                </a:gridCol>
                <a:gridCol w="2687195">
                  <a:extLst>
                    <a:ext uri="{9D8B030D-6E8A-4147-A177-3AD203B41FA5}">
                      <a16:colId xmlns="" xmlns:a16="http://schemas.microsoft.com/office/drawing/2014/main" val="1706684177"/>
                    </a:ext>
                  </a:extLst>
                </a:gridCol>
              </a:tblGrid>
              <a:tr h="657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液溴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溴水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溴的四氯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化碳溶液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酸性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</a:rPr>
                        <a:t>KMnO</a:t>
                      </a:r>
                      <a:r>
                        <a:rPr lang="en-US" sz="27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溶液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598341"/>
                  </a:ext>
                </a:extLst>
              </a:tr>
              <a:tr h="145371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烷烃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与溴蒸气在光照条件下发生取代反应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液态烷烃可萃取溴水中的溴而使溴水褪色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互溶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4798478"/>
                  </a:ext>
                </a:extLst>
              </a:tr>
              <a:tr h="145371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烯烃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发生加成反应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使液溴褪色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发生加成反应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使溴水褪色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发生加成反应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使溴的四氯化碳溶液褪色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发生氧化反应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使酸性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KMnO</a:t>
                      </a:r>
                      <a:r>
                        <a:rPr lang="en-US" sz="2700" b="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溶液褪色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315959"/>
                  </a:ext>
                </a:extLst>
              </a:tr>
              <a:tr h="145371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苯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一般不反应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催化条件下可发生取代反应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苯可萃取溴水中的溴而使溴水褪色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互溶</a:t>
                      </a:r>
                      <a:r>
                        <a:rPr lang="en-US" sz="27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700" b="0">
                          <a:solidFill>
                            <a:schemeClr val="tx1"/>
                          </a:solidFill>
                          <a:effectLst/>
                        </a:rPr>
                        <a:t>不褪色</a:t>
                      </a:r>
                      <a:endParaRPr lang="zh-CN" sz="27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700" b="0" dirty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7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679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92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52445" y="889000"/>
            <a:ext cx="10996362" cy="31470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1  </a:t>
            </a:r>
            <a:r>
              <a:rPr lang="zh-CN" altLang="en-US" sz="2800" dirty="0">
                <a:solidFill>
                  <a:schemeClr val="tx1"/>
                </a:solidFill>
              </a:rPr>
              <a:t>几类烃的结构和性质比较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2  </a:t>
            </a:r>
            <a:r>
              <a:rPr lang="zh-CN" altLang="en-US" sz="2800" dirty="0">
                <a:solidFill>
                  <a:schemeClr val="tx1"/>
                </a:solidFill>
              </a:rPr>
              <a:t>同分异构体的书写和数目判断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3  </a:t>
            </a:r>
            <a:r>
              <a:rPr lang="zh-CN" altLang="en-US" sz="2800" dirty="0">
                <a:solidFill>
                  <a:schemeClr val="tx1"/>
                </a:solidFill>
              </a:rPr>
              <a:t>烃类燃烧的相关规律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4  </a:t>
            </a:r>
            <a:r>
              <a:rPr lang="zh-CN" altLang="en-US" sz="2800" dirty="0">
                <a:solidFill>
                  <a:schemeClr val="tx1"/>
                </a:solidFill>
              </a:rPr>
              <a:t>有机物分子中原子共线、共面问题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8C1755D-3F0B-4C86-9674-F7CBDF82AAF6}"/>
              </a:ext>
            </a:extLst>
          </p:cNvPr>
          <p:cNvSpPr/>
          <p:nvPr/>
        </p:nvSpPr>
        <p:spPr>
          <a:xfrm>
            <a:off x="1052512" y="533127"/>
            <a:ext cx="10086975" cy="5378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b="1" dirty="0">
                <a:solidFill>
                  <a:srgbClr val="DA251C"/>
                </a:solidFill>
                <a:cs typeface="微软雅黑" panose="020B0503020204020204" charset="-122"/>
              </a:rPr>
              <a:t>B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方法帮</a:t>
            </a:r>
            <a:r>
              <a:rPr lang="en-US" altLang="zh-CN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·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素养大提升</a:t>
            </a:r>
          </a:p>
        </p:txBody>
      </p:sp>
      <p:sp>
        <p:nvSpPr>
          <p:cNvPr id="4" name="矩形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1560872-F1EC-40BC-AF98-E9D9F381619A}"/>
              </a:ext>
            </a:extLst>
          </p:cNvPr>
          <p:cNvSpPr/>
          <p:nvPr/>
        </p:nvSpPr>
        <p:spPr>
          <a:xfrm>
            <a:off x="1070792" y="4930411"/>
            <a:ext cx="10751887" cy="141060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考向</a:t>
            </a:r>
            <a:r>
              <a:rPr lang="en-US" altLang="zh-CN" sz="2800" dirty="0">
                <a:solidFill>
                  <a:schemeClr val="tx1"/>
                </a:solidFill>
              </a:rPr>
              <a:t>1  </a:t>
            </a:r>
            <a:r>
              <a:rPr lang="zh-CN" altLang="en-US" sz="2800" dirty="0">
                <a:solidFill>
                  <a:schemeClr val="tx1"/>
                </a:solidFill>
              </a:rPr>
              <a:t>结合实验探究烃的结构与性质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考向</a:t>
            </a:r>
            <a:r>
              <a:rPr lang="en-US" altLang="zh-CN" sz="2800" dirty="0">
                <a:solidFill>
                  <a:schemeClr val="tx1"/>
                </a:solidFill>
              </a:rPr>
              <a:t>2  </a:t>
            </a:r>
            <a:r>
              <a:rPr lang="zh-CN" altLang="en-US" sz="2800" dirty="0">
                <a:solidFill>
                  <a:schemeClr val="tx1"/>
                </a:solidFill>
              </a:rPr>
              <a:t>同分异构体数目的判断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AE461B9-F06B-4661-8ECA-CEC0C5974C98}"/>
              </a:ext>
            </a:extLst>
          </p:cNvPr>
          <p:cNvSpPr/>
          <p:nvPr/>
        </p:nvSpPr>
        <p:spPr>
          <a:xfrm>
            <a:off x="1052445" y="4391931"/>
            <a:ext cx="10066020" cy="538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b="1" dirty="0">
                <a:solidFill>
                  <a:srgbClr val="DA251C"/>
                </a:solidFill>
                <a:cs typeface="微软雅黑" panose="020B0503020204020204" charset="-122"/>
              </a:rPr>
              <a:t>C</a:t>
            </a:r>
            <a:r>
              <a:rPr lang="zh-CN" altLang="en-US" sz="2800" b="1" dirty="0">
                <a:solidFill>
                  <a:srgbClr val="DA251C"/>
                </a:solidFill>
                <a:cs typeface="微软雅黑" panose="020B0503020204020204" charset="-122"/>
              </a:rPr>
              <a:t>考法帮</a:t>
            </a:r>
            <a:r>
              <a:rPr lang="en-US" altLang="zh-CN" sz="2800" b="1" dirty="0">
                <a:solidFill>
                  <a:srgbClr val="DA251C"/>
                </a:solidFill>
                <a:cs typeface="微软雅黑" panose="020B0503020204020204" charset="-122"/>
              </a:rPr>
              <a:t>·</a:t>
            </a:r>
            <a:r>
              <a:rPr lang="zh-CN" altLang="en-US" sz="2800" b="1" dirty="0">
                <a:solidFill>
                  <a:srgbClr val="DA251C"/>
                </a:solidFill>
                <a:cs typeface="微软雅黑" panose="020B0503020204020204" charset="-122"/>
              </a:rPr>
              <a:t>考向全扫描</a:t>
            </a:r>
          </a:p>
        </p:txBody>
      </p:sp>
    </p:spTree>
    <p:extLst>
      <p:ext uri="{BB962C8B-B14F-4D97-AF65-F5344CB8AC3E}">
        <p14:creationId xmlns:p14="http://schemas.microsoft.com/office/powerpoint/2010/main" val="16602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690106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注意  </a:t>
            </a:r>
            <a:r>
              <a:rPr lang="zh-CN" altLang="en-US" sz="2800" dirty="0"/>
              <a:t>   </a:t>
            </a:r>
            <a:r>
              <a:rPr lang="en-US" altLang="zh-CN" sz="2800" dirty="0"/>
              <a:t>1.</a:t>
            </a:r>
            <a:r>
              <a:rPr lang="zh-CN" altLang="zh-CN" sz="2800" dirty="0"/>
              <a:t>溴水、酸性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溶液均可用来鉴别乙烷和</a:t>
            </a:r>
            <a:r>
              <a:rPr lang="zh-CN" altLang="zh-CN" sz="2800" dirty="0" smtClean="0"/>
              <a:t>乙烯</a:t>
            </a:r>
            <a:r>
              <a:rPr lang="en-US" altLang="zh-CN" sz="2800" dirty="0"/>
              <a:t>,</a:t>
            </a:r>
            <a:r>
              <a:rPr lang="zh-CN" altLang="zh-CN" sz="2800" dirty="0"/>
              <a:t>但要除去乙烷中的乙烯时</a:t>
            </a:r>
            <a:r>
              <a:rPr lang="en-US" altLang="zh-CN" sz="2800" dirty="0"/>
              <a:t>,</a:t>
            </a:r>
            <a:r>
              <a:rPr lang="zh-CN" altLang="zh-CN" sz="2800" dirty="0"/>
              <a:t>只能选用溴水</a:t>
            </a:r>
            <a:r>
              <a:rPr lang="en-US" altLang="zh-CN" sz="2800" dirty="0"/>
              <a:t>,</a:t>
            </a:r>
            <a:r>
              <a:rPr lang="zh-CN" altLang="zh-CN" sz="2800" dirty="0"/>
              <a:t>因为酸性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溶液能将乙烯氧化为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从而使乙烷中混入新的气体杂质。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2.</a:t>
            </a:r>
            <a:r>
              <a:rPr lang="zh-CN" altLang="zh-CN" sz="2800" dirty="0"/>
              <a:t>乙烯使溴的四氯化碳溶液褪色与使酸性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溶液褪色的原理不同</a:t>
            </a:r>
            <a:r>
              <a:rPr lang="en-US" altLang="zh-CN" sz="2800" dirty="0"/>
              <a:t>,</a:t>
            </a:r>
            <a:r>
              <a:rPr lang="zh-CN" altLang="zh-CN" sz="2800" dirty="0"/>
              <a:t>前者发生的是加成反应</a:t>
            </a:r>
            <a:r>
              <a:rPr lang="en-US" altLang="zh-CN" sz="2800" dirty="0"/>
              <a:t>,</a:t>
            </a:r>
            <a:r>
              <a:rPr lang="zh-CN" altLang="zh-CN" sz="2800" dirty="0"/>
              <a:t>后者发生的是氧化反应。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2444248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1273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取代反应和加成反应的区别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3ACA8EE0-FFF8-456C-A31E-61D7CEB1E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23467"/>
              </p:ext>
            </p:extLst>
          </p:nvPr>
        </p:nvGraphicFramePr>
        <p:xfrm>
          <a:off x="359229" y="1051399"/>
          <a:ext cx="11471964" cy="524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="" xmlns:a16="http://schemas.microsoft.com/office/drawing/2014/main" val="2447352299"/>
                    </a:ext>
                  </a:extLst>
                </a:gridCol>
                <a:gridCol w="4194628">
                  <a:extLst>
                    <a:ext uri="{9D8B030D-6E8A-4147-A177-3AD203B41FA5}">
                      <a16:colId xmlns="" xmlns:a16="http://schemas.microsoft.com/office/drawing/2014/main" val="4062727693"/>
                    </a:ext>
                  </a:extLst>
                </a:gridCol>
                <a:gridCol w="6083536">
                  <a:extLst>
                    <a:ext uri="{9D8B030D-6E8A-4147-A177-3AD203B41FA5}">
                      <a16:colId xmlns="" xmlns:a16="http://schemas.microsoft.com/office/drawing/2014/main" val="3545403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取代反应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51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含有易被取代的原子或原子团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含不饱和碳原子的有机化合物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—C≡C—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1442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生成物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两种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一般是一种有机化合物和一种无机化合物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一种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有机化合物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44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碳碳键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的变化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无变化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、        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等的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不饱和键打开　　　　　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031686"/>
                  </a:ext>
                </a:extLst>
              </a:tr>
            </a:tbl>
          </a:graphicData>
        </a:graphic>
      </p:graphicFrame>
      <p:pic>
        <p:nvPicPr>
          <p:cNvPr id="28678" name="图片 528">
            <a:extLst>
              <a:ext uri="{FF2B5EF4-FFF2-40B4-BE49-F238E27FC236}">
                <a16:creationId xmlns="" xmlns:a16="http://schemas.microsoft.com/office/drawing/2014/main" id="{25B6AA49-7592-456F-A8E6-070A016B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38" y="2165145"/>
            <a:ext cx="1542142" cy="8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图片 529">
            <a:extLst>
              <a:ext uri="{FF2B5EF4-FFF2-40B4-BE49-F238E27FC236}">
                <a16:creationId xmlns="" xmlns:a16="http://schemas.microsoft.com/office/drawing/2014/main" id="{3452A86F-0931-4F51-84BE-65381F4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38" y="4454356"/>
            <a:ext cx="1542142" cy="8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图片 530">
            <a:extLst>
              <a:ext uri="{FF2B5EF4-FFF2-40B4-BE49-F238E27FC236}">
                <a16:creationId xmlns="" xmlns:a16="http://schemas.microsoft.com/office/drawing/2014/main" id="{23961CDD-C382-4220-BE03-82CC184B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16" y="4550513"/>
            <a:ext cx="1723570" cy="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79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55843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（续表）</a:t>
            </a: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="" xmlns:a16="http://schemas.microsoft.com/office/drawing/2014/main" id="{D97BC994-7643-43F1-9BC0-4D5FB1185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15192"/>
              </p:ext>
            </p:extLst>
          </p:nvPr>
        </p:nvGraphicFramePr>
        <p:xfrm>
          <a:off x="359229" y="1007857"/>
          <a:ext cx="11471964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="" xmlns:a16="http://schemas.microsoft.com/office/drawing/2014/main" val="2447352299"/>
                    </a:ext>
                  </a:extLst>
                </a:gridCol>
                <a:gridCol w="4078514">
                  <a:extLst>
                    <a:ext uri="{9D8B030D-6E8A-4147-A177-3AD203B41FA5}">
                      <a16:colId xmlns="" xmlns:a16="http://schemas.microsoft.com/office/drawing/2014/main" val="4062727693"/>
                    </a:ext>
                  </a:extLst>
                </a:gridCol>
                <a:gridCol w="6199650">
                  <a:extLst>
                    <a:ext uri="{9D8B030D-6E8A-4147-A177-3AD203B41FA5}">
                      <a16:colId xmlns="" xmlns:a16="http://schemas.microsoft.com/office/drawing/2014/main" val="3545403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取代反应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加成反应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51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特点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上一下一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断一加二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80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常用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试剂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HX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347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举例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Cl+HCl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+HX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　　　　　　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6525675"/>
                  </a:ext>
                </a:extLst>
              </a:tr>
            </a:tbl>
          </a:graphicData>
        </a:graphic>
      </p:graphicFrame>
      <p:pic>
        <p:nvPicPr>
          <p:cNvPr id="16" name="图片 531">
            <a:extLst>
              <a:ext uri="{FF2B5EF4-FFF2-40B4-BE49-F238E27FC236}">
                <a16:creationId xmlns="" xmlns:a16="http://schemas.microsoft.com/office/drawing/2014/main" id="{C49DC67B-A25B-49B0-9C60-A357B08C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3882268"/>
            <a:ext cx="604762" cy="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532">
            <a:extLst>
              <a:ext uri="{FF2B5EF4-FFF2-40B4-BE49-F238E27FC236}">
                <a16:creationId xmlns="" xmlns:a16="http://schemas.microsoft.com/office/drawing/2014/main" id="{9D487E58-059A-4E27-9E6D-F6AD7779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89" y="4048807"/>
            <a:ext cx="455840" cy="4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533">
            <a:extLst>
              <a:ext uri="{FF2B5EF4-FFF2-40B4-BE49-F238E27FC236}">
                <a16:creationId xmlns="" xmlns:a16="http://schemas.microsoft.com/office/drawing/2014/main" id="{B93699D7-3436-45B0-9468-F8228BA0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27" y="3930123"/>
            <a:ext cx="1118809" cy="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30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55843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</a:t>
            </a:r>
            <a:r>
              <a:rPr lang="zh-CN" altLang="zh-CN" sz="2800" dirty="0"/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烷烃的结构与性质</a:t>
            </a:r>
            <a:r>
              <a:rPr lang="en-US" altLang="zh-CN" sz="2800" dirty="0"/>
              <a:t>]</a:t>
            </a:r>
            <a:r>
              <a:rPr lang="zh-CN" altLang="zh-CN" sz="2800" dirty="0"/>
              <a:t>下列有关烷烃的说法中正确的是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甲烷、乙烷不能使酸性 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溶液褪色</a:t>
            </a:r>
            <a:r>
              <a:rPr lang="en-US" altLang="zh-CN" sz="2800" dirty="0"/>
              <a:t>,</a:t>
            </a:r>
            <a:r>
              <a:rPr lang="zh-CN" altLang="zh-CN" sz="2800" dirty="0"/>
              <a:t>但它们仍具有还原性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将少量的氯气与甲烷混合</a:t>
            </a:r>
            <a:r>
              <a:rPr lang="en-US" altLang="zh-CN" sz="2800" dirty="0"/>
              <a:t>,</a:t>
            </a:r>
            <a:r>
              <a:rPr lang="zh-CN" altLang="zh-CN" sz="2800" dirty="0"/>
              <a:t>在光照条件下反应的产物只有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Cl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分子中碳原子全部形成单键的烃不一定是烷烃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甲烷、乙烷、己烷等物质均不能使溴水褪色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⑤</a:t>
            </a:r>
            <a:r>
              <a:rPr lang="zh-CN" altLang="zh-CN" sz="2800" dirty="0"/>
              <a:t>某些烷烃的所有原子可能在同一个平面上　　　　　　　　　　　　 　　　　　　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A.①③	B.①②⑤	C.④⑤	D.①③④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1795334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413899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　</a:t>
            </a:r>
            <a:r>
              <a:rPr lang="zh-CN" altLang="zh-CN" sz="2800" dirty="0"/>
              <a:t>烷烃均不能被酸性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溶液氧化</a:t>
            </a:r>
            <a:r>
              <a:rPr lang="en-US" altLang="zh-CN" sz="2800" dirty="0"/>
              <a:t>,</a:t>
            </a:r>
            <a:r>
              <a:rPr lang="zh-CN" altLang="zh-CN" sz="2800" dirty="0"/>
              <a:t>但烷烃均可以燃烧</a:t>
            </a:r>
            <a:r>
              <a:rPr lang="en-US" altLang="zh-CN" sz="2800" dirty="0"/>
              <a:t>,</a:t>
            </a:r>
            <a:r>
              <a:rPr lang="zh-CN" altLang="zh-CN" sz="2800" dirty="0"/>
              <a:t>因此甲烷、乙烷均具有还原性</a:t>
            </a:r>
            <a:r>
              <a:rPr lang="en-US" altLang="zh-CN" sz="2800" dirty="0"/>
              <a:t>,①</a:t>
            </a:r>
            <a:r>
              <a:rPr lang="zh-CN" altLang="zh-CN" sz="2800" dirty="0"/>
              <a:t>正确</a:t>
            </a:r>
            <a:r>
              <a:rPr lang="en-US" altLang="zh-CN" sz="2800" dirty="0"/>
              <a:t>;</a:t>
            </a:r>
            <a:r>
              <a:rPr lang="zh-CN" altLang="zh-CN" sz="2800" dirty="0"/>
              <a:t>少量氯气与甲烷反应时</a:t>
            </a:r>
            <a:r>
              <a:rPr lang="en-US" altLang="zh-CN" sz="2800" dirty="0"/>
              <a:t>,</a:t>
            </a:r>
            <a:r>
              <a:rPr lang="zh-CN" altLang="zh-CN" sz="2800" dirty="0"/>
              <a:t>产物除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Cl</a:t>
            </a:r>
            <a:r>
              <a:rPr lang="zh-CN" altLang="zh-CN" sz="2800" dirty="0"/>
              <a:t>外</a:t>
            </a:r>
            <a:r>
              <a:rPr lang="en-US" altLang="zh-CN" sz="2800" dirty="0"/>
              <a:t>,</a:t>
            </a:r>
            <a:r>
              <a:rPr lang="zh-CN" altLang="zh-CN" sz="2800" dirty="0"/>
              <a:t>还有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CHCl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CCl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,②</a:t>
            </a:r>
            <a:r>
              <a:rPr lang="zh-CN" altLang="zh-CN" sz="2800" dirty="0"/>
              <a:t>错误</a:t>
            </a:r>
            <a:r>
              <a:rPr lang="en-US" altLang="zh-CN" sz="2800" dirty="0"/>
              <a:t>;</a:t>
            </a:r>
            <a:r>
              <a:rPr lang="zh-CN" altLang="zh-CN" sz="2800" dirty="0"/>
              <a:t>环烷烃中碳原子形成的化学键也全部是单键</a:t>
            </a:r>
            <a:r>
              <a:rPr lang="en-US" altLang="zh-CN" sz="2800" dirty="0"/>
              <a:t>,③</a:t>
            </a:r>
            <a:r>
              <a:rPr lang="zh-CN" altLang="zh-CN" sz="2800" dirty="0"/>
              <a:t>正确</a:t>
            </a:r>
            <a:r>
              <a:rPr lang="en-US" altLang="zh-CN" sz="2800" dirty="0"/>
              <a:t>;</a:t>
            </a:r>
            <a:r>
              <a:rPr lang="zh-CN" altLang="zh-CN" sz="2800" dirty="0"/>
              <a:t>己烷通过萃取溴水中的溴而使溴水褪色</a:t>
            </a:r>
            <a:r>
              <a:rPr lang="en-US" altLang="zh-CN" sz="2800" dirty="0"/>
              <a:t>,④</a:t>
            </a:r>
            <a:r>
              <a:rPr lang="zh-CN" altLang="zh-CN" sz="2800" dirty="0"/>
              <a:t>错误</a:t>
            </a:r>
            <a:r>
              <a:rPr lang="en-US" altLang="zh-CN" sz="2800" dirty="0"/>
              <a:t>;</a:t>
            </a:r>
            <a:r>
              <a:rPr lang="zh-CN" altLang="zh-CN" sz="2800" dirty="0"/>
              <a:t>烷烃分子的构型以甲烷的四面体形为基础</a:t>
            </a:r>
            <a:r>
              <a:rPr lang="en-US" altLang="zh-CN" sz="2800" dirty="0"/>
              <a:t>,</a:t>
            </a:r>
            <a:r>
              <a:rPr lang="zh-CN" altLang="zh-CN" sz="2800" dirty="0"/>
              <a:t>四面体中的</a:t>
            </a:r>
            <a:r>
              <a:rPr lang="en-US" altLang="zh-CN" sz="2800" dirty="0"/>
              <a:t>5</a:t>
            </a:r>
            <a:r>
              <a:rPr lang="zh-CN" altLang="zh-CN" sz="2800" dirty="0"/>
              <a:t>个原子</a:t>
            </a:r>
            <a:r>
              <a:rPr lang="en-US" altLang="zh-CN" sz="2800" dirty="0"/>
              <a:t>(</a:t>
            </a:r>
            <a:r>
              <a:rPr lang="zh-CN" altLang="zh-CN" sz="2800" dirty="0"/>
              <a:t>四面体体心和四面体的</a:t>
            </a:r>
            <a:r>
              <a:rPr lang="en-US" altLang="zh-CN" sz="2800" dirty="0"/>
              <a:t>4</a:t>
            </a:r>
            <a:r>
              <a:rPr lang="zh-CN" altLang="zh-CN" sz="2800" dirty="0"/>
              <a:t>个顶点</a:t>
            </a:r>
            <a:r>
              <a:rPr lang="en-US" altLang="zh-CN" sz="2800" dirty="0"/>
              <a:t>)</a:t>
            </a:r>
            <a:r>
              <a:rPr lang="zh-CN" altLang="zh-CN" sz="2800" dirty="0"/>
              <a:t>不可能在同一个平面上</a:t>
            </a:r>
            <a:r>
              <a:rPr lang="en-US" altLang="zh-CN" sz="2800" dirty="0"/>
              <a:t>,⑤</a:t>
            </a:r>
            <a:r>
              <a:rPr lang="zh-CN" altLang="zh-CN" sz="2800" dirty="0"/>
              <a:t>错误。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A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923750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55843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突破攻略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溴水褪色的原因有两类</a:t>
            </a:r>
            <a:r>
              <a:rPr lang="en-US" altLang="zh-CN" sz="2800" dirty="0"/>
              <a:t>:</a:t>
            </a:r>
            <a:r>
              <a:rPr lang="zh-CN" altLang="zh-CN" sz="2800" dirty="0"/>
              <a:t>一是发生化学反应</a:t>
            </a:r>
            <a:r>
              <a:rPr lang="en-US" altLang="zh-CN" sz="2800" dirty="0"/>
              <a:t>,</a:t>
            </a:r>
            <a:r>
              <a:rPr lang="zh-CN" altLang="zh-CN" sz="2800" dirty="0"/>
              <a:t>二是不溶于水的有机溶剂的萃取作用。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甲烷与氯气的反应是连锁反应</a:t>
            </a:r>
            <a:r>
              <a:rPr lang="en-US" altLang="zh-CN" sz="2800" dirty="0"/>
              <a:t>,</a:t>
            </a:r>
            <a:r>
              <a:rPr lang="zh-CN" altLang="zh-CN" sz="2800" dirty="0"/>
              <a:t>即第一步反应一旦开始</a:t>
            </a:r>
            <a:r>
              <a:rPr lang="en-US" altLang="zh-CN" sz="2800" dirty="0"/>
              <a:t>,</a:t>
            </a:r>
            <a:r>
              <a:rPr lang="zh-CN" altLang="zh-CN" sz="2800" dirty="0"/>
              <a:t>后续反应立即进行</a:t>
            </a:r>
            <a:r>
              <a:rPr lang="en-US" altLang="zh-CN" sz="2800" dirty="0"/>
              <a:t>,</a:t>
            </a:r>
            <a:r>
              <a:rPr lang="zh-CN" altLang="zh-CN" sz="2800" dirty="0"/>
              <a:t>因此产物是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Cl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CHCl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CCl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和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的混合物</a:t>
            </a:r>
            <a:r>
              <a:rPr lang="en-US" altLang="zh-CN" sz="2800" dirty="0"/>
              <a:t>,</a:t>
            </a:r>
            <a:r>
              <a:rPr lang="zh-CN" altLang="zh-CN" sz="2800" dirty="0"/>
              <a:t>其中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的量最多。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1563700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55843"/>
            <a:ext cx="117239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2</a:t>
            </a:r>
            <a:r>
              <a:rPr lang="zh-CN" altLang="zh-CN" sz="2800" b="1" dirty="0">
                <a:solidFill>
                  <a:srgbClr val="DA251C"/>
                </a:solidFill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烯烃的结构与性质</a:t>
            </a:r>
            <a:r>
              <a:rPr lang="en-US" altLang="zh-CN" sz="2800" dirty="0"/>
              <a:t>]</a:t>
            </a:r>
            <a:r>
              <a:rPr lang="zh-CN" altLang="zh-CN" sz="2800" dirty="0"/>
              <a:t>有机物的结构可用</a:t>
            </a:r>
            <a:r>
              <a:rPr lang="en-US" altLang="zh-CN" sz="2800" dirty="0"/>
              <a:t>“</a:t>
            </a:r>
            <a:r>
              <a:rPr lang="zh-CN" altLang="zh-CN" sz="2800" dirty="0"/>
              <a:t>键线式</a:t>
            </a:r>
            <a:r>
              <a:rPr lang="en-US" altLang="zh-CN" sz="2800" dirty="0"/>
              <a:t>”</a:t>
            </a:r>
            <a:r>
              <a:rPr lang="zh-CN" altLang="zh-CN" sz="2800" dirty="0"/>
              <a:t>表示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—CH </a:t>
            </a:r>
          </a:p>
          <a:p>
            <a:r>
              <a:rPr lang="en-US" altLang="zh-CN" sz="2800" dirty="0"/>
              <a:t> 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CH—CH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可简写为</a:t>
            </a:r>
            <a:r>
              <a:rPr lang="en-US" altLang="zh-CN" sz="2800" dirty="0"/>
              <a:t>             </a:t>
            </a:r>
            <a:r>
              <a:rPr lang="zh-CN" altLang="zh-CN" sz="2800" dirty="0"/>
              <a:t>。有机物</a:t>
            </a:r>
            <a:r>
              <a:rPr lang="en-US" altLang="zh-CN" sz="2800" dirty="0"/>
              <a:t>X</a:t>
            </a:r>
            <a:r>
              <a:rPr lang="zh-CN" altLang="zh-CN" sz="2800" dirty="0"/>
              <a:t>的键线式为</a:t>
            </a:r>
            <a:r>
              <a:rPr lang="en-US" altLang="zh-CN" sz="2800" dirty="0"/>
              <a:t>             </a:t>
            </a:r>
            <a:r>
              <a:rPr lang="zh-CN" altLang="zh-CN" sz="2800" dirty="0"/>
              <a:t>。下列说法不</a:t>
            </a:r>
            <a:endParaRPr lang="en-US" altLang="zh-CN" sz="2800" dirty="0"/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A.X</a:t>
            </a:r>
            <a:r>
              <a:rPr lang="zh-CN" altLang="zh-CN" sz="2800" dirty="0"/>
              <a:t>的分子式为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8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有机物</a:t>
            </a:r>
            <a:r>
              <a:rPr lang="en-US" altLang="zh-CN" sz="2800" dirty="0"/>
              <a:t>Y</a:t>
            </a:r>
            <a:r>
              <a:rPr lang="zh-CN" altLang="zh-CN" sz="2800" dirty="0"/>
              <a:t>是</a:t>
            </a:r>
            <a:r>
              <a:rPr lang="en-US" altLang="zh-CN" sz="2800" dirty="0"/>
              <a:t>X</a:t>
            </a:r>
            <a:r>
              <a:rPr lang="zh-CN" altLang="zh-CN" sz="2800" dirty="0"/>
              <a:t>的同分异构体</a:t>
            </a:r>
            <a:r>
              <a:rPr lang="en-US" altLang="zh-CN" sz="2800" dirty="0"/>
              <a:t>,</a:t>
            </a:r>
            <a:r>
              <a:rPr lang="zh-CN" altLang="zh-CN" sz="2800" dirty="0"/>
              <a:t>且属于芳香烃</a:t>
            </a:r>
            <a:r>
              <a:rPr lang="en-US" altLang="zh-CN" sz="2800" dirty="0"/>
              <a:t>,</a:t>
            </a:r>
            <a:r>
              <a:rPr lang="zh-CN" altLang="zh-CN" sz="2800" dirty="0"/>
              <a:t>则</a:t>
            </a:r>
            <a:r>
              <a:rPr lang="en-US" altLang="zh-CN" sz="2800" dirty="0"/>
              <a:t>Y</a:t>
            </a:r>
            <a:r>
              <a:rPr lang="zh-CN" altLang="zh-CN" sz="2800" dirty="0"/>
              <a:t>的结构简式为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C.X</a:t>
            </a:r>
            <a:r>
              <a:rPr lang="zh-CN" altLang="zh-CN" sz="2800" dirty="0"/>
              <a:t>能使酸性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溶液褪色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D.X</a:t>
            </a:r>
            <a:r>
              <a:rPr lang="zh-CN" altLang="zh-CN" sz="2800" dirty="0"/>
              <a:t>与足量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在一定条件下反应可生成环状的饱和烃</a:t>
            </a:r>
            <a:r>
              <a:rPr lang="en-US" altLang="zh-CN" sz="2800" dirty="0"/>
              <a:t>Z,Z</a:t>
            </a:r>
            <a:r>
              <a:rPr lang="zh-CN" altLang="zh-CN" sz="2800" dirty="0"/>
              <a:t>的一氯代物有</a:t>
            </a:r>
            <a:r>
              <a:rPr lang="en-US" altLang="zh-CN" sz="2800" dirty="0"/>
              <a:t>4</a:t>
            </a:r>
            <a:r>
              <a:rPr lang="zh-CN" altLang="zh-CN" sz="2800" dirty="0"/>
              <a:t>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1CF8527-4248-428B-89C5-EBCA8FEC5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642" y="1584778"/>
            <a:ext cx="468630" cy="4686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F122405-AF1F-49AC-85D9-4340722FCB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81120" y="1720486"/>
            <a:ext cx="1097280" cy="274320"/>
          </a:xfrm>
          <a:prstGeom prst="rect">
            <a:avLst/>
          </a:prstGeom>
        </p:spPr>
      </p:pic>
      <p:pic>
        <p:nvPicPr>
          <p:cNvPr id="16" name="15n1bg-hx4yjgy15.jpg" descr="id:2147510154;FounderCES">
            <a:extLst>
              <a:ext uri="{FF2B5EF4-FFF2-40B4-BE49-F238E27FC236}">
                <a16:creationId xmlns="" xmlns:a16="http://schemas.microsoft.com/office/drawing/2014/main" id="{00693FE0-5C14-4AF7-8BF2-6DD7A360AE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95360" y="1263109"/>
            <a:ext cx="904240" cy="9147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4B4A548-9EC6-495D-9EF7-39E2F6EF4741}"/>
              </a:ext>
            </a:extLst>
          </p:cNvPr>
          <p:cNvPicPr/>
          <p:nvPr/>
        </p:nvPicPr>
        <p:blipFill rotWithShape="1">
          <a:blip r:embed="rId5"/>
          <a:srcRect l="3935" r="5016"/>
          <a:stretch/>
        </p:blipFill>
        <p:spPr>
          <a:xfrm>
            <a:off x="9852025" y="3920528"/>
            <a:ext cx="1959855" cy="4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13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559043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</a:t>
            </a:r>
            <a:r>
              <a:rPr lang="en-US" altLang="zh-CN" sz="2800" dirty="0"/>
              <a:t>X</a:t>
            </a:r>
            <a:r>
              <a:rPr lang="zh-CN" altLang="zh-CN" sz="2800" dirty="0"/>
              <a:t>的键线式结构可知其分子式为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,</a:t>
            </a:r>
            <a:r>
              <a:rPr lang="zh-CN" altLang="zh-CN" sz="2800" dirty="0"/>
              <a:t>与苯乙烯</a:t>
            </a:r>
            <a:r>
              <a:rPr lang="en-US" altLang="zh-CN" sz="2800" dirty="0"/>
              <a:t>(                               )</a:t>
            </a:r>
            <a:r>
              <a:rPr lang="zh-CN" altLang="zh-CN" sz="2800" dirty="0"/>
              <a:t>互为同分异构体</a:t>
            </a:r>
            <a:r>
              <a:rPr lang="en-US" altLang="zh-CN" sz="2800" dirty="0"/>
              <a:t>,X</a:t>
            </a:r>
            <a:r>
              <a:rPr lang="zh-CN" altLang="zh-CN" sz="2800" dirty="0"/>
              <a:t>分子结构中含碳碳双键</a:t>
            </a:r>
            <a:r>
              <a:rPr lang="en-US" altLang="zh-CN" sz="2800" dirty="0"/>
              <a:t>,</a:t>
            </a:r>
            <a:r>
              <a:rPr lang="zh-CN" altLang="zh-CN" sz="2800" dirty="0"/>
              <a:t>能使酸性</a:t>
            </a:r>
            <a:r>
              <a:rPr lang="en-US" altLang="zh-CN" sz="2800" dirty="0"/>
              <a:t>KMnO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溶液褪色</a:t>
            </a:r>
            <a:r>
              <a:rPr lang="en-US" altLang="zh-CN" sz="2800" dirty="0"/>
              <a:t>;X</a:t>
            </a:r>
            <a:r>
              <a:rPr lang="zh-CN" altLang="zh-CN" sz="2800" dirty="0"/>
              <a:t>与足量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加成生成的环状饱和烃</a:t>
            </a:r>
            <a:r>
              <a:rPr lang="en-US" altLang="zh-CN" sz="2800" dirty="0"/>
              <a:t>Z</a:t>
            </a:r>
            <a:r>
              <a:rPr lang="zh-CN" altLang="zh-CN" sz="2800" dirty="0"/>
              <a:t>中只有</a:t>
            </a:r>
            <a:r>
              <a:rPr lang="en-US" altLang="zh-CN" sz="2800" dirty="0"/>
              <a:t>2</a:t>
            </a:r>
            <a:r>
              <a:rPr lang="zh-CN" altLang="zh-CN" sz="2800" dirty="0"/>
              <a:t>种不同化学环境的氢原子</a:t>
            </a:r>
            <a:r>
              <a:rPr lang="en-US" altLang="zh-CN" sz="2800" dirty="0"/>
              <a:t>,</a:t>
            </a:r>
            <a:r>
              <a:rPr lang="zh-CN" altLang="zh-CN" sz="2800" dirty="0"/>
              <a:t>其一氯代物有</a:t>
            </a:r>
            <a:r>
              <a:rPr lang="en-US" altLang="zh-CN" sz="2800" dirty="0"/>
              <a:t>2</a:t>
            </a:r>
            <a:r>
              <a:rPr lang="zh-CN" altLang="zh-CN" sz="2800" dirty="0"/>
              <a:t>种。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1E4D6DF-7AA8-4FAA-A2A4-8E1098E72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07097" y="686145"/>
            <a:ext cx="2471493" cy="5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8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515935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3</a:t>
            </a:r>
            <a:r>
              <a:rPr lang="zh-CN" altLang="zh-CN" sz="2800" b="1" dirty="0">
                <a:solidFill>
                  <a:srgbClr val="DA251C"/>
                </a:solidFill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苯及其同系物的性质</a:t>
            </a:r>
            <a:r>
              <a:rPr lang="en-US" altLang="zh-CN" sz="2800" dirty="0"/>
              <a:t>] 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Ⅲ,10,6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已知异丙苯的结构简式如图所示</a:t>
            </a:r>
            <a:r>
              <a:rPr lang="en-US" altLang="zh-CN" sz="2800" dirty="0"/>
              <a:t>,</a:t>
            </a:r>
            <a:r>
              <a:rPr lang="zh-CN" altLang="zh-CN" sz="2800" dirty="0"/>
              <a:t>下列说法错误的是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异丙苯的分子式为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9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异丙苯的沸点比苯高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异丙苯中碳原子可能都处于同一平面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异丙苯和苯为同系物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5" name="DYSJSRLC-16++1.jpg" descr="id:2147510182;FounderCES">
            <a:extLst>
              <a:ext uri="{FF2B5EF4-FFF2-40B4-BE49-F238E27FC236}">
                <a16:creationId xmlns="" xmlns:a16="http://schemas.microsoft.com/office/drawing/2014/main" id="{CD8E2EE6-6314-41F0-9AE3-083E2E909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9955" y="1500547"/>
            <a:ext cx="1557020" cy="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1273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endParaRPr lang="en-US" altLang="zh-CN" sz="2800" b="1" dirty="0">
              <a:solidFill>
                <a:srgbClr val="DA251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4" name="DYSJSRLC-16.jpg" descr="id:2147510196;FounderCES">
            <a:extLst>
              <a:ext uri="{FF2B5EF4-FFF2-40B4-BE49-F238E27FC236}">
                <a16:creationId xmlns="" xmlns:a16="http://schemas.microsoft.com/office/drawing/2014/main" id="{608BD92A-2AC3-4A8E-ACEB-592A5D78E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4258" y="1042944"/>
            <a:ext cx="11526218" cy="26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46296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820417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　</a:t>
            </a:r>
            <a:r>
              <a:rPr lang="zh-CN" altLang="zh-CN" sz="2800" dirty="0"/>
              <a:t>异丙苯的结构简式为</a:t>
            </a:r>
            <a:r>
              <a:rPr lang="en-US" altLang="zh-CN" sz="2800" dirty="0"/>
              <a:t>      </a:t>
            </a:r>
            <a:r>
              <a:rPr lang="zh-CN" altLang="en-US" sz="2800" dirty="0"/>
              <a:t>，</a:t>
            </a:r>
            <a:r>
              <a:rPr lang="zh-CN" altLang="zh-CN" sz="2800" dirty="0"/>
              <a:t>其分子式为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9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12</a:t>
            </a:r>
            <a:r>
              <a:rPr lang="en-US" altLang="zh-CN" sz="2800" dirty="0"/>
              <a:t>,A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异丙苯的相对分子质量大于苯的</a:t>
            </a:r>
            <a:r>
              <a:rPr lang="en-US" altLang="zh-CN" sz="2800" dirty="0"/>
              <a:t>,</a:t>
            </a:r>
            <a:r>
              <a:rPr lang="zh-CN" altLang="zh-CN" sz="2800" dirty="0"/>
              <a:t>故其沸点比苯的高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异丙苯分子中有</a:t>
            </a:r>
            <a:r>
              <a:rPr lang="en-US" altLang="zh-CN" sz="2800" dirty="0"/>
              <a:t>2</a:t>
            </a:r>
            <a:r>
              <a:rPr lang="zh-CN" altLang="zh-CN" sz="2800" dirty="0"/>
              <a:t>个</a:t>
            </a:r>
            <a:r>
              <a:rPr lang="en-US" altLang="zh-CN" sz="2800" dirty="0"/>
              <a:t>—CH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碳原子不可能都处于同一平面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异丙苯与苯结构相似</a:t>
            </a:r>
            <a:r>
              <a:rPr lang="en-US" altLang="zh-CN" sz="2800" dirty="0"/>
              <a:t>,</a:t>
            </a:r>
            <a:r>
              <a:rPr lang="zh-CN" altLang="zh-CN" sz="2800" dirty="0"/>
              <a:t>分子组成上相差</a:t>
            </a:r>
            <a:r>
              <a:rPr lang="en-US" altLang="zh-CN" sz="2800" dirty="0"/>
              <a:t>3</a:t>
            </a:r>
            <a:r>
              <a:rPr lang="zh-CN" altLang="zh-CN" sz="2800" dirty="0"/>
              <a:t>个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原子团</a:t>
            </a:r>
            <a:r>
              <a:rPr lang="en-US" altLang="zh-CN" sz="2800" dirty="0"/>
              <a:t>,</a:t>
            </a:r>
            <a:r>
              <a:rPr lang="zh-CN" altLang="zh-CN" sz="2800" dirty="0"/>
              <a:t>和苯是同系物</a:t>
            </a:r>
            <a:r>
              <a:rPr lang="en-US" altLang="zh-CN" sz="2800" dirty="0"/>
              <a:t>,D</a:t>
            </a:r>
            <a:r>
              <a:rPr lang="zh-CN" altLang="zh-CN" sz="2800" dirty="0"/>
              <a:t>项正确。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7A75F36-7F5F-4715-8BFD-F0C697B54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91380" y="406082"/>
            <a:ext cx="820420" cy="11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0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312735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</a:rPr>
              <a:t>示</a:t>
            </a:r>
            <a:r>
              <a:rPr lang="zh-CN" altLang="zh-CN" sz="2800" b="1" dirty="0" smtClean="0">
                <a:solidFill>
                  <a:srgbClr val="DA251C"/>
                </a:solidFill>
              </a:rPr>
              <a:t>例</a:t>
            </a:r>
            <a:r>
              <a:rPr lang="en-US" altLang="zh-CN" sz="2800" b="1" dirty="0">
                <a:solidFill>
                  <a:srgbClr val="DA251C"/>
                </a:solidFill>
              </a:rPr>
              <a:t>4</a:t>
            </a:r>
            <a:r>
              <a:rPr lang="zh-CN" altLang="zh-CN" sz="2800" dirty="0"/>
              <a:t>　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Ⅱ,8,6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下列各组中的物质均能发生加成反应的是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乙烯和乙醇</a:t>
            </a:r>
            <a:r>
              <a:rPr lang="en-US" altLang="zh-CN" sz="2800" dirty="0"/>
              <a:t> 	</a:t>
            </a:r>
            <a:r>
              <a:rPr lang="en-US" altLang="zh-CN" sz="2800" dirty="0" smtClean="0"/>
              <a:t>       B</a:t>
            </a:r>
            <a:r>
              <a:rPr lang="en-US" altLang="zh-CN" sz="2800" dirty="0"/>
              <a:t>.</a:t>
            </a:r>
            <a:r>
              <a:rPr lang="zh-CN" altLang="zh-CN" sz="2800" dirty="0"/>
              <a:t>苯和氯乙烯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乙酸和溴乙烷</a:t>
            </a:r>
            <a:r>
              <a:rPr lang="en-US" altLang="zh-CN" sz="2800" dirty="0"/>
              <a:t>	</a:t>
            </a:r>
            <a:r>
              <a:rPr lang="en-US" altLang="zh-CN" sz="2800" dirty="0" smtClean="0"/>
              <a:t>       D</a:t>
            </a:r>
            <a:r>
              <a:rPr lang="en-US" altLang="zh-CN" sz="2800" dirty="0"/>
              <a:t>.</a:t>
            </a:r>
            <a:r>
              <a:rPr lang="zh-CN" altLang="zh-CN" sz="2800" dirty="0"/>
              <a:t>丙烯和丙烷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6" name="DYSJSRLC-18.jpg" descr="id:2147510231;FounderCES">
            <a:extLst>
              <a:ext uri="{FF2B5EF4-FFF2-40B4-BE49-F238E27FC236}">
                <a16:creationId xmlns="" xmlns:a16="http://schemas.microsoft.com/office/drawing/2014/main" id="{907D8D94-E5F8-4331-A729-0C61F0FB0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367" y="3726442"/>
            <a:ext cx="10202933" cy="24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4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503235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　</a:t>
            </a:r>
            <a:r>
              <a:rPr lang="zh-CN" altLang="zh-CN" sz="2800" dirty="0"/>
              <a:t>本题考查常见的有机反应类型</a:t>
            </a:r>
            <a:r>
              <a:rPr lang="en-US" altLang="zh-CN" sz="2800" dirty="0"/>
              <a:t>,</a:t>
            </a:r>
            <a:r>
              <a:rPr lang="zh-CN" altLang="zh-CN" sz="2800" dirty="0"/>
              <a:t>意在考查考生的知识识记、再现能力。乙烯中含碳碳双键</a:t>
            </a:r>
            <a:r>
              <a:rPr lang="en-US" altLang="zh-CN" sz="2800" dirty="0"/>
              <a:t>,</a:t>
            </a:r>
            <a:r>
              <a:rPr lang="zh-CN" altLang="zh-CN" sz="2800" dirty="0"/>
              <a:t>能发生加成反应</a:t>
            </a:r>
            <a:r>
              <a:rPr lang="en-US" altLang="zh-CN" sz="2800" dirty="0"/>
              <a:t>,</a:t>
            </a:r>
            <a:r>
              <a:rPr lang="zh-CN" altLang="zh-CN" sz="2800" dirty="0"/>
              <a:t>而乙醇不能发生加成反应</a:t>
            </a:r>
            <a:r>
              <a:rPr lang="en-US" altLang="zh-CN" sz="2800" dirty="0"/>
              <a:t>,A</a:t>
            </a:r>
            <a:r>
              <a:rPr lang="zh-CN" altLang="zh-CN" sz="2800" dirty="0"/>
              <a:t>项不符合题意</a:t>
            </a:r>
            <a:r>
              <a:rPr lang="en-US" altLang="zh-CN" sz="2800" dirty="0"/>
              <a:t>;</a:t>
            </a:r>
            <a:r>
              <a:rPr lang="zh-CN" altLang="zh-CN" sz="2800" dirty="0"/>
              <a:t>苯和氯乙烯中均含有不饱和键</a:t>
            </a:r>
            <a:r>
              <a:rPr lang="en-US" altLang="zh-CN" sz="2800" dirty="0"/>
              <a:t>,</a:t>
            </a:r>
            <a:r>
              <a:rPr lang="zh-CN" altLang="zh-CN" sz="2800" dirty="0"/>
              <a:t>均能发生加成反应</a:t>
            </a:r>
            <a:r>
              <a:rPr lang="en-US" altLang="zh-CN" sz="2800" dirty="0"/>
              <a:t>,B</a:t>
            </a:r>
            <a:r>
              <a:rPr lang="zh-CN" altLang="zh-CN" sz="2800" dirty="0"/>
              <a:t>项符合题意</a:t>
            </a:r>
            <a:r>
              <a:rPr lang="en-US" altLang="zh-CN" sz="2800" dirty="0"/>
              <a:t>;</a:t>
            </a:r>
            <a:r>
              <a:rPr lang="zh-CN" altLang="zh-CN" sz="2800" dirty="0"/>
              <a:t>乙酸和溴乙烷均不能发生加成反应</a:t>
            </a:r>
            <a:r>
              <a:rPr lang="en-US" altLang="zh-CN" sz="2800" dirty="0"/>
              <a:t>,C</a:t>
            </a:r>
            <a:r>
              <a:rPr lang="zh-CN" altLang="zh-CN" sz="2800" dirty="0"/>
              <a:t>项不符合题意</a:t>
            </a:r>
            <a:r>
              <a:rPr lang="en-US" altLang="zh-CN" sz="2800" dirty="0"/>
              <a:t>;</a:t>
            </a:r>
            <a:r>
              <a:rPr lang="zh-CN" altLang="zh-CN" sz="2800" dirty="0"/>
              <a:t>丙烯中含碳碳双键</a:t>
            </a:r>
            <a:r>
              <a:rPr lang="en-US" altLang="zh-CN" sz="2800" dirty="0"/>
              <a:t>,</a:t>
            </a:r>
            <a:r>
              <a:rPr lang="zh-CN" altLang="zh-CN" sz="2800" dirty="0"/>
              <a:t>能发生加成反应</a:t>
            </a:r>
            <a:r>
              <a:rPr lang="en-US" altLang="zh-CN" sz="2800" dirty="0"/>
              <a:t>,</a:t>
            </a:r>
            <a:r>
              <a:rPr lang="zh-CN" altLang="zh-CN" sz="2800" dirty="0"/>
              <a:t>而丙烷不能发生加成反应</a:t>
            </a:r>
            <a:r>
              <a:rPr lang="en-US" altLang="zh-CN" sz="2800" dirty="0"/>
              <a:t>,D</a:t>
            </a:r>
            <a:r>
              <a:rPr lang="zh-CN" altLang="zh-CN" sz="2800" dirty="0"/>
              <a:t>项不符合题意。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B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2953122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-2"/>
            <a:ext cx="63119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2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同分异构体的书写和数目判断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94083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34042" y="1814626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同分异构体的特点</a:t>
            </a:r>
            <a:r>
              <a:rPr lang="en-US" altLang="zh-CN" sz="2800" b="1" dirty="0"/>
              <a:t>——“</a:t>
            </a:r>
            <a:r>
              <a:rPr lang="zh-CN" altLang="zh-CN" sz="2800" b="1" dirty="0"/>
              <a:t>一同一不同</a:t>
            </a:r>
            <a:r>
              <a:rPr lang="en-US" altLang="zh-CN" sz="2800" b="1" dirty="0"/>
              <a:t>”</a:t>
            </a:r>
            <a:endParaRPr lang="zh-CN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(1)“</a:t>
            </a:r>
            <a:r>
              <a:rPr lang="zh-CN" altLang="zh-CN" sz="2800" dirty="0"/>
              <a:t>一同</a:t>
            </a:r>
            <a:r>
              <a:rPr lang="en-US" altLang="zh-CN" sz="2800" dirty="0"/>
              <a:t>”:</a:t>
            </a:r>
            <a:r>
              <a:rPr lang="zh-CN" altLang="zh-CN" sz="2800" dirty="0"/>
              <a:t>分子式相同。同分异构体的最简式相同</a:t>
            </a:r>
            <a:r>
              <a:rPr lang="en-US" altLang="zh-CN" sz="2800" dirty="0"/>
              <a:t>,</a:t>
            </a:r>
            <a:r>
              <a:rPr lang="zh-CN" altLang="zh-CN" sz="2800" dirty="0"/>
              <a:t>但最简式相同的化合物不一定是同分异构体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6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(2)“</a:t>
            </a:r>
            <a:r>
              <a:rPr lang="zh-CN" altLang="zh-CN" sz="2800" dirty="0"/>
              <a:t>一不同</a:t>
            </a:r>
            <a:r>
              <a:rPr lang="en-US" altLang="zh-CN" sz="2800" dirty="0"/>
              <a:t>”:</a:t>
            </a:r>
            <a:r>
              <a:rPr lang="zh-CN" altLang="zh-CN" sz="2800" dirty="0"/>
              <a:t>结构不同</a:t>
            </a:r>
            <a:r>
              <a:rPr lang="en-US" altLang="zh-CN" sz="2800" dirty="0"/>
              <a:t>,</a:t>
            </a:r>
            <a:r>
              <a:rPr lang="zh-CN" altLang="zh-CN" sz="2800" dirty="0"/>
              <a:t>即分子中原子的连接方式不同。同分异构体可以是同一类物质</a:t>
            </a:r>
            <a:r>
              <a:rPr lang="en-US" altLang="zh-CN" sz="2800" dirty="0"/>
              <a:t>,</a:t>
            </a:r>
            <a:r>
              <a:rPr lang="zh-CN" altLang="zh-CN" sz="2800" dirty="0"/>
              <a:t>也可以是不同类物质。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6538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409095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同分异构体的三种类型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CA53666-B5D6-4846-9A0D-8DE74EA88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4441" y="1388231"/>
            <a:ext cx="8142359" cy="439907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490FD3E-B175-4313-A8FC-BA7C61830B92}"/>
              </a:ext>
            </a:extLst>
          </p:cNvPr>
          <p:cNvSpPr/>
          <p:nvPr/>
        </p:nvSpPr>
        <p:spPr>
          <a:xfrm>
            <a:off x="1173843" y="2871440"/>
            <a:ext cx="477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类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型</a:t>
            </a:r>
          </a:p>
        </p:txBody>
      </p:sp>
    </p:spTree>
    <p:extLst>
      <p:ext uri="{BB962C8B-B14F-4D97-AF65-F5344CB8AC3E}">
        <p14:creationId xmlns:p14="http://schemas.microsoft.com/office/powerpoint/2010/main" val="2483608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239380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3.“</a:t>
            </a:r>
            <a:r>
              <a:rPr lang="zh-CN" altLang="zh-CN" sz="2800" b="1" dirty="0"/>
              <a:t>减碳法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书写烷烃同分异构体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以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14</a:t>
            </a:r>
            <a:r>
              <a:rPr lang="zh-CN" altLang="zh-CN" sz="2800" dirty="0"/>
              <a:t>为例</a:t>
            </a:r>
            <a:r>
              <a:rPr lang="en-US" altLang="zh-CN" sz="2800" dirty="0"/>
              <a:t>,</a:t>
            </a:r>
            <a:r>
              <a:rPr lang="zh-CN" altLang="zh-CN" sz="2800" dirty="0"/>
              <a:t>用</a:t>
            </a:r>
            <a:r>
              <a:rPr lang="en-US" altLang="zh-CN" sz="2800" dirty="0"/>
              <a:t>“</a:t>
            </a:r>
            <a:r>
              <a:rPr lang="zh-CN" altLang="zh-CN" sz="2800" dirty="0"/>
              <a:t>有序思维</a:t>
            </a:r>
            <a:r>
              <a:rPr lang="en-US" altLang="zh-CN" sz="2800" dirty="0"/>
              <a:t>”</a:t>
            </a:r>
            <a:r>
              <a:rPr lang="zh-CN" altLang="zh-CN" sz="2800" dirty="0"/>
              <a:t>法书写同分异构体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第一步</a:t>
            </a:r>
            <a:r>
              <a:rPr lang="en-US" altLang="zh-CN" sz="2800" dirty="0"/>
              <a:t>,</a:t>
            </a:r>
            <a:r>
              <a:rPr lang="zh-CN" altLang="zh-CN" sz="2800" dirty="0"/>
              <a:t>将分子中全部碳原子连成直链作为母链</a:t>
            </a:r>
            <a:r>
              <a:rPr lang="en-US" altLang="zh-CN" sz="2800" dirty="0"/>
              <a:t>:C—C—C—C—C—C</a:t>
            </a:r>
            <a:r>
              <a:rPr lang="zh-CN" altLang="zh-CN" sz="2800" dirty="0"/>
              <a:t>。</a:t>
            </a:r>
          </a:p>
        </p:txBody>
      </p:sp>
      <p:pic>
        <p:nvPicPr>
          <p:cNvPr id="17" name="ZT20-3.EPS" descr="id:2147510259;FounderCES">
            <a:extLst>
              <a:ext uri="{FF2B5EF4-FFF2-40B4-BE49-F238E27FC236}">
                <a16:creationId xmlns="" xmlns:a16="http://schemas.microsoft.com/office/drawing/2014/main" id="{7793FC7E-2672-4D48-BBF5-47B7F4C04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3564" y="1270000"/>
            <a:ext cx="6933507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8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409095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第二步</a:t>
            </a:r>
            <a:r>
              <a:rPr lang="en-US" altLang="zh-CN" sz="2800" dirty="0"/>
              <a:t>,</a:t>
            </a:r>
            <a:r>
              <a:rPr lang="zh-CN" altLang="zh-CN" sz="2800" dirty="0"/>
              <a:t>从母链一端取下一个碳原子作为支链</a:t>
            </a:r>
            <a:r>
              <a:rPr lang="en-US" altLang="zh-CN" sz="2800" dirty="0"/>
              <a:t>(</a:t>
            </a:r>
            <a:r>
              <a:rPr lang="zh-CN" altLang="zh-CN" sz="2800" dirty="0"/>
              <a:t>即甲基</a:t>
            </a:r>
            <a:r>
              <a:rPr lang="en-US" altLang="zh-CN" sz="2800" dirty="0"/>
              <a:t>),</a:t>
            </a:r>
            <a:r>
              <a:rPr lang="zh-CN" altLang="zh-CN" sz="2800" dirty="0"/>
              <a:t>依次连在主链中心对称线一侧的各个碳原子上</a:t>
            </a:r>
            <a:r>
              <a:rPr lang="en-US" altLang="zh-CN" sz="2800" dirty="0"/>
              <a:t>,</a:t>
            </a:r>
            <a:r>
              <a:rPr lang="zh-CN" altLang="zh-CN" sz="2800" dirty="0"/>
              <a:t>此时碳骨架结构有两种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不能连在</a:t>
            </a:r>
            <a:r>
              <a:rPr lang="en-US" altLang="zh-CN" sz="2800" dirty="0"/>
              <a:t>①</a:t>
            </a:r>
            <a:r>
              <a:rPr lang="zh-CN" altLang="zh-CN" sz="2800" dirty="0"/>
              <a:t>位和</a:t>
            </a:r>
            <a:r>
              <a:rPr lang="en-US" altLang="zh-CN" sz="2800" dirty="0"/>
              <a:t>⑤</a:t>
            </a:r>
            <a:r>
              <a:rPr lang="zh-CN" altLang="zh-CN" sz="2800" dirty="0"/>
              <a:t>位碳原子上</a:t>
            </a:r>
            <a:r>
              <a:rPr lang="en-US" altLang="zh-CN" sz="2800" dirty="0"/>
              <a:t>,</a:t>
            </a:r>
            <a:r>
              <a:rPr lang="zh-CN" altLang="zh-CN" sz="2800" dirty="0"/>
              <a:t>否则会使碳链变长</a:t>
            </a:r>
            <a:r>
              <a:rPr lang="en-US" altLang="zh-CN" sz="2800" dirty="0"/>
              <a:t>,②</a:t>
            </a:r>
            <a:r>
              <a:rPr lang="zh-CN" altLang="zh-CN" sz="2800" dirty="0"/>
              <a:t>位和</a:t>
            </a:r>
            <a:r>
              <a:rPr lang="en-US" altLang="zh-CN" sz="2800" dirty="0"/>
              <a:t>④</a:t>
            </a:r>
            <a:r>
              <a:rPr lang="zh-CN" altLang="zh-CN" sz="2800" dirty="0"/>
              <a:t>位等效</a:t>
            </a:r>
            <a:r>
              <a:rPr lang="en-US" altLang="zh-CN" sz="2800" dirty="0"/>
              <a:t>,</a:t>
            </a:r>
            <a:r>
              <a:rPr lang="zh-CN" altLang="zh-CN" sz="2800" dirty="0"/>
              <a:t>只能用一个</a:t>
            </a:r>
            <a:r>
              <a:rPr lang="en-US" altLang="zh-CN" sz="2800" dirty="0"/>
              <a:t>,</a:t>
            </a:r>
            <a:r>
              <a:rPr lang="zh-CN" altLang="zh-CN" sz="2800" dirty="0"/>
              <a:t>否则重复。</a:t>
            </a:r>
          </a:p>
        </p:txBody>
      </p:sp>
      <p:pic>
        <p:nvPicPr>
          <p:cNvPr id="16" name="ZT20-4-2.EPS" descr="id:2147510273;FounderCES">
            <a:extLst>
              <a:ext uri="{FF2B5EF4-FFF2-40B4-BE49-F238E27FC236}">
                <a16:creationId xmlns="" xmlns:a16="http://schemas.microsoft.com/office/drawing/2014/main" id="{879AD3E4-AA36-43C9-90EF-A73F79B1E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3771" y="2333617"/>
            <a:ext cx="2328863" cy="1779846"/>
          </a:xfrm>
          <a:prstGeom prst="rect">
            <a:avLst/>
          </a:prstGeom>
        </p:spPr>
      </p:pic>
      <p:pic>
        <p:nvPicPr>
          <p:cNvPr id="15" name="ZT20-4-1.EPS" descr="id:2147510266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083" y="2333617"/>
            <a:ext cx="2302443" cy="16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8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409095"/>
            <a:ext cx="117239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第三步</a:t>
            </a:r>
            <a:r>
              <a:rPr lang="en-US" altLang="zh-CN" sz="2800" dirty="0"/>
              <a:t>,</a:t>
            </a:r>
            <a:r>
              <a:rPr lang="zh-CN" altLang="zh-CN" sz="2800" dirty="0"/>
              <a:t>从母链上取下两个碳原子作为一个支链</a:t>
            </a:r>
            <a:r>
              <a:rPr lang="en-US" altLang="zh-CN" sz="2800" dirty="0"/>
              <a:t>(</a:t>
            </a:r>
            <a:r>
              <a:rPr lang="zh-CN" altLang="zh-CN" sz="2800" dirty="0"/>
              <a:t>即乙基</a:t>
            </a:r>
            <a:r>
              <a:rPr lang="en-US" altLang="zh-CN" sz="2800" dirty="0"/>
              <a:t>)</a:t>
            </a:r>
            <a:r>
              <a:rPr lang="zh-CN" altLang="zh-CN" sz="2800" dirty="0"/>
              <a:t>或两个支链</a:t>
            </a:r>
            <a:r>
              <a:rPr lang="en-US" altLang="zh-CN" sz="2800" dirty="0"/>
              <a:t>(</a:t>
            </a:r>
            <a:r>
              <a:rPr lang="zh-CN" altLang="zh-CN" sz="2800" dirty="0"/>
              <a:t>即</a:t>
            </a:r>
            <a:r>
              <a:rPr lang="en-US" altLang="zh-CN" sz="2800" dirty="0"/>
              <a:t>2</a:t>
            </a:r>
            <a:r>
              <a:rPr lang="zh-CN" altLang="zh-CN" sz="2800" dirty="0"/>
              <a:t>个甲基</a:t>
            </a:r>
            <a:r>
              <a:rPr lang="en-US" altLang="zh-CN" sz="2800" dirty="0"/>
              <a:t>)</a:t>
            </a:r>
            <a:r>
              <a:rPr lang="zh-CN" altLang="zh-CN" sz="2800" dirty="0"/>
              <a:t>依次连在主链中心对称线一侧的各个碳原子上</a:t>
            </a:r>
            <a:r>
              <a:rPr lang="en-US" altLang="zh-CN" sz="2800" dirty="0"/>
              <a:t>,</a:t>
            </a:r>
            <a:r>
              <a:rPr lang="zh-CN" altLang="zh-CN" sz="2800" dirty="0"/>
              <a:t>两甲基的位置依次相同、相邻</a:t>
            </a:r>
            <a:r>
              <a:rPr lang="en-US" altLang="zh-CN" sz="2800" dirty="0"/>
              <a:t>,</a:t>
            </a:r>
            <a:r>
              <a:rPr lang="zh-CN" altLang="zh-CN" sz="2800" dirty="0"/>
              <a:t>此时碳骨架结构有两种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位或</a:t>
            </a:r>
            <a:r>
              <a:rPr lang="en-US" altLang="zh-CN" sz="2800" dirty="0"/>
              <a:t>③</a:t>
            </a:r>
            <a:r>
              <a:rPr lang="zh-CN" altLang="zh-CN" sz="2800" dirty="0"/>
              <a:t>位碳原子上不能连乙基</a:t>
            </a:r>
            <a:r>
              <a:rPr lang="en-US" altLang="zh-CN" sz="2800" dirty="0"/>
              <a:t>,</a:t>
            </a:r>
            <a:r>
              <a:rPr lang="zh-CN" altLang="zh-CN" sz="2800" dirty="0"/>
              <a:t>否则会使主链上有</a:t>
            </a:r>
            <a:r>
              <a:rPr lang="en-US" altLang="zh-CN" sz="2800" dirty="0"/>
              <a:t>5</a:t>
            </a:r>
            <a:r>
              <a:rPr lang="zh-CN" altLang="zh-CN" sz="2800" dirty="0"/>
              <a:t>个碳原子</a:t>
            </a:r>
            <a:r>
              <a:rPr lang="en-US" altLang="zh-CN" sz="2800" dirty="0"/>
              <a:t>,</a:t>
            </a:r>
            <a:r>
              <a:rPr lang="zh-CN" altLang="zh-CN" sz="2800" dirty="0"/>
              <a:t>使主链变长</a:t>
            </a:r>
            <a:r>
              <a:rPr lang="en-US" altLang="zh-CN" sz="2800" dirty="0"/>
              <a:t>,</a:t>
            </a:r>
            <a:r>
              <a:rPr lang="zh-CN" altLang="zh-CN" sz="2800" dirty="0"/>
              <a:t>所以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14</a:t>
            </a:r>
            <a:r>
              <a:rPr lang="zh-CN" altLang="zh-CN" sz="2800" dirty="0"/>
              <a:t>共有</a:t>
            </a:r>
            <a:r>
              <a:rPr lang="en-US" altLang="zh-CN" sz="2800" dirty="0"/>
              <a:t>5</a:t>
            </a:r>
            <a:r>
              <a:rPr lang="zh-CN" altLang="zh-CN" sz="2800" dirty="0"/>
              <a:t>种同分异构体。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pic>
        <p:nvPicPr>
          <p:cNvPr id="15" name="ZT20-5-2.EPS" descr="id:2147510287;FounderCES">
            <a:extLst>
              <a:ext uri="{FF2B5EF4-FFF2-40B4-BE49-F238E27FC236}">
                <a16:creationId xmlns="" xmlns:a16="http://schemas.microsoft.com/office/drawing/2014/main" id="{6027E1C8-4F65-46EE-85AF-A1A28CEFA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02224" y="2575663"/>
            <a:ext cx="2403839" cy="2222504"/>
          </a:xfrm>
          <a:prstGeom prst="rect">
            <a:avLst/>
          </a:prstGeom>
        </p:spPr>
      </p:pic>
      <p:pic>
        <p:nvPicPr>
          <p:cNvPr id="16" name="ZT20-5-1.EPS" descr="id:2147510280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177716" y="2575663"/>
            <a:ext cx="2803359" cy="20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1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305322"/>
            <a:ext cx="1172391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4.“</a:t>
            </a:r>
            <a:r>
              <a:rPr lang="zh-CN" altLang="zh-CN" sz="2800" b="1" dirty="0"/>
              <a:t>三法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判断同分异构体的数目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5F4FC5FD-6F98-4887-87F9-F1B506C4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32148"/>
              </p:ext>
            </p:extLst>
          </p:nvPr>
        </p:nvGraphicFramePr>
        <p:xfrm>
          <a:off x="373741" y="1053191"/>
          <a:ext cx="11340393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597">
                  <a:extLst>
                    <a:ext uri="{9D8B030D-6E8A-4147-A177-3AD203B41FA5}">
                      <a16:colId xmlns="" xmlns:a16="http://schemas.microsoft.com/office/drawing/2014/main" val="3931307857"/>
                    </a:ext>
                  </a:extLst>
                </a:gridCol>
                <a:gridCol w="10334796">
                  <a:extLst>
                    <a:ext uri="{9D8B030D-6E8A-4147-A177-3AD203B41FA5}">
                      <a16:colId xmlns="" xmlns:a16="http://schemas.microsoft.com/office/drawing/2014/main" val="2494018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记忆法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甲烷、乙烷、新戊烷、苯的一卤代物只有一种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;(2)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丁烷、丙基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(—C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如丙烷的一氯代物有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;(3)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戊烷有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;(4)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丁基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(—C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如丁烷的一氯代物有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;(5)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戊基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(—C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如戊烷的一氯代物有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96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等效氢法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同一碳原子上的氢为等效氢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;(2)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同一碳原子上所连甲基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(—CH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为等效甲基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等效甲基上的所有氢为等效氢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;(3)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处于对称位置的碳原子上的氢为等效氢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;(4)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有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种不同的等效氢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其一元取代物就有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308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39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97787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（续表）</a:t>
            </a: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="" xmlns:a16="http://schemas.microsoft.com/office/drawing/2014/main" id="{EF48B721-CA86-4122-83A8-A17401FA2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48669"/>
              </p:ext>
            </p:extLst>
          </p:nvPr>
        </p:nvGraphicFramePr>
        <p:xfrm>
          <a:off x="359227" y="1053190"/>
          <a:ext cx="11457452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977">
                  <a:extLst>
                    <a:ext uri="{9D8B030D-6E8A-4147-A177-3AD203B41FA5}">
                      <a16:colId xmlns="" xmlns:a16="http://schemas.microsoft.com/office/drawing/2014/main" val="3931307857"/>
                    </a:ext>
                  </a:extLst>
                </a:gridCol>
                <a:gridCol w="10441475">
                  <a:extLst>
                    <a:ext uri="{9D8B030D-6E8A-4147-A177-3AD203B41FA5}">
                      <a16:colId xmlns="" xmlns:a16="http://schemas.microsoft.com/office/drawing/2014/main" val="2494018015"/>
                    </a:ext>
                  </a:extLst>
                </a:gridCol>
              </a:tblGrid>
              <a:tr h="4476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定一移一法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分析二元取代物的方法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如分析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的同分异构体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先固定其中一个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的位置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移动另外一个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从而得到其同分异构体为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种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1267429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2C5638A-3CFF-4977-A276-99E7FB023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2269" y="2837629"/>
            <a:ext cx="2217284" cy="84981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E87781A-1D8C-45C0-B1D5-5DE7A4E3FB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70673" y="2837629"/>
            <a:ext cx="2217280" cy="8498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42ADFF5-4250-46E7-B50B-0EA03201FE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34526" y="2906720"/>
            <a:ext cx="2217280" cy="8115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DDDC4CE-70F6-4B91-BB9A-D59A936BF56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69164" y="2633727"/>
            <a:ext cx="1990499" cy="13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4043" y="1121354"/>
            <a:ext cx="11723913" cy="3893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了解有机化合物中碳的成键特征。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了解有机化合物的同分异构现象</a:t>
            </a:r>
            <a:r>
              <a:rPr lang="en-US" altLang="zh-CN" sz="2800" dirty="0"/>
              <a:t>,</a:t>
            </a:r>
            <a:r>
              <a:rPr lang="zh-CN" altLang="en-US" sz="2800" dirty="0"/>
              <a:t>能正确书写简单有机化合物的同分异构体。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掌握常见有机反应类型。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en-US" sz="2800" dirty="0"/>
              <a:t>了解甲烷、乙烯、苯等有机化合物的主要性质及应用。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5.</a:t>
            </a:r>
            <a:r>
              <a:rPr lang="zh-CN" altLang="en-US" sz="2800" dirty="0"/>
              <a:t>以上各部分知识的综合应用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305322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5</a:t>
            </a:r>
            <a:r>
              <a:rPr lang="zh-CN" altLang="zh-CN" sz="2800" dirty="0"/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烷基法判断同分异构体数目</a:t>
            </a:r>
            <a:r>
              <a:rPr lang="en-US" altLang="zh-CN" sz="2800" dirty="0"/>
              <a:t>][2015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Ⅱ,11,6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10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并能与饱和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溶液反应放出气体的有机物有</a:t>
            </a:r>
            <a:r>
              <a:rPr lang="en-US" altLang="zh-CN" sz="2800" dirty="0"/>
              <a:t>(</a:t>
            </a:r>
            <a:r>
              <a:rPr lang="zh-CN" altLang="zh-CN" sz="2800" dirty="0"/>
              <a:t>不含立体异构</a:t>
            </a:r>
            <a:r>
              <a:rPr lang="en-US" altLang="zh-CN" sz="2800" dirty="0"/>
              <a:t>)</a:t>
            </a:r>
            <a:r>
              <a:rPr lang="zh-CN" altLang="zh-CN" sz="2800" dirty="0"/>
              <a:t>　　　　　　　　　　　　　 　　　　　　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A.3</a:t>
            </a:r>
            <a:r>
              <a:rPr lang="zh-CN" altLang="zh-CN" sz="2800" dirty="0"/>
              <a:t>种</a:t>
            </a:r>
            <a:r>
              <a:rPr lang="en-US" altLang="zh-CN" sz="2800" dirty="0"/>
              <a:t>	</a:t>
            </a:r>
            <a:r>
              <a:rPr lang="en-US" altLang="zh-CN" sz="2800" dirty="0" smtClean="0"/>
              <a:t>         B.4</a:t>
            </a:r>
            <a:r>
              <a:rPr lang="zh-CN" altLang="zh-CN" sz="2800" dirty="0" smtClean="0"/>
              <a:t>种</a:t>
            </a:r>
            <a:r>
              <a:rPr lang="en-US" altLang="zh-CN" sz="2800" dirty="0" smtClean="0"/>
              <a:t>            </a:t>
            </a:r>
            <a:r>
              <a:rPr lang="en-US" altLang="zh-CN" sz="2800" dirty="0"/>
              <a:t>	C.5</a:t>
            </a:r>
            <a:r>
              <a:rPr lang="zh-CN" altLang="zh-CN" sz="2800" dirty="0"/>
              <a:t>种</a:t>
            </a:r>
            <a:r>
              <a:rPr lang="en-US" altLang="zh-CN" sz="2800" dirty="0"/>
              <a:t>	</a:t>
            </a:r>
            <a:r>
              <a:rPr lang="en-US" altLang="zh-CN" sz="2800" dirty="0" smtClean="0"/>
              <a:t>             D.6</a:t>
            </a:r>
            <a:r>
              <a:rPr lang="zh-CN" altLang="zh-CN" sz="2800" dirty="0"/>
              <a:t>种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由题意可知</a:t>
            </a:r>
            <a:r>
              <a:rPr lang="en-US" altLang="zh-CN" sz="2800" dirty="0"/>
              <a:t>,</a:t>
            </a:r>
            <a:r>
              <a:rPr lang="zh-CN" altLang="zh-CN" sz="2800" dirty="0"/>
              <a:t>符合要求的有机物为戊酸</a:t>
            </a:r>
            <a:r>
              <a:rPr lang="en-US" altLang="zh-CN" sz="2800" dirty="0"/>
              <a:t>,</a:t>
            </a:r>
            <a:r>
              <a:rPr lang="zh-CN" altLang="zh-CN" sz="2800" dirty="0"/>
              <a:t>其组成可表示为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9</a:t>
            </a:r>
            <a:r>
              <a:rPr lang="en-US" altLang="zh-CN" sz="2800" dirty="0"/>
              <a:t>COOH,</a:t>
            </a:r>
            <a:r>
              <a:rPr lang="zh-CN" altLang="zh-CN" sz="2800" dirty="0"/>
              <a:t>而</a:t>
            </a:r>
            <a:r>
              <a:rPr lang="en-US" altLang="zh-CN" sz="2800" dirty="0"/>
              <a:t>“C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9</a:t>
            </a:r>
            <a:r>
              <a:rPr lang="en-US" altLang="zh-CN" sz="2800" dirty="0"/>
              <a:t>—”</a:t>
            </a:r>
            <a:r>
              <a:rPr lang="zh-CN" altLang="zh-CN" sz="2800" dirty="0"/>
              <a:t>有</a:t>
            </a:r>
            <a:r>
              <a:rPr lang="en-US" altLang="zh-CN" sz="2800" dirty="0"/>
              <a:t>4</a:t>
            </a:r>
            <a:r>
              <a:rPr lang="zh-CN" altLang="zh-CN" sz="2800" dirty="0"/>
              <a:t>种结构</a:t>
            </a:r>
            <a:r>
              <a:rPr lang="en-US" altLang="zh-CN" sz="2800" dirty="0"/>
              <a:t>:CH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—</a:t>
            </a:r>
            <a:r>
              <a:rPr lang="zh-CN" altLang="zh-CN" sz="2800" dirty="0"/>
              <a:t>、</a:t>
            </a:r>
            <a:r>
              <a:rPr lang="en-US" altLang="zh-CN" sz="2800" dirty="0"/>
              <a:t>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—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CH(CH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)—</a:t>
            </a:r>
            <a:r>
              <a:rPr lang="zh-CN" altLang="zh-CN" sz="2800" dirty="0"/>
              <a:t>、</a:t>
            </a:r>
            <a:r>
              <a:rPr lang="en-US" altLang="zh-CN" sz="2800" dirty="0"/>
              <a:t>(CH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C—,B</a:t>
            </a:r>
            <a:r>
              <a:rPr lang="zh-CN" altLang="zh-CN" sz="2800" dirty="0"/>
              <a:t>项正确。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24388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305322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6</a:t>
            </a:r>
            <a:r>
              <a:rPr lang="zh-CN" altLang="zh-CN" sz="2800" b="1" dirty="0">
                <a:solidFill>
                  <a:srgbClr val="DA251C"/>
                </a:solidFill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等效氢法判断有机物的一元取代物数目</a:t>
            </a:r>
            <a:r>
              <a:rPr lang="en-US" altLang="zh-CN" sz="2800" dirty="0"/>
              <a:t>][2014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Ⅱ,8,6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四联苯</a:t>
            </a:r>
            <a:r>
              <a:rPr lang="en-US" altLang="zh-CN" sz="2800" dirty="0"/>
              <a:t>                               </a:t>
            </a:r>
            <a:r>
              <a:rPr lang="zh-CN" altLang="zh-CN" sz="2800" dirty="0"/>
              <a:t>的一氯代物有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A.3</a:t>
            </a:r>
            <a:r>
              <a:rPr lang="zh-CN" altLang="zh-CN" sz="2800" dirty="0"/>
              <a:t>种</a:t>
            </a:r>
            <a:r>
              <a:rPr lang="en-US" altLang="zh-CN" sz="2800" dirty="0"/>
              <a:t>	      B.4</a:t>
            </a:r>
            <a:r>
              <a:rPr lang="zh-CN" altLang="zh-CN" sz="2800" dirty="0"/>
              <a:t>种</a:t>
            </a:r>
            <a:r>
              <a:rPr lang="en-US" altLang="zh-CN" sz="2800" dirty="0"/>
              <a:t>	  C.5</a:t>
            </a:r>
            <a:r>
              <a:rPr lang="zh-CN" altLang="zh-CN" sz="2800" dirty="0"/>
              <a:t>种</a:t>
            </a:r>
            <a:r>
              <a:rPr lang="en-US" altLang="zh-CN" sz="2800" dirty="0"/>
              <a:t>  	D.6</a:t>
            </a:r>
            <a:r>
              <a:rPr lang="zh-CN" altLang="zh-CN" sz="2800" dirty="0"/>
              <a:t>种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本题考查同分异构体知识</a:t>
            </a:r>
            <a:r>
              <a:rPr lang="en-US" altLang="zh-CN" sz="2800" dirty="0"/>
              <a:t>,</a:t>
            </a:r>
            <a:r>
              <a:rPr lang="zh-CN" altLang="zh-CN" sz="2800" dirty="0"/>
              <a:t>意在考查考生对知识的掌握情况以及空间想象能力。可以在中间画一条对称轴</a:t>
            </a:r>
            <a:r>
              <a:rPr lang="en-US" altLang="zh-CN" sz="2800" dirty="0"/>
              <a:t>,</a:t>
            </a:r>
            <a:r>
              <a:rPr lang="zh-CN" altLang="zh-CN" sz="2800" dirty="0"/>
              <a:t>如图</a:t>
            </a:r>
            <a:r>
              <a:rPr lang="en-US" altLang="zh-CN" sz="2800" dirty="0"/>
              <a:t>                              </a:t>
            </a:r>
            <a:r>
              <a:rPr lang="zh-CN" altLang="zh-CN" sz="2800" dirty="0"/>
              <a:t>共有</a:t>
            </a:r>
            <a:r>
              <a:rPr lang="en-US" altLang="zh-CN" sz="2800" dirty="0"/>
              <a:t>5</a:t>
            </a:r>
            <a:r>
              <a:rPr lang="zh-CN" altLang="zh-CN" sz="2800" dirty="0"/>
              <a:t>种等效氢</a:t>
            </a:r>
            <a:r>
              <a:rPr lang="en-US" altLang="zh-CN" sz="2800" dirty="0"/>
              <a:t>,</a:t>
            </a:r>
            <a:r>
              <a:rPr lang="zh-CN" altLang="zh-CN" sz="2800" dirty="0"/>
              <a:t>则其一氯代物有</a:t>
            </a:r>
            <a:r>
              <a:rPr lang="en-US" altLang="zh-CN" sz="2800" dirty="0"/>
              <a:t>5</a:t>
            </a:r>
            <a:r>
              <a:rPr lang="zh-CN" altLang="zh-CN" sz="2800" dirty="0"/>
              <a:t>种。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D3374AE-6AA0-4066-847C-D5C47BED3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4049" y="1114139"/>
            <a:ext cx="2705101" cy="408270"/>
          </a:xfrm>
          <a:prstGeom prst="rect">
            <a:avLst/>
          </a:prstGeom>
        </p:spPr>
      </p:pic>
      <p:pic>
        <p:nvPicPr>
          <p:cNvPr id="16" name="ljtkblzjx008.jpg" descr="id:2147510337;FounderCES">
            <a:extLst>
              <a:ext uri="{FF2B5EF4-FFF2-40B4-BE49-F238E27FC236}">
                <a16:creationId xmlns="" xmlns:a16="http://schemas.microsoft.com/office/drawing/2014/main" id="{350345E1-F8E0-4268-A578-C55BA89C43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97700" y="3594417"/>
            <a:ext cx="2379772" cy="6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0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0D7733-E32D-49BC-BE25-DA5DA333E06D}"/>
              </a:ext>
            </a:extLst>
          </p:cNvPr>
          <p:cNvSpPr/>
          <p:nvPr/>
        </p:nvSpPr>
        <p:spPr>
          <a:xfrm>
            <a:off x="234042" y="261780"/>
            <a:ext cx="11723913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示例</a:t>
            </a:r>
            <a:r>
              <a:rPr lang="en-US" altLang="zh-CN" sz="2700" b="1" dirty="0">
                <a:solidFill>
                  <a:srgbClr val="DA251C"/>
                </a:solidFill>
              </a:rPr>
              <a:t>7</a:t>
            </a:r>
            <a:r>
              <a:rPr lang="zh-CN" altLang="zh-CN" sz="2700" dirty="0"/>
              <a:t>　</a:t>
            </a:r>
            <a:r>
              <a:rPr lang="en-US" altLang="zh-CN" sz="2700" dirty="0"/>
              <a:t>[</a:t>
            </a:r>
            <a:r>
              <a:rPr lang="zh-CN" altLang="zh-CN" sz="2700" dirty="0"/>
              <a:t>烷烃二元取代物数目的判断</a:t>
            </a:r>
            <a:r>
              <a:rPr lang="en-US" altLang="zh-CN" sz="2700" dirty="0"/>
              <a:t>]</a:t>
            </a:r>
            <a:r>
              <a:rPr lang="zh-CN" altLang="zh-CN" sz="2700" dirty="0"/>
              <a:t>在光照的条件下</a:t>
            </a:r>
            <a:r>
              <a:rPr lang="en-US" altLang="zh-CN" sz="2700" dirty="0"/>
              <a:t>,</a:t>
            </a:r>
            <a:r>
              <a:rPr lang="zh-CN" altLang="zh-CN" sz="2700" dirty="0"/>
              <a:t>分子式为</a:t>
            </a:r>
            <a:r>
              <a:rPr lang="en-US" altLang="zh-CN" sz="2700" dirty="0"/>
              <a:t>C</a:t>
            </a:r>
            <a:r>
              <a:rPr lang="en-US" altLang="zh-CN" sz="2700" baseline="-25000" dirty="0"/>
              <a:t>5</a:t>
            </a:r>
            <a:r>
              <a:rPr lang="en-US" altLang="zh-CN" sz="2700" dirty="0"/>
              <a:t>H</a:t>
            </a:r>
            <a:r>
              <a:rPr lang="en-US" altLang="zh-CN" sz="2700" baseline="-25000" dirty="0"/>
              <a:t>12</a:t>
            </a:r>
            <a:r>
              <a:rPr lang="zh-CN" altLang="zh-CN" sz="2700" dirty="0"/>
              <a:t>的烷烃与氯气发生取代反应</a:t>
            </a:r>
            <a:r>
              <a:rPr lang="en-US" altLang="zh-CN" sz="2700" dirty="0"/>
              <a:t>,</a:t>
            </a:r>
            <a:r>
              <a:rPr lang="zh-CN" altLang="zh-CN" sz="2700" dirty="0"/>
              <a:t>生成物中含有两个氯原子且位于相邻碳原子上的同分异构体有</a:t>
            </a:r>
          </a:p>
          <a:p>
            <a:pPr>
              <a:lnSpc>
                <a:spcPct val="140000"/>
              </a:lnSpc>
            </a:pPr>
            <a:r>
              <a:rPr lang="en-US" altLang="zh-CN" sz="2700" dirty="0"/>
              <a:t>A.3</a:t>
            </a:r>
            <a:r>
              <a:rPr lang="zh-CN" altLang="zh-CN" sz="2700" dirty="0"/>
              <a:t>种</a:t>
            </a:r>
            <a:r>
              <a:rPr lang="en-US" altLang="zh-CN" sz="2700" dirty="0"/>
              <a:t>	</a:t>
            </a:r>
            <a:r>
              <a:rPr lang="en-US" altLang="zh-CN" sz="2700" dirty="0" smtClean="0"/>
              <a:t>           B.4</a:t>
            </a:r>
            <a:r>
              <a:rPr lang="zh-CN" altLang="zh-CN" sz="2700" dirty="0"/>
              <a:t>种</a:t>
            </a:r>
            <a:r>
              <a:rPr lang="en-US" altLang="zh-CN" sz="2700" dirty="0"/>
              <a:t>	</a:t>
            </a:r>
            <a:r>
              <a:rPr lang="en-US" altLang="zh-CN" sz="2700" dirty="0" smtClean="0"/>
              <a:t>              C.5</a:t>
            </a:r>
            <a:r>
              <a:rPr lang="zh-CN" altLang="zh-CN" sz="2700" dirty="0"/>
              <a:t>种</a:t>
            </a:r>
            <a:r>
              <a:rPr lang="en-US" altLang="zh-CN" sz="2700" dirty="0"/>
              <a:t>	</a:t>
            </a:r>
            <a:r>
              <a:rPr lang="en-US" altLang="zh-CN" sz="2700" dirty="0" smtClean="0"/>
              <a:t>        D.6</a:t>
            </a:r>
            <a:r>
              <a:rPr lang="zh-CN" altLang="zh-CN" sz="2700" dirty="0"/>
              <a:t>种</a:t>
            </a:r>
          </a:p>
          <a:p>
            <a:pPr>
              <a:lnSpc>
                <a:spcPct val="14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解析</a:t>
            </a:r>
            <a:r>
              <a:rPr lang="zh-CN" altLang="zh-CN" sz="2700" dirty="0"/>
              <a:t>　分子式为</a:t>
            </a:r>
            <a:r>
              <a:rPr lang="en-US" altLang="zh-CN" sz="2700" dirty="0"/>
              <a:t>C</a:t>
            </a:r>
            <a:r>
              <a:rPr lang="en-US" altLang="zh-CN" sz="2700" baseline="-25000" dirty="0"/>
              <a:t>5</a:t>
            </a:r>
            <a:r>
              <a:rPr lang="en-US" altLang="zh-CN" sz="2700" dirty="0"/>
              <a:t>H</a:t>
            </a:r>
            <a:r>
              <a:rPr lang="en-US" altLang="zh-CN" sz="2700" baseline="-25000" dirty="0"/>
              <a:t>12</a:t>
            </a:r>
            <a:r>
              <a:rPr lang="zh-CN" altLang="zh-CN" sz="2700" dirty="0"/>
              <a:t>的烷烃有</a:t>
            </a:r>
            <a:r>
              <a:rPr lang="en-US" altLang="zh-CN" sz="2700" dirty="0"/>
              <a:t>3</a:t>
            </a:r>
            <a:r>
              <a:rPr lang="zh-CN" altLang="zh-CN" sz="2700" dirty="0"/>
              <a:t>种同分异构体</a:t>
            </a:r>
            <a:r>
              <a:rPr lang="en-US" altLang="zh-CN" sz="2700" dirty="0"/>
              <a:t>:①CH</a:t>
            </a:r>
            <a:r>
              <a:rPr lang="en-US" altLang="zh-CN" sz="2700" baseline="-25000" dirty="0"/>
              <a:t>3</a:t>
            </a:r>
            <a:r>
              <a:rPr lang="en-US" altLang="zh-CN" sz="2700" dirty="0"/>
              <a:t>CH</a:t>
            </a:r>
            <a:r>
              <a:rPr lang="en-US" altLang="zh-CN" sz="2700" baseline="-25000" dirty="0"/>
              <a:t>2</a:t>
            </a:r>
            <a:r>
              <a:rPr lang="en-US" altLang="zh-CN" sz="2700" dirty="0"/>
              <a:t>CH</a:t>
            </a:r>
            <a:r>
              <a:rPr lang="en-US" altLang="zh-CN" sz="2700" baseline="-25000" dirty="0"/>
              <a:t>2</a:t>
            </a:r>
            <a:r>
              <a:rPr lang="en-US" altLang="zh-CN" sz="2700" dirty="0"/>
              <a:t>CH</a:t>
            </a:r>
            <a:r>
              <a:rPr lang="en-US" altLang="zh-CN" sz="2700" baseline="-25000" dirty="0"/>
              <a:t>2</a:t>
            </a:r>
            <a:r>
              <a:rPr lang="en-US" altLang="zh-CN" sz="2700" dirty="0"/>
              <a:t>CH</a:t>
            </a:r>
            <a:r>
              <a:rPr lang="en-US" altLang="zh-CN" sz="2700" baseline="-25000" dirty="0"/>
              <a:t>3</a:t>
            </a:r>
            <a:r>
              <a:rPr lang="zh-CN" altLang="zh-CN" sz="2700" dirty="0"/>
              <a:t>、</a:t>
            </a:r>
            <a:endParaRPr lang="en-US" altLang="zh-CN" sz="2700" dirty="0"/>
          </a:p>
          <a:p>
            <a:pPr>
              <a:lnSpc>
                <a:spcPct val="140000"/>
              </a:lnSpc>
            </a:pPr>
            <a:endParaRPr lang="en-US" altLang="zh-CN" sz="2700" dirty="0"/>
          </a:p>
          <a:p>
            <a:pPr marL="514350" indent="-514350">
              <a:lnSpc>
                <a:spcPct val="140000"/>
              </a:lnSpc>
              <a:buAutoNum type="circleNumDbPlain" startAt="2"/>
            </a:pPr>
            <a:r>
              <a:rPr lang="en-US" altLang="zh-CN" sz="2700" dirty="0"/>
              <a:t>                                            </a:t>
            </a:r>
            <a:r>
              <a:rPr lang="zh-CN" altLang="zh-CN" sz="2700" dirty="0"/>
              <a:t>、</a:t>
            </a:r>
            <a:r>
              <a:rPr lang="en-US" altLang="zh-CN" sz="2700" dirty="0"/>
              <a:t>      ③                     ,</a:t>
            </a:r>
            <a:r>
              <a:rPr lang="zh-CN" altLang="zh-CN" sz="2700" dirty="0"/>
              <a:t>符合条件的正戊</a:t>
            </a:r>
            <a:endParaRPr lang="en-US" altLang="zh-CN" sz="2700" dirty="0"/>
          </a:p>
          <a:p>
            <a:pPr>
              <a:lnSpc>
                <a:spcPct val="140000"/>
              </a:lnSpc>
            </a:pPr>
            <a:r>
              <a:rPr lang="en-US" altLang="zh-CN" sz="2700" dirty="0"/>
              <a:t>  </a:t>
            </a:r>
          </a:p>
          <a:p>
            <a:pPr>
              <a:lnSpc>
                <a:spcPct val="140000"/>
              </a:lnSpc>
            </a:pPr>
            <a:r>
              <a:rPr lang="zh-CN" altLang="zh-CN" sz="2700" dirty="0"/>
              <a:t>烷</a:t>
            </a:r>
            <a:r>
              <a:rPr lang="en-US" altLang="zh-CN" sz="2700" dirty="0"/>
              <a:t>(①)</a:t>
            </a:r>
            <a:r>
              <a:rPr lang="zh-CN" altLang="zh-CN" sz="2700" dirty="0"/>
              <a:t>的二氯代物有</a:t>
            </a:r>
            <a:r>
              <a:rPr lang="en-US" altLang="zh-CN" sz="2700" dirty="0"/>
              <a:t>2</a:t>
            </a:r>
            <a:r>
              <a:rPr lang="zh-CN" altLang="zh-CN" sz="2700" dirty="0"/>
              <a:t>种</a:t>
            </a:r>
            <a:r>
              <a:rPr lang="en-US" altLang="zh-CN" sz="2700" dirty="0"/>
              <a:t>,</a:t>
            </a:r>
            <a:r>
              <a:rPr lang="zh-CN" altLang="zh-CN" sz="2700" dirty="0"/>
              <a:t>符合条件的异戊烷</a:t>
            </a:r>
            <a:r>
              <a:rPr lang="en-US" altLang="zh-CN" sz="2700" dirty="0"/>
              <a:t>(②)</a:t>
            </a:r>
            <a:r>
              <a:rPr lang="zh-CN" altLang="zh-CN" sz="2700" dirty="0"/>
              <a:t>的二氯代物有</a:t>
            </a:r>
            <a:r>
              <a:rPr lang="en-US" altLang="zh-CN" sz="2700" dirty="0"/>
              <a:t>3</a:t>
            </a:r>
            <a:r>
              <a:rPr lang="zh-CN" altLang="zh-CN" sz="2700" dirty="0"/>
              <a:t>种</a:t>
            </a:r>
            <a:r>
              <a:rPr lang="en-US" altLang="zh-CN" sz="2700" dirty="0"/>
              <a:t>,</a:t>
            </a:r>
            <a:r>
              <a:rPr lang="zh-CN" altLang="zh-CN" sz="2700" dirty="0"/>
              <a:t>无符合条件的新戊烷</a:t>
            </a:r>
            <a:r>
              <a:rPr lang="en-US" altLang="zh-CN" sz="2700" dirty="0"/>
              <a:t>(③)</a:t>
            </a:r>
            <a:r>
              <a:rPr lang="zh-CN" altLang="zh-CN" sz="2700" dirty="0"/>
              <a:t>的二氯代物</a:t>
            </a:r>
            <a:r>
              <a:rPr lang="en-US" altLang="zh-CN" sz="2700" dirty="0"/>
              <a:t>,</a:t>
            </a:r>
            <a:r>
              <a:rPr lang="zh-CN" altLang="zh-CN" sz="2700" dirty="0"/>
              <a:t>故共有</a:t>
            </a:r>
            <a:r>
              <a:rPr lang="en-US" altLang="zh-CN" sz="2700" dirty="0"/>
              <a:t>5</a:t>
            </a:r>
            <a:r>
              <a:rPr lang="zh-CN" altLang="zh-CN" sz="2700" dirty="0"/>
              <a:t>种。</a:t>
            </a:r>
            <a:endParaRPr lang="en-US" altLang="zh-CN" sz="2700" dirty="0"/>
          </a:p>
          <a:p>
            <a:pPr>
              <a:lnSpc>
                <a:spcPct val="14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答案</a:t>
            </a:r>
            <a:r>
              <a:rPr lang="zh-CN" altLang="zh-CN" sz="2700" dirty="0"/>
              <a:t>　</a:t>
            </a:r>
            <a:r>
              <a:rPr lang="en-US" altLang="zh-CN" sz="2700" dirty="0"/>
              <a:t>C</a:t>
            </a:r>
            <a:endParaRPr lang="zh-CN" altLang="zh-CN" sz="2700" dirty="0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3877128-5C1E-4703-9E35-E02DEE913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7388" y="3640658"/>
            <a:ext cx="3487558" cy="9729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25EB328-26B9-4B49-84C0-C0114877B6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91480" y="3299639"/>
            <a:ext cx="2372675" cy="16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4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-2"/>
            <a:ext cx="49457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3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烃类燃烧的相关规律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77573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714F6134-7288-4796-8499-E211F9E0561B}"/>
                  </a:ext>
                </a:extLst>
              </p:cNvPr>
              <p:cNvSpPr/>
              <p:nvPr/>
            </p:nvSpPr>
            <p:spPr>
              <a:xfrm>
                <a:off x="234042" y="1423859"/>
                <a:ext cx="11723913" cy="523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1.</a:t>
                </a:r>
                <a:r>
                  <a:rPr lang="zh-CN" altLang="zh-CN" sz="2800" b="1" dirty="0"/>
                  <a:t>气态烃完全燃烧时体积变化的规律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err="1"/>
                  <a:t>C</a:t>
                </a:r>
                <a:r>
                  <a:rPr lang="en-US" altLang="zh-CN" sz="2800" i="1" baseline="-25000" dirty="0" err="1"/>
                  <a:t>x</a:t>
                </a:r>
                <a:r>
                  <a:rPr lang="en-US" altLang="zh-CN" sz="2800" dirty="0" err="1"/>
                  <a:t>H</a:t>
                </a:r>
                <a:r>
                  <a:rPr lang="en-US" altLang="zh-CN" sz="2800" i="1" baseline="-25000" dirty="0" err="1"/>
                  <a:t>y</a:t>
                </a:r>
                <a:r>
                  <a:rPr lang="en-US" altLang="zh-CN" sz="2800" dirty="0"/>
                  <a:t>+(</a:t>
                </a:r>
                <a:r>
                  <a:rPr lang="en-US" altLang="zh-CN" sz="2800" i="1" dirty="0"/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/>
                  <a:t>)O</a:t>
                </a:r>
                <a:r>
                  <a:rPr lang="en-US" altLang="zh-CN" sz="2800" baseline="-25000" dirty="0"/>
                  <a:t>2                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=</a:t>
                </a:r>
                <a:r>
                  <a:rPr lang="en-US" altLang="zh-CN" sz="2800" i="1" dirty="0"/>
                  <a:t>V</a:t>
                </a:r>
                <a:r>
                  <a:rPr lang="zh-CN" altLang="zh-CN" sz="2800" baseline="-25000" dirty="0"/>
                  <a:t>后</a:t>
                </a:r>
                <a:r>
                  <a:rPr lang="en-US" altLang="zh-CN" sz="2800" i="1" dirty="0"/>
                  <a:t>-V</a:t>
                </a:r>
                <a:r>
                  <a:rPr lang="zh-CN" altLang="zh-CN" sz="2800" baseline="-25000" dirty="0"/>
                  <a:t>前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1</a:t>
                </a:r>
                <a:r>
                  <a:rPr lang="zh-CN" altLang="zh-CN" sz="2800" dirty="0"/>
                  <a:t>　　　</a:t>
                </a:r>
                <a:r>
                  <a:rPr lang="en-US" altLang="zh-CN" sz="2800" i="1" dirty="0"/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 dirty="0"/>
                  <a:t>　　　　　</a:t>
                </a:r>
                <a:r>
                  <a:rPr lang="en-US" altLang="zh-CN" sz="2800" i="1" dirty="0"/>
                  <a:t>x</a:t>
                </a:r>
                <a:r>
                  <a:rPr lang="zh-CN" altLang="zh-CN" sz="2800" dirty="0"/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/>
                  <a:t>　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(1)</a:t>
                </a:r>
                <a:r>
                  <a:rPr lang="zh-CN" altLang="zh-CN" sz="2800" dirty="0"/>
                  <a:t>若反应后水为气态</a:t>
                </a:r>
                <a:r>
                  <a:rPr lang="en-US" altLang="zh-CN" sz="2800" dirty="0"/>
                  <a:t>,Δ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/>
                  <a:t>-1</a:t>
                </a:r>
                <a:r>
                  <a:rPr lang="zh-CN" altLang="zh-CN" sz="28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当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&gt;4,Δ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&gt;0,</a:t>
                </a:r>
                <a:r>
                  <a:rPr lang="zh-CN" altLang="zh-CN" sz="2800" dirty="0"/>
                  <a:t>反应后气体总体积变大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当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=4,Δ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=0,</a:t>
                </a:r>
                <a:r>
                  <a:rPr lang="zh-CN" altLang="zh-CN" sz="2800" dirty="0"/>
                  <a:t>反应后气体总体积不变</a:t>
                </a:r>
                <a:r>
                  <a:rPr lang="en-US" altLang="zh-CN" sz="2800" dirty="0"/>
                  <a:t>,CH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符合</a:t>
                </a:r>
                <a:r>
                  <a:rPr lang="en-US" altLang="zh-CN" sz="2800" dirty="0"/>
                  <a:t>;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当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&lt;4,Δ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&lt;0,</a:t>
                </a:r>
                <a:r>
                  <a:rPr lang="zh-CN" altLang="zh-CN" sz="2800" dirty="0"/>
                  <a:t>反应后气体总体积变小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只有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符合。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4F6134-7288-4796-8499-E211F9E0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1423859"/>
                <a:ext cx="11723913" cy="5233356"/>
              </a:xfrm>
              <a:prstGeom prst="rect">
                <a:avLst/>
              </a:prstGeom>
              <a:blipFill rotWithShape="1">
                <a:blip r:embed="rId3"/>
                <a:stretch>
                  <a:fillRect l="-1040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945B9F6-EB43-4DF8-BAB2-31DEB3CDA2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66987" y="2254250"/>
            <a:ext cx="628696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0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BF1353B7-9341-4B1E-8A8B-72904C6C5034}"/>
                  </a:ext>
                </a:extLst>
              </p:cNvPr>
              <p:cNvSpPr/>
              <p:nvPr/>
            </p:nvSpPr>
            <p:spPr>
              <a:xfrm>
                <a:off x="234042" y="269192"/>
                <a:ext cx="11723913" cy="288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若反应后水为液态</a:t>
                </a:r>
                <a:r>
                  <a:rPr lang="en-US" altLang="zh-CN" sz="2800" dirty="0"/>
                  <a:t>,Δ</a:t>
                </a:r>
                <a:r>
                  <a:rPr lang="en-US" altLang="zh-CN" sz="2800" i="1" dirty="0"/>
                  <a:t>V</a:t>
                </a:r>
                <a:r>
                  <a:rPr lang="en-US" altLang="zh-CN" sz="2800" dirty="0"/>
                  <a:t>=-1-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/>
                  <a:t>,</a:t>
                </a:r>
                <a:r>
                  <a:rPr lang="zh-CN" altLang="zh-CN" sz="2800" dirty="0"/>
                  <a:t>则反应后气体体积始终减小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且减小量只与氢原子数有关。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2.</a:t>
                </a:r>
                <a:r>
                  <a:rPr lang="zh-CN" altLang="zh-CN" sz="2800" b="1" dirty="0"/>
                  <a:t>等量的不同烃</a:t>
                </a:r>
                <a:r>
                  <a:rPr lang="en-US" altLang="zh-CN" sz="2800" b="1" dirty="0"/>
                  <a:t>(</a:t>
                </a:r>
                <a:r>
                  <a:rPr lang="en-US" altLang="zh-CN" sz="2800" b="1" dirty="0" err="1"/>
                  <a:t>C</a:t>
                </a:r>
                <a:r>
                  <a:rPr lang="en-US" altLang="zh-CN" sz="2800" b="1" i="1" baseline="-25000" dirty="0" err="1"/>
                  <a:t>x</a:t>
                </a:r>
                <a:r>
                  <a:rPr lang="en-US" altLang="zh-CN" sz="2800" b="1" dirty="0" err="1"/>
                  <a:t>H</a:t>
                </a:r>
                <a:r>
                  <a:rPr lang="en-US" altLang="zh-CN" sz="2800" b="1" i="1" baseline="-25000" dirty="0" err="1"/>
                  <a:t>y</a:t>
                </a:r>
                <a:r>
                  <a:rPr lang="en-US" altLang="zh-CN" sz="2800" b="1" dirty="0"/>
                  <a:t>)</a:t>
                </a:r>
                <a:r>
                  <a:rPr lang="zh-CN" altLang="zh-CN" sz="2800" b="1" dirty="0"/>
                  <a:t>完全燃烧时的耗氧量与产物的量的关系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1353B7-9341-4B1E-8A8B-72904C6C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69192"/>
                <a:ext cx="11723913" cy="2883225"/>
              </a:xfrm>
              <a:prstGeom prst="rect">
                <a:avLst/>
              </a:prstGeom>
              <a:blipFill rotWithShape="1">
                <a:blip r:embed="rId2"/>
                <a:stretch>
                  <a:fillRect l="-1040" r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="" xmlns:a16="http://schemas.microsoft.com/office/drawing/2014/main" id="{A6A4B384-FDAF-427D-A8D2-6628E875E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830353"/>
                  </p:ext>
                </p:extLst>
              </p:nvPr>
            </p:nvGraphicFramePr>
            <p:xfrm>
              <a:off x="457199" y="2585244"/>
              <a:ext cx="11348595" cy="3472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2425">
                      <a:extLst>
                        <a:ext uri="{9D8B030D-6E8A-4147-A177-3AD203B41FA5}">
                          <a16:colId xmlns="" xmlns:a16="http://schemas.microsoft.com/office/drawing/2014/main" val="1411736572"/>
                        </a:ext>
                      </a:extLst>
                    </a:gridCol>
                    <a:gridCol w="3036676">
                      <a:extLst>
                        <a:ext uri="{9D8B030D-6E8A-4147-A177-3AD203B41FA5}">
                          <a16:colId xmlns="" xmlns:a16="http://schemas.microsoft.com/office/drawing/2014/main" val="4130303247"/>
                        </a:ext>
                      </a:extLst>
                    </a:gridCol>
                    <a:gridCol w="7119494">
                      <a:extLst>
                        <a:ext uri="{9D8B030D-6E8A-4147-A177-3AD203B41FA5}">
                          <a16:colId xmlns="" xmlns:a16="http://schemas.microsoft.com/office/drawing/2014/main" val="3529392081"/>
                        </a:ext>
                      </a:extLst>
                    </a:gridCol>
                  </a:tblGrid>
                  <a:tr h="7426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等质量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等物质的量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4862967"/>
                      </a:ext>
                    </a:extLst>
                  </a:tr>
                  <a:tr h="993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耗氧量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越大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耗氧量越多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x+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越大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耗氧量越多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08237447"/>
                      </a:ext>
                    </a:extLst>
                  </a:tr>
                  <a:tr h="1736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产物量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越大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生成的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越少而水越多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值越大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生成的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越多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;y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越大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生成的水越多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9045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A6A4B384-FDAF-427D-A8D2-6628E875E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1830353"/>
                  </p:ext>
                </p:extLst>
              </p:nvPr>
            </p:nvGraphicFramePr>
            <p:xfrm>
              <a:off x="457199" y="2585244"/>
              <a:ext cx="11348595" cy="3472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2425">
                      <a:extLst>
                        <a:ext uri="{9D8B030D-6E8A-4147-A177-3AD203B41FA5}">
                          <a16:colId xmlns:a16="http://schemas.microsoft.com/office/drawing/2014/main" val="1411736572"/>
                        </a:ext>
                      </a:extLst>
                    </a:gridCol>
                    <a:gridCol w="3036676">
                      <a:extLst>
                        <a:ext uri="{9D8B030D-6E8A-4147-A177-3AD203B41FA5}">
                          <a16:colId xmlns:a16="http://schemas.microsoft.com/office/drawing/2014/main" val="4130303247"/>
                        </a:ext>
                      </a:extLst>
                    </a:gridCol>
                    <a:gridCol w="7119494">
                      <a:extLst>
                        <a:ext uri="{9D8B030D-6E8A-4147-A177-3AD203B41FA5}">
                          <a16:colId xmlns:a16="http://schemas.microsoft.com/office/drawing/2014/main" val="3529392081"/>
                        </a:ext>
                      </a:extLst>
                    </a:gridCol>
                  </a:tblGrid>
                  <a:tr h="7426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等质量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等物质的量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62967"/>
                      </a:ext>
                    </a:extLst>
                  </a:tr>
                  <a:tr h="9936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耗氧量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8" t="-75460" r="-235141" b="-180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53" t="-75460" r="-171" b="-180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237447"/>
                      </a:ext>
                    </a:extLst>
                  </a:tr>
                  <a:tr h="1736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产物量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8" t="-100351" r="-235141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值越大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生成的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越多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;y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越大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生成的水越多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/>
                            <a:ea typeface="方正书宋_GBK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543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4258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BF1353B7-9341-4B1E-8A8B-72904C6C5034}"/>
                  </a:ext>
                </a:extLst>
              </p:cNvPr>
              <p:cNvSpPr/>
              <p:nvPr/>
            </p:nvSpPr>
            <p:spPr>
              <a:xfrm>
                <a:off x="234042" y="269192"/>
                <a:ext cx="11723913" cy="575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3.</a:t>
                </a:r>
                <a:r>
                  <a:rPr lang="zh-CN" altLang="zh-CN" sz="2800" b="1" dirty="0"/>
                  <a:t>烃完全燃烧时生成</a:t>
                </a:r>
                <a:r>
                  <a:rPr lang="en-US" altLang="zh-CN" sz="2800" b="1" dirty="0"/>
                  <a:t>CO</a:t>
                </a:r>
                <a:r>
                  <a:rPr lang="en-US" altLang="zh-CN" sz="2800" b="1" baseline="-25000" dirty="0"/>
                  <a:t>2</a:t>
                </a:r>
                <a:r>
                  <a:rPr lang="zh-CN" altLang="zh-CN" sz="2800" b="1" dirty="0"/>
                  <a:t>和</a:t>
                </a:r>
                <a:r>
                  <a:rPr lang="en-US" altLang="zh-CN" sz="2800" b="1" dirty="0"/>
                  <a:t>H</a:t>
                </a:r>
                <a:r>
                  <a:rPr lang="en-US" altLang="zh-CN" sz="2800" b="1" baseline="-25000" dirty="0"/>
                  <a:t>2</a:t>
                </a:r>
                <a:r>
                  <a:rPr lang="en-US" altLang="zh-CN" sz="2800" b="1" dirty="0"/>
                  <a:t>O</a:t>
                </a:r>
                <a:r>
                  <a:rPr lang="zh-CN" altLang="zh-CN" sz="2800" b="1" dirty="0"/>
                  <a:t>的相对量大小的规律</a:t>
                </a:r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中学阶段常见的烃有四类</a:t>
                </a:r>
                <a:r>
                  <a:rPr lang="en-US" altLang="zh-CN" sz="2800" dirty="0"/>
                  <a:t>:</a:t>
                </a:r>
                <a:r>
                  <a:rPr lang="zh-CN" altLang="zh-CN" sz="2800" dirty="0"/>
                  <a:t>烷烃、烯烃、炔烃、苯及苯的同系物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其燃烧通式分别为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baseline="-25000" dirty="0"/>
                  <a:t>+2</a:t>
                </a:r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               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+(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+1)H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             </a:t>
                </a:r>
                <a:r>
                  <a:rPr lang="en-US" altLang="zh-CN" sz="2800" dirty="0"/>
                  <a:t> </a:t>
                </a:r>
                <a:r>
                  <a:rPr lang="en-US" altLang="zh-CN" sz="2800" baseline="-25000" dirty="0"/>
                  <a:t>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baseline="-25000" dirty="0"/>
                  <a:t>-2</a:t>
                </a:r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              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+(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-1)H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C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i="1" baseline="-25000" dirty="0"/>
                  <a:t>n</a:t>
                </a:r>
                <a:r>
                  <a:rPr lang="en-US" altLang="zh-CN" sz="2800" baseline="-25000" dirty="0"/>
                  <a:t>-6</a:t>
                </a:r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              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+(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-3)H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1353B7-9341-4B1E-8A8B-72904C6C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269192"/>
                <a:ext cx="11723913" cy="5753113"/>
              </a:xfrm>
              <a:prstGeom prst="rect">
                <a:avLst/>
              </a:prstGeom>
              <a:blipFill rotWithShape="1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4B16CE1-0889-4860-88A2-E02D07F7EB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8287" y="2406650"/>
            <a:ext cx="628696" cy="5667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FCD0597-C167-409C-9DAF-ECCF884A50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60587" y="3304381"/>
            <a:ext cx="628696" cy="5667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A16F1F4E-C403-4D5D-84B8-3EF9FF56F2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8483" y="4252577"/>
            <a:ext cx="628696" cy="5667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A7ABB87-41A4-461B-914C-0CF762C99C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56014" y="5152019"/>
            <a:ext cx="628696" cy="5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6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F1353B7-9341-4B1E-8A8B-72904C6C5034}"/>
              </a:ext>
            </a:extLst>
          </p:cNvPr>
          <p:cNvSpPr/>
          <p:nvPr/>
        </p:nvSpPr>
        <p:spPr>
          <a:xfrm>
            <a:off x="234042" y="319992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烷烃完全燃烧时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的物质的量小于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</a:t>
            </a:r>
            <a:r>
              <a:rPr lang="en-US" altLang="zh-CN" sz="2800" dirty="0"/>
              <a:t>,</a:t>
            </a:r>
            <a:r>
              <a:rPr lang="zh-CN" altLang="zh-CN" sz="2800" dirty="0"/>
              <a:t>且有</a:t>
            </a:r>
            <a:r>
              <a:rPr lang="en-US" altLang="zh-CN" sz="2800" i="1" dirty="0"/>
              <a:t>n</a:t>
            </a:r>
            <a:r>
              <a:rPr lang="en-US" altLang="zh-CN" sz="2800" dirty="0"/>
              <a:t>(</a:t>
            </a:r>
            <a:r>
              <a:rPr lang="zh-CN" altLang="zh-CN" sz="2800" dirty="0"/>
              <a:t>烷</a:t>
            </a:r>
            <a:r>
              <a:rPr lang="en-US" altLang="zh-CN" sz="2800" dirty="0"/>
              <a:t>)=</a:t>
            </a:r>
            <a:r>
              <a:rPr lang="en-US" altLang="zh-CN" sz="2800" i="1" dirty="0"/>
              <a:t>n</a:t>
            </a:r>
            <a:r>
              <a:rPr lang="en-US" altLang="zh-CN" sz="2800" dirty="0"/>
              <a:t>(H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O)-</a:t>
            </a:r>
            <a:r>
              <a:rPr lang="en-US" altLang="zh-CN" sz="2800" i="1" dirty="0"/>
              <a:t>n</a:t>
            </a:r>
            <a:r>
              <a:rPr lang="en-US" altLang="zh-CN" sz="2800" dirty="0"/>
              <a:t>(CO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烯烃完全燃烧时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的物质的量相等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炔烃完全燃烧时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的物质的量大于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</a:t>
            </a:r>
            <a:r>
              <a:rPr lang="en-US" altLang="zh-CN" sz="2800" dirty="0"/>
              <a:t>,</a:t>
            </a:r>
            <a:r>
              <a:rPr lang="zh-CN" altLang="zh-CN" sz="2800" dirty="0"/>
              <a:t>且有</a:t>
            </a:r>
            <a:r>
              <a:rPr lang="en-US" altLang="zh-CN" sz="2800" i="1" dirty="0"/>
              <a:t>n</a:t>
            </a:r>
            <a:r>
              <a:rPr lang="en-US" altLang="zh-CN" sz="2800" dirty="0"/>
              <a:t>(</a:t>
            </a:r>
            <a:r>
              <a:rPr lang="zh-CN" altLang="zh-CN" sz="2800" dirty="0"/>
              <a:t>炔</a:t>
            </a:r>
            <a:r>
              <a:rPr lang="en-US" altLang="zh-CN" sz="2800" dirty="0"/>
              <a:t>)=</a:t>
            </a:r>
            <a:r>
              <a:rPr lang="en-US" altLang="zh-CN" sz="2800" i="1" dirty="0"/>
              <a:t>n</a:t>
            </a:r>
            <a:r>
              <a:rPr lang="en-US" altLang="zh-CN" sz="2800" dirty="0"/>
              <a:t>(CO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)-</a:t>
            </a:r>
            <a:r>
              <a:rPr lang="en-US" altLang="zh-CN" sz="2800" i="1" dirty="0"/>
              <a:t>n</a:t>
            </a:r>
            <a:r>
              <a:rPr lang="en-US" altLang="zh-CN" sz="2800" dirty="0"/>
              <a:t>(H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O);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</a:t>
            </a:r>
            <a:r>
              <a:rPr lang="zh-CN" altLang="zh-CN" sz="2800" dirty="0"/>
              <a:t>苯及苯的同系物完全燃烧时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的物质的量大于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</a:rPr>
              <a:t>注意     </a:t>
            </a:r>
            <a:r>
              <a:rPr lang="zh-CN" altLang="zh-CN" sz="2800" dirty="0" smtClean="0"/>
              <a:t>若</a:t>
            </a:r>
            <a:r>
              <a:rPr lang="zh-CN" altLang="zh-CN" sz="2800" dirty="0"/>
              <a:t>某混合烃完全燃烧时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的物质的量小于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 </a:t>
            </a:r>
            <a:r>
              <a:rPr lang="zh-CN" altLang="zh-CN" sz="2800" dirty="0"/>
              <a:t>的物质的量</a:t>
            </a:r>
            <a:r>
              <a:rPr lang="en-US" altLang="zh-CN" sz="2800" dirty="0"/>
              <a:t>,</a:t>
            </a:r>
            <a:r>
              <a:rPr lang="zh-CN" altLang="zh-CN" sz="2800" dirty="0"/>
              <a:t>则其中必有烷烃。</a:t>
            </a:r>
          </a:p>
        </p:txBody>
      </p:sp>
    </p:spTree>
    <p:extLst>
      <p:ext uri="{BB962C8B-B14F-4D97-AF65-F5344CB8AC3E}">
        <p14:creationId xmlns:p14="http://schemas.microsoft.com/office/powerpoint/2010/main" val="2853310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F1353B7-9341-4B1E-8A8B-72904C6C5034}"/>
              </a:ext>
            </a:extLst>
          </p:cNvPr>
          <p:cNvSpPr/>
          <p:nvPr/>
        </p:nvSpPr>
        <p:spPr>
          <a:xfrm>
            <a:off x="234042" y="653821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8</a:t>
            </a:r>
            <a:r>
              <a:rPr lang="zh-CN" altLang="zh-CN" sz="2800" b="1" dirty="0">
                <a:solidFill>
                  <a:srgbClr val="DA251C"/>
                </a:solidFill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等量的烃完全燃烧耗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量的判断</a:t>
            </a:r>
            <a:r>
              <a:rPr lang="en-US" altLang="zh-CN" sz="2800" dirty="0"/>
              <a:t>]</a:t>
            </a:r>
            <a:r>
              <a:rPr lang="zh-CN" altLang="zh-CN" sz="2800" dirty="0"/>
              <a:t>现有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            </a:t>
            </a:r>
            <a:r>
              <a:rPr lang="en-US" altLang="zh-CN" sz="2800" dirty="0" err="1"/>
              <a:t>CH</a:t>
            </a:r>
            <a:r>
              <a:rPr lang="en-US" altLang="zh-CN" sz="2800" baseline="-25000" dirty="0" err="1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CH≡C—CH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CH        CH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五种有机物。等质量的上述物质中</a:t>
            </a:r>
            <a:r>
              <a:rPr lang="en-US" altLang="zh-CN" sz="2800" dirty="0"/>
              <a:t>,</a:t>
            </a:r>
            <a:r>
              <a:rPr lang="zh-CN" altLang="zh-CN" sz="2800" dirty="0"/>
              <a:t>在相同状况下体积最大的是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;</a:t>
            </a:r>
            <a:r>
              <a:rPr lang="zh-CN" altLang="zh-CN" sz="2800" dirty="0"/>
              <a:t>等质量的上述物质完全燃烧时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耗氧量最大的是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;</a:t>
            </a:r>
            <a:r>
              <a:rPr lang="zh-CN" altLang="zh-CN" sz="2800" dirty="0"/>
              <a:t>相同状况下、等体积的上述物质完全燃烧时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耗氧量最大的是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;</a:t>
            </a:r>
            <a:r>
              <a:rPr lang="zh-CN" altLang="zh-CN" sz="2800" dirty="0"/>
              <a:t>等质量的上述物质完全燃烧时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的量最多的是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生成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的量最多的是</a:t>
            </a:r>
            <a:r>
              <a:rPr lang="zh-CN" altLang="zh-CN" sz="2800" u="sng" dirty="0"/>
              <a:t>　　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9DE914E-DDB8-4B70-877D-382F5D745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77928" y="810987"/>
            <a:ext cx="519430" cy="5194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A5CA69C-C3FB-4B09-9D13-D43AEF5A6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5186" y="1435101"/>
            <a:ext cx="519430" cy="5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61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BF1353B7-9341-4B1E-8A8B-72904C6C5034}"/>
                  </a:ext>
                </a:extLst>
              </p:cNvPr>
              <p:cNvSpPr/>
              <p:nvPr/>
            </p:nvSpPr>
            <p:spPr>
              <a:xfrm>
                <a:off x="234042" y="465135"/>
                <a:ext cx="11723913" cy="438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解析</a:t>
                </a:r>
                <a:r>
                  <a:rPr lang="zh-CN" altLang="zh-CN" sz="2800" dirty="0"/>
                  <a:t>　等质量的烃</a:t>
                </a:r>
                <a:r>
                  <a:rPr lang="en-US" altLang="zh-CN" sz="2800" dirty="0"/>
                  <a:t>(</a:t>
                </a:r>
                <a:r>
                  <a:rPr lang="en-US" altLang="zh-CN" sz="2800" dirty="0" err="1"/>
                  <a:t>C</a:t>
                </a:r>
                <a:r>
                  <a:rPr lang="en-US" altLang="zh-CN" sz="2800" i="1" baseline="-25000" dirty="0" err="1"/>
                  <a:t>x</a:t>
                </a:r>
                <a:r>
                  <a:rPr lang="en-US" altLang="zh-CN" sz="2800" dirty="0" err="1"/>
                  <a:t>H</a:t>
                </a:r>
                <a:r>
                  <a:rPr lang="en-US" altLang="zh-CN" sz="2800" i="1" baseline="-25000" dirty="0" err="1"/>
                  <a:t>y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完全燃烧时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耗氧量由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决定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越大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耗氧量越大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且生成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的量越多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生成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的量越少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等物质的量的烃完全燃烧时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耗氧量由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/>
                  <a:t>)</a:t>
                </a:r>
                <a:r>
                  <a:rPr lang="zh-CN" altLang="zh-CN" sz="2800" dirty="0"/>
                  <a:t>决定</a:t>
                </a:r>
                <a:r>
                  <a:rPr lang="en-US" altLang="zh-CN" sz="2800" dirty="0"/>
                  <a:t>,“</a:t>
                </a:r>
                <a:r>
                  <a:rPr lang="zh-CN" altLang="zh-CN" sz="2800" dirty="0"/>
                  <a:t>同碳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看氢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),</a:t>
                </a:r>
                <a:r>
                  <a:rPr lang="zh-CN" altLang="zh-CN" sz="2800" dirty="0"/>
                  <a:t>同氢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看碳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)”,1 </a:t>
                </a:r>
                <a:r>
                  <a:rPr lang="en-US" altLang="zh-CN" sz="2800" dirty="0" err="1"/>
                  <a:t>mol</a:t>
                </a:r>
                <a:r>
                  <a:rPr lang="zh-CN" altLang="zh-CN" sz="2800" dirty="0"/>
                  <a:t>碳原子与 </a:t>
                </a:r>
                <a:r>
                  <a:rPr lang="en-US" altLang="zh-CN" sz="2800" dirty="0"/>
                  <a:t>4 </a:t>
                </a:r>
                <a:r>
                  <a:rPr lang="en-US" altLang="zh-CN" sz="2800" dirty="0" err="1"/>
                  <a:t>mol</a:t>
                </a:r>
                <a:r>
                  <a:rPr lang="en-US" altLang="zh-CN" sz="2800" dirty="0"/>
                  <a:t> </a:t>
                </a:r>
                <a:r>
                  <a:rPr lang="zh-CN" altLang="zh-CN" sz="2800" dirty="0"/>
                  <a:t>氢原子的耗氧量相同。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DA251C"/>
                    </a:solidFill>
                  </a:rPr>
                  <a:t>答案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6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</a:t>
                </a:r>
                <a:r>
                  <a:rPr lang="en-US" altLang="zh-CN" sz="2800" baseline="-25000" dirty="0"/>
                  <a:t>3</a:t>
                </a:r>
                <a:r>
                  <a:rPr lang="en-US" altLang="zh-CN" sz="2800" dirty="0"/>
                  <a:t>H</a:t>
                </a:r>
                <a:r>
                  <a:rPr lang="en-US" altLang="zh-CN" sz="2800" baseline="-25000" dirty="0"/>
                  <a:t>4</a:t>
                </a:r>
                <a:r>
                  <a:rPr lang="zh-CN" altLang="zh-CN" sz="2800" dirty="0"/>
                  <a:t>　</a:t>
                </a:r>
                <a:r>
                  <a:rPr lang="en-US" altLang="zh-CN" sz="2800" dirty="0"/>
                  <a:t>CH</a:t>
                </a:r>
                <a:r>
                  <a:rPr lang="en-US" altLang="zh-CN" sz="2800" baseline="-25000" dirty="0"/>
                  <a:t>4</a:t>
                </a:r>
                <a:endParaRPr lang="zh-CN" altLang="zh-CN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F1353B7-9341-4B1E-8A8B-72904C6C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" y="465135"/>
                <a:ext cx="11723913" cy="4384534"/>
              </a:xfrm>
              <a:prstGeom prst="rect">
                <a:avLst/>
              </a:prstGeom>
              <a:blipFill>
                <a:blip r:embed="rId2"/>
                <a:stretch>
                  <a:fillRect l="-1040" r="-832"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641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F1353B7-9341-4B1E-8A8B-72904C6C5034}"/>
              </a:ext>
            </a:extLst>
          </p:cNvPr>
          <p:cNvSpPr/>
          <p:nvPr/>
        </p:nvSpPr>
        <p:spPr>
          <a:xfrm>
            <a:off x="234042" y="450621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9</a:t>
            </a:r>
            <a:r>
              <a:rPr lang="zh-CN" altLang="zh-CN" sz="2800" dirty="0"/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烃完全燃烧的定量判断规律</a:t>
            </a:r>
            <a:r>
              <a:rPr lang="en-US" altLang="zh-CN" sz="2800" dirty="0"/>
              <a:t>]100 ℃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两种烃蒸气组成的混合气体完全燃烧后所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得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的物质的量随混合烃总的物质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的量变化如图所示。则下列对该混合烃组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成的判断正确的是</a:t>
            </a:r>
            <a:r>
              <a:rPr lang="en-US" altLang="zh-CN" sz="2800" dirty="0"/>
              <a:t>	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一定含有甲烷</a:t>
            </a:r>
            <a:r>
              <a:rPr lang="en-US" altLang="zh-CN" sz="2800" dirty="0"/>
              <a:t>	B.</a:t>
            </a:r>
            <a:r>
              <a:rPr lang="zh-CN" altLang="zh-CN" sz="2800" dirty="0"/>
              <a:t>一定含有乙烯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一定含有苯</a:t>
            </a:r>
            <a:r>
              <a:rPr lang="en-US" altLang="zh-CN" sz="2800" dirty="0"/>
              <a:t>	D.</a:t>
            </a:r>
            <a:r>
              <a:rPr lang="zh-CN" altLang="zh-CN" sz="2800" dirty="0"/>
              <a:t>一定不含乙烯</a:t>
            </a:r>
          </a:p>
        </p:txBody>
      </p:sp>
      <p:pic>
        <p:nvPicPr>
          <p:cNvPr id="15" name="YJJTHX-3.jpg" descr="id:2147510422;FounderCES">
            <a:extLst>
              <a:ext uri="{FF2B5EF4-FFF2-40B4-BE49-F238E27FC236}">
                <a16:creationId xmlns="" xmlns:a16="http://schemas.microsoft.com/office/drawing/2014/main" id="{BEDD6676-F44B-4C75-ACD7-CEBAF7E9F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84349" y="1214563"/>
            <a:ext cx="4194241" cy="3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E121C589-5773-48FD-A6FB-F154B2FC5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78808"/>
              </p:ext>
            </p:extLst>
          </p:nvPr>
        </p:nvGraphicFramePr>
        <p:xfrm>
          <a:off x="493486" y="899881"/>
          <a:ext cx="11248571" cy="5890942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452197166"/>
                    </a:ext>
                  </a:extLst>
                </a:gridCol>
                <a:gridCol w="3049814">
                  <a:extLst>
                    <a:ext uri="{9D8B030D-6E8A-4147-A177-3AD203B41FA5}">
                      <a16:colId xmlns="" xmlns:a16="http://schemas.microsoft.com/office/drawing/2014/main" val="1142463843"/>
                    </a:ext>
                  </a:extLst>
                </a:gridCol>
                <a:gridCol w="6369957">
                  <a:extLst>
                    <a:ext uri="{9D8B030D-6E8A-4147-A177-3AD203B41FA5}">
                      <a16:colId xmlns="" xmlns:a16="http://schemas.microsoft.com/office/drawing/2014/main" val="507570111"/>
                    </a:ext>
                  </a:extLst>
                </a:gridCol>
              </a:tblGrid>
              <a:tr h="4381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1" dirty="0">
                          <a:solidFill>
                            <a:srgbClr val="DA251C"/>
                          </a:solidFill>
                          <a:latin typeface="+mn-lt"/>
                          <a:ea typeface="+mn-ea"/>
                        </a:rPr>
                        <a:t>核心考点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n-lt"/>
                          <a:ea typeface="+mn-ea"/>
                          <a:cs typeface="+mn-cs"/>
                        </a:rPr>
                        <a:t>考题取样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n-lt"/>
                          <a:ea typeface="+mn-ea"/>
                          <a:cs typeface="+mn-cs"/>
                        </a:rPr>
                        <a:t>考向必究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9257953"/>
                  </a:ext>
                </a:extLst>
              </a:tr>
              <a:tr h="94404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甲烷及烷烃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Ⅱ,T10D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实验探究甲烷的结构与性质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355476"/>
                  </a:ext>
                </a:extLst>
              </a:tr>
              <a:tr h="929479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乙烯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2017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Ⅱ,T10A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实验探究乙烯的结构与性质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556556"/>
                  </a:ext>
                </a:extLst>
              </a:tr>
              <a:tr h="9294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Ⅱ,T8A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乙烯的加成反应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5649883"/>
                  </a:ext>
                </a:extLst>
              </a:tr>
              <a:tr h="929479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苯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Ⅰ,T9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苯的结构与性质探究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原子共线、共面问题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7279152"/>
                  </a:ext>
                </a:extLst>
              </a:tr>
              <a:tr h="9294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Ⅲ,T10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苯及其同系物的性质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817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F1353B7-9341-4B1E-8A8B-72904C6C5034}"/>
              </a:ext>
            </a:extLst>
          </p:cNvPr>
          <p:cNvSpPr/>
          <p:nvPr/>
        </p:nvSpPr>
        <p:spPr>
          <a:xfrm>
            <a:off x="234042" y="552221"/>
            <a:ext cx="117239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由图像可知</a:t>
            </a:r>
            <a:r>
              <a:rPr lang="en-US" altLang="zh-CN" sz="2800" dirty="0"/>
              <a:t>,</a:t>
            </a:r>
            <a:r>
              <a:rPr lang="zh-CN" altLang="zh-CN" sz="2800" dirty="0"/>
              <a:t>当混合烃总的物质的量为</a:t>
            </a:r>
            <a:r>
              <a:rPr lang="en-US" altLang="zh-CN" sz="2800" dirty="0"/>
              <a:t>1 </a:t>
            </a:r>
            <a:r>
              <a:rPr lang="en-US" altLang="zh-CN" sz="2800" dirty="0" err="1"/>
              <a:t>mol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生成的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的物质的量分别为</a:t>
            </a:r>
            <a:r>
              <a:rPr lang="en-US" altLang="zh-CN" sz="2800" dirty="0"/>
              <a:t>1.6 </a:t>
            </a:r>
            <a:r>
              <a:rPr lang="en-US" altLang="zh-CN" sz="2800" dirty="0" err="1"/>
              <a:t>mol</a:t>
            </a:r>
            <a:r>
              <a:rPr lang="zh-CN" altLang="zh-CN" sz="2800" dirty="0"/>
              <a:t>和</a:t>
            </a:r>
            <a:r>
              <a:rPr lang="en-US" altLang="zh-CN" sz="2800" dirty="0"/>
              <a:t>2 </a:t>
            </a:r>
            <a:r>
              <a:rPr lang="en-US" altLang="zh-CN" sz="2800" dirty="0" err="1"/>
              <a:t>mol</a:t>
            </a:r>
            <a:r>
              <a:rPr lang="en-US" altLang="zh-CN" sz="2800" dirty="0"/>
              <a:t>,</a:t>
            </a:r>
            <a:r>
              <a:rPr lang="zh-CN" altLang="zh-CN" sz="2800" dirty="0"/>
              <a:t>故其平均分子组成为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1.6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,</a:t>
            </a:r>
            <a:r>
              <a:rPr lang="zh-CN" altLang="zh-CN" sz="2800" dirty="0"/>
              <a:t>由于碳原子数小于</a:t>
            </a:r>
            <a:r>
              <a:rPr lang="en-US" altLang="zh-CN" sz="2800" dirty="0"/>
              <a:t>1.6</a:t>
            </a:r>
            <a:r>
              <a:rPr lang="zh-CN" altLang="zh-CN" sz="2800" dirty="0"/>
              <a:t>的烃只有甲烷一种</a:t>
            </a:r>
            <a:r>
              <a:rPr lang="en-US" altLang="zh-CN" sz="2800" dirty="0"/>
              <a:t>,</a:t>
            </a:r>
            <a:r>
              <a:rPr lang="zh-CN" altLang="zh-CN" sz="2800" dirty="0"/>
              <a:t>因此一定含有甲烷。一个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分子中含</a:t>
            </a:r>
            <a:r>
              <a:rPr lang="en-US" altLang="zh-CN" sz="2800" dirty="0"/>
              <a:t>4</a:t>
            </a:r>
            <a:r>
              <a:rPr lang="zh-CN" altLang="zh-CN" sz="2800" dirty="0"/>
              <a:t>个氢原子</a:t>
            </a:r>
            <a:r>
              <a:rPr lang="en-US" altLang="zh-CN" sz="2800" dirty="0"/>
              <a:t>,</a:t>
            </a:r>
            <a:r>
              <a:rPr lang="zh-CN" altLang="zh-CN" sz="2800" dirty="0"/>
              <a:t>故另一种分子中一定含</a:t>
            </a:r>
            <a:r>
              <a:rPr lang="en-US" altLang="zh-CN" sz="2800" dirty="0"/>
              <a:t>4</a:t>
            </a:r>
            <a:r>
              <a:rPr lang="zh-CN" altLang="zh-CN" sz="2800" dirty="0"/>
              <a:t>个氢原子</a:t>
            </a:r>
            <a:r>
              <a:rPr lang="en-US" altLang="zh-CN" sz="2800" dirty="0"/>
              <a:t>,</a:t>
            </a:r>
            <a:r>
              <a:rPr lang="zh-CN" altLang="zh-CN" sz="2800" dirty="0"/>
              <a:t>且其碳原子数大于</a:t>
            </a:r>
            <a:r>
              <a:rPr lang="en-US" altLang="zh-CN" sz="2800" dirty="0"/>
              <a:t>1.6,</a:t>
            </a:r>
            <a:r>
              <a:rPr lang="zh-CN" altLang="zh-CN" sz="2800" dirty="0"/>
              <a:t>故可能含有乙烯或丙炔</a:t>
            </a:r>
            <a:r>
              <a:rPr lang="en-US" altLang="zh-CN" sz="2800" dirty="0"/>
              <a:t>,</a:t>
            </a:r>
            <a:r>
              <a:rPr lang="zh-CN" altLang="zh-CN" sz="2800" dirty="0"/>
              <a:t>一定不含有苯。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A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3744034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-2"/>
            <a:ext cx="7050314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4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有机物分子中原子共线、共面问题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775736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14F6134-7288-4796-8499-E211F9E0561B}"/>
              </a:ext>
            </a:extLst>
          </p:cNvPr>
          <p:cNvSpPr/>
          <p:nvPr/>
        </p:nvSpPr>
        <p:spPr>
          <a:xfrm>
            <a:off x="234042" y="1423859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常见有机物分子中的原子共线、共面</a:t>
            </a:r>
            <a:endParaRPr lang="zh-CN" altLang="zh-CN" sz="28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32F723C9-B394-4B47-A87C-2E81C68C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75479"/>
              </p:ext>
            </p:extLst>
          </p:nvPr>
        </p:nvGraphicFramePr>
        <p:xfrm>
          <a:off x="417285" y="2189026"/>
          <a:ext cx="11422289" cy="4011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715">
                  <a:extLst>
                    <a:ext uri="{9D8B030D-6E8A-4147-A177-3AD203B41FA5}">
                      <a16:colId xmlns="" xmlns:a16="http://schemas.microsoft.com/office/drawing/2014/main" val="5542261"/>
                    </a:ext>
                  </a:extLst>
                </a:gridCol>
                <a:gridCol w="4263571">
                  <a:extLst>
                    <a:ext uri="{9D8B030D-6E8A-4147-A177-3AD203B41FA5}">
                      <a16:colId xmlns="" xmlns:a16="http://schemas.microsoft.com/office/drawing/2014/main" val="462467718"/>
                    </a:ext>
                  </a:extLst>
                </a:gridCol>
                <a:gridCol w="6179003">
                  <a:extLst>
                    <a:ext uri="{9D8B030D-6E8A-4147-A177-3AD203B41FA5}">
                      <a16:colId xmlns="" xmlns:a16="http://schemas.microsoft.com/office/drawing/2014/main" val="1446958336"/>
                    </a:ext>
                  </a:extLst>
                </a:gridCol>
              </a:tblGrid>
              <a:tr h="630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模型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6265757"/>
                  </a:ext>
                </a:extLst>
              </a:tr>
              <a:tr h="1742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甲烷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正四面体结构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最多有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个原子共面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0106296"/>
                  </a:ext>
                </a:extLst>
              </a:tr>
              <a:tr h="1628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乙烯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平面结构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,6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个原子位于同一平面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3228912"/>
                  </a:ext>
                </a:extLst>
              </a:tr>
            </a:tbl>
          </a:graphicData>
        </a:graphic>
      </p:graphicFrame>
      <p:pic>
        <p:nvPicPr>
          <p:cNvPr id="54276" name="ZT20-6.EPS">
            <a:extLst>
              <a:ext uri="{FF2B5EF4-FFF2-40B4-BE49-F238E27FC236}">
                <a16:creationId xmlns="" xmlns:a16="http://schemas.microsoft.com/office/drawing/2014/main" id="{904BBC44-4963-4553-B2DA-9019F011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14" y="2980233"/>
            <a:ext cx="1736511" cy="14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图片 604">
            <a:extLst>
              <a:ext uri="{FF2B5EF4-FFF2-40B4-BE49-F238E27FC236}">
                <a16:creationId xmlns="" xmlns:a16="http://schemas.microsoft.com/office/drawing/2014/main" id="{A021F21C-7259-4952-A217-00CE571D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5" y="4830137"/>
            <a:ext cx="1736511" cy="12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140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97787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（续表）</a:t>
            </a:r>
            <a:endParaRPr lang="zh-CN" altLang="zh-CN" sz="28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="" xmlns:a16="http://schemas.microsoft.com/office/drawing/2014/main" id="{42F83D95-9C06-4D39-B4FE-C50DAE71F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34062"/>
              </p:ext>
            </p:extLst>
          </p:nvPr>
        </p:nvGraphicFramePr>
        <p:xfrm>
          <a:off x="417285" y="1006856"/>
          <a:ext cx="11422289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5542261"/>
                    </a:ext>
                  </a:extLst>
                </a:gridCol>
                <a:gridCol w="4455885">
                  <a:extLst>
                    <a:ext uri="{9D8B030D-6E8A-4147-A177-3AD203B41FA5}">
                      <a16:colId xmlns="" xmlns:a16="http://schemas.microsoft.com/office/drawing/2014/main" val="462467718"/>
                    </a:ext>
                  </a:extLst>
                </a:gridCol>
                <a:gridCol w="6179003">
                  <a:extLst>
                    <a:ext uri="{9D8B030D-6E8A-4147-A177-3AD203B41FA5}">
                      <a16:colId xmlns="" xmlns:a16="http://schemas.microsoft.com/office/drawing/2014/main" val="14469583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模型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6265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苯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平面正六边形结构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,12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个原子位于同一平面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644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乙炔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直线形结构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,4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个原子位于同一个直线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5344393"/>
                  </a:ext>
                </a:extLst>
              </a:tr>
            </a:tbl>
          </a:graphicData>
        </a:graphic>
      </p:graphicFrame>
      <p:pic>
        <p:nvPicPr>
          <p:cNvPr id="24" name="图片 605">
            <a:extLst>
              <a:ext uri="{FF2B5EF4-FFF2-40B4-BE49-F238E27FC236}">
                <a16:creationId xmlns="" xmlns:a16="http://schemas.microsoft.com/office/drawing/2014/main" id="{D09FE354-8D47-4BC3-9A22-9B426E7C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90" y="1857175"/>
            <a:ext cx="206034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606">
            <a:extLst>
              <a:ext uri="{FF2B5EF4-FFF2-40B4-BE49-F238E27FC236}">
                <a16:creationId xmlns="" xmlns:a16="http://schemas.microsoft.com/office/drawing/2014/main" id="{8A8A76BA-F43B-489B-A599-6D028687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89" y="5358918"/>
            <a:ext cx="2060349" cy="3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4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46987"/>
            <a:ext cx="119579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/>
              <a:t>2.“</a:t>
            </a:r>
            <a:r>
              <a:rPr lang="zh-CN" altLang="zh-CN" sz="2800" b="1" dirty="0"/>
              <a:t>一方法</a:t>
            </a:r>
            <a:r>
              <a:rPr lang="en-US" altLang="zh-CN" sz="2800" b="1" dirty="0"/>
              <a:t>”“</a:t>
            </a:r>
            <a:r>
              <a:rPr lang="zh-CN" altLang="zh-CN" sz="2800" b="1" dirty="0"/>
              <a:t>一思想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突破原子共线、共面问题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展开空间构型法</a:t>
            </a:r>
          </a:p>
          <a:p>
            <a:pPr>
              <a:lnSpc>
                <a:spcPct val="140000"/>
              </a:lnSpc>
            </a:pPr>
            <a:r>
              <a:rPr lang="zh-CN" altLang="zh-CN" sz="2800" dirty="0"/>
              <a:t>其他有机物可看作甲烷、乙烯、苯三种典型分子中的氢原子被其他原子或原子团代替后的产物</a:t>
            </a:r>
            <a:r>
              <a:rPr lang="en-US" altLang="zh-CN" sz="2800" dirty="0"/>
              <a:t>,</a:t>
            </a:r>
            <a:r>
              <a:rPr lang="zh-CN" altLang="zh-CN" sz="2800" dirty="0"/>
              <a:t>但这三种分子的空间结构基本不变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CH</a:t>
            </a:r>
            <a:r>
              <a:rPr lang="en-US" altLang="zh-CN" sz="2800" baseline="-25000" dirty="0"/>
              <a:t>2           </a:t>
            </a:r>
            <a:r>
              <a:rPr lang="en-US" altLang="zh-CN" sz="2800" dirty="0" err="1"/>
              <a:t>CHCl</a:t>
            </a:r>
            <a:r>
              <a:rPr lang="en-US" altLang="zh-CN" sz="2800" dirty="0"/>
              <a:t>,</a:t>
            </a:r>
            <a:r>
              <a:rPr lang="zh-CN" altLang="zh-CN" sz="2800" dirty="0"/>
              <a:t>可看作氯原子代替了原有乙烯分子中氢原子的位置。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单键旋转思想</a:t>
            </a:r>
          </a:p>
          <a:p>
            <a:pPr>
              <a:lnSpc>
                <a:spcPct val="140000"/>
              </a:lnSpc>
            </a:pPr>
            <a:r>
              <a:rPr lang="zh-CN" altLang="zh-CN" sz="2800" dirty="0"/>
              <a:t>三种典型框架上的取代基应以</a:t>
            </a:r>
            <a:r>
              <a:rPr lang="en-US" altLang="zh-CN" sz="2800" dirty="0"/>
              <a:t>“C—C”</a:t>
            </a:r>
            <a:r>
              <a:rPr lang="zh-CN" altLang="zh-CN" sz="2800" dirty="0"/>
              <a:t>为轴旋转。例如</a:t>
            </a:r>
            <a:r>
              <a:rPr lang="en-US" altLang="zh-CN" sz="2800" dirty="0"/>
              <a:t>,                        , </a:t>
            </a:r>
            <a:r>
              <a:rPr lang="zh-CN" altLang="zh-CN" sz="2800" dirty="0"/>
              <a:t>因</a:t>
            </a:r>
            <a:endParaRPr lang="en-US" altLang="zh-CN" sz="2800" dirty="0"/>
          </a:p>
          <a:p>
            <a:endParaRPr lang="en-US" altLang="zh-CN" sz="2800" dirty="0"/>
          </a:p>
          <a:p>
            <a:pPr>
              <a:lnSpc>
                <a:spcPct val="14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键可以旋转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           </a:t>
            </a:r>
            <a:r>
              <a:rPr lang="zh-CN" altLang="zh-CN" sz="2800" dirty="0"/>
              <a:t>所在的平面可能和</a:t>
            </a:r>
            <a:r>
              <a:rPr lang="en-US" altLang="zh-CN" sz="2800" dirty="0"/>
              <a:t>                    </a:t>
            </a:r>
            <a:r>
              <a:rPr lang="zh-CN" altLang="zh-CN" sz="2800" dirty="0"/>
              <a:t>所在的平面重合</a:t>
            </a:r>
            <a:r>
              <a:rPr lang="en-US" altLang="zh-CN" sz="2800" dirty="0"/>
              <a:t>,</a:t>
            </a:r>
            <a:r>
              <a:rPr lang="zh-CN" altLang="zh-CN" sz="2800" dirty="0"/>
              <a:t>也可</a:t>
            </a:r>
            <a:endParaRPr lang="en-US" altLang="zh-CN" sz="2800" dirty="0"/>
          </a:p>
          <a:p>
            <a:pPr>
              <a:lnSpc>
                <a:spcPct val="140000"/>
              </a:lnSpc>
            </a:pPr>
            <a:endParaRPr lang="en-US" altLang="zh-CN" sz="2800" dirty="0"/>
          </a:p>
          <a:p>
            <a:pPr>
              <a:lnSpc>
                <a:spcPct val="140000"/>
              </a:lnSpc>
            </a:pPr>
            <a:r>
              <a:rPr lang="zh-CN" altLang="zh-CN" sz="2800" dirty="0"/>
              <a:t>能不重合。</a:t>
            </a:r>
            <a:r>
              <a:rPr lang="zh-CN" altLang="zh-CN" sz="2800" dirty="0" smtClean="0"/>
              <a:t>因而</a:t>
            </a: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分子</a:t>
            </a:r>
            <a:r>
              <a:rPr lang="zh-CN" altLang="zh-CN" sz="2800" dirty="0"/>
              <a:t>中的所有原子可能共平面</a:t>
            </a:r>
            <a:r>
              <a:rPr lang="en-US" altLang="zh-CN" sz="2800" dirty="0"/>
              <a:t>,</a:t>
            </a:r>
            <a:r>
              <a:rPr lang="zh-CN" altLang="zh-CN" sz="2800" dirty="0"/>
              <a:t>也可能不完全共平面。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30C51A5-EFBF-41DC-85C1-B5E4B7B4B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58362" y="2197100"/>
            <a:ext cx="432812" cy="4328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09EA48C-C4C2-4CE8-88B0-5142C4FF33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97925" y="3282950"/>
            <a:ext cx="1920875" cy="13152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631D73F-7CFA-4970-BD22-47FA286052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01010" y="4903036"/>
            <a:ext cx="808990" cy="5371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64D931B-833B-4AAF-9880-E3DBA6999F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37039" y="4649036"/>
            <a:ext cx="1570462" cy="1094976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4175" y="6112042"/>
            <a:ext cx="1058278" cy="3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37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412087"/>
            <a:ext cx="11723913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示例</a:t>
            </a:r>
            <a:r>
              <a:rPr lang="en-US" altLang="zh-CN" sz="2700" b="1" dirty="0">
                <a:solidFill>
                  <a:srgbClr val="DA251C"/>
                </a:solidFill>
              </a:rPr>
              <a:t>10</a:t>
            </a:r>
            <a:r>
              <a:rPr lang="zh-CN" altLang="zh-CN" sz="2700" b="1" dirty="0">
                <a:solidFill>
                  <a:srgbClr val="DA251C"/>
                </a:solidFill>
              </a:rPr>
              <a:t>　</a:t>
            </a:r>
            <a:r>
              <a:rPr lang="zh-CN" altLang="zh-CN" sz="2700" dirty="0"/>
              <a:t>某有机物的分子结构如图所示</a:t>
            </a:r>
            <a:r>
              <a:rPr lang="en-US" altLang="zh-CN" sz="2700" dirty="0"/>
              <a:t>,</a:t>
            </a:r>
            <a:r>
              <a:rPr lang="zh-CN" altLang="zh-CN" sz="2700" dirty="0"/>
              <a:t>则下列有关叙述正确的是</a:t>
            </a: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r>
              <a:rPr lang="en-US" altLang="zh-CN" sz="2700" dirty="0"/>
              <a:t>A.</a:t>
            </a:r>
            <a:r>
              <a:rPr lang="zh-CN" altLang="zh-CN" sz="2700" dirty="0"/>
              <a:t>分子中在同一平面上的原子最多有</a:t>
            </a:r>
            <a:r>
              <a:rPr lang="en-US" altLang="zh-CN" sz="2700" dirty="0"/>
              <a:t>20</a:t>
            </a:r>
            <a:r>
              <a:rPr lang="zh-CN" altLang="zh-CN" sz="2700" dirty="0"/>
              <a:t>个</a:t>
            </a:r>
          </a:p>
          <a:p>
            <a:pPr>
              <a:lnSpc>
                <a:spcPct val="150000"/>
              </a:lnSpc>
            </a:pPr>
            <a:r>
              <a:rPr lang="en-US" altLang="zh-CN" sz="2700" dirty="0"/>
              <a:t>B.</a:t>
            </a:r>
            <a:r>
              <a:rPr lang="zh-CN" altLang="zh-CN" sz="2700" dirty="0"/>
              <a:t>分子中的</a:t>
            </a:r>
            <a:r>
              <a:rPr lang="en-US" altLang="zh-CN" sz="2700" dirty="0"/>
              <a:t>12</a:t>
            </a:r>
            <a:r>
              <a:rPr lang="zh-CN" altLang="zh-CN" sz="2700" dirty="0"/>
              <a:t>个碳原子不可能都在同一平面上 </a:t>
            </a:r>
          </a:p>
          <a:p>
            <a:pPr>
              <a:lnSpc>
                <a:spcPct val="150000"/>
              </a:lnSpc>
            </a:pPr>
            <a:r>
              <a:rPr lang="en-US" altLang="zh-CN" sz="2700" dirty="0"/>
              <a:t>C.</a:t>
            </a:r>
            <a:r>
              <a:rPr lang="zh-CN" altLang="zh-CN" sz="2700" dirty="0"/>
              <a:t>分子中的所有碳原子一定都在同一平面上</a:t>
            </a:r>
          </a:p>
          <a:p>
            <a:pPr>
              <a:lnSpc>
                <a:spcPct val="150000"/>
              </a:lnSpc>
            </a:pPr>
            <a:r>
              <a:rPr lang="en-US" altLang="zh-CN" sz="2700" dirty="0"/>
              <a:t>D.</a:t>
            </a:r>
            <a:r>
              <a:rPr lang="zh-CN" altLang="zh-CN" sz="2700" dirty="0"/>
              <a:t>分子中除苯环外的其余碳原子有可能都在一条直线上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577272C-4968-4572-BF46-A6A7BE7D6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6746" y="1365600"/>
            <a:ext cx="5460541" cy="5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125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85087"/>
            <a:ext cx="1172391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解析</a:t>
            </a:r>
            <a:r>
              <a:rPr lang="zh-CN" altLang="zh-CN" sz="2700" dirty="0"/>
              <a:t>　以碳碳双键为中心</a:t>
            </a:r>
            <a:r>
              <a:rPr lang="en-US" altLang="zh-CN" sz="2700" dirty="0"/>
              <a:t>,</a:t>
            </a:r>
            <a:r>
              <a:rPr lang="zh-CN" altLang="zh-CN" sz="2700" dirty="0"/>
              <a:t>根据乙烯、苯、乙炔、甲烷的结构模型</a:t>
            </a:r>
            <a:r>
              <a:rPr lang="en-US" altLang="zh-CN" sz="2700" dirty="0"/>
              <a:t>,</a:t>
            </a:r>
            <a:r>
              <a:rPr lang="zh-CN" altLang="zh-CN" sz="2700" dirty="0"/>
              <a:t>可以画出如下结构示意图</a:t>
            </a:r>
            <a:r>
              <a:rPr lang="en-US" altLang="zh-CN" sz="2700" dirty="0"/>
              <a:t>:</a:t>
            </a:r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endParaRPr lang="en-US" altLang="zh-CN" sz="2700" dirty="0"/>
          </a:p>
          <a:p>
            <a:pPr>
              <a:lnSpc>
                <a:spcPct val="150000"/>
              </a:lnSpc>
            </a:pPr>
            <a:r>
              <a:rPr lang="zh-CN" altLang="zh-CN" sz="2700" dirty="0"/>
              <a:t>由图可知</a:t>
            </a:r>
            <a:r>
              <a:rPr lang="en-US" altLang="zh-CN" sz="2700" dirty="0"/>
              <a:t>,</a:t>
            </a:r>
            <a:r>
              <a:rPr lang="zh-CN" altLang="zh-CN" sz="2700" dirty="0"/>
              <a:t>碳碳叁键的直线形结构处于苯环所在的平面内</a:t>
            </a:r>
            <a:r>
              <a:rPr lang="en-US" altLang="zh-CN" sz="2700" dirty="0"/>
              <a:t>,</a:t>
            </a:r>
            <a:r>
              <a:rPr lang="zh-CN" altLang="zh-CN" sz="2700" dirty="0"/>
              <a:t>可以通过碳碳单键的旋转</a:t>
            </a:r>
            <a:r>
              <a:rPr lang="en-US" altLang="zh-CN" sz="2700" dirty="0"/>
              <a:t>,</a:t>
            </a:r>
            <a:r>
              <a:rPr lang="zh-CN" altLang="zh-CN" sz="2700" dirty="0"/>
              <a:t>使碳碳双键所在平面与苯环所在平面重合</a:t>
            </a:r>
            <a:r>
              <a:rPr lang="en-US" altLang="zh-CN" sz="2700" dirty="0"/>
              <a:t>,—CH</a:t>
            </a:r>
            <a:r>
              <a:rPr lang="en-US" altLang="zh-CN" sz="2700" baseline="-25000" dirty="0"/>
              <a:t>3</a:t>
            </a:r>
            <a:r>
              <a:rPr lang="zh-CN" altLang="zh-CN" sz="2700" dirty="0"/>
              <a:t>、</a:t>
            </a:r>
            <a:r>
              <a:rPr lang="en-US" altLang="zh-CN" sz="2700" dirty="0"/>
              <a:t>—CHF</a:t>
            </a:r>
            <a:r>
              <a:rPr lang="en-US" altLang="zh-CN" sz="2700" baseline="-25000" dirty="0"/>
              <a:t>2</a:t>
            </a:r>
            <a:r>
              <a:rPr lang="zh-CN" altLang="zh-CN" sz="2700" dirty="0"/>
              <a:t>中的碳原子均处于碳碳双键平面内</a:t>
            </a:r>
            <a:r>
              <a:rPr lang="en-US" altLang="zh-CN" sz="2700" dirty="0"/>
              <a:t>,—CH</a:t>
            </a:r>
            <a:r>
              <a:rPr lang="en-US" altLang="zh-CN" sz="2700" baseline="-25000" dirty="0"/>
              <a:t>3</a:t>
            </a:r>
            <a:r>
              <a:rPr lang="zh-CN" altLang="zh-CN" sz="2700" dirty="0"/>
              <a:t>中</a:t>
            </a:r>
            <a:r>
              <a:rPr lang="en-US" altLang="zh-CN" sz="2700" dirty="0"/>
              <a:t>3</a:t>
            </a:r>
            <a:r>
              <a:rPr lang="zh-CN" altLang="zh-CN" sz="2700" dirty="0"/>
              <a:t>个氢原子、</a:t>
            </a:r>
            <a:r>
              <a:rPr lang="en-US" altLang="zh-CN" sz="2700" dirty="0"/>
              <a:t>—CHF</a:t>
            </a:r>
            <a:r>
              <a:rPr lang="en-US" altLang="zh-CN" sz="2700" baseline="-25000" dirty="0"/>
              <a:t>2</a:t>
            </a:r>
            <a:r>
              <a:rPr lang="zh-CN" altLang="zh-CN" sz="2700" dirty="0"/>
              <a:t>中的氢原子和氟原子均</a:t>
            </a:r>
            <a:r>
              <a:rPr lang="zh-CN" altLang="zh-CN" sz="2700" dirty="0" smtClean="0"/>
              <a:t>处</a:t>
            </a:r>
            <a:endParaRPr lang="zh-CN" altLang="zh-CN" sz="27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14" name="LSLJBT8.jpg" descr="id:2147510472;FounderCES">
            <a:extLst>
              <a:ext uri="{FF2B5EF4-FFF2-40B4-BE49-F238E27FC236}">
                <a16:creationId xmlns="" xmlns:a16="http://schemas.microsoft.com/office/drawing/2014/main" id="{09AF8D57-FA73-4E61-A4C9-709F979014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4877" y="1815191"/>
            <a:ext cx="3858894" cy="26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5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285087"/>
            <a:ext cx="117239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dirty="0" smtClean="0"/>
              <a:t>于碳</a:t>
            </a:r>
            <a:r>
              <a:rPr lang="zh-CN" altLang="zh-CN" sz="2700" dirty="0"/>
              <a:t>碳双键平面内</a:t>
            </a:r>
            <a:r>
              <a:rPr lang="en-US" altLang="zh-CN" sz="2700" dirty="0"/>
              <a:t>,—CH</a:t>
            </a:r>
            <a:r>
              <a:rPr lang="en-US" altLang="zh-CN" sz="2700" baseline="-25000" dirty="0"/>
              <a:t>3</a:t>
            </a:r>
            <a:r>
              <a:rPr lang="zh-CN" altLang="zh-CN" sz="2700" dirty="0"/>
              <a:t>中</a:t>
            </a:r>
            <a:r>
              <a:rPr lang="en-US" altLang="zh-CN" sz="2700" dirty="0"/>
              <a:t>3</a:t>
            </a:r>
            <a:r>
              <a:rPr lang="zh-CN" altLang="zh-CN" sz="2700" dirty="0"/>
              <a:t>个氢原子、</a:t>
            </a:r>
            <a:r>
              <a:rPr lang="en-US" altLang="zh-CN" sz="2700" dirty="0"/>
              <a:t>—CHF</a:t>
            </a:r>
            <a:r>
              <a:rPr lang="en-US" altLang="zh-CN" sz="2700" baseline="-25000" dirty="0"/>
              <a:t>2</a:t>
            </a:r>
            <a:r>
              <a:rPr lang="zh-CN" altLang="zh-CN" sz="2700" dirty="0"/>
              <a:t>中的氢原子和氟原子均最多只有一个原子在该平面内</a:t>
            </a:r>
            <a:r>
              <a:rPr lang="en-US" altLang="zh-CN" sz="2700" dirty="0"/>
              <a:t>,</a:t>
            </a:r>
            <a:r>
              <a:rPr lang="zh-CN" altLang="zh-CN" sz="2700" dirty="0"/>
              <a:t>所以最多有</a:t>
            </a:r>
            <a:r>
              <a:rPr lang="en-US" altLang="zh-CN" sz="2700" dirty="0"/>
              <a:t>20</a:t>
            </a:r>
            <a:r>
              <a:rPr lang="zh-CN" altLang="zh-CN" sz="2700" dirty="0"/>
              <a:t>个原子共面</a:t>
            </a:r>
            <a:r>
              <a:rPr lang="en-US" altLang="zh-CN" sz="2700" dirty="0"/>
              <a:t>,12</a:t>
            </a:r>
            <a:r>
              <a:rPr lang="zh-CN" altLang="zh-CN" sz="2700" dirty="0"/>
              <a:t>个碳原子都可以在同一平面内</a:t>
            </a:r>
            <a:r>
              <a:rPr lang="en-US" altLang="zh-CN" sz="2700" dirty="0"/>
              <a:t>,A</a:t>
            </a:r>
            <a:r>
              <a:rPr lang="zh-CN" altLang="zh-CN" sz="2700" dirty="0"/>
              <a:t>项正确</a:t>
            </a:r>
            <a:r>
              <a:rPr lang="en-US" altLang="zh-CN" sz="2700" dirty="0"/>
              <a:t>,B</a:t>
            </a:r>
            <a:r>
              <a:rPr lang="zh-CN" altLang="zh-CN" sz="2700" dirty="0"/>
              <a:t>项错误</a:t>
            </a:r>
            <a:r>
              <a:rPr lang="en-US" altLang="zh-CN" sz="2700" dirty="0"/>
              <a:t>;</a:t>
            </a:r>
            <a:r>
              <a:rPr lang="zh-CN" altLang="zh-CN" sz="2700" dirty="0"/>
              <a:t>由于单键可以旋转</a:t>
            </a:r>
            <a:r>
              <a:rPr lang="en-US" altLang="zh-CN" sz="2700" dirty="0"/>
              <a:t>,</a:t>
            </a:r>
            <a:r>
              <a:rPr lang="zh-CN" altLang="zh-CN" sz="2700" dirty="0"/>
              <a:t>故苯环可以旋转到与碳碳双键所在平面不共面的位置</a:t>
            </a:r>
            <a:r>
              <a:rPr lang="en-US" altLang="zh-CN" sz="2700" dirty="0"/>
              <a:t>,</a:t>
            </a:r>
            <a:r>
              <a:rPr lang="zh-CN" altLang="zh-CN" sz="2700" dirty="0"/>
              <a:t>此时所有碳原子不都在同一平面上</a:t>
            </a:r>
            <a:r>
              <a:rPr lang="en-US" altLang="zh-CN" sz="2700" dirty="0"/>
              <a:t>,C</a:t>
            </a:r>
            <a:r>
              <a:rPr lang="zh-CN" altLang="zh-CN" sz="2700" dirty="0"/>
              <a:t>项错误</a:t>
            </a:r>
            <a:r>
              <a:rPr lang="en-US" altLang="zh-CN" sz="2700" dirty="0"/>
              <a:t>;</a:t>
            </a:r>
            <a:r>
              <a:rPr lang="zh-CN" altLang="zh-CN" sz="2700" dirty="0"/>
              <a:t>由结构示意图可知</a:t>
            </a:r>
            <a:r>
              <a:rPr lang="en-US" altLang="zh-CN" sz="2700" dirty="0"/>
              <a:t>,</a:t>
            </a:r>
            <a:r>
              <a:rPr lang="zh-CN" altLang="zh-CN" sz="2700" dirty="0"/>
              <a:t>除苯环外还有</a:t>
            </a:r>
            <a:r>
              <a:rPr lang="en-US" altLang="zh-CN" sz="2700" dirty="0"/>
              <a:t> —CHF</a:t>
            </a:r>
            <a:r>
              <a:rPr lang="en-US" altLang="zh-CN" sz="2700" baseline="-25000" dirty="0"/>
              <a:t>2</a:t>
            </a:r>
            <a:r>
              <a:rPr lang="zh-CN" altLang="zh-CN" sz="2700" dirty="0"/>
              <a:t>中碳原子及与</a:t>
            </a:r>
            <a:r>
              <a:rPr lang="en-US" altLang="zh-CN" sz="2700" dirty="0"/>
              <a:t> —CHF</a:t>
            </a:r>
            <a:r>
              <a:rPr lang="en-US" altLang="zh-CN" sz="2700" baseline="-25000" dirty="0"/>
              <a:t>2</a:t>
            </a:r>
            <a:r>
              <a:rPr lang="zh-CN" altLang="zh-CN" sz="2700" dirty="0"/>
              <a:t>相连的碳原子与其余碳原子不在一条直线上</a:t>
            </a:r>
            <a:r>
              <a:rPr lang="en-US" altLang="zh-CN" sz="2700" dirty="0"/>
              <a:t>,D</a:t>
            </a:r>
            <a:r>
              <a:rPr lang="zh-CN" altLang="zh-CN" sz="2700" dirty="0"/>
              <a:t>项错误。</a:t>
            </a:r>
            <a:endParaRPr lang="en-US" altLang="zh-CN" sz="2700" dirty="0"/>
          </a:p>
          <a:p>
            <a:pPr>
              <a:lnSpc>
                <a:spcPct val="150000"/>
              </a:lnSpc>
            </a:pPr>
            <a:endParaRPr lang="zh-CN" altLang="zh-CN" sz="2700" dirty="0"/>
          </a:p>
          <a:p>
            <a:pPr>
              <a:lnSpc>
                <a:spcPct val="150000"/>
              </a:lnSpc>
            </a:pPr>
            <a:r>
              <a:rPr lang="zh-CN" altLang="zh-CN" sz="2700" b="1" dirty="0">
                <a:solidFill>
                  <a:srgbClr val="DA251C"/>
                </a:solidFill>
              </a:rPr>
              <a:t>答案</a:t>
            </a:r>
            <a:r>
              <a:rPr lang="zh-CN" altLang="zh-CN" sz="2700" dirty="0"/>
              <a:t>　</a:t>
            </a:r>
            <a:r>
              <a:rPr lang="en-US" altLang="zh-CN" sz="2700" dirty="0"/>
              <a:t>A</a:t>
            </a:r>
            <a:endParaRPr lang="zh-CN" altLang="zh-CN" sz="27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20072035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1005014-E992-4E15-B360-F7C24CCCED34}"/>
              </a:ext>
            </a:extLst>
          </p:cNvPr>
          <p:cNvSpPr/>
          <p:nvPr/>
        </p:nvSpPr>
        <p:spPr>
          <a:xfrm>
            <a:off x="234042" y="560858"/>
            <a:ext cx="11723913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solidFill>
                  <a:srgbClr val="DA251C"/>
                </a:solidFill>
              </a:rPr>
              <a:t>突破攻略</a:t>
            </a:r>
            <a:endParaRPr lang="en-US" altLang="zh-CN" sz="27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700" dirty="0"/>
              <a:t>　　</a:t>
            </a:r>
            <a:r>
              <a:rPr lang="zh-CN" altLang="zh-CN" sz="2700" dirty="0"/>
              <a:t>分析有机物分子中原子共线、共面问题的关键是根据典型分子的结构</a:t>
            </a:r>
            <a:r>
              <a:rPr lang="en-US" altLang="zh-CN" sz="2700" dirty="0"/>
              <a:t>(</a:t>
            </a:r>
            <a:r>
              <a:rPr lang="zh-CN" altLang="zh-CN" sz="2700" dirty="0"/>
              <a:t>如甲烷呈正四面体形、乙烯呈平面形、苯呈平面正六边形、乙炔呈直线形等</a:t>
            </a:r>
            <a:r>
              <a:rPr lang="en-US" altLang="zh-CN" sz="2700" dirty="0"/>
              <a:t>),</a:t>
            </a:r>
            <a:r>
              <a:rPr lang="zh-CN" altLang="zh-CN" sz="2700" dirty="0"/>
              <a:t>结合碳碳单键可以旋转</a:t>
            </a:r>
            <a:r>
              <a:rPr lang="en-US" altLang="zh-CN" sz="2700" dirty="0"/>
              <a:t>,</a:t>
            </a:r>
            <a:r>
              <a:rPr lang="zh-CN" altLang="zh-CN" sz="2700" dirty="0"/>
              <a:t>以及题中</a:t>
            </a:r>
            <a:r>
              <a:rPr lang="en-US" altLang="zh-CN" sz="2700" dirty="0"/>
              <a:t>“</a:t>
            </a:r>
            <a:r>
              <a:rPr lang="zh-CN" altLang="zh-CN" sz="2700" dirty="0"/>
              <a:t>可能</a:t>
            </a:r>
            <a:r>
              <a:rPr lang="en-US" altLang="zh-CN" sz="2700" dirty="0"/>
              <a:t>”“</a:t>
            </a:r>
            <a:r>
              <a:rPr lang="zh-CN" altLang="zh-CN" sz="2700" dirty="0"/>
              <a:t>一定</a:t>
            </a:r>
            <a:r>
              <a:rPr lang="en-US" altLang="zh-CN" sz="2700" dirty="0"/>
              <a:t>”“</a:t>
            </a:r>
            <a:r>
              <a:rPr lang="zh-CN" altLang="zh-CN" sz="2700" dirty="0"/>
              <a:t>最多</a:t>
            </a:r>
            <a:r>
              <a:rPr lang="en-US" altLang="zh-CN" sz="2700" dirty="0"/>
              <a:t>”“</a:t>
            </a:r>
            <a:r>
              <a:rPr lang="zh-CN" altLang="zh-CN" sz="2700" dirty="0"/>
              <a:t>最少</a:t>
            </a:r>
            <a:r>
              <a:rPr lang="en-US" altLang="zh-CN" sz="2700" dirty="0"/>
              <a:t>”</a:t>
            </a:r>
            <a:r>
              <a:rPr lang="zh-CN" altLang="zh-CN" sz="2700" dirty="0"/>
              <a:t>等关键词进行判断。</a:t>
            </a:r>
          </a:p>
          <a:p>
            <a:pPr>
              <a:lnSpc>
                <a:spcPct val="150000"/>
              </a:lnSpc>
            </a:pPr>
            <a:endParaRPr lang="zh-CN" altLang="zh-CN" sz="270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604999-5029-4342-87EB-A019F7297806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1278977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7053943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考向</a:t>
            </a:r>
            <a:r>
              <a:rPr lang="en-US" altLang="zh-CN" sz="2800" dirty="0">
                <a:solidFill>
                  <a:schemeClr val="tx1"/>
                </a:solidFill>
              </a:rPr>
              <a:t>1  </a:t>
            </a:r>
            <a:r>
              <a:rPr lang="zh-CN" altLang="en-US" sz="2800" dirty="0">
                <a:solidFill>
                  <a:schemeClr val="tx1"/>
                </a:solidFill>
              </a:rPr>
              <a:t>结合实验探究烃的结构与性质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考向</a:t>
            </a:r>
            <a:r>
              <a:rPr lang="en-US" altLang="zh-CN" sz="2800" dirty="0">
                <a:solidFill>
                  <a:schemeClr val="tx1"/>
                </a:solidFill>
              </a:rPr>
              <a:t>2  </a:t>
            </a:r>
            <a:r>
              <a:rPr lang="zh-CN" altLang="en-US" sz="2800" dirty="0">
                <a:solidFill>
                  <a:schemeClr val="tx1"/>
                </a:solidFill>
              </a:rPr>
              <a:t>同分异构体数目的判断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351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881656"/>
            <a:ext cx="11691256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近年来高考有关本部分内容的考查形式有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　　　</a:t>
            </a:r>
            <a:r>
              <a:rPr lang="en-US" altLang="zh-CN" sz="2800" dirty="0"/>
              <a:t>1.</a:t>
            </a:r>
            <a:r>
              <a:rPr lang="zh-CN" altLang="zh-CN" sz="2800" dirty="0"/>
              <a:t>结合实验探究</a:t>
            </a:r>
            <a:r>
              <a:rPr lang="en-US" altLang="zh-CN" sz="2800" dirty="0"/>
              <a:t>,</a:t>
            </a:r>
            <a:r>
              <a:rPr lang="zh-CN" altLang="zh-CN" sz="2800" dirty="0"/>
              <a:t>通过实验现象</a:t>
            </a:r>
            <a:r>
              <a:rPr lang="en-US" altLang="zh-CN" sz="2800" dirty="0"/>
              <a:t>,</a:t>
            </a:r>
            <a:r>
              <a:rPr lang="zh-CN" altLang="zh-CN" sz="2800" dirty="0"/>
              <a:t>判断有机物的性　质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2017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Ⅱ</a:t>
            </a:r>
            <a:r>
              <a:rPr lang="zh-CN" altLang="zh-CN" sz="2800" dirty="0"/>
              <a:t>第</a:t>
            </a:r>
            <a:r>
              <a:rPr lang="en-US" altLang="zh-CN" sz="2800" dirty="0"/>
              <a:t>10</a:t>
            </a:r>
            <a:r>
              <a:rPr lang="zh-CN" altLang="zh-CN" sz="2800" dirty="0"/>
              <a:t>题</a:t>
            </a:r>
            <a:r>
              <a:rPr lang="en-US" altLang="zh-CN" sz="2800" dirty="0"/>
              <a:t>,</a:t>
            </a:r>
            <a:r>
              <a:rPr lang="zh-CN" altLang="zh-CN" sz="2800" dirty="0"/>
              <a:t>考查乙烯、甲烷以及生活　中常见的有机物乙醇和乙酸的性质。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多方面、多角度考查有机物的结构和性质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2017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Ⅰ</a:t>
            </a:r>
            <a:r>
              <a:rPr lang="zh-CN" altLang="zh-CN" sz="2800" dirty="0"/>
              <a:t>第</a:t>
            </a:r>
            <a:r>
              <a:rPr lang="en-US" altLang="zh-CN" sz="2800" dirty="0"/>
              <a:t>9</a:t>
            </a:r>
            <a:r>
              <a:rPr lang="zh-CN" altLang="zh-CN" sz="2800" dirty="0"/>
              <a:t>题</a:t>
            </a:r>
            <a:r>
              <a:rPr lang="en-US" altLang="zh-CN" sz="2800" dirty="0"/>
              <a:t>,</a:t>
            </a:r>
            <a:r>
              <a:rPr lang="zh-CN" altLang="zh-CN" sz="2800" dirty="0"/>
              <a:t>综合考查三种有机物的同分异构体、化学性质和原子共面等知识。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给出题干信息</a:t>
            </a:r>
            <a:r>
              <a:rPr lang="en-US" altLang="zh-CN" sz="2800" dirty="0"/>
              <a:t>,</a:t>
            </a:r>
            <a:r>
              <a:rPr lang="zh-CN" altLang="zh-CN" sz="2800" dirty="0"/>
              <a:t>判断有机物同分异构体的数目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2016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Ⅱ</a:t>
            </a:r>
            <a:r>
              <a:rPr lang="zh-CN" altLang="zh-CN" sz="2800" dirty="0"/>
              <a:t>第</a:t>
            </a:r>
            <a:r>
              <a:rPr lang="en-US" altLang="zh-CN" sz="2800" dirty="0"/>
              <a:t>10</a:t>
            </a:r>
            <a:r>
              <a:rPr lang="zh-CN" altLang="zh-CN" sz="2800" dirty="0"/>
              <a:t>题</a:t>
            </a:r>
            <a:r>
              <a:rPr lang="en-US" altLang="zh-CN" sz="2800" dirty="0"/>
              <a:t>,2015</a:t>
            </a:r>
            <a:r>
              <a:rPr lang="zh-CN" altLang="zh-CN" sz="2800" dirty="0"/>
              <a:t>年新课标全国卷</a:t>
            </a:r>
            <a:r>
              <a:rPr lang="en-US" altLang="zh-CN" sz="2800" dirty="0"/>
              <a:t>Ⅱ</a:t>
            </a:r>
            <a:r>
              <a:rPr lang="zh-CN" altLang="zh-CN" sz="2800" dirty="0"/>
              <a:t>第</a:t>
            </a:r>
            <a:r>
              <a:rPr lang="en-US" altLang="zh-CN" sz="2800" dirty="0"/>
              <a:t>11</a:t>
            </a:r>
            <a:r>
              <a:rPr lang="zh-CN" altLang="zh-CN" sz="2800" dirty="0"/>
              <a:t>题均考查了有机物同分异构体数目的判断。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64577E5-9808-4E2A-B165-2198F82FAFFD}"/>
              </a:ext>
            </a:extLst>
          </p:cNvPr>
          <p:cNvSpPr/>
          <p:nvPr/>
        </p:nvSpPr>
        <p:spPr>
          <a:xfrm>
            <a:off x="234043" y="244823"/>
            <a:ext cx="117239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考情揭秘</a:t>
            </a:r>
          </a:p>
        </p:txBody>
      </p:sp>
      <p:sp>
        <p:nvSpPr>
          <p:cNvPr id="9" name="矩形 8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4B82ABB-7204-49CF-A448-E36A969B10E0}"/>
              </a:ext>
            </a:extLst>
          </p:cNvPr>
          <p:cNvSpPr/>
          <p:nvPr/>
        </p:nvSpPr>
        <p:spPr>
          <a:xfrm>
            <a:off x="234043" y="801913"/>
            <a:ext cx="1172391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（续表）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38785A3B-04C3-432D-A423-D01D4B842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71534"/>
              </p:ext>
            </p:extLst>
          </p:nvPr>
        </p:nvGraphicFramePr>
        <p:xfrm>
          <a:off x="493486" y="1517354"/>
          <a:ext cx="11248571" cy="4413299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452197166"/>
                    </a:ext>
                  </a:extLst>
                </a:gridCol>
                <a:gridCol w="3049814">
                  <a:extLst>
                    <a:ext uri="{9D8B030D-6E8A-4147-A177-3AD203B41FA5}">
                      <a16:colId xmlns="" xmlns:a16="http://schemas.microsoft.com/office/drawing/2014/main" val="1142463843"/>
                    </a:ext>
                  </a:extLst>
                </a:gridCol>
                <a:gridCol w="6369957">
                  <a:extLst>
                    <a:ext uri="{9D8B030D-6E8A-4147-A177-3AD203B41FA5}">
                      <a16:colId xmlns="" xmlns:a16="http://schemas.microsoft.com/office/drawing/2014/main" val="507570111"/>
                    </a:ext>
                  </a:extLst>
                </a:gridCol>
              </a:tblGrid>
              <a:tr h="7033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1" dirty="0">
                          <a:solidFill>
                            <a:srgbClr val="DA251C"/>
                          </a:solidFill>
                          <a:latin typeface="+mn-lt"/>
                          <a:ea typeface="+mn-ea"/>
                        </a:rPr>
                        <a:t>核心考点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n-lt"/>
                          <a:ea typeface="+mn-ea"/>
                          <a:cs typeface="+mn-cs"/>
                        </a:rPr>
                        <a:t>考题取样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n-lt"/>
                          <a:ea typeface="+mn-ea"/>
                          <a:cs typeface="+mn-cs"/>
                        </a:rPr>
                        <a:t>考向必究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9257953"/>
                  </a:ext>
                </a:extLst>
              </a:tr>
              <a:tr h="1095189"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同系物与同分异构体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Ⅱ,T10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烷烃二元取代物数目的判断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考向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158766"/>
                  </a:ext>
                </a:extLst>
              </a:tr>
              <a:tr h="13072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新课标全国卷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Ⅱ,T11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烷基法判断有机物同分异构体数目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0993686"/>
                  </a:ext>
                </a:extLst>
              </a:tr>
              <a:tr h="130727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新课标全国卷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Ⅱ,T8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等效氢法判断有机物的一元取代物数目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987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620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42937"/>
            <a:ext cx="1172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11</a:t>
            </a:r>
            <a:r>
              <a:rPr lang="zh-CN" altLang="zh-CN" sz="2800" dirty="0"/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甲烷、乙烯的结构与性质探究</a:t>
            </a:r>
            <a:r>
              <a:rPr lang="en-US" altLang="zh-CN" sz="2800" dirty="0"/>
              <a:t>][2017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Ⅱ,10,6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下列由实验得出的结论正确的是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799" y="-2"/>
            <a:ext cx="627743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1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结合实验探究烃的结构与性质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AFA8C801-41EB-4DB7-9F04-3269E8DBC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94476"/>
              </p:ext>
            </p:extLst>
          </p:nvPr>
        </p:nvGraphicFramePr>
        <p:xfrm>
          <a:off x="377189" y="2046514"/>
          <a:ext cx="11364869" cy="4636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138">
                  <a:extLst>
                    <a:ext uri="{9D8B030D-6E8A-4147-A177-3AD203B41FA5}">
                      <a16:colId xmlns="" xmlns:a16="http://schemas.microsoft.com/office/drawing/2014/main" val="2069982994"/>
                    </a:ext>
                  </a:extLst>
                </a:gridCol>
                <a:gridCol w="5374816">
                  <a:extLst>
                    <a:ext uri="{9D8B030D-6E8A-4147-A177-3AD203B41FA5}">
                      <a16:colId xmlns="" xmlns:a16="http://schemas.microsoft.com/office/drawing/2014/main" val="1805826267"/>
                    </a:ext>
                  </a:extLst>
                </a:gridCol>
                <a:gridCol w="4992915">
                  <a:extLst>
                    <a:ext uri="{9D8B030D-6E8A-4147-A177-3AD203B41FA5}">
                      <a16:colId xmlns="" xmlns:a16="http://schemas.microsoft.com/office/drawing/2014/main" val="1866715472"/>
                    </a:ext>
                  </a:extLst>
                </a:gridCol>
              </a:tblGrid>
              <a:tr h="478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实验</a:t>
                      </a:r>
                      <a:endParaRPr lang="zh-CN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结论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735289"/>
                  </a:ext>
                </a:extLst>
              </a:tr>
              <a:tr h="10094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将乙烯通入溴的四氯化碳溶液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溶液最终变为无色透明</a:t>
                      </a:r>
                      <a:endParaRPr lang="zh-CN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生成的</a:t>
                      </a: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1,2-</a:t>
                      </a: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二溴乙烷无色、可溶于四氯化碳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51779"/>
                  </a:ext>
                </a:extLst>
              </a:tr>
              <a:tr h="10094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B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乙醇和水都可与金属钠反应产生可燃性气体</a:t>
                      </a:r>
                      <a:endParaRPr lang="zh-CN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乙醇分子中的氢与水分子中的氢具有相同的活性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1190646"/>
                  </a:ext>
                </a:extLst>
              </a:tr>
              <a:tr h="10094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用乙酸浸泡水壶中的水垢</a:t>
                      </a: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可将其清除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乙酸的酸性小于碳酸的酸性</a:t>
                      </a:r>
                      <a:endParaRPr lang="zh-CN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4669325"/>
                  </a:ext>
                </a:extLst>
              </a:tr>
              <a:tr h="10094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endParaRPr lang="zh-CN" sz="26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甲烷与氯气在光照下反应后的混合气体能使湿润的石蕊试纸变红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生成的氯甲烷具有酸性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70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96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2C5AE7E-02F7-41F1-BF5E-91B94FC45F98}"/>
              </a:ext>
            </a:extLst>
          </p:cNvPr>
          <p:cNvSpPr/>
          <p:nvPr/>
        </p:nvSpPr>
        <p:spPr>
          <a:xfrm>
            <a:off x="250487" y="244823"/>
            <a:ext cx="11723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r>
              <a:rPr lang="zh-CN" altLang="zh-CN" sz="2800" dirty="0"/>
              <a:t>　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8DE80DB-BA52-4958-8BCF-E7AF296ABC2B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9A52871A-1328-4C26-B5BC-9746DD9C3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70976"/>
              </p:ext>
            </p:extLst>
          </p:nvPr>
        </p:nvGraphicFramePr>
        <p:xfrm>
          <a:off x="323057" y="938023"/>
          <a:ext cx="11545885" cy="553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600">
                  <a:extLst>
                    <a:ext uri="{9D8B030D-6E8A-4147-A177-3AD203B41FA5}">
                      <a16:colId xmlns="" xmlns:a16="http://schemas.microsoft.com/office/drawing/2014/main" val="3777559853"/>
                    </a:ext>
                  </a:extLst>
                </a:gridCol>
                <a:gridCol w="6072868">
                  <a:extLst>
                    <a:ext uri="{9D8B030D-6E8A-4147-A177-3AD203B41FA5}">
                      <a16:colId xmlns="" xmlns:a16="http://schemas.microsoft.com/office/drawing/2014/main" val="199993696"/>
                    </a:ext>
                  </a:extLst>
                </a:gridCol>
                <a:gridCol w="4620417">
                  <a:extLst>
                    <a:ext uri="{9D8B030D-6E8A-4147-A177-3AD203B41FA5}">
                      <a16:colId xmlns="" xmlns:a16="http://schemas.microsoft.com/office/drawing/2014/main" val="122520418"/>
                    </a:ext>
                  </a:extLst>
                </a:gridCol>
              </a:tblGrid>
              <a:tr h="138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   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+Br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   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BrCH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加成反应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生成无色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1,2-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二溴乙烷可溶于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841136"/>
                  </a:ext>
                </a:extLst>
              </a:tr>
              <a:tr h="138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2Na+2C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OH       2C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ONa+H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(Na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反应更剧烈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醇羟基中的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没有水羟基中的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活泼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6164661"/>
                  </a:ext>
                </a:extLst>
              </a:tr>
              <a:tr h="138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2CH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COOH+CaCO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(CH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COO)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Ca+CO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↑+H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酸性较强的酸制酸性较弱的酸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359993"/>
                  </a:ext>
                </a:extLst>
              </a:tr>
              <a:tr h="138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Cl+HCl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等一系列取代反应中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混合气体为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HCl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生成的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HCl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溶于水是强酸溶液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516499"/>
                  </a:ext>
                </a:extLst>
              </a:tr>
            </a:tbl>
          </a:graphicData>
        </a:graphic>
      </p:graphicFrame>
      <p:pic>
        <p:nvPicPr>
          <p:cNvPr id="68611" name="图片 639">
            <a:extLst>
              <a:ext uri="{FF2B5EF4-FFF2-40B4-BE49-F238E27FC236}">
                <a16:creationId xmlns="" xmlns:a16="http://schemas.microsoft.com/office/drawing/2014/main" id="{3A93AC49-A88C-4E7D-A162-DEE3A812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41" y="1247904"/>
            <a:ext cx="515143" cy="3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图片 640">
            <a:extLst>
              <a:ext uri="{FF2B5EF4-FFF2-40B4-BE49-F238E27FC236}">
                <a16:creationId xmlns="" xmlns:a16="http://schemas.microsoft.com/office/drawing/2014/main" id="{34826445-936E-4C8D-8887-76F8B4E7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6" y="1226296"/>
            <a:ext cx="515143" cy="3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" name="图片 641">
            <a:extLst>
              <a:ext uri="{FF2B5EF4-FFF2-40B4-BE49-F238E27FC236}">
                <a16:creationId xmlns="" xmlns:a16="http://schemas.microsoft.com/office/drawing/2014/main" id="{75E88808-067C-49EB-9420-A088082A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" y="5159026"/>
            <a:ext cx="629444" cy="5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39">
            <a:extLst>
              <a:ext uri="{FF2B5EF4-FFF2-40B4-BE49-F238E27FC236}">
                <a16:creationId xmlns="" xmlns:a16="http://schemas.microsoft.com/office/drawing/2014/main" id="{CF0EE8EF-2641-4D55-B561-CA52651A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85" y="2597812"/>
            <a:ext cx="515143" cy="3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640">
            <a:extLst>
              <a:ext uri="{FF2B5EF4-FFF2-40B4-BE49-F238E27FC236}">
                <a16:creationId xmlns="" xmlns:a16="http://schemas.microsoft.com/office/drawing/2014/main" id="{725CE036-033C-4557-831C-9E64E6C9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31" y="3979021"/>
            <a:ext cx="515143" cy="3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977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475256"/>
            <a:ext cx="11691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乙烯与溴发生加成反应生成的</a:t>
            </a:r>
            <a:r>
              <a:rPr lang="en-US" altLang="zh-CN" sz="2800" dirty="0"/>
              <a:t>1,2-</a:t>
            </a:r>
            <a:r>
              <a:rPr lang="zh-CN" altLang="zh-CN" sz="2800" dirty="0"/>
              <a:t>二溴乙烷是一种无色、可溶于</a:t>
            </a:r>
            <a:r>
              <a:rPr lang="en-US" altLang="zh-CN" sz="2800" dirty="0"/>
              <a:t>CCl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的有机物</a:t>
            </a:r>
            <a:r>
              <a:rPr lang="en-US" altLang="zh-CN" sz="2800" dirty="0"/>
              <a:t>,A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乙醇和水均能与</a:t>
            </a:r>
            <a:r>
              <a:rPr lang="en-US" altLang="zh-CN" sz="2800" dirty="0"/>
              <a:t>Na</a:t>
            </a:r>
            <a:r>
              <a:rPr lang="zh-CN" altLang="zh-CN" sz="2800" dirty="0"/>
              <a:t>反应生成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但</a:t>
            </a:r>
            <a:r>
              <a:rPr lang="en-US" altLang="zh-CN" sz="2800" dirty="0"/>
              <a:t>Na</a:t>
            </a:r>
            <a:r>
              <a:rPr lang="zh-CN" altLang="zh-CN" sz="2800" dirty="0"/>
              <a:t>与水反应更剧烈</a:t>
            </a:r>
            <a:r>
              <a:rPr lang="en-US" altLang="zh-CN" sz="2800" dirty="0"/>
              <a:t>,</a:t>
            </a:r>
            <a:r>
              <a:rPr lang="zh-CN" altLang="zh-CN" sz="2800" dirty="0"/>
              <a:t>故水分子中氢的活性强于乙醇分子中氢的活性</a:t>
            </a:r>
            <a:r>
              <a:rPr lang="en-US" altLang="zh-CN" sz="2800" dirty="0"/>
              <a:t>,</a:t>
            </a:r>
            <a:r>
              <a:rPr lang="zh-CN" altLang="zh-CN" sz="2800" dirty="0"/>
              <a:t>需要注意的是乙醇分子中只有</a:t>
            </a:r>
            <a:r>
              <a:rPr lang="en-US" altLang="zh-CN" sz="2800" dirty="0"/>
              <a:t>—OH</a:t>
            </a:r>
            <a:r>
              <a:rPr lang="zh-CN" altLang="zh-CN" sz="2800" dirty="0"/>
              <a:t>中的</a:t>
            </a:r>
            <a:r>
              <a:rPr lang="en-US" altLang="zh-CN" sz="2800" dirty="0"/>
              <a:t>H</a:t>
            </a:r>
            <a:r>
              <a:rPr lang="zh-CN" altLang="zh-CN" sz="2800" dirty="0"/>
              <a:t>能与</a:t>
            </a:r>
            <a:r>
              <a:rPr lang="en-US" altLang="zh-CN" sz="2800" dirty="0"/>
              <a:t>Na</a:t>
            </a:r>
            <a:r>
              <a:rPr lang="zh-CN" altLang="zh-CN" sz="2800" dirty="0"/>
              <a:t>反应</a:t>
            </a:r>
            <a:r>
              <a:rPr lang="en-US" altLang="zh-CN" sz="2800" dirty="0"/>
              <a:t>,</a:t>
            </a:r>
            <a:r>
              <a:rPr lang="zh-CN" altLang="zh-CN" sz="2800" dirty="0"/>
              <a:t>乙醇分子中氢的活性不完全相同</a:t>
            </a:r>
            <a:r>
              <a:rPr lang="en-US" altLang="zh-CN" sz="2800" dirty="0"/>
              <a:t>,B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乙酸能除去水垢</a:t>
            </a:r>
            <a:r>
              <a:rPr lang="en-US" altLang="zh-CN" sz="2800" dirty="0"/>
              <a:t>,</a:t>
            </a:r>
            <a:r>
              <a:rPr lang="zh-CN" altLang="zh-CN" sz="2800" dirty="0"/>
              <a:t>说明酸性</a:t>
            </a:r>
            <a:r>
              <a:rPr lang="en-US" altLang="zh-CN" sz="2800" dirty="0"/>
              <a:t>:</a:t>
            </a:r>
            <a:r>
              <a:rPr lang="zh-CN" altLang="zh-CN" sz="2800" dirty="0"/>
              <a:t>乙酸</a:t>
            </a:r>
            <a:r>
              <a:rPr lang="en-US" altLang="zh-CN" sz="2800" dirty="0"/>
              <a:t>&gt;</a:t>
            </a:r>
            <a:r>
              <a:rPr lang="zh-CN" altLang="zh-CN" sz="2800" dirty="0"/>
              <a:t>碳酸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;CH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与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发生取代反应生成的气体中</a:t>
            </a:r>
            <a:r>
              <a:rPr lang="en-US" altLang="zh-CN" sz="2800" dirty="0"/>
              <a:t>,CH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Cl</a:t>
            </a:r>
            <a:r>
              <a:rPr lang="zh-CN" altLang="zh-CN" sz="2800" dirty="0"/>
              <a:t>不具有酸性</a:t>
            </a:r>
            <a:r>
              <a:rPr lang="en-US" altLang="zh-CN" sz="2800" dirty="0"/>
              <a:t>,</a:t>
            </a:r>
            <a:r>
              <a:rPr lang="zh-CN" altLang="zh-CN" sz="2800" dirty="0"/>
              <a:t>但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能使湿润的石蕊试纸变红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A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</p:spTree>
    <p:extLst>
      <p:ext uri="{BB962C8B-B14F-4D97-AF65-F5344CB8AC3E}">
        <p14:creationId xmlns:p14="http://schemas.microsoft.com/office/powerpoint/2010/main" val="38551817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386356"/>
            <a:ext cx="116912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12</a:t>
            </a:r>
            <a:r>
              <a:rPr lang="zh-CN" altLang="zh-CN" sz="2800" dirty="0"/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苯的结构与性质探究</a:t>
            </a:r>
            <a:r>
              <a:rPr lang="en-US" altLang="zh-CN" sz="2800" dirty="0"/>
              <a:t>][2017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Ⅰ,9,6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化合物</a:t>
            </a:r>
            <a:r>
              <a:rPr lang="en-US" altLang="zh-CN" sz="2800" dirty="0"/>
              <a:t>         (b)</a:t>
            </a:r>
            <a:r>
              <a:rPr lang="zh-CN" altLang="zh-CN" sz="2800" dirty="0"/>
              <a:t>、</a:t>
            </a:r>
            <a:endParaRPr lang="en-US" altLang="zh-CN" sz="2800" dirty="0"/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(d)</a:t>
            </a:r>
            <a:r>
              <a:rPr lang="zh-CN" altLang="zh-CN" sz="2800" dirty="0"/>
              <a:t>、</a:t>
            </a:r>
            <a:r>
              <a:rPr lang="en-US" altLang="zh-CN" sz="2800" dirty="0"/>
              <a:t>      (p)</a:t>
            </a:r>
            <a:r>
              <a:rPr lang="zh-CN" altLang="zh-CN" sz="2800" dirty="0"/>
              <a:t>的分子式均为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6</a:t>
            </a:r>
            <a:r>
              <a:rPr lang="en-US" altLang="zh-CN" sz="2800" dirty="0"/>
              <a:t>,</a:t>
            </a:r>
            <a:r>
              <a:rPr lang="zh-CN" altLang="zh-CN" sz="2800" dirty="0"/>
              <a:t>下列说法正确的是</a:t>
            </a:r>
            <a:endParaRPr lang="en-US" altLang="zh-CN" sz="2800" dirty="0"/>
          </a:p>
          <a:p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A.b</a:t>
            </a:r>
            <a:r>
              <a:rPr lang="zh-CN" altLang="zh-CN" sz="2800" dirty="0"/>
              <a:t>的同分异构体只有</a:t>
            </a:r>
            <a:r>
              <a:rPr lang="en-US" altLang="zh-CN" sz="2800" dirty="0"/>
              <a:t>d</a:t>
            </a:r>
            <a:r>
              <a:rPr lang="zh-CN" altLang="zh-CN" sz="2800" dirty="0"/>
              <a:t>和</a:t>
            </a:r>
            <a:r>
              <a:rPr lang="en-US" altLang="zh-CN" sz="2800" dirty="0"/>
              <a:t>p</a:t>
            </a:r>
            <a:r>
              <a:rPr lang="zh-CN" altLang="zh-CN" sz="2800" dirty="0"/>
              <a:t>两种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B.b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、</a:t>
            </a:r>
            <a:r>
              <a:rPr lang="en-US" altLang="zh-CN" sz="2800" dirty="0"/>
              <a:t>p</a:t>
            </a:r>
            <a:r>
              <a:rPr lang="zh-CN" altLang="zh-CN" sz="2800" dirty="0"/>
              <a:t>的二氯代物均只有三种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C.b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、</a:t>
            </a:r>
            <a:r>
              <a:rPr lang="en-US" altLang="zh-CN" sz="2800" dirty="0"/>
              <a:t>p</a:t>
            </a:r>
            <a:r>
              <a:rPr lang="zh-CN" altLang="zh-CN" sz="2800" dirty="0"/>
              <a:t>均可与酸性高锰酸钾溶液反应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D.b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、</a:t>
            </a:r>
            <a:r>
              <a:rPr lang="en-US" altLang="zh-CN" sz="2800" dirty="0"/>
              <a:t>p</a:t>
            </a:r>
            <a:r>
              <a:rPr lang="zh-CN" altLang="zh-CN" sz="2800" dirty="0"/>
              <a:t>中只有</a:t>
            </a:r>
            <a:r>
              <a:rPr lang="en-US" altLang="zh-CN" sz="2800" dirty="0"/>
              <a:t>b</a:t>
            </a:r>
            <a:r>
              <a:rPr lang="zh-CN" altLang="zh-CN" sz="2800" dirty="0"/>
              <a:t>的所有原子处于同一平面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92DA38F-C5AA-44EB-89CE-29EC9754F9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80220" y="599243"/>
            <a:ext cx="579120" cy="435489"/>
          </a:xfrm>
          <a:prstGeom prst="rect">
            <a:avLst/>
          </a:prstGeom>
        </p:spPr>
      </p:pic>
      <p:pic>
        <p:nvPicPr>
          <p:cNvPr id="6" name="2017LQLZ1.jpg" descr="id:2147510671;FounderCES">
            <a:extLst>
              <a:ext uri="{FF2B5EF4-FFF2-40B4-BE49-F238E27FC236}">
                <a16:creationId xmlns="" xmlns:a16="http://schemas.microsoft.com/office/drawing/2014/main" id="{176231AE-F50B-49B7-B639-33ED7D32DC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841" y="1589343"/>
            <a:ext cx="358984" cy="435489"/>
          </a:xfrm>
          <a:prstGeom prst="rect">
            <a:avLst/>
          </a:prstGeom>
        </p:spPr>
      </p:pic>
      <p:pic>
        <p:nvPicPr>
          <p:cNvPr id="7" name="2017LQLZ2.jpg" descr="id:2147510678;FounderCES">
            <a:extLst>
              <a:ext uri="{FF2B5EF4-FFF2-40B4-BE49-F238E27FC236}">
                <a16:creationId xmlns="" xmlns:a16="http://schemas.microsoft.com/office/drawing/2014/main" id="{EC490B35-98E2-4243-8F64-D45C651728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7375" y="1462487"/>
            <a:ext cx="358984" cy="6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71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386356"/>
            <a:ext cx="11691256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r>
              <a:rPr lang="zh-CN" altLang="zh-CN" sz="2800" dirty="0"/>
              <a:t>　</a:t>
            </a:r>
            <a:endParaRPr lang="en-US" altLang="zh-CN" sz="28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ADB759E-6B46-4C97-9525-5C16E9551521}"/>
              </a:ext>
            </a:extLst>
          </p:cNvPr>
          <p:cNvSpPr/>
          <p:nvPr/>
        </p:nvSpPr>
        <p:spPr>
          <a:xfrm>
            <a:off x="406799" y="1273202"/>
            <a:ext cx="4216219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有多种链状不饱和烃</a:t>
            </a:r>
            <a:endParaRPr lang="zh-CN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A771EDA-3372-40CF-92FE-22994818C8EB}"/>
              </a:ext>
            </a:extLst>
          </p:cNvPr>
          <p:cNvSpPr/>
          <p:nvPr/>
        </p:nvSpPr>
        <p:spPr>
          <a:xfrm>
            <a:off x="5572295" y="1250324"/>
            <a:ext cx="43140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判断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的同分异构体有多种</a:t>
            </a:r>
            <a:endParaRPr lang="zh-CN" altLang="zh-CN" sz="2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82D8A5-9363-4267-909D-B13C0802606D}"/>
              </a:ext>
            </a:extLst>
          </p:cNvPr>
          <p:cNvSpPr/>
          <p:nvPr/>
        </p:nvSpPr>
        <p:spPr>
          <a:xfrm>
            <a:off x="406799" y="2236415"/>
            <a:ext cx="3751348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分子中有两种氢原子 </a:t>
            </a:r>
            <a:endParaRPr lang="zh-CN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FF19727-8CD2-4A2E-B34B-74FEB73A55F3}"/>
              </a:ext>
            </a:extLst>
          </p:cNvPr>
          <p:cNvSpPr/>
          <p:nvPr/>
        </p:nvSpPr>
        <p:spPr>
          <a:xfrm>
            <a:off x="406799" y="3269218"/>
            <a:ext cx="3874779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分子中无碳碳双键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B93CE-8E51-41FB-8823-F4125B849E96}"/>
              </a:ext>
            </a:extLst>
          </p:cNvPr>
          <p:cNvSpPr/>
          <p:nvPr/>
        </p:nvSpPr>
        <p:spPr>
          <a:xfrm>
            <a:off x="406799" y="4381604"/>
            <a:ext cx="509411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与其他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个原子形成单键的碳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原子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其所含的所有原子不共面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448D9FC-B026-41D1-980C-EEDEE931BFFF}"/>
              </a:ext>
            </a:extLst>
          </p:cNvPr>
          <p:cNvSpPr/>
          <p:nvPr/>
        </p:nvSpPr>
        <p:spPr>
          <a:xfrm>
            <a:off x="6860034" y="2297285"/>
            <a:ext cx="39549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判断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的二氯代物种类数</a:t>
            </a:r>
            <a:endParaRPr lang="zh-CN" altLang="zh-CN" sz="28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61BF420-5A52-4452-8660-A73FB17630B8}"/>
              </a:ext>
            </a:extLst>
          </p:cNvPr>
          <p:cNvSpPr/>
          <p:nvPr/>
        </p:nvSpPr>
        <p:spPr>
          <a:xfrm>
            <a:off x="5191165" y="3232414"/>
            <a:ext cx="6288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判断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不能与酸性高锰酸钾溶液反应</a:t>
            </a:r>
            <a:endParaRPr lang="zh-CN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0AA49B7-0B3C-4D57-A948-FC0E934A645D}"/>
              </a:ext>
            </a:extLst>
          </p:cNvPr>
          <p:cNvSpPr/>
          <p:nvPr/>
        </p:nvSpPr>
        <p:spPr>
          <a:xfrm>
            <a:off x="6380813" y="4586615"/>
            <a:ext cx="55707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判断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结构中均含有单键碳原子</a:t>
            </a:r>
            <a:endParaRPr lang="zh-CN" altLang="en-US" sz="2800" dirty="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4FB8C23-21EE-4461-A4FE-EC4B1227C5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94399" y="1395663"/>
            <a:ext cx="806515" cy="4649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8E63AE0-00E1-41F1-BE75-E590DD3C71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81578" y="2292079"/>
            <a:ext cx="2510836" cy="6641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2335933-9B69-4B0B-B80E-A7F7F96A70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91141" y="3387643"/>
            <a:ext cx="806515" cy="464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00016D5-865F-4022-80A0-BB62EEBF22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36198" y="4758582"/>
            <a:ext cx="806515" cy="4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8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586381"/>
            <a:ext cx="11691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有机物</a:t>
            </a:r>
            <a:r>
              <a:rPr lang="en-US" altLang="zh-CN" sz="2800" dirty="0"/>
              <a:t>d</a:t>
            </a:r>
            <a:r>
              <a:rPr lang="zh-CN" altLang="zh-CN" sz="2800" dirty="0"/>
              <a:t>为环烯</a:t>
            </a:r>
            <a:r>
              <a:rPr lang="en-US" altLang="zh-CN" sz="2800" dirty="0"/>
              <a:t>,</a:t>
            </a:r>
            <a:r>
              <a:rPr lang="zh-CN" altLang="zh-CN" sz="2800" dirty="0"/>
              <a:t>有机物</a:t>
            </a:r>
            <a:r>
              <a:rPr lang="en-US" altLang="zh-CN" sz="2800" dirty="0"/>
              <a:t>p</a:t>
            </a:r>
            <a:r>
              <a:rPr lang="zh-CN" altLang="zh-CN" sz="2800" dirty="0"/>
              <a:t>为环烷烃。苯的同分异构体还有链状不饱和烃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                                              </a:t>
            </a:r>
            <a:r>
              <a:rPr lang="zh-CN" altLang="en-US" sz="2800" dirty="0"/>
              <a:t>、                                               </a:t>
            </a:r>
            <a:r>
              <a:rPr lang="zh-CN" altLang="zh-CN" sz="2800" dirty="0"/>
              <a:t>等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;d</a:t>
            </a:r>
            <a:r>
              <a:rPr lang="zh-CN" altLang="zh-CN" sz="2800" dirty="0"/>
              <a:t>的二氯代物有</a:t>
            </a:r>
            <a:r>
              <a:rPr lang="en-US" altLang="zh-CN" sz="2800" dirty="0"/>
              <a:t>6</a:t>
            </a:r>
            <a:r>
              <a:rPr lang="zh-CN" altLang="zh-CN" sz="2800" dirty="0"/>
              <a:t>种</a:t>
            </a:r>
            <a:r>
              <a:rPr lang="en-US" altLang="zh-CN" sz="2800" dirty="0"/>
              <a:t>,</a:t>
            </a:r>
            <a:r>
              <a:rPr lang="zh-CN" altLang="zh-CN" sz="2800" dirty="0"/>
              <a:t>结构简式如下</a:t>
            </a:r>
            <a:r>
              <a:rPr lang="en-US" altLang="zh-CN" sz="2800" dirty="0"/>
              <a:t>:                                                          </a:t>
            </a:r>
            <a:r>
              <a:rPr lang="zh-CN" altLang="en-US" sz="2800" dirty="0"/>
              <a:t>，</a:t>
            </a:r>
            <a:r>
              <a:rPr lang="en-US" altLang="zh-CN" sz="2800" dirty="0"/>
              <a:t>B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;b</a:t>
            </a:r>
            <a:r>
              <a:rPr lang="zh-CN" altLang="zh-CN" sz="2800" dirty="0"/>
              <a:t>为苯</a:t>
            </a:r>
            <a:r>
              <a:rPr lang="en-US" altLang="zh-CN" sz="2800" dirty="0"/>
              <a:t>,</a:t>
            </a:r>
            <a:r>
              <a:rPr lang="zh-CN" altLang="zh-CN" sz="2800" dirty="0"/>
              <a:t>不能与酸性高锰酸钾溶液反应</a:t>
            </a:r>
            <a:r>
              <a:rPr lang="en-US" altLang="zh-CN" sz="2800" dirty="0"/>
              <a:t>,p</a:t>
            </a:r>
            <a:r>
              <a:rPr lang="zh-CN" altLang="zh-CN" sz="2800" dirty="0"/>
              <a:t>是环烷烃</a:t>
            </a:r>
            <a:r>
              <a:rPr lang="en-US" altLang="zh-CN" sz="2800" dirty="0"/>
              <a:t>,</a:t>
            </a:r>
            <a:r>
              <a:rPr lang="zh-CN" altLang="zh-CN" sz="2800" dirty="0"/>
              <a:t>属于饱和烃</a:t>
            </a:r>
            <a:r>
              <a:rPr lang="en-US" altLang="zh-CN" sz="2800" dirty="0"/>
              <a:t>,</a:t>
            </a:r>
            <a:r>
              <a:rPr lang="zh-CN" altLang="zh-CN" sz="2800" dirty="0"/>
              <a:t>不能与酸性高锰酸钾溶液反应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只有苯分子中所有原子共面</a:t>
            </a:r>
            <a:r>
              <a:rPr lang="en-US" altLang="zh-CN" sz="2800" dirty="0"/>
              <a:t>,d</a:t>
            </a:r>
            <a:r>
              <a:rPr lang="zh-CN" altLang="zh-CN" sz="2800" dirty="0"/>
              <a:t>、</a:t>
            </a:r>
            <a:r>
              <a:rPr lang="en-US" altLang="zh-CN" sz="2800" dirty="0"/>
              <a:t>p</a:t>
            </a:r>
            <a:r>
              <a:rPr lang="zh-CN" altLang="zh-CN" sz="2800" dirty="0"/>
              <a:t>中均有碳原子与其他</a:t>
            </a:r>
            <a:r>
              <a:rPr lang="en-US" altLang="zh-CN" sz="2800" dirty="0"/>
              <a:t>4</a:t>
            </a:r>
            <a:r>
              <a:rPr lang="zh-CN" altLang="zh-CN" sz="2800" dirty="0"/>
              <a:t>个原子形成共价单键</a:t>
            </a:r>
            <a:r>
              <a:rPr lang="en-US" altLang="zh-CN" sz="2800" dirty="0"/>
              <a:t>,</a:t>
            </a:r>
            <a:r>
              <a:rPr lang="zh-CN" altLang="zh-CN" sz="2800" dirty="0"/>
              <a:t>所有原子不共面</a:t>
            </a:r>
            <a:r>
              <a:rPr lang="en-US" altLang="zh-CN" sz="2800" dirty="0"/>
              <a:t>,D</a:t>
            </a:r>
            <a:r>
              <a:rPr lang="zh-CN" altLang="zh-CN" sz="2800" dirty="0"/>
              <a:t>项正确。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5B7AF9B-28D2-47CF-B344-74309B84F648}"/>
              </a:ext>
            </a:extLst>
          </p:cNvPr>
          <p:cNvPicPr/>
          <p:nvPr/>
        </p:nvPicPr>
        <p:blipFill rotWithShape="1">
          <a:blip r:embed="rId3"/>
          <a:srcRect r="3633"/>
          <a:stretch/>
        </p:blipFill>
        <p:spPr>
          <a:xfrm>
            <a:off x="1241425" y="1452265"/>
            <a:ext cx="3873500" cy="3784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F53CDF8-791B-48ED-8A26-28369E8121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12104" y="1483505"/>
            <a:ext cx="4276091" cy="339320"/>
          </a:xfrm>
          <a:prstGeom prst="rect">
            <a:avLst/>
          </a:prstGeom>
        </p:spPr>
      </p:pic>
      <p:pic>
        <p:nvPicPr>
          <p:cNvPr id="11" name="2017LQHX1.jpg" descr="id:2147510699;FounderCES">
            <a:extLst>
              <a:ext uri="{FF2B5EF4-FFF2-40B4-BE49-F238E27FC236}">
                <a16:creationId xmlns="" xmlns:a16="http://schemas.microsoft.com/office/drawing/2014/main" id="{A33BC2DB-3887-4818-98DE-2BC0E08F8F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43550" y="1878633"/>
            <a:ext cx="4858980" cy="7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2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EA5E433-12A3-47D9-96FC-E1C5A5825E7B}"/>
              </a:ext>
            </a:extLst>
          </p:cNvPr>
          <p:cNvSpPr/>
          <p:nvPr/>
        </p:nvSpPr>
        <p:spPr>
          <a:xfrm>
            <a:off x="268515" y="306875"/>
            <a:ext cx="11691256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考点扫描</a:t>
            </a:r>
            <a:endParaRPr lang="en-US" altLang="zh-CN" sz="2800" b="1" dirty="0">
              <a:solidFill>
                <a:srgbClr val="DA251C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F13ADCCF-C6CF-49B7-9448-51F354905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81140"/>
              </p:ext>
            </p:extLst>
          </p:nvPr>
        </p:nvGraphicFramePr>
        <p:xfrm>
          <a:off x="373742" y="1031224"/>
          <a:ext cx="11348357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821">
                  <a:extLst>
                    <a:ext uri="{9D8B030D-6E8A-4147-A177-3AD203B41FA5}">
                      <a16:colId xmlns="" xmlns:a16="http://schemas.microsoft.com/office/drawing/2014/main" val="1275102211"/>
                    </a:ext>
                  </a:extLst>
                </a:gridCol>
                <a:gridCol w="10433536">
                  <a:extLst>
                    <a:ext uri="{9D8B030D-6E8A-4147-A177-3AD203B41FA5}">
                      <a16:colId xmlns="" xmlns:a16="http://schemas.microsoft.com/office/drawing/2014/main" val="3609843270"/>
                    </a:ext>
                  </a:extLst>
                </a:gridCol>
              </a:tblGrid>
              <a:tr h="4680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有机物原子的共线、共面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[2017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江苏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 11B]             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     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分子中所有碳原子均处于同一平面上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(×)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[2016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全国卷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Ⅲ,10C]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异丙苯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               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中碳原子可能都处于同一平面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(×)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[2016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浙江理综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 10B]CH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CH       CHCH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分子中的四个碳原子在同一直线上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(×)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[2015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新课标全国卷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Ⅰ,38(4)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节选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异戊二烯分子中最多有</a:t>
                      </a:r>
                      <a:r>
                        <a:rPr lang="zh-CN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</a:t>
                      </a:r>
                      <a:r>
                        <a:rPr lang="zh-CN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个原子共平面。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3935315"/>
                  </a:ext>
                </a:extLst>
              </a:tr>
            </a:tbl>
          </a:graphicData>
        </a:graphic>
      </p:graphicFrame>
      <p:pic>
        <p:nvPicPr>
          <p:cNvPr id="69636" name="图片 663">
            <a:extLst>
              <a:ext uri="{FF2B5EF4-FFF2-40B4-BE49-F238E27FC236}">
                <a16:creationId xmlns="" xmlns:a16="http://schemas.microsoft.com/office/drawing/2014/main" id="{318FE174-2499-4EEC-A7AC-6034B5B4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2" y="1315656"/>
            <a:ext cx="1397283" cy="4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LYJLQNSJHXDY-32.jpg">
            <a:extLst>
              <a:ext uri="{FF2B5EF4-FFF2-40B4-BE49-F238E27FC236}">
                <a16:creationId xmlns="" xmlns:a16="http://schemas.microsoft.com/office/drawing/2014/main" id="{A1AF43E9-72B2-443E-AD49-0E0ABB75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20" y="1070118"/>
            <a:ext cx="1442357" cy="9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图片 665">
            <a:extLst>
              <a:ext uri="{FF2B5EF4-FFF2-40B4-BE49-F238E27FC236}">
                <a16:creationId xmlns="" xmlns:a16="http://schemas.microsoft.com/office/drawing/2014/main" id="{A17221AC-EC8C-42D8-AE9F-D8294E57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2" y="2446977"/>
            <a:ext cx="1149378" cy="4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3" name="图片 666">
            <a:extLst>
              <a:ext uri="{FF2B5EF4-FFF2-40B4-BE49-F238E27FC236}">
                <a16:creationId xmlns="" xmlns:a16="http://schemas.microsoft.com/office/drawing/2014/main" id="{123CE08D-54DA-4FDD-BEED-4F8E54A7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40" y="3729689"/>
            <a:ext cx="441779" cy="4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234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CFBCDB-577C-4C84-9BF9-814CC413FB39}"/>
              </a:ext>
            </a:extLst>
          </p:cNvPr>
          <p:cNvSpPr/>
          <p:nvPr/>
        </p:nvSpPr>
        <p:spPr>
          <a:xfrm>
            <a:off x="250487" y="742937"/>
            <a:ext cx="1172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</a:rPr>
              <a:t>13</a:t>
            </a:r>
            <a:r>
              <a:rPr lang="zh-CN" altLang="zh-CN" sz="2800" dirty="0">
                <a:solidFill>
                  <a:srgbClr val="DA251C"/>
                </a:solidFill>
              </a:rPr>
              <a:t>　</a:t>
            </a:r>
            <a:r>
              <a:rPr lang="en-US" altLang="zh-CN" sz="2800" dirty="0"/>
              <a:t>[</a:t>
            </a:r>
            <a:r>
              <a:rPr lang="zh-CN" altLang="zh-CN" sz="2800" dirty="0"/>
              <a:t>烷烃二元取代物数目的判断</a:t>
            </a:r>
            <a:r>
              <a:rPr lang="en-US" altLang="zh-CN" sz="2800" dirty="0"/>
              <a:t>][2016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Ⅱ,10,6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的有机物共有</a:t>
            </a:r>
            <a:r>
              <a:rPr lang="en-US" altLang="zh-CN" sz="2800" dirty="0"/>
              <a:t>(</a:t>
            </a:r>
            <a:r>
              <a:rPr lang="zh-CN" altLang="zh-CN" sz="2800" dirty="0"/>
              <a:t>不含立体异构</a:t>
            </a:r>
            <a:r>
              <a:rPr lang="en-US" altLang="zh-CN" sz="2800" dirty="0"/>
              <a:t>)</a:t>
            </a:r>
            <a:r>
              <a:rPr lang="zh-CN" altLang="zh-CN" sz="2800" dirty="0"/>
              <a:t>　　　　　　　　　　　　 　　　　　　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A.7</a:t>
            </a:r>
            <a:r>
              <a:rPr lang="zh-CN" altLang="zh-CN" sz="2800" dirty="0"/>
              <a:t>种</a:t>
            </a:r>
            <a:r>
              <a:rPr lang="en-US" altLang="zh-CN" sz="2800" dirty="0"/>
              <a:t>	     </a:t>
            </a:r>
            <a:r>
              <a:rPr lang="en-US" altLang="zh-CN" sz="2800" dirty="0" smtClean="0"/>
              <a:t>         </a:t>
            </a:r>
            <a:r>
              <a:rPr lang="en-US" altLang="zh-CN" sz="2800" dirty="0"/>
              <a:t>B.8</a:t>
            </a:r>
            <a:r>
              <a:rPr lang="zh-CN" altLang="zh-CN" sz="2800" dirty="0"/>
              <a:t>种</a:t>
            </a:r>
            <a:r>
              <a:rPr lang="en-US" altLang="zh-CN" sz="2800" dirty="0"/>
              <a:t>	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C.9</a:t>
            </a:r>
            <a:r>
              <a:rPr lang="zh-CN" altLang="zh-CN" sz="2800" dirty="0"/>
              <a:t>种</a:t>
            </a:r>
            <a:r>
              <a:rPr lang="en-US" altLang="zh-CN" sz="2800" dirty="0"/>
              <a:t>	       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D.10</a:t>
            </a:r>
            <a:r>
              <a:rPr lang="zh-CN" altLang="zh-CN" sz="2800" dirty="0"/>
              <a:t>种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r>
              <a:rPr lang="zh-CN" altLang="zh-CN" sz="2800" dirty="0"/>
              <a:t>　</a:t>
            </a:r>
            <a:endParaRPr lang="en-US" altLang="zh-CN" sz="2800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A6C60BF-FD67-4859-A866-B3E2AFF0A966}"/>
              </a:ext>
            </a:extLst>
          </p:cNvPr>
          <p:cNvSpPr/>
          <p:nvPr/>
        </p:nvSpPr>
        <p:spPr>
          <a:xfrm>
            <a:off x="1066799" y="-2"/>
            <a:ext cx="521970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2   </a:t>
            </a:r>
            <a:r>
              <a:rPr lang="zh-CN" altLang="en-US" sz="2800" dirty="0">
                <a:solidFill>
                  <a:srgbClr val="DA251C"/>
                </a:solidFill>
                <a:ea typeface="微软雅黑" panose="020B0503020204020204" pitchFamily="34" charset="-122"/>
              </a:rPr>
              <a:t>同分异构体数目的判断</a:t>
            </a:r>
          </a:p>
        </p:txBody>
      </p:sp>
      <p:pic>
        <p:nvPicPr>
          <p:cNvPr id="7" name="DYSJSRLC-20.jpg" descr="id:2147510777;FounderCES">
            <a:extLst>
              <a:ext uri="{FF2B5EF4-FFF2-40B4-BE49-F238E27FC236}">
                <a16:creationId xmlns="" xmlns:a16="http://schemas.microsoft.com/office/drawing/2014/main" id="{466543B0-4B87-4767-908E-55E60367A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7956" y="4725955"/>
            <a:ext cx="8374744" cy="11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C5BDDAE-EAE4-4F40-A48A-C58B5AF11708}"/>
              </a:ext>
            </a:extLst>
          </p:cNvPr>
          <p:cNvSpPr/>
          <p:nvPr/>
        </p:nvSpPr>
        <p:spPr>
          <a:xfrm>
            <a:off x="10086975" y="0"/>
            <a:ext cx="1125975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DA251C"/>
                </a:solidFill>
              </a:rPr>
              <a:t>专题二十：烃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ACD9C39-4796-46C4-AFB8-FEAE36D3E924}"/>
              </a:ext>
            </a:extLst>
          </p:cNvPr>
          <p:cNvSpPr/>
          <p:nvPr/>
        </p:nvSpPr>
        <p:spPr>
          <a:xfrm>
            <a:off x="250487" y="371823"/>
            <a:ext cx="11723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的碳骨架有两种</a:t>
            </a:r>
            <a:r>
              <a:rPr lang="en-US" altLang="zh-CN" sz="2800" dirty="0"/>
              <a:t>,</a:t>
            </a:r>
            <a:r>
              <a:rPr lang="zh-CN" altLang="zh-CN" sz="2800" dirty="0"/>
              <a:t>即</a:t>
            </a:r>
            <a:r>
              <a:rPr lang="en-US" altLang="zh-CN" sz="2800" dirty="0"/>
              <a:t>C—C—C—C</a:t>
            </a:r>
            <a:r>
              <a:rPr lang="zh-CN" altLang="zh-CN" sz="2800" dirty="0"/>
              <a:t>和</a:t>
            </a:r>
            <a:r>
              <a:rPr lang="en-US" altLang="zh-CN" sz="2800" dirty="0"/>
              <a:t>                    </a:t>
            </a:r>
            <a:r>
              <a:rPr lang="zh-CN" altLang="zh-CN" sz="2800" dirty="0"/>
              <a:t>。两个氯原子</a:t>
            </a:r>
            <a:endParaRPr lang="en-US" altLang="zh-CN" sz="2800" dirty="0"/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在同一个碳原子上时</a:t>
            </a:r>
            <a:r>
              <a:rPr lang="en-US" altLang="zh-CN" sz="2800" dirty="0"/>
              <a:t>,</a:t>
            </a:r>
            <a:r>
              <a:rPr lang="zh-CN" altLang="zh-CN" sz="2800" dirty="0"/>
              <a:t>碳骨架为</a:t>
            </a:r>
            <a:r>
              <a:rPr lang="en-US" altLang="zh-CN" sz="2800" dirty="0"/>
              <a:t>C—C—C—C</a:t>
            </a:r>
            <a:r>
              <a:rPr lang="zh-CN" altLang="zh-CN" sz="2800" dirty="0"/>
              <a:t>的有</a:t>
            </a:r>
            <a:r>
              <a:rPr lang="en-US" altLang="zh-CN" sz="2800" dirty="0"/>
              <a:t>2</a:t>
            </a:r>
            <a:r>
              <a:rPr lang="zh-CN" altLang="zh-CN" sz="2800" dirty="0"/>
              <a:t>种结构</a:t>
            </a:r>
            <a:r>
              <a:rPr lang="en-US" altLang="zh-CN" sz="2800" dirty="0"/>
              <a:t>,</a:t>
            </a:r>
            <a:r>
              <a:rPr lang="zh-CN" altLang="zh-CN" sz="2800" dirty="0"/>
              <a:t>碳骨架为</a:t>
            </a:r>
            <a:r>
              <a:rPr lang="en-US" altLang="zh-CN" sz="2800" dirty="0"/>
              <a:t>              </a:t>
            </a:r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的有</a:t>
            </a:r>
            <a:r>
              <a:rPr lang="en-US" altLang="zh-CN" sz="2800" dirty="0"/>
              <a:t>1</a:t>
            </a:r>
            <a:r>
              <a:rPr lang="zh-CN" altLang="zh-CN" sz="2800" dirty="0"/>
              <a:t>种结构</a:t>
            </a:r>
            <a:r>
              <a:rPr lang="en-US" altLang="zh-CN" sz="2800" dirty="0"/>
              <a:t>;</a:t>
            </a:r>
            <a:r>
              <a:rPr lang="zh-CN" altLang="zh-CN" sz="2800" dirty="0"/>
              <a:t>两个氯原子在不同碳原子上时</a:t>
            </a:r>
            <a:r>
              <a:rPr lang="en-US" altLang="zh-CN" sz="2800" dirty="0"/>
              <a:t>,</a:t>
            </a:r>
            <a:r>
              <a:rPr lang="zh-CN" altLang="zh-CN" sz="2800" dirty="0"/>
              <a:t>对</a:t>
            </a:r>
            <a:r>
              <a:rPr lang="en-US" altLang="zh-CN" sz="2800" dirty="0"/>
              <a:t>C—C—C—C</a:t>
            </a:r>
            <a:r>
              <a:rPr lang="zh-CN" altLang="zh-CN" sz="2800" dirty="0"/>
              <a:t>而言</a:t>
            </a:r>
            <a:r>
              <a:rPr lang="en-US" altLang="zh-CN" sz="2800" dirty="0"/>
              <a:t>,</a:t>
            </a:r>
            <a:r>
              <a:rPr lang="zh-CN" altLang="zh-CN" sz="2800" dirty="0"/>
              <a:t>有</a:t>
            </a:r>
            <a:r>
              <a:rPr lang="en-US" altLang="zh-CN" sz="2800" dirty="0"/>
              <a:t>4</a:t>
            </a:r>
            <a:r>
              <a:rPr lang="zh-CN" altLang="zh-CN" sz="2800" dirty="0"/>
              <a:t>种结构</a:t>
            </a:r>
            <a:r>
              <a:rPr lang="en-US" altLang="zh-CN" sz="2800" dirty="0"/>
              <a:t>,</a:t>
            </a:r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对</a:t>
            </a:r>
            <a:r>
              <a:rPr lang="en-US" altLang="zh-CN" sz="2800" dirty="0"/>
              <a:t>                  </a:t>
            </a:r>
            <a:r>
              <a:rPr lang="zh-CN" altLang="zh-CN" sz="2800" dirty="0"/>
              <a:t>而言</a:t>
            </a:r>
            <a:r>
              <a:rPr lang="en-US" altLang="zh-CN" sz="2800" dirty="0"/>
              <a:t>,</a:t>
            </a:r>
            <a:r>
              <a:rPr lang="zh-CN" altLang="zh-CN" sz="2800" dirty="0"/>
              <a:t>只有</a:t>
            </a:r>
            <a:r>
              <a:rPr lang="en-US" altLang="zh-CN" sz="2800" dirty="0"/>
              <a:t>2</a:t>
            </a:r>
            <a:r>
              <a:rPr lang="zh-CN" altLang="zh-CN" sz="2800" dirty="0"/>
              <a:t>种结构</a:t>
            </a:r>
            <a:r>
              <a:rPr lang="en-US" altLang="zh-CN" sz="2800" dirty="0"/>
              <a:t>,</a:t>
            </a:r>
            <a:r>
              <a:rPr lang="zh-CN" altLang="zh-CN" sz="2800" dirty="0"/>
              <a:t>故分子式为</a:t>
            </a:r>
            <a:r>
              <a:rPr lang="en-US" altLang="zh-CN" sz="2800" dirty="0"/>
              <a:t>C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的同分异构体</a:t>
            </a:r>
            <a:endParaRPr lang="en-US" altLang="zh-CN" sz="2800" dirty="0"/>
          </a:p>
          <a:p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有</a:t>
            </a:r>
            <a:r>
              <a:rPr lang="en-US" altLang="zh-CN" sz="2800" dirty="0"/>
              <a:t>2+1+4+2=9(</a:t>
            </a:r>
            <a:r>
              <a:rPr lang="zh-CN" altLang="zh-CN" sz="2800" dirty="0"/>
              <a:t>种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  <a:endParaRPr lang="zh-CN" altLang="zh-CN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5473930-AE0B-48BC-B153-156DB7CA2D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73390" y="282923"/>
            <a:ext cx="1383452" cy="862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4F50DC-1AED-4E58-A235-889A4BBB93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46624" y="1197519"/>
            <a:ext cx="1383452" cy="8623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722F477-C432-4D80-A266-ADDD6A44DA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3024" y="3294677"/>
            <a:ext cx="1383452" cy="8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792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7479A0-592C-4611-83DF-B92E6D26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257" y="1562111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830943"/>
            <a:ext cx="11723913" cy="583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考情分析</a:t>
            </a:r>
            <a:r>
              <a:rPr lang="zh-CN" altLang="en-US" sz="2800" dirty="0">
                <a:latin typeface="+mn-ea"/>
              </a:rPr>
              <a:t>　高考有关本专题的考查以选择题为主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且较简单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常结合生产、生活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考查有机物的分类及命名、有机物分子中原子共线和共面问题、同分异构体和同系物的概念、常见有机反应类型的判断、同分异构体数目的判断等知识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迁移考查典型有机物官能团的主要性质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分值为</a:t>
            </a:r>
            <a:r>
              <a:rPr lang="en-US" altLang="zh-CN" sz="2800" dirty="0">
                <a:latin typeface="+mn-ea"/>
              </a:rPr>
              <a:t>2~6</a:t>
            </a:r>
            <a:r>
              <a:rPr lang="zh-CN" altLang="en-US" sz="2800" dirty="0">
                <a:latin typeface="+mn-ea"/>
              </a:rPr>
              <a:t>分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其中同分异构体作为高考的命题热点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重在考查考生的空间想象能力和综合分析能力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以体现“证据推理与模型认知”的素养。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命题预测</a:t>
            </a:r>
            <a:r>
              <a:rPr lang="zh-CN" altLang="en-US" sz="2800" dirty="0">
                <a:latin typeface="+mn-ea"/>
              </a:rPr>
              <a:t>　预计</a:t>
            </a:r>
            <a:r>
              <a:rPr lang="en-US" altLang="zh-CN" sz="2800" dirty="0">
                <a:latin typeface="+mn-ea"/>
              </a:rPr>
              <a:t>2019</a:t>
            </a:r>
            <a:r>
              <a:rPr lang="zh-CN" altLang="en-US" sz="2800" dirty="0">
                <a:latin typeface="+mn-ea"/>
              </a:rPr>
              <a:t>年高考对本专题的考查特点基本不变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仍然结合日常生活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考查常见有机物的性质与应用、反应类型的判断以及同分异构体数目的判断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1b9f8c2f44d93a71370a55de4e97271b012a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罗马雅黑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4262</Words>
  <Application>Microsoft Office PowerPoint</Application>
  <PresentationFormat>宽屏</PresentationFormat>
  <Paragraphs>779</Paragraphs>
  <Slides>89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89</vt:i4>
      </vt:variant>
    </vt:vector>
  </HeadingPairs>
  <TitlesOfParts>
    <vt:vector size="99" baseType="lpstr">
      <vt:lpstr>NEU-BZ-S92</vt:lpstr>
      <vt:lpstr>等线</vt:lpstr>
      <vt:lpstr>方正书宋_GBK</vt:lpstr>
      <vt:lpstr>微软雅黑</vt:lpstr>
      <vt:lpstr>Arial</vt:lpstr>
      <vt:lpstr>Calibri</vt:lpstr>
      <vt:lpstr>Cambria Math</vt:lpstr>
      <vt:lpstr>Times New Roman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weber</cp:lastModifiedBy>
  <cp:revision>487</cp:revision>
  <dcterms:created xsi:type="dcterms:W3CDTF">2018-02-01T09:53:21Z</dcterms:created>
  <dcterms:modified xsi:type="dcterms:W3CDTF">2018-03-22T03:25:08Z</dcterms:modified>
</cp:coreProperties>
</file>