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9" r:id="rId2"/>
  </p:sldMasterIdLst>
  <p:notesMasterIdLst>
    <p:notesMasterId r:id="rId106"/>
  </p:notesMasterIdLst>
  <p:sldIdLst>
    <p:sldId id="267" r:id="rId3"/>
    <p:sldId id="271" r:id="rId4"/>
    <p:sldId id="262" r:id="rId5"/>
    <p:sldId id="272" r:id="rId6"/>
    <p:sldId id="261" r:id="rId7"/>
    <p:sldId id="277" r:id="rId8"/>
    <p:sldId id="278" r:id="rId9"/>
    <p:sldId id="279" r:id="rId10"/>
    <p:sldId id="553" r:id="rId11"/>
    <p:sldId id="273" r:id="rId12"/>
    <p:sldId id="263" r:id="rId13"/>
    <p:sldId id="475" r:id="rId14"/>
    <p:sldId id="554" r:id="rId15"/>
    <p:sldId id="555" r:id="rId16"/>
    <p:sldId id="556" r:id="rId17"/>
    <p:sldId id="557" r:id="rId18"/>
    <p:sldId id="558" r:id="rId19"/>
    <p:sldId id="559" r:id="rId20"/>
    <p:sldId id="560" r:id="rId21"/>
    <p:sldId id="561" r:id="rId22"/>
    <p:sldId id="562" r:id="rId23"/>
    <p:sldId id="563" r:id="rId24"/>
    <p:sldId id="564" r:id="rId25"/>
    <p:sldId id="565" r:id="rId26"/>
    <p:sldId id="566" r:id="rId27"/>
    <p:sldId id="567" r:id="rId28"/>
    <p:sldId id="568" r:id="rId29"/>
    <p:sldId id="569" r:id="rId30"/>
    <p:sldId id="570" r:id="rId31"/>
    <p:sldId id="571" r:id="rId32"/>
    <p:sldId id="574" r:id="rId33"/>
    <p:sldId id="572" r:id="rId34"/>
    <p:sldId id="573" r:id="rId35"/>
    <p:sldId id="575" r:id="rId36"/>
    <p:sldId id="576" r:id="rId37"/>
    <p:sldId id="577" r:id="rId38"/>
    <p:sldId id="578" r:id="rId39"/>
    <p:sldId id="579" r:id="rId40"/>
    <p:sldId id="580" r:id="rId41"/>
    <p:sldId id="581" r:id="rId42"/>
    <p:sldId id="582" r:id="rId43"/>
    <p:sldId id="583" r:id="rId44"/>
    <p:sldId id="584" r:id="rId45"/>
    <p:sldId id="585" r:id="rId46"/>
    <p:sldId id="586" r:id="rId47"/>
    <p:sldId id="587" r:id="rId48"/>
    <p:sldId id="588" r:id="rId49"/>
    <p:sldId id="589" r:id="rId50"/>
    <p:sldId id="590" r:id="rId51"/>
    <p:sldId id="591" r:id="rId52"/>
    <p:sldId id="592" r:id="rId53"/>
    <p:sldId id="593" r:id="rId54"/>
    <p:sldId id="594" r:id="rId55"/>
    <p:sldId id="595" r:id="rId56"/>
    <p:sldId id="274" r:id="rId57"/>
    <p:sldId id="326" r:id="rId58"/>
    <p:sldId id="534" r:id="rId59"/>
    <p:sldId id="596" r:id="rId60"/>
    <p:sldId id="597" r:id="rId61"/>
    <p:sldId id="598" r:id="rId62"/>
    <p:sldId id="599" r:id="rId63"/>
    <p:sldId id="600" r:id="rId64"/>
    <p:sldId id="601" r:id="rId65"/>
    <p:sldId id="602" r:id="rId66"/>
    <p:sldId id="604" r:id="rId67"/>
    <p:sldId id="603" r:id="rId68"/>
    <p:sldId id="605" r:id="rId69"/>
    <p:sldId id="606" r:id="rId70"/>
    <p:sldId id="607" r:id="rId71"/>
    <p:sldId id="608" r:id="rId72"/>
    <p:sldId id="609" r:id="rId73"/>
    <p:sldId id="610" r:id="rId74"/>
    <p:sldId id="612" r:id="rId75"/>
    <p:sldId id="613" r:id="rId76"/>
    <p:sldId id="614" r:id="rId77"/>
    <p:sldId id="615" r:id="rId78"/>
    <p:sldId id="616" r:id="rId79"/>
    <p:sldId id="617" r:id="rId80"/>
    <p:sldId id="618" r:id="rId81"/>
    <p:sldId id="619" r:id="rId82"/>
    <p:sldId id="620" r:id="rId83"/>
    <p:sldId id="621" r:id="rId84"/>
    <p:sldId id="622" r:id="rId85"/>
    <p:sldId id="623" r:id="rId86"/>
    <p:sldId id="624" r:id="rId87"/>
    <p:sldId id="625" r:id="rId88"/>
    <p:sldId id="626" r:id="rId89"/>
    <p:sldId id="627" r:id="rId90"/>
    <p:sldId id="628" r:id="rId91"/>
    <p:sldId id="629" r:id="rId92"/>
    <p:sldId id="275" r:id="rId93"/>
    <p:sldId id="630" r:id="rId94"/>
    <p:sldId id="283" r:id="rId95"/>
    <p:sldId id="391" r:id="rId96"/>
    <p:sldId id="552" r:id="rId97"/>
    <p:sldId id="631" r:id="rId98"/>
    <p:sldId id="632" r:id="rId99"/>
    <p:sldId id="633" r:id="rId100"/>
    <p:sldId id="634" r:id="rId101"/>
    <p:sldId id="635" r:id="rId102"/>
    <p:sldId id="636" r:id="rId103"/>
    <p:sldId id="637" r:id="rId104"/>
    <p:sldId id="266" r:id="rId105"/>
  </p:sldIdLst>
  <p:sldSz cx="12192000" cy="6858000"/>
  <p:notesSz cx="6858000" cy="9144000"/>
  <p:custDataLst>
    <p:tags r:id="rId10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章节标题" id="{F5EEC428-8706-4C59-AEE4-161BB92701F7}">
          <p14:sldIdLst>
            <p14:sldId id="267"/>
            <p14:sldId id="271"/>
          </p14:sldIdLst>
        </p14:section>
        <p14:section name="目录" id="{62B0F58D-E21A-4849-85F8-F0658C934CDC}">
          <p14:sldIdLst>
            <p14:sldId id="262"/>
            <p14:sldId id="272"/>
          </p14:sldIdLst>
        </p14:section>
        <p14:section name="考情精解读" id="{E5B6AE4C-B16F-4E49-ACF6-1636DDCCFF7B}">
          <p14:sldIdLst>
            <p14:sldId id="261"/>
            <p14:sldId id="277"/>
            <p14:sldId id="278"/>
            <p14:sldId id="279"/>
            <p14:sldId id="553"/>
          </p14:sldIdLst>
        </p14:section>
        <p14:section name="A.知识全通关" id="{0696FE38-A922-4D75-AA25-7EF156A1C92B}">
          <p14:sldIdLst>
            <p14:sldId id="273"/>
            <p14:sldId id="263"/>
            <p14:sldId id="475"/>
            <p14:sldId id="554"/>
            <p14:sldId id="555"/>
            <p14:sldId id="556"/>
            <p14:sldId id="557"/>
            <p14:sldId id="558"/>
            <p14:sldId id="559"/>
            <p14:sldId id="560"/>
            <p14:sldId id="561"/>
            <p14:sldId id="562"/>
            <p14:sldId id="563"/>
            <p14:sldId id="564"/>
            <p14:sldId id="565"/>
            <p14:sldId id="566"/>
            <p14:sldId id="567"/>
            <p14:sldId id="568"/>
            <p14:sldId id="569"/>
            <p14:sldId id="570"/>
            <p14:sldId id="571"/>
            <p14:sldId id="574"/>
            <p14:sldId id="572"/>
            <p14:sldId id="573"/>
            <p14:sldId id="575"/>
            <p14:sldId id="576"/>
            <p14:sldId id="577"/>
            <p14:sldId id="578"/>
            <p14:sldId id="579"/>
            <p14:sldId id="580"/>
            <p14:sldId id="581"/>
            <p14:sldId id="582"/>
            <p14:sldId id="583"/>
            <p14:sldId id="584"/>
            <p14:sldId id="585"/>
            <p14:sldId id="586"/>
            <p14:sldId id="587"/>
            <p14:sldId id="588"/>
            <p14:sldId id="589"/>
            <p14:sldId id="590"/>
            <p14:sldId id="591"/>
            <p14:sldId id="592"/>
            <p14:sldId id="593"/>
            <p14:sldId id="594"/>
            <p14:sldId id="595"/>
          </p14:sldIdLst>
        </p14:section>
        <p14:section name="B.素养大提升" id="{EAE3448C-E808-4F1F-840E-365612D64D3F}">
          <p14:sldIdLst>
            <p14:sldId id="274"/>
            <p14:sldId id="326"/>
            <p14:sldId id="534"/>
            <p14:sldId id="596"/>
            <p14:sldId id="597"/>
            <p14:sldId id="598"/>
            <p14:sldId id="599"/>
            <p14:sldId id="600"/>
            <p14:sldId id="601"/>
            <p14:sldId id="602"/>
            <p14:sldId id="604"/>
            <p14:sldId id="603"/>
            <p14:sldId id="605"/>
            <p14:sldId id="606"/>
            <p14:sldId id="607"/>
            <p14:sldId id="608"/>
            <p14:sldId id="609"/>
            <p14:sldId id="610"/>
            <p14:sldId id="612"/>
            <p14:sldId id="613"/>
            <p14:sldId id="614"/>
            <p14:sldId id="615"/>
            <p14:sldId id="616"/>
            <p14:sldId id="617"/>
            <p14:sldId id="618"/>
            <p14:sldId id="619"/>
            <p14:sldId id="620"/>
            <p14:sldId id="621"/>
            <p14:sldId id="622"/>
            <p14:sldId id="623"/>
            <p14:sldId id="624"/>
            <p14:sldId id="625"/>
            <p14:sldId id="626"/>
            <p14:sldId id="627"/>
            <p14:sldId id="628"/>
            <p14:sldId id="629"/>
          </p14:sldIdLst>
        </p14:section>
        <p14:section name="C.考向全扫描" id="{C8D129F6-420B-47E8-9577-A84C8752F9E5}">
          <p14:sldIdLst>
            <p14:sldId id="275"/>
            <p14:sldId id="630"/>
            <p14:sldId id="283"/>
            <p14:sldId id="391"/>
            <p14:sldId id="552"/>
            <p14:sldId id="631"/>
            <p14:sldId id="632"/>
            <p14:sldId id="633"/>
            <p14:sldId id="634"/>
            <p14:sldId id="635"/>
            <p14:sldId id="636"/>
            <p14:sldId id="637"/>
          </p14:sldIdLst>
        </p14:section>
        <p14:section name="尾片" id="{185A69EE-4998-4242-976C-7169DE9C7BAE}">
          <p14:sldIdLst>
            <p14:sldId id="266"/>
          </p14:sldIdLst>
        </p14:section>
      </p14:sectionLst>
    </p:ext>
    <p:ext uri="{EFAFB233-063F-42B5-8137-9DF3F51BA10A}">
      <p15:sldGuideLst xmlns:p15="http://schemas.microsoft.com/office/powerpoint/2012/main">
        <p15:guide id="3" pos="3840" userDrawn="1">
          <p15:clr>
            <a:srgbClr val="A4A3A4"/>
          </p15:clr>
        </p15:guide>
        <p15:guide id="4" orient="horz" pos="211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25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93" autoAdjust="0"/>
    <p:restoredTop sz="96196" autoAdjust="0"/>
  </p:normalViewPr>
  <p:slideViewPr>
    <p:cSldViewPr snapToGrid="0" showGuides="1">
      <p:cViewPr varScale="1">
        <p:scale>
          <a:sx n="84" d="100"/>
          <a:sy n="84" d="100"/>
        </p:scale>
        <p:origin x="750" y="66"/>
      </p:cViewPr>
      <p:guideLst>
        <p:guide pos="3840"/>
        <p:guide orient="horz" pos="211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07" Type="http://schemas.openxmlformats.org/officeDocument/2006/relationships/tags" Target="tags/tag1.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slide" Target="slides/slide100.xml"/><Relationship Id="rId110"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notesMaster" Target="notesMasters/notes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viewProps" Target="viewProps.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F8A3FD-0D2F-41A6-8D54-B302852838A5}" type="datetimeFigureOut">
              <a:rPr lang="zh-CN" altLang="en-US" smtClean="0"/>
              <a:t>2018/3/22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D0CC8F-E111-4193-BE3A-BD503DF90AAF}" type="slidenum">
              <a:rPr lang="zh-CN" altLang="en-US" smtClean="0"/>
              <a:t>‹#›</a:t>
            </a:fld>
            <a:endParaRPr lang="zh-CN" altLang="en-US"/>
          </a:p>
        </p:txBody>
      </p:sp>
    </p:spTree>
    <p:extLst>
      <p:ext uri="{BB962C8B-B14F-4D97-AF65-F5344CB8AC3E}">
        <p14:creationId xmlns:p14="http://schemas.microsoft.com/office/powerpoint/2010/main" val="1943786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4D0CC8F-E111-4193-BE3A-BD503DF90AAF}" type="slidenum">
              <a:rPr lang="zh-CN" altLang="en-US" smtClean="0"/>
              <a:t>87</a:t>
            </a:fld>
            <a:endParaRPr lang="zh-CN" altLang="en-US"/>
          </a:p>
        </p:txBody>
      </p:sp>
    </p:spTree>
    <p:extLst>
      <p:ext uri="{BB962C8B-B14F-4D97-AF65-F5344CB8AC3E}">
        <p14:creationId xmlns:p14="http://schemas.microsoft.com/office/powerpoint/2010/main" val="19058203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4D0CC8F-E111-4193-BE3A-BD503DF90AAF}" type="slidenum">
              <a:rPr lang="zh-CN" altLang="en-US" smtClean="0"/>
              <a:t>100</a:t>
            </a:fld>
            <a:endParaRPr lang="zh-CN" altLang="en-US"/>
          </a:p>
        </p:txBody>
      </p:sp>
    </p:spTree>
    <p:extLst>
      <p:ext uri="{BB962C8B-B14F-4D97-AF65-F5344CB8AC3E}">
        <p14:creationId xmlns:p14="http://schemas.microsoft.com/office/powerpoint/2010/main" val="8429890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4D0CC8F-E111-4193-BE3A-BD503DF90AAF}" type="slidenum">
              <a:rPr lang="zh-CN" altLang="en-US" smtClean="0"/>
              <a:t>101</a:t>
            </a:fld>
            <a:endParaRPr lang="zh-CN" altLang="en-US"/>
          </a:p>
        </p:txBody>
      </p:sp>
    </p:spTree>
    <p:extLst>
      <p:ext uri="{BB962C8B-B14F-4D97-AF65-F5344CB8AC3E}">
        <p14:creationId xmlns:p14="http://schemas.microsoft.com/office/powerpoint/2010/main" val="24796430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4D0CC8F-E111-4193-BE3A-BD503DF90AAF}" type="slidenum">
              <a:rPr lang="zh-CN" altLang="en-US" smtClean="0"/>
              <a:t>102</a:t>
            </a:fld>
            <a:endParaRPr lang="zh-CN" altLang="en-US"/>
          </a:p>
        </p:txBody>
      </p:sp>
    </p:spTree>
    <p:extLst>
      <p:ext uri="{BB962C8B-B14F-4D97-AF65-F5344CB8AC3E}">
        <p14:creationId xmlns:p14="http://schemas.microsoft.com/office/powerpoint/2010/main" val="19264815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4D0CC8F-E111-4193-BE3A-BD503DF90AAF}" type="slidenum">
              <a:rPr lang="zh-CN" altLang="en-US" smtClean="0"/>
              <a:t>103</a:t>
            </a:fld>
            <a:endParaRPr lang="zh-CN" altLang="en-US"/>
          </a:p>
        </p:txBody>
      </p:sp>
    </p:spTree>
    <p:extLst>
      <p:ext uri="{BB962C8B-B14F-4D97-AF65-F5344CB8AC3E}">
        <p14:creationId xmlns:p14="http://schemas.microsoft.com/office/powerpoint/2010/main" val="2338050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4D0CC8F-E111-4193-BE3A-BD503DF90AAF}" type="slidenum">
              <a:rPr lang="zh-CN" altLang="en-US" smtClean="0"/>
              <a:t>89</a:t>
            </a:fld>
            <a:endParaRPr lang="zh-CN" altLang="en-US"/>
          </a:p>
        </p:txBody>
      </p:sp>
    </p:spTree>
    <p:extLst>
      <p:ext uri="{BB962C8B-B14F-4D97-AF65-F5344CB8AC3E}">
        <p14:creationId xmlns:p14="http://schemas.microsoft.com/office/powerpoint/2010/main" val="26756245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4D0CC8F-E111-4193-BE3A-BD503DF90AAF}" type="slidenum">
              <a:rPr lang="zh-CN" altLang="en-US" smtClean="0"/>
              <a:t>91</a:t>
            </a:fld>
            <a:endParaRPr lang="zh-CN" altLang="en-US"/>
          </a:p>
        </p:txBody>
      </p:sp>
    </p:spTree>
    <p:extLst>
      <p:ext uri="{BB962C8B-B14F-4D97-AF65-F5344CB8AC3E}">
        <p14:creationId xmlns:p14="http://schemas.microsoft.com/office/powerpoint/2010/main" val="17430776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4D0CC8F-E111-4193-BE3A-BD503DF90AAF}" type="slidenum">
              <a:rPr lang="zh-CN" altLang="en-US" smtClean="0"/>
              <a:t>92</a:t>
            </a:fld>
            <a:endParaRPr lang="zh-CN" altLang="en-US"/>
          </a:p>
        </p:txBody>
      </p:sp>
    </p:spTree>
    <p:extLst>
      <p:ext uri="{BB962C8B-B14F-4D97-AF65-F5344CB8AC3E}">
        <p14:creationId xmlns:p14="http://schemas.microsoft.com/office/powerpoint/2010/main" val="35184753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4D0CC8F-E111-4193-BE3A-BD503DF90AAF}" type="slidenum">
              <a:rPr lang="zh-CN" altLang="en-US" smtClean="0"/>
              <a:t>93</a:t>
            </a:fld>
            <a:endParaRPr lang="zh-CN" altLang="en-US"/>
          </a:p>
        </p:txBody>
      </p:sp>
    </p:spTree>
    <p:extLst>
      <p:ext uri="{BB962C8B-B14F-4D97-AF65-F5344CB8AC3E}">
        <p14:creationId xmlns:p14="http://schemas.microsoft.com/office/powerpoint/2010/main" val="31326076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4D0CC8F-E111-4193-BE3A-BD503DF90AAF}" type="slidenum">
              <a:rPr lang="zh-CN" altLang="en-US" smtClean="0"/>
              <a:t>95</a:t>
            </a:fld>
            <a:endParaRPr lang="zh-CN" altLang="en-US"/>
          </a:p>
        </p:txBody>
      </p:sp>
    </p:spTree>
    <p:extLst>
      <p:ext uri="{BB962C8B-B14F-4D97-AF65-F5344CB8AC3E}">
        <p14:creationId xmlns:p14="http://schemas.microsoft.com/office/powerpoint/2010/main" val="41420536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4D0CC8F-E111-4193-BE3A-BD503DF90AAF}" type="slidenum">
              <a:rPr lang="zh-CN" altLang="en-US" smtClean="0"/>
              <a:t>96</a:t>
            </a:fld>
            <a:endParaRPr lang="zh-CN" altLang="en-US"/>
          </a:p>
        </p:txBody>
      </p:sp>
    </p:spTree>
    <p:extLst>
      <p:ext uri="{BB962C8B-B14F-4D97-AF65-F5344CB8AC3E}">
        <p14:creationId xmlns:p14="http://schemas.microsoft.com/office/powerpoint/2010/main" val="17780974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4D0CC8F-E111-4193-BE3A-BD503DF90AAF}" type="slidenum">
              <a:rPr lang="zh-CN" altLang="en-US" smtClean="0"/>
              <a:t>98</a:t>
            </a:fld>
            <a:endParaRPr lang="zh-CN" altLang="en-US"/>
          </a:p>
        </p:txBody>
      </p:sp>
    </p:spTree>
    <p:extLst>
      <p:ext uri="{BB962C8B-B14F-4D97-AF65-F5344CB8AC3E}">
        <p14:creationId xmlns:p14="http://schemas.microsoft.com/office/powerpoint/2010/main" val="2142371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4D0CC8F-E111-4193-BE3A-BD503DF90AAF}" type="slidenum">
              <a:rPr lang="zh-CN" altLang="en-US" smtClean="0"/>
              <a:t>99</a:t>
            </a:fld>
            <a:endParaRPr lang="zh-CN" altLang="en-US"/>
          </a:p>
        </p:txBody>
      </p:sp>
    </p:spTree>
    <p:extLst>
      <p:ext uri="{BB962C8B-B14F-4D97-AF65-F5344CB8AC3E}">
        <p14:creationId xmlns:p14="http://schemas.microsoft.com/office/powerpoint/2010/main" val="30882373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3738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自定义版式">
    <p:bg>
      <p:bgPr>
        <a:solidFill>
          <a:srgbClr val="DA251C"/>
        </a:solidFill>
        <a:effectLst/>
      </p:bgPr>
    </p:bg>
    <p:spTree>
      <p:nvGrpSpPr>
        <p:cNvPr id="1" name=""/>
        <p:cNvGrpSpPr/>
        <p:nvPr/>
      </p:nvGrpSpPr>
      <p:grpSpPr>
        <a:xfrm>
          <a:off x="0" y="0"/>
          <a:ext cx="0" cy="0"/>
          <a:chOff x="0" y="0"/>
          <a:chExt cx="0" cy="0"/>
        </a:xfrm>
      </p:grpSpPr>
      <p:grpSp>
        <p:nvGrpSpPr>
          <p:cNvPr id="3" name="组合 2"/>
          <p:cNvGrpSpPr/>
          <p:nvPr userDrawn="1"/>
        </p:nvGrpSpPr>
        <p:grpSpPr>
          <a:xfrm>
            <a:off x="5312723" y="0"/>
            <a:ext cx="1566554" cy="3412757"/>
            <a:chOff x="5320236" y="0"/>
            <a:chExt cx="1566554" cy="3412757"/>
          </a:xfrm>
        </p:grpSpPr>
        <p:sp>
          <p:nvSpPr>
            <p:cNvPr id="4" name="任意多边形 3"/>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5" name="任意多边形 4"/>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sp>
        <p:nvSpPr>
          <p:cNvPr id="6" name="文本框 5"/>
          <p:cNvSpPr txBox="1"/>
          <p:nvPr userDrawn="1"/>
        </p:nvSpPr>
        <p:spPr>
          <a:xfrm>
            <a:off x="3822855" y="6019800"/>
            <a:ext cx="4538422" cy="461665"/>
          </a:xfrm>
          <a:prstGeom prst="rect">
            <a:avLst/>
          </a:prstGeom>
          <a:noFill/>
        </p:spPr>
        <p:txBody>
          <a:bodyPr wrap="none" rtlCol="0">
            <a:spAutoFit/>
          </a:bodyPr>
          <a:lstStyle/>
          <a:p>
            <a:r>
              <a:rPr lang="en-US" altLang="zh-CN" sz="2400" dirty="0">
                <a:solidFill>
                  <a:schemeClr val="bg1"/>
                </a:solidFill>
                <a:latin typeface="+mn-ea"/>
              </a:rPr>
              <a:t>2019</a:t>
            </a:r>
            <a:r>
              <a:rPr lang="zh-CN" altLang="en-US" sz="2400" dirty="0">
                <a:solidFill>
                  <a:schemeClr val="bg1"/>
                </a:solidFill>
                <a:latin typeface="+mn-ea"/>
              </a:rPr>
              <a:t>版</a:t>
            </a:r>
            <a:r>
              <a:rPr lang="en-US" altLang="zh-CN" sz="2400" dirty="0">
                <a:solidFill>
                  <a:schemeClr val="bg1"/>
                </a:solidFill>
                <a:latin typeface="+mn-ea"/>
              </a:rPr>
              <a:t>《</a:t>
            </a:r>
            <a:r>
              <a:rPr lang="zh-CN" altLang="en-US" sz="2400" dirty="0">
                <a:solidFill>
                  <a:schemeClr val="bg1"/>
                </a:solidFill>
                <a:latin typeface="+mn-ea"/>
              </a:rPr>
              <a:t>高考帮</a:t>
            </a:r>
            <a:r>
              <a:rPr lang="en-US" altLang="zh-CN" sz="2400" dirty="0">
                <a:solidFill>
                  <a:schemeClr val="bg1"/>
                </a:solidFill>
                <a:latin typeface="+mn-ea"/>
              </a:rPr>
              <a:t>》</a:t>
            </a:r>
            <a:r>
              <a:rPr lang="zh-CN" altLang="en-US" sz="2400" dirty="0">
                <a:solidFill>
                  <a:schemeClr val="bg1"/>
                </a:solidFill>
                <a:latin typeface="+mn-ea"/>
              </a:rPr>
              <a:t>配套</a:t>
            </a:r>
            <a:r>
              <a:rPr lang="en-US" altLang="zh-CN" sz="2400" dirty="0">
                <a:solidFill>
                  <a:schemeClr val="bg1"/>
                </a:solidFill>
                <a:latin typeface="+mn-ea"/>
              </a:rPr>
              <a:t>PPT</a:t>
            </a:r>
            <a:r>
              <a:rPr lang="zh-CN" altLang="en-US" sz="2400" dirty="0">
                <a:solidFill>
                  <a:schemeClr val="bg1"/>
                </a:solidFill>
                <a:latin typeface="+mn-ea"/>
              </a:rPr>
              <a:t>课件</a:t>
            </a:r>
          </a:p>
        </p:txBody>
      </p:sp>
      <p:grpSp>
        <p:nvGrpSpPr>
          <p:cNvPr id="7" name="组合 6"/>
          <p:cNvGrpSpPr/>
          <p:nvPr userDrawn="1"/>
        </p:nvGrpSpPr>
        <p:grpSpPr>
          <a:xfrm>
            <a:off x="3931714" y="4631739"/>
            <a:ext cx="4297888" cy="1311862"/>
            <a:chOff x="2452571" y="1771159"/>
            <a:chExt cx="7813430" cy="2384926"/>
          </a:xfrm>
          <a:solidFill>
            <a:schemeClr val="bg1"/>
          </a:solidFill>
        </p:grpSpPr>
        <p:sp>
          <p:nvSpPr>
            <p:cNvPr id="8" name="任意多边形 7"/>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9" name="任意多边形 8"/>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629389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6519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8" name="矩形 7"/>
          <p:cNvSpPr/>
          <p:nvPr userDrawn="1"/>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9" name="组合 8"/>
          <p:cNvGrpSpPr/>
          <p:nvPr userDrawn="1"/>
        </p:nvGrpSpPr>
        <p:grpSpPr>
          <a:xfrm>
            <a:off x="11409225" y="1524"/>
            <a:ext cx="85864" cy="187056"/>
            <a:chOff x="5320236" y="0"/>
            <a:chExt cx="1566554" cy="3412757"/>
          </a:xfrm>
        </p:grpSpPr>
        <p:sp>
          <p:nvSpPr>
            <p:cNvPr id="10" name="任意多边形 9"/>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12" name="组合 11"/>
          <p:cNvGrpSpPr/>
          <p:nvPr userDrawn="1"/>
        </p:nvGrpSpPr>
        <p:grpSpPr>
          <a:xfrm>
            <a:off x="11578590" y="60500"/>
            <a:ext cx="379366" cy="115796"/>
            <a:chOff x="2452571" y="1771159"/>
            <a:chExt cx="7813430" cy="2384926"/>
          </a:xfrm>
          <a:solidFill>
            <a:schemeClr val="bg1"/>
          </a:solidFill>
        </p:grpSpPr>
        <p:sp>
          <p:nvSpPr>
            <p:cNvPr id="13" name="任意多边形 12"/>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4" name="任意多边形 13"/>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14"/>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36140098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0423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自定义版式">
    <p:bg>
      <p:bgPr>
        <a:solidFill>
          <a:srgbClr val="DA251C"/>
        </a:solidFill>
        <a:effectLst/>
      </p:bgPr>
    </p:bg>
    <p:spTree>
      <p:nvGrpSpPr>
        <p:cNvPr id="1" name=""/>
        <p:cNvGrpSpPr/>
        <p:nvPr/>
      </p:nvGrpSpPr>
      <p:grpSpPr>
        <a:xfrm>
          <a:off x="0" y="0"/>
          <a:ext cx="0" cy="0"/>
          <a:chOff x="0" y="0"/>
          <a:chExt cx="0" cy="0"/>
        </a:xfrm>
      </p:grpSpPr>
      <p:grpSp>
        <p:nvGrpSpPr>
          <p:cNvPr id="2" name="组合 2"/>
          <p:cNvGrpSpPr/>
          <p:nvPr userDrawn="1"/>
        </p:nvGrpSpPr>
        <p:grpSpPr bwMode="auto">
          <a:xfrm>
            <a:off x="5313363" y="0"/>
            <a:ext cx="1565275" cy="3413125"/>
            <a:chOff x="5320236" y="0"/>
            <a:chExt cx="1566554" cy="3412757"/>
          </a:xfrm>
        </p:grpSpPr>
        <p:sp>
          <p:nvSpPr>
            <p:cNvPr id="3" name="任意多边形 3"/>
            <p:cNvSpPr/>
            <p:nvPr/>
          </p:nvSpPr>
          <p:spPr>
            <a:xfrm flipH="1">
              <a:off x="5320236" y="1239704"/>
              <a:ext cx="1566554" cy="2173053"/>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 name="任意多边形 4"/>
            <p:cNvSpPr/>
            <p:nvPr/>
          </p:nvSpPr>
          <p:spPr>
            <a:xfrm>
              <a:off x="5717435" y="0"/>
              <a:ext cx="770566" cy="1836540"/>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5" name="文本框 5"/>
          <p:cNvSpPr txBox="1"/>
          <p:nvPr userDrawn="1"/>
        </p:nvSpPr>
        <p:spPr>
          <a:xfrm>
            <a:off x="3822700" y="6019800"/>
            <a:ext cx="4538663" cy="461963"/>
          </a:xfrm>
          <a:prstGeom prst="rect">
            <a:avLst/>
          </a:prstGeom>
          <a:noFill/>
        </p:spPr>
        <p:txBody>
          <a:bodyPr wrap="none">
            <a:spAutoFit/>
          </a:bodyPr>
          <a:lstStyle/>
          <a:p>
            <a:pPr fontAlgn="auto">
              <a:spcBef>
                <a:spcPts val="0"/>
              </a:spcBef>
              <a:spcAft>
                <a:spcPts val="0"/>
              </a:spcAft>
              <a:defRPr/>
            </a:pPr>
            <a:r>
              <a:rPr lang="en-US" altLang="zh-CN" sz="2400" dirty="0">
                <a:solidFill>
                  <a:schemeClr val="bg1"/>
                </a:solidFill>
                <a:latin typeface="+mn-ea"/>
                <a:ea typeface="+mn-ea"/>
                <a:cs typeface="+mn-cs"/>
              </a:rPr>
              <a:t>2019</a:t>
            </a:r>
            <a:r>
              <a:rPr lang="zh-CN" altLang="en-US" sz="2400" dirty="0">
                <a:solidFill>
                  <a:schemeClr val="bg1"/>
                </a:solidFill>
                <a:latin typeface="+mn-ea"/>
                <a:ea typeface="+mn-ea"/>
                <a:cs typeface="+mn-cs"/>
              </a:rPr>
              <a:t>版</a:t>
            </a:r>
            <a:r>
              <a:rPr lang="en-US" altLang="zh-CN" sz="2400" dirty="0">
                <a:solidFill>
                  <a:schemeClr val="bg1"/>
                </a:solidFill>
                <a:latin typeface="+mn-ea"/>
                <a:ea typeface="+mn-ea"/>
                <a:cs typeface="+mn-cs"/>
              </a:rPr>
              <a:t>《</a:t>
            </a:r>
            <a:r>
              <a:rPr lang="zh-CN" altLang="en-US" sz="2400" dirty="0">
                <a:solidFill>
                  <a:schemeClr val="bg1"/>
                </a:solidFill>
                <a:latin typeface="+mn-ea"/>
                <a:ea typeface="+mn-ea"/>
                <a:cs typeface="+mn-cs"/>
              </a:rPr>
              <a:t>高考帮</a:t>
            </a:r>
            <a:r>
              <a:rPr lang="en-US" altLang="zh-CN" sz="2400" dirty="0">
                <a:solidFill>
                  <a:schemeClr val="bg1"/>
                </a:solidFill>
                <a:latin typeface="+mn-ea"/>
                <a:ea typeface="+mn-ea"/>
                <a:cs typeface="+mn-cs"/>
              </a:rPr>
              <a:t>》</a:t>
            </a:r>
            <a:r>
              <a:rPr lang="zh-CN" altLang="en-US" sz="2400" dirty="0">
                <a:solidFill>
                  <a:schemeClr val="bg1"/>
                </a:solidFill>
                <a:latin typeface="+mn-ea"/>
                <a:ea typeface="+mn-ea"/>
                <a:cs typeface="+mn-cs"/>
              </a:rPr>
              <a:t>配套</a:t>
            </a:r>
            <a:r>
              <a:rPr lang="en-US" altLang="zh-CN" sz="2400" dirty="0">
                <a:solidFill>
                  <a:schemeClr val="bg1"/>
                </a:solidFill>
                <a:latin typeface="+mn-ea"/>
                <a:ea typeface="+mn-ea"/>
                <a:cs typeface="+mn-cs"/>
              </a:rPr>
              <a:t>PPT</a:t>
            </a:r>
            <a:r>
              <a:rPr lang="zh-CN" altLang="en-US" sz="2400" dirty="0">
                <a:solidFill>
                  <a:schemeClr val="bg1"/>
                </a:solidFill>
                <a:latin typeface="+mn-ea"/>
                <a:ea typeface="+mn-ea"/>
                <a:cs typeface="+mn-cs"/>
              </a:rPr>
              <a:t>课件</a:t>
            </a:r>
          </a:p>
        </p:txBody>
      </p:sp>
      <p:grpSp>
        <p:nvGrpSpPr>
          <p:cNvPr id="6" name="组合 6"/>
          <p:cNvGrpSpPr/>
          <p:nvPr userDrawn="1"/>
        </p:nvGrpSpPr>
        <p:grpSpPr>
          <a:xfrm>
            <a:off x="3931714" y="4631739"/>
            <a:ext cx="4297888" cy="1311862"/>
            <a:chOff x="2452571" y="1771159"/>
            <a:chExt cx="7813430" cy="2384926"/>
          </a:xfrm>
          <a:solidFill>
            <a:schemeClr val="bg1"/>
          </a:solidFill>
        </p:grpSpPr>
        <p:sp>
          <p:nvSpPr>
            <p:cNvPr id="7" name="任意多边形 7"/>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 name="任意多边形 8"/>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9" name="任意多边形 9"/>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Tree>
    <p:extLst>
      <p:ext uri="{BB962C8B-B14F-4D97-AF65-F5344CB8AC3E}">
        <p14:creationId xmlns:p14="http://schemas.microsoft.com/office/powerpoint/2010/main" val="2355689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1028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矩形 7"/>
          <p:cNvSpPr/>
          <p:nvPr userDrawn="1"/>
        </p:nvSpPr>
        <p:spPr>
          <a:xfrm>
            <a:off x="0" y="0"/>
            <a:ext cx="12192000" cy="244475"/>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800" dirty="0">
              <a:solidFill>
                <a:schemeClr val="bg1"/>
              </a:solidFill>
            </a:endParaRPr>
          </a:p>
        </p:txBody>
      </p:sp>
      <p:grpSp>
        <p:nvGrpSpPr>
          <p:cNvPr id="7" name="组合 8"/>
          <p:cNvGrpSpPr/>
          <p:nvPr userDrawn="1"/>
        </p:nvGrpSpPr>
        <p:grpSpPr bwMode="auto">
          <a:xfrm>
            <a:off x="11409363" y="1588"/>
            <a:ext cx="85725" cy="187325"/>
            <a:chOff x="5320236" y="0"/>
            <a:chExt cx="1566554" cy="3412757"/>
          </a:xfrm>
        </p:grpSpPr>
        <p:sp>
          <p:nvSpPr>
            <p:cNvPr id="8" name="任意多边形 9"/>
            <p:cNvSpPr/>
            <p:nvPr/>
          </p:nvSpPr>
          <p:spPr>
            <a:xfrm flipH="1">
              <a:off x="5320236" y="1243623"/>
              <a:ext cx="1566554" cy="2169134"/>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9" name="任意多边形 10"/>
            <p:cNvSpPr/>
            <p:nvPr/>
          </p:nvSpPr>
          <p:spPr>
            <a:xfrm>
              <a:off x="5726380" y="0"/>
              <a:ext cx="754267" cy="1822056"/>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nvGrpSpPr>
          <p:cNvPr id="10" name="组合 11"/>
          <p:cNvGrpSpPr/>
          <p:nvPr userDrawn="1"/>
        </p:nvGrpSpPr>
        <p:grpSpPr>
          <a:xfrm>
            <a:off x="11578590" y="60500"/>
            <a:ext cx="379366" cy="115796"/>
            <a:chOff x="2452571" y="1771159"/>
            <a:chExt cx="7813430" cy="2384926"/>
          </a:xfrm>
          <a:solidFill>
            <a:schemeClr val="bg1"/>
          </a:solidFill>
        </p:grpSpPr>
        <p:sp>
          <p:nvSpPr>
            <p:cNvPr id="11" name="任意多边形 12"/>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2" name="任意多边形 13"/>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3" name="任意多边形 14"/>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Tree>
    <p:extLst>
      <p:ext uri="{BB962C8B-B14F-4D97-AF65-F5344CB8AC3E}">
        <p14:creationId xmlns:p14="http://schemas.microsoft.com/office/powerpoint/2010/main" val="125702444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0133183"/>
      </p:ext>
    </p:extLst>
  </p:cSld>
  <p:clrMap bg1="lt1" tx1="dk1" bg2="lt2" tx2="dk2" accent1="accent1" accent2="accent2" accent3="accent3" accent4="accent4" accent5="accent5" accent6="accent6" hlink="hlink" folHlink="folHlink"/>
  <p:sldLayoutIdLst>
    <p:sldLayoutId id="2147483655" r:id="rId1"/>
    <p:sldLayoutId id="2147483657" r:id="rId2"/>
    <p:sldLayoutId id="2147483658" r:id="rId3"/>
    <p:sldLayoutId id="2147483656"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86214075"/>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Lst>
  <p:txStyles>
    <p:titleStyle>
      <a:lvl1pPr algn="l" rtl="0" fontAlgn="base">
        <a:lnSpc>
          <a:spcPct val="90000"/>
        </a:lnSpc>
        <a:spcBef>
          <a:spcPct val="0"/>
        </a:spcBef>
        <a:spcAft>
          <a:spcPct val="0"/>
        </a:spcAft>
        <a:defRPr sz="4400" kern="1200">
          <a:solidFill>
            <a:schemeClr val="tx1"/>
          </a:solidFill>
          <a:latin typeface="+mj-lt"/>
          <a:ea typeface="+mj-ea"/>
          <a:cs typeface="微软雅黑" panose="020B0503020204020204" charset="-122"/>
        </a:defRPr>
      </a:lvl1pPr>
      <a:lvl2pPr algn="l" rtl="0" fontAlgn="base">
        <a:lnSpc>
          <a:spcPct val="90000"/>
        </a:lnSpc>
        <a:spcBef>
          <a:spcPct val="0"/>
        </a:spcBef>
        <a:spcAft>
          <a:spcPct val="0"/>
        </a:spcAft>
        <a:defRPr sz="4400">
          <a:solidFill>
            <a:schemeClr val="tx1"/>
          </a:solidFill>
          <a:latin typeface="Times New Roman" panose="02020603050405020304" pitchFamily="18" charset="0"/>
          <a:ea typeface="微软雅黑" panose="020B0503020204020204" charset="-122"/>
          <a:cs typeface="微软雅黑" panose="020B0503020204020204" charset="-122"/>
        </a:defRPr>
      </a:lvl2pPr>
      <a:lvl3pPr algn="l" rtl="0" fontAlgn="base">
        <a:lnSpc>
          <a:spcPct val="90000"/>
        </a:lnSpc>
        <a:spcBef>
          <a:spcPct val="0"/>
        </a:spcBef>
        <a:spcAft>
          <a:spcPct val="0"/>
        </a:spcAft>
        <a:defRPr sz="4400">
          <a:solidFill>
            <a:schemeClr val="tx1"/>
          </a:solidFill>
          <a:latin typeface="Times New Roman" panose="02020603050405020304" pitchFamily="18" charset="0"/>
          <a:ea typeface="微软雅黑" panose="020B0503020204020204" charset="-122"/>
          <a:cs typeface="微软雅黑" panose="020B0503020204020204" charset="-122"/>
        </a:defRPr>
      </a:lvl3pPr>
      <a:lvl4pPr algn="l" rtl="0" fontAlgn="base">
        <a:lnSpc>
          <a:spcPct val="90000"/>
        </a:lnSpc>
        <a:spcBef>
          <a:spcPct val="0"/>
        </a:spcBef>
        <a:spcAft>
          <a:spcPct val="0"/>
        </a:spcAft>
        <a:defRPr sz="4400">
          <a:solidFill>
            <a:schemeClr val="tx1"/>
          </a:solidFill>
          <a:latin typeface="Times New Roman" panose="02020603050405020304" pitchFamily="18" charset="0"/>
          <a:ea typeface="微软雅黑" panose="020B0503020204020204" charset="-122"/>
          <a:cs typeface="微软雅黑" panose="020B0503020204020204" charset="-122"/>
        </a:defRPr>
      </a:lvl4pPr>
      <a:lvl5pPr algn="l" rtl="0" fontAlgn="base">
        <a:lnSpc>
          <a:spcPct val="90000"/>
        </a:lnSpc>
        <a:spcBef>
          <a:spcPct val="0"/>
        </a:spcBef>
        <a:spcAft>
          <a:spcPct val="0"/>
        </a:spcAft>
        <a:defRPr sz="4400">
          <a:solidFill>
            <a:schemeClr val="tx1"/>
          </a:solidFill>
          <a:latin typeface="Times New Roman" panose="02020603050405020304" pitchFamily="18" charset="0"/>
          <a:ea typeface="微软雅黑" panose="020B0503020204020204" charset="-122"/>
          <a:cs typeface="微软雅黑" panose="020B0503020204020204" charset="-122"/>
        </a:defRPr>
      </a:lvl5pPr>
      <a:lvl6pPr marL="457200" algn="l" rtl="0" fontAlgn="base">
        <a:lnSpc>
          <a:spcPct val="90000"/>
        </a:lnSpc>
        <a:spcBef>
          <a:spcPct val="0"/>
        </a:spcBef>
        <a:spcAft>
          <a:spcPct val="0"/>
        </a:spcAft>
        <a:defRPr sz="4400">
          <a:solidFill>
            <a:schemeClr val="tx1"/>
          </a:solidFill>
          <a:latin typeface="Times New Roman" panose="02020603050405020304" pitchFamily="18" charset="0"/>
          <a:ea typeface="微软雅黑" panose="020B0503020204020204" charset="-122"/>
          <a:cs typeface="微软雅黑" panose="020B0503020204020204" charset="-122"/>
        </a:defRPr>
      </a:lvl6pPr>
      <a:lvl7pPr marL="914400" algn="l" rtl="0" fontAlgn="base">
        <a:lnSpc>
          <a:spcPct val="90000"/>
        </a:lnSpc>
        <a:spcBef>
          <a:spcPct val="0"/>
        </a:spcBef>
        <a:spcAft>
          <a:spcPct val="0"/>
        </a:spcAft>
        <a:defRPr sz="4400">
          <a:solidFill>
            <a:schemeClr val="tx1"/>
          </a:solidFill>
          <a:latin typeface="Times New Roman" panose="02020603050405020304" pitchFamily="18" charset="0"/>
          <a:ea typeface="微软雅黑" panose="020B0503020204020204" charset="-122"/>
          <a:cs typeface="微软雅黑" panose="020B0503020204020204" charset="-122"/>
        </a:defRPr>
      </a:lvl7pPr>
      <a:lvl8pPr marL="1371600" algn="l" rtl="0" fontAlgn="base">
        <a:lnSpc>
          <a:spcPct val="90000"/>
        </a:lnSpc>
        <a:spcBef>
          <a:spcPct val="0"/>
        </a:spcBef>
        <a:spcAft>
          <a:spcPct val="0"/>
        </a:spcAft>
        <a:defRPr sz="4400">
          <a:solidFill>
            <a:schemeClr val="tx1"/>
          </a:solidFill>
          <a:latin typeface="Times New Roman" panose="02020603050405020304" pitchFamily="18" charset="0"/>
          <a:ea typeface="微软雅黑" panose="020B0503020204020204" charset="-122"/>
          <a:cs typeface="微软雅黑" panose="020B0503020204020204" charset="-122"/>
        </a:defRPr>
      </a:lvl8pPr>
      <a:lvl9pPr marL="1828800" algn="l" rtl="0" fontAlgn="base">
        <a:lnSpc>
          <a:spcPct val="90000"/>
        </a:lnSpc>
        <a:spcBef>
          <a:spcPct val="0"/>
        </a:spcBef>
        <a:spcAft>
          <a:spcPct val="0"/>
        </a:spcAft>
        <a:defRPr sz="4400">
          <a:solidFill>
            <a:schemeClr val="tx1"/>
          </a:solidFill>
          <a:latin typeface="Times New Roman" panose="02020603050405020304" pitchFamily="18" charset="0"/>
          <a:ea typeface="微软雅黑" panose="020B0503020204020204" charset="-122"/>
          <a:cs typeface="微软雅黑" panose="020B0503020204020204" charset="-122"/>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微软雅黑" panose="020B0503020204020204" charset="-122"/>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微软雅黑" panose="020B0503020204020204" charset="-122"/>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微软雅黑" panose="020B0503020204020204" charset="-122"/>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微软雅黑" panose="020B0503020204020204" charset="-122"/>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微软雅黑" panose="020B0503020204020204" charset="-12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79.png"/><Relationship Id="rId5" Type="http://schemas.openxmlformats.org/officeDocument/2006/relationships/hyperlink" Target="http://g.tesoon.com/" TargetMode="External"/><Relationship Id="rId4" Type="http://schemas.openxmlformats.org/officeDocument/2006/relationships/hyperlink" Target="http://www.wln100.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image" Target="../media/image7.tiff"/></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4.xml"/><Relationship Id="rId4" Type="http://schemas.openxmlformats.org/officeDocument/2006/relationships/image" Target="../media/image25.jpeg"/></Relationships>
</file>

<file path=ppt/slides/_rels/slide25.xml.rels><?xml version="1.0" encoding="UTF-8" standalone="yes"?>
<Relationships xmlns="http://schemas.openxmlformats.org/package/2006/relationships"><Relationship Id="rId3" Type="http://schemas.openxmlformats.org/officeDocument/2006/relationships/image" Target="../media/image26.tiff"/><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slide" Target="slide55.xml"/><Relationship Id="rId2" Type="http://schemas.openxmlformats.org/officeDocument/2006/relationships/slide" Target="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4.xml"/><Relationship Id="rId4" Type="http://schemas.openxmlformats.org/officeDocument/2006/relationships/image" Target="../media/image30.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4.xml"/><Relationship Id="rId5" Type="http://schemas.openxmlformats.org/officeDocument/2006/relationships/image" Target="../media/image35.jpeg"/><Relationship Id="rId4" Type="http://schemas.openxmlformats.org/officeDocument/2006/relationships/image" Target="../media/image3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4.xml"/><Relationship Id="rId4" Type="http://schemas.openxmlformats.org/officeDocument/2006/relationships/image" Target="../media/image41.tiff"/></Relationships>
</file>

<file path=ppt/slides/_rels/slide67.xml.rels><?xml version="1.0" encoding="UTF-8" standalone="yes"?>
<Relationships xmlns="http://schemas.openxmlformats.org/package/2006/relationships"><Relationship Id="rId3" Type="http://schemas.openxmlformats.org/officeDocument/2006/relationships/image" Target="../media/image43.tiff"/><Relationship Id="rId2" Type="http://schemas.openxmlformats.org/officeDocument/2006/relationships/image" Target="../media/image42.tiff"/><Relationship Id="rId1" Type="http://schemas.openxmlformats.org/officeDocument/2006/relationships/slideLayout" Target="../slideLayouts/slideLayout4.xml"/><Relationship Id="rId4" Type="http://schemas.openxmlformats.org/officeDocument/2006/relationships/image" Target="../media/image44.tiff"/></Relationships>
</file>

<file path=ppt/slides/_rels/slide6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4.xml"/><Relationship Id="rId5" Type="http://schemas.openxmlformats.org/officeDocument/2006/relationships/image" Target="../media/image48.jpeg"/><Relationship Id="rId4" Type="http://schemas.openxmlformats.org/officeDocument/2006/relationships/image" Target="../media/image47.jpeg"/></Relationships>
</file>

<file path=ppt/slides/_rels/slide6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4.xml"/><Relationship Id="rId4" Type="http://schemas.openxmlformats.org/officeDocument/2006/relationships/image" Target="../media/image55.png"/></Relationships>
</file>

<file path=ppt/slides/_rels/slide74.xml.rels><?xml version="1.0" encoding="UTF-8" standalone="yes"?>
<Relationships xmlns="http://schemas.openxmlformats.org/package/2006/relationships"><Relationship Id="rId2" Type="http://schemas.openxmlformats.org/officeDocument/2006/relationships/image" Target="../media/image56.tiff"/><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68.jpe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69.jpeg"/></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90.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4.xml"/><Relationship Id="rId4" Type="http://schemas.openxmlformats.org/officeDocument/2006/relationships/image" Target="../media/image73.tiff"/></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A251C"/>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80071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1273629"/>
            <a:ext cx="3951514" cy="4354285"/>
          </a:xfrm>
          <a:prstGeom prst="rect">
            <a:avLst/>
          </a:prstGeom>
          <a:solidFill>
            <a:srgbClr val="DA251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chemeClr val="bg1"/>
                </a:solidFill>
                <a:latin typeface="微软雅黑" panose="020B0503020204020204" pitchFamily="34" charset="-122"/>
                <a:ea typeface="微软雅黑" panose="020B0503020204020204" pitchFamily="34" charset="-122"/>
              </a:rPr>
              <a:t>A</a:t>
            </a:r>
            <a:r>
              <a:rPr lang="zh-CN" altLang="en-US" sz="2800" b="1" dirty="0">
                <a:solidFill>
                  <a:schemeClr val="bg1"/>
                </a:solidFill>
                <a:latin typeface="微软雅黑" panose="020B0503020204020204" pitchFamily="34" charset="-122"/>
                <a:ea typeface="微软雅黑" panose="020B0503020204020204" pitchFamily="34" charset="-122"/>
              </a:rPr>
              <a:t>考点帮</a:t>
            </a:r>
            <a:r>
              <a:rPr lang="en-US" altLang="zh-CN" sz="2800" b="1" dirty="0">
                <a:solidFill>
                  <a:schemeClr val="bg1"/>
                </a:solidFill>
                <a:latin typeface="微软雅黑" panose="020B0503020204020204" pitchFamily="34" charset="-122"/>
                <a:ea typeface="微软雅黑" panose="020B0503020204020204" pitchFamily="34" charset="-122"/>
              </a:rPr>
              <a:t>·</a:t>
            </a:r>
            <a:r>
              <a:rPr lang="zh-CN" altLang="en-US" sz="2800" b="1" dirty="0">
                <a:solidFill>
                  <a:schemeClr val="bg1"/>
                </a:solidFill>
                <a:latin typeface="微软雅黑" panose="020B0503020204020204" pitchFamily="34" charset="-122"/>
                <a:ea typeface="微软雅黑" panose="020B0503020204020204" pitchFamily="34" charset="-122"/>
              </a:rPr>
              <a:t>知识全通关</a:t>
            </a:r>
          </a:p>
        </p:txBody>
      </p:sp>
      <p:sp>
        <p:nvSpPr>
          <p:cNvPr id="3" name="矩形 2">
            <a:hlinkClick r:id="rId2" action="ppaction://hlinksldjump"/>
          </p:cNvPr>
          <p:cNvSpPr/>
          <p:nvPr/>
        </p:nvSpPr>
        <p:spPr>
          <a:xfrm>
            <a:off x="4659086" y="1273628"/>
            <a:ext cx="6487885" cy="4354285"/>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pPr>
              <a:lnSpc>
                <a:spcPct val="150000"/>
              </a:lnSpc>
            </a:pP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考点</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1  </a:t>
            </a: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常见的化学仪器及使用方法</a:t>
            </a:r>
          </a:p>
          <a:p>
            <a:pPr>
              <a:lnSpc>
                <a:spcPct val="150000"/>
              </a:lnSpc>
            </a:pP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考点</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2  </a:t>
            </a: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化学实验基本操作</a:t>
            </a:r>
          </a:p>
          <a:p>
            <a:pPr>
              <a:lnSpc>
                <a:spcPct val="150000"/>
              </a:lnSpc>
            </a:pP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考点</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3  </a:t>
            </a: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化学试剂的保存</a:t>
            </a:r>
          </a:p>
          <a:p>
            <a:pPr>
              <a:lnSpc>
                <a:spcPct val="150000"/>
              </a:lnSpc>
            </a:pP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考点</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4  </a:t>
            </a: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化学实验安全</a:t>
            </a:r>
          </a:p>
        </p:txBody>
      </p:sp>
    </p:spTree>
    <p:extLst>
      <p:ext uri="{BB962C8B-B14F-4D97-AF65-F5344CB8AC3E}">
        <p14:creationId xmlns:p14="http://schemas.microsoft.com/office/powerpoint/2010/main" val="284340901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extLst>
              <a:ext uri="{FF2B5EF4-FFF2-40B4-BE49-F238E27FC236}">
                <a16:creationId xmlns="" xmlns:a16="http://schemas.microsoft.com/office/drawing/2014/main" id="{9777FCF0-976A-4AD4-B056-EB522EBADFA5}"/>
              </a:ext>
            </a:extLst>
          </p:cNvPr>
          <p:cNvSpPr/>
          <p:nvPr/>
        </p:nvSpPr>
        <p:spPr>
          <a:xfrm>
            <a:off x="9267824" y="0"/>
            <a:ext cx="194512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专题二十二  化学实验基础</a:t>
            </a:r>
          </a:p>
        </p:txBody>
      </p:sp>
      <p:sp>
        <p:nvSpPr>
          <p:cNvPr id="4" name="矩形 3">
            <a:extLst>
              <a:ext uri="{FF2B5EF4-FFF2-40B4-BE49-F238E27FC236}">
                <a16:creationId xmlns="" xmlns:a16="http://schemas.microsoft.com/office/drawing/2014/main" id="{5D519916-3BA5-43CC-BFA3-546097A228D6}"/>
              </a:ext>
            </a:extLst>
          </p:cNvPr>
          <p:cNvSpPr/>
          <p:nvPr/>
        </p:nvSpPr>
        <p:spPr>
          <a:xfrm>
            <a:off x="234044" y="248739"/>
            <a:ext cx="11723912" cy="661207"/>
          </a:xfrm>
          <a:prstGeom prst="rect">
            <a:avLst/>
          </a:prstGeom>
        </p:spPr>
        <p:txBody>
          <a:bodyPr wrap="square">
            <a:spAutoFit/>
          </a:bodyPr>
          <a:lstStyle/>
          <a:p>
            <a:pPr algn="r">
              <a:lnSpc>
                <a:spcPct val="150000"/>
              </a:lnSpc>
            </a:pPr>
            <a:r>
              <a:rPr lang="zh-CN" altLang="en-US" sz="2800" dirty="0"/>
              <a:t>（续表）</a:t>
            </a:r>
            <a:endParaRPr lang="zh-CN" altLang="zh-CN" sz="2800" dirty="0"/>
          </a:p>
        </p:txBody>
      </p:sp>
      <p:graphicFrame>
        <p:nvGraphicFramePr>
          <p:cNvPr id="2" name="表格 1">
            <a:extLst>
              <a:ext uri="{FF2B5EF4-FFF2-40B4-BE49-F238E27FC236}">
                <a16:creationId xmlns="" xmlns:a16="http://schemas.microsoft.com/office/drawing/2014/main" id="{3EC71BFF-40F5-4CA1-96B4-E4DD1B66E731}"/>
              </a:ext>
            </a:extLst>
          </p:cNvPr>
          <p:cNvGraphicFramePr>
            <a:graphicFrameLocks noGrp="1"/>
          </p:cNvGraphicFramePr>
          <p:nvPr>
            <p:extLst>
              <p:ext uri="{D42A27DB-BD31-4B8C-83A1-F6EECF244321}">
                <p14:modId xmlns:p14="http://schemas.microsoft.com/office/powerpoint/2010/main" val="4050439107"/>
              </p:ext>
            </p:extLst>
          </p:nvPr>
        </p:nvGraphicFramePr>
        <p:xfrm>
          <a:off x="364673" y="933338"/>
          <a:ext cx="11462655" cy="5419344"/>
        </p:xfrm>
        <a:graphic>
          <a:graphicData uri="http://schemas.openxmlformats.org/drawingml/2006/table">
            <a:tbl>
              <a:tblPr firstRow="1" firstCol="1" bandRow="1">
                <a:tableStyleId>{5C22544A-7EE6-4342-B048-85BDC9FD1C3A}</a:tableStyleId>
              </a:tblPr>
              <a:tblGrid>
                <a:gridCol w="3133270">
                  <a:extLst>
                    <a:ext uri="{9D8B030D-6E8A-4147-A177-3AD203B41FA5}">
                      <a16:colId xmlns="" xmlns:a16="http://schemas.microsoft.com/office/drawing/2014/main" val="3672249808"/>
                    </a:ext>
                  </a:extLst>
                </a:gridCol>
                <a:gridCol w="3018971">
                  <a:extLst>
                    <a:ext uri="{9D8B030D-6E8A-4147-A177-3AD203B41FA5}">
                      <a16:colId xmlns="" xmlns:a16="http://schemas.microsoft.com/office/drawing/2014/main" val="3127527361"/>
                    </a:ext>
                  </a:extLst>
                </a:gridCol>
                <a:gridCol w="3309257">
                  <a:extLst>
                    <a:ext uri="{9D8B030D-6E8A-4147-A177-3AD203B41FA5}">
                      <a16:colId xmlns="" xmlns:a16="http://schemas.microsoft.com/office/drawing/2014/main" val="2847389494"/>
                    </a:ext>
                  </a:extLst>
                </a:gridCol>
                <a:gridCol w="2001157">
                  <a:extLst>
                    <a:ext uri="{9D8B030D-6E8A-4147-A177-3AD203B41FA5}">
                      <a16:colId xmlns="" xmlns:a16="http://schemas.microsoft.com/office/drawing/2014/main" val="3198810843"/>
                    </a:ext>
                  </a:extLst>
                </a:gridCol>
              </a:tblGrid>
              <a:tr h="0">
                <a:tc>
                  <a:txBody>
                    <a:bodyPr/>
                    <a:lstStyle/>
                    <a:p>
                      <a:pPr algn="ctr">
                        <a:lnSpc>
                          <a:spcPct val="130000"/>
                        </a:lnSpc>
                        <a:spcAft>
                          <a:spcPts val="0"/>
                        </a:spcAft>
                      </a:pPr>
                      <a:r>
                        <a:rPr lang="zh-CN" sz="2800" b="0">
                          <a:solidFill>
                            <a:schemeClr val="tx1"/>
                          </a:solidFill>
                          <a:effectLst/>
                        </a:rPr>
                        <a:t>装置类型</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en-US" sz="2800" b="0">
                          <a:solidFill>
                            <a:schemeClr val="tx1"/>
                          </a:solidFill>
                          <a:effectLst/>
                        </a:rPr>
                        <a:t> </a:t>
                      </a:r>
                      <a:r>
                        <a:rPr lang="zh-CN" sz="2800" b="0">
                          <a:solidFill>
                            <a:schemeClr val="tx1"/>
                          </a:solidFill>
                          <a:effectLst/>
                        </a:rPr>
                        <a:t>试题出处</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a:solidFill>
                            <a:schemeClr val="tx1"/>
                          </a:solidFill>
                          <a:effectLst/>
                        </a:rPr>
                        <a:t>考查点</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a:solidFill>
                            <a:schemeClr val="tx1"/>
                          </a:solidFill>
                          <a:effectLst/>
                        </a:rPr>
                        <a:t>题型与分值</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424337619"/>
                  </a:ext>
                </a:extLst>
              </a:tr>
              <a:tr h="0">
                <a:tc rowSpan="2">
                  <a:txBody>
                    <a:bodyPr/>
                    <a:lstStyle/>
                    <a:p>
                      <a:pPr algn="ctr">
                        <a:lnSpc>
                          <a:spcPct val="130000"/>
                        </a:lnSpc>
                        <a:spcAft>
                          <a:spcPts val="0"/>
                        </a:spcAft>
                      </a:pPr>
                      <a:endParaRPr lang="en-US" sz="2800" b="0" dirty="0">
                        <a:solidFill>
                          <a:schemeClr val="tx1"/>
                        </a:solidFill>
                        <a:effectLst/>
                      </a:endParaRPr>
                    </a:p>
                    <a:p>
                      <a:pPr algn="ctr">
                        <a:lnSpc>
                          <a:spcPct val="130000"/>
                        </a:lnSpc>
                        <a:spcAft>
                          <a:spcPts val="0"/>
                        </a:spcAft>
                      </a:pPr>
                      <a:endParaRPr lang="en-US" sz="2800" b="0" dirty="0">
                        <a:solidFill>
                          <a:schemeClr val="tx1"/>
                        </a:solidFill>
                        <a:effectLst/>
                      </a:endParaRPr>
                    </a:p>
                    <a:p>
                      <a:pPr algn="ctr">
                        <a:lnSpc>
                          <a:spcPct val="130000"/>
                        </a:lnSpc>
                        <a:spcAft>
                          <a:spcPts val="0"/>
                        </a:spcAft>
                      </a:pPr>
                      <a:endParaRPr lang="en-US" sz="2800" b="0" dirty="0">
                        <a:solidFill>
                          <a:schemeClr val="tx1"/>
                        </a:solidFill>
                        <a:effectLst/>
                      </a:endParaRPr>
                    </a:p>
                    <a:p>
                      <a:pPr algn="ctr">
                        <a:lnSpc>
                          <a:spcPct val="130000"/>
                        </a:lnSpc>
                        <a:spcAft>
                          <a:spcPts val="0"/>
                        </a:spcAft>
                      </a:pPr>
                      <a:endParaRPr lang="en-US" sz="2800" b="0" dirty="0">
                        <a:solidFill>
                          <a:schemeClr val="tx1"/>
                        </a:solidFill>
                        <a:effectLst/>
                      </a:endParaRPr>
                    </a:p>
                    <a:p>
                      <a:pPr algn="ctr">
                        <a:lnSpc>
                          <a:spcPct val="130000"/>
                        </a:lnSpc>
                        <a:spcAft>
                          <a:spcPts val="0"/>
                        </a:spcAft>
                      </a:pPr>
                      <a:endParaRPr lang="en-US" sz="2800" b="0" dirty="0">
                        <a:solidFill>
                          <a:schemeClr val="tx1"/>
                        </a:solidFill>
                        <a:effectLst/>
                      </a:endParaRPr>
                    </a:p>
                    <a:p>
                      <a:pPr algn="ctr">
                        <a:lnSpc>
                          <a:spcPct val="130000"/>
                        </a:lnSpc>
                        <a:spcAft>
                          <a:spcPts val="0"/>
                        </a:spcAft>
                      </a:pPr>
                      <a:endParaRPr lang="en-US" sz="2800" b="0" dirty="0">
                        <a:solidFill>
                          <a:schemeClr val="tx1"/>
                        </a:solidFill>
                        <a:effectLst/>
                      </a:endParaRPr>
                    </a:p>
                    <a:p>
                      <a:pPr algn="ctr">
                        <a:lnSpc>
                          <a:spcPct val="130000"/>
                        </a:lnSpc>
                        <a:spcAft>
                          <a:spcPts val="0"/>
                        </a:spcAft>
                      </a:pPr>
                      <a:r>
                        <a:rPr lang="zh-CN" sz="2800" b="0" dirty="0">
                          <a:solidFill>
                            <a:schemeClr val="tx1"/>
                          </a:solidFill>
                          <a:effectLst/>
                        </a:rPr>
                        <a:t>固</a:t>
                      </a:r>
                      <a:r>
                        <a:rPr lang="en-US" sz="2800" b="0" dirty="0">
                          <a:solidFill>
                            <a:schemeClr val="tx1"/>
                          </a:solidFill>
                          <a:effectLst/>
                        </a:rPr>
                        <a:t>(</a:t>
                      </a:r>
                      <a:r>
                        <a:rPr lang="zh-CN" sz="2800" b="0" dirty="0">
                          <a:solidFill>
                            <a:schemeClr val="tx1"/>
                          </a:solidFill>
                          <a:effectLst/>
                        </a:rPr>
                        <a:t>或液</a:t>
                      </a:r>
                      <a:r>
                        <a:rPr lang="en-US" sz="2800" b="0" dirty="0">
                          <a:solidFill>
                            <a:schemeClr val="tx1"/>
                          </a:solidFill>
                          <a:effectLst/>
                        </a:rPr>
                        <a:t>)+</a:t>
                      </a:r>
                      <a:endParaRPr lang="zh-CN" sz="2800" b="0" dirty="0">
                        <a:solidFill>
                          <a:schemeClr val="tx1"/>
                        </a:solidFill>
                        <a:effectLst/>
                      </a:endParaRPr>
                    </a:p>
                    <a:p>
                      <a:pPr algn="ctr">
                        <a:lnSpc>
                          <a:spcPct val="130000"/>
                        </a:lnSpc>
                        <a:spcAft>
                          <a:spcPts val="0"/>
                        </a:spcAft>
                      </a:pPr>
                      <a:r>
                        <a:rPr lang="zh-CN" sz="2800" b="0" dirty="0">
                          <a:solidFill>
                            <a:schemeClr val="tx1"/>
                          </a:solidFill>
                          <a:effectLst/>
                        </a:rPr>
                        <a:t>液加热制气</a:t>
                      </a:r>
                      <a:endParaRPr lang="en-US" altLang="zh-CN" sz="2800" b="0" dirty="0">
                        <a:solidFill>
                          <a:schemeClr val="tx1"/>
                        </a:solidFill>
                        <a:effectLst/>
                      </a:endParaRPr>
                    </a:p>
                    <a:p>
                      <a:pPr algn="ctr">
                        <a:lnSpc>
                          <a:spcPct val="100000"/>
                        </a:lnSpc>
                        <a:spcAft>
                          <a:spcPts val="0"/>
                        </a:spcAft>
                      </a:pPr>
                      <a:endParaRPr lang="zh-CN" sz="28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30000"/>
                        </a:lnSpc>
                        <a:spcAft>
                          <a:spcPts val="0"/>
                        </a:spcAft>
                      </a:pPr>
                      <a:r>
                        <a:rPr lang="en-US" sz="2800" b="0">
                          <a:solidFill>
                            <a:schemeClr val="tx1"/>
                          </a:solidFill>
                          <a:effectLst/>
                        </a:rPr>
                        <a:t>2015</a:t>
                      </a:r>
                      <a:r>
                        <a:rPr lang="zh-CN" sz="2800" b="0">
                          <a:solidFill>
                            <a:schemeClr val="tx1"/>
                          </a:solidFill>
                          <a:effectLst/>
                        </a:rPr>
                        <a:t>海南</a:t>
                      </a:r>
                      <a:r>
                        <a:rPr lang="en-US" sz="2800" b="0">
                          <a:solidFill>
                            <a:schemeClr val="tx1"/>
                          </a:solidFill>
                          <a:effectLst/>
                        </a:rPr>
                        <a:t>,17(1)</a:t>
                      </a:r>
                      <a:endParaRPr lang="zh-CN" sz="2800" b="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30000"/>
                        </a:lnSpc>
                        <a:spcAft>
                          <a:spcPts val="0"/>
                        </a:spcAft>
                      </a:pPr>
                      <a:r>
                        <a:rPr lang="en-US" sz="2800" b="0">
                          <a:solidFill>
                            <a:schemeClr val="tx1"/>
                          </a:solidFill>
                          <a:effectLst/>
                        </a:rPr>
                        <a:t>MnO</a:t>
                      </a:r>
                      <a:r>
                        <a:rPr lang="en-US" sz="2800" b="0" baseline="-25000">
                          <a:solidFill>
                            <a:schemeClr val="tx1"/>
                          </a:solidFill>
                          <a:effectLst/>
                        </a:rPr>
                        <a:t>2</a:t>
                      </a:r>
                      <a:r>
                        <a:rPr lang="zh-CN" sz="2800" b="0">
                          <a:solidFill>
                            <a:schemeClr val="tx1"/>
                          </a:solidFill>
                          <a:effectLst/>
                        </a:rPr>
                        <a:t>与浓盐酸加热制</a:t>
                      </a:r>
                      <a:r>
                        <a:rPr lang="en-US" sz="2800" b="0">
                          <a:solidFill>
                            <a:schemeClr val="tx1"/>
                          </a:solidFill>
                          <a:effectLst/>
                        </a:rPr>
                        <a:t>Cl</a:t>
                      </a:r>
                      <a:r>
                        <a:rPr lang="en-US" sz="2800" b="0" baseline="-25000">
                          <a:solidFill>
                            <a:schemeClr val="tx1"/>
                          </a:solidFill>
                          <a:effectLst/>
                        </a:rPr>
                        <a:t>2</a:t>
                      </a:r>
                      <a:r>
                        <a:rPr lang="zh-CN" sz="2800" b="0">
                          <a:solidFill>
                            <a:schemeClr val="tx1"/>
                          </a:solidFill>
                          <a:effectLst/>
                        </a:rPr>
                        <a:t>的方程式书写和产物净化</a:t>
                      </a:r>
                      <a:endParaRPr lang="zh-CN" sz="2800" b="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30000"/>
                        </a:lnSpc>
                        <a:spcAft>
                          <a:spcPts val="0"/>
                        </a:spcAft>
                      </a:pPr>
                      <a:r>
                        <a:rPr lang="zh-CN" sz="2800" b="0" dirty="0">
                          <a:solidFill>
                            <a:schemeClr val="tx1"/>
                          </a:solidFill>
                          <a:effectLst/>
                        </a:rPr>
                        <a:t>非选择题</a:t>
                      </a:r>
                      <a:r>
                        <a:rPr lang="en-US" sz="2800" b="0" dirty="0">
                          <a:solidFill>
                            <a:schemeClr val="tx1"/>
                          </a:solidFill>
                          <a:effectLst/>
                        </a:rPr>
                        <a:t>,2~4</a:t>
                      </a:r>
                      <a:r>
                        <a:rPr lang="zh-CN" sz="2800" b="0" dirty="0">
                          <a:solidFill>
                            <a:schemeClr val="tx1"/>
                          </a:solidFill>
                          <a:effectLst/>
                        </a:rPr>
                        <a:t>分</a:t>
                      </a:r>
                      <a:endParaRPr lang="zh-CN" sz="2800" b="0" dirty="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718152785"/>
                  </a:ext>
                </a:extLst>
              </a:tr>
              <a:tr h="0">
                <a:tc vMerge="1">
                  <a:txBody>
                    <a:bodyPr/>
                    <a:lstStyle/>
                    <a:p>
                      <a:endParaRPr lang="zh-CN" altLang="en-US"/>
                    </a:p>
                  </a:txBody>
                  <a:tcPr/>
                </a:tc>
                <a:tc>
                  <a:txBody>
                    <a:bodyPr/>
                    <a:lstStyle/>
                    <a:p>
                      <a:pPr>
                        <a:lnSpc>
                          <a:spcPct val="130000"/>
                        </a:lnSpc>
                        <a:spcAft>
                          <a:spcPts val="0"/>
                        </a:spcAft>
                      </a:pPr>
                      <a:r>
                        <a:rPr lang="en-US" sz="2800" b="0">
                          <a:solidFill>
                            <a:schemeClr val="tx1"/>
                          </a:solidFill>
                          <a:effectLst/>
                        </a:rPr>
                        <a:t>2015</a:t>
                      </a:r>
                      <a:r>
                        <a:rPr lang="zh-CN" sz="2800" b="0">
                          <a:solidFill>
                            <a:schemeClr val="tx1"/>
                          </a:solidFill>
                          <a:effectLst/>
                        </a:rPr>
                        <a:t>福建理综</a:t>
                      </a:r>
                      <a:r>
                        <a:rPr lang="en-US" sz="2800" b="0">
                          <a:solidFill>
                            <a:schemeClr val="tx1"/>
                          </a:solidFill>
                          <a:effectLst/>
                        </a:rPr>
                        <a:t>,25</a:t>
                      </a:r>
                      <a:endParaRPr lang="zh-CN" sz="2800" b="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30000"/>
                        </a:lnSpc>
                        <a:spcAft>
                          <a:spcPts val="0"/>
                        </a:spcAft>
                      </a:pPr>
                      <a:r>
                        <a:rPr lang="en-US" sz="2800" b="0">
                          <a:solidFill>
                            <a:schemeClr val="tx1"/>
                          </a:solidFill>
                          <a:effectLst/>
                        </a:rPr>
                        <a:t>MnO</a:t>
                      </a:r>
                      <a:r>
                        <a:rPr lang="en-US" sz="2800" b="0" baseline="-25000">
                          <a:solidFill>
                            <a:schemeClr val="tx1"/>
                          </a:solidFill>
                          <a:effectLst/>
                        </a:rPr>
                        <a:t>2</a:t>
                      </a:r>
                      <a:r>
                        <a:rPr lang="zh-CN" sz="2800" b="0">
                          <a:solidFill>
                            <a:schemeClr val="tx1"/>
                          </a:solidFill>
                          <a:effectLst/>
                        </a:rPr>
                        <a:t>与浓盐酸加热制</a:t>
                      </a:r>
                      <a:r>
                        <a:rPr lang="en-US" sz="2800" b="0">
                          <a:solidFill>
                            <a:schemeClr val="tx1"/>
                          </a:solidFill>
                          <a:effectLst/>
                        </a:rPr>
                        <a:t>Cl</a:t>
                      </a:r>
                      <a:r>
                        <a:rPr lang="en-US" sz="2800" b="0" baseline="-25000">
                          <a:solidFill>
                            <a:schemeClr val="tx1"/>
                          </a:solidFill>
                          <a:effectLst/>
                        </a:rPr>
                        <a:t>2</a:t>
                      </a:r>
                      <a:endParaRPr lang="zh-CN" sz="2800" b="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30000"/>
                        </a:lnSpc>
                        <a:spcAft>
                          <a:spcPts val="0"/>
                        </a:spcAft>
                      </a:pPr>
                      <a:r>
                        <a:rPr lang="zh-CN" sz="2800" b="0" dirty="0">
                          <a:solidFill>
                            <a:schemeClr val="tx1"/>
                          </a:solidFill>
                          <a:effectLst/>
                        </a:rPr>
                        <a:t>非选择题</a:t>
                      </a:r>
                      <a:r>
                        <a:rPr lang="en-US" sz="2800" b="0" dirty="0">
                          <a:solidFill>
                            <a:schemeClr val="tx1"/>
                          </a:solidFill>
                          <a:effectLst/>
                        </a:rPr>
                        <a:t>,2~4</a:t>
                      </a:r>
                      <a:r>
                        <a:rPr lang="zh-CN" sz="2800" b="0" dirty="0">
                          <a:solidFill>
                            <a:schemeClr val="tx1"/>
                          </a:solidFill>
                          <a:effectLst/>
                        </a:rPr>
                        <a:t>分</a:t>
                      </a:r>
                      <a:endParaRPr lang="zh-CN" sz="2800" b="0" dirty="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172857209"/>
                  </a:ext>
                </a:extLst>
              </a:tr>
            </a:tbl>
          </a:graphicData>
        </a:graphic>
      </p:graphicFrame>
      <p:pic>
        <p:nvPicPr>
          <p:cNvPr id="121859" name="16-专题二-HX-LQ-16A.jpg">
            <a:extLst>
              <a:ext uri="{FF2B5EF4-FFF2-40B4-BE49-F238E27FC236}">
                <a16:creationId xmlns="" xmlns:a16="http://schemas.microsoft.com/office/drawing/2014/main" id="{0E2A0BE6-A846-493D-9545-4277B9288E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3564" y="1819957"/>
            <a:ext cx="1739635" cy="26495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265237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extLst>
              <a:ext uri="{FF2B5EF4-FFF2-40B4-BE49-F238E27FC236}">
                <a16:creationId xmlns="" xmlns:a16="http://schemas.microsoft.com/office/drawing/2014/main" id="{9777FCF0-976A-4AD4-B056-EB522EBADFA5}"/>
              </a:ext>
            </a:extLst>
          </p:cNvPr>
          <p:cNvSpPr/>
          <p:nvPr/>
        </p:nvSpPr>
        <p:spPr>
          <a:xfrm>
            <a:off x="9267824" y="0"/>
            <a:ext cx="194512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专题二十二  化学实验基础</a:t>
            </a:r>
          </a:p>
        </p:txBody>
      </p:sp>
      <p:sp>
        <p:nvSpPr>
          <p:cNvPr id="4" name="矩形 3">
            <a:extLst>
              <a:ext uri="{FF2B5EF4-FFF2-40B4-BE49-F238E27FC236}">
                <a16:creationId xmlns="" xmlns:a16="http://schemas.microsoft.com/office/drawing/2014/main" id="{5D519916-3BA5-43CC-BFA3-546097A228D6}"/>
              </a:ext>
            </a:extLst>
          </p:cNvPr>
          <p:cNvSpPr/>
          <p:nvPr/>
        </p:nvSpPr>
        <p:spPr>
          <a:xfrm>
            <a:off x="234044" y="248739"/>
            <a:ext cx="11723912" cy="661207"/>
          </a:xfrm>
          <a:prstGeom prst="rect">
            <a:avLst/>
          </a:prstGeom>
        </p:spPr>
        <p:txBody>
          <a:bodyPr wrap="square">
            <a:spAutoFit/>
          </a:bodyPr>
          <a:lstStyle/>
          <a:p>
            <a:pPr algn="r">
              <a:lnSpc>
                <a:spcPct val="150000"/>
              </a:lnSpc>
            </a:pPr>
            <a:r>
              <a:rPr lang="zh-CN" altLang="en-US" sz="2800" dirty="0"/>
              <a:t>（续表）</a:t>
            </a:r>
            <a:endParaRPr lang="zh-CN" altLang="zh-CN" sz="2800" dirty="0"/>
          </a:p>
        </p:txBody>
      </p:sp>
      <p:graphicFrame>
        <p:nvGraphicFramePr>
          <p:cNvPr id="2" name="表格 1">
            <a:extLst>
              <a:ext uri="{FF2B5EF4-FFF2-40B4-BE49-F238E27FC236}">
                <a16:creationId xmlns="" xmlns:a16="http://schemas.microsoft.com/office/drawing/2014/main" id="{3EC71BFF-40F5-4CA1-96B4-E4DD1B66E731}"/>
              </a:ext>
            </a:extLst>
          </p:cNvPr>
          <p:cNvGraphicFramePr>
            <a:graphicFrameLocks noGrp="1"/>
          </p:cNvGraphicFramePr>
          <p:nvPr>
            <p:extLst>
              <p:ext uri="{D42A27DB-BD31-4B8C-83A1-F6EECF244321}">
                <p14:modId xmlns:p14="http://schemas.microsoft.com/office/powerpoint/2010/main" val="1741357447"/>
              </p:ext>
            </p:extLst>
          </p:nvPr>
        </p:nvGraphicFramePr>
        <p:xfrm>
          <a:off x="364673" y="933338"/>
          <a:ext cx="11462655" cy="5419344"/>
        </p:xfrm>
        <a:graphic>
          <a:graphicData uri="http://schemas.openxmlformats.org/drawingml/2006/table">
            <a:tbl>
              <a:tblPr firstRow="1" firstCol="1" bandRow="1">
                <a:tableStyleId>{5C22544A-7EE6-4342-B048-85BDC9FD1C3A}</a:tableStyleId>
              </a:tblPr>
              <a:tblGrid>
                <a:gridCol w="3133270">
                  <a:extLst>
                    <a:ext uri="{9D8B030D-6E8A-4147-A177-3AD203B41FA5}">
                      <a16:colId xmlns="" xmlns:a16="http://schemas.microsoft.com/office/drawing/2014/main" val="3672249808"/>
                    </a:ext>
                  </a:extLst>
                </a:gridCol>
                <a:gridCol w="3018971">
                  <a:extLst>
                    <a:ext uri="{9D8B030D-6E8A-4147-A177-3AD203B41FA5}">
                      <a16:colId xmlns="" xmlns:a16="http://schemas.microsoft.com/office/drawing/2014/main" val="3127527361"/>
                    </a:ext>
                  </a:extLst>
                </a:gridCol>
                <a:gridCol w="3309257">
                  <a:extLst>
                    <a:ext uri="{9D8B030D-6E8A-4147-A177-3AD203B41FA5}">
                      <a16:colId xmlns="" xmlns:a16="http://schemas.microsoft.com/office/drawing/2014/main" val="2847389494"/>
                    </a:ext>
                  </a:extLst>
                </a:gridCol>
                <a:gridCol w="2001157">
                  <a:extLst>
                    <a:ext uri="{9D8B030D-6E8A-4147-A177-3AD203B41FA5}">
                      <a16:colId xmlns="" xmlns:a16="http://schemas.microsoft.com/office/drawing/2014/main" val="3198810843"/>
                    </a:ext>
                  </a:extLst>
                </a:gridCol>
              </a:tblGrid>
              <a:tr h="0">
                <a:tc>
                  <a:txBody>
                    <a:bodyPr/>
                    <a:lstStyle/>
                    <a:p>
                      <a:pPr algn="ctr">
                        <a:lnSpc>
                          <a:spcPct val="130000"/>
                        </a:lnSpc>
                        <a:spcAft>
                          <a:spcPts val="0"/>
                        </a:spcAft>
                      </a:pPr>
                      <a:r>
                        <a:rPr lang="zh-CN" sz="2800" b="0">
                          <a:solidFill>
                            <a:schemeClr val="tx1"/>
                          </a:solidFill>
                          <a:effectLst/>
                        </a:rPr>
                        <a:t>装置类型</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en-US" sz="2800" b="0">
                          <a:solidFill>
                            <a:schemeClr val="tx1"/>
                          </a:solidFill>
                          <a:effectLst/>
                        </a:rPr>
                        <a:t> </a:t>
                      </a:r>
                      <a:r>
                        <a:rPr lang="zh-CN" sz="2800" b="0">
                          <a:solidFill>
                            <a:schemeClr val="tx1"/>
                          </a:solidFill>
                          <a:effectLst/>
                        </a:rPr>
                        <a:t>试题出处</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a:solidFill>
                            <a:schemeClr val="tx1"/>
                          </a:solidFill>
                          <a:effectLst/>
                        </a:rPr>
                        <a:t>考查点</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a:solidFill>
                            <a:schemeClr val="tx1"/>
                          </a:solidFill>
                          <a:effectLst/>
                        </a:rPr>
                        <a:t>题型与分值</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424337619"/>
                  </a:ext>
                </a:extLst>
              </a:tr>
              <a:tr h="0">
                <a:tc rowSpan="2">
                  <a:txBody>
                    <a:bodyPr/>
                    <a:lstStyle/>
                    <a:p>
                      <a:pPr algn="ctr">
                        <a:lnSpc>
                          <a:spcPct val="130000"/>
                        </a:lnSpc>
                        <a:spcAft>
                          <a:spcPts val="0"/>
                        </a:spcAft>
                      </a:pPr>
                      <a:endParaRPr lang="en-US" sz="2800" b="0" dirty="0">
                        <a:solidFill>
                          <a:schemeClr val="tx1"/>
                        </a:solidFill>
                        <a:effectLst/>
                      </a:endParaRPr>
                    </a:p>
                    <a:p>
                      <a:pPr algn="ctr">
                        <a:lnSpc>
                          <a:spcPct val="130000"/>
                        </a:lnSpc>
                        <a:spcAft>
                          <a:spcPts val="0"/>
                        </a:spcAft>
                      </a:pPr>
                      <a:endParaRPr lang="en-US" sz="2800" b="0" dirty="0">
                        <a:solidFill>
                          <a:schemeClr val="tx1"/>
                        </a:solidFill>
                        <a:effectLst/>
                      </a:endParaRPr>
                    </a:p>
                    <a:p>
                      <a:pPr algn="ctr">
                        <a:lnSpc>
                          <a:spcPct val="130000"/>
                        </a:lnSpc>
                        <a:spcAft>
                          <a:spcPts val="0"/>
                        </a:spcAft>
                      </a:pPr>
                      <a:endParaRPr lang="en-US" sz="2800" b="0" dirty="0">
                        <a:solidFill>
                          <a:schemeClr val="tx1"/>
                        </a:solidFill>
                        <a:effectLst/>
                      </a:endParaRPr>
                    </a:p>
                    <a:p>
                      <a:pPr algn="ctr">
                        <a:lnSpc>
                          <a:spcPct val="130000"/>
                        </a:lnSpc>
                        <a:spcAft>
                          <a:spcPts val="0"/>
                        </a:spcAft>
                      </a:pPr>
                      <a:endParaRPr lang="en-US" sz="2800" b="0" dirty="0">
                        <a:solidFill>
                          <a:schemeClr val="tx1"/>
                        </a:solidFill>
                        <a:effectLst/>
                      </a:endParaRPr>
                    </a:p>
                    <a:p>
                      <a:pPr algn="ctr">
                        <a:lnSpc>
                          <a:spcPct val="130000"/>
                        </a:lnSpc>
                        <a:spcAft>
                          <a:spcPts val="0"/>
                        </a:spcAft>
                      </a:pPr>
                      <a:endParaRPr lang="en-US" altLang="zh-CN" sz="2800" b="0" dirty="0">
                        <a:solidFill>
                          <a:schemeClr val="tx1"/>
                        </a:solidFill>
                        <a:effectLst/>
                      </a:endParaRPr>
                    </a:p>
                    <a:p>
                      <a:pPr algn="ctr">
                        <a:lnSpc>
                          <a:spcPct val="130000"/>
                        </a:lnSpc>
                        <a:spcAft>
                          <a:spcPts val="0"/>
                        </a:spcAft>
                      </a:pPr>
                      <a:endParaRPr lang="en-US" altLang="zh-CN" sz="2800" b="0" dirty="0">
                        <a:solidFill>
                          <a:schemeClr val="tx1"/>
                        </a:solidFill>
                        <a:effectLst/>
                      </a:endParaRPr>
                    </a:p>
                    <a:p>
                      <a:pPr algn="ctr">
                        <a:lnSpc>
                          <a:spcPct val="130000"/>
                        </a:lnSpc>
                        <a:spcAft>
                          <a:spcPts val="0"/>
                        </a:spcAft>
                      </a:pPr>
                      <a:r>
                        <a:rPr lang="zh-CN" sz="2800" b="0" dirty="0">
                          <a:solidFill>
                            <a:schemeClr val="tx1"/>
                          </a:solidFill>
                          <a:effectLst/>
                        </a:rPr>
                        <a:t>固</a:t>
                      </a:r>
                      <a:r>
                        <a:rPr lang="en-US" sz="2800" b="0" dirty="0">
                          <a:solidFill>
                            <a:schemeClr val="tx1"/>
                          </a:solidFill>
                          <a:effectLst/>
                        </a:rPr>
                        <a:t>+</a:t>
                      </a:r>
                      <a:r>
                        <a:rPr lang="zh-CN" sz="2800" b="0" dirty="0">
                          <a:solidFill>
                            <a:schemeClr val="tx1"/>
                          </a:solidFill>
                          <a:effectLst/>
                        </a:rPr>
                        <a:t>固加</a:t>
                      </a:r>
                    </a:p>
                    <a:p>
                      <a:pPr algn="ctr">
                        <a:lnSpc>
                          <a:spcPct val="130000"/>
                        </a:lnSpc>
                        <a:spcAft>
                          <a:spcPts val="0"/>
                        </a:spcAft>
                      </a:pPr>
                      <a:r>
                        <a:rPr lang="zh-CN" sz="2800" b="0" dirty="0">
                          <a:solidFill>
                            <a:schemeClr val="tx1"/>
                          </a:solidFill>
                          <a:effectLst/>
                        </a:rPr>
                        <a:t>热制气</a:t>
                      </a:r>
                      <a:endParaRPr lang="en-US" altLang="zh-CN" sz="2800" b="0" dirty="0">
                        <a:solidFill>
                          <a:schemeClr val="tx1"/>
                        </a:solidFill>
                        <a:effectLst/>
                      </a:endParaRPr>
                    </a:p>
                    <a:p>
                      <a:pPr algn="ctr">
                        <a:lnSpc>
                          <a:spcPct val="100000"/>
                        </a:lnSpc>
                        <a:spcAft>
                          <a:spcPts val="0"/>
                        </a:spcAft>
                      </a:pPr>
                      <a:endParaRPr lang="zh-CN" sz="28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30000"/>
                        </a:lnSpc>
                        <a:spcAft>
                          <a:spcPts val="0"/>
                        </a:spcAft>
                      </a:pPr>
                      <a:r>
                        <a:rPr lang="en-US" sz="2800" b="0">
                          <a:solidFill>
                            <a:schemeClr val="tx1"/>
                          </a:solidFill>
                          <a:effectLst/>
                        </a:rPr>
                        <a:t>2016</a:t>
                      </a:r>
                      <a:r>
                        <a:rPr lang="zh-CN" sz="2800" b="0">
                          <a:solidFill>
                            <a:schemeClr val="tx1"/>
                          </a:solidFill>
                          <a:effectLst/>
                        </a:rPr>
                        <a:t>江苏卷</a:t>
                      </a:r>
                      <a:r>
                        <a:rPr lang="en-US" sz="2800" b="0">
                          <a:solidFill>
                            <a:schemeClr val="tx1"/>
                          </a:solidFill>
                          <a:effectLst/>
                        </a:rPr>
                        <a:t>,6A</a:t>
                      </a:r>
                      <a:endParaRPr lang="zh-CN" sz="2800" b="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30000"/>
                        </a:lnSpc>
                        <a:spcAft>
                          <a:spcPts val="0"/>
                        </a:spcAft>
                      </a:pPr>
                      <a:r>
                        <a:rPr lang="zh-CN" sz="2800" b="0">
                          <a:solidFill>
                            <a:schemeClr val="tx1"/>
                          </a:solidFill>
                          <a:effectLst/>
                        </a:rPr>
                        <a:t>实验室用加热</a:t>
                      </a:r>
                      <a:r>
                        <a:rPr lang="en-US" sz="2800" b="0">
                          <a:solidFill>
                            <a:schemeClr val="tx1"/>
                          </a:solidFill>
                          <a:effectLst/>
                        </a:rPr>
                        <a:t>NH</a:t>
                      </a:r>
                      <a:r>
                        <a:rPr lang="en-US" sz="2800" b="0" baseline="-25000">
                          <a:solidFill>
                            <a:schemeClr val="tx1"/>
                          </a:solidFill>
                          <a:effectLst/>
                        </a:rPr>
                        <a:t>4</a:t>
                      </a:r>
                      <a:r>
                        <a:rPr lang="en-US" sz="2800" b="0">
                          <a:solidFill>
                            <a:schemeClr val="tx1"/>
                          </a:solidFill>
                          <a:effectLst/>
                        </a:rPr>
                        <a:t>Cl</a:t>
                      </a:r>
                      <a:r>
                        <a:rPr lang="zh-CN" sz="2800" b="0">
                          <a:solidFill>
                            <a:schemeClr val="tx1"/>
                          </a:solidFill>
                          <a:effectLst/>
                        </a:rPr>
                        <a:t>和</a:t>
                      </a:r>
                      <a:r>
                        <a:rPr lang="en-US" sz="2800" b="0">
                          <a:solidFill>
                            <a:schemeClr val="tx1"/>
                          </a:solidFill>
                          <a:effectLst/>
                        </a:rPr>
                        <a:t>Ca(OH)</a:t>
                      </a:r>
                      <a:r>
                        <a:rPr lang="en-US" sz="2800" b="0" baseline="-25000">
                          <a:solidFill>
                            <a:schemeClr val="tx1"/>
                          </a:solidFill>
                          <a:effectLst/>
                        </a:rPr>
                        <a:t>2</a:t>
                      </a:r>
                      <a:r>
                        <a:rPr lang="zh-CN" sz="2800" b="0">
                          <a:solidFill>
                            <a:schemeClr val="tx1"/>
                          </a:solidFill>
                          <a:effectLst/>
                        </a:rPr>
                        <a:t>的方法制</a:t>
                      </a:r>
                      <a:r>
                        <a:rPr lang="en-US" sz="2800" b="0">
                          <a:solidFill>
                            <a:schemeClr val="tx1"/>
                          </a:solidFill>
                          <a:effectLst/>
                        </a:rPr>
                        <a:t>NH</a:t>
                      </a:r>
                      <a:r>
                        <a:rPr lang="en-US" sz="2800" b="0" baseline="-25000">
                          <a:solidFill>
                            <a:schemeClr val="tx1"/>
                          </a:solidFill>
                          <a:effectLst/>
                        </a:rPr>
                        <a:t>3</a:t>
                      </a:r>
                      <a:endParaRPr lang="zh-CN" sz="2800" b="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30000"/>
                        </a:lnSpc>
                        <a:spcAft>
                          <a:spcPts val="0"/>
                        </a:spcAft>
                      </a:pPr>
                      <a:r>
                        <a:rPr lang="zh-CN" sz="2800" b="0" dirty="0">
                          <a:solidFill>
                            <a:schemeClr val="tx1"/>
                          </a:solidFill>
                          <a:effectLst/>
                        </a:rPr>
                        <a:t>选择题</a:t>
                      </a:r>
                      <a:r>
                        <a:rPr lang="en-US" sz="2800" b="0" dirty="0">
                          <a:solidFill>
                            <a:schemeClr val="tx1"/>
                          </a:solidFill>
                          <a:effectLst/>
                        </a:rPr>
                        <a:t>,6</a:t>
                      </a:r>
                      <a:r>
                        <a:rPr lang="zh-CN" sz="2800" b="0" dirty="0">
                          <a:solidFill>
                            <a:schemeClr val="tx1"/>
                          </a:solidFill>
                          <a:effectLst/>
                        </a:rPr>
                        <a:t>分</a:t>
                      </a:r>
                      <a:endParaRPr lang="zh-CN" sz="2800" b="0" dirty="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12463252"/>
                  </a:ext>
                </a:extLst>
              </a:tr>
              <a:tr h="0">
                <a:tc vMerge="1">
                  <a:txBody>
                    <a:bodyPr/>
                    <a:lstStyle/>
                    <a:p>
                      <a:endParaRPr lang="zh-CN" altLang="en-US"/>
                    </a:p>
                  </a:txBody>
                  <a:tcPr/>
                </a:tc>
                <a:tc>
                  <a:txBody>
                    <a:bodyPr/>
                    <a:lstStyle/>
                    <a:p>
                      <a:pPr>
                        <a:lnSpc>
                          <a:spcPct val="130000"/>
                        </a:lnSpc>
                        <a:spcAft>
                          <a:spcPts val="0"/>
                        </a:spcAft>
                      </a:pPr>
                      <a:r>
                        <a:rPr lang="en-US" sz="2800" b="0">
                          <a:solidFill>
                            <a:schemeClr val="tx1"/>
                          </a:solidFill>
                          <a:effectLst/>
                        </a:rPr>
                        <a:t>2016</a:t>
                      </a:r>
                      <a:r>
                        <a:rPr lang="zh-CN" sz="2800" b="0">
                          <a:solidFill>
                            <a:schemeClr val="tx1"/>
                          </a:solidFill>
                          <a:effectLst/>
                        </a:rPr>
                        <a:t>全国卷 </a:t>
                      </a:r>
                      <a:r>
                        <a:rPr lang="en-US" sz="2800" b="0">
                          <a:solidFill>
                            <a:schemeClr val="tx1"/>
                          </a:solidFill>
                          <a:effectLst/>
                        </a:rPr>
                        <a:t>Ⅰ, 26(1)</a:t>
                      </a:r>
                      <a:endParaRPr lang="zh-CN" sz="2800" b="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30000"/>
                        </a:lnSpc>
                        <a:spcAft>
                          <a:spcPts val="0"/>
                        </a:spcAft>
                      </a:pPr>
                      <a:r>
                        <a:rPr lang="zh-CN" sz="2800" b="0">
                          <a:solidFill>
                            <a:schemeClr val="tx1"/>
                          </a:solidFill>
                          <a:effectLst/>
                        </a:rPr>
                        <a:t>加热</a:t>
                      </a:r>
                      <a:r>
                        <a:rPr lang="en-US" sz="2800" b="0">
                          <a:solidFill>
                            <a:schemeClr val="tx1"/>
                          </a:solidFill>
                          <a:effectLst/>
                        </a:rPr>
                        <a:t>Ca(OH)</a:t>
                      </a:r>
                      <a:r>
                        <a:rPr lang="en-US" sz="2800" b="0" baseline="-25000">
                          <a:solidFill>
                            <a:schemeClr val="tx1"/>
                          </a:solidFill>
                          <a:effectLst/>
                        </a:rPr>
                        <a:t>2</a:t>
                      </a:r>
                      <a:r>
                        <a:rPr lang="zh-CN" sz="2800" b="0">
                          <a:solidFill>
                            <a:schemeClr val="tx1"/>
                          </a:solidFill>
                          <a:effectLst/>
                        </a:rPr>
                        <a:t>和</a:t>
                      </a:r>
                      <a:r>
                        <a:rPr lang="en-US" sz="2800" b="0">
                          <a:solidFill>
                            <a:schemeClr val="tx1"/>
                          </a:solidFill>
                          <a:effectLst/>
                        </a:rPr>
                        <a:t>NH</a:t>
                      </a:r>
                      <a:r>
                        <a:rPr lang="en-US" sz="2800" b="0" baseline="-25000">
                          <a:solidFill>
                            <a:schemeClr val="tx1"/>
                          </a:solidFill>
                          <a:effectLst/>
                        </a:rPr>
                        <a:t>4</a:t>
                      </a:r>
                      <a:r>
                        <a:rPr lang="en-US" sz="2800" b="0">
                          <a:solidFill>
                            <a:schemeClr val="tx1"/>
                          </a:solidFill>
                          <a:effectLst/>
                        </a:rPr>
                        <a:t>Cl</a:t>
                      </a:r>
                      <a:r>
                        <a:rPr lang="zh-CN" sz="2800" b="0">
                          <a:solidFill>
                            <a:schemeClr val="tx1"/>
                          </a:solidFill>
                          <a:effectLst/>
                        </a:rPr>
                        <a:t>制</a:t>
                      </a:r>
                      <a:r>
                        <a:rPr lang="en-US" sz="2800" b="0">
                          <a:solidFill>
                            <a:schemeClr val="tx1"/>
                          </a:solidFill>
                          <a:effectLst/>
                        </a:rPr>
                        <a:t>NH</a:t>
                      </a:r>
                      <a:r>
                        <a:rPr lang="en-US" sz="2800" b="0" baseline="-25000">
                          <a:solidFill>
                            <a:schemeClr val="tx1"/>
                          </a:solidFill>
                          <a:effectLst/>
                        </a:rPr>
                        <a:t>3</a:t>
                      </a:r>
                      <a:endParaRPr lang="zh-CN" sz="2800" b="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30000"/>
                        </a:lnSpc>
                        <a:spcAft>
                          <a:spcPts val="0"/>
                        </a:spcAft>
                      </a:pPr>
                      <a:r>
                        <a:rPr lang="zh-CN" sz="2800" b="0" dirty="0">
                          <a:solidFill>
                            <a:schemeClr val="tx1"/>
                          </a:solidFill>
                          <a:effectLst/>
                        </a:rPr>
                        <a:t>非选择</a:t>
                      </a:r>
                      <a:endParaRPr lang="en-US" altLang="zh-CN" sz="2800" b="0" dirty="0">
                        <a:solidFill>
                          <a:schemeClr val="tx1"/>
                        </a:solidFill>
                        <a:effectLst/>
                      </a:endParaRPr>
                    </a:p>
                    <a:p>
                      <a:pPr>
                        <a:lnSpc>
                          <a:spcPct val="130000"/>
                        </a:lnSpc>
                        <a:spcAft>
                          <a:spcPts val="0"/>
                        </a:spcAft>
                      </a:pPr>
                      <a:r>
                        <a:rPr lang="zh-CN" sz="2800" b="0" dirty="0">
                          <a:solidFill>
                            <a:schemeClr val="tx1"/>
                          </a:solidFill>
                          <a:effectLst/>
                        </a:rPr>
                        <a:t>题</a:t>
                      </a:r>
                      <a:r>
                        <a:rPr lang="en-US" sz="2800" b="0" dirty="0">
                          <a:solidFill>
                            <a:schemeClr val="tx1"/>
                          </a:solidFill>
                          <a:effectLst/>
                        </a:rPr>
                        <a:t>,2~4</a:t>
                      </a:r>
                      <a:r>
                        <a:rPr lang="zh-CN" sz="2800" b="0" dirty="0">
                          <a:solidFill>
                            <a:schemeClr val="tx1"/>
                          </a:solidFill>
                          <a:effectLst/>
                        </a:rPr>
                        <a:t>分</a:t>
                      </a:r>
                      <a:endParaRPr lang="zh-CN" sz="2800" b="0" dirty="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883348384"/>
                  </a:ext>
                </a:extLst>
              </a:tr>
            </a:tbl>
          </a:graphicData>
        </a:graphic>
      </p:graphicFrame>
      <p:pic>
        <p:nvPicPr>
          <p:cNvPr id="121858" name="16-专题二-HX-LQ-22.jpg">
            <a:extLst>
              <a:ext uri="{FF2B5EF4-FFF2-40B4-BE49-F238E27FC236}">
                <a16:creationId xmlns="" xmlns:a16="http://schemas.microsoft.com/office/drawing/2014/main" id="{8A8A27CB-6E89-45EE-B35A-01328BE09E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6330" y="1694622"/>
            <a:ext cx="1980172" cy="2919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165228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extLst>
              <a:ext uri="{FF2B5EF4-FFF2-40B4-BE49-F238E27FC236}">
                <a16:creationId xmlns="" xmlns:a16="http://schemas.microsoft.com/office/drawing/2014/main" id="{9777FCF0-976A-4AD4-B056-EB522EBADFA5}"/>
              </a:ext>
            </a:extLst>
          </p:cNvPr>
          <p:cNvSpPr/>
          <p:nvPr/>
        </p:nvSpPr>
        <p:spPr>
          <a:xfrm>
            <a:off x="9267824" y="0"/>
            <a:ext cx="194512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专题二十二  化学实验基础</a:t>
            </a:r>
          </a:p>
        </p:txBody>
      </p:sp>
      <p:sp>
        <p:nvSpPr>
          <p:cNvPr id="4" name="矩形 3">
            <a:extLst>
              <a:ext uri="{FF2B5EF4-FFF2-40B4-BE49-F238E27FC236}">
                <a16:creationId xmlns="" xmlns:a16="http://schemas.microsoft.com/office/drawing/2014/main" id="{5D519916-3BA5-43CC-BFA3-546097A228D6}"/>
              </a:ext>
            </a:extLst>
          </p:cNvPr>
          <p:cNvSpPr/>
          <p:nvPr/>
        </p:nvSpPr>
        <p:spPr>
          <a:xfrm>
            <a:off x="234044" y="292281"/>
            <a:ext cx="11723912" cy="661207"/>
          </a:xfrm>
          <a:prstGeom prst="rect">
            <a:avLst/>
          </a:prstGeom>
        </p:spPr>
        <p:txBody>
          <a:bodyPr wrap="square">
            <a:spAutoFit/>
          </a:bodyPr>
          <a:lstStyle/>
          <a:p>
            <a:pPr algn="r">
              <a:lnSpc>
                <a:spcPct val="150000"/>
              </a:lnSpc>
            </a:pPr>
            <a:r>
              <a:rPr lang="zh-CN" altLang="en-US" sz="2800" dirty="0"/>
              <a:t>（续表）</a:t>
            </a:r>
            <a:endParaRPr lang="zh-CN" altLang="zh-CN" sz="2800" dirty="0"/>
          </a:p>
        </p:txBody>
      </p:sp>
      <p:graphicFrame>
        <p:nvGraphicFramePr>
          <p:cNvPr id="2" name="表格 1">
            <a:extLst>
              <a:ext uri="{FF2B5EF4-FFF2-40B4-BE49-F238E27FC236}">
                <a16:creationId xmlns="" xmlns:a16="http://schemas.microsoft.com/office/drawing/2014/main" id="{3EC71BFF-40F5-4CA1-96B4-E4DD1B66E731}"/>
              </a:ext>
            </a:extLst>
          </p:cNvPr>
          <p:cNvGraphicFramePr>
            <a:graphicFrameLocks noGrp="1"/>
          </p:cNvGraphicFramePr>
          <p:nvPr>
            <p:extLst>
              <p:ext uri="{D42A27DB-BD31-4B8C-83A1-F6EECF244321}">
                <p14:modId xmlns:p14="http://schemas.microsoft.com/office/powerpoint/2010/main" val="3683942308"/>
              </p:ext>
            </p:extLst>
          </p:nvPr>
        </p:nvGraphicFramePr>
        <p:xfrm>
          <a:off x="364673" y="991394"/>
          <a:ext cx="11462655" cy="4864608"/>
        </p:xfrm>
        <a:graphic>
          <a:graphicData uri="http://schemas.openxmlformats.org/drawingml/2006/table">
            <a:tbl>
              <a:tblPr firstRow="1" firstCol="1" bandRow="1">
                <a:tableStyleId>{5C22544A-7EE6-4342-B048-85BDC9FD1C3A}</a:tableStyleId>
              </a:tblPr>
              <a:tblGrid>
                <a:gridCol w="3133270">
                  <a:extLst>
                    <a:ext uri="{9D8B030D-6E8A-4147-A177-3AD203B41FA5}">
                      <a16:colId xmlns="" xmlns:a16="http://schemas.microsoft.com/office/drawing/2014/main" val="3672249808"/>
                    </a:ext>
                  </a:extLst>
                </a:gridCol>
                <a:gridCol w="3018971">
                  <a:extLst>
                    <a:ext uri="{9D8B030D-6E8A-4147-A177-3AD203B41FA5}">
                      <a16:colId xmlns="" xmlns:a16="http://schemas.microsoft.com/office/drawing/2014/main" val="3127527361"/>
                    </a:ext>
                  </a:extLst>
                </a:gridCol>
                <a:gridCol w="3309257">
                  <a:extLst>
                    <a:ext uri="{9D8B030D-6E8A-4147-A177-3AD203B41FA5}">
                      <a16:colId xmlns="" xmlns:a16="http://schemas.microsoft.com/office/drawing/2014/main" val="2847389494"/>
                    </a:ext>
                  </a:extLst>
                </a:gridCol>
                <a:gridCol w="2001157">
                  <a:extLst>
                    <a:ext uri="{9D8B030D-6E8A-4147-A177-3AD203B41FA5}">
                      <a16:colId xmlns="" xmlns:a16="http://schemas.microsoft.com/office/drawing/2014/main" val="3198810843"/>
                    </a:ext>
                  </a:extLst>
                </a:gridCol>
              </a:tblGrid>
              <a:tr h="0">
                <a:tc>
                  <a:txBody>
                    <a:bodyPr/>
                    <a:lstStyle/>
                    <a:p>
                      <a:pPr algn="ctr">
                        <a:lnSpc>
                          <a:spcPct val="130000"/>
                        </a:lnSpc>
                        <a:spcAft>
                          <a:spcPts val="0"/>
                        </a:spcAft>
                      </a:pPr>
                      <a:r>
                        <a:rPr lang="zh-CN" sz="2800" b="0">
                          <a:solidFill>
                            <a:schemeClr val="tx1"/>
                          </a:solidFill>
                          <a:effectLst/>
                        </a:rPr>
                        <a:t>装置类型</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en-US" sz="2800" b="0">
                          <a:solidFill>
                            <a:schemeClr val="tx1"/>
                          </a:solidFill>
                          <a:effectLst/>
                        </a:rPr>
                        <a:t> </a:t>
                      </a:r>
                      <a:r>
                        <a:rPr lang="zh-CN" sz="2800" b="0">
                          <a:solidFill>
                            <a:schemeClr val="tx1"/>
                          </a:solidFill>
                          <a:effectLst/>
                        </a:rPr>
                        <a:t>试题出处</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a:solidFill>
                            <a:schemeClr val="tx1"/>
                          </a:solidFill>
                          <a:effectLst/>
                        </a:rPr>
                        <a:t>考查点</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a:solidFill>
                            <a:schemeClr val="tx1"/>
                          </a:solidFill>
                          <a:effectLst/>
                        </a:rPr>
                        <a:t>题型与分值</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424337619"/>
                  </a:ext>
                </a:extLst>
              </a:tr>
              <a:tr h="0">
                <a:tc rowSpan="2">
                  <a:txBody>
                    <a:bodyPr/>
                    <a:lstStyle/>
                    <a:p>
                      <a:pPr algn="ctr">
                        <a:lnSpc>
                          <a:spcPct val="130000"/>
                        </a:lnSpc>
                        <a:spcAft>
                          <a:spcPts val="0"/>
                        </a:spcAft>
                      </a:pPr>
                      <a:endParaRPr lang="en-US" sz="2800" b="0" dirty="0">
                        <a:solidFill>
                          <a:schemeClr val="tx1"/>
                        </a:solidFill>
                        <a:effectLst/>
                      </a:endParaRPr>
                    </a:p>
                    <a:p>
                      <a:pPr algn="ctr">
                        <a:lnSpc>
                          <a:spcPct val="130000"/>
                        </a:lnSpc>
                        <a:spcAft>
                          <a:spcPts val="0"/>
                        </a:spcAft>
                      </a:pPr>
                      <a:endParaRPr lang="en-US" sz="2800" b="0" dirty="0">
                        <a:solidFill>
                          <a:schemeClr val="tx1"/>
                        </a:solidFill>
                        <a:effectLst/>
                      </a:endParaRPr>
                    </a:p>
                    <a:p>
                      <a:pPr algn="ctr">
                        <a:lnSpc>
                          <a:spcPct val="130000"/>
                        </a:lnSpc>
                        <a:spcAft>
                          <a:spcPts val="0"/>
                        </a:spcAft>
                      </a:pPr>
                      <a:endParaRPr lang="en-US" sz="2800" b="0" dirty="0">
                        <a:solidFill>
                          <a:schemeClr val="tx1"/>
                        </a:solidFill>
                        <a:effectLst/>
                      </a:endParaRPr>
                    </a:p>
                    <a:p>
                      <a:pPr algn="ctr">
                        <a:lnSpc>
                          <a:spcPct val="130000"/>
                        </a:lnSpc>
                        <a:spcAft>
                          <a:spcPts val="0"/>
                        </a:spcAft>
                      </a:pPr>
                      <a:endParaRPr lang="en-US" sz="2800" b="0" dirty="0">
                        <a:solidFill>
                          <a:schemeClr val="tx1"/>
                        </a:solidFill>
                        <a:effectLst/>
                      </a:endParaRPr>
                    </a:p>
                    <a:p>
                      <a:pPr algn="ctr">
                        <a:lnSpc>
                          <a:spcPct val="130000"/>
                        </a:lnSpc>
                        <a:spcAft>
                          <a:spcPts val="0"/>
                        </a:spcAft>
                      </a:pPr>
                      <a:endParaRPr lang="en-US" sz="2800" b="0" dirty="0">
                        <a:solidFill>
                          <a:schemeClr val="tx1"/>
                        </a:solidFill>
                        <a:effectLst/>
                      </a:endParaRPr>
                    </a:p>
                    <a:p>
                      <a:pPr algn="ctr">
                        <a:lnSpc>
                          <a:spcPct val="130000"/>
                        </a:lnSpc>
                        <a:spcAft>
                          <a:spcPts val="0"/>
                        </a:spcAft>
                      </a:pPr>
                      <a:r>
                        <a:rPr lang="zh-CN" sz="2800" b="0" dirty="0">
                          <a:solidFill>
                            <a:schemeClr val="tx1"/>
                          </a:solidFill>
                          <a:effectLst/>
                        </a:rPr>
                        <a:t>固体受热</a:t>
                      </a:r>
                    </a:p>
                    <a:p>
                      <a:pPr algn="ctr">
                        <a:lnSpc>
                          <a:spcPct val="130000"/>
                        </a:lnSpc>
                        <a:spcAft>
                          <a:spcPts val="0"/>
                        </a:spcAft>
                      </a:pPr>
                      <a:r>
                        <a:rPr lang="zh-CN" sz="2800" b="0" dirty="0">
                          <a:solidFill>
                            <a:schemeClr val="tx1"/>
                          </a:solidFill>
                          <a:effectLst/>
                        </a:rPr>
                        <a:t>产物分析</a:t>
                      </a:r>
                      <a:endParaRPr lang="en-US" altLang="zh-CN" sz="2800" b="0" dirty="0">
                        <a:solidFill>
                          <a:schemeClr val="tx1"/>
                        </a:solidFill>
                        <a:effectLst/>
                      </a:endParaRPr>
                    </a:p>
                    <a:p>
                      <a:pPr algn="ctr">
                        <a:lnSpc>
                          <a:spcPct val="100000"/>
                        </a:lnSpc>
                        <a:spcAft>
                          <a:spcPts val="0"/>
                        </a:spcAft>
                      </a:pPr>
                      <a:endParaRPr lang="zh-CN" sz="28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30000"/>
                        </a:lnSpc>
                        <a:spcAft>
                          <a:spcPts val="0"/>
                        </a:spcAft>
                      </a:pPr>
                      <a:r>
                        <a:rPr lang="en-US" sz="2800" b="0">
                          <a:solidFill>
                            <a:schemeClr val="tx1"/>
                          </a:solidFill>
                          <a:effectLst/>
                        </a:rPr>
                        <a:t>2015</a:t>
                      </a:r>
                      <a:r>
                        <a:rPr lang="zh-CN" sz="2800" b="0">
                          <a:solidFill>
                            <a:schemeClr val="tx1"/>
                          </a:solidFill>
                          <a:effectLst/>
                        </a:rPr>
                        <a:t>新课标全国卷</a:t>
                      </a:r>
                      <a:r>
                        <a:rPr lang="en-US" sz="2800" b="0">
                          <a:solidFill>
                            <a:schemeClr val="tx1"/>
                          </a:solidFill>
                          <a:effectLst/>
                        </a:rPr>
                        <a:t>Ⅰ, 26(1)(2)</a:t>
                      </a:r>
                      <a:endParaRPr lang="zh-CN" sz="2800" b="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30000"/>
                        </a:lnSpc>
                        <a:spcAft>
                          <a:spcPts val="0"/>
                        </a:spcAft>
                      </a:pPr>
                      <a:r>
                        <a:rPr lang="zh-CN" sz="2800" b="0">
                          <a:solidFill>
                            <a:schemeClr val="tx1"/>
                          </a:solidFill>
                          <a:effectLst/>
                        </a:rPr>
                        <a:t>草酸晶体分解产物的判断</a:t>
                      </a:r>
                      <a:endParaRPr lang="zh-CN" sz="2800" b="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30000"/>
                        </a:lnSpc>
                        <a:spcAft>
                          <a:spcPts val="0"/>
                        </a:spcAft>
                      </a:pPr>
                      <a:r>
                        <a:rPr lang="zh-CN" sz="2800" b="0" dirty="0">
                          <a:solidFill>
                            <a:schemeClr val="tx1"/>
                          </a:solidFill>
                          <a:effectLst/>
                        </a:rPr>
                        <a:t>非选择题</a:t>
                      </a:r>
                      <a:r>
                        <a:rPr lang="en-US" sz="2800" b="0" dirty="0">
                          <a:solidFill>
                            <a:schemeClr val="tx1"/>
                          </a:solidFill>
                          <a:effectLst/>
                        </a:rPr>
                        <a:t>,10</a:t>
                      </a:r>
                      <a:r>
                        <a:rPr lang="zh-CN" sz="2800" b="0" dirty="0">
                          <a:solidFill>
                            <a:schemeClr val="tx1"/>
                          </a:solidFill>
                          <a:effectLst/>
                        </a:rPr>
                        <a:t>分</a:t>
                      </a:r>
                      <a:endParaRPr lang="zh-CN" sz="2800" b="0" dirty="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971488633"/>
                  </a:ext>
                </a:extLst>
              </a:tr>
              <a:tr h="0">
                <a:tc vMerge="1">
                  <a:txBody>
                    <a:bodyPr/>
                    <a:lstStyle/>
                    <a:p>
                      <a:endParaRPr lang="zh-CN" altLang="en-US"/>
                    </a:p>
                  </a:txBody>
                  <a:tcPr/>
                </a:tc>
                <a:tc>
                  <a:txBody>
                    <a:bodyPr/>
                    <a:lstStyle/>
                    <a:p>
                      <a:pPr>
                        <a:lnSpc>
                          <a:spcPct val="130000"/>
                        </a:lnSpc>
                        <a:spcAft>
                          <a:spcPts val="0"/>
                        </a:spcAft>
                      </a:pPr>
                      <a:r>
                        <a:rPr lang="en-US" sz="2800" b="0">
                          <a:solidFill>
                            <a:schemeClr val="tx1"/>
                          </a:solidFill>
                          <a:effectLst/>
                        </a:rPr>
                        <a:t>2014</a:t>
                      </a:r>
                      <a:r>
                        <a:rPr lang="zh-CN" sz="2800" b="0">
                          <a:solidFill>
                            <a:schemeClr val="tx1"/>
                          </a:solidFill>
                          <a:effectLst/>
                        </a:rPr>
                        <a:t>新课标全国卷</a:t>
                      </a:r>
                      <a:r>
                        <a:rPr lang="en-US" sz="2800" b="0">
                          <a:solidFill>
                            <a:schemeClr val="tx1"/>
                          </a:solidFill>
                          <a:effectLst/>
                        </a:rPr>
                        <a:t>Ⅱ,10B</a:t>
                      </a:r>
                      <a:endParaRPr lang="zh-CN" sz="2800" b="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30000"/>
                        </a:lnSpc>
                        <a:spcAft>
                          <a:spcPts val="0"/>
                        </a:spcAft>
                      </a:pPr>
                      <a:r>
                        <a:rPr lang="zh-CN" sz="2800" b="0">
                          <a:solidFill>
                            <a:schemeClr val="tx1"/>
                          </a:solidFill>
                          <a:effectLst/>
                        </a:rPr>
                        <a:t>加热分解</a:t>
                      </a:r>
                      <a:r>
                        <a:rPr lang="en-US" sz="2800" b="0">
                          <a:solidFill>
                            <a:schemeClr val="tx1"/>
                          </a:solidFill>
                          <a:effectLst/>
                        </a:rPr>
                        <a:t>NaHCO</a:t>
                      </a:r>
                      <a:r>
                        <a:rPr lang="en-US" sz="2800" b="0" baseline="-25000">
                          <a:solidFill>
                            <a:schemeClr val="tx1"/>
                          </a:solidFill>
                          <a:effectLst/>
                        </a:rPr>
                        <a:t>3</a:t>
                      </a:r>
                      <a:r>
                        <a:rPr lang="zh-CN" sz="2800" b="0">
                          <a:solidFill>
                            <a:schemeClr val="tx1"/>
                          </a:solidFill>
                          <a:effectLst/>
                        </a:rPr>
                        <a:t>时</a:t>
                      </a:r>
                      <a:r>
                        <a:rPr lang="en-US" sz="2800" b="0">
                          <a:solidFill>
                            <a:schemeClr val="tx1"/>
                          </a:solidFill>
                          <a:effectLst/>
                        </a:rPr>
                        <a:t>,</a:t>
                      </a:r>
                      <a:r>
                        <a:rPr lang="zh-CN" sz="2800" b="0">
                          <a:solidFill>
                            <a:schemeClr val="tx1"/>
                          </a:solidFill>
                          <a:effectLst/>
                        </a:rPr>
                        <a:t>试管口应略向下倾斜</a:t>
                      </a:r>
                      <a:r>
                        <a:rPr lang="en-US" sz="2800" b="0">
                          <a:solidFill>
                            <a:schemeClr val="tx1"/>
                          </a:solidFill>
                          <a:effectLst/>
                        </a:rPr>
                        <a:t>(</a:t>
                      </a:r>
                      <a:r>
                        <a:rPr lang="zh-CN" sz="2800" b="0">
                          <a:solidFill>
                            <a:schemeClr val="tx1"/>
                          </a:solidFill>
                          <a:effectLst/>
                        </a:rPr>
                        <a:t>左图错误</a:t>
                      </a:r>
                      <a:r>
                        <a:rPr lang="en-US" sz="2800" b="0">
                          <a:solidFill>
                            <a:schemeClr val="tx1"/>
                          </a:solidFill>
                          <a:effectLst/>
                        </a:rPr>
                        <a:t>)</a:t>
                      </a:r>
                      <a:endParaRPr lang="zh-CN" sz="2800" b="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30000"/>
                        </a:lnSpc>
                        <a:spcAft>
                          <a:spcPts val="0"/>
                        </a:spcAft>
                      </a:pPr>
                      <a:r>
                        <a:rPr lang="zh-CN" sz="2800" b="0" dirty="0">
                          <a:solidFill>
                            <a:schemeClr val="tx1"/>
                          </a:solidFill>
                          <a:effectLst/>
                        </a:rPr>
                        <a:t>选择题</a:t>
                      </a:r>
                      <a:r>
                        <a:rPr lang="en-US" sz="2800" b="0" dirty="0">
                          <a:solidFill>
                            <a:schemeClr val="tx1"/>
                          </a:solidFill>
                          <a:effectLst/>
                        </a:rPr>
                        <a:t>,6</a:t>
                      </a:r>
                      <a:r>
                        <a:rPr lang="zh-CN" sz="2800" b="0" dirty="0">
                          <a:solidFill>
                            <a:schemeClr val="tx1"/>
                          </a:solidFill>
                          <a:effectLst/>
                        </a:rPr>
                        <a:t>分</a:t>
                      </a:r>
                      <a:endParaRPr lang="zh-CN" sz="2800" b="0" dirty="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93797669"/>
                  </a:ext>
                </a:extLst>
              </a:tr>
            </a:tbl>
          </a:graphicData>
        </a:graphic>
      </p:graphicFrame>
      <p:pic>
        <p:nvPicPr>
          <p:cNvPr id="121857" name="16-专题二-HX-LQ-23.jpg">
            <a:extLst>
              <a:ext uri="{FF2B5EF4-FFF2-40B4-BE49-F238E27FC236}">
                <a16:creationId xmlns="" xmlns:a16="http://schemas.microsoft.com/office/drawing/2014/main" id="{B21640A9-13BC-471F-A2E0-4AD85C8BA8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4541" y="1729494"/>
            <a:ext cx="2121714" cy="2459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749745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6721571" y="2254128"/>
            <a:ext cx="4801314" cy="499432"/>
          </a:xfrm>
          <a:prstGeom prst="rect">
            <a:avLst/>
          </a:prstGeom>
          <a:noFill/>
        </p:spPr>
        <p:txBody>
          <a:bodyPr wrap="none" rtlCol="0">
            <a:spAutoFit/>
          </a:bodyPr>
          <a:lstStyle/>
          <a:p>
            <a:pPr algn="ctr">
              <a:lnSpc>
                <a:spcPct val="150000"/>
              </a:lnSpc>
            </a:pPr>
            <a:r>
              <a:rPr lang="zh-CN" altLang="en-US" sz="2000" dirty="0">
                <a:solidFill>
                  <a:srgbClr val="DA251C"/>
                </a:solidFill>
              </a:rPr>
              <a:t>找新题，组好卷！智能筛选，一键成卷！</a:t>
            </a:r>
            <a:endParaRPr lang="en-US" altLang="zh-CN" sz="2000" dirty="0">
              <a:solidFill>
                <a:srgbClr val="DA251C"/>
              </a:solidFill>
            </a:endParaRPr>
          </a:p>
        </p:txBody>
      </p:sp>
      <p:pic>
        <p:nvPicPr>
          <p:cNvPr id="2" name="图片 1"/>
          <p:cNvPicPr>
            <a:picLocks noChangeAspect="1"/>
          </p:cNvPicPr>
          <p:nvPr/>
        </p:nvPicPr>
        <p:blipFill rotWithShape="1">
          <a:blip r:embed="rId3">
            <a:extLst>
              <a:ext uri="{28A0092B-C50C-407E-A947-70E740481C1C}">
                <a14:useLocalDpi xmlns:a14="http://schemas.microsoft.com/office/drawing/2010/main" val="0"/>
              </a:ext>
            </a:extLst>
          </a:blip>
          <a:srcRect r="40505"/>
          <a:stretch/>
        </p:blipFill>
        <p:spPr>
          <a:xfrm>
            <a:off x="8514840" y="1725644"/>
            <a:ext cx="1214777" cy="288998"/>
          </a:xfrm>
          <a:prstGeom prst="rect">
            <a:avLst/>
          </a:prstGeom>
        </p:spPr>
      </p:pic>
      <p:sp>
        <p:nvSpPr>
          <p:cNvPr id="8" name="文本框 7"/>
          <p:cNvSpPr txBox="1"/>
          <p:nvPr/>
        </p:nvSpPr>
        <p:spPr>
          <a:xfrm>
            <a:off x="6830575" y="2816547"/>
            <a:ext cx="4583306" cy="535531"/>
          </a:xfrm>
          <a:prstGeom prst="rect">
            <a:avLst/>
          </a:prstGeom>
          <a:noFill/>
        </p:spPr>
        <p:txBody>
          <a:bodyPr wrap="none" rtlCol="0">
            <a:spAutoFit/>
          </a:bodyPr>
          <a:lstStyle/>
          <a:p>
            <a:pPr algn="ctr">
              <a:lnSpc>
                <a:spcPct val="120000"/>
              </a:lnSpc>
            </a:pPr>
            <a:r>
              <a:rPr lang="zh-CN" altLang="zh-CN" sz="1200" dirty="0">
                <a:solidFill>
                  <a:schemeClr val="tx1">
                    <a:lumMod val="50000"/>
                    <a:lumOff val="50000"/>
                  </a:schemeClr>
                </a:solidFill>
                <a:latin typeface="+mn-ea"/>
              </a:rPr>
              <a:t>强区名校，新题好卷，每日更新</a:t>
            </a:r>
            <a:r>
              <a:rPr lang="zh-CN" altLang="en-US" sz="1200" dirty="0">
                <a:solidFill>
                  <a:schemeClr val="tx1">
                    <a:lumMod val="50000"/>
                    <a:lumOff val="50000"/>
                  </a:schemeClr>
                </a:solidFill>
                <a:latin typeface="+mn-ea"/>
              </a:rPr>
              <a:t>，</a:t>
            </a:r>
            <a:r>
              <a:rPr lang="zh-CN" altLang="zh-CN" sz="1200" dirty="0">
                <a:solidFill>
                  <a:schemeClr val="tx1">
                    <a:lumMod val="50000"/>
                    <a:lumOff val="50000"/>
                  </a:schemeClr>
                </a:solidFill>
                <a:latin typeface="+mn-ea"/>
              </a:rPr>
              <a:t>智能选题，模板体例，</a:t>
            </a:r>
            <a:r>
              <a:rPr lang="en-US" altLang="zh-CN" sz="1200" dirty="0">
                <a:solidFill>
                  <a:schemeClr val="tx1">
                    <a:lumMod val="50000"/>
                    <a:lumOff val="50000"/>
                  </a:schemeClr>
                </a:solidFill>
                <a:latin typeface="+mn-ea"/>
              </a:rPr>
              <a:t>3</a:t>
            </a:r>
            <a:r>
              <a:rPr lang="zh-CN" altLang="zh-CN" sz="1200" dirty="0">
                <a:solidFill>
                  <a:schemeClr val="tx1">
                    <a:lumMod val="50000"/>
                    <a:lumOff val="50000"/>
                  </a:schemeClr>
                </a:solidFill>
                <a:latin typeface="+mn-ea"/>
              </a:rPr>
              <a:t>步成卷</a:t>
            </a:r>
            <a:endParaRPr lang="en-US" altLang="zh-CN" sz="1200" dirty="0">
              <a:solidFill>
                <a:schemeClr val="tx1">
                  <a:lumMod val="50000"/>
                  <a:lumOff val="50000"/>
                </a:schemeClr>
              </a:solidFill>
              <a:latin typeface="+mn-ea"/>
            </a:endParaRPr>
          </a:p>
          <a:p>
            <a:pPr algn="ctr">
              <a:lnSpc>
                <a:spcPct val="120000"/>
              </a:lnSpc>
            </a:pPr>
            <a:r>
              <a:rPr lang="zh-CN" altLang="zh-CN" sz="1200" dirty="0">
                <a:solidFill>
                  <a:schemeClr val="tx1">
                    <a:lumMod val="50000"/>
                    <a:lumOff val="50000"/>
                  </a:schemeClr>
                </a:solidFill>
                <a:latin typeface="+mn-ea"/>
              </a:rPr>
              <a:t>自动查重，一键替换，</a:t>
            </a:r>
            <a:r>
              <a:rPr lang="zh-CN" altLang="en-US" sz="1200" dirty="0">
                <a:solidFill>
                  <a:schemeClr val="tx1">
                    <a:lumMod val="50000"/>
                    <a:lumOff val="50000"/>
                  </a:schemeClr>
                </a:solidFill>
                <a:latin typeface="+mn-ea"/>
              </a:rPr>
              <a:t>难度自定，天星原创题库，</a:t>
            </a:r>
            <a:r>
              <a:rPr lang="zh-CN" altLang="zh-CN" sz="1200" dirty="0">
                <a:solidFill>
                  <a:schemeClr val="tx1">
                    <a:lumMod val="50000"/>
                    <a:lumOff val="50000"/>
                  </a:schemeClr>
                </a:solidFill>
                <a:latin typeface="+mn-ea"/>
              </a:rPr>
              <a:t>好题随选随用</a:t>
            </a:r>
            <a:r>
              <a:rPr lang="en-US" altLang="zh-CN" sz="1200" dirty="0">
                <a:solidFill>
                  <a:schemeClr val="tx1">
                    <a:lumMod val="50000"/>
                    <a:lumOff val="50000"/>
                  </a:schemeClr>
                </a:solidFill>
                <a:latin typeface="+mn-ea"/>
              </a:rPr>
              <a:t>!</a:t>
            </a:r>
          </a:p>
        </p:txBody>
      </p:sp>
      <p:sp>
        <p:nvSpPr>
          <p:cNvPr id="9" name="矩形 8"/>
          <p:cNvSpPr/>
          <p:nvPr/>
        </p:nvSpPr>
        <p:spPr>
          <a:xfrm>
            <a:off x="8516934" y="4347700"/>
            <a:ext cx="1210588" cy="430374"/>
          </a:xfrm>
          <a:prstGeom prst="rect">
            <a:avLst/>
          </a:prstGeom>
        </p:spPr>
        <p:txBody>
          <a:bodyPr wrap="none">
            <a:spAutoFit/>
          </a:bodyPr>
          <a:lstStyle/>
          <a:p>
            <a:pPr algn="ctr">
              <a:lnSpc>
                <a:spcPct val="120000"/>
              </a:lnSpc>
            </a:pPr>
            <a:r>
              <a:rPr lang="zh-CN" altLang="en-US" sz="2000" dirty="0">
                <a:solidFill>
                  <a:schemeClr val="tx1">
                    <a:lumMod val="85000"/>
                    <a:lumOff val="15000"/>
                  </a:schemeClr>
                </a:solidFill>
                <a:latin typeface="+mn-ea"/>
              </a:rPr>
              <a:t>免费组卷</a:t>
            </a:r>
            <a:endParaRPr lang="zh-CN" altLang="zh-CN" sz="2000" dirty="0">
              <a:solidFill>
                <a:schemeClr val="tx1">
                  <a:lumMod val="85000"/>
                  <a:lumOff val="15000"/>
                </a:schemeClr>
              </a:solidFill>
              <a:latin typeface="+mn-ea"/>
            </a:endParaRPr>
          </a:p>
        </p:txBody>
      </p:sp>
      <p:cxnSp>
        <p:nvCxnSpPr>
          <p:cNvPr id="11" name="直接连接符 10"/>
          <p:cNvCxnSpPr/>
          <p:nvPr/>
        </p:nvCxnSpPr>
        <p:spPr>
          <a:xfrm>
            <a:off x="6096000" y="1251857"/>
            <a:ext cx="0" cy="435428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2" name="矩形 11">
            <a:hlinkClick r:id="rId4"/>
          </p:cNvPr>
          <p:cNvSpPr/>
          <p:nvPr/>
        </p:nvSpPr>
        <p:spPr>
          <a:xfrm>
            <a:off x="7924799" y="4833257"/>
            <a:ext cx="2394857" cy="478971"/>
          </a:xfrm>
          <a:prstGeom prst="rect">
            <a:avLst/>
          </a:prstGeom>
          <a:solidFill>
            <a:srgbClr val="DA251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bg1"/>
                </a:solidFill>
              </a:rPr>
              <a:t>www.wln100.com</a:t>
            </a:r>
            <a:endParaRPr lang="zh-CN" altLang="en-US" sz="2000" dirty="0">
              <a:solidFill>
                <a:schemeClr val="bg1"/>
              </a:solidFill>
            </a:endParaRPr>
          </a:p>
        </p:txBody>
      </p:sp>
      <p:sp>
        <p:nvSpPr>
          <p:cNvPr id="14" name="文本框 13"/>
          <p:cNvSpPr txBox="1"/>
          <p:nvPr/>
        </p:nvSpPr>
        <p:spPr>
          <a:xfrm>
            <a:off x="1474395" y="4313171"/>
            <a:ext cx="3448380" cy="553998"/>
          </a:xfrm>
          <a:prstGeom prst="rect">
            <a:avLst/>
          </a:prstGeom>
          <a:noFill/>
        </p:spPr>
        <p:txBody>
          <a:bodyPr wrap="none" rtlCol="0">
            <a:spAutoFit/>
          </a:bodyPr>
          <a:lstStyle/>
          <a:p>
            <a:pPr algn="ctr">
              <a:lnSpc>
                <a:spcPct val="150000"/>
              </a:lnSpc>
            </a:pPr>
            <a:r>
              <a:rPr lang="en-US" altLang="zh-CN" sz="2000" dirty="0">
                <a:solidFill>
                  <a:schemeClr val="tx1">
                    <a:lumMod val="85000"/>
                    <a:lumOff val="15000"/>
                  </a:schemeClr>
                </a:solidFill>
              </a:rPr>
              <a:t>2019《</a:t>
            </a:r>
            <a:r>
              <a:rPr lang="zh-CN" altLang="en-US" sz="2000" dirty="0">
                <a:solidFill>
                  <a:schemeClr val="tx1">
                    <a:lumMod val="85000"/>
                    <a:lumOff val="15000"/>
                  </a:schemeClr>
                </a:solidFill>
              </a:rPr>
              <a:t>高考帮</a:t>
            </a:r>
            <a:r>
              <a:rPr lang="en-US" altLang="zh-CN" sz="2000" dirty="0">
                <a:solidFill>
                  <a:schemeClr val="tx1">
                    <a:lumMod val="85000"/>
                    <a:lumOff val="15000"/>
                  </a:schemeClr>
                </a:solidFill>
              </a:rPr>
              <a:t>》</a:t>
            </a:r>
            <a:r>
              <a:rPr lang="zh-CN" altLang="en-US" sz="2000" dirty="0">
                <a:solidFill>
                  <a:schemeClr val="tx1">
                    <a:lumMod val="85000"/>
                    <a:lumOff val="15000"/>
                  </a:schemeClr>
                </a:solidFill>
              </a:rPr>
              <a:t>增值</a:t>
            </a:r>
            <a:r>
              <a:rPr lang="en-US" altLang="zh-CN" sz="2000" dirty="0">
                <a:solidFill>
                  <a:schemeClr val="tx1">
                    <a:lumMod val="85000"/>
                    <a:lumOff val="15000"/>
                  </a:schemeClr>
                </a:solidFill>
              </a:rPr>
              <a:t>PPT</a:t>
            </a:r>
            <a:r>
              <a:rPr lang="zh-CN" altLang="en-US" sz="2000" dirty="0">
                <a:solidFill>
                  <a:schemeClr val="tx1">
                    <a:lumMod val="85000"/>
                    <a:lumOff val="15000"/>
                  </a:schemeClr>
                </a:solidFill>
              </a:rPr>
              <a:t>课件</a:t>
            </a:r>
            <a:endParaRPr lang="en-US" altLang="zh-CN" sz="2000" dirty="0">
              <a:solidFill>
                <a:schemeClr val="tx1">
                  <a:lumMod val="85000"/>
                  <a:lumOff val="15000"/>
                </a:schemeClr>
              </a:solidFill>
            </a:endParaRPr>
          </a:p>
        </p:txBody>
      </p:sp>
      <p:sp>
        <p:nvSpPr>
          <p:cNvPr id="16" name="矩形 15">
            <a:hlinkClick r:id="rId5"/>
          </p:cNvPr>
          <p:cNvSpPr/>
          <p:nvPr/>
        </p:nvSpPr>
        <p:spPr>
          <a:xfrm>
            <a:off x="1902399" y="4833257"/>
            <a:ext cx="2385706" cy="478971"/>
          </a:xfrm>
          <a:prstGeom prst="rect">
            <a:avLst/>
          </a:prstGeom>
          <a:solidFill>
            <a:srgbClr val="DA251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rPr>
              <a:t>查看更多 </a:t>
            </a:r>
            <a:r>
              <a:rPr lang="en-US" altLang="zh-CN" sz="1400" dirty="0">
                <a:solidFill>
                  <a:schemeClr val="bg1"/>
                </a:solidFill>
              </a:rPr>
              <a:t>&gt;</a:t>
            </a:r>
            <a:endParaRPr lang="zh-CN" altLang="en-US" sz="1400" dirty="0">
              <a:solidFill>
                <a:schemeClr val="bg1"/>
              </a:solidFill>
            </a:endParaRPr>
          </a:p>
        </p:txBody>
      </p:sp>
      <p:pic>
        <p:nvPicPr>
          <p:cNvPr id="15" name="图片 14">
            <a:extLst>
              <a:ext uri="{FF2B5EF4-FFF2-40B4-BE49-F238E27FC236}">
                <a16:creationId xmlns="" xmlns:a16="http://schemas.microsoft.com/office/drawing/2014/main" id="{3B9992EB-4D14-49E0-AEE2-1130396DEECC}"/>
              </a:ext>
            </a:extLst>
          </p:cNvPr>
          <p:cNvPicPr>
            <a:picLocks noChangeAspect="1"/>
          </p:cNvPicPr>
          <p:nvPr/>
        </p:nvPicPr>
        <p:blipFill>
          <a:blip r:embed="rId6"/>
          <a:stretch>
            <a:fillRect/>
          </a:stretch>
        </p:blipFill>
        <p:spPr>
          <a:xfrm>
            <a:off x="2255157" y="1708255"/>
            <a:ext cx="1654790" cy="2382898"/>
          </a:xfrm>
          <a:prstGeom prst="rect">
            <a:avLst/>
          </a:prstGeom>
          <a:solidFill>
            <a:srgbClr val="C00000"/>
          </a:solidFill>
          <a:ln>
            <a:solidFill>
              <a:srgbClr val="DA251C"/>
            </a:solidFill>
          </a:ln>
        </p:spPr>
      </p:pic>
    </p:spTree>
    <p:extLst>
      <p:ext uri="{BB962C8B-B14F-4D97-AF65-F5344CB8AC3E}">
        <p14:creationId xmlns:p14="http://schemas.microsoft.com/office/powerpoint/2010/main" val="27497154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4043" y="729341"/>
            <a:ext cx="11723913" cy="662297"/>
          </a:xfrm>
          <a:prstGeom prst="rect">
            <a:avLst/>
          </a:prstGeom>
        </p:spPr>
        <p:txBody>
          <a:bodyPr wrap="square">
            <a:spAutoFit/>
          </a:bodyPr>
          <a:lstStyle/>
          <a:p>
            <a:pPr>
              <a:lnSpc>
                <a:spcPct val="150000"/>
              </a:lnSpc>
            </a:pPr>
            <a:r>
              <a:rPr lang="en-US" altLang="zh-CN" sz="2800" b="1" dirty="0"/>
              <a:t>1.</a:t>
            </a:r>
            <a:r>
              <a:rPr lang="zh-CN" altLang="en-US" sz="2800" b="1" dirty="0"/>
              <a:t>常见的可加热仪器</a:t>
            </a:r>
            <a:endParaRPr lang="zh-CN" altLang="zh-CN" sz="2800" b="1" dirty="0"/>
          </a:p>
        </p:txBody>
      </p:sp>
      <p:sp>
        <p:nvSpPr>
          <p:cNvPr id="6" name="矩形 5"/>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7" name="矩形 6"/>
          <p:cNvSpPr/>
          <p:nvPr/>
        </p:nvSpPr>
        <p:spPr>
          <a:xfrm>
            <a:off x="718457" y="-1"/>
            <a:ext cx="3483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DA251C"/>
              </a:solidFill>
            </a:endParaRPr>
          </a:p>
        </p:txBody>
      </p:sp>
      <p:sp>
        <p:nvSpPr>
          <p:cNvPr id="8" name="矩形 7"/>
          <p:cNvSpPr/>
          <p:nvPr/>
        </p:nvSpPr>
        <p:spPr>
          <a:xfrm>
            <a:off x="1066799" y="-2"/>
            <a:ext cx="7498467"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dirty="0">
                <a:solidFill>
                  <a:srgbClr val="DA251C"/>
                </a:solidFill>
              </a:rPr>
              <a:t>考点</a:t>
            </a:r>
            <a:r>
              <a:rPr lang="en-US" altLang="zh-CN" sz="2800" dirty="0">
                <a:solidFill>
                  <a:srgbClr val="DA251C"/>
                </a:solidFill>
              </a:rPr>
              <a:t>1</a:t>
            </a:r>
            <a:r>
              <a:rPr lang="zh-CN" altLang="en-US" sz="2800" dirty="0">
                <a:solidFill>
                  <a:srgbClr val="DA251C"/>
                </a:solidFill>
              </a:rPr>
              <a:t>   常见的化学仪器及使用</a:t>
            </a:r>
            <a:r>
              <a:rPr lang="zh-CN" altLang="en-US" sz="2800" dirty="0" smtClean="0">
                <a:solidFill>
                  <a:srgbClr val="DA251C"/>
                </a:solidFill>
              </a:rPr>
              <a:t>方法（重点）</a:t>
            </a:r>
            <a:endParaRPr lang="zh-CN" altLang="en-US" sz="2800" dirty="0">
              <a:solidFill>
                <a:srgbClr val="DA251C"/>
              </a:solidFill>
            </a:endParaRPr>
          </a:p>
        </p:txBody>
      </p:sp>
      <mc:AlternateContent xmlns:mc="http://schemas.openxmlformats.org/markup-compatibility/2006" xmlns:a14="http://schemas.microsoft.com/office/drawing/2010/main">
        <mc:Choice Requires="a14">
          <p:graphicFrame>
            <p:nvGraphicFramePr>
              <p:cNvPr id="4" name="表格 3">
                <a:extLst>
                  <a:ext uri="{FF2B5EF4-FFF2-40B4-BE49-F238E27FC236}">
                    <a16:creationId xmlns="" xmlns:a16="http://schemas.microsoft.com/office/drawing/2014/main" id="{28383D5D-A72E-47D7-8082-79858F928802}"/>
                  </a:ext>
                </a:extLst>
              </p:cNvPr>
              <p:cNvGraphicFramePr>
                <a:graphicFrameLocks noGrp="1"/>
              </p:cNvGraphicFramePr>
              <p:nvPr>
                <p:extLst>
                  <p:ext uri="{D42A27DB-BD31-4B8C-83A1-F6EECF244321}">
                    <p14:modId xmlns:p14="http://schemas.microsoft.com/office/powerpoint/2010/main" val="3633753768"/>
                  </p:ext>
                </p:extLst>
              </p:nvPr>
            </p:nvGraphicFramePr>
            <p:xfrm>
              <a:off x="330200" y="1438724"/>
              <a:ext cx="11430000" cy="5035550"/>
            </p:xfrm>
            <a:graphic>
              <a:graphicData uri="http://schemas.openxmlformats.org/drawingml/2006/table">
                <a:tbl>
                  <a:tblPr firstRow="1" firstCol="1" bandRow="1">
                    <a:tableStyleId>{5C22544A-7EE6-4342-B048-85BDC9FD1C3A}</a:tableStyleId>
                  </a:tblPr>
                  <a:tblGrid>
                    <a:gridCol w="903514">
                      <a:extLst>
                        <a:ext uri="{9D8B030D-6E8A-4147-A177-3AD203B41FA5}">
                          <a16:colId xmlns="" xmlns:a16="http://schemas.microsoft.com/office/drawing/2014/main" val="897893836"/>
                        </a:ext>
                      </a:extLst>
                    </a:gridCol>
                    <a:gridCol w="1509486">
                      <a:extLst>
                        <a:ext uri="{9D8B030D-6E8A-4147-A177-3AD203B41FA5}">
                          <a16:colId xmlns="" xmlns:a16="http://schemas.microsoft.com/office/drawing/2014/main" val="1844196604"/>
                        </a:ext>
                      </a:extLst>
                    </a:gridCol>
                    <a:gridCol w="2293257">
                      <a:extLst>
                        <a:ext uri="{9D8B030D-6E8A-4147-A177-3AD203B41FA5}">
                          <a16:colId xmlns="" xmlns:a16="http://schemas.microsoft.com/office/drawing/2014/main" val="64079855"/>
                        </a:ext>
                      </a:extLst>
                    </a:gridCol>
                    <a:gridCol w="6723743">
                      <a:extLst>
                        <a:ext uri="{9D8B030D-6E8A-4147-A177-3AD203B41FA5}">
                          <a16:colId xmlns="" xmlns:a16="http://schemas.microsoft.com/office/drawing/2014/main" val="2044296722"/>
                        </a:ext>
                      </a:extLst>
                    </a:gridCol>
                  </a:tblGrid>
                  <a:tr h="0">
                    <a:tc>
                      <a:txBody>
                        <a:bodyPr/>
                        <a:lstStyle/>
                        <a:p>
                          <a:pPr algn="ctr">
                            <a:lnSpc>
                              <a:spcPct val="120000"/>
                            </a:lnSpc>
                            <a:spcAft>
                              <a:spcPts val="0"/>
                            </a:spcAft>
                          </a:pPr>
                          <a:r>
                            <a:rPr lang="zh-CN" sz="2800" b="0" dirty="0">
                              <a:solidFill>
                                <a:schemeClr val="tx1"/>
                              </a:solidFill>
                              <a:effectLst/>
                              <a:latin typeface="+mn-lt"/>
                              <a:ea typeface="+mn-ea"/>
                            </a:rPr>
                            <a:t>类别</a:t>
                          </a:r>
                          <a:endParaRPr lang="zh-CN" sz="2800" b="0" dirty="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spcAft>
                              <a:spcPts val="0"/>
                            </a:spcAft>
                          </a:pPr>
                          <a:r>
                            <a:rPr lang="zh-CN" sz="2800" b="0">
                              <a:solidFill>
                                <a:schemeClr val="tx1"/>
                              </a:solidFill>
                              <a:effectLst/>
                              <a:latin typeface="+mn-lt"/>
                              <a:ea typeface="+mn-ea"/>
                            </a:rPr>
                            <a:t>名称</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spcAft>
                              <a:spcPts val="0"/>
                            </a:spcAft>
                          </a:pPr>
                          <a:r>
                            <a:rPr lang="zh-CN" sz="2800" b="0">
                              <a:solidFill>
                                <a:schemeClr val="tx1"/>
                              </a:solidFill>
                              <a:effectLst/>
                              <a:latin typeface="+mn-lt"/>
                              <a:ea typeface="+mn-ea"/>
                            </a:rPr>
                            <a:t>主要用途</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spcAft>
                              <a:spcPts val="0"/>
                            </a:spcAft>
                          </a:pPr>
                          <a:r>
                            <a:rPr lang="zh-CN" sz="2800" b="0">
                              <a:solidFill>
                                <a:schemeClr val="tx1"/>
                              </a:solidFill>
                              <a:effectLst/>
                              <a:latin typeface="+mn-lt"/>
                              <a:ea typeface="+mn-ea"/>
                            </a:rPr>
                            <a:t>使用方法和注意事项</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333567196"/>
                      </a:ext>
                    </a:extLst>
                  </a:tr>
                  <a:tr h="0">
                    <a:tc rowSpan="2">
                      <a:txBody>
                        <a:bodyPr/>
                        <a:lstStyle/>
                        <a:p>
                          <a:pPr algn="ctr">
                            <a:lnSpc>
                              <a:spcPct val="120000"/>
                            </a:lnSpc>
                            <a:spcAft>
                              <a:spcPts val="0"/>
                            </a:spcAft>
                          </a:pPr>
                          <a:r>
                            <a:rPr lang="zh-CN" sz="2800" b="0" dirty="0">
                              <a:solidFill>
                                <a:schemeClr val="tx1"/>
                              </a:solidFill>
                              <a:effectLst/>
                              <a:latin typeface="+mn-lt"/>
                              <a:ea typeface="+mn-ea"/>
                            </a:rPr>
                            <a:t>可</a:t>
                          </a:r>
                        </a:p>
                        <a:p>
                          <a:pPr algn="ctr">
                            <a:lnSpc>
                              <a:spcPct val="120000"/>
                            </a:lnSpc>
                            <a:spcAft>
                              <a:spcPts val="0"/>
                            </a:spcAft>
                          </a:pPr>
                          <a:r>
                            <a:rPr lang="zh-CN" sz="2800" b="0" dirty="0">
                              <a:solidFill>
                                <a:schemeClr val="tx1"/>
                              </a:solidFill>
                              <a:effectLst/>
                              <a:latin typeface="+mn-lt"/>
                              <a:ea typeface="+mn-ea"/>
                            </a:rPr>
                            <a:t>直</a:t>
                          </a:r>
                        </a:p>
                        <a:p>
                          <a:pPr algn="ctr">
                            <a:lnSpc>
                              <a:spcPct val="120000"/>
                            </a:lnSpc>
                            <a:spcAft>
                              <a:spcPts val="0"/>
                            </a:spcAft>
                          </a:pPr>
                          <a:r>
                            <a:rPr lang="zh-CN" sz="2800" b="0" dirty="0">
                              <a:solidFill>
                                <a:schemeClr val="tx1"/>
                              </a:solidFill>
                              <a:effectLst/>
                              <a:latin typeface="+mn-lt"/>
                              <a:ea typeface="+mn-ea"/>
                            </a:rPr>
                            <a:t>接</a:t>
                          </a:r>
                        </a:p>
                        <a:p>
                          <a:pPr algn="ctr">
                            <a:lnSpc>
                              <a:spcPct val="120000"/>
                            </a:lnSpc>
                            <a:spcAft>
                              <a:spcPts val="0"/>
                            </a:spcAft>
                          </a:pPr>
                          <a:r>
                            <a:rPr lang="zh-CN" sz="2800" b="0" dirty="0">
                              <a:solidFill>
                                <a:schemeClr val="tx1"/>
                              </a:solidFill>
                              <a:effectLst/>
                              <a:latin typeface="+mn-lt"/>
                              <a:ea typeface="+mn-ea"/>
                            </a:rPr>
                            <a:t>加</a:t>
                          </a:r>
                        </a:p>
                        <a:p>
                          <a:pPr algn="ctr">
                            <a:lnSpc>
                              <a:spcPct val="120000"/>
                            </a:lnSpc>
                            <a:spcAft>
                              <a:spcPts val="0"/>
                            </a:spcAft>
                          </a:pPr>
                          <a:r>
                            <a:rPr lang="zh-CN" sz="2800" b="0" dirty="0">
                              <a:solidFill>
                                <a:schemeClr val="tx1"/>
                              </a:solidFill>
                              <a:effectLst/>
                              <a:latin typeface="+mn-lt"/>
                              <a:ea typeface="+mn-ea"/>
                            </a:rPr>
                            <a:t>热</a:t>
                          </a:r>
                          <a:endParaRPr lang="zh-CN" sz="2800" b="0" dirty="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spcAft>
                              <a:spcPts val="0"/>
                            </a:spcAft>
                          </a:pPr>
                          <a:endParaRPr lang="en-US" sz="2800" b="0" dirty="0">
                            <a:solidFill>
                              <a:schemeClr val="tx1"/>
                            </a:solidFill>
                            <a:effectLst/>
                            <a:latin typeface="+mn-lt"/>
                            <a:ea typeface="+mn-ea"/>
                          </a:endParaRPr>
                        </a:p>
                        <a:p>
                          <a:pPr algn="ctr">
                            <a:lnSpc>
                              <a:spcPct val="120000"/>
                            </a:lnSpc>
                            <a:spcAft>
                              <a:spcPts val="0"/>
                            </a:spcAft>
                          </a:pPr>
                          <a:endParaRPr lang="en-US" sz="2800" b="0" dirty="0">
                            <a:solidFill>
                              <a:schemeClr val="tx1"/>
                            </a:solidFill>
                            <a:effectLst/>
                            <a:latin typeface="+mn-lt"/>
                            <a:ea typeface="+mn-ea"/>
                          </a:endParaRPr>
                        </a:p>
                        <a:p>
                          <a:pPr algn="ctr">
                            <a:lnSpc>
                              <a:spcPct val="120000"/>
                            </a:lnSpc>
                            <a:spcAft>
                              <a:spcPts val="0"/>
                            </a:spcAft>
                          </a:pPr>
                          <a:endParaRPr lang="en-US" sz="2800" b="0" dirty="0">
                            <a:solidFill>
                              <a:schemeClr val="tx1"/>
                            </a:solidFill>
                            <a:effectLst/>
                            <a:latin typeface="+mn-lt"/>
                            <a:ea typeface="+mn-ea"/>
                          </a:endParaRPr>
                        </a:p>
                        <a:p>
                          <a:pPr algn="ctr">
                            <a:lnSpc>
                              <a:spcPct val="120000"/>
                            </a:lnSpc>
                            <a:spcAft>
                              <a:spcPts val="0"/>
                            </a:spcAft>
                          </a:pPr>
                          <a:r>
                            <a:rPr lang="zh-CN" sz="2800" b="0" dirty="0">
                              <a:solidFill>
                                <a:schemeClr val="tx1"/>
                              </a:solidFill>
                              <a:effectLst/>
                              <a:latin typeface="+mn-lt"/>
                              <a:ea typeface="+mn-ea"/>
                            </a:rPr>
                            <a:t>试管</a:t>
                          </a:r>
                          <a:endParaRPr lang="zh-CN" sz="2800" b="0" dirty="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20000"/>
                            </a:lnSpc>
                            <a:spcAft>
                              <a:spcPts val="0"/>
                            </a:spcAft>
                          </a:pPr>
                          <a:r>
                            <a:rPr lang="zh-CN" sz="2800" b="0" dirty="0">
                              <a:solidFill>
                                <a:schemeClr val="tx1"/>
                              </a:solidFill>
                              <a:effectLst/>
                              <a:latin typeface="+mn-lt"/>
                              <a:ea typeface="+mn-ea"/>
                            </a:rPr>
                            <a:t>用作少量试剂的反应容器</a:t>
                          </a:r>
                          <a:r>
                            <a:rPr lang="en-US" sz="2800" b="0" dirty="0">
                              <a:solidFill>
                                <a:schemeClr val="tx1"/>
                              </a:solidFill>
                              <a:effectLst/>
                              <a:latin typeface="+mn-lt"/>
                              <a:ea typeface="+mn-ea"/>
                            </a:rPr>
                            <a:t>,</a:t>
                          </a:r>
                          <a:r>
                            <a:rPr lang="zh-CN" sz="2800" b="0" dirty="0">
                              <a:solidFill>
                                <a:schemeClr val="tx1"/>
                              </a:solidFill>
                              <a:effectLst/>
                              <a:latin typeface="+mn-lt"/>
                              <a:ea typeface="+mn-ea"/>
                            </a:rPr>
                            <a:t>在常温或加热时使用</a:t>
                          </a:r>
                          <a:endParaRPr lang="zh-CN" sz="2800" b="0" dirty="0">
                            <a:solidFill>
                              <a:schemeClr val="tx1"/>
                            </a:solidFill>
                            <a:effectLst/>
                            <a:latin typeface="+mn-lt"/>
                            <a:ea typeface="+mn-ea"/>
                            <a:cs typeface="Times New Roman" panose="02020603050405020304" pitchFamily="18" charset="0"/>
                          </a:endParaRPr>
                        </a:p>
                      </a:txBody>
                      <a:tcPr marL="33655" marR="3365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20000"/>
                            </a:lnSpc>
                            <a:spcAft>
                              <a:spcPts val="0"/>
                            </a:spcAft>
                          </a:pPr>
                          <a:r>
                            <a:rPr lang="zh-CN" sz="2800" b="0" dirty="0">
                              <a:solidFill>
                                <a:schemeClr val="tx1"/>
                              </a:solidFill>
                              <a:effectLst/>
                              <a:latin typeface="+mn-lt"/>
                              <a:ea typeface="+mn-ea"/>
                            </a:rPr>
                            <a:t>加热前外壁无水滴</a:t>
                          </a:r>
                          <a:r>
                            <a:rPr lang="en-US" sz="2800" b="0" dirty="0">
                              <a:solidFill>
                                <a:schemeClr val="tx1"/>
                              </a:solidFill>
                              <a:effectLst/>
                              <a:latin typeface="+mn-lt"/>
                              <a:ea typeface="+mn-ea"/>
                            </a:rPr>
                            <a:t>;</a:t>
                          </a:r>
                          <a:r>
                            <a:rPr lang="zh-CN" sz="2800" b="0" dirty="0">
                              <a:solidFill>
                                <a:schemeClr val="tx1"/>
                              </a:solidFill>
                              <a:effectLst/>
                              <a:latin typeface="+mn-lt"/>
                              <a:ea typeface="+mn-ea"/>
                            </a:rPr>
                            <a:t>试管夹夹在离试管口</a:t>
                          </a:r>
                          <a14:m>
                            <m:oMath xmlns:m="http://schemas.openxmlformats.org/officeDocument/2006/math">
                              <m:f>
                                <m:fPr>
                                  <m:ctrlPr>
                                    <a:rPr lang="zh-CN" sz="2800" b="0" i="1">
                                      <a:solidFill>
                                        <a:schemeClr val="tx1"/>
                                      </a:solidFill>
                                      <a:effectLst/>
                                      <a:latin typeface="Cambria Math" panose="02040503050406030204" pitchFamily="18" charset="0"/>
                                      <a:ea typeface="+mn-ea"/>
                                    </a:rPr>
                                  </m:ctrlPr>
                                </m:fPr>
                                <m:num>
                                  <m:r>
                                    <a:rPr lang="en-US" sz="2800" b="0" i="1">
                                      <a:solidFill>
                                        <a:schemeClr val="tx1"/>
                                      </a:solidFill>
                                      <a:effectLst/>
                                      <a:latin typeface="Cambria Math"/>
                                      <a:ea typeface="+mn-ea"/>
                                    </a:rPr>
                                    <m:t>1</m:t>
                                  </m:r>
                                </m:num>
                                <m:den>
                                  <m:r>
                                    <a:rPr lang="en-US" sz="2800" b="0" i="1">
                                      <a:solidFill>
                                        <a:schemeClr val="tx1"/>
                                      </a:solidFill>
                                      <a:effectLst/>
                                      <a:latin typeface="Cambria Math"/>
                                      <a:ea typeface="+mn-ea"/>
                                    </a:rPr>
                                    <m:t>3</m:t>
                                  </m:r>
                                </m:den>
                              </m:f>
                            </m:oMath>
                          </a14:m>
                          <a:endParaRPr lang="en-US" altLang="zh-CN" sz="2800" b="0" dirty="0">
                            <a:solidFill>
                              <a:schemeClr val="tx1"/>
                            </a:solidFill>
                            <a:effectLst/>
                            <a:latin typeface="+mn-lt"/>
                            <a:ea typeface="+mn-ea"/>
                          </a:endParaRPr>
                        </a:p>
                        <a:p>
                          <a:pPr>
                            <a:lnSpc>
                              <a:spcPct val="120000"/>
                            </a:lnSpc>
                            <a:spcAft>
                              <a:spcPts val="0"/>
                            </a:spcAft>
                          </a:pPr>
                          <a:r>
                            <a:rPr lang="zh-CN" sz="2800" b="0" dirty="0">
                              <a:solidFill>
                                <a:schemeClr val="tx1"/>
                              </a:solidFill>
                              <a:effectLst/>
                              <a:latin typeface="+mn-lt"/>
                              <a:ea typeface="+mn-ea"/>
                            </a:rPr>
                            <a:t>处</a:t>
                          </a:r>
                          <a:r>
                            <a:rPr lang="en-US" sz="2800" b="0" dirty="0">
                              <a:solidFill>
                                <a:schemeClr val="tx1"/>
                              </a:solidFill>
                              <a:effectLst/>
                              <a:latin typeface="+mn-lt"/>
                              <a:ea typeface="+mn-ea"/>
                            </a:rPr>
                            <a:t>;</a:t>
                          </a:r>
                          <a:r>
                            <a:rPr lang="zh-CN" sz="2800" b="0" dirty="0">
                              <a:solidFill>
                                <a:schemeClr val="tx1"/>
                              </a:solidFill>
                              <a:effectLst/>
                              <a:latin typeface="+mn-lt"/>
                              <a:ea typeface="+mn-ea"/>
                            </a:rPr>
                            <a:t>试管内盛放液体的体积</a:t>
                          </a:r>
                          <a:r>
                            <a:rPr lang="en-US" sz="2800" b="0" dirty="0">
                              <a:solidFill>
                                <a:schemeClr val="tx1"/>
                              </a:solidFill>
                              <a:effectLst/>
                              <a:latin typeface="+mn-lt"/>
                              <a:ea typeface="+mn-ea"/>
                            </a:rPr>
                            <a:t>,</a:t>
                          </a:r>
                          <a:r>
                            <a:rPr lang="zh-CN" sz="2800" b="0" dirty="0">
                              <a:solidFill>
                                <a:schemeClr val="tx1"/>
                              </a:solidFill>
                              <a:effectLst/>
                              <a:latin typeface="+mn-lt"/>
                              <a:ea typeface="+mn-ea"/>
                            </a:rPr>
                            <a:t>不加热时不超过其容积的</a:t>
                          </a:r>
                          <a14:m>
                            <m:oMath xmlns:m="http://schemas.openxmlformats.org/officeDocument/2006/math">
                              <m:f>
                                <m:fPr>
                                  <m:ctrlPr>
                                    <a:rPr lang="zh-CN" sz="2800" b="0" i="1">
                                      <a:solidFill>
                                        <a:schemeClr val="tx1"/>
                                      </a:solidFill>
                                      <a:effectLst/>
                                      <a:latin typeface="Cambria Math" panose="02040503050406030204" pitchFamily="18" charset="0"/>
                                      <a:ea typeface="+mn-ea"/>
                                    </a:rPr>
                                  </m:ctrlPr>
                                </m:fPr>
                                <m:num>
                                  <m:r>
                                    <a:rPr lang="en-US" sz="2800" b="0" i="1">
                                      <a:solidFill>
                                        <a:schemeClr val="tx1"/>
                                      </a:solidFill>
                                      <a:effectLst/>
                                      <a:latin typeface="Cambria Math"/>
                                      <a:ea typeface="+mn-ea"/>
                                    </a:rPr>
                                    <m:t>1</m:t>
                                  </m:r>
                                </m:num>
                                <m:den>
                                  <m:r>
                                    <a:rPr lang="en-US" sz="2800" b="0" i="1">
                                      <a:solidFill>
                                        <a:schemeClr val="tx1"/>
                                      </a:solidFill>
                                      <a:effectLst/>
                                      <a:latin typeface="Cambria Math"/>
                                      <a:ea typeface="+mn-ea"/>
                                    </a:rPr>
                                    <m:t>2</m:t>
                                  </m:r>
                                </m:den>
                              </m:f>
                            </m:oMath>
                          </a14:m>
                          <a:r>
                            <a:rPr lang="en-US" sz="2800" b="0" dirty="0">
                              <a:solidFill>
                                <a:schemeClr val="tx1"/>
                              </a:solidFill>
                              <a:effectLst/>
                              <a:latin typeface="+mn-lt"/>
                              <a:ea typeface="+mn-ea"/>
                            </a:rPr>
                            <a:t>,</a:t>
                          </a:r>
                          <a:r>
                            <a:rPr lang="zh-CN" sz="2800" b="0" dirty="0">
                              <a:solidFill>
                                <a:schemeClr val="tx1"/>
                              </a:solidFill>
                              <a:effectLst/>
                              <a:latin typeface="+mn-lt"/>
                              <a:ea typeface="+mn-ea"/>
                            </a:rPr>
                            <a:t>加热时不超过其容积的</a:t>
                          </a:r>
                          <a14:m>
                            <m:oMath xmlns:m="http://schemas.openxmlformats.org/officeDocument/2006/math">
                              <m:f>
                                <m:fPr>
                                  <m:ctrlPr>
                                    <a:rPr lang="zh-CN" sz="2800" b="0" i="1">
                                      <a:solidFill>
                                        <a:schemeClr val="tx1"/>
                                      </a:solidFill>
                                      <a:effectLst/>
                                      <a:latin typeface="Cambria Math" panose="02040503050406030204" pitchFamily="18" charset="0"/>
                                      <a:ea typeface="+mn-ea"/>
                                    </a:rPr>
                                  </m:ctrlPr>
                                </m:fPr>
                                <m:num>
                                  <m:r>
                                    <a:rPr lang="en-US" sz="2800" b="0" i="1">
                                      <a:solidFill>
                                        <a:schemeClr val="tx1"/>
                                      </a:solidFill>
                                      <a:effectLst/>
                                      <a:latin typeface="Cambria Math"/>
                                      <a:ea typeface="+mn-ea"/>
                                    </a:rPr>
                                    <m:t>1</m:t>
                                  </m:r>
                                </m:num>
                                <m:den>
                                  <m:r>
                                    <a:rPr lang="en-US" sz="2800" b="0" i="1">
                                      <a:solidFill>
                                        <a:schemeClr val="tx1"/>
                                      </a:solidFill>
                                      <a:effectLst/>
                                      <a:latin typeface="Cambria Math"/>
                                      <a:ea typeface="+mn-ea"/>
                                    </a:rPr>
                                    <m:t>3</m:t>
                                  </m:r>
                                </m:den>
                              </m:f>
                            </m:oMath>
                          </a14:m>
                          <a:r>
                            <a:rPr lang="en-US" sz="2800" b="0" dirty="0">
                              <a:solidFill>
                                <a:schemeClr val="tx1"/>
                              </a:solidFill>
                              <a:effectLst/>
                              <a:latin typeface="+mn-lt"/>
                              <a:ea typeface="+mn-ea"/>
                            </a:rPr>
                            <a:t>;</a:t>
                          </a:r>
                          <a:r>
                            <a:rPr lang="zh-CN" sz="2800" b="0" dirty="0">
                              <a:solidFill>
                                <a:schemeClr val="tx1"/>
                              </a:solidFill>
                              <a:effectLst/>
                              <a:latin typeface="+mn-lt"/>
                              <a:ea typeface="+mn-ea"/>
                            </a:rPr>
                            <a:t>加热后不能骤冷</a:t>
                          </a:r>
                          <a:r>
                            <a:rPr lang="en-US" sz="2800" b="0" dirty="0">
                              <a:solidFill>
                                <a:schemeClr val="tx1"/>
                              </a:solidFill>
                              <a:effectLst/>
                              <a:latin typeface="+mn-lt"/>
                              <a:ea typeface="+mn-ea"/>
                            </a:rPr>
                            <a:t>,</a:t>
                          </a:r>
                          <a:r>
                            <a:rPr lang="zh-CN" sz="2800" b="0" dirty="0">
                              <a:solidFill>
                                <a:schemeClr val="tx1"/>
                              </a:solidFill>
                              <a:effectLst/>
                              <a:latin typeface="+mn-lt"/>
                              <a:ea typeface="+mn-ea"/>
                            </a:rPr>
                            <a:t>防止炸裂</a:t>
                          </a:r>
                          <a:endParaRPr lang="zh-CN" sz="2800" b="0" dirty="0">
                            <a:solidFill>
                              <a:schemeClr val="tx1"/>
                            </a:solidFill>
                            <a:effectLst/>
                            <a:latin typeface="+mn-lt"/>
                            <a:ea typeface="+mn-ea"/>
                            <a:cs typeface="Times New Roman" panose="02020603050405020304" pitchFamily="18" charset="0"/>
                          </a:endParaRPr>
                        </a:p>
                      </a:txBody>
                      <a:tcPr marL="33655" marR="3365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822674858"/>
                      </a:ext>
                    </a:extLst>
                  </a:tr>
                  <a:tr h="0">
                    <a:tc vMerge="1">
                      <a:txBody>
                        <a:bodyPr/>
                        <a:lstStyle/>
                        <a:p>
                          <a:endParaRPr lang="zh-CN" altLang="en-US"/>
                        </a:p>
                      </a:txBody>
                      <a:tcPr/>
                    </a:tc>
                    <a:tc>
                      <a:txBody>
                        <a:bodyPr/>
                        <a:lstStyle/>
                        <a:p>
                          <a:pPr algn="ctr">
                            <a:lnSpc>
                              <a:spcPct val="120000"/>
                            </a:lnSpc>
                            <a:spcAft>
                              <a:spcPts val="0"/>
                            </a:spcAft>
                          </a:pPr>
                          <a:endParaRPr lang="en-US" sz="2800" b="0" dirty="0">
                            <a:solidFill>
                              <a:schemeClr val="tx1"/>
                            </a:solidFill>
                            <a:effectLst/>
                            <a:latin typeface="+mn-lt"/>
                            <a:ea typeface="+mn-ea"/>
                          </a:endParaRPr>
                        </a:p>
                        <a:p>
                          <a:pPr algn="ctr">
                            <a:lnSpc>
                              <a:spcPct val="120000"/>
                            </a:lnSpc>
                            <a:spcAft>
                              <a:spcPts val="0"/>
                            </a:spcAft>
                          </a:pPr>
                          <a:endParaRPr lang="en-US" sz="2800" b="0" dirty="0">
                            <a:solidFill>
                              <a:schemeClr val="tx1"/>
                            </a:solidFill>
                            <a:effectLst/>
                            <a:latin typeface="+mn-lt"/>
                            <a:ea typeface="+mn-ea"/>
                          </a:endParaRPr>
                        </a:p>
                        <a:p>
                          <a:pPr algn="ctr">
                            <a:lnSpc>
                              <a:spcPct val="120000"/>
                            </a:lnSpc>
                            <a:spcAft>
                              <a:spcPts val="0"/>
                            </a:spcAft>
                          </a:pPr>
                          <a:r>
                            <a:rPr lang="zh-CN" sz="2800" b="0" dirty="0">
                              <a:solidFill>
                                <a:schemeClr val="tx1"/>
                              </a:solidFill>
                              <a:effectLst/>
                              <a:latin typeface="+mn-lt"/>
                              <a:ea typeface="+mn-ea"/>
                            </a:rPr>
                            <a:t>坩埚</a:t>
                          </a:r>
                          <a:endParaRPr lang="zh-CN" sz="2800" b="0" dirty="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20000"/>
                            </a:lnSpc>
                            <a:spcAft>
                              <a:spcPts val="0"/>
                            </a:spcAft>
                          </a:pPr>
                          <a:r>
                            <a:rPr lang="zh-CN" sz="2800" b="0">
                              <a:solidFill>
                                <a:schemeClr val="tx1"/>
                              </a:solidFill>
                              <a:effectLst/>
                              <a:latin typeface="+mn-lt"/>
                              <a:ea typeface="+mn-ea"/>
                            </a:rPr>
                            <a:t>固体物质的高温灼烧</a:t>
                          </a:r>
                          <a:endParaRPr lang="zh-CN" sz="2800" b="0">
                            <a:solidFill>
                              <a:schemeClr val="tx1"/>
                            </a:solidFill>
                            <a:effectLst/>
                            <a:latin typeface="+mn-lt"/>
                            <a:ea typeface="+mn-ea"/>
                            <a:cs typeface="Times New Roman" panose="02020603050405020304" pitchFamily="18" charset="0"/>
                          </a:endParaRPr>
                        </a:p>
                      </a:txBody>
                      <a:tcPr marL="33655" marR="3365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20000"/>
                            </a:lnSpc>
                            <a:spcAft>
                              <a:spcPts val="0"/>
                            </a:spcAft>
                          </a:pPr>
                          <a:r>
                            <a:rPr lang="zh-CN" sz="2800" b="0" dirty="0">
                              <a:solidFill>
                                <a:schemeClr val="tx1"/>
                              </a:solidFill>
                              <a:effectLst/>
                              <a:latin typeface="+mn-lt"/>
                              <a:ea typeface="+mn-ea"/>
                            </a:rPr>
                            <a:t>把坩埚放在三脚架上的泥三角上直接加热</a:t>
                          </a:r>
                          <a:r>
                            <a:rPr lang="en-US" sz="2800" b="0" dirty="0">
                              <a:solidFill>
                                <a:schemeClr val="tx1"/>
                              </a:solidFill>
                              <a:effectLst/>
                              <a:latin typeface="+mn-lt"/>
                              <a:ea typeface="+mn-ea"/>
                            </a:rPr>
                            <a:t>;</a:t>
                          </a:r>
                          <a:r>
                            <a:rPr lang="zh-CN" sz="2800" b="0" dirty="0">
                              <a:solidFill>
                                <a:schemeClr val="tx1"/>
                              </a:solidFill>
                              <a:effectLst/>
                              <a:latin typeface="+mn-lt"/>
                              <a:ea typeface="+mn-ea"/>
                            </a:rPr>
                            <a:t>取放坩埚时应用坩埚钳</a:t>
                          </a:r>
                          <a:r>
                            <a:rPr lang="en-US" sz="2800" b="0" dirty="0">
                              <a:solidFill>
                                <a:schemeClr val="tx1"/>
                              </a:solidFill>
                              <a:effectLst/>
                              <a:latin typeface="+mn-lt"/>
                              <a:ea typeface="+mn-ea"/>
                            </a:rPr>
                            <a:t>;</a:t>
                          </a:r>
                          <a:r>
                            <a:rPr lang="zh-CN" sz="2800" b="0" dirty="0">
                              <a:solidFill>
                                <a:schemeClr val="tx1"/>
                              </a:solidFill>
                              <a:effectLst/>
                              <a:latin typeface="+mn-lt"/>
                              <a:ea typeface="+mn-ea"/>
                            </a:rPr>
                            <a:t>加热后可放在干燥器中或石棉网上冷却</a:t>
                          </a:r>
                          <a:r>
                            <a:rPr lang="en-US" sz="2800" b="0" dirty="0">
                              <a:solidFill>
                                <a:schemeClr val="tx1"/>
                              </a:solidFill>
                              <a:effectLst/>
                              <a:latin typeface="+mn-lt"/>
                              <a:ea typeface="+mn-ea"/>
                            </a:rPr>
                            <a:t>;</a:t>
                          </a:r>
                          <a:r>
                            <a:rPr lang="zh-CN" sz="2800" b="0" dirty="0">
                              <a:solidFill>
                                <a:schemeClr val="tx1"/>
                              </a:solidFill>
                              <a:effectLst/>
                              <a:latin typeface="+mn-lt"/>
                              <a:ea typeface="+mn-ea"/>
                            </a:rPr>
                            <a:t>应根据加热物质的性质不同</a:t>
                          </a:r>
                          <a:r>
                            <a:rPr lang="en-US" sz="2800" b="0" dirty="0">
                              <a:solidFill>
                                <a:schemeClr val="tx1"/>
                              </a:solidFill>
                              <a:effectLst/>
                              <a:latin typeface="+mn-lt"/>
                              <a:ea typeface="+mn-ea"/>
                            </a:rPr>
                            <a:t>,</a:t>
                          </a:r>
                          <a:r>
                            <a:rPr lang="zh-CN" sz="2800" b="0" dirty="0">
                              <a:solidFill>
                                <a:schemeClr val="tx1"/>
                              </a:solidFill>
                              <a:effectLst/>
                              <a:latin typeface="+mn-lt"/>
                              <a:ea typeface="+mn-ea"/>
                            </a:rPr>
                            <a:t>选用不同材质的坩埚</a:t>
                          </a:r>
                          <a:endParaRPr lang="zh-CN" sz="2800" b="0" dirty="0">
                            <a:solidFill>
                              <a:schemeClr val="tx1"/>
                            </a:solidFill>
                            <a:effectLst/>
                            <a:latin typeface="+mn-lt"/>
                            <a:ea typeface="+mn-ea"/>
                            <a:cs typeface="Times New Roman" panose="02020603050405020304" pitchFamily="18" charset="0"/>
                          </a:endParaRPr>
                        </a:p>
                      </a:txBody>
                      <a:tcPr marL="33655" marR="3365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379911364"/>
                      </a:ext>
                    </a:extLst>
                  </a:tr>
                </a:tbl>
              </a:graphicData>
            </a:graphic>
          </p:graphicFrame>
        </mc:Choice>
        <mc:Fallback xmlns="">
          <p:graphicFrame>
            <p:nvGraphicFramePr>
              <p:cNvPr id="4" name="表格 3">
                <a:extLst>
                  <a:ext uri="{FF2B5EF4-FFF2-40B4-BE49-F238E27FC236}">
                    <a16:creationId xmlns:a16="http://schemas.microsoft.com/office/drawing/2014/main" id="{28383D5D-A72E-47D7-8082-79858F928802}"/>
                  </a:ext>
                </a:extLst>
              </p:cNvPr>
              <p:cNvGraphicFramePr>
                <a:graphicFrameLocks noGrp="1"/>
              </p:cNvGraphicFramePr>
              <p:nvPr>
                <p:extLst>
                  <p:ext uri="{D42A27DB-BD31-4B8C-83A1-F6EECF244321}">
                    <p14:modId xmlns:p14="http://schemas.microsoft.com/office/powerpoint/2010/main" val="3633753768"/>
                  </p:ext>
                </p:extLst>
              </p:nvPr>
            </p:nvGraphicFramePr>
            <p:xfrm>
              <a:off x="330200" y="1438724"/>
              <a:ext cx="11430000" cy="5019993"/>
            </p:xfrm>
            <a:graphic>
              <a:graphicData uri="http://schemas.openxmlformats.org/drawingml/2006/table">
                <a:tbl>
                  <a:tblPr firstRow="1" firstCol="1" bandRow="1">
                    <a:tableStyleId>{5C22544A-7EE6-4342-B048-85BDC9FD1C3A}</a:tableStyleId>
                  </a:tblPr>
                  <a:tblGrid>
                    <a:gridCol w="903514">
                      <a:extLst>
                        <a:ext uri="{9D8B030D-6E8A-4147-A177-3AD203B41FA5}">
                          <a16:colId xmlns:a16="http://schemas.microsoft.com/office/drawing/2014/main" val="897893836"/>
                        </a:ext>
                      </a:extLst>
                    </a:gridCol>
                    <a:gridCol w="1509486">
                      <a:extLst>
                        <a:ext uri="{9D8B030D-6E8A-4147-A177-3AD203B41FA5}">
                          <a16:colId xmlns:a16="http://schemas.microsoft.com/office/drawing/2014/main" val="1844196604"/>
                        </a:ext>
                      </a:extLst>
                    </a:gridCol>
                    <a:gridCol w="2293257">
                      <a:extLst>
                        <a:ext uri="{9D8B030D-6E8A-4147-A177-3AD203B41FA5}">
                          <a16:colId xmlns:a16="http://schemas.microsoft.com/office/drawing/2014/main" val="64079855"/>
                        </a:ext>
                      </a:extLst>
                    </a:gridCol>
                    <a:gridCol w="6723743">
                      <a:extLst>
                        <a:ext uri="{9D8B030D-6E8A-4147-A177-3AD203B41FA5}">
                          <a16:colId xmlns:a16="http://schemas.microsoft.com/office/drawing/2014/main" val="2044296722"/>
                        </a:ext>
                      </a:extLst>
                    </a:gridCol>
                  </a:tblGrid>
                  <a:tr h="512064">
                    <a:tc>
                      <a:txBody>
                        <a:bodyPr/>
                        <a:lstStyle/>
                        <a:p>
                          <a:pPr algn="ctr">
                            <a:lnSpc>
                              <a:spcPct val="120000"/>
                            </a:lnSpc>
                            <a:spcAft>
                              <a:spcPts val="0"/>
                            </a:spcAft>
                          </a:pPr>
                          <a:r>
                            <a:rPr lang="zh-CN" sz="2800" b="0">
                              <a:solidFill>
                                <a:schemeClr val="tx1"/>
                              </a:solidFill>
                              <a:effectLst/>
                              <a:latin typeface="+mn-lt"/>
                              <a:ea typeface="+mn-ea"/>
                            </a:rPr>
                            <a:t>类别</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spcAft>
                              <a:spcPts val="0"/>
                            </a:spcAft>
                          </a:pPr>
                          <a:r>
                            <a:rPr lang="zh-CN" sz="2800" b="0">
                              <a:solidFill>
                                <a:schemeClr val="tx1"/>
                              </a:solidFill>
                              <a:effectLst/>
                              <a:latin typeface="+mn-lt"/>
                              <a:ea typeface="+mn-ea"/>
                            </a:rPr>
                            <a:t>名称</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spcAft>
                              <a:spcPts val="0"/>
                            </a:spcAft>
                          </a:pPr>
                          <a:r>
                            <a:rPr lang="zh-CN" sz="2800" b="0">
                              <a:solidFill>
                                <a:schemeClr val="tx1"/>
                              </a:solidFill>
                              <a:effectLst/>
                              <a:latin typeface="+mn-lt"/>
                              <a:ea typeface="+mn-ea"/>
                            </a:rPr>
                            <a:t>主要用途</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spcAft>
                              <a:spcPts val="0"/>
                            </a:spcAft>
                          </a:pPr>
                          <a:r>
                            <a:rPr lang="zh-CN" sz="2800" b="0">
                              <a:solidFill>
                                <a:schemeClr val="tx1"/>
                              </a:solidFill>
                              <a:effectLst/>
                              <a:latin typeface="+mn-lt"/>
                              <a:ea typeface="+mn-ea"/>
                            </a:rPr>
                            <a:t>使用方法和注意事项</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33567196"/>
                      </a:ext>
                    </a:extLst>
                  </a:tr>
                  <a:tr h="2459673">
                    <a:tc rowSpan="2">
                      <a:txBody>
                        <a:bodyPr/>
                        <a:lstStyle/>
                        <a:p>
                          <a:pPr algn="ctr">
                            <a:lnSpc>
                              <a:spcPct val="120000"/>
                            </a:lnSpc>
                            <a:spcAft>
                              <a:spcPts val="0"/>
                            </a:spcAft>
                          </a:pPr>
                          <a:r>
                            <a:rPr lang="zh-CN" sz="2800" b="0" dirty="0">
                              <a:solidFill>
                                <a:schemeClr val="tx1"/>
                              </a:solidFill>
                              <a:effectLst/>
                              <a:latin typeface="+mn-lt"/>
                              <a:ea typeface="+mn-ea"/>
                            </a:rPr>
                            <a:t>可</a:t>
                          </a:r>
                        </a:p>
                        <a:p>
                          <a:pPr algn="ctr">
                            <a:lnSpc>
                              <a:spcPct val="120000"/>
                            </a:lnSpc>
                            <a:spcAft>
                              <a:spcPts val="0"/>
                            </a:spcAft>
                          </a:pPr>
                          <a:r>
                            <a:rPr lang="zh-CN" sz="2800" b="0" dirty="0">
                              <a:solidFill>
                                <a:schemeClr val="tx1"/>
                              </a:solidFill>
                              <a:effectLst/>
                              <a:latin typeface="+mn-lt"/>
                              <a:ea typeface="+mn-ea"/>
                            </a:rPr>
                            <a:t>直</a:t>
                          </a:r>
                        </a:p>
                        <a:p>
                          <a:pPr algn="ctr">
                            <a:lnSpc>
                              <a:spcPct val="120000"/>
                            </a:lnSpc>
                            <a:spcAft>
                              <a:spcPts val="0"/>
                            </a:spcAft>
                          </a:pPr>
                          <a:r>
                            <a:rPr lang="zh-CN" sz="2800" b="0" dirty="0">
                              <a:solidFill>
                                <a:schemeClr val="tx1"/>
                              </a:solidFill>
                              <a:effectLst/>
                              <a:latin typeface="+mn-lt"/>
                              <a:ea typeface="+mn-ea"/>
                            </a:rPr>
                            <a:t>接</a:t>
                          </a:r>
                        </a:p>
                        <a:p>
                          <a:pPr algn="ctr">
                            <a:lnSpc>
                              <a:spcPct val="120000"/>
                            </a:lnSpc>
                            <a:spcAft>
                              <a:spcPts val="0"/>
                            </a:spcAft>
                          </a:pPr>
                          <a:r>
                            <a:rPr lang="zh-CN" sz="2800" b="0" dirty="0">
                              <a:solidFill>
                                <a:schemeClr val="tx1"/>
                              </a:solidFill>
                              <a:effectLst/>
                              <a:latin typeface="+mn-lt"/>
                              <a:ea typeface="+mn-ea"/>
                            </a:rPr>
                            <a:t>加</a:t>
                          </a:r>
                        </a:p>
                        <a:p>
                          <a:pPr algn="ctr">
                            <a:lnSpc>
                              <a:spcPct val="120000"/>
                            </a:lnSpc>
                            <a:spcAft>
                              <a:spcPts val="0"/>
                            </a:spcAft>
                          </a:pPr>
                          <a:r>
                            <a:rPr lang="zh-CN" sz="2800" b="0" dirty="0">
                              <a:solidFill>
                                <a:schemeClr val="tx1"/>
                              </a:solidFill>
                              <a:effectLst/>
                              <a:latin typeface="+mn-lt"/>
                              <a:ea typeface="+mn-ea"/>
                            </a:rPr>
                            <a:t>热</a:t>
                          </a:r>
                          <a:endParaRPr lang="zh-CN" sz="2800" b="0" dirty="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spcAft>
                              <a:spcPts val="0"/>
                            </a:spcAft>
                          </a:pPr>
                          <a:endParaRPr lang="en-US" sz="2800" b="0" dirty="0">
                            <a:solidFill>
                              <a:schemeClr val="tx1"/>
                            </a:solidFill>
                            <a:effectLst/>
                            <a:latin typeface="+mn-lt"/>
                            <a:ea typeface="+mn-ea"/>
                          </a:endParaRPr>
                        </a:p>
                        <a:p>
                          <a:pPr algn="ctr">
                            <a:lnSpc>
                              <a:spcPct val="120000"/>
                            </a:lnSpc>
                            <a:spcAft>
                              <a:spcPts val="0"/>
                            </a:spcAft>
                          </a:pPr>
                          <a:endParaRPr lang="en-US" sz="2800" b="0" dirty="0">
                            <a:solidFill>
                              <a:schemeClr val="tx1"/>
                            </a:solidFill>
                            <a:effectLst/>
                            <a:latin typeface="+mn-lt"/>
                            <a:ea typeface="+mn-ea"/>
                          </a:endParaRPr>
                        </a:p>
                        <a:p>
                          <a:pPr algn="ctr">
                            <a:lnSpc>
                              <a:spcPct val="120000"/>
                            </a:lnSpc>
                            <a:spcAft>
                              <a:spcPts val="0"/>
                            </a:spcAft>
                          </a:pPr>
                          <a:endParaRPr lang="en-US" sz="2800" b="0" dirty="0">
                            <a:solidFill>
                              <a:schemeClr val="tx1"/>
                            </a:solidFill>
                            <a:effectLst/>
                            <a:latin typeface="+mn-lt"/>
                            <a:ea typeface="+mn-ea"/>
                          </a:endParaRPr>
                        </a:p>
                        <a:p>
                          <a:pPr algn="ctr">
                            <a:lnSpc>
                              <a:spcPct val="120000"/>
                            </a:lnSpc>
                            <a:spcAft>
                              <a:spcPts val="0"/>
                            </a:spcAft>
                          </a:pPr>
                          <a:r>
                            <a:rPr lang="zh-CN" sz="2800" b="0" dirty="0">
                              <a:solidFill>
                                <a:schemeClr val="tx1"/>
                              </a:solidFill>
                              <a:effectLst/>
                              <a:latin typeface="+mn-lt"/>
                              <a:ea typeface="+mn-ea"/>
                            </a:rPr>
                            <a:t>试管</a:t>
                          </a:r>
                          <a:endParaRPr lang="zh-CN" sz="2800" b="0" dirty="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20000"/>
                            </a:lnSpc>
                            <a:spcAft>
                              <a:spcPts val="0"/>
                            </a:spcAft>
                          </a:pPr>
                          <a:r>
                            <a:rPr lang="zh-CN" sz="2800" b="0" dirty="0">
                              <a:solidFill>
                                <a:schemeClr val="tx1"/>
                              </a:solidFill>
                              <a:effectLst/>
                              <a:latin typeface="+mn-lt"/>
                              <a:ea typeface="+mn-ea"/>
                            </a:rPr>
                            <a:t>用作少量试剂的反应容器</a:t>
                          </a:r>
                          <a:r>
                            <a:rPr lang="en-US" sz="2800" b="0" dirty="0">
                              <a:solidFill>
                                <a:schemeClr val="tx1"/>
                              </a:solidFill>
                              <a:effectLst/>
                              <a:latin typeface="+mn-lt"/>
                              <a:ea typeface="+mn-ea"/>
                            </a:rPr>
                            <a:t>,</a:t>
                          </a:r>
                          <a:r>
                            <a:rPr lang="zh-CN" sz="2800" b="0" dirty="0">
                              <a:solidFill>
                                <a:schemeClr val="tx1"/>
                              </a:solidFill>
                              <a:effectLst/>
                              <a:latin typeface="+mn-lt"/>
                              <a:ea typeface="+mn-ea"/>
                            </a:rPr>
                            <a:t>在常温或加热时使用</a:t>
                          </a:r>
                          <a:endParaRPr lang="zh-CN" sz="2800" b="0" dirty="0">
                            <a:solidFill>
                              <a:schemeClr val="tx1"/>
                            </a:solidFill>
                            <a:effectLst/>
                            <a:latin typeface="+mn-lt"/>
                            <a:ea typeface="+mn-ea"/>
                            <a:cs typeface="Times New Roman" panose="02020603050405020304" pitchFamily="18" charset="0"/>
                          </a:endParaRPr>
                        </a:p>
                      </a:txBody>
                      <a:tcPr marL="33655" marR="3365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p>
                      </a:txBody>
                      <a:tcPr marL="33655" marR="3365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70018" t="-23515" r="-181" b="-90099"/>
                          </a:stretch>
                        </a:blipFill>
                      </a:tcPr>
                    </a:tc>
                    <a:extLst>
                      <a:ext uri="{0D108BD9-81ED-4DB2-BD59-A6C34878D82A}">
                        <a16:rowId xmlns:a16="http://schemas.microsoft.com/office/drawing/2014/main" val="3822674858"/>
                      </a:ext>
                    </a:extLst>
                  </a:tr>
                  <a:tr h="2048256">
                    <a:tc vMerge="1">
                      <a:txBody>
                        <a:bodyPr/>
                        <a:lstStyle/>
                        <a:p>
                          <a:endParaRPr lang="zh-CN" altLang="en-US"/>
                        </a:p>
                      </a:txBody>
                      <a:tcPr/>
                    </a:tc>
                    <a:tc>
                      <a:txBody>
                        <a:bodyPr/>
                        <a:lstStyle/>
                        <a:p>
                          <a:pPr algn="ctr">
                            <a:lnSpc>
                              <a:spcPct val="120000"/>
                            </a:lnSpc>
                            <a:spcAft>
                              <a:spcPts val="0"/>
                            </a:spcAft>
                          </a:pPr>
                          <a:endParaRPr lang="en-US" sz="2800" b="0" dirty="0">
                            <a:solidFill>
                              <a:schemeClr val="tx1"/>
                            </a:solidFill>
                            <a:effectLst/>
                            <a:latin typeface="+mn-lt"/>
                            <a:ea typeface="+mn-ea"/>
                          </a:endParaRPr>
                        </a:p>
                        <a:p>
                          <a:pPr algn="ctr">
                            <a:lnSpc>
                              <a:spcPct val="120000"/>
                            </a:lnSpc>
                            <a:spcAft>
                              <a:spcPts val="0"/>
                            </a:spcAft>
                          </a:pPr>
                          <a:endParaRPr lang="en-US" sz="2800" b="0" dirty="0">
                            <a:solidFill>
                              <a:schemeClr val="tx1"/>
                            </a:solidFill>
                            <a:effectLst/>
                            <a:latin typeface="+mn-lt"/>
                            <a:ea typeface="+mn-ea"/>
                          </a:endParaRPr>
                        </a:p>
                        <a:p>
                          <a:pPr algn="ctr">
                            <a:lnSpc>
                              <a:spcPct val="120000"/>
                            </a:lnSpc>
                            <a:spcAft>
                              <a:spcPts val="0"/>
                            </a:spcAft>
                          </a:pPr>
                          <a:r>
                            <a:rPr lang="zh-CN" sz="2800" b="0" dirty="0">
                              <a:solidFill>
                                <a:schemeClr val="tx1"/>
                              </a:solidFill>
                              <a:effectLst/>
                              <a:latin typeface="+mn-lt"/>
                              <a:ea typeface="+mn-ea"/>
                            </a:rPr>
                            <a:t>坩埚</a:t>
                          </a:r>
                          <a:endParaRPr lang="zh-CN" sz="2800" b="0" dirty="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20000"/>
                            </a:lnSpc>
                            <a:spcAft>
                              <a:spcPts val="0"/>
                            </a:spcAft>
                          </a:pPr>
                          <a:r>
                            <a:rPr lang="zh-CN" sz="2800" b="0">
                              <a:solidFill>
                                <a:schemeClr val="tx1"/>
                              </a:solidFill>
                              <a:effectLst/>
                              <a:latin typeface="+mn-lt"/>
                              <a:ea typeface="+mn-ea"/>
                            </a:rPr>
                            <a:t>固体物质的高温灼烧</a:t>
                          </a:r>
                          <a:endParaRPr lang="zh-CN" sz="2800" b="0">
                            <a:solidFill>
                              <a:schemeClr val="tx1"/>
                            </a:solidFill>
                            <a:effectLst/>
                            <a:latin typeface="+mn-lt"/>
                            <a:ea typeface="+mn-ea"/>
                            <a:cs typeface="Times New Roman" panose="02020603050405020304" pitchFamily="18" charset="0"/>
                          </a:endParaRPr>
                        </a:p>
                      </a:txBody>
                      <a:tcPr marL="33655" marR="3365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20000"/>
                            </a:lnSpc>
                            <a:spcAft>
                              <a:spcPts val="0"/>
                            </a:spcAft>
                          </a:pPr>
                          <a:r>
                            <a:rPr lang="zh-CN" sz="2800" b="0" dirty="0">
                              <a:solidFill>
                                <a:schemeClr val="tx1"/>
                              </a:solidFill>
                              <a:effectLst/>
                              <a:latin typeface="+mn-lt"/>
                              <a:ea typeface="+mn-ea"/>
                            </a:rPr>
                            <a:t>把坩埚放在三脚架上的泥三角上直接加热</a:t>
                          </a:r>
                          <a:r>
                            <a:rPr lang="en-US" sz="2800" b="0" dirty="0">
                              <a:solidFill>
                                <a:schemeClr val="tx1"/>
                              </a:solidFill>
                              <a:effectLst/>
                              <a:latin typeface="+mn-lt"/>
                              <a:ea typeface="+mn-ea"/>
                            </a:rPr>
                            <a:t>;</a:t>
                          </a:r>
                          <a:r>
                            <a:rPr lang="zh-CN" sz="2800" b="0" dirty="0">
                              <a:solidFill>
                                <a:schemeClr val="tx1"/>
                              </a:solidFill>
                              <a:effectLst/>
                              <a:latin typeface="+mn-lt"/>
                              <a:ea typeface="+mn-ea"/>
                            </a:rPr>
                            <a:t>取放坩埚时应用坩埚钳</a:t>
                          </a:r>
                          <a:r>
                            <a:rPr lang="en-US" sz="2800" b="0" dirty="0">
                              <a:solidFill>
                                <a:schemeClr val="tx1"/>
                              </a:solidFill>
                              <a:effectLst/>
                              <a:latin typeface="+mn-lt"/>
                              <a:ea typeface="+mn-ea"/>
                            </a:rPr>
                            <a:t>;</a:t>
                          </a:r>
                          <a:r>
                            <a:rPr lang="zh-CN" sz="2800" b="0" dirty="0">
                              <a:solidFill>
                                <a:schemeClr val="tx1"/>
                              </a:solidFill>
                              <a:effectLst/>
                              <a:latin typeface="+mn-lt"/>
                              <a:ea typeface="+mn-ea"/>
                            </a:rPr>
                            <a:t>加热后可放在干燥器中或石棉网上冷却</a:t>
                          </a:r>
                          <a:r>
                            <a:rPr lang="en-US" sz="2800" b="0" dirty="0">
                              <a:solidFill>
                                <a:schemeClr val="tx1"/>
                              </a:solidFill>
                              <a:effectLst/>
                              <a:latin typeface="+mn-lt"/>
                              <a:ea typeface="+mn-ea"/>
                            </a:rPr>
                            <a:t>;</a:t>
                          </a:r>
                          <a:r>
                            <a:rPr lang="zh-CN" sz="2800" b="0" dirty="0">
                              <a:solidFill>
                                <a:schemeClr val="tx1"/>
                              </a:solidFill>
                              <a:effectLst/>
                              <a:latin typeface="+mn-lt"/>
                              <a:ea typeface="+mn-ea"/>
                            </a:rPr>
                            <a:t>应根据加热物质的性质不同</a:t>
                          </a:r>
                          <a:r>
                            <a:rPr lang="en-US" sz="2800" b="0" dirty="0">
                              <a:solidFill>
                                <a:schemeClr val="tx1"/>
                              </a:solidFill>
                              <a:effectLst/>
                              <a:latin typeface="+mn-lt"/>
                              <a:ea typeface="+mn-ea"/>
                            </a:rPr>
                            <a:t>,</a:t>
                          </a:r>
                          <a:r>
                            <a:rPr lang="zh-CN" sz="2800" b="0" dirty="0">
                              <a:solidFill>
                                <a:schemeClr val="tx1"/>
                              </a:solidFill>
                              <a:effectLst/>
                              <a:latin typeface="+mn-lt"/>
                              <a:ea typeface="+mn-ea"/>
                            </a:rPr>
                            <a:t>选用不同材质的坩埚</a:t>
                          </a:r>
                          <a:endParaRPr lang="zh-CN" sz="2800" b="0" dirty="0">
                            <a:solidFill>
                              <a:schemeClr val="tx1"/>
                            </a:solidFill>
                            <a:effectLst/>
                            <a:latin typeface="+mn-lt"/>
                            <a:ea typeface="+mn-ea"/>
                            <a:cs typeface="Times New Roman" panose="02020603050405020304" pitchFamily="18" charset="0"/>
                          </a:endParaRPr>
                        </a:p>
                      </a:txBody>
                      <a:tcPr marL="33655" marR="3365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79911364"/>
                      </a:ext>
                    </a:extLst>
                  </a:tr>
                </a:tbl>
              </a:graphicData>
            </a:graphic>
          </p:graphicFrame>
        </mc:Fallback>
      </mc:AlternateContent>
      <p:pic>
        <p:nvPicPr>
          <p:cNvPr id="41990" name="试管.jpg">
            <a:extLst>
              <a:ext uri="{FF2B5EF4-FFF2-40B4-BE49-F238E27FC236}">
                <a16:creationId xmlns="" xmlns:a16="http://schemas.microsoft.com/office/drawing/2014/main" id="{4F7D5A7B-74FC-4DAE-8A78-54278E298C7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3034" y="2267342"/>
            <a:ext cx="393747" cy="1378114"/>
          </a:xfrm>
          <a:prstGeom prst="rect">
            <a:avLst/>
          </a:prstGeom>
          <a:noFill/>
          <a:extLst>
            <a:ext uri="{909E8E84-426E-40DD-AFC4-6F175D3DCCD1}">
              <a14:hiddenFill xmlns:a14="http://schemas.microsoft.com/office/drawing/2010/main">
                <a:solidFill>
                  <a:srgbClr val="FFFFFF"/>
                </a:solidFill>
              </a14:hiddenFill>
            </a:ext>
          </a:extLst>
        </p:spPr>
      </p:pic>
      <p:pic>
        <p:nvPicPr>
          <p:cNvPr id="41989" name="坩埚.jpg">
            <a:extLst>
              <a:ext uri="{FF2B5EF4-FFF2-40B4-BE49-F238E27FC236}">
                <a16:creationId xmlns="" xmlns:a16="http://schemas.microsoft.com/office/drawing/2014/main" id="{61DD0913-5F76-42AA-BD88-571E14F7AB1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44597" y="4713954"/>
            <a:ext cx="590620" cy="836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66837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 xmlns:a16="http://schemas.microsoft.com/office/drawing/2014/main" id="{E21ABC8D-1C46-4B5A-9C88-3EA50E8EBABA}"/>
              </a:ext>
            </a:extLst>
          </p:cNvPr>
          <p:cNvSpPr/>
          <p:nvPr/>
        </p:nvSpPr>
        <p:spPr>
          <a:xfrm>
            <a:off x="9267824" y="0"/>
            <a:ext cx="194512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专题二十二  化学实验基础</a:t>
            </a:r>
          </a:p>
        </p:txBody>
      </p:sp>
      <p:sp>
        <p:nvSpPr>
          <p:cNvPr id="10" name="矩形 9">
            <a:extLst>
              <a:ext uri="{FF2B5EF4-FFF2-40B4-BE49-F238E27FC236}">
                <a16:creationId xmlns="" xmlns:a16="http://schemas.microsoft.com/office/drawing/2014/main" id="{624ADB48-4E96-4B52-B003-1986B52AF0A6}"/>
              </a:ext>
            </a:extLst>
          </p:cNvPr>
          <p:cNvSpPr/>
          <p:nvPr/>
        </p:nvSpPr>
        <p:spPr>
          <a:xfrm>
            <a:off x="234043" y="281109"/>
            <a:ext cx="11723913" cy="662297"/>
          </a:xfrm>
          <a:prstGeom prst="rect">
            <a:avLst/>
          </a:prstGeom>
        </p:spPr>
        <p:txBody>
          <a:bodyPr wrap="square">
            <a:spAutoFit/>
          </a:bodyPr>
          <a:lstStyle/>
          <a:p>
            <a:pPr algn="r">
              <a:lnSpc>
                <a:spcPct val="150000"/>
              </a:lnSpc>
            </a:pPr>
            <a:r>
              <a:rPr lang="en-US" altLang="zh-CN" sz="2800" dirty="0"/>
              <a:t>(</a:t>
            </a:r>
            <a:r>
              <a:rPr lang="zh-CN" altLang="en-US" sz="2800" dirty="0"/>
              <a:t>续表</a:t>
            </a:r>
            <a:r>
              <a:rPr lang="en-US" altLang="zh-CN" sz="2800" dirty="0"/>
              <a:t>)</a:t>
            </a:r>
            <a:endParaRPr lang="zh-CN" altLang="zh-CN" sz="2800" dirty="0"/>
          </a:p>
        </p:txBody>
      </p:sp>
      <mc:AlternateContent xmlns:mc="http://schemas.openxmlformats.org/markup-compatibility/2006" xmlns:a14="http://schemas.microsoft.com/office/drawing/2010/main">
        <mc:Choice Requires="a14">
          <p:graphicFrame>
            <p:nvGraphicFramePr>
              <p:cNvPr id="6" name="表格 5">
                <a:extLst>
                  <a:ext uri="{FF2B5EF4-FFF2-40B4-BE49-F238E27FC236}">
                    <a16:creationId xmlns="" xmlns:a16="http://schemas.microsoft.com/office/drawing/2014/main" id="{930D82BD-6A99-46B0-9BAE-838A9AE2EC19}"/>
                  </a:ext>
                </a:extLst>
              </p:cNvPr>
              <p:cNvGraphicFramePr>
                <a:graphicFrameLocks noGrp="1"/>
              </p:cNvGraphicFramePr>
              <p:nvPr>
                <p:extLst>
                  <p:ext uri="{D42A27DB-BD31-4B8C-83A1-F6EECF244321}">
                    <p14:modId xmlns:p14="http://schemas.microsoft.com/office/powerpoint/2010/main" val="2201735831"/>
                  </p:ext>
                </p:extLst>
              </p:nvPr>
            </p:nvGraphicFramePr>
            <p:xfrm>
              <a:off x="388256" y="979692"/>
              <a:ext cx="11430000" cy="5101794"/>
            </p:xfrm>
            <a:graphic>
              <a:graphicData uri="http://schemas.openxmlformats.org/drawingml/2006/table">
                <a:tbl>
                  <a:tblPr firstRow="1" firstCol="1" bandRow="1">
                    <a:tableStyleId>{5C22544A-7EE6-4342-B048-85BDC9FD1C3A}</a:tableStyleId>
                  </a:tblPr>
                  <a:tblGrid>
                    <a:gridCol w="947058">
                      <a:extLst>
                        <a:ext uri="{9D8B030D-6E8A-4147-A177-3AD203B41FA5}">
                          <a16:colId xmlns="" xmlns:a16="http://schemas.microsoft.com/office/drawing/2014/main" val="897893836"/>
                        </a:ext>
                      </a:extLst>
                    </a:gridCol>
                    <a:gridCol w="1770743">
                      <a:extLst>
                        <a:ext uri="{9D8B030D-6E8A-4147-A177-3AD203B41FA5}">
                          <a16:colId xmlns="" xmlns:a16="http://schemas.microsoft.com/office/drawing/2014/main" val="1844196604"/>
                        </a:ext>
                      </a:extLst>
                    </a:gridCol>
                    <a:gridCol w="2336800">
                      <a:extLst>
                        <a:ext uri="{9D8B030D-6E8A-4147-A177-3AD203B41FA5}">
                          <a16:colId xmlns="" xmlns:a16="http://schemas.microsoft.com/office/drawing/2014/main" val="64079855"/>
                        </a:ext>
                      </a:extLst>
                    </a:gridCol>
                    <a:gridCol w="6375399">
                      <a:extLst>
                        <a:ext uri="{9D8B030D-6E8A-4147-A177-3AD203B41FA5}">
                          <a16:colId xmlns="" xmlns:a16="http://schemas.microsoft.com/office/drawing/2014/main" val="2044296722"/>
                        </a:ext>
                      </a:extLst>
                    </a:gridCol>
                  </a:tblGrid>
                  <a:tr h="535577">
                    <a:tc>
                      <a:txBody>
                        <a:bodyPr/>
                        <a:lstStyle/>
                        <a:p>
                          <a:pPr algn="ctr">
                            <a:lnSpc>
                              <a:spcPct val="120000"/>
                            </a:lnSpc>
                            <a:spcAft>
                              <a:spcPts val="0"/>
                            </a:spcAft>
                          </a:pPr>
                          <a:r>
                            <a:rPr lang="zh-CN" sz="2800" b="0">
                              <a:solidFill>
                                <a:schemeClr val="tx1"/>
                              </a:solidFill>
                              <a:effectLst/>
                              <a:latin typeface="+mn-lt"/>
                              <a:ea typeface="+mn-ea"/>
                            </a:rPr>
                            <a:t>类别</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spcAft>
                              <a:spcPts val="0"/>
                            </a:spcAft>
                          </a:pPr>
                          <a:r>
                            <a:rPr lang="zh-CN" sz="2800" b="0">
                              <a:solidFill>
                                <a:schemeClr val="tx1"/>
                              </a:solidFill>
                              <a:effectLst/>
                              <a:latin typeface="+mn-lt"/>
                              <a:ea typeface="+mn-ea"/>
                            </a:rPr>
                            <a:t>名称</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spcAft>
                              <a:spcPts val="0"/>
                            </a:spcAft>
                          </a:pPr>
                          <a:r>
                            <a:rPr lang="zh-CN" sz="2800" b="0">
                              <a:solidFill>
                                <a:schemeClr val="tx1"/>
                              </a:solidFill>
                              <a:effectLst/>
                              <a:latin typeface="+mn-lt"/>
                              <a:ea typeface="+mn-ea"/>
                            </a:rPr>
                            <a:t>主要用途</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spcAft>
                              <a:spcPts val="0"/>
                            </a:spcAft>
                          </a:pPr>
                          <a:r>
                            <a:rPr lang="zh-CN" sz="2800" b="0">
                              <a:solidFill>
                                <a:schemeClr val="tx1"/>
                              </a:solidFill>
                              <a:effectLst/>
                              <a:latin typeface="+mn-lt"/>
                              <a:ea typeface="+mn-ea"/>
                            </a:rPr>
                            <a:t>使用方法和注意事项</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333567196"/>
                      </a:ext>
                    </a:extLst>
                  </a:tr>
                  <a:tr h="2334647">
                    <a:tc>
                      <a:txBody>
                        <a:bodyPr/>
                        <a:lstStyle/>
                        <a:p>
                          <a:pPr algn="ctr">
                            <a:lnSpc>
                              <a:spcPct val="100000"/>
                            </a:lnSpc>
                            <a:spcAft>
                              <a:spcPts val="0"/>
                            </a:spcAft>
                          </a:pPr>
                          <a:r>
                            <a:rPr lang="zh-CN" altLang="zh-CN" sz="2800" b="0" dirty="0">
                              <a:solidFill>
                                <a:schemeClr val="tx1"/>
                              </a:solidFill>
                              <a:effectLst/>
                              <a:latin typeface="+mn-lt"/>
                              <a:ea typeface="+mn-ea"/>
                            </a:rPr>
                            <a:t>可</a:t>
                          </a:r>
                        </a:p>
                        <a:p>
                          <a:pPr algn="ctr">
                            <a:lnSpc>
                              <a:spcPct val="100000"/>
                            </a:lnSpc>
                            <a:spcAft>
                              <a:spcPts val="0"/>
                            </a:spcAft>
                          </a:pPr>
                          <a:r>
                            <a:rPr lang="zh-CN" altLang="zh-CN" sz="2800" b="0" dirty="0">
                              <a:solidFill>
                                <a:schemeClr val="tx1"/>
                              </a:solidFill>
                              <a:effectLst/>
                              <a:latin typeface="+mn-lt"/>
                              <a:ea typeface="+mn-ea"/>
                            </a:rPr>
                            <a:t>直</a:t>
                          </a:r>
                        </a:p>
                        <a:p>
                          <a:pPr algn="ctr">
                            <a:lnSpc>
                              <a:spcPct val="100000"/>
                            </a:lnSpc>
                            <a:spcAft>
                              <a:spcPts val="0"/>
                            </a:spcAft>
                          </a:pPr>
                          <a:r>
                            <a:rPr lang="zh-CN" altLang="zh-CN" sz="2800" b="0" dirty="0">
                              <a:solidFill>
                                <a:schemeClr val="tx1"/>
                              </a:solidFill>
                              <a:effectLst/>
                              <a:latin typeface="+mn-lt"/>
                              <a:ea typeface="+mn-ea"/>
                            </a:rPr>
                            <a:t>接</a:t>
                          </a:r>
                        </a:p>
                        <a:p>
                          <a:pPr algn="ctr">
                            <a:lnSpc>
                              <a:spcPct val="100000"/>
                            </a:lnSpc>
                            <a:spcAft>
                              <a:spcPts val="0"/>
                            </a:spcAft>
                          </a:pPr>
                          <a:r>
                            <a:rPr lang="zh-CN" altLang="zh-CN" sz="2800" b="0" dirty="0">
                              <a:solidFill>
                                <a:schemeClr val="tx1"/>
                              </a:solidFill>
                              <a:effectLst/>
                              <a:latin typeface="+mn-lt"/>
                              <a:ea typeface="+mn-ea"/>
                            </a:rPr>
                            <a:t>加</a:t>
                          </a:r>
                        </a:p>
                        <a:p>
                          <a:pPr algn="ctr">
                            <a:lnSpc>
                              <a:spcPct val="100000"/>
                            </a:lnSpc>
                            <a:spcAft>
                              <a:spcPts val="0"/>
                            </a:spcAft>
                          </a:pPr>
                          <a:r>
                            <a:rPr lang="zh-CN" altLang="zh-CN" sz="2800" b="0" dirty="0">
                              <a:solidFill>
                                <a:schemeClr val="tx1"/>
                              </a:solidFill>
                              <a:effectLst/>
                              <a:latin typeface="+mn-lt"/>
                              <a:ea typeface="+mn-ea"/>
                            </a:rPr>
                            <a:t>热</a:t>
                          </a:r>
                          <a:endParaRPr lang="zh-CN" alt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spcAft>
                              <a:spcPts val="0"/>
                            </a:spcAft>
                          </a:pPr>
                          <a:endParaRPr lang="en-US" sz="2800" b="0">
                            <a:solidFill>
                              <a:schemeClr val="tx1"/>
                            </a:solidFill>
                            <a:effectLst/>
                            <a:latin typeface="+mn-lt"/>
                            <a:ea typeface="+mn-ea"/>
                          </a:endParaRPr>
                        </a:p>
                        <a:p>
                          <a:pPr algn="ctr">
                            <a:lnSpc>
                              <a:spcPct val="120000"/>
                            </a:lnSpc>
                            <a:spcAft>
                              <a:spcPts val="0"/>
                            </a:spcAft>
                          </a:pPr>
                          <a:r>
                            <a:rPr lang="zh-CN" sz="2800" b="0">
                              <a:solidFill>
                                <a:schemeClr val="tx1"/>
                              </a:solidFill>
                              <a:effectLst/>
                              <a:latin typeface="+mn-lt"/>
                              <a:ea typeface="+mn-ea"/>
                            </a:rPr>
                            <a:t>蒸发皿</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20000"/>
                            </a:lnSpc>
                            <a:spcAft>
                              <a:spcPts val="0"/>
                            </a:spcAft>
                          </a:pPr>
                          <a:r>
                            <a:rPr lang="zh-CN" sz="2800" b="0">
                              <a:solidFill>
                                <a:schemeClr val="tx1"/>
                              </a:solidFill>
                              <a:effectLst/>
                              <a:latin typeface="+mn-lt"/>
                              <a:ea typeface="+mn-ea"/>
                            </a:rPr>
                            <a:t>溶液的蒸发、浓缩、结晶</a:t>
                          </a:r>
                          <a:endParaRPr lang="zh-CN" sz="2800" b="0">
                            <a:solidFill>
                              <a:schemeClr val="tx1"/>
                            </a:solidFill>
                            <a:effectLst/>
                            <a:latin typeface="+mn-lt"/>
                            <a:ea typeface="+mn-ea"/>
                            <a:cs typeface="Times New Roman" panose="02020603050405020304" pitchFamily="18" charset="0"/>
                          </a:endParaRPr>
                        </a:p>
                      </a:txBody>
                      <a:tcPr marL="33655" marR="3365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20000"/>
                            </a:lnSpc>
                            <a:spcAft>
                              <a:spcPts val="0"/>
                            </a:spcAft>
                          </a:pPr>
                          <a:r>
                            <a:rPr lang="zh-CN" sz="2800" b="0" dirty="0">
                              <a:solidFill>
                                <a:schemeClr val="tx1"/>
                              </a:solidFill>
                              <a:effectLst/>
                              <a:latin typeface="+mn-lt"/>
                              <a:ea typeface="+mn-ea"/>
                            </a:rPr>
                            <a:t>盛放的液体体积不超过其容积的</a:t>
                          </a:r>
                          <a14:m>
                            <m:oMath xmlns:m="http://schemas.openxmlformats.org/officeDocument/2006/math">
                              <m:f>
                                <m:fPr>
                                  <m:ctrlPr>
                                    <a:rPr lang="zh-CN" sz="2800" b="0" i="1">
                                      <a:solidFill>
                                        <a:schemeClr val="tx1"/>
                                      </a:solidFill>
                                      <a:effectLst/>
                                      <a:latin typeface="Cambria Math" panose="02040503050406030204" pitchFamily="18" charset="0"/>
                                      <a:ea typeface="+mn-ea"/>
                                    </a:rPr>
                                  </m:ctrlPr>
                                </m:fPr>
                                <m:num>
                                  <m:r>
                                    <a:rPr lang="en-US" sz="2800" b="0" i="1">
                                      <a:solidFill>
                                        <a:schemeClr val="tx1"/>
                                      </a:solidFill>
                                      <a:effectLst/>
                                      <a:latin typeface="Cambria Math"/>
                                      <a:ea typeface="+mn-ea"/>
                                    </a:rPr>
                                    <m:t>2</m:t>
                                  </m:r>
                                </m:num>
                                <m:den>
                                  <m:r>
                                    <a:rPr lang="en-US" sz="2800" b="0" i="1">
                                      <a:solidFill>
                                        <a:schemeClr val="tx1"/>
                                      </a:solidFill>
                                      <a:effectLst/>
                                      <a:latin typeface="Cambria Math"/>
                                      <a:ea typeface="+mn-ea"/>
                                    </a:rPr>
                                    <m:t>3</m:t>
                                  </m:r>
                                </m:den>
                              </m:f>
                            </m:oMath>
                          </a14:m>
                          <a:r>
                            <a:rPr lang="en-US" sz="2800" b="0" dirty="0">
                              <a:solidFill>
                                <a:schemeClr val="tx1"/>
                              </a:solidFill>
                              <a:effectLst/>
                              <a:latin typeface="+mn-lt"/>
                              <a:ea typeface="+mn-ea"/>
                            </a:rPr>
                            <a:t>,</a:t>
                          </a:r>
                          <a:r>
                            <a:rPr lang="zh-CN" sz="2800" b="0" dirty="0">
                              <a:solidFill>
                                <a:schemeClr val="tx1"/>
                              </a:solidFill>
                              <a:effectLst/>
                              <a:latin typeface="+mn-lt"/>
                              <a:ea typeface="+mn-ea"/>
                            </a:rPr>
                            <a:t>给液体加热时要用玻璃棒不断搅拌</a:t>
                          </a:r>
                          <a:r>
                            <a:rPr lang="en-US" sz="2800" b="0" dirty="0">
                              <a:solidFill>
                                <a:schemeClr val="tx1"/>
                              </a:solidFill>
                              <a:effectLst/>
                              <a:latin typeface="+mn-lt"/>
                              <a:ea typeface="+mn-ea"/>
                            </a:rPr>
                            <a:t>;</a:t>
                          </a:r>
                          <a:r>
                            <a:rPr lang="zh-CN" sz="2800" b="0" dirty="0">
                              <a:solidFill>
                                <a:schemeClr val="tx1"/>
                              </a:solidFill>
                              <a:effectLst/>
                              <a:latin typeface="+mn-lt"/>
                              <a:ea typeface="+mn-ea"/>
                            </a:rPr>
                            <a:t>当蒸发皿中出现较多固体时停止加热</a:t>
                          </a:r>
                          <a:r>
                            <a:rPr lang="en-US" sz="2800" b="0" dirty="0">
                              <a:solidFill>
                                <a:schemeClr val="tx1"/>
                              </a:solidFill>
                              <a:effectLst/>
                              <a:latin typeface="+mn-lt"/>
                              <a:ea typeface="+mn-ea"/>
                            </a:rPr>
                            <a:t>,</a:t>
                          </a:r>
                          <a:r>
                            <a:rPr lang="zh-CN" sz="2800" b="0" dirty="0">
                              <a:solidFill>
                                <a:schemeClr val="tx1"/>
                              </a:solidFill>
                              <a:effectLst/>
                              <a:latin typeface="+mn-lt"/>
                              <a:ea typeface="+mn-ea"/>
                            </a:rPr>
                            <a:t>利用余热将水蒸发完</a:t>
                          </a:r>
                          <a:r>
                            <a:rPr lang="en-US" sz="2800" b="0" dirty="0">
                              <a:solidFill>
                                <a:schemeClr val="tx1"/>
                              </a:solidFill>
                              <a:effectLst/>
                              <a:latin typeface="+mn-lt"/>
                              <a:ea typeface="+mn-ea"/>
                            </a:rPr>
                            <a:t>;</a:t>
                          </a:r>
                          <a:r>
                            <a:rPr lang="zh-CN" sz="2800" b="0" dirty="0">
                              <a:solidFill>
                                <a:schemeClr val="tx1"/>
                              </a:solidFill>
                              <a:effectLst/>
                              <a:latin typeface="+mn-lt"/>
                              <a:ea typeface="+mn-ea"/>
                            </a:rPr>
                            <a:t>应该用坩埚钳取放蒸发皿</a:t>
                          </a:r>
                          <a:endParaRPr lang="zh-CN" sz="2800" b="0" dirty="0">
                            <a:solidFill>
                              <a:schemeClr val="tx1"/>
                            </a:solidFill>
                            <a:effectLst/>
                            <a:latin typeface="+mn-lt"/>
                            <a:ea typeface="+mn-ea"/>
                            <a:cs typeface="Times New Roman" panose="02020603050405020304" pitchFamily="18" charset="0"/>
                          </a:endParaRPr>
                        </a:p>
                      </a:txBody>
                      <a:tcPr marL="33655" marR="3365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616977240"/>
                      </a:ext>
                    </a:extLst>
                  </a:tr>
                  <a:tr h="2231570">
                    <a:tc>
                      <a:txBody>
                        <a:bodyPr/>
                        <a:lstStyle/>
                        <a:p>
                          <a:pPr algn="ctr">
                            <a:lnSpc>
                              <a:spcPct val="100000"/>
                            </a:lnSpc>
                            <a:spcAft>
                              <a:spcPts val="0"/>
                            </a:spcAft>
                          </a:pPr>
                          <a:r>
                            <a:rPr lang="zh-CN" sz="2800" b="0" dirty="0">
                              <a:solidFill>
                                <a:schemeClr val="tx1"/>
                              </a:solidFill>
                              <a:effectLst/>
                              <a:latin typeface="+mn-lt"/>
                              <a:ea typeface="+mn-ea"/>
                            </a:rPr>
                            <a:t>隔</a:t>
                          </a:r>
                        </a:p>
                        <a:p>
                          <a:pPr algn="ctr">
                            <a:lnSpc>
                              <a:spcPct val="100000"/>
                            </a:lnSpc>
                            <a:spcAft>
                              <a:spcPts val="0"/>
                            </a:spcAft>
                          </a:pPr>
                          <a:r>
                            <a:rPr lang="zh-CN" sz="2800" b="0" dirty="0">
                              <a:solidFill>
                                <a:schemeClr val="tx1"/>
                              </a:solidFill>
                              <a:effectLst/>
                              <a:latin typeface="+mn-lt"/>
                              <a:ea typeface="+mn-ea"/>
                            </a:rPr>
                            <a:t>网</a:t>
                          </a:r>
                        </a:p>
                        <a:p>
                          <a:pPr algn="ctr">
                            <a:lnSpc>
                              <a:spcPct val="100000"/>
                            </a:lnSpc>
                            <a:spcAft>
                              <a:spcPts val="0"/>
                            </a:spcAft>
                          </a:pPr>
                          <a:r>
                            <a:rPr lang="zh-CN" sz="2800" b="0" dirty="0">
                              <a:solidFill>
                                <a:schemeClr val="tx1"/>
                              </a:solidFill>
                              <a:effectLst/>
                              <a:latin typeface="+mn-lt"/>
                              <a:ea typeface="+mn-ea"/>
                            </a:rPr>
                            <a:t>可</a:t>
                          </a:r>
                        </a:p>
                        <a:p>
                          <a:pPr algn="ctr">
                            <a:lnSpc>
                              <a:spcPct val="100000"/>
                            </a:lnSpc>
                            <a:spcAft>
                              <a:spcPts val="0"/>
                            </a:spcAft>
                          </a:pPr>
                          <a:r>
                            <a:rPr lang="zh-CN" sz="2800" b="0" dirty="0">
                              <a:solidFill>
                                <a:schemeClr val="tx1"/>
                              </a:solidFill>
                              <a:effectLst/>
                              <a:latin typeface="+mn-lt"/>
                              <a:ea typeface="+mn-ea"/>
                            </a:rPr>
                            <a:t>加</a:t>
                          </a:r>
                        </a:p>
                        <a:p>
                          <a:pPr algn="ctr">
                            <a:lnSpc>
                              <a:spcPct val="100000"/>
                            </a:lnSpc>
                            <a:spcAft>
                              <a:spcPts val="0"/>
                            </a:spcAft>
                          </a:pPr>
                          <a:r>
                            <a:rPr lang="zh-CN" sz="2800" b="0" dirty="0">
                              <a:solidFill>
                                <a:schemeClr val="tx1"/>
                              </a:solidFill>
                              <a:effectLst/>
                              <a:latin typeface="+mn-lt"/>
                              <a:ea typeface="+mn-ea"/>
                            </a:rPr>
                            <a:t>热</a:t>
                          </a:r>
                          <a:endParaRPr lang="zh-CN" sz="2800" b="0" dirty="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spcAft>
                              <a:spcPts val="0"/>
                            </a:spcAft>
                          </a:pPr>
                          <a:endParaRPr lang="en-US" sz="2800" b="0">
                            <a:solidFill>
                              <a:schemeClr val="tx1"/>
                            </a:solidFill>
                            <a:effectLst/>
                            <a:latin typeface="+mn-lt"/>
                            <a:ea typeface="+mn-ea"/>
                          </a:endParaRPr>
                        </a:p>
                        <a:p>
                          <a:pPr algn="ctr">
                            <a:lnSpc>
                              <a:spcPct val="120000"/>
                            </a:lnSpc>
                            <a:spcAft>
                              <a:spcPts val="0"/>
                            </a:spcAft>
                          </a:pPr>
                          <a:r>
                            <a:rPr lang="zh-CN" sz="2800" b="0">
                              <a:solidFill>
                                <a:schemeClr val="tx1"/>
                              </a:solidFill>
                              <a:effectLst/>
                              <a:latin typeface="+mn-lt"/>
                              <a:ea typeface="+mn-ea"/>
                            </a:rPr>
                            <a:t>烧杯</a:t>
                          </a:r>
                          <a:endParaRPr lang="zh-CN" sz="2800" b="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20000"/>
                            </a:lnSpc>
                            <a:spcAft>
                              <a:spcPts val="0"/>
                            </a:spcAft>
                          </a:pPr>
                          <a:r>
                            <a:rPr lang="zh-CN" sz="2800" b="0">
                              <a:solidFill>
                                <a:schemeClr val="tx1"/>
                              </a:solidFill>
                              <a:effectLst/>
                              <a:latin typeface="+mn-lt"/>
                              <a:ea typeface="+mn-ea"/>
                            </a:rPr>
                            <a:t>溶解、配液、反应器</a:t>
                          </a:r>
                          <a:endParaRPr lang="zh-CN" sz="2800" b="0">
                            <a:solidFill>
                              <a:schemeClr val="tx1"/>
                            </a:solidFill>
                            <a:effectLst/>
                            <a:latin typeface="+mn-lt"/>
                            <a:ea typeface="+mn-ea"/>
                            <a:cs typeface="Times New Roman" panose="02020603050405020304" pitchFamily="18" charset="0"/>
                          </a:endParaRPr>
                        </a:p>
                      </a:txBody>
                      <a:tcPr marL="33655" marR="3365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20000"/>
                            </a:lnSpc>
                            <a:spcAft>
                              <a:spcPts val="0"/>
                            </a:spcAft>
                          </a:pPr>
                          <a:r>
                            <a:rPr lang="zh-CN" sz="2800" b="0" dirty="0">
                              <a:solidFill>
                                <a:schemeClr val="tx1"/>
                              </a:solidFill>
                              <a:effectLst/>
                              <a:latin typeface="+mn-lt"/>
                              <a:ea typeface="+mn-ea"/>
                            </a:rPr>
                            <a:t>常见规格有</a:t>
                          </a:r>
                          <a:r>
                            <a:rPr lang="en-US" sz="2800" b="0" dirty="0">
                              <a:solidFill>
                                <a:schemeClr val="tx1"/>
                              </a:solidFill>
                              <a:effectLst/>
                              <a:latin typeface="+mn-lt"/>
                              <a:ea typeface="+mn-ea"/>
                            </a:rPr>
                            <a:t>100 mL</a:t>
                          </a:r>
                          <a:r>
                            <a:rPr lang="zh-CN" sz="2800" b="0" dirty="0">
                              <a:solidFill>
                                <a:schemeClr val="tx1"/>
                              </a:solidFill>
                              <a:effectLst/>
                              <a:latin typeface="+mn-lt"/>
                              <a:ea typeface="+mn-ea"/>
                            </a:rPr>
                            <a:t>、</a:t>
                          </a:r>
                          <a:r>
                            <a:rPr lang="en-US" sz="2800" b="0" dirty="0">
                              <a:solidFill>
                                <a:schemeClr val="tx1"/>
                              </a:solidFill>
                              <a:effectLst/>
                              <a:latin typeface="+mn-lt"/>
                              <a:ea typeface="+mn-ea"/>
                            </a:rPr>
                            <a:t>250 mL</a:t>
                          </a:r>
                          <a:r>
                            <a:rPr lang="zh-CN" sz="2800" b="0" dirty="0">
                              <a:solidFill>
                                <a:schemeClr val="tx1"/>
                              </a:solidFill>
                              <a:effectLst/>
                              <a:latin typeface="+mn-lt"/>
                              <a:ea typeface="+mn-ea"/>
                            </a:rPr>
                            <a:t>等</a:t>
                          </a:r>
                          <a:r>
                            <a:rPr lang="en-US" sz="2800" b="0" dirty="0">
                              <a:solidFill>
                                <a:schemeClr val="tx1"/>
                              </a:solidFill>
                              <a:effectLst/>
                              <a:latin typeface="+mn-lt"/>
                              <a:ea typeface="+mn-ea"/>
                            </a:rPr>
                            <a:t>;</a:t>
                          </a:r>
                          <a:r>
                            <a:rPr lang="zh-CN" sz="2800" b="0" dirty="0">
                              <a:solidFill>
                                <a:schemeClr val="tx1"/>
                              </a:solidFill>
                              <a:effectLst/>
                              <a:latin typeface="+mn-lt"/>
                              <a:ea typeface="+mn-ea"/>
                            </a:rPr>
                            <a:t>放置在石棉网上或水浴中加热</a:t>
                          </a:r>
                          <a:r>
                            <a:rPr lang="en-US" sz="2800" b="0" dirty="0">
                              <a:solidFill>
                                <a:schemeClr val="tx1"/>
                              </a:solidFill>
                              <a:effectLst/>
                              <a:latin typeface="+mn-lt"/>
                              <a:ea typeface="+mn-ea"/>
                            </a:rPr>
                            <a:t>;</a:t>
                          </a:r>
                          <a:r>
                            <a:rPr lang="zh-CN" sz="2800" b="0" dirty="0">
                              <a:solidFill>
                                <a:schemeClr val="tx1"/>
                              </a:solidFill>
                              <a:effectLst/>
                              <a:latin typeface="+mn-lt"/>
                              <a:ea typeface="+mn-ea"/>
                            </a:rPr>
                            <a:t>搅拌时玻璃棒不可触及杯壁和杯底</a:t>
                          </a:r>
                          <a:endParaRPr lang="zh-CN" sz="2800" b="0" dirty="0">
                            <a:solidFill>
                              <a:schemeClr val="tx1"/>
                            </a:solidFill>
                            <a:effectLst/>
                            <a:latin typeface="+mn-lt"/>
                            <a:ea typeface="+mn-ea"/>
                            <a:cs typeface="Times New Roman" panose="02020603050405020304" pitchFamily="18" charset="0"/>
                          </a:endParaRPr>
                        </a:p>
                      </a:txBody>
                      <a:tcPr marL="33655" marR="3365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842372378"/>
                      </a:ext>
                    </a:extLst>
                  </a:tr>
                </a:tbl>
              </a:graphicData>
            </a:graphic>
          </p:graphicFrame>
        </mc:Choice>
        <mc:Fallback xmlns="">
          <p:graphicFrame>
            <p:nvGraphicFramePr>
              <p:cNvPr id="6" name="表格 5">
                <a:extLst>
                  <a:ext uri="{FF2B5EF4-FFF2-40B4-BE49-F238E27FC236}">
                    <a16:creationId xmlns:a16="http://schemas.microsoft.com/office/drawing/2014/main" id="{930D82BD-6A99-46B0-9BAE-838A9AE2EC19}"/>
                  </a:ext>
                </a:extLst>
              </p:cNvPr>
              <p:cNvGraphicFramePr>
                <a:graphicFrameLocks noGrp="1"/>
              </p:cNvGraphicFramePr>
              <p:nvPr>
                <p:extLst>
                  <p:ext uri="{D42A27DB-BD31-4B8C-83A1-F6EECF244321}">
                    <p14:modId xmlns:p14="http://schemas.microsoft.com/office/powerpoint/2010/main" val="2201735831"/>
                  </p:ext>
                </p:extLst>
              </p:nvPr>
            </p:nvGraphicFramePr>
            <p:xfrm>
              <a:off x="388256" y="979692"/>
              <a:ext cx="11430000" cy="5101794"/>
            </p:xfrm>
            <a:graphic>
              <a:graphicData uri="http://schemas.openxmlformats.org/drawingml/2006/table">
                <a:tbl>
                  <a:tblPr firstRow="1" firstCol="1" bandRow="1">
                    <a:tableStyleId>{5C22544A-7EE6-4342-B048-85BDC9FD1C3A}</a:tableStyleId>
                  </a:tblPr>
                  <a:tblGrid>
                    <a:gridCol w="947058">
                      <a:extLst>
                        <a:ext uri="{9D8B030D-6E8A-4147-A177-3AD203B41FA5}">
                          <a16:colId xmlns:a16="http://schemas.microsoft.com/office/drawing/2014/main" val="897893836"/>
                        </a:ext>
                      </a:extLst>
                    </a:gridCol>
                    <a:gridCol w="1770743">
                      <a:extLst>
                        <a:ext uri="{9D8B030D-6E8A-4147-A177-3AD203B41FA5}">
                          <a16:colId xmlns:a16="http://schemas.microsoft.com/office/drawing/2014/main" val="1844196604"/>
                        </a:ext>
                      </a:extLst>
                    </a:gridCol>
                    <a:gridCol w="2336800">
                      <a:extLst>
                        <a:ext uri="{9D8B030D-6E8A-4147-A177-3AD203B41FA5}">
                          <a16:colId xmlns:a16="http://schemas.microsoft.com/office/drawing/2014/main" val="64079855"/>
                        </a:ext>
                      </a:extLst>
                    </a:gridCol>
                    <a:gridCol w="6375399">
                      <a:extLst>
                        <a:ext uri="{9D8B030D-6E8A-4147-A177-3AD203B41FA5}">
                          <a16:colId xmlns:a16="http://schemas.microsoft.com/office/drawing/2014/main" val="2044296722"/>
                        </a:ext>
                      </a:extLst>
                    </a:gridCol>
                  </a:tblGrid>
                  <a:tr h="535577">
                    <a:tc>
                      <a:txBody>
                        <a:bodyPr/>
                        <a:lstStyle/>
                        <a:p>
                          <a:pPr algn="ctr">
                            <a:lnSpc>
                              <a:spcPct val="120000"/>
                            </a:lnSpc>
                            <a:spcAft>
                              <a:spcPts val="0"/>
                            </a:spcAft>
                          </a:pPr>
                          <a:r>
                            <a:rPr lang="zh-CN" sz="2800" b="0">
                              <a:solidFill>
                                <a:schemeClr val="tx1"/>
                              </a:solidFill>
                              <a:effectLst/>
                              <a:latin typeface="+mn-lt"/>
                              <a:ea typeface="+mn-ea"/>
                            </a:rPr>
                            <a:t>类别</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spcAft>
                              <a:spcPts val="0"/>
                            </a:spcAft>
                          </a:pPr>
                          <a:r>
                            <a:rPr lang="zh-CN" sz="2800" b="0">
                              <a:solidFill>
                                <a:schemeClr val="tx1"/>
                              </a:solidFill>
                              <a:effectLst/>
                              <a:latin typeface="+mn-lt"/>
                              <a:ea typeface="+mn-ea"/>
                            </a:rPr>
                            <a:t>名称</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spcAft>
                              <a:spcPts val="0"/>
                            </a:spcAft>
                          </a:pPr>
                          <a:r>
                            <a:rPr lang="zh-CN" sz="2800" b="0">
                              <a:solidFill>
                                <a:schemeClr val="tx1"/>
                              </a:solidFill>
                              <a:effectLst/>
                              <a:latin typeface="+mn-lt"/>
                              <a:ea typeface="+mn-ea"/>
                            </a:rPr>
                            <a:t>主要用途</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spcAft>
                              <a:spcPts val="0"/>
                            </a:spcAft>
                          </a:pPr>
                          <a:r>
                            <a:rPr lang="zh-CN" sz="2800" b="0">
                              <a:solidFill>
                                <a:schemeClr val="tx1"/>
                              </a:solidFill>
                              <a:effectLst/>
                              <a:latin typeface="+mn-lt"/>
                              <a:ea typeface="+mn-ea"/>
                            </a:rPr>
                            <a:t>使用方法和注意事项</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33567196"/>
                      </a:ext>
                    </a:extLst>
                  </a:tr>
                  <a:tr h="2334647">
                    <a:tc>
                      <a:txBody>
                        <a:bodyPr/>
                        <a:lstStyle/>
                        <a:p>
                          <a:pPr algn="ctr">
                            <a:lnSpc>
                              <a:spcPct val="100000"/>
                            </a:lnSpc>
                            <a:spcAft>
                              <a:spcPts val="0"/>
                            </a:spcAft>
                          </a:pPr>
                          <a:r>
                            <a:rPr lang="zh-CN" altLang="zh-CN" sz="2800" b="0" dirty="0">
                              <a:solidFill>
                                <a:schemeClr val="tx1"/>
                              </a:solidFill>
                              <a:effectLst/>
                              <a:latin typeface="+mn-lt"/>
                              <a:ea typeface="+mn-ea"/>
                            </a:rPr>
                            <a:t>可</a:t>
                          </a:r>
                        </a:p>
                        <a:p>
                          <a:pPr algn="ctr">
                            <a:lnSpc>
                              <a:spcPct val="100000"/>
                            </a:lnSpc>
                            <a:spcAft>
                              <a:spcPts val="0"/>
                            </a:spcAft>
                          </a:pPr>
                          <a:r>
                            <a:rPr lang="zh-CN" altLang="zh-CN" sz="2800" b="0" dirty="0">
                              <a:solidFill>
                                <a:schemeClr val="tx1"/>
                              </a:solidFill>
                              <a:effectLst/>
                              <a:latin typeface="+mn-lt"/>
                              <a:ea typeface="+mn-ea"/>
                            </a:rPr>
                            <a:t>直</a:t>
                          </a:r>
                        </a:p>
                        <a:p>
                          <a:pPr algn="ctr">
                            <a:lnSpc>
                              <a:spcPct val="100000"/>
                            </a:lnSpc>
                            <a:spcAft>
                              <a:spcPts val="0"/>
                            </a:spcAft>
                          </a:pPr>
                          <a:r>
                            <a:rPr lang="zh-CN" altLang="zh-CN" sz="2800" b="0" dirty="0">
                              <a:solidFill>
                                <a:schemeClr val="tx1"/>
                              </a:solidFill>
                              <a:effectLst/>
                              <a:latin typeface="+mn-lt"/>
                              <a:ea typeface="+mn-ea"/>
                            </a:rPr>
                            <a:t>接</a:t>
                          </a:r>
                        </a:p>
                        <a:p>
                          <a:pPr algn="ctr">
                            <a:lnSpc>
                              <a:spcPct val="100000"/>
                            </a:lnSpc>
                            <a:spcAft>
                              <a:spcPts val="0"/>
                            </a:spcAft>
                          </a:pPr>
                          <a:r>
                            <a:rPr lang="zh-CN" altLang="zh-CN" sz="2800" b="0" dirty="0">
                              <a:solidFill>
                                <a:schemeClr val="tx1"/>
                              </a:solidFill>
                              <a:effectLst/>
                              <a:latin typeface="+mn-lt"/>
                              <a:ea typeface="+mn-ea"/>
                            </a:rPr>
                            <a:t>加</a:t>
                          </a:r>
                        </a:p>
                        <a:p>
                          <a:pPr algn="ctr">
                            <a:lnSpc>
                              <a:spcPct val="100000"/>
                            </a:lnSpc>
                            <a:spcAft>
                              <a:spcPts val="0"/>
                            </a:spcAft>
                          </a:pPr>
                          <a:r>
                            <a:rPr lang="zh-CN" altLang="zh-CN" sz="2800" b="0" dirty="0">
                              <a:solidFill>
                                <a:schemeClr val="tx1"/>
                              </a:solidFill>
                              <a:effectLst/>
                              <a:latin typeface="+mn-lt"/>
                              <a:ea typeface="+mn-ea"/>
                            </a:rPr>
                            <a:t>热</a:t>
                          </a:r>
                          <a:endParaRPr lang="zh-CN" alt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spcAft>
                              <a:spcPts val="0"/>
                            </a:spcAft>
                          </a:pPr>
                          <a:endParaRPr lang="en-US" sz="2800" b="0">
                            <a:solidFill>
                              <a:schemeClr val="tx1"/>
                            </a:solidFill>
                            <a:effectLst/>
                            <a:latin typeface="+mn-lt"/>
                            <a:ea typeface="+mn-ea"/>
                          </a:endParaRPr>
                        </a:p>
                        <a:p>
                          <a:pPr algn="ctr">
                            <a:lnSpc>
                              <a:spcPct val="120000"/>
                            </a:lnSpc>
                            <a:spcAft>
                              <a:spcPts val="0"/>
                            </a:spcAft>
                          </a:pPr>
                          <a:r>
                            <a:rPr lang="zh-CN" sz="2800" b="0">
                              <a:solidFill>
                                <a:schemeClr val="tx1"/>
                              </a:solidFill>
                              <a:effectLst/>
                              <a:latin typeface="+mn-lt"/>
                              <a:ea typeface="+mn-ea"/>
                            </a:rPr>
                            <a:t>蒸发皿</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20000"/>
                            </a:lnSpc>
                            <a:spcAft>
                              <a:spcPts val="0"/>
                            </a:spcAft>
                          </a:pPr>
                          <a:r>
                            <a:rPr lang="zh-CN" sz="2800" b="0">
                              <a:solidFill>
                                <a:schemeClr val="tx1"/>
                              </a:solidFill>
                              <a:effectLst/>
                              <a:latin typeface="+mn-lt"/>
                              <a:ea typeface="+mn-ea"/>
                            </a:rPr>
                            <a:t>溶液的蒸发、浓缩、结晶</a:t>
                          </a:r>
                          <a:endParaRPr lang="zh-CN" sz="2800" b="0">
                            <a:solidFill>
                              <a:schemeClr val="tx1"/>
                            </a:solidFill>
                            <a:effectLst/>
                            <a:latin typeface="+mn-lt"/>
                            <a:ea typeface="+mn-ea"/>
                            <a:cs typeface="Times New Roman" panose="02020603050405020304" pitchFamily="18" charset="0"/>
                          </a:endParaRPr>
                        </a:p>
                      </a:txBody>
                      <a:tcPr marL="33655" marR="3365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p>
                      </a:txBody>
                      <a:tcPr marL="33655" marR="3365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79446" t="-24282" r="-191" b="-102872"/>
                          </a:stretch>
                        </a:blipFill>
                      </a:tcPr>
                    </a:tc>
                    <a:extLst>
                      <a:ext uri="{0D108BD9-81ED-4DB2-BD59-A6C34878D82A}">
                        <a16:rowId xmlns:a16="http://schemas.microsoft.com/office/drawing/2014/main" val="1616977240"/>
                      </a:ext>
                    </a:extLst>
                  </a:tr>
                  <a:tr h="2231570">
                    <a:tc>
                      <a:txBody>
                        <a:bodyPr/>
                        <a:lstStyle/>
                        <a:p>
                          <a:pPr algn="ctr">
                            <a:lnSpc>
                              <a:spcPct val="100000"/>
                            </a:lnSpc>
                            <a:spcAft>
                              <a:spcPts val="0"/>
                            </a:spcAft>
                          </a:pPr>
                          <a:r>
                            <a:rPr lang="zh-CN" sz="2800" b="0" dirty="0">
                              <a:solidFill>
                                <a:schemeClr val="tx1"/>
                              </a:solidFill>
                              <a:effectLst/>
                              <a:latin typeface="+mn-lt"/>
                              <a:ea typeface="+mn-ea"/>
                            </a:rPr>
                            <a:t>隔</a:t>
                          </a:r>
                        </a:p>
                        <a:p>
                          <a:pPr algn="ctr">
                            <a:lnSpc>
                              <a:spcPct val="100000"/>
                            </a:lnSpc>
                            <a:spcAft>
                              <a:spcPts val="0"/>
                            </a:spcAft>
                          </a:pPr>
                          <a:r>
                            <a:rPr lang="zh-CN" sz="2800" b="0" dirty="0">
                              <a:solidFill>
                                <a:schemeClr val="tx1"/>
                              </a:solidFill>
                              <a:effectLst/>
                              <a:latin typeface="+mn-lt"/>
                              <a:ea typeface="+mn-ea"/>
                            </a:rPr>
                            <a:t>网</a:t>
                          </a:r>
                        </a:p>
                        <a:p>
                          <a:pPr algn="ctr">
                            <a:lnSpc>
                              <a:spcPct val="100000"/>
                            </a:lnSpc>
                            <a:spcAft>
                              <a:spcPts val="0"/>
                            </a:spcAft>
                          </a:pPr>
                          <a:r>
                            <a:rPr lang="zh-CN" sz="2800" b="0" dirty="0">
                              <a:solidFill>
                                <a:schemeClr val="tx1"/>
                              </a:solidFill>
                              <a:effectLst/>
                              <a:latin typeface="+mn-lt"/>
                              <a:ea typeface="+mn-ea"/>
                            </a:rPr>
                            <a:t>可</a:t>
                          </a:r>
                        </a:p>
                        <a:p>
                          <a:pPr algn="ctr">
                            <a:lnSpc>
                              <a:spcPct val="100000"/>
                            </a:lnSpc>
                            <a:spcAft>
                              <a:spcPts val="0"/>
                            </a:spcAft>
                          </a:pPr>
                          <a:r>
                            <a:rPr lang="zh-CN" sz="2800" b="0" dirty="0">
                              <a:solidFill>
                                <a:schemeClr val="tx1"/>
                              </a:solidFill>
                              <a:effectLst/>
                              <a:latin typeface="+mn-lt"/>
                              <a:ea typeface="+mn-ea"/>
                            </a:rPr>
                            <a:t>加</a:t>
                          </a:r>
                        </a:p>
                        <a:p>
                          <a:pPr algn="ctr">
                            <a:lnSpc>
                              <a:spcPct val="100000"/>
                            </a:lnSpc>
                            <a:spcAft>
                              <a:spcPts val="0"/>
                            </a:spcAft>
                          </a:pPr>
                          <a:r>
                            <a:rPr lang="zh-CN" sz="2800" b="0" dirty="0">
                              <a:solidFill>
                                <a:schemeClr val="tx1"/>
                              </a:solidFill>
                              <a:effectLst/>
                              <a:latin typeface="+mn-lt"/>
                              <a:ea typeface="+mn-ea"/>
                            </a:rPr>
                            <a:t>热</a:t>
                          </a:r>
                          <a:endParaRPr lang="zh-CN" sz="2800" b="0" dirty="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spcAft>
                              <a:spcPts val="0"/>
                            </a:spcAft>
                          </a:pPr>
                          <a:endParaRPr lang="en-US" sz="2800" b="0">
                            <a:solidFill>
                              <a:schemeClr val="tx1"/>
                            </a:solidFill>
                            <a:effectLst/>
                            <a:latin typeface="+mn-lt"/>
                            <a:ea typeface="+mn-ea"/>
                          </a:endParaRPr>
                        </a:p>
                        <a:p>
                          <a:pPr algn="ctr">
                            <a:lnSpc>
                              <a:spcPct val="120000"/>
                            </a:lnSpc>
                            <a:spcAft>
                              <a:spcPts val="0"/>
                            </a:spcAft>
                          </a:pPr>
                          <a:r>
                            <a:rPr lang="zh-CN" sz="2800" b="0">
                              <a:solidFill>
                                <a:schemeClr val="tx1"/>
                              </a:solidFill>
                              <a:effectLst/>
                              <a:latin typeface="+mn-lt"/>
                              <a:ea typeface="+mn-ea"/>
                            </a:rPr>
                            <a:t>烧杯</a:t>
                          </a:r>
                          <a:endParaRPr lang="zh-CN" sz="2800" b="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20000"/>
                            </a:lnSpc>
                            <a:spcAft>
                              <a:spcPts val="0"/>
                            </a:spcAft>
                          </a:pPr>
                          <a:r>
                            <a:rPr lang="zh-CN" sz="2800" b="0">
                              <a:solidFill>
                                <a:schemeClr val="tx1"/>
                              </a:solidFill>
                              <a:effectLst/>
                              <a:latin typeface="+mn-lt"/>
                              <a:ea typeface="+mn-ea"/>
                            </a:rPr>
                            <a:t>溶解、配液、反应器</a:t>
                          </a:r>
                          <a:endParaRPr lang="zh-CN" sz="2800" b="0">
                            <a:solidFill>
                              <a:schemeClr val="tx1"/>
                            </a:solidFill>
                            <a:effectLst/>
                            <a:latin typeface="+mn-lt"/>
                            <a:ea typeface="+mn-ea"/>
                            <a:cs typeface="Times New Roman" panose="02020603050405020304" pitchFamily="18" charset="0"/>
                          </a:endParaRPr>
                        </a:p>
                      </a:txBody>
                      <a:tcPr marL="33655" marR="3365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20000"/>
                            </a:lnSpc>
                            <a:spcAft>
                              <a:spcPts val="0"/>
                            </a:spcAft>
                          </a:pPr>
                          <a:r>
                            <a:rPr lang="zh-CN" sz="2800" b="0" dirty="0">
                              <a:solidFill>
                                <a:schemeClr val="tx1"/>
                              </a:solidFill>
                              <a:effectLst/>
                              <a:latin typeface="+mn-lt"/>
                              <a:ea typeface="+mn-ea"/>
                            </a:rPr>
                            <a:t>常见规格有</a:t>
                          </a:r>
                          <a:r>
                            <a:rPr lang="en-US" sz="2800" b="0" dirty="0">
                              <a:solidFill>
                                <a:schemeClr val="tx1"/>
                              </a:solidFill>
                              <a:effectLst/>
                              <a:latin typeface="+mn-lt"/>
                              <a:ea typeface="+mn-ea"/>
                            </a:rPr>
                            <a:t>100 mL</a:t>
                          </a:r>
                          <a:r>
                            <a:rPr lang="zh-CN" sz="2800" b="0" dirty="0">
                              <a:solidFill>
                                <a:schemeClr val="tx1"/>
                              </a:solidFill>
                              <a:effectLst/>
                              <a:latin typeface="+mn-lt"/>
                              <a:ea typeface="+mn-ea"/>
                            </a:rPr>
                            <a:t>、</a:t>
                          </a:r>
                          <a:r>
                            <a:rPr lang="en-US" sz="2800" b="0" dirty="0">
                              <a:solidFill>
                                <a:schemeClr val="tx1"/>
                              </a:solidFill>
                              <a:effectLst/>
                              <a:latin typeface="+mn-lt"/>
                              <a:ea typeface="+mn-ea"/>
                            </a:rPr>
                            <a:t>250 mL</a:t>
                          </a:r>
                          <a:r>
                            <a:rPr lang="zh-CN" sz="2800" b="0" dirty="0">
                              <a:solidFill>
                                <a:schemeClr val="tx1"/>
                              </a:solidFill>
                              <a:effectLst/>
                              <a:latin typeface="+mn-lt"/>
                              <a:ea typeface="+mn-ea"/>
                            </a:rPr>
                            <a:t>等</a:t>
                          </a:r>
                          <a:r>
                            <a:rPr lang="en-US" sz="2800" b="0" dirty="0">
                              <a:solidFill>
                                <a:schemeClr val="tx1"/>
                              </a:solidFill>
                              <a:effectLst/>
                              <a:latin typeface="+mn-lt"/>
                              <a:ea typeface="+mn-ea"/>
                            </a:rPr>
                            <a:t>;</a:t>
                          </a:r>
                          <a:r>
                            <a:rPr lang="zh-CN" sz="2800" b="0" dirty="0">
                              <a:solidFill>
                                <a:schemeClr val="tx1"/>
                              </a:solidFill>
                              <a:effectLst/>
                              <a:latin typeface="+mn-lt"/>
                              <a:ea typeface="+mn-ea"/>
                            </a:rPr>
                            <a:t>放置在石棉网上或水浴中加热</a:t>
                          </a:r>
                          <a:r>
                            <a:rPr lang="en-US" sz="2800" b="0" dirty="0">
                              <a:solidFill>
                                <a:schemeClr val="tx1"/>
                              </a:solidFill>
                              <a:effectLst/>
                              <a:latin typeface="+mn-lt"/>
                              <a:ea typeface="+mn-ea"/>
                            </a:rPr>
                            <a:t>;</a:t>
                          </a:r>
                          <a:r>
                            <a:rPr lang="zh-CN" sz="2800" b="0" dirty="0">
                              <a:solidFill>
                                <a:schemeClr val="tx1"/>
                              </a:solidFill>
                              <a:effectLst/>
                              <a:latin typeface="+mn-lt"/>
                              <a:ea typeface="+mn-ea"/>
                            </a:rPr>
                            <a:t>搅拌时玻璃棒不可触及杯壁和杯底</a:t>
                          </a:r>
                          <a:endParaRPr lang="zh-CN" sz="2800" b="0" dirty="0">
                            <a:solidFill>
                              <a:schemeClr val="tx1"/>
                            </a:solidFill>
                            <a:effectLst/>
                            <a:latin typeface="+mn-lt"/>
                            <a:ea typeface="+mn-ea"/>
                            <a:cs typeface="Times New Roman" panose="02020603050405020304" pitchFamily="18" charset="0"/>
                          </a:endParaRPr>
                        </a:p>
                      </a:txBody>
                      <a:tcPr marL="33655" marR="3365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42372378"/>
                      </a:ext>
                    </a:extLst>
                  </a:tr>
                </a:tbl>
              </a:graphicData>
            </a:graphic>
          </p:graphicFrame>
        </mc:Fallback>
      </mc:AlternateContent>
      <p:pic>
        <p:nvPicPr>
          <p:cNvPr id="9" name="蒸发皿.jpg">
            <a:extLst>
              <a:ext uri="{FF2B5EF4-FFF2-40B4-BE49-F238E27FC236}">
                <a16:creationId xmlns="" xmlns:a16="http://schemas.microsoft.com/office/drawing/2014/main" id="{47A61C58-893E-4F40-80E1-4AE0620B104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68714" y="2085033"/>
            <a:ext cx="762884" cy="418356"/>
          </a:xfrm>
          <a:prstGeom prst="rect">
            <a:avLst/>
          </a:prstGeom>
          <a:noFill/>
          <a:extLst>
            <a:ext uri="{909E8E84-426E-40DD-AFC4-6F175D3DCCD1}">
              <a14:hiddenFill xmlns:a14="http://schemas.microsoft.com/office/drawing/2010/main">
                <a:solidFill>
                  <a:srgbClr val="FFFFFF"/>
                </a:solidFill>
              </a14:hiddenFill>
            </a:ext>
          </a:extLst>
        </p:spPr>
      </p:pic>
      <p:pic>
        <p:nvPicPr>
          <p:cNvPr id="11" name="烧杯.jpg">
            <a:extLst>
              <a:ext uri="{FF2B5EF4-FFF2-40B4-BE49-F238E27FC236}">
                <a16:creationId xmlns="" xmlns:a16="http://schemas.microsoft.com/office/drawing/2014/main" id="{7E20306F-02A9-4A3E-B38E-37C2D792D9E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68714" y="4086167"/>
            <a:ext cx="787494" cy="812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8681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 xmlns:a16="http://schemas.microsoft.com/office/drawing/2014/main" id="{E21ABC8D-1C46-4B5A-9C88-3EA50E8EBABA}"/>
              </a:ext>
            </a:extLst>
          </p:cNvPr>
          <p:cNvSpPr/>
          <p:nvPr/>
        </p:nvSpPr>
        <p:spPr>
          <a:xfrm>
            <a:off x="9267824" y="0"/>
            <a:ext cx="194512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专题二十二  化学实验基础</a:t>
            </a:r>
          </a:p>
        </p:txBody>
      </p:sp>
      <p:sp>
        <p:nvSpPr>
          <p:cNvPr id="10" name="矩形 9">
            <a:extLst>
              <a:ext uri="{FF2B5EF4-FFF2-40B4-BE49-F238E27FC236}">
                <a16:creationId xmlns="" xmlns:a16="http://schemas.microsoft.com/office/drawing/2014/main" id="{624ADB48-4E96-4B52-B003-1986B52AF0A6}"/>
              </a:ext>
            </a:extLst>
          </p:cNvPr>
          <p:cNvSpPr/>
          <p:nvPr/>
        </p:nvSpPr>
        <p:spPr>
          <a:xfrm>
            <a:off x="234043" y="281109"/>
            <a:ext cx="11723913" cy="662297"/>
          </a:xfrm>
          <a:prstGeom prst="rect">
            <a:avLst/>
          </a:prstGeom>
        </p:spPr>
        <p:txBody>
          <a:bodyPr wrap="square">
            <a:spAutoFit/>
          </a:bodyPr>
          <a:lstStyle/>
          <a:p>
            <a:pPr algn="r">
              <a:lnSpc>
                <a:spcPct val="150000"/>
              </a:lnSpc>
            </a:pPr>
            <a:r>
              <a:rPr lang="en-US" altLang="zh-CN" sz="2800" dirty="0"/>
              <a:t>(</a:t>
            </a:r>
            <a:r>
              <a:rPr lang="zh-CN" altLang="en-US" sz="2800" dirty="0"/>
              <a:t>续表</a:t>
            </a:r>
            <a:r>
              <a:rPr lang="en-US" altLang="zh-CN" sz="2800" dirty="0"/>
              <a:t>)</a:t>
            </a:r>
            <a:endParaRPr lang="zh-CN" altLang="zh-CN" sz="2800" dirty="0"/>
          </a:p>
        </p:txBody>
      </p:sp>
      <mc:AlternateContent xmlns:mc="http://schemas.openxmlformats.org/markup-compatibility/2006" xmlns:a14="http://schemas.microsoft.com/office/drawing/2010/main">
        <mc:Choice Requires="a14">
          <p:graphicFrame>
            <p:nvGraphicFramePr>
              <p:cNvPr id="6" name="表格 5">
                <a:extLst>
                  <a:ext uri="{FF2B5EF4-FFF2-40B4-BE49-F238E27FC236}">
                    <a16:creationId xmlns="" xmlns:a16="http://schemas.microsoft.com/office/drawing/2014/main" id="{930D82BD-6A99-46B0-9BAE-838A9AE2EC19}"/>
                  </a:ext>
                </a:extLst>
              </p:cNvPr>
              <p:cNvGraphicFramePr>
                <a:graphicFrameLocks noGrp="1"/>
              </p:cNvGraphicFramePr>
              <p:nvPr>
                <p:extLst>
                  <p:ext uri="{D42A27DB-BD31-4B8C-83A1-F6EECF244321}">
                    <p14:modId xmlns:p14="http://schemas.microsoft.com/office/powerpoint/2010/main" val="3923046595"/>
                  </p:ext>
                </p:extLst>
              </p:nvPr>
            </p:nvGraphicFramePr>
            <p:xfrm>
              <a:off x="388256" y="979692"/>
              <a:ext cx="11430000" cy="5120640"/>
            </p:xfrm>
            <a:graphic>
              <a:graphicData uri="http://schemas.openxmlformats.org/drawingml/2006/table">
                <a:tbl>
                  <a:tblPr firstRow="1" firstCol="1" bandRow="1">
                    <a:tableStyleId>{5C22544A-7EE6-4342-B048-85BDC9FD1C3A}</a:tableStyleId>
                  </a:tblPr>
                  <a:tblGrid>
                    <a:gridCol w="859971">
                      <a:extLst>
                        <a:ext uri="{9D8B030D-6E8A-4147-A177-3AD203B41FA5}">
                          <a16:colId xmlns="" xmlns:a16="http://schemas.microsoft.com/office/drawing/2014/main" val="897893836"/>
                        </a:ext>
                      </a:extLst>
                    </a:gridCol>
                    <a:gridCol w="2554516">
                      <a:extLst>
                        <a:ext uri="{9D8B030D-6E8A-4147-A177-3AD203B41FA5}">
                          <a16:colId xmlns="" xmlns:a16="http://schemas.microsoft.com/office/drawing/2014/main" val="1844196604"/>
                        </a:ext>
                      </a:extLst>
                    </a:gridCol>
                    <a:gridCol w="1640114">
                      <a:extLst>
                        <a:ext uri="{9D8B030D-6E8A-4147-A177-3AD203B41FA5}">
                          <a16:colId xmlns="" xmlns:a16="http://schemas.microsoft.com/office/drawing/2014/main" val="64079855"/>
                        </a:ext>
                      </a:extLst>
                    </a:gridCol>
                    <a:gridCol w="6375399">
                      <a:extLst>
                        <a:ext uri="{9D8B030D-6E8A-4147-A177-3AD203B41FA5}">
                          <a16:colId xmlns="" xmlns:a16="http://schemas.microsoft.com/office/drawing/2014/main" val="2044296722"/>
                        </a:ext>
                      </a:extLst>
                    </a:gridCol>
                  </a:tblGrid>
                  <a:tr h="0">
                    <a:tc>
                      <a:txBody>
                        <a:bodyPr/>
                        <a:lstStyle/>
                        <a:p>
                          <a:pPr algn="ctr">
                            <a:lnSpc>
                              <a:spcPct val="120000"/>
                            </a:lnSpc>
                            <a:spcAft>
                              <a:spcPts val="0"/>
                            </a:spcAft>
                          </a:pPr>
                          <a:r>
                            <a:rPr lang="zh-CN" sz="2800" b="0" dirty="0">
                              <a:solidFill>
                                <a:schemeClr val="tx1"/>
                              </a:solidFill>
                              <a:effectLst/>
                              <a:latin typeface="+mn-lt"/>
                              <a:ea typeface="+mn-ea"/>
                            </a:rPr>
                            <a:t>类别</a:t>
                          </a:r>
                          <a:endParaRPr lang="zh-CN" sz="2800" b="0" dirty="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spcAft>
                              <a:spcPts val="0"/>
                            </a:spcAft>
                          </a:pPr>
                          <a:r>
                            <a:rPr lang="zh-CN" sz="2800" b="0">
                              <a:solidFill>
                                <a:schemeClr val="tx1"/>
                              </a:solidFill>
                              <a:effectLst/>
                              <a:latin typeface="+mn-lt"/>
                              <a:ea typeface="+mn-ea"/>
                            </a:rPr>
                            <a:t>名称</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spcAft>
                              <a:spcPts val="0"/>
                            </a:spcAft>
                          </a:pPr>
                          <a:r>
                            <a:rPr lang="zh-CN" sz="2800" b="0">
                              <a:solidFill>
                                <a:schemeClr val="tx1"/>
                              </a:solidFill>
                              <a:effectLst/>
                              <a:latin typeface="+mn-lt"/>
                              <a:ea typeface="+mn-ea"/>
                            </a:rPr>
                            <a:t>主要用途</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spcAft>
                              <a:spcPts val="0"/>
                            </a:spcAft>
                          </a:pPr>
                          <a:r>
                            <a:rPr lang="zh-CN" sz="2800" b="0">
                              <a:solidFill>
                                <a:schemeClr val="tx1"/>
                              </a:solidFill>
                              <a:effectLst/>
                              <a:latin typeface="+mn-lt"/>
                              <a:ea typeface="+mn-ea"/>
                            </a:rPr>
                            <a:t>使用方法和注意事项</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333567196"/>
                      </a:ext>
                    </a:extLst>
                  </a:tr>
                  <a:tr h="0">
                    <a:tc rowSpan="2">
                      <a:txBody>
                        <a:bodyPr/>
                        <a:lstStyle/>
                        <a:p>
                          <a:pPr algn="ctr">
                            <a:lnSpc>
                              <a:spcPct val="100000"/>
                            </a:lnSpc>
                            <a:spcAft>
                              <a:spcPts val="0"/>
                            </a:spcAft>
                          </a:pPr>
                          <a:endParaRPr lang="en-US" altLang="zh-CN" sz="2800" b="0" dirty="0">
                            <a:solidFill>
                              <a:schemeClr val="tx1"/>
                            </a:solidFill>
                            <a:effectLst/>
                            <a:latin typeface="+mn-lt"/>
                            <a:ea typeface="+mn-ea"/>
                          </a:endParaRPr>
                        </a:p>
                        <a:p>
                          <a:pPr algn="ctr">
                            <a:lnSpc>
                              <a:spcPct val="100000"/>
                            </a:lnSpc>
                            <a:spcAft>
                              <a:spcPts val="0"/>
                            </a:spcAft>
                          </a:pPr>
                          <a:r>
                            <a:rPr lang="zh-CN" altLang="zh-CN" sz="2800" b="0" dirty="0">
                              <a:solidFill>
                                <a:schemeClr val="tx1"/>
                              </a:solidFill>
                              <a:effectLst/>
                              <a:latin typeface="+mn-lt"/>
                              <a:ea typeface="+mn-ea"/>
                            </a:rPr>
                            <a:t>隔</a:t>
                          </a:r>
                        </a:p>
                        <a:p>
                          <a:pPr algn="ctr">
                            <a:lnSpc>
                              <a:spcPct val="100000"/>
                            </a:lnSpc>
                            <a:spcAft>
                              <a:spcPts val="0"/>
                            </a:spcAft>
                          </a:pPr>
                          <a:r>
                            <a:rPr lang="zh-CN" altLang="zh-CN" sz="2800" b="0" dirty="0">
                              <a:solidFill>
                                <a:schemeClr val="tx1"/>
                              </a:solidFill>
                              <a:effectLst/>
                              <a:latin typeface="+mn-lt"/>
                              <a:ea typeface="+mn-ea"/>
                            </a:rPr>
                            <a:t>网</a:t>
                          </a:r>
                        </a:p>
                        <a:p>
                          <a:pPr algn="ctr">
                            <a:lnSpc>
                              <a:spcPct val="100000"/>
                            </a:lnSpc>
                            <a:spcAft>
                              <a:spcPts val="0"/>
                            </a:spcAft>
                          </a:pPr>
                          <a:r>
                            <a:rPr lang="zh-CN" altLang="zh-CN" sz="2800" b="0" dirty="0">
                              <a:solidFill>
                                <a:schemeClr val="tx1"/>
                              </a:solidFill>
                              <a:effectLst/>
                              <a:latin typeface="+mn-lt"/>
                              <a:ea typeface="+mn-ea"/>
                            </a:rPr>
                            <a:t>可</a:t>
                          </a:r>
                        </a:p>
                        <a:p>
                          <a:pPr algn="ctr">
                            <a:lnSpc>
                              <a:spcPct val="100000"/>
                            </a:lnSpc>
                            <a:spcAft>
                              <a:spcPts val="0"/>
                            </a:spcAft>
                          </a:pPr>
                          <a:r>
                            <a:rPr lang="zh-CN" altLang="zh-CN" sz="2800" b="0" dirty="0">
                              <a:solidFill>
                                <a:schemeClr val="tx1"/>
                              </a:solidFill>
                              <a:effectLst/>
                              <a:latin typeface="+mn-lt"/>
                              <a:ea typeface="+mn-ea"/>
                            </a:rPr>
                            <a:t>加</a:t>
                          </a:r>
                        </a:p>
                        <a:p>
                          <a:pPr algn="ctr">
                            <a:lnSpc>
                              <a:spcPct val="100000"/>
                            </a:lnSpc>
                            <a:spcAft>
                              <a:spcPts val="0"/>
                            </a:spcAft>
                          </a:pPr>
                          <a:r>
                            <a:rPr lang="zh-CN" altLang="zh-CN" sz="2800" b="0" dirty="0">
                              <a:solidFill>
                                <a:schemeClr val="tx1"/>
                              </a:solidFill>
                              <a:effectLst/>
                              <a:latin typeface="+mn-lt"/>
                              <a:ea typeface="+mn-ea"/>
                            </a:rPr>
                            <a:t>热</a:t>
                          </a:r>
                          <a:endParaRPr lang="zh-CN" alt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spcAft>
                              <a:spcPts val="0"/>
                            </a:spcAft>
                          </a:pPr>
                          <a:endParaRPr lang="en-US" sz="2800" b="0" dirty="0">
                            <a:solidFill>
                              <a:schemeClr val="tx1"/>
                            </a:solidFill>
                            <a:effectLst/>
                            <a:latin typeface="+mn-lt"/>
                            <a:ea typeface="+mn-ea"/>
                          </a:endParaRPr>
                        </a:p>
                        <a:p>
                          <a:pPr algn="ctr">
                            <a:lnSpc>
                              <a:spcPct val="120000"/>
                            </a:lnSpc>
                            <a:spcAft>
                              <a:spcPts val="0"/>
                            </a:spcAft>
                          </a:pPr>
                          <a:endParaRPr lang="en-US" sz="2800" b="0" dirty="0">
                            <a:solidFill>
                              <a:schemeClr val="tx1"/>
                            </a:solidFill>
                            <a:effectLst/>
                            <a:latin typeface="+mn-lt"/>
                            <a:ea typeface="+mn-ea"/>
                          </a:endParaRPr>
                        </a:p>
                        <a:p>
                          <a:pPr>
                            <a:lnSpc>
                              <a:spcPct val="120000"/>
                            </a:lnSpc>
                            <a:spcAft>
                              <a:spcPts val="0"/>
                            </a:spcAft>
                          </a:pPr>
                          <a:r>
                            <a:rPr lang="zh-CN" sz="2800" b="0" dirty="0">
                              <a:solidFill>
                                <a:schemeClr val="tx1"/>
                              </a:solidFill>
                              <a:effectLst/>
                              <a:latin typeface="+mn-lt"/>
                              <a:ea typeface="+mn-ea"/>
                            </a:rPr>
                            <a:t>烧瓶</a:t>
                          </a:r>
                          <a:r>
                            <a:rPr lang="en-US" sz="2800" b="0" dirty="0">
                              <a:solidFill>
                                <a:schemeClr val="tx1"/>
                              </a:solidFill>
                              <a:effectLst/>
                              <a:latin typeface="+mn-lt"/>
                              <a:ea typeface="+mn-ea"/>
                            </a:rPr>
                            <a:t>(</a:t>
                          </a:r>
                          <a:r>
                            <a:rPr lang="zh-CN" sz="2800" b="0" dirty="0">
                              <a:solidFill>
                                <a:schemeClr val="tx1"/>
                              </a:solidFill>
                              <a:effectLst/>
                              <a:latin typeface="+mn-lt"/>
                              <a:ea typeface="+mn-ea"/>
                            </a:rPr>
                            <a:t>分为圆底烧瓶、平底烧瓶和蒸馏烧瓶</a:t>
                          </a:r>
                          <a:r>
                            <a:rPr lang="en-US" sz="2800" b="0" dirty="0">
                              <a:solidFill>
                                <a:schemeClr val="tx1"/>
                              </a:solidFill>
                              <a:effectLst/>
                              <a:latin typeface="+mn-lt"/>
                              <a:ea typeface="+mn-ea"/>
                            </a:rPr>
                            <a:t>)</a:t>
                          </a:r>
                          <a:endParaRPr lang="zh-CN" sz="2800" b="0" dirty="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20000"/>
                            </a:lnSpc>
                            <a:spcAft>
                              <a:spcPts val="0"/>
                            </a:spcAft>
                          </a:pPr>
                          <a:r>
                            <a:rPr lang="zh-CN" sz="2800" b="0">
                              <a:solidFill>
                                <a:schemeClr val="tx1"/>
                              </a:solidFill>
                              <a:effectLst/>
                              <a:latin typeface="+mn-lt"/>
                              <a:ea typeface="+mn-ea"/>
                            </a:rPr>
                            <a:t>反应器、液体的蒸馏等</a:t>
                          </a:r>
                          <a:endParaRPr lang="zh-CN" sz="2800" b="0">
                            <a:solidFill>
                              <a:schemeClr val="tx1"/>
                            </a:solidFill>
                            <a:effectLst/>
                            <a:latin typeface="+mn-lt"/>
                            <a:ea typeface="+mn-ea"/>
                            <a:cs typeface="Times New Roman" panose="02020603050405020304" pitchFamily="18" charset="0"/>
                          </a:endParaRPr>
                        </a:p>
                      </a:txBody>
                      <a:tcPr marL="33655" marR="3365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20000"/>
                            </a:lnSpc>
                            <a:spcAft>
                              <a:spcPts val="0"/>
                            </a:spcAft>
                          </a:pPr>
                          <a:r>
                            <a:rPr lang="zh-CN" sz="2800" b="0" dirty="0">
                              <a:solidFill>
                                <a:schemeClr val="tx1"/>
                              </a:solidFill>
                              <a:effectLst/>
                              <a:latin typeface="+mn-lt"/>
                              <a:ea typeface="+mn-ea"/>
                            </a:rPr>
                            <a:t>烧瓶内盛放液体的体积不超过其容积的</a:t>
                          </a:r>
                          <a14:m>
                            <m:oMath xmlns:m="http://schemas.openxmlformats.org/officeDocument/2006/math">
                              <m:f>
                                <m:fPr>
                                  <m:ctrlPr>
                                    <a:rPr lang="zh-CN" sz="2800" b="0" i="1">
                                      <a:solidFill>
                                        <a:schemeClr val="tx1"/>
                                      </a:solidFill>
                                      <a:effectLst/>
                                      <a:latin typeface="Cambria Math" panose="02040503050406030204" pitchFamily="18" charset="0"/>
                                      <a:ea typeface="+mn-ea"/>
                                    </a:rPr>
                                  </m:ctrlPr>
                                </m:fPr>
                                <m:num>
                                  <m:r>
                                    <a:rPr lang="en-US" sz="2800" b="0" i="1">
                                      <a:solidFill>
                                        <a:schemeClr val="tx1"/>
                                      </a:solidFill>
                                      <a:effectLst/>
                                      <a:latin typeface="Cambria Math"/>
                                      <a:ea typeface="+mn-ea"/>
                                    </a:rPr>
                                    <m:t>1</m:t>
                                  </m:r>
                                </m:num>
                                <m:den>
                                  <m:r>
                                    <a:rPr lang="en-US" sz="2800" b="0" i="1">
                                      <a:solidFill>
                                        <a:schemeClr val="tx1"/>
                                      </a:solidFill>
                                      <a:effectLst/>
                                      <a:latin typeface="Cambria Math"/>
                                      <a:ea typeface="+mn-ea"/>
                                    </a:rPr>
                                    <m:t>2</m:t>
                                  </m:r>
                                </m:den>
                              </m:f>
                            </m:oMath>
                          </a14:m>
                          <a:r>
                            <a:rPr lang="en-US" sz="2800" b="0" dirty="0">
                              <a:solidFill>
                                <a:schemeClr val="tx1"/>
                              </a:solidFill>
                              <a:effectLst/>
                              <a:latin typeface="+mn-lt"/>
                              <a:ea typeface="+mn-ea"/>
                            </a:rPr>
                            <a:t>;</a:t>
                          </a:r>
                          <a:r>
                            <a:rPr lang="zh-CN" sz="2800" b="0" dirty="0">
                              <a:solidFill>
                                <a:schemeClr val="tx1"/>
                              </a:solidFill>
                              <a:effectLst/>
                              <a:latin typeface="+mn-lt"/>
                              <a:ea typeface="+mn-ea"/>
                            </a:rPr>
                            <a:t>加热前外壁无水滴</a:t>
                          </a:r>
                          <a:r>
                            <a:rPr lang="en-US" sz="2800" b="0" dirty="0">
                              <a:solidFill>
                                <a:schemeClr val="tx1"/>
                              </a:solidFill>
                              <a:effectLst/>
                              <a:latin typeface="+mn-lt"/>
                              <a:ea typeface="+mn-ea"/>
                            </a:rPr>
                            <a:t>;</a:t>
                          </a:r>
                          <a:r>
                            <a:rPr lang="zh-CN" sz="2800" b="0" dirty="0">
                              <a:solidFill>
                                <a:schemeClr val="tx1"/>
                              </a:solidFill>
                              <a:effectLst/>
                              <a:latin typeface="+mn-lt"/>
                              <a:ea typeface="+mn-ea"/>
                            </a:rPr>
                            <a:t>蒸馏或需要加热液体到沸腾的实验中需加入沸石或碎瓷片防暴沸</a:t>
                          </a:r>
                          <a:endParaRPr lang="zh-CN" sz="2800" b="0" dirty="0">
                            <a:solidFill>
                              <a:schemeClr val="tx1"/>
                            </a:solidFill>
                            <a:effectLst/>
                            <a:latin typeface="+mn-lt"/>
                            <a:ea typeface="+mn-ea"/>
                            <a:cs typeface="Times New Roman" panose="02020603050405020304" pitchFamily="18" charset="0"/>
                          </a:endParaRPr>
                        </a:p>
                      </a:txBody>
                      <a:tcPr marL="33655" marR="3365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051519876"/>
                      </a:ext>
                    </a:extLst>
                  </a:tr>
                  <a:tr h="0">
                    <a:tc vMerge="1">
                      <a:txBody>
                        <a:bodyPr/>
                        <a:lstStyle/>
                        <a:p>
                          <a:endParaRPr lang="zh-CN" altLang="en-US"/>
                        </a:p>
                      </a:txBody>
                      <a:tcPr/>
                    </a:tc>
                    <a:tc>
                      <a:txBody>
                        <a:bodyPr/>
                        <a:lstStyle/>
                        <a:p>
                          <a:pPr algn="ctr">
                            <a:lnSpc>
                              <a:spcPct val="120000"/>
                            </a:lnSpc>
                            <a:spcAft>
                              <a:spcPts val="0"/>
                            </a:spcAft>
                          </a:pPr>
                          <a:endParaRPr lang="en-US" sz="2800" b="0" dirty="0">
                            <a:solidFill>
                              <a:schemeClr val="tx1"/>
                            </a:solidFill>
                            <a:effectLst/>
                            <a:latin typeface="+mn-lt"/>
                            <a:ea typeface="+mn-ea"/>
                          </a:endParaRPr>
                        </a:p>
                        <a:p>
                          <a:pPr algn="ctr">
                            <a:lnSpc>
                              <a:spcPct val="120000"/>
                            </a:lnSpc>
                            <a:spcAft>
                              <a:spcPts val="0"/>
                            </a:spcAft>
                          </a:pPr>
                          <a:endParaRPr lang="en-US" sz="2800" b="0" dirty="0">
                            <a:solidFill>
                              <a:schemeClr val="tx1"/>
                            </a:solidFill>
                            <a:effectLst/>
                            <a:latin typeface="+mn-lt"/>
                            <a:ea typeface="+mn-ea"/>
                          </a:endParaRPr>
                        </a:p>
                        <a:p>
                          <a:pPr algn="ctr">
                            <a:lnSpc>
                              <a:spcPct val="120000"/>
                            </a:lnSpc>
                            <a:spcAft>
                              <a:spcPts val="0"/>
                            </a:spcAft>
                          </a:pPr>
                          <a:endParaRPr lang="en-US" sz="2800" b="0" dirty="0">
                            <a:solidFill>
                              <a:schemeClr val="tx1"/>
                            </a:solidFill>
                            <a:effectLst/>
                            <a:latin typeface="+mn-lt"/>
                            <a:ea typeface="+mn-ea"/>
                          </a:endParaRPr>
                        </a:p>
                        <a:p>
                          <a:pPr algn="ctr">
                            <a:lnSpc>
                              <a:spcPct val="120000"/>
                            </a:lnSpc>
                            <a:spcAft>
                              <a:spcPts val="0"/>
                            </a:spcAft>
                          </a:pPr>
                          <a:r>
                            <a:rPr lang="zh-CN" sz="2800" b="0" dirty="0">
                              <a:solidFill>
                                <a:schemeClr val="tx1"/>
                              </a:solidFill>
                              <a:effectLst/>
                              <a:latin typeface="+mn-lt"/>
                              <a:ea typeface="+mn-ea"/>
                            </a:rPr>
                            <a:t>锥形瓶</a:t>
                          </a:r>
                          <a:endParaRPr lang="zh-CN" sz="2800" b="0" dirty="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20000"/>
                            </a:lnSpc>
                            <a:spcAft>
                              <a:spcPts val="0"/>
                            </a:spcAft>
                          </a:pPr>
                          <a:r>
                            <a:rPr lang="zh-CN" sz="2800" b="0">
                              <a:solidFill>
                                <a:schemeClr val="tx1"/>
                              </a:solidFill>
                              <a:effectLst/>
                              <a:latin typeface="+mn-lt"/>
                              <a:ea typeface="+mn-ea"/>
                            </a:rPr>
                            <a:t>反应器、接收器</a:t>
                          </a:r>
                          <a:endParaRPr lang="zh-CN" sz="2800" b="0">
                            <a:solidFill>
                              <a:schemeClr val="tx1"/>
                            </a:solidFill>
                            <a:effectLst/>
                            <a:latin typeface="+mn-lt"/>
                            <a:ea typeface="+mn-ea"/>
                            <a:cs typeface="Times New Roman" panose="02020603050405020304" pitchFamily="18" charset="0"/>
                          </a:endParaRPr>
                        </a:p>
                      </a:txBody>
                      <a:tcPr marL="33655" marR="3365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20000"/>
                            </a:lnSpc>
                            <a:spcAft>
                              <a:spcPts val="0"/>
                            </a:spcAft>
                          </a:pPr>
                          <a:r>
                            <a:rPr lang="zh-CN" sz="2800" b="0" dirty="0">
                              <a:solidFill>
                                <a:schemeClr val="tx1"/>
                              </a:solidFill>
                              <a:effectLst/>
                              <a:latin typeface="+mn-lt"/>
                              <a:ea typeface="+mn-ea"/>
                            </a:rPr>
                            <a:t>应放置在石棉网上加热</a:t>
                          </a:r>
                          <a:r>
                            <a:rPr lang="en-US" sz="2800" b="0" dirty="0">
                              <a:solidFill>
                                <a:schemeClr val="tx1"/>
                              </a:solidFill>
                              <a:effectLst/>
                              <a:latin typeface="+mn-lt"/>
                              <a:ea typeface="+mn-ea"/>
                            </a:rPr>
                            <a:t>;</a:t>
                          </a:r>
                          <a:r>
                            <a:rPr lang="zh-CN" sz="2800" b="0" dirty="0">
                              <a:solidFill>
                                <a:schemeClr val="tx1"/>
                              </a:solidFill>
                              <a:effectLst/>
                              <a:latin typeface="+mn-lt"/>
                              <a:ea typeface="+mn-ea"/>
                            </a:rPr>
                            <a:t>滴定时只振荡</a:t>
                          </a:r>
                          <a:r>
                            <a:rPr lang="en-US" sz="2800" b="0" dirty="0">
                              <a:solidFill>
                                <a:schemeClr val="tx1"/>
                              </a:solidFill>
                              <a:effectLst/>
                              <a:latin typeface="+mn-lt"/>
                              <a:ea typeface="+mn-ea"/>
                            </a:rPr>
                            <a:t>,</a:t>
                          </a:r>
                          <a:r>
                            <a:rPr lang="zh-CN" sz="2800" b="0" dirty="0">
                              <a:solidFill>
                                <a:schemeClr val="tx1"/>
                              </a:solidFill>
                              <a:effectLst/>
                              <a:latin typeface="+mn-lt"/>
                              <a:ea typeface="+mn-ea"/>
                            </a:rPr>
                            <a:t>不搅拌</a:t>
                          </a:r>
                          <a:r>
                            <a:rPr lang="en-US" sz="2800" b="0" dirty="0">
                              <a:solidFill>
                                <a:schemeClr val="tx1"/>
                              </a:solidFill>
                              <a:effectLst/>
                              <a:latin typeface="+mn-lt"/>
                              <a:ea typeface="+mn-ea"/>
                            </a:rPr>
                            <a:t>;</a:t>
                          </a:r>
                          <a:r>
                            <a:rPr lang="zh-CN" sz="2800" b="0" dirty="0">
                              <a:solidFill>
                                <a:schemeClr val="tx1"/>
                              </a:solidFill>
                              <a:effectLst/>
                              <a:latin typeface="+mn-lt"/>
                              <a:ea typeface="+mn-ea"/>
                            </a:rPr>
                            <a:t>所盛液体的体积不得超过其容积的</a:t>
                          </a:r>
                          <a14:m>
                            <m:oMath xmlns:m="http://schemas.openxmlformats.org/officeDocument/2006/math">
                              <m:f>
                                <m:fPr>
                                  <m:ctrlPr>
                                    <a:rPr lang="zh-CN" sz="2800" b="0" i="1">
                                      <a:solidFill>
                                        <a:schemeClr val="tx1"/>
                                      </a:solidFill>
                                      <a:effectLst/>
                                      <a:latin typeface="Cambria Math" panose="02040503050406030204" pitchFamily="18" charset="0"/>
                                      <a:ea typeface="+mn-ea"/>
                                    </a:rPr>
                                  </m:ctrlPr>
                                </m:fPr>
                                <m:num>
                                  <m:r>
                                    <a:rPr lang="en-US" sz="2800" b="0" i="1">
                                      <a:solidFill>
                                        <a:schemeClr val="tx1"/>
                                      </a:solidFill>
                                      <a:effectLst/>
                                      <a:latin typeface="Cambria Math"/>
                                      <a:ea typeface="+mn-ea"/>
                                    </a:rPr>
                                    <m:t>1</m:t>
                                  </m:r>
                                </m:num>
                                <m:den>
                                  <m:r>
                                    <a:rPr lang="en-US" sz="2800" b="0" i="1">
                                      <a:solidFill>
                                        <a:schemeClr val="tx1"/>
                                      </a:solidFill>
                                      <a:effectLst/>
                                      <a:latin typeface="Cambria Math"/>
                                      <a:ea typeface="+mn-ea"/>
                                    </a:rPr>
                                    <m:t>2</m:t>
                                  </m:r>
                                </m:den>
                              </m:f>
                            </m:oMath>
                          </a14:m>
                          <a:endParaRPr lang="zh-CN" sz="2800" b="0" dirty="0">
                            <a:solidFill>
                              <a:schemeClr val="tx1"/>
                            </a:solidFill>
                            <a:effectLst/>
                            <a:latin typeface="+mn-lt"/>
                            <a:ea typeface="+mn-ea"/>
                            <a:cs typeface="Times New Roman" panose="02020603050405020304" pitchFamily="18" charset="0"/>
                          </a:endParaRPr>
                        </a:p>
                      </a:txBody>
                      <a:tcPr marL="33655" marR="3365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686836181"/>
                      </a:ext>
                    </a:extLst>
                  </a:tr>
                </a:tbl>
              </a:graphicData>
            </a:graphic>
          </p:graphicFrame>
        </mc:Choice>
        <mc:Fallback xmlns="">
          <p:graphicFrame>
            <p:nvGraphicFramePr>
              <p:cNvPr id="6" name="表格 5">
                <a:extLst>
                  <a:ext uri="{FF2B5EF4-FFF2-40B4-BE49-F238E27FC236}">
                    <a16:creationId xmlns:a16="http://schemas.microsoft.com/office/drawing/2014/main" id="{930D82BD-6A99-46B0-9BAE-838A9AE2EC19}"/>
                  </a:ext>
                </a:extLst>
              </p:cNvPr>
              <p:cNvGraphicFramePr>
                <a:graphicFrameLocks noGrp="1"/>
              </p:cNvGraphicFramePr>
              <p:nvPr>
                <p:extLst>
                  <p:ext uri="{D42A27DB-BD31-4B8C-83A1-F6EECF244321}">
                    <p14:modId xmlns:p14="http://schemas.microsoft.com/office/powerpoint/2010/main" val="3923046595"/>
                  </p:ext>
                </p:extLst>
              </p:nvPr>
            </p:nvGraphicFramePr>
            <p:xfrm>
              <a:off x="388256" y="979692"/>
              <a:ext cx="11430000" cy="5120640"/>
            </p:xfrm>
            <a:graphic>
              <a:graphicData uri="http://schemas.openxmlformats.org/drawingml/2006/table">
                <a:tbl>
                  <a:tblPr firstRow="1" firstCol="1" bandRow="1">
                    <a:tableStyleId>{5C22544A-7EE6-4342-B048-85BDC9FD1C3A}</a:tableStyleId>
                  </a:tblPr>
                  <a:tblGrid>
                    <a:gridCol w="859971">
                      <a:extLst>
                        <a:ext uri="{9D8B030D-6E8A-4147-A177-3AD203B41FA5}">
                          <a16:colId xmlns:a16="http://schemas.microsoft.com/office/drawing/2014/main" val="897893836"/>
                        </a:ext>
                      </a:extLst>
                    </a:gridCol>
                    <a:gridCol w="2554516">
                      <a:extLst>
                        <a:ext uri="{9D8B030D-6E8A-4147-A177-3AD203B41FA5}">
                          <a16:colId xmlns:a16="http://schemas.microsoft.com/office/drawing/2014/main" val="1844196604"/>
                        </a:ext>
                      </a:extLst>
                    </a:gridCol>
                    <a:gridCol w="1640114">
                      <a:extLst>
                        <a:ext uri="{9D8B030D-6E8A-4147-A177-3AD203B41FA5}">
                          <a16:colId xmlns:a16="http://schemas.microsoft.com/office/drawing/2014/main" val="64079855"/>
                        </a:ext>
                      </a:extLst>
                    </a:gridCol>
                    <a:gridCol w="6375399">
                      <a:extLst>
                        <a:ext uri="{9D8B030D-6E8A-4147-A177-3AD203B41FA5}">
                          <a16:colId xmlns:a16="http://schemas.microsoft.com/office/drawing/2014/main" val="2044296722"/>
                        </a:ext>
                      </a:extLst>
                    </a:gridCol>
                  </a:tblGrid>
                  <a:tr h="512064">
                    <a:tc>
                      <a:txBody>
                        <a:bodyPr/>
                        <a:lstStyle/>
                        <a:p>
                          <a:pPr algn="ctr">
                            <a:lnSpc>
                              <a:spcPct val="120000"/>
                            </a:lnSpc>
                            <a:spcAft>
                              <a:spcPts val="0"/>
                            </a:spcAft>
                          </a:pPr>
                          <a:r>
                            <a:rPr lang="zh-CN" sz="2800" b="0">
                              <a:solidFill>
                                <a:schemeClr val="tx1"/>
                              </a:solidFill>
                              <a:effectLst/>
                              <a:latin typeface="+mn-lt"/>
                              <a:ea typeface="+mn-ea"/>
                            </a:rPr>
                            <a:t>类别</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spcAft>
                              <a:spcPts val="0"/>
                            </a:spcAft>
                          </a:pPr>
                          <a:r>
                            <a:rPr lang="zh-CN" sz="2800" b="0">
                              <a:solidFill>
                                <a:schemeClr val="tx1"/>
                              </a:solidFill>
                              <a:effectLst/>
                              <a:latin typeface="+mn-lt"/>
                              <a:ea typeface="+mn-ea"/>
                            </a:rPr>
                            <a:t>名称</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spcAft>
                              <a:spcPts val="0"/>
                            </a:spcAft>
                          </a:pPr>
                          <a:r>
                            <a:rPr lang="zh-CN" sz="2800" b="0">
                              <a:solidFill>
                                <a:schemeClr val="tx1"/>
                              </a:solidFill>
                              <a:effectLst/>
                              <a:latin typeface="+mn-lt"/>
                              <a:ea typeface="+mn-ea"/>
                            </a:rPr>
                            <a:t>主要用途</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spcAft>
                              <a:spcPts val="0"/>
                            </a:spcAft>
                          </a:pPr>
                          <a:r>
                            <a:rPr lang="zh-CN" sz="2800" b="0">
                              <a:solidFill>
                                <a:schemeClr val="tx1"/>
                              </a:solidFill>
                              <a:effectLst/>
                              <a:latin typeface="+mn-lt"/>
                              <a:ea typeface="+mn-ea"/>
                            </a:rPr>
                            <a:t>使用方法和注意事项</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33567196"/>
                      </a:ext>
                    </a:extLst>
                  </a:tr>
                  <a:tr h="2560320">
                    <a:tc rowSpan="2">
                      <a:txBody>
                        <a:bodyPr/>
                        <a:lstStyle/>
                        <a:p>
                          <a:pPr algn="ctr">
                            <a:lnSpc>
                              <a:spcPct val="100000"/>
                            </a:lnSpc>
                            <a:spcAft>
                              <a:spcPts val="0"/>
                            </a:spcAft>
                          </a:pPr>
                          <a:endParaRPr lang="en-US" altLang="zh-CN" sz="2800" b="0" dirty="0">
                            <a:solidFill>
                              <a:schemeClr val="tx1"/>
                            </a:solidFill>
                            <a:effectLst/>
                            <a:latin typeface="+mn-lt"/>
                            <a:ea typeface="+mn-ea"/>
                          </a:endParaRPr>
                        </a:p>
                        <a:p>
                          <a:pPr algn="ctr">
                            <a:lnSpc>
                              <a:spcPct val="100000"/>
                            </a:lnSpc>
                            <a:spcAft>
                              <a:spcPts val="0"/>
                            </a:spcAft>
                          </a:pPr>
                          <a:r>
                            <a:rPr lang="zh-CN" altLang="zh-CN" sz="2800" b="0" dirty="0">
                              <a:solidFill>
                                <a:schemeClr val="tx1"/>
                              </a:solidFill>
                              <a:effectLst/>
                              <a:latin typeface="+mn-lt"/>
                              <a:ea typeface="+mn-ea"/>
                            </a:rPr>
                            <a:t>隔</a:t>
                          </a:r>
                        </a:p>
                        <a:p>
                          <a:pPr algn="ctr">
                            <a:lnSpc>
                              <a:spcPct val="100000"/>
                            </a:lnSpc>
                            <a:spcAft>
                              <a:spcPts val="0"/>
                            </a:spcAft>
                          </a:pPr>
                          <a:r>
                            <a:rPr lang="zh-CN" altLang="zh-CN" sz="2800" b="0" dirty="0">
                              <a:solidFill>
                                <a:schemeClr val="tx1"/>
                              </a:solidFill>
                              <a:effectLst/>
                              <a:latin typeface="+mn-lt"/>
                              <a:ea typeface="+mn-ea"/>
                            </a:rPr>
                            <a:t>网</a:t>
                          </a:r>
                        </a:p>
                        <a:p>
                          <a:pPr algn="ctr">
                            <a:lnSpc>
                              <a:spcPct val="100000"/>
                            </a:lnSpc>
                            <a:spcAft>
                              <a:spcPts val="0"/>
                            </a:spcAft>
                          </a:pPr>
                          <a:r>
                            <a:rPr lang="zh-CN" altLang="zh-CN" sz="2800" b="0" dirty="0">
                              <a:solidFill>
                                <a:schemeClr val="tx1"/>
                              </a:solidFill>
                              <a:effectLst/>
                              <a:latin typeface="+mn-lt"/>
                              <a:ea typeface="+mn-ea"/>
                            </a:rPr>
                            <a:t>可</a:t>
                          </a:r>
                        </a:p>
                        <a:p>
                          <a:pPr algn="ctr">
                            <a:lnSpc>
                              <a:spcPct val="100000"/>
                            </a:lnSpc>
                            <a:spcAft>
                              <a:spcPts val="0"/>
                            </a:spcAft>
                          </a:pPr>
                          <a:r>
                            <a:rPr lang="zh-CN" altLang="zh-CN" sz="2800" b="0" dirty="0">
                              <a:solidFill>
                                <a:schemeClr val="tx1"/>
                              </a:solidFill>
                              <a:effectLst/>
                              <a:latin typeface="+mn-lt"/>
                              <a:ea typeface="+mn-ea"/>
                            </a:rPr>
                            <a:t>加</a:t>
                          </a:r>
                        </a:p>
                        <a:p>
                          <a:pPr algn="ctr">
                            <a:lnSpc>
                              <a:spcPct val="100000"/>
                            </a:lnSpc>
                            <a:spcAft>
                              <a:spcPts val="0"/>
                            </a:spcAft>
                          </a:pPr>
                          <a:r>
                            <a:rPr lang="zh-CN" altLang="zh-CN" sz="2800" b="0" dirty="0">
                              <a:solidFill>
                                <a:schemeClr val="tx1"/>
                              </a:solidFill>
                              <a:effectLst/>
                              <a:latin typeface="+mn-lt"/>
                              <a:ea typeface="+mn-ea"/>
                            </a:rPr>
                            <a:t>热</a:t>
                          </a:r>
                          <a:endParaRPr lang="zh-CN" alt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spcAft>
                              <a:spcPts val="0"/>
                            </a:spcAft>
                          </a:pPr>
                          <a:endParaRPr lang="en-US" sz="2800" b="0" dirty="0">
                            <a:solidFill>
                              <a:schemeClr val="tx1"/>
                            </a:solidFill>
                            <a:effectLst/>
                            <a:latin typeface="+mn-lt"/>
                            <a:ea typeface="+mn-ea"/>
                          </a:endParaRPr>
                        </a:p>
                        <a:p>
                          <a:pPr algn="ctr">
                            <a:lnSpc>
                              <a:spcPct val="120000"/>
                            </a:lnSpc>
                            <a:spcAft>
                              <a:spcPts val="0"/>
                            </a:spcAft>
                          </a:pPr>
                          <a:endParaRPr lang="en-US" sz="2800" b="0" dirty="0">
                            <a:solidFill>
                              <a:schemeClr val="tx1"/>
                            </a:solidFill>
                            <a:effectLst/>
                            <a:latin typeface="+mn-lt"/>
                            <a:ea typeface="+mn-ea"/>
                          </a:endParaRPr>
                        </a:p>
                        <a:p>
                          <a:pPr>
                            <a:lnSpc>
                              <a:spcPct val="120000"/>
                            </a:lnSpc>
                            <a:spcAft>
                              <a:spcPts val="0"/>
                            </a:spcAft>
                          </a:pPr>
                          <a:r>
                            <a:rPr lang="zh-CN" sz="2800" b="0" dirty="0">
                              <a:solidFill>
                                <a:schemeClr val="tx1"/>
                              </a:solidFill>
                              <a:effectLst/>
                              <a:latin typeface="+mn-lt"/>
                              <a:ea typeface="+mn-ea"/>
                            </a:rPr>
                            <a:t>烧瓶</a:t>
                          </a:r>
                          <a:r>
                            <a:rPr lang="en-US" sz="2800" b="0" dirty="0">
                              <a:solidFill>
                                <a:schemeClr val="tx1"/>
                              </a:solidFill>
                              <a:effectLst/>
                              <a:latin typeface="+mn-lt"/>
                              <a:ea typeface="+mn-ea"/>
                            </a:rPr>
                            <a:t>(</a:t>
                          </a:r>
                          <a:r>
                            <a:rPr lang="zh-CN" sz="2800" b="0" dirty="0">
                              <a:solidFill>
                                <a:schemeClr val="tx1"/>
                              </a:solidFill>
                              <a:effectLst/>
                              <a:latin typeface="+mn-lt"/>
                              <a:ea typeface="+mn-ea"/>
                            </a:rPr>
                            <a:t>分为圆底烧瓶、平底烧瓶和蒸馏烧瓶</a:t>
                          </a:r>
                          <a:r>
                            <a:rPr lang="en-US" sz="2800" b="0" dirty="0">
                              <a:solidFill>
                                <a:schemeClr val="tx1"/>
                              </a:solidFill>
                              <a:effectLst/>
                              <a:latin typeface="+mn-lt"/>
                              <a:ea typeface="+mn-ea"/>
                            </a:rPr>
                            <a:t>)</a:t>
                          </a:r>
                          <a:endParaRPr lang="zh-CN" sz="2800" b="0" dirty="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20000"/>
                            </a:lnSpc>
                            <a:spcAft>
                              <a:spcPts val="0"/>
                            </a:spcAft>
                          </a:pPr>
                          <a:r>
                            <a:rPr lang="zh-CN" sz="2800" b="0">
                              <a:solidFill>
                                <a:schemeClr val="tx1"/>
                              </a:solidFill>
                              <a:effectLst/>
                              <a:latin typeface="+mn-lt"/>
                              <a:ea typeface="+mn-ea"/>
                            </a:rPr>
                            <a:t>反应器、液体的蒸馏等</a:t>
                          </a:r>
                          <a:endParaRPr lang="zh-CN" sz="2800" b="0">
                            <a:solidFill>
                              <a:schemeClr val="tx1"/>
                            </a:solidFill>
                            <a:effectLst/>
                            <a:latin typeface="+mn-lt"/>
                            <a:ea typeface="+mn-ea"/>
                            <a:cs typeface="Times New Roman" panose="02020603050405020304" pitchFamily="18" charset="0"/>
                          </a:endParaRPr>
                        </a:p>
                      </a:txBody>
                      <a:tcPr marL="33655" marR="3365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p>
                      </a:txBody>
                      <a:tcPr marL="33655" marR="3365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79446" t="-22328" r="-191" b="-86461"/>
                          </a:stretch>
                        </a:blipFill>
                      </a:tcPr>
                    </a:tc>
                    <a:extLst>
                      <a:ext uri="{0D108BD9-81ED-4DB2-BD59-A6C34878D82A}">
                        <a16:rowId xmlns:a16="http://schemas.microsoft.com/office/drawing/2014/main" val="3051519876"/>
                      </a:ext>
                    </a:extLst>
                  </a:tr>
                  <a:tr h="2048256">
                    <a:tc vMerge="1">
                      <a:txBody>
                        <a:bodyPr/>
                        <a:lstStyle/>
                        <a:p>
                          <a:endParaRPr lang="zh-CN" altLang="en-US"/>
                        </a:p>
                      </a:txBody>
                      <a:tcPr/>
                    </a:tc>
                    <a:tc>
                      <a:txBody>
                        <a:bodyPr/>
                        <a:lstStyle/>
                        <a:p>
                          <a:pPr algn="ctr">
                            <a:lnSpc>
                              <a:spcPct val="120000"/>
                            </a:lnSpc>
                            <a:spcAft>
                              <a:spcPts val="0"/>
                            </a:spcAft>
                          </a:pPr>
                          <a:endParaRPr lang="en-US" sz="2800" b="0" dirty="0">
                            <a:solidFill>
                              <a:schemeClr val="tx1"/>
                            </a:solidFill>
                            <a:effectLst/>
                            <a:latin typeface="+mn-lt"/>
                            <a:ea typeface="+mn-ea"/>
                          </a:endParaRPr>
                        </a:p>
                        <a:p>
                          <a:pPr algn="ctr">
                            <a:lnSpc>
                              <a:spcPct val="120000"/>
                            </a:lnSpc>
                            <a:spcAft>
                              <a:spcPts val="0"/>
                            </a:spcAft>
                          </a:pPr>
                          <a:endParaRPr lang="en-US" sz="2800" b="0" dirty="0">
                            <a:solidFill>
                              <a:schemeClr val="tx1"/>
                            </a:solidFill>
                            <a:effectLst/>
                            <a:latin typeface="+mn-lt"/>
                            <a:ea typeface="+mn-ea"/>
                          </a:endParaRPr>
                        </a:p>
                        <a:p>
                          <a:pPr algn="ctr">
                            <a:lnSpc>
                              <a:spcPct val="120000"/>
                            </a:lnSpc>
                            <a:spcAft>
                              <a:spcPts val="0"/>
                            </a:spcAft>
                          </a:pPr>
                          <a:endParaRPr lang="en-US" sz="2800" b="0" dirty="0">
                            <a:solidFill>
                              <a:schemeClr val="tx1"/>
                            </a:solidFill>
                            <a:effectLst/>
                            <a:latin typeface="+mn-lt"/>
                            <a:ea typeface="+mn-ea"/>
                          </a:endParaRPr>
                        </a:p>
                        <a:p>
                          <a:pPr algn="ctr">
                            <a:lnSpc>
                              <a:spcPct val="120000"/>
                            </a:lnSpc>
                            <a:spcAft>
                              <a:spcPts val="0"/>
                            </a:spcAft>
                          </a:pPr>
                          <a:r>
                            <a:rPr lang="zh-CN" sz="2800" b="0" dirty="0">
                              <a:solidFill>
                                <a:schemeClr val="tx1"/>
                              </a:solidFill>
                              <a:effectLst/>
                              <a:latin typeface="+mn-lt"/>
                              <a:ea typeface="+mn-ea"/>
                            </a:rPr>
                            <a:t>锥形瓶</a:t>
                          </a:r>
                          <a:endParaRPr lang="zh-CN" sz="2800" b="0" dirty="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20000"/>
                            </a:lnSpc>
                            <a:spcAft>
                              <a:spcPts val="0"/>
                            </a:spcAft>
                          </a:pPr>
                          <a:r>
                            <a:rPr lang="zh-CN" sz="2800" b="0">
                              <a:solidFill>
                                <a:schemeClr val="tx1"/>
                              </a:solidFill>
                              <a:effectLst/>
                              <a:latin typeface="+mn-lt"/>
                              <a:ea typeface="+mn-ea"/>
                            </a:rPr>
                            <a:t>反应器、接收器</a:t>
                          </a:r>
                          <a:endParaRPr lang="zh-CN" sz="2800" b="0">
                            <a:solidFill>
                              <a:schemeClr val="tx1"/>
                            </a:solidFill>
                            <a:effectLst/>
                            <a:latin typeface="+mn-lt"/>
                            <a:ea typeface="+mn-ea"/>
                            <a:cs typeface="Times New Roman" panose="02020603050405020304" pitchFamily="18" charset="0"/>
                          </a:endParaRPr>
                        </a:p>
                      </a:txBody>
                      <a:tcPr marL="33655" marR="3365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p>
                      </a:txBody>
                      <a:tcPr marL="33655" marR="3365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79446" t="-153274" r="-191" b="-8333"/>
                          </a:stretch>
                        </a:blipFill>
                      </a:tcPr>
                    </a:tc>
                    <a:extLst>
                      <a:ext uri="{0D108BD9-81ED-4DB2-BD59-A6C34878D82A}">
                        <a16:rowId xmlns:a16="http://schemas.microsoft.com/office/drawing/2014/main" val="1686836181"/>
                      </a:ext>
                    </a:extLst>
                  </a:tr>
                </a:tbl>
              </a:graphicData>
            </a:graphic>
          </p:graphicFrame>
        </mc:Fallback>
      </mc:AlternateContent>
      <p:pic>
        <p:nvPicPr>
          <p:cNvPr id="12" name="锥形瓶.jpg">
            <a:extLst>
              <a:ext uri="{FF2B5EF4-FFF2-40B4-BE49-F238E27FC236}">
                <a16:creationId xmlns="" xmlns:a16="http://schemas.microsoft.com/office/drawing/2014/main" id="{36C03345-228D-42F5-97AC-D5D6D23D628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15455" y="4443999"/>
            <a:ext cx="738275" cy="98436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D:\蔡佳\终稿1\2019长销书\高考帮化学(正文、小册子、答案、目录、索引、小册子目录)终稿\高考帮化学(正文、小册子、答案、目录、索引、小册子目录)\高考帮化学后半部分18-26正文174-292页\烧瓶.t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15455" y="1560694"/>
            <a:ext cx="521538" cy="9643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00371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 xmlns:a16="http://schemas.microsoft.com/office/drawing/2014/main" id="{E21ABC8D-1C46-4B5A-9C88-3EA50E8EBABA}"/>
              </a:ext>
            </a:extLst>
          </p:cNvPr>
          <p:cNvSpPr/>
          <p:nvPr/>
        </p:nvSpPr>
        <p:spPr>
          <a:xfrm>
            <a:off x="9267824" y="0"/>
            <a:ext cx="194512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专题二十二  化学实验基础</a:t>
            </a:r>
          </a:p>
        </p:txBody>
      </p:sp>
      <p:sp>
        <p:nvSpPr>
          <p:cNvPr id="10" name="矩形 9">
            <a:extLst>
              <a:ext uri="{FF2B5EF4-FFF2-40B4-BE49-F238E27FC236}">
                <a16:creationId xmlns="" xmlns:a16="http://schemas.microsoft.com/office/drawing/2014/main" id="{624ADB48-4E96-4B52-B003-1986B52AF0A6}"/>
              </a:ext>
            </a:extLst>
          </p:cNvPr>
          <p:cNvSpPr/>
          <p:nvPr/>
        </p:nvSpPr>
        <p:spPr>
          <a:xfrm>
            <a:off x="234043" y="268409"/>
            <a:ext cx="11723913" cy="662297"/>
          </a:xfrm>
          <a:prstGeom prst="rect">
            <a:avLst/>
          </a:prstGeom>
        </p:spPr>
        <p:txBody>
          <a:bodyPr wrap="square">
            <a:spAutoFit/>
          </a:bodyPr>
          <a:lstStyle/>
          <a:p>
            <a:pPr>
              <a:lnSpc>
                <a:spcPct val="150000"/>
              </a:lnSpc>
            </a:pPr>
            <a:r>
              <a:rPr lang="en-US" altLang="zh-CN" sz="2800" b="1" dirty="0"/>
              <a:t>2.</a:t>
            </a:r>
            <a:r>
              <a:rPr lang="zh-CN" altLang="en-US" sz="2800" b="1" dirty="0"/>
              <a:t>常见的计量仪器</a:t>
            </a:r>
            <a:endParaRPr lang="zh-CN" altLang="zh-CN" sz="2800" b="1" dirty="0"/>
          </a:p>
        </p:txBody>
      </p:sp>
      <p:graphicFrame>
        <p:nvGraphicFramePr>
          <p:cNvPr id="2" name="表格 1">
            <a:extLst>
              <a:ext uri="{FF2B5EF4-FFF2-40B4-BE49-F238E27FC236}">
                <a16:creationId xmlns="" xmlns:a16="http://schemas.microsoft.com/office/drawing/2014/main" id="{6B288CF5-05B9-415C-BE9B-8DD9F56AB417}"/>
              </a:ext>
            </a:extLst>
          </p:cNvPr>
          <p:cNvGraphicFramePr>
            <a:graphicFrameLocks noGrp="1"/>
          </p:cNvGraphicFramePr>
          <p:nvPr>
            <p:extLst>
              <p:ext uri="{D42A27DB-BD31-4B8C-83A1-F6EECF244321}">
                <p14:modId xmlns:p14="http://schemas.microsoft.com/office/powerpoint/2010/main" val="3547414050"/>
              </p:ext>
            </p:extLst>
          </p:nvPr>
        </p:nvGraphicFramePr>
        <p:xfrm>
          <a:off x="359228" y="999648"/>
          <a:ext cx="11473544" cy="5120640"/>
        </p:xfrm>
        <a:graphic>
          <a:graphicData uri="http://schemas.openxmlformats.org/drawingml/2006/table">
            <a:tbl>
              <a:tblPr firstRow="1" firstCol="1" bandRow="1">
                <a:tableStyleId>{5C22544A-7EE6-4342-B048-85BDC9FD1C3A}</a:tableStyleId>
              </a:tblPr>
              <a:tblGrid>
                <a:gridCol w="1338943">
                  <a:extLst>
                    <a:ext uri="{9D8B030D-6E8A-4147-A177-3AD203B41FA5}">
                      <a16:colId xmlns="" xmlns:a16="http://schemas.microsoft.com/office/drawing/2014/main" val="3339869163"/>
                    </a:ext>
                  </a:extLst>
                </a:gridCol>
                <a:gridCol w="2759529">
                  <a:extLst>
                    <a:ext uri="{9D8B030D-6E8A-4147-A177-3AD203B41FA5}">
                      <a16:colId xmlns="" xmlns:a16="http://schemas.microsoft.com/office/drawing/2014/main" val="3740893577"/>
                    </a:ext>
                  </a:extLst>
                </a:gridCol>
                <a:gridCol w="7375072">
                  <a:extLst>
                    <a:ext uri="{9D8B030D-6E8A-4147-A177-3AD203B41FA5}">
                      <a16:colId xmlns="" xmlns:a16="http://schemas.microsoft.com/office/drawing/2014/main" val="351357987"/>
                    </a:ext>
                  </a:extLst>
                </a:gridCol>
              </a:tblGrid>
              <a:tr h="152400">
                <a:tc>
                  <a:txBody>
                    <a:bodyPr/>
                    <a:lstStyle/>
                    <a:p>
                      <a:pPr algn="ctr">
                        <a:lnSpc>
                          <a:spcPct val="120000"/>
                        </a:lnSpc>
                        <a:spcAft>
                          <a:spcPts val="0"/>
                        </a:spcAft>
                      </a:pPr>
                      <a:r>
                        <a:rPr lang="zh-CN" sz="2800" b="0">
                          <a:solidFill>
                            <a:schemeClr val="tx1"/>
                          </a:solidFill>
                          <a:effectLst/>
                        </a:rPr>
                        <a:t>名称</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spcAft>
                          <a:spcPts val="0"/>
                        </a:spcAft>
                      </a:pPr>
                      <a:r>
                        <a:rPr lang="zh-CN" sz="2800" b="0">
                          <a:solidFill>
                            <a:schemeClr val="tx1"/>
                          </a:solidFill>
                          <a:effectLst/>
                        </a:rPr>
                        <a:t>主要用途</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spcAft>
                          <a:spcPts val="0"/>
                        </a:spcAft>
                      </a:pPr>
                      <a:r>
                        <a:rPr lang="zh-CN" sz="2800" b="0">
                          <a:solidFill>
                            <a:schemeClr val="tx1"/>
                          </a:solidFill>
                          <a:effectLst/>
                        </a:rPr>
                        <a:t>使用方法和注意事项</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459495332"/>
                  </a:ext>
                </a:extLst>
              </a:tr>
              <a:tr h="304800">
                <a:tc>
                  <a:txBody>
                    <a:bodyPr/>
                    <a:lstStyle/>
                    <a:p>
                      <a:pPr algn="ctr">
                        <a:lnSpc>
                          <a:spcPct val="120000"/>
                        </a:lnSpc>
                        <a:spcAft>
                          <a:spcPts val="0"/>
                        </a:spcAft>
                      </a:pPr>
                      <a:endParaRPr lang="en-US" sz="2800" b="0" dirty="0">
                        <a:solidFill>
                          <a:schemeClr val="tx1"/>
                        </a:solidFill>
                        <a:effectLst/>
                      </a:endParaRPr>
                    </a:p>
                    <a:p>
                      <a:pPr algn="ctr">
                        <a:lnSpc>
                          <a:spcPct val="120000"/>
                        </a:lnSpc>
                        <a:spcAft>
                          <a:spcPts val="0"/>
                        </a:spcAft>
                      </a:pPr>
                      <a:endParaRPr lang="en-US" sz="2800" b="0" dirty="0">
                        <a:solidFill>
                          <a:schemeClr val="tx1"/>
                        </a:solidFill>
                        <a:effectLst/>
                      </a:endParaRPr>
                    </a:p>
                    <a:p>
                      <a:pPr algn="ctr">
                        <a:lnSpc>
                          <a:spcPct val="120000"/>
                        </a:lnSpc>
                        <a:spcAft>
                          <a:spcPts val="0"/>
                        </a:spcAft>
                      </a:pPr>
                      <a:endParaRPr lang="en-US" sz="2800" b="0" dirty="0">
                        <a:solidFill>
                          <a:schemeClr val="tx1"/>
                        </a:solidFill>
                        <a:effectLst/>
                      </a:endParaRPr>
                    </a:p>
                    <a:p>
                      <a:pPr algn="ctr">
                        <a:lnSpc>
                          <a:spcPct val="120000"/>
                        </a:lnSpc>
                        <a:spcAft>
                          <a:spcPts val="0"/>
                        </a:spcAft>
                      </a:pPr>
                      <a:r>
                        <a:rPr lang="zh-CN" sz="2800" b="0" dirty="0">
                          <a:solidFill>
                            <a:schemeClr val="tx1"/>
                          </a:solidFill>
                          <a:effectLst/>
                        </a:rPr>
                        <a:t>量筒</a:t>
                      </a:r>
                      <a:endParaRPr lang="zh-CN" sz="28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20000"/>
                        </a:lnSpc>
                        <a:spcAft>
                          <a:spcPts val="0"/>
                        </a:spcAft>
                      </a:pPr>
                      <a:r>
                        <a:rPr lang="zh-CN" sz="2800" b="0">
                          <a:solidFill>
                            <a:schemeClr val="tx1"/>
                          </a:solidFill>
                          <a:effectLst/>
                        </a:rPr>
                        <a:t>粗略量取一定体积的液体</a:t>
                      </a:r>
                      <a:r>
                        <a:rPr lang="en-US" sz="2800" b="0">
                          <a:solidFill>
                            <a:schemeClr val="tx1"/>
                          </a:solidFill>
                          <a:effectLst/>
                        </a:rPr>
                        <a:t>(</a:t>
                      </a:r>
                      <a:r>
                        <a:rPr lang="zh-CN" sz="2800" b="0">
                          <a:solidFill>
                            <a:schemeClr val="tx1"/>
                          </a:solidFill>
                          <a:effectLst/>
                        </a:rPr>
                        <a:t>一般精确度</a:t>
                      </a:r>
                      <a:r>
                        <a:rPr lang="en-US" sz="2800" b="0">
                          <a:solidFill>
                            <a:schemeClr val="tx1"/>
                          </a:solidFill>
                          <a:effectLst/>
                        </a:rPr>
                        <a:t>≥0.1 mL)</a:t>
                      </a:r>
                      <a:endParaRPr lang="zh-CN" sz="2800" b="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20000"/>
                        </a:lnSpc>
                        <a:spcAft>
                          <a:spcPts val="0"/>
                        </a:spcAft>
                      </a:pPr>
                      <a:r>
                        <a:rPr lang="zh-CN" sz="2800" b="0" dirty="0">
                          <a:solidFill>
                            <a:schemeClr val="tx1"/>
                          </a:solidFill>
                          <a:effectLst/>
                        </a:rPr>
                        <a:t>无</a:t>
                      </a:r>
                      <a:r>
                        <a:rPr lang="en-US" sz="2800" b="0" dirty="0">
                          <a:solidFill>
                            <a:schemeClr val="tx1"/>
                          </a:solidFill>
                          <a:effectLst/>
                        </a:rPr>
                        <a:t>“0”</a:t>
                      </a:r>
                      <a:r>
                        <a:rPr lang="zh-CN" sz="2800" b="0" dirty="0">
                          <a:solidFill>
                            <a:schemeClr val="tx1"/>
                          </a:solidFill>
                          <a:effectLst/>
                        </a:rPr>
                        <a:t>刻度</a:t>
                      </a:r>
                      <a:r>
                        <a:rPr lang="en-US" sz="2800" b="0" dirty="0">
                          <a:solidFill>
                            <a:schemeClr val="tx1"/>
                          </a:solidFill>
                          <a:effectLst/>
                        </a:rPr>
                        <a:t>,</a:t>
                      </a:r>
                      <a:r>
                        <a:rPr lang="zh-CN" sz="2800" b="0" dirty="0">
                          <a:solidFill>
                            <a:schemeClr val="tx1"/>
                          </a:solidFill>
                          <a:effectLst/>
                        </a:rPr>
                        <a:t>刻度由下向上逐渐变大</a:t>
                      </a:r>
                      <a:r>
                        <a:rPr lang="en-US" sz="2800" b="0" dirty="0">
                          <a:solidFill>
                            <a:schemeClr val="tx1"/>
                          </a:solidFill>
                          <a:effectLst/>
                        </a:rPr>
                        <a:t>,</a:t>
                      </a:r>
                      <a:r>
                        <a:rPr lang="zh-CN" sz="2800" b="0" dirty="0">
                          <a:solidFill>
                            <a:schemeClr val="tx1"/>
                          </a:solidFill>
                          <a:effectLst/>
                        </a:rPr>
                        <a:t>不能加热</a:t>
                      </a:r>
                      <a:r>
                        <a:rPr lang="en-US" sz="2800" b="0" dirty="0">
                          <a:solidFill>
                            <a:schemeClr val="tx1"/>
                          </a:solidFill>
                          <a:effectLst/>
                        </a:rPr>
                        <a:t>,</a:t>
                      </a:r>
                      <a:r>
                        <a:rPr lang="zh-CN" sz="2800" b="0" dirty="0">
                          <a:solidFill>
                            <a:schemeClr val="tx1"/>
                          </a:solidFill>
                          <a:effectLst/>
                        </a:rPr>
                        <a:t>不能在量筒内配制溶液</a:t>
                      </a:r>
                      <a:r>
                        <a:rPr lang="en-US" sz="2800" b="0" dirty="0">
                          <a:solidFill>
                            <a:schemeClr val="tx1"/>
                          </a:solidFill>
                          <a:effectLst/>
                        </a:rPr>
                        <a:t>,</a:t>
                      </a:r>
                      <a:r>
                        <a:rPr lang="zh-CN" sz="2800" b="0" dirty="0">
                          <a:solidFill>
                            <a:schemeClr val="tx1"/>
                          </a:solidFill>
                          <a:effectLst/>
                        </a:rPr>
                        <a:t>不能用作反应容器</a:t>
                      </a:r>
                      <a:r>
                        <a:rPr lang="en-US" sz="2800" b="0" dirty="0">
                          <a:solidFill>
                            <a:schemeClr val="tx1"/>
                          </a:solidFill>
                          <a:effectLst/>
                        </a:rPr>
                        <a:t>;</a:t>
                      </a:r>
                      <a:r>
                        <a:rPr lang="zh-CN" sz="2800" b="0" dirty="0">
                          <a:solidFill>
                            <a:schemeClr val="tx1"/>
                          </a:solidFill>
                          <a:effectLst/>
                        </a:rPr>
                        <a:t>读数时应平视凹液面与刻度线相切处</a:t>
                      </a:r>
                      <a:r>
                        <a:rPr lang="en-US" sz="2800" b="0" dirty="0">
                          <a:solidFill>
                            <a:schemeClr val="tx1"/>
                          </a:solidFill>
                          <a:effectLst/>
                        </a:rPr>
                        <a:t>;</a:t>
                      </a:r>
                      <a:r>
                        <a:rPr lang="zh-CN" sz="2800" b="0" dirty="0">
                          <a:solidFill>
                            <a:schemeClr val="tx1"/>
                          </a:solidFill>
                          <a:effectLst/>
                        </a:rPr>
                        <a:t>量筒内残留的液体为</a:t>
                      </a:r>
                      <a:r>
                        <a:rPr lang="en-US" sz="2800" b="0" dirty="0">
                          <a:solidFill>
                            <a:schemeClr val="tx1"/>
                          </a:solidFill>
                          <a:effectLst/>
                        </a:rPr>
                        <a:t>“</a:t>
                      </a:r>
                      <a:r>
                        <a:rPr lang="zh-CN" sz="2800" b="0" dirty="0">
                          <a:solidFill>
                            <a:schemeClr val="tx1"/>
                          </a:solidFill>
                          <a:effectLst/>
                        </a:rPr>
                        <a:t>自然残留液</a:t>
                      </a:r>
                      <a:r>
                        <a:rPr lang="en-US" sz="2800" b="0" dirty="0">
                          <a:solidFill>
                            <a:schemeClr val="tx1"/>
                          </a:solidFill>
                          <a:effectLst/>
                        </a:rPr>
                        <a:t>”,</a:t>
                      </a:r>
                      <a:r>
                        <a:rPr lang="zh-CN" sz="2800" b="0" dirty="0">
                          <a:solidFill>
                            <a:schemeClr val="tx1"/>
                          </a:solidFill>
                          <a:effectLst/>
                        </a:rPr>
                        <a:t>不应洗涤后转移</a:t>
                      </a:r>
                      <a:endParaRPr lang="zh-CN" sz="2800" b="0" dirty="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502454528"/>
                  </a:ext>
                </a:extLst>
              </a:tr>
              <a:tr h="468888">
                <a:tc>
                  <a:txBody>
                    <a:bodyPr/>
                    <a:lstStyle/>
                    <a:p>
                      <a:pPr algn="ctr">
                        <a:lnSpc>
                          <a:spcPct val="120000"/>
                        </a:lnSpc>
                        <a:spcAft>
                          <a:spcPts val="0"/>
                        </a:spcAft>
                      </a:pPr>
                      <a:endParaRPr lang="en-US" sz="2800" b="0" dirty="0">
                        <a:solidFill>
                          <a:schemeClr val="tx1"/>
                        </a:solidFill>
                        <a:effectLst/>
                      </a:endParaRPr>
                    </a:p>
                    <a:p>
                      <a:pPr algn="ctr">
                        <a:lnSpc>
                          <a:spcPct val="120000"/>
                        </a:lnSpc>
                        <a:spcAft>
                          <a:spcPts val="0"/>
                        </a:spcAft>
                      </a:pPr>
                      <a:endParaRPr lang="en-US" sz="2800" b="0" dirty="0">
                        <a:solidFill>
                          <a:schemeClr val="tx1"/>
                        </a:solidFill>
                        <a:effectLst/>
                      </a:endParaRPr>
                    </a:p>
                    <a:p>
                      <a:pPr algn="ctr">
                        <a:lnSpc>
                          <a:spcPct val="120000"/>
                        </a:lnSpc>
                        <a:spcAft>
                          <a:spcPts val="0"/>
                        </a:spcAft>
                      </a:pPr>
                      <a:endParaRPr lang="en-US" sz="2800" b="0" dirty="0">
                        <a:solidFill>
                          <a:schemeClr val="tx1"/>
                        </a:solidFill>
                        <a:effectLst/>
                      </a:endParaRPr>
                    </a:p>
                    <a:p>
                      <a:pPr algn="ctr">
                        <a:lnSpc>
                          <a:spcPct val="120000"/>
                        </a:lnSpc>
                        <a:spcAft>
                          <a:spcPts val="0"/>
                        </a:spcAft>
                      </a:pPr>
                      <a:endParaRPr lang="en-US" sz="2800" b="0" dirty="0">
                        <a:solidFill>
                          <a:schemeClr val="tx1"/>
                        </a:solidFill>
                        <a:effectLst/>
                      </a:endParaRPr>
                    </a:p>
                    <a:p>
                      <a:pPr algn="ctr">
                        <a:lnSpc>
                          <a:spcPct val="120000"/>
                        </a:lnSpc>
                        <a:spcAft>
                          <a:spcPts val="0"/>
                        </a:spcAft>
                      </a:pPr>
                      <a:r>
                        <a:rPr lang="zh-CN" sz="2800" b="0" dirty="0">
                          <a:solidFill>
                            <a:schemeClr val="tx1"/>
                          </a:solidFill>
                          <a:effectLst/>
                        </a:rPr>
                        <a:t>容量瓶</a:t>
                      </a:r>
                      <a:endParaRPr lang="zh-CN" sz="28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20000"/>
                        </a:lnSpc>
                        <a:spcAft>
                          <a:spcPts val="0"/>
                        </a:spcAft>
                      </a:pPr>
                      <a:r>
                        <a:rPr lang="zh-CN" sz="2800" b="0">
                          <a:solidFill>
                            <a:schemeClr val="tx1"/>
                          </a:solidFill>
                          <a:effectLst/>
                        </a:rPr>
                        <a:t>配制一定体积、一定物质的量浓度的溶液</a:t>
                      </a:r>
                      <a:endParaRPr lang="zh-CN" sz="2800" b="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20000"/>
                        </a:lnSpc>
                        <a:spcAft>
                          <a:spcPts val="0"/>
                        </a:spcAft>
                      </a:pPr>
                      <a:r>
                        <a:rPr lang="zh-CN" sz="2800" b="0" dirty="0">
                          <a:solidFill>
                            <a:schemeClr val="tx1"/>
                          </a:solidFill>
                          <a:effectLst/>
                        </a:rPr>
                        <a:t>使用前应先查漏</a:t>
                      </a:r>
                      <a:r>
                        <a:rPr lang="en-US" sz="2800" b="0" dirty="0">
                          <a:solidFill>
                            <a:schemeClr val="tx1"/>
                          </a:solidFill>
                          <a:effectLst/>
                        </a:rPr>
                        <a:t>;</a:t>
                      </a:r>
                      <a:r>
                        <a:rPr lang="zh-CN" sz="2800" b="0" dirty="0">
                          <a:solidFill>
                            <a:schemeClr val="tx1"/>
                          </a:solidFill>
                          <a:effectLst/>
                        </a:rPr>
                        <a:t>往容量瓶中转移液体时</a:t>
                      </a:r>
                      <a:r>
                        <a:rPr lang="en-US" sz="2800" b="0" dirty="0">
                          <a:solidFill>
                            <a:schemeClr val="tx1"/>
                          </a:solidFill>
                          <a:effectLst/>
                        </a:rPr>
                        <a:t>,</a:t>
                      </a:r>
                      <a:r>
                        <a:rPr lang="zh-CN" sz="2800" b="0" dirty="0">
                          <a:solidFill>
                            <a:schemeClr val="tx1"/>
                          </a:solidFill>
                          <a:effectLst/>
                        </a:rPr>
                        <a:t>应用玻璃棒引流</a:t>
                      </a:r>
                      <a:r>
                        <a:rPr lang="en-US" sz="2800" b="0" dirty="0">
                          <a:solidFill>
                            <a:schemeClr val="tx1"/>
                          </a:solidFill>
                          <a:effectLst/>
                        </a:rPr>
                        <a:t>,</a:t>
                      </a:r>
                      <a:r>
                        <a:rPr lang="zh-CN" sz="2800" b="0" dirty="0">
                          <a:solidFill>
                            <a:schemeClr val="tx1"/>
                          </a:solidFill>
                          <a:effectLst/>
                        </a:rPr>
                        <a:t>转移前液体应冷却到</a:t>
                      </a:r>
                      <a:r>
                        <a:rPr lang="en-US" sz="2800" b="0" dirty="0">
                          <a:solidFill>
                            <a:schemeClr val="tx1"/>
                          </a:solidFill>
                          <a:effectLst/>
                        </a:rPr>
                        <a:t>20 ℃,</a:t>
                      </a:r>
                      <a:r>
                        <a:rPr lang="zh-CN" sz="2800" b="0" dirty="0">
                          <a:solidFill>
                            <a:schemeClr val="tx1"/>
                          </a:solidFill>
                          <a:effectLst/>
                        </a:rPr>
                        <a:t>不能加入刚配制的热溶液</a:t>
                      </a:r>
                      <a:r>
                        <a:rPr lang="en-US" sz="2800" b="0" dirty="0">
                          <a:solidFill>
                            <a:schemeClr val="tx1"/>
                          </a:solidFill>
                          <a:effectLst/>
                        </a:rPr>
                        <a:t>;</a:t>
                      </a:r>
                      <a:r>
                        <a:rPr lang="zh-CN" sz="2800" b="0" dirty="0">
                          <a:solidFill>
                            <a:schemeClr val="tx1"/>
                          </a:solidFill>
                          <a:effectLst/>
                        </a:rPr>
                        <a:t>常用规格有</a:t>
                      </a:r>
                      <a:r>
                        <a:rPr lang="en-US" sz="2800" b="0" dirty="0">
                          <a:solidFill>
                            <a:schemeClr val="tx1"/>
                          </a:solidFill>
                          <a:effectLst/>
                        </a:rPr>
                        <a:t> 50 mL</a:t>
                      </a:r>
                      <a:r>
                        <a:rPr lang="zh-CN" sz="2800" b="0" dirty="0">
                          <a:solidFill>
                            <a:schemeClr val="tx1"/>
                          </a:solidFill>
                          <a:effectLst/>
                        </a:rPr>
                        <a:t>、</a:t>
                      </a:r>
                      <a:r>
                        <a:rPr lang="en-US" sz="2800" b="0" dirty="0">
                          <a:solidFill>
                            <a:schemeClr val="tx1"/>
                          </a:solidFill>
                          <a:effectLst/>
                        </a:rPr>
                        <a:t>100 mL</a:t>
                      </a:r>
                      <a:r>
                        <a:rPr lang="zh-CN" sz="2800" b="0" dirty="0">
                          <a:solidFill>
                            <a:schemeClr val="tx1"/>
                          </a:solidFill>
                          <a:effectLst/>
                        </a:rPr>
                        <a:t>、</a:t>
                      </a:r>
                      <a:r>
                        <a:rPr lang="en-US" sz="2800" b="0" dirty="0">
                          <a:solidFill>
                            <a:schemeClr val="tx1"/>
                          </a:solidFill>
                          <a:effectLst/>
                        </a:rPr>
                        <a:t>250 mL</a:t>
                      </a:r>
                      <a:r>
                        <a:rPr lang="zh-CN" sz="2800" b="0" dirty="0">
                          <a:solidFill>
                            <a:schemeClr val="tx1"/>
                          </a:solidFill>
                          <a:effectLst/>
                        </a:rPr>
                        <a:t>、</a:t>
                      </a:r>
                      <a:r>
                        <a:rPr lang="en-US" sz="2800" b="0" dirty="0">
                          <a:solidFill>
                            <a:schemeClr val="tx1"/>
                          </a:solidFill>
                          <a:effectLst/>
                        </a:rPr>
                        <a:t>500 mL</a:t>
                      </a:r>
                      <a:r>
                        <a:rPr lang="zh-CN" sz="2800" b="0" dirty="0">
                          <a:solidFill>
                            <a:schemeClr val="tx1"/>
                          </a:solidFill>
                          <a:effectLst/>
                        </a:rPr>
                        <a:t>等</a:t>
                      </a:r>
                      <a:endParaRPr lang="zh-CN" sz="2800" b="0" dirty="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663573819"/>
                  </a:ext>
                </a:extLst>
              </a:tr>
            </a:tbl>
          </a:graphicData>
        </a:graphic>
      </p:graphicFrame>
      <p:pic>
        <p:nvPicPr>
          <p:cNvPr id="43010" name="量筒_1.jpg">
            <a:extLst>
              <a:ext uri="{FF2B5EF4-FFF2-40B4-BE49-F238E27FC236}">
                <a16:creationId xmlns="" xmlns:a16="http://schemas.microsoft.com/office/drawing/2014/main" id="{165F70A2-0B61-4380-8184-E82E8AA7B1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528" y="1619524"/>
            <a:ext cx="666654" cy="1416640"/>
          </a:xfrm>
          <a:prstGeom prst="rect">
            <a:avLst/>
          </a:prstGeom>
          <a:noFill/>
          <a:extLst>
            <a:ext uri="{909E8E84-426E-40DD-AFC4-6F175D3DCCD1}">
              <a14:hiddenFill xmlns:a14="http://schemas.microsoft.com/office/drawing/2010/main">
                <a:solidFill>
                  <a:srgbClr val="FFFFFF"/>
                </a:solidFill>
              </a14:hiddenFill>
            </a:ext>
          </a:extLst>
        </p:spPr>
      </p:pic>
      <p:pic>
        <p:nvPicPr>
          <p:cNvPr id="43009" name="容量瓶.jpg">
            <a:extLst>
              <a:ext uri="{FF2B5EF4-FFF2-40B4-BE49-F238E27FC236}">
                <a16:creationId xmlns="" xmlns:a16="http://schemas.microsoft.com/office/drawing/2014/main" id="{2871D783-1EF0-4866-AC97-7142E3C91E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568" y="3846511"/>
            <a:ext cx="611100" cy="15555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86729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 xmlns:a16="http://schemas.microsoft.com/office/drawing/2014/main" id="{E21ABC8D-1C46-4B5A-9C88-3EA50E8EBABA}"/>
              </a:ext>
            </a:extLst>
          </p:cNvPr>
          <p:cNvSpPr/>
          <p:nvPr/>
        </p:nvSpPr>
        <p:spPr>
          <a:xfrm>
            <a:off x="9267824" y="0"/>
            <a:ext cx="194512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专题二十二  化学实验基础</a:t>
            </a:r>
          </a:p>
        </p:txBody>
      </p:sp>
      <p:sp>
        <p:nvSpPr>
          <p:cNvPr id="10" name="矩形 9">
            <a:extLst>
              <a:ext uri="{FF2B5EF4-FFF2-40B4-BE49-F238E27FC236}">
                <a16:creationId xmlns="" xmlns:a16="http://schemas.microsoft.com/office/drawing/2014/main" id="{624ADB48-4E96-4B52-B003-1986B52AF0A6}"/>
              </a:ext>
            </a:extLst>
          </p:cNvPr>
          <p:cNvSpPr/>
          <p:nvPr/>
        </p:nvSpPr>
        <p:spPr>
          <a:xfrm>
            <a:off x="234043" y="281109"/>
            <a:ext cx="11723913" cy="662297"/>
          </a:xfrm>
          <a:prstGeom prst="rect">
            <a:avLst/>
          </a:prstGeom>
        </p:spPr>
        <p:txBody>
          <a:bodyPr wrap="square">
            <a:spAutoFit/>
          </a:bodyPr>
          <a:lstStyle/>
          <a:p>
            <a:pPr algn="r">
              <a:lnSpc>
                <a:spcPct val="150000"/>
              </a:lnSpc>
            </a:pPr>
            <a:r>
              <a:rPr lang="en-US" altLang="zh-CN" sz="2800" dirty="0"/>
              <a:t>(</a:t>
            </a:r>
            <a:r>
              <a:rPr lang="zh-CN" altLang="en-US" sz="2800" dirty="0"/>
              <a:t>续表</a:t>
            </a:r>
            <a:r>
              <a:rPr lang="en-US" altLang="zh-CN" sz="2800" dirty="0"/>
              <a:t>)</a:t>
            </a:r>
            <a:endParaRPr lang="zh-CN" altLang="zh-CN" sz="2800" dirty="0"/>
          </a:p>
        </p:txBody>
      </p:sp>
      <p:graphicFrame>
        <p:nvGraphicFramePr>
          <p:cNvPr id="7" name="表格 6">
            <a:extLst>
              <a:ext uri="{FF2B5EF4-FFF2-40B4-BE49-F238E27FC236}">
                <a16:creationId xmlns="" xmlns:a16="http://schemas.microsoft.com/office/drawing/2014/main" id="{19FDF131-CB84-4CBB-8232-23D60876FF10}"/>
              </a:ext>
            </a:extLst>
          </p:cNvPr>
          <p:cNvGraphicFramePr>
            <a:graphicFrameLocks noGrp="1"/>
          </p:cNvGraphicFramePr>
          <p:nvPr>
            <p:extLst>
              <p:ext uri="{D42A27DB-BD31-4B8C-83A1-F6EECF244321}">
                <p14:modId xmlns:p14="http://schemas.microsoft.com/office/powerpoint/2010/main" val="4219983665"/>
              </p:ext>
            </p:extLst>
          </p:nvPr>
        </p:nvGraphicFramePr>
        <p:xfrm>
          <a:off x="359228" y="941592"/>
          <a:ext cx="11473544" cy="5372122"/>
        </p:xfrm>
        <a:graphic>
          <a:graphicData uri="http://schemas.openxmlformats.org/drawingml/2006/table">
            <a:tbl>
              <a:tblPr firstRow="1" firstCol="1" bandRow="1">
                <a:tableStyleId>{5C22544A-7EE6-4342-B048-85BDC9FD1C3A}</a:tableStyleId>
              </a:tblPr>
              <a:tblGrid>
                <a:gridCol w="2166258">
                  <a:extLst>
                    <a:ext uri="{9D8B030D-6E8A-4147-A177-3AD203B41FA5}">
                      <a16:colId xmlns="" xmlns:a16="http://schemas.microsoft.com/office/drawing/2014/main" val="3339869163"/>
                    </a:ext>
                  </a:extLst>
                </a:gridCol>
                <a:gridCol w="3120571">
                  <a:extLst>
                    <a:ext uri="{9D8B030D-6E8A-4147-A177-3AD203B41FA5}">
                      <a16:colId xmlns="" xmlns:a16="http://schemas.microsoft.com/office/drawing/2014/main" val="3740893577"/>
                    </a:ext>
                  </a:extLst>
                </a:gridCol>
                <a:gridCol w="6186715">
                  <a:extLst>
                    <a:ext uri="{9D8B030D-6E8A-4147-A177-3AD203B41FA5}">
                      <a16:colId xmlns="" xmlns:a16="http://schemas.microsoft.com/office/drawing/2014/main" val="351357987"/>
                    </a:ext>
                  </a:extLst>
                </a:gridCol>
              </a:tblGrid>
              <a:tr h="541030">
                <a:tc>
                  <a:txBody>
                    <a:bodyPr/>
                    <a:lstStyle/>
                    <a:p>
                      <a:pPr algn="ctr">
                        <a:lnSpc>
                          <a:spcPct val="120000"/>
                        </a:lnSpc>
                        <a:spcAft>
                          <a:spcPts val="0"/>
                        </a:spcAft>
                      </a:pPr>
                      <a:r>
                        <a:rPr lang="zh-CN" sz="2800" b="0" dirty="0">
                          <a:solidFill>
                            <a:schemeClr val="tx1"/>
                          </a:solidFill>
                          <a:effectLst/>
                        </a:rPr>
                        <a:t>名称</a:t>
                      </a:r>
                      <a:endParaRPr lang="zh-CN" sz="28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spcAft>
                          <a:spcPts val="0"/>
                        </a:spcAft>
                      </a:pPr>
                      <a:r>
                        <a:rPr lang="zh-CN" sz="2800" b="0">
                          <a:solidFill>
                            <a:schemeClr val="tx1"/>
                          </a:solidFill>
                          <a:effectLst/>
                        </a:rPr>
                        <a:t>主要用途</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spcAft>
                          <a:spcPts val="0"/>
                        </a:spcAft>
                      </a:pPr>
                      <a:r>
                        <a:rPr lang="zh-CN" sz="2800" b="0">
                          <a:solidFill>
                            <a:schemeClr val="tx1"/>
                          </a:solidFill>
                          <a:effectLst/>
                        </a:rPr>
                        <a:t>使用方法和注意事项</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459495332"/>
                  </a:ext>
                </a:extLst>
              </a:tr>
              <a:tr h="2705148">
                <a:tc>
                  <a:txBody>
                    <a:bodyPr/>
                    <a:lstStyle/>
                    <a:p>
                      <a:pPr algn="ctr">
                        <a:lnSpc>
                          <a:spcPct val="120000"/>
                        </a:lnSpc>
                        <a:spcAft>
                          <a:spcPts val="0"/>
                        </a:spcAft>
                      </a:pPr>
                      <a:endParaRPr lang="en-US" sz="2800" b="0" dirty="0">
                        <a:solidFill>
                          <a:schemeClr val="tx1"/>
                        </a:solidFill>
                        <a:effectLst/>
                        <a:latin typeface="NEU-BZ-S92"/>
                        <a:ea typeface="方正书宋_GBK"/>
                        <a:cs typeface="Times New Roman" panose="02020603050405020304" pitchFamily="18" charset="0"/>
                      </a:endParaRPr>
                    </a:p>
                    <a:p>
                      <a:pPr algn="ctr">
                        <a:lnSpc>
                          <a:spcPct val="120000"/>
                        </a:lnSpc>
                        <a:spcAft>
                          <a:spcPts val="0"/>
                        </a:spcAft>
                      </a:pPr>
                      <a:endParaRPr lang="en-US" sz="2800" b="0" dirty="0">
                        <a:solidFill>
                          <a:schemeClr val="tx1"/>
                        </a:solidFill>
                        <a:effectLst/>
                        <a:latin typeface="NEU-BZ-S92"/>
                        <a:ea typeface="方正书宋_GBK"/>
                        <a:cs typeface="Times New Roman" panose="02020603050405020304" pitchFamily="18" charset="0"/>
                      </a:endParaRPr>
                    </a:p>
                    <a:p>
                      <a:pPr algn="ctr">
                        <a:lnSpc>
                          <a:spcPct val="120000"/>
                        </a:lnSpc>
                        <a:spcAft>
                          <a:spcPts val="0"/>
                        </a:spcAft>
                      </a:pPr>
                      <a:endParaRPr lang="en-US" sz="2800" b="0" dirty="0">
                        <a:solidFill>
                          <a:schemeClr val="tx1"/>
                        </a:solidFill>
                        <a:effectLst/>
                        <a:latin typeface="NEU-BZ-S92"/>
                        <a:ea typeface="方正书宋_GBK"/>
                        <a:cs typeface="Times New Roman" panose="02020603050405020304" pitchFamily="18" charset="0"/>
                      </a:endParaRPr>
                    </a:p>
                    <a:p>
                      <a:pPr algn="ctr">
                        <a:lnSpc>
                          <a:spcPct val="120000"/>
                        </a:lnSpc>
                        <a:spcAft>
                          <a:spcPts val="0"/>
                        </a:spcAft>
                      </a:pPr>
                      <a:endParaRPr lang="en-US" sz="2800" b="0" dirty="0">
                        <a:solidFill>
                          <a:schemeClr val="tx1"/>
                        </a:solidFill>
                        <a:effectLst/>
                        <a:latin typeface="NEU-BZ-S92"/>
                        <a:ea typeface="方正书宋_GBK"/>
                        <a:cs typeface="Times New Roman" panose="02020603050405020304" pitchFamily="18" charset="0"/>
                      </a:endParaRPr>
                    </a:p>
                    <a:p>
                      <a:pPr algn="ctr">
                        <a:lnSpc>
                          <a:spcPct val="120000"/>
                        </a:lnSpc>
                        <a:spcAft>
                          <a:spcPts val="0"/>
                        </a:spcAft>
                      </a:pPr>
                      <a:r>
                        <a:rPr lang="zh-CN" sz="2800" b="0" dirty="0">
                          <a:solidFill>
                            <a:schemeClr val="tx1"/>
                          </a:solidFill>
                          <a:effectLst/>
                          <a:latin typeface="NEU-BZ-S92"/>
                          <a:ea typeface="方正书宋_GBK"/>
                          <a:cs typeface="Times New Roman" panose="02020603050405020304" pitchFamily="18" charset="0"/>
                        </a:rPr>
                        <a:t>滴定管</a:t>
                      </a: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20000"/>
                        </a:lnSpc>
                        <a:spcAft>
                          <a:spcPts val="0"/>
                        </a:spcAft>
                      </a:pPr>
                      <a:r>
                        <a:rPr lang="zh-CN" sz="2800" b="0" dirty="0">
                          <a:solidFill>
                            <a:schemeClr val="tx1"/>
                          </a:solidFill>
                          <a:effectLst/>
                          <a:latin typeface="NEU-BZ-S92"/>
                          <a:ea typeface="方正书宋_GBK"/>
                          <a:cs typeface="Times New Roman" panose="02020603050405020304" pitchFamily="18" charset="0"/>
                        </a:rPr>
                        <a:t>酸碱中和滴定</a:t>
                      </a:r>
                      <a:r>
                        <a:rPr lang="en-US" sz="2800" b="0" dirty="0">
                          <a:solidFill>
                            <a:schemeClr val="tx1"/>
                          </a:solidFill>
                          <a:effectLst/>
                          <a:latin typeface="方正书宋_GBK"/>
                          <a:ea typeface="方正书宋_GBK"/>
                          <a:cs typeface="Times New Roman" panose="02020603050405020304" pitchFamily="18" charset="0"/>
                        </a:rPr>
                        <a:t>,</a:t>
                      </a:r>
                      <a:r>
                        <a:rPr lang="zh-CN" sz="2800" b="0" dirty="0">
                          <a:solidFill>
                            <a:schemeClr val="tx1"/>
                          </a:solidFill>
                          <a:effectLst/>
                          <a:latin typeface="NEU-BZ-S92"/>
                          <a:ea typeface="方正书宋_GBK"/>
                          <a:cs typeface="Times New Roman" panose="02020603050405020304" pitchFamily="18" charset="0"/>
                        </a:rPr>
                        <a:t>量取一定量的液体</a:t>
                      </a:r>
                      <a:r>
                        <a:rPr lang="en-US" sz="2800" b="0" dirty="0">
                          <a:solidFill>
                            <a:schemeClr val="tx1"/>
                          </a:solidFill>
                          <a:effectLst/>
                          <a:latin typeface="方正书宋_GBK"/>
                          <a:ea typeface="方正书宋_GBK"/>
                          <a:cs typeface="Times New Roman" panose="02020603050405020304" pitchFamily="18" charset="0"/>
                        </a:rPr>
                        <a:t>(</a:t>
                      </a:r>
                      <a:r>
                        <a:rPr lang="zh-CN" sz="2800" b="0" dirty="0">
                          <a:solidFill>
                            <a:schemeClr val="tx1"/>
                          </a:solidFill>
                          <a:effectLst/>
                          <a:latin typeface="NEU-BZ-S92"/>
                          <a:ea typeface="方正书宋_GBK"/>
                          <a:cs typeface="Times New Roman" panose="02020603050405020304" pitchFamily="18" charset="0"/>
                        </a:rPr>
                        <a:t>精确度为</a:t>
                      </a:r>
                      <a:r>
                        <a:rPr lang="en-US" sz="2800" b="0" dirty="0">
                          <a:solidFill>
                            <a:schemeClr val="tx1"/>
                          </a:solidFill>
                          <a:effectLst/>
                          <a:latin typeface="NEU-BZ-S92"/>
                          <a:ea typeface="方正书宋_GBK"/>
                          <a:cs typeface="Times New Roman" panose="02020603050405020304" pitchFamily="18" charset="0"/>
                        </a:rPr>
                        <a:t>0.01 mL</a:t>
                      </a:r>
                      <a:r>
                        <a:rPr lang="en-US" sz="2800" b="0" dirty="0">
                          <a:solidFill>
                            <a:schemeClr val="tx1"/>
                          </a:solidFill>
                          <a:effectLst/>
                          <a:latin typeface="方正书宋_GBK"/>
                          <a:ea typeface="方正书宋_GBK"/>
                          <a:cs typeface="Times New Roman" panose="02020603050405020304" pitchFamily="18" charset="0"/>
                        </a:rPr>
                        <a:t>)</a:t>
                      </a:r>
                      <a:endParaRPr lang="zh-CN" sz="2800" b="0" dirty="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20000"/>
                        </a:lnSpc>
                        <a:spcAft>
                          <a:spcPts val="0"/>
                        </a:spcAft>
                      </a:pPr>
                      <a:r>
                        <a:rPr lang="zh-CN" sz="2800" b="0" dirty="0">
                          <a:solidFill>
                            <a:schemeClr val="tx1"/>
                          </a:solidFill>
                          <a:effectLst/>
                          <a:latin typeface="NEU-BZ-S92"/>
                          <a:ea typeface="方正书宋_GBK"/>
                          <a:cs typeface="Times New Roman" panose="02020603050405020304" pitchFamily="18" charset="0"/>
                        </a:rPr>
                        <a:t>刻度由上向下逐渐变大</a:t>
                      </a:r>
                      <a:r>
                        <a:rPr lang="en-US" sz="2800" b="0" dirty="0">
                          <a:solidFill>
                            <a:schemeClr val="tx1"/>
                          </a:solidFill>
                          <a:effectLst/>
                          <a:latin typeface="方正书宋_GBK"/>
                          <a:ea typeface="方正书宋_GBK"/>
                          <a:cs typeface="Times New Roman" panose="02020603050405020304" pitchFamily="18" charset="0"/>
                        </a:rPr>
                        <a:t>,</a:t>
                      </a:r>
                      <a:r>
                        <a:rPr lang="zh-CN" sz="2800" b="0" dirty="0">
                          <a:solidFill>
                            <a:schemeClr val="tx1"/>
                          </a:solidFill>
                          <a:effectLst/>
                          <a:latin typeface="NEU-BZ-S92"/>
                          <a:ea typeface="方正书宋_GBK"/>
                          <a:cs typeface="Times New Roman" panose="02020603050405020304" pitchFamily="18" charset="0"/>
                        </a:rPr>
                        <a:t>碱式滴定管不能装酸性试剂和氧化性试剂</a:t>
                      </a:r>
                      <a:r>
                        <a:rPr lang="en-US" sz="2800" b="0" dirty="0">
                          <a:solidFill>
                            <a:schemeClr val="tx1"/>
                          </a:solidFill>
                          <a:effectLst/>
                          <a:latin typeface="方正书宋_GBK"/>
                          <a:ea typeface="方正书宋_GBK"/>
                          <a:cs typeface="Times New Roman" panose="02020603050405020304" pitchFamily="18" charset="0"/>
                        </a:rPr>
                        <a:t>,</a:t>
                      </a:r>
                      <a:r>
                        <a:rPr lang="zh-CN" sz="2800" b="0" dirty="0">
                          <a:solidFill>
                            <a:schemeClr val="tx1"/>
                          </a:solidFill>
                          <a:effectLst/>
                          <a:latin typeface="NEU-BZ-S92"/>
                          <a:ea typeface="方正书宋_GBK"/>
                          <a:cs typeface="Times New Roman" panose="02020603050405020304" pitchFamily="18" charset="0"/>
                        </a:rPr>
                        <a:t>酸式滴定管不能装碱性试剂</a:t>
                      </a:r>
                      <a:r>
                        <a:rPr lang="en-US" sz="2800" b="0" dirty="0">
                          <a:solidFill>
                            <a:schemeClr val="tx1"/>
                          </a:solidFill>
                          <a:effectLst/>
                          <a:latin typeface="方正书宋_GBK"/>
                          <a:ea typeface="方正书宋_GBK"/>
                          <a:cs typeface="Times New Roman" panose="02020603050405020304" pitchFamily="18" charset="0"/>
                        </a:rPr>
                        <a:t>,</a:t>
                      </a:r>
                      <a:r>
                        <a:rPr lang="zh-CN" sz="2800" b="0" dirty="0">
                          <a:solidFill>
                            <a:schemeClr val="tx1"/>
                          </a:solidFill>
                          <a:effectLst/>
                          <a:latin typeface="NEU-BZ-S92"/>
                          <a:ea typeface="方正书宋_GBK"/>
                          <a:cs typeface="Times New Roman" panose="02020603050405020304" pitchFamily="18" charset="0"/>
                        </a:rPr>
                        <a:t>使用前应先查漏 </a:t>
                      </a: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690909497"/>
                  </a:ext>
                </a:extLst>
              </a:tr>
              <a:tr h="2125944">
                <a:tc>
                  <a:txBody>
                    <a:bodyPr/>
                    <a:lstStyle/>
                    <a:p>
                      <a:pPr algn="ctr">
                        <a:lnSpc>
                          <a:spcPct val="120000"/>
                        </a:lnSpc>
                        <a:spcAft>
                          <a:spcPts val="0"/>
                        </a:spcAft>
                      </a:pPr>
                      <a:endParaRPr lang="en-US" sz="2800" b="0" dirty="0">
                        <a:solidFill>
                          <a:schemeClr val="tx1"/>
                        </a:solidFill>
                        <a:effectLst/>
                        <a:latin typeface="NEU-BZ-S92"/>
                        <a:ea typeface="方正书宋_GBK"/>
                        <a:cs typeface="Times New Roman" panose="02020603050405020304" pitchFamily="18" charset="0"/>
                      </a:endParaRPr>
                    </a:p>
                    <a:p>
                      <a:pPr algn="ctr">
                        <a:lnSpc>
                          <a:spcPct val="120000"/>
                        </a:lnSpc>
                        <a:spcAft>
                          <a:spcPts val="0"/>
                        </a:spcAft>
                      </a:pPr>
                      <a:endParaRPr lang="en-US" sz="2800" b="0" dirty="0">
                        <a:solidFill>
                          <a:schemeClr val="tx1"/>
                        </a:solidFill>
                        <a:effectLst/>
                        <a:latin typeface="NEU-BZ-S92"/>
                        <a:ea typeface="方正书宋_GBK"/>
                        <a:cs typeface="Times New Roman" panose="02020603050405020304" pitchFamily="18" charset="0"/>
                      </a:endParaRPr>
                    </a:p>
                    <a:p>
                      <a:pPr algn="ctr">
                        <a:lnSpc>
                          <a:spcPct val="120000"/>
                        </a:lnSpc>
                        <a:spcAft>
                          <a:spcPts val="0"/>
                        </a:spcAft>
                      </a:pPr>
                      <a:endParaRPr lang="en-US" sz="2800" b="0" dirty="0">
                        <a:solidFill>
                          <a:schemeClr val="tx1"/>
                        </a:solidFill>
                        <a:effectLst/>
                        <a:latin typeface="NEU-BZ-S92"/>
                        <a:ea typeface="方正书宋_GBK"/>
                        <a:cs typeface="Times New Roman" panose="02020603050405020304" pitchFamily="18" charset="0"/>
                      </a:endParaRPr>
                    </a:p>
                    <a:p>
                      <a:pPr algn="ctr">
                        <a:lnSpc>
                          <a:spcPct val="120000"/>
                        </a:lnSpc>
                        <a:spcAft>
                          <a:spcPts val="0"/>
                        </a:spcAft>
                      </a:pPr>
                      <a:r>
                        <a:rPr lang="zh-CN" sz="2800" b="0" dirty="0">
                          <a:solidFill>
                            <a:schemeClr val="tx1"/>
                          </a:solidFill>
                          <a:effectLst/>
                          <a:latin typeface="NEU-BZ-S92"/>
                          <a:ea typeface="方正书宋_GBK"/>
                          <a:cs typeface="Times New Roman" panose="02020603050405020304" pitchFamily="18" charset="0"/>
                        </a:rPr>
                        <a:t>托盘天平</a:t>
                      </a: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20000"/>
                        </a:lnSpc>
                        <a:spcAft>
                          <a:spcPts val="0"/>
                        </a:spcAft>
                      </a:pPr>
                      <a:r>
                        <a:rPr lang="zh-CN" sz="2800" b="0" dirty="0">
                          <a:solidFill>
                            <a:schemeClr val="tx1"/>
                          </a:solidFill>
                          <a:effectLst/>
                          <a:latin typeface="NEU-BZ-S92"/>
                          <a:ea typeface="方正书宋_GBK"/>
                          <a:cs typeface="Times New Roman" panose="02020603050405020304" pitchFamily="18" charset="0"/>
                        </a:rPr>
                        <a:t>称量物质的质量</a:t>
                      </a:r>
                      <a:r>
                        <a:rPr lang="en-US" sz="2800" b="0" dirty="0">
                          <a:solidFill>
                            <a:schemeClr val="tx1"/>
                          </a:solidFill>
                          <a:effectLst/>
                          <a:latin typeface="方正书宋_GBK"/>
                          <a:ea typeface="方正书宋_GBK"/>
                          <a:cs typeface="Times New Roman" panose="02020603050405020304" pitchFamily="18" charset="0"/>
                        </a:rPr>
                        <a:t>(</a:t>
                      </a:r>
                      <a:r>
                        <a:rPr lang="zh-CN" sz="2800" b="0" dirty="0">
                          <a:solidFill>
                            <a:schemeClr val="tx1"/>
                          </a:solidFill>
                          <a:effectLst/>
                          <a:latin typeface="NEU-BZ-S92"/>
                          <a:ea typeface="方正书宋_GBK"/>
                          <a:cs typeface="Times New Roman" panose="02020603050405020304" pitchFamily="18" charset="0"/>
                        </a:rPr>
                        <a:t>精确度为</a:t>
                      </a:r>
                      <a:r>
                        <a:rPr lang="en-US" sz="2800" b="0" dirty="0">
                          <a:solidFill>
                            <a:schemeClr val="tx1"/>
                          </a:solidFill>
                          <a:effectLst/>
                          <a:latin typeface="NEU-BZ-S92"/>
                          <a:ea typeface="方正书宋_GBK"/>
                          <a:cs typeface="Times New Roman" panose="02020603050405020304" pitchFamily="18" charset="0"/>
                        </a:rPr>
                        <a:t>0.1 g</a:t>
                      </a:r>
                      <a:r>
                        <a:rPr lang="en-US" sz="2800" b="0" dirty="0">
                          <a:solidFill>
                            <a:schemeClr val="tx1"/>
                          </a:solidFill>
                          <a:effectLst/>
                          <a:latin typeface="方正书宋_GBK"/>
                          <a:ea typeface="方正书宋_GBK"/>
                          <a:cs typeface="Times New Roman" panose="02020603050405020304" pitchFamily="18" charset="0"/>
                        </a:rPr>
                        <a:t>)</a:t>
                      </a:r>
                      <a:endParaRPr lang="zh-CN" sz="2800" b="0" dirty="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20000"/>
                        </a:lnSpc>
                        <a:spcAft>
                          <a:spcPts val="0"/>
                        </a:spcAft>
                      </a:pPr>
                      <a:r>
                        <a:rPr lang="zh-CN" sz="2800" b="0" dirty="0">
                          <a:solidFill>
                            <a:schemeClr val="tx1"/>
                          </a:solidFill>
                          <a:effectLst/>
                          <a:latin typeface="NEU-BZ-S92"/>
                          <a:ea typeface="方正书宋_GBK"/>
                          <a:cs typeface="Times New Roman" panose="02020603050405020304" pitchFamily="18" charset="0"/>
                        </a:rPr>
                        <a:t>调零、垫纸、称取</a:t>
                      </a:r>
                      <a:r>
                        <a:rPr lang="en-US" sz="2800" b="0" dirty="0">
                          <a:solidFill>
                            <a:schemeClr val="tx1"/>
                          </a:solidFill>
                          <a:effectLst/>
                          <a:latin typeface="方正书宋_GBK"/>
                          <a:ea typeface="方正书宋_GBK"/>
                          <a:cs typeface="Times New Roman" panose="02020603050405020304" pitchFamily="18" charset="0"/>
                        </a:rPr>
                        <a:t>(</a:t>
                      </a:r>
                      <a:r>
                        <a:rPr lang="zh-CN" sz="2800" b="0" dirty="0">
                          <a:solidFill>
                            <a:schemeClr val="tx1"/>
                          </a:solidFill>
                          <a:effectLst/>
                          <a:latin typeface="NEU-BZ-S92"/>
                          <a:ea typeface="方正书宋_GBK"/>
                          <a:cs typeface="Times New Roman" panose="02020603050405020304" pitchFamily="18" charset="0"/>
                        </a:rPr>
                        <a:t>左物右码</a:t>
                      </a:r>
                      <a:r>
                        <a:rPr lang="en-US" sz="2800" b="0" dirty="0">
                          <a:solidFill>
                            <a:schemeClr val="tx1"/>
                          </a:solidFill>
                          <a:effectLst/>
                          <a:latin typeface="方正书宋_GBK"/>
                          <a:ea typeface="方正书宋_GBK"/>
                          <a:cs typeface="Times New Roman" panose="02020603050405020304" pitchFamily="18" charset="0"/>
                        </a:rPr>
                        <a:t>);</a:t>
                      </a:r>
                      <a:r>
                        <a:rPr lang="zh-CN" sz="2800" b="0" dirty="0">
                          <a:solidFill>
                            <a:schemeClr val="tx1"/>
                          </a:solidFill>
                          <a:effectLst/>
                          <a:latin typeface="NEU-BZ-S92"/>
                          <a:ea typeface="方正书宋_GBK"/>
                          <a:cs typeface="Times New Roman" panose="02020603050405020304" pitchFamily="18" charset="0"/>
                        </a:rPr>
                        <a:t>易潮解或有腐蚀性的药品应放在玻璃器皿中称量</a:t>
                      </a: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446187421"/>
                  </a:ext>
                </a:extLst>
              </a:tr>
            </a:tbl>
          </a:graphicData>
        </a:graphic>
      </p:graphicFrame>
      <p:pic>
        <p:nvPicPr>
          <p:cNvPr id="11" name="15GZYLHX45D.jpg">
            <a:extLst>
              <a:ext uri="{FF2B5EF4-FFF2-40B4-BE49-F238E27FC236}">
                <a16:creationId xmlns="" xmlns:a16="http://schemas.microsoft.com/office/drawing/2014/main" id="{C8ED80B6-F807-4074-AB64-041D97EB6305}"/>
              </a:ext>
            </a:extLst>
          </p:cNvPr>
          <p:cNvPicPr/>
          <p:nvPr/>
        </p:nvPicPr>
        <p:blipFill>
          <a:blip r:embed="rId2"/>
          <a:stretch>
            <a:fillRect/>
          </a:stretch>
        </p:blipFill>
        <p:spPr>
          <a:xfrm>
            <a:off x="711154" y="4561766"/>
            <a:ext cx="1524046" cy="1120350"/>
          </a:xfrm>
          <a:prstGeom prst="rect">
            <a:avLst/>
          </a:prstGeom>
        </p:spPr>
      </p:pic>
      <p:pic>
        <p:nvPicPr>
          <p:cNvPr id="2050" name="Picture 2" descr="D:\蔡佳\终稿1\2019长销书\高考帮化学(正文、小册子、答案、目录、索引、小册子目录)终稿\高考帮化学(正文、小册子、答案、目录、索引、小册子目录)\高考帮化学后半部分18-26正文174-292页\滴定管.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7628" y="1818893"/>
            <a:ext cx="571098" cy="1417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22424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 xmlns:a16="http://schemas.microsoft.com/office/drawing/2014/main" id="{E21ABC8D-1C46-4B5A-9C88-3EA50E8EBABA}"/>
              </a:ext>
            </a:extLst>
          </p:cNvPr>
          <p:cNvSpPr/>
          <p:nvPr/>
        </p:nvSpPr>
        <p:spPr>
          <a:xfrm>
            <a:off x="9267824" y="0"/>
            <a:ext cx="194512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专题二十二  化学实验基础</a:t>
            </a:r>
          </a:p>
        </p:txBody>
      </p:sp>
      <p:sp>
        <p:nvSpPr>
          <p:cNvPr id="10" name="矩形 9">
            <a:extLst>
              <a:ext uri="{FF2B5EF4-FFF2-40B4-BE49-F238E27FC236}">
                <a16:creationId xmlns="" xmlns:a16="http://schemas.microsoft.com/office/drawing/2014/main" id="{624ADB48-4E96-4B52-B003-1986B52AF0A6}"/>
              </a:ext>
            </a:extLst>
          </p:cNvPr>
          <p:cNvSpPr/>
          <p:nvPr/>
        </p:nvSpPr>
        <p:spPr>
          <a:xfrm>
            <a:off x="234043" y="281109"/>
            <a:ext cx="11723913" cy="5909310"/>
          </a:xfrm>
          <a:prstGeom prst="rect">
            <a:avLst/>
          </a:prstGeom>
        </p:spPr>
        <p:txBody>
          <a:bodyPr wrap="square">
            <a:spAutoFit/>
          </a:bodyPr>
          <a:lstStyle/>
          <a:p>
            <a:pPr algn="r">
              <a:lnSpc>
                <a:spcPct val="150000"/>
              </a:lnSpc>
            </a:pPr>
            <a:r>
              <a:rPr lang="en-US" altLang="zh-CN" sz="2800" dirty="0"/>
              <a:t>(</a:t>
            </a:r>
            <a:r>
              <a:rPr lang="zh-CN" altLang="en-US" sz="2800" dirty="0"/>
              <a:t>续表</a:t>
            </a:r>
            <a:r>
              <a:rPr lang="en-US" altLang="zh-CN" sz="2800" dirty="0"/>
              <a:t>)</a:t>
            </a:r>
          </a:p>
          <a:p>
            <a:pPr algn="r">
              <a:lnSpc>
                <a:spcPct val="150000"/>
              </a:lnSpc>
            </a:pPr>
            <a:endParaRPr lang="en-US" altLang="zh-CN" sz="2800" dirty="0"/>
          </a:p>
          <a:p>
            <a:pPr algn="r">
              <a:lnSpc>
                <a:spcPct val="150000"/>
              </a:lnSpc>
            </a:pPr>
            <a:endParaRPr lang="en-US" altLang="zh-CN" sz="2800" dirty="0"/>
          </a:p>
          <a:p>
            <a:pPr algn="r">
              <a:lnSpc>
                <a:spcPct val="150000"/>
              </a:lnSpc>
            </a:pPr>
            <a:endParaRPr lang="en-US" altLang="zh-CN" sz="2800" dirty="0"/>
          </a:p>
          <a:p>
            <a:pPr algn="r">
              <a:lnSpc>
                <a:spcPct val="150000"/>
              </a:lnSpc>
            </a:pPr>
            <a:endParaRPr lang="en-US" altLang="zh-CN" sz="2800" dirty="0"/>
          </a:p>
          <a:p>
            <a:pPr algn="r">
              <a:lnSpc>
                <a:spcPct val="150000"/>
              </a:lnSpc>
            </a:pPr>
            <a:endParaRPr lang="en-US" altLang="zh-CN" sz="2800" dirty="0"/>
          </a:p>
          <a:p>
            <a:pPr algn="r">
              <a:lnSpc>
                <a:spcPct val="150000"/>
              </a:lnSpc>
            </a:pPr>
            <a:endParaRPr lang="en-US" altLang="zh-CN" sz="2800" dirty="0"/>
          </a:p>
          <a:p>
            <a:pPr>
              <a:lnSpc>
                <a:spcPct val="150000"/>
              </a:lnSpc>
            </a:pPr>
            <a:r>
              <a:rPr lang="zh-CN" altLang="en-US" sz="2800" b="1" dirty="0">
                <a:solidFill>
                  <a:srgbClr val="DA251C"/>
                </a:solidFill>
              </a:rPr>
              <a:t>注意 </a:t>
            </a:r>
            <a:r>
              <a:rPr lang="zh-CN" altLang="en-US" sz="2800" dirty="0"/>
              <a:t>  不同量器读数的差别</a:t>
            </a:r>
            <a:r>
              <a:rPr lang="en-US" altLang="zh-CN" sz="2800" dirty="0"/>
              <a:t>:</a:t>
            </a:r>
            <a:r>
              <a:rPr lang="zh-CN" altLang="en-US" sz="2800" dirty="0"/>
              <a:t>量筒读到小数点后一位</a:t>
            </a:r>
            <a:r>
              <a:rPr lang="en-US" altLang="zh-CN" sz="2800" dirty="0"/>
              <a:t>(</a:t>
            </a:r>
            <a:r>
              <a:rPr lang="zh-CN" altLang="en-US" sz="2800" dirty="0"/>
              <a:t>如</a:t>
            </a:r>
            <a:r>
              <a:rPr lang="en-US" altLang="zh-CN" sz="2800" dirty="0"/>
              <a:t>8.2 mL),</a:t>
            </a:r>
            <a:r>
              <a:rPr lang="zh-CN" altLang="en-US" sz="2800" dirty="0"/>
              <a:t>滴定管读到小数点后两位</a:t>
            </a:r>
            <a:r>
              <a:rPr lang="en-US" altLang="zh-CN" sz="2800" dirty="0"/>
              <a:t>(</a:t>
            </a:r>
            <a:r>
              <a:rPr lang="zh-CN" altLang="en-US" sz="2800" dirty="0"/>
              <a:t>如</a:t>
            </a:r>
            <a:r>
              <a:rPr lang="en-US" altLang="zh-CN" sz="2800" dirty="0"/>
              <a:t>16.20 mL),</a:t>
            </a:r>
            <a:r>
              <a:rPr lang="zh-CN" altLang="en-US" sz="2800" dirty="0"/>
              <a:t>托盘天平读到小数点后一位</a:t>
            </a:r>
            <a:r>
              <a:rPr lang="en-US" altLang="zh-CN" sz="2800" dirty="0"/>
              <a:t>(</a:t>
            </a:r>
            <a:r>
              <a:rPr lang="zh-CN" altLang="en-US" sz="2800" dirty="0"/>
              <a:t>如</a:t>
            </a:r>
            <a:r>
              <a:rPr lang="en-US" altLang="zh-CN" sz="2800" dirty="0"/>
              <a:t>6.4 g)</a:t>
            </a:r>
            <a:r>
              <a:rPr lang="zh-CN" altLang="en-US" sz="2800" dirty="0"/>
              <a:t>。</a:t>
            </a:r>
            <a:endParaRPr lang="zh-CN" altLang="zh-CN" sz="2800" dirty="0"/>
          </a:p>
        </p:txBody>
      </p:sp>
      <p:graphicFrame>
        <p:nvGraphicFramePr>
          <p:cNvPr id="7" name="表格 6">
            <a:extLst>
              <a:ext uri="{FF2B5EF4-FFF2-40B4-BE49-F238E27FC236}">
                <a16:creationId xmlns="" xmlns:a16="http://schemas.microsoft.com/office/drawing/2014/main" id="{19FDF131-CB84-4CBB-8232-23D60876FF10}"/>
              </a:ext>
            </a:extLst>
          </p:cNvPr>
          <p:cNvGraphicFramePr>
            <a:graphicFrameLocks noGrp="1"/>
          </p:cNvGraphicFramePr>
          <p:nvPr>
            <p:extLst>
              <p:ext uri="{D42A27DB-BD31-4B8C-83A1-F6EECF244321}">
                <p14:modId xmlns:p14="http://schemas.microsoft.com/office/powerpoint/2010/main" val="1820368109"/>
              </p:ext>
            </p:extLst>
          </p:nvPr>
        </p:nvGraphicFramePr>
        <p:xfrm>
          <a:off x="359228" y="941592"/>
          <a:ext cx="11473544" cy="3584448"/>
        </p:xfrm>
        <a:graphic>
          <a:graphicData uri="http://schemas.openxmlformats.org/drawingml/2006/table">
            <a:tbl>
              <a:tblPr firstRow="1" firstCol="1" bandRow="1">
                <a:tableStyleId>{5C22544A-7EE6-4342-B048-85BDC9FD1C3A}</a:tableStyleId>
              </a:tblPr>
              <a:tblGrid>
                <a:gridCol w="1803401">
                  <a:extLst>
                    <a:ext uri="{9D8B030D-6E8A-4147-A177-3AD203B41FA5}">
                      <a16:colId xmlns="" xmlns:a16="http://schemas.microsoft.com/office/drawing/2014/main" val="3339869163"/>
                    </a:ext>
                  </a:extLst>
                </a:gridCol>
                <a:gridCol w="2295071">
                  <a:extLst>
                    <a:ext uri="{9D8B030D-6E8A-4147-A177-3AD203B41FA5}">
                      <a16:colId xmlns="" xmlns:a16="http://schemas.microsoft.com/office/drawing/2014/main" val="3740893577"/>
                    </a:ext>
                  </a:extLst>
                </a:gridCol>
                <a:gridCol w="7375072">
                  <a:extLst>
                    <a:ext uri="{9D8B030D-6E8A-4147-A177-3AD203B41FA5}">
                      <a16:colId xmlns="" xmlns:a16="http://schemas.microsoft.com/office/drawing/2014/main" val="351357987"/>
                    </a:ext>
                  </a:extLst>
                </a:gridCol>
              </a:tblGrid>
              <a:tr h="152400">
                <a:tc>
                  <a:txBody>
                    <a:bodyPr/>
                    <a:lstStyle/>
                    <a:p>
                      <a:pPr algn="ctr">
                        <a:lnSpc>
                          <a:spcPct val="120000"/>
                        </a:lnSpc>
                        <a:spcAft>
                          <a:spcPts val="0"/>
                        </a:spcAft>
                      </a:pPr>
                      <a:r>
                        <a:rPr lang="zh-CN" sz="2800" b="0">
                          <a:solidFill>
                            <a:schemeClr val="tx1"/>
                          </a:solidFill>
                          <a:effectLst/>
                        </a:rPr>
                        <a:t>名称</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spcAft>
                          <a:spcPts val="0"/>
                        </a:spcAft>
                      </a:pPr>
                      <a:r>
                        <a:rPr lang="zh-CN" sz="2800" b="0">
                          <a:solidFill>
                            <a:schemeClr val="tx1"/>
                          </a:solidFill>
                          <a:effectLst/>
                        </a:rPr>
                        <a:t>主要用途</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spcAft>
                          <a:spcPts val="0"/>
                        </a:spcAft>
                      </a:pPr>
                      <a:r>
                        <a:rPr lang="zh-CN" sz="2800" b="0">
                          <a:solidFill>
                            <a:schemeClr val="tx1"/>
                          </a:solidFill>
                          <a:effectLst/>
                        </a:rPr>
                        <a:t>使用方法和注意事项</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459495332"/>
                  </a:ext>
                </a:extLst>
              </a:tr>
              <a:tr h="304800">
                <a:tc>
                  <a:txBody>
                    <a:bodyPr/>
                    <a:lstStyle/>
                    <a:p>
                      <a:pPr algn="ctr">
                        <a:lnSpc>
                          <a:spcPct val="120000"/>
                        </a:lnSpc>
                        <a:spcAft>
                          <a:spcPts val="0"/>
                        </a:spcAft>
                      </a:pPr>
                      <a:endParaRPr lang="en-US" sz="2800" b="0" dirty="0">
                        <a:solidFill>
                          <a:schemeClr val="tx1"/>
                        </a:solidFill>
                        <a:effectLst/>
                        <a:latin typeface="NEU-BZ-S92"/>
                        <a:ea typeface="方正书宋_GBK"/>
                        <a:cs typeface="Times New Roman" panose="02020603050405020304" pitchFamily="18" charset="0"/>
                      </a:endParaRPr>
                    </a:p>
                    <a:p>
                      <a:pPr algn="ctr">
                        <a:lnSpc>
                          <a:spcPct val="120000"/>
                        </a:lnSpc>
                        <a:spcAft>
                          <a:spcPts val="0"/>
                        </a:spcAft>
                      </a:pPr>
                      <a:endParaRPr lang="en-US" sz="2800" b="0" dirty="0">
                        <a:solidFill>
                          <a:schemeClr val="tx1"/>
                        </a:solidFill>
                        <a:effectLst/>
                        <a:latin typeface="NEU-BZ-S92"/>
                        <a:ea typeface="方正书宋_GBK"/>
                        <a:cs typeface="Times New Roman" panose="02020603050405020304" pitchFamily="18" charset="0"/>
                      </a:endParaRPr>
                    </a:p>
                    <a:p>
                      <a:pPr algn="ctr">
                        <a:lnSpc>
                          <a:spcPct val="120000"/>
                        </a:lnSpc>
                        <a:spcAft>
                          <a:spcPts val="0"/>
                        </a:spcAft>
                      </a:pPr>
                      <a:endParaRPr lang="en-US" sz="2800" b="0" dirty="0">
                        <a:solidFill>
                          <a:schemeClr val="tx1"/>
                        </a:solidFill>
                        <a:effectLst/>
                        <a:latin typeface="NEU-BZ-S92"/>
                        <a:ea typeface="方正书宋_GBK"/>
                        <a:cs typeface="Times New Roman" panose="02020603050405020304" pitchFamily="18" charset="0"/>
                      </a:endParaRPr>
                    </a:p>
                    <a:p>
                      <a:pPr algn="ctr">
                        <a:lnSpc>
                          <a:spcPct val="120000"/>
                        </a:lnSpc>
                        <a:spcAft>
                          <a:spcPts val="0"/>
                        </a:spcAft>
                      </a:pPr>
                      <a:endParaRPr lang="en-US" sz="2800" b="0" dirty="0">
                        <a:solidFill>
                          <a:schemeClr val="tx1"/>
                        </a:solidFill>
                        <a:effectLst/>
                        <a:latin typeface="NEU-BZ-S92"/>
                        <a:ea typeface="方正书宋_GBK"/>
                        <a:cs typeface="Times New Roman" panose="02020603050405020304" pitchFamily="18" charset="0"/>
                      </a:endParaRPr>
                    </a:p>
                    <a:p>
                      <a:pPr algn="ctr">
                        <a:lnSpc>
                          <a:spcPct val="120000"/>
                        </a:lnSpc>
                        <a:spcAft>
                          <a:spcPts val="0"/>
                        </a:spcAft>
                      </a:pPr>
                      <a:r>
                        <a:rPr lang="zh-CN" sz="2800" b="0" dirty="0">
                          <a:solidFill>
                            <a:schemeClr val="tx1"/>
                          </a:solidFill>
                          <a:effectLst/>
                          <a:latin typeface="NEU-BZ-S92"/>
                          <a:ea typeface="方正书宋_GBK"/>
                          <a:cs typeface="Times New Roman" panose="02020603050405020304" pitchFamily="18" charset="0"/>
                        </a:rPr>
                        <a:t>温度计</a:t>
                      </a: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spcAft>
                          <a:spcPts val="0"/>
                        </a:spcAft>
                      </a:pPr>
                      <a:r>
                        <a:rPr lang="zh-CN" sz="2800" b="0">
                          <a:solidFill>
                            <a:schemeClr val="tx1"/>
                          </a:solidFill>
                          <a:effectLst/>
                          <a:latin typeface="NEU-BZ-S92"/>
                          <a:ea typeface="方正书宋_GBK"/>
                          <a:cs typeface="Times New Roman" panose="02020603050405020304" pitchFamily="18" charset="0"/>
                        </a:rPr>
                        <a:t>测量温度</a:t>
                      </a: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20000"/>
                        </a:lnSpc>
                        <a:spcAft>
                          <a:spcPts val="0"/>
                        </a:spcAft>
                      </a:pPr>
                      <a:r>
                        <a:rPr lang="zh-CN" sz="2800" b="0" dirty="0">
                          <a:solidFill>
                            <a:schemeClr val="tx1"/>
                          </a:solidFill>
                          <a:effectLst/>
                          <a:latin typeface="NEU-BZ-S92"/>
                          <a:ea typeface="方正书宋_GBK"/>
                          <a:cs typeface="Times New Roman" panose="02020603050405020304" pitchFamily="18" charset="0"/>
                        </a:rPr>
                        <a:t>应根据测量温度的高低选择适合测量范围的温度计</a:t>
                      </a:r>
                      <a:r>
                        <a:rPr lang="en-US" sz="2800" b="0" dirty="0">
                          <a:solidFill>
                            <a:schemeClr val="tx1"/>
                          </a:solidFill>
                          <a:effectLst/>
                          <a:latin typeface="方正书宋_GBK"/>
                          <a:ea typeface="方正书宋_GBK"/>
                          <a:cs typeface="Times New Roman" panose="02020603050405020304" pitchFamily="18" charset="0"/>
                        </a:rPr>
                        <a:t>,</a:t>
                      </a:r>
                      <a:r>
                        <a:rPr lang="zh-CN" sz="2800" b="0" dirty="0">
                          <a:solidFill>
                            <a:schemeClr val="tx1"/>
                          </a:solidFill>
                          <a:effectLst/>
                          <a:latin typeface="NEU-BZ-S92"/>
                          <a:ea typeface="方正书宋_GBK"/>
                          <a:cs typeface="Times New Roman" panose="02020603050405020304" pitchFamily="18" charset="0"/>
                        </a:rPr>
                        <a:t>严禁超量程使用</a:t>
                      </a:r>
                      <a:r>
                        <a:rPr lang="en-US" sz="2800" b="0" dirty="0">
                          <a:solidFill>
                            <a:schemeClr val="tx1"/>
                          </a:solidFill>
                          <a:effectLst/>
                          <a:latin typeface="方正书宋_GBK"/>
                          <a:ea typeface="方正书宋_GBK"/>
                          <a:cs typeface="Times New Roman" panose="02020603050405020304" pitchFamily="18" charset="0"/>
                        </a:rPr>
                        <a:t>;</a:t>
                      </a:r>
                      <a:r>
                        <a:rPr lang="zh-CN" sz="2800" b="0" dirty="0">
                          <a:solidFill>
                            <a:schemeClr val="tx1"/>
                          </a:solidFill>
                          <a:effectLst/>
                          <a:latin typeface="NEU-BZ-S92"/>
                          <a:ea typeface="方正书宋_GBK"/>
                          <a:cs typeface="Times New Roman" panose="02020603050405020304" pitchFamily="18" charset="0"/>
                        </a:rPr>
                        <a:t>测量液体的温度时</a:t>
                      </a:r>
                      <a:r>
                        <a:rPr lang="en-US" sz="2800" b="0" dirty="0">
                          <a:solidFill>
                            <a:schemeClr val="tx1"/>
                          </a:solidFill>
                          <a:effectLst/>
                          <a:latin typeface="方正书宋_GBK"/>
                          <a:ea typeface="方正书宋_GBK"/>
                          <a:cs typeface="Times New Roman" panose="02020603050405020304" pitchFamily="18" charset="0"/>
                        </a:rPr>
                        <a:t>,</a:t>
                      </a:r>
                      <a:r>
                        <a:rPr lang="zh-CN" sz="2800" b="0" dirty="0">
                          <a:solidFill>
                            <a:schemeClr val="tx1"/>
                          </a:solidFill>
                          <a:effectLst/>
                          <a:latin typeface="NEU-BZ-S92"/>
                          <a:ea typeface="方正书宋_GBK"/>
                          <a:cs typeface="Times New Roman" panose="02020603050405020304" pitchFamily="18" charset="0"/>
                        </a:rPr>
                        <a:t>温度计的水银球全部浸入被测液体中</a:t>
                      </a:r>
                      <a:r>
                        <a:rPr lang="en-US" sz="2800" b="0" dirty="0">
                          <a:solidFill>
                            <a:schemeClr val="tx1"/>
                          </a:solidFill>
                          <a:effectLst/>
                          <a:latin typeface="方正书宋_GBK"/>
                          <a:ea typeface="方正书宋_GBK"/>
                          <a:cs typeface="Times New Roman" panose="02020603050405020304" pitchFamily="18" charset="0"/>
                        </a:rPr>
                        <a:t>,</a:t>
                      </a:r>
                      <a:r>
                        <a:rPr lang="zh-CN" sz="2800" b="0" dirty="0">
                          <a:solidFill>
                            <a:schemeClr val="tx1"/>
                          </a:solidFill>
                          <a:effectLst/>
                          <a:latin typeface="NEU-BZ-S92"/>
                          <a:ea typeface="方正书宋_GBK"/>
                          <a:cs typeface="Times New Roman" panose="02020603050405020304" pitchFamily="18" charset="0"/>
                        </a:rPr>
                        <a:t>不能触及容器的底部或器壁</a:t>
                      </a:r>
                      <a:r>
                        <a:rPr lang="en-US" sz="2800" b="0" dirty="0">
                          <a:solidFill>
                            <a:schemeClr val="tx1"/>
                          </a:solidFill>
                          <a:effectLst/>
                          <a:latin typeface="方正书宋_GBK"/>
                          <a:ea typeface="方正书宋_GBK"/>
                          <a:cs typeface="Times New Roman" panose="02020603050405020304" pitchFamily="18" charset="0"/>
                        </a:rPr>
                        <a:t>;</a:t>
                      </a:r>
                      <a:r>
                        <a:rPr lang="zh-CN" sz="2800" b="0" dirty="0">
                          <a:solidFill>
                            <a:schemeClr val="tx1"/>
                          </a:solidFill>
                          <a:effectLst/>
                          <a:latin typeface="NEU-BZ-S92"/>
                          <a:ea typeface="方正书宋_GBK"/>
                          <a:cs typeface="Times New Roman" panose="02020603050405020304" pitchFamily="18" charset="0"/>
                        </a:rPr>
                        <a:t>蒸馏实验中</a:t>
                      </a:r>
                      <a:r>
                        <a:rPr lang="en-US" sz="2800" b="0" dirty="0">
                          <a:solidFill>
                            <a:schemeClr val="tx1"/>
                          </a:solidFill>
                          <a:effectLst/>
                          <a:latin typeface="方正书宋_GBK"/>
                          <a:ea typeface="方正书宋_GBK"/>
                          <a:cs typeface="Times New Roman" panose="02020603050405020304" pitchFamily="18" charset="0"/>
                        </a:rPr>
                        <a:t>,</a:t>
                      </a:r>
                      <a:r>
                        <a:rPr lang="zh-CN" sz="2800" b="0" dirty="0">
                          <a:solidFill>
                            <a:schemeClr val="tx1"/>
                          </a:solidFill>
                          <a:effectLst/>
                          <a:latin typeface="NEU-BZ-S92"/>
                          <a:ea typeface="方正书宋_GBK"/>
                          <a:cs typeface="Times New Roman" panose="02020603050405020304" pitchFamily="18" charset="0"/>
                        </a:rPr>
                        <a:t>温度计的水银球位于蒸馏烧瓶支管口处</a:t>
                      </a:r>
                      <a:r>
                        <a:rPr lang="en-US" sz="2800" b="0" dirty="0">
                          <a:solidFill>
                            <a:schemeClr val="tx1"/>
                          </a:solidFill>
                          <a:effectLst/>
                          <a:latin typeface="方正书宋_GBK"/>
                          <a:ea typeface="方正书宋_GBK"/>
                          <a:cs typeface="Times New Roman" panose="02020603050405020304" pitchFamily="18" charset="0"/>
                        </a:rPr>
                        <a:t>;</a:t>
                      </a:r>
                      <a:r>
                        <a:rPr lang="zh-CN" sz="2800" b="0" dirty="0">
                          <a:solidFill>
                            <a:schemeClr val="tx1"/>
                          </a:solidFill>
                          <a:effectLst/>
                          <a:latin typeface="NEU-BZ-S92"/>
                          <a:ea typeface="方正书宋_GBK"/>
                          <a:cs typeface="Times New Roman" panose="02020603050405020304" pitchFamily="18" charset="0"/>
                        </a:rPr>
                        <a:t>不能将温度计当搅拌棒使用</a:t>
                      </a: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790657932"/>
                  </a:ext>
                </a:extLst>
              </a:tr>
            </a:tbl>
          </a:graphicData>
        </a:graphic>
      </p:graphicFrame>
      <p:pic>
        <p:nvPicPr>
          <p:cNvPr id="13" name="M24.jpg">
            <a:extLst>
              <a:ext uri="{FF2B5EF4-FFF2-40B4-BE49-F238E27FC236}">
                <a16:creationId xmlns="" xmlns:a16="http://schemas.microsoft.com/office/drawing/2014/main" id="{34FDF873-DE6C-47D8-88F0-F99E34DAFE3A}"/>
              </a:ext>
            </a:extLst>
          </p:cNvPr>
          <p:cNvPicPr/>
          <p:nvPr/>
        </p:nvPicPr>
        <p:blipFill>
          <a:blip r:embed="rId2"/>
          <a:stretch>
            <a:fillRect/>
          </a:stretch>
        </p:blipFill>
        <p:spPr>
          <a:xfrm>
            <a:off x="1272706" y="1706962"/>
            <a:ext cx="175923" cy="2055521"/>
          </a:xfrm>
          <a:prstGeom prst="rect">
            <a:avLst/>
          </a:prstGeom>
        </p:spPr>
      </p:pic>
    </p:spTree>
    <p:extLst>
      <p:ext uri="{BB962C8B-B14F-4D97-AF65-F5344CB8AC3E}">
        <p14:creationId xmlns:p14="http://schemas.microsoft.com/office/powerpoint/2010/main" val="24225085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 xmlns:a16="http://schemas.microsoft.com/office/drawing/2014/main" id="{E21ABC8D-1C46-4B5A-9C88-3EA50E8EBABA}"/>
              </a:ext>
            </a:extLst>
          </p:cNvPr>
          <p:cNvSpPr/>
          <p:nvPr/>
        </p:nvSpPr>
        <p:spPr>
          <a:xfrm>
            <a:off x="9267824" y="0"/>
            <a:ext cx="194512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专题二十二  化学实验基础</a:t>
            </a:r>
          </a:p>
        </p:txBody>
      </p:sp>
      <p:sp>
        <p:nvSpPr>
          <p:cNvPr id="10" name="矩形 9">
            <a:extLst>
              <a:ext uri="{FF2B5EF4-FFF2-40B4-BE49-F238E27FC236}">
                <a16:creationId xmlns="" xmlns:a16="http://schemas.microsoft.com/office/drawing/2014/main" id="{624ADB48-4E96-4B52-B003-1986B52AF0A6}"/>
              </a:ext>
            </a:extLst>
          </p:cNvPr>
          <p:cNvSpPr/>
          <p:nvPr/>
        </p:nvSpPr>
        <p:spPr>
          <a:xfrm>
            <a:off x="234043" y="252081"/>
            <a:ext cx="11723913" cy="2031325"/>
          </a:xfrm>
          <a:prstGeom prst="rect">
            <a:avLst/>
          </a:prstGeom>
        </p:spPr>
        <p:txBody>
          <a:bodyPr wrap="square">
            <a:spAutoFit/>
          </a:bodyPr>
          <a:lstStyle/>
          <a:p>
            <a:pPr>
              <a:lnSpc>
                <a:spcPct val="150000"/>
              </a:lnSpc>
            </a:pPr>
            <a:r>
              <a:rPr lang="en-US" altLang="zh-CN" sz="2800" b="1" dirty="0"/>
              <a:t>3.</a:t>
            </a:r>
            <a:r>
              <a:rPr lang="zh-CN" altLang="en-US" sz="2800" b="1" dirty="0"/>
              <a:t>常用的分离、提纯和干燥仪器</a:t>
            </a:r>
          </a:p>
          <a:p>
            <a:pPr>
              <a:lnSpc>
                <a:spcPct val="150000"/>
              </a:lnSpc>
            </a:pPr>
            <a:r>
              <a:rPr lang="zh-CN" altLang="en-US" sz="2800" dirty="0"/>
              <a:t>用于物质分离的常用仪器有普通漏斗、分液漏斗等</a:t>
            </a:r>
            <a:r>
              <a:rPr lang="en-US" altLang="zh-CN" sz="2800" dirty="0"/>
              <a:t>;</a:t>
            </a:r>
            <a:r>
              <a:rPr lang="zh-CN" altLang="en-US" sz="2800" dirty="0"/>
              <a:t>用于物质干燥的常用仪器有洗气瓶、干燥管和干燥器。</a:t>
            </a:r>
          </a:p>
        </p:txBody>
      </p:sp>
      <p:graphicFrame>
        <p:nvGraphicFramePr>
          <p:cNvPr id="2" name="表格 1">
            <a:extLst>
              <a:ext uri="{FF2B5EF4-FFF2-40B4-BE49-F238E27FC236}">
                <a16:creationId xmlns="" xmlns:a16="http://schemas.microsoft.com/office/drawing/2014/main" id="{2770590A-6EB1-4F56-8986-04F23826CD7E}"/>
              </a:ext>
            </a:extLst>
          </p:cNvPr>
          <p:cNvGraphicFramePr>
            <a:graphicFrameLocks noGrp="1"/>
          </p:cNvGraphicFramePr>
          <p:nvPr>
            <p:extLst>
              <p:ext uri="{D42A27DB-BD31-4B8C-83A1-F6EECF244321}">
                <p14:modId xmlns:p14="http://schemas.microsoft.com/office/powerpoint/2010/main" val="2741505037"/>
              </p:ext>
            </p:extLst>
          </p:nvPr>
        </p:nvGraphicFramePr>
        <p:xfrm>
          <a:off x="315686" y="2214298"/>
          <a:ext cx="11560628" cy="3883152"/>
        </p:xfrm>
        <a:graphic>
          <a:graphicData uri="http://schemas.openxmlformats.org/drawingml/2006/table">
            <a:tbl>
              <a:tblPr firstRow="1" firstCol="1" bandRow="1">
                <a:tableStyleId>{5C22544A-7EE6-4342-B048-85BDC9FD1C3A}</a:tableStyleId>
              </a:tblPr>
              <a:tblGrid>
                <a:gridCol w="2071914">
                  <a:extLst>
                    <a:ext uri="{9D8B030D-6E8A-4147-A177-3AD203B41FA5}">
                      <a16:colId xmlns="" xmlns:a16="http://schemas.microsoft.com/office/drawing/2014/main" val="1914687037"/>
                    </a:ext>
                  </a:extLst>
                </a:gridCol>
                <a:gridCol w="2870200">
                  <a:extLst>
                    <a:ext uri="{9D8B030D-6E8A-4147-A177-3AD203B41FA5}">
                      <a16:colId xmlns="" xmlns:a16="http://schemas.microsoft.com/office/drawing/2014/main" val="1793104818"/>
                    </a:ext>
                  </a:extLst>
                </a:gridCol>
                <a:gridCol w="6618514">
                  <a:extLst>
                    <a:ext uri="{9D8B030D-6E8A-4147-A177-3AD203B41FA5}">
                      <a16:colId xmlns="" xmlns:a16="http://schemas.microsoft.com/office/drawing/2014/main" val="4040549422"/>
                    </a:ext>
                  </a:extLst>
                </a:gridCol>
              </a:tblGrid>
              <a:tr h="330200">
                <a:tc>
                  <a:txBody>
                    <a:bodyPr/>
                    <a:lstStyle/>
                    <a:p>
                      <a:pPr algn="ctr">
                        <a:lnSpc>
                          <a:spcPct val="130000"/>
                        </a:lnSpc>
                        <a:spcAft>
                          <a:spcPts val="0"/>
                        </a:spcAft>
                      </a:pPr>
                      <a:r>
                        <a:rPr lang="zh-CN" sz="2800" b="0" dirty="0">
                          <a:solidFill>
                            <a:schemeClr val="tx1"/>
                          </a:solidFill>
                          <a:effectLst/>
                        </a:rPr>
                        <a:t>仪器图形与</a:t>
                      </a:r>
                    </a:p>
                    <a:p>
                      <a:pPr algn="ctr">
                        <a:lnSpc>
                          <a:spcPct val="130000"/>
                        </a:lnSpc>
                        <a:spcAft>
                          <a:spcPts val="0"/>
                        </a:spcAft>
                      </a:pPr>
                      <a:r>
                        <a:rPr lang="zh-CN" sz="2800" b="0" dirty="0">
                          <a:solidFill>
                            <a:schemeClr val="tx1"/>
                          </a:solidFill>
                          <a:effectLst/>
                        </a:rPr>
                        <a:t>名称</a:t>
                      </a:r>
                      <a:endParaRPr lang="zh-CN" sz="28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a:solidFill>
                            <a:schemeClr val="tx1"/>
                          </a:solidFill>
                          <a:effectLst/>
                        </a:rPr>
                        <a:t>主要用途</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dirty="0">
                          <a:solidFill>
                            <a:schemeClr val="tx1"/>
                          </a:solidFill>
                          <a:effectLst/>
                        </a:rPr>
                        <a:t>使用方法和注意事项</a:t>
                      </a:r>
                      <a:endParaRPr lang="zh-CN" sz="28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137345620"/>
                  </a:ext>
                </a:extLst>
              </a:tr>
              <a:tr h="495300">
                <a:tc>
                  <a:txBody>
                    <a:bodyPr/>
                    <a:lstStyle/>
                    <a:p>
                      <a:pPr algn="ctr">
                        <a:lnSpc>
                          <a:spcPct val="130000"/>
                        </a:lnSpc>
                        <a:spcAft>
                          <a:spcPts val="0"/>
                        </a:spcAft>
                      </a:pPr>
                      <a:endParaRPr lang="en-US" sz="2800" b="0" dirty="0">
                        <a:solidFill>
                          <a:schemeClr val="tx1"/>
                        </a:solidFill>
                        <a:effectLst/>
                      </a:endParaRPr>
                    </a:p>
                    <a:p>
                      <a:pPr algn="ctr">
                        <a:lnSpc>
                          <a:spcPct val="130000"/>
                        </a:lnSpc>
                        <a:spcAft>
                          <a:spcPts val="0"/>
                        </a:spcAft>
                      </a:pPr>
                      <a:endParaRPr lang="en-US" sz="2800" b="0" dirty="0">
                        <a:solidFill>
                          <a:schemeClr val="tx1"/>
                        </a:solidFill>
                        <a:effectLst/>
                      </a:endParaRPr>
                    </a:p>
                    <a:p>
                      <a:pPr algn="ctr">
                        <a:lnSpc>
                          <a:spcPct val="130000"/>
                        </a:lnSpc>
                        <a:spcAft>
                          <a:spcPts val="0"/>
                        </a:spcAft>
                      </a:pPr>
                      <a:r>
                        <a:rPr lang="zh-CN" sz="2800" b="0" dirty="0">
                          <a:solidFill>
                            <a:schemeClr val="tx1"/>
                          </a:solidFill>
                          <a:effectLst/>
                        </a:rPr>
                        <a:t>普通漏斗</a:t>
                      </a:r>
                      <a:endParaRPr lang="zh-CN" sz="28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30000"/>
                        </a:lnSpc>
                        <a:spcAft>
                          <a:spcPts val="0"/>
                        </a:spcAft>
                      </a:pPr>
                      <a:r>
                        <a:rPr lang="en-US" sz="2800" b="0">
                          <a:solidFill>
                            <a:schemeClr val="tx1"/>
                          </a:solidFill>
                          <a:effectLst/>
                        </a:rPr>
                        <a:t>(1)</a:t>
                      </a:r>
                      <a:r>
                        <a:rPr lang="zh-CN" sz="2800" b="0">
                          <a:solidFill>
                            <a:schemeClr val="tx1"/>
                          </a:solidFill>
                          <a:effectLst/>
                        </a:rPr>
                        <a:t>用于过滤</a:t>
                      </a:r>
                      <a:r>
                        <a:rPr lang="en-US" sz="2800" b="0">
                          <a:solidFill>
                            <a:schemeClr val="tx1"/>
                          </a:solidFill>
                          <a:effectLst/>
                        </a:rPr>
                        <a:t>;(2)</a:t>
                      </a:r>
                      <a:r>
                        <a:rPr lang="zh-CN" sz="2800" b="0">
                          <a:solidFill>
                            <a:schemeClr val="tx1"/>
                          </a:solidFill>
                          <a:effectLst/>
                        </a:rPr>
                        <a:t>向小口容器中转移液体</a:t>
                      </a:r>
                      <a:r>
                        <a:rPr lang="en-US" sz="2800" b="0">
                          <a:solidFill>
                            <a:schemeClr val="tx1"/>
                          </a:solidFill>
                          <a:effectLst/>
                        </a:rPr>
                        <a:t>;(3)</a:t>
                      </a:r>
                      <a:r>
                        <a:rPr lang="zh-CN" sz="2800" b="0">
                          <a:solidFill>
                            <a:schemeClr val="tx1"/>
                          </a:solidFill>
                          <a:effectLst/>
                        </a:rPr>
                        <a:t>倒扣在液面上</a:t>
                      </a:r>
                      <a:r>
                        <a:rPr lang="en-US" sz="2800" b="0">
                          <a:solidFill>
                            <a:schemeClr val="tx1"/>
                          </a:solidFill>
                          <a:effectLst/>
                        </a:rPr>
                        <a:t>,</a:t>
                      </a:r>
                      <a:r>
                        <a:rPr lang="zh-CN" sz="2800" b="0">
                          <a:solidFill>
                            <a:schemeClr val="tx1"/>
                          </a:solidFill>
                          <a:effectLst/>
                        </a:rPr>
                        <a:t>用作防倒吸装置</a:t>
                      </a:r>
                      <a:endParaRPr lang="zh-CN" sz="2800" b="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30000"/>
                        </a:lnSpc>
                        <a:spcAft>
                          <a:spcPts val="0"/>
                        </a:spcAft>
                      </a:pPr>
                      <a:r>
                        <a:rPr lang="zh-CN" sz="2800" b="0" dirty="0">
                          <a:solidFill>
                            <a:schemeClr val="tx1"/>
                          </a:solidFill>
                          <a:effectLst/>
                        </a:rPr>
                        <a:t>过滤操作时</a:t>
                      </a:r>
                      <a:r>
                        <a:rPr lang="en-US" sz="2800" b="0" dirty="0">
                          <a:solidFill>
                            <a:schemeClr val="tx1"/>
                          </a:solidFill>
                          <a:effectLst/>
                        </a:rPr>
                        <a:t>:(1)</a:t>
                      </a:r>
                      <a:r>
                        <a:rPr lang="zh-CN" sz="2800" b="0" dirty="0">
                          <a:solidFill>
                            <a:schemeClr val="tx1"/>
                          </a:solidFill>
                          <a:effectLst/>
                        </a:rPr>
                        <a:t>滤纸与漏斗内壁应严密吻合</a:t>
                      </a:r>
                      <a:r>
                        <a:rPr lang="en-US" sz="2800" b="0" dirty="0">
                          <a:solidFill>
                            <a:schemeClr val="tx1"/>
                          </a:solidFill>
                          <a:effectLst/>
                        </a:rPr>
                        <a:t>,</a:t>
                      </a:r>
                      <a:r>
                        <a:rPr lang="zh-CN" sz="2800" b="0" dirty="0">
                          <a:solidFill>
                            <a:schemeClr val="tx1"/>
                          </a:solidFill>
                          <a:effectLst/>
                        </a:rPr>
                        <a:t>用水润湿后</a:t>
                      </a:r>
                      <a:r>
                        <a:rPr lang="en-US" sz="2800" b="0" dirty="0">
                          <a:solidFill>
                            <a:schemeClr val="tx1"/>
                          </a:solidFill>
                          <a:effectLst/>
                        </a:rPr>
                        <a:t>,</a:t>
                      </a:r>
                      <a:r>
                        <a:rPr lang="zh-CN" sz="2800" b="0" dirty="0">
                          <a:solidFill>
                            <a:schemeClr val="tx1"/>
                          </a:solidFill>
                          <a:effectLst/>
                        </a:rPr>
                        <a:t>中间不得有气泡</a:t>
                      </a:r>
                      <a:r>
                        <a:rPr lang="en-US" sz="2800" b="0" dirty="0">
                          <a:solidFill>
                            <a:schemeClr val="tx1"/>
                          </a:solidFill>
                          <a:effectLst/>
                        </a:rPr>
                        <a:t>;(2)</a:t>
                      </a:r>
                      <a:r>
                        <a:rPr lang="zh-CN" sz="2800" b="0" dirty="0">
                          <a:solidFill>
                            <a:schemeClr val="tx1"/>
                          </a:solidFill>
                          <a:effectLst/>
                        </a:rPr>
                        <a:t>滤纸边缘低于漏斗边缘</a:t>
                      </a:r>
                      <a:r>
                        <a:rPr lang="en-US" sz="2800" b="0" dirty="0">
                          <a:solidFill>
                            <a:schemeClr val="tx1"/>
                          </a:solidFill>
                          <a:effectLst/>
                        </a:rPr>
                        <a:t>,</a:t>
                      </a:r>
                      <a:r>
                        <a:rPr lang="zh-CN" sz="2800" b="0" dirty="0">
                          <a:solidFill>
                            <a:schemeClr val="tx1"/>
                          </a:solidFill>
                          <a:effectLst/>
                        </a:rPr>
                        <a:t>液体低于滤纸边缘</a:t>
                      </a:r>
                      <a:endParaRPr lang="zh-CN" sz="2800" b="0" dirty="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65508870"/>
                  </a:ext>
                </a:extLst>
              </a:tr>
            </a:tbl>
          </a:graphicData>
        </a:graphic>
      </p:graphicFrame>
      <p:pic>
        <p:nvPicPr>
          <p:cNvPr id="17" name="M10.jpg">
            <a:extLst>
              <a:ext uri="{FF2B5EF4-FFF2-40B4-BE49-F238E27FC236}">
                <a16:creationId xmlns="" xmlns:a16="http://schemas.microsoft.com/office/drawing/2014/main" id="{2E62C053-D6ED-4FA2-8BB7-2D3A45322E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4168" y="3572691"/>
            <a:ext cx="903661" cy="14458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85909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 xmlns:a16="http://schemas.microsoft.com/office/drawing/2014/main" id="{E21ABC8D-1C46-4B5A-9C88-3EA50E8EBABA}"/>
              </a:ext>
            </a:extLst>
          </p:cNvPr>
          <p:cNvSpPr/>
          <p:nvPr/>
        </p:nvSpPr>
        <p:spPr>
          <a:xfrm>
            <a:off x="9267824" y="0"/>
            <a:ext cx="194512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专题二十二  化学实验基础</a:t>
            </a:r>
          </a:p>
        </p:txBody>
      </p:sp>
      <p:sp>
        <p:nvSpPr>
          <p:cNvPr id="10" name="矩形 9">
            <a:extLst>
              <a:ext uri="{FF2B5EF4-FFF2-40B4-BE49-F238E27FC236}">
                <a16:creationId xmlns="" xmlns:a16="http://schemas.microsoft.com/office/drawing/2014/main" id="{624ADB48-4E96-4B52-B003-1986B52AF0A6}"/>
              </a:ext>
            </a:extLst>
          </p:cNvPr>
          <p:cNvSpPr/>
          <p:nvPr/>
        </p:nvSpPr>
        <p:spPr>
          <a:xfrm>
            <a:off x="234043" y="281109"/>
            <a:ext cx="11723913" cy="662297"/>
          </a:xfrm>
          <a:prstGeom prst="rect">
            <a:avLst/>
          </a:prstGeom>
        </p:spPr>
        <p:txBody>
          <a:bodyPr wrap="square">
            <a:spAutoFit/>
          </a:bodyPr>
          <a:lstStyle/>
          <a:p>
            <a:pPr algn="r">
              <a:lnSpc>
                <a:spcPct val="150000"/>
              </a:lnSpc>
            </a:pPr>
            <a:r>
              <a:rPr lang="en-US" altLang="zh-CN" sz="2800" dirty="0"/>
              <a:t>(</a:t>
            </a:r>
            <a:r>
              <a:rPr lang="zh-CN" altLang="en-US" sz="2800" dirty="0"/>
              <a:t>续表</a:t>
            </a:r>
            <a:r>
              <a:rPr lang="en-US" altLang="zh-CN" sz="2800" dirty="0"/>
              <a:t>)</a:t>
            </a:r>
            <a:endParaRPr lang="zh-CN" altLang="zh-CN" sz="2800" dirty="0"/>
          </a:p>
        </p:txBody>
      </p:sp>
      <p:graphicFrame>
        <p:nvGraphicFramePr>
          <p:cNvPr id="8" name="表格 7">
            <a:extLst>
              <a:ext uri="{FF2B5EF4-FFF2-40B4-BE49-F238E27FC236}">
                <a16:creationId xmlns="" xmlns:a16="http://schemas.microsoft.com/office/drawing/2014/main" id="{163290D3-4889-4803-A219-C827CFCB617D}"/>
              </a:ext>
            </a:extLst>
          </p:cNvPr>
          <p:cNvGraphicFramePr>
            <a:graphicFrameLocks noGrp="1"/>
          </p:cNvGraphicFramePr>
          <p:nvPr>
            <p:extLst>
              <p:ext uri="{D42A27DB-BD31-4B8C-83A1-F6EECF244321}">
                <p14:modId xmlns:p14="http://schemas.microsoft.com/office/powerpoint/2010/main" val="3811560214"/>
              </p:ext>
            </p:extLst>
          </p:nvPr>
        </p:nvGraphicFramePr>
        <p:xfrm>
          <a:off x="315686" y="1031135"/>
          <a:ext cx="11560628" cy="5137436"/>
        </p:xfrm>
        <a:graphic>
          <a:graphicData uri="http://schemas.openxmlformats.org/drawingml/2006/table">
            <a:tbl>
              <a:tblPr firstRow="1" firstCol="1" bandRow="1">
                <a:tableStyleId>{5C22544A-7EE6-4342-B048-85BDC9FD1C3A}</a:tableStyleId>
              </a:tblPr>
              <a:tblGrid>
                <a:gridCol w="1798864">
                  <a:extLst>
                    <a:ext uri="{9D8B030D-6E8A-4147-A177-3AD203B41FA5}">
                      <a16:colId xmlns="" xmlns:a16="http://schemas.microsoft.com/office/drawing/2014/main" val="1914687037"/>
                    </a:ext>
                  </a:extLst>
                </a:gridCol>
                <a:gridCol w="3886200">
                  <a:extLst>
                    <a:ext uri="{9D8B030D-6E8A-4147-A177-3AD203B41FA5}">
                      <a16:colId xmlns="" xmlns:a16="http://schemas.microsoft.com/office/drawing/2014/main" val="1793104818"/>
                    </a:ext>
                  </a:extLst>
                </a:gridCol>
                <a:gridCol w="5875564">
                  <a:extLst>
                    <a:ext uri="{9D8B030D-6E8A-4147-A177-3AD203B41FA5}">
                      <a16:colId xmlns="" xmlns:a16="http://schemas.microsoft.com/office/drawing/2014/main" val="4040549422"/>
                    </a:ext>
                  </a:extLst>
                </a:gridCol>
              </a:tblGrid>
              <a:tr h="1040445">
                <a:tc>
                  <a:txBody>
                    <a:bodyPr/>
                    <a:lstStyle/>
                    <a:p>
                      <a:pPr algn="ctr">
                        <a:lnSpc>
                          <a:spcPct val="100000"/>
                        </a:lnSpc>
                        <a:spcAft>
                          <a:spcPts val="0"/>
                        </a:spcAft>
                      </a:pPr>
                      <a:r>
                        <a:rPr lang="zh-CN" sz="2800" b="0" dirty="0">
                          <a:solidFill>
                            <a:schemeClr val="tx1"/>
                          </a:solidFill>
                          <a:effectLst/>
                        </a:rPr>
                        <a:t>仪器图形与</a:t>
                      </a:r>
                    </a:p>
                    <a:p>
                      <a:pPr algn="ctr">
                        <a:lnSpc>
                          <a:spcPct val="100000"/>
                        </a:lnSpc>
                        <a:spcAft>
                          <a:spcPts val="0"/>
                        </a:spcAft>
                      </a:pPr>
                      <a:r>
                        <a:rPr lang="zh-CN" sz="2800" b="0" dirty="0">
                          <a:solidFill>
                            <a:schemeClr val="tx1"/>
                          </a:solidFill>
                          <a:effectLst/>
                        </a:rPr>
                        <a:t>名称</a:t>
                      </a:r>
                      <a:endParaRPr lang="zh-CN" sz="28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zh-CN" sz="2800" b="0" dirty="0">
                          <a:solidFill>
                            <a:schemeClr val="tx1"/>
                          </a:solidFill>
                          <a:effectLst/>
                        </a:rPr>
                        <a:t>主要用途</a:t>
                      </a:r>
                      <a:endParaRPr lang="zh-CN" sz="28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zh-CN" sz="2800" b="0" dirty="0">
                          <a:solidFill>
                            <a:schemeClr val="tx1"/>
                          </a:solidFill>
                          <a:effectLst/>
                        </a:rPr>
                        <a:t>使用方法和注意事项</a:t>
                      </a:r>
                      <a:endParaRPr lang="zh-CN" sz="28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137345620"/>
                  </a:ext>
                </a:extLst>
              </a:tr>
              <a:tr h="4096991">
                <a:tc>
                  <a:txBody>
                    <a:bodyPr/>
                    <a:lstStyle/>
                    <a:p>
                      <a:pPr algn="ctr">
                        <a:lnSpc>
                          <a:spcPct val="150000"/>
                        </a:lnSpc>
                        <a:spcAft>
                          <a:spcPts val="0"/>
                        </a:spcAft>
                      </a:pPr>
                      <a:endParaRPr lang="en-US" sz="2800" b="0" dirty="0">
                        <a:solidFill>
                          <a:schemeClr val="tx1"/>
                        </a:solidFill>
                        <a:effectLst/>
                      </a:endParaRPr>
                    </a:p>
                    <a:p>
                      <a:pPr algn="ctr">
                        <a:lnSpc>
                          <a:spcPct val="150000"/>
                        </a:lnSpc>
                        <a:spcAft>
                          <a:spcPts val="0"/>
                        </a:spcAft>
                      </a:pPr>
                      <a:endParaRPr lang="en-US" sz="2800" b="0" dirty="0">
                        <a:solidFill>
                          <a:schemeClr val="tx1"/>
                        </a:solidFill>
                        <a:effectLst/>
                      </a:endParaRPr>
                    </a:p>
                    <a:p>
                      <a:pPr algn="ctr">
                        <a:lnSpc>
                          <a:spcPct val="150000"/>
                        </a:lnSpc>
                        <a:spcAft>
                          <a:spcPts val="0"/>
                        </a:spcAft>
                      </a:pPr>
                      <a:r>
                        <a:rPr lang="zh-CN" sz="2800" b="0" dirty="0">
                          <a:solidFill>
                            <a:schemeClr val="tx1"/>
                          </a:solidFill>
                          <a:effectLst/>
                        </a:rPr>
                        <a:t>分液漏斗</a:t>
                      </a:r>
                      <a:endParaRPr lang="zh-CN" sz="28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50000"/>
                        </a:lnSpc>
                        <a:spcAft>
                          <a:spcPts val="0"/>
                        </a:spcAft>
                      </a:pPr>
                      <a:r>
                        <a:rPr lang="en-US" sz="2800" b="0" dirty="0">
                          <a:solidFill>
                            <a:schemeClr val="tx1"/>
                          </a:solidFill>
                          <a:effectLst/>
                        </a:rPr>
                        <a:t>(1)</a:t>
                      </a:r>
                      <a:r>
                        <a:rPr lang="zh-CN" sz="2800" b="0" dirty="0">
                          <a:solidFill>
                            <a:schemeClr val="tx1"/>
                          </a:solidFill>
                          <a:effectLst/>
                        </a:rPr>
                        <a:t>梨形分液漏斗用于互不相溶且密度不同的两种液体的分离或萃取分液</a:t>
                      </a:r>
                      <a:r>
                        <a:rPr lang="en-US" sz="2800" b="0" dirty="0">
                          <a:solidFill>
                            <a:schemeClr val="tx1"/>
                          </a:solidFill>
                          <a:effectLst/>
                        </a:rPr>
                        <a:t>;(2)</a:t>
                      </a:r>
                      <a:r>
                        <a:rPr lang="zh-CN" sz="2800" b="0" dirty="0">
                          <a:solidFill>
                            <a:schemeClr val="tx1"/>
                          </a:solidFill>
                          <a:effectLst/>
                        </a:rPr>
                        <a:t>球形分液漏斗</a:t>
                      </a:r>
                      <a:r>
                        <a:rPr lang="en-US" sz="2800" b="0" dirty="0">
                          <a:solidFill>
                            <a:schemeClr val="tx1"/>
                          </a:solidFill>
                          <a:effectLst/>
                        </a:rPr>
                        <a:t>,</a:t>
                      </a:r>
                      <a:r>
                        <a:rPr lang="zh-CN" sz="2800" b="0" dirty="0">
                          <a:solidFill>
                            <a:schemeClr val="tx1"/>
                          </a:solidFill>
                          <a:effectLst/>
                        </a:rPr>
                        <a:t>便于控制液体加入的快慢</a:t>
                      </a:r>
                      <a:endParaRPr lang="zh-CN" sz="2800" b="0" dirty="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50000"/>
                        </a:lnSpc>
                        <a:spcAft>
                          <a:spcPts val="0"/>
                        </a:spcAft>
                      </a:pPr>
                      <a:r>
                        <a:rPr lang="en-US" sz="2800" b="0" dirty="0">
                          <a:solidFill>
                            <a:schemeClr val="tx1"/>
                          </a:solidFill>
                          <a:effectLst/>
                        </a:rPr>
                        <a:t>(1)</a:t>
                      </a:r>
                      <a:r>
                        <a:rPr lang="zh-CN" sz="2800" b="0" dirty="0">
                          <a:solidFill>
                            <a:schemeClr val="tx1"/>
                          </a:solidFill>
                          <a:effectLst/>
                        </a:rPr>
                        <a:t>使用前应检查活塞和上口塞子是否漏液</a:t>
                      </a:r>
                      <a:r>
                        <a:rPr lang="en-US" sz="2800" b="0" dirty="0">
                          <a:solidFill>
                            <a:schemeClr val="tx1"/>
                          </a:solidFill>
                          <a:effectLst/>
                        </a:rPr>
                        <a:t>;(2)</a:t>
                      </a:r>
                      <a:r>
                        <a:rPr lang="zh-CN" sz="2800" b="0" dirty="0">
                          <a:solidFill>
                            <a:schemeClr val="tx1"/>
                          </a:solidFill>
                          <a:effectLst/>
                        </a:rPr>
                        <a:t>分液时</a:t>
                      </a:r>
                      <a:r>
                        <a:rPr lang="en-US" sz="2800" b="0" dirty="0">
                          <a:solidFill>
                            <a:schemeClr val="tx1"/>
                          </a:solidFill>
                          <a:effectLst/>
                        </a:rPr>
                        <a:t>,</a:t>
                      </a:r>
                      <a:r>
                        <a:rPr lang="zh-CN" sz="2800" b="0" dirty="0">
                          <a:solidFill>
                            <a:schemeClr val="tx1"/>
                          </a:solidFill>
                          <a:effectLst/>
                        </a:rPr>
                        <a:t>下层液体从下口放出</a:t>
                      </a:r>
                      <a:r>
                        <a:rPr lang="en-US" sz="2800" b="0" dirty="0">
                          <a:solidFill>
                            <a:schemeClr val="tx1"/>
                          </a:solidFill>
                          <a:effectLst/>
                        </a:rPr>
                        <a:t>,</a:t>
                      </a:r>
                      <a:r>
                        <a:rPr lang="zh-CN" sz="2800" b="0" dirty="0">
                          <a:solidFill>
                            <a:schemeClr val="tx1"/>
                          </a:solidFill>
                          <a:effectLst/>
                        </a:rPr>
                        <a:t>上层液体从上口倒出</a:t>
                      </a:r>
                      <a:r>
                        <a:rPr lang="en-US" sz="2800" b="0" dirty="0">
                          <a:solidFill>
                            <a:schemeClr val="tx1"/>
                          </a:solidFill>
                          <a:effectLst/>
                        </a:rPr>
                        <a:t>;(3)</a:t>
                      </a:r>
                      <a:r>
                        <a:rPr lang="zh-CN" sz="2800" b="0" dirty="0">
                          <a:solidFill>
                            <a:schemeClr val="tx1"/>
                          </a:solidFill>
                          <a:effectLst/>
                        </a:rPr>
                        <a:t>用分液漏斗滴加挥发性液体时</a:t>
                      </a:r>
                      <a:r>
                        <a:rPr lang="en-US" sz="2800" b="0" dirty="0">
                          <a:solidFill>
                            <a:schemeClr val="tx1"/>
                          </a:solidFill>
                          <a:effectLst/>
                        </a:rPr>
                        <a:t>,</a:t>
                      </a:r>
                      <a:r>
                        <a:rPr lang="zh-CN" sz="2800" b="0" dirty="0">
                          <a:solidFill>
                            <a:schemeClr val="tx1"/>
                          </a:solidFill>
                          <a:effectLst/>
                        </a:rPr>
                        <a:t>上口的塞子不能打开</a:t>
                      </a:r>
                      <a:r>
                        <a:rPr lang="en-US" sz="2800" b="0" dirty="0">
                          <a:solidFill>
                            <a:schemeClr val="tx1"/>
                          </a:solidFill>
                          <a:effectLst/>
                        </a:rPr>
                        <a:t>,</a:t>
                      </a:r>
                      <a:r>
                        <a:rPr lang="zh-CN" sz="2800" b="0" dirty="0">
                          <a:solidFill>
                            <a:schemeClr val="tx1"/>
                          </a:solidFill>
                          <a:effectLst/>
                        </a:rPr>
                        <a:t>且应使磨口塞上的凹槽和漏斗口颈上的小孔对准</a:t>
                      </a:r>
                      <a:endParaRPr lang="zh-CN" sz="2800" b="0" dirty="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062652567"/>
                  </a:ext>
                </a:extLst>
              </a:tr>
            </a:tbl>
          </a:graphicData>
        </a:graphic>
      </p:graphicFrame>
      <p:pic>
        <p:nvPicPr>
          <p:cNvPr id="12" name="M11.jpg">
            <a:extLst>
              <a:ext uri="{FF2B5EF4-FFF2-40B4-BE49-F238E27FC236}">
                <a16:creationId xmlns="" xmlns:a16="http://schemas.microsoft.com/office/drawing/2014/main" id="{2031D3D9-EF60-4B25-8DD2-3C0ADD1228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055" y="2490852"/>
            <a:ext cx="1112687" cy="1876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16992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 xmlns:a16="http://schemas.microsoft.com/office/drawing/2014/main" id="{E21ABC8D-1C46-4B5A-9C88-3EA50E8EBABA}"/>
              </a:ext>
            </a:extLst>
          </p:cNvPr>
          <p:cNvSpPr/>
          <p:nvPr/>
        </p:nvSpPr>
        <p:spPr>
          <a:xfrm>
            <a:off x="9267824" y="0"/>
            <a:ext cx="194512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专题二十二  化学实验基础</a:t>
            </a:r>
          </a:p>
        </p:txBody>
      </p:sp>
      <p:sp>
        <p:nvSpPr>
          <p:cNvPr id="10" name="矩形 9">
            <a:extLst>
              <a:ext uri="{FF2B5EF4-FFF2-40B4-BE49-F238E27FC236}">
                <a16:creationId xmlns="" xmlns:a16="http://schemas.microsoft.com/office/drawing/2014/main" id="{624ADB48-4E96-4B52-B003-1986B52AF0A6}"/>
              </a:ext>
            </a:extLst>
          </p:cNvPr>
          <p:cNvSpPr/>
          <p:nvPr/>
        </p:nvSpPr>
        <p:spPr>
          <a:xfrm>
            <a:off x="234043" y="252081"/>
            <a:ext cx="11723913" cy="662297"/>
          </a:xfrm>
          <a:prstGeom prst="rect">
            <a:avLst/>
          </a:prstGeom>
        </p:spPr>
        <p:txBody>
          <a:bodyPr wrap="square">
            <a:spAutoFit/>
          </a:bodyPr>
          <a:lstStyle/>
          <a:p>
            <a:pPr algn="r">
              <a:lnSpc>
                <a:spcPct val="150000"/>
              </a:lnSpc>
            </a:pPr>
            <a:r>
              <a:rPr lang="en-US" altLang="zh-CN" sz="2800" dirty="0"/>
              <a:t>(</a:t>
            </a:r>
            <a:r>
              <a:rPr lang="zh-CN" altLang="en-US" sz="2800" dirty="0"/>
              <a:t>续表</a:t>
            </a:r>
            <a:r>
              <a:rPr lang="en-US" altLang="zh-CN" sz="2800" dirty="0"/>
              <a:t>)</a:t>
            </a:r>
            <a:endParaRPr lang="zh-CN" altLang="zh-CN" sz="2800" dirty="0"/>
          </a:p>
        </p:txBody>
      </p:sp>
      <p:graphicFrame>
        <p:nvGraphicFramePr>
          <p:cNvPr id="8" name="表格 7">
            <a:extLst>
              <a:ext uri="{FF2B5EF4-FFF2-40B4-BE49-F238E27FC236}">
                <a16:creationId xmlns="" xmlns:a16="http://schemas.microsoft.com/office/drawing/2014/main" id="{163290D3-4889-4803-A219-C827CFCB617D}"/>
              </a:ext>
            </a:extLst>
          </p:cNvPr>
          <p:cNvGraphicFramePr>
            <a:graphicFrameLocks noGrp="1"/>
          </p:cNvGraphicFramePr>
          <p:nvPr>
            <p:extLst>
              <p:ext uri="{D42A27DB-BD31-4B8C-83A1-F6EECF244321}">
                <p14:modId xmlns:p14="http://schemas.microsoft.com/office/powerpoint/2010/main" val="1535694969"/>
              </p:ext>
            </p:extLst>
          </p:nvPr>
        </p:nvGraphicFramePr>
        <p:xfrm>
          <a:off x="315686" y="945863"/>
          <a:ext cx="11560628" cy="4707358"/>
        </p:xfrm>
        <a:graphic>
          <a:graphicData uri="http://schemas.openxmlformats.org/drawingml/2006/table">
            <a:tbl>
              <a:tblPr firstRow="1" firstCol="1" bandRow="1">
                <a:tableStyleId>{5C22544A-7EE6-4342-B048-85BDC9FD1C3A}</a:tableStyleId>
              </a:tblPr>
              <a:tblGrid>
                <a:gridCol w="2267857">
                  <a:extLst>
                    <a:ext uri="{9D8B030D-6E8A-4147-A177-3AD203B41FA5}">
                      <a16:colId xmlns="" xmlns:a16="http://schemas.microsoft.com/office/drawing/2014/main" val="1914687037"/>
                    </a:ext>
                  </a:extLst>
                </a:gridCol>
                <a:gridCol w="2525486">
                  <a:extLst>
                    <a:ext uri="{9D8B030D-6E8A-4147-A177-3AD203B41FA5}">
                      <a16:colId xmlns="" xmlns:a16="http://schemas.microsoft.com/office/drawing/2014/main" val="1793104818"/>
                    </a:ext>
                  </a:extLst>
                </a:gridCol>
                <a:gridCol w="6767285">
                  <a:extLst>
                    <a:ext uri="{9D8B030D-6E8A-4147-A177-3AD203B41FA5}">
                      <a16:colId xmlns="" xmlns:a16="http://schemas.microsoft.com/office/drawing/2014/main" val="4040549422"/>
                    </a:ext>
                  </a:extLst>
                </a:gridCol>
              </a:tblGrid>
              <a:tr h="955508">
                <a:tc>
                  <a:txBody>
                    <a:bodyPr/>
                    <a:lstStyle/>
                    <a:p>
                      <a:pPr algn="ctr">
                        <a:lnSpc>
                          <a:spcPct val="100000"/>
                        </a:lnSpc>
                        <a:spcAft>
                          <a:spcPts val="0"/>
                        </a:spcAft>
                      </a:pPr>
                      <a:r>
                        <a:rPr lang="zh-CN" sz="2800" b="0" dirty="0">
                          <a:solidFill>
                            <a:schemeClr val="tx1"/>
                          </a:solidFill>
                          <a:effectLst/>
                        </a:rPr>
                        <a:t>仪器图形与</a:t>
                      </a:r>
                    </a:p>
                    <a:p>
                      <a:pPr algn="ctr">
                        <a:lnSpc>
                          <a:spcPct val="100000"/>
                        </a:lnSpc>
                        <a:spcAft>
                          <a:spcPts val="0"/>
                        </a:spcAft>
                      </a:pPr>
                      <a:r>
                        <a:rPr lang="zh-CN" sz="2800" b="0" dirty="0">
                          <a:solidFill>
                            <a:schemeClr val="tx1"/>
                          </a:solidFill>
                          <a:effectLst/>
                        </a:rPr>
                        <a:t>名称</a:t>
                      </a:r>
                      <a:endParaRPr lang="zh-CN" sz="28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zh-CN" sz="2800" b="0" dirty="0">
                          <a:solidFill>
                            <a:schemeClr val="tx1"/>
                          </a:solidFill>
                          <a:effectLst/>
                        </a:rPr>
                        <a:t>主要用途</a:t>
                      </a:r>
                      <a:endParaRPr lang="zh-CN" sz="28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zh-CN" sz="2800" b="0" dirty="0">
                          <a:solidFill>
                            <a:schemeClr val="tx1"/>
                          </a:solidFill>
                          <a:effectLst/>
                        </a:rPr>
                        <a:t>使用方法和注意事项</a:t>
                      </a:r>
                      <a:endParaRPr lang="zh-CN" sz="28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137345620"/>
                  </a:ext>
                </a:extLst>
              </a:tr>
              <a:tr h="3751850">
                <a:tc>
                  <a:txBody>
                    <a:bodyPr/>
                    <a:lstStyle/>
                    <a:p>
                      <a:pPr algn="ctr">
                        <a:lnSpc>
                          <a:spcPct val="150000"/>
                        </a:lnSpc>
                        <a:spcAft>
                          <a:spcPts val="0"/>
                        </a:spcAft>
                      </a:pPr>
                      <a:endParaRPr lang="en-US" sz="2800" b="0" dirty="0">
                        <a:solidFill>
                          <a:schemeClr val="tx1"/>
                        </a:solidFill>
                        <a:effectLst/>
                      </a:endParaRPr>
                    </a:p>
                    <a:p>
                      <a:pPr algn="ctr">
                        <a:lnSpc>
                          <a:spcPct val="150000"/>
                        </a:lnSpc>
                        <a:spcAft>
                          <a:spcPts val="0"/>
                        </a:spcAft>
                      </a:pPr>
                      <a:r>
                        <a:rPr lang="zh-CN" sz="2800" b="0" dirty="0">
                          <a:solidFill>
                            <a:schemeClr val="tx1"/>
                          </a:solidFill>
                          <a:effectLst/>
                        </a:rPr>
                        <a:t>洗气瓶</a:t>
                      </a:r>
                      <a:endParaRPr lang="zh-CN" sz="28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50000"/>
                        </a:lnSpc>
                        <a:spcAft>
                          <a:spcPts val="0"/>
                        </a:spcAft>
                      </a:pPr>
                      <a:r>
                        <a:rPr lang="en-US" sz="2800" b="0" dirty="0">
                          <a:solidFill>
                            <a:schemeClr val="tx1"/>
                          </a:solidFill>
                          <a:effectLst/>
                        </a:rPr>
                        <a:t>(1)</a:t>
                      </a:r>
                      <a:r>
                        <a:rPr lang="zh-CN" sz="2800" b="0" dirty="0">
                          <a:solidFill>
                            <a:schemeClr val="tx1"/>
                          </a:solidFill>
                          <a:effectLst/>
                        </a:rPr>
                        <a:t>用于气体的除杂或干燥</a:t>
                      </a:r>
                      <a:r>
                        <a:rPr lang="en-US" sz="2800" b="0" dirty="0">
                          <a:solidFill>
                            <a:schemeClr val="tx1"/>
                          </a:solidFill>
                          <a:effectLst/>
                        </a:rPr>
                        <a:t>;(2)</a:t>
                      </a:r>
                      <a:r>
                        <a:rPr lang="zh-CN" sz="2800" b="0" dirty="0">
                          <a:solidFill>
                            <a:schemeClr val="tx1"/>
                          </a:solidFill>
                          <a:effectLst/>
                        </a:rPr>
                        <a:t>用于排液法集气</a:t>
                      </a:r>
                      <a:r>
                        <a:rPr lang="en-US" sz="2800" b="0" dirty="0">
                          <a:solidFill>
                            <a:schemeClr val="tx1"/>
                          </a:solidFill>
                          <a:effectLst/>
                        </a:rPr>
                        <a:t>;(3)</a:t>
                      </a:r>
                      <a:r>
                        <a:rPr lang="zh-CN" sz="2800" b="0" dirty="0">
                          <a:solidFill>
                            <a:schemeClr val="tx1"/>
                          </a:solidFill>
                          <a:effectLst/>
                        </a:rPr>
                        <a:t>用于组装量气装置</a:t>
                      </a:r>
                      <a:endParaRPr lang="zh-CN" sz="2800" b="0" dirty="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50000"/>
                        </a:lnSpc>
                        <a:spcAft>
                          <a:spcPts val="0"/>
                        </a:spcAft>
                      </a:pPr>
                      <a:r>
                        <a:rPr lang="en-US" sz="2800" b="0" dirty="0">
                          <a:solidFill>
                            <a:schemeClr val="tx1"/>
                          </a:solidFill>
                          <a:effectLst/>
                        </a:rPr>
                        <a:t>(1)</a:t>
                      </a:r>
                      <a:r>
                        <a:rPr lang="zh-CN" sz="2800" b="0" dirty="0">
                          <a:solidFill>
                            <a:schemeClr val="tx1"/>
                          </a:solidFill>
                          <a:effectLst/>
                        </a:rPr>
                        <a:t>用于气体的除杂时</a:t>
                      </a:r>
                      <a:r>
                        <a:rPr lang="en-US" sz="2800" b="0" dirty="0">
                          <a:solidFill>
                            <a:schemeClr val="tx1"/>
                          </a:solidFill>
                          <a:effectLst/>
                        </a:rPr>
                        <a:t>,</a:t>
                      </a:r>
                      <a:r>
                        <a:rPr lang="zh-CN" sz="2800" b="0" dirty="0">
                          <a:solidFill>
                            <a:schemeClr val="tx1"/>
                          </a:solidFill>
                          <a:effectLst/>
                        </a:rPr>
                        <a:t>气体由长导管进</a:t>
                      </a:r>
                      <a:r>
                        <a:rPr lang="en-US" sz="2800" b="0" dirty="0">
                          <a:solidFill>
                            <a:schemeClr val="tx1"/>
                          </a:solidFill>
                          <a:effectLst/>
                        </a:rPr>
                        <a:t>,</a:t>
                      </a:r>
                      <a:r>
                        <a:rPr lang="zh-CN" sz="2800" b="0" dirty="0">
                          <a:solidFill>
                            <a:schemeClr val="tx1"/>
                          </a:solidFill>
                          <a:effectLst/>
                        </a:rPr>
                        <a:t>短导管出</a:t>
                      </a:r>
                      <a:r>
                        <a:rPr lang="en-US" sz="2800" b="0" dirty="0">
                          <a:solidFill>
                            <a:schemeClr val="tx1"/>
                          </a:solidFill>
                          <a:effectLst/>
                        </a:rPr>
                        <a:t>;(2)</a:t>
                      </a:r>
                      <a:r>
                        <a:rPr lang="zh-CN" sz="2800" b="0" dirty="0">
                          <a:solidFill>
                            <a:schemeClr val="tx1"/>
                          </a:solidFill>
                          <a:effectLst/>
                        </a:rPr>
                        <a:t>用于排液法集气或测量气体体积时</a:t>
                      </a:r>
                      <a:r>
                        <a:rPr lang="en-US" sz="2800" b="0" dirty="0">
                          <a:solidFill>
                            <a:schemeClr val="tx1"/>
                          </a:solidFill>
                          <a:effectLst/>
                        </a:rPr>
                        <a:t>,</a:t>
                      </a:r>
                      <a:r>
                        <a:rPr lang="zh-CN" sz="2800" b="0" dirty="0">
                          <a:solidFill>
                            <a:schemeClr val="tx1"/>
                          </a:solidFill>
                          <a:effectLst/>
                        </a:rPr>
                        <a:t>瓶内应装满液体</a:t>
                      </a:r>
                      <a:r>
                        <a:rPr lang="en-US" sz="2800" b="0" dirty="0">
                          <a:solidFill>
                            <a:schemeClr val="tx1"/>
                          </a:solidFill>
                          <a:effectLst/>
                        </a:rPr>
                        <a:t>,</a:t>
                      </a:r>
                      <a:r>
                        <a:rPr lang="zh-CN" sz="2800" b="0" dirty="0">
                          <a:solidFill>
                            <a:schemeClr val="tx1"/>
                          </a:solidFill>
                          <a:effectLst/>
                        </a:rPr>
                        <a:t>连接时</a:t>
                      </a:r>
                      <a:r>
                        <a:rPr lang="en-US" sz="2800" b="0" dirty="0">
                          <a:solidFill>
                            <a:schemeClr val="tx1"/>
                          </a:solidFill>
                          <a:effectLst/>
                        </a:rPr>
                        <a:t>,</a:t>
                      </a:r>
                      <a:r>
                        <a:rPr lang="zh-CN" sz="2800" b="0" dirty="0">
                          <a:solidFill>
                            <a:schemeClr val="tx1"/>
                          </a:solidFill>
                          <a:effectLst/>
                        </a:rPr>
                        <a:t>气体由短导管进入</a:t>
                      </a:r>
                      <a:endParaRPr lang="zh-CN" sz="2800" b="0" dirty="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068847690"/>
                  </a:ext>
                </a:extLst>
              </a:tr>
            </a:tbl>
          </a:graphicData>
        </a:graphic>
      </p:graphicFrame>
      <p:pic>
        <p:nvPicPr>
          <p:cNvPr id="13" name="M13.jpg">
            <a:extLst>
              <a:ext uri="{FF2B5EF4-FFF2-40B4-BE49-F238E27FC236}">
                <a16:creationId xmlns="" xmlns:a16="http://schemas.microsoft.com/office/drawing/2014/main" id="{61EBF724-AC2F-46EF-B3E7-A278490E60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9646" y="2261791"/>
            <a:ext cx="1007840" cy="14729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82642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120400"/>
            <a:ext cx="12192000" cy="2617200"/>
          </a:xfrm>
          <a:prstGeom prst="rect">
            <a:avLst/>
          </a:prstGeom>
          <a:solidFill>
            <a:srgbClr val="DA251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4000" b="1" dirty="0">
                <a:solidFill>
                  <a:schemeClr val="bg1"/>
                </a:solidFill>
              </a:rPr>
              <a:t>专题二十二   化学实验基础</a:t>
            </a:r>
          </a:p>
        </p:txBody>
      </p:sp>
      <p:sp>
        <p:nvSpPr>
          <p:cNvPr id="11" name="文本框 10"/>
          <p:cNvSpPr txBox="1"/>
          <p:nvPr/>
        </p:nvSpPr>
        <p:spPr>
          <a:xfrm>
            <a:off x="3028492" y="1546119"/>
            <a:ext cx="6135013" cy="461665"/>
          </a:xfrm>
          <a:prstGeom prst="rect">
            <a:avLst/>
          </a:prstGeom>
          <a:noFill/>
        </p:spPr>
        <p:txBody>
          <a:bodyPr wrap="none" rtlCol="0">
            <a:spAutoFit/>
          </a:bodyPr>
          <a:lstStyle/>
          <a:p>
            <a:pPr algn="ctr"/>
            <a:r>
              <a:rPr lang="en-US" altLang="zh-CN" sz="2400" dirty="0">
                <a:solidFill>
                  <a:srgbClr val="DA251C"/>
                </a:solidFill>
              </a:rPr>
              <a:t>【</a:t>
            </a:r>
            <a:r>
              <a:rPr lang="zh-CN" altLang="en-US" sz="2400" dirty="0">
                <a:solidFill>
                  <a:srgbClr val="DA251C"/>
                </a:solidFill>
              </a:rPr>
              <a:t>高考帮</a:t>
            </a:r>
            <a:r>
              <a:rPr lang="en-US" altLang="zh-CN" sz="2400" dirty="0">
                <a:solidFill>
                  <a:srgbClr val="DA251C"/>
                </a:solidFill>
              </a:rPr>
              <a:t>·</a:t>
            </a:r>
            <a:r>
              <a:rPr lang="zh-CN" altLang="en-US" sz="2400" dirty="0">
                <a:solidFill>
                  <a:srgbClr val="DA251C"/>
                </a:solidFill>
              </a:rPr>
              <a:t>化学</a:t>
            </a:r>
            <a:r>
              <a:rPr lang="en-US" altLang="zh-CN" sz="2400" dirty="0">
                <a:solidFill>
                  <a:srgbClr val="DA251C"/>
                </a:solidFill>
              </a:rPr>
              <a:t>】</a:t>
            </a:r>
            <a:r>
              <a:rPr lang="zh-CN" altLang="en-US" sz="2400" dirty="0">
                <a:solidFill>
                  <a:srgbClr val="DA251C"/>
                </a:solidFill>
              </a:rPr>
              <a:t>专题二十二：化学实验基础</a:t>
            </a:r>
          </a:p>
        </p:txBody>
      </p:sp>
    </p:spTree>
    <p:extLst>
      <p:ext uri="{BB962C8B-B14F-4D97-AF65-F5344CB8AC3E}">
        <p14:creationId xmlns:p14="http://schemas.microsoft.com/office/powerpoint/2010/main" val="36134758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 xmlns:a16="http://schemas.microsoft.com/office/drawing/2014/main" id="{E21ABC8D-1C46-4B5A-9C88-3EA50E8EBABA}"/>
              </a:ext>
            </a:extLst>
          </p:cNvPr>
          <p:cNvSpPr/>
          <p:nvPr/>
        </p:nvSpPr>
        <p:spPr>
          <a:xfrm>
            <a:off x="9267824" y="0"/>
            <a:ext cx="194512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专题二十二  化学实验基础</a:t>
            </a:r>
          </a:p>
        </p:txBody>
      </p:sp>
      <p:sp>
        <p:nvSpPr>
          <p:cNvPr id="10" name="矩形 9">
            <a:extLst>
              <a:ext uri="{FF2B5EF4-FFF2-40B4-BE49-F238E27FC236}">
                <a16:creationId xmlns="" xmlns:a16="http://schemas.microsoft.com/office/drawing/2014/main" id="{624ADB48-4E96-4B52-B003-1986B52AF0A6}"/>
              </a:ext>
            </a:extLst>
          </p:cNvPr>
          <p:cNvSpPr/>
          <p:nvPr/>
        </p:nvSpPr>
        <p:spPr>
          <a:xfrm>
            <a:off x="234043" y="281109"/>
            <a:ext cx="11723913" cy="662297"/>
          </a:xfrm>
          <a:prstGeom prst="rect">
            <a:avLst/>
          </a:prstGeom>
        </p:spPr>
        <p:txBody>
          <a:bodyPr wrap="square">
            <a:spAutoFit/>
          </a:bodyPr>
          <a:lstStyle/>
          <a:p>
            <a:pPr algn="r">
              <a:lnSpc>
                <a:spcPct val="150000"/>
              </a:lnSpc>
            </a:pPr>
            <a:r>
              <a:rPr lang="en-US" altLang="zh-CN" sz="2800" dirty="0"/>
              <a:t>(</a:t>
            </a:r>
            <a:r>
              <a:rPr lang="zh-CN" altLang="en-US" sz="2800" dirty="0"/>
              <a:t>续表</a:t>
            </a:r>
            <a:r>
              <a:rPr lang="en-US" altLang="zh-CN" sz="2800" dirty="0"/>
              <a:t>)</a:t>
            </a:r>
            <a:endParaRPr lang="zh-CN" altLang="zh-CN" sz="2800" dirty="0"/>
          </a:p>
        </p:txBody>
      </p:sp>
      <p:graphicFrame>
        <p:nvGraphicFramePr>
          <p:cNvPr id="8" name="表格 7">
            <a:extLst>
              <a:ext uri="{FF2B5EF4-FFF2-40B4-BE49-F238E27FC236}">
                <a16:creationId xmlns="" xmlns:a16="http://schemas.microsoft.com/office/drawing/2014/main" id="{163290D3-4889-4803-A219-C827CFCB617D}"/>
              </a:ext>
            </a:extLst>
          </p:cNvPr>
          <p:cNvGraphicFramePr>
            <a:graphicFrameLocks noGrp="1"/>
          </p:cNvGraphicFramePr>
          <p:nvPr>
            <p:extLst>
              <p:ext uri="{D42A27DB-BD31-4B8C-83A1-F6EECF244321}">
                <p14:modId xmlns:p14="http://schemas.microsoft.com/office/powerpoint/2010/main" val="1189025159"/>
              </p:ext>
            </p:extLst>
          </p:nvPr>
        </p:nvGraphicFramePr>
        <p:xfrm>
          <a:off x="315686" y="1018435"/>
          <a:ext cx="11560628" cy="5291328"/>
        </p:xfrm>
        <a:graphic>
          <a:graphicData uri="http://schemas.openxmlformats.org/drawingml/2006/table">
            <a:tbl>
              <a:tblPr firstRow="1" firstCol="1" bandRow="1">
                <a:tableStyleId>{5C22544A-7EE6-4342-B048-85BDC9FD1C3A}</a:tableStyleId>
              </a:tblPr>
              <a:tblGrid>
                <a:gridCol w="2964543">
                  <a:extLst>
                    <a:ext uri="{9D8B030D-6E8A-4147-A177-3AD203B41FA5}">
                      <a16:colId xmlns="" xmlns:a16="http://schemas.microsoft.com/office/drawing/2014/main" val="1914687037"/>
                    </a:ext>
                  </a:extLst>
                </a:gridCol>
                <a:gridCol w="2720521">
                  <a:extLst>
                    <a:ext uri="{9D8B030D-6E8A-4147-A177-3AD203B41FA5}">
                      <a16:colId xmlns="" xmlns:a16="http://schemas.microsoft.com/office/drawing/2014/main" val="1793104818"/>
                    </a:ext>
                  </a:extLst>
                </a:gridCol>
                <a:gridCol w="5875564">
                  <a:extLst>
                    <a:ext uri="{9D8B030D-6E8A-4147-A177-3AD203B41FA5}">
                      <a16:colId xmlns="" xmlns:a16="http://schemas.microsoft.com/office/drawing/2014/main" val="4040549422"/>
                    </a:ext>
                  </a:extLst>
                </a:gridCol>
              </a:tblGrid>
              <a:tr h="797875">
                <a:tc>
                  <a:txBody>
                    <a:bodyPr/>
                    <a:lstStyle/>
                    <a:p>
                      <a:pPr algn="ctr">
                        <a:lnSpc>
                          <a:spcPct val="100000"/>
                        </a:lnSpc>
                        <a:spcAft>
                          <a:spcPts val="0"/>
                        </a:spcAft>
                      </a:pPr>
                      <a:r>
                        <a:rPr lang="zh-CN" sz="2800" b="0" dirty="0">
                          <a:solidFill>
                            <a:schemeClr val="tx1"/>
                          </a:solidFill>
                          <a:effectLst/>
                          <a:latin typeface="+mn-lt"/>
                          <a:ea typeface="+mn-ea"/>
                        </a:rPr>
                        <a:t>仪器图形与</a:t>
                      </a:r>
                    </a:p>
                    <a:p>
                      <a:pPr algn="ctr">
                        <a:lnSpc>
                          <a:spcPct val="100000"/>
                        </a:lnSpc>
                        <a:spcAft>
                          <a:spcPts val="0"/>
                        </a:spcAft>
                      </a:pPr>
                      <a:r>
                        <a:rPr lang="zh-CN" sz="2800" b="0" dirty="0">
                          <a:solidFill>
                            <a:schemeClr val="tx1"/>
                          </a:solidFill>
                          <a:effectLst/>
                          <a:latin typeface="+mn-lt"/>
                          <a:ea typeface="+mn-ea"/>
                        </a:rPr>
                        <a:t>名称</a:t>
                      </a:r>
                      <a:endParaRPr lang="zh-CN" sz="2800" b="0" dirty="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zh-CN" sz="2800" b="0" dirty="0">
                          <a:solidFill>
                            <a:schemeClr val="tx1"/>
                          </a:solidFill>
                          <a:effectLst/>
                          <a:latin typeface="+mn-lt"/>
                          <a:ea typeface="+mn-ea"/>
                        </a:rPr>
                        <a:t>主要用途</a:t>
                      </a:r>
                      <a:endParaRPr lang="zh-CN" sz="2800" b="0" dirty="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zh-CN" sz="2800" b="0" dirty="0">
                          <a:solidFill>
                            <a:schemeClr val="tx1"/>
                          </a:solidFill>
                          <a:effectLst/>
                          <a:latin typeface="+mn-lt"/>
                          <a:ea typeface="+mn-ea"/>
                        </a:rPr>
                        <a:t>使用方法和注意事项</a:t>
                      </a:r>
                      <a:endParaRPr lang="zh-CN" sz="2800" b="0" dirty="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137345620"/>
                  </a:ext>
                </a:extLst>
              </a:tr>
              <a:tr h="495300">
                <a:tc>
                  <a:txBody>
                    <a:bodyPr/>
                    <a:lstStyle/>
                    <a:p>
                      <a:pPr algn="ctr">
                        <a:lnSpc>
                          <a:spcPct val="130000"/>
                        </a:lnSpc>
                        <a:spcAft>
                          <a:spcPts val="0"/>
                        </a:spcAft>
                      </a:pPr>
                      <a:endParaRPr lang="en-US" sz="2800" b="0" dirty="0">
                        <a:solidFill>
                          <a:schemeClr val="tx1"/>
                        </a:solidFill>
                        <a:effectLst/>
                        <a:latin typeface="+mn-lt"/>
                        <a:ea typeface="+mn-ea"/>
                      </a:endParaRPr>
                    </a:p>
                    <a:p>
                      <a:pPr algn="ctr">
                        <a:lnSpc>
                          <a:spcPct val="130000"/>
                        </a:lnSpc>
                        <a:spcAft>
                          <a:spcPts val="0"/>
                        </a:spcAft>
                      </a:pPr>
                      <a:endParaRPr lang="en-US" sz="2800" b="0" dirty="0">
                        <a:solidFill>
                          <a:schemeClr val="tx1"/>
                        </a:solidFill>
                        <a:effectLst/>
                        <a:latin typeface="+mn-lt"/>
                        <a:ea typeface="+mn-ea"/>
                      </a:endParaRPr>
                    </a:p>
                    <a:p>
                      <a:pPr algn="ctr">
                        <a:lnSpc>
                          <a:spcPct val="130000"/>
                        </a:lnSpc>
                        <a:spcAft>
                          <a:spcPts val="0"/>
                        </a:spcAft>
                      </a:pPr>
                      <a:endParaRPr lang="en-US" sz="2800" b="0" dirty="0">
                        <a:solidFill>
                          <a:schemeClr val="tx1"/>
                        </a:solidFill>
                        <a:effectLst/>
                        <a:latin typeface="+mn-lt"/>
                        <a:ea typeface="+mn-ea"/>
                      </a:endParaRPr>
                    </a:p>
                    <a:p>
                      <a:pPr algn="ctr">
                        <a:lnSpc>
                          <a:spcPct val="130000"/>
                        </a:lnSpc>
                        <a:spcAft>
                          <a:spcPts val="0"/>
                        </a:spcAft>
                      </a:pPr>
                      <a:r>
                        <a:rPr lang="zh-CN" sz="2800" b="0" dirty="0">
                          <a:solidFill>
                            <a:schemeClr val="tx1"/>
                          </a:solidFill>
                          <a:effectLst/>
                          <a:latin typeface="+mn-lt"/>
                          <a:ea typeface="+mn-ea"/>
                        </a:rPr>
                        <a:t>球形干燥管</a:t>
                      </a:r>
                      <a:endParaRPr lang="en-US" altLang="zh-CN" sz="2800" b="0" dirty="0">
                        <a:solidFill>
                          <a:schemeClr val="tx1"/>
                        </a:solidFill>
                        <a:effectLst/>
                        <a:latin typeface="+mn-lt"/>
                        <a:ea typeface="+mn-ea"/>
                      </a:endParaRPr>
                    </a:p>
                    <a:p>
                      <a:pPr algn="ctr">
                        <a:lnSpc>
                          <a:spcPct val="130000"/>
                        </a:lnSpc>
                        <a:spcAft>
                          <a:spcPts val="0"/>
                        </a:spcAft>
                      </a:pPr>
                      <a:endParaRPr lang="en-US" altLang="zh-CN" sz="2800" b="0" dirty="0">
                        <a:solidFill>
                          <a:schemeClr val="tx1"/>
                        </a:solidFill>
                        <a:effectLst/>
                        <a:latin typeface="+mn-lt"/>
                        <a:ea typeface="+mn-ea"/>
                      </a:endParaRPr>
                    </a:p>
                    <a:p>
                      <a:pPr algn="ctr">
                        <a:lnSpc>
                          <a:spcPct val="130000"/>
                        </a:lnSpc>
                        <a:spcAft>
                          <a:spcPts val="0"/>
                        </a:spcAft>
                      </a:pPr>
                      <a:endParaRPr lang="en-US" altLang="zh-CN" sz="2800" b="0" dirty="0">
                        <a:solidFill>
                          <a:schemeClr val="tx1"/>
                        </a:solidFill>
                        <a:effectLst/>
                        <a:latin typeface="+mn-lt"/>
                        <a:ea typeface="+mn-ea"/>
                      </a:endParaRPr>
                    </a:p>
                    <a:p>
                      <a:pPr algn="ctr">
                        <a:lnSpc>
                          <a:spcPct val="130000"/>
                        </a:lnSpc>
                        <a:spcAft>
                          <a:spcPts val="0"/>
                        </a:spcAft>
                      </a:pPr>
                      <a:endParaRPr lang="zh-CN" sz="2800" b="0" dirty="0">
                        <a:solidFill>
                          <a:schemeClr val="tx1"/>
                        </a:solidFill>
                        <a:effectLst/>
                        <a:latin typeface="+mn-lt"/>
                        <a:ea typeface="+mn-ea"/>
                      </a:endParaRPr>
                    </a:p>
                    <a:p>
                      <a:pPr algn="ctr">
                        <a:lnSpc>
                          <a:spcPct val="130000"/>
                        </a:lnSpc>
                        <a:spcAft>
                          <a:spcPts val="0"/>
                        </a:spcAft>
                      </a:pPr>
                      <a:r>
                        <a:rPr lang="en-US" sz="2800" b="0" dirty="0">
                          <a:solidFill>
                            <a:schemeClr val="tx1"/>
                          </a:solidFill>
                          <a:effectLst/>
                          <a:latin typeface="+mn-lt"/>
                          <a:ea typeface="+mn-ea"/>
                        </a:rPr>
                        <a:t>U</a:t>
                      </a:r>
                      <a:r>
                        <a:rPr lang="zh-CN" sz="2800" b="0" dirty="0">
                          <a:solidFill>
                            <a:schemeClr val="tx1"/>
                          </a:solidFill>
                          <a:effectLst/>
                          <a:latin typeface="+mn-lt"/>
                          <a:ea typeface="+mn-ea"/>
                        </a:rPr>
                        <a:t>形干燥管</a:t>
                      </a:r>
                      <a:endParaRPr lang="zh-CN" sz="2800" b="0" dirty="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30000"/>
                        </a:lnSpc>
                        <a:spcAft>
                          <a:spcPts val="0"/>
                        </a:spcAft>
                      </a:pPr>
                      <a:r>
                        <a:rPr lang="en-US" sz="2800" b="0" dirty="0">
                          <a:solidFill>
                            <a:schemeClr val="tx1"/>
                          </a:solidFill>
                          <a:effectLst/>
                          <a:latin typeface="+mn-lt"/>
                          <a:ea typeface="+mn-ea"/>
                        </a:rPr>
                        <a:t>(1)</a:t>
                      </a:r>
                      <a:r>
                        <a:rPr lang="zh-CN" sz="2800" b="0" dirty="0">
                          <a:solidFill>
                            <a:schemeClr val="tx1"/>
                          </a:solidFill>
                          <a:effectLst/>
                          <a:latin typeface="+mn-lt"/>
                          <a:ea typeface="+mn-ea"/>
                        </a:rPr>
                        <a:t>内装固体干燥剂或吸收剂</a:t>
                      </a:r>
                      <a:r>
                        <a:rPr lang="en-US" sz="2800" b="0" dirty="0">
                          <a:solidFill>
                            <a:schemeClr val="tx1"/>
                          </a:solidFill>
                          <a:effectLst/>
                          <a:latin typeface="+mn-lt"/>
                          <a:ea typeface="+mn-ea"/>
                        </a:rPr>
                        <a:t>;(2)</a:t>
                      </a:r>
                      <a:r>
                        <a:rPr lang="zh-CN" sz="2800" b="0" dirty="0">
                          <a:solidFill>
                            <a:schemeClr val="tx1"/>
                          </a:solidFill>
                          <a:effectLst/>
                          <a:latin typeface="+mn-lt"/>
                          <a:ea typeface="+mn-ea"/>
                        </a:rPr>
                        <a:t>用于干燥或吸收气体</a:t>
                      </a:r>
                      <a:endParaRPr lang="zh-CN" sz="2800" b="0" dirty="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30000"/>
                        </a:lnSpc>
                        <a:spcAft>
                          <a:spcPts val="0"/>
                        </a:spcAft>
                      </a:pPr>
                      <a:r>
                        <a:rPr lang="en-US" sz="2800" b="0" dirty="0">
                          <a:solidFill>
                            <a:schemeClr val="tx1"/>
                          </a:solidFill>
                          <a:effectLst/>
                          <a:latin typeface="+mn-lt"/>
                          <a:ea typeface="+mn-ea"/>
                        </a:rPr>
                        <a:t>(1)</a:t>
                      </a:r>
                      <a:r>
                        <a:rPr lang="zh-CN" sz="2800" b="0" dirty="0">
                          <a:solidFill>
                            <a:schemeClr val="tx1"/>
                          </a:solidFill>
                          <a:effectLst/>
                          <a:latin typeface="+mn-lt"/>
                          <a:ea typeface="+mn-ea"/>
                        </a:rPr>
                        <a:t>若是球形干燥管</a:t>
                      </a:r>
                      <a:r>
                        <a:rPr lang="en-US" sz="2800" b="0" dirty="0">
                          <a:solidFill>
                            <a:schemeClr val="tx1"/>
                          </a:solidFill>
                          <a:effectLst/>
                          <a:latin typeface="+mn-lt"/>
                          <a:ea typeface="+mn-ea"/>
                        </a:rPr>
                        <a:t>,</a:t>
                      </a:r>
                      <a:r>
                        <a:rPr lang="zh-CN" sz="2800" b="0" dirty="0">
                          <a:solidFill>
                            <a:schemeClr val="tx1"/>
                          </a:solidFill>
                          <a:effectLst/>
                          <a:latin typeface="+mn-lt"/>
                          <a:ea typeface="+mn-ea"/>
                        </a:rPr>
                        <a:t>气体由大口进小口出</a:t>
                      </a:r>
                      <a:r>
                        <a:rPr lang="en-US" sz="2800" b="0" dirty="0">
                          <a:solidFill>
                            <a:schemeClr val="tx1"/>
                          </a:solidFill>
                          <a:effectLst/>
                          <a:latin typeface="+mn-lt"/>
                          <a:ea typeface="+mn-ea"/>
                        </a:rPr>
                        <a:t>,</a:t>
                      </a:r>
                      <a:r>
                        <a:rPr lang="zh-CN" sz="2800" b="0" dirty="0">
                          <a:solidFill>
                            <a:schemeClr val="tx1"/>
                          </a:solidFill>
                          <a:effectLst/>
                          <a:latin typeface="+mn-lt"/>
                          <a:ea typeface="+mn-ea"/>
                        </a:rPr>
                        <a:t>球形部分装满固体干燥剂</a:t>
                      </a:r>
                      <a:r>
                        <a:rPr lang="en-US" sz="2800" b="0" dirty="0">
                          <a:solidFill>
                            <a:schemeClr val="tx1"/>
                          </a:solidFill>
                          <a:effectLst/>
                          <a:latin typeface="+mn-lt"/>
                          <a:ea typeface="+mn-ea"/>
                        </a:rPr>
                        <a:t>;(2)</a:t>
                      </a:r>
                      <a:r>
                        <a:rPr lang="zh-CN" sz="2800" b="0" dirty="0">
                          <a:solidFill>
                            <a:schemeClr val="tx1"/>
                          </a:solidFill>
                          <a:effectLst/>
                          <a:latin typeface="+mn-lt"/>
                          <a:ea typeface="+mn-ea"/>
                        </a:rPr>
                        <a:t>干燥剂或吸收剂均为颗粒状固体</a:t>
                      </a:r>
                      <a:r>
                        <a:rPr lang="en-US" sz="2800" b="0" dirty="0">
                          <a:solidFill>
                            <a:schemeClr val="tx1"/>
                          </a:solidFill>
                          <a:effectLst/>
                          <a:latin typeface="+mn-lt"/>
                          <a:ea typeface="+mn-ea"/>
                        </a:rPr>
                        <a:t>,</a:t>
                      </a:r>
                      <a:r>
                        <a:rPr lang="zh-CN" sz="2800" b="0" dirty="0">
                          <a:solidFill>
                            <a:schemeClr val="tx1"/>
                          </a:solidFill>
                          <a:effectLst/>
                          <a:latin typeface="+mn-lt"/>
                          <a:ea typeface="+mn-ea"/>
                        </a:rPr>
                        <a:t>装入干燥管内的药品颗粒不能太大或太小</a:t>
                      </a:r>
                      <a:r>
                        <a:rPr lang="en-US" sz="2800" b="0" dirty="0">
                          <a:solidFill>
                            <a:schemeClr val="tx1"/>
                          </a:solidFill>
                          <a:effectLst/>
                          <a:latin typeface="+mn-lt"/>
                          <a:ea typeface="+mn-ea"/>
                        </a:rPr>
                        <a:t>,</a:t>
                      </a:r>
                      <a:r>
                        <a:rPr lang="zh-CN" sz="2800" b="0" dirty="0">
                          <a:solidFill>
                            <a:schemeClr val="tx1"/>
                          </a:solidFill>
                          <a:effectLst/>
                          <a:latin typeface="+mn-lt"/>
                          <a:ea typeface="+mn-ea"/>
                        </a:rPr>
                        <a:t>太小时气流不畅通</a:t>
                      </a:r>
                      <a:r>
                        <a:rPr lang="en-US" sz="2800" b="0" dirty="0">
                          <a:solidFill>
                            <a:schemeClr val="tx1"/>
                          </a:solidFill>
                          <a:effectLst/>
                          <a:latin typeface="+mn-lt"/>
                          <a:ea typeface="+mn-ea"/>
                        </a:rPr>
                        <a:t>,</a:t>
                      </a:r>
                      <a:r>
                        <a:rPr lang="zh-CN" sz="2800" b="0" dirty="0">
                          <a:solidFill>
                            <a:schemeClr val="tx1"/>
                          </a:solidFill>
                          <a:effectLst/>
                          <a:latin typeface="+mn-lt"/>
                          <a:ea typeface="+mn-ea"/>
                        </a:rPr>
                        <a:t>太大时干燥效果不好</a:t>
                      </a:r>
                      <a:endParaRPr lang="zh-CN" sz="2800" b="0" dirty="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188105340"/>
                  </a:ext>
                </a:extLst>
              </a:tr>
            </a:tbl>
          </a:graphicData>
        </a:graphic>
      </p:graphicFrame>
      <p:pic>
        <p:nvPicPr>
          <p:cNvPr id="14" name="M14-1.jpg">
            <a:extLst>
              <a:ext uri="{FF2B5EF4-FFF2-40B4-BE49-F238E27FC236}">
                <a16:creationId xmlns="" xmlns:a16="http://schemas.microsoft.com/office/drawing/2014/main" id="{070BB996-4A96-4D25-B292-34C8A65035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7975" y="2079598"/>
            <a:ext cx="1243409" cy="1296320"/>
          </a:xfrm>
          <a:prstGeom prst="rect">
            <a:avLst/>
          </a:prstGeom>
          <a:noFill/>
          <a:extLst>
            <a:ext uri="{909E8E84-426E-40DD-AFC4-6F175D3DCCD1}">
              <a14:hiddenFill xmlns:a14="http://schemas.microsoft.com/office/drawing/2010/main">
                <a:solidFill>
                  <a:srgbClr val="FFFFFF"/>
                </a:solidFill>
              </a14:hiddenFill>
            </a:ext>
          </a:extLst>
        </p:spPr>
      </p:pic>
      <p:pic>
        <p:nvPicPr>
          <p:cNvPr id="15" name="M14-2.jpg">
            <a:extLst>
              <a:ext uri="{FF2B5EF4-FFF2-40B4-BE49-F238E27FC236}">
                <a16:creationId xmlns="" xmlns:a16="http://schemas.microsoft.com/office/drawing/2014/main" id="{57F81A69-3770-4C17-819C-4A452EDB39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786" y="4437081"/>
            <a:ext cx="1613786" cy="1005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38458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 xmlns:a16="http://schemas.microsoft.com/office/drawing/2014/main" id="{E21ABC8D-1C46-4B5A-9C88-3EA50E8EBABA}"/>
              </a:ext>
            </a:extLst>
          </p:cNvPr>
          <p:cNvSpPr/>
          <p:nvPr/>
        </p:nvSpPr>
        <p:spPr>
          <a:xfrm>
            <a:off x="9267824" y="0"/>
            <a:ext cx="194512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专题二十二  化学实验基础</a:t>
            </a:r>
          </a:p>
        </p:txBody>
      </p:sp>
      <p:sp>
        <p:nvSpPr>
          <p:cNvPr id="10" name="矩形 9">
            <a:extLst>
              <a:ext uri="{FF2B5EF4-FFF2-40B4-BE49-F238E27FC236}">
                <a16:creationId xmlns="" xmlns:a16="http://schemas.microsoft.com/office/drawing/2014/main" id="{624ADB48-4E96-4B52-B003-1986B52AF0A6}"/>
              </a:ext>
            </a:extLst>
          </p:cNvPr>
          <p:cNvSpPr/>
          <p:nvPr/>
        </p:nvSpPr>
        <p:spPr>
          <a:xfrm>
            <a:off x="234043" y="281109"/>
            <a:ext cx="11723913" cy="662297"/>
          </a:xfrm>
          <a:prstGeom prst="rect">
            <a:avLst/>
          </a:prstGeom>
        </p:spPr>
        <p:txBody>
          <a:bodyPr wrap="square">
            <a:spAutoFit/>
          </a:bodyPr>
          <a:lstStyle/>
          <a:p>
            <a:pPr algn="r">
              <a:lnSpc>
                <a:spcPct val="150000"/>
              </a:lnSpc>
            </a:pPr>
            <a:r>
              <a:rPr lang="en-US" altLang="zh-CN" sz="2800" dirty="0"/>
              <a:t>(</a:t>
            </a:r>
            <a:r>
              <a:rPr lang="zh-CN" altLang="en-US" sz="2800" dirty="0"/>
              <a:t>续表</a:t>
            </a:r>
            <a:r>
              <a:rPr lang="en-US" altLang="zh-CN" sz="2800" dirty="0"/>
              <a:t>)</a:t>
            </a:r>
            <a:endParaRPr lang="zh-CN" altLang="zh-CN" sz="2800" dirty="0"/>
          </a:p>
        </p:txBody>
      </p:sp>
      <p:graphicFrame>
        <p:nvGraphicFramePr>
          <p:cNvPr id="8" name="表格 7">
            <a:extLst>
              <a:ext uri="{FF2B5EF4-FFF2-40B4-BE49-F238E27FC236}">
                <a16:creationId xmlns="" xmlns:a16="http://schemas.microsoft.com/office/drawing/2014/main" id="{163290D3-4889-4803-A219-C827CFCB617D}"/>
              </a:ext>
            </a:extLst>
          </p:cNvPr>
          <p:cNvGraphicFramePr>
            <a:graphicFrameLocks noGrp="1"/>
          </p:cNvGraphicFramePr>
          <p:nvPr>
            <p:extLst>
              <p:ext uri="{D42A27DB-BD31-4B8C-83A1-F6EECF244321}">
                <p14:modId xmlns:p14="http://schemas.microsoft.com/office/powerpoint/2010/main" val="3260746690"/>
              </p:ext>
            </p:extLst>
          </p:nvPr>
        </p:nvGraphicFramePr>
        <p:xfrm>
          <a:off x="315686" y="1018434"/>
          <a:ext cx="11560628" cy="5433166"/>
        </p:xfrm>
        <a:graphic>
          <a:graphicData uri="http://schemas.openxmlformats.org/drawingml/2006/table">
            <a:tbl>
              <a:tblPr firstRow="1" firstCol="1" bandRow="1">
                <a:tableStyleId>{5C22544A-7EE6-4342-B048-85BDC9FD1C3A}</a:tableStyleId>
              </a:tblPr>
              <a:tblGrid>
                <a:gridCol w="2491014">
                  <a:extLst>
                    <a:ext uri="{9D8B030D-6E8A-4147-A177-3AD203B41FA5}">
                      <a16:colId xmlns="" xmlns:a16="http://schemas.microsoft.com/office/drawing/2014/main" val="1914687037"/>
                    </a:ext>
                  </a:extLst>
                </a:gridCol>
                <a:gridCol w="4464957">
                  <a:extLst>
                    <a:ext uri="{9D8B030D-6E8A-4147-A177-3AD203B41FA5}">
                      <a16:colId xmlns="" xmlns:a16="http://schemas.microsoft.com/office/drawing/2014/main" val="1793104818"/>
                    </a:ext>
                  </a:extLst>
                </a:gridCol>
                <a:gridCol w="4604657">
                  <a:extLst>
                    <a:ext uri="{9D8B030D-6E8A-4147-A177-3AD203B41FA5}">
                      <a16:colId xmlns="" xmlns:a16="http://schemas.microsoft.com/office/drawing/2014/main" val="4040549422"/>
                    </a:ext>
                  </a:extLst>
                </a:gridCol>
              </a:tblGrid>
              <a:tr h="1064436">
                <a:tc>
                  <a:txBody>
                    <a:bodyPr/>
                    <a:lstStyle/>
                    <a:p>
                      <a:pPr algn="ctr">
                        <a:lnSpc>
                          <a:spcPct val="120000"/>
                        </a:lnSpc>
                        <a:spcAft>
                          <a:spcPts val="0"/>
                        </a:spcAft>
                      </a:pPr>
                      <a:r>
                        <a:rPr lang="zh-CN" sz="2800" b="0" dirty="0">
                          <a:solidFill>
                            <a:schemeClr val="tx1"/>
                          </a:solidFill>
                          <a:effectLst/>
                          <a:latin typeface="+mn-lt"/>
                          <a:ea typeface="+mn-ea"/>
                        </a:rPr>
                        <a:t>仪器图形与</a:t>
                      </a:r>
                    </a:p>
                    <a:p>
                      <a:pPr algn="ctr">
                        <a:lnSpc>
                          <a:spcPct val="120000"/>
                        </a:lnSpc>
                        <a:spcAft>
                          <a:spcPts val="0"/>
                        </a:spcAft>
                      </a:pPr>
                      <a:r>
                        <a:rPr lang="zh-CN" sz="2800" b="0" dirty="0">
                          <a:solidFill>
                            <a:schemeClr val="tx1"/>
                          </a:solidFill>
                          <a:effectLst/>
                          <a:latin typeface="+mn-lt"/>
                          <a:ea typeface="+mn-ea"/>
                        </a:rPr>
                        <a:t>名称</a:t>
                      </a:r>
                      <a:endParaRPr lang="zh-CN" sz="2800" b="0" dirty="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spcAft>
                          <a:spcPts val="0"/>
                        </a:spcAft>
                      </a:pPr>
                      <a:r>
                        <a:rPr lang="zh-CN" sz="2800" b="0" dirty="0">
                          <a:solidFill>
                            <a:schemeClr val="tx1"/>
                          </a:solidFill>
                          <a:effectLst/>
                          <a:latin typeface="+mn-lt"/>
                          <a:ea typeface="+mn-ea"/>
                        </a:rPr>
                        <a:t>主要用途</a:t>
                      </a:r>
                      <a:endParaRPr lang="zh-CN" sz="2800" b="0" dirty="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spcAft>
                          <a:spcPts val="0"/>
                        </a:spcAft>
                      </a:pPr>
                      <a:r>
                        <a:rPr lang="zh-CN" sz="2800" b="0" dirty="0">
                          <a:solidFill>
                            <a:schemeClr val="tx1"/>
                          </a:solidFill>
                          <a:effectLst/>
                          <a:latin typeface="+mn-lt"/>
                          <a:ea typeface="+mn-ea"/>
                        </a:rPr>
                        <a:t>使用方法和注意事项</a:t>
                      </a:r>
                      <a:endParaRPr lang="zh-CN" sz="2800" b="0" dirty="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137345620"/>
                  </a:ext>
                </a:extLst>
              </a:tr>
              <a:tr h="2184365">
                <a:tc>
                  <a:txBody>
                    <a:bodyPr/>
                    <a:lstStyle/>
                    <a:p>
                      <a:pPr algn="ctr">
                        <a:lnSpc>
                          <a:spcPct val="120000"/>
                        </a:lnSpc>
                        <a:spcAft>
                          <a:spcPts val="0"/>
                        </a:spcAft>
                      </a:pPr>
                      <a:endParaRPr lang="en-US" sz="2800" b="0" dirty="0">
                        <a:solidFill>
                          <a:srgbClr val="000000"/>
                        </a:solidFill>
                        <a:effectLst/>
                        <a:latin typeface="NEU-BZ-S92"/>
                        <a:ea typeface="方正书宋_GBK"/>
                        <a:cs typeface="Times New Roman" panose="02020603050405020304" pitchFamily="18" charset="0"/>
                      </a:endParaRPr>
                    </a:p>
                    <a:p>
                      <a:pPr algn="ctr">
                        <a:lnSpc>
                          <a:spcPct val="120000"/>
                        </a:lnSpc>
                        <a:spcAft>
                          <a:spcPts val="0"/>
                        </a:spcAft>
                      </a:pPr>
                      <a:endParaRPr lang="en-US" altLang="zh-CN" sz="2800" b="0" dirty="0">
                        <a:solidFill>
                          <a:srgbClr val="000000"/>
                        </a:solidFill>
                        <a:effectLst/>
                        <a:latin typeface="NEU-BZ-S92"/>
                        <a:ea typeface="方正书宋_GBK"/>
                        <a:cs typeface="Times New Roman" panose="02020603050405020304" pitchFamily="18" charset="0"/>
                      </a:endParaRPr>
                    </a:p>
                    <a:p>
                      <a:pPr algn="ctr">
                        <a:lnSpc>
                          <a:spcPct val="120000"/>
                        </a:lnSpc>
                        <a:spcAft>
                          <a:spcPts val="0"/>
                        </a:spcAft>
                      </a:pPr>
                      <a:r>
                        <a:rPr lang="zh-CN" sz="2800" b="0" dirty="0">
                          <a:solidFill>
                            <a:srgbClr val="000000"/>
                          </a:solidFill>
                          <a:effectLst/>
                          <a:latin typeface="NEU-BZ-S92"/>
                          <a:ea typeface="方正书宋_GBK"/>
                          <a:cs typeface="Times New Roman" panose="02020603050405020304" pitchFamily="18" charset="0"/>
                        </a:rPr>
                        <a:t>干燥器</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20000"/>
                        </a:lnSpc>
                        <a:spcAft>
                          <a:spcPts val="0"/>
                        </a:spcAft>
                      </a:pPr>
                      <a:r>
                        <a:rPr lang="en-US" sz="2800">
                          <a:solidFill>
                            <a:srgbClr val="000000"/>
                          </a:solidFill>
                          <a:effectLst/>
                          <a:latin typeface="方正书宋_GBK"/>
                          <a:ea typeface="方正书宋_GBK"/>
                          <a:cs typeface="Times New Roman" panose="02020603050405020304" pitchFamily="18" charset="0"/>
                        </a:rPr>
                        <a:t>(</a:t>
                      </a:r>
                      <a:r>
                        <a:rPr lang="en-US" sz="2800">
                          <a:solidFill>
                            <a:srgbClr val="000000"/>
                          </a:solidFill>
                          <a:effectLst/>
                          <a:latin typeface="NEU-BZ-S92"/>
                          <a:ea typeface="方正书宋_GBK"/>
                          <a:cs typeface="Times New Roman" panose="02020603050405020304" pitchFamily="18" charset="0"/>
                        </a:rPr>
                        <a:t>1</a:t>
                      </a:r>
                      <a:r>
                        <a:rPr lang="en-US" sz="2800">
                          <a:solidFill>
                            <a:srgbClr val="000000"/>
                          </a:solidFill>
                          <a:effectLst/>
                          <a:latin typeface="方正书宋_GBK"/>
                          <a:ea typeface="方正书宋_GBK"/>
                          <a:cs typeface="Times New Roman" panose="02020603050405020304" pitchFamily="18" charset="0"/>
                        </a:rPr>
                        <a:t>)</a:t>
                      </a:r>
                      <a:r>
                        <a:rPr lang="zh-CN" sz="2800">
                          <a:solidFill>
                            <a:srgbClr val="000000"/>
                          </a:solidFill>
                          <a:effectLst/>
                          <a:latin typeface="NEU-BZ-S92"/>
                          <a:ea typeface="方正书宋_GBK"/>
                          <a:cs typeface="Times New Roman" panose="02020603050405020304" pitchFamily="18" charset="0"/>
                        </a:rPr>
                        <a:t>用于存放干燥的物质</a:t>
                      </a:r>
                      <a:r>
                        <a:rPr lang="en-US" sz="2800">
                          <a:solidFill>
                            <a:srgbClr val="000000"/>
                          </a:solidFill>
                          <a:effectLst/>
                          <a:latin typeface="方正书宋_GBK"/>
                          <a:ea typeface="方正书宋_GBK"/>
                          <a:cs typeface="Times New Roman" panose="02020603050405020304" pitchFamily="18" charset="0"/>
                        </a:rPr>
                        <a:t>;(</a:t>
                      </a:r>
                      <a:r>
                        <a:rPr lang="en-US" sz="2800">
                          <a:solidFill>
                            <a:srgbClr val="000000"/>
                          </a:solidFill>
                          <a:effectLst/>
                          <a:latin typeface="NEU-BZ-S92"/>
                          <a:ea typeface="方正书宋_GBK"/>
                          <a:cs typeface="Times New Roman" panose="02020603050405020304" pitchFamily="18" charset="0"/>
                        </a:rPr>
                        <a:t>2</a:t>
                      </a:r>
                      <a:r>
                        <a:rPr lang="en-US" sz="2800">
                          <a:solidFill>
                            <a:srgbClr val="000000"/>
                          </a:solidFill>
                          <a:effectLst/>
                          <a:latin typeface="方正书宋_GBK"/>
                          <a:ea typeface="方正书宋_GBK"/>
                          <a:cs typeface="Times New Roman" panose="02020603050405020304" pitchFamily="18" charset="0"/>
                        </a:rPr>
                        <a:t>)</a:t>
                      </a:r>
                      <a:r>
                        <a:rPr lang="zh-CN" sz="2800">
                          <a:solidFill>
                            <a:srgbClr val="000000"/>
                          </a:solidFill>
                          <a:effectLst/>
                          <a:latin typeface="NEU-BZ-S92"/>
                          <a:ea typeface="方正书宋_GBK"/>
                          <a:cs typeface="Times New Roman" panose="02020603050405020304" pitchFamily="18" charset="0"/>
                        </a:rPr>
                        <a:t>用于潮湿物质的干燥</a:t>
                      </a:r>
                      <a:r>
                        <a:rPr lang="en-US" sz="2800">
                          <a:solidFill>
                            <a:srgbClr val="000000"/>
                          </a:solidFill>
                          <a:effectLst/>
                          <a:latin typeface="方正书宋_GBK"/>
                          <a:ea typeface="方正书宋_GBK"/>
                          <a:cs typeface="Times New Roman" panose="02020603050405020304" pitchFamily="18" charset="0"/>
                        </a:rPr>
                        <a:t>;(</a:t>
                      </a:r>
                      <a:r>
                        <a:rPr lang="en-US" sz="2800">
                          <a:solidFill>
                            <a:srgbClr val="000000"/>
                          </a:solidFill>
                          <a:effectLst/>
                          <a:latin typeface="NEU-BZ-S92"/>
                          <a:ea typeface="方正书宋_GBK"/>
                          <a:cs typeface="Times New Roman" panose="02020603050405020304" pitchFamily="18" charset="0"/>
                        </a:rPr>
                        <a:t>3</a:t>
                      </a:r>
                      <a:r>
                        <a:rPr lang="en-US" sz="2800">
                          <a:solidFill>
                            <a:srgbClr val="000000"/>
                          </a:solidFill>
                          <a:effectLst/>
                          <a:latin typeface="方正书宋_GBK"/>
                          <a:ea typeface="方正书宋_GBK"/>
                          <a:cs typeface="Times New Roman" panose="02020603050405020304" pitchFamily="18" charset="0"/>
                        </a:rPr>
                        <a:t>)</a:t>
                      </a:r>
                      <a:r>
                        <a:rPr lang="zh-CN" sz="2800">
                          <a:solidFill>
                            <a:srgbClr val="000000"/>
                          </a:solidFill>
                          <a:effectLst/>
                          <a:latin typeface="NEU-BZ-S92"/>
                          <a:ea typeface="方正书宋_GBK"/>
                          <a:cs typeface="Times New Roman" panose="02020603050405020304" pitchFamily="18" charset="0"/>
                        </a:rPr>
                        <a:t>用于坩埚、蒸发皿中的物质灼烧后冷却</a:t>
                      </a: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20000"/>
                        </a:lnSpc>
                        <a:spcAft>
                          <a:spcPts val="0"/>
                        </a:spcAft>
                      </a:pPr>
                      <a:r>
                        <a:rPr lang="en-US" sz="2800" dirty="0">
                          <a:solidFill>
                            <a:srgbClr val="000000"/>
                          </a:solidFill>
                          <a:effectLst/>
                          <a:latin typeface="方正书宋_GBK"/>
                          <a:ea typeface="方正书宋_GBK"/>
                          <a:cs typeface="Times New Roman" panose="02020603050405020304" pitchFamily="18" charset="0"/>
                        </a:rPr>
                        <a:t>(</a:t>
                      </a:r>
                      <a:r>
                        <a:rPr lang="en-US" sz="2800" dirty="0">
                          <a:solidFill>
                            <a:srgbClr val="000000"/>
                          </a:solidFill>
                          <a:effectLst/>
                          <a:latin typeface="NEU-BZ-S92"/>
                          <a:ea typeface="方正书宋_GBK"/>
                          <a:cs typeface="Times New Roman" panose="02020603050405020304" pitchFamily="18" charset="0"/>
                        </a:rPr>
                        <a:t>1</a:t>
                      </a:r>
                      <a:r>
                        <a:rPr lang="en-US" sz="2800" dirty="0">
                          <a:solidFill>
                            <a:srgbClr val="000000"/>
                          </a:solidFill>
                          <a:effectLst/>
                          <a:latin typeface="方正书宋_GBK"/>
                          <a:ea typeface="方正书宋_GBK"/>
                          <a:cs typeface="Times New Roman" panose="02020603050405020304" pitchFamily="18" charset="0"/>
                        </a:rPr>
                        <a:t>)</a:t>
                      </a:r>
                      <a:r>
                        <a:rPr lang="zh-CN" sz="2800" dirty="0">
                          <a:solidFill>
                            <a:srgbClr val="000000"/>
                          </a:solidFill>
                          <a:effectLst/>
                          <a:latin typeface="NEU-BZ-S92"/>
                          <a:ea typeface="方正书宋_GBK"/>
                          <a:cs typeface="Times New Roman" panose="02020603050405020304" pitchFamily="18" charset="0"/>
                        </a:rPr>
                        <a:t>过热的物质应稍冷后放入</a:t>
                      </a:r>
                      <a:r>
                        <a:rPr lang="en-US" sz="2800" dirty="0">
                          <a:solidFill>
                            <a:srgbClr val="000000"/>
                          </a:solidFill>
                          <a:effectLst/>
                          <a:latin typeface="方正书宋_GBK"/>
                          <a:ea typeface="方正书宋_GBK"/>
                          <a:cs typeface="Times New Roman" panose="02020603050405020304" pitchFamily="18" charset="0"/>
                        </a:rPr>
                        <a:t>;(</a:t>
                      </a:r>
                      <a:r>
                        <a:rPr lang="en-US" sz="2800" dirty="0">
                          <a:solidFill>
                            <a:srgbClr val="000000"/>
                          </a:solidFill>
                          <a:effectLst/>
                          <a:latin typeface="NEU-BZ-S92"/>
                          <a:ea typeface="方正书宋_GBK"/>
                          <a:cs typeface="Times New Roman" panose="02020603050405020304" pitchFamily="18" charset="0"/>
                        </a:rPr>
                        <a:t>2</a:t>
                      </a:r>
                      <a:r>
                        <a:rPr lang="en-US" sz="2800" dirty="0">
                          <a:solidFill>
                            <a:srgbClr val="000000"/>
                          </a:solidFill>
                          <a:effectLst/>
                          <a:latin typeface="方正书宋_GBK"/>
                          <a:ea typeface="方正书宋_GBK"/>
                          <a:cs typeface="Times New Roman" panose="02020603050405020304" pitchFamily="18" charset="0"/>
                        </a:rPr>
                        <a:t>)</a:t>
                      </a:r>
                      <a:r>
                        <a:rPr lang="zh-CN" sz="2800" dirty="0">
                          <a:solidFill>
                            <a:srgbClr val="000000"/>
                          </a:solidFill>
                          <a:effectLst/>
                          <a:latin typeface="NEU-BZ-S92"/>
                          <a:ea typeface="方正书宋_GBK"/>
                          <a:cs typeface="Times New Roman" panose="02020603050405020304" pitchFamily="18" charset="0"/>
                        </a:rPr>
                        <a:t>磨口处应涂一层凡士林</a:t>
                      </a:r>
                      <a:r>
                        <a:rPr lang="en-US" sz="2800" dirty="0">
                          <a:solidFill>
                            <a:srgbClr val="000000"/>
                          </a:solidFill>
                          <a:effectLst/>
                          <a:latin typeface="方正书宋_GBK"/>
                          <a:ea typeface="方正书宋_GBK"/>
                          <a:cs typeface="Times New Roman" panose="02020603050405020304" pitchFamily="18" charset="0"/>
                        </a:rPr>
                        <a:t>,</a:t>
                      </a:r>
                      <a:r>
                        <a:rPr lang="zh-CN" sz="2800" dirty="0">
                          <a:solidFill>
                            <a:srgbClr val="000000"/>
                          </a:solidFill>
                          <a:effectLst/>
                          <a:latin typeface="NEU-BZ-S92"/>
                          <a:ea typeface="方正书宋_GBK"/>
                          <a:cs typeface="Times New Roman" panose="02020603050405020304" pitchFamily="18" charset="0"/>
                        </a:rPr>
                        <a:t>便于器皿密封</a:t>
                      </a:r>
                      <a:r>
                        <a:rPr lang="en-US" sz="2800" dirty="0">
                          <a:solidFill>
                            <a:srgbClr val="000000"/>
                          </a:solidFill>
                          <a:effectLst/>
                          <a:latin typeface="方正书宋_GBK"/>
                          <a:ea typeface="方正书宋_GBK"/>
                          <a:cs typeface="Times New Roman" panose="02020603050405020304" pitchFamily="18" charset="0"/>
                        </a:rPr>
                        <a:t>;(</a:t>
                      </a:r>
                      <a:r>
                        <a:rPr lang="en-US" sz="2800" dirty="0">
                          <a:solidFill>
                            <a:srgbClr val="000000"/>
                          </a:solidFill>
                          <a:effectLst/>
                          <a:latin typeface="NEU-BZ-S92"/>
                          <a:ea typeface="方正书宋_GBK"/>
                          <a:cs typeface="Times New Roman" panose="02020603050405020304" pitchFamily="18" charset="0"/>
                        </a:rPr>
                        <a:t>3</a:t>
                      </a:r>
                      <a:r>
                        <a:rPr lang="en-US" sz="2800" dirty="0">
                          <a:solidFill>
                            <a:srgbClr val="000000"/>
                          </a:solidFill>
                          <a:effectLst/>
                          <a:latin typeface="方正书宋_GBK"/>
                          <a:ea typeface="方正书宋_GBK"/>
                          <a:cs typeface="Times New Roman" panose="02020603050405020304" pitchFamily="18" charset="0"/>
                        </a:rPr>
                        <a:t>)</a:t>
                      </a:r>
                      <a:r>
                        <a:rPr lang="zh-CN" sz="2800" dirty="0">
                          <a:solidFill>
                            <a:srgbClr val="000000"/>
                          </a:solidFill>
                          <a:effectLst/>
                          <a:latin typeface="NEU-BZ-S92"/>
                          <a:ea typeface="方正书宋_GBK"/>
                          <a:cs typeface="Times New Roman" panose="02020603050405020304" pitchFamily="18" charset="0"/>
                        </a:rPr>
                        <a:t>开盖时</a:t>
                      </a:r>
                      <a:r>
                        <a:rPr lang="en-US" sz="2800" dirty="0">
                          <a:solidFill>
                            <a:srgbClr val="000000"/>
                          </a:solidFill>
                          <a:effectLst/>
                          <a:latin typeface="方正书宋_GBK"/>
                          <a:ea typeface="方正书宋_GBK"/>
                          <a:cs typeface="Times New Roman" panose="02020603050405020304" pitchFamily="18" charset="0"/>
                        </a:rPr>
                        <a:t>,</a:t>
                      </a:r>
                      <a:r>
                        <a:rPr lang="zh-CN" sz="2800" dirty="0">
                          <a:solidFill>
                            <a:srgbClr val="000000"/>
                          </a:solidFill>
                          <a:effectLst/>
                          <a:latin typeface="NEU-BZ-S92"/>
                          <a:ea typeface="方正书宋_GBK"/>
                          <a:cs typeface="Times New Roman" panose="02020603050405020304" pitchFamily="18" charset="0"/>
                        </a:rPr>
                        <a:t>只平推不拔</a:t>
                      </a: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827000459"/>
                  </a:ext>
                </a:extLst>
              </a:tr>
              <a:tr h="2184365">
                <a:tc>
                  <a:txBody>
                    <a:bodyPr/>
                    <a:lstStyle/>
                    <a:p>
                      <a:pPr algn="ctr">
                        <a:lnSpc>
                          <a:spcPct val="120000"/>
                        </a:lnSpc>
                        <a:spcAft>
                          <a:spcPts val="0"/>
                        </a:spcAft>
                      </a:pPr>
                      <a:endParaRPr lang="en-US" sz="2800" b="0" dirty="0">
                        <a:solidFill>
                          <a:srgbClr val="000000"/>
                        </a:solidFill>
                        <a:effectLst/>
                        <a:latin typeface="NEU-BZ-S92"/>
                        <a:ea typeface="方正书宋_GBK"/>
                        <a:cs typeface="Times New Roman" panose="02020603050405020304" pitchFamily="18" charset="0"/>
                      </a:endParaRPr>
                    </a:p>
                    <a:p>
                      <a:pPr algn="ctr">
                        <a:lnSpc>
                          <a:spcPct val="120000"/>
                        </a:lnSpc>
                        <a:spcAft>
                          <a:spcPts val="0"/>
                        </a:spcAft>
                      </a:pPr>
                      <a:endParaRPr lang="en-US" sz="2800" b="0" dirty="0">
                        <a:solidFill>
                          <a:srgbClr val="000000"/>
                        </a:solidFill>
                        <a:effectLst/>
                        <a:latin typeface="NEU-BZ-S92"/>
                        <a:ea typeface="方正书宋_GBK"/>
                        <a:cs typeface="Times New Roman" panose="02020603050405020304" pitchFamily="18" charset="0"/>
                      </a:endParaRPr>
                    </a:p>
                    <a:p>
                      <a:pPr algn="ctr">
                        <a:lnSpc>
                          <a:spcPct val="120000"/>
                        </a:lnSpc>
                        <a:spcAft>
                          <a:spcPts val="0"/>
                        </a:spcAft>
                      </a:pPr>
                      <a:endParaRPr lang="en-US" sz="2800" b="0" dirty="0">
                        <a:solidFill>
                          <a:srgbClr val="000000"/>
                        </a:solidFill>
                        <a:effectLst/>
                        <a:latin typeface="NEU-BZ-S92"/>
                        <a:ea typeface="方正书宋_GBK"/>
                        <a:cs typeface="Times New Roman" panose="02020603050405020304" pitchFamily="18" charset="0"/>
                      </a:endParaRPr>
                    </a:p>
                    <a:p>
                      <a:pPr algn="ctr">
                        <a:lnSpc>
                          <a:spcPct val="120000"/>
                        </a:lnSpc>
                        <a:spcAft>
                          <a:spcPts val="0"/>
                        </a:spcAft>
                      </a:pPr>
                      <a:r>
                        <a:rPr lang="zh-CN" sz="2800" b="0" dirty="0">
                          <a:solidFill>
                            <a:srgbClr val="000000"/>
                          </a:solidFill>
                          <a:effectLst/>
                          <a:latin typeface="NEU-BZ-S92"/>
                          <a:ea typeface="方正书宋_GBK"/>
                          <a:cs typeface="Times New Roman" panose="02020603050405020304" pitchFamily="18" charset="0"/>
                        </a:rPr>
                        <a:t>冷凝管</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20000"/>
                        </a:lnSpc>
                        <a:spcAft>
                          <a:spcPts val="0"/>
                        </a:spcAft>
                      </a:pPr>
                      <a:r>
                        <a:rPr lang="en-US" sz="2800">
                          <a:solidFill>
                            <a:srgbClr val="000000"/>
                          </a:solidFill>
                          <a:effectLst/>
                          <a:latin typeface="方正书宋_GBK"/>
                          <a:ea typeface="方正书宋_GBK"/>
                          <a:cs typeface="Times New Roman" panose="02020603050405020304" pitchFamily="18" charset="0"/>
                        </a:rPr>
                        <a:t>(</a:t>
                      </a:r>
                      <a:r>
                        <a:rPr lang="en-US" sz="2800">
                          <a:solidFill>
                            <a:srgbClr val="000000"/>
                          </a:solidFill>
                          <a:effectLst/>
                          <a:latin typeface="NEU-BZ-S92"/>
                          <a:ea typeface="方正书宋_GBK"/>
                          <a:cs typeface="Times New Roman" panose="02020603050405020304" pitchFamily="18" charset="0"/>
                        </a:rPr>
                        <a:t>1</a:t>
                      </a:r>
                      <a:r>
                        <a:rPr lang="en-US" sz="2800">
                          <a:solidFill>
                            <a:srgbClr val="000000"/>
                          </a:solidFill>
                          <a:effectLst/>
                          <a:latin typeface="方正书宋_GBK"/>
                          <a:ea typeface="方正书宋_GBK"/>
                          <a:cs typeface="Times New Roman" panose="02020603050405020304" pitchFamily="18" charset="0"/>
                        </a:rPr>
                        <a:t>)</a:t>
                      </a:r>
                      <a:r>
                        <a:rPr lang="zh-CN" sz="2800">
                          <a:solidFill>
                            <a:srgbClr val="000000"/>
                          </a:solidFill>
                          <a:effectLst/>
                          <a:latin typeface="NEU-BZ-S92"/>
                          <a:ea typeface="方正书宋_GBK"/>
                          <a:cs typeface="Times New Roman" panose="02020603050405020304" pitchFamily="18" charset="0"/>
                        </a:rPr>
                        <a:t>用于蒸馏或分馏时冷凝易液化的气体</a:t>
                      </a:r>
                      <a:r>
                        <a:rPr lang="en-US" sz="2800">
                          <a:solidFill>
                            <a:srgbClr val="000000"/>
                          </a:solidFill>
                          <a:effectLst/>
                          <a:latin typeface="方正书宋_GBK"/>
                          <a:ea typeface="方正书宋_GBK"/>
                          <a:cs typeface="Times New Roman" panose="02020603050405020304" pitchFamily="18" charset="0"/>
                        </a:rPr>
                        <a:t>;(</a:t>
                      </a:r>
                      <a:r>
                        <a:rPr lang="en-US" sz="2800">
                          <a:solidFill>
                            <a:srgbClr val="000000"/>
                          </a:solidFill>
                          <a:effectLst/>
                          <a:latin typeface="NEU-BZ-S92"/>
                          <a:ea typeface="方正书宋_GBK"/>
                          <a:cs typeface="Times New Roman" panose="02020603050405020304" pitchFamily="18" charset="0"/>
                        </a:rPr>
                        <a:t>2</a:t>
                      </a:r>
                      <a:r>
                        <a:rPr lang="en-US" sz="2800">
                          <a:solidFill>
                            <a:srgbClr val="000000"/>
                          </a:solidFill>
                          <a:effectLst/>
                          <a:latin typeface="方正书宋_GBK"/>
                          <a:ea typeface="方正书宋_GBK"/>
                          <a:cs typeface="Times New Roman" panose="02020603050405020304" pitchFamily="18" charset="0"/>
                        </a:rPr>
                        <a:t>)</a:t>
                      </a:r>
                      <a:r>
                        <a:rPr lang="zh-CN" sz="2800">
                          <a:solidFill>
                            <a:srgbClr val="000000"/>
                          </a:solidFill>
                          <a:effectLst/>
                          <a:latin typeface="NEU-BZ-S92"/>
                          <a:ea typeface="方正书宋_GBK"/>
                          <a:cs typeface="Times New Roman" panose="02020603050405020304" pitchFamily="18" charset="0"/>
                        </a:rPr>
                        <a:t>用于液体回流</a:t>
                      </a: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20000"/>
                        </a:lnSpc>
                        <a:spcAft>
                          <a:spcPts val="0"/>
                        </a:spcAft>
                      </a:pPr>
                      <a:r>
                        <a:rPr lang="en-US" sz="2800" dirty="0">
                          <a:solidFill>
                            <a:srgbClr val="000000"/>
                          </a:solidFill>
                          <a:effectLst/>
                          <a:latin typeface="方正书宋_GBK"/>
                          <a:ea typeface="方正书宋_GBK"/>
                          <a:cs typeface="Times New Roman" panose="02020603050405020304" pitchFamily="18" charset="0"/>
                        </a:rPr>
                        <a:t>(</a:t>
                      </a:r>
                      <a:r>
                        <a:rPr lang="en-US" sz="2800" dirty="0">
                          <a:solidFill>
                            <a:srgbClr val="000000"/>
                          </a:solidFill>
                          <a:effectLst/>
                          <a:latin typeface="NEU-BZ-S92"/>
                          <a:ea typeface="方正书宋_GBK"/>
                          <a:cs typeface="Times New Roman" panose="02020603050405020304" pitchFamily="18" charset="0"/>
                        </a:rPr>
                        <a:t>1</a:t>
                      </a:r>
                      <a:r>
                        <a:rPr lang="en-US" sz="2800" dirty="0">
                          <a:solidFill>
                            <a:srgbClr val="000000"/>
                          </a:solidFill>
                          <a:effectLst/>
                          <a:latin typeface="方正书宋_GBK"/>
                          <a:ea typeface="方正书宋_GBK"/>
                          <a:cs typeface="Times New Roman" panose="02020603050405020304" pitchFamily="18" charset="0"/>
                        </a:rPr>
                        <a:t>)</a:t>
                      </a:r>
                      <a:r>
                        <a:rPr lang="zh-CN" sz="2800" dirty="0">
                          <a:solidFill>
                            <a:srgbClr val="000000"/>
                          </a:solidFill>
                          <a:effectLst/>
                          <a:latin typeface="NEU-BZ-S92"/>
                          <a:ea typeface="方正书宋_GBK"/>
                          <a:cs typeface="Times New Roman" panose="02020603050405020304" pitchFamily="18" charset="0"/>
                        </a:rPr>
                        <a:t>直形冷凝管一般用于蒸馏或分馏时冷凝蒸气</a:t>
                      </a:r>
                      <a:r>
                        <a:rPr lang="en-US" sz="2800" dirty="0">
                          <a:solidFill>
                            <a:srgbClr val="000000"/>
                          </a:solidFill>
                          <a:effectLst/>
                          <a:latin typeface="方正书宋_GBK"/>
                          <a:ea typeface="方正书宋_GBK"/>
                          <a:cs typeface="Times New Roman" panose="02020603050405020304" pitchFamily="18" charset="0"/>
                        </a:rPr>
                        <a:t>;(</a:t>
                      </a:r>
                      <a:r>
                        <a:rPr lang="en-US" sz="2800" dirty="0">
                          <a:solidFill>
                            <a:srgbClr val="000000"/>
                          </a:solidFill>
                          <a:effectLst/>
                          <a:latin typeface="NEU-BZ-S92"/>
                          <a:ea typeface="方正书宋_GBK"/>
                          <a:cs typeface="Times New Roman" panose="02020603050405020304" pitchFamily="18" charset="0"/>
                        </a:rPr>
                        <a:t>2</a:t>
                      </a:r>
                      <a:r>
                        <a:rPr lang="en-US" sz="2800" dirty="0">
                          <a:solidFill>
                            <a:srgbClr val="000000"/>
                          </a:solidFill>
                          <a:effectLst/>
                          <a:latin typeface="方正书宋_GBK"/>
                          <a:ea typeface="方正书宋_GBK"/>
                          <a:cs typeface="Times New Roman" panose="02020603050405020304" pitchFamily="18" charset="0"/>
                        </a:rPr>
                        <a:t>)</a:t>
                      </a:r>
                      <a:r>
                        <a:rPr lang="zh-CN" sz="2800" dirty="0">
                          <a:solidFill>
                            <a:srgbClr val="000000"/>
                          </a:solidFill>
                          <a:effectLst/>
                          <a:latin typeface="NEU-BZ-S92"/>
                          <a:ea typeface="方正书宋_GBK"/>
                          <a:cs typeface="Times New Roman" panose="02020603050405020304" pitchFamily="18" charset="0"/>
                        </a:rPr>
                        <a:t>球形冷凝管通常用于液体回流</a:t>
                      </a:r>
                      <a:r>
                        <a:rPr lang="en-US" sz="2800" dirty="0">
                          <a:solidFill>
                            <a:srgbClr val="000000"/>
                          </a:solidFill>
                          <a:effectLst/>
                          <a:latin typeface="方正书宋_GBK"/>
                          <a:ea typeface="方正书宋_GBK"/>
                          <a:cs typeface="Times New Roman" panose="02020603050405020304" pitchFamily="18" charset="0"/>
                        </a:rPr>
                        <a:t>;(</a:t>
                      </a:r>
                      <a:r>
                        <a:rPr lang="en-US" sz="2800" dirty="0">
                          <a:solidFill>
                            <a:srgbClr val="000000"/>
                          </a:solidFill>
                          <a:effectLst/>
                          <a:latin typeface="NEU-BZ-S92"/>
                          <a:ea typeface="方正书宋_GBK"/>
                          <a:cs typeface="Times New Roman" panose="02020603050405020304" pitchFamily="18" charset="0"/>
                        </a:rPr>
                        <a:t>3</a:t>
                      </a:r>
                      <a:r>
                        <a:rPr lang="en-US" sz="2800" dirty="0">
                          <a:solidFill>
                            <a:srgbClr val="000000"/>
                          </a:solidFill>
                          <a:effectLst/>
                          <a:latin typeface="方正书宋_GBK"/>
                          <a:ea typeface="方正书宋_GBK"/>
                          <a:cs typeface="Times New Roman" panose="02020603050405020304" pitchFamily="18" charset="0"/>
                        </a:rPr>
                        <a:t>)</a:t>
                      </a:r>
                      <a:r>
                        <a:rPr lang="zh-CN" sz="2800" dirty="0">
                          <a:solidFill>
                            <a:srgbClr val="000000"/>
                          </a:solidFill>
                          <a:effectLst/>
                          <a:latin typeface="NEU-BZ-S92"/>
                          <a:ea typeface="方正书宋_GBK"/>
                          <a:cs typeface="Times New Roman" panose="02020603050405020304" pitchFamily="18" charset="0"/>
                        </a:rPr>
                        <a:t>冷却水下口进上口出</a:t>
                      </a: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842078630"/>
                  </a:ext>
                </a:extLst>
              </a:tr>
            </a:tbl>
          </a:graphicData>
        </a:graphic>
      </p:graphicFrame>
      <p:pic>
        <p:nvPicPr>
          <p:cNvPr id="20" name="JUNBO1.jpg">
            <a:extLst>
              <a:ext uri="{FF2B5EF4-FFF2-40B4-BE49-F238E27FC236}">
                <a16:creationId xmlns="" xmlns:a16="http://schemas.microsoft.com/office/drawing/2014/main" id="{28FDCF0F-7868-4A9E-A534-C601F6010548}"/>
              </a:ext>
            </a:extLst>
          </p:cNvPr>
          <p:cNvPicPr/>
          <p:nvPr/>
        </p:nvPicPr>
        <p:blipFill>
          <a:blip r:embed="rId2"/>
          <a:stretch>
            <a:fillRect/>
          </a:stretch>
        </p:blipFill>
        <p:spPr>
          <a:xfrm>
            <a:off x="1138488" y="4336479"/>
            <a:ext cx="798645" cy="1520244"/>
          </a:xfrm>
          <a:prstGeom prst="rect">
            <a:avLst/>
          </a:prstGeom>
        </p:spPr>
      </p:pic>
      <p:pic>
        <p:nvPicPr>
          <p:cNvPr id="21" name="M15.jpg">
            <a:extLst>
              <a:ext uri="{FF2B5EF4-FFF2-40B4-BE49-F238E27FC236}">
                <a16:creationId xmlns="" xmlns:a16="http://schemas.microsoft.com/office/drawing/2014/main" id="{013C49E7-52E9-4E13-A5CA-A6ADBAC75C4E}"/>
              </a:ext>
            </a:extLst>
          </p:cNvPr>
          <p:cNvPicPr/>
          <p:nvPr/>
        </p:nvPicPr>
        <p:blipFill>
          <a:blip r:embed="rId3"/>
          <a:stretch>
            <a:fillRect/>
          </a:stretch>
        </p:blipFill>
        <p:spPr>
          <a:xfrm>
            <a:off x="1030922" y="2426785"/>
            <a:ext cx="1039178" cy="950857"/>
          </a:xfrm>
          <a:prstGeom prst="rect">
            <a:avLst/>
          </a:prstGeom>
        </p:spPr>
      </p:pic>
    </p:spTree>
    <p:extLst>
      <p:ext uri="{BB962C8B-B14F-4D97-AF65-F5344CB8AC3E}">
        <p14:creationId xmlns:p14="http://schemas.microsoft.com/office/powerpoint/2010/main" val="16741397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 xmlns:a16="http://schemas.microsoft.com/office/drawing/2014/main" id="{E21ABC8D-1C46-4B5A-9C88-3EA50E8EBABA}"/>
              </a:ext>
            </a:extLst>
          </p:cNvPr>
          <p:cNvSpPr/>
          <p:nvPr/>
        </p:nvSpPr>
        <p:spPr>
          <a:xfrm>
            <a:off x="9267824" y="0"/>
            <a:ext cx="194512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专题二十二  化学实验基础</a:t>
            </a:r>
          </a:p>
        </p:txBody>
      </p:sp>
      <p:sp>
        <p:nvSpPr>
          <p:cNvPr id="10" name="矩形 9">
            <a:extLst>
              <a:ext uri="{FF2B5EF4-FFF2-40B4-BE49-F238E27FC236}">
                <a16:creationId xmlns="" xmlns:a16="http://schemas.microsoft.com/office/drawing/2014/main" id="{624ADB48-4E96-4B52-B003-1986B52AF0A6}"/>
              </a:ext>
            </a:extLst>
          </p:cNvPr>
          <p:cNvSpPr/>
          <p:nvPr/>
        </p:nvSpPr>
        <p:spPr>
          <a:xfrm>
            <a:off x="234043" y="324651"/>
            <a:ext cx="11723913" cy="662297"/>
          </a:xfrm>
          <a:prstGeom prst="rect">
            <a:avLst/>
          </a:prstGeom>
        </p:spPr>
        <p:txBody>
          <a:bodyPr wrap="square">
            <a:spAutoFit/>
          </a:bodyPr>
          <a:lstStyle/>
          <a:p>
            <a:pPr>
              <a:lnSpc>
                <a:spcPct val="150000"/>
              </a:lnSpc>
            </a:pPr>
            <a:r>
              <a:rPr lang="en-US" altLang="zh-CN" sz="2800" b="1" dirty="0"/>
              <a:t>4.</a:t>
            </a:r>
            <a:r>
              <a:rPr lang="zh-CN" altLang="en-US" sz="2800" b="1" dirty="0"/>
              <a:t>其他常见的仪器</a:t>
            </a:r>
            <a:endParaRPr lang="zh-CN" altLang="zh-CN" sz="2800" b="1" dirty="0"/>
          </a:p>
        </p:txBody>
      </p:sp>
      <p:graphicFrame>
        <p:nvGraphicFramePr>
          <p:cNvPr id="2" name="表格 1">
            <a:extLst>
              <a:ext uri="{FF2B5EF4-FFF2-40B4-BE49-F238E27FC236}">
                <a16:creationId xmlns="" xmlns:a16="http://schemas.microsoft.com/office/drawing/2014/main" id="{AE25B419-0569-4A67-9DB4-B314A8EC95E1}"/>
              </a:ext>
            </a:extLst>
          </p:cNvPr>
          <p:cNvGraphicFramePr>
            <a:graphicFrameLocks noGrp="1"/>
          </p:cNvGraphicFramePr>
          <p:nvPr>
            <p:extLst>
              <p:ext uri="{D42A27DB-BD31-4B8C-83A1-F6EECF244321}">
                <p14:modId xmlns:p14="http://schemas.microsoft.com/office/powerpoint/2010/main" val="519114200"/>
              </p:ext>
            </p:extLst>
          </p:nvPr>
        </p:nvGraphicFramePr>
        <p:xfrm>
          <a:off x="342900" y="1010534"/>
          <a:ext cx="11506200" cy="4992624"/>
        </p:xfrm>
        <a:graphic>
          <a:graphicData uri="http://schemas.openxmlformats.org/drawingml/2006/table">
            <a:tbl>
              <a:tblPr firstRow="1" firstCol="1" bandRow="1">
                <a:tableStyleId>{5C22544A-7EE6-4342-B048-85BDC9FD1C3A}</a:tableStyleId>
              </a:tblPr>
              <a:tblGrid>
                <a:gridCol w="1979386">
                  <a:extLst>
                    <a:ext uri="{9D8B030D-6E8A-4147-A177-3AD203B41FA5}">
                      <a16:colId xmlns="" xmlns:a16="http://schemas.microsoft.com/office/drawing/2014/main" val="4011739033"/>
                    </a:ext>
                  </a:extLst>
                </a:gridCol>
                <a:gridCol w="1654628">
                  <a:extLst>
                    <a:ext uri="{9D8B030D-6E8A-4147-A177-3AD203B41FA5}">
                      <a16:colId xmlns="" xmlns:a16="http://schemas.microsoft.com/office/drawing/2014/main" val="2883397458"/>
                    </a:ext>
                  </a:extLst>
                </a:gridCol>
                <a:gridCol w="7872186">
                  <a:extLst>
                    <a:ext uri="{9D8B030D-6E8A-4147-A177-3AD203B41FA5}">
                      <a16:colId xmlns="" xmlns:a16="http://schemas.microsoft.com/office/drawing/2014/main" val="855906060"/>
                    </a:ext>
                  </a:extLst>
                </a:gridCol>
              </a:tblGrid>
              <a:tr h="279400">
                <a:tc>
                  <a:txBody>
                    <a:bodyPr/>
                    <a:lstStyle/>
                    <a:p>
                      <a:pPr algn="ctr">
                        <a:lnSpc>
                          <a:spcPct val="130000"/>
                        </a:lnSpc>
                        <a:spcAft>
                          <a:spcPts val="0"/>
                        </a:spcAft>
                      </a:pPr>
                      <a:r>
                        <a:rPr lang="zh-CN" sz="2800" b="0" dirty="0">
                          <a:solidFill>
                            <a:schemeClr val="tx1"/>
                          </a:solidFill>
                          <a:effectLst/>
                        </a:rPr>
                        <a:t>仪器图形与</a:t>
                      </a:r>
                    </a:p>
                    <a:p>
                      <a:pPr algn="ctr">
                        <a:lnSpc>
                          <a:spcPct val="130000"/>
                        </a:lnSpc>
                        <a:spcAft>
                          <a:spcPts val="0"/>
                        </a:spcAft>
                      </a:pPr>
                      <a:r>
                        <a:rPr lang="zh-CN" sz="2800" b="0" dirty="0">
                          <a:solidFill>
                            <a:schemeClr val="tx1"/>
                          </a:solidFill>
                          <a:effectLst/>
                        </a:rPr>
                        <a:t>名称</a:t>
                      </a:r>
                      <a:endParaRPr lang="zh-CN" sz="28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a:solidFill>
                            <a:schemeClr val="tx1"/>
                          </a:solidFill>
                          <a:effectLst/>
                        </a:rPr>
                        <a:t>主要用途</a:t>
                      </a:r>
                      <a:endParaRPr lang="zh-CN" sz="2800" b="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a:solidFill>
                            <a:schemeClr val="tx1"/>
                          </a:solidFill>
                          <a:effectLst/>
                        </a:rPr>
                        <a:t>使用方法和注意事项</a:t>
                      </a:r>
                      <a:endParaRPr lang="zh-CN" sz="2800" b="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969651452"/>
                  </a:ext>
                </a:extLst>
              </a:tr>
              <a:tr h="279400">
                <a:tc>
                  <a:txBody>
                    <a:bodyPr/>
                    <a:lstStyle/>
                    <a:p>
                      <a:pPr algn="ctr">
                        <a:lnSpc>
                          <a:spcPct val="130000"/>
                        </a:lnSpc>
                        <a:spcAft>
                          <a:spcPts val="0"/>
                        </a:spcAft>
                      </a:pPr>
                      <a:endParaRPr lang="en-US" sz="2800" b="0" dirty="0">
                        <a:solidFill>
                          <a:schemeClr val="tx1"/>
                        </a:solidFill>
                        <a:effectLst/>
                      </a:endParaRPr>
                    </a:p>
                    <a:p>
                      <a:pPr algn="ctr">
                        <a:lnSpc>
                          <a:spcPct val="130000"/>
                        </a:lnSpc>
                        <a:spcAft>
                          <a:spcPts val="0"/>
                        </a:spcAft>
                      </a:pPr>
                      <a:endParaRPr lang="en-US" sz="2800" b="0" dirty="0">
                        <a:solidFill>
                          <a:schemeClr val="tx1"/>
                        </a:solidFill>
                        <a:effectLst/>
                      </a:endParaRPr>
                    </a:p>
                    <a:p>
                      <a:pPr algn="ctr">
                        <a:lnSpc>
                          <a:spcPct val="130000"/>
                        </a:lnSpc>
                        <a:spcAft>
                          <a:spcPts val="0"/>
                        </a:spcAft>
                      </a:pPr>
                      <a:endParaRPr lang="en-US" sz="2800" b="0" dirty="0">
                        <a:solidFill>
                          <a:schemeClr val="tx1"/>
                        </a:solidFill>
                        <a:effectLst/>
                      </a:endParaRPr>
                    </a:p>
                    <a:p>
                      <a:pPr algn="ctr">
                        <a:lnSpc>
                          <a:spcPct val="130000"/>
                        </a:lnSpc>
                        <a:spcAft>
                          <a:spcPts val="0"/>
                        </a:spcAft>
                      </a:pPr>
                      <a:r>
                        <a:rPr lang="zh-CN" sz="2800" b="0" dirty="0">
                          <a:solidFill>
                            <a:schemeClr val="tx1"/>
                          </a:solidFill>
                          <a:effectLst/>
                        </a:rPr>
                        <a:t>集气瓶</a:t>
                      </a:r>
                      <a:endParaRPr lang="zh-CN" sz="28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30000"/>
                        </a:lnSpc>
                        <a:spcAft>
                          <a:spcPts val="0"/>
                        </a:spcAft>
                      </a:pPr>
                      <a:r>
                        <a:rPr lang="zh-CN" sz="2800" b="0">
                          <a:solidFill>
                            <a:schemeClr val="tx1"/>
                          </a:solidFill>
                          <a:effectLst/>
                        </a:rPr>
                        <a:t>用于收集气体和做固体的燃烧实验</a:t>
                      </a:r>
                      <a:endParaRPr lang="zh-CN" sz="2800" b="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30000"/>
                        </a:lnSpc>
                        <a:spcAft>
                          <a:spcPts val="0"/>
                        </a:spcAft>
                      </a:pPr>
                      <a:r>
                        <a:rPr lang="en-US" sz="2800" b="0" dirty="0">
                          <a:solidFill>
                            <a:schemeClr val="tx1"/>
                          </a:solidFill>
                          <a:effectLst/>
                        </a:rPr>
                        <a:t>(1)</a:t>
                      </a:r>
                      <a:r>
                        <a:rPr lang="zh-CN" sz="2800" b="0" dirty="0">
                          <a:solidFill>
                            <a:schemeClr val="tx1"/>
                          </a:solidFill>
                          <a:effectLst/>
                        </a:rPr>
                        <a:t>注意与广口瓶的区别</a:t>
                      </a:r>
                      <a:r>
                        <a:rPr lang="en-US" sz="2800" b="0" dirty="0">
                          <a:solidFill>
                            <a:schemeClr val="tx1"/>
                          </a:solidFill>
                          <a:effectLst/>
                        </a:rPr>
                        <a:t>,</a:t>
                      </a:r>
                      <a:r>
                        <a:rPr lang="zh-CN" sz="2800" b="0" dirty="0">
                          <a:solidFill>
                            <a:schemeClr val="tx1"/>
                          </a:solidFill>
                          <a:effectLst/>
                        </a:rPr>
                        <a:t>集气瓶是口上面磨砂</a:t>
                      </a:r>
                      <a:r>
                        <a:rPr lang="en-US" sz="2800" b="0" dirty="0">
                          <a:solidFill>
                            <a:schemeClr val="tx1"/>
                          </a:solidFill>
                          <a:effectLst/>
                        </a:rPr>
                        <a:t>,</a:t>
                      </a:r>
                      <a:r>
                        <a:rPr lang="zh-CN" sz="2800" b="0" dirty="0">
                          <a:solidFill>
                            <a:schemeClr val="tx1"/>
                          </a:solidFill>
                          <a:effectLst/>
                        </a:rPr>
                        <a:t>以便用毛玻璃片密封瓶内气体</a:t>
                      </a:r>
                      <a:r>
                        <a:rPr lang="en-US" sz="2800" b="0" dirty="0">
                          <a:solidFill>
                            <a:schemeClr val="tx1"/>
                          </a:solidFill>
                          <a:effectLst/>
                        </a:rPr>
                        <a:t>,</a:t>
                      </a:r>
                      <a:r>
                        <a:rPr lang="zh-CN" sz="2800" b="0" dirty="0">
                          <a:solidFill>
                            <a:schemeClr val="tx1"/>
                          </a:solidFill>
                          <a:effectLst/>
                        </a:rPr>
                        <a:t>而广口瓶是口内侧磨砂</a:t>
                      </a:r>
                      <a:r>
                        <a:rPr lang="en-US" sz="2800" b="0" dirty="0">
                          <a:solidFill>
                            <a:schemeClr val="tx1"/>
                          </a:solidFill>
                          <a:effectLst/>
                        </a:rPr>
                        <a:t>,</a:t>
                      </a:r>
                      <a:r>
                        <a:rPr lang="zh-CN" sz="2800" b="0" dirty="0">
                          <a:solidFill>
                            <a:schemeClr val="tx1"/>
                          </a:solidFill>
                          <a:effectLst/>
                        </a:rPr>
                        <a:t>以便与瓶塞配套使用</a:t>
                      </a:r>
                      <a:r>
                        <a:rPr lang="en-US" sz="2800" b="0" dirty="0">
                          <a:solidFill>
                            <a:schemeClr val="tx1"/>
                          </a:solidFill>
                          <a:effectLst/>
                        </a:rPr>
                        <a:t>;(2)</a:t>
                      </a:r>
                      <a:r>
                        <a:rPr lang="zh-CN" sz="2800" b="0" dirty="0">
                          <a:solidFill>
                            <a:schemeClr val="tx1"/>
                          </a:solidFill>
                          <a:effectLst/>
                        </a:rPr>
                        <a:t>用排水法收集气体时</a:t>
                      </a:r>
                      <a:r>
                        <a:rPr lang="en-US" sz="2800" b="0" dirty="0">
                          <a:solidFill>
                            <a:schemeClr val="tx1"/>
                          </a:solidFill>
                          <a:effectLst/>
                        </a:rPr>
                        <a:t>,</a:t>
                      </a:r>
                      <a:r>
                        <a:rPr lang="zh-CN" sz="2800" b="0" dirty="0">
                          <a:solidFill>
                            <a:schemeClr val="tx1"/>
                          </a:solidFill>
                          <a:effectLst/>
                        </a:rPr>
                        <a:t>集气瓶内要装满水</a:t>
                      </a:r>
                      <a:r>
                        <a:rPr lang="en-US" sz="2800" b="0" dirty="0">
                          <a:solidFill>
                            <a:schemeClr val="tx1"/>
                          </a:solidFill>
                          <a:effectLst/>
                        </a:rPr>
                        <a:t>,</a:t>
                      </a:r>
                      <a:r>
                        <a:rPr lang="zh-CN" sz="2800" b="0" dirty="0">
                          <a:solidFill>
                            <a:schemeClr val="tx1"/>
                          </a:solidFill>
                          <a:effectLst/>
                        </a:rPr>
                        <a:t>在盛水的水槽中倒立后瓶内无气</a:t>
                      </a:r>
                      <a:endParaRPr lang="en-US" altLang="zh-CN" sz="2800" b="0" dirty="0">
                        <a:solidFill>
                          <a:schemeClr val="tx1"/>
                        </a:solidFill>
                        <a:effectLst/>
                      </a:endParaRPr>
                    </a:p>
                    <a:p>
                      <a:pPr>
                        <a:lnSpc>
                          <a:spcPct val="130000"/>
                        </a:lnSpc>
                        <a:spcAft>
                          <a:spcPts val="0"/>
                        </a:spcAft>
                      </a:pPr>
                      <a:r>
                        <a:rPr lang="zh-CN" sz="2800" b="0" dirty="0">
                          <a:solidFill>
                            <a:schemeClr val="tx1"/>
                          </a:solidFill>
                          <a:effectLst/>
                        </a:rPr>
                        <a:t>泡</a:t>
                      </a:r>
                      <a:r>
                        <a:rPr lang="en-US" sz="2800" b="0" dirty="0">
                          <a:solidFill>
                            <a:schemeClr val="tx1"/>
                          </a:solidFill>
                          <a:effectLst/>
                        </a:rPr>
                        <a:t>;(3)</a:t>
                      </a:r>
                      <a:r>
                        <a:rPr lang="zh-CN" sz="2800" b="0" dirty="0">
                          <a:solidFill>
                            <a:schemeClr val="tx1"/>
                          </a:solidFill>
                          <a:effectLst/>
                        </a:rPr>
                        <a:t>在集气瓶中进行固体燃烧实验时</a:t>
                      </a:r>
                      <a:r>
                        <a:rPr lang="en-US" sz="2800" b="0" dirty="0">
                          <a:solidFill>
                            <a:schemeClr val="tx1"/>
                          </a:solidFill>
                          <a:effectLst/>
                        </a:rPr>
                        <a:t>,</a:t>
                      </a:r>
                      <a:r>
                        <a:rPr lang="zh-CN" sz="2800" b="0" dirty="0">
                          <a:solidFill>
                            <a:schemeClr val="tx1"/>
                          </a:solidFill>
                          <a:effectLst/>
                        </a:rPr>
                        <a:t>根据反应物和生成物的性质</a:t>
                      </a:r>
                      <a:r>
                        <a:rPr lang="en-US" sz="2800" b="0" dirty="0">
                          <a:solidFill>
                            <a:schemeClr val="tx1"/>
                          </a:solidFill>
                          <a:effectLst/>
                        </a:rPr>
                        <a:t>,</a:t>
                      </a:r>
                      <a:r>
                        <a:rPr lang="zh-CN" sz="2800" b="0" dirty="0">
                          <a:solidFill>
                            <a:schemeClr val="tx1"/>
                          </a:solidFill>
                          <a:effectLst/>
                        </a:rPr>
                        <a:t>确定是否需要在瓶底加少量水或细沙</a:t>
                      </a:r>
                      <a:endParaRPr lang="zh-CN" sz="2800" b="0" dirty="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566402613"/>
                  </a:ext>
                </a:extLst>
              </a:tr>
            </a:tbl>
          </a:graphicData>
        </a:graphic>
      </p:graphicFrame>
      <p:pic>
        <p:nvPicPr>
          <p:cNvPr id="49159" name="M19.jpg">
            <a:extLst>
              <a:ext uri="{FF2B5EF4-FFF2-40B4-BE49-F238E27FC236}">
                <a16:creationId xmlns="" xmlns:a16="http://schemas.microsoft.com/office/drawing/2014/main" id="{9CFF9195-6F03-4464-A88C-E0B84EF8DAD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8041" y="2676298"/>
            <a:ext cx="1704212" cy="1737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4897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 xmlns:a16="http://schemas.microsoft.com/office/drawing/2014/main" id="{E21ABC8D-1C46-4B5A-9C88-3EA50E8EBABA}"/>
              </a:ext>
            </a:extLst>
          </p:cNvPr>
          <p:cNvSpPr/>
          <p:nvPr/>
        </p:nvSpPr>
        <p:spPr>
          <a:xfrm>
            <a:off x="9267824" y="0"/>
            <a:ext cx="194512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专题二十二  化学实验基础</a:t>
            </a:r>
          </a:p>
        </p:txBody>
      </p:sp>
      <p:sp>
        <p:nvSpPr>
          <p:cNvPr id="10" name="矩形 9">
            <a:extLst>
              <a:ext uri="{FF2B5EF4-FFF2-40B4-BE49-F238E27FC236}">
                <a16:creationId xmlns="" xmlns:a16="http://schemas.microsoft.com/office/drawing/2014/main" id="{624ADB48-4E96-4B52-B003-1986B52AF0A6}"/>
              </a:ext>
            </a:extLst>
          </p:cNvPr>
          <p:cNvSpPr/>
          <p:nvPr/>
        </p:nvSpPr>
        <p:spPr>
          <a:xfrm>
            <a:off x="234043" y="255709"/>
            <a:ext cx="11723913" cy="662297"/>
          </a:xfrm>
          <a:prstGeom prst="rect">
            <a:avLst/>
          </a:prstGeom>
        </p:spPr>
        <p:txBody>
          <a:bodyPr wrap="square">
            <a:spAutoFit/>
          </a:bodyPr>
          <a:lstStyle/>
          <a:p>
            <a:pPr algn="r">
              <a:lnSpc>
                <a:spcPct val="150000"/>
              </a:lnSpc>
            </a:pPr>
            <a:r>
              <a:rPr lang="en-US" altLang="zh-CN" sz="2800" dirty="0"/>
              <a:t>(</a:t>
            </a:r>
            <a:r>
              <a:rPr lang="zh-CN" altLang="en-US" sz="2800" dirty="0"/>
              <a:t>续表</a:t>
            </a:r>
            <a:r>
              <a:rPr lang="en-US" altLang="zh-CN" sz="2800" dirty="0"/>
              <a:t>)</a:t>
            </a:r>
            <a:endParaRPr lang="zh-CN" altLang="zh-CN" sz="2800" dirty="0"/>
          </a:p>
        </p:txBody>
      </p:sp>
      <p:graphicFrame>
        <p:nvGraphicFramePr>
          <p:cNvPr id="7" name="表格 6">
            <a:extLst>
              <a:ext uri="{FF2B5EF4-FFF2-40B4-BE49-F238E27FC236}">
                <a16:creationId xmlns="" xmlns:a16="http://schemas.microsoft.com/office/drawing/2014/main" id="{7F5DA8FE-D720-4236-B7F2-231AA0E327DB}"/>
              </a:ext>
            </a:extLst>
          </p:cNvPr>
          <p:cNvGraphicFramePr>
            <a:graphicFrameLocks noGrp="1"/>
          </p:cNvGraphicFramePr>
          <p:nvPr>
            <p:extLst>
              <p:ext uri="{D42A27DB-BD31-4B8C-83A1-F6EECF244321}">
                <p14:modId xmlns:p14="http://schemas.microsoft.com/office/powerpoint/2010/main" val="179178069"/>
              </p:ext>
            </p:extLst>
          </p:nvPr>
        </p:nvGraphicFramePr>
        <p:xfrm>
          <a:off x="342900" y="937964"/>
          <a:ext cx="11506200" cy="5291328"/>
        </p:xfrm>
        <a:graphic>
          <a:graphicData uri="http://schemas.openxmlformats.org/drawingml/2006/table">
            <a:tbl>
              <a:tblPr firstRow="1" firstCol="1" bandRow="1">
                <a:tableStyleId>{5C22544A-7EE6-4342-B048-85BDC9FD1C3A}</a:tableStyleId>
              </a:tblPr>
              <a:tblGrid>
                <a:gridCol w="2679700">
                  <a:extLst>
                    <a:ext uri="{9D8B030D-6E8A-4147-A177-3AD203B41FA5}">
                      <a16:colId xmlns="" xmlns:a16="http://schemas.microsoft.com/office/drawing/2014/main" val="4011739033"/>
                    </a:ext>
                  </a:extLst>
                </a:gridCol>
                <a:gridCol w="1536700">
                  <a:extLst>
                    <a:ext uri="{9D8B030D-6E8A-4147-A177-3AD203B41FA5}">
                      <a16:colId xmlns="" xmlns:a16="http://schemas.microsoft.com/office/drawing/2014/main" val="2883397458"/>
                    </a:ext>
                  </a:extLst>
                </a:gridCol>
                <a:gridCol w="7289800">
                  <a:extLst>
                    <a:ext uri="{9D8B030D-6E8A-4147-A177-3AD203B41FA5}">
                      <a16:colId xmlns="" xmlns:a16="http://schemas.microsoft.com/office/drawing/2014/main" val="855906060"/>
                    </a:ext>
                  </a:extLst>
                </a:gridCol>
              </a:tblGrid>
              <a:tr h="279400">
                <a:tc>
                  <a:txBody>
                    <a:bodyPr/>
                    <a:lstStyle/>
                    <a:p>
                      <a:pPr algn="ctr">
                        <a:lnSpc>
                          <a:spcPct val="100000"/>
                        </a:lnSpc>
                        <a:spcAft>
                          <a:spcPts val="0"/>
                        </a:spcAft>
                      </a:pPr>
                      <a:r>
                        <a:rPr lang="zh-CN" sz="2800" b="0">
                          <a:solidFill>
                            <a:schemeClr val="tx1"/>
                          </a:solidFill>
                          <a:effectLst/>
                        </a:rPr>
                        <a:t>仪器图形与</a:t>
                      </a:r>
                    </a:p>
                    <a:p>
                      <a:pPr algn="ctr">
                        <a:lnSpc>
                          <a:spcPct val="100000"/>
                        </a:lnSpc>
                        <a:spcAft>
                          <a:spcPts val="0"/>
                        </a:spcAft>
                      </a:pPr>
                      <a:r>
                        <a:rPr lang="zh-CN" sz="2800" b="0">
                          <a:solidFill>
                            <a:schemeClr val="tx1"/>
                          </a:solidFill>
                          <a:effectLst/>
                        </a:rPr>
                        <a:t>名称</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zh-CN" sz="2800" b="0">
                          <a:solidFill>
                            <a:schemeClr val="tx1"/>
                          </a:solidFill>
                          <a:effectLst/>
                        </a:rPr>
                        <a:t>主要用途</a:t>
                      </a:r>
                      <a:endParaRPr lang="zh-CN" sz="2800" b="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zh-CN" sz="2800" b="0" dirty="0">
                          <a:solidFill>
                            <a:schemeClr val="tx1"/>
                          </a:solidFill>
                          <a:effectLst/>
                        </a:rPr>
                        <a:t>使用方法和注意事项</a:t>
                      </a:r>
                      <a:endParaRPr lang="zh-CN" sz="2800" b="0" dirty="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969651452"/>
                  </a:ext>
                </a:extLst>
              </a:tr>
              <a:tr h="279400">
                <a:tc>
                  <a:txBody>
                    <a:bodyPr/>
                    <a:lstStyle/>
                    <a:p>
                      <a:pPr algn="ctr">
                        <a:lnSpc>
                          <a:spcPct val="130000"/>
                        </a:lnSpc>
                        <a:spcAft>
                          <a:spcPts val="0"/>
                        </a:spcAft>
                      </a:pPr>
                      <a:endParaRPr lang="en-US" sz="2800" b="0" dirty="0">
                        <a:solidFill>
                          <a:schemeClr val="tx1"/>
                        </a:solidFill>
                        <a:effectLst/>
                      </a:endParaRPr>
                    </a:p>
                    <a:p>
                      <a:pPr algn="ctr">
                        <a:lnSpc>
                          <a:spcPct val="130000"/>
                        </a:lnSpc>
                        <a:spcAft>
                          <a:spcPts val="0"/>
                        </a:spcAft>
                      </a:pPr>
                      <a:endParaRPr lang="en-US" sz="2800" b="0" dirty="0">
                        <a:solidFill>
                          <a:schemeClr val="tx1"/>
                        </a:solidFill>
                        <a:effectLst/>
                      </a:endParaRPr>
                    </a:p>
                    <a:p>
                      <a:pPr algn="ctr">
                        <a:lnSpc>
                          <a:spcPct val="130000"/>
                        </a:lnSpc>
                        <a:spcAft>
                          <a:spcPts val="0"/>
                        </a:spcAft>
                      </a:pPr>
                      <a:endParaRPr lang="en-US" sz="2800" b="0" dirty="0">
                        <a:solidFill>
                          <a:schemeClr val="tx1"/>
                        </a:solidFill>
                        <a:effectLst/>
                      </a:endParaRPr>
                    </a:p>
                    <a:p>
                      <a:pPr algn="ctr">
                        <a:lnSpc>
                          <a:spcPct val="130000"/>
                        </a:lnSpc>
                        <a:spcAft>
                          <a:spcPts val="0"/>
                        </a:spcAft>
                      </a:pPr>
                      <a:r>
                        <a:rPr lang="zh-CN" sz="2800" b="0" dirty="0">
                          <a:solidFill>
                            <a:schemeClr val="tx1"/>
                          </a:solidFill>
                          <a:effectLst/>
                        </a:rPr>
                        <a:t>胶头滴管</a:t>
                      </a:r>
                      <a:endParaRPr lang="zh-CN" sz="28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30000"/>
                        </a:lnSpc>
                        <a:spcAft>
                          <a:spcPts val="0"/>
                        </a:spcAft>
                      </a:pPr>
                      <a:r>
                        <a:rPr lang="zh-CN" sz="2800" b="0">
                          <a:solidFill>
                            <a:schemeClr val="tx1"/>
                          </a:solidFill>
                          <a:effectLst/>
                        </a:rPr>
                        <a:t>取用或滴加少量液体</a:t>
                      </a:r>
                      <a:endParaRPr lang="zh-CN" sz="2800" b="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30000"/>
                        </a:lnSpc>
                        <a:spcAft>
                          <a:spcPts val="0"/>
                        </a:spcAft>
                      </a:pPr>
                      <a:r>
                        <a:rPr lang="en-US" sz="2800" b="0" dirty="0">
                          <a:solidFill>
                            <a:schemeClr val="tx1"/>
                          </a:solidFill>
                          <a:effectLst/>
                        </a:rPr>
                        <a:t>(1)</a:t>
                      </a:r>
                      <a:r>
                        <a:rPr lang="zh-CN" sz="2800" b="0" dirty="0">
                          <a:solidFill>
                            <a:schemeClr val="tx1"/>
                          </a:solidFill>
                          <a:effectLst/>
                        </a:rPr>
                        <a:t>吸液后不得倒置</a:t>
                      </a:r>
                      <a:r>
                        <a:rPr lang="en-US" sz="2800" b="0" dirty="0">
                          <a:solidFill>
                            <a:schemeClr val="tx1"/>
                          </a:solidFill>
                          <a:effectLst/>
                        </a:rPr>
                        <a:t>,</a:t>
                      </a:r>
                      <a:r>
                        <a:rPr lang="zh-CN" sz="2800" b="0" dirty="0">
                          <a:solidFill>
                            <a:schemeClr val="tx1"/>
                          </a:solidFill>
                          <a:effectLst/>
                        </a:rPr>
                        <a:t>以免药品腐蚀胶头或药品被污染</a:t>
                      </a:r>
                      <a:r>
                        <a:rPr lang="en-US" sz="2800" b="0" dirty="0">
                          <a:solidFill>
                            <a:schemeClr val="tx1"/>
                          </a:solidFill>
                          <a:effectLst/>
                        </a:rPr>
                        <a:t>;(2)</a:t>
                      </a:r>
                      <a:r>
                        <a:rPr lang="zh-CN" sz="2800" b="0" dirty="0">
                          <a:solidFill>
                            <a:schemeClr val="tx1"/>
                          </a:solidFill>
                          <a:effectLst/>
                        </a:rPr>
                        <a:t>向容器内滴加试剂时</a:t>
                      </a:r>
                      <a:r>
                        <a:rPr lang="en-US" sz="2800" b="0" dirty="0">
                          <a:solidFill>
                            <a:schemeClr val="tx1"/>
                          </a:solidFill>
                          <a:effectLst/>
                        </a:rPr>
                        <a:t>,</a:t>
                      </a:r>
                      <a:r>
                        <a:rPr lang="zh-CN" sz="2800" b="0" dirty="0">
                          <a:solidFill>
                            <a:schemeClr val="tx1"/>
                          </a:solidFill>
                          <a:effectLst/>
                        </a:rPr>
                        <a:t>滴管不能伸入容器内</a:t>
                      </a:r>
                      <a:r>
                        <a:rPr lang="en-US" sz="2800" b="0" dirty="0">
                          <a:solidFill>
                            <a:schemeClr val="tx1"/>
                          </a:solidFill>
                          <a:effectLst/>
                        </a:rPr>
                        <a:t>[</a:t>
                      </a:r>
                      <a:r>
                        <a:rPr lang="zh-CN" sz="2800" b="0" dirty="0">
                          <a:solidFill>
                            <a:schemeClr val="tx1"/>
                          </a:solidFill>
                          <a:effectLst/>
                        </a:rPr>
                        <a:t>做</a:t>
                      </a:r>
                      <a:r>
                        <a:rPr lang="en-US" sz="2800" b="0" dirty="0">
                          <a:solidFill>
                            <a:schemeClr val="tx1"/>
                          </a:solidFill>
                          <a:effectLst/>
                        </a:rPr>
                        <a:t>Fe(OH)</a:t>
                      </a:r>
                      <a:r>
                        <a:rPr lang="en-US" sz="2800" b="0" baseline="-25000" dirty="0">
                          <a:solidFill>
                            <a:schemeClr val="tx1"/>
                          </a:solidFill>
                          <a:effectLst/>
                        </a:rPr>
                        <a:t>2</a:t>
                      </a:r>
                      <a:r>
                        <a:rPr lang="zh-CN" sz="2800" b="0" dirty="0">
                          <a:solidFill>
                            <a:schemeClr val="tx1"/>
                          </a:solidFill>
                          <a:effectLst/>
                        </a:rPr>
                        <a:t>的制备实验时例外</a:t>
                      </a:r>
                      <a:r>
                        <a:rPr lang="en-US" sz="2800" b="0" dirty="0">
                          <a:solidFill>
                            <a:schemeClr val="tx1"/>
                          </a:solidFill>
                          <a:effectLst/>
                        </a:rPr>
                        <a:t>];(3)</a:t>
                      </a:r>
                      <a:r>
                        <a:rPr lang="zh-CN" sz="2800" b="0" dirty="0">
                          <a:solidFill>
                            <a:schemeClr val="tx1"/>
                          </a:solidFill>
                          <a:effectLst/>
                        </a:rPr>
                        <a:t>用毕洗净</a:t>
                      </a:r>
                      <a:r>
                        <a:rPr lang="en-US" sz="2800" b="0" dirty="0">
                          <a:solidFill>
                            <a:schemeClr val="tx1"/>
                          </a:solidFill>
                          <a:effectLst/>
                        </a:rPr>
                        <a:t>,</a:t>
                      </a:r>
                      <a:r>
                        <a:rPr lang="zh-CN" sz="2800" b="0" dirty="0">
                          <a:solidFill>
                            <a:schemeClr val="tx1"/>
                          </a:solidFill>
                          <a:effectLst/>
                        </a:rPr>
                        <a:t>未洗净时不能一管多用</a:t>
                      </a:r>
                      <a:endParaRPr lang="zh-CN" sz="2800" b="0" dirty="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49952555"/>
                  </a:ext>
                </a:extLst>
              </a:tr>
              <a:tr h="139700">
                <a:tc>
                  <a:txBody>
                    <a:bodyPr/>
                    <a:lstStyle/>
                    <a:p>
                      <a:pPr algn="ctr">
                        <a:lnSpc>
                          <a:spcPct val="130000"/>
                        </a:lnSpc>
                        <a:spcAft>
                          <a:spcPts val="0"/>
                        </a:spcAft>
                      </a:pPr>
                      <a:endParaRPr lang="en-US" sz="28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30000"/>
                        </a:lnSpc>
                        <a:spcAft>
                          <a:spcPts val="0"/>
                        </a:spcAft>
                      </a:pPr>
                      <a:r>
                        <a:rPr lang="zh-CN" sz="2800" b="0">
                          <a:solidFill>
                            <a:schemeClr val="tx1"/>
                          </a:solidFill>
                          <a:effectLst/>
                        </a:rPr>
                        <a:t>用于分装各种试剂</a:t>
                      </a:r>
                      <a:endParaRPr lang="zh-CN" sz="2800" b="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30000"/>
                        </a:lnSpc>
                        <a:spcAft>
                          <a:spcPts val="0"/>
                        </a:spcAft>
                      </a:pPr>
                      <a:r>
                        <a:rPr lang="en-US" sz="2800" b="0" dirty="0">
                          <a:solidFill>
                            <a:schemeClr val="tx1"/>
                          </a:solidFill>
                          <a:effectLst/>
                        </a:rPr>
                        <a:t>(1)</a:t>
                      </a:r>
                      <a:r>
                        <a:rPr lang="zh-CN" sz="2800" b="0" dirty="0">
                          <a:solidFill>
                            <a:schemeClr val="tx1"/>
                          </a:solidFill>
                          <a:effectLst/>
                        </a:rPr>
                        <a:t>广口瓶盛装固体试剂</a:t>
                      </a:r>
                      <a:r>
                        <a:rPr lang="en-US" sz="2800" b="0" dirty="0">
                          <a:solidFill>
                            <a:schemeClr val="tx1"/>
                          </a:solidFill>
                          <a:effectLst/>
                        </a:rPr>
                        <a:t>,</a:t>
                      </a:r>
                      <a:r>
                        <a:rPr lang="zh-CN" sz="2800" b="0" dirty="0">
                          <a:solidFill>
                            <a:schemeClr val="tx1"/>
                          </a:solidFill>
                          <a:effectLst/>
                        </a:rPr>
                        <a:t>细口瓶盛装液体试剂</a:t>
                      </a:r>
                      <a:r>
                        <a:rPr lang="en-US" sz="2800" b="0" dirty="0">
                          <a:solidFill>
                            <a:schemeClr val="tx1"/>
                          </a:solidFill>
                          <a:effectLst/>
                        </a:rPr>
                        <a:t>,</a:t>
                      </a:r>
                      <a:r>
                        <a:rPr lang="zh-CN" sz="2800" b="0" dirty="0">
                          <a:solidFill>
                            <a:schemeClr val="tx1"/>
                          </a:solidFill>
                          <a:effectLst/>
                        </a:rPr>
                        <a:t>滴瓶盛装常用试剂</a:t>
                      </a:r>
                      <a:r>
                        <a:rPr lang="en-US" sz="2800" b="0" dirty="0">
                          <a:solidFill>
                            <a:schemeClr val="tx1"/>
                          </a:solidFill>
                          <a:effectLst/>
                        </a:rPr>
                        <a:t>;(2)</a:t>
                      </a:r>
                      <a:r>
                        <a:rPr lang="zh-CN" sz="2800" b="0" dirty="0">
                          <a:solidFill>
                            <a:schemeClr val="tx1"/>
                          </a:solidFill>
                          <a:effectLst/>
                        </a:rPr>
                        <a:t>见光易分解或易挥发的试剂要保存在棕色试剂瓶中</a:t>
                      </a:r>
                      <a:r>
                        <a:rPr lang="en-US" sz="2800" b="0" dirty="0">
                          <a:solidFill>
                            <a:schemeClr val="tx1"/>
                          </a:solidFill>
                          <a:effectLst/>
                        </a:rPr>
                        <a:t>;(3)</a:t>
                      </a:r>
                      <a:r>
                        <a:rPr lang="zh-CN" sz="2800" b="0" dirty="0">
                          <a:solidFill>
                            <a:schemeClr val="tx1"/>
                          </a:solidFill>
                          <a:effectLst/>
                        </a:rPr>
                        <a:t>盛放强碱性试剂的试剂瓶不能用磨口玻璃塞</a:t>
                      </a:r>
                      <a:r>
                        <a:rPr lang="en-US" sz="2800" b="0" dirty="0">
                          <a:solidFill>
                            <a:schemeClr val="tx1"/>
                          </a:solidFill>
                          <a:effectLst/>
                        </a:rPr>
                        <a:t>,</a:t>
                      </a:r>
                      <a:r>
                        <a:rPr lang="zh-CN" sz="2800" b="0" dirty="0">
                          <a:solidFill>
                            <a:schemeClr val="tx1"/>
                          </a:solidFill>
                          <a:effectLst/>
                        </a:rPr>
                        <a:t>可用橡皮塞</a:t>
                      </a:r>
                      <a:endParaRPr lang="zh-CN" sz="2800" b="0" dirty="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934947673"/>
                  </a:ext>
                </a:extLst>
              </a:tr>
            </a:tbl>
          </a:graphicData>
        </a:graphic>
      </p:graphicFrame>
      <p:pic>
        <p:nvPicPr>
          <p:cNvPr id="11" name="M25.jpg">
            <a:extLst>
              <a:ext uri="{FF2B5EF4-FFF2-40B4-BE49-F238E27FC236}">
                <a16:creationId xmlns="" xmlns:a16="http://schemas.microsoft.com/office/drawing/2014/main" id="{58741E6C-5329-4EF8-AF35-129ED0C5415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55589" y="1925284"/>
            <a:ext cx="501239" cy="1503716"/>
          </a:xfrm>
          <a:prstGeom prst="rect">
            <a:avLst/>
          </a:prstGeom>
          <a:noFill/>
          <a:extLst>
            <a:ext uri="{909E8E84-426E-40DD-AFC4-6F175D3DCCD1}">
              <a14:hiddenFill xmlns:a14="http://schemas.microsoft.com/office/drawing/2010/main">
                <a:solidFill>
                  <a:srgbClr val="FFFFFF"/>
                </a:solidFill>
              </a14:hiddenFill>
            </a:ext>
          </a:extLst>
        </p:spPr>
      </p:pic>
      <p:pic>
        <p:nvPicPr>
          <p:cNvPr id="12" name="M26.jpg">
            <a:extLst>
              <a:ext uri="{FF2B5EF4-FFF2-40B4-BE49-F238E27FC236}">
                <a16:creationId xmlns="" xmlns:a16="http://schemas.microsoft.com/office/drawing/2014/main" id="{EFDE374D-EF53-4586-99D2-B731251A403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8208" y="4341472"/>
            <a:ext cx="2105203" cy="16039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26662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 xmlns:a16="http://schemas.microsoft.com/office/drawing/2014/main" id="{E21ABC8D-1C46-4B5A-9C88-3EA50E8EBABA}"/>
              </a:ext>
            </a:extLst>
          </p:cNvPr>
          <p:cNvSpPr/>
          <p:nvPr/>
        </p:nvSpPr>
        <p:spPr>
          <a:xfrm>
            <a:off x="9267824" y="0"/>
            <a:ext cx="194512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专题二十二  化学实验基础</a:t>
            </a:r>
          </a:p>
        </p:txBody>
      </p:sp>
      <p:sp>
        <p:nvSpPr>
          <p:cNvPr id="10" name="矩形 9">
            <a:extLst>
              <a:ext uri="{FF2B5EF4-FFF2-40B4-BE49-F238E27FC236}">
                <a16:creationId xmlns="" xmlns:a16="http://schemas.microsoft.com/office/drawing/2014/main" id="{624ADB48-4E96-4B52-B003-1986B52AF0A6}"/>
              </a:ext>
            </a:extLst>
          </p:cNvPr>
          <p:cNvSpPr/>
          <p:nvPr/>
        </p:nvSpPr>
        <p:spPr>
          <a:xfrm>
            <a:off x="234043" y="255709"/>
            <a:ext cx="11723913" cy="662297"/>
          </a:xfrm>
          <a:prstGeom prst="rect">
            <a:avLst/>
          </a:prstGeom>
        </p:spPr>
        <p:txBody>
          <a:bodyPr wrap="square">
            <a:spAutoFit/>
          </a:bodyPr>
          <a:lstStyle/>
          <a:p>
            <a:pPr algn="r">
              <a:lnSpc>
                <a:spcPct val="150000"/>
              </a:lnSpc>
            </a:pPr>
            <a:r>
              <a:rPr lang="en-US" altLang="zh-CN" sz="2800" dirty="0"/>
              <a:t>(</a:t>
            </a:r>
            <a:r>
              <a:rPr lang="zh-CN" altLang="en-US" sz="2800" dirty="0"/>
              <a:t>续表</a:t>
            </a:r>
            <a:r>
              <a:rPr lang="en-US" altLang="zh-CN" sz="2800" dirty="0"/>
              <a:t>)</a:t>
            </a:r>
            <a:endParaRPr lang="zh-CN" altLang="zh-CN" sz="2800" dirty="0"/>
          </a:p>
        </p:txBody>
      </p:sp>
      <p:graphicFrame>
        <p:nvGraphicFramePr>
          <p:cNvPr id="7" name="表格 6">
            <a:extLst>
              <a:ext uri="{FF2B5EF4-FFF2-40B4-BE49-F238E27FC236}">
                <a16:creationId xmlns="" xmlns:a16="http://schemas.microsoft.com/office/drawing/2014/main" id="{7F5DA8FE-D720-4236-B7F2-231AA0E327DB}"/>
              </a:ext>
            </a:extLst>
          </p:cNvPr>
          <p:cNvGraphicFramePr>
            <a:graphicFrameLocks noGrp="1"/>
          </p:cNvGraphicFramePr>
          <p:nvPr>
            <p:extLst>
              <p:ext uri="{D42A27DB-BD31-4B8C-83A1-F6EECF244321}">
                <p14:modId xmlns:p14="http://schemas.microsoft.com/office/powerpoint/2010/main" val="1331542978"/>
              </p:ext>
            </p:extLst>
          </p:nvPr>
        </p:nvGraphicFramePr>
        <p:xfrm>
          <a:off x="342900" y="937964"/>
          <a:ext cx="11506200" cy="5637276"/>
        </p:xfrm>
        <a:graphic>
          <a:graphicData uri="http://schemas.openxmlformats.org/drawingml/2006/table">
            <a:tbl>
              <a:tblPr firstRow="1" firstCol="1" bandRow="1">
                <a:tableStyleId>{5C22544A-7EE6-4342-B048-85BDC9FD1C3A}</a:tableStyleId>
              </a:tblPr>
              <a:tblGrid>
                <a:gridCol w="1841500">
                  <a:extLst>
                    <a:ext uri="{9D8B030D-6E8A-4147-A177-3AD203B41FA5}">
                      <a16:colId xmlns="" xmlns:a16="http://schemas.microsoft.com/office/drawing/2014/main" val="4011739033"/>
                    </a:ext>
                  </a:extLst>
                </a:gridCol>
                <a:gridCol w="5067300">
                  <a:extLst>
                    <a:ext uri="{9D8B030D-6E8A-4147-A177-3AD203B41FA5}">
                      <a16:colId xmlns="" xmlns:a16="http://schemas.microsoft.com/office/drawing/2014/main" val="2883397458"/>
                    </a:ext>
                  </a:extLst>
                </a:gridCol>
                <a:gridCol w="4597400">
                  <a:extLst>
                    <a:ext uri="{9D8B030D-6E8A-4147-A177-3AD203B41FA5}">
                      <a16:colId xmlns="" xmlns:a16="http://schemas.microsoft.com/office/drawing/2014/main" val="855906060"/>
                    </a:ext>
                  </a:extLst>
                </a:gridCol>
              </a:tblGrid>
              <a:tr h="279400">
                <a:tc>
                  <a:txBody>
                    <a:bodyPr/>
                    <a:lstStyle/>
                    <a:p>
                      <a:pPr algn="ctr">
                        <a:lnSpc>
                          <a:spcPct val="100000"/>
                        </a:lnSpc>
                        <a:spcAft>
                          <a:spcPts val="0"/>
                        </a:spcAft>
                      </a:pPr>
                      <a:r>
                        <a:rPr lang="zh-CN" sz="2700" b="0" dirty="0">
                          <a:solidFill>
                            <a:schemeClr val="tx1"/>
                          </a:solidFill>
                          <a:effectLst/>
                        </a:rPr>
                        <a:t>仪器图形与</a:t>
                      </a:r>
                    </a:p>
                    <a:p>
                      <a:pPr algn="ctr">
                        <a:lnSpc>
                          <a:spcPct val="100000"/>
                        </a:lnSpc>
                        <a:spcAft>
                          <a:spcPts val="0"/>
                        </a:spcAft>
                      </a:pPr>
                      <a:r>
                        <a:rPr lang="zh-CN" sz="2700" b="0" dirty="0">
                          <a:solidFill>
                            <a:schemeClr val="tx1"/>
                          </a:solidFill>
                          <a:effectLst/>
                        </a:rPr>
                        <a:t>名称</a:t>
                      </a:r>
                      <a:endParaRPr lang="zh-CN" sz="27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zh-CN" sz="2700" b="0">
                          <a:solidFill>
                            <a:schemeClr val="tx1"/>
                          </a:solidFill>
                          <a:effectLst/>
                        </a:rPr>
                        <a:t>主要用途</a:t>
                      </a:r>
                      <a:endParaRPr lang="zh-CN" sz="2700" b="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zh-CN" sz="2700" b="0" dirty="0">
                          <a:solidFill>
                            <a:schemeClr val="tx1"/>
                          </a:solidFill>
                          <a:effectLst/>
                        </a:rPr>
                        <a:t>使用方法和注意事项</a:t>
                      </a:r>
                      <a:endParaRPr lang="zh-CN" sz="2700" b="0" dirty="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969651452"/>
                  </a:ext>
                </a:extLst>
              </a:tr>
              <a:tr h="419100">
                <a:tc>
                  <a:txBody>
                    <a:bodyPr/>
                    <a:lstStyle/>
                    <a:p>
                      <a:pPr algn="ctr">
                        <a:lnSpc>
                          <a:spcPct val="130000"/>
                        </a:lnSpc>
                        <a:spcAft>
                          <a:spcPts val="0"/>
                        </a:spcAft>
                      </a:pPr>
                      <a:endParaRPr lang="en-US" sz="2700" b="0" dirty="0">
                        <a:solidFill>
                          <a:schemeClr val="tx1"/>
                        </a:solidFill>
                        <a:effectLst/>
                      </a:endParaRPr>
                    </a:p>
                    <a:p>
                      <a:pPr algn="ctr">
                        <a:lnSpc>
                          <a:spcPct val="130000"/>
                        </a:lnSpc>
                        <a:spcAft>
                          <a:spcPts val="0"/>
                        </a:spcAft>
                      </a:pPr>
                      <a:endParaRPr lang="en-US" sz="2700" b="0" dirty="0">
                        <a:solidFill>
                          <a:schemeClr val="tx1"/>
                        </a:solidFill>
                        <a:effectLst/>
                      </a:endParaRPr>
                    </a:p>
                    <a:p>
                      <a:pPr algn="ctr">
                        <a:lnSpc>
                          <a:spcPct val="130000"/>
                        </a:lnSpc>
                        <a:spcAft>
                          <a:spcPts val="0"/>
                        </a:spcAft>
                      </a:pPr>
                      <a:r>
                        <a:rPr lang="zh-CN" sz="2700" b="0" dirty="0">
                          <a:solidFill>
                            <a:schemeClr val="tx1"/>
                          </a:solidFill>
                          <a:effectLst/>
                        </a:rPr>
                        <a:t>药匙</a:t>
                      </a:r>
                      <a:endParaRPr lang="zh-CN" sz="27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30000"/>
                        </a:lnSpc>
                        <a:spcAft>
                          <a:spcPts val="0"/>
                        </a:spcAft>
                      </a:pPr>
                      <a:r>
                        <a:rPr lang="zh-CN" sz="2700" b="0">
                          <a:solidFill>
                            <a:schemeClr val="tx1"/>
                          </a:solidFill>
                          <a:effectLst/>
                        </a:rPr>
                        <a:t>取用粉末状固体试剂</a:t>
                      </a:r>
                      <a:r>
                        <a:rPr lang="en-US" sz="2700" b="0">
                          <a:solidFill>
                            <a:schemeClr val="tx1"/>
                          </a:solidFill>
                          <a:effectLst/>
                        </a:rPr>
                        <a:t>;</a:t>
                      </a:r>
                      <a:r>
                        <a:rPr lang="zh-CN" sz="2700" b="0">
                          <a:solidFill>
                            <a:schemeClr val="tx1"/>
                          </a:solidFill>
                          <a:effectLst/>
                        </a:rPr>
                        <a:t>一般用大端</a:t>
                      </a:r>
                      <a:r>
                        <a:rPr lang="en-US" sz="2700" b="0">
                          <a:solidFill>
                            <a:schemeClr val="tx1"/>
                          </a:solidFill>
                          <a:effectLst/>
                        </a:rPr>
                        <a:t>,</a:t>
                      </a:r>
                      <a:r>
                        <a:rPr lang="zh-CN" sz="2700" b="0">
                          <a:solidFill>
                            <a:schemeClr val="tx1"/>
                          </a:solidFill>
                          <a:effectLst/>
                        </a:rPr>
                        <a:t>当固体用量很小时</a:t>
                      </a:r>
                      <a:r>
                        <a:rPr lang="en-US" sz="2700" b="0">
                          <a:solidFill>
                            <a:schemeClr val="tx1"/>
                          </a:solidFill>
                          <a:effectLst/>
                        </a:rPr>
                        <a:t>,</a:t>
                      </a:r>
                      <a:r>
                        <a:rPr lang="zh-CN" sz="2700" b="0">
                          <a:solidFill>
                            <a:schemeClr val="tx1"/>
                          </a:solidFill>
                          <a:effectLst/>
                        </a:rPr>
                        <a:t>可用小端取用</a:t>
                      </a:r>
                      <a:endParaRPr lang="zh-CN" sz="2700" b="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700" b="0" dirty="0">
                          <a:solidFill>
                            <a:schemeClr val="tx1"/>
                          </a:solidFill>
                          <a:effectLst/>
                        </a:rPr>
                        <a:t>取用后应将药匙擦拭干净</a:t>
                      </a:r>
                      <a:endParaRPr lang="zh-CN" sz="2700" b="0" dirty="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55544717"/>
                  </a:ext>
                </a:extLst>
              </a:tr>
              <a:tr h="279400">
                <a:tc>
                  <a:txBody>
                    <a:bodyPr/>
                    <a:lstStyle/>
                    <a:p>
                      <a:pPr algn="ctr">
                        <a:lnSpc>
                          <a:spcPct val="130000"/>
                        </a:lnSpc>
                        <a:spcAft>
                          <a:spcPts val="0"/>
                        </a:spcAft>
                      </a:pPr>
                      <a:endParaRPr lang="en-US" sz="2700" b="0" dirty="0">
                        <a:solidFill>
                          <a:schemeClr val="tx1"/>
                        </a:solidFill>
                        <a:effectLst/>
                      </a:endParaRPr>
                    </a:p>
                    <a:p>
                      <a:pPr algn="ctr">
                        <a:lnSpc>
                          <a:spcPct val="130000"/>
                        </a:lnSpc>
                        <a:spcAft>
                          <a:spcPts val="0"/>
                        </a:spcAft>
                      </a:pPr>
                      <a:endParaRPr lang="en-US" altLang="zh-CN" sz="2700" b="0" dirty="0">
                        <a:solidFill>
                          <a:schemeClr val="tx1"/>
                        </a:solidFill>
                        <a:effectLst/>
                      </a:endParaRPr>
                    </a:p>
                    <a:p>
                      <a:pPr algn="ctr">
                        <a:lnSpc>
                          <a:spcPct val="130000"/>
                        </a:lnSpc>
                        <a:spcAft>
                          <a:spcPts val="0"/>
                        </a:spcAft>
                      </a:pPr>
                      <a:r>
                        <a:rPr lang="zh-CN" sz="2700" b="0" dirty="0">
                          <a:solidFill>
                            <a:schemeClr val="tx1"/>
                          </a:solidFill>
                          <a:effectLst/>
                        </a:rPr>
                        <a:t>镊子</a:t>
                      </a:r>
                      <a:endParaRPr lang="zh-CN" sz="27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700" b="0">
                          <a:solidFill>
                            <a:schemeClr val="tx1"/>
                          </a:solidFill>
                          <a:effectLst/>
                        </a:rPr>
                        <a:t>取用块状试剂</a:t>
                      </a:r>
                      <a:endParaRPr lang="zh-CN" sz="2700" b="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30000"/>
                        </a:lnSpc>
                        <a:spcAft>
                          <a:spcPts val="0"/>
                        </a:spcAft>
                      </a:pPr>
                      <a:r>
                        <a:rPr lang="en-US" sz="2700" b="0" dirty="0">
                          <a:solidFill>
                            <a:schemeClr val="tx1"/>
                          </a:solidFill>
                          <a:effectLst/>
                        </a:rPr>
                        <a:t>(1)</a:t>
                      </a:r>
                      <a:r>
                        <a:rPr lang="zh-CN" sz="2700" b="0" dirty="0">
                          <a:solidFill>
                            <a:schemeClr val="tx1"/>
                          </a:solidFill>
                          <a:effectLst/>
                        </a:rPr>
                        <a:t>不能加热</a:t>
                      </a:r>
                      <a:r>
                        <a:rPr lang="en-US" sz="2700" b="0" dirty="0">
                          <a:solidFill>
                            <a:schemeClr val="tx1"/>
                          </a:solidFill>
                          <a:effectLst/>
                        </a:rPr>
                        <a:t>;(2)</a:t>
                      </a:r>
                      <a:r>
                        <a:rPr lang="zh-CN" sz="2700" b="0" dirty="0">
                          <a:solidFill>
                            <a:schemeClr val="tx1"/>
                          </a:solidFill>
                          <a:effectLst/>
                        </a:rPr>
                        <a:t>不可取用酸性药品</a:t>
                      </a:r>
                      <a:r>
                        <a:rPr lang="en-US" sz="2700" b="0" dirty="0">
                          <a:solidFill>
                            <a:schemeClr val="tx1"/>
                          </a:solidFill>
                          <a:effectLst/>
                        </a:rPr>
                        <a:t>;(3)</a:t>
                      </a:r>
                      <a:r>
                        <a:rPr lang="zh-CN" sz="2700" b="0" dirty="0">
                          <a:solidFill>
                            <a:schemeClr val="tx1"/>
                          </a:solidFill>
                          <a:effectLst/>
                        </a:rPr>
                        <a:t>用完后必须使其保持清洁</a:t>
                      </a:r>
                      <a:endParaRPr lang="zh-CN" sz="2700" b="0" dirty="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809032779"/>
                  </a:ext>
                </a:extLst>
              </a:tr>
              <a:tr h="558800">
                <a:tc>
                  <a:txBody>
                    <a:bodyPr/>
                    <a:lstStyle/>
                    <a:p>
                      <a:pPr algn="ctr">
                        <a:lnSpc>
                          <a:spcPct val="130000"/>
                        </a:lnSpc>
                        <a:spcAft>
                          <a:spcPts val="0"/>
                        </a:spcAft>
                      </a:pPr>
                      <a:endParaRPr lang="en-US" sz="2700" b="0" dirty="0">
                        <a:solidFill>
                          <a:schemeClr val="tx1"/>
                        </a:solidFill>
                        <a:effectLst/>
                      </a:endParaRPr>
                    </a:p>
                    <a:p>
                      <a:pPr algn="ctr">
                        <a:lnSpc>
                          <a:spcPct val="130000"/>
                        </a:lnSpc>
                        <a:spcAft>
                          <a:spcPts val="0"/>
                        </a:spcAft>
                      </a:pPr>
                      <a:endParaRPr lang="en-US" sz="2700" b="0" dirty="0">
                        <a:solidFill>
                          <a:schemeClr val="tx1"/>
                        </a:solidFill>
                        <a:effectLst/>
                      </a:endParaRPr>
                    </a:p>
                    <a:p>
                      <a:pPr algn="ctr">
                        <a:lnSpc>
                          <a:spcPct val="130000"/>
                        </a:lnSpc>
                        <a:spcAft>
                          <a:spcPts val="0"/>
                        </a:spcAft>
                      </a:pPr>
                      <a:r>
                        <a:rPr lang="zh-CN" sz="2700" b="0" dirty="0">
                          <a:solidFill>
                            <a:schemeClr val="tx1"/>
                          </a:solidFill>
                          <a:effectLst/>
                        </a:rPr>
                        <a:t>玻璃棒</a:t>
                      </a:r>
                      <a:endParaRPr lang="zh-CN" sz="27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30000"/>
                        </a:lnSpc>
                        <a:spcAft>
                          <a:spcPts val="0"/>
                        </a:spcAft>
                      </a:pPr>
                      <a:r>
                        <a:rPr lang="en-US" sz="2700" b="0" dirty="0">
                          <a:solidFill>
                            <a:schemeClr val="tx1"/>
                          </a:solidFill>
                          <a:effectLst/>
                        </a:rPr>
                        <a:t>(1)</a:t>
                      </a:r>
                      <a:r>
                        <a:rPr lang="zh-CN" sz="2700" b="0" dirty="0">
                          <a:solidFill>
                            <a:schemeClr val="tx1"/>
                          </a:solidFill>
                          <a:effectLst/>
                        </a:rPr>
                        <a:t>搅拌</a:t>
                      </a:r>
                      <a:r>
                        <a:rPr lang="en-US" sz="2700" b="0" dirty="0">
                          <a:solidFill>
                            <a:schemeClr val="tx1"/>
                          </a:solidFill>
                          <a:effectLst/>
                        </a:rPr>
                        <a:t>(</a:t>
                      </a:r>
                      <a:r>
                        <a:rPr lang="zh-CN" sz="2700" b="0" dirty="0">
                          <a:solidFill>
                            <a:schemeClr val="tx1"/>
                          </a:solidFill>
                          <a:effectLst/>
                        </a:rPr>
                        <a:t>固体溶解或液体蒸发时</a:t>
                      </a:r>
                      <a:r>
                        <a:rPr lang="en-US" sz="2700" b="0" dirty="0">
                          <a:solidFill>
                            <a:schemeClr val="tx1"/>
                          </a:solidFill>
                          <a:effectLst/>
                        </a:rPr>
                        <a:t>);(2)</a:t>
                      </a:r>
                      <a:r>
                        <a:rPr lang="zh-CN" sz="2700" b="0" dirty="0">
                          <a:solidFill>
                            <a:schemeClr val="tx1"/>
                          </a:solidFill>
                          <a:effectLst/>
                        </a:rPr>
                        <a:t>引流</a:t>
                      </a:r>
                      <a:r>
                        <a:rPr lang="en-US" sz="2700" b="0" dirty="0">
                          <a:solidFill>
                            <a:schemeClr val="tx1"/>
                          </a:solidFill>
                          <a:effectLst/>
                        </a:rPr>
                        <a:t>(</a:t>
                      </a:r>
                      <a:r>
                        <a:rPr lang="zh-CN" sz="2700" b="0" dirty="0">
                          <a:solidFill>
                            <a:schemeClr val="tx1"/>
                          </a:solidFill>
                          <a:effectLst/>
                        </a:rPr>
                        <a:t>过滤或向容量瓶中注入溶液时</a:t>
                      </a:r>
                      <a:r>
                        <a:rPr lang="en-US" sz="2700" b="0" dirty="0">
                          <a:solidFill>
                            <a:schemeClr val="tx1"/>
                          </a:solidFill>
                          <a:effectLst/>
                        </a:rPr>
                        <a:t>);(3)</a:t>
                      </a:r>
                      <a:r>
                        <a:rPr lang="zh-CN" sz="2700" b="0" dirty="0">
                          <a:solidFill>
                            <a:schemeClr val="tx1"/>
                          </a:solidFill>
                          <a:effectLst/>
                        </a:rPr>
                        <a:t>蘸取试液或黏附试纸</a:t>
                      </a:r>
                      <a:endParaRPr lang="zh-CN" sz="2700" b="0" dirty="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700" b="0" dirty="0">
                          <a:solidFill>
                            <a:schemeClr val="tx1"/>
                          </a:solidFill>
                          <a:effectLst/>
                        </a:rPr>
                        <a:t>搅拌时不得碰击容器壁</a:t>
                      </a:r>
                      <a:endParaRPr lang="zh-CN" sz="2700" b="0" dirty="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434223871"/>
                  </a:ext>
                </a:extLst>
              </a:tr>
            </a:tbl>
          </a:graphicData>
        </a:graphic>
      </p:graphicFrame>
      <p:pic>
        <p:nvPicPr>
          <p:cNvPr id="13" name="05.jpg">
            <a:extLst>
              <a:ext uri="{FF2B5EF4-FFF2-40B4-BE49-F238E27FC236}">
                <a16:creationId xmlns="" xmlns:a16="http://schemas.microsoft.com/office/drawing/2014/main" id="{A57F6A8A-A97A-49B9-B329-988951FF1FD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3767" y="1969269"/>
            <a:ext cx="1049728" cy="888232"/>
          </a:xfrm>
          <a:prstGeom prst="rect">
            <a:avLst/>
          </a:prstGeom>
          <a:noFill/>
          <a:extLst>
            <a:ext uri="{909E8E84-426E-40DD-AFC4-6F175D3DCCD1}">
              <a14:hiddenFill xmlns:a14="http://schemas.microsoft.com/office/drawing/2010/main">
                <a:solidFill>
                  <a:srgbClr val="FFFFFF"/>
                </a:solidFill>
              </a14:hiddenFill>
            </a:ext>
          </a:extLst>
        </p:spPr>
      </p:pic>
      <p:pic>
        <p:nvPicPr>
          <p:cNvPr id="14" name="06.jpg">
            <a:extLst>
              <a:ext uri="{FF2B5EF4-FFF2-40B4-BE49-F238E27FC236}">
                <a16:creationId xmlns="" xmlns:a16="http://schemas.microsoft.com/office/drawing/2014/main" id="{F6046915-9A5B-4037-A7BC-F66EA49D87C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9904" y="3429000"/>
            <a:ext cx="883591" cy="883591"/>
          </a:xfrm>
          <a:prstGeom prst="rect">
            <a:avLst/>
          </a:prstGeom>
          <a:noFill/>
          <a:extLst>
            <a:ext uri="{909E8E84-426E-40DD-AFC4-6F175D3DCCD1}">
              <a14:hiddenFill xmlns:a14="http://schemas.microsoft.com/office/drawing/2010/main">
                <a:solidFill>
                  <a:srgbClr val="FFFFFF"/>
                </a:solidFill>
              </a14:hiddenFill>
            </a:ext>
          </a:extLst>
        </p:spPr>
      </p:pic>
      <p:pic>
        <p:nvPicPr>
          <p:cNvPr id="15" name="M12.jpg">
            <a:extLst>
              <a:ext uri="{FF2B5EF4-FFF2-40B4-BE49-F238E27FC236}">
                <a16:creationId xmlns="" xmlns:a16="http://schemas.microsoft.com/office/drawing/2014/main" id="{B48CE5F9-E66E-4608-B37E-ABF37ABC778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58628" y="4998699"/>
            <a:ext cx="182171" cy="1052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76600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 xmlns:a16="http://schemas.microsoft.com/office/drawing/2014/main" id="{E21ABC8D-1C46-4B5A-9C88-3EA50E8EBABA}"/>
              </a:ext>
            </a:extLst>
          </p:cNvPr>
          <p:cNvSpPr/>
          <p:nvPr/>
        </p:nvSpPr>
        <p:spPr>
          <a:xfrm>
            <a:off x="9267824" y="0"/>
            <a:ext cx="194512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专题二十二  化学实验基础</a:t>
            </a:r>
          </a:p>
        </p:txBody>
      </p:sp>
      <p:sp>
        <p:nvSpPr>
          <p:cNvPr id="10" name="矩形 9">
            <a:extLst>
              <a:ext uri="{FF2B5EF4-FFF2-40B4-BE49-F238E27FC236}">
                <a16:creationId xmlns="" xmlns:a16="http://schemas.microsoft.com/office/drawing/2014/main" id="{624ADB48-4E96-4B52-B003-1986B52AF0A6}"/>
              </a:ext>
            </a:extLst>
          </p:cNvPr>
          <p:cNvSpPr/>
          <p:nvPr/>
        </p:nvSpPr>
        <p:spPr>
          <a:xfrm>
            <a:off x="234043" y="255709"/>
            <a:ext cx="11723913" cy="662297"/>
          </a:xfrm>
          <a:prstGeom prst="rect">
            <a:avLst/>
          </a:prstGeom>
        </p:spPr>
        <p:txBody>
          <a:bodyPr wrap="square">
            <a:spAutoFit/>
          </a:bodyPr>
          <a:lstStyle/>
          <a:p>
            <a:pPr algn="r">
              <a:lnSpc>
                <a:spcPct val="150000"/>
              </a:lnSpc>
            </a:pPr>
            <a:r>
              <a:rPr lang="en-US" altLang="zh-CN" sz="2800" dirty="0"/>
              <a:t>(</a:t>
            </a:r>
            <a:r>
              <a:rPr lang="zh-CN" altLang="en-US" sz="2800" dirty="0"/>
              <a:t>续表</a:t>
            </a:r>
            <a:r>
              <a:rPr lang="en-US" altLang="zh-CN" sz="2800" dirty="0"/>
              <a:t>)</a:t>
            </a:r>
            <a:endParaRPr lang="zh-CN" altLang="zh-CN" sz="2800" dirty="0"/>
          </a:p>
        </p:txBody>
      </p:sp>
      <mc:AlternateContent xmlns:mc="http://schemas.openxmlformats.org/markup-compatibility/2006" xmlns:a14="http://schemas.microsoft.com/office/drawing/2010/main">
        <mc:Choice Requires="a14">
          <p:graphicFrame>
            <p:nvGraphicFramePr>
              <p:cNvPr id="7" name="表格 6">
                <a:extLst>
                  <a:ext uri="{FF2B5EF4-FFF2-40B4-BE49-F238E27FC236}">
                    <a16:creationId xmlns="" xmlns:a16="http://schemas.microsoft.com/office/drawing/2014/main" id="{7F5DA8FE-D720-4236-B7F2-231AA0E327DB}"/>
                  </a:ext>
                </a:extLst>
              </p:cNvPr>
              <p:cNvGraphicFramePr>
                <a:graphicFrameLocks noGrp="1"/>
              </p:cNvGraphicFramePr>
              <p:nvPr>
                <p:extLst>
                  <p:ext uri="{D42A27DB-BD31-4B8C-83A1-F6EECF244321}">
                    <p14:modId xmlns:p14="http://schemas.microsoft.com/office/powerpoint/2010/main" val="1647238314"/>
                  </p:ext>
                </p:extLst>
              </p:nvPr>
            </p:nvGraphicFramePr>
            <p:xfrm>
              <a:off x="342900" y="937964"/>
              <a:ext cx="11506200" cy="4088067"/>
            </p:xfrm>
            <a:graphic>
              <a:graphicData uri="http://schemas.openxmlformats.org/drawingml/2006/table">
                <a:tbl>
                  <a:tblPr firstRow="1" firstCol="1" bandRow="1">
                    <a:tableStyleId>{5C22544A-7EE6-4342-B048-85BDC9FD1C3A}</a:tableStyleId>
                  </a:tblPr>
                  <a:tblGrid>
                    <a:gridCol w="1841500">
                      <a:extLst>
                        <a:ext uri="{9D8B030D-6E8A-4147-A177-3AD203B41FA5}">
                          <a16:colId xmlns="" xmlns:a16="http://schemas.microsoft.com/office/drawing/2014/main" val="4011739033"/>
                        </a:ext>
                      </a:extLst>
                    </a:gridCol>
                    <a:gridCol w="4394200">
                      <a:extLst>
                        <a:ext uri="{9D8B030D-6E8A-4147-A177-3AD203B41FA5}">
                          <a16:colId xmlns="" xmlns:a16="http://schemas.microsoft.com/office/drawing/2014/main" val="2883397458"/>
                        </a:ext>
                      </a:extLst>
                    </a:gridCol>
                    <a:gridCol w="5270500">
                      <a:extLst>
                        <a:ext uri="{9D8B030D-6E8A-4147-A177-3AD203B41FA5}">
                          <a16:colId xmlns="" xmlns:a16="http://schemas.microsoft.com/office/drawing/2014/main" val="855906060"/>
                        </a:ext>
                      </a:extLst>
                    </a:gridCol>
                  </a:tblGrid>
                  <a:tr h="279400">
                    <a:tc>
                      <a:txBody>
                        <a:bodyPr/>
                        <a:lstStyle/>
                        <a:p>
                          <a:pPr algn="ctr">
                            <a:lnSpc>
                              <a:spcPct val="100000"/>
                            </a:lnSpc>
                            <a:spcAft>
                              <a:spcPts val="0"/>
                            </a:spcAft>
                          </a:pPr>
                          <a:r>
                            <a:rPr lang="zh-CN" sz="2800" b="0" dirty="0">
                              <a:solidFill>
                                <a:schemeClr val="tx1"/>
                              </a:solidFill>
                              <a:effectLst/>
                            </a:rPr>
                            <a:t>仪器图形与</a:t>
                          </a:r>
                        </a:p>
                        <a:p>
                          <a:pPr algn="ctr">
                            <a:lnSpc>
                              <a:spcPct val="100000"/>
                            </a:lnSpc>
                            <a:spcAft>
                              <a:spcPts val="0"/>
                            </a:spcAft>
                          </a:pPr>
                          <a:r>
                            <a:rPr lang="zh-CN" sz="2800" b="0" dirty="0">
                              <a:solidFill>
                                <a:schemeClr val="tx1"/>
                              </a:solidFill>
                              <a:effectLst/>
                            </a:rPr>
                            <a:t>名称</a:t>
                          </a:r>
                          <a:endParaRPr lang="zh-CN" sz="28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zh-CN" sz="2800" b="0">
                              <a:solidFill>
                                <a:schemeClr val="tx1"/>
                              </a:solidFill>
                              <a:effectLst/>
                            </a:rPr>
                            <a:t>主要用途</a:t>
                          </a:r>
                          <a:endParaRPr lang="zh-CN" sz="2800" b="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zh-CN" sz="2800" b="0" dirty="0">
                              <a:solidFill>
                                <a:schemeClr val="tx1"/>
                              </a:solidFill>
                              <a:effectLst/>
                            </a:rPr>
                            <a:t>使用方法和注意事项</a:t>
                          </a:r>
                          <a:endParaRPr lang="zh-CN" sz="2800" b="0" dirty="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969651452"/>
                      </a:ext>
                    </a:extLst>
                  </a:tr>
                  <a:tr h="279400">
                    <a:tc>
                      <a:txBody>
                        <a:bodyPr/>
                        <a:lstStyle/>
                        <a:p>
                          <a:pPr algn="ctr">
                            <a:lnSpc>
                              <a:spcPct val="130000"/>
                            </a:lnSpc>
                            <a:spcAft>
                              <a:spcPts val="0"/>
                            </a:spcAft>
                          </a:pPr>
                          <a:endParaRPr lang="en-US" sz="2800" b="0" dirty="0">
                            <a:solidFill>
                              <a:schemeClr val="tx1"/>
                            </a:solidFill>
                            <a:effectLst/>
                          </a:endParaRPr>
                        </a:p>
                        <a:p>
                          <a:pPr algn="ctr">
                            <a:lnSpc>
                              <a:spcPct val="130000"/>
                            </a:lnSpc>
                            <a:spcAft>
                              <a:spcPts val="0"/>
                            </a:spcAft>
                          </a:pPr>
                          <a:endParaRPr lang="en-US" sz="2800" b="0" dirty="0">
                            <a:solidFill>
                              <a:schemeClr val="tx1"/>
                            </a:solidFill>
                            <a:effectLst/>
                          </a:endParaRPr>
                        </a:p>
                        <a:p>
                          <a:pPr algn="ctr">
                            <a:lnSpc>
                              <a:spcPct val="130000"/>
                            </a:lnSpc>
                            <a:spcAft>
                              <a:spcPts val="0"/>
                            </a:spcAft>
                          </a:pPr>
                          <a:endParaRPr lang="en-US" sz="2800" b="0" dirty="0">
                            <a:solidFill>
                              <a:schemeClr val="tx1"/>
                            </a:solidFill>
                            <a:effectLst/>
                          </a:endParaRPr>
                        </a:p>
                        <a:p>
                          <a:pPr algn="ctr">
                            <a:lnSpc>
                              <a:spcPct val="130000"/>
                            </a:lnSpc>
                            <a:spcAft>
                              <a:spcPts val="0"/>
                            </a:spcAft>
                          </a:pPr>
                          <a:r>
                            <a:rPr lang="zh-CN" sz="2800" b="0" dirty="0">
                              <a:solidFill>
                                <a:schemeClr val="tx1"/>
                              </a:solidFill>
                              <a:effectLst/>
                            </a:rPr>
                            <a:t>酒精灯</a:t>
                          </a:r>
                          <a:endParaRPr lang="zh-CN" sz="28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a:solidFill>
                                <a:schemeClr val="tx1"/>
                              </a:solidFill>
                              <a:effectLst/>
                            </a:rPr>
                            <a:t>加热仪器</a:t>
                          </a:r>
                          <a:r>
                            <a:rPr lang="en-US" sz="2800" b="0">
                              <a:solidFill>
                                <a:schemeClr val="tx1"/>
                              </a:solidFill>
                              <a:effectLst/>
                            </a:rPr>
                            <a:t>(</a:t>
                          </a:r>
                          <a:r>
                            <a:rPr lang="zh-CN" sz="2800" b="0">
                              <a:solidFill>
                                <a:schemeClr val="tx1"/>
                              </a:solidFill>
                              <a:effectLst/>
                            </a:rPr>
                            <a:t>热源</a:t>
                          </a:r>
                          <a:r>
                            <a:rPr lang="en-US" sz="2800" b="0">
                              <a:solidFill>
                                <a:schemeClr val="tx1"/>
                              </a:solidFill>
                              <a:effectLst/>
                            </a:rPr>
                            <a:t>)</a:t>
                          </a:r>
                          <a:endParaRPr lang="zh-CN" sz="2800" b="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30000"/>
                            </a:lnSpc>
                            <a:spcAft>
                              <a:spcPts val="0"/>
                            </a:spcAft>
                          </a:pPr>
                          <a:r>
                            <a:rPr lang="en-US" sz="2800" b="0" dirty="0">
                              <a:solidFill>
                                <a:schemeClr val="tx1"/>
                              </a:solidFill>
                              <a:effectLst/>
                            </a:rPr>
                            <a:t>(1)</a:t>
                          </a:r>
                          <a:r>
                            <a:rPr lang="zh-CN" sz="2800" b="0" dirty="0">
                              <a:solidFill>
                                <a:schemeClr val="tx1"/>
                              </a:solidFill>
                              <a:effectLst/>
                            </a:rPr>
                            <a:t>酒精量不超过其容积的</a:t>
                          </a:r>
                          <a14:m>
                            <m:oMath xmlns:m="http://schemas.openxmlformats.org/officeDocument/2006/math">
                              <m:f>
                                <m:fPr>
                                  <m:ctrlPr>
                                    <a:rPr lang="zh-CN" sz="2800" b="0" i="1">
                                      <a:solidFill>
                                        <a:schemeClr val="tx1"/>
                                      </a:solidFill>
                                      <a:effectLst/>
                                      <a:latin typeface="Cambria Math" panose="02040503050406030204" pitchFamily="18" charset="0"/>
                                    </a:rPr>
                                  </m:ctrlPr>
                                </m:fPr>
                                <m:num>
                                  <m:r>
                                    <a:rPr lang="en-US" sz="2800" b="0" i="1">
                                      <a:solidFill>
                                        <a:schemeClr val="tx1"/>
                                      </a:solidFill>
                                      <a:effectLst/>
                                      <a:latin typeface="Cambria Math"/>
                                    </a:rPr>
                                    <m:t>2</m:t>
                                  </m:r>
                                </m:num>
                                <m:den>
                                  <m:r>
                                    <a:rPr lang="en-US" sz="2800" b="0" i="1">
                                      <a:solidFill>
                                        <a:schemeClr val="tx1"/>
                                      </a:solidFill>
                                      <a:effectLst/>
                                      <a:latin typeface="Cambria Math"/>
                                    </a:rPr>
                                    <m:t>3</m:t>
                                  </m:r>
                                </m:den>
                              </m:f>
                            </m:oMath>
                          </a14:m>
                          <a:r>
                            <a:rPr lang="en-US" sz="2800" b="0" dirty="0">
                              <a:solidFill>
                                <a:schemeClr val="tx1"/>
                              </a:solidFill>
                              <a:effectLst/>
                            </a:rPr>
                            <a:t>,</a:t>
                          </a:r>
                          <a:r>
                            <a:rPr lang="zh-CN" sz="2800" b="0" dirty="0">
                              <a:solidFill>
                                <a:schemeClr val="tx1"/>
                              </a:solidFill>
                              <a:effectLst/>
                            </a:rPr>
                            <a:t>且不少于其容积的</a:t>
                          </a:r>
                          <a14:m>
                            <m:oMath xmlns:m="http://schemas.openxmlformats.org/officeDocument/2006/math">
                              <m:f>
                                <m:fPr>
                                  <m:ctrlPr>
                                    <a:rPr lang="zh-CN" sz="2800" b="0" i="1">
                                      <a:solidFill>
                                        <a:schemeClr val="tx1"/>
                                      </a:solidFill>
                                      <a:effectLst/>
                                      <a:latin typeface="Cambria Math" panose="02040503050406030204" pitchFamily="18" charset="0"/>
                                    </a:rPr>
                                  </m:ctrlPr>
                                </m:fPr>
                                <m:num>
                                  <m:r>
                                    <a:rPr lang="en-US" sz="2800" b="0" i="1">
                                      <a:solidFill>
                                        <a:schemeClr val="tx1"/>
                                      </a:solidFill>
                                      <a:effectLst/>
                                      <a:latin typeface="Cambria Math"/>
                                    </a:rPr>
                                    <m:t>1</m:t>
                                  </m:r>
                                </m:num>
                                <m:den>
                                  <m:r>
                                    <a:rPr lang="en-US" sz="2800" b="0" i="1">
                                      <a:solidFill>
                                        <a:schemeClr val="tx1"/>
                                      </a:solidFill>
                                      <a:effectLst/>
                                      <a:latin typeface="Cambria Math"/>
                                    </a:rPr>
                                    <m:t>4</m:t>
                                  </m:r>
                                </m:den>
                              </m:f>
                            </m:oMath>
                          </a14:m>
                          <a:r>
                            <a:rPr lang="en-US" sz="2800" b="0" dirty="0">
                              <a:solidFill>
                                <a:schemeClr val="tx1"/>
                              </a:solidFill>
                              <a:effectLst/>
                            </a:rPr>
                            <a:t>;(2)</a:t>
                          </a:r>
                          <a:r>
                            <a:rPr lang="zh-CN" sz="2800" b="0" dirty="0">
                              <a:solidFill>
                                <a:schemeClr val="tx1"/>
                              </a:solidFill>
                              <a:effectLst/>
                            </a:rPr>
                            <a:t>用外焰加热</a:t>
                          </a:r>
                          <a:r>
                            <a:rPr lang="en-US" sz="2800" b="0" dirty="0">
                              <a:solidFill>
                                <a:schemeClr val="tx1"/>
                              </a:solidFill>
                              <a:effectLst/>
                            </a:rPr>
                            <a:t>,</a:t>
                          </a:r>
                          <a:r>
                            <a:rPr lang="zh-CN" sz="2800" b="0" dirty="0">
                              <a:solidFill>
                                <a:schemeClr val="tx1"/>
                              </a:solidFill>
                              <a:effectLst/>
                            </a:rPr>
                            <a:t>绝对禁止用燃着的酒精灯去引燃另一盏酒精灯</a:t>
                          </a:r>
                          <a:r>
                            <a:rPr lang="en-US" sz="2800" b="0" dirty="0">
                              <a:solidFill>
                                <a:schemeClr val="tx1"/>
                              </a:solidFill>
                              <a:effectLst/>
                            </a:rPr>
                            <a:t>;(3)</a:t>
                          </a:r>
                          <a:r>
                            <a:rPr lang="zh-CN" sz="2800" b="0" dirty="0">
                              <a:solidFill>
                                <a:schemeClr val="tx1"/>
                              </a:solidFill>
                              <a:effectLst/>
                            </a:rPr>
                            <a:t>用完后用灯帽盖灭</a:t>
                          </a:r>
                          <a:r>
                            <a:rPr lang="en-US" sz="2800" b="0" dirty="0">
                              <a:solidFill>
                                <a:schemeClr val="tx1"/>
                              </a:solidFill>
                              <a:effectLst/>
                            </a:rPr>
                            <a:t>,</a:t>
                          </a:r>
                          <a:r>
                            <a:rPr lang="zh-CN" sz="2800" b="0" dirty="0">
                              <a:solidFill>
                                <a:schemeClr val="tx1"/>
                              </a:solidFill>
                              <a:effectLst/>
                            </a:rPr>
                            <a:t>不可用嘴去吹</a:t>
                          </a:r>
                          <a:endParaRPr lang="zh-CN" sz="2800" b="0" dirty="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4090126318"/>
                      </a:ext>
                    </a:extLst>
                  </a:tr>
                </a:tbl>
              </a:graphicData>
            </a:graphic>
          </p:graphicFrame>
        </mc:Choice>
        <mc:Fallback xmlns="">
          <p:graphicFrame>
            <p:nvGraphicFramePr>
              <p:cNvPr id="7" name="表格 6">
                <a:extLst>
                  <a:ext uri="{FF2B5EF4-FFF2-40B4-BE49-F238E27FC236}">
                    <a16:creationId xmlns:a16="http://schemas.microsoft.com/office/drawing/2014/main" id="{7F5DA8FE-D720-4236-B7F2-231AA0E327DB}"/>
                  </a:ext>
                </a:extLst>
              </p:cNvPr>
              <p:cNvGraphicFramePr>
                <a:graphicFrameLocks noGrp="1"/>
              </p:cNvGraphicFramePr>
              <p:nvPr>
                <p:extLst>
                  <p:ext uri="{D42A27DB-BD31-4B8C-83A1-F6EECF244321}">
                    <p14:modId xmlns:p14="http://schemas.microsoft.com/office/powerpoint/2010/main" val="1647238314"/>
                  </p:ext>
                </p:extLst>
              </p:nvPr>
            </p:nvGraphicFramePr>
            <p:xfrm>
              <a:off x="342900" y="937964"/>
              <a:ext cx="11506200" cy="4117467"/>
            </p:xfrm>
            <a:graphic>
              <a:graphicData uri="http://schemas.openxmlformats.org/drawingml/2006/table">
                <a:tbl>
                  <a:tblPr firstRow="1" firstCol="1" bandRow="1">
                    <a:tableStyleId>{5C22544A-7EE6-4342-B048-85BDC9FD1C3A}</a:tableStyleId>
                  </a:tblPr>
                  <a:tblGrid>
                    <a:gridCol w="1841500">
                      <a:extLst>
                        <a:ext uri="{9D8B030D-6E8A-4147-A177-3AD203B41FA5}">
                          <a16:colId xmlns:a16="http://schemas.microsoft.com/office/drawing/2014/main" val="4011739033"/>
                        </a:ext>
                      </a:extLst>
                    </a:gridCol>
                    <a:gridCol w="4394200">
                      <a:extLst>
                        <a:ext uri="{9D8B030D-6E8A-4147-A177-3AD203B41FA5}">
                          <a16:colId xmlns:a16="http://schemas.microsoft.com/office/drawing/2014/main" val="2883397458"/>
                        </a:ext>
                      </a:extLst>
                    </a:gridCol>
                    <a:gridCol w="5270500">
                      <a:extLst>
                        <a:ext uri="{9D8B030D-6E8A-4147-A177-3AD203B41FA5}">
                          <a16:colId xmlns:a16="http://schemas.microsoft.com/office/drawing/2014/main" val="855906060"/>
                        </a:ext>
                      </a:extLst>
                    </a:gridCol>
                  </a:tblGrid>
                  <a:tr h="853440">
                    <a:tc>
                      <a:txBody>
                        <a:bodyPr/>
                        <a:lstStyle/>
                        <a:p>
                          <a:pPr algn="ctr">
                            <a:lnSpc>
                              <a:spcPct val="100000"/>
                            </a:lnSpc>
                            <a:spcAft>
                              <a:spcPts val="0"/>
                            </a:spcAft>
                          </a:pPr>
                          <a:r>
                            <a:rPr lang="zh-CN" sz="2800" b="0">
                              <a:solidFill>
                                <a:schemeClr val="tx1"/>
                              </a:solidFill>
                              <a:effectLst/>
                            </a:rPr>
                            <a:t>仪器图形与</a:t>
                          </a:r>
                        </a:p>
                        <a:p>
                          <a:pPr algn="ctr">
                            <a:lnSpc>
                              <a:spcPct val="100000"/>
                            </a:lnSpc>
                            <a:spcAft>
                              <a:spcPts val="0"/>
                            </a:spcAft>
                          </a:pPr>
                          <a:r>
                            <a:rPr lang="zh-CN" sz="2800" b="0">
                              <a:solidFill>
                                <a:schemeClr val="tx1"/>
                              </a:solidFill>
                              <a:effectLst/>
                            </a:rPr>
                            <a:t>名称</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zh-CN" sz="2800" b="0">
                              <a:solidFill>
                                <a:schemeClr val="tx1"/>
                              </a:solidFill>
                              <a:effectLst/>
                            </a:rPr>
                            <a:t>主要用途</a:t>
                          </a:r>
                          <a:endParaRPr lang="zh-CN" sz="2800" b="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zh-CN" sz="2800" b="0" dirty="0">
                              <a:solidFill>
                                <a:schemeClr val="tx1"/>
                              </a:solidFill>
                              <a:effectLst/>
                            </a:rPr>
                            <a:t>使用方法和注意事项</a:t>
                          </a:r>
                          <a:endParaRPr lang="zh-CN" sz="2800" b="0" dirty="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69651452"/>
                      </a:ext>
                    </a:extLst>
                  </a:tr>
                  <a:tr h="3264027">
                    <a:tc>
                      <a:txBody>
                        <a:bodyPr/>
                        <a:lstStyle/>
                        <a:p>
                          <a:pPr algn="ctr">
                            <a:lnSpc>
                              <a:spcPct val="130000"/>
                            </a:lnSpc>
                            <a:spcAft>
                              <a:spcPts val="0"/>
                            </a:spcAft>
                          </a:pPr>
                          <a:endParaRPr lang="en-US" sz="2800" b="0" dirty="0">
                            <a:solidFill>
                              <a:schemeClr val="tx1"/>
                            </a:solidFill>
                            <a:effectLst/>
                          </a:endParaRPr>
                        </a:p>
                        <a:p>
                          <a:pPr algn="ctr">
                            <a:lnSpc>
                              <a:spcPct val="130000"/>
                            </a:lnSpc>
                            <a:spcAft>
                              <a:spcPts val="0"/>
                            </a:spcAft>
                          </a:pPr>
                          <a:endParaRPr lang="en-US" sz="2800" b="0" dirty="0">
                            <a:solidFill>
                              <a:schemeClr val="tx1"/>
                            </a:solidFill>
                            <a:effectLst/>
                          </a:endParaRPr>
                        </a:p>
                        <a:p>
                          <a:pPr algn="ctr">
                            <a:lnSpc>
                              <a:spcPct val="130000"/>
                            </a:lnSpc>
                            <a:spcAft>
                              <a:spcPts val="0"/>
                            </a:spcAft>
                          </a:pPr>
                          <a:endParaRPr lang="en-US" sz="2800" b="0" dirty="0">
                            <a:solidFill>
                              <a:schemeClr val="tx1"/>
                            </a:solidFill>
                            <a:effectLst/>
                          </a:endParaRPr>
                        </a:p>
                        <a:p>
                          <a:pPr algn="ctr">
                            <a:lnSpc>
                              <a:spcPct val="130000"/>
                            </a:lnSpc>
                            <a:spcAft>
                              <a:spcPts val="0"/>
                            </a:spcAft>
                          </a:pPr>
                          <a:r>
                            <a:rPr lang="zh-CN" sz="2800" b="0" dirty="0">
                              <a:solidFill>
                                <a:schemeClr val="tx1"/>
                              </a:solidFill>
                              <a:effectLst/>
                            </a:rPr>
                            <a:t>酒精灯</a:t>
                          </a:r>
                          <a:endParaRPr lang="zh-CN" sz="28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a:solidFill>
                                <a:schemeClr val="tx1"/>
                              </a:solidFill>
                              <a:effectLst/>
                            </a:rPr>
                            <a:t>加热仪器</a:t>
                          </a:r>
                          <a:r>
                            <a:rPr lang="en-US" sz="2800" b="0">
                              <a:solidFill>
                                <a:schemeClr val="tx1"/>
                              </a:solidFill>
                              <a:effectLst/>
                            </a:rPr>
                            <a:t>(</a:t>
                          </a:r>
                          <a:r>
                            <a:rPr lang="zh-CN" sz="2800" b="0">
                              <a:solidFill>
                                <a:schemeClr val="tx1"/>
                              </a:solidFill>
                              <a:effectLst/>
                            </a:rPr>
                            <a:t>热源</a:t>
                          </a:r>
                          <a:r>
                            <a:rPr lang="en-US" sz="2800" b="0">
                              <a:solidFill>
                                <a:schemeClr val="tx1"/>
                              </a:solidFill>
                              <a:effectLst/>
                            </a:rPr>
                            <a:t>)</a:t>
                          </a:r>
                          <a:endParaRPr lang="zh-CN" sz="2800" b="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18382" t="-29236" r="-231" b="-4842"/>
                          </a:stretch>
                        </a:blipFill>
                      </a:tcPr>
                    </a:tc>
                    <a:extLst>
                      <a:ext uri="{0D108BD9-81ED-4DB2-BD59-A6C34878D82A}">
                        <a16:rowId xmlns:a16="http://schemas.microsoft.com/office/drawing/2014/main" val="4090126318"/>
                      </a:ext>
                    </a:extLst>
                  </a:tr>
                </a:tbl>
              </a:graphicData>
            </a:graphic>
          </p:graphicFrame>
        </mc:Fallback>
      </mc:AlternateContent>
      <p:pic>
        <p:nvPicPr>
          <p:cNvPr id="3074" name="Picture 2" descr="D:\蔡佳\终稿1\2019长销书\高考帮化学(正文、小册子、答案、目录、索引、小册子目录)终稿\高考帮化学(正文、小册子、答案、目录、索引、小册子目录)\高考帮化学后半部分18-26正文174-292页\酒精灯.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8202" y="2932372"/>
            <a:ext cx="682484" cy="790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83950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 xmlns:a16="http://schemas.microsoft.com/office/drawing/2014/main" id="{E21ABC8D-1C46-4B5A-9C88-3EA50E8EBABA}"/>
              </a:ext>
            </a:extLst>
          </p:cNvPr>
          <p:cNvSpPr/>
          <p:nvPr/>
        </p:nvSpPr>
        <p:spPr>
          <a:xfrm>
            <a:off x="9267824" y="0"/>
            <a:ext cx="194512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专题二十二  化学实验基础</a:t>
            </a:r>
          </a:p>
        </p:txBody>
      </p:sp>
      <p:sp>
        <p:nvSpPr>
          <p:cNvPr id="10" name="矩形 9">
            <a:extLst>
              <a:ext uri="{FF2B5EF4-FFF2-40B4-BE49-F238E27FC236}">
                <a16:creationId xmlns="" xmlns:a16="http://schemas.microsoft.com/office/drawing/2014/main" id="{624ADB48-4E96-4B52-B003-1986B52AF0A6}"/>
              </a:ext>
            </a:extLst>
          </p:cNvPr>
          <p:cNvSpPr/>
          <p:nvPr/>
        </p:nvSpPr>
        <p:spPr>
          <a:xfrm>
            <a:off x="234043" y="344609"/>
            <a:ext cx="11723913" cy="5909310"/>
          </a:xfrm>
          <a:prstGeom prst="rect">
            <a:avLst/>
          </a:prstGeom>
        </p:spPr>
        <p:txBody>
          <a:bodyPr wrap="square">
            <a:spAutoFit/>
          </a:bodyPr>
          <a:lstStyle/>
          <a:p>
            <a:pPr>
              <a:lnSpc>
                <a:spcPct val="150000"/>
              </a:lnSpc>
            </a:pPr>
            <a:r>
              <a:rPr lang="zh-CN" altLang="en-US" sz="2800" b="1" dirty="0">
                <a:solidFill>
                  <a:srgbClr val="DA251C"/>
                </a:solidFill>
              </a:rPr>
              <a:t>归类比较</a:t>
            </a:r>
            <a:endParaRPr lang="en-US" altLang="zh-CN" sz="2800" b="1" dirty="0">
              <a:solidFill>
                <a:srgbClr val="DA251C"/>
              </a:solidFill>
            </a:endParaRPr>
          </a:p>
          <a:p>
            <a:pPr algn="ctr">
              <a:lnSpc>
                <a:spcPct val="150000"/>
              </a:lnSpc>
            </a:pPr>
            <a:r>
              <a:rPr lang="zh-CN" altLang="zh-CN" sz="2800" b="1" dirty="0"/>
              <a:t>使用前需检查是否漏液的仪器</a:t>
            </a:r>
          </a:p>
          <a:p>
            <a:pPr>
              <a:lnSpc>
                <a:spcPct val="150000"/>
              </a:lnSpc>
            </a:pPr>
            <a:r>
              <a:rPr lang="en-US" altLang="zh-CN" sz="2800" dirty="0"/>
              <a:t>1.</a:t>
            </a:r>
            <a:r>
              <a:rPr lang="zh-CN" altLang="zh-CN" sz="2800" dirty="0"/>
              <a:t>容量瓶</a:t>
            </a:r>
            <a:r>
              <a:rPr lang="en-US" altLang="zh-CN" sz="2800" dirty="0"/>
              <a:t>:</a:t>
            </a:r>
            <a:r>
              <a:rPr lang="zh-CN" altLang="zh-CN" sz="2800" dirty="0"/>
              <a:t>检查瓶塞处是否漏液。</a:t>
            </a:r>
          </a:p>
          <a:p>
            <a:pPr>
              <a:lnSpc>
                <a:spcPct val="150000"/>
              </a:lnSpc>
            </a:pPr>
            <a:r>
              <a:rPr lang="zh-CN" altLang="zh-CN" sz="2800" dirty="0"/>
              <a:t>方法</a:t>
            </a:r>
            <a:r>
              <a:rPr lang="en-US" altLang="zh-CN" sz="2800" dirty="0"/>
              <a:t>:</a:t>
            </a:r>
            <a:r>
              <a:rPr lang="zh-CN" altLang="zh-CN" sz="2800" dirty="0"/>
              <a:t>加入水</a:t>
            </a:r>
            <a:r>
              <a:rPr lang="en-US" altLang="zh-CN" sz="2800" dirty="0"/>
              <a:t>,</a:t>
            </a:r>
            <a:r>
              <a:rPr lang="zh-CN" altLang="zh-CN" sz="2800" dirty="0"/>
              <a:t>塞上塞子</a:t>
            </a:r>
            <a:r>
              <a:rPr lang="en-US" altLang="zh-CN" sz="2800" dirty="0"/>
              <a:t>,</a:t>
            </a:r>
            <a:r>
              <a:rPr lang="zh-CN" altLang="zh-CN" sz="2800" dirty="0"/>
              <a:t>用食指摁住瓶塞</a:t>
            </a:r>
            <a:r>
              <a:rPr lang="en-US" altLang="zh-CN" sz="2800" dirty="0"/>
              <a:t>,</a:t>
            </a:r>
            <a:r>
              <a:rPr lang="zh-CN" altLang="zh-CN" sz="2800" dirty="0"/>
              <a:t>另一只手托住容量瓶瓶底把容量瓶倒立观察</a:t>
            </a:r>
            <a:r>
              <a:rPr lang="en-US" altLang="zh-CN" sz="2800" dirty="0"/>
              <a:t>,</a:t>
            </a:r>
            <a:r>
              <a:rPr lang="zh-CN" altLang="zh-CN" sz="2800" dirty="0"/>
              <a:t>然后直立后将塞子旋转</a:t>
            </a:r>
            <a:r>
              <a:rPr lang="en-US" altLang="zh-CN" sz="2800" dirty="0"/>
              <a:t>180°</a:t>
            </a:r>
            <a:r>
              <a:rPr lang="zh-CN" altLang="zh-CN" sz="2800" dirty="0"/>
              <a:t>再倒立观察。</a:t>
            </a:r>
          </a:p>
          <a:p>
            <a:pPr>
              <a:lnSpc>
                <a:spcPct val="150000"/>
              </a:lnSpc>
            </a:pPr>
            <a:r>
              <a:rPr lang="en-US" altLang="zh-CN" sz="2800" dirty="0"/>
              <a:t>2.</a:t>
            </a:r>
            <a:r>
              <a:rPr lang="zh-CN" altLang="zh-CN" sz="2800" dirty="0"/>
              <a:t>分液漏斗和滴定管</a:t>
            </a:r>
            <a:r>
              <a:rPr lang="en-US" altLang="zh-CN" sz="2800" dirty="0"/>
              <a:t>:</a:t>
            </a:r>
            <a:r>
              <a:rPr lang="zh-CN" altLang="zh-CN" sz="2800" dirty="0"/>
              <a:t>使用分液漏斗时</a:t>
            </a:r>
            <a:r>
              <a:rPr lang="en-US" altLang="zh-CN" sz="2800" dirty="0"/>
              <a:t>,</a:t>
            </a:r>
            <a:r>
              <a:rPr lang="zh-CN" altLang="zh-CN" sz="2800" dirty="0"/>
              <a:t>要检查是否漏液。使用酸式滴定管时</a:t>
            </a:r>
            <a:r>
              <a:rPr lang="en-US" altLang="zh-CN" sz="2800" dirty="0"/>
              <a:t>,</a:t>
            </a:r>
            <a:r>
              <a:rPr lang="zh-CN" altLang="zh-CN" sz="2800" dirty="0"/>
              <a:t>要检查活塞处是否漏液</a:t>
            </a:r>
            <a:r>
              <a:rPr lang="en-US" altLang="zh-CN" sz="2800" dirty="0"/>
              <a:t>;</a:t>
            </a:r>
            <a:r>
              <a:rPr lang="zh-CN" altLang="zh-CN" sz="2800" dirty="0"/>
              <a:t>使用碱式滴定管时</a:t>
            </a:r>
            <a:r>
              <a:rPr lang="en-US" altLang="zh-CN" sz="2800" dirty="0"/>
              <a:t>,</a:t>
            </a:r>
            <a:r>
              <a:rPr lang="zh-CN" altLang="zh-CN" sz="2800" dirty="0"/>
              <a:t>要检查玻璃珠与橡皮管接触部位是否漏液。</a:t>
            </a:r>
          </a:p>
          <a:p>
            <a:pPr>
              <a:lnSpc>
                <a:spcPct val="150000"/>
              </a:lnSpc>
            </a:pPr>
            <a:endParaRPr lang="zh-CN" altLang="zh-CN" sz="2800" dirty="0"/>
          </a:p>
        </p:txBody>
      </p:sp>
    </p:spTree>
    <p:extLst>
      <p:ext uri="{BB962C8B-B14F-4D97-AF65-F5344CB8AC3E}">
        <p14:creationId xmlns:p14="http://schemas.microsoft.com/office/powerpoint/2010/main" val="39833148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4043" y="729341"/>
            <a:ext cx="11723913" cy="2677656"/>
          </a:xfrm>
          <a:prstGeom prst="rect">
            <a:avLst/>
          </a:prstGeom>
        </p:spPr>
        <p:txBody>
          <a:bodyPr wrap="square">
            <a:spAutoFit/>
          </a:bodyPr>
          <a:lstStyle/>
          <a:p>
            <a:pPr>
              <a:lnSpc>
                <a:spcPct val="150000"/>
              </a:lnSpc>
            </a:pPr>
            <a:r>
              <a:rPr lang="en-US" altLang="zh-CN" sz="2800" b="1" dirty="0"/>
              <a:t>1.</a:t>
            </a:r>
            <a:r>
              <a:rPr lang="zh-CN" altLang="en-US" sz="2800" b="1" dirty="0"/>
              <a:t>掌握化学实验的基本操作</a:t>
            </a:r>
          </a:p>
          <a:p>
            <a:pPr>
              <a:lnSpc>
                <a:spcPct val="150000"/>
              </a:lnSpc>
            </a:pPr>
            <a:r>
              <a:rPr lang="en-US" altLang="zh-CN" sz="2800" dirty="0"/>
              <a:t>(1)</a:t>
            </a:r>
            <a:r>
              <a:rPr lang="zh-CN" altLang="en-US" sz="2800" dirty="0"/>
              <a:t>药品的取用</a:t>
            </a:r>
          </a:p>
          <a:p>
            <a:pPr>
              <a:lnSpc>
                <a:spcPct val="150000"/>
              </a:lnSpc>
            </a:pPr>
            <a:r>
              <a:rPr lang="zh-CN" altLang="en-US" sz="2800" dirty="0"/>
              <a:t>①药品取用的原则</a:t>
            </a:r>
            <a:r>
              <a:rPr lang="en-US" altLang="zh-CN" sz="2800" dirty="0"/>
              <a:t>:</a:t>
            </a:r>
            <a:r>
              <a:rPr lang="zh-CN" altLang="en-US" sz="2800" dirty="0"/>
              <a:t>粉状不沾壁</a:t>
            </a:r>
            <a:r>
              <a:rPr lang="en-US" altLang="zh-CN" sz="2800" dirty="0"/>
              <a:t>,</a:t>
            </a:r>
            <a:r>
              <a:rPr lang="zh-CN" altLang="en-US" sz="2800" dirty="0"/>
              <a:t>块状防掉底</a:t>
            </a:r>
            <a:r>
              <a:rPr lang="en-US" altLang="zh-CN" sz="2800" dirty="0"/>
              <a:t>,</a:t>
            </a:r>
            <a:r>
              <a:rPr lang="zh-CN" altLang="en-US" sz="2800" dirty="0"/>
              <a:t>液体防污染</a:t>
            </a:r>
            <a:r>
              <a:rPr lang="en-US" altLang="zh-CN" sz="2800" dirty="0"/>
              <a:t>,</a:t>
            </a:r>
            <a:r>
              <a:rPr lang="zh-CN" altLang="en-US" sz="2800" dirty="0"/>
              <a:t>标签防腐蚀。</a:t>
            </a:r>
          </a:p>
          <a:p>
            <a:pPr>
              <a:lnSpc>
                <a:spcPct val="150000"/>
              </a:lnSpc>
            </a:pPr>
            <a:r>
              <a:rPr lang="zh-CN" altLang="en-US" sz="2800" dirty="0"/>
              <a:t>②一般药品的取用</a:t>
            </a:r>
          </a:p>
        </p:txBody>
      </p:sp>
      <p:sp>
        <p:nvSpPr>
          <p:cNvPr id="6" name="矩形 5"/>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7" name="矩形 6"/>
          <p:cNvSpPr/>
          <p:nvPr/>
        </p:nvSpPr>
        <p:spPr>
          <a:xfrm>
            <a:off x="718457" y="-1"/>
            <a:ext cx="3483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DA251C"/>
              </a:solidFill>
            </a:endParaRPr>
          </a:p>
        </p:txBody>
      </p:sp>
      <p:sp>
        <p:nvSpPr>
          <p:cNvPr id="8" name="矩形 7"/>
          <p:cNvSpPr/>
          <p:nvPr/>
        </p:nvSpPr>
        <p:spPr>
          <a:xfrm>
            <a:off x="1066799" y="-2"/>
            <a:ext cx="6306274"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dirty="0">
                <a:solidFill>
                  <a:srgbClr val="DA251C"/>
                </a:solidFill>
              </a:rPr>
              <a:t>考点</a:t>
            </a:r>
            <a:r>
              <a:rPr lang="en-US" altLang="zh-CN" sz="2800" dirty="0">
                <a:solidFill>
                  <a:srgbClr val="DA251C"/>
                </a:solidFill>
              </a:rPr>
              <a:t>2</a:t>
            </a:r>
            <a:r>
              <a:rPr lang="zh-CN" altLang="en-US" sz="2800" dirty="0">
                <a:solidFill>
                  <a:srgbClr val="DA251C"/>
                </a:solidFill>
              </a:rPr>
              <a:t>   化学实验基本</a:t>
            </a:r>
            <a:r>
              <a:rPr lang="zh-CN" altLang="en-US" sz="2800" dirty="0" smtClean="0">
                <a:solidFill>
                  <a:srgbClr val="DA251C"/>
                </a:solidFill>
              </a:rPr>
              <a:t>操作（重点）</a:t>
            </a:r>
            <a:endParaRPr lang="zh-CN" altLang="en-US" sz="2800" dirty="0">
              <a:solidFill>
                <a:srgbClr val="DA251C"/>
              </a:solidFill>
            </a:endParaRPr>
          </a:p>
        </p:txBody>
      </p:sp>
      <p:graphicFrame>
        <p:nvGraphicFramePr>
          <p:cNvPr id="3" name="表格 2">
            <a:extLst>
              <a:ext uri="{FF2B5EF4-FFF2-40B4-BE49-F238E27FC236}">
                <a16:creationId xmlns="" xmlns:a16="http://schemas.microsoft.com/office/drawing/2014/main" id="{83D1A71D-40D1-48DB-ADB3-58A7450D794E}"/>
              </a:ext>
            </a:extLst>
          </p:cNvPr>
          <p:cNvGraphicFramePr>
            <a:graphicFrameLocks noGrp="1"/>
          </p:cNvGraphicFramePr>
          <p:nvPr>
            <p:extLst>
              <p:ext uri="{D42A27DB-BD31-4B8C-83A1-F6EECF244321}">
                <p14:modId xmlns:p14="http://schemas.microsoft.com/office/powerpoint/2010/main" val="788962539"/>
              </p:ext>
            </p:extLst>
          </p:nvPr>
        </p:nvGraphicFramePr>
        <p:xfrm>
          <a:off x="425448" y="3381431"/>
          <a:ext cx="11341102" cy="2798028"/>
        </p:xfrm>
        <a:graphic>
          <a:graphicData uri="http://schemas.openxmlformats.org/drawingml/2006/table">
            <a:tbl>
              <a:tblPr firstRow="1" firstCol="1" bandRow="1">
                <a:tableStyleId>{5C22544A-7EE6-4342-B048-85BDC9FD1C3A}</a:tableStyleId>
              </a:tblPr>
              <a:tblGrid>
                <a:gridCol w="1606552">
                  <a:extLst>
                    <a:ext uri="{9D8B030D-6E8A-4147-A177-3AD203B41FA5}">
                      <a16:colId xmlns="" xmlns:a16="http://schemas.microsoft.com/office/drawing/2014/main" val="1838410011"/>
                    </a:ext>
                  </a:extLst>
                </a:gridCol>
                <a:gridCol w="1663700">
                  <a:extLst>
                    <a:ext uri="{9D8B030D-6E8A-4147-A177-3AD203B41FA5}">
                      <a16:colId xmlns="" xmlns:a16="http://schemas.microsoft.com/office/drawing/2014/main" val="3491452778"/>
                    </a:ext>
                  </a:extLst>
                </a:gridCol>
                <a:gridCol w="1193800">
                  <a:extLst>
                    <a:ext uri="{9D8B030D-6E8A-4147-A177-3AD203B41FA5}">
                      <a16:colId xmlns="" xmlns:a16="http://schemas.microsoft.com/office/drawing/2014/main" val="1344350605"/>
                    </a:ext>
                  </a:extLst>
                </a:gridCol>
                <a:gridCol w="977900">
                  <a:extLst>
                    <a:ext uri="{9D8B030D-6E8A-4147-A177-3AD203B41FA5}">
                      <a16:colId xmlns="" xmlns:a16="http://schemas.microsoft.com/office/drawing/2014/main" val="2610971361"/>
                    </a:ext>
                  </a:extLst>
                </a:gridCol>
                <a:gridCol w="1663700">
                  <a:extLst>
                    <a:ext uri="{9D8B030D-6E8A-4147-A177-3AD203B41FA5}">
                      <a16:colId xmlns="" xmlns:a16="http://schemas.microsoft.com/office/drawing/2014/main" val="3059871490"/>
                    </a:ext>
                  </a:extLst>
                </a:gridCol>
                <a:gridCol w="1924048">
                  <a:extLst>
                    <a:ext uri="{9D8B030D-6E8A-4147-A177-3AD203B41FA5}">
                      <a16:colId xmlns="" xmlns:a16="http://schemas.microsoft.com/office/drawing/2014/main" val="2972149050"/>
                    </a:ext>
                  </a:extLst>
                </a:gridCol>
                <a:gridCol w="2311402">
                  <a:extLst>
                    <a:ext uri="{9D8B030D-6E8A-4147-A177-3AD203B41FA5}">
                      <a16:colId xmlns="" xmlns:a16="http://schemas.microsoft.com/office/drawing/2014/main" val="4028938172"/>
                    </a:ext>
                  </a:extLst>
                </a:gridCol>
              </a:tblGrid>
              <a:tr h="559606">
                <a:tc rowSpan="2">
                  <a:txBody>
                    <a:bodyPr/>
                    <a:lstStyle/>
                    <a:p>
                      <a:pPr algn="ctr">
                        <a:lnSpc>
                          <a:spcPct val="100000"/>
                        </a:lnSpc>
                        <a:spcAft>
                          <a:spcPts val="0"/>
                        </a:spcAft>
                      </a:pPr>
                      <a:r>
                        <a:rPr lang="zh-CN" sz="2800" b="0">
                          <a:solidFill>
                            <a:schemeClr val="tx1"/>
                          </a:solidFill>
                          <a:effectLst/>
                        </a:rPr>
                        <a:t>药品状态</a:t>
                      </a:r>
                    </a:p>
                    <a:p>
                      <a:pPr algn="ctr">
                        <a:lnSpc>
                          <a:spcPct val="100000"/>
                        </a:lnSpc>
                        <a:spcAft>
                          <a:spcPts val="0"/>
                        </a:spcAft>
                      </a:pPr>
                      <a:r>
                        <a:rPr lang="zh-CN" sz="2800" b="0">
                          <a:solidFill>
                            <a:schemeClr val="tx1"/>
                          </a:solidFill>
                          <a:effectLst/>
                        </a:rPr>
                        <a:t>或取用量</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algn="ctr">
                        <a:lnSpc>
                          <a:spcPct val="100000"/>
                        </a:lnSpc>
                        <a:spcAft>
                          <a:spcPts val="0"/>
                        </a:spcAft>
                      </a:pPr>
                      <a:r>
                        <a:rPr lang="zh-CN" sz="2800" b="0">
                          <a:solidFill>
                            <a:schemeClr val="tx1"/>
                          </a:solidFill>
                          <a:effectLst/>
                        </a:rPr>
                        <a:t>固体药品</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CN" altLang="en-US"/>
                    </a:p>
                  </a:txBody>
                  <a:tcPr/>
                </a:tc>
                <a:tc hMerge="1">
                  <a:txBody>
                    <a:bodyPr/>
                    <a:lstStyle/>
                    <a:p>
                      <a:endParaRPr lang="zh-CN" altLang="en-US"/>
                    </a:p>
                  </a:txBody>
                  <a:tcPr/>
                </a:tc>
                <a:tc gridSpan="3">
                  <a:txBody>
                    <a:bodyPr/>
                    <a:lstStyle/>
                    <a:p>
                      <a:pPr algn="ctr">
                        <a:lnSpc>
                          <a:spcPct val="100000"/>
                        </a:lnSpc>
                        <a:spcAft>
                          <a:spcPts val="0"/>
                        </a:spcAft>
                      </a:pPr>
                      <a:r>
                        <a:rPr lang="zh-CN" sz="2800" b="0">
                          <a:solidFill>
                            <a:schemeClr val="tx1"/>
                          </a:solidFill>
                          <a:effectLst/>
                        </a:rPr>
                        <a:t>液体药品</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CN" altLang="en-US"/>
                    </a:p>
                  </a:txBody>
                  <a:tcPr/>
                </a:tc>
                <a:tc hMerge="1">
                  <a:txBody>
                    <a:bodyPr/>
                    <a:lstStyle/>
                    <a:p>
                      <a:endParaRPr lang="zh-CN" altLang="en-US"/>
                    </a:p>
                  </a:txBody>
                  <a:tcPr/>
                </a:tc>
                <a:extLst>
                  <a:ext uri="{0D108BD9-81ED-4DB2-BD59-A6C34878D82A}">
                    <a16:rowId xmlns="" xmlns:a16="http://schemas.microsoft.com/office/drawing/2014/main" val="112988677"/>
                  </a:ext>
                </a:extLst>
              </a:tr>
              <a:tr h="1119211">
                <a:tc vMerge="1">
                  <a:txBody>
                    <a:bodyPr/>
                    <a:lstStyle/>
                    <a:p>
                      <a:endParaRPr lang="zh-CN" altLang="en-US"/>
                    </a:p>
                  </a:txBody>
                  <a:tcPr/>
                </a:tc>
                <a:tc>
                  <a:txBody>
                    <a:bodyPr/>
                    <a:lstStyle/>
                    <a:p>
                      <a:pPr algn="ctr">
                        <a:lnSpc>
                          <a:spcPct val="100000"/>
                        </a:lnSpc>
                        <a:spcAft>
                          <a:spcPts val="0"/>
                        </a:spcAft>
                      </a:pPr>
                      <a:r>
                        <a:rPr lang="zh-CN" sz="2800" b="0">
                          <a:solidFill>
                            <a:schemeClr val="tx1"/>
                          </a:solidFill>
                          <a:effectLst/>
                        </a:rPr>
                        <a:t>粉末状</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zh-CN" sz="2800" b="0">
                          <a:solidFill>
                            <a:schemeClr val="tx1"/>
                          </a:solidFill>
                          <a:effectLst/>
                        </a:rPr>
                        <a:t>块状</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zh-CN" sz="2800" b="0">
                          <a:solidFill>
                            <a:schemeClr val="tx1"/>
                          </a:solidFill>
                          <a:effectLst/>
                        </a:rPr>
                        <a:t>一定量</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zh-CN" sz="2800" b="0">
                          <a:solidFill>
                            <a:schemeClr val="tx1"/>
                          </a:solidFill>
                          <a:effectLst/>
                        </a:rPr>
                        <a:t>少量</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zh-CN" sz="2800" b="0">
                          <a:solidFill>
                            <a:schemeClr val="tx1"/>
                          </a:solidFill>
                          <a:effectLst/>
                        </a:rPr>
                        <a:t>较多量</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zh-CN" sz="2800" b="0">
                          <a:solidFill>
                            <a:schemeClr val="tx1"/>
                          </a:solidFill>
                          <a:effectLst/>
                        </a:rPr>
                        <a:t>一定量</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519078584"/>
                  </a:ext>
                </a:extLst>
              </a:tr>
              <a:tr h="1119211">
                <a:tc>
                  <a:txBody>
                    <a:bodyPr/>
                    <a:lstStyle/>
                    <a:p>
                      <a:pPr algn="ctr">
                        <a:lnSpc>
                          <a:spcPct val="100000"/>
                        </a:lnSpc>
                        <a:spcAft>
                          <a:spcPts val="0"/>
                        </a:spcAft>
                      </a:pPr>
                      <a:r>
                        <a:rPr lang="zh-CN" sz="2800" b="0">
                          <a:solidFill>
                            <a:schemeClr val="tx1"/>
                          </a:solidFill>
                          <a:effectLst/>
                        </a:rPr>
                        <a:t>使用</a:t>
                      </a:r>
                    </a:p>
                    <a:p>
                      <a:pPr algn="ctr">
                        <a:lnSpc>
                          <a:spcPct val="100000"/>
                        </a:lnSpc>
                        <a:spcAft>
                          <a:spcPts val="0"/>
                        </a:spcAft>
                      </a:pPr>
                      <a:r>
                        <a:rPr lang="zh-CN" sz="2800" b="0">
                          <a:solidFill>
                            <a:schemeClr val="tx1"/>
                          </a:solidFill>
                          <a:effectLst/>
                        </a:rPr>
                        <a:t>仪器</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zh-CN" sz="2800" b="0">
                          <a:solidFill>
                            <a:schemeClr val="tx1"/>
                          </a:solidFill>
                          <a:effectLst/>
                        </a:rPr>
                        <a:t>药匙</a:t>
                      </a:r>
                    </a:p>
                    <a:p>
                      <a:pPr algn="ctr">
                        <a:lnSpc>
                          <a:spcPct val="100000"/>
                        </a:lnSpc>
                        <a:spcAft>
                          <a:spcPts val="0"/>
                        </a:spcAft>
                      </a:pPr>
                      <a:r>
                        <a:rPr lang="en-US" sz="2800" b="0">
                          <a:solidFill>
                            <a:schemeClr val="tx1"/>
                          </a:solidFill>
                          <a:effectLst/>
                        </a:rPr>
                        <a:t>(</a:t>
                      </a:r>
                      <a:r>
                        <a:rPr lang="zh-CN" sz="2800" b="0">
                          <a:solidFill>
                            <a:schemeClr val="tx1"/>
                          </a:solidFill>
                          <a:effectLst/>
                        </a:rPr>
                        <a:t>或纸槽</a:t>
                      </a:r>
                      <a:r>
                        <a:rPr lang="en-US" sz="2800" b="0">
                          <a:solidFill>
                            <a:schemeClr val="tx1"/>
                          </a:solidFill>
                          <a:effectLst/>
                        </a:rPr>
                        <a:t>)</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zh-CN" sz="2800" b="0">
                          <a:solidFill>
                            <a:schemeClr val="tx1"/>
                          </a:solidFill>
                          <a:effectLst/>
                        </a:rPr>
                        <a:t>镊子</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zh-CN" sz="2800" b="0">
                          <a:solidFill>
                            <a:schemeClr val="tx1"/>
                          </a:solidFill>
                          <a:effectLst/>
                        </a:rPr>
                        <a:t>托盘</a:t>
                      </a:r>
                    </a:p>
                    <a:p>
                      <a:pPr algn="ctr">
                        <a:lnSpc>
                          <a:spcPct val="100000"/>
                        </a:lnSpc>
                        <a:spcAft>
                          <a:spcPts val="0"/>
                        </a:spcAft>
                      </a:pPr>
                      <a:r>
                        <a:rPr lang="zh-CN" sz="2800" b="0">
                          <a:solidFill>
                            <a:schemeClr val="tx1"/>
                          </a:solidFill>
                          <a:effectLst/>
                        </a:rPr>
                        <a:t>天平</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zh-CN" sz="2800" b="0">
                          <a:solidFill>
                            <a:schemeClr val="tx1"/>
                          </a:solidFill>
                          <a:effectLst/>
                        </a:rPr>
                        <a:t>胶头</a:t>
                      </a:r>
                    </a:p>
                    <a:p>
                      <a:pPr algn="ctr">
                        <a:lnSpc>
                          <a:spcPct val="100000"/>
                        </a:lnSpc>
                        <a:spcAft>
                          <a:spcPts val="0"/>
                        </a:spcAft>
                      </a:pPr>
                      <a:r>
                        <a:rPr lang="zh-CN" sz="2800" b="0">
                          <a:solidFill>
                            <a:schemeClr val="tx1"/>
                          </a:solidFill>
                          <a:effectLst/>
                        </a:rPr>
                        <a:t>滴管</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zh-CN" sz="2800" b="0">
                          <a:solidFill>
                            <a:schemeClr val="tx1"/>
                          </a:solidFill>
                          <a:effectLst/>
                        </a:rPr>
                        <a:t>用试剂</a:t>
                      </a:r>
                    </a:p>
                    <a:p>
                      <a:pPr algn="ctr">
                        <a:lnSpc>
                          <a:spcPct val="100000"/>
                        </a:lnSpc>
                        <a:spcAft>
                          <a:spcPts val="0"/>
                        </a:spcAft>
                      </a:pPr>
                      <a:r>
                        <a:rPr lang="zh-CN" sz="2800" b="0">
                          <a:solidFill>
                            <a:schemeClr val="tx1"/>
                          </a:solidFill>
                          <a:effectLst/>
                        </a:rPr>
                        <a:t>瓶倾倒</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zh-CN" sz="2800" b="0" dirty="0">
                          <a:solidFill>
                            <a:schemeClr val="tx1"/>
                          </a:solidFill>
                          <a:effectLst/>
                        </a:rPr>
                        <a:t>量筒、滴定管</a:t>
                      </a:r>
                    </a:p>
                    <a:p>
                      <a:pPr algn="ctr">
                        <a:lnSpc>
                          <a:spcPct val="100000"/>
                        </a:lnSpc>
                        <a:spcAft>
                          <a:spcPts val="0"/>
                        </a:spcAft>
                      </a:pPr>
                      <a:r>
                        <a:rPr lang="en-US" sz="2800" b="0" dirty="0">
                          <a:solidFill>
                            <a:schemeClr val="tx1"/>
                          </a:solidFill>
                          <a:effectLst/>
                        </a:rPr>
                        <a:t>(</a:t>
                      </a:r>
                      <a:r>
                        <a:rPr lang="zh-CN" sz="2800" b="0" dirty="0">
                          <a:solidFill>
                            <a:schemeClr val="tx1"/>
                          </a:solidFill>
                          <a:effectLst/>
                        </a:rPr>
                        <a:t>或移液管</a:t>
                      </a:r>
                      <a:r>
                        <a:rPr lang="en-US" sz="2800" b="0" dirty="0">
                          <a:solidFill>
                            <a:schemeClr val="tx1"/>
                          </a:solidFill>
                          <a:effectLst/>
                        </a:rPr>
                        <a:t>)</a:t>
                      </a:r>
                      <a:endParaRPr lang="zh-CN" sz="28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779799293"/>
                  </a:ext>
                </a:extLst>
              </a:tr>
            </a:tbl>
          </a:graphicData>
        </a:graphic>
      </p:graphicFrame>
    </p:spTree>
    <p:extLst>
      <p:ext uri="{BB962C8B-B14F-4D97-AF65-F5344CB8AC3E}">
        <p14:creationId xmlns:p14="http://schemas.microsoft.com/office/powerpoint/2010/main" val="76601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 xmlns:a16="http://schemas.microsoft.com/office/drawing/2014/main" id="{E21ABC8D-1C46-4B5A-9C88-3EA50E8EBABA}"/>
              </a:ext>
            </a:extLst>
          </p:cNvPr>
          <p:cNvSpPr/>
          <p:nvPr/>
        </p:nvSpPr>
        <p:spPr>
          <a:xfrm>
            <a:off x="9267824" y="0"/>
            <a:ext cx="194512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专题二十二  化学实验基础</a:t>
            </a:r>
          </a:p>
        </p:txBody>
      </p:sp>
      <p:sp>
        <p:nvSpPr>
          <p:cNvPr id="10" name="矩形 9">
            <a:extLst>
              <a:ext uri="{FF2B5EF4-FFF2-40B4-BE49-F238E27FC236}">
                <a16:creationId xmlns="" xmlns:a16="http://schemas.microsoft.com/office/drawing/2014/main" id="{624ADB48-4E96-4B52-B003-1986B52AF0A6}"/>
              </a:ext>
            </a:extLst>
          </p:cNvPr>
          <p:cNvSpPr/>
          <p:nvPr/>
        </p:nvSpPr>
        <p:spPr>
          <a:xfrm>
            <a:off x="213443" y="244823"/>
            <a:ext cx="11723913" cy="662297"/>
          </a:xfrm>
          <a:prstGeom prst="rect">
            <a:avLst/>
          </a:prstGeom>
        </p:spPr>
        <p:txBody>
          <a:bodyPr wrap="square">
            <a:spAutoFit/>
          </a:bodyPr>
          <a:lstStyle/>
          <a:p>
            <a:pPr>
              <a:lnSpc>
                <a:spcPct val="150000"/>
              </a:lnSpc>
            </a:pPr>
            <a:r>
              <a:rPr lang="zh-CN" altLang="en-US" sz="2800" dirty="0"/>
              <a:t>③几种特殊药品的取用</a:t>
            </a:r>
            <a:endParaRPr lang="zh-CN" altLang="zh-CN" sz="2800" dirty="0"/>
          </a:p>
        </p:txBody>
      </p:sp>
      <p:graphicFrame>
        <p:nvGraphicFramePr>
          <p:cNvPr id="2" name="表格 1">
            <a:extLst>
              <a:ext uri="{FF2B5EF4-FFF2-40B4-BE49-F238E27FC236}">
                <a16:creationId xmlns="" xmlns:a16="http://schemas.microsoft.com/office/drawing/2014/main" id="{027695FC-368E-478F-91D2-8A667EB91A8E}"/>
              </a:ext>
            </a:extLst>
          </p:cNvPr>
          <p:cNvGraphicFramePr>
            <a:graphicFrameLocks noGrp="1"/>
          </p:cNvGraphicFramePr>
          <p:nvPr>
            <p:extLst>
              <p:ext uri="{D42A27DB-BD31-4B8C-83A1-F6EECF244321}">
                <p14:modId xmlns:p14="http://schemas.microsoft.com/office/powerpoint/2010/main" val="2288496381"/>
              </p:ext>
            </p:extLst>
          </p:nvPr>
        </p:nvGraphicFramePr>
        <p:xfrm>
          <a:off x="416689" y="907120"/>
          <a:ext cx="11231462" cy="4480560"/>
        </p:xfrm>
        <a:graphic>
          <a:graphicData uri="http://schemas.openxmlformats.org/drawingml/2006/table">
            <a:tbl>
              <a:tblPr firstRow="1" firstCol="1" bandRow="1">
                <a:tableStyleId>{5C22544A-7EE6-4342-B048-85BDC9FD1C3A}</a:tableStyleId>
              </a:tblPr>
              <a:tblGrid>
                <a:gridCol w="2087462">
                  <a:extLst>
                    <a:ext uri="{9D8B030D-6E8A-4147-A177-3AD203B41FA5}">
                      <a16:colId xmlns="" xmlns:a16="http://schemas.microsoft.com/office/drawing/2014/main" val="1624864302"/>
                    </a:ext>
                  </a:extLst>
                </a:gridCol>
                <a:gridCol w="9144000">
                  <a:extLst>
                    <a:ext uri="{9D8B030D-6E8A-4147-A177-3AD203B41FA5}">
                      <a16:colId xmlns="" xmlns:a16="http://schemas.microsoft.com/office/drawing/2014/main" val="3024429692"/>
                    </a:ext>
                  </a:extLst>
                </a:gridCol>
              </a:tblGrid>
              <a:tr h="132459">
                <a:tc>
                  <a:txBody>
                    <a:bodyPr/>
                    <a:lstStyle/>
                    <a:p>
                      <a:pPr algn="ctr">
                        <a:lnSpc>
                          <a:spcPct val="150000"/>
                        </a:lnSpc>
                        <a:spcAft>
                          <a:spcPts val="0"/>
                        </a:spcAft>
                      </a:pPr>
                      <a:r>
                        <a:rPr lang="zh-CN" sz="2800" b="0" dirty="0">
                          <a:solidFill>
                            <a:schemeClr val="tx1"/>
                          </a:solidFill>
                          <a:effectLst/>
                        </a:rPr>
                        <a:t>药品</a:t>
                      </a:r>
                      <a:endParaRPr lang="zh-CN" sz="28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zh-CN" sz="2800" b="0">
                          <a:solidFill>
                            <a:schemeClr val="tx1"/>
                          </a:solidFill>
                          <a:effectLst/>
                        </a:rPr>
                        <a:t>取用方法</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230927565"/>
                  </a:ext>
                </a:extLst>
              </a:tr>
              <a:tr h="264919">
                <a:tc>
                  <a:txBody>
                    <a:bodyPr/>
                    <a:lstStyle/>
                    <a:p>
                      <a:pPr algn="ctr">
                        <a:lnSpc>
                          <a:spcPct val="150000"/>
                        </a:lnSpc>
                        <a:spcAft>
                          <a:spcPts val="0"/>
                        </a:spcAft>
                      </a:pPr>
                      <a:r>
                        <a:rPr lang="zh-CN" sz="2800" b="0" dirty="0">
                          <a:solidFill>
                            <a:schemeClr val="tx1"/>
                          </a:solidFill>
                          <a:effectLst/>
                        </a:rPr>
                        <a:t>金属钠、钾</a:t>
                      </a:r>
                    </a:p>
                    <a:p>
                      <a:pPr algn="ctr">
                        <a:lnSpc>
                          <a:spcPct val="150000"/>
                        </a:lnSpc>
                        <a:spcAft>
                          <a:spcPts val="0"/>
                        </a:spcAft>
                      </a:pPr>
                      <a:r>
                        <a:rPr lang="zh-CN" sz="2800" b="0" dirty="0">
                          <a:solidFill>
                            <a:schemeClr val="tx1"/>
                          </a:solidFill>
                          <a:effectLst/>
                        </a:rPr>
                        <a:t>等活泼金属</a:t>
                      </a:r>
                      <a:endParaRPr lang="zh-CN" sz="28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50000"/>
                        </a:lnSpc>
                        <a:spcAft>
                          <a:spcPts val="0"/>
                        </a:spcAft>
                      </a:pPr>
                      <a:r>
                        <a:rPr lang="zh-CN" sz="2800" b="0" dirty="0">
                          <a:solidFill>
                            <a:schemeClr val="tx1"/>
                          </a:solidFill>
                          <a:effectLst/>
                        </a:rPr>
                        <a:t>用镊子取出一些金属钠或钾后</a:t>
                      </a:r>
                      <a:r>
                        <a:rPr lang="en-US" sz="2800" b="0" dirty="0">
                          <a:solidFill>
                            <a:schemeClr val="tx1"/>
                          </a:solidFill>
                          <a:effectLst/>
                        </a:rPr>
                        <a:t>,</a:t>
                      </a:r>
                      <a:r>
                        <a:rPr lang="zh-CN" sz="2800" b="0" dirty="0">
                          <a:solidFill>
                            <a:schemeClr val="tx1"/>
                          </a:solidFill>
                          <a:effectLst/>
                        </a:rPr>
                        <a:t>用滤纸吸干表面的煤油</a:t>
                      </a:r>
                      <a:r>
                        <a:rPr lang="en-US" sz="2800" b="0" dirty="0">
                          <a:solidFill>
                            <a:schemeClr val="tx1"/>
                          </a:solidFill>
                          <a:effectLst/>
                        </a:rPr>
                        <a:t>,</a:t>
                      </a:r>
                      <a:r>
                        <a:rPr lang="zh-CN" sz="2800" b="0" dirty="0">
                          <a:solidFill>
                            <a:schemeClr val="tx1"/>
                          </a:solidFill>
                          <a:effectLst/>
                        </a:rPr>
                        <a:t>放在玻璃片或白瓷板上用小刀切割一小块</a:t>
                      </a:r>
                      <a:r>
                        <a:rPr lang="en-US" sz="2800" b="0" dirty="0">
                          <a:solidFill>
                            <a:schemeClr val="tx1"/>
                          </a:solidFill>
                          <a:effectLst/>
                        </a:rPr>
                        <a:t>,</a:t>
                      </a:r>
                      <a:r>
                        <a:rPr lang="zh-CN" sz="2800" b="0" dirty="0">
                          <a:solidFill>
                            <a:schemeClr val="tx1"/>
                          </a:solidFill>
                          <a:effectLst/>
                        </a:rPr>
                        <a:t>余下的立即放回原瓶</a:t>
                      </a:r>
                      <a:endParaRPr lang="zh-CN" sz="2800" b="0" dirty="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941248791"/>
                  </a:ext>
                </a:extLst>
              </a:tr>
              <a:tr h="132459">
                <a:tc>
                  <a:txBody>
                    <a:bodyPr/>
                    <a:lstStyle/>
                    <a:p>
                      <a:pPr algn="ctr">
                        <a:lnSpc>
                          <a:spcPct val="150000"/>
                        </a:lnSpc>
                        <a:spcAft>
                          <a:spcPts val="0"/>
                        </a:spcAft>
                      </a:pPr>
                      <a:r>
                        <a:rPr lang="zh-CN" sz="2800" b="0">
                          <a:solidFill>
                            <a:schemeClr val="tx1"/>
                          </a:solidFill>
                          <a:effectLst/>
                        </a:rPr>
                        <a:t>白磷</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zh-CN" sz="2800" b="0">
                          <a:solidFill>
                            <a:schemeClr val="tx1"/>
                          </a:solidFill>
                          <a:effectLst/>
                        </a:rPr>
                        <a:t>用镊子夹持住白磷</a:t>
                      </a:r>
                      <a:r>
                        <a:rPr lang="en-US" sz="2800" b="0">
                          <a:solidFill>
                            <a:schemeClr val="tx1"/>
                          </a:solidFill>
                          <a:effectLst/>
                        </a:rPr>
                        <a:t>,</a:t>
                      </a:r>
                      <a:r>
                        <a:rPr lang="zh-CN" sz="2800" b="0">
                          <a:solidFill>
                            <a:schemeClr val="tx1"/>
                          </a:solidFill>
                          <a:effectLst/>
                        </a:rPr>
                        <a:t>用小刀在水下切割</a:t>
                      </a:r>
                      <a:endParaRPr lang="zh-CN" sz="2800" b="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962497038"/>
                  </a:ext>
                </a:extLst>
              </a:tr>
              <a:tr h="132459">
                <a:tc>
                  <a:txBody>
                    <a:bodyPr/>
                    <a:lstStyle/>
                    <a:p>
                      <a:pPr algn="ctr">
                        <a:lnSpc>
                          <a:spcPct val="150000"/>
                        </a:lnSpc>
                        <a:spcAft>
                          <a:spcPts val="0"/>
                        </a:spcAft>
                      </a:pPr>
                      <a:r>
                        <a:rPr lang="zh-CN" sz="2800" b="0">
                          <a:solidFill>
                            <a:schemeClr val="tx1"/>
                          </a:solidFill>
                          <a:effectLst/>
                        </a:rPr>
                        <a:t>液溴</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50000"/>
                        </a:lnSpc>
                        <a:spcAft>
                          <a:spcPts val="0"/>
                        </a:spcAft>
                      </a:pPr>
                      <a:r>
                        <a:rPr lang="en-US" sz="2800" b="0" dirty="0">
                          <a:solidFill>
                            <a:schemeClr val="tx1"/>
                          </a:solidFill>
                          <a:effectLst/>
                        </a:rPr>
                        <a:t>(</a:t>
                      </a:r>
                      <a:r>
                        <a:rPr lang="zh-CN" sz="2800" b="0" dirty="0">
                          <a:solidFill>
                            <a:schemeClr val="tx1"/>
                          </a:solidFill>
                          <a:effectLst/>
                        </a:rPr>
                        <a:t>在通风橱中</a:t>
                      </a:r>
                      <a:r>
                        <a:rPr lang="en-US" sz="2800" b="0" dirty="0">
                          <a:solidFill>
                            <a:schemeClr val="tx1"/>
                          </a:solidFill>
                          <a:effectLst/>
                        </a:rPr>
                        <a:t>)</a:t>
                      </a:r>
                      <a:r>
                        <a:rPr lang="zh-CN" sz="2800" b="0" dirty="0">
                          <a:solidFill>
                            <a:schemeClr val="tx1"/>
                          </a:solidFill>
                          <a:effectLst/>
                        </a:rPr>
                        <a:t>先捏瘪滴管胶头</a:t>
                      </a:r>
                      <a:r>
                        <a:rPr lang="en-US" sz="2800" b="0" dirty="0">
                          <a:solidFill>
                            <a:schemeClr val="tx1"/>
                          </a:solidFill>
                          <a:effectLst/>
                        </a:rPr>
                        <a:t>,</a:t>
                      </a:r>
                      <a:r>
                        <a:rPr lang="zh-CN" sz="2800" b="0" dirty="0">
                          <a:solidFill>
                            <a:schemeClr val="tx1"/>
                          </a:solidFill>
                          <a:effectLst/>
                        </a:rPr>
                        <a:t>再伸入下层吸取</a:t>
                      </a:r>
                      <a:r>
                        <a:rPr lang="en-US" sz="2800" b="0" dirty="0">
                          <a:solidFill>
                            <a:schemeClr val="tx1"/>
                          </a:solidFill>
                          <a:effectLst/>
                        </a:rPr>
                        <a:t>(</a:t>
                      </a:r>
                      <a:r>
                        <a:rPr lang="zh-CN" sz="2800" b="0" dirty="0">
                          <a:solidFill>
                            <a:schemeClr val="tx1"/>
                          </a:solidFill>
                          <a:effectLst/>
                        </a:rPr>
                        <a:t>上层为水溶液层</a:t>
                      </a:r>
                      <a:r>
                        <a:rPr lang="en-US" sz="2800" b="0" dirty="0">
                          <a:solidFill>
                            <a:schemeClr val="tx1"/>
                          </a:solidFill>
                          <a:effectLst/>
                        </a:rPr>
                        <a:t>),</a:t>
                      </a:r>
                      <a:r>
                        <a:rPr lang="zh-CN" sz="2800" b="0" dirty="0">
                          <a:solidFill>
                            <a:schemeClr val="tx1"/>
                          </a:solidFill>
                          <a:effectLst/>
                        </a:rPr>
                        <a:t>因液溴有很强的腐蚀性</a:t>
                      </a:r>
                      <a:r>
                        <a:rPr lang="en-US" sz="2800" b="0" dirty="0">
                          <a:solidFill>
                            <a:schemeClr val="tx1"/>
                          </a:solidFill>
                          <a:effectLst/>
                        </a:rPr>
                        <a:t>,</a:t>
                      </a:r>
                      <a:r>
                        <a:rPr lang="zh-CN" sz="2800" b="0" dirty="0">
                          <a:solidFill>
                            <a:schemeClr val="tx1"/>
                          </a:solidFill>
                          <a:effectLst/>
                        </a:rPr>
                        <a:t>要注意防止其沾在皮肤上</a:t>
                      </a:r>
                      <a:endParaRPr lang="zh-CN" sz="2800" b="0" dirty="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949112462"/>
                  </a:ext>
                </a:extLst>
              </a:tr>
            </a:tbl>
          </a:graphicData>
        </a:graphic>
      </p:graphicFrame>
      <p:sp>
        <p:nvSpPr>
          <p:cNvPr id="3" name="矩形 2"/>
          <p:cNvSpPr/>
          <p:nvPr/>
        </p:nvSpPr>
        <p:spPr>
          <a:xfrm>
            <a:off x="416689" y="5259123"/>
            <a:ext cx="11285316" cy="1384995"/>
          </a:xfrm>
          <a:prstGeom prst="rect">
            <a:avLst/>
          </a:prstGeom>
        </p:spPr>
        <p:txBody>
          <a:bodyPr wrap="square">
            <a:spAutoFit/>
          </a:bodyPr>
          <a:lstStyle/>
          <a:p>
            <a:pPr>
              <a:lnSpc>
                <a:spcPct val="150000"/>
              </a:lnSpc>
            </a:pPr>
            <a:r>
              <a:rPr lang="zh-CN" altLang="en-US" sz="2800" b="1" dirty="0">
                <a:solidFill>
                  <a:srgbClr val="DA251C"/>
                </a:solidFill>
              </a:rPr>
              <a:t>注意</a:t>
            </a:r>
            <a:r>
              <a:rPr lang="zh-CN" altLang="en-US" sz="2800" dirty="0"/>
              <a:t>    </a:t>
            </a:r>
            <a:r>
              <a:rPr lang="zh-CN" altLang="zh-CN" sz="2800" dirty="0"/>
              <a:t>药品取用要做到</a:t>
            </a:r>
            <a:r>
              <a:rPr lang="en-US" altLang="zh-CN" sz="2800" dirty="0"/>
              <a:t>“</a:t>
            </a:r>
            <a:r>
              <a:rPr lang="zh-CN" altLang="zh-CN" sz="2800" dirty="0"/>
              <a:t>三不</a:t>
            </a:r>
            <a:r>
              <a:rPr lang="en-US" altLang="zh-CN" sz="2800" dirty="0"/>
              <a:t>”:</a:t>
            </a:r>
            <a:r>
              <a:rPr lang="zh-CN" altLang="zh-CN" sz="2800" dirty="0"/>
              <a:t>不能用手直接接触药品</a:t>
            </a:r>
            <a:r>
              <a:rPr lang="en-US" altLang="zh-CN" sz="2800" dirty="0"/>
              <a:t>;</a:t>
            </a:r>
            <a:r>
              <a:rPr lang="zh-CN" altLang="zh-CN" sz="2800" dirty="0"/>
              <a:t>不要把鼻孔凑到容器口去闻药品的气味</a:t>
            </a:r>
            <a:r>
              <a:rPr lang="en-US" altLang="zh-CN" sz="2800" dirty="0"/>
              <a:t>;</a:t>
            </a:r>
            <a:r>
              <a:rPr lang="zh-CN" altLang="zh-CN" sz="2800" dirty="0"/>
              <a:t>不能尝任何药品的味道。</a:t>
            </a:r>
          </a:p>
        </p:txBody>
      </p:sp>
    </p:spTree>
    <p:extLst>
      <p:ext uri="{BB962C8B-B14F-4D97-AF65-F5344CB8AC3E}">
        <p14:creationId xmlns:p14="http://schemas.microsoft.com/office/powerpoint/2010/main" val="24631287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 xmlns:a16="http://schemas.microsoft.com/office/drawing/2014/main" id="{E21ABC8D-1C46-4B5A-9C88-3EA50E8EBABA}"/>
              </a:ext>
            </a:extLst>
          </p:cNvPr>
          <p:cNvSpPr/>
          <p:nvPr/>
        </p:nvSpPr>
        <p:spPr>
          <a:xfrm>
            <a:off x="9267824" y="0"/>
            <a:ext cx="194512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专题二十二  化学实验基础</a:t>
            </a:r>
          </a:p>
        </p:txBody>
      </p:sp>
      <p:sp>
        <p:nvSpPr>
          <p:cNvPr id="10" name="矩形 9">
            <a:extLst>
              <a:ext uri="{FF2B5EF4-FFF2-40B4-BE49-F238E27FC236}">
                <a16:creationId xmlns="" xmlns:a16="http://schemas.microsoft.com/office/drawing/2014/main" id="{624ADB48-4E96-4B52-B003-1986B52AF0A6}"/>
              </a:ext>
            </a:extLst>
          </p:cNvPr>
          <p:cNvSpPr/>
          <p:nvPr/>
        </p:nvSpPr>
        <p:spPr>
          <a:xfrm>
            <a:off x="234043" y="373637"/>
            <a:ext cx="11723913" cy="4616648"/>
          </a:xfrm>
          <a:prstGeom prst="rect">
            <a:avLst/>
          </a:prstGeom>
        </p:spPr>
        <p:txBody>
          <a:bodyPr wrap="square">
            <a:spAutoFit/>
          </a:bodyPr>
          <a:lstStyle/>
          <a:p>
            <a:pPr>
              <a:lnSpc>
                <a:spcPct val="150000"/>
              </a:lnSpc>
            </a:pPr>
            <a:r>
              <a:rPr lang="en-US" altLang="zh-CN" sz="2800" dirty="0" smtClean="0"/>
              <a:t>(</a:t>
            </a:r>
            <a:r>
              <a:rPr lang="en-US" altLang="zh-CN" sz="2800" dirty="0"/>
              <a:t>2)</a:t>
            </a:r>
            <a:r>
              <a:rPr lang="zh-CN" altLang="zh-CN" sz="2800" dirty="0"/>
              <a:t>物质的溶解</a:t>
            </a:r>
          </a:p>
          <a:p>
            <a:pPr>
              <a:lnSpc>
                <a:spcPct val="150000"/>
              </a:lnSpc>
            </a:pPr>
            <a:r>
              <a:rPr lang="en-US" altLang="zh-CN" sz="2800" dirty="0"/>
              <a:t>①</a:t>
            </a:r>
            <a:r>
              <a:rPr lang="zh-CN" altLang="zh-CN" sz="2800" dirty="0"/>
              <a:t>固体物质的溶解</a:t>
            </a:r>
          </a:p>
          <a:p>
            <a:pPr>
              <a:lnSpc>
                <a:spcPct val="150000"/>
              </a:lnSpc>
            </a:pPr>
            <a:r>
              <a:rPr lang="zh-CN" altLang="zh-CN" sz="2800" dirty="0"/>
              <a:t>一般在烧杯或试管中进行</a:t>
            </a:r>
            <a:r>
              <a:rPr lang="en-US" altLang="zh-CN" sz="2800" dirty="0"/>
              <a:t>,</a:t>
            </a:r>
            <a:r>
              <a:rPr lang="zh-CN" altLang="zh-CN" sz="2800" dirty="0"/>
              <a:t>为了加速溶解</a:t>
            </a:r>
            <a:r>
              <a:rPr lang="en-US" altLang="zh-CN" sz="2800" dirty="0"/>
              <a:t>,</a:t>
            </a:r>
            <a:r>
              <a:rPr lang="zh-CN" altLang="zh-CN" sz="2800" dirty="0"/>
              <a:t>常采用搅拌、粉碎、振荡或加热等措施</a:t>
            </a:r>
            <a:r>
              <a:rPr lang="en-US" altLang="zh-CN" sz="2800" dirty="0"/>
              <a:t>,</a:t>
            </a:r>
            <a:r>
              <a:rPr lang="zh-CN" altLang="zh-CN" sz="2800" dirty="0"/>
              <a:t>但</a:t>
            </a:r>
            <a:r>
              <a:rPr lang="en-US" altLang="zh-CN" sz="2800" dirty="0"/>
              <a:t>FeCl</a:t>
            </a:r>
            <a:r>
              <a:rPr lang="en-US" altLang="zh-CN" sz="2800" baseline="-25000" dirty="0"/>
              <a:t>3</a:t>
            </a:r>
            <a:r>
              <a:rPr lang="zh-CN" altLang="zh-CN" sz="2800" dirty="0"/>
              <a:t>、</a:t>
            </a:r>
            <a:r>
              <a:rPr lang="en-US" altLang="zh-CN" sz="2800" dirty="0"/>
              <a:t>AlCl</a:t>
            </a:r>
            <a:r>
              <a:rPr lang="en-US" altLang="zh-CN" sz="2800" baseline="-25000" dirty="0"/>
              <a:t>3</a:t>
            </a:r>
            <a:r>
              <a:rPr lang="zh-CN" altLang="zh-CN" sz="2800" dirty="0"/>
              <a:t>等易水解的固体溶解时不能加热。</a:t>
            </a:r>
          </a:p>
          <a:p>
            <a:pPr>
              <a:lnSpc>
                <a:spcPct val="150000"/>
              </a:lnSpc>
            </a:pPr>
            <a:r>
              <a:rPr lang="en-US" altLang="zh-CN" sz="2800" dirty="0"/>
              <a:t>②</a:t>
            </a:r>
            <a:r>
              <a:rPr lang="zh-CN" altLang="zh-CN" sz="2800" dirty="0"/>
              <a:t>气体物质的溶解</a:t>
            </a:r>
          </a:p>
          <a:p>
            <a:pPr>
              <a:lnSpc>
                <a:spcPct val="150000"/>
              </a:lnSpc>
            </a:pPr>
            <a:r>
              <a:rPr lang="en-US" altLang="zh-CN" sz="2800" dirty="0"/>
              <a:t>a.</a:t>
            </a:r>
            <a:r>
              <a:rPr lang="zh-CN" altLang="zh-CN" sz="2800" dirty="0"/>
              <a:t>对于溶解度较小的气体</a:t>
            </a:r>
            <a:r>
              <a:rPr lang="en-US" altLang="zh-CN" sz="2800" dirty="0"/>
              <a:t>(</a:t>
            </a:r>
            <a:r>
              <a:rPr lang="zh-CN" altLang="zh-CN" sz="2800" dirty="0"/>
              <a:t>如</a:t>
            </a:r>
            <a:r>
              <a:rPr lang="en-US" altLang="zh-CN" sz="2800" dirty="0"/>
              <a:t>Cl</a:t>
            </a:r>
            <a:r>
              <a:rPr lang="en-US" altLang="zh-CN" sz="2800" baseline="-25000" dirty="0"/>
              <a:t>2</a:t>
            </a:r>
            <a:r>
              <a:rPr lang="zh-CN" altLang="zh-CN" sz="2800" dirty="0"/>
              <a:t>等</a:t>
            </a:r>
            <a:r>
              <a:rPr lang="en-US" altLang="zh-CN" sz="2800" dirty="0"/>
              <a:t>),</a:t>
            </a:r>
            <a:r>
              <a:rPr lang="zh-CN" altLang="zh-CN" sz="2800" dirty="0"/>
              <a:t>为了增大气体分子与水分子的接触</a:t>
            </a:r>
            <a:r>
              <a:rPr lang="en-US" altLang="zh-CN" sz="2800" dirty="0"/>
              <a:t>,</a:t>
            </a:r>
            <a:r>
              <a:rPr lang="zh-CN" altLang="zh-CN" sz="2800" dirty="0"/>
              <a:t>应将导管插入水中</a:t>
            </a:r>
            <a:r>
              <a:rPr lang="en-US" altLang="zh-CN" sz="2800" dirty="0"/>
              <a:t>(</a:t>
            </a:r>
            <a:r>
              <a:rPr lang="zh-CN" altLang="zh-CN" sz="2800" dirty="0"/>
              <a:t>如图</a:t>
            </a:r>
            <a:r>
              <a:rPr lang="en-US" altLang="zh-CN" sz="2800" dirty="0"/>
              <a:t>A)</a:t>
            </a:r>
            <a:r>
              <a:rPr lang="zh-CN" altLang="zh-CN" sz="2800" dirty="0"/>
              <a:t>。</a:t>
            </a:r>
          </a:p>
        </p:txBody>
      </p:sp>
    </p:spTree>
    <p:extLst>
      <p:ext uri="{BB962C8B-B14F-4D97-AF65-F5344CB8AC3E}">
        <p14:creationId xmlns:p14="http://schemas.microsoft.com/office/powerpoint/2010/main" val="36997390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hlinkClick r:id="rId2" action="ppaction://hlinksldjump"/>
          </p:cNvPr>
          <p:cNvSpPr/>
          <p:nvPr/>
        </p:nvSpPr>
        <p:spPr>
          <a:xfrm>
            <a:off x="1070450" y="1447799"/>
            <a:ext cx="10065636" cy="538284"/>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r>
              <a:rPr lang="zh-CN" altLang="en-US" sz="2800" b="1" dirty="0">
                <a:solidFill>
                  <a:srgbClr val="DA251C"/>
                </a:solidFill>
                <a:latin typeface="微软雅黑" panose="020B0503020204020204" pitchFamily="34" charset="-122"/>
                <a:ea typeface="微软雅黑" panose="020B0503020204020204" pitchFamily="34" charset="-122"/>
              </a:rPr>
              <a:t>考情精解读</a:t>
            </a:r>
          </a:p>
        </p:txBody>
      </p:sp>
      <p:sp>
        <p:nvSpPr>
          <p:cNvPr id="6" name="矩形 5">
            <a:hlinkClick r:id="rId2" action="ppaction://hlinksldjump"/>
          </p:cNvPr>
          <p:cNvSpPr/>
          <p:nvPr/>
        </p:nvSpPr>
        <p:spPr>
          <a:xfrm>
            <a:off x="1063182" y="0"/>
            <a:ext cx="10065636" cy="1304263"/>
          </a:xfrm>
          <a:prstGeom prst="rect">
            <a:avLst/>
          </a:prstGeom>
          <a:solidFill>
            <a:srgbClr val="DA251C"/>
          </a:solidFill>
          <a:ln>
            <a:no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4000" b="1" dirty="0">
                <a:solidFill>
                  <a:schemeClr val="bg1"/>
                </a:solidFill>
                <a:latin typeface="微软雅黑" panose="020B0503020204020204" pitchFamily="34" charset="-122"/>
                <a:ea typeface="微软雅黑" panose="020B0503020204020204" pitchFamily="34" charset="-122"/>
              </a:rPr>
              <a:t>目录</a:t>
            </a:r>
            <a:endParaRPr lang="en-US" altLang="zh-CN" sz="4000" b="1" dirty="0">
              <a:solidFill>
                <a:schemeClr val="bg1"/>
              </a:solidFill>
              <a:latin typeface="微软雅黑" panose="020B0503020204020204" pitchFamily="34" charset="-122"/>
              <a:ea typeface="微软雅黑" panose="020B0503020204020204" pitchFamily="34" charset="-122"/>
            </a:endParaRPr>
          </a:p>
          <a:p>
            <a:pPr algn="ctr"/>
            <a:r>
              <a:rPr lang="en-US" altLang="zh-CN" sz="2000" dirty="0">
                <a:solidFill>
                  <a:schemeClr val="bg1"/>
                </a:solidFill>
                <a:latin typeface="微软雅黑" panose="020B0503020204020204" pitchFamily="34" charset="-122"/>
                <a:ea typeface="微软雅黑" panose="020B0503020204020204" pitchFamily="34" charset="-122"/>
              </a:rPr>
              <a:t>CONTENTS</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16" name="矩形 15">
            <a:hlinkClick r:id="rId2" action="ppaction://hlinksldjump"/>
          </p:cNvPr>
          <p:cNvSpPr/>
          <p:nvPr/>
        </p:nvSpPr>
        <p:spPr>
          <a:xfrm>
            <a:off x="1070450" y="3610880"/>
            <a:ext cx="6244750" cy="3424920"/>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pPr>
              <a:lnSpc>
                <a:spcPct val="150000"/>
              </a:lnSpc>
            </a:pP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考点</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1</a:t>
            </a: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  常见的化学仪器及使用方法</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考点</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2</a:t>
            </a: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  化学实验基本操作</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考点</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3</a:t>
            </a: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  化学试剂的保存</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考点</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4</a:t>
            </a: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  化学实验安全</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0" name="矩形 9">
            <a:hlinkClick r:id="rId3" action="ppaction://hlinksldjump"/>
            <a:extLst>
              <a:ext uri="{FF2B5EF4-FFF2-40B4-BE49-F238E27FC236}">
                <a16:creationId xmlns="" xmlns:a16="http://schemas.microsoft.com/office/drawing/2014/main" id="{9FF6546F-7603-46D9-A1BC-5F37D0B99239}"/>
              </a:ext>
            </a:extLst>
          </p:cNvPr>
          <p:cNvSpPr/>
          <p:nvPr/>
        </p:nvSpPr>
        <p:spPr>
          <a:xfrm>
            <a:off x="1069975" y="3137359"/>
            <a:ext cx="10066655" cy="547370"/>
          </a:xfrm>
          <a:prstGeom prst="rect">
            <a:avLst/>
          </a:prstGeom>
          <a:noFill/>
          <a:ln>
            <a:noFill/>
          </a:ln>
        </p:spPr>
        <p:style>
          <a:lnRef idx="3">
            <a:schemeClr val="lt1"/>
          </a:lnRef>
          <a:fillRef idx="1">
            <a:schemeClr val="accent6"/>
          </a:fillRef>
          <a:effectRef idx="1">
            <a:schemeClr val="accent6"/>
          </a:effectRef>
          <a:fontRef idx="minor">
            <a:schemeClr val="lt1"/>
          </a:fontRef>
        </p:style>
        <p:txBody>
          <a:bodyPr anchor="ctr"/>
          <a:lstStyle/>
          <a:p>
            <a:pPr fontAlgn="auto">
              <a:spcBef>
                <a:spcPts val="0"/>
              </a:spcBef>
              <a:spcAft>
                <a:spcPts val="0"/>
              </a:spcAft>
              <a:defRPr/>
            </a:pPr>
            <a:r>
              <a:rPr lang="en-US" altLang="zh-CN" sz="2800" b="1" dirty="0">
                <a:solidFill>
                  <a:srgbClr val="DA251C"/>
                </a:solidFill>
                <a:latin typeface="微软雅黑" panose="020B0503020204020204" charset="-122"/>
              </a:rPr>
              <a:t>A</a:t>
            </a:r>
            <a:r>
              <a:rPr lang="zh-CN" altLang="en-US" sz="2800" b="1" dirty="0">
                <a:solidFill>
                  <a:srgbClr val="DA251C"/>
                </a:solidFill>
                <a:latin typeface="微软雅黑" panose="020B0503020204020204" charset="-122"/>
              </a:rPr>
              <a:t>考点帮</a:t>
            </a:r>
            <a:r>
              <a:rPr lang="en-US" altLang="zh-CN" sz="2800" b="1" dirty="0">
                <a:solidFill>
                  <a:srgbClr val="DA251C"/>
                </a:solidFill>
                <a:latin typeface="微软雅黑" panose="020B0503020204020204" charset="-122"/>
              </a:rPr>
              <a:t>·</a:t>
            </a:r>
            <a:r>
              <a:rPr lang="zh-CN" altLang="en-US" sz="2800" b="1" dirty="0">
                <a:solidFill>
                  <a:srgbClr val="DA251C"/>
                </a:solidFill>
                <a:latin typeface="微软雅黑" panose="020B0503020204020204" charset="-122"/>
              </a:rPr>
              <a:t>知识全通关</a:t>
            </a:r>
          </a:p>
        </p:txBody>
      </p:sp>
      <p:sp>
        <p:nvSpPr>
          <p:cNvPr id="11" name="矩形 10">
            <a:hlinkClick r:id="rId2" action="ppaction://hlinksldjump"/>
            <a:extLst>
              <a:ext uri="{FF2B5EF4-FFF2-40B4-BE49-F238E27FC236}">
                <a16:creationId xmlns="" xmlns:a16="http://schemas.microsoft.com/office/drawing/2014/main" id="{76C65D05-E9EA-4A1F-AE92-474F9FF70D30}"/>
              </a:ext>
            </a:extLst>
          </p:cNvPr>
          <p:cNvSpPr/>
          <p:nvPr/>
        </p:nvSpPr>
        <p:spPr>
          <a:xfrm>
            <a:off x="1070450" y="1995713"/>
            <a:ext cx="2881064" cy="538284"/>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考纲要求</a:t>
            </a:r>
          </a:p>
        </p:txBody>
      </p:sp>
      <p:sp>
        <p:nvSpPr>
          <p:cNvPr id="12" name="矩形 11">
            <a:hlinkClick r:id="rId2" action="ppaction://hlinksldjump"/>
            <a:extLst>
              <a:ext uri="{FF2B5EF4-FFF2-40B4-BE49-F238E27FC236}">
                <a16:creationId xmlns="" xmlns:a16="http://schemas.microsoft.com/office/drawing/2014/main" id="{8CFB6676-2775-44F3-8A52-7924120ACD46}"/>
              </a:ext>
            </a:extLst>
          </p:cNvPr>
          <p:cNvSpPr/>
          <p:nvPr/>
        </p:nvSpPr>
        <p:spPr>
          <a:xfrm>
            <a:off x="3418114" y="1997597"/>
            <a:ext cx="2881065" cy="534517"/>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命题规律</a:t>
            </a:r>
          </a:p>
        </p:txBody>
      </p:sp>
      <p:sp>
        <p:nvSpPr>
          <p:cNvPr id="17" name="矩形 16">
            <a:hlinkClick r:id="rId2" action="ppaction://hlinksldjump"/>
            <a:extLst>
              <a:ext uri="{FF2B5EF4-FFF2-40B4-BE49-F238E27FC236}">
                <a16:creationId xmlns="" xmlns:a16="http://schemas.microsoft.com/office/drawing/2014/main" id="{BD4B9252-357E-4B3C-9F56-0DCC5F1E0143}"/>
              </a:ext>
            </a:extLst>
          </p:cNvPr>
          <p:cNvSpPr/>
          <p:nvPr/>
        </p:nvSpPr>
        <p:spPr>
          <a:xfrm>
            <a:off x="5816578" y="1997597"/>
            <a:ext cx="2881065" cy="534517"/>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命题分析预测</a:t>
            </a:r>
          </a:p>
        </p:txBody>
      </p:sp>
      <p:sp>
        <p:nvSpPr>
          <p:cNvPr id="18" name="矩形 17">
            <a:hlinkClick r:id="rId2" action="ppaction://hlinksldjump"/>
            <a:extLst>
              <a:ext uri="{FF2B5EF4-FFF2-40B4-BE49-F238E27FC236}">
                <a16:creationId xmlns="" xmlns:a16="http://schemas.microsoft.com/office/drawing/2014/main" id="{DA57939E-316A-4BF2-96EC-F054B1F70F8F}"/>
              </a:ext>
            </a:extLst>
          </p:cNvPr>
          <p:cNvSpPr/>
          <p:nvPr/>
        </p:nvSpPr>
        <p:spPr>
          <a:xfrm>
            <a:off x="8969817" y="1997597"/>
            <a:ext cx="2881065" cy="534517"/>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知识体系构建</a:t>
            </a:r>
          </a:p>
        </p:txBody>
      </p:sp>
    </p:spTree>
    <p:extLst>
      <p:ext uri="{BB962C8B-B14F-4D97-AF65-F5344CB8AC3E}">
        <p14:creationId xmlns:p14="http://schemas.microsoft.com/office/powerpoint/2010/main" val="6624666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 xmlns:a16="http://schemas.microsoft.com/office/drawing/2014/main" id="{E21ABC8D-1C46-4B5A-9C88-3EA50E8EBABA}"/>
              </a:ext>
            </a:extLst>
          </p:cNvPr>
          <p:cNvSpPr/>
          <p:nvPr/>
        </p:nvSpPr>
        <p:spPr>
          <a:xfrm>
            <a:off x="9267824" y="0"/>
            <a:ext cx="194512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专题二十二  化学实验基础</a:t>
            </a:r>
          </a:p>
        </p:txBody>
      </p:sp>
      <p:sp>
        <p:nvSpPr>
          <p:cNvPr id="10" name="矩形 9">
            <a:extLst>
              <a:ext uri="{FF2B5EF4-FFF2-40B4-BE49-F238E27FC236}">
                <a16:creationId xmlns="" xmlns:a16="http://schemas.microsoft.com/office/drawing/2014/main" id="{624ADB48-4E96-4B52-B003-1986B52AF0A6}"/>
              </a:ext>
            </a:extLst>
          </p:cNvPr>
          <p:cNvSpPr/>
          <p:nvPr/>
        </p:nvSpPr>
        <p:spPr>
          <a:xfrm>
            <a:off x="234043" y="2742841"/>
            <a:ext cx="11723913" cy="3970318"/>
          </a:xfrm>
          <a:prstGeom prst="rect">
            <a:avLst/>
          </a:prstGeom>
        </p:spPr>
        <p:txBody>
          <a:bodyPr wrap="square">
            <a:spAutoFit/>
          </a:bodyPr>
          <a:lstStyle/>
          <a:p>
            <a:pPr>
              <a:lnSpc>
                <a:spcPct val="150000"/>
              </a:lnSpc>
            </a:pPr>
            <a:r>
              <a:rPr lang="en-US" altLang="zh-CN" sz="2800" dirty="0"/>
              <a:t>b.</a:t>
            </a:r>
            <a:r>
              <a:rPr lang="zh-CN" altLang="zh-CN" sz="2800" dirty="0"/>
              <a:t>对于极易溶于水的气体</a:t>
            </a:r>
            <a:r>
              <a:rPr lang="en-US" altLang="zh-CN" sz="2800" dirty="0"/>
              <a:t>(</a:t>
            </a:r>
            <a:r>
              <a:rPr lang="zh-CN" altLang="zh-CN" sz="2800" dirty="0"/>
              <a:t>如</a:t>
            </a:r>
            <a:r>
              <a:rPr lang="en-US" altLang="zh-CN" sz="2800" dirty="0"/>
              <a:t>NH</a:t>
            </a:r>
            <a:r>
              <a:rPr lang="en-US" altLang="zh-CN" sz="2800" baseline="-25000" dirty="0"/>
              <a:t>3</a:t>
            </a:r>
            <a:r>
              <a:rPr lang="zh-CN" altLang="zh-CN" sz="2800" dirty="0"/>
              <a:t>、</a:t>
            </a:r>
            <a:r>
              <a:rPr lang="en-US" altLang="zh-CN" sz="2800" dirty="0" err="1"/>
              <a:t>HCl</a:t>
            </a:r>
            <a:r>
              <a:rPr lang="zh-CN" altLang="zh-CN" sz="2800" dirty="0"/>
              <a:t>等</a:t>
            </a:r>
            <a:r>
              <a:rPr lang="en-US" altLang="zh-CN" sz="2800" dirty="0"/>
              <a:t>),</a:t>
            </a:r>
            <a:r>
              <a:rPr lang="zh-CN" altLang="zh-CN" sz="2800" dirty="0"/>
              <a:t>导管口只能靠近液面</a:t>
            </a:r>
            <a:r>
              <a:rPr lang="en-US" altLang="zh-CN" sz="2800" dirty="0"/>
              <a:t>(</a:t>
            </a:r>
            <a:r>
              <a:rPr lang="zh-CN" altLang="zh-CN" sz="2800" dirty="0"/>
              <a:t>如图</a:t>
            </a:r>
            <a:r>
              <a:rPr lang="en-US" altLang="zh-CN" sz="2800" dirty="0"/>
              <a:t>B),</a:t>
            </a:r>
            <a:r>
              <a:rPr lang="zh-CN" altLang="zh-CN" sz="2800" dirty="0"/>
              <a:t>最好在导管口连接一倒置的漏斗</a:t>
            </a:r>
            <a:r>
              <a:rPr lang="en-US" altLang="zh-CN" sz="2800" dirty="0"/>
              <a:t>,</a:t>
            </a:r>
            <a:r>
              <a:rPr lang="zh-CN" altLang="zh-CN" sz="2800" dirty="0"/>
              <a:t>并使漏斗边缘刚好贴近液面</a:t>
            </a:r>
            <a:r>
              <a:rPr lang="en-US" altLang="zh-CN" sz="2800" dirty="0"/>
              <a:t>(</a:t>
            </a:r>
            <a:r>
              <a:rPr lang="zh-CN" altLang="zh-CN" sz="2800" dirty="0"/>
              <a:t>如图</a:t>
            </a:r>
            <a:r>
              <a:rPr lang="en-US" altLang="zh-CN" sz="2800" dirty="0"/>
              <a:t>C),</a:t>
            </a:r>
            <a:r>
              <a:rPr lang="zh-CN" altLang="zh-CN" sz="2800" dirty="0"/>
              <a:t>这样可以增大气体的吸收率</a:t>
            </a:r>
            <a:r>
              <a:rPr lang="en-US" altLang="zh-CN" sz="2800" dirty="0"/>
              <a:t>,</a:t>
            </a:r>
            <a:r>
              <a:rPr lang="zh-CN" altLang="zh-CN" sz="2800" dirty="0"/>
              <a:t>减少气体的逸出</a:t>
            </a:r>
            <a:r>
              <a:rPr lang="en-US" altLang="zh-CN" sz="2800" dirty="0"/>
              <a:t>,</a:t>
            </a:r>
            <a:r>
              <a:rPr lang="zh-CN" altLang="zh-CN" sz="2800" dirty="0"/>
              <a:t>同时也可避免出现液体的倒吸现象。</a:t>
            </a:r>
          </a:p>
          <a:p>
            <a:pPr>
              <a:lnSpc>
                <a:spcPct val="150000"/>
              </a:lnSpc>
            </a:pPr>
            <a:r>
              <a:rPr lang="en-US" altLang="zh-CN" sz="2800" dirty="0"/>
              <a:t>③</a:t>
            </a:r>
            <a:r>
              <a:rPr lang="zh-CN" altLang="zh-CN" sz="2800" dirty="0"/>
              <a:t>液体物质的稀释</a:t>
            </a:r>
          </a:p>
          <a:p>
            <a:pPr>
              <a:lnSpc>
                <a:spcPct val="150000"/>
              </a:lnSpc>
            </a:pPr>
            <a:r>
              <a:rPr lang="zh-CN" altLang="zh-CN" sz="2800" dirty="0"/>
              <a:t>当用水稀释密度比水大的液体时</a:t>
            </a:r>
            <a:r>
              <a:rPr lang="en-US" altLang="zh-CN" sz="2800" dirty="0"/>
              <a:t>,</a:t>
            </a:r>
            <a:r>
              <a:rPr lang="zh-CN" altLang="zh-CN" sz="2800" dirty="0"/>
              <a:t>一般把溶质注入水中稀释</a:t>
            </a:r>
            <a:r>
              <a:rPr lang="en-US" altLang="zh-CN" sz="2800" dirty="0"/>
              <a:t>;</a:t>
            </a:r>
            <a:r>
              <a:rPr lang="zh-CN" altLang="zh-CN" sz="2800" dirty="0"/>
              <a:t>当稀释密度比水小的液体时</a:t>
            </a:r>
            <a:r>
              <a:rPr lang="en-US" altLang="zh-CN" sz="2800" dirty="0"/>
              <a:t>,</a:t>
            </a:r>
            <a:r>
              <a:rPr lang="zh-CN" altLang="zh-CN" sz="2800" dirty="0"/>
              <a:t>一般把水注入溶质中稀释。</a:t>
            </a:r>
          </a:p>
        </p:txBody>
      </p:sp>
      <p:pic>
        <p:nvPicPr>
          <p:cNvPr id="4" name="GAOFUSX-4.jpg" descr="id:2147511851;FounderCES">
            <a:extLst>
              <a:ext uri="{FF2B5EF4-FFF2-40B4-BE49-F238E27FC236}">
                <a16:creationId xmlns="" xmlns:a16="http://schemas.microsoft.com/office/drawing/2014/main" id="{548BADCC-8AC5-483D-8CA2-BB279A0C2200}"/>
              </a:ext>
            </a:extLst>
          </p:cNvPr>
          <p:cNvPicPr/>
          <p:nvPr/>
        </p:nvPicPr>
        <p:blipFill>
          <a:blip r:embed="rId2"/>
          <a:stretch>
            <a:fillRect/>
          </a:stretch>
        </p:blipFill>
        <p:spPr>
          <a:xfrm>
            <a:off x="3797617" y="621834"/>
            <a:ext cx="3800830" cy="2121007"/>
          </a:xfrm>
          <a:prstGeom prst="rect">
            <a:avLst/>
          </a:prstGeom>
        </p:spPr>
      </p:pic>
    </p:spTree>
    <p:extLst>
      <p:ext uri="{BB962C8B-B14F-4D97-AF65-F5344CB8AC3E}">
        <p14:creationId xmlns:p14="http://schemas.microsoft.com/office/powerpoint/2010/main" val="40182054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 xmlns:a16="http://schemas.microsoft.com/office/drawing/2014/main" id="{E21ABC8D-1C46-4B5A-9C88-3EA50E8EBABA}"/>
              </a:ext>
            </a:extLst>
          </p:cNvPr>
          <p:cNvSpPr/>
          <p:nvPr/>
        </p:nvSpPr>
        <p:spPr>
          <a:xfrm>
            <a:off x="9267824" y="0"/>
            <a:ext cx="194512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专题二十二  化学实验基础</a:t>
            </a:r>
          </a:p>
        </p:txBody>
      </p:sp>
      <p:sp>
        <p:nvSpPr>
          <p:cNvPr id="10" name="矩形 9">
            <a:extLst>
              <a:ext uri="{FF2B5EF4-FFF2-40B4-BE49-F238E27FC236}">
                <a16:creationId xmlns="" xmlns:a16="http://schemas.microsoft.com/office/drawing/2014/main" id="{624ADB48-4E96-4B52-B003-1986B52AF0A6}"/>
              </a:ext>
            </a:extLst>
          </p:cNvPr>
          <p:cNvSpPr/>
          <p:nvPr/>
        </p:nvSpPr>
        <p:spPr>
          <a:xfrm>
            <a:off x="234043" y="273851"/>
            <a:ext cx="11723913" cy="2677656"/>
          </a:xfrm>
          <a:prstGeom prst="rect">
            <a:avLst/>
          </a:prstGeom>
        </p:spPr>
        <p:txBody>
          <a:bodyPr wrap="square">
            <a:spAutoFit/>
          </a:bodyPr>
          <a:lstStyle/>
          <a:p>
            <a:pPr>
              <a:lnSpc>
                <a:spcPct val="150000"/>
              </a:lnSpc>
            </a:pPr>
            <a:r>
              <a:rPr lang="en-US" altLang="zh-CN" sz="2800" dirty="0"/>
              <a:t>(3)</a:t>
            </a:r>
            <a:r>
              <a:rPr lang="zh-CN" altLang="zh-CN" sz="2800" dirty="0"/>
              <a:t>仪器的洗涤</a:t>
            </a:r>
          </a:p>
          <a:p>
            <a:pPr>
              <a:lnSpc>
                <a:spcPct val="150000"/>
              </a:lnSpc>
            </a:pPr>
            <a:r>
              <a:rPr lang="en-US" altLang="zh-CN" sz="2800" dirty="0"/>
              <a:t>①</a:t>
            </a:r>
            <a:r>
              <a:rPr lang="zh-CN" altLang="zh-CN" sz="2800" dirty="0"/>
              <a:t>方法</a:t>
            </a:r>
            <a:r>
              <a:rPr lang="en-US" altLang="zh-CN" sz="2800" dirty="0"/>
              <a:t>:</a:t>
            </a:r>
            <a:r>
              <a:rPr lang="zh-CN" altLang="zh-CN" sz="2800" dirty="0"/>
              <a:t>使用毛刷</a:t>
            </a:r>
            <a:r>
              <a:rPr lang="en-US" altLang="zh-CN" sz="2800" dirty="0"/>
              <a:t>,</a:t>
            </a:r>
            <a:r>
              <a:rPr lang="zh-CN" altLang="zh-CN" sz="2800" dirty="0"/>
              <a:t>用特殊试剂和蒸馏水冲洗。</a:t>
            </a:r>
          </a:p>
          <a:p>
            <a:pPr>
              <a:lnSpc>
                <a:spcPct val="150000"/>
              </a:lnSpc>
            </a:pPr>
            <a:r>
              <a:rPr lang="en-US" altLang="zh-CN" sz="2800" dirty="0"/>
              <a:t>②</a:t>
            </a:r>
            <a:r>
              <a:rPr lang="zh-CN" altLang="zh-CN" sz="2800" dirty="0"/>
              <a:t>洗净的标准</a:t>
            </a:r>
            <a:r>
              <a:rPr lang="en-US" altLang="zh-CN" sz="2800" dirty="0"/>
              <a:t>:</a:t>
            </a:r>
            <a:r>
              <a:rPr lang="zh-CN" altLang="zh-CN" sz="2800" dirty="0"/>
              <a:t>玻璃仪器内壁附着均匀的水膜</a:t>
            </a:r>
            <a:r>
              <a:rPr lang="en-US" altLang="zh-CN" sz="2800" dirty="0"/>
              <a:t>,</a:t>
            </a:r>
            <a:r>
              <a:rPr lang="zh-CN" altLang="zh-CN" sz="2800" dirty="0"/>
              <a:t>既不聚成滴</a:t>
            </a:r>
            <a:r>
              <a:rPr lang="en-US" altLang="zh-CN" sz="2800" dirty="0"/>
              <a:t>,</a:t>
            </a:r>
            <a:r>
              <a:rPr lang="zh-CN" altLang="zh-CN" sz="2800" dirty="0"/>
              <a:t>也不成股流下。</a:t>
            </a:r>
          </a:p>
          <a:p>
            <a:pPr>
              <a:lnSpc>
                <a:spcPct val="150000"/>
              </a:lnSpc>
            </a:pPr>
            <a:r>
              <a:rPr lang="en-US" altLang="zh-CN" sz="2800" dirty="0"/>
              <a:t>③</a:t>
            </a:r>
            <a:r>
              <a:rPr lang="zh-CN" altLang="zh-CN" sz="2800" dirty="0"/>
              <a:t>常见残留物的洗涤</a:t>
            </a:r>
          </a:p>
        </p:txBody>
      </p:sp>
      <p:graphicFrame>
        <p:nvGraphicFramePr>
          <p:cNvPr id="2" name="表格 1">
            <a:extLst>
              <a:ext uri="{FF2B5EF4-FFF2-40B4-BE49-F238E27FC236}">
                <a16:creationId xmlns="" xmlns:a16="http://schemas.microsoft.com/office/drawing/2014/main" id="{08287605-8E7A-4FA5-BAD0-D7630F6F6540}"/>
              </a:ext>
            </a:extLst>
          </p:cNvPr>
          <p:cNvGraphicFramePr>
            <a:graphicFrameLocks noGrp="1"/>
          </p:cNvGraphicFramePr>
          <p:nvPr>
            <p:extLst>
              <p:ext uri="{D42A27DB-BD31-4B8C-83A1-F6EECF244321}">
                <p14:modId xmlns:p14="http://schemas.microsoft.com/office/powerpoint/2010/main" val="3094661505"/>
              </p:ext>
            </p:extLst>
          </p:nvPr>
        </p:nvGraphicFramePr>
        <p:xfrm>
          <a:off x="417285" y="2907964"/>
          <a:ext cx="11339286" cy="3391235"/>
        </p:xfrm>
        <a:graphic>
          <a:graphicData uri="http://schemas.openxmlformats.org/drawingml/2006/table">
            <a:tbl>
              <a:tblPr firstRow="1" firstCol="1" bandRow="1">
                <a:tableStyleId>{5C22544A-7EE6-4342-B048-85BDC9FD1C3A}</a:tableStyleId>
              </a:tblPr>
              <a:tblGrid>
                <a:gridCol w="6578601">
                  <a:extLst>
                    <a:ext uri="{9D8B030D-6E8A-4147-A177-3AD203B41FA5}">
                      <a16:colId xmlns="" xmlns:a16="http://schemas.microsoft.com/office/drawing/2014/main" val="935584639"/>
                    </a:ext>
                  </a:extLst>
                </a:gridCol>
                <a:gridCol w="4760685">
                  <a:extLst>
                    <a:ext uri="{9D8B030D-6E8A-4147-A177-3AD203B41FA5}">
                      <a16:colId xmlns="" xmlns:a16="http://schemas.microsoft.com/office/drawing/2014/main" val="2325212828"/>
                    </a:ext>
                  </a:extLst>
                </a:gridCol>
              </a:tblGrid>
              <a:tr h="678247">
                <a:tc>
                  <a:txBody>
                    <a:bodyPr/>
                    <a:lstStyle/>
                    <a:p>
                      <a:pPr algn="ctr">
                        <a:lnSpc>
                          <a:spcPct val="130000"/>
                        </a:lnSpc>
                        <a:spcAft>
                          <a:spcPts val="0"/>
                        </a:spcAft>
                      </a:pPr>
                      <a:r>
                        <a:rPr lang="zh-CN" sz="2800" b="0">
                          <a:solidFill>
                            <a:schemeClr val="tx1"/>
                          </a:solidFill>
                          <a:effectLst/>
                          <a:latin typeface="+mn-lt"/>
                        </a:rPr>
                        <a:t>残留物</a:t>
                      </a:r>
                      <a:endParaRPr lang="zh-CN" sz="2800" b="0">
                        <a:solidFill>
                          <a:schemeClr val="tx1"/>
                        </a:solidFill>
                        <a:effectLst/>
                        <a:latin typeface="+mn-lt"/>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a:solidFill>
                            <a:schemeClr val="tx1"/>
                          </a:solidFill>
                          <a:effectLst/>
                          <a:latin typeface="+mn-lt"/>
                        </a:rPr>
                        <a:t>洗涤剂</a:t>
                      </a:r>
                      <a:endParaRPr lang="zh-CN" sz="2800" b="0">
                        <a:solidFill>
                          <a:schemeClr val="tx1"/>
                        </a:solidFill>
                        <a:effectLst/>
                        <a:latin typeface="+mn-lt"/>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520396785"/>
                  </a:ext>
                </a:extLst>
              </a:tr>
              <a:tr h="678247">
                <a:tc>
                  <a:txBody>
                    <a:bodyPr/>
                    <a:lstStyle/>
                    <a:p>
                      <a:pPr algn="ctr">
                        <a:lnSpc>
                          <a:spcPct val="130000"/>
                        </a:lnSpc>
                        <a:spcAft>
                          <a:spcPts val="0"/>
                        </a:spcAft>
                      </a:pPr>
                      <a:r>
                        <a:rPr lang="zh-CN" sz="2800" b="0">
                          <a:solidFill>
                            <a:schemeClr val="tx1"/>
                          </a:solidFill>
                          <a:effectLst/>
                          <a:latin typeface="+mn-lt"/>
                        </a:rPr>
                        <a:t>久置石灰水的瓶壁上的白色固体</a:t>
                      </a:r>
                      <a:r>
                        <a:rPr lang="en-US" sz="2800" b="0">
                          <a:solidFill>
                            <a:schemeClr val="tx1"/>
                          </a:solidFill>
                          <a:effectLst/>
                          <a:latin typeface="+mn-lt"/>
                        </a:rPr>
                        <a:t>(CaCO</a:t>
                      </a:r>
                      <a:r>
                        <a:rPr lang="en-US" sz="2800" b="0" baseline="-25000">
                          <a:solidFill>
                            <a:schemeClr val="tx1"/>
                          </a:solidFill>
                          <a:effectLst/>
                          <a:latin typeface="+mn-lt"/>
                        </a:rPr>
                        <a:t>3</a:t>
                      </a:r>
                      <a:r>
                        <a:rPr lang="en-US" sz="2800" b="0">
                          <a:solidFill>
                            <a:schemeClr val="tx1"/>
                          </a:solidFill>
                          <a:effectLst/>
                          <a:latin typeface="+mn-lt"/>
                        </a:rPr>
                        <a:t>)</a:t>
                      </a:r>
                      <a:endParaRPr lang="zh-CN" sz="2800" b="0">
                        <a:solidFill>
                          <a:schemeClr val="tx1"/>
                        </a:solidFill>
                        <a:effectLst/>
                        <a:latin typeface="+mn-lt"/>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a:solidFill>
                            <a:schemeClr val="tx1"/>
                          </a:solidFill>
                          <a:effectLst/>
                          <a:latin typeface="+mn-lt"/>
                        </a:rPr>
                        <a:t>稀盐酸</a:t>
                      </a:r>
                      <a:endParaRPr lang="zh-CN" sz="2800" b="0">
                        <a:solidFill>
                          <a:schemeClr val="tx1"/>
                        </a:solidFill>
                        <a:effectLst/>
                        <a:latin typeface="+mn-lt"/>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958191438"/>
                  </a:ext>
                </a:extLst>
              </a:tr>
              <a:tr h="678247">
                <a:tc>
                  <a:txBody>
                    <a:bodyPr/>
                    <a:lstStyle/>
                    <a:p>
                      <a:pPr algn="ctr">
                        <a:lnSpc>
                          <a:spcPct val="130000"/>
                        </a:lnSpc>
                        <a:spcAft>
                          <a:spcPts val="0"/>
                        </a:spcAft>
                      </a:pPr>
                      <a:r>
                        <a:rPr lang="zh-CN" sz="2800" b="0">
                          <a:solidFill>
                            <a:schemeClr val="tx1"/>
                          </a:solidFill>
                          <a:effectLst/>
                          <a:latin typeface="+mn-lt"/>
                        </a:rPr>
                        <a:t>久置</a:t>
                      </a:r>
                      <a:r>
                        <a:rPr lang="en-US" sz="2800" b="0">
                          <a:solidFill>
                            <a:schemeClr val="tx1"/>
                          </a:solidFill>
                          <a:effectLst/>
                          <a:latin typeface="+mn-lt"/>
                        </a:rPr>
                        <a:t>FeCl</a:t>
                      </a:r>
                      <a:r>
                        <a:rPr lang="en-US" sz="2800" b="0" baseline="-25000">
                          <a:solidFill>
                            <a:schemeClr val="tx1"/>
                          </a:solidFill>
                          <a:effectLst/>
                          <a:latin typeface="+mn-lt"/>
                        </a:rPr>
                        <a:t>3</a:t>
                      </a:r>
                      <a:r>
                        <a:rPr lang="zh-CN" sz="2800" b="0">
                          <a:solidFill>
                            <a:schemeClr val="tx1"/>
                          </a:solidFill>
                          <a:effectLst/>
                          <a:latin typeface="+mn-lt"/>
                        </a:rPr>
                        <a:t>溶液的瓶壁上的固体</a:t>
                      </a:r>
                      <a:r>
                        <a:rPr lang="en-US" sz="2800" b="0">
                          <a:solidFill>
                            <a:schemeClr val="tx1"/>
                          </a:solidFill>
                          <a:effectLst/>
                          <a:latin typeface="+mn-lt"/>
                        </a:rPr>
                        <a:t>(Fe</a:t>
                      </a:r>
                      <a:r>
                        <a:rPr lang="en-US" sz="2800" b="0" baseline="-25000">
                          <a:solidFill>
                            <a:schemeClr val="tx1"/>
                          </a:solidFill>
                          <a:effectLst/>
                          <a:latin typeface="+mn-lt"/>
                        </a:rPr>
                        <a:t>2</a:t>
                      </a:r>
                      <a:r>
                        <a:rPr lang="en-US" sz="2800" b="0">
                          <a:solidFill>
                            <a:schemeClr val="tx1"/>
                          </a:solidFill>
                          <a:effectLst/>
                          <a:latin typeface="+mn-lt"/>
                        </a:rPr>
                        <a:t>O</a:t>
                      </a:r>
                      <a:r>
                        <a:rPr lang="en-US" sz="2800" b="0" baseline="-25000">
                          <a:solidFill>
                            <a:schemeClr val="tx1"/>
                          </a:solidFill>
                          <a:effectLst/>
                          <a:latin typeface="+mn-lt"/>
                        </a:rPr>
                        <a:t>3</a:t>
                      </a:r>
                      <a:r>
                        <a:rPr lang="en-US" sz="2800" b="0">
                          <a:solidFill>
                            <a:schemeClr val="tx1"/>
                          </a:solidFill>
                          <a:effectLst/>
                          <a:latin typeface="+mn-lt"/>
                        </a:rPr>
                        <a:t>) </a:t>
                      </a:r>
                      <a:endParaRPr lang="zh-CN" sz="2800" b="0">
                        <a:solidFill>
                          <a:schemeClr val="tx1"/>
                        </a:solidFill>
                        <a:effectLst/>
                        <a:latin typeface="+mn-lt"/>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a:solidFill>
                            <a:schemeClr val="tx1"/>
                          </a:solidFill>
                          <a:effectLst/>
                          <a:latin typeface="+mn-lt"/>
                        </a:rPr>
                        <a:t>稀盐酸</a:t>
                      </a:r>
                      <a:endParaRPr lang="zh-CN" sz="2800" b="0">
                        <a:solidFill>
                          <a:schemeClr val="tx1"/>
                        </a:solidFill>
                        <a:effectLst/>
                        <a:latin typeface="+mn-lt"/>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387732901"/>
                  </a:ext>
                </a:extLst>
              </a:tr>
              <a:tr h="678247">
                <a:tc>
                  <a:txBody>
                    <a:bodyPr/>
                    <a:lstStyle/>
                    <a:p>
                      <a:pPr algn="ctr">
                        <a:lnSpc>
                          <a:spcPct val="130000"/>
                        </a:lnSpc>
                        <a:spcAft>
                          <a:spcPts val="0"/>
                        </a:spcAft>
                      </a:pPr>
                      <a:r>
                        <a:rPr lang="zh-CN" sz="2800" b="0">
                          <a:solidFill>
                            <a:schemeClr val="tx1"/>
                          </a:solidFill>
                          <a:effectLst/>
                          <a:latin typeface="+mn-lt"/>
                        </a:rPr>
                        <a:t>容器壁上附着的油污</a:t>
                      </a:r>
                      <a:endParaRPr lang="zh-CN" sz="2800" b="0">
                        <a:solidFill>
                          <a:schemeClr val="tx1"/>
                        </a:solidFill>
                        <a:effectLst/>
                        <a:latin typeface="+mn-lt"/>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en-US" sz="2800" b="0" dirty="0" err="1">
                          <a:solidFill>
                            <a:schemeClr val="tx1"/>
                          </a:solidFill>
                          <a:effectLst/>
                          <a:latin typeface="+mn-lt"/>
                        </a:rPr>
                        <a:t>NaOH</a:t>
                      </a:r>
                      <a:r>
                        <a:rPr lang="zh-CN" sz="2800" b="0" dirty="0">
                          <a:solidFill>
                            <a:schemeClr val="tx1"/>
                          </a:solidFill>
                          <a:effectLst/>
                          <a:latin typeface="+mn-lt"/>
                        </a:rPr>
                        <a:t>溶液或热的纯碱溶液</a:t>
                      </a:r>
                      <a:endParaRPr lang="zh-CN" sz="2800" b="0" dirty="0">
                        <a:solidFill>
                          <a:schemeClr val="tx1"/>
                        </a:solidFill>
                        <a:effectLst/>
                        <a:latin typeface="+mn-lt"/>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4188978654"/>
                  </a:ext>
                </a:extLst>
              </a:tr>
              <a:tr h="678247">
                <a:tc>
                  <a:txBody>
                    <a:bodyPr/>
                    <a:lstStyle/>
                    <a:p>
                      <a:pPr algn="ctr">
                        <a:lnSpc>
                          <a:spcPct val="130000"/>
                        </a:lnSpc>
                        <a:spcAft>
                          <a:spcPts val="0"/>
                        </a:spcAft>
                      </a:pPr>
                      <a:r>
                        <a:rPr lang="zh-CN" sz="2800" b="0">
                          <a:solidFill>
                            <a:schemeClr val="tx1"/>
                          </a:solidFill>
                          <a:effectLst/>
                          <a:latin typeface="+mn-lt"/>
                        </a:rPr>
                        <a:t>容器壁上附着的硫</a:t>
                      </a:r>
                      <a:endParaRPr lang="zh-CN" sz="2800" b="0">
                        <a:solidFill>
                          <a:schemeClr val="tx1"/>
                        </a:solidFill>
                        <a:effectLst/>
                        <a:latin typeface="+mn-lt"/>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en-US" sz="2800" b="0" dirty="0">
                          <a:solidFill>
                            <a:schemeClr val="tx1"/>
                          </a:solidFill>
                          <a:effectLst/>
                          <a:latin typeface="+mn-lt"/>
                        </a:rPr>
                        <a:t>CS</a:t>
                      </a:r>
                      <a:r>
                        <a:rPr lang="en-US" sz="2800" b="0" baseline="-25000" dirty="0">
                          <a:solidFill>
                            <a:schemeClr val="tx1"/>
                          </a:solidFill>
                          <a:effectLst/>
                          <a:latin typeface="+mn-lt"/>
                        </a:rPr>
                        <a:t>2</a:t>
                      </a:r>
                      <a:r>
                        <a:rPr lang="zh-CN" sz="2800" b="0" dirty="0">
                          <a:solidFill>
                            <a:schemeClr val="tx1"/>
                          </a:solidFill>
                          <a:effectLst/>
                          <a:latin typeface="+mn-lt"/>
                        </a:rPr>
                        <a:t>或热的</a:t>
                      </a:r>
                      <a:r>
                        <a:rPr lang="en-US" sz="2800" b="0" dirty="0" err="1">
                          <a:solidFill>
                            <a:schemeClr val="tx1"/>
                          </a:solidFill>
                          <a:effectLst/>
                          <a:latin typeface="+mn-lt"/>
                        </a:rPr>
                        <a:t>NaOH</a:t>
                      </a:r>
                      <a:r>
                        <a:rPr lang="zh-CN" sz="2800" b="0" dirty="0">
                          <a:solidFill>
                            <a:schemeClr val="tx1"/>
                          </a:solidFill>
                          <a:effectLst/>
                          <a:latin typeface="+mn-lt"/>
                        </a:rPr>
                        <a:t>溶液</a:t>
                      </a:r>
                      <a:endParaRPr lang="zh-CN" sz="2800" b="0" dirty="0">
                        <a:solidFill>
                          <a:schemeClr val="tx1"/>
                        </a:solidFill>
                        <a:effectLst/>
                        <a:latin typeface="+mn-lt"/>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818790002"/>
                  </a:ext>
                </a:extLst>
              </a:tr>
            </a:tbl>
          </a:graphicData>
        </a:graphic>
      </p:graphicFrame>
    </p:spTree>
    <p:extLst>
      <p:ext uri="{BB962C8B-B14F-4D97-AF65-F5344CB8AC3E}">
        <p14:creationId xmlns:p14="http://schemas.microsoft.com/office/powerpoint/2010/main" val="25391248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 xmlns:a16="http://schemas.microsoft.com/office/drawing/2014/main" id="{E21ABC8D-1C46-4B5A-9C88-3EA50E8EBABA}"/>
              </a:ext>
            </a:extLst>
          </p:cNvPr>
          <p:cNvSpPr/>
          <p:nvPr/>
        </p:nvSpPr>
        <p:spPr>
          <a:xfrm>
            <a:off x="9267824" y="0"/>
            <a:ext cx="194512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专题二十二  化学实验基础</a:t>
            </a:r>
          </a:p>
        </p:txBody>
      </p:sp>
      <p:sp>
        <p:nvSpPr>
          <p:cNvPr id="10" name="矩形 9">
            <a:extLst>
              <a:ext uri="{FF2B5EF4-FFF2-40B4-BE49-F238E27FC236}">
                <a16:creationId xmlns="" xmlns:a16="http://schemas.microsoft.com/office/drawing/2014/main" id="{624ADB48-4E96-4B52-B003-1986B52AF0A6}"/>
              </a:ext>
            </a:extLst>
          </p:cNvPr>
          <p:cNvSpPr/>
          <p:nvPr/>
        </p:nvSpPr>
        <p:spPr>
          <a:xfrm>
            <a:off x="234043" y="273851"/>
            <a:ext cx="11723913" cy="661207"/>
          </a:xfrm>
          <a:prstGeom prst="rect">
            <a:avLst/>
          </a:prstGeom>
        </p:spPr>
        <p:txBody>
          <a:bodyPr wrap="square">
            <a:spAutoFit/>
          </a:bodyPr>
          <a:lstStyle/>
          <a:p>
            <a:pPr algn="r">
              <a:lnSpc>
                <a:spcPct val="150000"/>
              </a:lnSpc>
            </a:pPr>
            <a:r>
              <a:rPr lang="zh-CN" altLang="en-US" sz="2800" dirty="0"/>
              <a:t>（续表）</a:t>
            </a:r>
            <a:endParaRPr lang="zh-CN" altLang="zh-CN" sz="2800" dirty="0"/>
          </a:p>
        </p:txBody>
      </p:sp>
      <p:graphicFrame>
        <p:nvGraphicFramePr>
          <p:cNvPr id="2" name="表格 1">
            <a:extLst>
              <a:ext uri="{FF2B5EF4-FFF2-40B4-BE49-F238E27FC236}">
                <a16:creationId xmlns="" xmlns:a16="http://schemas.microsoft.com/office/drawing/2014/main" id="{08287605-8E7A-4FA5-BAD0-D7630F6F6540}"/>
              </a:ext>
            </a:extLst>
          </p:cNvPr>
          <p:cNvGraphicFramePr>
            <a:graphicFrameLocks noGrp="1"/>
          </p:cNvGraphicFramePr>
          <p:nvPr>
            <p:extLst>
              <p:ext uri="{D42A27DB-BD31-4B8C-83A1-F6EECF244321}">
                <p14:modId xmlns:p14="http://schemas.microsoft.com/office/powerpoint/2010/main" val="3714027102"/>
              </p:ext>
            </p:extLst>
          </p:nvPr>
        </p:nvGraphicFramePr>
        <p:xfrm>
          <a:off x="388257" y="964086"/>
          <a:ext cx="11397344" cy="4812600"/>
        </p:xfrm>
        <a:graphic>
          <a:graphicData uri="http://schemas.openxmlformats.org/drawingml/2006/table">
            <a:tbl>
              <a:tblPr firstRow="1" firstCol="1" bandRow="1">
                <a:tableStyleId>{5C22544A-7EE6-4342-B048-85BDC9FD1C3A}</a:tableStyleId>
              </a:tblPr>
              <a:tblGrid>
                <a:gridCol w="6597695">
                  <a:extLst>
                    <a:ext uri="{9D8B030D-6E8A-4147-A177-3AD203B41FA5}">
                      <a16:colId xmlns="" xmlns:a16="http://schemas.microsoft.com/office/drawing/2014/main" val="935584639"/>
                    </a:ext>
                  </a:extLst>
                </a:gridCol>
                <a:gridCol w="4799649">
                  <a:extLst>
                    <a:ext uri="{9D8B030D-6E8A-4147-A177-3AD203B41FA5}">
                      <a16:colId xmlns="" xmlns:a16="http://schemas.microsoft.com/office/drawing/2014/main" val="2325212828"/>
                    </a:ext>
                  </a:extLst>
                </a:gridCol>
              </a:tblGrid>
              <a:tr h="802100">
                <a:tc>
                  <a:txBody>
                    <a:bodyPr/>
                    <a:lstStyle/>
                    <a:p>
                      <a:pPr algn="ctr">
                        <a:lnSpc>
                          <a:spcPct val="130000"/>
                        </a:lnSpc>
                        <a:spcAft>
                          <a:spcPts val="0"/>
                        </a:spcAft>
                      </a:pPr>
                      <a:r>
                        <a:rPr lang="zh-CN" sz="2800" b="0" dirty="0">
                          <a:solidFill>
                            <a:schemeClr val="tx1"/>
                          </a:solidFill>
                          <a:effectLst/>
                          <a:latin typeface="+mn-lt"/>
                          <a:ea typeface="+mn-ea"/>
                        </a:rPr>
                        <a:t>残留物</a:t>
                      </a:r>
                      <a:endParaRPr lang="zh-CN" sz="2800" b="0" dirty="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a:solidFill>
                            <a:schemeClr val="tx1"/>
                          </a:solidFill>
                          <a:effectLst/>
                          <a:latin typeface="+mn-lt"/>
                          <a:ea typeface="+mn-ea"/>
                        </a:rPr>
                        <a:t>洗涤剂</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520396785"/>
                  </a:ext>
                </a:extLst>
              </a:tr>
              <a:tr h="802100">
                <a:tc>
                  <a:txBody>
                    <a:bodyPr/>
                    <a:lstStyle/>
                    <a:p>
                      <a:pPr marL="0" algn="ctr" defTabSz="914400" rtl="0" eaLnBrk="1" latinLnBrk="0" hangingPunct="1">
                        <a:lnSpc>
                          <a:spcPct val="130000"/>
                        </a:lnSpc>
                        <a:spcAft>
                          <a:spcPts val="0"/>
                        </a:spcAft>
                      </a:pPr>
                      <a:r>
                        <a:rPr lang="zh-CN" sz="2800" b="0" kern="1200" dirty="0">
                          <a:solidFill>
                            <a:schemeClr val="tx1"/>
                          </a:solidFill>
                          <a:effectLst/>
                          <a:latin typeface="+mn-lt"/>
                          <a:ea typeface="+mn-ea"/>
                          <a:cs typeface="Times New Roman" panose="02020603050405020304" pitchFamily="18" charset="0"/>
                        </a:rPr>
                        <a:t>容器壁上附着的碘</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kern="1200" dirty="0">
                          <a:solidFill>
                            <a:schemeClr val="tx1"/>
                          </a:solidFill>
                          <a:effectLst/>
                          <a:latin typeface="+mn-lt"/>
                          <a:ea typeface="+mn-ea"/>
                          <a:cs typeface="Times New Roman" panose="02020603050405020304" pitchFamily="18" charset="0"/>
                        </a:rPr>
                        <a:t>酒精或</a:t>
                      </a:r>
                      <a:r>
                        <a:rPr lang="en-US" sz="2800" b="0" kern="1200" dirty="0" err="1">
                          <a:solidFill>
                            <a:schemeClr val="tx1"/>
                          </a:solidFill>
                          <a:effectLst/>
                          <a:latin typeface="+mn-lt"/>
                          <a:ea typeface="+mn-ea"/>
                          <a:cs typeface="Times New Roman" panose="02020603050405020304" pitchFamily="18" charset="0"/>
                        </a:rPr>
                        <a:t>NaOH</a:t>
                      </a:r>
                      <a:r>
                        <a:rPr lang="zh-CN" sz="2800" b="0" kern="1200" dirty="0">
                          <a:solidFill>
                            <a:schemeClr val="tx1"/>
                          </a:solidFill>
                          <a:effectLst/>
                          <a:latin typeface="+mn-lt"/>
                          <a:ea typeface="+mn-ea"/>
                          <a:cs typeface="Times New Roman" panose="02020603050405020304" pitchFamily="18" charset="0"/>
                        </a:rPr>
                        <a:t>溶液</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938213874"/>
                  </a:ext>
                </a:extLst>
              </a:tr>
              <a:tr h="802100">
                <a:tc>
                  <a:txBody>
                    <a:bodyPr/>
                    <a:lstStyle/>
                    <a:p>
                      <a:pPr algn="ctr">
                        <a:lnSpc>
                          <a:spcPct val="130000"/>
                        </a:lnSpc>
                        <a:spcAft>
                          <a:spcPts val="0"/>
                        </a:spcAft>
                      </a:pPr>
                      <a:r>
                        <a:rPr lang="zh-CN" sz="2800" b="0" dirty="0">
                          <a:solidFill>
                            <a:schemeClr val="tx1"/>
                          </a:solidFill>
                          <a:effectLst/>
                          <a:latin typeface="+mn-lt"/>
                          <a:ea typeface="+mn-ea"/>
                          <a:cs typeface="Times New Roman" panose="02020603050405020304" pitchFamily="18" charset="0"/>
                        </a:rPr>
                        <a:t>容器壁上附着的苯酚</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dirty="0">
                          <a:solidFill>
                            <a:schemeClr val="tx1"/>
                          </a:solidFill>
                          <a:effectLst/>
                          <a:latin typeface="+mn-lt"/>
                          <a:ea typeface="+mn-ea"/>
                          <a:cs typeface="Times New Roman" panose="02020603050405020304" pitchFamily="18" charset="0"/>
                        </a:rPr>
                        <a:t>酒精或</a:t>
                      </a:r>
                      <a:r>
                        <a:rPr lang="en-US" sz="2800" b="0" dirty="0" err="1">
                          <a:solidFill>
                            <a:schemeClr val="tx1"/>
                          </a:solidFill>
                          <a:effectLst/>
                          <a:latin typeface="+mn-lt"/>
                          <a:ea typeface="+mn-ea"/>
                          <a:cs typeface="Times New Roman" panose="02020603050405020304" pitchFamily="18" charset="0"/>
                        </a:rPr>
                        <a:t>NaOH</a:t>
                      </a:r>
                      <a:r>
                        <a:rPr lang="zh-CN" sz="2800" b="0" dirty="0">
                          <a:solidFill>
                            <a:schemeClr val="tx1"/>
                          </a:solidFill>
                          <a:effectLst/>
                          <a:latin typeface="+mn-lt"/>
                          <a:ea typeface="+mn-ea"/>
                          <a:cs typeface="Times New Roman" panose="02020603050405020304" pitchFamily="18" charset="0"/>
                        </a:rPr>
                        <a:t>溶液</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120059078"/>
                  </a:ext>
                </a:extLst>
              </a:tr>
              <a:tr h="802100">
                <a:tc>
                  <a:txBody>
                    <a:bodyPr/>
                    <a:lstStyle/>
                    <a:p>
                      <a:pPr algn="ctr">
                        <a:lnSpc>
                          <a:spcPct val="130000"/>
                        </a:lnSpc>
                        <a:spcAft>
                          <a:spcPts val="0"/>
                        </a:spcAft>
                      </a:pPr>
                      <a:r>
                        <a:rPr lang="zh-CN" sz="2800" b="0" dirty="0">
                          <a:solidFill>
                            <a:schemeClr val="tx1"/>
                          </a:solidFill>
                          <a:effectLst/>
                          <a:latin typeface="+mn-lt"/>
                          <a:ea typeface="+mn-ea"/>
                          <a:cs typeface="Times New Roman" panose="02020603050405020304" pitchFamily="18" charset="0"/>
                        </a:rPr>
                        <a:t>容器壁上附着的银镜</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a:solidFill>
                            <a:schemeClr val="tx1"/>
                          </a:solidFill>
                          <a:effectLst/>
                          <a:latin typeface="+mn-lt"/>
                          <a:ea typeface="+mn-ea"/>
                          <a:cs typeface="Times New Roman" panose="02020603050405020304" pitchFamily="18" charset="0"/>
                        </a:rPr>
                        <a:t>稀硝酸</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950802063"/>
                  </a:ext>
                </a:extLst>
              </a:tr>
              <a:tr h="802100">
                <a:tc>
                  <a:txBody>
                    <a:bodyPr/>
                    <a:lstStyle/>
                    <a:p>
                      <a:pPr algn="ctr">
                        <a:lnSpc>
                          <a:spcPct val="130000"/>
                        </a:lnSpc>
                        <a:spcAft>
                          <a:spcPts val="0"/>
                        </a:spcAft>
                      </a:pPr>
                      <a:r>
                        <a:rPr lang="zh-CN" sz="2800" b="0" dirty="0">
                          <a:solidFill>
                            <a:schemeClr val="tx1"/>
                          </a:solidFill>
                          <a:effectLst/>
                          <a:latin typeface="+mn-lt"/>
                          <a:ea typeface="+mn-ea"/>
                          <a:cs typeface="Times New Roman" panose="02020603050405020304" pitchFamily="18" charset="0"/>
                        </a:rPr>
                        <a:t>容器壁上附着的</a:t>
                      </a:r>
                      <a:r>
                        <a:rPr lang="en-US" sz="2800" b="0" dirty="0">
                          <a:solidFill>
                            <a:schemeClr val="tx1"/>
                          </a:solidFill>
                          <a:effectLst/>
                          <a:latin typeface="+mn-lt"/>
                          <a:ea typeface="+mn-ea"/>
                          <a:cs typeface="Times New Roman" panose="02020603050405020304" pitchFamily="18" charset="0"/>
                        </a:rPr>
                        <a:t>AgCl</a:t>
                      </a:r>
                      <a:endParaRPr lang="zh-CN" sz="2800" b="0" dirty="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dirty="0">
                          <a:solidFill>
                            <a:schemeClr val="tx1"/>
                          </a:solidFill>
                          <a:effectLst/>
                          <a:latin typeface="+mn-lt"/>
                          <a:ea typeface="+mn-ea"/>
                          <a:cs typeface="Times New Roman" panose="02020603050405020304" pitchFamily="18" charset="0"/>
                        </a:rPr>
                        <a:t>氨水</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142181230"/>
                  </a:ext>
                </a:extLst>
              </a:tr>
              <a:tr h="802100">
                <a:tc>
                  <a:txBody>
                    <a:bodyPr/>
                    <a:lstStyle/>
                    <a:p>
                      <a:pPr algn="ctr">
                        <a:lnSpc>
                          <a:spcPct val="130000"/>
                        </a:lnSpc>
                        <a:spcAft>
                          <a:spcPts val="0"/>
                        </a:spcAft>
                      </a:pPr>
                      <a:r>
                        <a:rPr lang="zh-CN" sz="2800" b="0" dirty="0">
                          <a:solidFill>
                            <a:schemeClr val="tx1"/>
                          </a:solidFill>
                          <a:effectLst/>
                          <a:latin typeface="+mn-lt"/>
                          <a:ea typeface="+mn-ea"/>
                          <a:cs typeface="Times New Roman" panose="02020603050405020304" pitchFamily="18" charset="0"/>
                        </a:rPr>
                        <a:t>制氯气时试管中残留的</a:t>
                      </a:r>
                      <a:r>
                        <a:rPr lang="en-US" sz="2800" b="0" dirty="0">
                          <a:solidFill>
                            <a:schemeClr val="tx1"/>
                          </a:solidFill>
                          <a:effectLst/>
                          <a:latin typeface="+mn-lt"/>
                          <a:ea typeface="+mn-ea"/>
                          <a:cs typeface="Times New Roman" panose="02020603050405020304" pitchFamily="18" charset="0"/>
                        </a:rPr>
                        <a:t>MnO</a:t>
                      </a:r>
                      <a:r>
                        <a:rPr lang="en-US" sz="2800" b="0" baseline="-25000" dirty="0">
                          <a:solidFill>
                            <a:schemeClr val="tx1"/>
                          </a:solidFill>
                          <a:effectLst/>
                          <a:latin typeface="+mn-lt"/>
                          <a:ea typeface="+mn-ea"/>
                          <a:cs typeface="Times New Roman" panose="02020603050405020304" pitchFamily="18" charset="0"/>
                        </a:rPr>
                        <a:t>2</a:t>
                      </a:r>
                      <a:endParaRPr lang="zh-CN" sz="2800" b="0" dirty="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dirty="0">
                          <a:solidFill>
                            <a:schemeClr val="tx1"/>
                          </a:solidFill>
                          <a:effectLst/>
                          <a:latin typeface="+mn-lt"/>
                          <a:ea typeface="+mn-ea"/>
                          <a:cs typeface="Times New Roman" panose="02020603050405020304" pitchFamily="18" charset="0"/>
                        </a:rPr>
                        <a:t>热的浓盐酸</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838975293"/>
                  </a:ext>
                </a:extLst>
              </a:tr>
            </a:tbl>
          </a:graphicData>
        </a:graphic>
      </p:graphicFrame>
    </p:spTree>
    <p:extLst>
      <p:ext uri="{BB962C8B-B14F-4D97-AF65-F5344CB8AC3E}">
        <p14:creationId xmlns:p14="http://schemas.microsoft.com/office/powerpoint/2010/main" val="19927541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 xmlns:a16="http://schemas.microsoft.com/office/drawing/2014/main" id="{E21ABC8D-1C46-4B5A-9C88-3EA50E8EBABA}"/>
              </a:ext>
            </a:extLst>
          </p:cNvPr>
          <p:cNvSpPr/>
          <p:nvPr/>
        </p:nvSpPr>
        <p:spPr>
          <a:xfrm>
            <a:off x="9267824" y="0"/>
            <a:ext cx="194512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专题二十二  化学实验基础</a:t>
            </a:r>
          </a:p>
        </p:txBody>
      </p:sp>
      <mc:AlternateContent xmlns:mc="http://schemas.openxmlformats.org/markup-compatibility/2006" xmlns:a14="http://schemas.microsoft.com/office/drawing/2010/main">
        <mc:Choice Requires="a14">
          <p:sp>
            <p:nvSpPr>
              <p:cNvPr id="10" name="矩形 9">
                <a:extLst>
                  <a:ext uri="{FF2B5EF4-FFF2-40B4-BE49-F238E27FC236}">
                    <a16:creationId xmlns="" xmlns:a16="http://schemas.microsoft.com/office/drawing/2014/main" id="{624ADB48-4E96-4B52-B003-1986B52AF0A6}"/>
                  </a:ext>
                </a:extLst>
              </p:cNvPr>
              <p:cNvSpPr/>
              <p:nvPr/>
            </p:nvSpPr>
            <p:spPr>
              <a:xfrm>
                <a:off x="234043" y="389965"/>
                <a:ext cx="11723913" cy="5550174"/>
              </a:xfrm>
              <a:prstGeom prst="rect">
                <a:avLst/>
              </a:prstGeom>
            </p:spPr>
            <p:txBody>
              <a:bodyPr wrap="square">
                <a:spAutoFit/>
              </a:bodyPr>
              <a:lstStyle/>
              <a:p>
                <a:pPr>
                  <a:lnSpc>
                    <a:spcPct val="150000"/>
                  </a:lnSpc>
                </a:pPr>
                <a:r>
                  <a:rPr lang="en-US" altLang="zh-CN" sz="2800" dirty="0"/>
                  <a:t>(4)</a:t>
                </a:r>
                <a:r>
                  <a:rPr lang="zh-CN" altLang="zh-CN" sz="2800" dirty="0"/>
                  <a:t>物质的加热</a:t>
                </a:r>
              </a:p>
              <a:p>
                <a:pPr>
                  <a:lnSpc>
                    <a:spcPct val="150000"/>
                  </a:lnSpc>
                </a:pPr>
                <a:r>
                  <a:rPr lang="en-US" altLang="zh-CN" sz="2800" dirty="0"/>
                  <a:t>①</a:t>
                </a:r>
                <a:r>
                  <a:rPr lang="zh-CN" altLang="zh-CN" sz="2800" dirty="0"/>
                  <a:t>固体的加热</a:t>
                </a:r>
              </a:p>
              <a:p>
                <a:pPr>
                  <a:lnSpc>
                    <a:spcPct val="150000"/>
                  </a:lnSpc>
                </a:pPr>
                <a:r>
                  <a:rPr lang="en-US" altLang="zh-CN" sz="2800" dirty="0"/>
                  <a:t>a.</a:t>
                </a:r>
                <a:r>
                  <a:rPr lang="zh-CN" altLang="zh-CN" sz="2800" dirty="0"/>
                  <a:t>试管口要略向下倾斜</a:t>
                </a:r>
                <a:r>
                  <a:rPr lang="en-US" altLang="zh-CN" sz="2800" dirty="0"/>
                  <a:t>,</a:t>
                </a:r>
                <a:r>
                  <a:rPr lang="zh-CN" altLang="zh-CN" sz="2800" dirty="0"/>
                  <a:t>防止冷凝水倒流</a:t>
                </a:r>
                <a:r>
                  <a:rPr lang="en-US" altLang="zh-CN" sz="2800" dirty="0"/>
                  <a:t>,</a:t>
                </a:r>
                <a:r>
                  <a:rPr lang="zh-CN" altLang="zh-CN" sz="2800" dirty="0"/>
                  <a:t>引起试管炸裂。</a:t>
                </a:r>
              </a:p>
              <a:p>
                <a:pPr>
                  <a:lnSpc>
                    <a:spcPct val="150000"/>
                  </a:lnSpc>
                </a:pPr>
                <a:r>
                  <a:rPr lang="en-US" altLang="zh-CN" sz="2800" dirty="0"/>
                  <a:t>b.</a:t>
                </a:r>
                <a:r>
                  <a:rPr lang="zh-CN" altLang="zh-CN" sz="2800" dirty="0"/>
                  <a:t>先给试管均匀加热</a:t>
                </a:r>
                <a:r>
                  <a:rPr lang="en-US" altLang="zh-CN" sz="2800" dirty="0"/>
                  <a:t>,</a:t>
                </a:r>
                <a:r>
                  <a:rPr lang="zh-CN" altLang="zh-CN" sz="2800" dirty="0"/>
                  <a:t>受热均匀后再固定在药品部位加热。</a:t>
                </a:r>
              </a:p>
              <a:p>
                <a:pPr>
                  <a:lnSpc>
                    <a:spcPct val="150000"/>
                  </a:lnSpc>
                </a:pPr>
                <a:r>
                  <a:rPr lang="en-US" altLang="zh-CN" sz="2800" dirty="0"/>
                  <a:t>②</a:t>
                </a:r>
                <a:r>
                  <a:rPr lang="zh-CN" altLang="zh-CN" sz="2800" dirty="0"/>
                  <a:t>液体的加热</a:t>
                </a:r>
              </a:p>
              <a:p>
                <a:pPr>
                  <a:lnSpc>
                    <a:spcPct val="150000"/>
                  </a:lnSpc>
                </a:pPr>
                <a:r>
                  <a:rPr lang="en-US" altLang="zh-CN" sz="2800" dirty="0"/>
                  <a:t>a.</a:t>
                </a:r>
                <a:r>
                  <a:rPr lang="zh-CN" altLang="zh-CN" sz="2800" dirty="0"/>
                  <a:t>加热前</a:t>
                </a:r>
                <a:r>
                  <a:rPr lang="en-US" altLang="zh-CN" sz="2800" dirty="0"/>
                  <a:t>,</a:t>
                </a:r>
                <a:r>
                  <a:rPr lang="zh-CN" altLang="zh-CN" sz="2800" dirty="0"/>
                  <a:t>先把试管外壁的水擦干</a:t>
                </a:r>
                <a:r>
                  <a:rPr lang="en-US" altLang="zh-CN" sz="2800" dirty="0"/>
                  <a:t>,</a:t>
                </a:r>
                <a:r>
                  <a:rPr lang="zh-CN" altLang="zh-CN" sz="2800" dirty="0"/>
                  <a:t>以免炸裂试管</a:t>
                </a:r>
                <a:r>
                  <a:rPr lang="en-US" altLang="zh-CN" sz="2800" dirty="0"/>
                  <a:t>;</a:t>
                </a:r>
                <a:r>
                  <a:rPr lang="zh-CN" altLang="zh-CN" sz="2800" dirty="0"/>
                  <a:t>用试管夹夹住试管中上部</a:t>
                </a:r>
                <a:r>
                  <a:rPr lang="en-US" altLang="zh-CN" sz="2800" dirty="0"/>
                  <a:t>,</a:t>
                </a:r>
                <a:r>
                  <a:rPr lang="zh-CN" altLang="zh-CN" sz="2800" dirty="0"/>
                  <a:t>管口向上倾斜且不得对人</a:t>
                </a:r>
                <a:r>
                  <a:rPr lang="en-US" altLang="zh-CN" sz="2800" dirty="0"/>
                  <a:t>,</a:t>
                </a:r>
                <a:r>
                  <a:rPr lang="zh-CN" altLang="zh-CN" sz="2800" dirty="0"/>
                  <a:t>以防液体沸腾时溅出烫伤人。</a:t>
                </a:r>
              </a:p>
              <a:p>
                <a:pPr>
                  <a:lnSpc>
                    <a:spcPct val="150000"/>
                  </a:lnSpc>
                </a:pPr>
                <a:r>
                  <a:rPr lang="en-US" altLang="zh-CN" sz="2800" dirty="0"/>
                  <a:t>b.</a:t>
                </a:r>
                <a:r>
                  <a:rPr lang="zh-CN" altLang="zh-CN" sz="2800" dirty="0"/>
                  <a:t>试管内液体的体积不超过试管容积的</a:t>
                </a:r>
                <a14:m>
                  <m:oMath xmlns:m="http://schemas.openxmlformats.org/officeDocument/2006/math">
                    <m:f>
                      <m:fPr>
                        <m:ctrlPr>
                          <a:rPr lang="zh-CN" altLang="zh-CN" sz="2800" i="1">
                            <a:latin typeface="Cambria Math" panose="02040503050406030204" pitchFamily="18" charset="0"/>
                          </a:rPr>
                        </m:ctrlPr>
                      </m:fPr>
                      <m:num>
                        <m:r>
                          <a:rPr lang="en-US" altLang="zh-CN" sz="2800">
                            <a:latin typeface="Cambria Math"/>
                          </a:rPr>
                          <m:t>1</m:t>
                        </m:r>
                      </m:num>
                      <m:den>
                        <m:r>
                          <a:rPr lang="en-US" altLang="zh-CN" sz="2800">
                            <a:latin typeface="Cambria Math"/>
                          </a:rPr>
                          <m:t>3</m:t>
                        </m:r>
                      </m:den>
                    </m:f>
                  </m:oMath>
                </a14:m>
                <a:r>
                  <a:rPr lang="zh-CN" altLang="zh-CN" sz="2800" dirty="0"/>
                  <a:t>。</a:t>
                </a:r>
              </a:p>
            </p:txBody>
          </p:sp>
        </mc:Choice>
        <mc:Fallback xmlns="">
          <p:sp>
            <p:nvSpPr>
              <p:cNvPr id="10" name="矩形 9">
                <a:extLst>
                  <a:ext uri="{FF2B5EF4-FFF2-40B4-BE49-F238E27FC236}">
                    <a16:creationId xmlns:a16="http://schemas.microsoft.com/office/drawing/2014/main" id="{624ADB48-4E96-4B52-B003-1986B52AF0A6}"/>
                  </a:ext>
                </a:extLst>
              </p:cNvPr>
              <p:cNvSpPr>
                <a:spLocks noRot="1" noChangeAspect="1" noMove="1" noResize="1" noEditPoints="1" noAdjustHandles="1" noChangeArrowheads="1" noChangeShapeType="1" noTextEdit="1"/>
              </p:cNvSpPr>
              <p:nvPr/>
            </p:nvSpPr>
            <p:spPr>
              <a:xfrm>
                <a:off x="234043" y="389965"/>
                <a:ext cx="11723913" cy="5550174"/>
              </a:xfrm>
              <a:prstGeom prst="rect">
                <a:avLst/>
              </a:prstGeom>
              <a:blipFill>
                <a:blip r:embed="rId2"/>
                <a:stretch>
                  <a:fillRect l="-104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1777558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 xmlns:a16="http://schemas.microsoft.com/office/drawing/2014/main" id="{E21ABC8D-1C46-4B5A-9C88-3EA50E8EBABA}"/>
              </a:ext>
            </a:extLst>
          </p:cNvPr>
          <p:cNvSpPr/>
          <p:nvPr/>
        </p:nvSpPr>
        <p:spPr>
          <a:xfrm>
            <a:off x="9267824" y="0"/>
            <a:ext cx="194512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专题二十二  化学实验基础</a:t>
            </a:r>
          </a:p>
        </p:txBody>
      </p:sp>
      <p:sp>
        <p:nvSpPr>
          <p:cNvPr id="10" name="矩形 9">
            <a:extLst>
              <a:ext uri="{FF2B5EF4-FFF2-40B4-BE49-F238E27FC236}">
                <a16:creationId xmlns="" xmlns:a16="http://schemas.microsoft.com/office/drawing/2014/main" id="{624ADB48-4E96-4B52-B003-1986B52AF0A6}"/>
              </a:ext>
            </a:extLst>
          </p:cNvPr>
          <p:cNvSpPr/>
          <p:nvPr/>
        </p:nvSpPr>
        <p:spPr>
          <a:xfrm>
            <a:off x="234043" y="273851"/>
            <a:ext cx="11723913" cy="662297"/>
          </a:xfrm>
          <a:prstGeom prst="rect">
            <a:avLst/>
          </a:prstGeom>
        </p:spPr>
        <p:txBody>
          <a:bodyPr wrap="square">
            <a:spAutoFit/>
          </a:bodyPr>
          <a:lstStyle/>
          <a:p>
            <a:pPr>
              <a:lnSpc>
                <a:spcPct val="150000"/>
              </a:lnSpc>
            </a:pPr>
            <a:r>
              <a:rPr lang="en-US" altLang="zh-CN" sz="2800" dirty="0"/>
              <a:t>③</a:t>
            </a:r>
            <a:r>
              <a:rPr lang="zh-CN" altLang="zh-CN" sz="2800" dirty="0"/>
              <a:t>加热方式及其适用范围</a:t>
            </a:r>
          </a:p>
        </p:txBody>
      </p:sp>
      <p:graphicFrame>
        <p:nvGraphicFramePr>
          <p:cNvPr id="2" name="表格 1">
            <a:extLst>
              <a:ext uri="{FF2B5EF4-FFF2-40B4-BE49-F238E27FC236}">
                <a16:creationId xmlns="" xmlns:a16="http://schemas.microsoft.com/office/drawing/2014/main" id="{3D3A98E9-27C1-4156-97C1-ADA5BE6A6139}"/>
              </a:ext>
            </a:extLst>
          </p:cNvPr>
          <p:cNvGraphicFramePr>
            <a:graphicFrameLocks noGrp="1"/>
          </p:cNvGraphicFramePr>
          <p:nvPr>
            <p:extLst>
              <p:ext uri="{D42A27DB-BD31-4B8C-83A1-F6EECF244321}">
                <p14:modId xmlns:p14="http://schemas.microsoft.com/office/powerpoint/2010/main" val="2591631027"/>
              </p:ext>
            </p:extLst>
          </p:nvPr>
        </p:nvGraphicFramePr>
        <p:xfrm>
          <a:off x="397328" y="1076665"/>
          <a:ext cx="11397341" cy="4482305"/>
        </p:xfrm>
        <a:graphic>
          <a:graphicData uri="http://schemas.openxmlformats.org/drawingml/2006/table">
            <a:tbl>
              <a:tblPr firstRow="1" firstCol="1" bandRow="1">
                <a:tableStyleId>{5C22544A-7EE6-4342-B048-85BDC9FD1C3A}</a:tableStyleId>
              </a:tblPr>
              <a:tblGrid>
                <a:gridCol w="1983015">
                  <a:extLst>
                    <a:ext uri="{9D8B030D-6E8A-4147-A177-3AD203B41FA5}">
                      <a16:colId xmlns="" xmlns:a16="http://schemas.microsoft.com/office/drawing/2014/main" val="2212078367"/>
                    </a:ext>
                  </a:extLst>
                </a:gridCol>
                <a:gridCol w="9414326">
                  <a:extLst>
                    <a:ext uri="{9D8B030D-6E8A-4147-A177-3AD203B41FA5}">
                      <a16:colId xmlns="" xmlns:a16="http://schemas.microsoft.com/office/drawing/2014/main" val="3596213069"/>
                    </a:ext>
                  </a:extLst>
                </a:gridCol>
              </a:tblGrid>
              <a:tr h="718583">
                <a:tc>
                  <a:txBody>
                    <a:bodyPr/>
                    <a:lstStyle/>
                    <a:p>
                      <a:pPr algn="ctr">
                        <a:lnSpc>
                          <a:spcPct val="150000"/>
                        </a:lnSpc>
                        <a:spcAft>
                          <a:spcPts val="0"/>
                        </a:spcAft>
                      </a:pPr>
                      <a:r>
                        <a:rPr lang="zh-CN" sz="2800" b="0">
                          <a:solidFill>
                            <a:schemeClr val="tx1"/>
                          </a:solidFill>
                          <a:effectLst/>
                        </a:rPr>
                        <a:t>加热方式</a:t>
                      </a:r>
                      <a:endParaRPr lang="zh-CN" sz="2800" b="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zh-CN" sz="2800" b="0">
                          <a:solidFill>
                            <a:schemeClr val="tx1"/>
                          </a:solidFill>
                          <a:effectLst/>
                        </a:rPr>
                        <a:t>适用范围</a:t>
                      </a:r>
                      <a:endParaRPr lang="zh-CN" sz="2800" b="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299350856"/>
                  </a:ext>
                </a:extLst>
              </a:tr>
              <a:tr h="718583">
                <a:tc>
                  <a:txBody>
                    <a:bodyPr/>
                    <a:lstStyle/>
                    <a:p>
                      <a:pPr algn="ctr">
                        <a:lnSpc>
                          <a:spcPct val="150000"/>
                        </a:lnSpc>
                        <a:spcAft>
                          <a:spcPts val="0"/>
                        </a:spcAft>
                      </a:pPr>
                      <a:r>
                        <a:rPr lang="zh-CN" sz="2800" b="0">
                          <a:solidFill>
                            <a:schemeClr val="tx1"/>
                          </a:solidFill>
                          <a:effectLst/>
                        </a:rPr>
                        <a:t>直接加热</a:t>
                      </a:r>
                      <a:endParaRPr lang="zh-CN" sz="2800" b="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zh-CN" sz="2800" b="0">
                          <a:solidFill>
                            <a:schemeClr val="tx1"/>
                          </a:solidFill>
                          <a:effectLst/>
                        </a:rPr>
                        <a:t>瓷质、金属质或小而薄的玻璃仪器</a:t>
                      </a:r>
                      <a:r>
                        <a:rPr lang="en-US" sz="2800" b="0">
                          <a:solidFill>
                            <a:schemeClr val="tx1"/>
                          </a:solidFill>
                          <a:effectLst/>
                        </a:rPr>
                        <a:t>(</a:t>
                      </a:r>
                      <a:r>
                        <a:rPr lang="zh-CN" sz="2800" b="0">
                          <a:solidFill>
                            <a:schemeClr val="tx1"/>
                          </a:solidFill>
                          <a:effectLst/>
                        </a:rPr>
                        <a:t>如试管</a:t>
                      </a:r>
                      <a:r>
                        <a:rPr lang="en-US" sz="2800" b="0">
                          <a:solidFill>
                            <a:schemeClr val="tx1"/>
                          </a:solidFill>
                          <a:effectLst/>
                        </a:rPr>
                        <a:t>)</a:t>
                      </a:r>
                      <a:r>
                        <a:rPr lang="zh-CN" sz="2800" b="0">
                          <a:solidFill>
                            <a:schemeClr val="tx1"/>
                          </a:solidFill>
                          <a:effectLst/>
                        </a:rPr>
                        <a:t>等</a:t>
                      </a:r>
                      <a:endParaRPr lang="zh-CN" sz="2800" b="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422690916"/>
                  </a:ext>
                </a:extLst>
              </a:tr>
              <a:tr h="1522769">
                <a:tc>
                  <a:txBody>
                    <a:bodyPr/>
                    <a:lstStyle/>
                    <a:p>
                      <a:pPr algn="ctr">
                        <a:lnSpc>
                          <a:spcPct val="150000"/>
                        </a:lnSpc>
                        <a:spcAft>
                          <a:spcPts val="0"/>
                        </a:spcAft>
                      </a:pPr>
                      <a:r>
                        <a:rPr lang="zh-CN" sz="2800" b="0">
                          <a:solidFill>
                            <a:schemeClr val="tx1"/>
                          </a:solidFill>
                          <a:effectLst/>
                        </a:rPr>
                        <a:t>隔石棉网加热</a:t>
                      </a:r>
                      <a:endParaRPr lang="zh-CN" sz="2800" b="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zh-CN" sz="2800" b="0">
                          <a:solidFill>
                            <a:schemeClr val="tx1"/>
                          </a:solidFill>
                          <a:effectLst/>
                        </a:rPr>
                        <a:t>较大的玻璃反应器</a:t>
                      </a:r>
                      <a:r>
                        <a:rPr lang="en-US" sz="2800" b="0">
                          <a:solidFill>
                            <a:schemeClr val="tx1"/>
                          </a:solidFill>
                          <a:effectLst/>
                        </a:rPr>
                        <a:t>(</a:t>
                      </a:r>
                      <a:r>
                        <a:rPr lang="zh-CN" sz="2800" b="0">
                          <a:solidFill>
                            <a:schemeClr val="tx1"/>
                          </a:solidFill>
                          <a:effectLst/>
                        </a:rPr>
                        <a:t>如烧杯、烧瓶等</a:t>
                      </a:r>
                      <a:r>
                        <a:rPr lang="en-US" sz="2800" b="0">
                          <a:solidFill>
                            <a:schemeClr val="tx1"/>
                          </a:solidFill>
                          <a:effectLst/>
                        </a:rPr>
                        <a:t>)</a:t>
                      </a:r>
                      <a:endParaRPr lang="zh-CN" sz="2800" b="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056378278"/>
                  </a:ext>
                </a:extLst>
              </a:tr>
              <a:tr h="1522370">
                <a:tc>
                  <a:txBody>
                    <a:bodyPr/>
                    <a:lstStyle/>
                    <a:p>
                      <a:pPr>
                        <a:lnSpc>
                          <a:spcPct val="150000"/>
                        </a:lnSpc>
                        <a:spcAft>
                          <a:spcPts val="0"/>
                        </a:spcAft>
                      </a:pPr>
                      <a:r>
                        <a:rPr lang="zh-CN" sz="2800" b="0">
                          <a:solidFill>
                            <a:schemeClr val="tx1"/>
                          </a:solidFill>
                          <a:effectLst/>
                        </a:rPr>
                        <a:t>浴热</a:t>
                      </a:r>
                      <a:r>
                        <a:rPr lang="en-US" sz="2800" b="0">
                          <a:solidFill>
                            <a:schemeClr val="tx1"/>
                          </a:solidFill>
                          <a:effectLst/>
                        </a:rPr>
                        <a:t>(</a:t>
                      </a:r>
                      <a:r>
                        <a:rPr lang="zh-CN" sz="2800" b="0">
                          <a:solidFill>
                            <a:schemeClr val="tx1"/>
                          </a:solidFill>
                          <a:effectLst/>
                        </a:rPr>
                        <a:t>水浴、油浴等</a:t>
                      </a:r>
                      <a:r>
                        <a:rPr lang="en-US" sz="2800" b="0">
                          <a:solidFill>
                            <a:schemeClr val="tx1"/>
                          </a:solidFill>
                          <a:effectLst/>
                        </a:rPr>
                        <a:t>)</a:t>
                      </a:r>
                      <a:endParaRPr lang="zh-CN" sz="2800" b="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50000"/>
                        </a:lnSpc>
                        <a:spcAft>
                          <a:spcPts val="0"/>
                        </a:spcAft>
                      </a:pPr>
                      <a:r>
                        <a:rPr lang="en-US" sz="2800" b="0" dirty="0">
                          <a:solidFill>
                            <a:schemeClr val="tx1"/>
                          </a:solidFill>
                          <a:effectLst/>
                        </a:rPr>
                        <a:t>a.</a:t>
                      </a:r>
                      <a:r>
                        <a:rPr lang="zh-CN" sz="2800" b="0" dirty="0">
                          <a:solidFill>
                            <a:schemeClr val="tx1"/>
                          </a:solidFill>
                          <a:effectLst/>
                        </a:rPr>
                        <a:t>需严格控制温度</a:t>
                      </a:r>
                      <a:r>
                        <a:rPr lang="en-US" sz="2800" b="0" dirty="0">
                          <a:solidFill>
                            <a:schemeClr val="tx1"/>
                          </a:solidFill>
                          <a:effectLst/>
                        </a:rPr>
                        <a:t>(</a:t>
                      </a:r>
                      <a:r>
                        <a:rPr lang="zh-CN" sz="2800" b="0" dirty="0">
                          <a:solidFill>
                            <a:schemeClr val="tx1"/>
                          </a:solidFill>
                          <a:effectLst/>
                        </a:rPr>
                        <a:t>如硝基苯的制备</a:t>
                      </a:r>
                      <a:r>
                        <a:rPr lang="en-US" sz="2800" b="0" dirty="0">
                          <a:solidFill>
                            <a:schemeClr val="tx1"/>
                          </a:solidFill>
                          <a:effectLst/>
                        </a:rPr>
                        <a:t>);b.</a:t>
                      </a:r>
                      <a:r>
                        <a:rPr lang="zh-CN" sz="2800" b="0" dirty="0">
                          <a:solidFill>
                            <a:schemeClr val="tx1"/>
                          </a:solidFill>
                          <a:effectLst/>
                        </a:rPr>
                        <a:t>需反应混合液静止</a:t>
                      </a:r>
                      <a:r>
                        <a:rPr lang="en-US" sz="2800" b="0" dirty="0">
                          <a:solidFill>
                            <a:schemeClr val="tx1"/>
                          </a:solidFill>
                          <a:effectLst/>
                        </a:rPr>
                        <a:t>(</a:t>
                      </a:r>
                      <a:r>
                        <a:rPr lang="zh-CN" sz="2800" b="0" dirty="0">
                          <a:solidFill>
                            <a:schemeClr val="tx1"/>
                          </a:solidFill>
                          <a:effectLst/>
                        </a:rPr>
                        <a:t>如银镜反应</a:t>
                      </a:r>
                      <a:r>
                        <a:rPr lang="en-US" sz="2800" b="0" dirty="0">
                          <a:solidFill>
                            <a:schemeClr val="tx1"/>
                          </a:solidFill>
                          <a:effectLst/>
                        </a:rPr>
                        <a:t>);c.</a:t>
                      </a:r>
                      <a:r>
                        <a:rPr lang="zh-CN" sz="2800" b="0" dirty="0">
                          <a:solidFill>
                            <a:schemeClr val="tx1"/>
                          </a:solidFill>
                          <a:effectLst/>
                        </a:rPr>
                        <a:t>蒸馏沸点差较小的混合液</a:t>
                      </a:r>
                      <a:endParaRPr lang="zh-CN" sz="2800" b="0" dirty="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265013617"/>
                  </a:ext>
                </a:extLst>
              </a:tr>
            </a:tbl>
          </a:graphicData>
        </a:graphic>
      </p:graphicFrame>
    </p:spTree>
    <p:extLst>
      <p:ext uri="{BB962C8B-B14F-4D97-AF65-F5344CB8AC3E}">
        <p14:creationId xmlns:p14="http://schemas.microsoft.com/office/powerpoint/2010/main" val="42472469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 xmlns:a16="http://schemas.microsoft.com/office/drawing/2014/main" id="{E21ABC8D-1C46-4B5A-9C88-3EA50E8EBABA}"/>
              </a:ext>
            </a:extLst>
          </p:cNvPr>
          <p:cNvSpPr/>
          <p:nvPr/>
        </p:nvSpPr>
        <p:spPr>
          <a:xfrm>
            <a:off x="9267824" y="0"/>
            <a:ext cx="194512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专题二十二  化学实验基础</a:t>
            </a:r>
          </a:p>
        </p:txBody>
      </p:sp>
      <p:sp>
        <p:nvSpPr>
          <p:cNvPr id="10" name="矩形 9">
            <a:extLst>
              <a:ext uri="{FF2B5EF4-FFF2-40B4-BE49-F238E27FC236}">
                <a16:creationId xmlns="" xmlns:a16="http://schemas.microsoft.com/office/drawing/2014/main" id="{624ADB48-4E96-4B52-B003-1986B52AF0A6}"/>
              </a:ext>
            </a:extLst>
          </p:cNvPr>
          <p:cNvSpPr/>
          <p:nvPr/>
        </p:nvSpPr>
        <p:spPr>
          <a:xfrm>
            <a:off x="234043" y="273851"/>
            <a:ext cx="11723913" cy="662297"/>
          </a:xfrm>
          <a:prstGeom prst="rect">
            <a:avLst/>
          </a:prstGeom>
        </p:spPr>
        <p:txBody>
          <a:bodyPr wrap="square">
            <a:spAutoFit/>
          </a:bodyPr>
          <a:lstStyle/>
          <a:p>
            <a:pPr>
              <a:lnSpc>
                <a:spcPct val="150000"/>
              </a:lnSpc>
            </a:pPr>
            <a:r>
              <a:rPr lang="en-US" altLang="zh-CN" sz="2800" dirty="0"/>
              <a:t>(5)</a:t>
            </a:r>
            <a:r>
              <a:rPr lang="zh-CN" altLang="en-US" sz="2800" dirty="0"/>
              <a:t>试纸的使用 </a:t>
            </a:r>
            <a:endParaRPr lang="zh-CN" altLang="zh-CN" sz="2800" dirty="0"/>
          </a:p>
        </p:txBody>
      </p:sp>
      <p:graphicFrame>
        <p:nvGraphicFramePr>
          <p:cNvPr id="3" name="表格 2">
            <a:extLst>
              <a:ext uri="{FF2B5EF4-FFF2-40B4-BE49-F238E27FC236}">
                <a16:creationId xmlns="" xmlns:a16="http://schemas.microsoft.com/office/drawing/2014/main" id="{E167B1DF-D6E0-4B41-9E2E-FAE7038BE81E}"/>
              </a:ext>
            </a:extLst>
          </p:cNvPr>
          <p:cNvGraphicFramePr>
            <a:graphicFrameLocks noGrp="1"/>
          </p:cNvGraphicFramePr>
          <p:nvPr>
            <p:extLst>
              <p:ext uri="{D42A27DB-BD31-4B8C-83A1-F6EECF244321}">
                <p14:modId xmlns:p14="http://schemas.microsoft.com/office/powerpoint/2010/main" val="3826392828"/>
              </p:ext>
            </p:extLst>
          </p:nvPr>
        </p:nvGraphicFramePr>
        <p:xfrm>
          <a:off x="402771" y="965176"/>
          <a:ext cx="11339286" cy="5632704"/>
        </p:xfrm>
        <a:graphic>
          <a:graphicData uri="http://schemas.openxmlformats.org/drawingml/2006/table">
            <a:tbl>
              <a:tblPr firstRow="1" firstCol="1" bandRow="1">
                <a:tableStyleId>{5C22544A-7EE6-4342-B048-85BDC9FD1C3A}</a:tableStyleId>
              </a:tblPr>
              <a:tblGrid>
                <a:gridCol w="1934029">
                  <a:extLst>
                    <a:ext uri="{9D8B030D-6E8A-4147-A177-3AD203B41FA5}">
                      <a16:colId xmlns="" xmlns:a16="http://schemas.microsoft.com/office/drawing/2014/main" val="2927305180"/>
                    </a:ext>
                  </a:extLst>
                </a:gridCol>
                <a:gridCol w="3062514">
                  <a:extLst>
                    <a:ext uri="{9D8B030D-6E8A-4147-A177-3AD203B41FA5}">
                      <a16:colId xmlns="" xmlns:a16="http://schemas.microsoft.com/office/drawing/2014/main" val="392017780"/>
                    </a:ext>
                  </a:extLst>
                </a:gridCol>
                <a:gridCol w="3933372">
                  <a:extLst>
                    <a:ext uri="{9D8B030D-6E8A-4147-A177-3AD203B41FA5}">
                      <a16:colId xmlns="" xmlns:a16="http://schemas.microsoft.com/office/drawing/2014/main" val="3152901930"/>
                    </a:ext>
                  </a:extLst>
                </a:gridCol>
                <a:gridCol w="2409371">
                  <a:extLst>
                    <a:ext uri="{9D8B030D-6E8A-4147-A177-3AD203B41FA5}">
                      <a16:colId xmlns="" xmlns:a16="http://schemas.microsoft.com/office/drawing/2014/main" val="2268255113"/>
                    </a:ext>
                  </a:extLst>
                </a:gridCol>
              </a:tblGrid>
              <a:tr h="0">
                <a:tc>
                  <a:txBody>
                    <a:bodyPr/>
                    <a:lstStyle/>
                    <a:p>
                      <a:pPr algn="ctr">
                        <a:lnSpc>
                          <a:spcPct val="120000"/>
                        </a:lnSpc>
                        <a:spcAft>
                          <a:spcPts val="0"/>
                        </a:spcAft>
                      </a:pPr>
                      <a:r>
                        <a:rPr lang="zh-CN" sz="2800" b="0">
                          <a:solidFill>
                            <a:schemeClr val="tx1"/>
                          </a:solidFill>
                          <a:effectLst/>
                        </a:rPr>
                        <a:t>种类</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spcAft>
                          <a:spcPts val="0"/>
                        </a:spcAft>
                      </a:pPr>
                      <a:r>
                        <a:rPr lang="zh-CN" sz="2800" b="0">
                          <a:solidFill>
                            <a:schemeClr val="tx1"/>
                          </a:solidFill>
                          <a:effectLst/>
                        </a:rPr>
                        <a:t>应用</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spcAft>
                          <a:spcPts val="0"/>
                        </a:spcAft>
                      </a:pPr>
                      <a:r>
                        <a:rPr lang="zh-CN" sz="2800" b="0">
                          <a:solidFill>
                            <a:schemeClr val="tx1"/>
                          </a:solidFill>
                          <a:effectLst/>
                        </a:rPr>
                        <a:t>使用方法</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spcAft>
                          <a:spcPts val="0"/>
                        </a:spcAft>
                      </a:pPr>
                      <a:r>
                        <a:rPr lang="zh-CN" sz="2800" b="0">
                          <a:solidFill>
                            <a:schemeClr val="tx1"/>
                          </a:solidFill>
                          <a:effectLst/>
                        </a:rPr>
                        <a:t>注意事项</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951970588"/>
                  </a:ext>
                </a:extLst>
              </a:tr>
              <a:tr h="0">
                <a:tc>
                  <a:txBody>
                    <a:bodyPr/>
                    <a:lstStyle/>
                    <a:p>
                      <a:pPr>
                        <a:lnSpc>
                          <a:spcPct val="120000"/>
                        </a:lnSpc>
                        <a:spcAft>
                          <a:spcPts val="0"/>
                        </a:spcAft>
                      </a:pPr>
                      <a:r>
                        <a:rPr lang="zh-CN" sz="2800" b="0">
                          <a:solidFill>
                            <a:schemeClr val="tx1"/>
                          </a:solidFill>
                          <a:effectLst/>
                        </a:rPr>
                        <a:t>石蕊试纸</a:t>
                      </a:r>
                      <a:r>
                        <a:rPr lang="en-US" sz="2800" b="0">
                          <a:solidFill>
                            <a:schemeClr val="tx1"/>
                          </a:solidFill>
                          <a:effectLst/>
                        </a:rPr>
                        <a:t>(</a:t>
                      </a:r>
                      <a:r>
                        <a:rPr lang="zh-CN" sz="2800" b="0">
                          <a:solidFill>
                            <a:schemeClr val="tx1"/>
                          </a:solidFill>
                          <a:effectLst/>
                        </a:rPr>
                        <a:t>有红色和蓝色两种</a:t>
                      </a:r>
                      <a:r>
                        <a:rPr lang="en-US" sz="2800" b="0">
                          <a:solidFill>
                            <a:schemeClr val="tx1"/>
                          </a:solidFill>
                          <a:effectLst/>
                        </a:rPr>
                        <a:t>)</a:t>
                      </a:r>
                      <a:endParaRPr lang="zh-CN" sz="2800" b="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20000"/>
                        </a:lnSpc>
                        <a:spcAft>
                          <a:spcPts val="0"/>
                        </a:spcAft>
                      </a:pPr>
                      <a:r>
                        <a:rPr lang="zh-CN" sz="2800" b="0" dirty="0">
                          <a:solidFill>
                            <a:schemeClr val="tx1"/>
                          </a:solidFill>
                          <a:effectLst/>
                        </a:rPr>
                        <a:t>检验溶液或气体的酸碱性</a:t>
                      </a:r>
                      <a:r>
                        <a:rPr lang="en-US" sz="2800" b="0" dirty="0">
                          <a:solidFill>
                            <a:schemeClr val="tx1"/>
                          </a:solidFill>
                          <a:effectLst/>
                        </a:rPr>
                        <a:t>(</a:t>
                      </a:r>
                      <a:r>
                        <a:rPr lang="zh-CN" sz="2800" b="0" dirty="0">
                          <a:solidFill>
                            <a:schemeClr val="tx1"/>
                          </a:solidFill>
                          <a:effectLst/>
                        </a:rPr>
                        <a:t>定性</a:t>
                      </a:r>
                      <a:r>
                        <a:rPr lang="en-US" sz="2800" b="0" dirty="0">
                          <a:solidFill>
                            <a:schemeClr val="tx1"/>
                          </a:solidFill>
                          <a:effectLst/>
                        </a:rPr>
                        <a:t>)</a:t>
                      </a:r>
                      <a:endParaRPr lang="zh-CN" sz="2800" b="0" dirty="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4">
                  <a:txBody>
                    <a:bodyPr/>
                    <a:lstStyle/>
                    <a:p>
                      <a:pPr>
                        <a:lnSpc>
                          <a:spcPct val="120000"/>
                        </a:lnSpc>
                        <a:spcAft>
                          <a:spcPts val="0"/>
                        </a:spcAft>
                      </a:pPr>
                      <a:r>
                        <a:rPr lang="en-US" sz="2800" b="0">
                          <a:solidFill>
                            <a:schemeClr val="tx1"/>
                          </a:solidFill>
                          <a:effectLst/>
                        </a:rPr>
                        <a:t>①</a:t>
                      </a:r>
                      <a:r>
                        <a:rPr lang="zh-CN" sz="2800" b="0">
                          <a:solidFill>
                            <a:schemeClr val="tx1"/>
                          </a:solidFill>
                          <a:effectLst/>
                        </a:rPr>
                        <a:t>检验液体</a:t>
                      </a:r>
                      <a:r>
                        <a:rPr lang="en-US" sz="2800" b="0">
                          <a:solidFill>
                            <a:schemeClr val="tx1"/>
                          </a:solidFill>
                          <a:effectLst/>
                        </a:rPr>
                        <a:t>:</a:t>
                      </a:r>
                      <a:r>
                        <a:rPr lang="zh-CN" sz="2800" b="0">
                          <a:solidFill>
                            <a:schemeClr val="tx1"/>
                          </a:solidFill>
                          <a:effectLst/>
                        </a:rPr>
                        <a:t>取一小块试纸放在干燥洁净的表面皿或玻璃片上</a:t>
                      </a:r>
                      <a:r>
                        <a:rPr lang="en-US" sz="2800" b="0">
                          <a:solidFill>
                            <a:schemeClr val="tx1"/>
                          </a:solidFill>
                          <a:effectLst/>
                        </a:rPr>
                        <a:t>,</a:t>
                      </a:r>
                      <a:r>
                        <a:rPr lang="zh-CN" sz="2800" b="0">
                          <a:solidFill>
                            <a:schemeClr val="tx1"/>
                          </a:solidFill>
                          <a:effectLst/>
                        </a:rPr>
                        <a:t>用蘸有待测液的玻璃棒点在试纸的中部</a:t>
                      </a:r>
                      <a:r>
                        <a:rPr lang="en-US" sz="2800" b="0">
                          <a:solidFill>
                            <a:schemeClr val="tx1"/>
                          </a:solidFill>
                          <a:effectLst/>
                        </a:rPr>
                        <a:t>,</a:t>
                      </a:r>
                      <a:r>
                        <a:rPr lang="zh-CN" sz="2800" b="0">
                          <a:solidFill>
                            <a:schemeClr val="tx1"/>
                          </a:solidFill>
                          <a:effectLst/>
                        </a:rPr>
                        <a:t>观察颜色变化</a:t>
                      </a:r>
                      <a:r>
                        <a:rPr lang="en-US" sz="2800" b="0">
                          <a:solidFill>
                            <a:schemeClr val="tx1"/>
                          </a:solidFill>
                          <a:effectLst/>
                        </a:rPr>
                        <a:t>;</a:t>
                      </a:r>
                      <a:endParaRPr lang="zh-CN" sz="2800" b="0">
                        <a:solidFill>
                          <a:schemeClr val="tx1"/>
                        </a:solidFill>
                        <a:effectLst/>
                      </a:endParaRPr>
                    </a:p>
                    <a:p>
                      <a:pPr>
                        <a:lnSpc>
                          <a:spcPct val="120000"/>
                        </a:lnSpc>
                        <a:spcAft>
                          <a:spcPts val="0"/>
                        </a:spcAft>
                      </a:pPr>
                      <a:r>
                        <a:rPr lang="en-US" sz="2800" b="0">
                          <a:solidFill>
                            <a:schemeClr val="tx1"/>
                          </a:solidFill>
                          <a:effectLst/>
                        </a:rPr>
                        <a:t>②</a:t>
                      </a:r>
                      <a:r>
                        <a:rPr lang="zh-CN" sz="2800" b="0">
                          <a:solidFill>
                            <a:schemeClr val="tx1"/>
                          </a:solidFill>
                          <a:effectLst/>
                        </a:rPr>
                        <a:t>检验气体</a:t>
                      </a:r>
                      <a:r>
                        <a:rPr lang="en-US" sz="2800" b="0">
                          <a:solidFill>
                            <a:schemeClr val="tx1"/>
                          </a:solidFill>
                          <a:effectLst/>
                        </a:rPr>
                        <a:t>:</a:t>
                      </a:r>
                      <a:r>
                        <a:rPr lang="zh-CN" sz="2800" b="0">
                          <a:solidFill>
                            <a:schemeClr val="tx1"/>
                          </a:solidFill>
                          <a:effectLst/>
                        </a:rPr>
                        <a:t>一般先用蒸馏水把试纸润湿</a:t>
                      </a:r>
                      <a:r>
                        <a:rPr lang="en-US" sz="2800" b="0">
                          <a:solidFill>
                            <a:schemeClr val="tx1"/>
                          </a:solidFill>
                          <a:effectLst/>
                        </a:rPr>
                        <a:t>,</a:t>
                      </a:r>
                      <a:r>
                        <a:rPr lang="zh-CN" sz="2800" b="0">
                          <a:solidFill>
                            <a:schemeClr val="tx1"/>
                          </a:solidFill>
                          <a:effectLst/>
                        </a:rPr>
                        <a:t>再黏附在玻璃棒的一端</a:t>
                      </a:r>
                      <a:r>
                        <a:rPr lang="en-US" sz="2800" b="0">
                          <a:solidFill>
                            <a:schemeClr val="tx1"/>
                          </a:solidFill>
                          <a:effectLst/>
                        </a:rPr>
                        <a:t>,</a:t>
                      </a:r>
                      <a:r>
                        <a:rPr lang="zh-CN" sz="2800" b="0">
                          <a:solidFill>
                            <a:schemeClr val="tx1"/>
                          </a:solidFill>
                          <a:effectLst/>
                        </a:rPr>
                        <a:t>并使其靠近容器口</a:t>
                      </a:r>
                      <a:r>
                        <a:rPr lang="en-US" sz="2800" b="0">
                          <a:solidFill>
                            <a:schemeClr val="tx1"/>
                          </a:solidFill>
                          <a:effectLst/>
                        </a:rPr>
                        <a:t>,</a:t>
                      </a:r>
                      <a:r>
                        <a:rPr lang="zh-CN" sz="2800" b="0">
                          <a:solidFill>
                            <a:schemeClr val="tx1"/>
                          </a:solidFill>
                          <a:effectLst/>
                        </a:rPr>
                        <a:t>观察颜色变化</a:t>
                      </a:r>
                      <a:endParaRPr lang="zh-CN" sz="2800" b="0">
                        <a:solidFill>
                          <a:schemeClr val="tx1"/>
                        </a:solidFill>
                        <a:effectLst/>
                        <a:latin typeface="NEU-BZ-S92"/>
                        <a:ea typeface="方正书宋_GBK"/>
                        <a:cs typeface="Times New Roman" panose="02020603050405020304" pitchFamily="18" charset="0"/>
                      </a:endParaRPr>
                    </a:p>
                  </a:txBody>
                  <a:tcPr marL="33655" marR="3365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4">
                  <a:txBody>
                    <a:bodyPr/>
                    <a:lstStyle/>
                    <a:p>
                      <a:pPr>
                        <a:lnSpc>
                          <a:spcPct val="120000"/>
                        </a:lnSpc>
                        <a:spcAft>
                          <a:spcPts val="0"/>
                        </a:spcAft>
                      </a:pPr>
                      <a:r>
                        <a:rPr lang="en-US" sz="2800" b="0">
                          <a:solidFill>
                            <a:schemeClr val="tx1"/>
                          </a:solidFill>
                          <a:effectLst/>
                        </a:rPr>
                        <a:t>①</a:t>
                      </a:r>
                      <a:r>
                        <a:rPr lang="zh-CN" sz="2800" b="0">
                          <a:solidFill>
                            <a:schemeClr val="tx1"/>
                          </a:solidFill>
                          <a:effectLst/>
                        </a:rPr>
                        <a:t>试纸不可伸入溶液中</a:t>
                      </a:r>
                      <a:r>
                        <a:rPr lang="en-US" sz="2800" b="0">
                          <a:solidFill>
                            <a:schemeClr val="tx1"/>
                          </a:solidFill>
                          <a:effectLst/>
                        </a:rPr>
                        <a:t>,</a:t>
                      </a:r>
                      <a:r>
                        <a:rPr lang="zh-CN" sz="2800" b="0">
                          <a:solidFill>
                            <a:schemeClr val="tx1"/>
                          </a:solidFill>
                          <a:effectLst/>
                        </a:rPr>
                        <a:t>也不能与容器口接触</a:t>
                      </a:r>
                      <a:r>
                        <a:rPr lang="en-US" sz="2800" b="0">
                          <a:solidFill>
                            <a:schemeClr val="tx1"/>
                          </a:solidFill>
                          <a:effectLst/>
                        </a:rPr>
                        <a:t>;</a:t>
                      </a:r>
                      <a:endParaRPr lang="zh-CN" sz="2800" b="0">
                        <a:solidFill>
                          <a:schemeClr val="tx1"/>
                        </a:solidFill>
                        <a:effectLst/>
                      </a:endParaRPr>
                    </a:p>
                    <a:p>
                      <a:pPr>
                        <a:lnSpc>
                          <a:spcPct val="120000"/>
                        </a:lnSpc>
                        <a:spcAft>
                          <a:spcPts val="0"/>
                        </a:spcAft>
                      </a:pPr>
                      <a:r>
                        <a:rPr lang="en-US" sz="2800" b="0">
                          <a:solidFill>
                            <a:schemeClr val="tx1"/>
                          </a:solidFill>
                          <a:effectLst/>
                        </a:rPr>
                        <a:t>②</a:t>
                      </a:r>
                      <a:r>
                        <a:rPr lang="zh-CN" sz="2800" b="0">
                          <a:solidFill>
                            <a:schemeClr val="tx1"/>
                          </a:solidFill>
                          <a:effectLst/>
                        </a:rPr>
                        <a:t>测溶液</a:t>
                      </a:r>
                      <a:r>
                        <a:rPr lang="en-US" sz="2800" b="0">
                          <a:solidFill>
                            <a:schemeClr val="tx1"/>
                          </a:solidFill>
                          <a:effectLst/>
                        </a:rPr>
                        <a:t>pH</a:t>
                      </a:r>
                      <a:r>
                        <a:rPr lang="zh-CN" sz="2800" b="0">
                          <a:solidFill>
                            <a:schemeClr val="tx1"/>
                          </a:solidFill>
                          <a:effectLst/>
                        </a:rPr>
                        <a:t>时</a:t>
                      </a:r>
                      <a:r>
                        <a:rPr lang="en-US" sz="2800" b="0">
                          <a:solidFill>
                            <a:schemeClr val="tx1"/>
                          </a:solidFill>
                          <a:effectLst/>
                        </a:rPr>
                        <a:t>,pH</a:t>
                      </a:r>
                      <a:r>
                        <a:rPr lang="zh-CN" sz="2800" b="0">
                          <a:solidFill>
                            <a:schemeClr val="tx1"/>
                          </a:solidFill>
                          <a:effectLst/>
                        </a:rPr>
                        <a:t>试纸不能先润湿</a:t>
                      </a:r>
                      <a:r>
                        <a:rPr lang="en-US" sz="2800" b="0">
                          <a:solidFill>
                            <a:schemeClr val="tx1"/>
                          </a:solidFill>
                          <a:effectLst/>
                        </a:rPr>
                        <a:t>,</a:t>
                      </a:r>
                      <a:r>
                        <a:rPr lang="zh-CN" sz="2800" b="0">
                          <a:solidFill>
                            <a:schemeClr val="tx1"/>
                          </a:solidFill>
                          <a:effectLst/>
                        </a:rPr>
                        <a:t>因为润湿相当于将原溶液稀释了</a:t>
                      </a:r>
                      <a:endParaRPr lang="zh-CN" sz="2800" b="0">
                        <a:solidFill>
                          <a:schemeClr val="tx1"/>
                        </a:solidFill>
                        <a:effectLst/>
                        <a:latin typeface="NEU-BZ-S92"/>
                        <a:ea typeface="方正书宋_GBK"/>
                        <a:cs typeface="Times New Roman" panose="02020603050405020304" pitchFamily="18" charset="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070871756"/>
                  </a:ext>
                </a:extLst>
              </a:tr>
              <a:tr h="0">
                <a:tc>
                  <a:txBody>
                    <a:bodyPr/>
                    <a:lstStyle/>
                    <a:p>
                      <a:pPr algn="ctr">
                        <a:lnSpc>
                          <a:spcPct val="120000"/>
                        </a:lnSpc>
                        <a:spcAft>
                          <a:spcPts val="0"/>
                        </a:spcAft>
                      </a:pPr>
                      <a:r>
                        <a:rPr lang="en-US" sz="2800" b="0">
                          <a:solidFill>
                            <a:schemeClr val="tx1"/>
                          </a:solidFill>
                          <a:effectLst/>
                        </a:rPr>
                        <a:t>pH</a:t>
                      </a:r>
                      <a:r>
                        <a:rPr lang="zh-CN" sz="2800" b="0">
                          <a:solidFill>
                            <a:schemeClr val="tx1"/>
                          </a:solidFill>
                          <a:effectLst/>
                        </a:rPr>
                        <a:t>试纸</a:t>
                      </a:r>
                      <a:endParaRPr lang="zh-CN" sz="2800" b="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20000"/>
                        </a:lnSpc>
                        <a:spcAft>
                          <a:spcPts val="0"/>
                        </a:spcAft>
                      </a:pPr>
                      <a:r>
                        <a:rPr lang="zh-CN" sz="2800" b="0" dirty="0">
                          <a:solidFill>
                            <a:schemeClr val="tx1"/>
                          </a:solidFill>
                          <a:effectLst/>
                        </a:rPr>
                        <a:t>检验酸碱性的强弱</a:t>
                      </a:r>
                      <a:r>
                        <a:rPr lang="en-US" sz="2800" b="0" dirty="0">
                          <a:solidFill>
                            <a:schemeClr val="tx1"/>
                          </a:solidFill>
                          <a:effectLst/>
                        </a:rPr>
                        <a:t>(</a:t>
                      </a:r>
                      <a:r>
                        <a:rPr lang="zh-CN" sz="2800" b="0" dirty="0">
                          <a:solidFill>
                            <a:schemeClr val="tx1"/>
                          </a:solidFill>
                          <a:effectLst/>
                        </a:rPr>
                        <a:t>定量</a:t>
                      </a:r>
                      <a:r>
                        <a:rPr lang="en-US" sz="2800" b="0" dirty="0">
                          <a:solidFill>
                            <a:schemeClr val="tx1"/>
                          </a:solidFill>
                          <a:effectLst/>
                        </a:rPr>
                        <a:t>)</a:t>
                      </a:r>
                      <a:endParaRPr lang="zh-CN" sz="2800" b="0" dirty="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tc>
                <a:tc vMerge="1">
                  <a:txBody>
                    <a:bodyPr/>
                    <a:lstStyle/>
                    <a:p>
                      <a:endParaRPr lang="zh-CN" altLang="en-US"/>
                    </a:p>
                  </a:txBody>
                  <a:tcPr/>
                </a:tc>
                <a:extLst>
                  <a:ext uri="{0D108BD9-81ED-4DB2-BD59-A6C34878D82A}">
                    <a16:rowId xmlns="" xmlns:a16="http://schemas.microsoft.com/office/drawing/2014/main" val="3602305896"/>
                  </a:ext>
                </a:extLst>
              </a:tr>
              <a:tr h="0">
                <a:tc>
                  <a:txBody>
                    <a:bodyPr/>
                    <a:lstStyle/>
                    <a:p>
                      <a:pPr algn="ctr">
                        <a:lnSpc>
                          <a:spcPct val="120000"/>
                        </a:lnSpc>
                        <a:spcAft>
                          <a:spcPts val="0"/>
                        </a:spcAft>
                      </a:pPr>
                      <a:r>
                        <a:rPr lang="zh-CN" sz="2800" b="0">
                          <a:solidFill>
                            <a:schemeClr val="tx1"/>
                          </a:solidFill>
                          <a:effectLst/>
                        </a:rPr>
                        <a:t>品红试纸</a:t>
                      </a:r>
                      <a:endParaRPr lang="zh-CN" sz="2800" b="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20000"/>
                        </a:lnSpc>
                        <a:spcAft>
                          <a:spcPts val="0"/>
                        </a:spcAft>
                      </a:pPr>
                      <a:r>
                        <a:rPr lang="zh-CN" sz="2800" b="0">
                          <a:solidFill>
                            <a:schemeClr val="tx1"/>
                          </a:solidFill>
                          <a:effectLst/>
                        </a:rPr>
                        <a:t>检验</a:t>
                      </a:r>
                      <a:r>
                        <a:rPr lang="en-US" sz="2800" b="0">
                          <a:solidFill>
                            <a:schemeClr val="tx1"/>
                          </a:solidFill>
                          <a:effectLst/>
                        </a:rPr>
                        <a:t>SO</a:t>
                      </a:r>
                      <a:r>
                        <a:rPr lang="en-US" sz="2800" b="0" baseline="-25000">
                          <a:solidFill>
                            <a:schemeClr val="tx1"/>
                          </a:solidFill>
                          <a:effectLst/>
                        </a:rPr>
                        <a:t>2</a:t>
                      </a:r>
                      <a:r>
                        <a:rPr lang="zh-CN" sz="2800" b="0">
                          <a:solidFill>
                            <a:schemeClr val="tx1"/>
                          </a:solidFill>
                          <a:effectLst/>
                        </a:rPr>
                        <a:t>等有漂白性的物质</a:t>
                      </a:r>
                      <a:endParaRPr lang="zh-CN" sz="2800" b="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tc>
                <a:tc vMerge="1">
                  <a:txBody>
                    <a:bodyPr/>
                    <a:lstStyle/>
                    <a:p>
                      <a:endParaRPr lang="zh-CN" altLang="en-US"/>
                    </a:p>
                  </a:txBody>
                  <a:tcPr/>
                </a:tc>
                <a:extLst>
                  <a:ext uri="{0D108BD9-81ED-4DB2-BD59-A6C34878D82A}">
                    <a16:rowId xmlns="" xmlns:a16="http://schemas.microsoft.com/office/drawing/2014/main" val="2826873094"/>
                  </a:ext>
                </a:extLst>
              </a:tr>
              <a:tr h="0">
                <a:tc>
                  <a:txBody>
                    <a:bodyPr/>
                    <a:lstStyle/>
                    <a:p>
                      <a:pPr>
                        <a:lnSpc>
                          <a:spcPct val="120000"/>
                        </a:lnSpc>
                        <a:spcAft>
                          <a:spcPts val="0"/>
                        </a:spcAft>
                      </a:pPr>
                      <a:r>
                        <a:rPr lang="zh-CN" sz="2800" b="0">
                          <a:solidFill>
                            <a:schemeClr val="tx1"/>
                          </a:solidFill>
                          <a:effectLst/>
                        </a:rPr>
                        <a:t>淀粉</a:t>
                      </a:r>
                      <a:r>
                        <a:rPr lang="en-US" sz="2800" b="0">
                          <a:solidFill>
                            <a:schemeClr val="tx1"/>
                          </a:solidFill>
                          <a:effectLst/>
                        </a:rPr>
                        <a:t>-</a:t>
                      </a:r>
                      <a:r>
                        <a:rPr lang="zh-CN" sz="2800" b="0">
                          <a:solidFill>
                            <a:schemeClr val="tx1"/>
                          </a:solidFill>
                          <a:effectLst/>
                        </a:rPr>
                        <a:t>碘化钾试纸</a:t>
                      </a:r>
                      <a:endParaRPr lang="zh-CN" sz="2800" b="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20000"/>
                        </a:lnSpc>
                        <a:spcAft>
                          <a:spcPts val="0"/>
                        </a:spcAft>
                      </a:pPr>
                      <a:r>
                        <a:rPr lang="zh-CN" sz="2800" b="0" dirty="0">
                          <a:solidFill>
                            <a:schemeClr val="tx1"/>
                          </a:solidFill>
                          <a:effectLst/>
                        </a:rPr>
                        <a:t>检验</a:t>
                      </a:r>
                      <a:r>
                        <a:rPr lang="en-US" sz="2800" b="0" dirty="0">
                          <a:solidFill>
                            <a:schemeClr val="tx1"/>
                          </a:solidFill>
                          <a:effectLst/>
                        </a:rPr>
                        <a:t>Cl</a:t>
                      </a:r>
                      <a:r>
                        <a:rPr lang="en-US" sz="2800" b="0" baseline="-25000" dirty="0">
                          <a:solidFill>
                            <a:schemeClr val="tx1"/>
                          </a:solidFill>
                          <a:effectLst/>
                        </a:rPr>
                        <a:t>2</a:t>
                      </a:r>
                      <a:r>
                        <a:rPr lang="zh-CN" sz="2800" b="0" dirty="0">
                          <a:solidFill>
                            <a:schemeClr val="tx1"/>
                          </a:solidFill>
                          <a:effectLst/>
                        </a:rPr>
                        <a:t>等有氧化性的物质</a:t>
                      </a:r>
                      <a:endParaRPr lang="zh-CN" sz="2800" b="0" dirty="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tc>
                <a:tc vMerge="1">
                  <a:txBody>
                    <a:bodyPr/>
                    <a:lstStyle/>
                    <a:p>
                      <a:endParaRPr lang="zh-CN" altLang="en-US"/>
                    </a:p>
                  </a:txBody>
                  <a:tcPr/>
                </a:tc>
                <a:extLst>
                  <a:ext uri="{0D108BD9-81ED-4DB2-BD59-A6C34878D82A}">
                    <a16:rowId xmlns="" xmlns:a16="http://schemas.microsoft.com/office/drawing/2014/main" val="3564513193"/>
                  </a:ext>
                </a:extLst>
              </a:tr>
            </a:tbl>
          </a:graphicData>
        </a:graphic>
      </p:graphicFrame>
    </p:spTree>
    <p:extLst>
      <p:ext uri="{BB962C8B-B14F-4D97-AF65-F5344CB8AC3E}">
        <p14:creationId xmlns:p14="http://schemas.microsoft.com/office/powerpoint/2010/main" val="15865480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 xmlns:a16="http://schemas.microsoft.com/office/drawing/2014/main" id="{E21ABC8D-1C46-4B5A-9C88-3EA50E8EBABA}"/>
              </a:ext>
            </a:extLst>
          </p:cNvPr>
          <p:cNvSpPr/>
          <p:nvPr/>
        </p:nvSpPr>
        <p:spPr>
          <a:xfrm>
            <a:off x="9267824" y="0"/>
            <a:ext cx="194512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专题二十二  化学实验基础</a:t>
            </a:r>
          </a:p>
        </p:txBody>
      </p:sp>
      <p:sp>
        <p:nvSpPr>
          <p:cNvPr id="10" name="矩形 9">
            <a:extLst>
              <a:ext uri="{FF2B5EF4-FFF2-40B4-BE49-F238E27FC236}">
                <a16:creationId xmlns="" xmlns:a16="http://schemas.microsoft.com/office/drawing/2014/main" id="{624ADB48-4E96-4B52-B003-1986B52AF0A6}"/>
              </a:ext>
            </a:extLst>
          </p:cNvPr>
          <p:cNvSpPr/>
          <p:nvPr/>
        </p:nvSpPr>
        <p:spPr>
          <a:xfrm>
            <a:off x="234043" y="487726"/>
            <a:ext cx="11723913" cy="3323987"/>
          </a:xfrm>
          <a:prstGeom prst="rect">
            <a:avLst/>
          </a:prstGeom>
        </p:spPr>
        <p:txBody>
          <a:bodyPr wrap="square">
            <a:spAutoFit/>
          </a:bodyPr>
          <a:lstStyle/>
          <a:p>
            <a:pPr>
              <a:lnSpc>
                <a:spcPct val="150000"/>
              </a:lnSpc>
            </a:pPr>
            <a:r>
              <a:rPr lang="zh-CN" altLang="en-US" sz="2800" b="1" dirty="0">
                <a:solidFill>
                  <a:srgbClr val="DA251C"/>
                </a:solidFill>
              </a:rPr>
              <a:t>拓展延伸</a:t>
            </a:r>
            <a:endParaRPr lang="en-US" altLang="zh-CN" sz="2800" b="1" dirty="0">
              <a:solidFill>
                <a:srgbClr val="DA251C"/>
              </a:solidFill>
            </a:endParaRPr>
          </a:p>
          <a:p>
            <a:pPr algn="ctr">
              <a:lnSpc>
                <a:spcPct val="150000"/>
              </a:lnSpc>
            </a:pPr>
            <a:r>
              <a:rPr lang="zh-CN" altLang="en-US" sz="2800" b="1" dirty="0"/>
              <a:t>试纸的选取与判断</a:t>
            </a:r>
          </a:p>
          <a:p>
            <a:pPr>
              <a:lnSpc>
                <a:spcPct val="150000"/>
              </a:lnSpc>
            </a:pPr>
            <a:r>
              <a:rPr lang="zh-CN" altLang="en-US" sz="2800" dirty="0"/>
              <a:t>用</a:t>
            </a:r>
            <a:r>
              <a:rPr lang="en-US" altLang="zh-CN" sz="2800" dirty="0"/>
              <a:t>pH</a:t>
            </a:r>
            <a:r>
              <a:rPr lang="zh-CN" altLang="en-US" sz="2800" dirty="0"/>
              <a:t>试纸测定的</a:t>
            </a:r>
            <a:r>
              <a:rPr lang="en-US" altLang="zh-CN" sz="2800" dirty="0"/>
              <a:t>pH,</a:t>
            </a:r>
            <a:r>
              <a:rPr lang="zh-CN" altLang="en-US" sz="2800" dirty="0"/>
              <a:t>只是一个大概范围的粗略值</a:t>
            </a:r>
            <a:r>
              <a:rPr lang="en-US" altLang="zh-CN" sz="2800" dirty="0"/>
              <a:t>,</a:t>
            </a:r>
            <a:r>
              <a:rPr lang="zh-CN" altLang="en-US" sz="2800" dirty="0"/>
              <a:t>如用广范</a:t>
            </a:r>
            <a:r>
              <a:rPr lang="en-US" altLang="zh-CN" sz="2800" dirty="0"/>
              <a:t>pH</a:t>
            </a:r>
            <a:r>
              <a:rPr lang="zh-CN" altLang="en-US" sz="2800" dirty="0"/>
              <a:t>试纸不能测出某溶液的</a:t>
            </a:r>
            <a:r>
              <a:rPr lang="en-US" altLang="zh-CN" sz="2800" dirty="0"/>
              <a:t>pH=5.3,</a:t>
            </a:r>
            <a:r>
              <a:rPr lang="zh-CN" altLang="en-US" sz="2800" dirty="0"/>
              <a:t>精确测定溶液的</a:t>
            </a:r>
            <a:r>
              <a:rPr lang="en-US" altLang="zh-CN" sz="2800" dirty="0"/>
              <a:t>pH</a:t>
            </a:r>
            <a:r>
              <a:rPr lang="zh-CN" altLang="en-US" sz="2800" dirty="0"/>
              <a:t>需用</a:t>
            </a:r>
            <a:r>
              <a:rPr lang="en-US" altLang="zh-CN" sz="2800" dirty="0"/>
              <a:t>pH</a:t>
            </a:r>
            <a:r>
              <a:rPr lang="zh-CN" altLang="en-US" sz="2800" dirty="0"/>
              <a:t>计。</a:t>
            </a:r>
          </a:p>
          <a:p>
            <a:pPr>
              <a:lnSpc>
                <a:spcPct val="150000"/>
              </a:lnSpc>
            </a:pPr>
            <a:endParaRPr lang="zh-CN" altLang="zh-CN" sz="2800" dirty="0"/>
          </a:p>
        </p:txBody>
      </p:sp>
    </p:spTree>
    <p:extLst>
      <p:ext uri="{BB962C8B-B14F-4D97-AF65-F5344CB8AC3E}">
        <p14:creationId xmlns:p14="http://schemas.microsoft.com/office/powerpoint/2010/main" val="27733293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 xmlns:a16="http://schemas.microsoft.com/office/drawing/2014/main" id="{E21ABC8D-1C46-4B5A-9C88-3EA50E8EBABA}"/>
              </a:ext>
            </a:extLst>
          </p:cNvPr>
          <p:cNvSpPr/>
          <p:nvPr/>
        </p:nvSpPr>
        <p:spPr>
          <a:xfrm>
            <a:off x="9267824" y="0"/>
            <a:ext cx="194512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专题二十二  化学实验基础</a:t>
            </a:r>
          </a:p>
        </p:txBody>
      </p:sp>
      <p:sp>
        <p:nvSpPr>
          <p:cNvPr id="10" name="矩形 9">
            <a:extLst>
              <a:ext uri="{FF2B5EF4-FFF2-40B4-BE49-F238E27FC236}">
                <a16:creationId xmlns="" xmlns:a16="http://schemas.microsoft.com/office/drawing/2014/main" id="{624ADB48-4E96-4B52-B003-1986B52AF0A6}"/>
              </a:ext>
            </a:extLst>
          </p:cNvPr>
          <p:cNvSpPr/>
          <p:nvPr/>
        </p:nvSpPr>
        <p:spPr>
          <a:xfrm>
            <a:off x="234043" y="259337"/>
            <a:ext cx="11723913" cy="662297"/>
          </a:xfrm>
          <a:prstGeom prst="rect">
            <a:avLst/>
          </a:prstGeom>
        </p:spPr>
        <p:txBody>
          <a:bodyPr wrap="square">
            <a:spAutoFit/>
          </a:bodyPr>
          <a:lstStyle/>
          <a:p>
            <a:pPr>
              <a:lnSpc>
                <a:spcPct val="150000"/>
              </a:lnSpc>
            </a:pPr>
            <a:r>
              <a:rPr lang="en-US" altLang="zh-CN" sz="2800" dirty="0"/>
              <a:t>(6)</a:t>
            </a:r>
            <a:r>
              <a:rPr lang="zh-CN" altLang="en-US" sz="2800" dirty="0"/>
              <a:t>装置气密性的检查</a:t>
            </a:r>
            <a:endParaRPr lang="zh-CN" altLang="zh-CN" sz="2800" dirty="0"/>
          </a:p>
        </p:txBody>
      </p:sp>
      <p:graphicFrame>
        <p:nvGraphicFramePr>
          <p:cNvPr id="2" name="表格 1">
            <a:extLst>
              <a:ext uri="{FF2B5EF4-FFF2-40B4-BE49-F238E27FC236}">
                <a16:creationId xmlns="" xmlns:a16="http://schemas.microsoft.com/office/drawing/2014/main" id="{21F4AFCE-C76D-4E15-9C92-F068C86C01F3}"/>
              </a:ext>
            </a:extLst>
          </p:cNvPr>
          <p:cNvGraphicFramePr>
            <a:graphicFrameLocks noGrp="1"/>
          </p:cNvGraphicFramePr>
          <p:nvPr>
            <p:extLst>
              <p:ext uri="{D42A27DB-BD31-4B8C-83A1-F6EECF244321}">
                <p14:modId xmlns:p14="http://schemas.microsoft.com/office/powerpoint/2010/main" val="3546281230"/>
              </p:ext>
            </p:extLst>
          </p:nvPr>
        </p:nvGraphicFramePr>
        <p:xfrm>
          <a:off x="344715" y="963261"/>
          <a:ext cx="11502570" cy="5547360"/>
        </p:xfrm>
        <a:graphic>
          <a:graphicData uri="http://schemas.openxmlformats.org/drawingml/2006/table">
            <a:tbl>
              <a:tblPr firstRow="1" firstCol="1" bandRow="1">
                <a:tableStyleId>{5C22544A-7EE6-4342-B048-85BDC9FD1C3A}</a:tableStyleId>
              </a:tblPr>
              <a:tblGrid>
                <a:gridCol w="1164771">
                  <a:extLst>
                    <a:ext uri="{9D8B030D-6E8A-4147-A177-3AD203B41FA5}">
                      <a16:colId xmlns="" xmlns:a16="http://schemas.microsoft.com/office/drawing/2014/main" val="637977757"/>
                    </a:ext>
                  </a:extLst>
                </a:gridCol>
                <a:gridCol w="3193143">
                  <a:extLst>
                    <a:ext uri="{9D8B030D-6E8A-4147-A177-3AD203B41FA5}">
                      <a16:colId xmlns="" xmlns:a16="http://schemas.microsoft.com/office/drawing/2014/main" val="2486586523"/>
                    </a:ext>
                  </a:extLst>
                </a:gridCol>
                <a:gridCol w="3788228">
                  <a:extLst>
                    <a:ext uri="{9D8B030D-6E8A-4147-A177-3AD203B41FA5}">
                      <a16:colId xmlns="" xmlns:a16="http://schemas.microsoft.com/office/drawing/2014/main" val="3393305420"/>
                    </a:ext>
                  </a:extLst>
                </a:gridCol>
                <a:gridCol w="3356428">
                  <a:extLst>
                    <a:ext uri="{9D8B030D-6E8A-4147-A177-3AD203B41FA5}">
                      <a16:colId xmlns="" xmlns:a16="http://schemas.microsoft.com/office/drawing/2014/main" val="4258651266"/>
                    </a:ext>
                  </a:extLst>
                </a:gridCol>
              </a:tblGrid>
              <a:tr h="0">
                <a:tc>
                  <a:txBody>
                    <a:bodyPr/>
                    <a:lstStyle/>
                    <a:p>
                      <a:pPr algn="ctr">
                        <a:lnSpc>
                          <a:spcPct val="130000"/>
                        </a:lnSpc>
                        <a:spcAft>
                          <a:spcPts val="0"/>
                        </a:spcAft>
                      </a:pPr>
                      <a:r>
                        <a:rPr lang="zh-CN" sz="2800" b="0">
                          <a:solidFill>
                            <a:schemeClr val="tx1"/>
                          </a:solidFill>
                          <a:effectLst/>
                        </a:rPr>
                        <a:t>方法</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a:solidFill>
                            <a:schemeClr val="tx1"/>
                          </a:solidFill>
                          <a:effectLst/>
                        </a:rPr>
                        <a:t>微热法</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a:solidFill>
                            <a:schemeClr val="tx1"/>
                          </a:solidFill>
                          <a:effectLst/>
                        </a:rPr>
                        <a:t>液差法</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a:solidFill>
                            <a:schemeClr val="tx1"/>
                          </a:solidFill>
                          <a:effectLst/>
                        </a:rPr>
                        <a:t>外压法</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249932420"/>
                  </a:ext>
                </a:extLst>
              </a:tr>
              <a:tr h="0">
                <a:tc>
                  <a:txBody>
                    <a:bodyPr/>
                    <a:lstStyle/>
                    <a:p>
                      <a:pPr algn="ctr">
                        <a:lnSpc>
                          <a:spcPct val="130000"/>
                        </a:lnSpc>
                        <a:spcAft>
                          <a:spcPts val="0"/>
                        </a:spcAft>
                      </a:pPr>
                      <a:r>
                        <a:rPr lang="zh-CN" sz="2800" b="0">
                          <a:solidFill>
                            <a:schemeClr val="tx1"/>
                          </a:solidFill>
                          <a:effectLst/>
                        </a:rPr>
                        <a:t>原理</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30000"/>
                        </a:lnSpc>
                        <a:spcAft>
                          <a:spcPts val="0"/>
                        </a:spcAft>
                      </a:pPr>
                      <a:r>
                        <a:rPr lang="zh-CN" sz="2800" b="0">
                          <a:solidFill>
                            <a:schemeClr val="tx1"/>
                          </a:solidFill>
                          <a:effectLst/>
                        </a:rPr>
                        <a:t>升高装置中气体的温度</a:t>
                      </a:r>
                      <a:r>
                        <a:rPr lang="en-US" sz="2800" b="0">
                          <a:solidFill>
                            <a:schemeClr val="tx1"/>
                          </a:solidFill>
                          <a:effectLst/>
                        </a:rPr>
                        <a:t>,</a:t>
                      </a:r>
                      <a:r>
                        <a:rPr lang="zh-CN" sz="2800" b="0">
                          <a:solidFill>
                            <a:schemeClr val="tx1"/>
                          </a:solidFill>
                          <a:effectLst/>
                        </a:rPr>
                        <a:t>使气体膨胀</a:t>
                      </a:r>
                      <a:endParaRPr lang="zh-CN" sz="2800" b="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30000"/>
                        </a:lnSpc>
                        <a:spcAft>
                          <a:spcPts val="0"/>
                        </a:spcAft>
                      </a:pPr>
                      <a:r>
                        <a:rPr lang="zh-CN" sz="2800" b="0">
                          <a:solidFill>
                            <a:schemeClr val="tx1"/>
                          </a:solidFill>
                          <a:effectLst/>
                        </a:rPr>
                        <a:t>缩小装置中气体的体积</a:t>
                      </a:r>
                      <a:r>
                        <a:rPr lang="en-US" sz="2800" b="0">
                          <a:solidFill>
                            <a:schemeClr val="tx1"/>
                          </a:solidFill>
                          <a:effectLst/>
                        </a:rPr>
                        <a:t>,</a:t>
                      </a:r>
                      <a:r>
                        <a:rPr lang="zh-CN" sz="2800" b="0">
                          <a:solidFill>
                            <a:schemeClr val="tx1"/>
                          </a:solidFill>
                          <a:effectLst/>
                        </a:rPr>
                        <a:t>增大压强</a:t>
                      </a:r>
                      <a:endParaRPr lang="zh-CN" sz="2800" b="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30000"/>
                        </a:lnSpc>
                        <a:spcAft>
                          <a:spcPts val="0"/>
                        </a:spcAft>
                      </a:pPr>
                      <a:r>
                        <a:rPr lang="zh-CN" sz="2800" b="0">
                          <a:solidFill>
                            <a:schemeClr val="tx1"/>
                          </a:solidFill>
                          <a:effectLst/>
                        </a:rPr>
                        <a:t>增大或减小装置中气体的物质的量</a:t>
                      </a:r>
                      <a:endParaRPr lang="zh-CN" sz="2800" b="0">
                        <a:solidFill>
                          <a:schemeClr val="tx1"/>
                        </a:solidFill>
                        <a:effectLst/>
                        <a:latin typeface="NEU-BZ-S92"/>
                        <a:ea typeface="方正书宋_GBK"/>
                        <a:cs typeface="Times New Roman" panose="02020603050405020304" pitchFamily="18" charset="0"/>
                      </a:endParaRPr>
                    </a:p>
                  </a:txBody>
                  <a:tcPr marL="20320" marR="203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892605593"/>
                  </a:ext>
                </a:extLst>
              </a:tr>
              <a:tr h="0">
                <a:tc>
                  <a:txBody>
                    <a:bodyPr/>
                    <a:lstStyle/>
                    <a:p>
                      <a:pPr algn="ctr">
                        <a:lnSpc>
                          <a:spcPct val="130000"/>
                        </a:lnSpc>
                        <a:spcAft>
                          <a:spcPts val="0"/>
                        </a:spcAft>
                      </a:pPr>
                      <a:r>
                        <a:rPr lang="zh-CN" sz="2800" b="0">
                          <a:solidFill>
                            <a:schemeClr val="tx1"/>
                          </a:solidFill>
                          <a:effectLst/>
                        </a:rPr>
                        <a:t>图例</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endParaRPr lang="en-US" sz="2800" b="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endParaRPr lang="en-US" sz="2800" b="0" dirty="0">
                        <a:solidFill>
                          <a:schemeClr val="tx1"/>
                        </a:solidFill>
                        <a:effectLst/>
                        <a:latin typeface="NEU-BZ-S92"/>
                        <a:ea typeface="方正书宋_GBK"/>
                        <a:cs typeface="Times New Roman" panose="02020603050405020304" pitchFamily="18" charset="0"/>
                      </a:endParaRPr>
                    </a:p>
                    <a:p>
                      <a:pPr algn="ctr">
                        <a:lnSpc>
                          <a:spcPct val="130000"/>
                        </a:lnSpc>
                        <a:spcAft>
                          <a:spcPts val="0"/>
                        </a:spcAft>
                      </a:pPr>
                      <a:endParaRPr lang="en-US" sz="2800" b="0" dirty="0">
                        <a:solidFill>
                          <a:schemeClr val="tx1"/>
                        </a:solidFill>
                        <a:effectLst/>
                        <a:latin typeface="NEU-BZ-S92"/>
                        <a:ea typeface="方正书宋_GBK"/>
                        <a:cs typeface="Times New Roman" panose="02020603050405020304" pitchFamily="18" charset="0"/>
                      </a:endParaRPr>
                    </a:p>
                    <a:p>
                      <a:pPr algn="ctr">
                        <a:lnSpc>
                          <a:spcPct val="130000"/>
                        </a:lnSpc>
                        <a:spcAft>
                          <a:spcPts val="0"/>
                        </a:spcAft>
                      </a:pPr>
                      <a:endParaRPr lang="en-US" sz="2800" b="0" dirty="0">
                        <a:solidFill>
                          <a:schemeClr val="tx1"/>
                        </a:solidFill>
                        <a:effectLst/>
                        <a:latin typeface="NEU-BZ-S92"/>
                        <a:ea typeface="方正书宋_GBK"/>
                        <a:cs typeface="Times New Roman" panose="02020603050405020304" pitchFamily="18" charset="0"/>
                      </a:endParaRPr>
                    </a:p>
                    <a:p>
                      <a:pPr algn="ctr">
                        <a:lnSpc>
                          <a:spcPct val="130000"/>
                        </a:lnSpc>
                        <a:spcAft>
                          <a:spcPts val="0"/>
                        </a:spcAft>
                      </a:pPr>
                      <a:endParaRPr lang="en-US" sz="2800" b="0" dirty="0">
                        <a:solidFill>
                          <a:schemeClr val="tx1"/>
                        </a:solidFill>
                        <a:effectLst/>
                        <a:latin typeface="NEU-BZ-S92"/>
                        <a:ea typeface="方正书宋_GBK"/>
                        <a:cs typeface="Times New Roman" panose="02020603050405020304" pitchFamily="18" charset="0"/>
                      </a:endParaRPr>
                    </a:p>
                    <a:p>
                      <a:pPr algn="ctr">
                        <a:lnSpc>
                          <a:spcPct val="130000"/>
                        </a:lnSpc>
                        <a:spcAft>
                          <a:spcPts val="0"/>
                        </a:spcAft>
                      </a:pPr>
                      <a:endParaRPr lang="en-US" sz="2800" b="0" dirty="0">
                        <a:solidFill>
                          <a:schemeClr val="tx1"/>
                        </a:solidFill>
                        <a:effectLst/>
                        <a:latin typeface="NEU-BZ-S92"/>
                        <a:ea typeface="方正书宋_GBK"/>
                        <a:cs typeface="Times New Roman" panose="02020603050405020304" pitchFamily="18" charset="0"/>
                      </a:endParaRPr>
                    </a:p>
                    <a:p>
                      <a:pPr algn="ctr">
                        <a:lnSpc>
                          <a:spcPct val="130000"/>
                        </a:lnSpc>
                        <a:spcAft>
                          <a:spcPts val="0"/>
                        </a:spcAft>
                      </a:pPr>
                      <a:endParaRPr lang="en-US" sz="2800" b="0" dirty="0">
                        <a:solidFill>
                          <a:schemeClr val="tx1"/>
                        </a:solidFill>
                        <a:effectLst/>
                        <a:latin typeface="NEU-BZ-S92"/>
                        <a:ea typeface="方正书宋_GBK"/>
                        <a:cs typeface="Times New Roman" panose="02020603050405020304" pitchFamily="18" charset="0"/>
                      </a:endParaRPr>
                    </a:p>
                    <a:p>
                      <a:pPr algn="ctr">
                        <a:lnSpc>
                          <a:spcPct val="130000"/>
                        </a:lnSpc>
                        <a:spcAft>
                          <a:spcPts val="0"/>
                        </a:spcAft>
                      </a:pPr>
                      <a:endParaRPr lang="en-US" sz="2800" b="0" dirty="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endParaRPr lang="en-US" sz="2800" b="0" dirty="0">
                        <a:solidFill>
                          <a:schemeClr val="tx1"/>
                        </a:solidFill>
                        <a:effectLst/>
                        <a:latin typeface="NEU-BZ-S92"/>
                        <a:ea typeface="方正书宋_GBK"/>
                        <a:cs typeface="Times New Roman" panose="02020603050405020304" pitchFamily="18" charset="0"/>
                      </a:endParaRPr>
                    </a:p>
                  </a:txBody>
                  <a:tcPr marL="20320" marR="203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161274736"/>
                  </a:ext>
                </a:extLst>
              </a:tr>
            </a:tbl>
          </a:graphicData>
        </a:graphic>
      </p:graphicFrame>
      <p:pic>
        <p:nvPicPr>
          <p:cNvPr id="67587" name="GAOFUSX-31.jpg">
            <a:extLst>
              <a:ext uri="{FF2B5EF4-FFF2-40B4-BE49-F238E27FC236}">
                <a16:creationId xmlns="" xmlns:a16="http://schemas.microsoft.com/office/drawing/2014/main" id="{2C342550-BAD5-488E-9043-12DB7877BF1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1993" y="3576625"/>
            <a:ext cx="2823191" cy="1700717"/>
          </a:xfrm>
          <a:prstGeom prst="rect">
            <a:avLst/>
          </a:prstGeom>
          <a:noFill/>
          <a:extLst>
            <a:ext uri="{909E8E84-426E-40DD-AFC4-6F175D3DCCD1}">
              <a14:hiddenFill xmlns:a14="http://schemas.microsoft.com/office/drawing/2010/main">
                <a:solidFill>
                  <a:srgbClr val="FFFFFF"/>
                </a:solidFill>
              </a14:hiddenFill>
            </a:ext>
          </a:extLst>
        </p:spPr>
      </p:pic>
      <p:pic>
        <p:nvPicPr>
          <p:cNvPr id="67586" name="GAOFUSX-32.jpg">
            <a:extLst>
              <a:ext uri="{FF2B5EF4-FFF2-40B4-BE49-F238E27FC236}">
                <a16:creationId xmlns="" xmlns:a16="http://schemas.microsoft.com/office/drawing/2014/main" id="{E1F1309D-AD0D-425E-944A-4D3CC47F3C0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41999" y="2964367"/>
            <a:ext cx="2891220" cy="3197348"/>
          </a:xfrm>
          <a:prstGeom prst="rect">
            <a:avLst/>
          </a:prstGeom>
          <a:noFill/>
          <a:extLst>
            <a:ext uri="{909E8E84-426E-40DD-AFC4-6F175D3DCCD1}">
              <a14:hiddenFill xmlns:a14="http://schemas.microsoft.com/office/drawing/2010/main">
                <a:solidFill>
                  <a:srgbClr val="FFFFFF"/>
                </a:solidFill>
              </a14:hiddenFill>
            </a:ext>
          </a:extLst>
        </p:spPr>
      </p:pic>
      <p:pic>
        <p:nvPicPr>
          <p:cNvPr id="67585" name="GAOFUSX-33.jpg">
            <a:extLst>
              <a:ext uri="{FF2B5EF4-FFF2-40B4-BE49-F238E27FC236}">
                <a16:creationId xmlns="" xmlns:a16="http://schemas.microsoft.com/office/drawing/2014/main" id="{C43340BC-7C17-4853-AEC0-60BED432921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32876" y="3576625"/>
            <a:ext cx="2415019" cy="1972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20780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 xmlns:a16="http://schemas.microsoft.com/office/drawing/2014/main" id="{E21ABC8D-1C46-4B5A-9C88-3EA50E8EBABA}"/>
              </a:ext>
            </a:extLst>
          </p:cNvPr>
          <p:cNvSpPr/>
          <p:nvPr/>
        </p:nvSpPr>
        <p:spPr>
          <a:xfrm>
            <a:off x="9267824" y="0"/>
            <a:ext cx="194512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专题二十二  化学实验基础</a:t>
            </a:r>
          </a:p>
        </p:txBody>
      </p:sp>
      <p:sp>
        <p:nvSpPr>
          <p:cNvPr id="10" name="矩形 9">
            <a:extLst>
              <a:ext uri="{FF2B5EF4-FFF2-40B4-BE49-F238E27FC236}">
                <a16:creationId xmlns="" xmlns:a16="http://schemas.microsoft.com/office/drawing/2014/main" id="{624ADB48-4E96-4B52-B003-1986B52AF0A6}"/>
              </a:ext>
            </a:extLst>
          </p:cNvPr>
          <p:cNvSpPr/>
          <p:nvPr/>
        </p:nvSpPr>
        <p:spPr>
          <a:xfrm>
            <a:off x="234043" y="273851"/>
            <a:ext cx="11723913" cy="661207"/>
          </a:xfrm>
          <a:prstGeom prst="rect">
            <a:avLst/>
          </a:prstGeom>
        </p:spPr>
        <p:txBody>
          <a:bodyPr wrap="square">
            <a:spAutoFit/>
          </a:bodyPr>
          <a:lstStyle/>
          <a:p>
            <a:pPr algn="r">
              <a:lnSpc>
                <a:spcPct val="150000"/>
              </a:lnSpc>
            </a:pPr>
            <a:r>
              <a:rPr lang="zh-CN" altLang="en-US" sz="2800" dirty="0"/>
              <a:t>（续表）</a:t>
            </a:r>
            <a:endParaRPr lang="zh-CN" altLang="zh-CN" sz="2800" dirty="0"/>
          </a:p>
        </p:txBody>
      </p:sp>
      <p:graphicFrame>
        <p:nvGraphicFramePr>
          <p:cNvPr id="6" name="表格 5">
            <a:extLst>
              <a:ext uri="{FF2B5EF4-FFF2-40B4-BE49-F238E27FC236}">
                <a16:creationId xmlns="" xmlns:a16="http://schemas.microsoft.com/office/drawing/2014/main" id="{E2379EF5-7B5A-4FF9-8F96-419920BA26EF}"/>
              </a:ext>
            </a:extLst>
          </p:cNvPr>
          <p:cNvGraphicFramePr>
            <a:graphicFrameLocks noGrp="1"/>
          </p:cNvGraphicFramePr>
          <p:nvPr>
            <p:extLst>
              <p:ext uri="{D42A27DB-BD31-4B8C-83A1-F6EECF244321}">
                <p14:modId xmlns:p14="http://schemas.microsoft.com/office/powerpoint/2010/main" val="3895813323"/>
              </p:ext>
            </p:extLst>
          </p:nvPr>
        </p:nvGraphicFramePr>
        <p:xfrm>
          <a:off x="344715" y="934233"/>
          <a:ext cx="11502570" cy="5547360"/>
        </p:xfrm>
        <a:graphic>
          <a:graphicData uri="http://schemas.openxmlformats.org/drawingml/2006/table">
            <a:tbl>
              <a:tblPr firstRow="1" firstCol="1" bandRow="1">
                <a:tableStyleId>{5C22544A-7EE6-4342-B048-85BDC9FD1C3A}</a:tableStyleId>
              </a:tblPr>
              <a:tblGrid>
                <a:gridCol w="1164771">
                  <a:extLst>
                    <a:ext uri="{9D8B030D-6E8A-4147-A177-3AD203B41FA5}">
                      <a16:colId xmlns="" xmlns:a16="http://schemas.microsoft.com/office/drawing/2014/main" val="637977757"/>
                    </a:ext>
                  </a:extLst>
                </a:gridCol>
                <a:gridCol w="3526971">
                  <a:extLst>
                    <a:ext uri="{9D8B030D-6E8A-4147-A177-3AD203B41FA5}">
                      <a16:colId xmlns="" xmlns:a16="http://schemas.microsoft.com/office/drawing/2014/main" val="2486586523"/>
                    </a:ext>
                  </a:extLst>
                </a:gridCol>
                <a:gridCol w="3280229">
                  <a:extLst>
                    <a:ext uri="{9D8B030D-6E8A-4147-A177-3AD203B41FA5}">
                      <a16:colId xmlns="" xmlns:a16="http://schemas.microsoft.com/office/drawing/2014/main" val="3393305420"/>
                    </a:ext>
                  </a:extLst>
                </a:gridCol>
                <a:gridCol w="3530599">
                  <a:extLst>
                    <a:ext uri="{9D8B030D-6E8A-4147-A177-3AD203B41FA5}">
                      <a16:colId xmlns="" xmlns:a16="http://schemas.microsoft.com/office/drawing/2014/main" val="4258651266"/>
                    </a:ext>
                  </a:extLst>
                </a:gridCol>
              </a:tblGrid>
              <a:tr h="0">
                <a:tc>
                  <a:txBody>
                    <a:bodyPr/>
                    <a:lstStyle/>
                    <a:p>
                      <a:pPr algn="ctr">
                        <a:lnSpc>
                          <a:spcPct val="130000"/>
                        </a:lnSpc>
                        <a:spcAft>
                          <a:spcPts val="0"/>
                        </a:spcAft>
                      </a:pPr>
                      <a:r>
                        <a:rPr lang="zh-CN" sz="2800" b="0">
                          <a:solidFill>
                            <a:schemeClr val="tx1"/>
                          </a:solidFill>
                          <a:effectLst/>
                        </a:rPr>
                        <a:t>方法</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a:solidFill>
                            <a:schemeClr val="tx1"/>
                          </a:solidFill>
                          <a:effectLst/>
                        </a:rPr>
                        <a:t>微热法</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a:solidFill>
                            <a:schemeClr val="tx1"/>
                          </a:solidFill>
                          <a:effectLst/>
                        </a:rPr>
                        <a:t>液差法</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a:solidFill>
                            <a:schemeClr val="tx1"/>
                          </a:solidFill>
                          <a:effectLst/>
                        </a:rPr>
                        <a:t>外压法</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249932420"/>
                  </a:ext>
                </a:extLst>
              </a:tr>
              <a:tr h="0">
                <a:tc>
                  <a:txBody>
                    <a:bodyPr/>
                    <a:lstStyle/>
                    <a:p>
                      <a:pPr algn="ctr">
                        <a:lnSpc>
                          <a:spcPct val="130000"/>
                        </a:lnSpc>
                        <a:spcAft>
                          <a:spcPts val="0"/>
                        </a:spcAft>
                      </a:pPr>
                      <a:r>
                        <a:rPr lang="zh-CN" sz="2800" b="0">
                          <a:solidFill>
                            <a:schemeClr val="tx1"/>
                          </a:solidFill>
                          <a:effectLst/>
                        </a:rPr>
                        <a:t>具体</a:t>
                      </a:r>
                    </a:p>
                    <a:p>
                      <a:pPr algn="ctr">
                        <a:lnSpc>
                          <a:spcPct val="130000"/>
                        </a:lnSpc>
                        <a:spcAft>
                          <a:spcPts val="0"/>
                        </a:spcAft>
                      </a:pPr>
                      <a:r>
                        <a:rPr lang="zh-CN" sz="2800" b="0">
                          <a:solidFill>
                            <a:schemeClr val="tx1"/>
                          </a:solidFill>
                          <a:effectLst/>
                        </a:rPr>
                        <a:t>操作</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30000"/>
                        </a:lnSpc>
                        <a:spcAft>
                          <a:spcPts val="0"/>
                        </a:spcAft>
                      </a:pPr>
                      <a:r>
                        <a:rPr lang="zh-CN" sz="2800" b="0">
                          <a:solidFill>
                            <a:schemeClr val="tx1"/>
                          </a:solidFill>
                          <a:effectLst/>
                        </a:rPr>
                        <a:t>塞紧橡胶塞</a:t>
                      </a:r>
                      <a:r>
                        <a:rPr lang="en-US" sz="2800" b="0">
                          <a:solidFill>
                            <a:schemeClr val="tx1"/>
                          </a:solidFill>
                          <a:effectLst/>
                        </a:rPr>
                        <a:t>,</a:t>
                      </a:r>
                      <a:r>
                        <a:rPr lang="zh-CN" sz="2800" b="0">
                          <a:solidFill>
                            <a:schemeClr val="tx1"/>
                          </a:solidFill>
                          <a:effectLst/>
                        </a:rPr>
                        <a:t>将导气管末端伸入盛有水的烧杯中</a:t>
                      </a:r>
                      <a:r>
                        <a:rPr lang="en-US" sz="2800" b="0">
                          <a:solidFill>
                            <a:schemeClr val="tx1"/>
                          </a:solidFill>
                          <a:effectLst/>
                        </a:rPr>
                        <a:t>,</a:t>
                      </a:r>
                      <a:r>
                        <a:rPr lang="zh-CN" sz="2800" b="0">
                          <a:solidFill>
                            <a:schemeClr val="tx1"/>
                          </a:solidFill>
                          <a:effectLst/>
                        </a:rPr>
                        <a:t>用手</a:t>
                      </a:r>
                      <a:r>
                        <a:rPr lang="en-US" sz="2800" b="0">
                          <a:solidFill>
                            <a:schemeClr val="tx1"/>
                          </a:solidFill>
                          <a:effectLst/>
                        </a:rPr>
                        <a:t>(</a:t>
                      </a:r>
                      <a:r>
                        <a:rPr lang="zh-CN" sz="2800" b="0">
                          <a:solidFill>
                            <a:schemeClr val="tx1"/>
                          </a:solidFill>
                          <a:effectLst/>
                        </a:rPr>
                        <a:t>或用热毛巾</a:t>
                      </a:r>
                      <a:r>
                        <a:rPr lang="en-US" sz="2800" b="0">
                          <a:solidFill>
                            <a:schemeClr val="tx1"/>
                          </a:solidFill>
                          <a:effectLst/>
                        </a:rPr>
                        <a:t>)</a:t>
                      </a:r>
                      <a:r>
                        <a:rPr lang="zh-CN" sz="2800" b="0">
                          <a:solidFill>
                            <a:schemeClr val="tx1"/>
                          </a:solidFill>
                          <a:effectLst/>
                        </a:rPr>
                        <a:t>捂热烧瓶</a:t>
                      </a:r>
                      <a:endParaRPr lang="zh-CN" sz="2800" b="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30000"/>
                        </a:lnSpc>
                        <a:spcAft>
                          <a:spcPts val="0"/>
                        </a:spcAft>
                      </a:pPr>
                      <a:r>
                        <a:rPr lang="zh-CN" sz="2800" b="0">
                          <a:solidFill>
                            <a:schemeClr val="tx1"/>
                          </a:solidFill>
                          <a:effectLst/>
                        </a:rPr>
                        <a:t>塞紧橡胶塞</a:t>
                      </a:r>
                      <a:r>
                        <a:rPr lang="en-US" sz="2800" b="0">
                          <a:solidFill>
                            <a:schemeClr val="tx1"/>
                          </a:solidFill>
                          <a:effectLst/>
                        </a:rPr>
                        <a:t>,</a:t>
                      </a:r>
                      <a:r>
                        <a:rPr lang="zh-CN" sz="2800" b="0">
                          <a:solidFill>
                            <a:schemeClr val="tx1"/>
                          </a:solidFill>
                          <a:effectLst/>
                        </a:rPr>
                        <a:t>关闭止水夹</a:t>
                      </a:r>
                      <a:r>
                        <a:rPr lang="en-US" sz="2800" b="0">
                          <a:solidFill>
                            <a:schemeClr val="tx1"/>
                          </a:solidFill>
                          <a:effectLst/>
                        </a:rPr>
                        <a:t>,</a:t>
                      </a:r>
                      <a:r>
                        <a:rPr lang="zh-CN" sz="2800" b="0">
                          <a:solidFill>
                            <a:schemeClr val="tx1"/>
                          </a:solidFill>
                          <a:effectLst/>
                        </a:rPr>
                        <a:t>从长颈漏斗向试管中注水</a:t>
                      </a:r>
                      <a:endParaRPr lang="zh-CN" sz="2800" b="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30000"/>
                        </a:lnSpc>
                        <a:spcAft>
                          <a:spcPts val="0"/>
                        </a:spcAft>
                      </a:pPr>
                      <a:r>
                        <a:rPr lang="zh-CN" sz="2800" b="0" dirty="0">
                          <a:solidFill>
                            <a:schemeClr val="tx1"/>
                          </a:solidFill>
                          <a:effectLst/>
                        </a:rPr>
                        <a:t>塞紧橡胶塞</a:t>
                      </a:r>
                      <a:r>
                        <a:rPr lang="en-US" sz="2800" b="0" dirty="0">
                          <a:solidFill>
                            <a:schemeClr val="tx1"/>
                          </a:solidFill>
                          <a:effectLst/>
                        </a:rPr>
                        <a:t>,</a:t>
                      </a:r>
                      <a:r>
                        <a:rPr lang="zh-CN" sz="2800" b="0" dirty="0">
                          <a:solidFill>
                            <a:schemeClr val="tx1"/>
                          </a:solidFill>
                          <a:effectLst/>
                        </a:rPr>
                        <a:t>打开止水夹</a:t>
                      </a:r>
                      <a:r>
                        <a:rPr lang="en-US" sz="2800" b="0" dirty="0">
                          <a:solidFill>
                            <a:schemeClr val="tx1"/>
                          </a:solidFill>
                          <a:effectLst/>
                        </a:rPr>
                        <a:t>,</a:t>
                      </a:r>
                      <a:r>
                        <a:rPr lang="zh-CN" sz="2800" b="0" dirty="0">
                          <a:solidFill>
                            <a:schemeClr val="tx1"/>
                          </a:solidFill>
                          <a:effectLst/>
                        </a:rPr>
                        <a:t>推动或拉动注射器</a:t>
                      </a:r>
                      <a:endParaRPr lang="zh-CN" sz="2800" b="0" dirty="0">
                        <a:solidFill>
                          <a:schemeClr val="tx1"/>
                        </a:solidFill>
                        <a:effectLst/>
                        <a:latin typeface="NEU-BZ-S92"/>
                        <a:ea typeface="方正书宋_GBK"/>
                        <a:cs typeface="Times New Roman" panose="02020603050405020304" pitchFamily="18" charset="0"/>
                      </a:endParaRPr>
                    </a:p>
                  </a:txBody>
                  <a:tcPr marL="20320" marR="203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766548903"/>
                  </a:ext>
                </a:extLst>
              </a:tr>
              <a:tr h="0">
                <a:tc>
                  <a:txBody>
                    <a:bodyPr/>
                    <a:lstStyle/>
                    <a:p>
                      <a:pPr algn="ctr">
                        <a:lnSpc>
                          <a:spcPct val="130000"/>
                        </a:lnSpc>
                        <a:spcAft>
                          <a:spcPts val="0"/>
                        </a:spcAft>
                      </a:pPr>
                      <a:r>
                        <a:rPr lang="zh-CN" sz="2800" b="0">
                          <a:solidFill>
                            <a:srgbClr val="000000"/>
                          </a:solidFill>
                          <a:effectLst/>
                          <a:latin typeface="NEU-BZ-S92"/>
                          <a:ea typeface="方正黑体_GBK"/>
                          <a:cs typeface="Times New Roman" panose="02020603050405020304" pitchFamily="18" charset="0"/>
                        </a:rPr>
                        <a:t>现象</a:t>
                      </a:r>
                      <a:endParaRPr lang="zh-CN" sz="2800" b="0">
                        <a:solidFill>
                          <a:srgbClr val="000000"/>
                        </a:solidFill>
                        <a:effectLst/>
                        <a:latin typeface="NEU-BZ-S92"/>
                        <a:ea typeface="方正书宋_GBK"/>
                        <a:cs typeface="Times New Roman" panose="02020603050405020304" pitchFamily="18" charset="0"/>
                      </a:endParaRPr>
                    </a:p>
                    <a:p>
                      <a:pPr algn="ctr">
                        <a:lnSpc>
                          <a:spcPct val="130000"/>
                        </a:lnSpc>
                        <a:spcAft>
                          <a:spcPts val="0"/>
                        </a:spcAft>
                      </a:pPr>
                      <a:r>
                        <a:rPr lang="zh-CN" sz="2800" b="0">
                          <a:solidFill>
                            <a:srgbClr val="000000"/>
                          </a:solidFill>
                          <a:effectLst/>
                          <a:latin typeface="NEU-BZ-S92"/>
                          <a:ea typeface="方正黑体_GBK"/>
                          <a:cs typeface="Times New Roman" panose="02020603050405020304" pitchFamily="18" charset="0"/>
                        </a:rPr>
                        <a:t>说明</a:t>
                      </a:r>
                      <a:endParaRPr lang="zh-CN" sz="2800" b="0">
                        <a:solidFill>
                          <a:srgbClr val="000000"/>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30000"/>
                        </a:lnSpc>
                        <a:spcAft>
                          <a:spcPts val="0"/>
                        </a:spcAft>
                      </a:pPr>
                      <a:r>
                        <a:rPr lang="zh-CN" sz="2800" b="0">
                          <a:solidFill>
                            <a:srgbClr val="000000"/>
                          </a:solidFill>
                          <a:effectLst/>
                          <a:latin typeface="NEU-BZ-S92"/>
                          <a:ea typeface="方正书宋_GBK"/>
                          <a:cs typeface="Times New Roman" panose="02020603050405020304" pitchFamily="18" charset="0"/>
                        </a:rPr>
                        <a:t>烧杯中有气泡产生</a:t>
                      </a:r>
                      <a:r>
                        <a:rPr lang="en-US" sz="2800" b="0">
                          <a:solidFill>
                            <a:srgbClr val="000000"/>
                          </a:solidFill>
                          <a:effectLst/>
                          <a:latin typeface="方正书宋_GBK"/>
                          <a:ea typeface="方正书宋_GBK"/>
                          <a:cs typeface="Times New Roman" panose="02020603050405020304" pitchFamily="18" charset="0"/>
                        </a:rPr>
                        <a:t>,</a:t>
                      </a:r>
                      <a:r>
                        <a:rPr lang="zh-CN" sz="2800" b="0">
                          <a:solidFill>
                            <a:srgbClr val="000000"/>
                          </a:solidFill>
                          <a:effectLst/>
                          <a:latin typeface="NEU-BZ-S92"/>
                          <a:ea typeface="方正书宋_GBK"/>
                          <a:cs typeface="Times New Roman" panose="02020603050405020304" pitchFamily="18" charset="0"/>
                        </a:rPr>
                        <a:t>停止微热</a:t>
                      </a:r>
                      <a:r>
                        <a:rPr lang="en-US" sz="2800" b="0">
                          <a:solidFill>
                            <a:srgbClr val="000000"/>
                          </a:solidFill>
                          <a:effectLst/>
                          <a:latin typeface="方正书宋_GBK"/>
                          <a:ea typeface="方正书宋_GBK"/>
                          <a:cs typeface="Times New Roman" panose="02020603050405020304" pitchFamily="18" charset="0"/>
                        </a:rPr>
                        <a:t>,</a:t>
                      </a:r>
                      <a:r>
                        <a:rPr lang="zh-CN" sz="2800" b="0">
                          <a:solidFill>
                            <a:srgbClr val="000000"/>
                          </a:solidFill>
                          <a:effectLst/>
                          <a:latin typeface="NEU-BZ-S92"/>
                          <a:ea typeface="方正书宋_GBK"/>
                          <a:cs typeface="Times New Roman" panose="02020603050405020304" pitchFamily="18" charset="0"/>
                        </a:rPr>
                        <a:t>冷却后导气管末端形成一段水柱</a:t>
                      </a:r>
                      <a:r>
                        <a:rPr lang="en-US" sz="2800" b="0">
                          <a:solidFill>
                            <a:srgbClr val="000000"/>
                          </a:solidFill>
                          <a:effectLst/>
                          <a:latin typeface="方正书宋_GBK"/>
                          <a:ea typeface="方正书宋_GBK"/>
                          <a:cs typeface="Times New Roman" panose="02020603050405020304" pitchFamily="18" charset="0"/>
                        </a:rPr>
                        <a:t>,</a:t>
                      </a:r>
                      <a:r>
                        <a:rPr lang="zh-CN" sz="2800" b="0">
                          <a:solidFill>
                            <a:srgbClr val="000000"/>
                          </a:solidFill>
                          <a:effectLst/>
                          <a:latin typeface="NEU-BZ-S92"/>
                          <a:ea typeface="方正书宋_GBK"/>
                          <a:cs typeface="Times New Roman" panose="02020603050405020304" pitchFamily="18" charset="0"/>
                        </a:rPr>
                        <a:t>且保持一段时间不下降</a:t>
                      </a: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30000"/>
                        </a:lnSpc>
                        <a:spcAft>
                          <a:spcPts val="0"/>
                        </a:spcAft>
                      </a:pPr>
                      <a:r>
                        <a:rPr lang="zh-CN" sz="2800" b="0">
                          <a:solidFill>
                            <a:srgbClr val="000000"/>
                          </a:solidFill>
                          <a:effectLst/>
                          <a:latin typeface="NEU-BZ-S92"/>
                          <a:ea typeface="方正书宋_GBK"/>
                          <a:cs typeface="Times New Roman" panose="02020603050405020304" pitchFamily="18" charset="0"/>
                        </a:rPr>
                        <a:t>停止加水后</a:t>
                      </a:r>
                      <a:r>
                        <a:rPr lang="en-US" sz="2800" b="0">
                          <a:solidFill>
                            <a:srgbClr val="000000"/>
                          </a:solidFill>
                          <a:effectLst/>
                          <a:latin typeface="方正书宋_GBK"/>
                          <a:ea typeface="方正书宋_GBK"/>
                          <a:cs typeface="Times New Roman" panose="02020603050405020304" pitchFamily="18" charset="0"/>
                        </a:rPr>
                        <a:t>,</a:t>
                      </a:r>
                      <a:r>
                        <a:rPr lang="zh-CN" sz="2800" b="0">
                          <a:solidFill>
                            <a:srgbClr val="000000"/>
                          </a:solidFill>
                          <a:effectLst/>
                          <a:latin typeface="NEU-BZ-S92"/>
                          <a:ea typeface="方正书宋_GBK"/>
                          <a:cs typeface="Times New Roman" panose="02020603050405020304" pitchFamily="18" charset="0"/>
                        </a:rPr>
                        <a:t>长颈漏斗中的液面高于试管中的液面</a:t>
                      </a:r>
                      <a:r>
                        <a:rPr lang="en-US" sz="2800" b="0">
                          <a:solidFill>
                            <a:srgbClr val="000000"/>
                          </a:solidFill>
                          <a:effectLst/>
                          <a:latin typeface="方正书宋_GBK"/>
                          <a:ea typeface="方正书宋_GBK"/>
                          <a:cs typeface="Times New Roman" panose="02020603050405020304" pitchFamily="18" charset="0"/>
                        </a:rPr>
                        <a:t>,</a:t>
                      </a:r>
                      <a:r>
                        <a:rPr lang="zh-CN" sz="2800" b="0">
                          <a:solidFill>
                            <a:srgbClr val="000000"/>
                          </a:solidFill>
                          <a:effectLst/>
                          <a:latin typeface="NEU-BZ-S92"/>
                          <a:ea typeface="方正书宋_GBK"/>
                          <a:cs typeface="Times New Roman" panose="02020603050405020304" pitchFamily="18" charset="0"/>
                        </a:rPr>
                        <a:t>且一段时间内液面差不变</a:t>
                      </a: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30000"/>
                        </a:lnSpc>
                        <a:spcAft>
                          <a:spcPts val="0"/>
                        </a:spcAft>
                      </a:pPr>
                      <a:r>
                        <a:rPr lang="zh-CN" sz="2800" b="0" dirty="0">
                          <a:solidFill>
                            <a:srgbClr val="000000"/>
                          </a:solidFill>
                          <a:effectLst/>
                          <a:latin typeface="NEU-BZ-S92"/>
                          <a:ea typeface="方正书宋_GBK"/>
                          <a:cs typeface="Times New Roman" panose="02020603050405020304" pitchFamily="18" charset="0"/>
                        </a:rPr>
                        <a:t>推动注射器之后</a:t>
                      </a:r>
                      <a:r>
                        <a:rPr lang="en-US" sz="2800" b="0" dirty="0">
                          <a:solidFill>
                            <a:srgbClr val="000000"/>
                          </a:solidFill>
                          <a:effectLst/>
                          <a:latin typeface="方正书宋_GBK"/>
                          <a:ea typeface="方正书宋_GBK"/>
                          <a:cs typeface="Times New Roman" panose="02020603050405020304" pitchFamily="18" charset="0"/>
                        </a:rPr>
                        <a:t>,</a:t>
                      </a:r>
                      <a:r>
                        <a:rPr lang="zh-CN" sz="2800" b="0" dirty="0">
                          <a:solidFill>
                            <a:srgbClr val="000000"/>
                          </a:solidFill>
                          <a:effectLst/>
                          <a:latin typeface="NEU-BZ-S92"/>
                          <a:ea typeface="方正书宋_GBK"/>
                          <a:cs typeface="Times New Roman" panose="02020603050405020304" pitchFamily="18" charset="0"/>
                        </a:rPr>
                        <a:t>导管中出现一段水柱</a:t>
                      </a:r>
                      <a:r>
                        <a:rPr lang="en-US" sz="2800" b="0" dirty="0">
                          <a:solidFill>
                            <a:srgbClr val="000000"/>
                          </a:solidFill>
                          <a:effectLst/>
                          <a:latin typeface="方正书宋_GBK"/>
                          <a:ea typeface="方正书宋_GBK"/>
                          <a:cs typeface="Times New Roman" panose="02020603050405020304" pitchFamily="18" charset="0"/>
                        </a:rPr>
                        <a:t>,</a:t>
                      </a:r>
                      <a:r>
                        <a:rPr lang="zh-CN" sz="2800" b="0" dirty="0">
                          <a:solidFill>
                            <a:srgbClr val="000000"/>
                          </a:solidFill>
                          <a:effectLst/>
                          <a:latin typeface="NEU-BZ-S92"/>
                          <a:ea typeface="方正书宋_GBK"/>
                          <a:cs typeface="Times New Roman" panose="02020603050405020304" pitchFamily="18" charset="0"/>
                        </a:rPr>
                        <a:t>且一段时间内液面差不变</a:t>
                      </a:r>
                      <a:r>
                        <a:rPr lang="en-US" sz="2800" b="0" dirty="0">
                          <a:solidFill>
                            <a:srgbClr val="000000"/>
                          </a:solidFill>
                          <a:effectLst/>
                          <a:latin typeface="方正书宋_GBK"/>
                          <a:ea typeface="方正书宋_GBK"/>
                          <a:cs typeface="Times New Roman" panose="02020603050405020304" pitchFamily="18" charset="0"/>
                        </a:rPr>
                        <a:t>;</a:t>
                      </a:r>
                      <a:r>
                        <a:rPr lang="zh-CN" sz="2800" b="0" dirty="0">
                          <a:solidFill>
                            <a:srgbClr val="000000"/>
                          </a:solidFill>
                          <a:effectLst/>
                          <a:latin typeface="NEU-BZ-S92"/>
                          <a:ea typeface="方正书宋_GBK"/>
                          <a:cs typeface="Times New Roman" panose="02020603050405020304" pitchFamily="18" charset="0"/>
                        </a:rPr>
                        <a:t>拉动注射器之后</a:t>
                      </a:r>
                      <a:r>
                        <a:rPr lang="en-US" sz="2800" b="0" dirty="0">
                          <a:solidFill>
                            <a:srgbClr val="000000"/>
                          </a:solidFill>
                          <a:effectLst/>
                          <a:latin typeface="方正书宋_GBK"/>
                          <a:ea typeface="方正书宋_GBK"/>
                          <a:cs typeface="Times New Roman" panose="02020603050405020304" pitchFamily="18" charset="0"/>
                        </a:rPr>
                        <a:t>,</a:t>
                      </a:r>
                      <a:r>
                        <a:rPr lang="zh-CN" sz="2800" b="0" dirty="0">
                          <a:solidFill>
                            <a:srgbClr val="000000"/>
                          </a:solidFill>
                          <a:effectLst/>
                          <a:latin typeface="NEU-BZ-S92"/>
                          <a:ea typeface="方正书宋_GBK"/>
                          <a:cs typeface="Times New Roman" panose="02020603050405020304" pitchFamily="18" charset="0"/>
                        </a:rPr>
                        <a:t>试管中产生气泡</a:t>
                      </a:r>
                    </a:p>
                  </a:txBody>
                  <a:tcPr marL="20320" marR="203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873474281"/>
                  </a:ext>
                </a:extLst>
              </a:tr>
            </a:tbl>
          </a:graphicData>
        </a:graphic>
      </p:graphicFrame>
    </p:spTree>
    <p:extLst>
      <p:ext uri="{BB962C8B-B14F-4D97-AF65-F5344CB8AC3E}">
        <p14:creationId xmlns:p14="http://schemas.microsoft.com/office/powerpoint/2010/main" val="19472018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 xmlns:a16="http://schemas.microsoft.com/office/drawing/2014/main" id="{E21ABC8D-1C46-4B5A-9C88-3EA50E8EBABA}"/>
              </a:ext>
            </a:extLst>
          </p:cNvPr>
          <p:cNvSpPr/>
          <p:nvPr/>
        </p:nvSpPr>
        <p:spPr>
          <a:xfrm>
            <a:off x="9267824" y="0"/>
            <a:ext cx="194512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专题二十二  化学实验基础</a:t>
            </a:r>
          </a:p>
        </p:txBody>
      </p:sp>
      <p:sp>
        <p:nvSpPr>
          <p:cNvPr id="10" name="矩形 9">
            <a:extLst>
              <a:ext uri="{FF2B5EF4-FFF2-40B4-BE49-F238E27FC236}">
                <a16:creationId xmlns="" xmlns:a16="http://schemas.microsoft.com/office/drawing/2014/main" id="{624ADB48-4E96-4B52-B003-1986B52AF0A6}"/>
              </a:ext>
            </a:extLst>
          </p:cNvPr>
          <p:cNvSpPr/>
          <p:nvPr/>
        </p:nvSpPr>
        <p:spPr>
          <a:xfrm>
            <a:off x="234043" y="259337"/>
            <a:ext cx="11723913" cy="6555641"/>
          </a:xfrm>
          <a:prstGeom prst="rect">
            <a:avLst/>
          </a:prstGeom>
        </p:spPr>
        <p:txBody>
          <a:bodyPr wrap="square">
            <a:spAutoFit/>
          </a:bodyPr>
          <a:lstStyle/>
          <a:p>
            <a:pPr>
              <a:lnSpc>
                <a:spcPct val="150000"/>
              </a:lnSpc>
            </a:pPr>
            <a:r>
              <a:rPr lang="zh-CN" altLang="en-US" sz="2800" b="1" dirty="0">
                <a:solidFill>
                  <a:srgbClr val="DA251C"/>
                </a:solidFill>
              </a:rPr>
              <a:t>注意</a:t>
            </a:r>
            <a:r>
              <a:rPr lang="zh-CN" altLang="en-US" sz="2800" dirty="0"/>
              <a:t>    </a:t>
            </a:r>
            <a:r>
              <a:rPr lang="zh-CN" altLang="zh-CN" sz="2800" dirty="0"/>
              <a:t>装置气密性的检查必须在放入药品之前进行。</a:t>
            </a:r>
          </a:p>
          <a:p>
            <a:pPr>
              <a:lnSpc>
                <a:spcPct val="150000"/>
              </a:lnSpc>
            </a:pPr>
            <a:r>
              <a:rPr lang="en-US" altLang="zh-CN" sz="2800" b="1" dirty="0"/>
              <a:t>2.</a:t>
            </a:r>
            <a:r>
              <a:rPr lang="zh-CN" altLang="zh-CN" sz="2800" b="1" dirty="0"/>
              <a:t>熟记化学实验规范操作</a:t>
            </a:r>
            <a:r>
              <a:rPr lang="en-US" altLang="zh-CN" sz="2800" b="1" dirty="0"/>
              <a:t>“</a:t>
            </a:r>
            <a:r>
              <a:rPr lang="zh-CN" altLang="zh-CN" sz="2800" b="1" dirty="0"/>
              <a:t>四要领</a:t>
            </a:r>
            <a:r>
              <a:rPr lang="en-US" altLang="zh-CN" sz="2800" b="1" dirty="0"/>
              <a:t>”</a:t>
            </a:r>
            <a:endParaRPr lang="zh-CN" altLang="zh-CN" sz="2800" b="1" dirty="0"/>
          </a:p>
          <a:p>
            <a:pPr>
              <a:lnSpc>
                <a:spcPct val="150000"/>
              </a:lnSpc>
            </a:pPr>
            <a:r>
              <a:rPr lang="en-US" altLang="zh-CN" sz="2800" dirty="0"/>
              <a:t>(1)</a:t>
            </a:r>
            <a:r>
              <a:rPr lang="zh-CN" altLang="zh-CN" sz="2800" dirty="0"/>
              <a:t>明确化学实验中的</a:t>
            </a:r>
            <a:r>
              <a:rPr lang="en-US" altLang="zh-CN" sz="2800" dirty="0"/>
              <a:t>6</a:t>
            </a:r>
            <a:r>
              <a:rPr lang="zh-CN" altLang="zh-CN" sz="2800" dirty="0"/>
              <a:t>个</a:t>
            </a:r>
            <a:r>
              <a:rPr lang="en-US" altLang="zh-CN" sz="2800" dirty="0"/>
              <a:t>“</a:t>
            </a:r>
            <a:r>
              <a:rPr lang="zh-CN" altLang="zh-CN" sz="2800" dirty="0"/>
              <a:t>第一步</a:t>
            </a:r>
            <a:r>
              <a:rPr lang="en-US" altLang="zh-CN" sz="2800" dirty="0"/>
              <a:t>”</a:t>
            </a:r>
            <a:endParaRPr lang="zh-CN" altLang="zh-CN" sz="2800" dirty="0"/>
          </a:p>
          <a:p>
            <a:pPr>
              <a:lnSpc>
                <a:spcPct val="150000"/>
              </a:lnSpc>
            </a:pPr>
            <a:r>
              <a:rPr lang="en-US" altLang="zh-CN" sz="2800" dirty="0"/>
              <a:t>①</a:t>
            </a:r>
            <a:r>
              <a:rPr lang="zh-CN" altLang="zh-CN" sz="2800" dirty="0"/>
              <a:t>检查装置气密性</a:t>
            </a:r>
            <a:r>
              <a:rPr lang="en-US" altLang="zh-CN" sz="2800" dirty="0"/>
              <a:t>——</a:t>
            </a:r>
            <a:r>
              <a:rPr lang="zh-CN" altLang="zh-CN" sz="2800" dirty="0"/>
              <a:t>制取气体、验证气体的性质等与气体有关的实验操作。</a:t>
            </a:r>
          </a:p>
          <a:p>
            <a:pPr>
              <a:lnSpc>
                <a:spcPct val="150000"/>
              </a:lnSpc>
            </a:pPr>
            <a:r>
              <a:rPr lang="en-US" altLang="zh-CN" sz="2800" dirty="0"/>
              <a:t>②</a:t>
            </a:r>
            <a:r>
              <a:rPr lang="zh-CN" altLang="zh-CN" sz="2800" dirty="0"/>
              <a:t>检查是否漏液</a:t>
            </a:r>
            <a:r>
              <a:rPr lang="en-US" altLang="zh-CN" sz="2800" dirty="0"/>
              <a:t>——</a:t>
            </a:r>
            <a:r>
              <a:rPr lang="zh-CN" altLang="zh-CN" sz="2800" dirty="0"/>
              <a:t>滴定管、容量瓶、分液漏斗等的使用。</a:t>
            </a:r>
          </a:p>
          <a:p>
            <a:pPr>
              <a:lnSpc>
                <a:spcPct val="150000"/>
              </a:lnSpc>
            </a:pPr>
            <a:r>
              <a:rPr lang="en-US" altLang="zh-CN" sz="2800" dirty="0"/>
              <a:t>③</a:t>
            </a:r>
            <a:r>
              <a:rPr lang="zh-CN" altLang="zh-CN" sz="2800" dirty="0"/>
              <a:t>调</a:t>
            </a:r>
            <a:r>
              <a:rPr lang="en-US" altLang="zh-CN" sz="2800" dirty="0"/>
              <a:t>“0”</a:t>
            </a:r>
            <a:r>
              <a:rPr lang="zh-CN" altLang="zh-CN" sz="2800" dirty="0"/>
              <a:t>点</a:t>
            </a:r>
            <a:r>
              <a:rPr lang="en-US" altLang="zh-CN" sz="2800" dirty="0"/>
              <a:t>——</a:t>
            </a:r>
            <a:r>
              <a:rPr lang="zh-CN" altLang="zh-CN" sz="2800" dirty="0"/>
              <a:t>托盘天平等的使用。</a:t>
            </a:r>
          </a:p>
          <a:p>
            <a:pPr>
              <a:lnSpc>
                <a:spcPct val="150000"/>
              </a:lnSpc>
            </a:pPr>
            <a:r>
              <a:rPr lang="en-US" altLang="zh-CN" sz="2800" dirty="0"/>
              <a:t>④</a:t>
            </a:r>
            <a:r>
              <a:rPr lang="zh-CN" altLang="zh-CN" sz="2800" dirty="0"/>
              <a:t>验纯</a:t>
            </a:r>
            <a:r>
              <a:rPr lang="en-US" altLang="zh-CN" sz="2800" dirty="0"/>
              <a:t>——</a:t>
            </a:r>
            <a:r>
              <a:rPr lang="zh-CN" altLang="zh-CN" sz="2800" dirty="0"/>
              <a:t>点燃可燃性气体等。</a:t>
            </a:r>
          </a:p>
          <a:p>
            <a:pPr>
              <a:lnSpc>
                <a:spcPct val="150000"/>
              </a:lnSpc>
            </a:pPr>
            <a:r>
              <a:rPr lang="en-US" altLang="zh-CN" sz="2800" dirty="0"/>
              <a:t>⑤</a:t>
            </a:r>
            <a:r>
              <a:rPr lang="zh-CN" altLang="zh-CN" sz="2800" dirty="0"/>
              <a:t>分别取少量溶液</a:t>
            </a:r>
            <a:r>
              <a:rPr lang="en-US" altLang="zh-CN" sz="2800" dirty="0"/>
              <a:t>——</a:t>
            </a:r>
            <a:r>
              <a:rPr lang="zh-CN" altLang="zh-CN" sz="2800" dirty="0"/>
              <a:t>未知溶液的鉴别等。</a:t>
            </a:r>
          </a:p>
          <a:p>
            <a:pPr>
              <a:lnSpc>
                <a:spcPct val="150000"/>
              </a:lnSpc>
            </a:pPr>
            <a:r>
              <a:rPr lang="en-US" altLang="zh-CN" sz="2800" dirty="0"/>
              <a:t>⑥</a:t>
            </a:r>
            <a:r>
              <a:rPr lang="zh-CN" altLang="zh-CN" sz="2800" dirty="0"/>
              <a:t>润湿</a:t>
            </a:r>
            <a:r>
              <a:rPr lang="en-US" altLang="zh-CN" sz="2800" dirty="0"/>
              <a:t>——</a:t>
            </a:r>
            <a:r>
              <a:rPr lang="zh-CN" altLang="zh-CN" sz="2800" dirty="0"/>
              <a:t>用红色石蕊试纸、蓝色石蕊试纸、淀粉</a:t>
            </a:r>
            <a:r>
              <a:rPr lang="en-US" altLang="zh-CN" sz="2800" dirty="0"/>
              <a:t>-KI</a:t>
            </a:r>
            <a:r>
              <a:rPr lang="zh-CN" altLang="zh-CN" sz="2800" dirty="0"/>
              <a:t>试纸检验某种气体。</a:t>
            </a:r>
          </a:p>
        </p:txBody>
      </p:sp>
    </p:spTree>
    <p:extLst>
      <p:ext uri="{BB962C8B-B14F-4D97-AF65-F5344CB8AC3E}">
        <p14:creationId xmlns:p14="http://schemas.microsoft.com/office/powerpoint/2010/main" val="6832154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hlinkClick r:id="rId2" action="ppaction://hlinksldjump"/>
          </p:cNvPr>
          <p:cNvSpPr/>
          <p:nvPr/>
        </p:nvSpPr>
        <p:spPr>
          <a:xfrm>
            <a:off x="1052445" y="889000"/>
            <a:ext cx="10996362" cy="3009900"/>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pPr>
              <a:lnSpc>
                <a:spcPct val="150000"/>
              </a:lnSpc>
            </a:pPr>
            <a:r>
              <a:rPr lang="zh-CN" altLang="en-US" sz="2800" dirty="0">
                <a:solidFill>
                  <a:schemeClr val="tx1"/>
                </a:solidFill>
              </a:rPr>
              <a:t>方法</a:t>
            </a:r>
            <a:r>
              <a:rPr lang="en-US" altLang="zh-CN" sz="2800" dirty="0">
                <a:solidFill>
                  <a:schemeClr val="tx1"/>
                </a:solidFill>
              </a:rPr>
              <a:t>1  </a:t>
            </a:r>
            <a:r>
              <a:rPr lang="zh-CN" altLang="en-US" sz="2800" dirty="0">
                <a:solidFill>
                  <a:schemeClr val="tx1"/>
                </a:solidFill>
              </a:rPr>
              <a:t>实验仪器的选择与使用</a:t>
            </a:r>
            <a:endParaRPr lang="en-US" altLang="zh-CN" sz="2800" dirty="0">
              <a:solidFill>
                <a:schemeClr val="tx1"/>
              </a:solidFill>
            </a:endParaRPr>
          </a:p>
          <a:p>
            <a:pPr>
              <a:lnSpc>
                <a:spcPct val="150000"/>
              </a:lnSpc>
            </a:pPr>
            <a:r>
              <a:rPr lang="zh-CN" altLang="en-US" sz="2800" dirty="0">
                <a:solidFill>
                  <a:schemeClr val="tx1"/>
                </a:solidFill>
              </a:rPr>
              <a:t>方法</a:t>
            </a:r>
            <a:r>
              <a:rPr lang="en-US" altLang="zh-CN" sz="2800" dirty="0">
                <a:solidFill>
                  <a:schemeClr val="tx1"/>
                </a:solidFill>
              </a:rPr>
              <a:t>2  </a:t>
            </a:r>
            <a:r>
              <a:rPr lang="zh-CN" altLang="en-US" sz="2800" dirty="0">
                <a:solidFill>
                  <a:schemeClr val="tx1"/>
                </a:solidFill>
              </a:rPr>
              <a:t>气体的制备、净化、干燥和收集</a:t>
            </a:r>
            <a:endParaRPr lang="en-US" altLang="zh-CN" sz="2800" dirty="0">
              <a:solidFill>
                <a:schemeClr val="tx1"/>
              </a:solidFill>
            </a:endParaRPr>
          </a:p>
          <a:p>
            <a:pPr>
              <a:lnSpc>
                <a:spcPct val="150000"/>
              </a:lnSpc>
            </a:pPr>
            <a:r>
              <a:rPr lang="zh-CN" altLang="en-US" sz="2800" dirty="0">
                <a:solidFill>
                  <a:schemeClr val="tx1"/>
                </a:solidFill>
              </a:rPr>
              <a:t>微课</a:t>
            </a:r>
            <a:r>
              <a:rPr lang="en-US" altLang="zh-CN" sz="2800" dirty="0">
                <a:solidFill>
                  <a:schemeClr val="tx1"/>
                </a:solidFill>
              </a:rPr>
              <a:t>16  </a:t>
            </a:r>
            <a:r>
              <a:rPr lang="zh-CN" altLang="en-US" sz="2800" dirty="0">
                <a:solidFill>
                  <a:schemeClr val="tx1"/>
                </a:solidFill>
              </a:rPr>
              <a:t>实验仪器的“一器多用”</a:t>
            </a:r>
            <a:endParaRPr lang="en-US" altLang="zh-CN" sz="2800" dirty="0">
              <a:solidFill>
                <a:schemeClr val="tx1"/>
              </a:solidFill>
            </a:endParaRPr>
          </a:p>
          <a:p>
            <a:pPr>
              <a:lnSpc>
                <a:spcPct val="150000"/>
              </a:lnSpc>
            </a:pPr>
            <a:endParaRPr lang="zh-CN" altLang="en-US" sz="2800" dirty="0">
              <a:solidFill>
                <a:schemeClr val="tx1"/>
              </a:solidFill>
            </a:endParaRPr>
          </a:p>
        </p:txBody>
      </p:sp>
      <p:sp>
        <p:nvSpPr>
          <p:cNvPr id="7" name="矩形 6">
            <a:extLst>
              <a:ext uri="{FF2B5EF4-FFF2-40B4-BE49-F238E27FC236}">
                <a16:creationId xmlns="" xmlns:a16="http://schemas.microsoft.com/office/drawing/2014/main" id="{68C1755D-3F0B-4C86-9674-F7CBDF82AAF6}"/>
              </a:ext>
            </a:extLst>
          </p:cNvPr>
          <p:cNvSpPr/>
          <p:nvPr/>
        </p:nvSpPr>
        <p:spPr>
          <a:xfrm>
            <a:off x="1052512" y="533127"/>
            <a:ext cx="10086975" cy="537845"/>
          </a:xfrm>
          <a:prstGeom prst="rect">
            <a:avLst/>
          </a:prstGeom>
          <a:noFill/>
          <a:ln>
            <a:noFill/>
          </a:ln>
        </p:spPr>
        <p:style>
          <a:lnRef idx="3">
            <a:schemeClr val="lt1"/>
          </a:lnRef>
          <a:fillRef idx="1">
            <a:schemeClr val="accent6"/>
          </a:fillRef>
          <a:effectRef idx="1">
            <a:schemeClr val="accent6"/>
          </a:effectRef>
          <a:fontRef idx="minor">
            <a:schemeClr val="lt1"/>
          </a:fontRef>
        </p:style>
        <p:txBody>
          <a:bodyPr anchor="ctr"/>
          <a:lstStyle/>
          <a:p>
            <a:r>
              <a:rPr lang="en-US" altLang="zh-CN" sz="2800" b="1" dirty="0">
                <a:solidFill>
                  <a:srgbClr val="DA251C"/>
                </a:solidFill>
                <a:cs typeface="微软雅黑" panose="020B0503020204020204" charset="-122"/>
              </a:rPr>
              <a:t>B</a:t>
            </a:r>
            <a:r>
              <a:rPr lang="zh-CN" altLang="en-US" sz="2800" b="1" dirty="0">
                <a:solidFill>
                  <a:srgbClr val="DA251C"/>
                </a:solidFill>
                <a:latin typeface="Calibri" panose="020F0502020204030204" pitchFamily="34" charset="0"/>
                <a:cs typeface="微软雅黑" panose="020B0503020204020204" charset="-122"/>
              </a:rPr>
              <a:t>方法帮</a:t>
            </a:r>
            <a:r>
              <a:rPr lang="en-US" altLang="zh-CN" sz="2800" b="1" dirty="0">
                <a:solidFill>
                  <a:srgbClr val="DA251C"/>
                </a:solidFill>
                <a:latin typeface="Calibri" panose="020F0502020204030204" pitchFamily="34" charset="0"/>
                <a:cs typeface="微软雅黑" panose="020B0503020204020204" charset="-122"/>
              </a:rPr>
              <a:t>·</a:t>
            </a:r>
            <a:r>
              <a:rPr lang="zh-CN" altLang="en-US" sz="2800" b="1" dirty="0">
                <a:solidFill>
                  <a:srgbClr val="DA251C"/>
                </a:solidFill>
                <a:latin typeface="Calibri" panose="020F0502020204030204" pitchFamily="34" charset="0"/>
                <a:cs typeface="微软雅黑" panose="020B0503020204020204" charset="-122"/>
              </a:rPr>
              <a:t>素养大提升</a:t>
            </a:r>
          </a:p>
        </p:txBody>
      </p:sp>
      <p:sp>
        <p:nvSpPr>
          <p:cNvPr id="4" name="矩形 3">
            <a:hlinkClick r:id="rId2" action="ppaction://hlinksldjump"/>
            <a:extLst>
              <a:ext uri="{FF2B5EF4-FFF2-40B4-BE49-F238E27FC236}">
                <a16:creationId xmlns="" xmlns:a16="http://schemas.microsoft.com/office/drawing/2014/main" id="{61560872-F1EC-40BC-AF98-E9D9F381619A}"/>
              </a:ext>
            </a:extLst>
          </p:cNvPr>
          <p:cNvSpPr/>
          <p:nvPr/>
        </p:nvSpPr>
        <p:spPr>
          <a:xfrm>
            <a:off x="1070792" y="4465955"/>
            <a:ext cx="10751887" cy="1860914"/>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pPr>
              <a:lnSpc>
                <a:spcPct val="150000"/>
              </a:lnSpc>
            </a:pPr>
            <a:r>
              <a:rPr lang="zh-CN" altLang="en-US" sz="2800" dirty="0">
                <a:solidFill>
                  <a:schemeClr val="tx1"/>
                </a:solidFill>
              </a:rPr>
              <a:t>考向</a:t>
            </a:r>
            <a:r>
              <a:rPr lang="en-US" altLang="zh-CN" sz="2800" dirty="0">
                <a:solidFill>
                  <a:schemeClr val="tx1"/>
                </a:solidFill>
              </a:rPr>
              <a:t>1  </a:t>
            </a:r>
            <a:r>
              <a:rPr lang="zh-CN" altLang="en-US" sz="2800" dirty="0">
                <a:solidFill>
                  <a:schemeClr val="tx1"/>
                </a:solidFill>
              </a:rPr>
              <a:t>化学实验的规范操作</a:t>
            </a:r>
            <a:endParaRPr lang="en-US" altLang="zh-CN" sz="2800" dirty="0">
              <a:solidFill>
                <a:schemeClr val="tx1"/>
              </a:solidFill>
            </a:endParaRPr>
          </a:p>
          <a:p>
            <a:pPr>
              <a:lnSpc>
                <a:spcPct val="150000"/>
              </a:lnSpc>
            </a:pPr>
            <a:r>
              <a:rPr lang="zh-CN" altLang="en-US" sz="2800" dirty="0">
                <a:solidFill>
                  <a:schemeClr val="tx1"/>
                </a:solidFill>
              </a:rPr>
              <a:t>考向</a:t>
            </a:r>
            <a:r>
              <a:rPr lang="en-US" altLang="zh-CN" sz="2800" dirty="0">
                <a:solidFill>
                  <a:schemeClr val="tx1"/>
                </a:solidFill>
              </a:rPr>
              <a:t>2  </a:t>
            </a:r>
            <a:r>
              <a:rPr lang="zh-CN" altLang="en-US" sz="2800" dirty="0">
                <a:solidFill>
                  <a:schemeClr val="tx1"/>
                </a:solidFill>
              </a:rPr>
              <a:t>与物质制备和除杂有关的实验装置的选择和连接 </a:t>
            </a:r>
            <a:endParaRPr lang="en-US" altLang="zh-CN" sz="2800" dirty="0">
              <a:solidFill>
                <a:schemeClr val="tx1"/>
              </a:solidFill>
            </a:endParaRPr>
          </a:p>
          <a:p>
            <a:pPr>
              <a:lnSpc>
                <a:spcPct val="150000"/>
              </a:lnSpc>
            </a:pPr>
            <a:endParaRPr lang="zh-CN" altLang="zh-CN" sz="2800" dirty="0">
              <a:solidFill>
                <a:schemeClr val="tx1"/>
              </a:solidFill>
            </a:endParaRPr>
          </a:p>
        </p:txBody>
      </p:sp>
      <p:sp>
        <p:nvSpPr>
          <p:cNvPr id="5" name="矩形 4">
            <a:hlinkClick r:id="rId2" action="ppaction://hlinksldjump"/>
            <a:extLst>
              <a:ext uri="{FF2B5EF4-FFF2-40B4-BE49-F238E27FC236}">
                <a16:creationId xmlns="" xmlns:a16="http://schemas.microsoft.com/office/drawing/2014/main" id="{5AE461B9-F06B-4661-8ECA-CEC0C5974C98}"/>
              </a:ext>
            </a:extLst>
          </p:cNvPr>
          <p:cNvSpPr/>
          <p:nvPr/>
        </p:nvSpPr>
        <p:spPr>
          <a:xfrm>
            <a:off x="1052445" y="3898900"/>
            <a:ext cx="10066020" cy="538480"/>
          </a:xfrm>
          <a:prstGeom prst="rect">
            <a:avLst/>
          </a:prstGeom>
          <a:noFill/>
          <a:ln>
            <a:noFill/>
          </a:ln>
        </p:spPr>
        <p:style>
          <a:lnRef idx="3">
            <a:schemeClr val="lt1"/>
          </a:lnRef>
          <a:fillRef idx="1">
            <a:schemeClr val="accent6"/>
          </a:fillRef>
          <a:effectRef idx="1">
            <a:schemeClr val="accent6"/>
          </a:effectRef>
          <a:fontRef idx="minor">
            <a:schemeClr val="lt1"/>
          </a:fontRef>
        </p:style>
        <p:txBody>
          <a:bodyPr anchor="ctr"/>
          <a:lstStyle/>
          <a:p>
            <a:r>
              <a:rPr lang="en-US" altLang="zh-CN" sz="2800" b="1" dirty="0">
                <a:solidFill>
                  <a:srgbClr val="DA251C"/>
                </a:solidFill>
                <a:cs typeface="微软雅黑" panose="020B0503020204020204" charset="-122"/>
              </a:rPr>
              <a:t>C</a:t>
            </a:r>
            <a:r>
              <a:rPr lang="zh-CN" altLang="en-US" sz="2800" b="1" dirty="0">
                <a:solidFill>
                  <a:srgbClr val="DA251C"/>
                </a:solidFill>
                <a:cs typeface="微软雅黑" panose="020B0503020204020204" charset="-122"/>
              </a:rPr>
              <a:t>考法帮</a:t>
            </a:r>
            <a:r>
              <a:rPr lang="en-US" altLang="zh-CN" sz="2800" b="1" dirty="0">
                <a:solidFill>
                  <a:srgbClr val="DA251C"/>
                </a:solidFill>
                <a:cs typeface="微软雅黑" panose="020B0503020204020204" charset="-122"/>
              </a:rPr>
              <a:t>·</a:t>
            </a:r>
            <a:r>
              <a:rPr lang="zh-CN" altLang="en-US" sz="2800" b="1" dirty="0">
                <a:solidFill>
                  <a:srgbClr val="DA251C"/>
                </a:solidFill>
                <a:cs typeface="微软雅黑" panose="020B0503020204020204" charset="-122"/>
              </a:rPr>
              <a:t>考向全扫描</a:t>
            </a:r>
          </a:p>
        </p:txBody>
      </p:sp>
    </p:spTree>
    <p:extLst>
      <p:ext uri="{BB962C8B-B14F-4D97-AF65-F5344CB8AC3E}">
        <p14:creationId xmlns:p14="http://schemas.microsoft.com/office/powerpoint/2010/main" val="16602393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 xmlns:a16="http://schemas.microsoft.com/office/drawing/2014/main" id="{E21ABC8D-1C46-4B5A-9C88-3EA50E8EBABA}"/>
              </a:ext>
            </a:extLst>
          </p:cNvPr>
          <p:cNvSpPr/>
          <p:nvPr/>
        </p:nvSpPr>
        <p:spPr>
          <a:xfrm>
            <a:off x="9267824" y="0"/>
            <a:ext cx="194512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专题二十二  化学实验基础</a:t>
            </a:r>
          </a:p>
        </p:txBody>
      </p:sp>
      <p:sp>
        <p:nvSpPr>
          <p:cNvPr id="10" name="矩形 9">
            <a:extLst>
              <a:ext uri="{FF2B5EF4-FFF2-40B4-BE49-F238E27FC236}">
                <a16:creationId xmlns="" xmlns:a16="http://schemas.microsoft.com/office/drawing/2014/main" id="{624ADB48-4E96-4B52-B003-1986B52AF0A6}"/>
              </a:ext>
            </a:extLst>
          </p:cNvPr>
          <p:cNvSpPr/>
          <p:nvPr/>
        </p:nvSpPr>
        <p:spPr>
          <a:xfrm>
            <a:off x="234043" y="259337"/>
            <a:ext cx="11723913" cy="6555641"/>
          </a:xfrm>
          <a:prstGeom prst="rect">
            <a:avLst/>
          </a:prstGeom>
        </p:spPr>
        <p:txBody>
          <a:bodyPr wrap="square">
            <a:spAutoFit/>
          </a:bodyPr>
          <a:lstStyle/>
          <a:p>
            <a:pPr>
              <a:lnSpc>
                <a:spcPct val="150000"/>
              </a:lnSpc>
            </a:pPr>
            <a:r>
              <a:rPr lang="en-US" altLang="zh-CN" sz="2800" dirty="0"/>
              <a:t>(2)</a:t>
            </a:r>
            <a:r>
              <a:rPr lang="zh-CN" altLang="zh-CN" sz="2800" dirty="0"/>
              <a:t>区分化学实验中的</a:t>
            </a:r>
            <a:r>
              <a:rPr lang="en-US" altLang="zh-CN" sz="2800" dirty="0"/>
              <a:t>4</a:t>
            </a:r>
            <a:r>
              <a:rPr lang="zh-CN" altLang="zh-CN" sz="2800" dirty="0"/>
              <a:t>个</a:t>
            </a:r>
            <a:r>
              <a:rPr lang="en-US" altLang="zh-CN" sz="2800" dirty="0"/>
              <a:t>“0”</a:t>
            </a:r>
            <a:endParaRPr lang="zh-CN" altLang="zh-CN" sz="2800" dirty="0"/>
          </a:p>
          <a:p>
            <a:pPr>
              <a:lnSpc>
                <a:spcPct val="150000"/>
              </a:lnSpc>
            </a:pPr>
            <a:r>
              <a:rPr lang="en-US" altLang="zh-CN" sz="2800" dirty="0"/>
              <a:t>①</a:t>
            </a:r>
            <a:r>
              <a:rPr lang="zh-CN" altLang="zh-CN" sz="2800" dirty="0"/>
              <a:t>滴定管的</a:t>
            </a:r>
            <a:r>
              <a:rPr lang="en-US" altLang="zh-CN" sz="2800" dirty="0"/>
              <a:t>“0”</a:t>
            </a:r>
            <a:r>
              <a:rPr lang="zh-CN" altLang="zh-CN" sz="2800" dirty="0"/>
              <a:t>刻度在滴定管的上部</a:t>
            </a:r>
            <a:r>
              <a:rPr lang="en-US" altLang="zh-CN" sz="2800" dirty="0"/>
              <a:t>(</a:t>
            </a:r>
            <a:r>
              <a:rPr lang="zh-CN" altLang="zh-CN" sz="2800" dirty="0"/>
              <a:t>但不是最上端</a:t>
            </a:r>
            <a:r>
              <a:rPr lang="en-US" altLang="zh-CN" sz="2800" dirty="0"/>
              <a:t>),</a:t>
            </a:r>
            <a:r>
              <a:rPr lang="zh-CN" altLang="zh-CN" sz="2800" dirty="0"/>
              <a:t>装液时</a:t>
            </a:r>
            <a:r>
              <a:rPr lang="en-US" altLang="zh-CN" sz="2800" dirty="0"/>
              <a:t>,</a:t>
            </a:r>
            <a:r>
              <a:rPr lang="zh-CN" altLang="zh-CN" sz="2800" dirty="0"/>
              <a:t>液面不一定要在</a:t>
            </a:r>
            <a:r>
              <a:rPr lang="en-US" altLang="zh-CN" sz="2800" dirty="0"/>
              <a:t>“0”</a:t>
            </a:r>
            <a:r>
              <a:rPr lang="zh-CN" altLang="zh-CN" sz="2800" dirty="0"/>
              <a:t>刻度处</a:t>
            </a:r>
            <a:r>
              <a:rPr lang="en-US" altLang="zh-CN" sz="2800" dirty="0"/>
              <a:t>,</a:t>
            </a:r>
            <a:r>
              <a:rPr lang="zh-CN" altLang="zh-CN" sz="2800" dirty="0"/>
              <a:t>但不能在</a:t>
            </a:r>
            <a:r>
              <a:rPr lang="en-US" altLang="zh-CN" sz="2800" dirty="0"/>
              <a:t>“0”</a:t>
            </a:r>
            <a:r>
              <a:rPr lang="zh-CN" altLang="zh-CN" sz="2800" dirty="0"/>
              <a:t>刻度以上</a:t>
            </a:r>
            <a:r>
              <a:rPr lang="en-US" altLang="zh-CN" sz="2800" dirty="0"/>
              <a:t>;</a:t>
            </a:r>
            <a:r>
              <a:rPr lang="zh-CN" altLang="zh-CN" sz="2800" dirty="0"/>
              <a:t>滴定管读数时</a:t>
            </a:r>
            <a:r>
              <a:rPr lang="en-US" altLang="zh-CN" sz="2800" dirty="0"/>
              <a:t>,</a:t>
            </a:r>
            <a:r>
              <a:rPr lang="zh-CN" altLang="zh-CN" sz="2800" dirty="0"/>
              <a:t>装液或放液后</a:t>
            </a:r>
            <a:r>
              <a:rPr lang="en-US" altLang="zh-CN" sz="2800" dirty="0"/>
              <a:t>,</a:t>
            </a:r>
            <a:r>
              <a:rPr lang="zh-CN" altLang="zh-CN" sz="2800" dirty="0"/>
              <a:t>需等</a:t>
            </a:r>
            <a:r>
              <a:rPr lang="en-US" altLang="zh-CN" sz="2800" dirty="0"/>
              <a:t>1~2 min </a:t>
            </a:r>
            <a:r>
              <a:rPr lang="zh-CN" altLang="zh-CN" sz="2800" dirty="0"/>
              <a:t>后才能观察液面高度。</a:t>
            </a:r>
          </a:p>
          <a:p>
            <a:pPr>
              <a:lnSpc>
                <a:spcPct val="150000"/>
              </a:lnSpc>
            </a:pPr>
            <a:r>
              <a:rPr lang="en-US" altLang="zh-CN" sz="2800" dirty="0"/>
              <a:t>②</a:t>
            </a:r>
            <a:r>
              <a:rPr lang="zh-CN" altLang="zh-CN" sz="2800" dirty="0"/>
              <a:t>烧杯、量筒、容量瓶均没有</a:t>
            </a:r>
            <a:r>
              <a:rPr lang="en-US" altLang="zh-CN" sz="2800" dirty="0"/>
              <a:t>“0”</a:t>
            </a:r>
            <a:r>
              <a:rPr lang="zh-CN" altLang="zh-CN" sz="2800" dirty="0"/>
              <a:t>刻度。</a:t>
            </a:r>
          </a:p>
          <a:p>
            <a:pPr>
              <a:lnSpc>
                <a:spcPct val="150000"/>
              </a:lnSpc>
            </a:pPr>
            <a:r>
              <a:rPr lang="en-US" altLang="zh-CN" sz="2800" dirty="0"/>
              <a:t>③</a:t>
            </a:r>
            <a:r>
              <a:rPr lang="zh-CN" altLang="zh-CN" sz="2800" dirty="0"/>
              <a:t>温度计的</a:t>
            </a:r>
            <a:r>
              <a:rPr lang="en-US" altLang="zh-CN" sz="2800" dirty="0"/>
              <a:t>“0”</a:t>
            </a:r>
            <a:r>
              <a:rPr lang="zh-CN" altLang="zh-CN" sz="2800" dirty="0"/>
              <a:t>刻度在温度计的中下部。</a:t>
            </a:r>
          </a:p>
          <a:p>
            <a:pPr>
              <a:lnSpc>
                <a:spcPct val="150000"/>
              </a:lnSpc>
            </a:pPr>
            <a:r>
              <a:rPr lang="en-US" altLang="zh-CN" sz="2800" dirty="0"/>
              <a:t>④</a:t>
            </a:r>
            <a:r>
              <a:rPr lang="zh-CN" altLang="zh-CN" sz="2800" dirty="0"/>
              <a:t>托盘天平中的</a:t>
            </a:r>
            <a:r>
              <a:rPr lang="en-US" altLang="zh-CN" sz="2800" dirty="0"/>
              <a:t>“0”</a:t>
            </a:r>
            <a:r>
              <a:rPr lang="zh-CN" altLang="zh-CN" sz="2800" dirty="0"/>
              <a:t>刻度在标尺的最左边</a:t>
            </a:r>
            <a:r>
              <a:rPr lang="en-US" altLang="zh-CN" sz="2800" dirty="0"/>
              <a:t>,</a:t>
            </a:r>
            <a:r>
              <a:rPr lang="zh-CN" altLang="zh-CN" sz="2800" dirty="0"/>
              <a:t>天平在使用前要先调</a:t>
            </a:r>
            <a:r>
              <a:rPr lang="en-US" altLang="zh-CN" sz="2800" dirty="0"/>
              <a:t>“0”,</a:t>
            </a:r>
            <a:r>
              <a:rPr lang="zh-CN" altLang="zh-CN" sz="2800" dirty="0"/>
              <a:t>使用后要归</a:t>
            </a:r>
            <a:r>
              <a:rPr lang="en-US" altLang="zh-CN" sz="2800" dirty="0"/>
              <a:t>“0”</a:t>
            </a:r>
            <a:r>
              <a:rPr lang="zh-CN" altLang="zh-CN" sz="2800" dirty="0"/>
              <a:t>。</a:t>
            </a:r>
            <a:endParaRPr lang="zh-CN" altLang="en-US" sz="2800" dirty="0"/>
          </a:p>
          <a:p>
            <a:pPr>
              <a:lnSpc>
                <a:spcPct val="150000"/>
              </a:lnSpc>
            </a:pPr>
            <a:r>
              <a:rPr lang="en-US" altLang="zh-CN" sz="2800" dirty="0"/>
              <a:t>(3)</a:t>
            </a:r>
            <a:r>
              <a:rPr lang="zh-CN" altLang="zh-CN" sz="2800" dirty="0"/>
              <a:t>明晰化学实验中的</a:t>
            </a:r>
            <a:r>
              <a:rPr lang="en-US" altLang="zh-CN" sz="2800" dirty="0"/>
              <a:t>6</a:t>
            </a:r>
            <a:r>
              <a:rPr lang="zh-CN" altLang="zh-CN" sz="2800" dirty="0"/>
              <a:t>个</a:t>
            </a:r>
            <a:r>
              <a:rPr lang="en-US" altLang="zh-CN" sz="2800" dirty="0"/>
              <a:t>“</a:t>
            </a:r>
            <a:r>
              <a:rPr lang="zh-CN" altLang="zh-CN" sz="2800" dirty="0"/>
              <a:t>上、下</a:t>
            </a:r>
            <a:r>
              <a:rPr lang="en-US" altLang="zh-CN" sz="2800" dirty="0"/>
              <a:t>”</a:t>
            </a:r>
            <a:endParaRPr lang="zh-CN" altLang="zh-CN" sz="2800" dirty="0"/>
          </a:p>
          <a:p>
            <a:pPr>
              <a:lnSpc>
                <a:spcPct val="150000"/>
              </a:lnSpc>
            </a:pPr>
            <a:r>
              <a:rPr lang="en-US" altLang="zh-CN" sz="2800" dirty="0"/>
              <a:t>①</a:t>
            </a:r>
            <a:r>
              <a:rPr lang="zh-CN" altLang="zh-CN" sz="2800" dirty="0"/>
              <a:t>收集气体时</a:t>
            </a:r>
            <a:r>
              <a:rPr lang="en-US" altLang="zh-CN" sz="2800" dirty="0"/>
              <a:t>,</a:t>
            </a:r>
            <a:r>
              <a:rPr lang="zh-CN" altLang="zh-CN" sz="2800" dirty="0"/>
              <a:t>相对分子质量大于</a:t>
            </a:r>
            <a:r>
              <a:rPr lang="en-US" altLang="zh-CN" sz="2800" dirty="0"/>
              <a:t>29</a:t>
            </a:r>
            <a:r>
              <a:rPr lang="zh-CN" altLang="zh-CN" sz="2800" dirty="0"/>
              <a:t>的用向上排空气法收集</a:t>
            </a:r>
            <a:r>
              <a:rPr lang="en-US" altLang="zh-CN" sz="2800" dirty="0"/>
              <a:t>,</a:t>
            </a:r>
            <a:r>
              <a:rPr lang="zh-CN" altLang="zh-CN" sz="2800" dirty="0"/>
              <a:t>小于</a:t>
            </a:r>
            <a:r>
              <a:rPr lang="en-US" altLang="zh-CN" sz="2800" dirty="0"/>
              <a:t>29</a:t>
            </a:r>
            <a:r>
              <a:rPr lang="zh-CN" altLang="zh-CN" sz="2800" dirty="0"/>
              <a:t>的用</a:t>
            </a:r>
          </a:p>
        </p:txBody>
      </p:sp>
    </p:spTree>
    <p:extLst>
      <p:ext uri="{BB962C8B-B14F-4D97-AF65-F5344CB8AC3E}">
        <p14:creationId xmlns:p14="http://schemas.microsoft.com/office/powerpoint/2010/main" val="42040278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 xmlns:a16="http://schemas.microsoft.com/office/drawing/2014/main" id="{E21ABC8D-1C46-4B5A-9C88-3EA50E8EBABA}"/>
              </a:ext>
            </a:extLst>
          </p:cNvPr>
          <p:cNvSpPr/>
          <p:nvPr/>
        </p:nvSpPr>
        <p:spPr>
          <a:xfrm>
            <a:off x="9267824" y="0"/>
            <a:ext cx="194512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专题二十二  化学实验基础</a:t>
            </a:r>
          </a:p>
        </p:txBody>
      </p:sp>
      <p:sp>
        <p:nvSpPr>
          <p:cNvPr id="10" name="矩形 9">
            <a:extLst>
              <a:ext uri="{FF2B5EF4-FFF2-40B4-BE49-F238E27FC236}">
                <a16:creationId xmlns="" xmlns:a16="http://schemas.microsoft.com/office/drawing/2014/main" id="{624ADB48-4E96-4B52-B003-1986B52AF0A6}"/>
              </a:ext>
            </a:extLst>
          </p:cNvPr>
          <p:cNvSpPr/>
          <p:nvPr/>
        </p:nvSpPr>
        <p:spPr>
          <a:xfrm>
            <a:off x="234043" y="215326"/>
            <a:ext cx="11723913" cy="6555641"/>
          </a:xfrm>
          <a:prstGeom prst="rect">
            <a:avLst/>
          </a:prstGeom>
        </p:spPr>
        <p:txBody>
          <a:bodyPr wrap="square">
            <a:spAutoFit/>
          </a:bodyPr>
          <a:lstStyle/>
          <a:p>
            <a:pPr>
              <a:lnSpc>
                <a:spcPct val="150000"/>
              </a:lnSpc>
            </a:pPr>
            <a:r>
              <a:rPr lang="zh-CN" altLang="zh-CN" sz="2800" dirty="0"/>
              <a:t>向下排空气法收集</a:t>
            </a:r>
            <a:r>
              <a:rPr lang="en-US" altLang="zh-CN" sz="2800" dirty="0"/>
              <a:t>(</a:t>
            </a:r>
            <a:r>
              <a:rPr lang="zh-CN" altLang="zh-CN" sz="2800" dirty="0"/>
              <a:t>适用于不与空气中的成分发生反应的气体</a:t>
            </a:r>
            <a:r>
              <a:rPr lang="en-US" altLang="zh-CN" sz="2800" dirty="0"/>
              <a:t>)</a:t>
            </a:r>
            <a:r>
              <a:rPr lang="zh-CN" altLang="zh-CN" sz="2800" dirty="0"/>
              <a:t>。</a:t>
            </a:r>
          </a:p>
          <a:p>
            <a:pPr>
              <a:lnSpc>
                <a:spcPct val="150000"/>
              </a:lnSpc>
            </a:pPr>
            <a:r>
              <a:rPr lang="en-US" altLang="zh-CN" sz="2800" dirty="0"/>
              <a:t>②</a:t>
            </a:r>
            <a:r>
              <a:rPr lang="zh-CN" altLang="zh-CN" sz="2800" dirty="0"/>
              <a:t>分液操作时</a:t>
            </a:r>
            <a:r>
              <a:rPr lang="en-US" altLang="zh-CN" sz="2800" dirty="0"/>
              <a:t>,</a:t>
            </a:r>
            <a:r>
              <a:rPr lang="zh-CN" altLang="zh-CN" sz="2800" dirty="0"/>
              <a:t>下层液体应从分液漏斗下口放出</a:t>
            </a:r>
            <a:r>
              <a:rPr lang="en-US" altLang="zh-CN" sz="2800" dirty="0"/>
              <a:t>,</a:t>
            </a:r>
            <a:r>
              <a:rPr lang="zh-CN" altLang="zh-CN" sz="2800" dirty="0"/>
              <a:t>上层液体应从上口倒出。</a:t>
            </a:r>
          </a:p>
          <a:p>
            <a:pPr>
              <a:lnSpc>
                <a:spcPct val="150000"/>
              </a:lnSpc>
            </a:pPr>
            <a:r>
              <a:rPr lang="en-US" altLang="zh-CN" sz="2800" dirty="0"/>
              <a:t>③</a:t>
            </a:r>
            <a:r>
              <a:rPr lang="zh-CN" altLang="zh-CN" sz="2800" dirty="0"/>
              <a:t>配制一定物质的量浓度溶液</a:t>
            </a:r>
            <a:r>
              <a:rPr lang="en-US" altLang="zh-CN" sz="2800" dirty="0"/>
              <a:t>,</a:t>
            </a:r>
            <a:r>
              <a:rPr lang="zh-CN" altLang="zh-CN" sz="2800" dirty="0"/>
              <a:t>在引流时</a:t>
            </a:r>
            <a:r>
              <a:rPr lang="en-US" altLang="zh-CN" sz="2800" dirty="0"/>
              <a:t>,</a:t>
            </a:r>
            <a:r>
              <a:rPr lang="zh-CN" altLang="zh-CN" sz="2800" dirty="0"/>
              <a:t>玻璃棒的上端不能靠在容量瓶瓶口</a:t>
            </a:r>
            <a:r>
              <a:rPr lang="en-US" altLang="zh-CN" sz="2800" dirty="0"/>
              <a:t>,</a:t>
            </a:r>
            <a:r>
              <a:rPr lang="zh-CN" altLang="zh-CN" sz="2800" dirty="0"/>
              <a:t>而下端则应靠在容量瓶刻度线以下的内壁上</a:t>
            </a:r>
            <a:r>
              <a:rPr lang="en-US" altLang="zh-CN" sz="2800" dirty="0"/>
              <a:t>(</a:t>
            </a:r>
            <a:r>
              <a:rPr lang="zh-CN" altLang="zh-CN" sz="2800" dirty="0"/>
              <a:t>即下靠上不靠</a:t>
            </a:r>
            <a:r>
              <a:rPr lang="en-US" altLang="zh-CN" sz="2800" dirty="0"/>
              <a:t>,</a:t>
            </a:r>
            <a:r>
              <a:rPr lang="zh-CN" altLang="zh-CN" sz="2800" dirty="0"/>
              <a:t>下端靠线下</a:t>
            </a:r>
            <a:r>
              <a:rPr lang="en-US" altLang="zh-CN" sz="2800" dirty="0"/>
              <a:t>)</a:t>
            </a:r>
            <a:r>
              <a:rPr lang="zh-CN" altLang="zh-CN" sz="2800" dirty="0"/>
              <a:t>。</a:t>
            </a:r>
          </a:p>
          <a:p>
            <a:pPr>
              <a:lnSpc>
                <a:spcPct val="150000"/>
              </a:lnSpc>
            </a:pPr>
            <a:r>
              <a:rPr lang="en-US" altLang="zh-CN" sz="2800" dirty="0"/>
              <a:t>④</a:t>
            </a:r>
            <a:r>
              <a:rPr lang="zh-CN" altLang="zh-CN" sz="2800" dirty="0"/>
              <a:t>用水冷凝气体时</a:t>
            </a:r>
            <a:r>
              <a:rPr lang="en-US" altLang="zh-CN" sz="2800" dirty="0"/>
              <a:t>,</a:t>
            </a:r>
            <a:r>
              <a:rPr lang="zh-CN" altLang="zh-CN" sz="2800" dirty="0"/>
              <a:t>冷凝管中水从下端管口流入</a:t>
            </a:r>
            <a:r>
              <a:rPr lang="en-US" altLang="zh-CN" sz="2800" dirty="0"/>
              <a:t>,</a:t>
            </a:r>
            <a:r>
              <a:rPr lang="zh-CN" altLang="zh-CN" sz="2800" dirty="0"/>
              <a:t>上端管口流出</a:t>
            </a:r>
            <a:r>
              <a:rPr lang="en-US" altLang="zh-CN" sz="2800" dirty="0"/>
              <a:t>(</a:t>
            </a:r>
            <a:r>
              <a:rPr lang="zh-CN" altLang="zh-CN" sz="2800" dirty="0"/>
              <a:t>逆流原理</a:t>
            </a:r>
            <a:r>
              <a:rPr lang="en-US" altLang="zh-CN" sz="2800" dirty="0"/>
              <a:t>)</a:t>
            </a:r>
            <a:r>
              <a:rPr lang="zh-CN" altLang="zh-CN" sz="2800" dirty="0"/>
              <a:t>。</a:t>
            </a:r>
          </a:p>
          <a:p>
            <a:pPr>
              <a:lnSpc>
                <a:spcPct val="150000"/>
              </a:lnSpc>
            </a:pPr>
            <a:r>
              <a:rPr lang="en-US" altLang="zh-CN" sz="2800" dirty="0"/>
              <a:t>⑤</a:t>
            </a:r>
            <a:r>
              <a:rPr lang="zh-CN" altLang="zh-CN" sz="2800" dirty="0"/>
              <a:t>温度计测液体温度时</a:t>
            </a:r>
            <a:r>
              <a:rPr lang="en-US" altLang="zh-CN" sz="2800" dirty="0"/>
              <a:t>,</a:t>
            </a:r>
            <a:r>
              <a:rPr lang="zh-CN" altLang="zh-CN" sz="2800" dirty="0"/>
              <a:t>水银球应在液面以下</a:t>
            </a:r>
            <a:r>
              <a:rPr lang="en-US" altLang="zh-CN" sz="2800" dirty="0"/>
              <a:t>,</a:t>
            </a:r>
            <a:r>
              <a:rPr lang="zh-CN" altLang="zh-CN" sz="2800" dirty="0"/>
              <a:t>而测蒸气温度时</a:t>
            </a:r>
            <a:r>
              <a:rPr lang="en-US" altLang="zh-CN" sz="2800" dirty="0"/>
              <a:t>,</a:t>
            </a:r>
            <a:r>
              <a:rPr lang="zh-CN" altLang="zh-CN" sz="2800" dirty="0"/>
              <a:t>应在液面以上。</a:t>
            </a:r>
          </a:p>
          <a:p>
            <a:pPr>
              <a:lnSpc>
                <a:spcPct val="150000"/>
              </a:lnSpc>
            </a:pPr>
            <a:r>
              <a:rPr lang="en-US" altLang="zh-CN" sz="2800" dirty="0"/>
              <a:t>⑥</a:t>
            </a:r>
            <a:r>
              <a:rPr lang="zh-CN" altLang="zh-CN" sz="2800" dirty="0"/>
              <a:t>制气体实验中</a:t>
            </a:r>
            <a:r>
              <a:rPr lang="en-US" altLang="zh-CN" sz="2800" dirty="0"/>
              <a:t>,</a:t>
            </a:r>
            <a:r>
              <a:rPr lang="zh-CN" altLang="zh-CN" sz="2800" dirty="0"/>
              <a:t>长颈漏斗的末端应插入液面以下</a:t>
            </a:r>
            <a:r>
              <a:rPr lang="en-US" altLang="zh-CN" sz="2800" dirty="0"/>
              <a:t>,</a:t>
            </a:r>
            <a:r>
              <a:rPr lang="zh-CN" altLang="zh-CN" sz="2800" dirty="0"/>
              <a:t>而用分液漏斗加液时</a:t>
            </a:r>
            <a:r>
              <a:rPr lang="en-US" altLang="zh-CN" sz="2800" dirty="0"/>
              <a:t>,</a:t>
            </a:r>
            <a:r>
              <a:rPr lang="zh-CN" altLang="zh-CN" sz="2800" dirty="0"/>
              <a:t>漏斗下端不能插入液面以下。</a:t>
            </a:r>
            <a:endParaRPr lang="en-US" altLang="zh-CN" sz="2800" dirty="0"/>
          </a:p>
          <a:p>
            <a:pPr>
              <a:lnSpc>
                <a:spcPct val="150000"/>
              </a:lnSpc>
            </a:pPr>
            <a:r>
              <a:rPr lang="en-US" altLang="zh-CN" sz="2800" dirty="0"/>
              <a:t>(4)</a:t>
            </a:r>
            <a:r>
              <a:rPr lang="zh-CN" altLang="zh-CN" sz="2800" dirty="0"/>
              <a:t>牢记化学实验操作中的</a:t>
            </a:r>
            <a:r>
              <a:rPr lang="en-US" altLang="zh-CN" sz="2800" dirty="0"/>
              <a:t>8</a:t>
            </a:r>
            <a:r>
              <a:rPr lang="zh-CN" altLang="zh-CN" sz="2800" dirty="0"/>
              <a:t>个</a:t>
            </a:r>
            <a:r>
              <a:rPr lang="en-US" altLang="zh-CN" sz="2800" dirty="0"/>
              <a:t>“</a:t>
            </a:r>
            <a:r>
              <a:rPr lang="zh-CN" altLang="zh-CN" sz="2800" dirty="0"/>
              <a:t>不能</a:t>
            </a:r>
            <a:r>
              <a:rPr lang="en-US" altLang="zh-CN" sz="2800" dirty="0"/>
              <a:t>”</a:t>
            </a:r>
            <a:endParaRPr lang="zh-CN" altLang="zh-CN" sz="2800" dirty="0"/>
          </a:p>
        </p:txBody>
      </p:sp>
    </p:spTree>
    <p:extLst>
      <p:ext uri="{BB962C8B-B14F-4D97-AF65-F5344CB8AC3E}">
        <p14:creationId xmlns:p14="http://schemas.microsoft.com/office/powerpoint/2010/main" val="39156609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 xmlns:a16="http://schemas.microsoft.com/office/drawing/2014/main" id="{E21ABC8D-1C46-4B5A-9C88-3EA50E8EBABA}"/>
              </a:ext>
            </a:extLst>
          </p:cNvPr>
          <p:cNvSpPr/>
          <p:nvPr/>
        </p:nvSpPr>
        <p:spPr>
          <a:xfrm>
            <a:off x="9267824" y="0"/>
            <a:ext cx="194512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专题二十二  化学实验基础</a:t>
            </a:r>
          </a:p>
        </p:txBody>
      </p:sp>
      <p:sp>
        <p:nvSpPr>
          <p:cNvPr id="10" name="矩形 9">
            <a:extLst>
              <a:ext uri="{FF2B5EF4-FFF2-40B4-BE49-F238E27FC236}">
                <a16:creationId xmlns="" xmlns:a16="http://schemas.microsoft.com/office/drawing/2014/main" id="{624ADB48-4E96-4B52-B003-1986B52AF0A6}"/>
              </a:ext>
            </a:extLst>
          </p:cNvPr>
          <p:cNvSpPr/>
          <p:nvPr/>
        </p:nvSpPr>
        <p:spPr>
          <a:xfrm>
            <a:off x="234043" y="201281"/>
            <a:ext cx="11723913" cy="6555641"/>
          </a:xfrm>
          <a:prstGeom prst="rect">
            <a:avLst/>
          </a:prstGeom>
        </p:spPr>
        <p:txBody>
          <a:bodyPr wrap="square">
            <a:spAutoFit/>
          </a:bodyPr>
          <a:lstStyle/>
          <a:p>
            <a:pPr>
              <a:lnSpc>
                <a:spcPct val="150000"/>
              </a:lnSpc>
            </a:pPr>
            <a:r>
              <a:rPr lang="en-US" altLang="zh-CN" sz="2800" dirty="0"/>
              <a:t>①</a:t>
            </a:r>
            <a:r>
              <a:rPr lang="zh-CN" altLang="zh-CN" sz="2800" dirty="0"/>
              <a:t>酸式滴定管不能装碱性溶液</a:t>
            </a:r>
            <a:r>
              <a:rPr lang="en-US" altLang="zh-CN" sz="2800" dirty="0"/>
              <a:t>,</a:t>
            </a:r>
            <a:r>
              <a:rPr lang="zh-CN" altLang="zh-CN" sz="2800" dirty="0"/>
              <a:t>碱式滴定管不能装酸性及氧化性溶液。</a:t>
            </a:r>
          </a:p>
          <a:p>
            <a:pPr>
              <a:lnSpc>
                <a:spcPct val="150000"/>
              </a:lnSpc>
            </a:pPr>
            <a:r>
              <a:rPr lang="en-US" altLang="zh-CN" sz="2800" dirty="0"/>
              <a:t>②</a:t>
            </a:r>
            <a:r>
              <a:rPr lang="zh-CN" altLang="zh-CN" sz="2800" dirty="0"/>
              <a:t>容量瓶不能长期存放溶液</a:t>
            </a:r>
            <a:r>
              <a:rPr lang="en-US" altLang="zh-CN" sz="2800" dirty="0"/>
              <a:t>,</a:t>
            </a:r>
            <a:r>
              <a:rPr lang="zh-CN" altLang="zh-CN" sz="2800" dirty="0"/>
              <a:t>更不能作为反应容器</a:t>
            </a:r>
            <a:r>
              <a:rPr lang="en-US" altLang="zh-CN" sz="2800" dirty="0"/>
              <a:t>,</a:t>
            </a:r>
            <a:r>
              <a:rPr lang="zh-CN" altLang="zh-CN" sz="2800" dirty="0"/>
              <a:t>也不可加热。</a:t>
            </a:r>
          </a:p>
          <a:p>
            <a:pPr>
              <a:lnSpc>
                <a:spcPct val="150000"/>
              </a:lnSpc>
            </a:pPr>
            <a:r>
              <a:rPr lang="en-US" altLang="zh-CN" sz="2800" dirty="0"/>
              <a:t>③</a:t>
            </a:r>
            <a:r>
              <a:rPr lang="zh-CN" altLang="zh-CN" sz="2800" dirty="0"/>
              <a:t>烧瓶、烧杯、锥形瓶不可直接加热。</a:t>
            </a:r>
          </a:p>
          <a:p>
            <a:pPr>
              <a:lnSpc>
                <a:spcPct val="150000"/>
              </a:lnSpc>
            </a:pPr>
            <a:r>
              <a:rPr lang="en-US" altLang="zh-CN" sz="2800" dirty="0"/>
              <a:t>④</a:t>
            </a:r>
            <a:r>
              <a:rPr lang="zh-CN" altLang="zh-CN" sz="2800" dirty="0"/>
              <a:t>用</a:t>
            </a:r>
            <a:r>
              <a:rPr lang="en-US" altLang="zh-CN" sz="2800" dirty="0"/>
              <a:t>pH</a:t>
            </a:r>
            <a:r>
              <a:rPr lang="zh-CN" altLang="zh-CN" sz="2800" dirty="0"/>
              <a:t>试纸测定溶液的</a:t>
            </a:r>
            <a:r>
              <a:rPr lang="en-US" altLang="zh-CN" sz="2800" dirty="0"/>
              <a:t>pH</a:t>
            </a:r>
            <a:r>
              <a:rPr lang="zh-CN" altLang="zh-CN" sz="2800" dirty="0"/>
              <a:t>时</a:t>
            </a:r>
            <a:r>
              <a:rPr lang="en-US" altLang="zh-CN" sz="2800" dirty="0"/>
              <a:t>,pH</a:t>
            </a:r>
            <a:r>
              <a:rPr lang="zh-CN" altLang="zh-CN" sz="2800" dirty="0"/>
              <a:t>试纸不能直接蘸取待测液</a:t>
            </a:r>
            <a:r>
              <a:rPr lang="en-US" altLang="zh-CN" sz="2800" dirty="0"/>
              <a:t>,</a:t>
            </a:r>
            <a:r>
              <a:rPr lang="zh-CN" altLang="zh-CN" sz="2800" dirty="0"/>
              <a:t>也不能用蒸馏水润湿。</a:t>
            </a:r>
          </a:p>
          <a:p>
            <a:pPr>
              <a:lnSpc>
                <a:spcPct val="150000"/>
              </a:lnSpc>
            </a:pPr>
            <a:r>
              <a:rPr lang="en-US" altLang="zh-CN" sz="2800" dirty="0"/>
              <a:t>⑤</a:t>
            </a:r>
            <a:r>
              <a:rPr lang="zh-CN" altLang="zh-CN" sz="2800" dirty="0"/>
              <a:t>药品不能入口和用手直接接触</a:t>
            </a:r>
            <a:r>
              <a:rPr lang="en-US" altLang="zh-CN" sz="2800" dirty="0"/>
              <a:t>,</a:t>
            </a:r>
            <a:r>
              <a:rPr lang="zh-CN" altLang="zh-CN" sz="2800" dirty="0"/>
              <a:t>实验剩余药品不能放回原处</a:t>
            </a:r>
            <a:r>
              <a:rPr lang="en-US" altLang="zh-CN" sz="2800" dirty="0"/>
              <a:t>(K</a:t>
            </a:r>
            <a:r>
              <a:rPr lang="zh-CN" altLang="zh-CN" sz="2800" dirty="0"/>
              <a:t>、</a:t>
            </a:r>
            <a:r>
              <a:rPr lang="en-US" altLang="zh-CN" sz="2800" dirty="0"/>
              <a:t>Na </a:t>
            </a:r>
            <a:r>
              <a:rPr lang="zh-CN" altLang="zh-CN" sz="2800" dirty="0"/>
              <a:t>等除外</a:t>
            </a:r>
            <a:r>
              <a:rPr lang="en-US" altLang="zh-CN" sz="2800" dirty="0"/>
              <a:t>),</a:t>
            </a:r>
            <a:r>
              <a:rPr lang="zh-CN" altLang="zh-CN" sz="2800" dirty="0"/>
              <a:t>不能随意丢弃</a:t>
            </a:r>
            <a:r>
              <a:rPr lang="en-US" altLang="zh-CN" sz="2800" dirty="0"/>
              <a:t>,</a:t>
            </a:r>
            <a:r>
              <a:rPr lang="zh-CN" altLang="zh-CN" sz="2800" dirty="0"/>
              <a:t>要放入指定容器中。</a:t>
            </a:r>
          </a:p>
          <a:p>
            <a:pPr>
              <a:lnSpc>
                <a:spcPct val="150000"/>
              </a:lnSpc>
            </a:pPr>
            <a:r>
              <a:rPr lang="en-US" altLang="zh-CN" sz="2800" dirty="0"/>
              <a:t>⑥</a:t>
            </a:r>
            <a:r>
              <a:rPr lang="zh-CN" altLang="zh-CN" sz="2800" dirty="0"/>
              <a:t>中和滴定实验中锥形瓶不能用待测液润洗。</a:t>
            </a:r>
          </a:p>
          <a:p>
            <a:pPr>
              <a:lnSpc>
                <a:spcPct val="150000"/>
              </a:lnSpc>
            </a:pPr>
            <a:r>
              <a:rPr lang="en-US" altLang="zh-CN" sz="2800" dirty="0"/>
              <a:t>⑦</a:t>
            </a:r>
            <a:r>
              <a:rPr lang="zh-CN" altLang="zh-CN" sz="2800" dirty="0"/>
              <a:t>量筒不能用来配制溶液或进行化学反应</a:t>
            </a:r>
            <a:r>
              <a:rPr lang="en-US" altLang="zh-CN" sz="2800" dirty="0"/>
              <a:t>,</a:t>
            </a:r>
            <a:r>
              <a:rPr lang="zh-CN" altLang="zh-CN" sz="2800" dirty="0"/>
              <a:t>更不能用来加热或量取热的溶液。</a:t>
            </a:r>
          </a:p>
          <a:p>
            <a:pPr>
              <a:lnSpc>
                <a:spcPct val="150000"/>
              </a:lnSpc>
            </a:pPr>
            <a:r>
              <a:rPr lang="en-US" altLang="zh-CN" sz="2800" dirty="0"/>
              <a:t>⑧</a:t>
            </a:r>
            <a:r>
              <a:rPr lang="zh-CN" altLang="zh-CN" sz="2800" dirty="0"/>
              <a:t>试纸不能直接用手拿</a:t>
            </a:r>
            <a:r>
              <a:rPr lang="en-US" altLang="zh-CN" sz="2800" dirty="0"/>
              <a:t>,</a:t>
            </a:r>
            <a:r>
              <a:rPr lang="zh-CN" altLang="zh-CN" sz="2800" dirty="0"/>
              <a:t>要用镊子夹取。</a:t>
            </a:r>
          </a:p>
        </p:txBody>
      </p:sp>
    </p:spTree>
    <p:extLst>
      <p:ext uri="{BB962C8B-B14F-4D97-AF65-F5344CB8AC3E}">
        <p14:creationId xmlns:p14="http://schemas.microsoft.com/office/powerpoint/2010/main" val="7910974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矩形 1"/>
              <p:cNvSpPr/>
              <p:nvPr/>
            </p:nvSpPr>
            <p:spPr>
              <a:xfrm>
                <a:off x="234043" y="729341"/>
                <a:ext cx="11723913" cy="5063887"/>
              </a:xfrm>
              <a:prstGeom prst="rect">
                <a:avLst/>
              </a:prstGeom>
            </p:spPr>
            <p:txBody>
              <a:bodyPr wrap="square">
                <a:spAutoFit/>
              </a:bodyPr>
              <a:lstStyle/>
              <a:p>
                <a:pPr>
                  <a:lnSpc>
                    <a:spcPct val="150000"/>
                  </a:lnSpc>
                </a:pPr>
                <a:r>
                  <a:rPr lang="en-US" altLang="zh-CN" sz="2800" b="1" dirty="0"/>
                  <a:t>1.</a:t>
                </a:r>
                <a:r>
                  <a:rPr lang="zh-CN" altLang="zh-CN" sz="2800" b="1" dirty="0"/>
                  <a:t>试剂瓶的选择</a:t>
                </a:r>
              </a:p>
              <a:p>
                <a:pPr>
                  <a:lnSpc>
                    <a:spcPct val="150000"/>
                  </a:lnSpc>
                </a:pPr>
                <a:r>
                  <a:rPr lang="zh-CN" altLang="zh-CN" sz="2800" dirty="0"/>
                  <a:t>根据药品状态</a:t>
                </a:r>
                <a14:m>
                  <m:oMath xmlns:m="http://schemas.openxmlformats.org/officeDocument/2006/math">
                    <m:d>
                      <m:dPr>
                        <m:begChr m:val="{"/>
                        <m:endChr m:val=""/>
                        <m:ctrlPr>
                          <a:rPr lang="zh-CN" altLang="zh-CN" sz="2800" i="1">
                            <a:latin typeface="Cambria Math" panose="02040503050406030204" pitchFamily="18" charset="0"/>
                          </a:rPr>
                        </m:ctrlPr>
                      </m:dPr>
                      <m:e>
                        <m:m>
                          <m:mPr>
                            <m:plcHide m:val="on"/>
                            <m:mcs>
                              <m:mc>
                                <m:mcPr>
                                  <m:count m:val="1"/>
                                  <m:mcJc m:val="center"/>
                                </m:mcPr>
                              </m:mc>
                            </m:mcs>
                            <m:ctrlPr>
                              <a:rPr lang="zh-CN" altLang="zh-CN" sz="2800" i="1">
                                <a:latin typeface="Cambria Math" panose="02040503050406030204" pitchFamily="18" charset="0"/>
                              </a:rPr>
                            </m:ctrlPr>
                          </m:mPr>
                          <m:mr>
                            <m:e>
                              <m:r>
                                <m:rPr>
                                  <m:nor/>
                                </m:rPr>
                                <a:rPr lang="zh-CN" altLang="zh-CN" sz="2800"/>
                                <m:t>固体</m:t>
                              </m:r>
                              <m:r>
                                <m:rPr>
                                  <m:nor/>
                                </m:rPr>
                                <a:rPr lang="en-US" altLang="zh-CN" sz="2800"/>
                                <m:t>:</m:t>
                              </m:r>
                              <m:r>
                                <m:rPr>
                                  <m:nor/>
                                </m:rPr>
                                <a:rPr lang="zh-CN" altLang="zh-CN" sz="2800"/>
                                <m:t>用广口瓶</m:t>
                              </m:r>
                            </m:e>
                          </m:mr>
                          <m:mr>
                            <m:e>
                              <m:r>
                                <m:rPr>
                                  <m:nor/>
                                </m:rPr>
                                <a:rPr lang="zh-CN" altLang="zh-CN" sz="2800"/>
                                <m:t>液体</m:t>
                              </m:r>
                              <m:r>
                                <m:rPr>
                                  <m:nor/>
                                </m:rPr>
                                <a:rPr lang="en-US" altLang="zh-CN" sz="2800"/>
                                <m:t>:</m:t>
                              </m:r>
                              <m:r>
                                <m:rPr>
                                  <m:nor/>
                                </m:rPr>
                                <a:rPr lang="zh-CN" altLang="zh-CN" sz="2800"/>
                                <m:t>用细口瓶</m:t>
                              </m:r>
                            </m:e>
                          </m:mr>
                        </m:m>
                      </m:e>
                    </m:d>
                  </m:oMath>
                </a14:m>
                <a:endParaRPr lang="zh-CN" altLang="zh-CN" sz="2800" dirty="0"/>
              </a:p>
              <a:p>
                <a:pPr>
                  <a:lnSpc>
                    <a:spcPct val="150000"/>
                  </a:lnSpc>
                </a:pPr>
                <a:r>
                  <a:rPr lang="zh-CN" altLang="zh-CN" sz="2800" dirty="0"/>
                  <a:t>根据感光性</a:t>
                </a:r>
                <a14:m>
                  <m:oMath xmlns:m="http://schemas.openxmlformats.org/officeDocument/2006/math">
                    <m:d>
                      <m:dPr>
                        <m:begChr m:val="{"/>
                        <m:endChr m:val=""/>
                        <m:ctrlPr>
                          <a:rPr lang="zh-CN" altLang="zh-CN" sz="2800" i="1">
                            <a:latin typeface="Cambria Math" panose="02040503050406030204" pitchFamily="18" charset="0"/>
                          </a:rPr>
                        </m:ctrlPr>
                      </m:dPr>
                      <m:e>
                        <m:m>
                          <m:mPr>
                            <m:plcHide m:val="on"/>
                            <m:mcs>
                              <m:mc>
                                <m:mcPr>
                                  <m:count m:val="1"/>
                                  <m:mcJc m:val="center"/>
                                </m:mcPr>
                              </m:mc>
                            </m:mcs>
                            <m:ctrlPr>
                              <a:rPr lang="zh-CN" altLang="zh-CN" sz="2800" i="1">
                                <a:latin typeface="Cambria Math" panose="02040503050406030204" pitchFamily="18" charset="0"/>
                              </a:rPr>
                            </m:ctrlPr>
                          </m:mPr>
                          <m:mr>
                            <m:e>
                              <m:r>
                                <m:rPr>
                                  <m:nor/>
                                </m:rPr>
                                <a:rPr lang="zh-CN" altLang="zh-CN" sz="2800"/>
                                <m:t>见光易分解</m:t>
                              </m:r>
                              <m:r>
                                <m:rPr>
                                  <m:nor/>
                                </m:rPr>
                                <a:rPr lang="en-US" altLang="zh-CN" sz="2800"/>
                                <m:t>:</m:t>
                              </m:r>
                              <m:r>
                                <m:rPr>
                                  <m:nor/>
                                </m:rPr>
                                <a:rPr lang="zh-CN" altLang="zh-CN" sz="2800"/>
                                <m:t>用棕色瓶</m:t>
                              </m:r>
                            </m:e>
                          </m:mr>
                          <m:mr>
                            <m:e>
                              <m:r>
                                <m:rPr>
                                  <m:nor/>
                                </m:rPr>
                                <a:rPr lang="zh-CN" altLang="zh-CN" sz="2800"/>
                                <m:t>见光不分解</m:t>
                              </m:r>
                              <m:r>
                                <m:rPr>
                                  <m:nor/>
                                </m:rPr>
                                <a:rPr lang="en-US" altLang="zh-CN" sz="2800"/>
                                <m:t>:</m:t>
                              </m:r>
                              <m:r>
                                <m:rPr>
                                  <m:nor/>
                                </m:rPr>
                                <a:rPr lang="zh-CN" altLang="zh-CN" sz="2800"/>
                                <m:t>用无色瓶</m:t>
                              </m:r>
                            </m:e>
                          </m:mr>
                        </m:m>
                      </m:e>
                    </m:d>
                  </m:oMath>
                </a14:m>
                <a:endParaRPr lang="zh-CN" altLang="zh-CN" sz="2800" dirty="0"/>
              </a:p>
              <a:p>
                <a:pPr>
                  <a:lnSpc>
                    <a:spcPct val="150000"/>
                  </a:lnSpc>
                </a:pPr>
                <a:r>
                  <a:rPr lang="zh-CN" altLang="zh-CN" sz="2800" dirty="0"/>
                  <a:t>根据酸碱性</a:t>
                </a:r>
                <a14:m>
                  <m:oMath xmlns:m="http://schemas.openxmlformats.org/officeDocument/2006/math">
                    <m:d>
                      <m:dPr>
                        <m:begChr m:val="{"/>
                        <m:endChr m:val=""/>
                        <m:ctrlPr>
                          <a:rPr lang="zh-CN" altLang="zh-CN" sz="2800" i="1">
                            <a:latin typeface="Cambria Math" panose="02040503050406030204" pitchFamily="18" charset="0"/>
                          </a:rPr>
                        </m:ctrlPr>
                      </m:dPr>
                      <m:e>
                        <m:m>
                          <m:mPr>
                            <m:plcHide m:val="on"/>
                            <m:mcs>
                              <m:mc>
                                <m:mcPr>
                                  <m:count m:val="1"/>
                                  <m:mcJc m:val="center"/>
                                </m:mcPr>
                              </m:mc>
                            </m:mcs>
                            <m:ctrlPr>
                              <a:rPr lang="zh-CN" altLang="zh-CN" sz="2800" i="1">
                                <a:latin typeface="Cambria Math" panose="02040503050406030204" pitchFamily="18" charset="0"/>
                              </a:rPr>
                            </m:ctrlPr>
                          </m:mPr>
                          <m:mr>
                            <m:e>
                              <m:r>
                                <m:rPr>
                                  <m:nor/>
                                </m:rPr>
                                <a:rPr lang="zh-CN" altLang="zh-CN" sz="2800"/>
                                <m:t>玻璃塞</m:t>
                              </m:r>
                              <m:r>
                                <m:rPr>
                                  <m:nor/>
                                </m:rPr>
                                <a:rPr lang="en-US" altLang="zh-CN" sz="2800"/>
                                <m:t>:</m:t>
                              </m:r>
                              <m:r>
                                <m:rPr>
                                  <m:nor/>
                                </m:rPr>
                                <a:rPr lang="zh-CN" altLang="zh-CN" sz="2800"/>
                                <m:t>不能盛放碱性物质</m:t>
                              </m:r>
                              <m:r>
                                <a:rPr lang="en-US" altLang="zh-CN" sz="2800" b="0" i="1" smtClean="0">
                                  <a:latin typeface="Cambria Math" panose="02040503050406030204" pitchFamily="18" charset="0"/>
                                </a:rPr>
                                <m:t>                                             </m:t>
                              </m:r>
                            </m:e>
                          </m:mr>
                          <m:mr>
                            <m:e>
                              <m:r>
                                <m:rPr>
                                  <m:nor/>
                                </m:rPr>
                                <a:rPr lang="zh-CN" altLang="zh-CN" sz="2800"/>
                                <m:t>橡胶塞</m:t>
                              </m:r>
                              <m:r>
                                <m:rPr>
                                  <m:nor/>
                                </m:rPr>
                                <a:rPr lang="en-US" altLang="zh-CN" sz="2800"/>
                                <m:t>:</m:t>
                              </m:r>
                              <m:d>
                                <m:dPr>
                                  <m:begChr m:val=""/>
                                  <m:endChr m:val=""/>
                                  <m:ctrlPr>
                                    <a:rPr lang="zh-CN" altLang="zh-CN" sz="2800" i="1">
                                      <a:latin typeface="Cambria Math" panose="02040503050406030204" pitchFamily="18" charset="0"/>
                                    </a:rPr>
                                  </m:ctrlPr>
                                </m:dPr>
                                <m:e>
                                  <m:r>
                                    <m:rPr>
                                      <m:nor/>
                                    </m:rPr>
                                    <a:rPr lang="zh-CN" altLang="zh-CN" sz="2800"/>
                                    <m:t>不能盛放强酸、强氧化性物质和有机试剂</m:t>
                                  </m:r>
                                </m:e>
                              </m:d>
                            </m:e>
                          </m:mr>
                        </m:m>
                      </m:e>
                    </m:d>
                  </m:oMath>
                </a14:m>
                <a:endParaRPr lang="en-US" altLang="zh-CN" sz="2800" dirty="0"/>
              </a:p>
            </p:txBody>
          </p:sp>
        </mc:Choice>
        <mc:Fallback xmlns="">
          <p:sp>
            <p:nvSpPr>
              <p:cNvPr id="2" name="矩形 1"/>
              <p:cNvSpPr>
                <a:spLocks noRot="1" noChangeAspect="1" noMove="1" noResize="1" noEditPoints="1" noAdjustHandles="1" noChangeArrowheads="1" noChangeShapeType="1" noTextEdit="1"/>
              </p:cNvSpPr>
              <p:nvPr/>
            </p:nvSpPr>
            <p:spPr>
              <a:xfrm>
                <a:off x="234043" y="729341"/>
                <a:ext cx="11723913" cy="5063887"/>
              </a:xfrm>
              <a:prstGeom prst="rect">
                <a:avLst/>
              </a:prstGeom>
              <a:blipFill rotWithShape="1">
                <a:blip r:embed="rId2"/>
                <a:stretch>
                  <a:fillRect l="-1040"/>
                </a:stretch>
              </a:blipFill>
            </p:spPr>
            <p:txBody>
              <a:bodyPr/>
              <a:lstStyle/>
              <a:p>
                <a:r>
                  <a:rPr lang="zh-CN" altLang="en-US">
                    <a:noFill/>
                  </a:rPr>
                  <a:t> </a:t>
                </a:r>
              </a:p>
            </p:txBody>
          </p:sp>
        </mc:Fallback>
      </mc:AlternateContent>
      <p:sp>
        <p:nvSpPr>
          <p:cNvPr id="6" name="矩形 5"/>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7" name="矩形 6"/>
          <p:cNvSpPr/>
          <p:nvPr/>
        </p:nvSpPr>
        <p:spPr>
          <a:xfrm>
            <a:off x="718457" y="-1"/>
            <a:ext cx="3483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DA251C"/>
              </a:solidFill>
            </a:endParaRPr>
          </a:p>
        </p:txBody>
      </p:sp>
      <p:sp>
        <p:nvSpPr>
          <p:cNvPr id="8" name="矩形 7"/>
          <p:cNvSpPr/>
          <p:nvPr/>
        </p:nvSpPr>
        <p:spPr>
          <a:xfrm>
            <a:off x="1066799" y="-2"/>
            <a:ext cx="4216401"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dirty="0">
                <a:solidFill>
                  <a:srgbClr val="DA251C"/>
                </a:solidFill>
              </a:rPr>
              <a:t>考点</a:t>
            </a:r>
            <a:r>
              <a:rPr lang="en-US" altLang="zh-CN" sz="2800" dirty="0">
                <a:solidFill>
                  <a:srgbClr val="DA251C"/>
                </a:solidFill>
              </a:rPr>
              <a:t>3</a:t>
            </a:r>
            <a:r>
              <a:rPr lang="zh-CN" altLang="en-US" sz="2800" dirty="0">
                <a:solidFill>
                  <a:srgbClr val="DA251C"/>
                </a:solidFill>
              </a:rPr>
              <a:t>   化学试剂的保存</a:t>
            </a:r>
          </a:p>
        </p:txBody>
      </p:sp>
    </p:spTree>
    <p:extLst>
      <p:ext uri="{BB962C8B-B14F-4D97-AF65-F5344CB8AC3E}">
        <p14:creationId xmlns:p14="http://schemas.microsoft.com/office/powerpoint/2010/main" val="42539859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 xmlns:a16="http://schemas.microsoft.com/office/drawing/2014/main" id="{E21ABC8D-1C46-4B5A-9C88-3EA50E8EBABA}"/>
              </a:ext>
            </a:extLst>
          </p:cNvPr>
          <p:cNvSpPr/>
          <p:nvPr/>
        </p:nvSpPr>
        <p:spPr>
          <a:xfrm>
            <a:off x="9267824" y="0"/>
            <a:ext cx="194512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专题二十二  化学实验基础</a:t>
            </a:r>
          </a:p>
        </p:txBody>
      </p:sp>
      <p:sp>
        <p:nvSpPr>
          <p:cNvPr id="4" name="矩形 3">
            <a:extLst>
              <a:ext uri="{FF2B5EF4-FFF2-40B4-BE49-F238E27FC236}">
                <a16:creationId xmlns="" xmlns:a16="http://schemas.microsoft.com/office/drawing/2014/main" id="{ACC2E542-9882-431D-AB6D-DA2BAE8CA188}"/>
              </a:ext>
            </a:extLst>
          </p:cNvPr>
          <p:cNvSpPr/>
          <p:nvPr/>
        </p:nvSpPr>
        <p:spPr>
          <a:xfrm>
            <a:off x="234043" y="302879"/>
            <a:ext cx="11723913" cy="5909310"/>
          </a:xfrm>
          <a:prstGeom prst="rect">
            <a:avLst/>
          </a:prstGeom>
        </p:spPr>
        <p:txBody>
          <a:bodyPr wrap="square">
            <a:spAutoFit/>
          </a:bodyPr>
          <a:lstStyle/>
          <a:p>
            <a:pPr>
              <a:lnSpc>
                <a:spcPct val="150000"/>
              </a:lnSpc>
            </a:pPr>
            <a:r>
              <a:rPr lang="en-US" altLang="zh-CN" sz="2800" b="1" dirty="0"/>
              <a:t>2.</a:t>
            </a:r>
            <a:r>
              <a:rPr lang="zh-CN" altLang="zh-CN" sz="2800" b="1" dirty="0"/>
              <a:t>试剂存放</a:t>
            </a:r>
            <a:r>
              <a:rPr lang="en-US" altLang="zh-CN" sz="2800" b="1" dirty="0"/>
              <a:t>“</a:t>
            </a:r>
            <a:r>
              <a:rPr lang="zh-CN" altLang="zh-CN" sz="2800" b="1" dirty="0"/>
              <a:t>三原则</a:t>
            </a:r>
            <a:r>
              <a:rPr lang="en-US" altLang="zh-CN" sz="2800" b="1" dirty="0"/>
              <a:t>”</a:t>
            </a:r>
            <a:endParaRPr lang="zh-CN" altLang="zh-CN" sz="2800" b="1" dirty="0"/>
          </a:p>
          <a:p>
            <a:pPr>
              <a:lnSpc>
                <a:spcPct val="150000"/>
              </a:lnSpc>
            </a:pPr>
            <a:r>
              <a:rPr lang="en-US" altLang="zh-CN" sz="2800" dirty="0"/>
              <a:t>(1)</a:t>
            </a:r>
            <a:r>
              <a:rPr lang="zh-CN" altLang="zh-CN" sz="2800" dirty="0"/>
              <a:t>安全性原则</a:t>
            </a:r>
          </a:p>
          <a:p>
            <a:pPr>
              <a:lnSpc>
                <a:spcPct val="150000"/>
              </a:lnSpc>
            </a:pPr>
            <a:r>
              <a:rPr lang="zh-CN" altLang="zh-CN" sz="2800" dirty="0"/>
              <a:t>一般化学试剂都有毒性或腐蚀性或易挥发性或易燃易爆性等</a:t>
            </a:r>
            <a:r>
              <a:rPr lang="en-US" altLang="zh-CN" sz="2800" dirty="0"/>
              <a:t>,</a:t>
            </a:r>
            <a:r>
              <a:rPr lang="zh-CN" altLang="zh-CN" sz="2800" dirty="0"/>
              <a:t>储存化学试剂时必须注意安全。</a:t>
            </a:r>
          </a:p>
          <a:p>
            <a:pPr>
              <a:lnSpc>
                <a:spcPct val="150000"/>
              </a:lnSpc>
            </a:pPr>
            <a:r>
              <a:rPr lang="en-US" altLang="zh-CN" sz="2800" dirty="0"/>
              <a:t>(2)</a:t>
            </a:r>
            <a:r>
              <a:rPr lang="zh-CN" altLang="zh-CN" sz="2800" dirty="0"/>
              <a:t>保纯性原则</a:t>
            </a:r>
          </a:p>
          <a:p>
            <a:pPr>
              <a:lnSpc>
                <a:spcPct val="150000"/>
              </a:lnSpc>
            </a:pPr>
            <a:r>
              <a:rPr lang="zh-CN" altLang="zh-CN" sz="2800" dirty="0"/>
              <a:t>有的化学试剂易与空气中的氧气、二氧化碳、水蒸气等发生化学反应</a:t>
            </a:r>
            <a:r>
              <a:rPr lang="en-US" altLang="zh-CN" sz="2800" dirty="0"/>
              <a:t>,</a:t>
            </a:r>
            <a:r>
              <a:rPr lang="zh-CN" altLang="zh-CN" sz="2800" dirty="0"/>
              <a:t>有的化学试剂自身易发生化学反应</a:t>
            </a:r>
            <a:r>
              <a:rPr lang="en-US" altLang="zh-CN" sz="2800" dirty="0"/>
              <a:t>,</a:t>
            </a:r>
            <a:r>
              <a:rPr lang="zh-CN" altLang="zh-CN" sz="2800" dirty="0"/>
              <a:t>还有的化学试剂易与橡胶、玻璃等发生化学反应或物理反应</a:t>
            </a:r>
            <a:r>
              <a:rPr lang="en-US" altLang="zh-CN" sz="2800" dirty="0"/>
              <a:t>,</a:t>
            </a:r>
            <a:r>
              <a:rPr lang="zh-CN" altLang="zh-CN" sz="2800" dirty="0"/>
              <a:t>在储存化学试剂的过程中要防止化学试剂变质而导致纯度降低。</a:t>
            </a:r>
          </a:p>
        </p:txBody>
      </p:sp>
    </p:spTree>
    <p:extLst>
      <p:ext uri="{BB962C8B-B14F-4D97-AF65-F5344CB8AC3E}">
        <p14:creationId xmlns:p14="http://schemas.microsoft.com/office/powerpoint/2010/main" val="8675817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 xmlns:a16="http://schemas.microsoft.com/office/drawing/2014/main" id="{E21ABC8D-1C46-4B5A-9C88-3EA50E8EBABA}"/>
              </a:ext>
            </a:extLst>
          </p:cNvPr>
          <p:cNvSpPr/>
          <p:nvPr/>
        </p:nvSpPr>
        <p:spPr>
          <a:xfrm>
            <a:off x="9267824" y="0"/>
            <a:ext cx="194512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专题二十二  化学实验基础</a:t>
            </a:r>
          </a:p>
        </p:txBody>
      </p:sp>
      <p:sp>
        <p:nvSpPr>
          <p:cNvPr id="4" name="矩形 3">
            <a:extLst>
              <a:ext uri="{FF2B5EF4-FFF2-40B4-BE49-F238E27FC236}">
                <a16:creationId xmlns="" xmlns:a16="http://schemas.microsoft.com/office/drawing/2014/main" id="{ACC2E542-9882-431D-AB6D-DA2BAE8CA188}"/>
              </a:ext>
            </a:extLst>
          </p:cNvPr>
          <p:cNvSpPr/>
          <p:nvPr/>
        </p:nvSpPr>
        <p:spPr>
          <a:xfrm>
            <a:off x="234043" y="244823"/>
            <a:ext cx="11723913" cy="3323987"/>
          </a:xfrm>
          <a:prstGeom prst="rect">
            <a:avLst/>
          </a:prstGeom>
        </p:spPr>
        <p:txBody>
          <a:bodyPr wrap="square">
            <a:spAutoFit/>
          </a:bodyPr>
          <a:lstStyle/>
          <a:p>
            <a:pPr>
              <a:lnSpc>
                <a:spcPct val="150000"/>
              </a:lnSpc>
            </a:pPr>
            <a:r>
              <a:rPr lang="en-US" altLang="zh-CN" sz="2800" dirty="0"/>
              <a:t>(3)</a:t>
            </a:r>
            <a:r>
              <a:rPr lang="zh-CN" altLang="zh-CN" sz="2800" dirty="0"/>
              <a:t>方便性原则</a:t>
            </a:r>
          </a:p>
          <a:p>
            <a:pPr>
              <a:lnSpc>
                <a:spcPct val="150000"/>
              </a:lnSpc>
            </a:pPr>
            <a:r>
              <a:rPr lang="zh-CN" altLang="zh-CN" sz="2800" dirty="0"/>
              <a:t>在对化学试剂进行储存时</a:t>
            </a:r>
            <a:r>
              <a:rPr lang="en-US" altLang="zh-CN" sz="2800" dirty="0"/>
              <a:t>,</a:t>
            </a:r>
            <a:r>
              <a:rPr lang="zh-CN" altLang="zh-CN" sz="2800" dirty="0"/>
              <a:t>既要考虑试剂易装入容器中</a:t>
            </a:r>
            <a:r>
              <a:rPr lang="en-US" altLang="zh-CN" sz="2800" dirty="0"/>
              <a:t>,</a:t>
            </a:r>
            <a:r>
              <a:rPr lang="zh-CN" altLang="zh-CN" sz="2800" dirty="0"/>
              <a:t>又要考虑试剂易从容器中取出。</a:t>
            </a:r>
          </a:p>
          <a:p>
            <a:pPr>
              <a:lnSpc>
                <a:spcPct val="150000"/>
              </a:lnSpc>
            </a:pPr>
            <a:r>
              <a:rPr lang="en-US" altLang="zh-CN" sz="2800" b="1" dirty="0"/>
              <a:t>3.</a:t>
            </a:r>
            <a:r>
              <a:rPr lang="zh-CN" altLang="zh-CN" sz="2800" b="1" dirty="0"/>
              <a:t>化学试剂保存</a:t>
            </a:r>
            <a:r>
              <a:rPr lang="en-US" altLang="zh-CN" sz="2800" b="1" dirty="0"/>
              <a:t>“</a:t>
            </a:r>
            <a:r>
              <a:rPr lang="zh-CN" altLang="zh-CN" sz="2800" b="1" dirty="0"/>
              <a:t>十防</a:t>
            </a:r>
            <a:r>
              <a:rPr lang="en-US" altLang="zh-CN" sz="2800" b="1" dirty="0"/>
              <a:t>”</a:t>
            </a:r>
            <a:endParaRPr lang="zh-CN" altLang="zh-CN" sz="2800" b="1" dirty="0"/>
          </a:p>
          <a:p>
            <a:pPr>
              <a:lnSpc>
                <a:spcPct val="150000"/>
              </a:lnSpc>
            </a:pPr>
            <a:endParaRPr lang="zh-CN" altLang="zh-CN" sz="2800" dirty="0"/>
          </a:p>
        </p:txBody>
      </p:sp>
      <p:graphicFrame>
        <p:nvGraphicFramePr>
          <p:cNvPr id="2" name="表格 1">
            <a:extLst>
              <a:ext uri="{FF2B5EF4-FFF2-40B4-BE49-F238E27FC236}">
                <a16:creationId xmlns="" xmlns:a16="http://schemas.microsoft.com/office/drawing/2014/main" id="{E3F3B509-9795-4469-BE49-F14681549206}"/>
              </a:ext>
            </a:extLst>
          </p:cNvPr>
          <p:cNvGraphicFramePr>
            <a:graphicFrameLocks noGrp="1"/>
          </p:cNvGraphicFramePr>
          <p:nvPr>
            <p:extLst>
              <p:ext uri="{D42A27DB-BD31-4B8C-83A1-F6EECF244321}">
                <p14:modId xmlns:p14="http://schemas.microsoft.com/office/powerpoint/2010/main" val="1080198710"/>
              </p:ext>
            </p:extLst>
          </p:nvPr>
        </p:nvGraphicFramePr>
        <p:xfrm>
          <a:off x="344714" y="2878594"/>
          <a:ext cx="11455399" cy="3529501"/>
        </p:xfrm>
        <a:graphic>
          <a:graphicData uri="http://schemas.openxmlformats.org/drawingml/2006/table">
            <a:tbl>
              <a:tblPr firstRow="1" firstCol="1" bandRow="1">
                <a:tableStyleId>{5C22544A-7EE6-4342-B048-85BDC9FD1C3A}</a:tableStyleId>
              </a:tblPr>
              <a:tblGrid>
                <a:gridCol w="2325915">
                  <a:extLst>
                    <a:ext uri="{9D8B030D-6E8A-4147-A177-3AD203B41FA5}">
                      <a16:colId xmlns="" xmlns:a16="http://schemas.microsoft.com/office/drawing/2014/main" val="2741701524"/>
                    </a:ext>
                  </a:extLst>
                </a:gridCol>
                <a:gridCol w="3062514">
                  <a:extLst>
                    <a:ext uri="{9D8B030D-6E8A-4147-A177-3AD203B41FA5}">
                      <a16:colId xmlns="" xmlns:a16="http://schemas.microsoft.com/office/drawing/2014/main" val="1525636842"/>
                    </a:ext>
                  </a:extLst>
                </a:gridCol>
                <a:gridCol w="6066970">
                  <a:extLst>
                    <a:ext uri="{9D8B030D-6E8A-4147-A177-3AD203B41FA5}">
                      <a16:colId xmlns="" xmlns:a16="http://schemas.microsoft.com/office/drawing/2014/main" val="3073551491"/>
                    </a:ext>
                  </a:extLst>
                </a:gridCol>
              </a:tblGrid>
              <a:tr h="547441">
                <a:tc>
                  <a:txBody>
                    <a:bodyPr/>
                    <a:lstStyle/>
                    <a:p>
                      <a:pPr algn="ctr">
                        <a:lnSpc>
                          <a:spcPct val="130000"/>
                        </a:lnSpc>
                        <a:spcAft>
                          <a:spcPts val="0"/>
                        </a:spcAft>
                      </a:pPr>
                      <a:r>
                        <a:rPr lang="zh-CN" sz="2800" b="0" dirty="0">
                          <a:solidFill>
                            <a:schemeClr val="tx1"/>
                          </a:solidFill>
                          <a:effectLst/>
                          <a:latin typeface="+mn-lt"/>
                          <a:ea typeface="+mn-ea"/>
                        </a:rPr>
                        <a:t>保存依据</a:t>
                      </a:r>
                      <a:endParaRPr lang="zh-CN" sz="2800" b="0" dirty="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a:solidFill>
                            <a:schemeClr val="tx1"/>
                          </a:solidFill>
                          <a:effectLst/>
                          <a:latin typeface="+mn-lt"/>
                          <a:ea typeface="+mn-ea"/>
                        </a:rPr>
                        <a:t>保存方法</a:t>
                      </a:r>
                      <a:endParaRPr lang="zh-CN" sz="2800" b="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dirty="0">
                          <a:solidFill>
                            <a:schemeClr val="tx1"/>
                          </a:solidFill>
                          <a:effectLst/>
                          <a:latin typeface="+mn-lt"/>
                          <a:ea typeface="+mn-ea"/>
                        </a:rPr>
                        <a:t>典型实例</a:t>
                      </a:r>
                      <a:endParaRPr lang="zh-CN" sz="2800" b="0" dirty="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838848894"/>
                  </a:ext>
                </a:extLst>
              </a:tr>
              <a:tr h="2974765">
                <a:tc>
                  <a:txBody>
                    <a:bodyPr/>
                    <a:lstStyle/>
                    <a:p>
                      <a:pPr algn="ctr">
                        <a:lnSpc>
                          <a:spcPct val="130000"/>
                        </a:lnSpc>
                        <a:spcAft>
                          <a:spcPts val="0"/>
                        </a:spcAft>
                      </a:pPr>
                      <a:r>
                        <a:rPr lang="zh-CN" sz="2800" b="0">
                          <a:solidFill>
                            <a:schemeClr val="tx1"/>
                          </a:solidFill>
                          <a:effectLst/>
                          <a:latin typeface="+mn-lt"/>
                          <a:ea typeface="+mn-ea"/>
                        </a:rPr>
                        <a:t>防氧化</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30000"/>
                        </a:lnSpc>
                        <a:spcAft>
                          <a:spcPts val="0"/>
                        </a:spcAft>
                      </a:pPr>
                      <a:r>
                        <a:rPr lang="en-US" sz="2800" b="0">
                          <a:solidFill>
                            <a:schemeClr val="tx1"/>
                          </a:solidFill>
                          <a:effectLst/>
                          <a:latin typeface="+mn-lt"/>
                          <a:ea typeface="+mn-ea"/>
                        </a:rPr>
                        <a:t>(1)</a:t>
                      </a:r>
                      <a:r>
                        <a:rPr lang="zh-CN" sz="2800" b="0">
                          <a:solidFill>
                            <a:schemeClr val="tx1"/>
                          </a:solidFill>
                          <a:effectLst/>
                          <a:latin typeface="+mn-lt"/>
                          <a:ea typeface="+mn-ea"/>
                        </a:rPr>
                        <a:t>密封或用后立即盖好</a:t>
                      </a:r>
                      <a:r>
                        <a:rPr lang="en-US" sz="2800" b="0">
                          <a:solidFill>
                            <a:schemeClr val="tx1"/>
                          </a:solidFill>
                          <a:effectLst/>
                          <a:latin typeface="+mn-lt"/>
                          <a:ea typeface="+mn-ea"/>
                        </a:rPr>
                        <a:t>;</a:t>
                      </a:r>
                      <a:endParaRPr lang="zh-CN" sz="2800" b="0">
                        <a:solidFill>
                          <a:schemeClr val="tx1"/>
                        </a:solidFill>
                        <a:effectLst/>
                        <a:latin typeface="+mn-lt"/>
                        <a:ea typeface="+mn-ea"/>
                      </a:endParaRPr>
                    </a:p>
                    <a:p>
                      <a:pPr>
                        <a:lnSpc>
                          <a:spcPct val="130000"/>
                        </a:lnSpc>
                        <a:spcAft>
                          <a:spcPts val="0"/>
                        </a:spcAft>
                      </a:pPr>
                      <a:r>
                        <a:rPr lang="en-US" sz="2800" b="0">
                          <a:solidFill>
                            <a:schemeClr val="tx1"/>
                          </a:solidFill>
                          <a:effectLst/>
                          <a:latin typeface="+mn-lt"/>
                          <a:ea typeface="+mn-ea"/>
                        </a:rPr>
                        <a:t>(2)</a:t>
                      </a:r>
                      <a:r>
                        <a:rPr lang="zh-CN" sz="2800" b="0">
                          <a:solidFill>
                            <a:schemeClr val="tx1"/>
                          </a:solidFill>
                          <a:effectLst/>
                          <a:latin typeface="+mn-lt"/>
                          <a:ea typeface="+mn-ea"/>
                        </a:rPr>
                        <a:t>加入还原剂</a:t>
                      </a:r>
                      <a:r>
                        <a:rPr lang="en-US" sz="2800" b="0">
                          <a:solidFill>
                            <a:schemeClr val="tx1"/>
                          </a:solidFill>
                          <a:effectLst/>
                          <a:latin typeface="+mn-lt"/>
                          <a:ea typeface="+mn-ea"/>
                        </a:rPr>
                        <a:t>;</a:t>
                      </a:r>
                      <a:endParaRPr lang="zh-CN" sz="2800" b="0">
                        <a:solidFill>
                          <a:schemeClr val="tx1"/>
                        </a:solidFill>
                        <a:effectLst/>
                        <a:latin typeface="+mn-lt"/>
                        <a:ea typeface="+mn-ea"/>
                      </a:endParaRPr>
                    </a:p>
                    <a:p>
                      <a:pPr>
                        <a:lnSpc>
                          <a:spcPct val="130000"/>
                        </a:lnSpc>
                        <a:spcAft>
                          <a:spcPts val="0"/>
                        </a:spcAft>
                      </a:pPr>
                      <a:r>
                        <a:rPr lang="en-US" sz="2800" b="0">
                          <a:solidFill>
                            <a:schemeClr val="tx1"/>
                          </a:solidFill>
                          <a:effectLst/>
                          <a:latin typeface="+mn-lt"/>
                          <a:ea typeface="+mn-ea"/>
                        </a:rPr>
                        <a:t>(3)</a:t>
                      </a:r>
                      <a:r>
                        <a:rPr lang="zh-CN" sz="2800" b="0">
                          <a:solidFill>
                            <a:schemeClr val="tx1"/>
                          </a:solidFill>
                          <a:effectLst/>
                          <a:latin typeface="+mn-lt"/>
                          <a:ea typeface="+mn-ea"/>
                        </a:rPr>
                        <a:t>隔绝空气</a:t>
                      </a:r>
                      <a:endParaRPr lang="zh-CN" sz="2800" b="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30000"/>
                        </a:lnSpc>
                        <a:spcAft>
                          <a:spcPts val="0"/>
                        </a:spcAft>
                      </a:pPr>
                      <a:r>
                        <a:rPr lang="en-US" sz="2800" b="0" dirty="0">
                          <a:solidFill>
                            <a:schemeClr val="tx1"/>
                          </a:solidFill>
                          <a:effectLst/>
                          <a:latin typeface="+mn-lt"/>
                          <a:ea typeface="+mn-ea"/>
                        </a:rPr>
                        <a:t>(1)Na</a:t>
                      </a:r>
                      <a:r>
                        <a:rPr lang="en-US" sz="2800" b="0" baseline="-25000" dirty="0">
                          <a:solidFill>
                            <a:schemeClr val="tx1"/>
                          </a:solidFill>
                          <a:effectLst/>
                          <a:latin typeface="+mn-lt"/>
                          <a:ea typeface="+mn-ea"/>
                        </a:rPr>
                        <a:t>2</a:t>
                      </a:r>
                      <a:r>
                        <a:rPr lang="en-US" sz="2800" b="0" dirty="0">
                          <a:solidFill>
                            <a:schemeClr val="tx1"/>
                          </a:solidFill>
                          <a:effectLst/>
                          <a:latin typeface="+mn-lt"/>
                          <a:ea typeface="+mn-ea"/>
                        </a:rPr>
                        <a:t>SO</a:t>
                      </a:r>
                      <a:r>
                        <a:rPr lang="en-US" sz="2800" b="0" baseline="-25000" dirty="0">
                          <a:solidFill>
                            <a:schemeClr val="tx1"/>
                          </a:solidFill>
                          <a:effectLst/>
                          <a:latin typeface="+mn-lt"/>
                          <a:ea typeface="+mn-ea"/>
                        </a:rPr>
                        <a:t>3</a:t>
                      </a:r>
                      <a:r>
                        <a:rPr lang="zh-CN" sz="2800" b="0" dirty="0">
                          <a:solidFill>
                            <a:schemeClr val="tx1"/>
                          </a:solidFill>
                          <a:effectLst/>
                          <a:latin typeface="+mn-lt"/>
                          <a:ea typeface="+mn-ea"/>
                        </a:rPr>
                        <a:t>固体</a:t>
                      </a:r>
                      <a:r>
                        <a:rPr lang="en-US" sz="2800" b="0" dirty="0">
                          <a:solidFill>
                            <a:schemeClr val="tx1"/>
                          </a:solidFill>
                          <a:effectLst/>
                          <a:latin typeface="+mn-lt"/>
                          <a:ea typeface="+mn-ea"/>
                        </a:rPr>
                        <a:t>,Na</a:t>
                      </a:r>
                      <a:r>
                        <a:rPr lang="en-US" sz="2800" b="0" baseline="-25000" dirty="0">
                          <a:solidFill>
                            <a:schemeClr val="tx1"/>
                          </a:solidFill>
                          <a:effectLst/>
                          <a:latin typeface="+mn-lt"/>
                          <a:ea typeface="+mn-ea"/>
                        </a:rPr>
                        <a:t>2</a:t>
                      </a:r>
                      <a:r>
                        <a:rPr lang="en-US" sz="2800" b="0" dirty="0">
                          <a:solidFill>
                            <a:schemeClr val="tx1"/>
                          </a:solidFill>
                          <a:effectLst/>
                          <a:latin typeface="+mn-lt"/>
                          <a:ea typeface="+mn-ea"/>
                        </a:rPr>
                        <a:t>S</a:t>
                      </a:r>
                      <a:r>
                        <a:rPr lang="zh-CN" sz="2800" b="0" dirty="0">
                          <a:solidFill>
                            <a:schemeClr val="tx1"/>
                          </a:solidFill>
                          <a:effectLst/>
                          <a:latin typeface="+mn-lt"/>
                          <a:ea typeface="+mn-ea"/>
                        </a:rPr>
                        <a:t>、</a:t>
                      </a:r>
                      <a:r>
                        <a:rPr lang="en-US" sz="2800" b="0" dirty="0">
                          <a:solidFill>
                            <a:schemeClr val="tx1"/>
                          </a:solidFill>
                          <a:effectLst/>
                          <a:latin typeface="+mn-lt"/>
                          <a:ea typeface="+mn-ea"/>
                        </a:rPr>
                        <a:t>KI</a:t>
                      </a:r>
                      <a:r>
                        <a:rPr lang="zh-CN" sz="2800" b="0" dirty="0">
                          <a:solidFill>
                            <a:schemeClr val="tx1"/>
                          </a:solidFill>
                          <a:effectLst/>
                          <a:latin typeface="+mn-lt"/>
                          <a:ea typeface="+mn-ea"/>
                        </a:rPr>
                        <a:t>溶液等用后立即盖好</a:t>
                      </a:r>
                      <a:r>
                        <a:rPr lang="en-US" sz="2800" b="0" dirty="0">
                          <a:solidFill>
                            <a:schemeClr val="tx1"/>
                          </a:solidFill>
                          <a:effectLst/>
                          <a:latin typeface="+mn-lt"/>
                          <a:ea typeface="+mn-ea"/>
                        </a:rPr>
                        <a:t>;</a:t>
                      </a:r>
                      <a:endParaRPr lang="zh-CN" sz="2800" b="0" dirty="0">
                        <a:solidFill>
                          <a:schemeClr val="tx1"/>
                        </a:solidFill>
                        <a:effectLst/>
                        <a:latin typeface="+mn-lt"/>
                        <a:ea typeface="+mn-ea"/>
                      </a:endParaRPr>
                    </a:p>
                    <a:p>
                      <a:pPr>
                        <a:lnSpc>
                          <a:spcPct val="130000"/>
                        </a:lnSpc>
                        <a:spcAft>
                          <a:spcPts val="0"/>
                        </a:spcAft>
                      </a:pPr>
                      <a:r>
                        <a:rPr lang="en-US" sz="2800" b="0" dirty="0">
                          <a:solidFill>
                            <a:schemeClr val="tx1"/>
                          </a:solidFill>
                          <a:effectLst/>
                          <a:latin typeface="+mn-lt"/>
                          <a:ea typeface="+mn-ea"/>
                        </a:rPr>
                        <a:t>(2)FeSO</a:t>
                      </a:r>
                      <a:r>
                        <a:rPr lang="en-US" sz="2800" b="0" baseline="-25000" dirty="0">
                          <a:solidFill>
                            <a:schemeClr val="tx1"/>
                          </a:solidFill>
                          <a:effectLst/>
                          <a:latin typeface="+mn-lt"/>
                          <a:ea typeface="+mn-ea"/>
                        </a:rPr>
                        <a:t>4</a:t>
                      </a:r>
                      <a:r>
                        <a:rPr lang="zh-CN" sz="2800" b="0" dirty="0">
                          <a:solidFill>
                            <a:schemeClr val="tx1"/>
                          </a:solidFill>
                          <a:effectLst/>
                          <a:latin typeface="+mn-lt"/>
                          <a:ea typeface="+mn-ea"/>
                        </a:rPr>
                        <a:t>溶液中加入少量铁屑</a:t>
                      </a:r>
                      <a:r>
                        <a:rPr lang="en-US" sz="2800" b="0" dirty="0">
                          <a:solidFill>
                            <a:schemeClr val="tx1"/>
                          </a:solidFill>
                          <a:effectLst/>
                          <a:latin typeface="+mn-lt"/>
                          <a:ea typeface="+mn-ea"/>
                        </a:rPr>
                        <a:t>;</a:t>
                      </a:r>
                      <a:endParaRPr lang="zh-CN" sz="2800" b="0" dirty="0">
                        <a:solidFill>
                          <a:schemeClr val="tx1"/>
                        </a:solidFill>
                        <a:effectLst/>
                        <a:latin typeface="+mn-lt"/>
                        <a:ea typeface="+mn-ea"/>
                      </a:endParaRPr>
                    </a:p>
                    <a:p>
                      <a:pPr>
                        <a:lnSpc>
                          <a:spcPct val="130000"/>
                        </a:lnSpc>
                        <a:spcAft>
                          <a:spcPts val="0"/>
                        </a:spcAft>
                      </a:pPr>
                      <a:r>
                        <a:rPr lang="en-US" sz="2800" b="0" dirty="0">
                          <a:solidFill>
                            <a:schemeClr val="tx1"/>
                          </a:solidFill>
                          <a:effectLst/>
                          <a:latin typeface="+mn-lt"/>
                          <a:ea typeface="+mn-ea"/>
                        </a:rPr>
                        <a:t>(3)K</a:t>
                      </a:r>
                      <a:r>
                        <a:rPr lang="zh-CN" sz="2800" b="0" dirty="0">
                          <a:solidFill>
                            <a:schemeClr val="tx1"/>
                          </a:solidFill>
                          <a:effectLst/>
                          <a:latin typeface="+mn-lt"/>
                          <a:ea typeface="+mn-ea"/>
                        </a:rPr>
                        <a:t>、</a:t>
                      </a:r>
                      <a:r>
                        <a:rPr lang="en-US" sz="2800" b="0" dirty="0">
                          <a:solidFill>
                            <a:schemeClr val="tx1"/>
                          </a:solidFill>
                          <a:effectLst/>
                          <a:latin typeface="+mn-lt"/>
                          <a:ea typeface="+mn-ea"/>
                        </a:rPr>
                        <a:t>Na</a:t>
                      </a:r>
                      <a:r>
                        <a:rPr lang="zh-CN" sz="2800" b="0" dirty="0">
                          <a:solidFill>
                            <a:schemeClr val="tx1"/>
                          </a:solidFill>
                          <a:effectLst/>
                          <a:latin typeface="+mn-lt"/>
                          <a:ea typeface="+mn-ea"/>
                        </a:rPr>
                        <a:t>保存在煤油中</a:t>
                      </a:r>
                      <a:r>
                        <a:rPr lang="en-US" sz="2800" b="0" dirty="0">
                          <a:solidFill>
                            <a:schemeClr val="tx1"/>
                          </a:solidFill>
                          <a:effectLst/>
                          <a:latin typeface="+mn-lt"/>
                          <a:ea typeface="+mn-ea"/>
                        </a:rPr>
                        <a:t>,</a:t>
                      </a:r>
                      <a:r>
                        <a:rPr lang="zh-CN" sz="2800" b="0" dirty="0">
                          <a:solidFill>
                            <a:schemeClr val="tx1"/>
                          </a:solidFill>
                          <a:effectLst/>
                          <a:latin typeface="+mn-lt"/>
                          <a:ea typeface="+mn-ea"/>
                        </a:rPr>
                        <a:t>白磷保存在水中</a:t>
                      </a:r>
                      <a:r>
                        <a:rPr lang="en-US" sz="2800" b="0" dirty="0">
                          <a:solidFill>
                            <a:schemeClr val="tx1"/>
                          </a:solidFill>
                          <a:effectLst/>
                          <a:latin typeface="+mn-lt"/>
                          <a:ea typeface="+mn-ea"/>
                        </a:rPr>
                        <a:t>,Li</a:t>
                      </a:r>
                      <a:r>
                        <a:rPr lang="zh-CN" sz="2800" b="0" dirty="0">
                          <a:solidFill>
                            <a:schemeClr val="tx1"/>
                          </a:solidFill>
                          <a:effectLst/>
                          <a:latin typeface="+mn-lt"/>
                          <a:ea typeface="+mn-ea"/>
                        </a:rPr>
                        <a:t>保存在石蜡中</a:t>
                      </a:r>
                      <a:endParaRPr lang="zh-CN" sz="2800" b="0" dirty="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913237641"/>
                  </a:ext>
                </a:extLst>
              </a:tr>
            </a:tbl>
          </a:graphicData>
        </a:graphic>
      </p:graphicFrame>
    </p:spTree>
    <p:extLst>
      <p:ext uri="{BB962C8B-B14F-4D97-AF65-F5344CB8AC3E}">
        <p14:creationId xmlns:p14="http://schemas.microsoft.com/office/powerpoint/2010/main" val="27878859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 xmlns:a16="http://schemas.microsoft.com/office/drawing/2014/main" id="{E21ABC8D-1C46-4B5A-9C88-3EA50E8EBABA}"/>
              </a:ext>
            </a:extLst>
          </p:cNvPr>
          <p:cNvSpPr/>
          <p:nvPr/>
        </p:nvSpPr>
        <p:spPr>
          <a:xfrm>
            <a:off x="9267824" y="0"/>
            <a:ext cx="194512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专题二十二  化学实验基础</a:t>
            </a:r>
          </a:p>
        </p:txBody>
      </p:sp>
      <p:sp>
        <p:nvSpPr>
          <p:cNvPr id="10" name="矩形 9">
            <a:extLst>
              <a:ext uri="{FF2B5EF4-FFF2-40B4-BE49-F238E27FC236}">
                <a16:creationId xmlns="" xmlns:a16="http://schemas.microsoft.com/office/drawing/2014/main" id="{624ADB48-4E96-4B52-B003-1986B52AF0A6}"/>
              </a:ext>
            </a:extLst>
          </p:cNvPr>
          <p:cNvSpPr/>
          <p:nvPr/>
        </p:nvSpPr>
        <p:spPr>
          <a:xfrm>
            <a:off x="234043" y="235751"/>
            <a:ext cx="11723913" cy="661207"/>
          </a:xfrm>
          <a:prstGeom prst="rect">
            <a:avLst/>
          </a:prstGeom>
        </p:spPr>
        <p:txBody>
          <a:bodyPr wrap="square">
            <a:spAutoFit/>
          </a:bodyPr>
          <a:lstStyle/>
          <a:p>
            <a:pPr algn="r">
              <a:lnSpc>
                <a:spcPct val="150000"/>
              </a:lnSpc>
            </a:pPr>
            <a:r>
              <a:rPr lang="zh-CN" altLang="en-US" sz="2800" dirty="0"/>
              <a:t>（续表）</a:t>
            </a:r>
            <a:endParaRPr lang="zh-CN" altLang="zh-CN" sz="2800" dirty="0"/>
          </a:p>
        </p:txBody>
      </p:sp>
      <p:graphicFrame>
        <p:nvGraphicFramePr>
          <p:cNvPr id="7" name="表格 6">
            <a:extLst>
              <a:ext uri="{FF2B5EF4-FFF2-40B4-BE49-F238E27FC236}">
                <a16:creationId xmlns="" xmlns:a16="http://schemas.microsoft.com/office/drawing/2014/main" id="{C1E47386-E669-45A5-A1CF-FF9811450F21}"/>
              </a:ext>
            </a:extLst>
          </p:cNvPr>
          <p:cNvGraphicFramePr>
            <a:graphicFrameLocks noGrp="1"/>
          </p:cNvGraphicFramePr>
          <p:nvPr>
            <p:extLst>
              <p:ext uri="{D42A27DB-BD31-4B8C-83A1-F6EECF244321}">
                <p14:modId xmlns:p14="http://schemas.microsoft.com/office/powerpoint/2010/main" val="3511240100"/>
              </p:ext>
            </p:extLst>
          </p:nvPr>
        </p:nvGraphicFramePr>
        <p:xfrm>
          <a:off x="370114" y="925986"/>
          <a:ext cx="11455399" cy="5547360"/>
        </p:xfrm>
        <a:graphic>
          <a:graphicData uri="http://schemas.openxmlformats.org/drawingml/2006/table">
            <a:tbl>
              <a:tblPr firstRow="1" firstCol="1" bandRow="1">
                <a:tableStyleId>{5C22544A-7EE6-4342-B048-85BDC9FD1C3A}</a:tableStyleId>
              </a:tblPr>
              <a:tblGrid>
                <a:gridCol w="2325915">
                  <a:extLst>
                    <a:ext uri="{9D8B030D-6E8A-4147-A177-3AD203B41FA5}">
                      <a16:colId xmlns="" xmlns:a16="http://schemas.microsoft.com/office/drawing/2014/main" val="2741701524"/>
                    </a:ext>
                  </a:extLst>
                </a:gridCol>
                <a:gridCol w="3062514">
                  <a:extLst>
                    <a:ext uri="{9D8B030D-6E8A-4147-A177-3AD203B41FA5}">
                      <a16:colId xmlns="" xmlns:a16="http://schemas.microsoft.com/office/drawing/2014/main" val="1525636842"/>
                    </a:ext>
                  </a:extLst>
                </a:gridCol>
                <a:gridCol w="6066970">
                  <a:extLst>
                    <a:ext uri="{9D8B030D-6E8A-4147-A177-3AD203B41FA5}">
                      <a16:colId xmlns="" xmlns:a16="http://schemas.microsoft.com/office/drawing/2014/main" val="3073551491"/>
                    </a:ext>
                  </a:extLst>
                </a:gridCol>
              </a:tblGrid>
              <a:tr h="0">
                <a:tc>
                  <a:txBody>
                    <a:bodyPr/>
                    <a:lstStyle/>
                    <a:p>
                      <a:pPr algn="ctr">
                        <a:lnSpc>
                          <a:spcPct val="130000"/>
                        </a:lnSpc>
                        <a:spcAft>
                          <a:spcPts val="0"/>
                        </a:spcAft>
                      </a:pPr>
                      <a:r>
                        <a:rPr lang="zh-CN" sz="2800" b="0" dirty="0">
                          <a:solidFill>
                            <a:schemeClr val="tx1"/>
                          </a:solidFill>
                          <a:effectLst/>
                          <a:latin typeface="+mn-lt"/>
                          <a:ea typeface="+mn-ea"/>
                        </a:rPr>
                        <a:t>保存依据</a:t>
                      </a:r>
                      <a:endParaRPr lang="zh-CN" sz="2800" b="0" dirty="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a:solidFill>
                            <a:schemeClr val="tx1"/>
                          </a:solidFill>
                          <a:effectLst/>
                          <a:latin typeface="+mn-lt"/>
                          <a:ea typeface="+mn-ea"/>
                        </a:rPr>
                        <a:t>保存方法</a:t>
                      </a:r>
                      <a:endParaRPr lang="zh-CN" sz="2800" b="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dirty="0">
                          <a:solidFill>
                            <a:schemeClr val="tx1"/>
                          </a:solidFill>
                          <a:effectLst/>
                          <a:latin typeface="+mn-lt"/>
                          <a:ea typeface="+mn-ea"/>
                        </a:rPr>
                        <a:t>典型实例</a:t>
                      </a:r>
                      <a:endParaRPr lang="zh-CN" sz="2800" b="0" dirty="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838848894"/>
                  </a:ext>
                </a:extLst>
              </a:tr>
              <a:tr h="0">
                <a:tc>
                  <a:txBody>
                    <a:bodyPr/>
                    <a:lstStyle/>
                    <a:p>
                      <a:pPr algn="ctr">
                        <a:lnSpc>
                          <a:spcPct val="130000"/>
                        </a:lnSpc>
                        <a:spcAft>
                          <a:spcPts val="0"/>
                        </a:spcAft>
                      </a:pPr>
                      <a:r>
                        <a:rPr lang="zh-CN" sz="2800" b="0">
                          <a:solidFill>
                            <a:schemeClr val="tx1"/>
                          </a:solidFill>
                          <a:effectLst/>
                          <a:latin typeface="+mn-lt"/>
                          <a:ea typeface="+mn-ea"/>
                        </a:rPr>
                        <a:t>防潮解</a:t>
                      </a:r>
                      <a:r>
                        <a:rPr lang="en-US" sz="2800" b="0">
                          <a:solidFill>
                            <a:schemeClr val="tx1"/>
                          </a:solidFill>
                          <a:effectLst/>
                          <a:latin typeface="+mn-lt"/>
                          <a:ea typeface="+mn-ea"/>
                        </a:rPr>
                        <a:t>(</a:t>
                      </a:r>
                      <a:r>
                        <a:rPr lang="zh-CN" sz="2800" b="0">
                          <a:solidFill>
                            <a:schemeClr val="tx1"/>
                          </a:solidFill>
                          <a:effectLst/>
                          <a:latin typeface="+mn-lt"/>
                          <a:ea typeface="+mn-ea"/>
                        </a:rPr>
                        <a:t>或与水</a:t>
                      </a:r>
                    </a:p>
                    <a:p>
                      <a:pPr algn="ctr">
                        <a:lnSpc>
                          <a:spcPct val="130000"/>
                        </a:lnSpc>
                        <a:spcAft>
                          <a:spcPts val="0"/>
                        </a:spcAft>
                      </a:pPr>
                      <a:r>
                        <a:rPr lang="zh-CN" sz="2800" b="0">
                          <a:solidFill>
                            <a:schemeClr val="tx1"/>
                          </a:solidFill>
                          <a:effectLst/>
                          <a:latin typeface="+mn-lt"/>
                          <a:ea typeface="+mn-ea"/>
                        </a:rPr>
                        <a:t>反应或吸水</a:t>
                      </a:r>
                      <a:r>
                        <a:rPr lang="en-US" sz="2800" b="0">
                          <a:solidFill>
                            <a:schemeClr val="tx1"/>
                          </a:solidFill>
                          <a:effectLst/>
                          <a:latin typeface="+mn-lt"/>
                          <a:ea typeface="+mn-ea"/>
                        </a:rPr>
                        <a:t>)</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a:solidFill>
                            <a:schemeClr val="tx1"/>
                          </a:solidFill>
                          <a:effectLst/>
                          <a:latin typeface="+mn-lt"/>
                          <a:ea typeface="+mn-ea"/>
                        </a:rPr>
                        <a:t>密封保存</a:t>
                      </a:r>
                      <a:endParaRPr lang="zh-CN" sz="2800" b="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30000"/>
                        </a:lnSpc>
                        <a:spcAft>
                          <a:spcPts val="0"/>
                        </a:spcAft>
                      </a:pPr>
                      <a:r>
                        <a:rPr lang="en-US" sz="2800" b="0" dirty="0" err="1">
                          <a:solidFill>
                            <a:schemeClr val="tx1"/>
                          </a:solidFill>
                          <a:effectLst/>
                          <a:latin typeface="+mn-lt"/>
                          <a:ea typeface="+mn-ea"/>
                        </a:rPr>
                        <a:t>NaOH</a:t>
                      </a:r>
                      <a:r>
                        <a:rPr lang="zh-CN" sz="2800" b="0" dirty="0">
                          <a:solidFill>
                            <a:schemeClr val="tx1"/>
                          </a:solidFill>
                          <a:effectLst/>
                          <a:latin typeface="+mn-lt"/>
                          <a:ea typeface="+mn-ea"/>
                        </a:rPr>
                        <a:t>、</a:t>
                      </a:r>
                      <a:r>
                        <a:rPr lang="en-US" sz="2800" b="0" dirty="0">
                          <a:solidFill>
                            <a:schemeClr val="tx1"/>
                          </a:solidFill>
                          <a:effectLst/>
                          <a:latin typeface="+mn-lt"/>
                          <a:ea typeface="+mn-ea"/>
                        </a:rPr>
                        <a:t>CaCl</a:t>
                      </a:r>
                      <a:r>
                        <a:rPr lang="en-US" sz="2800" b="0" baseline="-25000" dirty="0">
                          <a:solidFill>
                            <a:schemeClr val="tx1"/>
                          </a:solidFill>
                          <a:effectLst/>
                          <a:latin typeface="+mn-lt"/>
                          <a:ea typeface="+mn-ea"/>
                        </a:rPr>
                        <a:t>2</a:t>
                      </a:r>
                      <a:r>
                        <a:rPr lang="zh-CN" sz="2800" b="0" dirty="0">
                          <a:solidFill>
                            <a:schemeClr val="tx1"/>
                          </a:solidFill>
                          <a:effectLst/>
                          <a:latin typeface="+mn-lt"/>
                          <a:ea typeface="+mn-ea"/>
                        </a:rPr>
                        <a:t>、</a:t>
                      </a:r>
                      <a:r>
                        <a:rPr lang="en-US" sz="2800" b="0" dirty="0">
                          <a:solidFill>
                            <a:schemeClr val="tx1"/>
                          </a:solidFill>
                          <a:effectLst/>
                          <a:latin typeface="+mn-lt"/>
                          <a:ea typeface="+mn-ea"/>
                        </a:rPr>
                        <a:t>CuSO</a:t>
                      </a:r>
                      <a:r>
                        <a:rPr lang="en-US" sz="2800" b="0" baseline="-25000" dirty="0">
                          <a:solidFill>
                            <a:schemeClr val="tx1"/>
                          </a:solidFill>
                          <a:effectLst/>
                          <a:latin typeface="+mn-lt"/>
                          <a:ea typeface="+mn-ea"/>
                        </a:rPr>
                        <a:t>4</a:t>
                      </a:r>
                      <a:r>
                        <a:rPr lang="zh-CN" sz="2800" b="0" dirty="0">
                          <a:solidFill>
                            <a:schemeClr val="tx1"/>
                          </a:solidFill>
                          <a:effectLst/>
                          <a:latin typeface="+mn-lt"/>
                          <a:ea typeface="+mn-ea"/>
                        </a:rPr>
                        <a:t>、</a:t>
                      </a:r>
                      <a:r>
                        <a:rPr lang="en-US" sz="2800" b="0" dirty="0">
                          <a:solidFill>
                            <a:schemeClr val="tx1"/>
                          </a:solidFill>
                          <a:effectLst/>
                          <a:latin typeface="+mn-lt"/>
                          <a:ea typeface="+mn-ea"/>
                        </a:rPr>
                        <a:t>P</a:t>
                      </a:r>
                      <a:r>
                        <a:rPr lang="en-US" sz="2800" b="0" baseline="-25000" dirty="0">
                          <a:solidFill>
                            <a:schemeClr val="tx1"/>
                          </a:solidFill>
                          <a:effectLst/>
                          <a:latin typeface="+mn-lt"/>
                          <a:ea typeface="+mn-ea"/>
                        </a:rPr>
                        <a:t>2</a:t>
                      </a:r>
                      <a:r>
                        <a:rPr lang="en-US" sz="2800" b="0" dirty="0">
                          <a:solidFill>
                            <a:schemeClr val="tx1"/>
                          </a:solidFill>
                          <a:effectLst/>
                          <a:latin typeface="+mn-lt"/>
                          <a:ea typeface="+mn-ea"/>
                        </a:rPr>
                        <a:t>O</a:t>
                      </a:r>
                      <a:r>
                        <a:rPr lang="en-US" sz="2800" b="0" baseline="-25000" dirty="0">
                          <a:solidFill>
                            <a:schemeClr val="tx1"/>
                          </a:solidFill>
                          <a:effectLst/>
                          <a:latin typeface="+mn-lt"/>
                          <a:ea typeface="+mn-ea"/>
                        </a:rPr>
                        <a:t>5</a:t>
                      </a:r>
                      <a:r>
                        <a:rPr lang="zh-CN" sz="2800" b="0" dirty="0">
                          <a:solidFill>
                            <a:schemeClr val="tx1"/>
                          </a:solidFill>
                          <a:effectLst/>
                          <a:latin typeface="+mn-lt"/>
                          <a:ea typeface="+mn-ea"/>
                        </a:rPr>
                        <a:t>等固体</a:t>
                      </a:r>
                      <a:r>
                        <a:rPr lang="en-US" sz="2800" b="0" dirty="0">
                          <a:solidFill>
                            <a:schemeClr val="tx1"/>
                          </a:solidFill>
                          <a:effectLst/>
                          <a:latin typeface="+mn-lt"/>
                          <a:ea typeface="+mn-ea"/>
                        </a:rPr>
                        <a:t>,</a:t>
                      </a:r>
                      <a:r>
                        <a:rPr lang="zh-CN" sz="2800" b="0" dirty="0">
                          <a:solidFill>
                            <a:schemeClr val="tx1"/>
                          </a:solidFill>
                          <a:effectLst/>
                          <a:latin typeface="+mn-lt"/>
                          <a:ea typeface="+mn-ea"/>
                        </a:rPr>
                        <a:t>浓硫酸等</a:t>
                      </a:r>
                      <a:endParaRPr lang="zh-CN" sz="2800" b="0" dirty="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739756340"/>
                  </a:ext>
                </a:extLst>
              </a:tr>
              <a:tr h="0">
                <a:tc>
                  <a:txBody>
                    <a:bodyPr/>
                    <a:lstStyle/>
                    <a:p>
                      <a:pPr algn="ctr">
                        <a:lnSpc>
                          <a:spcPct val="130000"/>
                        </a:lnSpc>
                        <a:spcAft>
                          <a:spcPts val="0"/>
                        </a:spcAft>
                      </a:pPr>
                      <a:r>
                        <a:rPr lang="zh-CN" sz="2800" b="0">
                          <a:solidFill>
                            <a:schemeClr val="tx1"/>
                          </a:solidFill>
                          <a:effectLst/>
                          <a:latin typeface="+mn-lt"/>
                          <a:ea typeface="+mn-ea"/>
                        </a:rPr>
                        <a:t>防与</a:t>
                      </a:r>
                      <a:r>
                        <a:rPr lang="en-US" sz="2800" b="0">
                          <a:solidFill>
                            <a:schemeClr val="tx1"/>
                          </a:solidFill>
                          <a:effectLst/>
                          <a:latin typeface="+mn-lt"/>
                          <a:ea typeface="+mn-ea"/>
                        </a:rPr>
                        <a:t>CO</a:t>
                      </a:r>
                      <a:r>
                        <a:rPr lang="en-US" sz="2800" b="0" baseline="-25000">
                          <a:solidFill>
                            <a:schemeClr val="tx1"/>
                          </a:solidFill>
                          <a:effectLst/>
                          <a:latin typeface="+mn-lt"/>
                          <a:ea typeface="+mn-ea"/>
                        </a:rPr>
                        <a:t>2</a:t>
                      </a:r>
                      <a:r>
                        <a:rPr lang="zh-CN" sz="2800" b="0">
                          <a:solidFill>
                            <a:schemeClr val="tx1"/>
                          </a:solidFill>
                          <a:effectLst/>
                          <a:latin typeface="+mn-lt"/>
                          <a:ea typeface="+mn-ea"/>
                        </a:rPr>
                        <a:t>反应</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30000"/>
                        </a:lnSpc>
                        <a:spcAft>
                          <a:spcPts val="0"/>
                        </a:spcAft>
                      </a:pPr>
                      <a:r>
                        <a:rPr lang="zh-CN" sz="2800" b="0">
                          <a:solidFill>
                            <a:schemeClr val="tx1"/>
                          </a:solidFill>
                          <a:effectLst/>
                          <a:latin typeface="+mn-lt"/>
                          <a:ea typeface="+mn-ea"/>
                        </a:rPr>
                        <a:t>密封保存</a:t>
                      </a:r>
                      <a:r>
                        <a:rPr lang="en-US" sz="2800" b="0">
                          <a:solidFill>
                            <a:schemeClr val="tx1"/>
                          </a:solidFill>
                          <a:effectLst/>
                          <a:latin typeface="+mn-lt"/>
                          <a:ea typeface="+mn-ea"/>
                        </a:rPr>
                        <a:t>,</a:t>
                      </a:r>
                      <a:r>
                        <a:rPr lang="zh-CN" sz="2800" b="0">
                          <a:solidFill>
                            <a:schemeClr val="tx1"/>
                          </a:solidFill>
                          <a:effectLst/>
                          <a:latin typeface="+mn-lt"/>
                          <a:ea typeface="+mn-ea"/>
                        </a:rPr>
                        <a:t>减少露置时间</a:t>
                      </a:r>
                      <a:endParaRPr lang="zh-CN" sz="2800" b="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30000"/>
                        </a:lnSpc>
                        <a:spcAft>
                          <a:spcPts val="0"/>
                        </a:spcAft>
                      </a:pPr>
                      <a:r>
                        <a:rPr lang="en-US" sz="2800" b="0" dirty="0" err="1">
                          <a:solidFill>
                            <a:schemeClr val="tx1"/>
                          </a:solidFill>
                          <a:effectLst/>
                          <a:latin typeface="+mn-lt"/>
                          <a:ea typeface="+mn-ea"/>
                        </a:rPr>
                        <a:t>NaOH</a:t>
                      </a:r>
                      <a:r>
                        <a:rPr lang="zh-CN" sz="2800" b="0" dirty="0">
                          <a:solidFill>
                            <a:schemeClr val="tx1"/>
                          </a:solidFill>
                          <a:effectLst/>
                          <a:latin typeface="+mn-lt"/>
                          <a:ea typeface="+mn-ea"/>
                        </a:rPr>
                        <a:t>、</a:t>
                      </a:r>
                      <a:r>
                        <a:rPr lang="en-US" sz="2800" b="0" dirty="0">
                          <a:solidFill>
                            <a:schemeClr val="tx1"/>
                          </a:solidFill>
                          <a:effectLst/>
                          <a:latin typeface="+mn-lt"/>
                          <a:ea typeface="+mn-ea"/>
                        </a:rPr>
                        <a:t>Na</a:t>
                      </a:r>
                      <a:r>
                        <a:rPr lang="en-US" sz="2800" b="0" baseline="-25000" dirty="0">
                          <a:solidFill>
                            <a:schemeClr val="tx1"/>
                          </a:solidFill>
                          <a:effectLst/>
                          <a:latin typeface="+mn-lt"/>
                          <a:ea typeface="+mn-ea"/>
                        </a:rPr>
                        <a:t>2</a:t>
                      </a:r>
                      <a:r>
                        <a:rPr lang="en-US" sz="2800" b="0" dirty="0">
                          <a:solidFill>
                            <a:schemeClr val="tx1"/>
                          </a:solidFill>
                          <a:effectLst/>
                          <a:latin typeface="+mn-lt"/>
                          <a:ea typeface="+mn-ea"/>
                        </a:rPr>
                        <a:t>CO</a:t>
                      </a:r>
                      <a:r>
                        <a:rPr lang="en-US" sz="2800" b="0" baseline="-25000" dirty="0">
                          <a:solidFill>
                            <a:schemeClr val="tx1"/>
                          </a:solidFill>
                          <a:effectLst/>
                          <a:latin typeface="+mn-lt"/>
                          <a:ea typeface="+mn-ea"/>
                        </a:rPr>
                        <a:t>3</a:t>
                      </a:r>
                      <a:r>
                        <a:rPr lang="zh-CN" sz="2800" b="0" dirty="0">
                          <a:solidFill>
                            <a:schemeClr val="tx1"/>
                          </a:solidFill>
                          <a:effectLst/>
                          <a:latin typeface="+mn-lt"/>
                          <a:ea typeface="+mn-ea"/>
                        </a:rPr>
                        <a:t>溶液、石灰水、</a:t>
                      </a:r>
                      <a:r>
                        <a:rPr lang="en-US" sz="2800" b="0" dirty="0">
                          <a:solidFill>
                            <a:schemeClr val="tx1"/>
                          </a:solidFill>
                          <a:effectLst/>
                          <a:latin typeface="+mn-lt"/>
                          <a:ea typeface="+mn-ea"/>
                        </a:rPr>
                        <a:t>Na</a:t>
                      </a:r>
                      <a:r>
                        <a:rPr lang="en-US" sz="2800" b="0" baseline="-25000" dirty="0">
                          <a:solidFill>
                            <a:schemeClr val="tx1"/>
                          </a:solidFill>
                          <a:effectLst/>
                          <a:latin typeface="+mn-lt"/>
                          <a:ea typeface="+mn-ea"/>
                        </a:rPr>
                        <a:t>2</a:t>
                      </a:r>
                      <a:r>
                        <a:rPr lang="en-US" sz="2800" b="0" dirty="0">
                          <a:solidFill>
                            <a:schemeClr val="tx1"/>
                          </a:solidFill>
                          <a:effectLst/>
                          <a:latin typeface="+mn-lt"/>
                          <a:ea typeface="+mn-ea"/>
                        </a:rPr>
                        <a:t>O</a:t>
                      </a:r>
                      <a:r>
                        <a:rPr lang="en-US" sz="2800" b="0" baseline="-25000" dirty="0">
                          <a:solidFill>
                            <a:schemeClr val="tx1"/>
                          </a:solidFill>
                          <a:effectLst/>
                          <a:latin typeface="+mn-lt"/>
                          <a:ea typeface="+mn-ea"/>
                        </a:rPr>
                        <a:t>2</a:t>
                      </a:r>
                      <a:r>
                        <a:rPr lang="zh-CN" sz="2800" b="0" dirty="0">
                          <a:solidFill>
                            <a:schemeClr val="tx1"/>
                          </a:solidFill>
                          <a:effectLst/>
                          <a:latin typeface="+mn-lt"/>
                          <a:ea typeface="+mn-ea"/>
                        </a:rPr>
                        <a:t>固体等</a:t>
                      </a:r>
                      <a:endParaRPr lang="zh-CN" sz="2800" b="0" dirty="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800385478"/>
                  </a:ext>
                </a:extLst>
              </a:tr>
              <a:tr h="0">
                <a:tc>
                  <a:txBody>
                    <a:bodyPr/>
                    <a:lstStyle/>
                    <a:p>
                      <a:pPr algn="ctr">
                        <a:lnSpc>
                          <a:spcPct val="130000"/>
                        </a:lnSpc>
                        <a:spcAft>
                          <a:spcPts val="0"/>
                        </a:spcAft>
                      </a:pPr>
                      <a:r>
                        <a:rPr lang="zh-CN" sz="2800" b="0">
                          <a:solidFill>
                            <a:schemeClr val="tx1"/>
                          </a:solidFill>
                          <a:effectLst/>
                          <a:latin typeface="+mn-lt"/>
                          <a:ea typeface="+mn-ea"/>
                        </a:rPr>
                        <a:t>防挥发</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30000"/>
                        </a:lnSpc>
                        <a:spcAft>
                          <a:spcPts val="0"/>
                        </a:spcAft>
                      </a:pPr>
                      <a:r>
                        <a:rPr lang="en-US" sz="2800" b="0">
                          <a:solidFill>
                            <a:schemeClr val="tx1"/>
                          </a:solidFill>
                          <a:effectLst/>
                          <a:latin typeface="+mn-lt"/>
                          <a:ea typeface="+mn-ea"/>
                        </a:rPr>
                        <a:t>(1)</a:t>
                      </a:r>
                      <a:r>
                        <a:rPr lang="zh-CN" sz="2800" b="0">
                          <a:solidFill>
                            <a:schemeClr val="tx1"/>
                          </a:solidFill>
                          <a:effectLst/>
                          <a:latin typeface="+mn-lt"/>
                          <a:ea typeface="+mn-ea"/>
                        </a:rPr>
                        <a:t>密封</a:t>
                      </a:r>
                      <a:r>
                        <a:rPr lang="en-US" sz="2800" b="0">
                          <a:solidFill>
                            <a:schemeClr val="tx1"/>
                          </a:solidFill>
                          <a:effectLst/>
                          <a:latin typeface="+mn-lt"/>
                          <a:ea typeface="+mn-ea"/>
                        </a:rPr>
                        <a:t>,</a:t>
                      </a:r>
                      <a:r>
                        <a:rPr lang="zh-CN" sz="2800" b="0">
                          <a:solidFill>
                            <a:schemeClr val="tx1"/>
                          </a:solidFill>
                          <a:effectLst/>
                          <a:latin typeface="+mn-lt"/>
                          <a:ea typeface="+mn-ea"/>
                        </a:rPr>
                        <a:t>置于阴凉处</a:t>
                      </a:r>
                      <a:r>
                        <a:rPr lang="en-US" sz="2800" b="0">
                          <a:solidFill>
                            <a:schemeClr val="tx1"/>
                          </a:solidFill>
                          <a:effectLst/>
                          <a:latin typeface="+mn-lt"/>
                          <a:ea typeface="+mn-ea"/>
                        </a:rPr>
                        <a:t>;(2)</a:t>
                      </a:r>
                      <a:r>
                        <a:rPr lang="zh-CN" sz="2800" b="0">
                          <a:solidFill>
                            <a:schemeClr val="tx1"/>
                          </a:solidFill>
                          <a:effectLst/>
                          <a:latin typeface="+mn-lt"/>
                          <a:ea typeface="+mn-ea"/>
                        </a:rPr>
                        <a:t>液封</a:t>
                      </a:r>
                      <a:endParaRPr lang="zh-CN" sz="2800" b="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30000"/>
                        </a:lnSpc>
                        <a:spcAft>
                          <a:spcPts val="0"/>
                        </a:spcAft>
                      </a:pPr>
                      <a:r>
                        <a:rPr lang="en-US" sz="2800" b="0" dirty="0">
                          <a:solidFill>
                            <a:schemeClr val="tx1"/>
                          </a:solidFill>
                          <a:effectLst/>
                          <a:latin typeface="+mn-lt"/>
                          <a:ea typeface="+mn-ea"/>
                        </a:rPr>
                        <a:t>(1)</a:t>
                      </a:r>
                      <a:r>
                        <a:rPr lang="zh-CN" sz="2800" b="0" dirty="0">
                          <a:solidFill>
                            <a:schemeClr val="tx1"/>
                          </a:solidFill>
                          <a:effectLst/>
                          <a:latin typeface="+mn-lt"/>
                          <a:ea typeface="+mn-ea"/>
                        </a:rPr>
                        <a:t>浓盐酸、浓氨水等置于阴凉处</a:t>
                      </a:r>
                      <a:r>
                        <a:rPr lang="en-US" sz="2800" b="0" dirty="0">
                          <a:solidFill>
                            <a:schemeClr val="tx1"/>
                          </a:solidFill>
                          <a:effectLst/>
                          <a:latin typeface="+mn-lt"/>
                          <a:ea typeface="+mn-ea"/>
                        </a:rPr>
                        <a:t>;(2)</a:t>
                      </a:r>
                      <a:r>
                        <a:rPr lang="zh-CN" sz="2800" b="0" dirty="0">
                          <a:solidFill>
                            <a:schemeClr val="tx1"/>
                          </a:solidFill>
                          <a:effectLst/>
                          <a:latin typeface="+mn-lt"/>
                          <a:ea typeface="+mn-ea"/>
                        </a:rPr>
                        <a:t>液溴用水封</a:t>
                      </a:r>
                      <a:endParaRPr lang="zh-CN" sz="2800" b="0" dirty="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288153936"/>
                  </a:ext>
                </a:extLst>
              </a:tr>
              <a:tr h="0">
                <a:tc>
                  <a:txBody>
                    <a:bodyPr/>
                    <a:lstStyle/>
                    <a:p>
                      <a:pPr algn="ctr">
                        <a:lnSpc>
                          <a:spcPct val="130000"/>
                        </a:lnSpc>
                        <a:spcAft>
                          <a:spcPts val="0"/>
                        </a:spcAft>
                      </a:pPr>
                      <a:r>
                        <a:rPr lang="zh-CN" sz="2800" b="0">
                          <a:solidFill>
                            <a:schemeClr val="tx1"/>
                          </a:solidFill>
                          <a:effectLst/>
                          <a:latin typeface="+mn-lt"/>
                          <a:ea typeface="+mn-ea"/>
                        </a:rPr>
                        <a:t>防燃烧</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30000"/>
                        </a:lnSpc>
                        <a:spcAft>
                          <a:spcPts val="0"/>
                        </a:spcAft>
                      </a:pPr>
                      <a:r>
                        <a:rPr lang="zh-CN" sz="2800" b="0">
                          <a:solidFill>
                            <a:schemeClr val="tx1"/>
                          </a:solidFill>
                          <a:effectLst/>
                          <a:latin typeface="+mn-lt"/>
                          <a:ea typeface="+mn-ea"/>
                        </a:rPr>
                        <a:t>置于阴凉处</a:t>
                      </a:r>
                      <a:r>
                        <a:rPr lang="en-US" sz="2800" b="0">
                          <a:solidFill>
                            <a:schemeClr val="tx1"/>
                          </a:solidFill>
                          <a:effectLst/>
                          <a:latin typeface="+mn-lt"/>
                          <a:ea typeface="+mn-ea"/>
                        </a:rPr>
                        <a:t>,</a:t>
                      </a:r>
                      <a:r>
                        <a:rPr lang="zh-CN" sz="2800" b="0">
                          <a:solidFill>
                            <a:schemeClr val="tx1"/>
                          </a:solidFill>
                          <a:effectLst/>
                          <a:latin typeface="+mn-lt"/>
                          <a:ea typeface="+mn-ea"/>
                        </a:rPr>
                        <a:t>不与氧化剂混合贮存</a:t>
                      </a:r>
                      <a:r>
                        <a:rPr lang="en-US" sz="2800" b="0">
                          <a:solidFill>
                            <a:schemeClr val="tx1"/>
                          </a:solidFill>
                          <a:effectLst/>
                          <a:latin typeface="+mn-lt"/>
                          <a:ea typeface="+mn-ea"/>
                        </a:rPr>
                        <a:t>,</a:t>
                      </a:r>
                      <a:r>
                        <a:rPr lang="zh-CN" sz="2800" b="0">
                          <a:solidFill>
                            <a:schemeClr val="tx1"/>
                          </a:solidFill>
                          <a:effectLst/>
                          <a:latin typeface="+mn-lt"/>
                          <a:ea typeface="+mn-ea"/>
                        </a:rPr>
                        <a:t>严禁火种</a:t>
                      </a:r>
                      <a:endParaRPr lang="zh-CN" sz="2800" b="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dirty="0">
                          <a:solidFill>
                            <a:schemeClr val="tx1"/>
                          </a:solidFill>
                          <a:effectLst/>
                          <a:latin typeface="+mn-lt"/>
                          <a:ea typeface="+mn-ea"/>
                        </a:rPr>
                        <a:t>苯、汽油、酒精等</a:t>
                      </a:r>
                      <a:endParaRPr lang="zh-CN" sz="2800" b="0" dirty="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464189732"/>
                  </a:ext>
                </a:extLst>
              </a:tr>
            </a:tbl>
          </a:graphicData>
        </a:graphic>
      </p:graphicFrame>
    </p:spTree>
    <p:extLst>
      <p:ext uri="{BB962C8B-B14F-4D97-AF65-F5344CB8AC3E}">
        <p14:creationId xmlns:p14="http://schemas.microsoft.com/office/powerpoint/2010/main" val="29550330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 xmlns:a16="http://schemas.microsoft.com/office/drawing/2014/main" id="{E21ABC8D-1C46-4B5A-9C88-3EA50E8EBABA}"/>
              </a:ext>
            </a:extLst>
          </p:cNvPr>
          <p:cNvSpPr/>
          <p:nvPr/>
        </p:nvSpPr>
        <p:spPr>
          <a:xfrm>
            <a:off x="9267824" y="0"/>
            <a:ext cx="194512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专题二十二  化学实验基础</a:t>
            </a:r>
          </a:p>
        </p:txBody>
      </p:sp>
      <p:sp>
        <p:nvSpPr>
          <p:cNvPr id="10" name="矩形 9">
            <a:extLst>
              <a:ext uri="{FF2B5EF4-FFF2-40B4-BE49-F238E27FC236}">
                <a16:creationId xmlns="" xmlns:a16="http://schemas.microsoft.com/office/drawing/2014/main" id="{624ADB48-4E96-4B52-B003-1986B52AF0A6}"/>
              </a:ext>
            </a:extLst>
          </p:cNvPr>
          <p:cNvSpPr/>
          <p:nvPr/>
        </p:nvSpPr>
        <p:spPr>
          <a:xfrm>
            <a:off x="234043" y="235751"/>
            <a:ext cx="11723913" cy="661207"/>
          </a:xfrm>
          <a:prstGeom prst="rect">
            <a:avLst/>
          </a:prstGeom>
        </p:spPr>
        <p:txBody>
          <a:bodyPr wrap="square">
            <a:spAutoFit/>
          </a:bodyPr>
          <a:lstStyle/>
          <a:p>
            <a:pPr algn="r">
              <a:lnSpc>
                <a:spcPct val="150000"/>
              </a:lnSpc>
            </a:pPr>
            <a:r>
              <a:rPr lang="zh-CN" altLang="en-US" sz="2800" dirty="0"/>
              <a:t>（续表）</a:t>
            </a:r>
            <a:endParaRPr lang="zh-CN" altLang="zh-CN" sz="2800" dirty="0"/>
          </a:p>
        </p:txBody>
      </p:sp>
      <p:graphicFrame>
        <p:nvGraphicFramePr>
          <p:cNvPr id="7" name="表格 6">
            <a:extLst>
              <a:ext uri="{FF2B5EF4-FFF2-40B4-BE49-F238E27FC236}">
                <a16:creationId xmlns="" xmlns:a16="http://schemas.microsoft.com/office/drawing/2014/main" id="{C1E47386-E669-45A5-A1CF-FF9811450F21}"/>
              </a:ext>
            </a:extLst>
          </p:cNvPr>
          <p:cNvGraphicFramePr>
            <a:graphicFrameLocks noGrp="1"/>
          </p:cNvGraphicFramePr>
          <p:nvPr>
            <p:extLst>
              <p:ext uri="{D42A27DB-BD31-4B8C-83A1-F6EECF244321}">
                <p14:modId xmlns:p14="http://schemas.microsoft.com/office/powerpoint/2010/main" val="279423386"/>
              </p:ext>
            </p:extLst>
          </p:nvPr>
        </p:nvGraphicFramePr>
        <p:xfrm>
          <a:off x="370114" y="925986"/>
          <a:ext cx="11455399" cy="5547360"/>
        </p:xfrm>
        <a:graphic>
          <a:graphicData uri="http://schemas.openxmlformats.org/drawingml/2006/table">
            <a:tbl>
              <a:tblPr firstRow="1" firstCol="1" bandRow="1">
                <a:tableStyleId>{5C22544A-7EE6-4342-B048-85BDC9FD1C3A}</a:tableStyleId>
              </a:tblPr>
              <a:tblGrid>
                <a:gridCol w="2325915">
                  <a:extLst>
                    <a:ext uri="{9D8B030D-6E8A-4147-A177-3AD203B41FA5}">
                      <a16:colId xmlns="" xmlns:a16="http://schemas.microsoft.com/office/drawing/2014/main" val="2741701524"/>
                    </a:ext>
                  </a:extLst>
                </a:gridCol>
                <a:gridCol w="3062514">
                  <a:extLst>
                    <a:ext uri="{9D8B030D-6E8A-4147-A177-3AD203B41FA5}">
                      <a16:colId xmlns="" xmlns:a16="http://schemas.microsoft.com/office/drawing/2014/main" val="1525636842"/>
                    </a:ext>
                  </a:extLst>
                </a:gridCol>
                <a:gridCol w="6066970">
                  <a:extLst>
                    <a:ext uri="{9D8B030D-6E8A-4147-A177-3AD203B41FA5}">
                      <a16:colId xmlns="" xmlns:a16="http://schemas.microsoft.com/office/drawing/2014/main" val="3073551491"/>
                    </a:ext>
                  </a:extLst>
                </a:gridCol>
              </a:tblGrid>
              <a:tr h="0">
                <a:tc>
                  <a:txBody>
                    <a:bodyPr/>
                    <a:lstStyle/>
                    <a:p>
                      <a:pPr algn="ctr">
                        <a:lnSpc>
                          <a:spcPct val="130000"/>
                        </a:lnSpc>
                        <a:spcAft>
                          <a:spcPts val="0"/>
                        </a:spcAft>
                      </a:pPr>
                      <a:r>
                        <a:rPr lang="zh-CN" sz="2800" b="0">
                          <a:solidFill>
                            <a:schemeClr val="tx1"/>
                          </a:solidFill>
                          <a:effectLst/>
                          <a:latin typeface="+mn-lt"/>
                          <a:ea typeface="+mn-ea"/>
                        </a:rPr>
                        <a:t>保存依据</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a:solidFill>
                            <a:schemeClr val="tx1"/>
                          </a:solidFill>
                          <a:effectLst/>
                          <a:latin typeface="+mn-lt"/>
                          <a:ea typeface="+mn-ea"/>
                        </a:rPr>
                        <a:t>保存方法</a:t>
                      </a:r>
                      <a:endParaRPr lang="zh-CN" sz="2800" b="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dirty="0">
                          <a:solidFill>
                            <a:schemeClr val="tx1"/>
                          </a:solidFill>
                          <a:effectLst/>
                          <a:latin typeface="+mn-lt"/>
                          <a:ea typeface="+mn-ea"/>
                        </a:rPr>
                        <a:t>典型实例</a:t>
                      </a:r>
                      <a:endParaRPr lang="zh-CN" sz="2800" b="0" dirty="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838848894"/>
                  </a:ext>
                </a:extLst>
              </a:tr>
              <a:tr h="0">
                <a:tc>
                  <a:txBody>
                    <a:bodyPr/>
                    <a:lstStyle/>
                    <a:p>
                      <a:pPr algn="ctr">
                        <a:lnSpc>
                          <a:spcPct val="130000"/>
                        </a:lnSpc>
                        <a:spcAft>
                          <a:spcPts val="0"/>
                        </a:spcAft>
                      </a:pPr>
                      <a:r>
                        <a:rPr lang="zh-CN" sz="2800" b="0">
                          <a:solidFill>
                            <a:schemeClr val="tx1"/>
                          </a:solidFill>
                          <a:effectLst/>
                          <a:latin typeface="+mn-lt"/>
                          <a:ea typeface="+mn-ea"/>
                        </a:rPr>
                        <a:t>防分解</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30000"/>
                        </a:lnSpc>
                        <a:spcAft>
                          <a:spcPts val="0"/>
                        </a:spcAft>
                      </a:pPr>
                      <a:r>
                        <a:rPr lang="zh-CN" sz="2800" b="0">
                          <a:solidFill>
                            <a:schemeClr val="tx1"/>
                          </a:solidFill>
                          <a:effectLst/>
                          <a:latin typeface="+mn-lt"/>
                          <a:ea typeface="+mn-ea"/>
                        </a:rPr>
                        <a:t>保存在棕色试剂瓶中</a:t>
                      </a:r>
                      <a:r>
                        <a:rPr lang="en-US" sz="2800" b="0">
                          <a:solidFill>
                            <a:schemeClr val="tx1"/>
                          </a:solidFill>
                          <a:effectLst/>
                          <a:latin typeface="+mn-lt"/>
                          <a:ea typeface="+mn-ea"/>
                        </a:rPr>
                        <a:t>,</a:t>
                      </a:r>
                      <a:r>
                        <a:rPr lang="zh-CN" sz="2800" b="0">
                          <a:solidFill>
                            <a:schemeClr val="tx1"/>
                          </a:solidFill>
                          <a:effectLst/>
                          <a:latin typeface="+mn-lt"/>
                          <a:ea typeface="+mn-ea"/>
                        </a:rPr>
                        <a:t>置于冷暗处</a:t>
                      </a:r>
                      <a:endParaRPr lang="zh-CN" sz="2800" b="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dirty="0">
                          <a:solidFill>
                            <a:schemeClr val="tx1"/>
                          </a:solidFill>
                          <a:effectLst/>
                          <a:latin typeface="+mn-lt"/>
                          <a:ea typeface="+mn-ea"/>
                        </a:rPr>
                        <a:t>浓硝酸、</a:t>
                      </a:r>
                      <a:r>
                        <a:rPr lang="en-US" sz="2800" b="0" dirty="0">
                          <a:solidFill>
                            <a:schemeClr val="tx1"/>
                          </a:solidFill>
                          <a:effectLst/>
                          <a:latin typeface="+mn-lt"/>
                          <a:ea typeface="+mn-ea"/>
                        </a:rPr>
                        <a:t>KMnO</a:t>
                      </a:r>
                      <a:r>
                        <a:rPr lang="en-US" sz="2800" b="0" baseline="-25000" dirty="0">
                          <a:solidFill>
                            <a:schemeClr val="tx1"/>
                          </a:solidFill>
                          <a:effectLst/>
                          <a:latin typeface="+mn-lt"/>
                          <a:ea typeface="+mn-ea"/>
                        </a:rPr>
                        <a:t>4</a:t>
                      </a:r>
                      <a:r>
                        <a:rPr lang="zh-CN" sz="2800" b="0" dirty="0">
                          <a:solidFill>
                            <a:schemeClr val="tx1"/>
                          </a:solidFill>
                          <a:effectLst/>
                          <a:latin typeface="+mn-lt"/>
                          <a:ea typeface="+mn-ea"/>
                        </a:rPr>
                        <a:t>、</a:t>
                      </a:r>
                      <a:r>
                        <a:rPr lang="en-US" sz="2800" b="0" dirty="0">
                          <a:solidFill>
                            <a:schemeClr val="tx1"/>
                          </a:solidFill>
                          <a:effectLst/>
                          <a:latin typeface="+mn-lt"/>
                          <a:ea typeface="+mn-ea"/>
                        </a:rPr>
                        <a:t>AgNO</a:t>
                      </a:r>
                      <a:r>
                        <a:rPr lang="en-US" sz="2800" b="0" baseline="-25000" dirty="0">
                          <a:solidFill>
                            <a:schemeClr val="tx1"/>
                          </a:solidFill>
                          <a:effectLst/>
                          <a:latin typeface="+mn-lt"/>
                          <a:ea typeface="+mn-ea"/>
                        </a:rPr>
                        <a:t>3</a:t>
                      </a:r>
                      <a:r>
                        <a:rPr lang="zh-CN" sz="2800" b="0" dirty="0">
                          <a:solidFill>
                            <a:schemeClr val="tx1"/>
                          </a:solidFill>
                          <a:effectLst/>
                          <a:latin typeface="+mn-lt"/>
                          <a:ea typeface="+mn-ea"/>
                        </a:rPr>
                        <a:t>、氨水等</a:t>
                      </a:r>
                      <a:endParaRPr lang="zh-CN" sz="2800" b="0" dirty="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4214883784"/>
                  </a:ext>
                </a:extLst>
              </a:tr>
              <a:tr h="0">
                <a:tc>
                  <a:txBody>
                    <a:bodyPr/>
                    <a:lstStyle/>
                    <a:p>
                      <a:pPr algn="ctr">
                        <a:lnSpc>
                          <a:spcPct val="130000"/>
                        </a:lnSpc>
                        <a:spcAft>
                          <a:spcPts val="0"/>
                        </a:spcAft>
                      </a:pPr>
                      <a:r>
                        <a:rPr lang="zh-CN" sz="2800" b="0">
                          <a:solidFill>
                            <a:schemeClr val="tx1"/>
                          </a:solidFill>
                          <a:effectLst/>
                          <a:latin typeface="+mn-lt"/>
                          <a:ea typeface="+mn-ea"/>
                        </a:rPr>
                        <a:t>防水解</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30000"/>
                        </a:lnSpc>
                        <a:spcAft>
                          <a:spcPts val="0"/>
                        </a:spcAft>
                      </a:pPr>
                      <a:r>
                        <a:rPr lang="zh-CN" sz="2800" b="0">
                          <a:solidFill>
                            <a:schemeClr val="tx1"/>
                          </a:solidFill>
                          <a:effectLst/>
                          <a:latin typeface="+mn-lt"/>
                          <a:ea typeface="+mn-ea"/>
                        </a:rPr>
                        <a:t>加入酸</a:t>
                      </a:r>
                      <a:r>
                        <a:rPr lang="en-US" sz="2800" b="0">
                          <a:solidFill>
                            <a:schemeClr val="tx1"/>
                          </a:solidFill>
                          <a:effectLst/>
                          <a:latin typeface="+mn-lt"/>
                          <a:ea typeface="+mn-ea"/>
                        </a:rPr>
                        <a:t>(</a:t>
                      </a:r>
                      <a:r>
                        <a:rPr lang="zh-CN" sz="2800" b="0">
                          <a:solidFill>
                            <a:schemeClr val="tx1"/>
                          </a:solidFill>
                          <a:effectLst/>
                          <a:latin typeface="+mn-lt"/>
                          <a:ea typeface="+mn-ea"/>
                        </a:rPr>
                        <a:t>碱</a:t>
                      </a:r>
                      <a:r>
                        <a:rPr lang="en-US" sz="2800" b="0">
                          <a:solidFill>
                            <a:schemeClr val="tx1"/>
                          </a:solidFill>
                          <a:effectLst/>
                          <a:latin typeface="+mn-lt"/>
                          <a:ea typeface="+mn-ea"/>
                        </a:rPr>
                        <a:t>)</a:t>
                      </a:r>
                      <a:r>
                        <a:rPr lang="zh-CN" sz="2800" b="0">
                          <a:solidFill>
                            <a:schemeClr val="tx1"/>
                          </a:solidFill>
                          <a:effectLst/>
                          <a:latin typeface="+mn-lt"/>
                          <a:ea typeface="+mn-ea"/>
                        </a:rPr>
                        <a:t>抑制水解</a:t>
                      </a:r>
                      <a:endParaRPr lang="zh-CN" sz="2800" b="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en-US" sz="2800" b="0">
                          <a:solidFill>
                            <a:schemeClr val="tx1"/>
                          </a:solidFill>
                          <a:effectLst/>
                          <a:latin typeface="+mn-lt"/>
                          <a:ea typeface="+mn-ea"/>
                        </a:rPr>
                        <a:t>FeCl</a:t>
                      </a:r>
                      <a:r>
                        <a:rPr lang="en-US" sz="2800" b="0" baseline="-25000">
                          <a:solidFill>
                            <a:schemeClr val="tx1"/>
                          </a:solidFill>
                          <a:effectLst/>
                          <a:latin typeface="+mn-lt"/>
                          <a:ea typeface="+mn-ea"/>
                        </a:rPr>
                        <a:t>3</a:t>
                      </a:r>
                      <a:r>
                        <a:rPr lang="zh-CN" sz="2800" b="0">
                          <a:solidFill>
                            <a:schemeClr val="tx1"/>
                          </a:solidFill>
                          <a:effectLst/>
                          <a:latin typeface="+mn-lt"/>
                          <a:ea typeface="+mn-ea"/>
                        </a:rPr>
                        <a:t>溶液中加入稀盐酸</a:t>
                      </a:r>
                      <a:endParaRPr lang="zh-CN" sz="2800" b="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494966751"/>
                  </a:ext>
                </a:extLst>
              </a:tr>
              <a:tr h="0">
                <a:tc>
                  <a:txBody>
                    <a:bodyPr/>
                    <a:lstStyle/>
                    <a:p>
                      <a:pPr algn="ctr">
                        <a:lnSpc>
                          <a:spcPct val="130000"/>
                        </a:lnSpc>
                        <a:spcAft>
                          <a:spcPts val="0"/>
                        </a:spcAft>
                      </a:pPr>
                      <a:r>
                        <a:rPr lang="zh-CN" sz="2800" b="0">
                          <a:solidFill>
                            <a:schemeClr val="tx1"/>
                          </a:solidFill>
                          <a:effectLst/>
                          <a:latin typeface="+mn-lt"/>
                          <a:ea typeface="+mn-ea"/>
                        </a:rPr>
                        <a:t>防腐蚀</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30000"/>
                        </a:lnSpc>
                        <a:spcAft>
                          <a:spcPts val="0"/>
                        </a:spcAft>
                      </a:pPr>
                      <a:r>
                        <a:rPr lang="zh-CN" sz="2800" b="0">
                          <a:solidFill>
                            <a:schemeClr val="tx1"/>
                          </a:solidFill>
                          <a:effectLst/>
                          <a:latin typeface="+mn-lt"/>
                          <a:ea typeface="+mn-ea"/>
                        </a:rPr>
                        <a:t>能腐蚀橡胶的物质用玻璃塞</a:t>
                      </a:r>
                      <a:endParaRPr lang="zh-CN" sz="2800" b="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30000"/>
                        </a:lnSpc>
                        <a:spcAft>
                          <a:spcPts val="0"/>
                        </a:spcAft>
                      </a:pPr>
                      <a:r>
                        <a:rPr lang="zh-CN" sz="2800" b="0">
                          <a:solidFill>
                            <a:schemeClr val="tx1"/>
                          </a:solidFill>
                          <a:effectLst/>
                          <a:latin typeface="+mn-lt"/>
                          <a:ea typeface="+mn-ea"/>
                        </a:rPr>
                        <a:t>浓硝酸、</a:t>
                      </a:r>
                      <a:r>
                        <a:rPr lang="en-US" sz="2800" b="0">
                          <a:solidFill>
                            <a:schemeClr val="tx1"/>
                          </a:solidFill>
                          <a:effectLst/>
                          <a:latin typeface="+mn-lt"/>
                          <a:ea typeface="+mn-ea"/>
                        </a:rPr>
                        <a:t>KMnO</a:t>
                      </a:r>
                      <a:r>
                        <a:rPr lang="en-US" sz="2800" b="0" baseline="-25000">
                          <a:solidFill>
                            <a:schemeClr val="tx1"/>
                          </a:solidFill>
                          <a:effectLst/>
                          <a:latin typeface="+mn-lt"/>
                          <a:ea typeface="+mn-ea"/>
                        </a:rPr>
                        <a:t>4</a:t>
                      </a:r>
                      <a:r>
                        <a:rPr lang="zh-CN" sz="2800" b="0">
                          <a:solidFill>
                            <a:schemeClr val="tx1"/>
                          </a:solidFill>
                          <a:effectLst/>
                          <a:latin typeface="+mn-lt"/>
                          <a:ea typeface="+mn-ea"/>
                        </a:rPr>
                        <a:t>溶液、新制氯水、溴水等能腐蚀橡胶</a:t>
                      </a:r>
                      <a:r>
                        <a:rPr lang="en-US" sz="2800" b="0">
                          <a:solidFill>
                            <a:schemeClr val="tx1"/>
                          </a:solidFill>
                          <a:effectLst/>
                          <a:latin typeface="+mn-lt"/>
                          <a:ea typeface="+mn-ea"/>
                        </a:rPr>
                        <a:t>,</a:t>
                      </a:r>
                      <a:r>
                        <a:rPr lang="zh-CN" sz="2800" b="0">
                          <a:solidFill>
                            <a:schemeClr val="tx1"/>
                          </a:solidFill>
                          <a:effectLst/>
                          <a:latin typeface="+mn-lt"/>
                          <a:ea typeface="+mn-ea"/>
                        </a:rPr>
                        <a:t>汽油、苯、</a:t>
                      </a:r>
                      <a:r>
                        <a:rPr lang="en-US" sz="2800" b="0">
                          <a:solidFill>
                            <a:schemeClr val="tx1"/>
                          </a:solidFill>
                          <a:effectLst/>
                          <a:latin typeface="+mn-lt"/>
                          <a:ea typeface="+mn-ea"/>
                        </a:rPr>
                        <a:t>CCl</a:t>
                      </a:r>
                      <a:r>
                        <a:rPr lang="en-US" sz="2800" b="0" baseline="-25000">
                          <a:solidFill>
                            <a:schemeClr val="tx1"/>
                          </a:solidFill>
                          <a:effectLst/>
                          <a:latin typeface="+mn-lt"/>
                          <a:ea typeface="+mn-ea"/>
                        </a:rPr>
                        <a:t>4</a:t>
                      </a:r>
                      <a:r>
                        <a:rPr lang="zh-CN" sz="2800" b="0">
                          <a:solidFill>
                            <a:schemeClr val="tx1"/>
                          </a:solidFill>
                          <a:effectLst/>
                          <a:latin typeface="+mn-lt"/>
                          <a:ea typeface="+mn-ea"/>
                        </a:rPr>
                        <a:t>等能使橡胶溶胀</a:t>
                      </a:r>
                      <a:endParaRPr lang="zh-CN" sz="2800" b="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285543568"/>
                  </a:ext>
                </a:extLst>
              </a:tr>
              <a:tr h="0">
                <a:tc>
                  <a:txBody>
                    <a:bodyPr/>
                    <a:lstStyle/>
                    <a:p>
                      <a:pPr algn="ctr">
                        <a:lnSpc>
                          <a:spcPct val="130000"/>
                        </a:lnSpc>
                        <a:spcAft>
                          <a:spcPts val="0"/>
                        </a:spcAft>
                      </a:pPr>
                      <a:r>
                        <a:rPr lang="zh-CN" sz="2800" b="0">
                          <a:solidFill>
                            <a:schemeClr val="tx1"/>
                          </a:solidFill>
                          <a:effectLst/>
                          <a:latin typeface="+mn-lt"/>
                          <a:ea typeface="+mn-ea"/>
                        </a:rPr>
                        <a:t>防黏结</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a:solidFill>
                            <a:schemeClr val="tx1"/>
                          </a:solidFill>
                          <a:effectLst/>
                          <a:latin typeface="+mn-lt"/>
                          <a:ea typeface="+mn-ea"/>
                        </a:rPr>
                        <a:t>碱性溶液用橡胶塞</a:t>
                      </a:r>
                      <a:endParaRPr lang="zh-CN" sz="2800" b="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en-US" sz="2800" b="0" dirty="0" err="1">
                          <a:solidFill>
                            <a:schemeClr val="tx1"/>
                          </a:solidFill>
                          <a:effectLst/>
                          <a:latin typeface="+mn-lt"/>
                          <a:ea typeface="+mn-ea"/>
                        </a:rPr>
                        <a:t>NaOH</a:t>
                      </a:r>
                      <a:r>
                        <a:rPr lang="zh-CN" sz="2800" b="0" dirty="0">
                          <a:solidFill>
                            <a:schemeClr val="tx1"/>
                          </a:solidFill>
                          <a:effectLst/>
                          <a:latin typeface="+mn-lt"/>
                          <a:ea typeface="+mn-ea"/>
                        </a:rPr>
                        <a:t>、</a:t>
                      </a:r>
                      <a:r>
                        <a:rPr lang="en-US" sz="2800" b="0" dirty="0">
                          <a:solidFill>
                            <a:schemeClr val="tx1"/>
                          </a:solidFill>
                          <a:effectLst/>
                          <a:latin typeface="+mn-lt"/>
                          <a:ea typeface="+mn-ea"/>
                        </a:rPr>
                        <a:t>Na</a:t>
                      </a:r>
                      <a:r>
                        <a:rPr lang="en-US" sz="2800" b="0" baseline="-25000" dirty="0">
                          <a:solidFill>
                            <a:schemeClr val="tx1"/>
                          </a:solidFill>
                          <a:effectLst/>
                          <a:latin typeface="+mn-lt"/>
                          <a:ea typeface="+mn-ea"/>
                        </a:rPr>
                        <a:t>2</a:t>
                      </a:r>
                      <a:r>
                        <a:rPr lang="en-US" sz="2800" b="0" dirty="0">
                          <a:solidFill>
                            <a:schemeClr val="tx1"/>
                          </a:solidFill>
                          <a:effectLst/>
                          <a:latin typeface="+mn-lt"/>
                          <a:ea typeface="+mn-ea"/>
                        </a:rPr>
                        <a:t>CO</a:t>
                      </a:r>
                      <a:r>
                        <a:rPr lang="en-US" sz="2800" b="0" baseline="-25000" dirty="0">
                          <a:solidFill>
                            <a:schemeClr val="tx1"/>
                          </a:solidFill>
                          <a:effectLst/>
                          <a:latin typeface="+mn-lt"/>
                          <a:ea typeface="+mn-ea"/>
                        </a:rPr>
                        <a:t>3</a:t>
                      </a:r>
                      <a:r>
                        <a:rPr lang="zh-CN" sz="2800" b="0" dirty="0">
                          <a:solidFill>
                            <a:schemeClr val="tx1"/>
                          </a:solidFill>
                          <a:effectLst/>
                          <a:latin typeface="+mn-lt"/>
                          <a:ea typeface="+mn-ea"/>
                        </a:rPr>
                        <a:t>、</a:t>
                      </a:r>
                      <a:r>
                        <a:rPr lang="en-US" sz="2800" b="0" dirty="0">
                          <a:solidFill>
                            <a:schemeClr val="tx1"/>
                          </a:solidFill>
                          <a:effectLst/>
                          <a:latin typeface="+mn-lt"/>
                          <a:ea typeface="+mn-ea"/>
                        </a:rPr>
                        <a:t>Na</a:t>
                      </a:r>
                      <a:r>
                        <a:rPr lang="en-US" sz="2800" b="0" baseline="-25000" dirty="0">
                          <a:solidFill>
                            <a:schemeClr val="tx1"/>
                          </a:solidFill>
                          <a:effectLst/>
                          <a:latin typeface="+mn-lt"/>
                          <a:ea typeface="+mn-ea"/>
                        </a:rPr>
                        <a:t>2</a:t>
                      </a:r>
                      <a:r>
                        <a:rPr lang="en-US" sz="2800" b="0" dirty="0">
                          <a:solidFill>
                            <a:schemeClr val="tx1"/>
                          </a:solidFill>
                          <a:effectLst/>
                          <a:latin typeface="+mn-lt"/>
                          <a:ea typeface="+mn-ea"/>
                        </a:rPr>
                        <a:t>SiO</a:t>
                      </a:r>
                      <a:r>
                        <a:rPr lang="en-US" sz="2800" b="0" baseline="-25000" dirty="0">
                          <a:solidFill>
                            <a:schemeClr val="tx1"/>
                          </a:solidFill>
                          <a:effectLst/>
                          <a:latin typeface="+mn-lt"/>
                          <a:ea typeface="+mn-ea"/>
                        </a:rPr>
                        <a:t>3</a:t>
                      </a:r>
                      <a:r>
                        <a:rPr lang="zh-CN" sz="2800" b="0" dirty="0">
                          <a:solidFill>
                            <a:schemeClr val="tx1"/>
                          </a:solidFill>
                          <a:effectLst/>
                          <a:latin typeface="+mn-lt"/>
                          <a:ea typeface="+mn-ea"/>
                        </a:rPr>
                        <a:t>溶液等</a:t>
                      </a:r>
                      <a:endParaRPr lang="zh-CN" sz="2800" b="0" dirty="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731849078"/>
                  </a:ext>
                </a:extLst>
              </a:tr>
              <a:tr h="0">
                <a:tc>
                  <a:txBody>
                    <a:bodyPr/>
                    <a:lstStyle/>
                    <a:p>
                      <a:pPr algn="ctr">
                        <a:lnSpc>
                          <a:spcPct val="130000"/>
                        </a:lnSpc>
                        <a:spcAft>
                          <a:spcPts val="0"/>
                        </a:spcAft>
                      </a:pPr>
                      <a:r>
                        <a:rPr lang="zh-CN" sz="2800" b="0">
                          <a:solidFill>
                            <a:schemeClr val="tx1"/>
                          </a:solidFill>
                          <a:effectLst/>
                          <a:latin typeface="+mn-lt"/>
                          <a:ea typeface="+mn-ea"/>
                        </a:rPr>
                        <a:t>防变质</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a:solidFill>
                            <a:schemeClr val="tx1"/>
                          </a:solidFill>
                          <a:effectLst/>
                          <a:latin typeface="+mn-lt"/>
                          <a:ea typeface="+mn-ea"/>
                        </a:rPr>
                        <a:t>现用现配</a:t>
                      </a:r>
                      <a:endParaRPr lang="zh-CN" sz="2800" b="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dirty="0">
                          <a:solidFill>
                            <a:schemeClr val="tx1"/>
                          </a:solidFill>
                          <a:effectLst/>
                          <a:latin typeface="+mn-lt"/>
                          <a:ea typeface="+mn-ea"/>
                        </a:rPr>
                        <a:t>氯水、银氨溶液等</a:t>
                      </a:r>
                      <a:endParaRPr lang="zh-CN" sz="2800" b="0" dirty="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715489160"/>
                  </a:ext>
                </a:extLst>
              </a:tr>
            </a:tbl>
          </a:graphicData>
        </a:graphic>
      </p:graphicFrame>
    </p:spTree>
    <p:extLst>
      <p:ext uri="{BB962C8B-B14F-4D97-AF65-F5344CB8AC3E}">
        <p14:creationId xmlns:p14="http://schemas.microsoft.com/office/powerpoint/2010/main" val="25056810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4043" y="758369"/>
            <a:ext cx="11723913" cy="662297"/>
          </a:xfrm>
          <a:prstGeom prst="rect">
            <a:avLst/>
          </a:prstGeom>
        </p:spPr>
        <p:txBody>
          <a:bodyPr wrap="square">
            <a:spAutoFit/>
          </a:bodyPr>
          <a:lstStyle/>
          <a:p>
            <a:pPr>
              <a:lnSpc>
                <a:spcPct val="150000"/>
              </a:lnSpc>
            </a:pPr>
            <a:r>
              <a:rPr lang="en-US" altLang="zh-CN" sz="2800" b="1" dirty="0"/>
              <a:t>1.</a:t>
            </a:r>
            <a:r>
              <a:rPr lang="zh-CN" altLang="en-US" sz="2800" b="1" dirty="0"/>
              <a:t>常用危险化学药品的标志</a:t>
            </a:r>
            <a:endParaRPr lang="en-US" altLang="zh-CN" sz="2800" b="1" dirty="0"/>
          </a:p>
        </p:txBody>
      </p:sp>
      <p:sp>
        <p:nvSpPr>
          <p:cNvPr id="6" name="矩形 5"/>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7" name="矩形 6"/>
          <p:cNvSpPr/>
          <p:nvPr/>
        </p:nvSpPr>
        <p:spPr>
          <a:xfrm>
            <a:off x="718457" y="-1"/>
            <a:ext cx="3483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DA251C"/>
              </a:solidFill>
            </a:endParaRPr>
          </a:p>
        </p:txBody>
      </p:sp>
      <p:sp>
        <p:nvSpPr>
          <p:cNvPr id="8" name="矩形 7"/>
          <p:cNvSpPr/>
          <p:nvPr/>
        </p:nvSpPr>
        <p:spPr>
          <a:xfrm>
            <a:off x="1066799" y="-2"/>
            <a:ext cx="3810001"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dirty="0">
                <a:solidFill>
                  <a:srgbClr val="DA251C"/>
                </a:solidFill>
              </a:rPr>
              <a:t>考点</a:t>
            </a:r>
            <a:r>
              <a:rPr lang="en-US" altLang="zh-CN" sz="2800" dirty="0">
                <a:solidFill>
                  <a:srgbClr val="DA251C"/>
                </a:solidFill>
              </a:rPr>
              <a:t>4</a:t>
            </a:r>
            <a:r>
              <a:rPr lang="zh-CN" altLang="en-US" sz="2800" dirty="0">
                <a:solidFill>
                  <a:srgbClr val="DA251C"/>
                </a:solidFill>
              </a:rPr>
              <a:t>   化学实验安全</a:t>
            </a:r>
          </a:p>
        </p:txBody>
      </p:sp>
      <p:pic>
        <p:nvPicPr>
          <p:cNvPr id="9" name="BZ1.jpg" descr="id:2147512057;FounderCES">
            <a:extLst>
              <a:ext uri="{FF2B5EF4-FFF2-40B4-BE49-F238E27FC236}">
                <a16:creationId xmlns="" xmlns:a16="http://schemas.microsoft.com/office/drawing/2014/main" id="{E37ACF40-FFF6-48A1-B5CE-E52A2EEA0B28}"/>
              </a:ext>
            </a:extLst>
          </p:cNvPr>
          <p:cNvPicPr/>
          <p:nvPr/>
        </p:nvPicPr>
        <p:blipFill>
          <a:blip r:embed="rId2"/>
          <a:stretch>
            <a:fillRect/>
          </a:stretch>
        </p:blipFill>
        <p:spPr>
          <a:xfrm>
            <a:off x="1321707" y="1715061"/>
            <a:ext cx="8557946" cy="3485933"/>
          </a:xfrm>
          <a:prstGeom prst="rect">
            <a:avLst/>
          </a:prstGeom>
        </p:spPr>
      </p:pic>
    </p:spTree>
    <p:extLst>
      <p:ext uri="{BB962C8B-B14F-4D97-AF65-F5344CB8AC3E}">
        <p14:creationId xmlns:p14="http://schemas.microsoft.com/office/powerpoint/2010/main" val="10303301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 xmlns:a16="http://schemas.microsoft.com/office/drawing/2014/main" id="{E21ABC8D-1C46-4B5A-9C88-3EA50E8EBABA}"/>
              </a:ext>
            </a:extLst>
          </p:cNvPr>
          <p:cNvSpPr/>
          <p:nvPr/>
        </p:nvSpPr>
        <p:spPr>
          <a:xfrm>
            <a:off x="9267824" y="0"/>
            <a:ext cx="194512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专题二十二  化学实验基础</a:t>
            </a:r>
          </a:p>
        </p:txBody>
      </p:sp>
      <p:sp>
        <p:nvSpPr>
          <p:cNvPr id="4" name="矩形 3">
            <a:extLst>
              <a:ext uri="{FF2B5EF4-FFF2-40B4-BE49-F238E27FC236}">
                <a16:creationId xmlns="" xmlns:a16="http://schemas.microsoft.com/office/drawing/2014/main" id="{ACC2E542-9882-431D-AB6D-DA2BAE8CA188}"/>
              </a:ext>
            </a:extLst>
          </p:cNvPr>
          <p:cNvSpPr/>
          <p:nvPr/>
        </p:nvSpPr>
        <p:spPr>
          <a:xfrm>
            <a:off x="234043" y="244823"/>
            <a:ext cx="11723913" cy="662297"/>
          </a:xfrm>
          <a:prstGeom prst="rect">
            <a:avLst/>
          </a:prstGeom>
        </p:spPr>
        <p:txBody>
          <a:bodyPr wrap="square">
            <a:spAutoFit/>
          </a:bodyPr>
          <a:lstStyle/>
          <a:p>
            <a:pPr>
              <a:lnSpc>
                <a:spcPct val="150000"/>
              </a:lnSpc>
            </a:pPr>
            <a:r>
              <a:rPr lang="en-US" altLang="zh-CN" sz="2800" b="1" dirty="0"/>
              <a:t>2.</a:t>
            </a:r>
            <a:r>
              <a:rPr lang="zh-CN" altLang="en-US" sz="2800" b="1" dirty="0"/>
              <a:t>化学灼伤的急救措施</a:t>
            </a:r>
            <a:endParaRPr lang="zh-CN" altLang="zh-CN" sz="2800" b="1" dirty="0"/>
          </a:p>
        </p:txBody>
      </p:sp>
      <p:graphicFrame>
        <p:nvGraphicFramePr>
          <p:cNvPr id="3" name="表格 2">
            <a:extLst>
              <a:ext uri="{FF2B5EF4-FFF2-40B4-BE49-F238E27FC236}">
                <a16:creationId xmlns="" xmlns:a16="http://schemas.microsoft.com/office/drawing/2014/main" id="{30FFD2B0-0493-4F35-BC3B-657AAE6A447F}"/>
              </a:ext>
            </a:extLst>
          </p:cNvPr>
          <p:cNvGraphicFramePr>
            <a:graphicFrameLocks noGrp="1"/>
          </p:cNvGraphicFramePr>
          <p:nvPr>
            <p:extLst>
              <p:ext uri="{D42A27DB-BD31-4B8C-83A1-F6EECF244321}">
                <p14:modId xmlns:p14="http://schemas.microsoft.com/office/powerpoint/2010/main" val="923941784"/>
              </p:ext>
            </p:extLst>
          </p:nvPr>
        </p:nvGraphicFramePr>
        <p:xfrm>
          <a:off x="373743" y="908928"/>
          <a:ext cx="11440886" cy="5526023"/>
        </p:xfrm>
        <a:graphic>
          <a:graphicData uri="http://schemas.openxmlformats.org/drawingml/2006/table">
            <a:tbl>
              <a:tblPr firstRow="1" firstCol="1" bandRow="1">
                <a:tableStyleId>{5C22544A-7EE6-4342-B048-85BDC9FD1C3A}</a:tableStyleId>
              </a:tblPr>
              <a:tblGrid>
                <a:gridCol w="2761343">
                  <a:extLst>
                    <a:ext uri="{9D8B030D-6E8A-4147-A177-3AD203B41FA5}">
                      <a16:colId xmlns="" xmlns:a16="http://schemas.microsoft.com/office/drawing/2014/main" val="3053396519"/>
                    </a:ext>
                  </a:extLst>
                </a:gridCol>
                <a:gridCol w="8679543">
                  <a:extLst>
                    <a:ext uri="{9D8B030D-6E8A-4147-A177-3AD203B41FA5}">
                      <a16:colId xmlns="" xmlns:a16="http://schemas.microsoft.com/office/drawing/2014/main" val="3269097544"/>
                    </a:ext>
                  </a:extLst>
                </a:gridCol>
              </a:tblGrid>
              <a:tr h="577771">
                <a:tc>
                  <a:txBody>
                    <a:bodyPr/>
                    <a:lstStyle/>
                    <a:p>
                      <a:pPr algn="ctr">
                        <a:lnSpc>
                          <a:spcPct val="140000"/>
                        </a:lnSpc>
                        <a:spcAft>
                          <a:spcPts val="0"/>
                        </a:spcAft>
                      </a:pPr>
                      <a:r>
                        <a:rPr lang="zh-CN" sz="2800" b="0" dirty="0">
                          <a:solidFill>
                            <a:schemeClr val="tx1"/>
                          </a:solidFill>
                          <a:effectLst/>
                        </a:rPr>
                        <a:t>灼伤物质</a:t>
                      </a:r>
                      <a:endParaRPr lang="zh-CN" sz="2800" b="0" dirty="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40000"/>
                        </a:lnSpc>
                        <a:spcAft>
                          <a:spcPts val="0"/>
                        </a:spcAft>
                      </a:pPr>
                      <a:r>
                        <a:rPr lang="zh-CN" sz="2800" b="0">
                          <a:solidFill>
                            <a:schemeClr val="tx1"/>
                          </a:solidFill>
                          <a:effectLst/>
                        </a:rPr>
                        <a:t>急救措施</a:t>
                      </a:r>
                      <a:endParaRPr lang="zh-CN" sz="2800" b="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744028533"/>
                  </a:ext>
                </a:extLst>
              </a:tr>
              <a:tr h="1216695">
                <a:tc>
                  <a:txBody>
                    <a:bodyPr/>
                    <a:lstStyle/>
                    <a:p>
                      <a:pPr>
                        <a:lnSpc>
                          <a:spcPct val="140000"/>
                        </a:lnSpc>
                        <a:spcAft>
                          <a:spcPts val="0"/>
                        </a:spcAft>
                      </a:pPr>
                      <a:r>
                        <a:rPr lang="zh-CN" sz="2800" b="0">
                          <a:solidFill>
                            <a:schemeClr val="tx1"/>
                          </a:solidFill>
                          <a:effectLst/>
                        </a:rPr>
                        <a:t>各种酸</a:t>
                      </a:r>
                      <a:r>
                        <a:rPr lang="en-US" sz="2800" b="0">
                          <a:solidFill>
                            <a:schemeClr val="tx1"/>
                          </a:solidFill>
                          <a:effectLst/>
                        </a:rPr>
                        <a:t>(</a:t>
                      </a:r>
                      <a:r>
                        <a:rPr lang="zh-CN" sz="2800" b="0">
                          <a:solidFill>
                            <a:schemeClr val="tx1"/>
                          </a:solidFill>
                          <a:effectLst/>
                        </a:rPr>
                        <a:t>浓硫酸、硝酸等</a:t>
                      </a:r>
                      <a:r>
                        <a:rPr lang="en-US" sz="2800" b="0">
                          <a:solidFill>
                            <a:schemeClr val="tx1"/>
                          </a:solidFill>
                          <a:effectLst/>
                        </a:rPr>
                        <a:t>)</a:t>
                      </a:r>
                      <a:endParaRPr lang="zh-CN" sz="2800" b="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40000"/>
                        </a:lnSpc>
                        <a:spcAft>
                          <a:spcPts val="0"/>
                        </a:spcAft>
                      </a:pPr>
                      <a:r>
                        <a:rPr lang="zh-CN" sz="2800" b="0" dirty="0">
                          <a:solidFill>
                            <a:schemeClr val="tx1"/>
                          </a:solidFill>
                          <a:effectLst/>
                        </a:rPr>
                        <a:t>立即用水冲洗</a:t>
                      </a:r>
                      <a:r>
                        <a:rPr lang="en-US" sz="2800" b="0" dirty="0">
                          <a:solidFill>
                            <a:schemeClr val="tx1"/>
                          </a:solidFill>
                          <a:effectLst/>
                        </a:rPr>
                        <a:t>,</a:t>
                      </a:r>
                      <a:r>
                        <a:rPr lang="zh-CN" sz="2800" b="0" dirty="0">
                          <a:solidFill>
                            <a:schemeClr val="tx1"/>
                          </a:solidFill>
                          <a:effectLst/>
                        </a:rPr>
                        <a:t>接着用</a:t>
                      </a:r>
                      <a:r>
                        <a:rPr lang="en-US" sz="2800" b="0" dirty="0">
                          <a:solidFill>
                            <a:schemeClr val="tx1"/>
                          </a:solidFill>
                          <a:effectLst/>
                        </a:rPr>
                        <a:t>3%~5% NaHCO</a:t>
                      </a:r>
                      <a:r>
                        <a:rPr lang="en-US" sz="2800" b="0" baseline="-25000" dirty="0">
                          <a:solidFill>
                            <a:schemeClr val="tx1"/>
                          </a:solidFill>
                          <a:effectLst/>
                        </a:rPr>
                        <a:t>3</a:t>
                      </a:r>
                      <a:r>
                        <a:rPr lang="zh-CN" sz="2800" b="0" dirty="0">
                          <a:solidFill>
                            <a:schemeClr val="tx1"/>
                          </a:solidFill>
                          <a:effectLst/>
                        </a:rPr>
                        <a:t>溶液冲洗</a:t>
                      </a:r>
                      <a:r>
                        <a:rPr lang="en-US" sz="2800" b="0" dirty="0">
                          <a:solidFill>
                            <a:schemeClr val="tx1"/>
                          </a:solidFill>
                          <a:effectLst/>
                        </a:rPr>
                        <a:t>,</a:t>
                      </a:r>
                      <a:r>
                        <a:rPr lang="zh-CN" sz="2800" b="0" dirty="0">
                          <a:solidFill>
                            <a:schemeClr val="tx1"/>
                          </a:solidFill>
                          <a:effectLst/>
                        </a:rPr>
                        <a:t>最后用水洗净</a:t>
                      </a:r>
                      <a:r>
                        <a:rPr lang="en-US" sz="2800" b="0" dirty="0">
                          <a:solidFill>
                            <a:schemeClr val="tx1"/>
                          </a:solidFill>
                          <a:effectLst/>
                        </a:rPr>
                        <a:t>,</a:t>
                      </a:r>
                      <a:r>
                        <a:rPr lang="zh-CN" sz="2800" b="0" dirty="0">
                          <a:solidFill>
                            <a:schemeClr val="tx1"/>
                          </a:solidFill>
                          <a:effectLst/>
                        </a:rPr>
                        <a:t>必要时涂上甘油。如果出现水泡</a:t>
                      </a:r>
                      <a:r>
                        <a:rPr lang="en-US" sz="2800" b="0" dirty="0">
                          <a:solidFill>
                            <a:schemeClr val="tx1"/>
                          </a:solidFill>
                          <a:effectLst/>
                        </a:rPr>
                        <a:t>,</a:t>
                      </a:r>
                      <a:r>
                        <a:rPr lang="zh-CN" sz="2800" b="0" dirty="0">
                          <a:solidFill>
                            <a:schemeClr val="tx1"/>
                          </a:solidFill>
                          <a:effectLst/>
                        </a:rPr>
                        <a:t>应涂上紫药水</a:t>
                      </a:r>
                      <a:endParaRPr lang="zh-CN" sz="2800" b="0" dirty="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54686719"/>
                  </a:ext>
                </a:extLst>
              </a:tr>
              <a:tr h="1855960">
                <a:tc>
                  <a:txBody>
                    <a:bodyPr/>
                    <a:lstStyle/>
                    <a:p>
                      <a:pPr algn="ctr">
                        <a:lnSpc>
                          <a:spcPct val="140000"/>
                        </a:lnSpc>
                        <a:spcAft>
                          <a:spcPts val="0"/>
                        </a:spcAft>
                      </a:pPr>
                      <a:r>
                        <a:rPr lang="zh-CN" sz="2800" b="0">
                          <a:solidFill>
                            <a:schemeClr val="tx1"/>
                          </a:solidFill>
                          <a:effectLst/>
                        </a:rPr>
                        <a:t>氢氟酸</a:t>
                      </a:r>
                      <a:endParaRPr lang="zh-CN" sz="2800" b="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40000"/>
                        </a:lnSpc>
                        <a:spcAft>
                          <a:spcPts val="0"/>
                        </a:spcAft>
                      </a:pPr>
                      <a:r>
                        <a:rPr lang="zh-CN" sz="2800" b="0" dirty="0">
                          <a:solidFill>
                            <a:schemeClr val="tx1"/>
                          </a:solidFill>
                          <a:effectLst/>
                        </a:rPr>
                        <a:t>立即用流水长时间冲洗</a:t>
                      </a:r>
                      <a:r>
                        <a:rPr lang="en-US" sz="2800" b="0" dirty="0">
                          <a:solidFill>
                            <a:schemeClr val="tx1"/>
                          </a:solidFill>
                          <a:effectLst/>
                        </a:rPr>
                        <a:t>(15~30 min),</a:t>
                      </a:r>
                      <a:r>
                        <a:rPr lang="zh-CN" sz="2800" b="0" dirty="0">
                          <a:solidFill>
                            <a:schemeClr val="tx1"/>
                          </a:solidFill>
                          <a:effectLst/>
                        </a:rPr>
                        <a:t>然后用</a:t>
                      </a:r>
                      <a:r>
                        <a:rPr lang="en-US" sz="2800" b="0" dirty="0">
                          <a:solidFill>
                            <a:schemeClr val="tx1"/>
                          </a:solidFill>
                          <a:effectLst/>
                        </a:rPr>
                        <a:t> 3%~5% NaHCO</a:t>
                      </a:r>
                      <a:r>
                        <a:rPr lang="en-US" sz="2800" b="0" baseline="-25000" dirty="0">
                          <a:solidFill>
                            <a:schemeClr val="tx1"/>
                          </a:solidFill>
                          <a:effectLst/>
                        </a:rPr>
                        <a:t>3</a:t>
                      </a:r>
                      <a:r>
                        <a:rPr lang="zh-CN" sz="2800" b="0" dirty="0">
                          <a:solidFill>
                            <a:schemeClr val="tx1"/>
                          </a:solidFill>
                          <a:effectLst/>
                        </a:rPr>
                        <a:t>溶液湿敷</a:t>
                      </a:r>
                      <a:r>
                        <a:rPr lang="en-US" sz="2800" b="0" dirty="0">
                          <a:solidFill>
                            <a:schemeClr val="tx1"/>
                          </a:solidFill>
                          <a:effectLst/>
                        </a:rPr>
                        <a:t>,</a:t>
                      </a:r>
                      <a:r>
                        <a:rPr lang="zh-CN" sz="2800" b="0" dirty="0">
                          <a:solidFill>
                            <a:schemeClr val="tx1"/>
                          </a:solidFill>
                          <a:effectLst/>
                        </a:rPr>
                        <a:t>再涂上</a:t>
                      </a:r>
                      <a:r>
                        <a:rPr lang="en-US" sz="2800" b="0" dirty="0">
                          <a:solidFill>
                            <a:schemeClr val="tx1"/>
                          </a:solidFill>
                          <a:effectLst/>
                        </a:rPr>
                        <a:t>33%</a:t>
                      </a:r>
                      <a:r>
                        <a:rPr lang="zh-CN" sz="2800" b="0" dirty="0">
                          <a:solidFill>
                            <a:schemeClr val="tx1"/>
                          </a:solidFill>
                          <a:effectLst/>
                        </a:rPr>
                        <a:t>的氧化镁甘油糊剂或敷上</a:t>
                      </a:r>
                      <a:r>
                        <a:rPr lang="en-US" sz="2800" b="0" dirty="0">
                          <a:solidFill>
                            <a:schemeClr val="tx1"/>
                          </a:solidFill>
                          <a:effectLst/>
                        </a:rPr>
                        <a:t>1%</a:t>
                      </a:r>
                      <a:r>
                        <a:rPr lang="zh-CN" sz="2800" b="0" dirty="0">
                          <a:solidFill>
                            <a:schemeClr val="tx1"/>
                          </a:solidFill>
                          <a:effectLst/>
                        </a:rPr>
                        <a:t>的氢化可的松软膏</a:t>
                      </a:r>
                      <a:endParaRPr lang="zh-CN" sz="2800" b="0" dirty="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290278474"/>
                  </a:ext>
                </a:extLst>
              </a:tr>
              <a:tr h="1855960">
                <a:tc>
                  <a:txBody>
                    <a:bodyPr/>
                    <a:lstStyle/>
                    <a:p>
                      <a:pPr>
                        <a:lnSpc>
                          <a:spcPct val="140000"/>
                        </a:lnSpc>
                        <a:spcAft>
                          <a:spcPts val="0"/>
                        </a:spcAft>
                      </a:pPr>
                      <a:r>
                        <a:rPr lang="zh-CN" sz="2800" b="0">
                          <a:solidFill>
                            <a:schemeClr val="tx1"/>
                          </a:solidFill>
                          <a:effectLst/>
                        </a:rPr>
                        <a:t>各种碱</a:t>
                      </a:r>
                      <a:r>
                        <a:rPr lang="en-US" sz="2800" b="0">
                          <a:solidFill>
                            <a:schemeClr val="tx1"/>
                          </a:solidFill>
                          <a:effectLst/>
                        </a:rPr>
                        <a:t>(</a:t>
                      </a:r>
                      <a:r>
                        <a:rPr lang="zh-CN" sz="2800" b="0">
                          <a:solidFill>
                            <a:schemeClr val="tx1"/>
                          </a:solidFill>
                          <a:effectLst/>
                        </a:rPr>
                        <a:t>氢氧化钠、氢氧化钾、氨水等</a:t>
                      </a:r>
                      <a:r>
                        <a:rPr lang="en-US" sz="2800" b="0">
                          <a:solidFill>
                            <a:schemeClr val="tx1"/>
                          </a:solidFill>
                          <a:effectLst/>
                        </a:rPr>
                        <a:t>)</a:t>
                      </a:r>
                      <a:endParaRPr lang="zh-CN" sz="2800" b="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40000"/>
                        </a:lnSpc>
                        <a:spcAft>
                          <a:spcPts val="0"/>
                        </a:spcAft>
                      </a:pPr>
                      <a:r>
                        <a:rPr lang="zh-CN" sz="2800" b="0" dirty="0">
                          <a:solidFill>
                            <a:schemeClr val="tx1"/>
                          </a:solidFill>
                          <a:effectLst/>
                        </a:rPr>
                        <a:t>先用大量水冲洗</a:t>
                      </a:r>
                      <a:r>
                        <a:rPr lang="en-US" sz="2800" b="0" dirty="0">
                          <a:solidFill>
                            <a:schemeClr val="tx1"/>
                          </a:solidFill>
                          <a:effectLst/>
                        </a:rPr>
                        <a:t>,</a:t>
                      </a:r>
                      <a:r>
                        <a:rPr lang="zh-CN" sz="2800" b="0" dirty="0">
                          <a:solidFill>
                            <a:schemeClr val="tx1"/>
                          </a:solidFill>
                          <a:effectLst/>
                        </a:rPr>
                        <a:t>然后涂上</a:t>
                      </a:r>
                      <a:r>
                        <a:rPr lang="en-US" sz="2800" b="0" dirty="0">
                          <a:solidFill>
                            <a:schemeClr val="tx1"/>
                          </a:solidFill>
                          <a:effectLst/>
                        </a:rPr>
                        <a:t>2%</a:t>
                      </a:r>
                      <a:r>
                        <a:rPr lang="zh-CN" sz="2800" b="0" dirty="0">
                          <a:solidFill>
                            <a:schemeClr val="tx1"/>
                          </a:solidFill>
                          <a:effectLst/>
                        </a:rPr>
                        <a:t>的硼酸或</a:t>
                      </a:r>
                      <a:r>
                        <a:rPr lang="en-US" sz="2800" b="0" dirty="0">
                          <a:solidFill>
                            <a:schemeClr val="tx1"/>
                          </a:solidFill>
                          <a:effectLst/>
                        </a:rPr>
                        <a:t>2%</a:t>
                      </a:r>
                      <a:r>
                        <a:rPr lang="zh-CN" sz="2800" b="0" dirty="0">
                          <a:solidFill>
                            <a:schemeClr val="tx1"/>
                          </a:solidFill>
                          <a:effectLst/>
                        </a:rPr>
                        <a:t>的醋酸</a:t>
                      </a:r>
                      <a:endParaRPr lang="zh-CN" sz="2800" b="0" dirty="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4136881680"/>
                  </a:ext>
                </a:extLst>
              </a:tr>
            </a:tbl>
          </a:graphicData>
        </a:graphic>
      </p:graphicFrame>
    </p:spTree>
    <p:extLst>
      <p:ext uri="{BB962C8B-B14F-4D97-AF65-F5344CB8AC3E}">
        <p14:creationId xmlns:p14="http://schemas.microsoft.com/office/powerpoint/2010/main" val="6555347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1273629"/>
            <a:ext cx="3951514" cy="4354285"/>
          </a:xfrm>
          <a:prstGeom prst="rect">
            <a:avLst/>
          </a:prstGeom>
          <a:solidFill>
            <a:srgbClr val="DA251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chemeClr val="bg1"/>
                </a:solidFill>
                <a:latin typeface="微软雅黑" panose="020B0503020204020204" pitchFamily="34" charset="-122"/>
                <a:ea typeface="微软雅黑" panose="020B0503020204020204" pitchFamily="34" charset="-122"/>
              </a:rPr>
              <a:t>考情精解读</a:t>
            </a:r>
          </a:p>
        </p:txBody>
      </p:sp>
      <p:sp>
        <p:nvSpPr>
          <p:cNvPr id="3" name="矩形 2">
            <a:hlinkClick r:id="rId2" action="ppaction://hlinksldjump"/>
          </p:cNvPr>
          <p:cNvSpPr/>
          <p:nvPr/>
        </p:nvSpPr>
        <p:spPr>
          <a:xfrm>
            <a:off x="4659086" y="1273628"/>
            <a:ext cx="6487885" cy="4354285"/>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pPr>
              <a:lnSpc>
                <a:spcPct val="150000"/>
              </a:lnSpc>
            </a:pP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考纲要求</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命题规律</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命题分析预测</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知识体系构建</a:t>
            </a:r>
          </a:p>
        </p:txBody>
      </p:sp>
    </p:spTree>
    <p:extLst>
      <p:ext uri="{BB962C8B-B14F-4D97-AF65-F5344CB8AC3E}">
        <p14:creationId xmlns:p14="http://schemas.microsoft.com/office/powerpoint/2010/main" val="46296130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 xmlns:a16="http://schemas.microsoft.com/office/drawing/2014/main" id="{E21ABC8D-1C46-4B5A-9C88-3EA50E8EBABA}"/>
              </a:ext>
            </a:extLst>
          </p:cNvPr>
          <p:cNvSpPr/>
          <p:nvPr/>
        </p:nvSpPr>
        <p:spPr>
          <a:xfrm>
            <a:off x="9267824" y="0"/>
            <a:ext cx="194512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专题二十二  化学实验基础</a:t>
            </a:r>
          </a:p>
        </p:txBody>
      </p:sp>
      <p:sp>
        <p:nvSpPr>
          <p:cNvPr id="4" name="矩形 3">
            <a:extLst>
              <a:ext uri="{FF2B5EF4-FFF2-40B4-BE49-F238E27FC236}">
                <a16:creationId xmlns="" xmlns:a16="http://schemas.microsoft.com/office/drawing/2014/main" id="{ACC2E542-9882-431D-AB6D-DA2BAE8CA188}"/>
              </a:ext>
            </a:extLst>
          </p:cNvPr>
          <p:cNvSpPr/>
          <p:nvPr/>
        </p:nvSpPr>
        <p:spPr>
          <a:xfrm>
            <a:off x="234043" y="230309"/>
            <a:ext cx="11723913" cy="662297"/>
          </a:xfrm>
          <a:prstGeom prst="rect">
            <a:avLst/>
          </a:prstGeom>
        </p:spPr>
        <p:txBody>
          <a:bodyPr wrap="square">
            <a:spAutoFit/>
          </a:bodyPr>
          <a:lstStyle/>
          <a:p>
            <a:pPr>
              <a:lnSpc>
                <a:spcPct val="150000"/>
              </a:lnSpc>
            </a:pPr>
            <a:r>
              <a:rPr lang="en-US" altLang="zh-CN" sz="2800" b="1" dirty="0"/>
              <a:t>3.</a:t>
            </a:r>
            <a:r>
              <a:rPr lang="zh-CN" altLang="en-US" sz="2800" b="1" dirty="0"/>
              <a:t>常见意外事故的处理</a:t>
            </a:r>
            <a:endParaRPr lang="zh-CN" altLang="zh-CN" sz="2800" b="1" dirty="0"/>
          </a:p>
        </p:txBody>
      </p:sp>
      <p:graphicFrame>
        <p:nvGraphicFramePr>
          <p:cNvPr id="2" name="表格 1">
            <a:extLst>
              <a:ext uri="{FF2B5EF4-FFF2-40B4-BE49-F238E27FC236}">
                <a16:creationId xmlns="" xmlns:a16="http://schemas.microsoft.com/office/drawing/2014/main" id="{F00E42C8-9C9A-4EED-8203-7A2D5CE5A1A8}"/>
              </a:ext>
            </a:extLst>
          </p:cNvPr>
          <p:cNvGraphicFramePr>
            <a:graphicFrameLocks noGrp="1"/>
          </p:cNvGraphicFramePr>
          <p:nvPr>
            <p:extLst>
              <p:ext uri="{D42A27DB-BD31-4B8C-83A1-F6EECF244321}">
                <p14:modId xmlns:p14="http://schemas.microsoft.com/office/powerpoint/2010/main" val="3741178783"/>
              </p:ext>
            </p:extLst>
          </p:nvPr>
        </p:nvGraphicFramePr>
        <p:xfrm>
          <a:off x="359227" y="878091"/>
          <a:ext cx="11382829" cy="5691543"/>
        </p:xfrm>
        <a:graphic>
          <a:graphicData uri="http://schemas.openxmlformats.org/drawingml/2006/table">
            <a:tbl>
              <a:tblPr firstRow="1" firstCol="1" bandRow="1">
                <a:tableStyleId>{5C22544A-7EE6-4342-B048-85BDC9FD1C3A}</a:tableStyleId>
              </a:tblPr>
              <a:tblGrid>
                <a:gridCol w="3559630">
                  <a:extLst>
                    <a:ext uri="{9D8B030D-6E8A-4147-A177-3AD203B41FA5}">
                      <a16:colId xmlns="" xmlns:a16="http://schemas.microsoft.com/office/drawing/2014/main" val="366474339"/>
                    </a:ext>
                  </a:extLst>
                </a:gridCol>
                <a:gridCol w="7823199">
                  <a:extLst>
                    <a:ext uri="{9D8B030D-6E8A-4147-A177-3AD203B41FA5}">
                      <a16:colId xmlns="" xmlns:a16="http://schemas.microsoft.com/office/drawing/2014/main" val="1572437546"/>
                    </a:ext>
                  </a:extLst>
                </a:gridCol>
              </a:tblGrid>
              <a:tr h="437811">
                <a:tc>
                  <a:txBody>
                    <a:bodyPr/>
                    <a:lstStyle/>
                    <a:p>
                      <a:pPr algn="ctr">
                        <a:lnSpc>
                          <a:spcPct val="100000"/>
                        </a:lnSpc>
                        <a:spcAft>
                          <a:spcPts val="0"/>
                        </a:spcAft>
                      </a:pPr>
                      <a:r>
                        <a:rPr lang="zh-CN" sz="2700" b="0" dirty="0">
                          <a:solidFill>
                            <a:schemeClr val="tx1"/>
                          </a:solidFill>
                          <a:effectLst/>
                        </a:rPr>
                        <a:t>意外事故</a:t>
                      </a:r>
                      <a:endParaRPr lang="zh-CN" sz="27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zh-CN" sz="2700" b="0">
                          <a:solidFill>
                            <a:schemeClr val="tx1"/>
                          </a:solidFill>
                          <a:effectLst/>
                        </a:rPr>
                        <a:t>处理方法</a:t>
                      </a:r>
                      <a:endParaRPr lang="zh-CN" sz="2700" b="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19669348"/>
                  </a:ext>
                </a:extLst>
              </a:tr>
              <a:tr h="875622">
                <a:tc>
                  <a:txBody>
                    <a:bodyPr/>
                    <a:lstStyle/>
                    <a:p>
                      <a:pPr algn="ctr">
                        <a:lnSpc>
                          <a:spcPct val="100000"/>
                        </a:lnSpc>
                        <a:spcAft>
                          <a:spcPts val="0"/>
                        </a:spcAft>
                      </a:pPr>
                      <a:r>
                        <a:rPr lang="zh-CN" sz="2700" b="0">
                          <a:solidFill>
                            <a:schemeClr val="tx1"/>
                          </a:solidFill>
                          <a:effectLst/>
                        </a:rPr>
                        <a:t>酸</a:t>
                      </a:r>
                      <a:r>
                        <a:rPr lang="en-US" sz="2700" b="0">
                          <a:solidFill>
                            <a:schemeClr val="tx1"/>
                          </a:solidFill>
                          <a:effectLst/>
                        </a:rPr>
                        <a:t>(</a:t>
                      </a:r>
                      <a:r>
                        <a:rPr lang="zh-CN" sz="2700" b="0">
                          <a:solidFill>
                            <a:schemeClr val="tx1"/>
                          </a:solidFill>
                          <a:effectLst/>
                        </a:rPr>
                        <a:t>或碱</a:t>
                      </a:r>
                      <a:r>
                        <a:rPr lang="en-US" sz="2700" b="0">
                          <a:solidFill>
                            <a:schemeClr val="tx1"/>
                          </a:solidFill>
                          <a:effectLst/>
                        </a:rPr>
                        <a:t>)</a:t>
                      </a:r>
                      <a:r>
                        <a:rPr lang="zh-CN" sz="2700" b="0">
                          <a:solidFill>
                            <a:schemeClr val="tx1"/>
                          </a:solidFill>
                          <a:effectLst/>
                        </a:rPr>
                        <a:t>洒在桌上</a:t>
                      </a:r>
                      <a:endParaRPr lang="zh-CN" sz="27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Aft>
                          <a:spcPts val="0"/>
                        </a:spcAft>
                      </a:pPr>
                      <a:r>
                        <a:rPr lang="zh-CN" sz="2700" b="0">
                          <a:solidFill>
                            <a:schemeClr val="tx1"/>
                          </a:solidFill>
                          <a:effectLst/>
                        </a:rPr>
                        <a:t>先用</a:t>
                      </a:r>
                      <a:r>
                        <a:rPr lang="en-US" sz="2700" b="0">
                          <a:solidFill>
                            <a:schemeClr val="tx1"/>
                          </a:solidFill>
                          <a:effectLst/>
                        </a:rPr>
                        <a:t>NaHCO</a:t>
                      </a:r>
                      <a:r>
                        <a:rPr lang="en-US" sz="2700" b="0" baseline="-25000">
                          <a:solidFill>
                            <a:schemeClr val="tx1"/>
                          </a:solidFill>
                          <a:effectLst/>
                        </a:rPr>
                        <a:t>3</a:t>
                      </a:r>
                      <a:r>
                        <a:rPr lang="zh-CN" sz="2700" b="0">
                          <a:solidFill>
                            <a:schemeClr val="tx1"/>
                          </a:solidFill>
                          <a:effectLst/>
                        </a:rPr>
                        <a:t>溶液</a:t>
                      </a:r>
                      <a:r>
                        <a:rPr lang="en-US" sz="2700" b="0">
                          <a:solidFill>
                            <a:schemeClr val="tx1"/>
                          </a:solidFill>
                          <a:effectLst/>
                        </a:rPr>
                        <a:t>(</a:t>
                      </a:r>
                      <a:r>
                        <a:rPr lang="zh-CN" sz="2700" b="0">
                          <a:solidFill>
                            <a:schemeClr val="tx1"/>
                          </a:solidFill>
                          <a:effectLst/>
                        </a:rPr>
                        <a:t>或稀醋酸</a:t>
                      </a:r>
                      <a:r>
                        <a:rPr lang="en-US" sz="2700" b="0">
                          <a:solidFill>
                            <a:schemeClr val="tx1"/>
                          </a:solidFill>
                          <a:effectLst/>
                        </a:rPr>
                        <a:t>)</a:t>
                      </a:r>
                      <a:r>
                        <a:rPr lang="zh-CN" sz="2700" b="0">
                          <a:solidFill>
                            <a:schemeClr val="tx1"/>
                          </a:solidFill>
                          <a:effectLst/>
                        </a:rPr>
                        <a:t>清洗</a:t>
                      </a:r>
                      <a:r>
                        <a:rPr lang="en-US" sz="2700" b="0">
                          <a:solidFill>
                            <a:schemeClr val="tx1"/>
                          </a:solidFill>
                          <a:effectLst/>
                        </a:rPr>
                        <a:t>,</a:t>
                      </a:r>
                      <a:r>
                        <a:rPr lang="zh-CN" sz="2700" b="0">
                          <a:solidFill>
                            <a:schemeClr val="tx1"/>
                          </a:solidFill>
                          <a:effectLst/>
                        </a:rPr>
                        <a:t>再用水冲</a:t>
                      </a:r>
                      <a:r>
                        <a:rPr lang="en-US" sz="2700" b="0">
                          <a:solidFill>
                            <a:schemeClr val="tx1"/>
                          </a:solidFill>
                          <a:effectLst/>
                        </a:rPr>
                        <a:t>,</a:t>
                      </a:r>
                      <a:r>
                        <a:rPr lang="zh-CN" sz="2700" b="0">
                          <a:solidFill>
                            <a:schemeClr val="tx1"/>
                          </a:solidFill>
                          <a:effectLst/>
                        </a:rPr>
                        <a:t>最后用抹布拭去</a:t>
                      </a:r>
                      <a:endParaRPr lang="zh-CN" sz="2700" b="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279969881"/>
                  </a:ext>
                </a:extLst>
              </a:tr>
              <a:tr h="437811">
                <a:tc>
                  <a:txBody>
                    <a:bodyPr/>
                    <a:lstStyle/>
                    <a:p>
                      <a:pPr algn="ctr">
                        <a:lnSpc>
                          <a:spcPct val="100000"/>
                        </a:lnSpc>
                        <a:spcAft>
                          <a:spcPts val="0"/>
                        </a:spcAft>
                      </a:pPr>
                      <a:r>
                        <a:rPr lang="zh-CN" sz="2700" b="0">
                          <a:solidFill>
                            <a:schemeClr val="tx1"/>
                          </a:solidFill>
                          <a:effectLst/>
                        </a:rPr>
                        <a:t>酸</a:t>
                      </a:r>
                      <a:r>
                        <a:rPr lang="en-US" sz="2700" b="0">
                          <a:solidFill>
                            <a:schemeClr val="tx1"/>
                          </a:solidFill>
                          <a:effectLst/>
                        </a:rPr>
                        <a:t>(</a:t>
                      </a:r>
                      <a:r>
                        <a:rPr lang="zh-CN" sz="2700" b="0">
                          <a:solidFill>
                            <a:schemeClr val="tx1"/>
                          </a:solidFill>
                          <a:effectLst/>
                        </a:rPr>
                        <a:t>或碱</a:t>
                      </a:r>
                      <a:r>
                        <a:rPr lang="en-US" sz="2700" b="0">
                          <a:solidFill>
                            <a:schemeClr val="tx1"/>
                          </a:solidFill>
                          <a:effectLst/>
                        </a:rPr>
                        <a:t>)</a:t>
                      </a:r>
                      <a:r>
                        <a:rPr lang="zh-CN" sz="2700" b="0">
                          <a:solidFill>
                            <a:schemeClr val="tx1"/>
                          </a:solidFill>
                          <a:effectLst/>
                        </a:rPr>
                        <a:t>溅在皮肤上</a:t>
                      </a:r>
                      <a:endParaRPr lang="zh-CN" sz="27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zh-CN" sz="2700" b="0">
                          <a:solidFill>
                            <a:schemeClr val="tx1"/>
                          </a:solidFill>
                          <a:effectLst/>
                        </a:rPr>
                        <a:t>先用大量水冲洗</a:t>
                      </a:r>
                      <a:r>
                        <a:rPr lang="en-US" sz="2700" b="0">
                          <a:solidFill>
                            <a:schemeClr val="tx1"/>
                          </a:solidFill>
                          <a:effectLst/>
                        </a:rPr>
                        <a:t>,</a:t>
                      </a:r>
                      <a:r>
                        <a:rPr lang="zh-CN" sz="2700" b="0">
                          <a:solidFill>
                            <a:schemeClr val="tx1"/>
                          </a:solidFill>
                          <a:effectLst/>
                        </a:rPr>
                        <a:t>然后涂上</a:t>
                      </a:r>
                      <a:r>
                        <a:rPr lang="en-US" sz="2700" b="0">
                          <a:solidFill>
                            <a:schemeClr val="tx1"/>
                          </a:solidFill>
                          <a:effectLst/>
                        </a:rPr>
                        <a:t>NaHCO</a:t>
                      </a:r>
                      <a:r>
                        <a:rPr lang="en-US" sz="2700" b="0" baseline="-25000">
                          <a:solidFill>
                            <a:schemeClr val="tx1"/>
                          </a:solidFill>
                          <a:effectLst/>
                        </a:rPr>
                        <a:t>3</a:t>
                      </a:r>
                      <a:r>
                        <a:rPr lang="zh-CN" sz="2700" b="0">
                          <a:solidFill>
                            <a:schemeClr val="tx1"/>
                          </a:solidFill>
                          <a:effectLst/>
                        </a:rPr>
                        <a:t>溶液</a:t>
                      </a:r>
                      <a:r>
                        <a:rPr lang="en-US" sz="2700" b="0">
                          <a:solidFill>
                            <a:schemeClr val="tx1"/>
                          </a:solidFill>
                          <a:effectLst/>
                        </a:rPr>
                        <a:t>(</a:t>
                      </a:r>
                      <a:r>
                        <a:rPr lang="zh-CN" sz="2700" b="0">
                          <a:solidFill>
                            <a:schemeClr val="tx1"/>
                          </a:solidFill>
                          <a:effectLst/>
                        </a:rPr>
                        <a:t>或稀硼酸</a:t>
                      </a:r>
                      <a:r>
                        <a:rPr lang="en-US" sz="2700" b="0">
                          <a:solidFill>
                            <a:schemeClr val="tx1"/>
                          </a:solidFill>
                          <a:effectLst/>
                        </a:rPr>
                        <a:t>)</a:t>
                      </a:r>
                      <a:endParaRPr lang="zh-CN" sz="2700" b="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803132186"/>
                  </a:ext>
                </a:extLst>
              </a:tr>
              <a:tr h="1313433">
                <a:tc>
                  <a:txBody>
                    <a:bodyPr/>
                    <a:lstStyle/>
                    <a:p>
                      <a:pPr algn="ctr">
                        <a:lnSpc>
                          <a:spcPct val="100000"/>
                        </a:lnSpc>
                        <a:spcAft>
                          <a:spcPts val="0"/>
                        </a:spcAft>
                      </a:pPr>
                      <a:r>
                        <a:rPr lang="zh-CN" sz="2700" b="0">
                          <a:solidFill>
                            <a:schemeClr val="tx1"/>
                          </a:solidFill>
                          <a:effectLst/>
                        </a:rPr>
                        <a:t>酸</a:t>
                      </a:r>
                      <a:r>
                        <a:rPr lang="en-US" sz="2700" b="0">
                          <a:solidFill>
                            <a:schemeClr val="tx1"/>
                          </a:solidFill>
                          <a:effectLst/>
                        </a:rPr>
                        <a:t>(</a:t>
                      </a:r>
                      <a:r>
                        <a:rPr lang="zh-CN" sz="2700" b="0">
                          <a:solidFill>
                            <a:schemeClr val="tx1"/>
                          </a:solidFill>
                          <a:effectLst/>
                        </a:rPr>
                        <a:t>或碱</a:t>
                      </a:r>
                      <a:r>
                        <a:rPr lang="en-US" sz="2700" b="0">
                          <a:solidFill>
                            <a:schemeClr val="tx1"/>
                          </a:solidFill>
                          <a:effectLst/>
                        </a:rPr>
                        <a:t>)</a:t>
                      </a:r>
                      <a:r>
                        <a:rPr lang="zh-CN" sz="2700" b="0">
                          <a:solidFill>
                            <a:schemeClr val="tx1"/>
                          </a:solidFill>
                          <a:effectLst/>
                        </a:rPr>
                        <a:t>溅进眼睛里</a:t>
                      </a:r>
                      <a:endParaRPr lang="zh-CN" sz="27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Aft>
                          <a:spcPts val="0"/>
                        </a:spcAft>
                      </a:pPr>
                      <a:r>
                        <a:rPr lang="zh-CN" sz="2700" b="0" dirty="0">
                          <a:solidFill>
                            <a:schemeClr val="tx1"/>
                          </a:solidFill>
                          <a:effectLst/>
                        </a:rPr>
                        <a:t>立即用大量水冲洗</a:t>
                      </a:r>
                      <a:r>
                        <a:rPr lang="en-US" sz="2700" b="0" dirty="0">
                          <a:solidFill>
                            <a:schemeClr val="tx1"/>
                          </a:solidFill>
                          <a:effectLst/>
                        </a:rPr>
                        <a:t>(</a:t>
                      </a:r>
                      <a:r>
                        <a:rPr lang="zh-CN" sz="2700" b="0" dirty="0">
                          <a:solidFill>
                            <a:schemeClr val="tx1"/>
                          </a:solidFill>
                          <a:effectLst/>
                        </a:rPr>
                        <a:t>切不可用手揉眼睛</a:t>
                      </a:r>
                      <a:r>
                        <a:rPr lang="en-US" sz="2700" b="0" dirty="0">
                          <a:solidFill>
                            <a:schemeClr val="tx1"/>
                          </a:solidFill>
                          <a:effectLst/>
                        </a:rPr>
                        <a:t>),</a:t>
                      </a:r>
                      <a:r>
                        <a:rPr lang="zh-CN" sz="2700" b="0" dirty="0">
                          <a:solidFill>
                            <a:schemeClr val="tx1"/>
                          </a:solidFill>
                          <a:effectLst/>
                        </a:rPr>
                        <a:t>边洗边眨眼睛。若为酸</a:t>
                      </a:r>
                      <a:r>
                        <a:rPr lang="en-US" sz="2700" b="0" dirty="0">
                          <a:solidFill>
                            <a:schemeClr val="tx1"/>
                          </a:solidFill>
                          <a:effectLst/>
                        </a:rPr>
                        <a:t>,</a:t>
                      </a:r>
                      <a:r>
                        <a:rPr lang="zh-CN" sz="2700" b="0" dirty="0">
                          <a:solidFill>
                            <a:schemeClr val="tx1"/>
                          </a:solidFill>
                          <a:effectLst/>
                        </a:rPr>
                        <a:t>再用</a:t>
                      </a:r>
                      <a:r>
                        <a:rPr lang="en-US" sz="2700" b="0" dirty="0">
                          <a:solidFill>
                            <a:schemeClr val="tx1"/>
                          </a:solidFill>
                          <a:effectLst/>
                        </a:rPr>
                        <a:t>3%</a:t>
                      </a:r>
                      <a:r>
                        <a:rPr lang="zh-CN" sz="2700" b="0" dirty="0">
                          <a:solidFill>
                            <a:schemeClr val="tx1"/>
                          </a:solidFill>
                          <a:effectLst/>
                        </a:rPr>
                        <a:t>的</a:t>
                      </a:r>
                      <a:r>
                        <a:rPr lang="en-US" sz="2700" b="0" dirty="0">
                          <a:solidFill>
                            <a:schemeClr val="tx1"/>
                          </a:solidFill>
                          <a:effectLst/>
                        </a:rPr>
                        <a:t>NaHCO</a:t>
                      </a:r>
                      <a:r>
                        <a:rPr lang="en-US" sz="2700" b="0" baseline="-25000" dirty="0">
                          <a:solidFill>
                            <a:schemeClr val="tx1"/>
                          </a:solidFill>
                          <a:effectLst/>
                        </a:rPr>
                        <a:t>3</a:t>
                      </a:r>
                      <a:r>
                        <a:rPr lang="zh-CN" sz="2700" b="0" dirty="0">
                          <a:solidFill>
                            <a:schemeClr val="tx1"/>
                          </a:solidFill>
                          <a:effectLst/>
                        </a:rPr>
                        <a:t>溶液淋洗</a:t>
                      </a:r>
                      <a:r>
                        <a:rPr lang="en-US" sz="2700" b="0" dirty="0">
                          <a:solidFill>
                            <a:schemeClr val="tx1"/>
                          </a:solidFill>
                          <a:effectLst/>
                        </a:rPr>
                        <a:t>;</a:t>
                      </a:r>
                      <a:r>
                        <a:rPr lang="zh-CN" sz="2700" b="0" dirty="0">
                          <a:solidFill>
                            <a:schemeClr val="tx1"/>
                          </a:solidFill>
                          <a:effectLst/>
                        </a:rPr>
                        <a:t>若为碱</a:t>
                      </a:r>
                      <a:r>
                        <a:rPr lang="en-US" sz="2700" b="0" dirty="0">
                          <a:solidFill>
                            <a:schemeClr val="tx1"/>
                          </a:solidFill>
                          <a:effectLst/>
                        </a:rPr>
                        <a:t>,</a:t>
                      </a:r>
                      <a:r>
                        <a:rPr lang="zh-CN" sz="2700" b="0" dirty="0">
                          <a:solidFill>
                            <a:schemeClr val="tx1"/>
                          </a:solidFill>
                          <a:effectLst/>
                        </a:rPr>
                        <a:t>再用</a:t>
                      </a:r>
                      <a:r>
                        <a:rPr lang="en-US" sz="2700" b="0" dirty="0">
                          <a:solidFill>
                            <a:schemeClr val="tx1"/>
                          </a:solidFill>
                          <a:effectLst/>
                        </a:rPr>
                        <a:t>2%</a:t>
                      </a:r>
                      <a:r>
                        <a:rPr lang="zh-CN" sz="2700" b="0" dirty="0">
                          <a:solidFill>
                            <a:schemeClr val="tx1"/>
                          </a:solidFill>
                          <a:effectLst/>
                        </a:rPr>
                        <a:t>的硼酸淋洗</a:t>
                      </a:r>
                      <a:endParaRPr lang="zh-CN" sz="2700" b="0" dirty="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754246597"/>
                  </a:ext>
                </a:extLst>
              </a:tr>
              <a:tr h="875622">
                <a:tc>
                  <a:txBody>
                    <a:bodyPr/>
                    <a:lstStyle/>
                    <a:p>
                      <a:pPr algn="ctr">
                        <a:lnSpc>
                          <a:spcPct val="100000"/>
                        </a:lnSpc>
                        <a:spcAft>
                          <a:spcPts val="0"/>
                        </a:spcAft>
                      </a:pPr>
                      <a:r>
                        <a:rPr lang="zh-CN" sz="2700" b="0">
                          <a:solidFill>
                            <a:schemeClr val="tx1"/>
                          </a:solidFill>
                          <a:effectLst/>
                        </a:rPr>
                        <a:t>酒精等有机物在</a:t>
                      </a:r>
                    </a:p>
                    <a:p>
                      <a:pPr algn="ctr">
                        <a:lnSpc>
                          <a:spcPct val="100000"/>
                        </a:lnSpc>
                        <a:spcAft>
                          <a:spcPts val="0"/>
                        </a:spcAft>
                      </a:pPr>
                      <a:r>
                        <a:rPr lang="zh-CN" sz="2700" b="0">
                          <a:solidFill>
                            <a:schemeClr val="tx1"/>
                          </a:solidFill>
                          <a:effectLst/>
                        </a:rPr>
                        <a:t>实验台上着火</a:t>
                      </a:r>
                      <a:endParaRPr lang="zh-CN" sz="27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zh-CN" sz="2700" b="0">
                          <a:solidFill>
                            <a:schemeClr val="tx1"/>
                          </a:solidFill>
                          <a:effectLst/>
                        </a:rPr>
                        <a:t>立即用湿抹布盖灭</a:t>
                      </a:r>
                      <a:endParaRPr lang="zh-CN" sz="2700" b="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857085863"/>
                  </a:ext>
                </a:extLst>
              </a:tr>
              <a:tr h="437811">
                <a:tc>
                  <a:txBody>
                    <a:bodyPr/>
                    <a:lstStyle/>
                    <a:p>
                      <a:pPr algn="ctr">
                        <a:lnSpc>
                          <a:spcPct val="100000"/>
                        </a:lnSpc>
                        <a:spcAft>
                          <a:spcPts val="0"/>
                        </a:spcAft>
                      </a:pPr>
                      <a:r>
                        <a:rPr lang="zh-CN" sz="2700" b="0">
                          <a:solidFill>
                            <a:schemeClr val="tx1"/>
                          </a:solidFill>
                          <a:effectLst/>
                        </a:rPr>
                        <a:t>液溴、苯酚沾在皮肤上</a:t>
                      </a:r>
                      <a:endParaRPr lang="zh-CN" sz="27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zh-CN" sz="2700" b="0">
                          <a:solidFill>
                            <a:schemeClr val="tx1"/>
                          </a:solidFill>
                          <a:effectLst/>
                        </a:rPr>
                        <a:t>立即用酒精洗涤</a:t>
                      </a:r>
                      <a:endParaRPr lang="zh-CN" sz="2700" b="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966763602"/>
                  </a:ext>
                </a:extLst>
              </a:tr>
              <a:tr h="437811">
                <a:tc>
                  <a:txBody>
                    <a:bodyPr/>
                    <a:lstStyle/>
                    <a:p>
                      <a:pPr algn="ctr">
                        <a:lnSpc>
                          <a:spcPct val="100000"/>
                        </a:lnSpc>
                        <a:spcAft>
                          <a:spcPts val="0"/>
                        </a:spcAft>
                      </a:pPr>
                      <a:r>
                        <a:rPr lang="zh-CN" sz="2700" b="0">
                          <a:solidFill>
                            <a:schemeClr val="tx1"/>
                          </a:solidFill>
                          <a:effectLst/>
                        </a:rPr>
                        <a:t>温度计水银球打破</a:t>
                      </a:r>
                      <a:endParaRPr lang="zh-CN" sz="27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zh-CN" sz="2700" b="0">
                          <a:solidFill>
                            <a:schemeClr val="tx1"/>
                          </a:solidFill>
                          <a:effectLst/>
                        </a:rPr>
                        <a:t>立即用硫粉覆盖</a:t>
                      </a:r>
                      <a:endParaRPr lang="zh-CN" sz="2700" b="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499862692"/>
                  </a:ext>
                </a:extLst>
              </a:tr>
              <a:tr h="437811">
                <a:tc>
                  <a:txBody>
                    <a:bodyPr/>
                    <a:lstStyle/>
                    <a:p>
                      <a:pPr algn="ctr">
                        <a:lnSpc>
                          <a:spcPct val="100000"/>
                        </a:lnSpc>
                        <a:spcAft>
                          <a:spcPts val="0"/>
                        </a:spcAft>
                      </a:pPr>
                      <a:r>
                        <a:rPr lang="zh-CN" sz="2700" b="0">
                          <a:solidFill>
                            <a:schemeClr val="tx1"/>
                          </a:solidFill>
                          <a:effectLst/>
                        </a:rPr>
                        <a:t>误食重金属盐</a:t>
                      </a:r>
                      <a:endParaRPr lang="zh-CN" sz="27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zh-CN" sz="2700" b="0">
                          <a:solidFill>
                            <a:schemeClr val="tx1"/>
                          </a:solidFill>
                          <a:effectLst/>
                        </a:rPr>
                        <a:t>服用大量牛奶、蛋清或豆浆</a:t>
                      </a:r>
                      <a:endParaRPr lang="zh-CN" sz="2700" b="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412840553"/>
                  </a:ext>
                </a:extLst>
              </a:tr>
              <a:tr h="437811">
                <a:tc>
                  <a:txBody>
                    <a:bodyPr/>
                    <a:lstStyle/>
                    <a:p>
                      <a:pPr algn="ctr">
                        <a:lnSpc>
                          <a:spcPct val="100000"/>
                        </a:lnSpc>
                        <a:spcAft>
                          <a:spcPts val="0"/>
                        </a:spcAft>
                      </a:pPr>
                      <a:r>
                        <a:rPr lang="zh-CN" sz="2700" b="0">
                          <a:solidFill>
                            <a:schemeClr val="tx1"/>
                          </a:solidFill>
                          <a:effectLst/>
                        </a:rPr>
                        <a:t>金属钠、钾等着火</a:t>
                      </a:r>
                      <a:endParaRPr lang="zh-CN" sz="27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zh-CN" sz="2700" b="0" dirty="0">
                          <a:solidFill>
                            <a:schemeClr val="tx1"/>
                          </a:solidFill>
                          <a:effectLst/>
                        </a:rPr>
                        <a:t>不能用泡沫灭火器和干粉灭火器扑灭</a:t>
                      </a:r>
                      <a:r>
                        <a:rPr lang="en-US" sz="2700" b="0" dirty="0">
                          <a:solidFill>
                            <a:schemeClr val="tx1"/>
                          </a:solidFill>
                          <a:effectLst/>
                        </a:rPr>
                        <a:t>,</a:t>
                      </a:r>
                      <a:r>
                        <a:rPr lang="zh-CN" sz="2700" b="0" dirty="0">
                          <a:solidFill>
                            <a:schemeClr val="tx1"/>
                          </a:solidFill>
                          <a:effectLst/>
                        </a:rPr>
                        <a:t>要用沙土盖灭</a:t>
                      </a:r>
                      <a:endParaRPr lang="zh-CN" sz="2700" b="0" dirty="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068759864"/>
                  </a:ext>
                </a:extLst>
              </a:tr>
            </a:tbl>
          </a:graphicData>
        </a:graphic>
      </p:graphicFrame>
    </p:spTree>
    <p:extLst>
      <p:ext uri="{BB962C8B-B14F-4D97-AF65-F5344CB8AC3E}">
        <p14:creationId xmlns:p14="http://schemas.microsoft.com/office/powerpoint/2010/main" val="10688548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 xmlns:a16="http://schemas.microsoft.com/office/drawing/2014/main" id="{E21ABC8D-1C46-4B5A-9C88-3EA50E8EBABA}"/>
              </a:ext>
            </a:extLst>
          </p:cNvPr>
          <p:cNvSpPr/>
          <p:nvPr/>
        </p:nvSpPr>
        <p:spPr>
          <a:xfrm>
            <a:off x="9267824" y="0"/>
            <a:ext cx="194512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专题二十二  化学实验基础</a:t>
            </a:r>
          </a:p>
        </p:txBody>
      </p:sp>
      <p:sp>
        <p:nvSpPr>
          <p:cNvPr id="4" name="矩形 3">
            <a:extLst>
              <a:ext uri="{FF2B5EF4-FFF2-40B4-BE49-F238E27FC236}">
                <a16:creationId xmlns="" xmlns:a16="http://schemas.microsoft.com/office/drawing/2014/main" id="{ACC2E542-9882-431D-AB6D-DA2BAE8CA188}"/>
              </a:ext>
            </a:extLst>
          </p:cNvPr>
          <p:cNvSpPr/>
          <p:nvPr/>
        </p:nvSpPr>
        <p:spPr>
          <a:xfrm>
            <a:off x="234043" y="346421"/>
            <a:ext cx="11723913" cy="5909310"/>
          </a:xfrm>
          <a:prstGeom prst="rect">
            <a:avLst/>
          </a:prstGeom>
        </p:spPr>
        <p:txBody>
          <a:bodyPr wrap="square">
            <a:spAutoFit/>
          </a:bodyPr>
          <a:lstStyle/>
          <a:p>
            <a:pPr>
              <a:lnSpc>
                <a:spcPct val="150000"/>
              </a:lnSpc>
            </a:pPr>
            <a:r>
              <a:rPr lang="en-US" altLang="zh-CN" sz="2800" b="1" dirty="0"/>
              <a:t>4.</a:t>
            </a:r>
            <a:r>
              <a:rPr lang="zh-CN" altLang="zh-CN" sz="2800" b="1" dirty="0"/>
              <a:t>化学实验安全操作</a:t>
            </a:r>
            <a:r>
              <a:rPr lang="en-US" altLang="zh-CN" sz="2800" b="1" dirty="0"/>
              <a:t>——“</a:t>
            </a:r>
            <a:r>
              <a:rPr lang="zh-CN" altLang="zh-CN" sz="2800" b="1" dirty="0"/>
              <a:t>三禁</a:t>
            </a:r>
            <a:r>
              <a:rPr lang="en-US" altLang="zh-CN" sz="2800" b="1" dirty="0"/>
              <a:t>”“</a:t>
            </a:r>
            <a:r>
              <a:rPr lang="zh-CN" altLang="zh-CN" sz="2800" b="1" dirty="0"/>
              <a:t>七防</a:t>
            </a:r>
            <a:r>
              <a:rPr lang="en-US" altLang="zh-CN" sz="2800" b="1" dirty="0"/>
              <a:t>”</a:t>
            </a:r>
            <a:endParaRPr lang="zh-CN" altLang="zh-CN" sz="2800" b="1" dirty="0"/>
          </a:p>
          <a:p>
            <a:pPr>
              <a:lnSpc>
                <a:spcPct val="150000"/>
              </a:lnSpc>
            </a:pPr>
            <a:r>
              <a:rPr lang="en-US" altLang="zh-CN" sz="2800" dirty="0"/>
              <a:t>(1)</a:t>
            </a:r>
            <a:r>
              <a:rPr lang="zh-CN" altLang="zh-CN" sz="2800" dirty="0"/>
              <a:t>三禁</a:t>
            </a:r>
          </a:p>
          <a:p>
            <a:pPr>
              <a:lnSpc>
                <a:spcPct val="150000"/>
              </a:lnSpc>
            </a:pPr>
            <a:r>
              <a:rPr lang="en-US" altLang="zh-CN" sz="2800" dirty="0"/>
              <a:t>①</a:t>
            </a:r>
            <a:r>
              <a:rPr lang="zh-CN" altLang="zh-CN" sz="2800" dirty="0"/>
              <a:t>任何化学药品都禁止手触、口尝。</a:t>
            </a:r>
          </a:p>
          <a:p>
            <a:pPr>
              <a:lnSpc>
                <a:spcPct val="150000"/>
              </a:lnSpc>
            </a:pPr>
            <a:r>
              <a:rPr lang="en-US" altLang="zh-CN" sz="2800" dirty="0"/>
              <a:t>②</a:t>
            </a:r>
            <a:r>
              <a:rPr lang="zh-CN" altLang="zh-CN" sz="2800" dirty="0"/>
              <a:t>禁止用燃着的酒精灯去引燃另一盏酒精灯。</a:t>
            </a:r>
          </a:p>
          <a:p>
            <a:pPr>
              <a:lnSpc>
                <a:spcPct val="150000"/>
              </a:lnSpc>
            </a:pPr>
            <a:r>
              <a:rPr lang="en-US" altLang="zh-CN" sz="2800" dirty="0"/>
              <a:t>③</a:t>
            </a:r>
            <a:r>
              <a:rPr lang="zh-CN" altLang="zh-CN" sz="2800" dirty="0"/>
              <a:t>用试管加热液体时禁止试管口对着自己或他人。</a:t>
            </a:r>
          </a:p>
          <a:p>
            <a:pPr>
              <a:lnSpc>
                <a:spcPct val="150000"/>
              </a:lnSpc>
            </a:pPr>
            <a:r>
              <a:rPr lang="en-US" altLang="zh-CN" sz="2800" dirty="0"/>
              <a:t>(2)</a:t>
            </a:r>
            <a:r>
              <a:rPr lang="zh-CN" altLang="zh-CN" sz="2800" dirty="0"/>
              <a:t>七防</a:t>
            </a:r>
          </a:p>
          <a:p>
            <a:pPr>
              <a:lnSpc>
                <a:spcPct val="150000"/>
              </a:lnSpc>
            </a:pPr>
            <a:r>
              <a:rPr lang="en-US" altLang="zh-CN" sz="2800" dirty="0"/>
              <a:t>①</a:t>
            </a:r>
            <a:r>
              <a:rPr lang="zh-CN" altLang="zh-CN" sz="2800" dirty="0"/>
              <a:t>防爆炸</a:t>
            </a:r>
          </a:p>
          <a:p>
            <a:pPr>
              <a:lnSpc>
                <a:spcPct val="150000"/>
              </a:lnSpc>
            </a:pPr>
            <a:r>
              <a:rPr lang="en-US" altLang="zh-CN" sz="2800" dirty="0"/>
              <a:t>a.</a:t>
            </a:r>
            <a:r>
              <a:rPr lang="zh-CN" altLang="zh-CN" sz="2800" dirty="0"/>
              <a:t>点燃可燃性气体</a:t>
            </a:r>
            <a:r>
              <a:rPr lang="en-US" altLang="zh-CN" sz="2800" dirty="0"/>
              <a:t>(</a:t>
            </a:r>
            <a:r>
              <a:rPr lang="zh-CN" altLang="zh-CN" sz="2800" dirty="0"/>
              <a:t>如</a:t>
            </a:r>
            <a:r>
              <a:rPr lang="en-US" altLang="zh-CN" sz="2800" dirty="0"/>
              <a:t>H</a:t>
            </a:r>
            <a:r>
              <a:rPr lang="en-US" altLang="zh-CN" sz="2800" baseline="-25000" dirty="0"/>
              <a:t>2</a:t>
            </a:r>
            <a:r>
              <a:rPr lang="zh-CN" altLang="zh-CN" sz="2800" dirty="0"/>
              <a:t>、</a:t>
            </a:r>
            <a:r>
              <a:rPr lang="en-US" altLang="zh-CN" sz="2800" dirty="0"/>
              <a:t>CO</a:t>
            </a:r>
            <a:r>
              <a:rPr lang="zh-CN" altLang="zh-CN" sz="2800" dirty="0"/>
              <a:t>、</a:t>
            </a:r>
            <a:r>
              <a:rPr lang="en-US" altLang="zh-CN" sz="2800" dirty="0"/>
              <a:t>CH</a:t>
            </a:r>
            <a:r>
              <a:rPr lang="en-US" altLang="zh-CN" sz="2800" baseline="-25000" dirty="0"/>
              <a:t>4</a:t>
            </a:r>
            <a:r>
              <a:rPr lang="zh-CN" altLang="zh-CN" sz="2800" dirty="0"/>
              <a:t>、</a:t>
            </a:r>
            <a:r>
              <a:rPr lang="en-US" altLang="zh-CN" sz="2800" dirty="0"/>
              <a:t>C</a:t>
            </a:r>
            <a:r>
              <a:rPr lang="en-US" altLang="zh-CN" sz="2800" baseline="-25000" dirty="0"/>
              <a:t>2</a:t>
            </a:r>
            <a:r>
              <a:rPr lang="en-US" altLang="zh-CN" sz="2800" dirty="0"/>
              <a:t>H</a:t>
            </a:r>
            <a:r>
              <a:rPr lang="en-US" altLang="zh-CN" sz="2800" baseline="-25000" dirty="0"/>
              <a:t>4</a:t>
            </a:r>
            <a:r>
              <a:rPr lang="zh-CN" altLang="zh-CN" sz="2800" dirty="0"/>
              <a:t>、</a:t>
            </a:r>
            <a:r>
              <a:rPr lang="en-US" altLang="zh-CN" sz="2800" dirty="0"/>
              <a:t>C</a:t>
            </a:r>
            <a:r>
              <a:rPr lang="en-US" altLang="zh-CN" sz="2800" baseline="-25000" dirty="0"/>
              <a:t>2</a:t>
            </a:r>
            <a:r>
              <a:rPr lang="en-US" altLang="zh-CN" sz="2800" dirty="0"/>
              <a:t>H</a:t>
            </a:r>
            <a:r>
              <a:rPr lang="en-US" altLang="zh-CN" sz="2800" baseline="-25000" dirty="0"/>
              <a:t>2</a:t>
            </a:r>
            <a:r>
              <a:rPr lang="zh-CN" altLang="zh-CN" sz="2800" dirty="0"/>
              <a:t>等</a:t>
            </a:r>
            <a:r>
              <a:rPr lang="en-US" altLang="zh-CN" sz="2800" dirty="0"/>
              <a:t>)</a:t>
            </a:r>
            <a:r>
              <a:rPr lang="zh-CN" altLang="zh-CN" sz="2800" dirty="0"/>
              <a:t>前要先检验气体的纯度。</a:t>
            </a:r>
          </a:p>
        </p:txBody>
      </p:sp>
    </p:spTree>
    <p:extLst>
      <p:ext uri="{BB962C8B-B14F-4D97-AF65-F5344CB8AC3E}">
        <p14:creationId xmlns:p14="http://schemas.microsoft.com/office/powerpoint/2010/main" val="39462540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 xmlns:a16="http://schemas.microsoft.com/office/drawing/2014/main" id="{E21ABC8D-1C46-4B5A-9C88-3EA50E8EBABA}"/>
              </a:ext>
            </a:extLst>
          </p:cNvPr>
          <p:cNvSpPr/>
          <p:nvPr/>
        </p:nvSpPr>
        <p:spPr>
          <a:xfrm>
            <a:off x="9267824" y="0"/>
            <a:ext cx="194512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专题二十二  化学实验基础</a:t>
            </a:r>
          </a:p>
        </p:txBody>
      </p:sp>
      <p:sp>
        <p:nvSpPr>
          <p:cNvPr id="4" name="矩形 3">
            <a:extLst>
              <a:ext uri="{FF2B5EF4-FFF2-40B4-BE49-F238E27FC236}">
                <a16:creationId xmlns="" xmlns:a16="http://schemas.microsoft.com/office/drawing/2014/main" id="{ACC2E542-9882-431D-AB6D-DA2BAE8CA188}"/>
              </a:ext>
            </a:extLst>
          </p:cNvPr>
          <p:cNvSpPr/>
          <p:nvPr/>
        </p:nvSpPr>
        <p:spPr>
          <a:xfrm>
            <a:off x="234043" y="202187"/>
            <a:ext cx="11723913" cy="6555641"/>
          </a:xfrm>
          <a:prstGeom prst="rect">
            <a:avLst/>
          </a:prstGeom>
        </p:spPr>
        <p:txBody>
          <a:bodyPr wrap="square">
            <a:spAutoFit/>
          </a:bodyPr>
          <a:lstStyle/>
          <a:p>
            <a:pPr>
              <a:lnSpc>
                <a:spcPct val="150000"/>
              </a:lnSpc>
            </a:pPr>
            <a:r>
              <a:rPr lang="en-US" altLang="zh-CN" sz="2800" dirty="0"/>
              <a:t>b.</a:t>
            </a:r>
            <a:r>
              <a:rPr lang="zh-CN" altLang="zh-CN" sz="2800" dirty="0"/>
              <a:t>用</a:t>
            </a:r>
            <a:r>
              <a:rPr lang="en-US" altLang="zh-CN" sz="2800" dirty="0"/>
              <a:t>H</a:t>
            </a:r>
            <a:r>
              <a:rPr lang="en-US" altLang="zh-CN" sz="2800" baseline="-25000" dirty="0"/>
              <a:t>2</a:t>
            </a:r>
            <a:r>
              <a:rPr lang="zh-CN" altLang="zh-CN" sz="2800" dirty="0"/>
              <a:t>或</a:t>
            </a:r>
            <a:r>
              <a:rPr lang="en-US" altLang="zh-CN" sz="2800" dirty="0"/>
              <a:t>CO</a:t>
            </a:r>
            <a:r>
              <a:rPr lang="zh-CN" altLang="zh-CN" sz="2800" dirty="0"/>
              <a:t>还原</a:t>
            </a:r>
            <a:r>
              <a:rPr lang="en-US" altLang="zh-CN" sz="2800" dirty="0" err="1"/>
              <a:t>CuO</a:t>
            </a:r>
            <a:r>
              <a:rPr lang="zh-CN" altLang="zh-CN" sz="2800" dirty="0"/>
              <a:t>时</a:t>
            </a:r>
            <a:r>
              <a:rPr lang="en-US" altLang="zh-CN" sz="2800" dirty="0"/>
              <a:t>,</a:t>
            </a:r>
            <a:r>
              <a:rPr lang="zh-CN" altLang="zh-CN" sz="2800" dirty="0"/>
              <a:t>应先通入</a:t>
            </a:r>
            <a:r>
              <a:rPr lang="en-US" altLang="zh-CN" sz="2800" dirty="0"/>
              <a:t>H</a:t>
            </a:r>
            <a:r>
              <a:rPr lang="en-US" altLang="zh-CN" sz="2800" baseline="-25000" dirty="0"/>
              <a:t>2</a:t>
            </a:r>
            <a:r>
              <a:rPr lang="zh-CN" altLang="zh-CN" sz="2800" dirty="0"/>
              <a:t>或</a:t>
            </a:r>
            <a:r>
              <a:rPr lang="en-US" altLang="zh-CN" sz="2800" dirty="0"/>
              <a:t>CO,</a:t>
            </a:r>
            <a:r>
              <a:rPr lang="zh-CN" altLang="zh-CN" sz="2800" dirty="0"/>
              <a:t>在装置尾部收集气体并检验纯度</a:t>
            </a:r>
            <a:r>
              <a:rPr lang="en-US" altLang="zh-CN" sz="2800" dirty="0"/>
              <a:t>,</a:t>
            </a:r>
            <a:r>
              <a:rPr lang="zh-CN" altLang="zh-CN" sz="2800" dirty="0"/>
              <a:t>若尾部气体已纯净</a:t>
            </a:r>
            <a:r>
              <a:rPr lang="en-US" altLang="zh-CN" sz="2800" dirty="0"/>
              <a:t>,</a:t>
            </a:r>
            <a:r>
              <a:rPr lang="zh-CN" altLang="zh-CN" sz="2800" dirty="0"/>
              <a:t>说明装置中的空气已排尽</a:t>
            </a:r>
            <a:r>
              <a:rPr lang="en-US" altLang="zh-CN" sz="2800" dirty="0"/>
              <a:t>,</a:t>
            </a:r>
            <a:r>
              <a:rPr lang="zh-CN" altLang="zh-CN" sz="2800" dirty="0"/>
              <a:t>再对装置进行加热。</a:t>
            </a:r>
          </a:p>
          <a:p>
            <a:pPr>
              <a:lnSpc>
                <a:spcPct val="150000"/>
              </a:lnSpc>
            </a:pPr>
            <a:r>
              <a:rPr lang="en-US" altLang="zh-CN" sz="2800" dirty="0"/>
              <a:t>②</a:t>
            </a:r>
            <a:r>
              <a:rPr lang="zh-CN" altLang="zh-CN" sz="2800" dirty="0"/>
              <a:t>防失火</a:t>
            </a:r>
          </a:p>
          <a:p>
            <a:pPr>
              <a:lnSpc>
                <a:spcPct val="150000"/>
              </a:lnSpc>
            </a:pPr>
            <a:r>
              <a:rPr lang="en-US" altLang="zh-CN" sz="2800" dirty="0"/>
              <a:t>a.</a:t>
            </a:r>
            <a:r>
              <a:rPr lang="zh-CN" altLang="zh-CN" sz="2800" dirty="0"/>
              <a:t>可燃性物质如钾、钠、白磷等强还原剂要妥善保存</a:t>
            </a:r>
            <a:r>
              <a:rPr lang="en-US" altLang="zh-CN" sz="2800" dirty="0"/>
              <a:t>,</a:t>
            </a:r>
            <a:r>
              <a:rPr lang="zh-CN" altLang="zh-CN" sz="2800" dirty="0"/>
              <a:t>与强氧化剂要分开存放。</a:t>
            </a:r>
          </a:p>
          <a:p>
            <a:pPr>
              <a:lnSpc>
                <a:spcPct val="150000"/>
              </a:lnSpc>
            </a:pPr>
            <a:r>
              <a:rPr lang="en-US" altLang="zh-CN" sz="2800" dirty="0"/>
              <a:t>b.</a:t>
            </a:r>
            <a:r>
              <a:rPr lang="zh-CN" altLang="zh-CN" sz="2800" dirty="0"/>
              <a:t>使用易挥发性可燃物</a:t>
            </a:r>
            <a:r>
              <a:rPr lang="en-US" altLang="zh-CN" sz="2800" dirty="0"/>
              <a:t>,</a:t>
            </a:r>
            <a:r>
              <a:rPr lang="zh-CN" altLang="zh-CN" sz="2800" dirty="0"/>
              <a:t>如乙醇、乙醚、汽油等应防止蒸气逸出</a:t>
            </a:r>
            <a:r>
              <a:rPr lang="en-US" altLang="zh-CN" sz="2800" dirty="0"/>
              <a:t>,</a:t>
            </a:r>
            <a:r>
              <a:rPr lang="zh-CN" altLang="zh-CN" sz="2800" dirty="0"/>
              <a:t>添加易燃品一定要远离火源。</a:t>
            </a:r>
          </a:p>
          <a:p>
            <a:pPr>
              <a:lnSpc>
                <a:spcPct val="150000"/>
              </a:lnSpc>
            </a:pPr>
            <a:r>
              <a:rPr lang="en-US" altLang="zh-CN" sz="2800" dirty="0"/>
              <a:t>③</a:t>
            </a:r>
            <a:r>
              <a:rPr lang="zh-CN" altLang="zh-CN" sz="2800" dirty="0"/>
              <a:t>防倒吸</a:t>
            </a:r>
          </a:p>
          <a:p>
            <a:pPr>
              <a:lnSpc>
                <a:spcPct val="150000"/>
              </a:lnSpc>
            </a:pPr>
            <a:r>
              <a:rPr lang="zh-CN" altLang="zh-CN" sz="2800" dirty="0"/>
              <a:t>用加热法制取并用排水法收集气体或吸收溶解度较大的气体时</a:t>
            </a:r>
            <a:r>
              <a:rPr lang="en-US" altLang="zh-CN" sz="2800" dirty="0"/>
              <a:t>,</a:t>
            </a:r>
            <a:r>
              <a:rPr lang="zh-CN" altLang="zh-CN" sz="2800" dirty="0"/>
              <a:t>易引起倒吸。有加热装置的实验结束时的操作一般为先撤导管再撤酒精灯</a:t>
            </a:r>
            <a:r>
              <a:rPr lang="en-US" altLang="zh-CN" sz="2800" dirty="0"/>
              <a:t>,</a:t>
            </a:r>
            <a:r>
              <a:rPr lang="zh-CN" altLang="zh-CN" sz="2800" dirty="0"/>
              <a:t>在有多个加热</a:t>
            </a:r>
          </a:p>
        </p:txBody>
      </p:sp>
    </p:spTree>
    <p:extLst>
      <p:ext uri="{BB962C8B-B14F-4D97-AF65-F5344CB8AC3E}">
        <p14:creationId xmlns:p14="http://schemas.microsoft.com/office/powerpoint/2010/main" val="26615589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 xmlns:a16="http://schemas.microsoft.com/office/drawing/2014/main" id="{E21ABC8D-1C46-4B5A-9C88-3EA50E8EBABA}"/>
              </a:ext>
            </a:extLst>
          </p:cNvPr>
          <p:cNvSpPr/>
          <p:nvPr/>
        </p:nvSpPr>
        <p:spPr>
          <a:xfrm>
            <a:off x="9267824" y="0"/>
            <a:ext cx="194512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专题二十二  化学实验基础</a:t>
            </a:r>
          </a:p>
        </p:txBody>
      </p:sp>
      <p:sp>
        <p:nvSpPr>
          <p:cNvPr id="4" name="矩形 3">
            <a:extLst>
              <a:ext uri="{FF2B5EF4-FFF2-40B4-BE49-F238E27FC236}">
                <a16:creationId xmlns="" xmlns:a16="http://schemas.microsoft.com/office/drawing/2014/main" id="{ACC2E542-9882-431D-AB6D-DA2BAE8CA188}"/>
              </a:ext>
            </a:extLst>
          </p:cNvPr>
          <p:cNvSpPr/>
          <p:nvPr/>
        </p:nvSpPr>
        <p:spPr>
          <a:xfrm>
            <a:off x="234043" y="202187"/>
            <a:ext cx="11723913" cy="6555641"/>
          </a:xfrm>
          <a:prstGeom prst="rect">
            <a:avLst/>
          </a:prstGeom>
        </p:spPr>
        <p:txBody>
          <a:bodyPr wrap="square">
            <a:spAutoFit/>
          </a:bodyPr>
          <a:lstStyle/>
          <a:p>
            <a:pPr>
              <a:lnSpc>
                <a:spcPct val="150000"/>
              </a:lnSpc>
            </a:pPr>
            <a:r>
              <a:rPr lang="zh-CN" altLang="zh-CN" sz="2800" dirty="0"/>
              <a:t>装置的复杂实验中要注意熄灭酒精灯的先后顺序</a:t>
            </a:r>
            <a:r>
              <a:rPr lang="en-US" altLang="zh-CN" sz="2800" dirty="0"/>
              <a:t>,</a:t>
            </a:r>
            <a:r>
              <a:rPr lang="zh-CN" altLang="zh-CN" sz="2800" dirty="0"/>
              <a:t>必要时要加装防倒吸装置。</a:t>
            </a:r>
          </a:p>
          <a:p>
            <a:pPr>
              <a:lnSpc>
                <a:spcPct val="150000"/>
              </a:lnSpc>
            </a:pPr>
            <a:r>
              <a:rPr lang="en-US" altLang="zh-CN" sz="2800" dirty="0"/>
              <a:t>④</a:t>
            </a:r>
            <a:r>
              <a:rPr lang="zh-CN" altLang="zh-CN" sz="2800" dirty="0"/>
              <a:t>防暴沸</a:t>
            </a:r>
          </a:p>
          <a:p>
            <a:pPr>
              <a:lnSpc>
                <a:spcPct val="150000"/>
              </a:lnSpc>
            </a:pPr>
            <a:r>
              <a:rPr lang="en-US" altLang="zh-CN" sz="2800" dirty="0"/>
              <a:t>a.</a:t>
            </a:r>
            <a:r>
              <a:rPr lang="zh-CN" altLang="zh-CN" sz="2800" dirty="0"/>
              <a:t>稀释浓硫酸时</a:t>
            </a:r>
            <a:r>
              <a:rPr lang="en-US" altLang="zh-CN" sz="2800" dirty="0"/>
              <a:t>,</a:t>
            </a:r>
            <a:r>
              <a:rPr lang="zh-CN" altLang="zh-CN" sz="2800" dirty="0"/>
              <a:t>应将浓硫酸沿器壁慢慢加入水中</a:t>
            </a:r>
            <a:r>
              <a:rPr lang="en-US" altLang="zh-CN" sz="2800" dirty="0"/>
              <a:t>,</a:t>
            </a:r>
            <a:r>
              <a:rPr lang="zh-CN" altLang="zh-CN" sz="2800" dirty="0"/>
              <a:t>边加边搅拌</a:t>
            </a:r>
            <a:r>
              <a:rPr lang="en-US" altLang="zh-CN" sz="2800" dirty="0"/>
              <a:t>,</a:t>
            </a:r>
            <a:r>
              <a:rPr lang="zh-CN" altLang="zh-CN" sz="2800" dirty="0"/>
              <a:t>使产生的热量迅速扩散。</a:t>
            </a:r>
          </a:p>
          <a:p>
            <a:pPr>
              <a:lnSpc>
                <a:spcPct val="150000"/>
              </a:lnSpc>
            </a:pPr>
            <a:r>
              <a:rPr lang="en-US" altLang="zh-CN" sz="2800" dirty="0"/>
              <a:t>b.</a:t>
            </a:r>
            <a:r>
              <a:rPr lang="zh-CN" altLang="zh-CN" sz="2800" dirty="0"/>
              <a:t>加热液体混合物特别是沸点较低的液体混合物时</a:t>
            </a:r>
            <a:r>
              <a:rPr lang="en-US" altLang="zh-CN" sz="2800" dirty="0"/>
              <a:t>,</a:t>
            </a:r>
            <a:r>
              <a:rPr lang="zh-CN" altLang="zh-CN" sz="2800" dirty="0"/>
              <a:t>应加碎瓷片或沸石。</a:t>
            </a:r>
          </a:p>
          <a:p>
            <a:pPr>
              <a:lnSpc>
                <a:spcPct val="150000"/>
              </a:lnSpc>
            </a:pPr>
            <a:r>
              <a:rPr lang="en-US" altLang="zh-CN" sz="2800" dirty="0"/>
              <a:t>⑤</a:t>
            </a:r>
            <a:r>
              <a:rPr lang="zh-CN" altLang="zh-CN" sz="2800" dirty="0"/>
              <a:t>防中毒</a:t>
            </a:r>
          </a:p>
          <a:p>
            <a:pPr>
              <a:lnSpc>
                <a:spcPct val="150000"/>
              </a:lnSpc>
            </a:pPr>
            <a:r>
              <a:rPr lang="zh-CN" altLang="zh-CN" sz="2800" dirty="0"/>
              <a:t>做有毒气体的实验时</a:t>
            </a:r>
            <a:r>
              <a:rPr lang="en-US" altLang="zh-CN" sz="2800" dirty="0"/>
              <a:t>,</a:t>
            </a:r>
            <a:r>
              <a:rPr lang="zh-CN" altLang="zh-CN" sz="2800" dirty="0"/>
              <a:t>应在通风橱中进行</a:t>
            </a:r>
            <a:r>
              <a:rPr lang="en-US" altLang="zh-CN" sz="2800" dirty="0"/>
              <a:t>,</a:t>
            </a:r>
            <a:r>
              <a:rPr lang="zh-CN" altLang="zh-CN" sz="2800" dirty="0"/>
              <a:t>并注意对尾气进行适当处理</a:t>
            </a:r>
            <a:r>
              <a:rPr lang="en-US" altLang="zh-CN" sz="2800" dirty="0"/>
              <a:t>(</a:t>
            </a:r>
            <a:r>
              <a:rPr lang="zh-CN" altLang="zh-CN" sz="2800" dirty="0"/>
              <a:t>吸收或点燃等</a:t>
            </a:r>
            <a:r>
              <a:rPr lang="en-US" altLang="zh-CN" sz="2800" dirty="0"/>
              <a:t>)</a:t>
            </a:r>
            <a:r>
              <a:rPr lang="zh-CN" altLang="zh-CN" sz="2800" dirty="0"/>
              <a:t>。</a:t>
            </a:r>
          </a:p>
          <a:p>
            <a:pPr>
              <a:lnSpc>
                <a:spcPct val="150000"/>
              </a:lnSpc>
            </a:pPr>
            <a:r>
              <a:rPr lang="en-US" altLang="zh-CN" sz="2800" dirty="0"/>
              <a:t>⑥</a:t>
            </a:r>
            <a:r>
              <a:rPr lang="zh-CN" altLang="zh-CN" sz="2800" dirty="0"/>
              <a:t>防仪器炸裂</a:t>
            </a:r>
          </a:p>
          <a:p>
            <a:pPr>
              <a:lnSpc>
                <a:spcPct val="150000"/>
              </a:lnSpc>
            </a:pPr>
            <a:r>
              <a:rPr lang="en-US" altLang="zh-CN" sz="2800" dirty="0"/>
              <a:t>a.</a:t>
            </a:r>
            <a:r>
              <a:rPr lang="zh-CN" altLang="zh-CN" sz="2800" dirty="0"/>
              <a:t>加热试管时要先均匀受热</a:t>
            </a:r>
            <a:r>
              <a:rPr lang="en-US" altLang="zh-CN" sz="2800" dirty="0"/>
              <a:t>,</a:t>
            </a:r>
            <a:r>
              <a:rPr lang="zh-CN" altLang="zh-CN" sz="2800" dirty="0"/>
              <a:t>然后将其固定在某部位加热。</a:t>
            </a:r>
          </a:p>
        </p:txBody>
      </p:sp>
    </p:spTree>
    <p:extLst>
      <p:ext uri="{BB962C8B-B14F-4D97-AF65-F5344CB8AC3E}">
        <p14:creationId xmlns:p14="http://schemas.microsoft.com/office/powerpoint/2010/main" val="267248817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 xmlns:a16="http://schemas.microsoft.com/office/drawing/2014/main" id="{E21ABC8D-1C46-4B5A-9C88-3EA50E8EBABA}"/>
              </a:ext>
            </a:extLst>
          </p:cNvPr>
          <p:cNvSpPr/>
          <p:nvPr/>
        </p:nvSpPr>
        <p:spPr>
          <a:xfrm>
            <a:off x="9267824" y="0"/>
            <a:ext cx="194512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专题二十二  化学实验基础</a:t>
            </a:r>
          </a:p>
        </p:txBody>
      </p:sp>
      <p:sp>
        <p:nvSpPr>
          <p:cNvPr id="4" name="矩形 3">
            <a:extLst>
              <a:ext uri="{FF2B5EF4-FFF2-40B4-BE49-F238E27FC236}">
                <a16:creationId xmlns="" xmlns:a16="http://schemas.microsoft.com/office/drawing/2014/main" id="{ACC2E542-9882-431D-AB6D-DA2BAE8CA188}"/>
              </a:ext>
            </a:extLst>
          </p:cNvPr>
          <p:cNvSpPr/>
          <p:nvPr/>
        </p:nvSpPr>
        <p:spPr>
          <a:xfrm>
            <a:off x="234043" y="259337"/>
            <a:ext cx="11723913" cy="3970318"/>
          </a:xfrm>
          <a:prstGeom prst="rect">
            <a:avLst/>
          </a:prstGeom>
        </p:spPr>
        <p:txBody>
          <a:bodyPr wrap="square">
            <a:spAutoFit/>
          </a:bodyPr>
          <a:lstStyle/>
          <a:p>
            <a:pPr>
              <a:lnSpc>
                <a:spcPct val="150000"/>
              </a:lnSpc>
            </a:pPr>
            <a:r>
              <a:rPr lang="en-US" altLang="zh-CN" sz="2800" dirty="0"/>
              <a:t>b.</a:t>
            </a:r>
            <a:r>
              <a:rPr lang="zh-CN" altLang="zh-CN" sz="2800" dirty="0"/>
              <a:t>用试管加热固体时</a:t>
            </a:r>
            <a:r>
              <a:rPr lang="en-US" altLang="zh-CN" sz="2800" dirty="0"/>
              <a:t>,</a:t>
            </a:r>
            <a:r>
              <a:rPr lang="zh-CN" altLang="zh-CN" sz="2800" dirty="0"/>
              <a:t>管口要略向下倾斜。</a:t>
            </a:r>
          </a:p>
          <a:p>
            <a:pPr>
              <a:lnSpc>
                <a:spcPct val="150000"/>
              </a:lnSpc>
            </a:pPr>
            <a:r>
              <a:rPr lang="en-US" altLang="zh-CN" sz="2800" dirty="0"/>
              <a:t>c.</a:t>
            </a:r>
            <a:r>
              <a:rPr lang="zh-CN" altLang="zh-CN" sz="2800" dirty="0"/>
              <a:t>集气瓶中的燃烧反应有固体物质生成时</a:t>
            </a:r>
            <a:r>
              <a:rPr lang="en-US" altLang="zh-CN" sz="2800" dirty="0"/>
              <a:t>,</a:t>
            </a:r>
            <a:r>
              <a:rPr lang="zh-CN" altLang="zh-CN" sz="2800" dirty="0"/>
              <a:t>应加少量水或铺一薄层细沙。</a:t>
            </a:r>
          </a:p>
          <a:p>
            <a:pPr>
              <a:lnSpc>
                <a:spcPct val="150000"/>
              </a:lnSpc>
            </a:pPr>
            <a:r>
              <a:rPr lang="en-US" altLang="zh-CN" sz="2800" dirty="0"/>
              <a:t>d.</a:t>
            </a:r>
            <a:r>
              <a:rPr lang="zh-CN" altLang="zh-CN" sz="2800" dirty="0"/>
              <a:t>禁止将热的仪器放入冷水中冲洗。</a:t>
            </a:r>
          </a:p>
          <a:p>
            <a:pPr>
              <a:lnSpc>
                <a:spcPct val="150000"/>
              </a:lnSpc>
            </a:pPr>
            <a:r>
              <a:rPr lang="en-US" altLang="zh-CN" sz="2800" dirty="0"/>
              <a:t>⑦</a:t>
            </a:r>
            <a:r>
              <a:rPr lang="zh-CN" altLang="zh-CN" sz="2800" dirty="0"/>
              <a:t>防泄漏</a:t>
            </a:r>
          </a:p>
          <a:p>
            <a:pPr>
              <a:lnSpc>
                <a:spcPct val="150000"/>
              </a:lnSpc>
            </a:pPr>
            <a:r>
              <a:rPr lang="zh-CN" altLang="zh-CN" sz="2800" dirty="0"/>
              <a:t>检查装置的气密性、长颈漏斗末端插入液面下以防止气体泄漏</a:t>
            </a:r>
            <a:r>
              <a:rPr lang="en-US" altLang="zh-CN" sz="2800" dirty="0"/>
              <a:t>;</a:t>
            </a:r>
            <a:r>
              <a:rPr lang="zh-CN" altLang="zh-CN" sz="2800" dirty="0"/>
              <a:t>检查滴定管、分液漏斗、容量瓶是否漏水以防止液体泄漏。</a:t>
            </a:r>
          </a:p>
        </p:txBody>
      </p:sp>
    </p:spTree>
    <p:extLst>
      <p:ext uri="{BB962C8B-B14F-4D97-AF65-F5344CB8AC3E}">
        <p14:creationId xmlns:p14="http://schemas.microsoft.com/office/powerpoint/2010/main" val="37980433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1273629"/>
            <a:ext cx="3951514" cy="4354285"/>
          </a:xfrm>
          <a:prstGeom prst="rect">
            <a:avLst/>
          </a:prstGeom>
          <a:solidFill>
            <a:srgbClr val="DA251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chemeClr val="bg1"/>
                </a:solidFill>
                <a:latin typeface="微软雅黑" panose="020B0503020204020204" pitchFamily="34" charset="-122"/>
                <a:ea typeface="微软雅黑" panose="020B0503020204020204" pitchFamily="34" charset="-122"/>
              </a:rPr>
              <a:t>B</a:t>
            </a:r>
            <a:r>
              <a:rPr lang="zh-CN" altLang="en-US" sz="2800" b="1" dirty="0">
                <a:solidFill>
                  <a:schemeClr val="bg1"/>
                </a:solidFill>
                <a:latin typeface="微软雅黑" panose="020B0503020204020204" pitchFamily="34" charset="-122"/>
                <a:ea typeface="微软雅黑" panose="020B0503020204020204" pitchFamily="34" charset="-122"/>
              </a:rPr>
              <a:t>方法帮</a:t>
            </a:r>
            <a:r>
              <a:rPr lang="en-US" altLang="zh-CN" sz="2800" b="1" dirty="0">
                <a:solidFill>
                  <a:schemeClr val="bg1"/>
                </a:solidFill>
                <a:latin typeface="微软雅黑" panose="020B0503020204020204" pitchFamily="34" charset="-122"/>
                <a:ea typeface="微软雅黑" panose="020B0503020204020204" pitchFamily="34" charset="-122"/>
              </a:rPr>
              <a:t>·</a:t>
            </a:r>
            <a:r>
              <a:rPr lang="zh-CN" altLang="en-US" sz="2800" b="1" dirty="0">
                <a:solidFill>
                  <a:schemeClr val="bg1"/>
                </a:solidFill>
                <a:latin typeface="微软雅黑" panose="020B0503020204020204" pitchFamily="34" charset="-122"/>
                <a:ea typeface="微软雅黑" panose="020B0503020204020204" pitchFamily="34" charset="-122"/>
              </a:rPr>
              <a:t>素养大提升</a:t>
            </a:r>
          </a:p>
        </p:txBody>
      </p:sp>
      <p:sp>
        <p:nvSpPr>
          <p:cNvPr id="3" name="矩形 2">
            <a:hlinkClick r:id="rId2" action="ppaction://hlinksldjump"/>
          </p:cNvPr>
          <p:cNvSpPr/>
          <p:nvPr/>
        </p:nvSpPr>
        <p:spPr>
          <a:xfrm>
            <a:off x="4630058" y="1302658"/>
            <a:ext cx="7228114" cy="4354285"/>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pPr>
              <a:lnSpc>
                <a:spcPct val="150000"/>
              </a:lnSpc>
            </a:pPr>
            <a:r>
              <a:rPr lang="zh-CN" altLang="en-US" sz="2800" dirty="0">
                <a:solidFill>
                  <a:schemeClr val="tx1"/>
                </a:solidFill>
              </a:rPr>
              <a:t>方法</a:t>
            </a:r>
            <a:r>
              <a:rPr lang="en-US" altLang="zh-CN" sz="2800" dirty="0">
                <a:solidFill>
                  <a:schemeClr val="tx1"/>
                </a:solidFill>
              </a:rPr>
              <a:t>1  </a:t>
            </a:r>
            <a:r>
              <a:rPr lang="zh-CN" altLang="en-US" sz="2800" dirty="0">
                <a:solidFill>
                  <a:schemeClr val="tx1"/>
                </a:solidFill>
              </a:rPr>
              <a:t>实验仪器的选择与使用</a:t>
            </a:r>
          </a:p>
          <a:p>
            <a:pPr>
              <a:lnSpc>
                <a:spcPct val="150000"/>
              </a:lnSpc>
            </a:pPr>
            <a:r>
              <a:rPr lang="zh-CN" altLang="en-US" sz="2800" dirty="0">
                <a:solidFill>
                  <a:schemeClr val="tx1"/>
                </a:solidFill>
              </a:rPr>
              <a:t>方法</a:t>
            </a:r>
            <a:r>
              <a:rPr lang="en-US" altLang="zh-CN" sz="2800" dirty="0">
                <a:solidFill>
                  <a:schemeClr val="tx1"/>
                </a:solidFill>
              </a:rPr>
              <a:t>2  </a:t>
            </a:r>
            <a:r>
              <a:rPr lang="zh-CN" altLang="en-US" sz="2800" dirty="0">
                <a:solidFill>
                  <a:schemeClr val="tx1"/>
                </a:solidFill>
              </a:rPr>
              <a:t>气体的制备、净化、干燥和收集</a:t>
            </a:r>
          </a:p>
          <a:p>
            <a:pPr>
              <a:lnSpc>
                <a:spcPct val="150000"/>
              </a:lnSpc>
            </a:pPr>
            <a:r>
              <a:rPr lang="zh-CN" altLang="en-US" sz="2800" dirty="0">
                <a:solidFill>
                  <a:schemeClr val="tx1"/>
                </a:solidFill>
              </a:rPr>
              <a:t>微课</a:t>
            </a:r>
            <a:r>
              <a:rPr lang="en-US" altLang="zh-CN" sz="2800" dirty="0">
                <a:solidFill>
                  <a:schemeClr val="tx1"/>
                </a:solidFill>
              </a:rPr>
              <a:t>16  </a:t>
            </a:r>
            <a:r>
              <a:rPr lang="zh-CN" altLang="en-US" sz="2800" dirty="0">
                <a:solidFill>
                  <a:schemeClr val="tx1"/>
                </a:solidFill>
              </a:rPr>
              <a:t>实验仪器的“一器多用”</a:t>
            </a:r>
          </a:p>
        </p:txBody>
      </p:sp>
    </p:spTree>
    <p:extLst>
      <p:ext uri="{BB962C8B-B14F-4D97-AF65-F5344CB8AC3E}">
        <p14:creationId xmlns:p14="http://schemas.microsoft.com/office/powerpoint/2010/main" val="399995920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6" name="矩形 5"/>
          <p:cNvSpPr/>
          <p:nvPr/>
        </p:nvSpPr>
        <p:spPr>
          <a:xfrm>
            <a:off x="718457" y="-1"/>
            <a:ext cx="3483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DA251C"/>
              </a:solidFill>
            </a:endParaRPr>
          </a:p>
        </p:txBody>
      </p:sp>
      <p:sp>
        <p:nvSpPr>
          <p:cNvPr id="7" name="矩形 6"/>
          <p:cNvSpPr/>
          <p:nvPr/>
        </p:nvSpPr>
        <p:spPr>
          <a:xfrm>
            <a:off x="990600" y="-2"/>
            <a:ext cx="5207000"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dirty="0">
                <a:solidFill>
                  <a:srgbClr val="DA251C"/>
                </a:solidFill>
                <a:ea typeface="微软雅黑" panose="020B0503020204020204" pitchFamily="34" charset="-122"/>
              </a:rPr>
              <a:t>方法</a:t>
            </a:r>
            <a:r>
              <a:rPr lang="en-US" altLang="zh-CN" sz="2800" dirty="0">
                <a:solidFill>
                  <a:srgbClr val="DA251C"/>
                </a:solidFill>
                <a:ea typeface="微软雅黑" panose="020B0503020204020204" pitchFamily="34" charset="-122"/>
              </a:rPr>
              <a:t>1   </a:t>
            </a:r>
            <a:r>
              <a:rPr lang="zh-CN" altLang="en-US" sz="2800" dirty="0">
                <a:solidFill>
                  <a:srgbClr val="DA251C"/>
                </a:solidFill>
                <a:ea typeface="微软雅黑" panose="020B0503020204020204" pitchFamily="34" charset="-122"/>
              </a:rPr>
              <a:t>实验仪器的选择与使用</a:t>
            </a:r>
          </a:p>
        </p:txBody>
      </p:sp>
      <p:sp>
        <p:nvSpPr>
          <p:cNvPr id="2" name="矩形 1"/>
          <p:cNvSpPr/>
          <p:nvPr/>
        </p:nvSpPr>
        <p:spPr>
          <a:xfrm>
            <a:off x="234043" y="775736"/>
            <a:ext cx="11826777" cy="5909310"/>
          </a:xfrm>
          <a:prstGeom prst="rect">
            <a:avLst/>
          </a:prstGeom>
        </p:spPr>
        <p:txBody>
          <a:bodyPr wrap="square">
            <a:spAutoFit/>
          </a:bodyPr>
          <a:lstStyle/>
          <a:p>
            <a:pPr>
              <a:lnSpc>
                <a:spcPct val="150000"/>
              </a:lnSpc>
              <a:spcAft>
                <a:spcPts val="0"/>
              </a:spcAft>
            </a:pPr>
            <a:r>
              <a:rPr lang="zh-CN" altLang="en-US" sz="2800" b="1" dirty="0">
                <a:solidFill>
                  <a:srgbClr val="DA251C"/>
                </a:solidFill>
                <a:latin typeface="微软雅黑" panose="020B0503020204020204" pitchFamily="34" charset="-122"/>
                <a:ea typeface="微软雅黑" panose="020B0503020204020204" pitchFamily="34" charset="-122"/>
                <a:cs typeface="Times New Roman" panose="02020603050405020304" pitchFamily="18" charset="0"/>
              </a:rPr>
              <a:t>方法解读：</a:t>
            </a:r>
            <a:endParaRPr lang="en-US" altLang="zh-CN" sz="2800" b="1" dirty="0">
              <a:solidFill>
                <a:srgbClr val="DA251C"/>
              </a:solidFill>
              <a:latin typeface="微软雅黑" panose="020B0503020204020204" pitchFamily="34" charset="-122"/>
              <a:ea typeface="微软雅黑" panose="020B0503020204020204" pitchFamily="34" charset="-122"/>
              <a:cs typeface="Times New Roman" panose="02020603050405020304" pitchFamily="18" charset="0"/>
            </a:endParaRPr>
          </a:p>
          <a:p>
            <a:pPr>
              <a:lnSpc>
                <a:spcPct val="150000"/>
              </a:lnSpc>
            </a:pPr>
            <a:r>
              <a:rPr lang="en-US" altLang="zh-CN" sz="2800" b="1" dirty="0"/>
              <a:t>1.</a:t>
            </a:r>
            <a:r>
              <a:rPr lang="zh-CN" altLang="zh-CN" sz="2800" b="1" dirty="0"/>
              <a:t>仪器类别的选择</a:t>
            </a:r>
          </a:p>
          <a:p>
            <a:pPr>
              <a:lnSpc>
                <a:spcPct val="150000"/>
              </a:lnSpc>
            </a:pPr>
            <a:r>
              <a:rPr lang="en-US" altLang="zh-CN" sz="2800" dirty="0"/>
              <a:t>(1)</a:t>
            </a:r>
            <a:r>
              <a:rPr lang="zh-CN" altLang="zh-CN" sz="2800" dirty="0"/>
              <a:t>量器的选择</a:t>
            </a:r>
          </a:p>
          <a:p>
            <a:pPr>
              <a:lnSpc>
                <a:spcPct val="150000"/>
              </a:lnSpc>
            </a:pPr>
            <a:r>
              <a:rPr lang="zh-CN" altLang="zh-CN" sz="2800" dirty="0"/>
              <a:t>若只是粗略量取液体的体积</a:t>
            </a:r>
            <a:r>
              <a:rPr lang="en-US" altLang="zh-CN" sz="2800" dirty="0"/>
              <a:t>(</a:t>
            </a:r>
            <a:r>
              <a:rPr lang="zh-CN" altLang="zh-CN" sz="2800" dirty="0"/>
              <a:t>用</a:t>
            </a:r>
            <a:r>
              <a:rPr lang="en-US" altLang="zh-CN" sz="2800" dirty="0"/>
              <a:t>mL</a:t>
            </a:r>
            <a:r>
              <a:rPr lang="zh-CN" altLang="zh-CN" sz="2800" dirty="0"/>
              <a:t>作单位</a:t>
            </a:r>
            <a:r>
              <a:rPr lang="en-US" altLang="zh-CN" sz="2800" dirty="0"/>
              <a:t>,</a:t>
            </a:r>
            <a:r>
              <a:rPr lang="zh-CN" altLang="zh-CN" sz="2800" dirty="0"/>
              <a:t>保留一位小数</a:t>
            </a:r>
            <a:r>
              <a:rPr lang="en-US" altLang="zh-CN" sz="2800" dirty="0"/>
              <a:t>)</a:t>
            </a:r>
            <a:r>
              <a:rPr lang="zh-CN" altLang="zh-CN" sz="2800" dirty="0"/>
              <a:t>用量筒</a:t>
            </a:r>
            <a:r>
              <a:rPr lang="en-US" altLang="zh-CN" sz="2800" dirty="0"/>
              <a:t>;</a:t>
            </a:r>
            <a:r>
              <a:rPr lang="zh-CN" altLang="zh-CN" sz="2800" dirty="0"/>
              <a:t>若精确量取液体的体积</a:t>
            </a:r>
            <a:r>
              <a:rPr lang="en-US" altLang="zh-CN" sz="2800" dirty="0"/>
              <a:t>(</a:t>
            </a:r>
            <a:r>
              <a:rPr lang="zh-CN" altLang="zh-CN" sz="2800" dirty="0"/>
              <a:t>用</a:t>
            </a:r>
            <a:r>
              <a:rPr lang="en-US" altLang="zh-CN" sz="2800" dirty="0"/>
              <a:t>mL</a:t>
            </a:r>
            <a:r>
              <a:rPr lang="zh-CN" altLang="zh-CN" sz="2800" dirty="0"/>
              <a:t>作单位</a:t>
            </a:r>
            <a:r>
              <a:rPr lang="en-US" altLang="zh-CN" sz="2800" dirty="0"/>
              <a:t>,</a:t>
            </a:r>
            <a:r>
              <a:rPr lang="zh-CN" altLang="zh-CN" sz="2800" dirty="0"/>
              <a:t>保留两位小数</a:t>
            </a:r>
            <a:r>
              <a:rPr lang="en-US" altLang="zh-CN" sz="2800" dirty="0"/>
              <a:t>)</a:t>
            </a:r>
            <a:r>
              <a:rPr lang="zh-CN" altLang="zh-CN" sz="2800" dirty="0"/>
              <a:t>用滴定管</a:t>
            </a:r>
            <a:r>
              <a:rPr lang="en-US" altLang="zh-CN" sz="2800" dirty="0"/>
              <a:t>,</a:t>
            </a:r>
            <a:r>
              <a:rPr lang="zh-CN" altLang="zh-CN" sz="2800" dirty="0"/>
              <a:t>若是酸性溶液或强氧化性溶液或有机试剂选酸式滴定管</a:t>
            </a:r>
            <a:r>
              <a:rPr lang="en-US" altLang="zh-CN" sz="2800" dirty="0"/>
              <a:t>,</a:t>
            </a:r>
            <a:r>
              <a:rPr lang="zh-CN" altLang="zh-CN" sz="2800" dirty="0"/>
              <a:t>若是碱性溶液选碱式滴定管。</a:t>
            </a:r>
          </a:p>
          <a:p>
            <a:pPr>
              <a:lnSpc>
                <a:spcPct val="150000"/>
              </a:lnSpc>
            </a:pPr>
            <a:r>
              <a:rPr lang="en-US" altLang="zh-CN" sz="2800" dirty="0"/>
              <a:t>(2)</a:t>
            </a:r>
            <a:r>
              <a:rPr lang="zh-CN" altLang="zh-CN" sz="2800" dirty="0"/>
              <a:t>容器的选择</a:t>
            </a:r>
          </a:p>
          <a:p>
            <a:pPr algn="dist">
              <a:lnSpc>
                <a:spcPct val="150000"/>
              </a:lnSpc>
            </a:pPr>
            <a:r>
              <a:rPr lang="zh-CN" altLang="zh-CN" sz="2800" dirty="0"/>
              <a:t>少量液体实验或物质的性质实验用试管</a:t>
            </a:r>
            <a:r>
              <a:rPr lang="en-US" altLang="zh-CN" sz="2800" dirty="0"/>
              <a:t>;</a:t>
            </a:r>
            <a:r>
              <a:rPr lang="zh-CN" altLang="zh-CN" sz="2800" dirty="0"/>
              <a:t>较大量液体的实验用烧杯或烧瓶</a:t>
            </a:r>
            <a:r>
              <a:rPr lang="en-US" altLang="zh-CN" sz="2800" dirty="0"/>
              <a:t>;</a:t>
            </a:r>
            <a:r>
              <a:rPr lang="zh-CN" altLang="zh-CN" sz="2800" dirty="0"/>
              <a:t>需蒸发、结晶用蒸发皿</a:t>
            </a:r>
            <a:r>
              <a:rPr lang="en-US" altLang="zh-CN" sz="2800" dirty="0"/>
              <a:t>;</a:t>
            </a:r>
            <a:r>
              <a:rPr lang="zh-CN" altLang="zh-CN" sz="2800" dirty="0"/>
              <a:t>若对固体高温灼烧则用坩埚</a:t>
            </a:r>
            <a:r>
              <a:rPr lang="en-US" altLang="zh-CN" sz="2800" dirty="0"/>
              <a:t>;</a:t>
            </a:r>
            <a:r>
              <a:rPr lang="zh-CN" altLang="zh-CN" sz="2800" dirty="0"/>
              <a:t>组装含较多药品的气体</a:t>
            </a:r>
            <a:endParaRPr lang="zh-CN" altLang="zh-CN" sz="2800" dirty="0">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245954382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矩形 13">
            <a:extLst>
              <a:ext uri="{FF2B5EF4-FFF2-40B4-BE49-F238E27FC236}">
                <a16:creationId xmlns="" xmlns:a16="http://schemas.microsoft.com/office/drawing/2014/main" id="{4C428A8C-D3DE-4E7B-AD67-44C27127D522}"/>
              </a:ext>
            </a:extLst>
          </p:cNvPr>
          <p:cNvSpPr/>
          <p:nvPr/>
        </p:nvSpPr>
        <p:spPr>
          <a:xfrm>
            <a:off x="9267824" y="0"/>
            <a:ext cx="194512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专题二十二  化学实验基础</a:t>
            </a:r>
          </a:p>
        </p:txBody>
      </p:sp>
      <p:sp>
        <p:nvSpPr>
          <p:cNvPr id="15" name="矩形 14">
            <a:extLst>
              <a:ext uri="{FF2B5EF4-FFF2-40B4-BE49-F238E27FC236}">
                <a16:creationId xmlns="" xmlns:a16="http://schemas.microsoft.com/office/drawing/2014/main" id="{E425CC48-1C96-4E52-AE8C-495185A63293}"/>
              </a:ext>
            </a:extLst>
          </p:cNvPr>
          <p:cNvSpPr/>
          <p:nvPr/>
        </p:nvSpPr>
        <p:spPr>
          <a:xfrm>
            <a:off x="234043" y="198435"/>
            <a:ext cx="11723913" cy="6555641"/>
          </a:xfrm>
          <a:prstGeom prst="rect">
            <a:avLst/>
          </a:prstGeom>
        </p:spPr>
        <p:txBody>
          <a:bodyPr wrap="square">
            <a:spAutoFit/>
          </a:bodyPr>
          <a:lstStyle/>
          <a:p>
            <a:pPr>
              <a:lnSpc>
                <a:spcPct val="150000"/>
              </a:lnSpc>
              <a:spcAft>
                <a:spcPts val="0"/>
              </a:spcAft>
            </a:pPr>
            <a:r>
              <a:rPr lang="zh-CN" altLang="zh-CN" sz="2800" dirty="0" smtClean="0"/>
              <a:t>发生</a:t>
            </a:r>
            <a:r>
              <a:rPr lang="zh-CN" altLang="zh-CN" sz="2800" dirty="0"/>
              <a:t>装置一般用圆底烧瓶</a:t>
            </a:r>
            <a:r>
              <a:rPr lang="en-US" altLang="zh-CN" sz="2800" dirty="0"/>
              <a:t>[</a:t>
            </a:r>
            <a:r>
              <a:rPr lang="zh-CN" altLang="zh-CN" sz="2800" dirty="0"/>
              <a:t>或锥形瓶或广口瓶</a:t>
            </a:r>
            <a:r>
              <a:rPr lang="en-US" altLang="zh-CN" sz="2800" dirty="0"/>
              <a:t>(</a:t>
            </a:r>
            <a:r>
              <a:rPr lang="zh-CN" altLang="zh-CN" sz="2800" dirty="0"/>
              <a:t>不能加热</a:t>
            </a:r>
            <a:r>
              <a:rPr lang="en-US" altLang="zh-CN" sz="2800" dirty="0"/>
              <a:t>)];</a:t>
            </a:r>
            <a:r>
              <a:rPr lang="zh-CN" altLang="zh-CN" sz="2800" dirty="0"/>
              <a:t>蒸馏或分馏用蒸馏烧瓶。</a:t>
            </a:r>
          </a:p>
          <a:p>
            <a:pPr>
              <a:lnSpc>
                <a:spcPct val="150000"/>
              </a:lnSpc>
            </a:pPr>
            <a:r>
              <a:rPr lang="en-US" altLang="zh-CN" sz="2800" dirty="0"/>
              <a:t>(3)</a:t>
            </a:r>
            <a:r>
              <a:rPr lang="zh-CN" altLang="zh-CN" sz="2800" dirty="0"/>
              <a:t>漏斗的选择</a:t>
            </a:r>
          </a:p>
          <a:p>
            <a:pPr>
              <a:lnSpc>
                <a:spcPct val="150000"/>
              </a:lnSpc>
            </a:pPr>
            <a:r>
              <a:rPr lang="zh-CN" altLang="zh-CN" sz="2800" dirty="0"/>
              <a:t>若只是向小口容器中转移液体或进行过滤用普通漏斗</a:t>
            </a:r>
            <a:r>
              <a:rPr lang="en-US" altLang="zh-CN" sz="2800" dirty="0"/>
              <a:t>;</a:t>
            </a:r>
            <a:r>
              <a:rPr lang="zh-CN" altLang="zh-CN" sz="2800" dirty="0"/>
              <a:t>若是组装简易气体发生装置可用长颈漏斗或分液漏斗</a:t>
            </a:r>
            <a:r>
              <a:rPr lang="en-US" altLang="zh-CN" sz="2800" dirty="0"/>
              <a:t>;</a:t>
            </a:r>
            <a:r>
              <a:rPr lang="zh-CN" altLang="zh-CN" sz="2800" dirty="0"/>
              <a:t>若是组装气体发生装置且要求控制反应速率或进行分液则用分液漏斗</a:t>
            </a:r>
            <a:r>
              <a:rPr lang="en-US" altLang="zh-CN" sz="2800" dirty="0"/>
              <a:t>(</a:t>
            </a:r>
            <a:r>
              <a:rPr lang="zh-CN" altLang="zh-CN" sz="2800" dirty="0"/>
              <a:t>或根据其原理用长颈漏斗和小试管改装</a:t>
            </a:r>
            <a:r>
              <a:rPr lang="en-US" altLang="zh-CN" sz="2800" dirty="0"/>
              <a:t>)</a:t>
            </a:r>
            <a:r>
              <a:rPr lang="zh-CN" altLang="zh-CN" sz="2800" dirty="0"/>
              <a:t>。</a:t>
            </a:r>
          </a:p>
          <a:p>
            <a:pPr>
              <a:lnSpc>
                <a:spcPct val="150000"/>
              </a:lnSpc>
            </a:pPr>
            <a:r>
              <a:rPr lang="en-US" altLang="zh-CN" sz="2800" dirty="0"/>
              <a:t>(4)</a:t>
            </a:r>
            <a:r>
              <a:rPr lang="zh-CN" altLang="zh-CN" sz="2800" dirty="0"/>
              <a:t>除杂仪器的选择</a:t>
            </a:r>
          </a:p>
          <a:p>
            <a:pPr>
              <a:lnSpc>
                <a:spcPct val="150000"/>
              </a:lnSpc>
            </a:pPr>
            <a:r>
              <a:rPr lang="zh-CN" altLang="zh-CN" sz="2800" dirty="0"/>
              <a:t>所用除杂试剂是固体一般用球形干燥管或</a:t>
            </a:r>
            <a:r>
              <a:rPr lang="en-US" altLang="zh-CN" sz="2800" dirty="0"/>
              <a:t>U</a:t>
            </a:r>
            <a:r>
              <a:rPr lang="zh-CN" altLang="zh-CN" sz="2800" dirty="0"/>
              <a:t>形管</a:t>
            </a:r>
            <a:r>
              <a:rPr lang="en-US" altLang="zh-CN" sz="2800" dirty="0"/>
              <a:t>,</a:t>
            </a:r>
            <a:r>
              <a:rPr lang="zh-CN" altLang="zh-CN" sz="2800" dirty="0"/>
              <a:t>所用除杂试剂是液体一般用洗气瓶。</a:t>
            </a:r>
            <a:endParaRPr lang="en-US" altLang="zh-CN" sz="2800" dirty="0"/>
          </a:p>
          <a:p>
            <a:pPr>
              <a:lnSpc>
                <a:spcPct val="150000"/>
              </a:lnSpc>
            </a:pPr>
            <a:r>
              <a:rPr lang="en-US" altLang="zh-CN" sz="2800" dirty="0"/>
              <a:t>(5)</a:t>
            </a:r>
            <a:r>
              <a:rPr lang="zh-CN" altLang="zh-CN" sz="2800" dirty="0"/>
              <a:t>夹持器的选择</a:t>
            </a:r>
          </a:p>
        </p:txBody>
      </p:sp>
    </p:spTree>
    <p:extLst>
      <p:ext uri="{BB962C8B-B14F-4D97-AF65-F5344CB8AC3E}">
        <p14:creationId xmlns:p14="http://schemas.microsoft.com/office/powerpoint/2010/main" val="131972337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矩形 13">
            <a:extLst>
              <a:ext uri="{FF2B5EF4-FFF2-40B4-BE49-F238E27FC236}">
                <a16:creationId xmlns="" xmlns:a16="http://schemas.microsoft.com/office/drawing/2014/main" id="{4C428A8C-D3DE-4E7B-AD67-44C27127D522}"/>
              </a:ext>
            </a:extLst>
          </p:cNvPr>
          <p:cNvSpPr/>
          <p:nvPr/>
        </p:nvSpPr>
        <p:spPr>
          <a:xfrm>
            <a:off x="9267824" y="0"/>
            <a:ext cx="194512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专题二十二  化学实验基础</a:t>
            </a:r>
          </a:p>
        </p:txBody>
      </p:sp>
      <p:sp>
        <p:nvSpPr>
          <p:cNvPr id="15" name="矩形 14">
            <a:extLst>
              <a:ext uri="{FF2B5EF4-FFF2-40B4-BE49-F238E27FC236}">
                <a16:creationId xmlns="" xmlns:a16="http://schemas.microsoft.com/office/drawing/2014/main" id="{E425CC48-1C96-4E52-AE8C-495185A63293}"/>
              </a:ext>
            </a:extLst>
          </p:cNvPr>
          <p:cNvSpPr/>
          <p:nvPr/>
        </p:nvSpPr>
        <p:spPr>
          <a:xfrm>
            <a:off x="234043" y="198435"/>
            <a:ext cx="11723913" cy="6555641"/>
          </a:xfrm>
          <a:prstGeom prst="rect">
            <a:avLst/>
          </a:prstGeom>
        </p:spPr>
        <p:txBody>
          <a:bodyPr wrap="square">
            <a:spAutoFit/>
          </a:bodyPr>
          <a:lstStyle/>
          <a:p>
            <a:pPr>
              <a:lnSpc>
                <a:spcPct val="150000"/>
              </a:lnSpc>
            </a:pPr>
            <a:r>
              <a:rPr lang="zh-CN" altLang="zh-CN" sz="2800" dirty="0"/>
              <a:t>夹持试管加热用试管夹</a:t>
            </a:r>
            <a:r>
              <a:rPr lang="en-US" altLang="zh-CN" sz="2800" dirty="0"/>
              <a:t>;</a:t>
            </a:r>
            <a:r>
              <a:rPr lang="zh-CN" altLang="zh-CN" sz="2800" dirty="0"/>
              <a:t>取块状、片状固体药品或砝码用镊子</a:t>
            </a:r>
            <a:r>
              <a:rPr lang="en-US" altLang="zh-CN" sz="2800" dirty="0"/>
              <a:t>;</a:t>
            </a:r>
            <a:r>
              <a:rPr lang="zh-CN" altLang="zh-CN" sz="2800" dirty="0"/>
              <a:t>夹持蒸发皿、坩埚或进行长条状固体燃烧实验用坩埚钳。</a:t>
            </a:r>
          </a:p>
          <a:p>
            <a:pPr>
              <a:lnSpc>
                <a:spcPct val="150000"/>
              </a:lnSpc>
            </a:pPr>
            <a:r>
              <a:rPr lang="en-US" altLang="zh-CN" sz="2800" b="1" dirty="0"/>
              <a:t>2.</a:t>
            </a:r>
            <a:r>
              <a:rPr lang="zh-CN" altLang="zh-CN" sz="2800" b="1" dirty="0"/>
              <a:t>同种仪器规格的选择</a:t>
            </a:r>
          </a:p>
          <a:p>
            <a:pPr>
              <a:lnSpc>
                <a:spcPct val="150000"/>
              </a:lnSpc>
            </a:pPr>
            <a:r>
              <a:rPr lang="en-US" altLang="zh-CN" sz="2800" dirty="0"/>
              <a:t>(1)</a:t>
            </a:r>
            <a:r>
              <a:rPr lang="zh-CN" altLang="zh-CN" sz="2800" dirty="0"/>
              <a:t>量器</a:t>
            </a:r>
          </a:p>
          <a:p>
            <a:pPr>
              <a:lnSpc>
                <a:spcPct val="150000"/>
              </a:lnSpc>
            </a:pPr>
            <a:r>
              <a:rPr lang="zh-CN" altLang="zh-CN" sz="2800" dirty="0"/>
              <a:t>选择量筒、酸式滴定管、碱式滴定管等时</a:t>
            </a:r>
            <a:r>
              <a:rPr lang="en-US" altLang="zh-CN" sz="2800" dirty="0"/>
              <a:t>,</a:t>
            </a:r>
            <a:r>
              <a:rPr lang="zh-CN" altLang="zh-CN" sz="2800" dirty="0"/>
              <a:t>选择规格等于或大于</a:t>
            </a:r>
            <a:r>
              <a:rPr lang="en-US" altLang="zh-CN" sz="2800" dirty="0"/>
              <a:t>(</a:t>
            </a:r>
            <a:r>
              <a:rPr lang="zh-CN" altLang="zh-CN" sz="2800" dirty="0"/>
              <a:t>尽量接近</a:t>
            </a:r>
            <a:r>
              <a:rPr lang="en-US" altLang="zh-CN" sz="2800" dirty="0"/>
              <a:t>)</a:t>
            </a:r>
            <a:r>
              <a:rPr lang="zh-CN" altLang="zh-CN" sz="2800" dirty="0"/>
              <a:t>所需液体体积的量器</a:t>
            </a:r>
            <a:r>
              <a:rPr lang="en-US" altLang="zh-CN" sz="2800" dirty="0"/>
              <a:t>;</a:t>
            </a:r>
            <a:r>
              <a:rPr lang="zh-CN" altLang="zh-CN" sz="2800" dirty="0"/>
              <a:t>选择温度计时其量程应大于所需测量温度。</a:t>
            </a:r>
          </a:p>
          <a:p>
            <a:pPr>
              <a:lnSpc>
                <a:spcPct val="150000"/>
              </a:lnSpc>
            </a:pPr>
            <a:r>
              <a:rPr lang="en-US" altLang="zh-CN" sz="2800" dirty="0"/>
              <a:t>(2)</a:t>
            </a:r>
            <a:r>
              <a:rPr lang="zh-CN" altLang="zh-CN" sz="2800" dirty="0"/>
              <a:t>容器</a:t>
            </a:r>
          </a:p>
          <a:p>
            <a:pPr>
              <a:lnSpc>
                <a:spcPct val="150000"/>
              </a:lnSpc>
            </a:pPr>
            <a:r>
              <a:rPr lang="zh-CN" altLang="zh-CN" sz="2800" dirty="0"/>
              <a:t>选择烧杯、试管、烧瓶、锥形瓶等时</a:t>
            </a:r>
            <a:r>
              <a:rPr lang="en-US" altLang="zh-CN" sz="2800" dirty="0"/>
              <a:t>,</a:t>
            </a:r>
            <a:r>
              <a:rPr lang="zh-CN" altLang="zh-CN" sz="2800" dirty="0"/>
              <a:t>选择规格一般由实验所提供的药品量和仪器在常温或加热时的装液量标准共同决定</a:t>
            </a:r>
            <a:r>
              <a:rPr lang="en-US" altLang="zh-CN" sz="2800" dirty="0"/>
              <a:t>,</a:t>
            </a:r>
            <a:r>
              <a:rPr lang="zh-CN" altLang="zh-CN" sz="2800" dirty="0"/>
              <a:t>以防液体在振荡、加热等操作中溅出。</a:t>
            </a:r>
          </a:p>
        </p:txBody>
      </p:sp>
    </p:spTree>
    <p:extLst>
      <p:ext uri="{BB962C8B-B14F-4D97-AF65-F5344CB8AC3E}">
        <p14:creationId xmlns:p14="http://schemas.microsoft.com/office/powerpoint/2010/main" val="155718749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矩形 13">
            <a:extLst>
              <a:ext uri="{FF2B5EF4-FFF2-40B4-BE49-F238E27FC236}">
                <a16:creationId xmlns="" xmlns:a16="http://schemas.microsoft.com/office/drawing/2014/main" id="{4C428A8C-D3DE-4E7B-AD67-44C27127D522}"/>
              </a:ext>
            </a:extLst>
          </p:cNvPr>
          <p:cNvSpPr/>
          <p:nvPr/>
        </p:nvSpPr>
        <p:spPr>
          <a:xfrm>
            <a:off x="9267824" y="0"/>
            <a:ext cx="194512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专题二十二  化学实验基础</a:t>
            </a:r>
          </a:p>
        </p:txBody>
      </p:sp>
      <p:sp>
        <p:nvSpPr>
          <p:cNvPr id="15" name="矩形 14">
            <a:extLst>
              <a:ext uri="{FF2B5EF4-FFF2-40B4-BE49-F238E27FC236}">
                <a16:creationId xmlns="" xmlns:a16="http://schemas.microsoft.com/office/drawing/2014/main" id="{E425CC48-1C96-4E52-AE8C-495185A63293}"/>
              </a:ext>
            </a:extLst>
          </p:cNvPr>
          <p:cNvSpPr/>
          <p:nvPr/>
        </p:nvSpPr>
        <p:spPr>
          <a:xfrm>
            <a:off x="234043" y="274635"/>
            <a:ext cx="11723913" cy="662297"/>
          </a:xfrm>
          <a:prstGeom prst="rect">
            <a:avLst/>
          </a:prstGeom>
        </p:spPr>
        <p:txBody>
          <a:bodyPr wrap="square">
            <a:spAutoFit/>
          </a:bodyPr>
          <a:lstStyle/>
          <a:p>
            <a:pPr>
              <a:lnSpc>
                <a:spcPct val="150000"/>
              </a:lnSpc>
            </a:pPr>
            <a:r>
              <a:rPr lang="zh-CN" altLang="en-US" sz="2800" b="1" dirty="0">
                <a:solidFill>
                  <a:srgbClr val="DA251C"/>
                </a:solidFill>
              </a:rPr>
              <a:t>示例</a:t>
            </a:r>
            <a:r>
              <a:rPr lang="en-US" altLang="zh-CN" sz="2800" b="1" dirty="0">
                <a:solidFill>
                  <a:srgbClr val="DA251C"/>
                </a:solidFill>
              </a:rPr>
              <a:t>1</a:t>
            </a:r>
            <a:r>
              <a:rPr lang="zh-CN" altLang="en-US" sz="2800" dirty="0"/>
              <a:t>　</a:t>
            </a:r>
            <a:r>
              <a:rPr lang="en-US" altLang="zh-CN" sz="2800" dirty="0"/>
              <a:t>[2016</a:t>
            </a:r>
            <a:r>
              <a:rPr lang="zh-CN" altLang="en-US" sz="2800" dirty="0"/>
              <a:t>天津理综</a:t>
            </a:r>
            <a:r>
              <a:rPr lang="en-US" altLang="zh-CN" sz="2800" dirty="0"/>
              <a:t>,5,6</a:t>
            </a:r>
            <a:r>
              <a:rPr lang="zh-CN" altLang="en-US" sz="2800" dirty="0"/>
              <a:t>分</a:t>
            </a:r>
            <a:r>
              <a:rPr lang="en-US" altLang="zh-CN" sz="2800" dirty="0"/>
              <a:t>]</a:t>
            </a:r>
            <a:r>
              <a:rPr lang="zh-CN" altLang="en-US" sz="2800" dirty="0"/>
              <a:t>下列选用的仪器和药品能达到实验目的的是</a:t>
            </a:r>
            <a:endParaRPr lang="zh-CN" altLang="zh-CN" sz="2800" dirty="0"/>
          </a:p>
        </p:txBody>
      </p:sp>
      <p:graphicFrame>
        <p:nvGraphicFramePr>
          <p:cNvPr id="2" name="表格 1">
            <a:extLst>
              <a:ext uri="{FF2B5EF4-FFF2-40B4-BE49-F238E27FC236}">
                <a16:creationId xmlns="" xmlns:a16="http://schemas.microsoft.com/office/drawing/2014/main" id="{648F42CA-C5C4-49E9-9358-4FE5843C6BD8}"/>
              </a:ext>
            </a:extLst>
          </p:cNvPr>
          <p:cNvGraphicFramePr>
            <a:graphicFrameLocks noGrp="1"/>
          </p:cNvGraphicFramePr>
          <p:nvPr>
            <p:extLst>
              <p:ext uri="{D42A27DB-BD31-4B8C-83A1-F6EECF244321}">
                <p14:modId xmlns:p14="http://schemas.microsoft.com/office/powerpoint/2010/main" val="573221442"/>
              </p:ext>
            </p:extLst>
          </p:nvPr>
        </p:nvGraphicFramePr>
        <p:xfrm>
          <a:off x="393699" y="1162844"/>
          <a:ext cx="11412093" cy="5120640"/>
        </p:xfrm>
        <a:graphic>
          <a:graphicData uri="http://schemas.openxmlformats.org/drawingml/2006/table">
            <a:tbl>
              <a:tblPr firstRow="1" firstCol="1" bandRow="1">
                <a:tableStyleId>{5C22544A-7EE6-4342-B048-85BDC9FD1C3A}</a:tableStyleId>
              </a:tblPr>
              <a:tblGrid>
                <a:gridCol w="2819401">
                  <a:extLst>
                    <a:ext uri="{9D8B030D-6E8A-4147-A177-3AD203B41FA5}">
                      <a16:colId xmlns="" xmlns:a16="http://schemas.microsoft.com/office/drawing/2014/main" val="1684023264"/>
                    </a:ext>
                  </a:extLst>
                </a:gridCol>
                <a:gridCol w="2984500">
                  <a:extLst>
                    <a:ext uri="{9D8B030D-6E8A-4147-A177-3AD203B41FA5}">
                      <a16:colId xmlns="" xmlns:a16="http://schemas.microsoft.com/office/drawing/2014/main" val="3062145569"/>
                    </a:ext>
                  </a:extLst>
                </a:gridCol>
                <a:gridCol w="3048000">
                  <a:extLst>
                    <a:ext uri="{9D8B030D-6E8A-4147-A177-3AD203B41FA5}">
                      <a16:colId xmlns="" xmlns:a16="http://schemas.microsoft.com/office/drawing/2014/main" val="287360204"/>
                    </a:ext>
                  </a:extLst>
                </a:gridCol>
                <a:gridCol w="2560192">
                  <a:extLst>
                    <a:ext uri="{9D8B030D-6E8A-4147-A177-3AD203B41FA5}">
                      <a16:colId xmlns="" xmlns:a16="http://schemas.microsoft.com/office/drawing/2014/main" val="404638781"/>
                    </a:ext>
                  </a:extLst>
                </a:gridCol>
              </a:tblGrid>
              <a:tr h="139700">
                <a:tc>
                  <a:txBody>
                    <a:bodyPr/>
                    <a:lstStyle/>
                    <a:p>
                      <a:pPr algn="ctr">
                        <a:lnSpc>
                          <a:spcPct val="150000"/>
                        </a:lnSpc>
                        <a:spcAft>
                          <a:spcPts val="0"/>
                        </a:spcAft>
                      </a:pPr>
                      <a:r>
                        <a:rPr lang="en-US" sz="2800" b="0">
                          <a:solidFill>
                            <a:schemeClr val="tx1"/>
                          </a:solidFill>
                          <a:effectLst/>
                        </a:rPr>
                        <a:t>A</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en-US" sz="2800" b="0" dirty="0">
                          <a:solidFill>
                            <a:schemeClr val="tx1"/>
                          </a:solidFill>
                          <a:effectLst/>
                        </a:rPr>
                        <a:t>B</a:t>
                      </a:r>
                      <a:endParaRPr lang="zh-CN" sz="28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en-US" sz="2800" b="0">
                          <a:solidFill>
                            <a:schemeClr val="tx1"/>
                          </a:solidFill>
                          <a:effectLst/>
                        </a:rPr>
                        <a:t>C</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en-US" sz="2800" b="0" dirty="0">
                          <a:solidFill>
                            <a:schemeClr val="tx1"/>
                          </a:solidFill>
                          <a:effectLst/>
                        </a:rPr>
                        <a:t>D</a:t>
                      </a:r>
                      <a:endParaRPr lang="zh-CN" sz="28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181261790"/>
                  </a:ext>
                </a:extLst>
              </a:tr>
              <a:tr h="139700">
                <a:tc>
                  <a:txBody>
                    <a:bodyPr/>
                    <a:lstStyle/>
                    <a:p>
                      <a:pPr algn="ctr">
                        <a:lnSpc>
                          <a:spcPct val="150000"/>
                        </a:lnSpc>
                        <a:spcAft>
                          <a:spcPts val="0"/>
                        </a:spcAft>
                      </a:pPr>
                      <a:endParaRPr lang="en-US"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endParaRPr lang="en-US" sz="2800" b="0" dirty="0">
                        <a:solidFill>
                          <a:schemeClr val="tx1"/>
                        </a:solidFill>
                        <a:effectLst/>
                        <a:latin typeface="NEU-BZ-S92"/>
                        <a:ea typeface="方正书宋_GBK"/>
                        <a:cs typeface="Times New Roman" panose="02020603050405020304" pitchFamily="18" charset="0"/>
                      </a:endParaRPr>
                    </a:p>
                    <a:p>
                      <a:pPr algn="ctr">
                        <a:lnSpc>
                          <a:spcPct val="150000"/>
                        </a:lnSpc>
                        <a:spcAft>
                          <a:spcPts val="0"/>
                        </a:spcAft>
                      </a:pPr>
                      <a:endParaRPr lang="en-US" sz="2800" b="0" dirty="0">
                        <a:solidFill>
                          <a:schemeClr val="tx1"/>
                        </a:solidFill>
                        <a:effectLst/>
                        <a:latin typeface="NEU-BZ-S92"/>
                        <a:ea typeface="方正书宋_GBK"/>
                        <a:cs typeface="Times New Roman" panose="02020603050405020304" pitchFamily="18" charset="0"/>
                      </a:endParaRPr>
                    </a:p>
                    <a:p>
                      <a:pPr algn="ctr">
                        <a:lnSpc>
                          <a:spcPct val="150000"/>
                        </a:lnSpc>
                        <a:spcAft>
                          <a:spcPts val="0"/>
                        </a:spcAft>
                      </a:pPr>
                      <a:endParaRPr lang="en-US" sz="2800" b="0" dirty="0">
                        <a:solidFill>
                          <a:schemeClr val="tx1"/>
                        </a:solidFill>
                        <a:effectLst/>
                        <a:latin typeface="NEU-BZ-S92"/>
                        <a:ea typeface="方正书宋_GBK"/>
                        <a:cs typeface="Times New Roman" panose="02020603050405020304" pitchFamily="18" charset="0"/>
                      </a:endParaRPr>
                    </a:p>
                    <a:p>
                      <a:pPr algn="ctr">
                        <a:lnSpc>
                          <a:spcPct val="150000"/>
                        </a:lnSpc>
                        <a:spcAft>
                          <a:spcPts val="0"/>
                        </a:spcAft>
                      </a:pPr>
                      <a:endParaRPr lang="en-US" sz="28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endParaRPr lang="en-US"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endParaRPr lang="en-US"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784619916"/>
                  </a:ext>
                </a:extLst>
              </a:tr>
              <a:tr h="139700">
                <a:tc>
                  <a:txBody>
                    <a:bodyPr/>
                    <a:lstStyle/>
                    <a:p>
                      <a:pPr>
                        <a:lnSpc>
                          <a:spcPct val="150000"/>
                        </a:lnSpc>
                        <a:spcAft>
                          <a:spcPts val="0"/>
                        </a:spcAft>
                      </a:pPr>
                      <a:r>
                        <a:rPr lang="zh-CN" sz="2800" b="0">
                          <a:solidFill>
                            <a:schemeClr val="tx1"/>
                          </a:solidFill>
                          <a:effectLst/>
                        </a:rPr>
                        <a:t>制乙炔的发生装置</a:t>
                      </a:r>
                      <a:endParaRPr lang="zh-CN" sz="2800" b="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50000"/>
                        </a:lnSpc>
                        <a:spcAft>
                          <a:spcPts val="0"/>
                        </a:spcAft>
                      </a:pPr>
                      <a:r>
                        <a:rPr lang="zh-CN" sz="2800" b="0">
                          <a:solidFill>
                            <a:schemeClr val="tx1"/>
                          </a:solidFill>
                          <a:effectLst/>
                        </a:rPr>
                        <a:t>蒸馏时的接收装置</a:t>
                      </a:r>
                      <a:endParaRPr lang="zh-CN" sz="2800" b="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50000"/>
                        </a:lnSpc>
                        <a:spcAft>
                          <a:spcPts val="0"/>
                        </a:spcAft>
                      </a:pPr>
                      <a:r>
                        <a:rPr lang="zh-CN" sz="2800" b="0">
                          <a:solidFill>
                            <a:schemeClr val="tx1"/>
                          </a:solidFill>
                          <a:effectLst/>
                        </a:rPr>
                        <a:t>除去</a:t>
                      </a:r>
                      <a:r>
                        <a:rPr lang="en-US" sz="2800" b="0">
                          <a:solidFill>
                            <a:schemeClr val="tx1"/>
                          </a:solidFill>
                          <a:effectLst/>
                        </a:rPr>
                        <a:t>SO</a:t>
                      </a:r>
                      <a:r>
                        <a:rPr lang="en-US" sz="2800" b="0" baseline="-25000">
                          <a:solidFill>
                            <a:schemeClr val="tx1"/>
                          </a:solidFill>
                          <a:effectLst/>
                        </a:rPr>
                        <a:t>2</a:t>
                      </a:r>
                      <a:r>
                        <a:rPr lang="zh-CN" sz="2800" b="0">
                          <a:solidFill>
                            <a:schemeClr val="tx1"/>
                          </a:solidFill>
                          <a:effectLst/>
                        </a:rPr>
                        <a:t>中的少量</a:t>
                      </a:r>
                      <a:r>
                        <a:rPr lang="en-US" sz="2800" b="0">
                          <a:solidFill>
                            <a:schemeClr val="tx1"/>
                          </a:solidFill>
                          <a:effectLst/>
                        </a:rPr>
                        <a:t>HCl</a:t>
                      </a:r>
                      <a:endParaRPr lang="zh-CN" sz="2800" b="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50000"/>
                        </a:lnSpc>
                        <a:spcAft>
                          <a:spcPts val="0"/>
                        </a:spcAft>
                      </a:pPr>
                      <a:r>
                        <a:rPr lang="zh-CN" sz="2800" b="0" dirty="0">
                          <a:solidFill>
                            <a:schemeClr val="tx1"/>
                          </a:solidFill>
                          <a:effectLst/>
                        </a:rPr>
                        <a:t>准确量取一定体积</a:t>
                      </a:r>
                      <a:r>
                        <a:rPr lang="en-US" sz="2800" b="0" dirty="0">
                          <a:solidFill>
                            <a:schemeClr val="tx1"/>
                          </a:solidFill>
                          <a:effectLst/>
                        </a:rPr>
                        <a:t>K</a:t>
                      </a:r>
                      <a:r>
                        <a:rPr lang="en-US" sz="2800" b="0" baseline="-25000" dirty="0">
                          <a:solidFill>
                            <a:schemeClr val="tx1"/>
                          </a:solidFill>
                          <a:effectLst/>
                        </a:rPr>
                        <a:t>2</a:t>
                      </a:r>
                      <a:r>
                        <a:rPr lang="en-US" sz="2800" b="0" dirty="0">
                          <a:solidFill>
                            <a:schemeClr val="tx1"/>
                          </a:solidFill>
                          <a:effectLst/>
                        </a:rPr>
                        <a:t>Cr</a:t>
                      </a:r>
                      <a:r>
                        <a:rPr lang="en-US" sz="2800" b="0" baseline="-25000" dirty="0">
                          <a:solidFill>
                            <a:schemeClr val="tx1"/>
                          </a:solidFill>
                          <a:effectLst/>
                        </a:rPr>
                        <a:t>2</a:t>
                      </a:r>
                      <a:r>
                        <a:rPr lang="en-US" sz="2800" b="0" dirty="0">
                          <a:solidFill>
                            <a:schemeClr val="tx1"/>
                          </a:solidFill>
                          <a:effectLst/>
                        </a:rPr>
                        <a:t>O</a:t>
                      </a:r>
                      <a:r>
                        <a:rPr lang="en-US" sz="2800" b="0" baseline="-25000" dirty="0">
                          <a:solidFill>
                            <a:schemeClr val="tx1"/>
                          </a:solidFill>
                          <a:effectLst/>
                        </a:rPr>
                        <a:t>7</a:t>
                      </a:r>
                      <a:r>
                        <a:rPr lang="zh-CN" sz="2800" b="0" dirty="0">
                          <a:solidFill>
                            <a:schemeClr val="tx1"/>
                          </a:solidFill>
                          <a:effectLst/>
                        </a:rPr>
                        <a:t>标准溶液</a:t>
                      </a:r>
                      <a:endParaRPr lang="zh-CN" sz="2800" b="0" dirty="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451375006"/>
                  </a:ext>
                </a:extLst>
              </a:tr>
            </a:tbl>
          </a:graphicData>
        </a:graphic>
      </p:graphicFrame>
      <p:pic>
        <p:nvPicPr>
          <p:cNvPr id="82948" name="2016gk天津理综HX-5-1.jpg">
            <a:extLst>
              <a:ext uri="{FF2B5EF4-FFF2-40B4-BE49-F238E27FC236}">
                <a16:creationId xmlns="" xmlns:a16="http://schemas.microsoft.com/office/drawing/2014/main" id="{DD68754B-A6A8-4C90-B8E2-01532066C08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1472" y="1868017"/>
            <a:ext cx="1723628" cy="2419128"/>
          </a:xfrm>
          <a:prstGeom prst="rect">
            <a:avLst/>
          </a:prstGeom>
          <a:noFill/>
          <a:extLst>
            <a:ext uri="{909E8E84-426E-40DD-AFC4-6F175D3DCCD1}">
              <a14:hiddenFill xmlns:a14="http://schemas.microsoft.com/office/drawing/2010/main">
                <a:solidFill>
                  <a:srgbClr val="FFFFFF"/>
                </a:solidFill>
              </a14:hiddenFill>
            </a:ext>
          </a:extLst>
        </p:spPr>
      </p:pic>
      <p:pic>
        <p:nvPicPr>
          <p:cNvPr id="82947" name="2016gk天津理综HX-5-2.jpg">
            <a:extLst>
              <a:ext uri="{FF2B5EF4-FFF2-40B4-BE49-F238E27FC236}">
                <a16:creationId xmlns="" xmlns:a16="http://schemas.microsoft.com/office/drawing/2014/main" id="{37F8C714-3EB5-4D89-9437-566DE0C115F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97324" y="2325275"/>
            <a:ext cx="1435603" cy="1857839"/>
          </a:xfrm>
          <a:prstGeom prst="rect">
            <a:avLst/>
          </a:prstGeom>
          <a:noFill/>
          <a:extLst>
            <a:ext uri="{909E8E84-426E-40DD-AFC4-6F175D3DCCD1}">
              <a14:hiddenFill xmlns:a14="http://schemas.microsoft.com/office/drawing/2010/main">
                <a:solidFill>
                  <a:srgbClr val="FFFFFF"/>
                </a:solidFill>
              </a14:hiddenFill>
            </a:ext>
          </a:extLst>
        </p:spPr>
      </p:pic>
      <p:pic>
        <p:nvPicPr>
          <p:cNvPr id="82946" name="2016gk天津理综HX-5-3.jpg">
            <a:extLst>
              <a:ext uri="{FF2B5EF4-FFF2-40B4-BE49-F238E27FC236}">
                <a16:creationId xmlns="" xmlns:a16="http://schemas.microsoft.com/office/drawing/2014/main" id="{A46AE2D6-A00B-4AF4-AE48-9FB49E809FC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9075" y="2204972"/>
            <a:ext cx="1821146" cy="1978142"/>
          </a:xfrm>
          <a:prstGeom prst="rect">
            <a:avLst/>
          </a:prstGeom>
          <a:noFill/>
          <a:extLst>
            <a:ext uri="{909E8E84-426E-40DD-AFC4-6F175D3DCCD1}">
              <a14:hiddenFill xmlns:a14="http://schemas.microsoft.com/office/drawing/2010/main">
                <a:solidFill>
                  <a:srgbClr val="FFFFFF"/>
                </a:solidFill>
              </a14:hiddenFill>
            </a:ext>
          </a:extLst>
        </p:spPr>
      </p:pic>
      <p:pic>
        <p:nvPicPr>
          <p:cNvPr id="82945" name="2016gk天津理综HX-5-4.jpg">
            <a:extLst>
              <a:ext uri="{FF2B5EF4-FFF2-40B4-BE49-F238E27FC236}">
                <a16:creationId xmlns="" xmlns:a16="http://schemas.microsoft.com/office/drawing/2014/main" id="{2168B3BE-3AD6-4E10-AACB-64FEC4FFB77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06369" y="2282770"/>
            <a:ext cx="675635" cy="1846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97269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34043" y="1121354"/>
            <a:ext cx="11723913" cy="3323987"/>
          </a:xfrm>
          <a:prstGeom prst="rect">
            <a:avLst/>
          </a:prstGeom>
        </p:spPr>
        <p:txBody>
          <a:bodyPr wrap="square">
            <a:spAutoFit/>
          </a:bodyPr>
          <a:lstStyle/>
          <a:p>
            <a:pPr>
              <a:lnSpc>
                <a:spcPct val="150000"/>
              </a:lnSpc>
            </a:pPr>
            <a:r>
              <a:rPr lang="en-US" altLang="zh-CN" sz="2800" dirty="0"/>
              <a:t>1.</a:t>
            </a:r>
            <a:r>
              <a:rPr lang="zh-CN" altLang="en-US" sz="2800" dirty="0"/>
              <a:t>了解化学实验是科学探究过程中的一种重要方法。</a:t>
            </a:r>
          </a:p>
          <a:p>
            <a:pPr>
              <a:lnSpc>
                <a:spcPct val="150000"/>
              </a:lnSpc>
            </a:pPr>
            <a:r>
              <a:rPr lang="en-US" altLang="zh-CN" sz="2800" b="1" dirty="0"/>
              <a:t>2</a:t>
            </a:r>
            <a:r>
              <a:rPr lang="en-US" altLang="zh-CN" sz="2800" dirty="0"/>
              <a:t>.</a:t>
            </a:r>
            <a:r>
              <a:rPr lang="zh-CN" altLang="en-US" sz="2800" dirty="0"/>
              <a:t>了解化学实验室常用仪器的主要用途和使用方法。</a:t>
            </a:r>
          </a:p>
          <a:p>
            <a:pPr>
              <a:lnSpc>
                <a:spcPct val="150000"/>
              </a:lnSpc>
            </a:pPr>
            <a:r>
              <a:rPr lang="en-US" altLang="zh-CN" sz="2800" b="1" dirty="0"/>
              <a:t>3</a:t>
            </a:r>
            <a:r>
              <a:rPr lang="en-US" altLang="zh-CN" sz="2800" dirty="0"/>
              <a:t>.</a:t>
            </a:r>
            <a:r>
              <a:rPr lang="zh-CN" altLang="en-US" sz="2800" dirty="0"/>
              <a:t>掌握化学实验的基本操作。能识别化学品标志。了解实验室一般事故的预防和处理方法。</a:t>
            </a:r>
          </a:p>
          <a:p>
            <a:pPr>
              <a:lnSpc>
                <a:spcPct val="150000"/>
              </a:lnSpc>
            </a:pPr>
            <a:r>
              <a:rPr lang="en-US" altLang="zh-CN" sz="2800" dirty="0"/>
              <a:t>4.</a:t>
            </a:r>
            <a:r>
              <a:rPr lang="zh-CN" altLang="en-US" sz="2800" dirty="0"/>
              <a:t>掌握常见气体的实验室制法</a:t>
            </a:r>
            <a:r>
              <a:rPr lang="en-US" altLang="zh-CN" sz="2800" dirty="0"/>
              <a:t>(</a:t>
            </a:r>
            <a:r>
              <a:rPr lang="zh-CN" altLang="en-US" sz="2800" dirty="0"/>
              <a:t>包括所用试剂、反应原理、仪器和收集方法</a:t>
            </a:r>
            <a:r>
              <a:rPr lang="en-US" altLang="zh-CN" sz="2800" dirty="0"/>
              <a:t>)</a:t>
            </a:r>
          </a:p>
        </p:txBody>
      </p:sp>
      <p:sp>
        <p:nvSpPr>
          <p:cNvPr id="4" name="矩形 3"/>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6" name="矩形 5"/>
          <p:cNvSpPr/>
          <p:nvPr/>
        </p:nvSpPr>
        <p:spPr>
          <a:xfrm>
            <a:off x="718457" y="0"/>
            <a:ext cx="27105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solidFill>
                  <a:srgbClr val="DA251C"/>
                </a:solidFill>
              </a:rPr>
              <a:t>考纲要求</a:t>
            </a:r>
          </a:p>
        </p:txBody>
      </p:sp>
    </p:spTree>
    <p:extLst>
      <p:ext uri="{BB962C8B-B14F-4D97-AF65-F5344CB8AC3E}">
        <p14:creationId xmlns:p14="http://schemas.microsoft.com/office/powerpoint/2010/main" val="164307971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矩形 13">
            <a:extLst>
              <a:ext uri="{FF2B5EF4-FFF2-40B4-BE49-F238E27FC236}">
                <a16:creationId xmlns="" xmlns:a16="http://schemas.microsoft.com/office/drawing/2014/main" id="{4C428A8C-D3DE-4E7B-AD67-44C27127D522}"/>
              </a:ext>
            </a:extLst>
          </p:cNvPr>
          <p:cNvSpPr/>
          <p:nvPr/>
        </p:nvSpPr>
        <p:spPr>
          <a:xfrm>
            <a:off x="9267824" y="0"/>
            <a:ext cx="194512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专题二十二  化学实验基础</a:t>
            </a:r>
          </a:p>
        </p:txBody>
      </p:sp>
      <p:sp>
        <p:nvSpPr>
          <p:cNvPr id="15" name="矩形 14">
            <a:extLst>
              <a:ext uri="{FF2B5EF4-FFF2-40B4-BE49-F238E27FC236}">
                <a16:creationId xmlns="" xmlns:a16="http://schemas.microsoft.com/office/drawing/2014/main" id="{E425CC48-1C96-4E52-AE8C-495185A63293}"/>
              </a:ext>
            </a:extLst>
          </p:cNvPr>
          <p:cNvSpPr/>
          <p:nvPr/>
        </p:nvSpPr>
        <p:spPr>
          <a:xfrm>
            <a:off x="234043" y="274635"/>
            <a:ext cx="11723913" cy="662297"/>
          </a:xfrm>
          <a:prstGeom prst="rect">
            <a:avLst/>
          </a:prstGeom>
        </p:spPr>
        <p:txBody>
          <a:bodyPr wrap="square">
            <a:spAutoFit/>
          </a:bodyPr>
          <a:lstStyle/>
          <a:p>
            <a:pPr>
              <a:lnSpc>
                <a:spcPct val="150000"/>
              </a:lnSpc>
            </a:pPr>
            <a:r>
              <a:rPr lang="zh-CN" altLang="en-US" sz="2800" b="1" dirty="0">
                <a:solidFill>
                  <a:srgbClr val="DA251C"/>
                </a:solidFill>
              </a:rPr>
              <a:t>思维导引</a:t>
            </a:r>
            <a:endParaRPr lang="en-US" altLang="zh-CN" sz="2800" b="1" dirty="0">
              <a:solidFill>
                <a:srgbClr val="DA251C"/>
              </a:solidFill>
            </a:endParaRPr>
          </a:p>
        </p:txBody>
      </p:sp>
      <p:pic>
        <p:nvPicPr>
          <p:cNvPr id="17" name="XJ-1.EPS" descr="id:2147512188;FounderCES">
            <a:extLst>
              <a:ext uri="{FF2B5EF4-FFF2-40B4-BE49-F238E27FC236}">
                <a16:creationId xmlns="" xmlns:a16="http://schemas.microsoft.com/office/drawing/2014/main" id="{5A193AFE-4B49-4EB6-A1E9-0AC373E17414}"/>
              </a:ext>
            </a:extLst>
          </p:cNvPr>
          <p:cNvPicPr/>
          <p:nvPr/>
        </p:nvPicPr>
        <p:blipFill>
          <a:blip r:embed="rId2"/>
          <a:stretch>
            <a:fillRect/>
          </a:stretch>
        </p:blipFill>
        <p:spPr>
          <a:xfrm>
            <a:off x="859154" y="1662747"/>
            <a:ext cx="10318939" cy="2858453"/>
          </a:xfrm>
          <a:prstGeom prst="rect">
            <a:avLst/>
          </a:prstGeom>
        </p:spPr>
      </p:pic>
    </p:spTree>
    <p:extLst>
      <p:ext uri="{BB962C8B-B14F-4D97-AF65-F5344CB8AC3E}">
        <p14:creationId xmlns:p14="http://schemas.microsoft.com/office/powerpoint/2010/main" val="85804162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矩形 13">
            <a:extLst>
              <a:ext uri="{FF2B5EF4-FFF2-40B4-BE49-F238E27FC236}">
                <a16:creationId xmlns="" xmlns:a16="http://schemas.microsoft.com/office/drawing/2014/main" id="{4C428A8C-D3DE-4E7B-AD67-44C27127D522}"/>
              </a:ext>
            </a:extLst>
          </p:cNvPr>
          <p:cNvSpPr/>
          <p:nvPr/>
        </p:nvSpPr>
        <p:spPr>
          <a:xfrm>
            <a:off x="9267824" y="0"/>
            <a:ext cx="194512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专题二十二  化学实验基础</a:t>
            </a:r>
          </a:p>
        </p:txBody>
      </p:sp>
      <p:sp>
        <p:nvSpPr>
          <p:cNvPr id="15" name="矩形 14">
            <a:extLst>
              <a:ext uri="{FF2B5EF4-FFF2-40B4-BE49-F238E27FC236}">
                <a16:creationId xmlns="" xmlns:a16="http://schemas.microsoft.com/office/drawing/2014/main" id="{E425CC48-1C96-4E52-AE8C-495185A63293}"/>
              </a:ext>
            </a:extLst>
          </p:cNvPr>
          <p:cNvSpPr/>
          <p:nvPr/>
        </p:nvSpPr>
        <p:spPr>
          <a:xfrm>
            <a:off x="234043" y="274635"/>
            <a:ext cx="11723913" cy="5909310"/>
          </a:xfrm>
          <a:prstGeom prst="rect">
            <a:avLst/>
          </a:prstGeom>
        </p:spPr>
        <p:txBody>
          <a:bodyPr wrap="square">
            <a:spAutoFit/>
          </a:bodyPr>
          <a:lstStyle/>
          <a:p>
            <a:pPr>
              <a:lnSpc>
                <a:spcPct val="150000"/>
              </a:lnSpc>
            </a:pPr>
            <a:r>
              <a:rPr lang="zh-CN" altLang="zh-CN" sz="2800" b="1" dirty="0">
                <a:solidFill>
                  <a:srgbClr val="DA251C"/>
                </a:solidFill>
              </a:rPr>
              <a:t>解析</a:t>
            </a:r>
            <a:r>
              <a:rPr lang="zh-CN" altLang="zh-CN" sz="2800" dirty="0"/>
              <a:t>　电石和水反应剧烈</a:t>
            </a:r>
            <a:r>
              <a:rPr lang="en-US" altLang="zh-CN" sz="2800" dirty="0"/>
              <a:t>,</a:t>
            </a:r>
            <a:r>
              <a:rPr lang="zh-CN" altLang="zh-CN" sz="2800" dirty="0"/>
              <a:t>制备乙炔时</a:t>
            </a:r>
            <a:r>
              <a:rPr lang="en-US" altLang="zh-CN" sz="2800" dirty="0"/>
              <a:t>,</a:t>
            </a:r>
            <a:r>
              <a:rPr lang="zh-CN" altLang="zh-CN" sz="2800" dirty="0"/>
              <a:t>常用饱和食盐水代替水以减小反应速率</a:t>
            </a:r>
            <a:r>
              <a:rPr lang="en-US" altLang="zh-CN" sz="2800" dirty="0"/>
              <a:t>,A</a:t>
            </a:r>
            <a:r>
              <a:rPr lang="zh-CN" altLang="zh-CN" sz="2800" dirty="0"/>
              <a:t>项不符合题意</a:t>
            </a:r>
            <a:r>
              <a:rPr lang="en-US" altLang="zh-CN" sz="2800" dirty="0"/>
              <a:t>;</a:t>
            </a:r>
            <a:r>
              <a:rPr lang="zh-CN" altLang="zh-CN" sz="2800" dirty="0"/>
              <a:t>蒸馏装置中</a:t>
            </a:r>
            <a:r>
              <a:rPr lang="en-US" altLang="zh-CN" sz="2800" dirty="0"/>
              <a:t>,</a:t>
            </a:r>
            <a:r>
              <a:rPr lang="zh-CN" altLang="zh-CN" sz="2800" dirty="0"/>
              <a:t>锥形瓶与牛角管之间不用橡皮塞密封</a:t>
            </a:r>
            <a:r>
              <a:rPr lang="en-US" altLang="zh-CN" sz="2800" dirty="0"/>
              <a:t>,</a:t>
            </a:r>
            <a:r>
              <a:rPr lang="zh-CN" altLang="zh-CN" sz="2800" dirty="0"/>
              <a:t>否则锥形瓶中气压逐渐增大</a:t>
            </a:r>
            <a:r>
              <a:rPr lang="en-US" altLang="zh-CN" sz="2800" dirty="0"/>
              <a:t>,</a:t>
            </a:r>
            <a:r>
              <a:rPr lang="zh-CN" altLang="zh-CN" sz="2800" dirty="0"/>
              <a:t>不利于馏分顺利流下</a:t>
            </a:r>
            <a:r>
              <a:rPr lang="en-US" altLang="zh-CN" sz="2800" dirty="0"/>
              <a:t>,B</a:t>
            </a:r>
            <a:r>
              <a:rPr lang="zh-CN" altLang="zh-CN" sz="2800" dirty="0"/>
              <a:t>项不符合题意</a:t>
            </a:r>
            <a:r>
              <a:rPr lang="en-US" altLang="zh-CN" sz="2800" dirty="0"/>
              <a:t>;</a:t>
            </a:r>
            <a:r>
              <a:rPr lang="en-US" altLang="zh-CN" sz="2800" dirty="0" err="1"/>
              <a:t>HCl</a:t>
            </a:r>
            <a:r>
              <a:rPr lang="zh-CN" altLang="zh-CN" sz="2800" dirty="0"/>
              <a:t>与饱和</a:t>
            </a:r>
            <a:r>
              <a:rPr lang="en-US" altLang="zh-CN" sz="2800" dirty="0"/>
              <a:t>NaHSO</a:t>
            </a:r>
            <a:r>
              <a:rPr lang="en-US" altLang="zh-CN" sz="2800" baseline="-25000" dirty="0"/>
              <a:t>3</a:t>
            </a:r>
            <a:r>
              <a:rPr lang="zh-CN" altLang="zh-CN" sz="2800" dirty="0"/>
              <a:t>溶液反应</a:t>
            </a:r>
            <a:r>
              <a:rPr lang="en-US" altLang="zh-CN" sz="2800" dirty="0"/>
              <a:t>,</a:t>
            </a:r>
            <a:r>
              <a:rPr lang="zh-CN" altLang="zh-CN" sz="2800" dirty="0"/>
              <a:t>生成</a:t>
            </a:r>
            <a:r>
              <a:rPr lang="en-US" altLang="zh-CN" sz="2800" dirty="0" err="1"/>
              <a:t>NaCl</a:t>
            </a:r>
            <a:r>
              <a:rPr lang="zh-CN" altLang="zh-CN" sz="2800" dirty="0"/>
              <a:t>、</a:t>
            </a:r>
            <a:r>
              <a:rPr lang="en-US" altLang="zh-CN" sz="2800" dirty="0"/>
              <a:t>H</a:t>
            </a:r>
            <a:r>
              <a:rPr lang="en-US" altLang="zh-CN" sz="2800" baseline="-25000" dirty="0"/>
              <a:t>2</a:t>
            </a:r>
            <a:r>
              <a:rPr lang="en-US" altLang="zh-CN" sz="2800" dirty="0"/>
              <a:t>O</a:t>
            </a:r>
            <a:r>
              <a:rPr lang="zh-CN" altLang="zh-CN" sz="2800" dirty="0"/>
              <a:t>、</a:t>
            </a:r>
            <a:r>
              <a:rPr lang="en-US" altLang="zh-CN" sz="2800" dirty="0"/>
              <a:t>SO</a:t>
            </a:r>
            <a:r>
              <a:rPr lang="en-US" altLang="zh-CN" sz="2800" baseline="-25000" dirty="0"/>
              <a:t>2</a:t>
            </a:r>
            <a:r>
              <a:rPr lang="en-US" altLang="zh-CN" sz="2800" dirty="0"/>
              <a:t>,</a:t>
            </a:r>
            <a:r>
              <a:rPr lang="zh-CN" altLang="zh-CN" sz="2800" dirty="0"/>
              <a:t>而</a:t>
            </a:r>
            <a:r>
              <a:rPr lang="en-US" altLang="zh-CN" sz="2800" dirty="0"/>
              <a:t>SO</a:t>
            </a:r>
            <a:r>
              <a:rPr lang="en-US" altLang="zh-CN" sz="2800" baseline="-25000" dirty="0"/>
              <a:t>2</a:t>
            </a:r>
            <a:r>
              <a:rPr lang="zh-CN" altLang="zh-CN" sz="2800" dirty="0"/>
              <a:t>与饱和</a:t>
            </a:r>
            <a:r>
              <a:rPr lang="en-US" altLang="zh-CN" sz="2800" dirty="0"/>
              <a:t>NaHSO</a:t>
            </a:r>
            <a:r>
              <a:rPr lang="en-US" altLang="zh-CN" sz="2800" baseline="-25000" dirty="0"/>
              <a:t>3</a:t>
            </a:r>
            <a:r>
              <a:rPr lang="zh-CN" altLang="zh-CN" sz="2800" dirty="0"/>
              <a:t>溶液不反应</a:t>
            </a:r>
            <a:r>
              <a:rPr lang="en-US" altLang="zh-CN" sz="2800" dirty="0"/>
              <a:t>,</a:t>
            </a:r>
            <a:r>
              <a:rPr lang="zh-CN" altLang="zh-CN" sz="2800" dirty="0"/>
              <a:t>故该方法可除去</a:t>
            </a:r>
            <a:r>
              <a:rPr lang="en-US" altLang="zh-CN" sz="2800" dirty="0"/>
              <a:t>SO</a:t>
            </a:r>
            <a:r>
              <a:rPr lang="en-US" altLang="zh-CN" sz="2800" baseline="-25000" dirty="0"/>
              <a:t>2</a:t>
            </a:r>
            <a:r>
              <a:rPr lang="zh-CN" altLang="zh-CN" sz="2800" dirty="0"/>
              <a:t>中的少量</a:t>
            </a:r>
            <a:r>
              <a:rPr lang="en-US" altLang="zh-CN" sz="2800" dirty="0" err="1"/>
              <a:t>HCl,C</a:t>
            </a:r>
            <a:r>
              <a:rPr lang="zh-CN" altLang="zh-CN" sz="2800" dirty="0"/>
              <a:t>项符合题意</a:t>
            </a:r>
            <a:r>
              <a:rPr lang="en-US" altLang="zh-CN" sz="2800" dirty="0"/>
              <a:t>;K</a:t>
            </a:r>
            <a:r>
              <a:rPr lang="en-US" altLang="zh-CN" sz="2800" baseline="-25000" dirty="0"/>
              <a:t>2</a:t>
            </a:r>
            <a:r>
              <a:rPr lang="en-US" altLang="zh-CN" sz="2800" dirty="0"/>
              <a:t>Cr</a:t>
            </a:r>
            <a:r>
              <a:rPr lang="en-US" altLang="zh-CN" sz="2800" baseline="-25000" dirty="0"/>
              <a:t>2</a:t>
            </a:r>
            <a:r>
              <a:rPr lang="en-US" altLang="zh-CN" sz="2800" dirty="0"/>
              <a:t>O</a:t>
            </a:r>
            <a:r>
              <a:rPr lang="en-US" altLang="zh-CN" sz="2800" baseline="-25000" dirty="0"/>
              <a:t>7</a:t>
            </a:r>
            <a:r>
              <a:rPr lang="zh-CN" altLang="zh-CN" sz="2800" dirty="0"/>
              <a:t>具有强氧化性</a:t>
            </a:r>
            <a:r>
              <a:rPr lang="en-US" altLang="zh-CN" sz="2800" dirty="0"/>
              <a:t>,</a:t>
            </a:r>
            <a:r>
              <a:rPr lang="zh-CN" altLang="zh-CN" sz="2800" dirty="0"/>
              <a:t>会氧化碱式滴定管中的橡胶管</a:t>
            </a:r>
            <a:r>
              <a:rPr lang="en-US" altLang="zh-CN" sz="2800" dirty="0"/>
              <a:t>,</a:t>
            </a:r>
            <a:r>
              <a:rPr lang="zh-CN" altLang="zh-CN" sz="2800" dirty="0"/>
              <a:t>应该用酸式滴定管量取</a:t>
            </a:r>
            <a:r>
              <a:rPr lang="en-US" altLang="zh-CN" sz="2800" dirty="0"/>
              <a:t>K</a:t>
            </a:r>
            <a:r>
              <a:rPr lang="en-US" altLang="zh-CN" sz="2800" baseline="-25000" dirty="0"/>
              <a:t>2</a:t>
            </a:r>
            <a:r>
              <a:rPr lang="en-US" altLang="zh-CN" sz="2800" dirty="0"/>
              <a:t>Cr</a:t>
            </a:r>
            <a:r>
              <a:rPr lang="en-US" altLang="zh-CN" sz="2800" baseline="-25000" dirty="0"/>
              <a:t>2</a:t>
            </a:r>
            <a:r>
              <a:rPr lang="en-US" altLang="zh-CN" sz="2800" dirty="0"/>
              <a:t>O</a:t>
            </a:r>
            <a:r>
              <a:rPr lang="en-US" altLang="zh-CN" sz="2800" baseline="-25000" dirty="0"/>
              <a:t>7</a:t>
            </a:r>
            <a:r>
              <a:rPr lang="zh-CN" altLang="zh-CN" sz="2800" dirty="0"/>
              <a:t>溶液</a:t>
            </a:r>
            <a:r>
              <a:rPr lang="en-US" altLang="zh-CN" sz="2800" dirty="0"/>
              <a:t>,D</a:t>
            </a:r>
            <a:r>
              <a:rPr lang="zh-CN" altLang="zh-CN" sz="2800" dirty="0"/>
              <a:t>项不符合题意。</a:t>
            </a:r>
            <a:endParaRPr lang="en-US" altLang="zh-CN" sz="2800" dirty="0"/>
          </a:p>
          <a:p>
            <a:pPr>
              <a:lnSpc>
                <a:spcPct val="150000"/>
              </a:lnSpc>
            </a:pPr>
            <a:endParaRPr lang="zh-CN" altLang="zh-CN" sz="2800" dirty="0"/>
          </a:p>
          <a:p>
            <a:pPr>
              <a:lnSpc>
                <a:spcPct val="150000"/>
              </a:lnSpc>
            </a:pPr>
            <a:r>
              <a:rPr lang="zh-CN" altLang="zh-CN" sz="2800" b="1" dirty="0">
                <a:solidFill>
                  <a:srgbClr val="DA251C"/>
                </a:solidFill>
              </a:rPr>
              <a:t>答案　</a:t>
            </a:r>
            <a:r>
              <a:rPr lang="en-US" altLang="zh-CN" sz="2800" dirty="0"/>
              <a:t>C</a:t>
            </a:r>
            <a:endParaRPr lang="zh-CN" altLang="zh-CN" sz="2800" dirty="0"/>
          </a:p>
        </p:txBody>
      </p:sp>
    </p:spTree>
    <p:extLst>
      <p:ext uri="{BB962C8B-B14F-4D97-AF65-F5344CB8AC3E}">
        <p14:creationId xmlns:p14="http://schemas.microsoft.com/office/powerpoint/2010/main" val="311687124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6" name="矩形 5"/>
          <p:cNvSpPr/>
          <p:nvPr/>
        </p:nvSpPr>
        <p:spPr>
          <a:xfrm>
            <a:off x="718457" y="-1"/>
            <a:ext cx="3483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DA251C"/>
              </a:solidFill>
            </a:endParaRPr>
          </a:p>
        </p:txBody>
      </p:sp>
      <p:sp>
        <p:nvSpPr>
          <p:cNvPr id="7" name="矩形 6"/>
          <p:cNvSpPr/>
          <p:nvPr/>
        </p:nvSpPr>
        <p:spPr>
          <a:xfrm>
            <a:off x="990600" y="-2"/>
            <a:ext cx="6629400"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dirty="0">
                <a:solidFill>
                  <a:srgbClr val="DA251C"/>
                </a:solidFill>
                <a:ea typeface="微软雅黑" panose="020B0503020204020204" pitchFamily="34" charset="-122"/>
              </a:rPr>
              <a:t>方法</a:t>
            </a:r>
            <a:r>
              <a:rPr lang="en-US" altLang="zh-CN" sz="2800" dirty="0">
                <a:solidFill>
                  <a:srgbClr val="DA251C"/>
                </a:solidFill>
                <a:ea typeface="微软雅黑" panose="020B0503020204020204" pitchFamily="34" charset="-122"/>
              </a:rPr>
              <a:t>2   </a:t>
            </a:r>
            <a:r>
              <a:rPr lang="zh-CN" altLang="en-US" sz="2800" dirty="0">
                <a:solidFill>
                  <a:srgbClr val="DA251C"/>
                </a:solidFill>
                <a:ea typeface="微软雅黑" panose="020B0503020204020204" pitchFamily="34" charset="-122"/>
              </a:rPr>
              <a:t>气体的制备、净化、干燥和收集</a:t>
            </a:r>
          </a:p>
        </p:txBody>
      </p:sp>
      <p:sp>
        <p:nvSpPr>
          <p:cNvPr id="2" name="矩形 1"/>
          <p:cNvSpPr/>
          <p:nvPr/>
        </p:nvSpPr>
        <p:spPr>
          <a:xfrm>
            <a:off x="234043" y="775736"/>
            <a:ext cx="11723913" cy="3323987"/>
          </a:xfrm>
          <a:prstGeom prst="rect">
            <a:avLst/>
          </a:prstGeom>
        </p:spPr>
        <p:txBody>
          <a:bodyPr wrap="square">
            <a:spAutoFit/>
          </a:bodyPr>
          <a:lstStyle/>
          <a:p>
            <a:pPr>
              <a:lnSpc>
                <a:spcPct val="150000"/>
              </a:lnSpc>
              <a:spcAft>
                <a:spcPts val="0"/>
              </a:spcAft>
            </a:pPr>
            <a:r>
              <a:rPr lang="zh-CN" altLang="en-US" sz="2800" b="1" dirty="0">
                <a:solidFill>
                  <a:srgbClr val="DA251C"/>
                </a:solidFill>
                <a:cs typeface="Times New Roman" panose="02020603050405020304" pitchFamily="18" charset="0"/>
              </a:rPr>
              <a:t>方法解读：</a:t>
            </a:r>
            <a:endParaRPr lang="en-US" altLang="zh-CN" sz="2800" b="1" dirty="0">
              <a:solidFill>
                <a:srgbClr val="DA251C"/>
              </a:solidFill>
              <a:cs typeface="Times New Roman" panose="02020603050405020304" pitchFamily="18" charset="0"/>
            </a:endParaRPr>
          </a:p>
          <a:p>
            <a:pPr>
              <a:lnSpc>
                <a:spcPct val="150000"/>
              </a:lnSpc>
            </a:pPr>
            <a:r>
              <a:rPr lang="zh-CN" altLang="en-US" sz="2800" dirty="0"/>
              <a:t>有关气体的制备与性质的实验是中学化学实验的重要内容</a:t>
            </a:r>
            <a:r>
              <a:rPr lang="en-US" altLang="zh-CN" sz="2800" dirty="0"/>
              <a:t>,</a:t>
            </a:r>
            <a:r>
              <a:rPr lang="zh-CN" altLang="en-US" sz="2800" dirty="0"/>
              <a:t>主要涉及试剂的选择及取用、仪器的选择及组装、物质的加热等多项基本实验操作</a:t>
            </a:r>
            <a:r>
              <a:rPr lang="en-US" altLang="zh-CN" sz="2800" dirty="0"/>
              <a:t>,</a:t>
            </a:r>
            <a:r>
              <a:rPr lang="zh-CN" altLang="en-US" sz="2800" dirty="0"/>
              <a:t>具有较强的综合性。</a:t>
            </a:r>
          </a:p>
          <a:p>
            <a:pPr>
              <a:lnSpc>
                <a:spcPct val="150000"/>
              </a:lnSpc>
            </a:pPr>
            <a:r>
              <a:rPr lang="en-US" altLang="zh-CN" sz="2800" b="1" dirty="0"/>
              <a:t>1.</a:t>
            </a:r>
            <a:r>
              <a:rPr lang="zh-CN" altLang="en-US" sz="2800" b="1" dirty="0"/>
              <a:t>常见气体的制备流程</a:t>
            </a:r>
          </a:p>
        </p:txBody>
      </p:sp>
      <p:pic>
        <p:nvPicPr>
          <p:cNvPr id="8" name="图片 7">
            <a:extLst>
              <a:ext uri="{FF2B5EF4-FFF2-40B4-BE49-F238E27FC236}">
                <a16:creationId xmlns="" xmlns:a16="http://schemas.microsoft.com/office/drawing/2014/main" id="{2F8CA4C7-9396-4CA0-9DE5-EC52D482A967}"/>
              </a:ext>
            </a:extLst>
          </p:cNvPr>
          <p:cNvPicPr/>
          <p:nvPr/>
        </p:nvPicPr>
        <p:blipFill>
          <a:blip r:embed="rId2"/>
          <a:stretch>
            <a:fillRect/>
          </a:stretch>
        </p:blipFill>
        <p:spPr>
          <a:xfrm>
            <a:off x="1672155" y="4693602"/>
            <a:ext cx="668973" cy="385695"/>
          </a:xfrm>
          <a:prstGeom prst="rect">
            <a:avLst/>
          </a:prstGeom>
        </p:spPr>
      </p:pic>
      <p:sp>
        <p:nvSpPr>
          <p:cNvPr id="9" name="矩形 8">
            <a:extLst>
              <a:ext uri="{FF2B5EF4-FFF2-40B4-BE49-F238E27FC236}">
                <a16:creationId xmlns="" xmlns:a16="http://schemas.microsoft.com/office/drawing/2014/main" id="{1B050B7B-16F1-49EA-B91A-8AFED900EC2D}"/>
              </a:ext>
            </a:extLst>
          </p:cNvPr>
          <p:cNvSpPr/>
          <p:nvPr/>
        </p:nvSpPr>
        <p:spPr>
          <a:xfrm>
            <a:off x="653143" y="4237628"/>
            <a:ext cx="997857" cy="1384995"/>
          </a:xfrm>
          <a:prstGeom prst="rect">
            <a:avLst/>
          </a:prstGeom>
          <a:ln>
            <a:solidFill>
              <a:schemeClr val="tx1"/>
            </a:solidFill>
          </a:ln>
        </p:spPr>
        <p:txBody>
          <a:bodyPr wrap="square">
            <a:spAutoFit/>
          </a:bodyPr>
          <a:lstStyle/>
          <a:p>
            <a:pPr algn="ctr">
              <a:lnSpc>
                <a:spcPct val="150000"/>
              </a:lnSpc>
            </a:pPr>
            <a:r>
              <a:rPr lang="zh-CN" altLang="en-US" sz="2800" dirty="0"/>
              <a:t>发生</a:t>
            </a:r>
          </a:p>
          <a:p>
            <a:pPr algn="ctr">
              <a:lnSpc>
                <a:spcPct val="150000"/>
              </a:lnSpc>
            </a:pPr>
            <a:r>
              <a:rPr lang="zh-CN" altLang="en-US" sz="2800" dirty="0"/>
              <a:t>装置</a:t>
            </a:r>
            <a:endParaRPr lang="zh-CN" altLang="zh-CN" sz="2800" dirty="0"/>
          </a:p>
        </p:txBody>
      </p:sp>
      <p:sp>
        <p:nvSpPr>
          <p:cNvPr id="10" name="矩形 9">
            <a:extLst>
              <a:ext uri="{FF2B5EF4-FFF2-40B4-BE49-F238E27FC236}">
                <a16:creationId xmlns="" xmlns:a16="http://schemas.microsoft.com/office/drawing/2014/main" id="{75E11B93-C66A-4E3B-BE11-27A7216BFDBA}"/>
              </a:ext>
            </a:extLst>
          </p:cNvPr>
          <p:cNvSpPr/>
          <p:nvPr/>
        </p:nvSpPr>
        <p:spPr>
          <a:xfrm>
            <a:off x="2354943" y="4237628"/>
            <a:ext cx="997857" cy="1384995"/>
          </a:xfrm>
          <a:prstGeom prst="rect">
            <a:avLst/>
          </a:prstGeom>
          <a:ln>
            <a:solidFill>
              <a:schemeClr val="tx1"/>
            </a:solidFill>
          </a:ln>
        </p:spPr>
        <p:txBody>
          <a:bodyPr wrap="square">
            <a:spAutoFit/>
          </a:bodyPr>
          <a:lstStyle/>
          <a:p>
            <a:pPr algn="ctr">
              <a:lnSpc>
                <a:spcPct val="150000"/>
              </a:lnSpc>
            </a:pPr>
            <a:r>
              <a:rPr lang="zh-CN" altLang="zh-CN" sz="2800" dirty="0"/>
              <a:t>净化</a:t>
            </a:r>
            <a:r>
              <a:rPr lang="en-US" altLang="zh-CN" sz="2800" dirty="0"/>
              <a:t/>
            </a:r>
            <a:br>
              <a:rPr lang="en-US" altLang="zh-CN" sz="2800" dirty="0"/>
            </a:br>
            <a:r>
              <a:rPr lang="zh-CN" altLang="zh-CN" sz="2800" dirty="0"/>
              <a:t>装置</a:t>
            </a:r>
          </a:p>
        </p:txBody>
      </p:sp>
      <p:sp>
        <p:nvSpPr>
          <p:cNvPr id="11" name="矩形 10">
            <a:extLst>
              <a:ext uri="{FF2B5EF4-FFF2-40B4-BE49-F238E27FC236}">
                <a16:creationId xmlns="" xmlns:a16="http://schemas.microsoft.com/office/drawing/2014/main" id="{F683491C-BC9E-4A9E-A468-1D3C82DDE29D}"/>
              </a:ext>
            </a:extLst>
          </p:cNvPr>
          <p:cNvSpPr/>
          <p:nvPr/>
        </p:nvSpPr>
        <p:spPr>
          <a:xfrm>
            <a:off x="4092122" y="4275811"/>
            <a:ext cx="997857" cy="1308628"/>
          </a:xfrm>
          <a:prstGeom prst="rect">
            <a:avLst/>
          </a:prstGeom>
          <a:ln>
            <a:solidFill>
              <a:schemeClr val="tx1"/>
            </a:solidFill>
          </a:ln>
        </p:spPr>
        <p:txBody>
          <a:bodyPr wrap="square">
            <a:spAutoFit/>
          </a:bodyPr>
          <a:lstStyle/>
          <a:p>
            <a:pPr algn="ctr">
              <a:lnSpc>
                <a:spcPct val="150000"/>
              </a:lnSpc>
            </a:pPr>
            <a:r>
              <a:rPr lang="zh-CN" altLang="zh-CN" sz="2800" dirty="0"/>
              <a:t>干燥</a:t>
            </a:r>
            <a:r>
              <a:rPr lang="en-US" altLang="zh-CN" sz="2800" dirty="0"/>
              <a:t/>
            </a:r>
            <a:br>
              <a:rPr lang="en-US" altLang="zh-CN" sz="2800" dirty="0"/>
            </a:br>
            <a:r>
              <a:rPr lang="zh-CN" altLang="zh-CN" sz="2800" dirty="0"/>
              <a:t>装置</a:t>
            </a:r>
          </a:p>
        </p:txBody>
      </p:sp>
      <p:sp>
        <p:nvSpPr>
          <p:cNvPr id="12" name="矩形 11">
            <a:extLst>
              <a:ext uri="{FF2B5EF4-FFF2-40B4-BE49-F238E27FC236}">
                <a16:creationId xmlns="" xmlns:a16="http://schemas.microsoft.com/office/drawing/2014/main" id="{CFFF59B2-37A8-461A-AF22-85053D817CE0}"/>
              </a:ext>
            </a:extLst>
          </p:cNvPr>
          <p:cNvSpPr/>
          <p:nvPr/>
        </p:nvSpPr>
        <p:spPr>
          <a:xfrm>
            <a:off x="5824254" y="4275811"/>
            <a:ext cx="2043797" cy="1308628"/>
          </a:xfrm>
          <a:prstGeom prst="rect">
            <a:avLst/>
          </a:prstGeom>
          <a:ln>
            <a:solidFill>
              <a:schemeClr val="tx1"/>
            </a:solidFill>
          </a:ln>
        </p:spPr>
        <p:txBody>
          <a:bodyPr wrap="square">
            <a:spAutoFit/>
          </a:bodyPr>
          <a:lstStyle/>
          <a:p>
            <a:pPr algn="ctr">
              <a:lnSpc>
                <a:spcPct val="150000"/>
              </a:lnSpc>
            </a:pPr>
            <a:r>
              <a:rPr lang="zh-CN" altLang="zh-CN" sz="2800" dirty="0"/>
              <a:t>收集或性质实验装置</a:t>
            </a:r>
          </a:p>
        </p:txBody>
      </p:sp>
      <p:sp>
        <p:nvSpPr>
          <p:cNvPr id="13" name="矩形 12">
            <a:extLst>
              <a:ext uri="{FF2B5EF4-FFF2-40B4-BE49-F238E27FC236}">
                <a16:creationId xmlns="" xmlns:a16="http://schemas.microsoft.com/office/drawing/2014/main" id="{913FC5F1-41EB-4184-97F4-C86ACCDE1155}"/>
              </a:ext>
            </a:extLst>
          </p:cNvPr>
          <p:cNvSpPr/>
          <p:nvPr/>
        </p:nvSpPr>
        <p:spPr>
          <a:xfrm>
            <a:off x="8596883" y="4275811"/>
            <a:ext cx="1342573" cy="1308628"/>
          </a:xfrm>
          <a:prstGeom prst="rect">
            <a:avLst/>
          </a:prstGeom>
          <a:ln>
            <a:solidFill>
              <a:schemeClr val="tx1"/>
            </a:solidFill>
          </a:ln>
        </p:spPr>
        <p:txBody>
          <a:bodyPr wrap="square">
            <a:spAutoFit/>
          </a:bodyPr>
          <a:lstStyle/>
          <a:p>
            <a:pPr algn="ctr">
              <a:lnSpc>
                <a:spcPct val="150000"/>
              </a:lnSpc>
            </a:pPr>
            <a:r>
              <a:rPr lang="zh-CN" altLang="zh-CN" sz="2800" dirty="0"/>
              <a:t>尾气处</a:t>
            </a:r>
            <a:r>
              <a:rPr lang="en-US" altLang="zh-CN" sz="2800" dirty="0"/>
              <a:t/>
            </a:r>
            <a:br>
              <a:rPr lang="en-US" altLang="zh-CN" sz="2800" dirty="0"/>
            </a:br>
            <a:r>
              <a:rPr lang="zh-CN" altLang="zh-CN" sz="2800" dirty="0"/>
              <a:t>理装置</a:t>
            </a:r>
          </a:p>
        </p:txBody>
      </p:sp>
      <p:pic>
        <p:nvPicPr>
          <p:cNvPr id="14" name="图片 13">
            <a:extLst>
              <a:ext uri="{FF2B5EF4-FFF2-40B4-BE49-F238E27FC236}">
                <a16:creationId xmlns="" xmlns:a16="http://schemas.microsoft.com/office/drawing/2014/main" id="{BEE99118-4DC4-4AE1-9D0E-5ED9B8D1362D}"/>
              </a:ext>
            </a:extLst>
          </p:cNvPr>
          <p:cNvPicPr/>
          <p:nvPr/>
        </p:nvPicPr>
        <p:blipFill>
          <a:blip r:embed="rId2"/>
          <a:stretch>
            <a:fillRect/>
          </a:stretch>
        </p:blipFill>
        <p:spPr>
          <a:xfrm>
            <a:off x="3381624" y="4693602"/>
            <a:ext cx="668973" cy="385695"/>
          </a:xfrm>
          <a:prstGeom prst="rect">
            <a:avLst/>
          </a:prstGeom>
        </p:spPr>
      </p:pic>
      <p:pic>
        <p:nvPicPr>
          <p:cNvPr id="15" name="图片 14">
            <a:extLst>
              <a:ext uri="{FF2B5EF4-FFF2-40B4-BE49-F238E27FC236}">
                <a16:creationId xmlns="" xmlns:a16="http://schemas.microsoft.com/office/drawing/2014/main" id="{83D0D5C6-9457-48D1-B817-9E94B86EC4CE}"/>
              </a:ext>
            </a:extLst>
          </p:cNvPr>
          <p:cNvPicPr/>
          <p:nvPr/>
        </p:nvPicPr>
        <p:blipFill>
          <a:blip r:embed="rId2"/>
          <a:stretch>
            <a:fillRect/>
          </a:stretch>
        </p:blipFill>
        <p:spPr>
          <a:xfrm>
            <a:off x="5122630" y="4693602"/>
            <a:ext cx="668973" cy="385695"/>
          </a:xfrm>
          <a:prstGeom prst="rect">
            <a:avLst/>
          </a:prstGeom>
        </p:spPr>
      </p:pic>
      <p:pic>
        <p:nvPicPr>
          <p:cNvPr id="16" name="图片 15">
            <a:extLst>
              <a:ext uri="{FF2B5EF4-FFF2-40B4-BE49-F238E27FC236}">
                <a16:creationId xmlns="" xmlns:a16="http://schemas.microsoft.com/office/drawing/2014/main" id="{5D422E45-3E4A-4E27-91BD-35DD74080075}"/>
              </a:ext>
            </a:extLst>
          </p:cNvPr>
          <p:cNvPicPr/>
          <p:nvPr/>
        </p:nvPicPr>
        <p:blipFill>
          <a:blip r:embed="rId2"/>
          <a:stretch>
            <a:fillRect/>
          </a:stretch>
        </p:blipFill>
        <p:spPr>
          <a:xfrm>
            <a:off x="7900702" y="4693602"/>
            <a:ext cx="668973" cy="385695"/>
          </a:xfrm>
          <a:prstGeom prst="rect">
            <a:avLst/>
          </a:prstGeom>
        </p:spPr>
      </p:pic>
    </p:spTree>
    <p:extLst>
      <p:ext uri="{BB962C8B-B14F-4D97-AF65-F5344CB8AC3E}">
        <p14:creationId xmlns:p14="http://schemas.microsoft.com/office/powerpoint/2010/main" val="164402406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矩形 13">
            <a:extLst>
              <a:ext uri="{FF2B5EF4-FFF2-40B4-BE49-F238E27FC236}">
                <a16:creationId xmlns="" xmlns:a16="http://schemas.microsoft.com/office/drawing/2014/main" id="{4C428A8C-D3DE-4E7B-AD67-44C27127D522}"/>
              </a:ext>
            </a:extLst>
          </p:cNvPr>
          <p:cNvSpPr/>
          <p:nvPr/>
        </p:nvSpPr>
        <p:spPr>
          <a:xfrm>
            <a:off x="9267824" y="0"/>
            <a:ext cx="194512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专题二十二  化学实验基础</a:t>
            </a:r>
          </a:p>
        </p:txBody>
      </p:sp>
      <p:sp>
        <p:nvSpPr>
          <p:cNvPr id="13" name="矩形 12">
            <a:extLst>
              <a:ext uri="{FF2B5EF4-FFF2-40B4-BE49-F238E27FC236}">
                <a16:creationId xmlns="" xmlns:a16="http://schemas.microsoft.com/office/drawing/2014/main" id="{DF0DDE4E-6CE9-4310-B4BF-80DFEA9AACE6}"/>
              </a:ext>
            </a:extLst>
          </p:cNvPr>
          <p:cNvSpPr/>
          <p:nvPr/>
        </p:nvSpPr>
        <p:spPr>
          <a:xfrm>
            <a:off x="234043" y="242910"/>
            <a:ext cx="11723913" cy="6555641"/>
          </a:xfrm>
          <a:prstGeom prst="rect">
            <a:avLst/>
          </a:prstGeom>
        </p:spPr>
        <p:txBody>
          <a:bodyPr wrap="square">
            <a:spAutoFit/>
          </a:bodyPr>
          <a:lstStyle/>
          <a:p>
            <a:pPr>
              <a:lnSpc>
                <a:spcPct val="150000"/>
              </a:lnSpc>
            </a:pPr>
            <a:r>
              <a:rPr lang="en-US" altLang="zh-CN" sz="2800" b="1" dirty="0"/>
              <a:t>2.</a:t>
            </a:r>
            <a:r>
              <a:rPr lang="zh-CN" altLang="zh-CN" sz="2800" b="1" dirty="0"/>
              <a:t>气体制备实验的操作顺序</a:t>
            </a:r>
          </a:p>
          <a:p>
            <a:pPr>
              <a:lnSpc>
                <a:spcPct val="150000"/>
              </a:lnSpc>
            </a:pPr>
            <a:r>
              <a:rPr lang="en-US" altLang="zh-CN" sz="2800" dirty="0"/>
              <a:t>(1)</a:t>
            </a:r>
            <a:r>
              <a:rPr lang="zh-CN" altLang="zh-CN" sz="2800" dirty="0"/>
              <a:t>仪器安装顺序</a:t>
            </a:r>
          </a:p>
          <a:p>
            <a:pPr>
              <a:lnSpc>
                <a:spcPct val="150000"/>
              </a:lnSpc>
            </a:pPr>
            <a:r>
              <a:rPr lang="en-US" altLang="zh-CN" sz="2800" dirty="0"/>
              <a:t>①</a:t>
            </a:r>
            <a:r>
              <a:rPr lang="zh-CN" altLang="zh-CN" sz="2800" dirty="0"/>
              <a:t>由下到上</a:t>
            </a:r>
            <a:r>
              <a:rPr lang="en-US" altLang="zh-CN" sz="2800" dirty="0"/>
              <a:t>(</a:t>
            </a:r>
            <a:r>
              <a:rPr lang="zh-CN" altLang="zh-CN" sz="2800" dirty="0"/>
              <a:t>如制氯气的发生装置安装顺序</a:t>
            </a:r>
            <a:r>
              <a:rPr lang="en-US" altLang="zh-CN" sz="2800" dirty="0"/>
              <a:t>:</a:t>
            </a:r>
            <a:r>
              <a:rPr lang="zh-CN" altLang="zh-CN" sz="2800" dirty="0"/>
              <a:t>放铁架台</a:t>
            </a:r>
            <a:r>
              <a:rPr lang="en-US" altLang="zh-CN" sz="2800" dirty="0"/>
              <a:t>→</a:t>
            </a:r>
            <a:r>
              <a:rPr lang="zh-CN" altLang="zh-CN" sz="2800" dirty="0"/>
              <a:t>摆酒精灯</a:t>
            </a:r>
            <a:r>
              <a:rPr lang="en-US" altLang="zh-CN" sz="2800" dirty="0"/>
              <a:t>→</a:t>
            </a:r>
            <a:r>
              <a:rPr lang="zh-CN" altLang="zh-CN" sz="2800" dirty="0"/>
              <a:t>固定铁圈</a:t>
            </a:r>
            <a:r>
              <a:rPr lang="en-US" altLang="zh-CN" sz="2800" dirty="0"/>
              <a:t>→</a:t>
            </a:r>
            <a:r>
              <a:rPr lang="zh-CN" altLang="zh-CN" sz="2800" dirty="0"/>
              <a:t>放置石棉网</a:t>
            </a:r>
            <a:r>
              <a:rPr lang="en-US" altLang="zh-CN" sz="2800" dirty="0"/>
              <a:t>→</a:t>
            </a:r>
            <a:r>
              <a:rPr lang="zh-CN" altLang="zh-CN" sz="2800" dirty="0"/>
              <a:t>固定圆底烧瓶</a:t>
            </a:r>
            <a:r>
              <a:rPr lang="en-US" altLang="zh-CN" sz="2800" dirty="0"/>
              <a:t>)</a:t>
            </a:r>
            <a:r>
              <a:rPr lang="zh-CN" altLang="zh-CN" sz="2800" dirty="0"/>
              <a:t>。</a:t>
            </a:r>
          </a:p>
          <a:p>
            <a:pPr>
              <a:lnSpc>
                <a:spcPct val="150000"/>
              </a:lnSpc>
            </a:pPr>
            <a:r>
              <a:rPr lang="en-US" altLang="zh-CN" sz="2800" dirty="0"/>
              <a:t>②</a:t>
            </a:r>
            <a:r>
              <a:rPr lang="zh-CN" altLang="zh-CN" sz="2800" dirty="0"/>
              <a:t>从左到右</a:t>
            </a:r>
            <a:r>
              <a:rPr lang="en-US" altLang="zh-CN" sz="2800" dirty="0"/>
              <a:t>(</a:t>
            </a:r>
            <a:r>
              <a:rPr lang="zh-CN" altLang="zh-CN" sz="2800" dirty="0"/>
              <a:t>如制氯气</a:t>
            </a:r>
            <a:r>
              <a:rPr lang="en-US" altLang="zh-CN" sz="2800" dirty="0"/>
              <a:t>:</a:t>
            </a:r>
            <a:r>
              <a:rPr lang="zh-CN" altLang="zh-CN" sz="2800" dirty="0"/>
              <a:t>发生装置</a:t>
            </a:r>
            <a:r>
              <a:rPr lang="en-US" altLang="zh-CN" sz="2800" dirty="0"/>
              <a:t>→</a:t>
            </a:r>
            <a:r>
              <a:rPr lang="zh-CN" altLang="zh-CN" sz="2800" dirty="0"/>
              <a:t>净化装置</a:t>
            </a:r>
            <a:r>
              <a:rPr lang="en-US" altLang="zh-CN" sz="2800" dirty="0"/>
              <a:t>→</a:t>
            </a:r>
            <a:r>
              <a:rPr lang="zh-CN" altLang="zh-CN" sz="2800" dirty="0"/>
              <a:t>干燥装置</a:t>
            </a:r>
            <a:r>
              <a:rPr lang="en-US" altLang="zh-CN" sz="2800" dirty="0"/>
              <a:t>→</a:t>
            </a:r>
            <a:r>
              <a:rPr lang="zh-CN" altLang="zh-CN" sz="2800" dirty="0"/>
              <a:t>收集装置</a:t>
            </a:r>
            <a:r>
              <a:rPr lang="en-US" altLang="zh-CN" sz="2800" dirty="0"/>
              <a:t>→</a:t>
            </a:r>
            <a:r>
              <a:rPr lang="zh-CN" altLang="zh-CN" sz="2800" dirty="0"/>
              <a:t>尾气处理装置</a:t>
            </a:r>
            <a:r>
              <a:rPr lang="en-US" altLang="zh-CN" sz="2800" dirty="0"/>
              <a:t>)</a:t>
            </a:r>
            <a:r>
              <a:rPr lang="zh-CN" altLang="zh-CN" sz="2800" dirty="0"/>
              <a:t>。</a:t>
            </a:r>
          </a:p>
          <a:p>
            <a:pPr>
              <a:lnSpc>
                <a:spcPct val="150000"/>
              </a:lnSpc>
            </a:pPr>
            <a:r>
              <a:rPr lang="en-US" altLang="zh-CN" sz="2800" dirty="0"/>
              <a:t>③</a:t>
            </a:r>
            <a:r>
              <a:rPr lang="zh-CN" altLang="zh-CN" sz="2800" dirty="0"/>
              <a:t>先塞后定</a:t>
            </a:r>
            <a:r>
              <a:rPr lang="en-US" altLang="zh-CN" sz="2800" dirty="0"/>
              <a:t>(</a:t>
            </a:r>
            <a:r>
              <a:rPr lang="zh-CN" altLang="zh-CN" sz="2800" dirty="0"/>
              <a:t>把带导管的橡胶塞在烧瓶固定前塞好</a:t>
            </a:r>
            <a:r>
              <a:rPr lang="en-US" altLang="zh-CN" sz="2800" dirty="0"/>
              <a:t>,</a:t>
            </a:r>
            <a:r>
              <a:rPr lang="zh-CN" altLang="zh-CN" sz="2800" dirty="0"/>
              <a:t>以免烧瓶固定后因不宜用力而塞不紧或因用力过猛而损坏</a:t>
            </a:r>
            <a:r>
              <a:rPr lang="en-US" altLang="zh-CN" sz="2800" dirty="0"/>
              <a:t>)</a:t>
            </a:r>
            <a:r>
              <a:rPr lang="zh-CN" altLang="zh-CN" sz="2800" dirty="0"/>
              <a:t>。</a:t>
            </a:r>
          </a:p>
          <a:p>
            <a:pPr>
              <a:lnSpc>
                <a:spcPct val="150000"/>
              </a:lnSpc>
            </a:pPr>
            <a:r>
              <a:rPr lang="en-US" altLang="zh-CN" sz="2800" dirty="0"/>
              <a:t>(2)</a:t>
            </a:r>
            <a:r>
              <a:rPr lang="zh-CN" altLang="zh-CN" sz="2800" dirty="0"/>
              <a:t>试剂添加顺序</a:t>
            </a:r>
          </a:p>
          <a:p>
            <a:pPr>
              <a:lnSpc>
                <a:spcPct val="150000"/>
              </a:lnSpc>
            </a:pPr>
            <a:r>
              <a:rPr lang="zh-CN" altLang="zh-CN" sz="2800" dirty="0"/>
              <a:t>固体先放入</a:t>
            </a:r>
            <a:r>
              <a:rPr lang="en-US" altLang="zh-CN" sz="2800" dirty="0"/>
              <a:t>,</a:t>
            </a:r>
            <a:r>
              <a:rPr lang="zh-CN" altLang="zh-CN" sz="2800" dirty="0"/>
              <a:t>液体后滴加</a:t>
            </a:r>
            <a:r>
              <a:rPr lang="en-US" altLang="zh-CN" sz="2800" dirty="0"/>
              <a:t>(</a:t>
            </a:r>
            <a:r>
              <a:rPr lang="zh-CN" altLang="zh-CN" sz="2800" dirty="0"/>
              <a:t>即先固后液</a:t>
            </a:r>
            <a:r>
              <a:rPr lang="en-US" altLang="zh-CN" sz="2800" dirty="0"/>
              <a:t>)</a:t>
            </a:r>
            <a:r>
              <a:rPr lang="zh-CN" altLang="zh-CN" sz="2800" dirty="0"/>
              <a:t>。</a:t>
            </a:r>
          </a:p>
        </p:txBody>
      </p:sp>
    </p:spTree>
    <p:extLst>
      <p:ext uri="{BB962C8B-B14F-4D97-AF65-F5344CB8AC3E}">
        <p14:creationId xmlns:p14="http://schemas.microsoft.com/office/powerpoint/2010/main" val="246295046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矩形 13">
            <a:extLst>
              <a:ext uri="{FF2B5EF4-FFF2-40B4-BE49-F238E27FC236}">
                <a16:creationId xmlns="" xmlns:a16="http://schemas.microsoft.com/office/drawing/2014/main" id="{4C428A8C-D3DE-4E7B-AD67-44C27127D522}"/>
              </a:ext>
            </a:extLst>
          </p:cNvPr>
          <p:cNvSpPr/>
          <p:nvPr/>
        </p:nvSpPr>
        <p:spPr>
          <a:xfrm>
            <a:off x="9267824" y="0"/>
            <a:ext cx="194512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专题二十二  化学实验基础</a:t>
            </a:r>
          </a:p>
        </p:txBody>
      </p:sp>
      <p:sp>
        <p:nvSpPr>
          <p:cNvPr id="13" name="矩形 12">
            <a:extLst>
              <a:ext uri="{FF2B5EF4-FFF2-40B4-BE49-F238E27FC236}">
                <a16:creationId xmlns="" xmlns:a16="http://schemas.microsoft.com/office/drawing/2014/main" id="{DF0DDE4E-6CE9-4310-B4BF-80DFEA9AACE6}"/>
              </a:ext>
            </a:extLst>
          </p:cNvPr>
          <p:cNvSpPr/>
          <p:nvPr/>
        </p:nvSpPr>
        <p:spPr>
          <a:xfrm>
            <a:off x="234043" y="395310"/>
            <a:ext cx="11723913" cy="5909310"/>
          </a:xfrm>
          <a:prstGeom prst="rect">
            <a:avLst/>
          </a:prstGeom>
        </p:spPr>
        <p:txBody>
          <a:bodyPr wrap="square">
            <a:spAutoFit/>
          </a:bodyPr>
          <a:lstStyle/>
          <a:p>
            <a:pPr>
              <a:lnSpc>
                <a:spcPct val="150000"/>
              </a:lnSpc>
            </a:pPr>
            <a:r>
              <a:rPr lang="en-US" altLang="zh-CN" sz="2800" dirty="0"/>
              <a:t>(3)</a:t>
            </a:r>
            <a:r>
              <a:rPr lang="zh-CN" altLang="zh-CN" sz="2800" dirty="0"/>
              <a:t>其他操作顺序</a:t>
            </a:r>
          </a:p>
          <a:p>
            <a:pPr>
              <a:lnSpc>
                <a:spcPct val="150000"/>
              </a:lnSpc>
            </a:pPr>
            <a:r>
              <a:rPr lang="zh-CN" altLang="zh-CN" sz="2800" dirty="0"/>
              <a:t>先检查气密性</a:t>
            </a:r>
            <a:r>
              <a:rPr lang="en-US" altLang="zh-CN" sz="2800" dirty="0"/>
              <a:t>,</a:t>
            </a:r>
            <a:r>
              <a:rPr lang="zh-CN" altLang="zh-CN" sz="2800" dirty="0"/>
              <a:t>后装入药品</a:t>
            </a:r>
            <a:r>
              <a:rPr lang="en-US" altLang="zh-CN" sz="2800" dirty="0"/>
              <a:t>,</a:t>
            </a:r>
            <a:r>
              <a:rPr lang="zh-CN" altLang="zh-CN" sz="2800" dirty="0"/>
              <a:t>最后点燃酒精灯</a:t>
            </a:r>
            <a:r>
              <a:rPr lang="en-US" altLang="zh-CN" sz="2800" dirty="0"/>
              <a:t>(</a:t>
            </a:r>
            <a:r>
              <a:rPr lang="zh-CN" altLang="zh-CN" sz="2800" dirty="0"/>
              <a:t>所有准备工作完毕后</a:t>
            </a:r>
            <a:r>
              <a:rPr lang="en-US" altLang="zh-CN" sz="2800" dirty="0"/>
              <a:t>);</a:t>
            </a:r>
            <a:r>
              <a:rPr lang="zh-CN" altLang="zh-CN" sz="2800" dirty="0"/>
              <a:t>气体通过洗气、除杂装置应长导管进短导管出</a:t>
            </a:r>
            <a:r>
              <a:rPr lang="en-US" altLang="zh-CN" sz="2800" dirty="0"/>
              <a:t>;</a:t>
            </a:r>
            <a:r>
              <a:rPr lang="zh-CN" altLang="zh-CN" sz="2800" dirty="0"/>
              <a:t>气体通过量气装置应短导管进长导管出</a:t>
            </a:r>
            <a:r>
              <a:rPr lang="en-US" altLang="zh-CN" sz="2800" dirty="0"/>
              <a:t>;</a:t>
            </a:r>
            <a:r>
              <a:rPr lang="zh-CN" altLang="zh-CN" sz="2800" dirty="0"/>
              <a:t>气体通过干燥管应大口进</a:t>
            </a:r>
            <a:r>
              <a:rPr lang="en-US" altLang="zh-CN" sz="2800" dirty="0"/>
              <a:t>,</a:t>
            </a:r>
            <a:r>
              <a:rPr lang="zh-CN" altLang="zh-CN" sz="2800" dirty="0"/>
              <a:t>小口出。</a:t>
            </a:r>
          </a:p>
          <a:p>
            <a:pPr>
              <a:lnSpc>
                <a:spcPct val="150000"/>
              </a:lnSpc>
            </a:pPr>
            <a:r>
              <a:rPr lang="en-US" altLang="zh-CN" sz="2800" b="1" dirty="0"/>
              <a:t>3.</a:t>
            </a:r>
            <a:r>
              <a:rPr lang="zh-CN" altLang="zh-CN" sz="2800" b="1" dirty="0"/>
              <a:t>试剂的选择</a:t>
            </a:r>
          </a:p>
          <a:p>
            <a:pPr>
              <a:lnSpc>
                <a:spcPct val="150000"/>
              </a:lnSpc>
            </a:pPr>
            <a:r>
              <a:rPr lang="zh-CN" altLang="zh-CN" sz="2800" dirty="0"/>
              <a:t>以实验室常用药品为原料</a:t>
            </a:r>
            <a:r>
              <a:rPr lang="en-US" altLang="zh-CN" sz="2800" dirty="0"/>
              <a:t>,</a:t>
            </a:r>
            <a:r>
              <a:rPr lang="zh-CN" altLang="zh-CN" sz="2800" dirty="0"/>
              <a:t>依据制气原理</a:t>
            </a:r>
            <a:r>
              <a:rPr lang="en-US" altLang="zh-CN" sz="2800" dirty="0"/>
              <a:t>,</a:t>
            </a:r>
            <a:r>
              <a:rPr lang="zh-CN" altLang="zh-CN" sz="2800" dirty="0"/>
              <a:t>选择方便、经济、安全的试剂</a:t>
            </a:r>
            <a:r>
              <a:rPr lang="en-US" altLang="zh-CN" sz="2800" dirty="0"/>
              <a:t>,</a:t>
            </a:r>
            <a:r>
              <a:rPr lang="zh-CN" altLang="zh-CN" sz="2800" dirty="0"/>
              <a:t>尽量使反应速率适中</a:t>
            </a:r>
            <a:r>
              <a:rPr lang="en-US" altLang="zh-CN" sz="2800" dirty="0"/>
              <a:t>,</a:t>
            </a:r>
            <a:r>
              <a:rPr lang="zh-CN" altLang="zh-CN" sz="2800" dirty="0"/>
              <a:t>且所得气体比较纯净。如用锌粒与酸制取氢气</a:t>
            </a:r>
            <a:r>
              <a:rPr lang="en-US" altLang="zh-CN" sz="2800" dirty="0"/>
              <a:t>,</a:t>
            </a:r>
            <a:r>
              <a:rPr lang="zh-CN" altLang="zh-CN" sz="2800" dirty="0"/>
              <a:t>一般选择稀硫酸</a:t>
            </a:r>
            <a:r>
              <a:rPr lang="en-US" altLang="zh-CN" sz="2800" dirty="0"/>
              <a:t>,</a:t>
            </a:r>
            <a:r>
              <a:rPr lang="zh-CN" altLang="zh-CN" sz="2800" dirty="0"/>
              <a:t>而不用稀盐酸</a:t>
            </a:r>
            <a:r>
              <a:rPr lang="en-US" altLang="zh-CN" sz="2800" dirty="0"/>
              <a:t>,</a:t>
            </a:r>
            <a:r>
              <a:rPr lang="zh-CN" altLang="zh-CN" sz="2800" dirty="0"/>
              <a:t>原因是盐酸是挥发性酸</a:t>
            </a:r>
            <a:r>
              <a:rPr lang="en-US" altLang="zh-CN" sz="2800" dirty="0"/>
              <a:t>,</a:t>
            </a:r>
            <a:r>
              <a:rPr lang="zh-CN" altLang="zh-CN" sz="2800" dirty="0"/>
              <a:t>制取的氢气中常混有</a:t>
            </a:r>
            <a:r>
              <a:rPr lang="en-US" altLang="zh-CN" sz="2800" dirty="0" err="1"/>
              <a:t>HCl</a:t>
            </a:r>
            <a:r>
              <a:rPr lang="zh-CN" altLang="zh-CN" sz="2800" dirty="0"/>
              <a:t>气体。</a:t>
            </a:r>
          </a:p>
        </p:txBody>
      </p:sp>
    </p:spTree>
    <p:extLst>
      <p:ext uri="{BB962C8B-B14F-4D97-AF65-F5344CB8AC3E}">
        <p14:creationId xmlns:p14="http://schemas.microsoft.com/office/powerpoint/2010/main" val="258514913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矩形 13">
            <a:extLst>
              <a:ext uri="{FF2B5EF4-FFF2-40B4-BE49-F238E27FC236}">
                <a16:creationId xmlns="" xmlns:a16="http://schemas.microsoft.com/office/drawing/2014/main" id="{4C428A8C-D3DE-4E7B-AD67-44C27127D522}"/>
              </a:ext>
            </a:extLst>
          </p:cNvPr>
          <p:cNvSpPr/>
          <p:nvPr/>
        </p:nvSpPr>
        <p:spPr>
          <a:xfrm>
            <a:off x="9267824" y="0"/>
            <a:ext cx="194512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专题二十二  化学实验基础</a:t>
            </a:r>
          </a:p>
        </p:txBody>
      </p:sp>
      <p:sp>
        <p:nvSpPr>
          <p:cNvPr id="13" name="矩形 12">
            <a:extLst>
              <a:ext uri="{FF2B5EF4-FFF2-40B4-BE49-F238E27FC236}">
                <a16:creationId xmlns="" xmlns:a16="http://schemas.microsoft.com/office/drawing/2014/main" id="{DF0DDE4E-6CE9-4310-B4BF-80DFEA9AACE6}"/>
              </a:ext>
            </a:extLst>
          </p:cNvPr>
          <p:cNvSpPr/>
          <p:nvPr/>
        </p:nvSpPr>
        <p:spPr>
          <a:xfrm>
            <a:off x="234043" y="242910"/>
            <a:ext cx="11723913" cy="5262979"/>
          </a:xfrm>
          <a:prstGeom prst="rect">
            <a:avLst/>
          </a:prstGeom>
        </p:spPr>
        <p:txBody>
          <a:bodyPr wrap="square">
            <a:spAutoFit/>
          </a:bodyPr>
          <a:lstStyle/>
          <a:p>
            <a:pPr>
              <a:lnSpc>
                <a:spcPct val="150000"/>
              </a:lnSpc>
            </a:pPr>
            <a:r>
              <a:rPr lang="en-US" altLang="zh-CN" sz="2800" b="1" dirty="0"/>
              <a:t>4.</a:t>
            </a:r>
            <a:r>
              <a:rPr lang="zh-CN" altLang="zh-CN" sz="2800" b="1" dirty="0"/>
              <a:t>装置的选择</a:t>
            </a:r>
          </a:p>
          <a:p>
            <a:pPr>
              <a:lnSpc>
                <a:spcPct val="150000"/>
              </a:lnSpc>
            </a:pPr>
            <a:r>
              <a:rPr lang="zh-CN" altLang="zh-CN" sz="2800" dirty="0"/>
              <a:t>由反应物的状态、反应条件和所制备气体的性质、量的多少决定。实验装置选择的思路</a:t>
            </a:r>
            <a:r>
              <a:rPr lang="en-US" altLang="zh-CN" sz="2800" dirty="0"/>
              <a:t>:</a:t>
            </a:r>
          </a:p>
          <a:p>
            <a:pPr>
              <a:lnSpc>
                <a:spcPct val="150000"/>
              </a:lnSpc>
            </a:pPr>
            <a:endParaRPr lang="en-US" altLang="zh-CN" sz="2800" dirty="0"/>
          </a:p>
          <a:p>
            <a:pPr>
              <a:lnSpc>
                <a:spcPct val="150000"/>
              </a:lnSpc>
            </a:pPr>
            <a:endParaRPr lang="en-US" altLang="zh-CN" sz="2800" dirty="0"/>
          </a:p>
          <a:p>
            <a:pPr>
              <a:lnSpc>
                <a:spcPct val="150000"/>
              </a:lnSpc>
            </a:pPr>
            <a:endParaRPr lang="en-US" altLang="zh-CN" sz="2800" dirty="0"/>
          </a:p>
          <a:p>
            <a:pPr>
              <a:lnSpc>
                <a:spcPct val="150000"/>
              </a:lnSpc>
            </a:pPr>
            <a:endParaRPr lang="en-US" altLang="zh-CN" sz="2800" dirty="0"/>
          </a:p>
          <a:p>
            <a:pPr>
              <a:lnSpc>
                <a:spcPct val="150000"/>
              </a:lnSpc>
            </a:pPr>
            <a:endParaRPr lang="zh-CN" altLang="zh-CN" sz="2800" dirty="0"/>
          </a:p>
        </p:txBody>
      </p:sp>
      <p:pic>
        <p:nvPicPr>
          <p:cNvPr id="15" name="16whdgfjy2306.jpg" descr="id:2147512216;FounderCES">
            <a:extLst>
              <a:ext uri="{FF2B5EF4-FFF2-40B4-BE49-F238E27FC236}">
                <a16:creationId xmlns="" xmlns:a16="http://schemas.microsoft.com/office/drawing/2014/main" id="{B1ADC52C-96A7-48D6-842B-82D03822F299}"/>
              </a:ext>
            </a:extLst>
          </p:cNvPr>
          <p:cNvPicPr/>
          <p:nvPr/>
        </p:nvPicPr>
        <p:blipFill>
          <a:blip r:embed="rId2"/>
          <a:stretch>
            <a:fillRect/>
          </a:stretch>
        </p:blipFill>
        <p:spPr>
          <a:xfrm>
            <a:off x="1232534" y="2474527"/>
            <a:ext cx="6565266" cy="3611115"/>
          </a:xfrm>
          <a:prstGeom prst="rect">
            <a:avLst/>
          </a:prstGeom>
        </p:spPr>
      </p:pic>
    </p:spTree>
    <p:extLst>
      <p:ext uri="{BB962C8B-B14F-4D97-AF65-F5344CB8AC3E}">
        <p14:creationId xmlns:p14="http://schemas.microsoft.com/office/powerpoint/2010/main" val="57018430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矩形 13">
            <a:extLst>
              <a:ext uri="{FF2B5EF4-FFF2-40B4-BE49-F238E27FC236}">
                <a16:creationId xmlns="" xmlns:a16="http://schemas.microsoft.com/office/drawing/2014/main" id="{4C428A8C-D3DE-4E7B-AD67-44C27127D522}"/>
              </a:ext>
            </a:extLst>
          </p:cNvPr>
          <p:cNvSpPr/>
          <p:nvPr/>
        </p:nvSpPr>
        <p:spPr>
          <a:xfrm>
            <a:off x="9267824" y="0"/>
            <a:ext cx="194512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专题二十二  化学实验基础</a:t>
            </a:r>
          </a:p>
        </p:txBody>
      </p:sp>
      <p:sp>
        <p:nvSpPr>
          <p:cNvPr id="13" name="矩形 12">
            <a:extLst>
              <a:ext uri="{FF2B5EF4-FFF2-40B4-BE49-F238E27FC236}">
                <a16:creationId xmlns="" xmlns:a16="http://schemas.microsoft.com/office/drawing/2014/main" id="{DF0DDE4E-6CE9-4310-B4BF-80DFEA9AACE6}"/>
              </a:ext>
            </a:extLst>
          </p:cNvPr>
          <p:cNvSpPr/>
          <p:nvPr/>
        </p:nvSpPr>
        <p:spPr>
          <a:xfrm>
            <a:off x="234043" y="268310"/>
            <a:ext cx="11723913" cy="5262979"/>
          </a:xfrm>
          <a:prstGeom prst="rect">
            <a:avLst/>
          </a:prstGeom>
        </p:spPr>
        <p:txBody>
          <a:bodyPr wrap="square">
            <a:spAutoFit/>
          </a:bodyPr>
          <a:lstStyle/>
          <a:p>
            <a:pPr>
              <a:lnSpc>
                <a:spcPct val="150000"/>
              </a:lnSpc>
            </a:pPr>
            <a:r>
              <a:rPr lang="en-US" altLang="zh-CN" sz="2800" dirty="0"/>
              <a:t>(1)</a:t>
            </a:r>
            <a:r>
              <a:rPr lang="zh-CN" altLang="zh-CN" sz="2800" dirty="0"/>
              <a:t>气体的发生和收集装置</a:t>
            </a:r>
            <a:endParaRPr lang="en-US" altLang="zh-CN" sz="2800" dirty="0"/>
          </a:p>
          <a:p>
            <a:pPr>
              <a:lnSpc>
                <a:spcPct val="150000"/>
              </a:lnSpc>
            </a:pPr>
            <a:r>
              <a:rPr lang="en-US" altLang="zh-CN" sz="2800" dirty="0"/>
              <a:t>①</a:t>
            </a:r>
            <a:r>
              <a:rPr lang="zh-CN" altLang="zh-CN" sz="2800" dirty="0"/>
              <a:t>气体的发生装置</a:t>
            </a:r>
            <a:endParaRPr lang="en-US" altLang="zh-CN" sz="2800" dirty="0"/>
          </a:p>
          <a:p>
            <a:pPr>
              <a:lnSpc>
                <a:spcPct val="150000"/>
              </a:lnSpc>
            </a:pPr>
            <a:endParaRPr lang="en-US" altLang="zh-CN" sz="2800" dirty="0"/>
          </a:p>
          <a:p>
            <a:pPr>
              <a:lnSpc>
                <a:spcPct val="150000"/>
              </a:lnSpc>
            </a:pPr>
            <a:endParaRPr lang="en-US" altLang="zh-CN" sz="2800" dirty="0"/>
          </a:p>
          <a:p>
            <a:pPr>
              <a:lnSpc>
                <a:spcPct val="150000"/>
              </a:lnSpc>
            </a:pPr>
            <a:endParaRPr lang="en-US" altLang="zh-CN" sz="2800" dirty="0"/>
          </a:p>
          <a:p>
            <a:pPr>
              <a:lnSpc>
                <a:spcPct val="150000"/>
              </a:lnSpc>
            </a:pPr>
            <a:endParaRPr lang="zh-CN" altLang="zh-CN" sz="2800" dirty="0"/>
          </a:p>
          <a:p>
            <a:pPr>
              <a:lnSpc>
                <a:spcPct val="150000"/>
              </a:lnSpc>
            </a:pPr>
            <a:r>
              <a:rPr lang="en-US" altLang="zh-CN" sz="2800" dirty="0"/>
              <a:t>A.</a:t>
            </a:r>
            <a:r>
              <a:rPr lang="zh-CN" altLang="zh-CN" sz="2800" dirty="0"/>
              <a:t>固</a:t>
            </a:r>
            <a:r>
              <a:rPr lang="en-US" altLang="zh-CN" sz="2800" dirty="0"/>
              <a:t>+</a:t>
            </a:r>
            <a:r>
              <a:rPr lang="zh-CN" altLang="zh-CN" sz="2800" dirty="0"/>
              <a:t>固加热型</a:t>
            </a:r>
            <a:r>
              <a:rPr lang="en-US" altLang="zh-CN" sz="2800" dirty="0"/>
              <a:t>              B.</a:t>
            </a:r>
            <a:r>
              <a:rPr lang="zh-CN" altLang="zh-CN" sz="2800" dirty="0"/>
              <a:t>固</a:t>
            </a:r>
            <a:r>
              <a:rPr lang="en-US" altLang="zh-CN" sz="2800" dirty="0"/>
              <a:t>+</a:t>
            </a:r>
            <a:r>
              <a:rPr lang="zh-CN" altLang="zh-CN" sz="2800" dirty="0"/>
              <a:t>液加热型或</a:t>
            </a:r>
            <a:endParaRPr lang="en-US" altLang="zh-CN" sz="2800" dirty="0"/>
          </a:p>
          <a:p>
            <a:pPr>
              <a:lnSpc>
                <a:spcPct val="150000"/>
              </a:lnSpc>
            </a:pPr>
            <a:r>
              <a:rPr lang="en-US" altLang="zh-CN" sz="2800" dirty="0"/>
              <a:t>                                            </a:t>
            </a:r>
            <a:r>
              <a:rPr lang="zh-CN" altLang="zh-CN" sz="2800" dirty="0"/>
              <a:t>液</a:t>
            </a:r>
            <a:r>
              <a:rPr lang="en-US" altLang="zh-CN" sz="2800" dirty="0"/>
              <a:t>+</a:t>
            </a:r>
            <a:r>
              <a:rPr lang="zh-CN" altLang="zh-CN" sz="2800" dirty="0"/>
              <a:t>液加热型</a:t>
            </a:r>
            <a:endParaRPr lang="zh-CN" altLang="en-US" sz="2800" dirty="0"/>
          </a:p>
        </p:txBody>
      </p:sp>
      <p:pic>
        <p:nvPicPr>
          <p:cNvPr id="16" name="GAOFUSX-5.jpg" descr="id:2147512223;FounderCES">
            <a:extLst>
              <a:ext uri="{FF2B5EF4-FFF2-40B4-BE49-F238E27FC236}">
                <a16:creationId xmlns="" xmlns:a16="http://schemas.microsoft.com/office/drawing/2014/main" id="{457ACD93-9505-4B11-8A55-88D272B45723}"/>
              </a:ext>
            </a:extLst>
          </p:cNvPr>
          <p:cNvPicPr/>
          <p:nvPr/>
        </p:nvPicPr>
        <p:blipFill>
          <a:blip r:embed="rId2"/>
          <a:stretch>
            <a:fillRect/>
          </a:stretch>
        </p:blipFill>
        <p:spPr>
          <a:xfrm>
            <a:off x="788670" y="1895283"/>
            <a:ext cx="1655496" cy="2181298"/>
          </a:xfrm>
          <a:prstGeom prst="rect">
            <a:avLst/>
          </a:prstGeom>
        </p:spPr>
      </p:pic>
      <p:pic>
        <p:nvPicPr>
          <p:cNvPr id="17" name="GAOFUSX-6.jpg" descr="id:2147512230;FounderCES">
            <a:extLst>
              <a:ext uri="{FF2B5EF4-FFF2-40B4-BE49-F238E27FC236}">
                <a16:creationId xmlns="" xmlns:a16="http://schemas.microsoft.com/office/drawing/2014/main" id="{E3285D52-675C-4496-BA5B-8949B3D19013}"/>
              </a:ext>
            </a:extLst>
          </p:cNvPr>
          <p:cNvPicPr/>
          <p:nvPr/>
        </p:nvPicPr>
        <p:blipFill>
          <a:blip r:embed="rId3"/>
          <a:stretch>
            <a:fillRect/>
          </a:stretch>
        </p:blipFill>
        <p:spPr>
          <a:xfrm>
            <a:off x="4418392" y="1720648"/>
            <a:ext cx="1272858" cy="2358301"/>
          </a:xfrm>
          <a:prstGeom prst="rect">
            <a:avLst/>
          </a:prstGeom>
        </p:spPr>
      </p:pic>
      <p:sp>
        <p:nvSpPr>
          <p:cNvPr id="18" name="矩形 17">
            <a:extLst>
              <a:ext uri="{FF2B5EF4-FFF2-40B4-BE49-F238E27FC236}">
                <a16:creationId xmlns="" xmlns:a16="http://schemas.microsoft.com/office/drawing/2014/main" id="{EC45C321-0C62-4991-81F6-C51123E43E6A}"/>
              </a:ext>
            </a:extLst>
          </p:cNvPr>
          <p:cNvSpPr/>
          <p:nvPr/>
        </p:nvSpPr>
        <p:spPr>
          <a:xfrm>
            <a:off x="7665476" y="4076581"/>
            <a:ext cx="3395073" cy="1384995"/>
          </a:xfrm>
          <a:prstGeom prst="rect">
            <a:avLst/>
          </a:prstGeom>
        </p:spPr>
        <p:txBody>
          <a:bodyPr wrap="square">
            <a:spAutoFit/>
          </a:bodyPr>
          <a:lstStyle/>
          <a:p>
            <a:pPr>
              <a:lnSpc>
                <a:spcPct val="150000"/>
              </a:lnSpc>
            </a:pPr>
            <a:r>
              <a:rPr lang="en-US" altLang="zh-CN" sz="2800" dirty="0"/>
              <a:t>C.</a:t>
            </a:r>
            <a:r>
              <a:rPr lang="zh-CN" altLang="en-US" sz="2800" dirty="0"/>
              <a:t>固</a:t>
            </a:r>
            <a:r>
              <a:rPr lang="en-US" altLang="zh-CN" sz="2800" dirty="0"/>
              <a:t>+</a:t>
            </a:r>
            <a:r>
              <a:rPr lang="zh-CN" altLang="en-US" sz="2800" dirty="0"/>
              <a:t>液不加热型或</a:t>
            </a:r>
            <a:endParaRPr lang="en-US" altLang="zh-CN" sz="2800" dirty="0"/>
          </a:p>
          <a:p>
            <a:pPr>
              <a:lnSpc>
                <a:spcPct val="150000"/>
              </a:lnSpc>
            </a:pPr>
            <a:r>
              <a:rPr lang="zh-CN" altLang="en-US" sz="2800" dirty="0"/>
              <a:t>液</a:t>
            </a:r>
            <a:r>
              <a:rPr lang="en-US" altLang="zh-CN" sz="2800" dirty="0"/>
              <a:t>+</a:t>
            </a:r>
            <a:r>
              <a:rPr lang="zh-CN" altLang="en-US" sz="2800" dirty="0"/>
              <a:t>液不加热型</a:t>
            </a:r>
          </a:p>
        </p:txBody>
      </p:sp>
      <p:pic>
        <p:nvPicPr>
          <p:cNvPr id="4098" name="Picture 2" descr="D:\蔡佳\终稿1\2019长销书\高考帮化学(正文、小册子、答案、目录、索引、小册子目录)终稿\高考帮化学(正文、小册子、答案、目录、索引、小册子目录)\高考帮化学后半部分18-26正文174-292页\gaofusx-7.t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29490" y="2006094"/>
            <a:ext cx="2476667" cy="1787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886703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矩形 13">
            <a:extLst>
              <a:ext uri="{FF2B5EF4-FFF2-40B4-BE49-F238E27FC236}">
                <a16:creationId xmlns="" xmlns:a16="http://schemas.microsoft.com/office/drawing/2014/main" id="{4C428A8C-D3DE-4E7B-AD67-44C27127D522}"/>
              </a:ext>
            </a:extLst>
          </p:cNvPr>
          <p:cNvSpPr/>
          <p:nvPr/>
        </p:nvSpPr>
        <p:spPr>
          <a:xfrm>
            <a:off x="9267824" y="0"/>
            <a:ext cx="194512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专题二十二  化学实验基础</a:t>
            </a:r>
          </a:p>
        </p:txBody>
      </p:sp>
      <p:sp>
        <p:nvSpPr>
          <p:cNvPr id="13" name="矩形 12">
            <a:extLst>
              <a:ext uri="{FF2B5EF4-FFF2-40B4-BE49-F238E27FC236}">
                <a16:creationId xmlns="" xmlns:a16="http://schemas.microsoft.com/office/drawing/2014/main" id="{DF0DDE4E-6CE9-4310-B4BF-80DFEA9AACE6}"/>
              </a:ext>
            </a:extLst>
          </p:cNvPr>
          <p:cNvSpPr/>
          <p:nvPr/>
        </p:nvSpPr>
        <p:spPr>
          <a:xfrm>
            <a:off x="234043" y="268310"/>
            <a:ext cx="11723913" cy="3970318"/>
          </a:xfrm>
          <a:prstGeom prst="rect">
            <a:avLst/>
          </a:prstGeom>
        </p:spPr>
        <p:txBody>
          <a:bodyPr wrap="square">
            <a:spAutoFit/>
          </a:bodyPr>
          <a:lstStyle/>
          <a:p>
            <a:pPr>
              <a:lnSpc>
                <a:spcPct val="150000"/>
              </a:lnSpc>
            </a:pPr>
            <a:r>
              <a:rPr lang="zh-CN" altLang="en-US" sz="2800" dirty="0"/>
              <a:t>②气体的收集装置</a:t>
            </a:r>
            <a:endParaRPr lang="en-US" altLang="zh-CN" sz="2800" dirty="0"/>
          </a:p>
          <a:p>
            <a:pPr>
              <a:lnSpc>
                <a:spcPct val="150000"/>
              </a:lnSpc>
            </a:pPr>
            <a:endParaRPr lang="en-US" altLang="zh-CN" sz="2800" dirty="0"/>
          </a:p>
          <a:p>
            <a:pPr>
              <a:lnSpc>
                <a:spcPct val="150000"/>
              </a:lnSpc>
            </a:pPr>
            <a:endParaRPr lang="en-US" altLang="zh-CN" sz="2800" dirty="0"/>
          </a:p>
          <a:p>
            <a:pPr>
              <a:lnSpc>
                <a:spcPct val="150000"/>
              </a:lnSpc>
            </a:pPr>
            <a:endParaRPr lang="en-US" altLang="zh-CN" sz="2800" dirty="0"/>
          </a:p>
          <a:p>
            <a:pPr>
              <a:lnSpc>
                <a:spcPct val="150000"/>
              </a:lnSpc>
            </a:pPr>
            <a:endParaRPr lang="zh-CN" altLang="en-US" sz="2800" dirty="0"/>
          </a:p>
          <a:p>
            <a:pPr>
              <a:lnSpc>
                <a:spcPct val="150000"/>
              </a:lnSpc>
            </a:pPr>
            <a:r>
              <a:rPr lang="zh-CN" altLang="en-US" sz="2800" dirty="0"/>
              <a:t> </a:t>
            </a:r>
            <a:r>
              <a:rPr lang="en-US" altLang="zh-CN" sz="2800" dirty="0"/>
              <a:t>D.</a:t>
            </a:r>
            <a:r>
              <a:rPr lang="zh-CN" altLang="en-US" sz="2800" dirty="0"/>
              <a:t>排水法收集装置　　 </a:t>
            </a:r>
            <a:r>
              <a:rPr lang="en-US" altLang="zh-CN" sz="2800" dirty="0"/>
              <a:t>E.</a:t>
            </a:r>
            <a:r>
              <a:rPr lang="zh-CN" altLang="en-US" sz="2800" dirty="0"/>
              <a:t>向上排空气法收集装置　　 </a:t>
            </a:r>
            <a:r>
              <a:rPr lang="en-US" altLang="zh-CN" sz="2800" dirty="0"/>
              <a:t>F.</a:t>
            </a:r>
            <a:r>
              <a:rPr lang="zh-CN" altLang="en-US" sz="2800" dirty="0"/>
              <a:t>向下排空气法　</a:t>
            </a:r>
            <a:r>
              <a:rPr lang="zh-CN" altLang="zh-CN" sz="2800" dirty="0"/>
              <a:t>　</a:t>
            </a:r>
            <a:endParaRPr lang="zh-CN" altLang="en-US" sz="2800" dirty="0"/>
          </a:p>
        </p:txBody>
      </p:sp>
      <p:pic>
        <p:nvPicPr>
          <p:cNvPr id="5122" name="Picture 2" descr="D:\蔡佳\终稿1\2019长销书\高考帮化学(正文、小册子、答案、目录、索引、小册子目录)终稿\高考帮化学(正文、小册子、答案、目录、索引、小册子目录)\高考帮化学后半部分18-26正文174-292页\gaofusx-12.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3440" y="1295324"/>
            <a:ext cx="2032904" cy="1916289"/>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D:\蔡佳\终稿1\2019长销书\高考帮化学(正文、小册子、答案、目录、索引、小册子目录)终稿\高考帮化学(正文、小册子、答案、目录、索引、小册子目录)\高考帮化学后半部分18-26正文174-292页\gaofusx-13.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1932" y="1207301"/>
            <a:ext cx="1231780" cy="209233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D:\蔡佳\终稿1\2019长销书\高考帮化学(正文、小册子、答案、目录、索引、小册子目录)终稿\高考帮化学(正文、小册子、答案、目录、索引、小册子目录)\高考帮化学后半部分18-26正文174-292页\gaofusx-14.t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67824" y="1478324"/>
            <a:ext cx="1072226" cy="1821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769438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矩形 13">
            <a:extLst>
              <a:ext uri="{FF2B5EF4-FFF2-40B4-BE49-F238E27FC236}">
                <a16:creationId xmlns="" xmlns:a16="http://schemas.microsoft.com/office/drawing/2014/main" id="{4C428A8C-D3DE-4E7B-AD67-44C27127D522}"/>
              </a:ext>
            </a:extLst>
          </p:cNvPr>
          <p:cNvSpPr/>
          <p:nvPr/>
        </p:nvSpPr>
        <p:spPr>
          <a:xfrm>
            <a:off x="9267824" y="0"/>
            <a:ext cx="194512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专题二十二  化学实验基础</a:t>
            </a:r>
          </a:p>
        </p:txBody>
      </p:sp>
      <p:sp>
        <p:nvSpPr>
          <p:cNvPr id="13" name="矩形 12">
            <a:extLst>
              <a:ext uri="{FF2B5EF4-FFF2-40B4-BE49-F238E27FC236}">
                <a16:creationId xmlns="" xmlns:a16="http://schemas.microsoft.com/office/drawing/2014/main" id="{DF0DDE4E-6CE9-4310-B4BF-80DFEA9AACE6}"/>
              </a:ext>
            </a:extLst>
          </p:cNvPr>
          <p:cNvSpPr/>
          <p:nvPr/>
        </p:nvSpPr>
        <p:spPr>
          <a:xfrm>
            <a:off x="234043" y="268310"/>
            <a:ext cx="11723913" cy="1384995"/>
          </a:xfrm>
          <a:prstGeom prst="rect">
            <a:avLst/>
          </a:prstGeom>
        </p:spPr>
        <p:txBody>
          <a:bodyPr wrap="square">
            <a:spAutoFit/>
          </a:bodyPr>
          <a:lstStyle/>
          <a:p>
            <a:pPr>
              <a:lnSpc>
                <a:spcPct val="150000"/>
              </a:lnSpc>
            </a:pPr>
            <a:r>
              <a:rPr lang="zh-CN" altLang="en-US" sz="2800" dirty="0"/>
              <a:t>③常见气体实验室制备的反应原理及装置的选择</a:t>
            </a:r>
          </a:p>
          <a:p>
            <a:pPr>
              <a:lnSpc>
                <a:spcPct val="150000"/>
              </a:lnSpc>
            </a:pPr>
            <a:r>
              <a:rPr lang="zh-CN" altLang="zh-CN" sz="2800" dirty="0"/>
              <a:t>　</a:t>
            </a:r>
            <a:endParaRPr lang="zh-CN" altLang="en-US" sz="2800" dirty="0"/>
          </a:p>
        </p:txBody>
      </p:sp>
      <p:graphicFrame>
        <p:nvGraphicFramePr>
          <p:cNvPr id="2" name="表格 1">
            <a:extLst>
              <a:ext uri="{FF2B5EF4-FFF2-40B4-BE49-F238E27FC236}">
                <a16:creationId xmlns="" xmlns:a16="http://schemas.microsoft.com/office/drawing/2014/main" id="{E5FFA90F-951B-4C5B-B252-44B903D2AABD}"/>
              </a:ext>
            </a:extLst>
          </p:cNvPr>
          <p:cNvGraphicFramePr>
            <a:graphicFrameLocks noGrp="1"/>
          </p:cNvGraphicFramePr>
          <p:nvPr>
            <p:extLst>
              <p:ext uri="{D42A27DB-BD31-4B8C-83A1-F6EECF244321}">
                <p14:modId xmlns:p14="http://schemas.microsoft.com/office/powerpoint/2010/main" val="407984783"/>
              </p:ext>
            </p:extLst>
          </p:nvPr>
        </p:nvGraphicFramePr>
        <p:xfrm>
          <a:off x="342899" y="964178"/>
          <a:ext cx="11488293" cy="5398521"/>
        </p:xfrm>
        <a:graphic>
          <a:graphicData uri="http://schemas.openxmlformats.org/drawingml/2006/table">
            <a:tbl>
              <a:tblPr firstRow="1" firstCol="1" bandRow="1">
                <a:tableStyleId>{5C22544A-7EE6-4342-B048-85BDC9FD1C3A}</a:tableStyleId>
              </a:tblPr>
              <a:tblGrid>
                <a:gridCol w="963387">
                  <a:extLst>
                    <a:ext uri="{9D8B030D-6E8A-4147-A177-3AD203B41FA5}">
                      <a16:colId xmlns="" xmlns:a16="http://schemas.microsoft.com/office/drawing/2014/main" val="1663845155"/>
                    </a:ext>
                  </a:extLst>
                </a:gridCol>
                <a:gridCol w="6821714">
                  <a:extLst>
                    <a:ext uri="{9D8B030D-6E8A-4147-A177-3AD203B41FA5}">
                      <a16:colId xmlns="" xmlns:a16="http://schemas.microsoft.com/office/drawing/2014/main" val="644589060"/>
                    </a:ext>
                  </a:extLst>
                </a:gridCol>
                <a:gridCol w="1739900">
                  <a:extLst>
                    <a:ext uri="{9D8B030D-6E8A-4147-A177-3AD203B41FA5}">
                      <a16:colId xmlns="" xmlns:a16="http://schemas.microsoft.com/office/drawing/2014/main" val="3140693972"/>
                    </a:ext>
                  </a:extLst>
                </a:gridCol>
                <a:gridCol w="1963292">
                  <a:extLst>
                    <a:ext uri="{9D8B030D-6E8A-4147-A177-3AD203B41FA5}">
                      <a16:colId xmlns="" xmlns:a16="http://schemas.microsoft.com/office/drawing/2014/main" val="1303962895"/>
                    </a:ext>
                  </a:extLst>
                </a:gridCol>
              </a:tblGrid>
              <a:tr h="667671">
                <a:tc>
                  <a:txBody>
                    <a:bodyPr/>
                    <a:lstStyle/>
                    <a:p>
                      <a:pPr algn="ctr">
                        <a:lnSpc>
                          <a:spcPct val="150000"/>
                        </a:lnSpc>
                        <a:spcAft>
                          <a:spcPts val="0"/>
                        </a:spcAft>
                      </a:pPr>
                      <a:r>
                        <a:rPr lang="en-US" sz="2800" b="0">
                          <a:solidFill>
                            <a:schemeClr val="tx1"/>
                          </a:solidFill>
                          <a:effectLst/>
                          <a:latin typeface="+mn-lt"/>
                          <a:ea typeface="+mn-ea"/>
                        </a:rPr>
                        <a:t> </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zh-CN" sz="2800" b="0" dirty="0">
                          <a:solidFill>
                            <a:schemeClr val="tx1"/>
                          </a:solidFill>
                          <a:effectLst/>
                          <a:latin typeface="+mn-lt"/>
                          <a:ea typeface="+mn-ea"/>
                        </a:rPr>
                        <a:t>反应原理</a:t>
                      </a:r>
                      <a:endParaRPr lang="zh-CN" sz="2800" b="0" dirty="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zh-CN" sz="2800" b="0">
                          <a:solidFill>
                            <a:schemeClr val="tx1"/>
                          </a:solidFill>
                          <a:effectLst/>
                          <a:latin typeface="+mn-lt"/>
                          <a:ea typeface="+mn-ea"/>
                        </a:rPr>
                        <a:t>发生装置</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zh-CN" sz="2800" b="0">
                          <a:solidFill>
                            <a:schemeClr val="tx1"/>
                          </a:solidFill>
                          <a:effectLst/>
                          <a:latin typeface="+mn-lt"/>
                          <a:ea typeface="+mn-ea"/>
                        </a:rPr>
                        <a:t>收集装置</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594881827"/>
                  </a:ext>
                </a:extLst>
              </a:tr>
              <a:tr h="853230">
                <a:tc rowSpan="3">
                  <a:txBody>
                    <a:bodyPr/>
                    <a:lstStyle/>
                    <a:p>
                      <a:pPr algn="ctr">
                        <a:lnSpc>
                          <a:spcPct val="150000"/>
                        </a:lnSpc>
                        <a:spcAft>
                          <a:spcPts val="0"/>
                        </a:spcAft>
                      </a:pPr>
                      <a:r>
                        <a:rPr lang="en-US" sz="2800" b="0">
                          <a:solidFill>
                            <a:schemeClr val="tx1"/>
                          </a:solidFill>
                          <a:effectLst/>
                          <a:latin typeface="+mn-lt"/>
                          <a:ea typeface="+mn-ea"/>
                        </a:rPr>
                        <a:t>O</a:t>
                      </a:r>
                      <a:r>
                        <a:rPr lang="en-US" sz="2800" b="0" baseline="-25000">
                          <a:solidFill>
                            <a:schemeClr val="tx1"/>
                          </a:solidFill>
                          <a:effectLst/>
                          <a:latin typeface="+mn-lt"/>
                          <a:ea typeface="+mn-ea"/>
                        </a:rPr>
                        <a:t>2</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50000"/>
                        </a:lnSpc>
                        <a:spcAft>
                          <a:spcPts val="0"/>
                        </a:spcAft>
                      </a:pPr>
                      <a:r>
                        <a:rPr lang="en-US" sz="2800" b="0" dirty="0">
                          <a:solidFill>
                            <a:schemeClr val="tx1"/>
                          </a:solidFill>
                          <a:effectLst/>
                          <a:latin typeface="+mn-lt"/>
                          <a:ea typeface="+mn-ea"/>
                        </a:rPr>
                        <a:t>2KClO</a:t>
                      </a:r>
                      <a:r>
                        <a:rPr lang="en-US" sz="2800" b="0" baseline="-25000" dirty="0">
                          <a:solidFill>
                            <a:schemeClr val="tx1"/>
                          </a:solidFill>
                          <a:effectLst/>
                          <a:latin typeface="+mn-lt"/>
                          <a:ea typeface="+mn-ea"/>
                        </a:rPr>
                        <a:t>3</a:t>
                      </a:r>
                      <a:r>
                        <a:rPr lang="en-US" sz="2800" b="0" dirty="0">
                          <a:solidFill>
                            <a:schemeClr val="tx1"/>
                          </a:solidFill>
                          <a:effectLst/>
                          <a:latin typeface="+mn-lt"/>
                          <a:ea typeface="+mn-ea"/>
                        </a:rPr>
                        <a:t>              2KCl+3O</a:t>
                      </a:r>
                      <a:r>
                        <a:rPr lang="en-US" sz="2800" b="0" baseline="-25000" dirty="0">
                          <a:solidFill>
                            <a:schemeClr val="tx1"/>
                          </a:solidFill>
                          <a:effectLst/>
                          <a:latin typeface="+mn-lt"/>
                          <a:ea typeface="+mn-ea"/>
                        </a:rPr>
                        <a:t>2</a:t>
                      </a:r>
                      <a:r>
                        <a:rPr lang="en-US" sz="2800" b="0" dirty="0">
                          <a:solidFill>
                            <a:schemeClr val="tx1"/>
                          </a:solidFill>
                          <a:effectLst/>
                          <a:latin typeface="+mn-lt"/>
                          <a:ea typeface="+mn-ea"/>
                        </a:rPr>
                        <a:t>↑</a:t>
                      </a: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lnSpc>
                          <a:spcPct val="150000"/>
                        </a:lnSpc>
                        <a:spcAft>
                          <a:spcPts val="0"/>
                        </a:spcAft>
                      </a:pPr>
                      <a:r>
                        <a:rPr lang="en-US" sz="2800" b="0">
                          <a:solidFill>
                            <a:schemeClr val="tx1"/>
                          </a:solidFill>
                          <a:effectLst/>
                          <a:latin typeface="+mn-lt"/>
                          <a:ea typeface="+mn-ea"/>
                        </a:rPr>
                        <a:t>A</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algn="ctr">
                        <a:lnSpc>
                          <a:spcPct val="150000"/>
                        </a:lnSpc>
                        <a:spcAft>
                          <a:spcPts val="0"/>
                        </a:spcAft>
                      </a:pPr>
                      <a:r>
                        <a:rPr lang="en-US" sz="2800" b="0" dirty="0">
                          <a:solidFill>
                            <a:schemeClr val="tx1"/>
                          </a:solidFill>
                          <a:effectLst/>
                          <a:latin typeface="+mn-lt"/>
                          <a:ea typeface="+mn-ea"/>
                        </a:rPr>
                        <a:t>D</a:t>
                      </a:r>
                      <a:r>
                        <a:rPr lang="zh-CN" sz="2800" b="0" dirty="0">
                          <a:solidFill>
                            <a:schemeClr val="tx1"/>
                          </a:solidFill>
                          <a:effectLst/>
                          <a:latin typeface="+mn-lt"/>
                          <a:ea typeface="+mn-ea"/>
                        </a:rPr>
                        <a:t>或</a:t>
                      </a:r>
                      <a:r>
                        <a:rPr lang="en-US" sz="2800" b="0" dirty="0">
                          <a:solidFill>
                            <a:schemeClr val="tx1"/>
                          </a:solidFill>
                          <a:effectLst/>
                          <a:latin typeface="+mn-lt"/>
                          <a:ea typeface="+mn-ea"/>
                        </a:rPr>
                        <a:t>E</a:t>
                      </a:r>
                      <a:endParaRPr lang="zh-CN" sz="2800" b="0" dirty="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674472309"/>
                  </a:ext>
                </a:extLst>
              </a:tr>
              <a:tr h="969405">
                <a:tc vMerge="1">
                  <a:txBody>
                    <a:bodyPr/>
                    <a:lstStyle/>
                    <a:p>
                      <a:endParaRPr lang="zh-CN" altLang="en-US"/>
                    </a:p>
                  </a:txBody>
                  <a:tcPr/>
                </a:tc>
                <a:tc>
                  <a:txBody>
                    <a:bodyPr/>
                    <a:lstStyle/>
                    <a:p>
                      <a:pPr>
                        <a:lnSpc>
                          <a:spcPct val="150000"/>
                        </a:lnSpc>
                        <a:spcAft>
                          <a:spcPts val="0"/>
                        </a:spcAft>
                      </a:pPr>
                      <a:r>
                        <a:rPr lang="en-US" sz="2800" b="0" dirty="0">
                          <a:solidFill>
                            <a:schemeClr val="tx1"/>
                          </a:solidFill>
                          <a:effectLst/>
                          <a:latin typeface="+mn-lt"/>
                          <a:ea typeface="+mn-ea"/>
                        </a:rPr>
                        <a:t>2KMnO</a:t>
                      </a:r>
                      <a:r>
                        <a:rPr lang="en-US" sz="2800" b="0" baseline="-25000" dirty="0">
                          <a:solidFill>
                            <a:schemeClr val="tx1"/>
                          </a:solidFill>
                          <a:effectLst/>
                          <a:latin typeface="+mn-lt"/>
                          <a:ea typeface="+mn-ea"/>
                        </a:rPr>
                        <a:t>4</a:t>
                      </a:r>
                      <a:r>
                        <a:rPr lang="en-US" sz="2800" b="0" dirty="0">
                          <a:solidFill>
                            <a:schemeClr val="tx1"/>
                          </a:solidFill>
                          <a:effectLst/>
                          <a:latin typeface="+mn-lt"/>
                          <a:ea typeface="+mn-ea"/>
                        </a:rPr>
                        <a:t>           K</a:t>
                      </a:r>
                      <a:r>
                        <a:rPr lang="en-US" sz="2800" b="0" baseline="-25000" dirty="0">
                          <a:solidFill>
                            <a:schemeClr val="tx1"/>
                          </a:solidFill>
                          <a:effectLst/>
                          <a:latin typeface="+mn-lt"/>
                          <a:ea typeface="+mn-ea"/>
                        </a:rPr>
                        <a:t>2</a:t>
                      </a:r>
                      <a:r>
                        <a:rPr lang="en-US" sz="2800" b="0" dirty="0">
                          <a:solidFill>
                            <a:schemeClr val="tx1"/>
                          </a:solidFill>
                          <a:effectLst/>
                          <a:latin typeface="+mn-lt"/>
                          <a:ea typeface="+mn-ea"/>
                        </a:rPr>
                        <a:t>MnO</a:t>
                      </a:r>
                      <a:r>
                        <a:rPr lang="en-US" sz="2800" b="0" baseline="-25000" dirty="0">
                          <a:solidFill>
                            <a:schemeClr val="tx1"/>
                          </a:solidFill>
                          <a:effectLst/>
                          <a:latin typeface="+mn-lt"/>
                          <a:ea typeface="+mn-ea"/>
                        </a:rPr>
                        <a:t>4</a:t>
                      </a:r>
                      <a:r>
                        <a:rPr lang="en-US" sz="2800" b="0" dirty="0">
                          <a:solidFill>
                            <a:schemeClr val="tx1"/>
                          </a:solidFill>
                          <a:effectLst/>
                          <a:latin typeface="+mn-lt"/>
                          <a:ea typeface="+mn-ea"/>
                        </a:rPr>
                        <a:t>+MnO</a:t>
                      </a:r>
                      <a:r>
                        <a:rPr lang="en-US" sz="2800" b="0" baseline="-25000" dirty="0">
                          <a:solidFill>
                            <a:schemeClr val="tx1"/>
                          </a:solidFill>
                          <a:effectLst/>
                          <a:latin typeface="+mn-lt"/>
                          <a:ea typeface="+mn-ea"/>
                        </a:rPr>
                        <a:t>2</a:t>
                      </a:r>
                      <a:r>
                        <a:rPr lang="en-US" sz="2800" b="0" dirty="0">
                          <a:solidFill>
                            <a:schemeClr val="tx1"/>
                          </a:solidFill>
                          <a:effectLst/>
                          <a:latin typeface="+mn-lt"/>
                          <a:ea typeface="+mn-ea"/>
                        </a:rPr>
                        <a:t>+O</a:t>
                      </a:r>
                      <a:r>
                        <a:rPr lang="en-US" sz="2800" b="0" baseline="-25000" dirty="0">
                          <a:solidFill>
                            <a:schemeClr val="tx1"/>
                          </a:solidFill>
                          <a:effectLst/>
                          <a:latin typeface="+mn-lt"/>
                          <a:ea typeface="+mn-ea"/>
                        </a:rPr>
                        <a:t>2</a:t>
                      </a:r>
                      <a:r>
                        <a:rPr lang="en-US" sz="2800" b="0" dirty="0">
                          <a:solidFill>
                            <a:schemeClr val="tx1"/>
                          </a:solidFill>
                          <a:effectLst/>
                          <a:latin typeface="+mn-lt"/>
                          <a:ea typeface="+mn-ea"/>
                        </a:rPr>
                        <a:t>↑</a:t>
                      </a:r>
                      <a:endParaRPr lang="zh-CN" sz="2800" b="0" dirty="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tc>
                <a:tc vMerge="1">
                  <a:txBody>
                    <a:bodyPr/>
                    <a:lstStyle/>
                    <a:p>
                      <a:endParaRPr lang="zh-CN" altLang="en-US"/>
                    </a:p>
                  </a:txBody>
                  <a:tcPr/>
                </a:tc>
                <a:extLst>
                  <a:ext uri="{0D108BD9-81ED-4DB2-BD59-A6C34878D82A}">
                    <a16:rowId xmlns="" xmlns:a16="http://schemas.microsoft.com/office/drawing/2014/main" val="1804752326"/>
                  </a:ext>
                </a:extLst>
              </a:tr>
              <a:tr h="969405">
                <a:tc vMerge="1">
                  <a:txBody>
                    <a:bodyPr/>
                    <a:lstStyle/>
                    <a:p>
                      <a:endParaRPr lang="zh-CN" altLang="en-US"/>
                    </a:p>
                  </a:txBody>
                  <a:tcPr/>
                </a:tc>
                <a:tc>
                  <a:txBody>
                    <a:bodyPr/>
                    <a:lstStyle/>
                    <a:p>
                      <a:pPr algn="ctr">
                        <a:lnSpc>
                          <a:spcPct val="150000"/>
                        </a:lnSpc>
                        <a:spcAft>
                          <a:spcPts val="0"/>
                        </a:spcAft>
                      </a:pPr>
                      <a:r>
                        <a:rPr lang="en-US" sz="2800" b="0" dirty="0">
                          <a:solidFill>
                            <a:schemeClr val="tx1"/>
                          </a:solidFill>
                          <a:effectLst/>
                          <a:latin typeface="+mn-lt"/>
                          <a:ea typeface="+mn-ea"/>
                        </a:rPr>
                        <a:t>2H</a:t>
                      </a:r>
                      <a:r>
                        <a:rPr lang="en-US" sz="2800" b="0" baseline="-25000" dirty="0">
                          <a:solidFill>
                            <a:schemeClr val="tx1"/>
                          </a:solidFill>
                          <a:effectLst/>
                          <a:latin typeface="+mn-lt"/>
                          <a:ea typeface="+mn-ea"/>
                        </a:rPr>
                        <a:t>2</a:t>
                      </a:r>
                      <a:r>
                        <a:rPr lang="en-US" sz="2800" b="0" dirty="0">
                          <a:solidFill>
                            <a:schemeClr val="tx1"/>
                          </a:solidFill>
                          <a:effectLst/>
                          <a:latin typeface="+mn-lt"/>
                          <a:ea typeface="+mn-ea"/>
                        </a:rPr>
                        <a:t>O</a:t>
                      </a:r>
                      <a:r>
                        <a:rPr lang="en-US" sz="2800" b="0" baseline="-25000" dirty="0">
                          <a:solidFill>
                            <a:schemeClr val="tx1"/>
                          </a:solidFill>
                          <a:effectLst/>
                          <a:latin typeface="+mn-lt"/>
                          <a:ea typeface="+mn-ea"/>
                        </a:rPr>
                        <a:t>2</a:t>
                      </a:r>
                      <a:r>
                        <a:rPr lang="en-US" sz="2800" b="0" dirty="0">
                          <a:solidFill>
                            <a:schemeClr val="tx1"/>
                          </a:solidFill>
                          <a:effectLst/>
                          <a:latin typeface="+mn-lt"/>
                          <a:ea typeface="+mn-ea"/>
                        </a:rPr>
                        <a:t>             2H</a:t>
                      </a:r>
                      <a:r>
                        <a:rPr lang="en-US" sz="2800" b="0" baseline="-25000" dirty="0">
                          <a:solidFill>
                            <a:schemeClr val="tx1"/>
                          </a:solidFill>
                          <a:effectLst/>
                          <a:latin typeface="+mn-lt"/>
                          <a:ea typeface="+mn-ea"/>
                        </a:rPr>
                        <a:t>2</a:t>
                      </a:r>
                      <a:r>
                        <a:rPr lang="en-US" sz="2800" b="0" dirty="0">
                          <a:solidFill>
                            <a:schemeClr val="tx1"/>
                          </a:solidFill>
                          <a:effectLst/>
                          <a:latin typeface="+mn-lt"/>
                          <a:ea typeface="+mn-ea"/>
                        </a:rPr>
                        <a:t>O+O</a:t>
                      </a:r>
                      <a:r>
                        <a:rPr lang="en-US" sz="2800" b="0" baseline="-25000" dirty="0">
                          <a:solidFill>
                            <a:schemeClr val="tx1"/>
                          </a:solidFill>
                          <a:effectLst/>
                          <a:latin typeface="+mn-lt"/>
                          <a:ea typeface="+mn-ea"/>
                        </a:rPr>
                        <a:t>2</a:t>
                      </a:r>
                      <a:r>
                        <a:rPr lang="en-US" sz="2800" b="0" dirty="0">
                          <a:solidFill>
                            <a:schemeClr val="tx1"/>
                          </a:solidFill>
                          <a:effectLst/>
                          <a:latin typeface="+mn-lt"/>
                          <a:ea typeface="+mn-ea"/>
                        </a:rPr>
                        <a:t>↑</a:t>
                      </a:r>
                      <a:endParaRPr lang="zh-CN" sz="2800" b="0" dirty="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en-US" sz="2800" b="0">
                          <a:solidFill>
                            <a:schemeClr val="tx1"/>
                          </a:solidFill>
                          <a:effectLst/>
                          <a:latin typeface="+mn-lt"/>
                          <a:ea typeface="+mn-ea"/>
                        </a:rPr>
                        <a:t>C</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tc>
                <a:extLst>
                  <a:ext uri="{0D108BD9-81ED-4DB2-BD59-A6C34878D82A}">
                    <a16:rowId xmlns="" xmlns:a16="http://schemas.microsoft.com/office/drawing/2014/main" val="927537590"/>
                  </a:ext>
                </a:extLst>
              </a:tr>
              <a:tr h="969405">
                <a:tc>
                  <a:txBody>
                    <a:bodyPr/>
                    <a:lstStyle/>
                    <a:p>
                      <a:pPr algn="ctr">
                        <a:lnSpc>
                          <a:spcPct val="150000"/>
                        </a:lnSpc>
                        <a:spcAft>
                          <a:spcPts val="0"/>
                        </a:spcAft>
                      </a:pPr>
                      <a:r>
                        <a:rPr lang="en-US" sz="2800" b="0">
                          <a:solidFill>
                            <a:schemeClr val="tx1"/>
                          </a:solidFill>
                          <a:effectLst/>
                          <a:latin typeface="+mn-lt"/>
                          <a:ea typeface="+mn-ea"/>
                        </a:rPr>
                        <a:t>H</a:t>
                      </a:r>
                      <a:r>
                        <a:rPr lang="en-US" sz="2800" b="0" baseline="-25000">
                          <a:solidFill>
                            <a:schemeClr val="tx1"/>
                          </a:solidFill>
                          <a:effectLst/>
                          <a:latin typeface="+mn-lt"/>
                          <a:ea typeface="+mn-ea"/>
                        </a:rPr>
                        <a:t>2</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50000"/>
                        </a:lnSpc>
                        <a:spcAft>
                          <a:spcPts val="0"/>
                        </a:spcAft>
                      </a:pPr>
                      <a:r>
                        <a:rPr lang="en-US" sz="2800" b="0" dirty="0">
                          <a:solidFill>
                            <a:schemeClr val="tx1"/>
                          </a:solidFill>
                          <a:effectLst/>
                          <a:latin typeface="+mn-lt"/>
                          <a:ea typeface="+mn-ea"/>
                        </a:rPr>
                        <a:t>Zn+H</a:t>
                      </a:r>
                      <a:r>
                        <a:rPr lang="en-US" sz="2800" b="0" baseline="-25000" dirty="0">
                          <a:solidFill>
                            <a:schemeClr val="tx1"/>
                          </a:solidFill>
                          <a:effectLst/>
                          <a:latin typeface="+mn-lt"/>
                          <a:ea typeface="+mn-ea"/>
                        </a:rPr>
                        <a:t>2</a:t>
                      </a:r>
                      <a:r>
                        <a:rPr lang="en-US" sz="2800" b="0" dirty="0">
                          <a:solidFill>
                            <a:schemeClr val="tx1"/>
                          </a:solidFill>
                          <a:effectLst/>
                          <a:latin typeface="+mn-lt"/>
                          <a:ea typeface="+mn-ea"/>
                        </a:rPr>
                        <a:t>SO</a:t>
                      </a:r>
                      <a:r>
                        <a:rPr lang="en-US" sz="2800" b="0" baseline="-25000" dirty="0">
                          <a:solidFill>
                            <a:schemeClr val="tx1"/>
                          </a:solidFill>
                          <a:effectLst/>
                          <a:latin typeface="+mn-lt"/>
                          <a:ea typeface="+mn-ea"/>
                        </a:rPr>
                        <a:t>4</a:t>
                      </a:r>
                      <a:r>
                        <a:rPr lang="en-US" sz="2800" b="0" dirty="0">
                          <a:solidFill>
                            <a:schemeClr val="tx1"/>
                          </a:solidFill>
                          <a:effectLst/>
                          <a:latin typeface="+mn-lt"/>
                          <a:ea typeface="+mn-ea"/>
                        </a:rPr>
                        <a:t>         ZnSO</a:t>
                      </a:r>
                      <a:r>
                        <a:rPr lang="en-US" sz="2800" b="0" baseline="-25000" dirty="0">
                          <a:solidFill>
                            <a:schemeClr val="tx1"/>
                          </a:solidFill>
                          <a:effectLst/>
                          <a:latin typeface="+mn-lt"/>
                          <a:ea typeface="+mn-ea"/>
                        </a:rPr>
                        <a:t>4</a:t>
                      </a:r>
                      <a:r>
                        <a:rPr lang="en-US" sz="2800" b="0" dirty="0">
                          <a:solidFill>
                            <a:schemeClr val="tx1"/>
                          </a:solidFill>
                          <a:effectLst/>
                          <a:latin typeface="+mn-lt"/>
                          <a:ea typeface="+mn-ea"/>
                        </a:rPr>
                        <a:t>+H</a:t>
                      </a:r>
                      <a:r>
                        <a:rPr lang="en-US" sz="2800" b="0" baseline="-25000" dirty="0">
                          <a:solidFill>
                            <a:schemeClr val="tx1"/>
                          </a:solidFill>
                          <a:effectLst/>
                          <a:latin typeface="+mn-lt"/>
                          <a:ea typeface="+mn-ea"/>
                        </a:rPr>
                        <a:t>2</a:t>
                      </a:r>
                      <a:r>
                        <a:rPr lang="en-US" sz="2800" b="0" dirty="0">
                          <a:solidFill>
                            <a:schemeClr val="tx1"/>
                          </a:solidFill>
                          <a:effectLst/>
                          <a:latin typeface="+mn-lt"/>
                          <a:ea typeface="+mn-ea"/>
                        </a:rPr>
                        <a:t>↑</a:t>
                      </a:r>
                      <a:endParaRPr lang="zh-CN" sz="2800" b="0" dirty="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en-US" sz="2800" b="0">
                          <a:solidFill>
                            <a:schemeClr val="tx1"/>
                          </a:solidFill>
                          <a:effectLst/>
                          <a:latin typeface="+mn-lt"/>
                          <a:ea typeface="+mn-ea"/>
                        </a:rPr>
                        <a:t>C</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en-US" sz="2800" b="0">
                          <a:solidFill>
                            <a:schemeClr val="tx1"/>
                          </a:solidFill>
                          <a:effectLst/>
                          <a:latin typeface="+mn-lt"/>
                          <a:ea typeface="+mn-ea"/>
                        </a:rPr>
                        <a:t>D</a:t>
                      </a:r>
                      <a:r>
                        <a:rPr lang="zh-CN" sz="2800" b="0">
                          <a:solidFill>
                            <a:schemeClr val="tx1"/>
                          </a:solidFill>
                          <a:effectLst/>
                          <a:latin typeface="+mn-lt"/>
                          <a:ea typeface="+mn-ea"/>
                        </a:rPr>
                        <a:t>或</a:t>
                      </a:r>
                      <a:r>
                        <a:rPr lang="en-US" sz="2800" b="0">
                          <a:solidFill>
                            <a:schemeClr val="tx1"/>
                          </a:solidFill>
                          <a:effectLst/>
                          <a:latin typeface="+mn-lt"/>
                          <a:ea typeface="+mn-ea"/>
                        </a:rPr>
                        <a:t>F</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572310688"/>
                  </a:ext>
                </a:extLst>
              </a:tr>
              <a:tr h="969405">
                <a:tc>
                  <a:txBody>
                    <a:bodyPr/>
                    <a:lstStyle/>
                    <a:p>
                      <a:pPr algn="ctr">
                        <a:lnSpc>
                          <a:spcPct val="150000"/>
                        </a:lnSpc>
                        <a:spcAft>
                          <a:spcPts val="0"/>
                        </a:spcAft>
                      </a:pPr>
                      <a:r>
                        <a:rPr lang="en-US" sz="2800" b="0">
                          <a:solidFill>
                            <a:schemeClr val="tx1"/>
                          </a:solidFill>
                          <a:effectLst/>
                          <a:latin typeface="+mn-lt"/>
                          <a:ea typeface="+mn-ea"/>
                        </a:rPr>
                        <a:t>NH</a:t>
                      </a:r>
                      <a:r>
                        <a:rPr lang="en-US" sz="2800" b="0" baseline="-25000">
                          <a:solidFill>
                            <a:schemeClr val="tx1"/>
                          </a:solidFill>
                          <a:effectLst/>
                          <a:latin typeface="+mn-lt"/>
                          <a:ea typeface="+mn-ea"/>
                        </a:rPr>
                        <a:t>3</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50000"/>
                        </a:lnSpc>
                        <a:spcAft>
                          <a:spcPts val="0"/>
                        </a:spcAft>
                      </a:pPr>
                      <a:r>
                        <a:rPr lang="en-US" sz="2800" b="0" dirty="0">
                          <a:solidFill>
                            <a:schemeClr val="tx1"/>
                          </a:solidFill>
                          <a:effectLst/>
                          <a:latin typeface="+mn-lt"/>
                          <a:ea typeface="+mn-ea"/>
                        </a:rPr>
                        <a:t>2NH</a:t>
                      </a:r>
                      <a:r>
                        <a:rPr lang="en-US" sz="2800" b="0" baseline="-25000" dirty="0">
                          <a:solidFill>
                            <a:schemeClr val="tx1"/>
                          </a:solidFill>
                          <a:effectLst/>
                          <a:latin typeface="+mn-lt"/>
                          <a:ea typeface="+mn-ea"/>
                        </a:rPr>
                        <a:t>4</a:t>
                      </a:r>
                      <a:r>
                        <a:rPr lang="en-US" sz="2800" b="0" dirty="0">
                          <a:solidFill>
                            <a:schemeClr val="tx1"/>
                          </a:solidFill>
                          <a:effectLst/>
                          <a:latin typeface="+mn-lt"/>
                          <a:ea typeface="+mn-ea"/>
                        </a:rPr>
                        <a:t>Cl+Ca(OH)</a:t>
                      </a:r>
                      <a:r>
                        <a:rPr lang="en-US" sz="2800" b="0" baseline="-25000" dirty="0">
                          <a:solidFill>
                            <a:schemeClr val="tx1"/>
                          </a:solidFill>
                          <a:effectLst/>
                          <a:latin typeface="+mn-lt"/>
                          <a:ea typeface="+mn-ea"/>
                        </a:rPr>
                        <a:t>2</a:t>
                      </a:r>
                      <a:r>
                        <a:rPr lang="en-US" sz="2800" b="0" dirty="0">
                          <a:solidFill>
                            <a:schemeClr val="tx1"/>
                          </a:solidFill>
                          <a:effectLst/>
                          <a:latin typeface="+mn-lt"/>
                          <a:ea typeface="+mn-ea"/>
                        </a:rPr>
                        <a:t>          CaCl</a:t>
                      </a:r>
                      <a:r>
                        <a:rPr lang="en-US" sz="2800" b="0" baseline="-25000" dirty="0">
                          <a:solidFill>
                            <a:schemeClr val="tx1"/>
                          </a:solidFill>
                          <a:effectLst/>
                          <a:latin typeface="+mn-lt"/>
                          <a:ea typeface="+mn-ea"/>
                        </a:rPr>
                        <a:t>2</a:t>
                      </a:r>
                      <a:r>
                        <a:rPr lang="en-US" sz="2800" b="0" dirty="0">
                          <a:solidFill>
                            <a:schemeClr val="tx1"/>
                          </a:solidFill>
                          <a:effectLst/>
                          <a:latin typeface="+mn-lt"/>
                          <a:ea typeface="+mn-ea"/>
                        </a:rPr>
                        <a:t>+2NH</a:t>
                      </a:r>
                      <a:r>
                        <a:rPr lang="en-US" sz="2800" b="0" baseline="-25000" dirty="0">
                          <a:solidFill>
                            <a:schemeClr val="tx1"/>
                          </a:solidFill>
                          <a:effectLst/>
                          <a:latin typeface="+mn-lt"/>
                          <a:ea typeface="+mn-ea"/>
                        </a:rPr>
                        <a:t>3</a:t>
                      </a:r>
                      <a:r>
                        <a:rPr lang="en-US" sz="2800" b="0" dirty="0">
                          <a:solidFill>
                            <a:schemeClr val="tx1"/>
                          </a:solidFill>
                          <a:effectLst/>
                          <a:latin typeface="+mn-lt"/>
                          <a:ea typeface="+mn-ea"/>
                        </a:rPr>
                        <a:t>↑+2H</a:t>
                      </a:r>
                      <a:r>
                        <a:rPr lang="en-US" sz="2800" b="0" baseline="-25000" dirty="0">
                          <a:solidFill>
                            <a:schemeClr val="tx1"/>
                          </a:solidFill>
                          <a:effectLst/>
                          <a:latin typeface="+mn-lt"/>
                          <a:ea typeface="+mn-ea"/>
                        </a:rPr>
                        <a:t>2</a:t>
                      </a:r>
                      <a:r>
                        <a:rPr lang="en-US" sz="2800" b="0" dirty="0">
                          <a:solidFill>
                            <a:schemeClr val="tx1"/>
                          </a:solidFill>
                          <a:effectLst/>
                          <a:latin typeface="+mn-lt"/>
                          <a:ea typeface="+mn-ea"/>
                        </a:rPr>
                        <a:t>O</a:t>
                      </a:r>
                      <a:endParaRPr lang="zh-CN" sz="2800" b="0" dirty="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en-US" sz="2800" b="0">
                          <a:solidFill>
                            <a:schemeClr val="tx1"/>
                          </a:solidFill>
                          <a:effectLst/>
                          <a:latin typeface="+mn-lt"/>
                          <a:ea typeface="+mn-ea"/>
                        </a:rPr>
                        <a:t>A</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en-US" sz="2800" b="0" dirty="0">
                          <a:solidFill>
                            <a:schemeClr val="tx1"/>
                          </a:solidFill>
                          <a:effectLst/>
                          <a:latin typeface="+mn-lt"/>
                          <a:ea typeface="+mn-ea"/>
                        </a:rPr>
                        <a:t>F</a:t>
                      </a:r>
                      <a:endParaRPr lang="zh-CN" sz="2800" b="0" dirty="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4130336464"/>
                  </a:ext>
                </a:extLst>
              </a:tr>
            </a:tbl>
          </a:graphicData>
        </a:graphic>
      </p:graphicFrame>
      <p:pic>
        <p:nvPicPr>
          <p:cNvPr id="92171" name="图片 964">
            <a:extLst>
              <a:ext uri="{FF2B5EF4-FFF2-40B4-BE49-F238E27FC236}">
                <a16:creationId xmlns="" xmlns:a16="http://schemas.microsoft.com/office/drawing/2014/main" id="{14CF3D86-4AD3-4642-A458-2255373CE7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0298" y="1713946"/>
            <a:ext cx="982790" cy="709794"/>
          </a:xfrm>
          <a:prstGeom prst="rect">
            <a:avLst/>
          </a:prstGeom>
          <a:noFill/>
          <a:extLst>
            <a:ext uri="{909E8E84-426E-40DD-AFC4-6F175D3DCCD1}">
              <a14:hiddenFill xmlns:a14="http://schemas.microsoft.com/office/drawing/2010/main">
                <a:solidFill>
                  <a:srgbClr val="FFFFFF"/>
                </a:solidFill>
              </a14:hiddenFill>
            </a:ext>
          </a:extLst>
        </p:spPr>
      </p:pic>
      <p:pic>
        <p:nvPicPr>
          <p:cNvPr id="92168" name="图片 967">
            <a:extLst>
              <a:ext uri="{FF2B5EF4-FFF2-40B4-BE49-F238E27FC236}">
                <a16:creationId xmlns="" xmlns:a16="http://schemas.microsoft.com/office/drawing/2014/main" id="{C40DBB84-32D2-4EED-B467-CE2810BAC1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3658" y="4816458"/>
            <a:ext cx="545994" cy="327596"/>
          </a:xfrm>
          <a:prstGeom prst="rect">
            <a:avLst/>
          </a:prstGeom>
          <a:noFill/>
          <a:extLst>
            <a:ext uri="{909E8E84-426E-40DD-AFC4-6F175D3DCCD1}">
              <a14:hiddenFill xmlns:a14="http://schemas.microsoft.com/office/drawing/2010/main">
                <a:solidFill>
                  <a:srgbClr val="FFFFFF"/>
                </a:solidFill>
              </a14:hiddenFill>
            </a:ext>
          </a:extLst>
        </p:spPr>
      </p:pic>
      <p:pic>
        <p:nvPicPr>
          <p:cNvPr id="92167" name="图片 968">
            <a:extLst>
              <a:ext uri="{FF2B5EF4-FFF2-40B4-BE49-F238E27FC236}">
                <a16:creationId xmlns="" xmlns:a16="http://schemas.microsoft.com/office/drawing/2014/main" id="{665BA159-6E99-416C-85CA-E96D1307BD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9285" y="5500919"/>
            <a:ext cx="733373" cy="696705"/>
          </a:xfrm>
          <a:prstGeom prst="rect">
            <a:avLst/>
          </a:prstGeom>
          <a:noFill/>
          <a:extLst>
            <a:ext uri="{909E8E84-426E-40DD-AFC4-6F175D3DCCD1}">
              <a14:hiddenFill xmlns:a14="http://schemas.microsoft.com/office/drawing/2010/main">
                <a:solidFill>
                  <a:srgbClr val="FFFFFF"/>
                </a:solidFill>
              </a14:hiddenFill>
            </a:ext>
          </a:extLst>
        </p:spPr>
      </p:pic>
      <p:pic>
        <p:nvPicPr>
          <p:cNvPr id="92162" name="图片 973">
            <a:extLst>
              <a:ext uri="{FF2B5EF4-FFF2-40B4-BE49-F238E27FC236}">
                <a16:creationId xmlns="" xmlns:a16="http://schemas.microsoft.com/office/drawing/2014/main" id="{56C06463-4EA5-4ED0-A03F-473A157F01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23734" y="2585566"/>
            <a:ext cx="655918" cy="623123"/>
          </a:xfrm>
          <a:prstGeom prst="rect">
            <a:avLst/>
          </a:prstGeom>
          <a:noFill/>
          <a:extLst>
            <a:ext uri="{909E8E84-426E-40DD-AFC4-6F175D3DCCD1}">
              <a14:hiddenFill xmlns:a14="http://schemas.microsoft.com/office/drawing/2010/main">
                <a:solidFill>
                  <a:srgbClr val="FFFFFF"/>
                </a:solidFill>
              </a14:hiddenFill>
            </a:ext>
          </a:extLst>
        </p:spPr>
      </p:pic>
      <p:pic>
        <p:nvPicPr>
          <p:cNvPr id="25" name="图片 966">
            <a:extLst>
              <a:ext uri="{FF2B5EF4-FFF2-40B4-BE49-F238E27FC236}">
                <a16:creationId xmlns="" xmlns:a16="http://schemas.microsoft.com/office/drawing/2014/main" id="{F731A07E-2481-475A-8447-082072BDA42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28105" y="3663438"/>
            <a:ext cx="920753" cy="485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203688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矩形 13">
            <a:extLst>
              <a:ext uri="{FF2B5EF4-FFF2-40B4-BE49-F238E27FC236}">
                <a16:creationId xmlns="" xmlns:a16="http://schemas.microsoft.com/office/drawing/2014/main" id="{4C428A8C-D3DE-4E7B-AD67-44C27127D522}"/>
              </a:ext>
            </a:extLst>
          </p:cNvPr>
          <p:cNvSpPr/>
          <p:nvPr/>
        </p:nvSpPr>
        <p:spPr>
          <a:xfrm>
            <a:off x="9267824" y="0"/>
            <a:ext cx="194512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专题二十二  化学实验基础</a:t>
            </a:r>
          </a:p>
        </p:txBody>
      </p:sp>
      <p:sp>
        <p:nvSpPr>
          <p:cNvPr id="13" name="矩形 12">
            <a:extLst>
              <a:ext uri="{FF2B5EF4-FFF2-40B4-BE49-F238E27FC236}">
                <a16:creationId xmlns="" xmlns:a16="http://schemas.microsoft.com/office/drawing/2014/main" id="{DF0DDE4E-6CE9-4310-B4BF-80DFEA9AACE6}"/>
              </a:ext>
            </a:extLst>
          </p:cNvPr>
          <p:cNvSpPr/>
          <p:nvPr/>
        </p:nvSpPr>
        <p:spPr>
          <a:xfrm>
            <a:off x="234043" y="242910"/>
            <a:ext cx="11723913" cy="661207"/>
          </a:xfrm>
          <a:prstGeom prst="rect">
            <a:avLst/>
          </a:prstGeom>
        </p:spPr>
        <p:txBody>
          <a:bodyPr wrap="square">
            <a:spAutoFit/>
          </a:bodyPr>
          <a:lstStyle/>
          <a:p>
            <a:pPr algn="r">
              <a:lnSpc>
                <a:spcPct val="150000"/>
              </a:lnSpc>
            </a:pPr>
            <a:r>
              <a:rPr lang="zh-CN" altLang="en-US" sz="2800" dirty="0"/>
              <a:t>（续表）</a:t>
            </a:r>
          </a:p>
        </p:txBody>
      </p:sp>
      <p:graphicFrame>
        <p:nvGraphicFramePr>
          <p:cNvPr id="2" name="表格 1">
            <a:extLst>
              <a:ext uri="{FF2B5EF4-FFF2-40B4-BE49-F238E27FC236}">
                <a16:creationId xmlns="" xmlns:a16="http://schemas.microsoft.com/office/drawing/2014/main" id="{E5FFA90F-951B-4C5B-B252-44B903D2AABD}"/>
              </a:ext>
            </a:extLst>
          </p:cNvPr>
          <p:cNvGraphicFramePr>
            <a:graphicFrameLocks noGrp="1"/>
          </p:cNvGraphicFramePr>
          <p:nvPr>
            <p:extLst>
              <p:ext uri="{D42A27DB-BD31-4B8C-83A1-F6EECF244321}">
                <p14:modId xmlns:p14="http://schemas.microsoft.com/office/powerpoint/2010/main" val="1225669626"/>
              </p:ext>
            </p:extLst>
          </p:nvPr>
        </p:nvGraphicFramePr>
        <p:xfrm>
          <a:off x="342899" y="940594"/>
          <a:ext cx="11488293" cy="5309370"/>
        </p:xfrm>
        <a:graphic>
          <a:graphicData uri="http://schemas.openxmlformats.org/drawingml/2006/table">
            <a:tbl>
              <a:tblPr firstRow="1" firstCol="1" bandRow="1">
                <a:tableStyleId>{5C22544A-7EE6-4342-B048-85BDC9FD1C3A}</a:tableStyleId>
              </a:tblPr>
              <a:tblGrid>
                <a:gridCol w="1054101">
                  <a:extLst>
                    <a:ext uri="{9D8B030D-6E8A-4147-A177-3AD203B41FA5}">
                      <a16:colId xmlns="" xmlns:a16="http://schemas.microsoft.com/office/drawing/2014/main" val="1663845155"/>
                    </a:ext>
                  </a:extLst>
                </a:gridCol>
                <a:gridCol w="7175500">
                  <a:extLst>
                    <a:ext uri="{9D8B030D-6E8A-4147-A177-3AD203B41FA5}">
                      <a16:colId xmlns="" xmlns:a16="http://schemas.microsoft.com/office/drawing/2014/main" val="644589060"/>
                    </a:ext>
                  </a:extLst>
                </a:gridCol>
                <a:gridCol w="1651000">
                  <a:extLst>
                    <a:ext uri="{9D8B030D-6E8A-4147-A177-3AD203B41FA5}">
                      <a16:colId xmlns="" xmlns:a16="http://schemas.microsoft.com/office/drawing/2014/main" val="3140693972"/>
                    </a:ext>
                  </a:extLst>
                </a:gridCol>
                <a:gridCol w="1607692">
                  <a:extLst>
                    <a:ext uri="{9D8B030D-6E8A-4147-A177-3AD203B41FA5}">
                      <a16:colId xmlns="" xmlns:a16="http://schemas.microsoft.com/office/drawing/2014/main" val="1303962895"/>
                    </a:ext>
                  </a:extLst>
                </a:gridCol>
              </a:tblGrid>
              <a:tr h="596106">
                <a:tc>
                  <a:txBody>
                    <a:bodyPr/>
                    <a:lstStyle/>
                    <a:p>
                      <a:pPr algn="ctr">
                        <a:lnSpc>
                          <a:spcPct val="150000"/>
                        </a:lnSpc>
                        <a:spcAft>
                          <a:spcPts val="0"/>
                        </a:spcAft>
                      </a:pPr>
                      <a:r>
                        <a:rPr lang="en-US" sz="2800" b="0">
                          <a:solidFill>
                            <a:schemeClr val="tx1"/>
                          </a:solidFill>
                          <a:effectLst/>
                          <a:latin typeface="+mn-lt"/>
                          <a:ea typeface="+mn-ea"/>
                        </a:rPr>
                        <a:t> </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zh-CN" sz="2800" b="0">
                          <a:solidFill>
                            <a:schemeClr val="tx1"/>
                          </a:solidFill>
                          <a:effectLst/>
                          <a:latin typeface="+mn-lt"/>
                          <a:ea typeface="+mn-ea"/>
                        </a:rPr>
                        <a:t>反应原理</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zh-CN" sz="2800" b="0">
                          <a:solidFill>
                            <a:schemeClr val="tx1"/>
                          </a:solidFill>
                          <a:effectLst/>
                          <a:latin typeface="+mn-lt"/>
                          <a:ea typeface="+mn-ea"/>
                        </a:rPr>
                        <a:t>发生装置</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zh-CN" sz="2800" b="0">
                          <a:solidFill>
                            <a:schemeClr val="tx1"/>
                          </a:solidFill>
                          <a:effectLst/>
                          <a:latin typeface="+mn-lt"/>
                          <a:ea typeface="+mn-ea"/>
                        </a:rPr>
                        <a:t>收集装置</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594881827"/>
                  </a:ext>
                </a:extLst>
              </a:tr>
              <a:tr h="778215">
                <a:tc>
                  <a:txBody>
                    <a:bodyPr/>
                    <a:lstStyle/>
                    <a:p>
                      <a:pPr algn="ctr">
                        <a:lnSpc>
                          <a:spcPct val="150000"/>
                        </a:lnSpc>
                        <a:spcAft>
                          <a:spcPts val="0"/>
                        </a:spcAft>
                      </a:pPr>
                      <a:r>
                        <a:rPr lang="en-US" sz="2800" b="0">
                          <a:solidFill>
                            <a:schemeClr val="tx1"/>
                          </a:solidFill>
                          <a:effectLst/>
                          <a:latin typeface="+mn-lt"/>
                          <a:ea typeface="+mn-ea"/>
                        </a:rPr>
                        <a:t>H</a:t>
                      </a:r>
                      <a:r>
                        <a:rPr lang="en-US" sz="2800" b="0" baseline="-25000">
                          <a:solidFill>
                            <a:schemeClr val="tx1"/>
                          </a:solidFill>
                          <a:effectLst/>
                          <a:latin typeface="+mn-lt"/>
                          <a:ea typeface="+mn-ea"/>
                        </a:rPr>
                        <a:t>2</a:t>
                      </a:r>
                      <a:r>
                        <a:rPr lang="en-US" sz="2800" b="0">
                          <a:solidFill>
                            <a:schemeClr val="tx1"/>
                          </a:solidFill>
                          <a:effectLst/>
                          <a:latin typeface="+mn-lt"/>
                          <a:ea typeface="+mn-ea"/>
                        </a:rPr>
                        <a:t>S</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50000"/>
                        </a:lnSpc>
                        <a:spcAft>
                          <a:spcPts val="0"/>
                        </a:spcAft>
                      </a:pPr>
                      <a:r>
                        <a:rPr lang="en-US" sz="2800" b="0" dirty="0">
                          <a:solidFill>
                            <a:schemeClr val="tx1"/>
                          </a:solidFill>
                          <a:effectLst/>
                          <a:latin typeface="+mn-lt"/>
                          <a:ea typeface="+mn-ea"/>
                        </a:rPr>
                        <a:t>FeS+H</a:t>
                      </a:r>
                      <a:r>
                        <a:rPr lang="en-US" sz="2800" b="0" baseline="-25000" dirty="0">
                          <a:solidFill>
                            <a:schemeClr val="tx1"/>
                          </a:solidFill>
                          <a:effectLst/>
                          <a:latin typeface="+mn-lt"/>
                          <a:ea typeface="+mn-ea"/>
                        </a:rPr>
                        <a:t>2</a:t>
                      </a:r>
                      <a:r>
                        <a:rPr lang="en-US" sz="2800" b="0" dirty="0">
                          <a:solidFill>
                            <a:schemeClr val="tx1"/>
                          </a:solidFill>
                          <a:effectLst/>
                          <a:latin typeface="+mn-lt"/>
                          <a:ea typeface="+mn-ea"/>
                        </a:rPr>
                        <a:t>SO</a:t>
                      </a:r>
                      <a:r>
                        <a:rPr lang="en-US" sz="2800" b="0" baseline="-25000" dirty="0">
                          <a:solidFill>
                            <a:schemeClr val="tx1"/>
                          </a:solidFill>
                          <a:effectLst/>
                          <a:latin typeface="+mn-lt"/>
                          <a:ea typeface="+mn-ea"/>
                        </a:rPr>
                        <a:t>4</a:t>
                      </a:r>
                      <a:r>
                        <a:rPr lang="en-US" sz="2800" b="0" dirty="0">
                          <a:solidFill>
                            <a:schemeClr val="tx1"/>
                          </a:solidFill>
                          <a:effectLst/>
                          <a:latin typeface="+mn-lt"/>
                          <a:ea typeface="+mn-ea"/>
                        </a:rPr>
                        <a:t>         FeSO</a:t>
                      </a:r>
                      <a:r>
                        <a:rPr lang="en-US" sz="2800" b="0" baseline="-25000" dirty="0">
                          <a:solidFill>
                            <a:schemeClr val="tx1"/>
                          </a:solidFill>
                          <a:effectLst/>
                          <a:latin typeface="+mn-lt"/>
                          <a:ea typeface="+mn-ea"/>
                        </a:rPr>
                        <a:t>4</a:t>
                      </a:r>
                      <a:r>
                        <a:rPr lang="en-US" sz="2800" b="0" dirty="0">
                          <a:solidFill>
                            <a:schemeClr val="tx1"/>
                          </a:solidFill>
                          <a:effectLst/>
                          <a:latin typeface="+mn-lt"/>
                          <a:ea typeface="+mn-ea"/>
                        </a:rPr>
                        <a:t>+H</a:t>
                      </a:r>
                      <a:r>
                        <a:rPr lang="en-US" sz="2800" b="0" baseline="-25000" dirty="0">
                          <a:solidFill>
                            <a:schemeClr val="tx1"/>
                          </a:solidFill>
                          <a:effectLst/>
                          <a:latin typeface="+mn-lt"/>
                          <a:ea typeface="+mn-ea"/>
                        </a:rPr>
                        <a:t>2</a:t>
                      </a:r>
                      <a:r>
                        <a:rPr lang="en-US" sz="2800" b="0" dirty="0">
                          <a:solidFill>
                            <a:schemeClr val="tx1"/>
                          </a:solidFill>
                          <a:effectLst/>
                          <a:latin typeface="+mn-lt"/>
                          <a:ea typeface="+mn-ea"/>
                        </a:rPr>
                        <a:t>S↑</a:t>
                      </a:r>
                      <a:endParaRPr lang="zh-CN" sz="2800" b="0" dirty="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en-US" sz="2800" b="0">
                          <a:solidFill>
                            <a:schemeClr val="tx1"/>
                          </a:solidFill>
                          <a:effectLst/>
                          <a:latin typeface="+mn-lt"/>
                          <a:ea typeface="+mn-ea"/>
                        </a:rPr>
                        <a:t>C</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en-US" sz="2800" b="0" dirty="0">
                          <a:solidFill>
                            <a:schemeClr val="tx1"/>
                          </a:solidFill>
                          <a:effectLst/>
                          <a:latin typeface="+mn-lt"/>
                          <a:ea typeface="+mn-ea"/>
                        </a:rPr>
                        <a:t>E</a:t>
                      </a:r>
                      <a:endParaRPr lang="zh-CN" sz="2800" b="0" dirty="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810927584"/>
                  </a:ext>
                </a:extLst>
              </a:tr>
              <a:tr h="778215">
                <a:tc>
                  <a:txBody>
                    <a:bodyPr/>
                    <a:lstStyle/>
                    <a:p>
                      <a:pPr algn="ctr">
                        <a:lnSpc>
                          <a:spcPct val="150000"/>
                        </a:lnSpc>
                        <a:spcAft>
                          <a:spcPts val="0"/>
                        </a:spcAft>
                      </a:pPr>
                      <a:r>
                        <a:rPr lang="en-US" sz="2800" b="0">
                          <a:solidFill>
                            <a:schemeClr val="tx1"/>
                          </a:solidFill>
                          <a:effectLst/>
                          <a:latin typeface="+mn-lt"/>
                          <a:ea typeface="+mn-ea"/>
                        </a:rPr>
                        <a:t>CO</a:t>
                      </a:r>
                      <a:r>
                        <a:rPr lang="en-US" sz="2800" b="0" baseline="-25000">
                          <a:solidFill>
                            <a:schemeClr val="tx1"/>
                          </a:solidFill>
                          <a:effectLst/>
                          <a:latin typeface="+mn-lt"/>
                          <a:ea typeface="+mn-ea"/>
                        </a:rPr>
                        <a:t>2</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50000"/>
                        </a:lnSpc>
                        <a:spcAft>
                          <a:spcPts val="0"/>
                        </a:spcAft>
                      </a:pPr>
                      <a:r>
                        <a:rPr lang="en-US" sz="2800" b="0" dirty="0">
                          <a:solidFill>
                            <a:schemeClr val="tx1"/>
                          </a:solidFill>
                          <a:effectLst/>
                          <a:latin typeface="+mn-lt"/>
                          <a:ea typeface="+mn-ea"/>
                        </a:rPr>
                        <a:t>CaCO</a:t>
                      </a:r>
                      <a:r>
                        <a:rPr lang="en-US" sz="2800" b="0" baseline="-25000" dirty="0">
                          <a:solidFill>
                            <a:schemeClr val="tx1"/>
                          </a:solidFill>
                          <a:effectLst/>
                          <a:latin typeface="+mn-lt"/>
                          <a:ea typeface="+mn-ea"/>
                        </a:rPr>
                        <a:t>3</a:t>
                      </a:r>
                      <a:r>
                        <a:rPr lang="en-US" sz="2800" b="0" dirty="0">
                          <a:solidFill>
                            <a:schemeClr val="tx1"/>
                          </a:solidFill>
                          <a:effectLst/>
                          <a:latin typeface="+mn-lt"/>
                          <a:ea typeface="+mn-ea"/>
                        </a:rPr>
                        <a:t>+2HCl          CaCl</a:t>
                      </a:r>
                      <a:r>
                        <a:rPr lang="en-US" sz="2800" b="0" baseline="-25000" dirty="0">
                          <a:solidFill>
                            <a:schemeClr val="tx1"/>
                          </a:solidFill>
                          <a:effectLst/>
                          <a:latin typeface="+mn-lt"/>
                          <a:ea typeface="+mn-ea"/>
                        </a:rPr>
                        <a:t>2</a:t>
                      </a:r>
                      <a:r>
                        <a:rPr lang="en-US" sz="2800" b="0" dirty="0">
                          <a:solidFill>
                            <a:schemeClr val="tx1"/>
                          </a:solidFill>
                          <a:effectLst/>
                          <a:latin typeface="+mn-lt"/>
                          <a:ea typeface="+mn-ea"/>
                        </a:rPr>
                        <a:t>+H</a:t>
                      </a:r>
                      <a:r>
                        <a:rPr lang="en-US" sz="2800" b="0" baseline="-25000" dirty="0">
                          <a:solidFill>
                            <a:schemeClr val="tx1"/>
                          </a:solidFill>
                          <a:effectLst/>
                          <a:latin typeface="+mn-lt"/>
                          <a:ea typeface="+mn-ea"/>
                        </a:rPr>
                        <a:t>2</a:t>
                      </a:r>
                      <a:r>
                        <a:rPr lang="en-US" sz="2800" b="0" dirty="0">
                          <a:solidFill>
                            <a:schemeClr val="tx1"/>
                          </a:solidFill>
                          <a:effectLst/>
                          <a:latin typeface="+mn-lt"/>
                          <a:ea typeface="+mn-ea"/>
                        </a:rPr>
                        <a:t>O+CO</a:t>
                      </a:r>
                      <a:r>
                        <a:rPr lang="en-US" sz="2800" b="0" baseline="-25000" dirty="0">
                          <a:solidFill>
                            <a:schemeClr val="tx1"/>
                          </a:solidFill>
                          <a:effectLst/>
                          <a:latin typeface="+mn-lt"/>
                          <a:ea typeface="+mn-ea"/>
                        </a:rPr>
                        <a:t>2</a:t>
                      </a:r>
                      <a:r>
                        <a:rPr lang="en-US" sz="2800" b="0" dirty="0">
                          <a:solidFill>
                            <a:schemeClr val="tx1"/>
                          </a:solidFill>
                          <a:effectLst/>
                          <a:latin typeface="+mn-lt"/>
                          <a:ea typeface="+mn-ea"/>
                        </a:rPr>
                        <a:t>↑</a:t>
                      </a:r>
                      <a:endParaRPr lang="zh-CN" sz="2800" b="0" dirty="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en-US" sz="2800" b="0">
                          <a:solidFill>
                            <a:schemeClr val="tx1"/>
                          </a:solidFill>
                          <a:effectLst/>
                          <a:latin typeface="+mn-lt"/>
                          <a:ea typeface="+mn-ea"/>
                        </a:rPr>
                        <a:t>C</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en-US" sz="2800" b="0">
                          <a:solidFill>
                            <a:schemeClr val="tx1"/>
                          </a:solidFill>
                          <a:effectLst/>
                          <a:latin typeface="+mn-lt"/>
                          <a:ea typeface="+mn-ea"/>
                        </a:rPr>
                        <a:t>E</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121924530"/>
                  </a:ext>
                </a:extLst>
              </a:tr>
              <a:tr h="778215">
                <a:tc>
                  <a:txBody>
                    <a:bodyPr/>
                    <a:lstStyle/>
                    <a:p>
                      <a:pPr algn="ctr">
                        <a:lnSpc>
                          <a:spcPct val="150000"/>
                        </a:lnSpc>
                        <a:spcAft>
                          <a:spcPts val="0"/>
                        </a:spcAft>
                      </a:pPr>
                      <a:r>
                        <a:rPr lang="en-US" sz="2800" b="0">
                          <a:solidFill>
                            <a:schemeClr val="tx1"/>
                          </a:solidFill>
                          <a:effectLst/>
                          <a:latin typeface="+mn-lt"/>
                          <a:ea typeface="+mn-ea"/>
                        </a:rPr>
                        <a:t>SO</a:t>
                      </a:r>
                      <a:r>
                        <a:rPr lang="en-US" sz="2800" b="0" baseline="-25000">
                          <a:solidFill>
                            <a:schemeClr val="tx1"/>
                          </a:solidFill>
                          <a:effectLst/>
                          <a:latin typeface="+mn-lt"/>
                          <a:ea typeface="+mn-ea"/>
                        </a:rPr>
                        <a:t>2</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50000"/>
                        </a:lnSpc>
                        <a:spcAft>
                          <a:spcPts val="0"/>
                        </a:spcAft>
                      </a:pPr>
                      <a:r>
                        <a:rPr lang="en-US" sz="2800" b="0" dirty="0">
                          <a:solidFill>
                            <a:schemeClr val="tx1"/>
                          </a:solidFill>
                          <a:effectLst/>
                          <a:latin typeface="+mn-lt"/>
                          <a:ea typeface="+mn-ea"/>
                        </a:rPr>
                        <a:t>Na</a:t>
                      </a:r>
                      <a:r>
                        <a:rPr lang="en-US" sz="2800" b="0" baseline="-25000" dirty="0">
                          <a:solidFill>
                            <a:schemeClr val="tx1"/>
                          </a:solidFill>
                          <a:effectLst/>
                          <a:latin typeface="+mn-lt"/>
                          <a:ea typeface="+mn-ea"/>
                        </a:rPr>
                        <a:t>2</a:t>
                      </a:r>
                      <a:r>
                        <a:rPr lang="en-US" sz="2800" b="0" dirty="0">
                          <a:solidFill>
                            <a:schemeClr val="tx1"/>
                          </a:solidFill>
                          <a:effectLst/>
                          <a:latin typeface="+mn-lt"/>
                          <a:ea typeface="+mn-ea"/>
                        </a:rPr>
                        <a:t>SO</a:t>
                      </a:r>
                      <a:r>
                        <a:rPr lang="en-US" sz="2800" b="0" baseline="-25000" dirty="0">
                          <a:solidFill>
                            <a:schemeClr val="tx1"/>
                          </a:solidFill>
                          <a:effectLst/>
                          <a:latin typeface="+mn-lt"/>
                          <a:ea typeface="+mn-ea"/>
                        </a:rPr>
                        <a:t>3</a:t>
                      </a:r>
                      <a:r>
                        <a:rPr lang="en-US" sz="2800" b="0" dirty="0">
                          <a:solidFill>
                            <a:schemeClr val="tx1"/>
                          </a:solidFill>
                          <a:effectLst/>
                          <a:latin typeface="+mn-lt"/>
                          <a:ea typeface="+mn-ea"/>
                        </a:rPr>
                        <a:t>+H</a:t>
                      </a:r>
                      <a:r>
                        <a:rPr lang="en-US" sz="2800" b="0" baseline="-25000" dirty="0">
                          <a:solidFill>
                            <a:schemeClr val="tx1"/>
                          </a:solidFill>
                          <a:effectLst/>
                          <a:latin typeface="+mn-lt"/>
                          <a:ea typeface="+mn-ea"/>
                        </a:rPr>
                        <a:t>2</a:t>
                      </a:r>
                      <a:r>
                        <a:rPr lang="en-US" sz="2800" b="0" dirty="0">
                          <a:solidFill>
                            <a:schemeClr val="tx1"/>
                          </a:solidFill>
                          <a:effectLst/>
                          <a:latin typeface="+mn-lt"/>
                          <a:ea typeface="+mn-ea"/>
                        </a:rPr>
                        <a:t>SO</a:t>
                      </a:r>
                      <a:r>
                        <a:rPr lang="en-US" sz="2800" b="0" baseline="-25000" dirty="0">
                          <a:solidFill>
                            <a:schemeClr val="tx1"/>
                          </a:solidFill>
                          <a:effectLst/>
                          <a:latin typeface="+mn-lt"/>
                          <a:ea typeface="+mn-ea"/>
                        </a:rPr>
                        <a:t>4</a:t>
                      </a:r>
                      <a:r>
                        <a:rPr lang="en-US" sz="2800" b="0" dirty="0">
                          <a:solidFill>
                            <a:schemeClr val="tx1"/>
                          </a:solidFill>
                          <a:effectLst/>
                          <a:latin typeface="+mn-lt"/>
                          <a:ea typeface="+mn-ea"/>
                        </a:rPr>
                        <a:t>(</a:t>
                      </a:r>
                      <a:r>
                        <a:rPr lang="zh-CN" sz="2800" b="0" dirty="0">
                          <a:solidFill>
                            <a:schemeClr val="tx1"/>
                          </a:solidFill>
                          <a:effectLst/>
                          <a:latin typeface="+mn-lt"/>
                          <a:ea typeface="+mn-ea"/>
                        </a:rPr>
                        <a:t>浓</a:t>
                      </a:r>
                      <a:r>
                        <a:rPr lang="en-US" sz="2800" b="0" dirty="0">
                          <a:solidFill>
                            <a:schemeClr val="tx1"/>
                          </a:solidFill>
                          <a:effectLst/>
                          <a:latin typeface="+mn-lt"/>
                          <a:ea typeface="+mn-ea"/>
                        </a:rPr>
                        <a:t>)        Na</a:t>
                      </a:r>
                      <a:r>
                        <a:rPr lang="en-US" sz="2800" b="0" baseline="-25000" dirty="0">
                          <a:solidFill>
                            <a:schemeClr val="tx1"/>
                          </a:solidFill>
                          <a:effectLst/>
                          <a:latin typeface="+mn-lt"/>
                          <a:ea typeface="+mn-ea"/>
                        </a:rPr>
                        <a:t>2</a:t>
                      </a:r>
                      <a:r>
                        <a:rPr lang="en-US" sz="2800" b="0" dirty="0">
                          <a:solidFill>
                            <a:schemeClr val="tx1"/>
                          </a:solidFill>
                          <a:effectLst/>
                          <a:latin typeface="+mn-lt"/>
                          <a:ea typeface="+mn-ea"/>
                        </a:rPr>
                        <a:t>SO</a:t>
                      </a:r>
                      <a:r>
                        <a:rPr lang="en-US" sz="2800" b="0" baseline="-25000" dirty="0">
                          <a:solidFill>
                            <a:schemeClr val="tx1"/>
                          </a:solidFill>
                          <a:effectLst/>
                          <a:latin typeface="+mn-lt"/>
                          <a:ea typeface="+mn-ea"/>
                        </a:rPr>
                        <a:t>4</a:t>
                      </a:r>
                      <a:r>
                        <a:rPr lang="en-US" sz="2800" b="0" dirty="0">
                          <a:solidFill>
                            <a:schemeClr val="tx1"/>
                          </a:solidFill>
                          <a:effectLst/>
                          <a:latin typeface="+mn-lt"/>
                          <a:ea typeface="+mn-ea"/>
                        </a:rPr>
                        <a:t>+H</a:t>
                      </a:r>
                      <a:r>
                        <a:rPr lang="en-US" sz="2800" b="0" baseline="-25000" dirty="0">
                          <a:solidFill>
                            <a:schemeClr val="tx1"/>
                          </a:solidFill>
                          <a:effectLst/>
                          <a:latin typeface="+mn-lt"/>
                          <a:ea typeface="+mn-ea"/>
                        </a:rPr>
                        <a:t>2</a:t>
                      </a:r>
                      <a:r>
                        <a:rPr lang="en-US" sz="2800" b="0" dirty="0">
                          <a:solidFill>
                            <a:schemeClr val="tx1"/>
                          </a:solidFill>
                          <a:effectLst/>
                          <a:latin typeface="+mn-lt"/>
                          <a:ea typeface="+mn-ea"/>
                        </a:rPr>
                        <a:t>O+SO</a:t>
                      </a:r>
                      <a:r>
                        <a:rPr lang="en-US" sz="2800" b="0" baseline="-25000" dirty="0">
                          <a:solidFill>
                            <a:schemeClr val="tx1"/>
                          </a:solidFill>
                          <a:effectLst/>
                          <a:latin typeface="+mn-lt"/>
                          <a:ea typeface="+mn-ea"/>
                        </a:rPr>
                        <a:t>2</a:t>
                      </a:r>
                      <a:r>
                        <a:rPr lang="en-US" sz="2800" b="0" dirty="0">
                          <a:solidFill>
                            <a:schemeClr val="tx1"/>
                          </a:solidFill>
                          <a:effectLst/>
                          <a:latin typeface="+mn-lt"/>
                          <a:ea typeface="+mn-ea"/>
                        </a:rPr>
                        <a:t>↑</a:t>
                      </a:r>
                      <a:endParaRPr lang="zh-CN" sz="2800" b="0" dirty="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en-US" sz="2800" b="0">
                          <a:solidFill>
                            <a:schemeClr val="tx1"/>
                          </a:solidFill>
                          <a:effectLst/>
                          <a:latin typeface="+mn-lt"/>
                          <a:ea typeface="+mn-ea"/>
                        </a:rPr>
                        <a:t>C</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en-US" sz="2800" b="0">
                          <a:solidFill>
                            <a:schemeClr val="tx1"/>
                          </a:solidFill>
                          <a:effectLst/>
                          <a:latin typeface="+mn-lt"/>
                          <a:ea typeface="+mn-ea"/>
                        </a:rPr>
                        <a:t>E</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577217982"/>
                  </a:ext>
                </a:extLst>
              </a:tr>
              <a:tr h="778215">
                <a:tc>
                  <a:txBody>
                    <a:bodyPr/>
                    <a:lstStyle/>
                    <a:p>
                      <a:pPr algn="ctr">
                        <a:lnSpc>
                          <a:spcPct val="150000"/>
                        </a:lnSpc>
                        <a:spcAft>
                          <a:spcPts val="0"/>
                        </a:spcAft>
                      </a:pPr>
                      <a:r>
                        <a:rPr lang="en-US" sz="2800" b="0">
                          <a:solidFill>
                            <a:schemeClr val="tx1"/>
                          </a:solidFill>
                          <a:effectLst/>
                          <a:latin typeface="+mn-lt"/>
                          <a:ea typeface="+mn-ea"/>
                        </a:rPr>
                        <a:t>Cl</a:t>
                      </a:r>
                      <a:r>
                        <a:rPr lang="en-US" sz="2800" b="0" baseline="-25000">
                          <a:solidFill>
                            <a:schemeClr val="tx1"/>
                          </a:solidFill>
                          <a:effectLst/>
                          <a:latin typeface="+mn-lt"/>
                          <a:ea typeface="+mn-ea"/>
                        </a:rPr>
                        <a:t>2</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50000"/>
                        </a:lnSpc>
                        <a:spcAft>
                          <a:spcPts val="0"/>
                        </a:spcAft>
                      </a:pPr>
                      <a:r>
                        <a:rPr lang="en-US" sz="2800" b="0" dirty="0">
                          <a:solidFill>
                            <a:schemeClr val="tx1"/>
                          </a:solidFill>
                          <a:effectLst/>
                          <a:latin typeface="+mn-lt"/>
                          <a:ea typeface="+mn-ea"/>
                        </a:rPr>
                        <a:t>MnO</a:t>
                      </a:r>
                      <a:r>
                        <a:rPr lang="en-US" sz="2800" b="0" baseline="-25000" dirty="0">
                          <a:solidFill>
                            <a:schemeClr val="tx1"/>
                          </a:solidFill>
                          <a:effectLst/>
                          <a:latin typeface="+mn-lt"/>
                          <a:ea typeface="+mn-ea"/>
                        </a:rPr>
                        <a:t>2</a:t>
                      </a:r>
                      <a:r>
                        <a:rPr lang="en-US" sz="2800" b="0" dirty="0">
                          <a:solidFill>
                            <a:schemeClr val="tx1"/>
                          </a:solidFill>
                          <a:effectLst/>
                          <a:latin typeface="+mn-lt"/>
                          <a:ea typeface="+mn-ea"/>
                        </a:rPr>
                        <a:t>+4HCl(</a:t>
                      </a:r>
                      <a:r>
                        <a:rPr lang="zh-CN" sz="2800" b="0" dirty="0">
                          <a:solidFill>
                            <a:schemeClr val="tx1"/>
                          </a:solidFill>
                          <a:effectLst/>
                          <a:latin typeface="+mn-lt"/>
                          <a:ea typeface="+mn-ea"/>
                        </a:rPr>
                        <a:t>浓</a:t>
                      </a:r>
                      <a:r>
                        <a:rPr lang="en-US" sz="2800" b="0" dirty="0">
                          <a:solidFill>
                            <a:schemeClr val="tx1"/>
                          </a:solidFill>
                          <a:effectLst/>
                          <a:latin typeface="+mn-lt"/>
                          <a:ea typeface="+mn-ea"/>
                        </a:rPr>
                        <a:t>)            MnCl</a:t>
                      </a:r>
                      <a:r>
                        <a:rPr lang="en-US" sz="2800" b="0" baseline="-25000" dirty="0">
                          <a:solidFill>
                            <a:schemeClr val="tx1"/>
                          </a:solidFill>
                          <a:effectLst/>
                          <a:latin typeface="+mn-lt"/>
                          <a:ea typeface="+mn-ea"/>
                        </a:rPr>
                        <a:t>2</a:t>
                      </a:r>
                      <a:r>
                        <a:rPr lang="en-US" sz="2800" b="0" dirty="0">
                          <a:solidFill>
                            <a:schemeClr val="tx1"/>
                          </a:solidFill>
                          <a:effectLst/>
                          <a:latin typeface="+mn-lt"/>
                          <a:ea typeface="+mn-ea"/>
                        </a:rPr>
                        <a:t>+2H</a:t>
                      </a:r>
                      <a:r>
                        <a:rPr lang="en-US" sz="2800" b="0" baseline="-25000" dirty="0">
                          <a:solidFill>
                            <a:schemeClr val="tx1"/>
                          </a:solidFill>
                          <a:effectLst/>
                          <a:latin typeface="+mn-lt"/>
                          <a:ea typeface="+mn-ea"/>
                        </a:rPr>
                        <a:t>2</a:t>
                      </a:r>
                      <a:r>
                        <a:rPr lang="en-US" sz="2800" b="0" dirty="0">
                          <a:solidFill>
                            <a:schemeClr val="tx1"/>
                          </a:solidFill>
                          <a:effectLst/>
                          <a:latin typeface="+mn-lt"/>
                          <a:ea typeface="+mn-ea"/>
                        </a:rPr>
                        <a:t>O+Cl</a:t>
                      </a:r>
                      <a:r>
                        <a:rPr lang="en-US" sz="2800" b="0" baseline="-25000" dirty="0">
                          <a:solidFill>
                            <a:schemeClr val="tx1"/>
                          </a:solidFill>
                          <a:effectLst/>
                          <a:latin typeface="+mn-lt"/>
                          <a:ea typeface="+mn-ea"/>
                        </a:rPr>
                        <a:t>2</a:t>
                      </a:r>
                      <a:r>
                        <a:rPr lang="en-US" sz="2800" b="0" dirty="0">
                          <a:solidFill>
                            <a:schemeClr val="tx1"/>
                          </a:solidFill>
                          <a:effectLst/>
                          <a:latin typeface="+mn-lt"/>
                          <a:ea typeface="+mn-ea"/>
                        </a:rPr>
                        <a:t>↑</a:t>
                      </a:r>
                      <a:endParaRPr lang="zh-CN" sz="2800" b="0" dirty="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en-US" sz="2800" b="0">
                          <a:solidFill>
                            <a:schemeClr val="tx1"/>
                          </a:solidFill>
                          <a:effectLst/>
                          <a:latin typeface="+mn-lt"/>
                          <a:ea typeface="+mn-ea"/>
                        </a:rPr>
                        <a:t>B</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en-US" sz="2800" b="0">
                          <a:solidFill>
                            <a:schemeClr val="tx1"/>
                          </a:solidFill>
                          <a:effectLst/>
                          <a:latin typeface="+mn-lt"/>
                          <a:ea typeface="+mn-ea"/>
                        </a:rPr>
                        <a:t>E</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633651547"/>
                  </a:ext>
                </a:extLst>
              </a:tr>
              <a:tr h="1556430">
                <a:tc>
                  <a:txBody>
                    <a:bodyPr/>
                    <a:lstStyle/>
                    <a:p>
                      <a:pPr algn="ctr">
                        <a:lnSpc>
                          <a:spcPct val="150000"/>
                        </a:lnSpc>
                        <a:spcAft>
                          <a:spcPts val="0"/>
                        </a:spcAft>
                      </a:pPr>
                      <a:r>
                        <a:rPr lang="en-US" sz="2800" b="0">
                          <a:solidFill>
                            <a:schemeClr val="tx1"/>
                          </a:solidFill>
                          <a:effectLst/>
                          <a:latin typeface="+mn-lt"/>
                          <a:ea typeface="+mn-ea"/>
                        </a:rPr>
                        <a:t>HCl</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50000"/>
                        </a:lnSpc>
                        <a:spcAft>
                          <a:spcPts val="0"/>
                        </a:spcAft>
                      </a:pPr>
                      <a:r>
                        <a:rPr lang="en-US" sz="2800" b="0" dirty="0">
                          <a:solidFill>
                            <a:schemeClr val="tx1"/>
                          </a:solidFill>
                          <a:effectLst/>
                          <a:latin typeface="+mn-lt"/>
                          <a:ea typeface="+mn-ea"/>
                        </a:rPr>
                        <a:t>NaCl+H</a:t>
                      </a:r>
                      <a:r>
                        <a:rPr lang="en-US" sz="2800" b="0" baseline="-25000" dirty="0">
                          <a:solidFill>
                            <a:schemeClr val="tx1"/>
                          </a:solidFill>
                          <a:effectLst/>
                          <a:latin typeface="+mn-lt"/>
                          <a:ea typeface="+mn-ea"/>
                        </a:rPr>
                        <a:t>2</a:t>
                      </a:r>
                      <a:r>
                        <a:rPr lang="en-US" sz="2800" b="0" dirty="0">
                          <a:solidFill>
                            <a:schemeClr val="tx1"/>
                          </a:solidFill>
                          <a:effectLst/>
                          <a:latin typeface="+mn-lt"/>
                          <a:ea typeface="+mn-ea"/>
                        </a:rPr>
                        <a:t>SO</a:t>
                      </a:r>
                      <a:r>
                        <a:rPr lang="en-US" sz="2800" b="0" baseline="-25000" dirty="0">
                          <a:solidFill>
                            <a:schemeClr val="tx1"/>
                          </a:solidFill>
                          <a:effectLst/>
                          <a:latin typeface="+mn-lt"/>
                          <a:ea typeface="+mn-ea"/>
                        </a:rPr>
                        <a:t>4</a:t>
                      </a:r>
                      <a:r>
                        <a:rPr lang="en-US" sz="2800" b="0" dirty="0">
                          <a:solidFill>
                            <a:schemeClr val="tx1"/>
                          </a:solidFill>
                          <a:effectLst/>
                          <a:latin typeface="+mn-lt"/>
                          <a:ea typeface="+mn-ea"/>
                        </a:rPr>
                        <a:t>(</a:t>
                      </a:r>
                      <a:r>
                        <a:rPr lang="zh-CN" sz="2800" b="0" dirty="0">
                          <a:solidFill>
                            <a:schemeClr val="tx1"/>
                          </a:solidFill>
                          <a:effectLst/>
                          <a:latin typeface="+mn-lt"/>
                          <a:ea typeface="+mn-ea"/>
                        </a:rPr>
                        <a:t>浓</a:t>
                      </a:r>
                      <a:r>
                        <a:rPr lang="en-US" sz="2800" b="0" dirty="0">
                          <a:solidFill>
                            <a:schemeClr val="tx1"/>
                          </a:solidFill>
                          <a:effectLst/>
                          <a:latin typeface="+mn-lt"/>
                          <a:ea typeface="+mn-ea"/>
                        </a:rPr>
                        <a:t>)          NaHSO</a:t>
                      </a:r>
                      <a:r>
                        <a:rPr lang="en-US" sz="2800" b="0" baseline="-25000" dirty="0">
                          <a:solidFill>
                            <a:schemeClr val="tx1"/>
                          </a:solidFill>
                          <a:effectLst/>
                          <a:latin typeface="+mn-lt"/>
                          <a:ea typeface="+mn-ea"/>
                        </a:rPr>
                        <a:t>4</a:t>
                      </a:r>
                      <a:r>
                        <a:rPr lang="en-US" sz="2800" b="0" dirty="0">
                          <a:solidFill>
                            <a:schemeClr val="tx1"/>
                          </a:solidFill>
                          <a:effectLst/>
                          <a:latin typeface="+mn-lt"/>
                          <a:ea typeface="+mn-ea"/>
                        </a:rPr>
                        <a:t>+HCl↑</a:t>
                      </a:r>
                      <a:endParaRPr lang="zh-CN" sz="2800" b="0" dirty="0">
                        <a:solidFill>
                          <a:schemeClr val="tx1"/>
                        </a:solidFill>
                        <a:effectLst/>
                        <a:latin typeface="+mn-lt"/>
                        <a:ea typeface="+mn-ea"/>
                      </a:endParaRPr>
                    </a:p>
                    <a:p>
                      <a:pPr>
                        <a:lnSpc>
                          <a:spcPct val="150000"/>
                        </a:lnSpc>
                        <a:spcAft>
                          <a:spcPts val="0"/>
                        </a:spcAft>
                      </a:pPr>
                      <a:r>
                        <a:rPr lang="en-US" sz="2800" b="0" dirty="0">
                          <a:solidFill>
                            <a:schemeClr val="tx1"/>
                          </a:solidFill>
                          <a:effectLst/>
                          <a:latin typeface="+mn-lt"/>
                          <a:ea typeface="+mn-ea"/>
                        </a:rPr>
                        <a:t>2NaCl+H</a:t>
                      </a:r>
                      <a:r>
                        <a:rPr lang="en-US" sz="2800" b="0" baseline="-25000" dirty="0">
                          <a:solidFill>
                            <a:schemeClr val="tx1"/>
                          </a:solidFill>
                          <a:effectLst/>
                          <a:latin typeface="+mn-lt"/>
                          <a:ea typeface="+mn-ea"/>
                        </a:rPr>
                        <a:t>2</a:t>
                      </a:r>
                      <a:r>
                        <a:rPr lang="en-US" sz="2800" b="0" dirty="0">
                          <a:solidFill>
                            <a:schemeClr val="tx1"/>
                          </a:solidFill>
                          <a:effectLst/>
                          <a:latin typeface="+mn-lt"/>
                          <a:ea typeface="+mn-ea"/>
                        </a:rPr>
                        <a:t>SO</a:t>
                      </a:r>
                      <a:r>
                        <a:rPr lang="en-US" sz="2800" b="0" baseline="-25000" dirty="0">
                          <a:solidFill>
                            <a:schemeClr val="tx1"/>
                          </a:solidFill>
                          <a:effectLst/>
                          <a:latin typeface="+mn-lt"/>
                          <a:ea typeface="+mn-ea"/>
                        </a:rPr>
                        <a:t>4</a:t>
                      </a:r>
                      <a:r>
                        <a:rPr lang="en-US" sz="2800" b="0" dirty="0">
                          <a:solidFill>
                            <a:schemeClr val="tx1"/>
                          </a:solidFill>
                          <a:effectLst/>
                          <a:latin typeface="+mn-lt"/>
                          <a:ea typeface="+mn-ea"/>
                        </a:rPr>
                        <a:t>(</a:t>
                      </a:r>
                      <a:r>
                        <a:rPr lang="zh-CN" sz="2800" b="0" dirty="0">
                          <a:solidFill>
                            <a:schemeClr val="tx1"/>
                          </a:solidFill>
                          <a:effectLst/>
                          <a:latin typeface="+mn-lt"/>
                          <a:ea typeface="+mn-ea"/>
                        </a:rPr>
                        <a:t>浓</a:t>
                      </a:r>
                      <a:r>
                        <a:rPr lang="en-US" sz="2800" b="0" dirty="0">
                          <a:solidFill>
                            <a:schemeClr val="tx1"/>
                          </a:solidFill>
                          <a:effectLst/>
                          <a:latin typeface="+mn-lt"/>
                          <a:ea typeface="+mn-ea"/>
                        </a:rPr>
                        <a:t>)           Na</a:t>
                      </a:r>
                      <a:r>
                        <a:rPr lang="en-US" sz="2800" b="0" baseline="-25000" dirty="0">
                          <a:solidFill>
                            <a:schemeClr val="tx1"/>
                          </a:solidFill>
                          <a:effectLst/>
                          <a:latin typeface="+mn-lt"/>
                          <a:ea typeface="+mn-ea"/>
                        </a:rPr>
                        <a:t>2</a:t>
                      </a:r>
                      <a:r>
                        <a:rPr lang="en-US" sz="2800" b="0" dirty="0">
                          <a:solidFill>
                            <a:schemeClr val="tx1"/>
                          </a:solidFill>
                          <a:effectLst/>
                          <a:latin typeface="+mn-lt"/>
                          <a:ea typeface="+mn-ea"/>
                        </a:rPr>
                        <a:t>SO</a:t>
                      </a:r>
                      <a:r>
                        <a:rPr lang="en-US" sz="2800" b="0" baseline="-25000" dirty="0">
                          <a:solidFill>
                            <a:schemeClr val="tx1"/>
                          </a:solidFill>
                          <a:effectLst/>
                          <a:latin typeface="+mn-lt"/>
                          <a:ea typeface="+mn-ea"/>
                        </a:rPr>
                        <a:t>4</a:t>
                      </a:r>
                      <a:r>
                        <a:rPr lang="en-US" sz="2800" b="0" dirty="0">
                          <a:solidFill>
                            <a:schemeClr val="tx1"/>
                          </a:solidFill>
                          <a:effectLst/>
                          <a:latin typeface="+mn-lt"/>
                          <a:ea typeface="+mn-ea"/>
                        </a:rPr>
                        <a:t>+2HCl↑</a:t>
                      </a:r>
                      <a:endParaRPr lang="zh-CN" sz="2800" b="0" dirty="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en-US" sz="2800" b="0">
                          <a:solidFill>
                            <a:schemeClr val="tx1"/>
                          </a:solidFill>
                          <a:effectLst/>
                          <a:latin typeface="+mn-lt"/>
                          <a:ea typeface="+mn-ea"/>
                        </a:rPr>
                        <a:t>B</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en-US" sz="2800" b="0" dirty="0">
                          <a:solidFill>
                            <a:schemeClr val="tx1"/>
                          </a:solidFill>
                          <a:effectLst/>
                          <a:latin typeface="+mn-lt"/>
                          <a:ea typeface="+mn-ea"/>
                        </a:rPr>
                        <a:t>E</a:t>
                      </a:r>
                      <a:endParaRPr lang="zh-CN" sz="2800" b="0" dirty="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588072277"/>
                  </a:ext>
                </a:extLst>
              </a:tr>
            </a:tbl>
          </a:graphicData>
        </a:graphic>
      </p:graphicFrame>
      <p:pic>
        <p:nvPicPr>
          <p:cNvPr id="24" name="图片 967">
            <a:extLst>
              <a:ext uri="{FF2B5EF4-FFF2-40B4-BE49-F238E27FC236}">
                <a16:creationId xmlns="" xmlns:a16="http://schemas.microsoft.com/office/drawing/2014/main" id="{70D350A7-09D8-4868-90A5-B2F6BD17BE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558" y="1844658"/>
            <a:ext cx="545994" cy="327596"/>
          </a:xfrm>
          <a:prstGeom prst="rect">
            <a:avLst/>
          </a:prstGeom>
          <a:noFill/>
          <a:extLst>
            <a:ext uri="{909E8E84-426E-40DD-AFC4-6F175D3DCCD1}">
              <a14:hiddenFill xmlns:a14="http://schemas.microsoft.com/office/drawing/2010/main">
                <a:solidFill>
                  <a:srgbClr val="FFFFFF"/>
                </a:solidFill>
              </a14:hiddenFill>
            </a:ext>
          </a:extLst>
        </p:spPr>
      </p:pic>
      <p:pic>
        <p:nvPicPr>
          <p:cNvPr id="25" name="图片 967">
            <a:extLst>
              <a:ext uri="{FF2B5EF4-FFF2-40B4-BE49-F238E27FC236}">
                <a16:creationId xmlns="" xmlns:a16="http://schemas.microsoft.com/office/drawing/2014/main" id="{4605D446-F94A-4214-8990-5D0E3F6F66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5810" y="2606089"/>
            <a:ext cx="545994" cy="327596"/>
          </a:xfrm>
          <a:prstGeom prst="rect">
            <a:avLst/>
          </a:prstGeom>
          <a:noFill/>
          <a:extLst>
            <a:ext uri="{909E8E84-426E-40DD-AFC4-6F175D3DCCD1}">
              <a14:hiddenFill xmlns:a14="http://schemas.microsoft.com/office/drawing/2010/main">
                <a:solidFill>
                  <a:srgbClr val="FFFFFF"/>
                </a:solidFill>
              </a14:hiddenFill>
            </a:ext>
          </a:extLst>
        </p:spPr>
      </p:pic>
      <p:pic>
        <p:nvPicPr>
          <p:cNvPr id="28" name="图片 967">
            <a:extLst>
              <a:ext uri="{FF2B5EF4-FFF2-40B4-BE49-F238E27FC236}">
                <a16:creationId xmlns="" xmlns:a16="http://schemas.microsoft.com/office/drawing/2014/main" id="{09EA35D5-63F6-44A2-A334-0AE0E1C3EC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06710" y="3395663"/>
            <a:ext cx="545994" cy="327596"/>
          </a:xfrm>
          <a:prstGeom prst="rect">
            <a:avLst/>
          </a:prstGeom>
          <a:noFill/>
          <a:extLst>
            <a:ext uri="{909E8E84-426E-40DD-AFC4-6F175D3DCCD1}">
              <a14:hiddenFill xmlns:a14="http://schemas.microsoft.com/office/drawing/2010/main">
                <a:solidFill>
                  <a:srgbClr val="FFFFFF"/>
                </a:solidFill>
              </a14:hiddenFill>
            </a:ext>
          </a:extLst>
        </p:spPr>
      </p:pic>
      <p:pic>
        <p:nvPicPr>
          <p:cNvPr id="29" name="图片 968">
            <a:extLst>
              <a:ext uri="{FF2B5EF4-FFF2-40B4-BE49-F238E27FC236}">
                <a16:creationId xmlns="" xmlns:a16="http://schemas.microsoft.com/office/drawing/2014/main" id="{A04AF206-9EE9-441C-BB39-C6B1DAD3FB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1004" y="3924316"/>
            <a:ext cx="733373" cy="696705"/>
          </a:xfrm>
          <a:prstGeom prst="rect">
            <a:avLst/>
          </a:prstGeom>
          <a:noFill/>
          <a:extLst>
            <a:ext uri="{909E8E84-426E-40DD-AFC4-6F175D3DCCD1}">
              <a14:hiddenFill xmlns:a14="http://schemas.microsoft.com/office/drawing/2010/main">
                <a:solidFill>
                  <a:srgbClr val="FFFFFF"/>
                </a:solidFill>
              </a14:hiddenFill>
            </a:ext>
          </a:extLst>
        </p:spPr>
      </p:pic>
      <p:pic>
        <p:nvPicPr>
          <p:cNvPr id="30" name="图片 968">
            <a:extLst>
              <a:ext uri="{FF2B5EF4-FFF2-40B4-BE49-F238E27FC236}">
                <a16:creationId xmlns="" xmlns:a16="http://schemas.microsoft.com/office/drawing/2014/main" id="{A8204C7A-E5A4-45ED-AC46-F16A71FD91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3704" y="4739290"/>
            <a:ext cx="733373" cy="696705"/>
          </a:xfrm>
          <a:prstGeom prst="rect">
            <a:avLst/>
          </a:prstGeom>
          <a:noFill/>
          <a:extLst>
            <a:ext uri="{909E8E84-426E-40DD-AFC4-6F175D3DCCD1}">
              <a14:hiddenFill xmlns:a14="http://schemas.microsoft.com/office/drawing/2010/main">
                <a:solidFill>
                  <a:srgbClr val="FFFFFF"/>
                </a:solidFill>
              </a14:hiddenFill>
            </a:ext>
          </a:extLst>
        </p:spPr>
      </p:pic>
      <p:pic>
        <p:nvPicPr>
          <p:cNvPr id="33" name="图片 968">
            <a:extLst>
              <a:ext uri="{FF2B5EF4-FFF2-40B4-BE49-F238E27FC236}">
                <a16:creationId xmlns="" xmlns:a16="http://schemas.microsoft.com/office/drawing/2014/main" id="{9046496E-0950-4B32-AFFE-0DB479B6E8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9141" y="5357648"/>
            <a:ext cx="733373" cy="6967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59758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7" name="矩形 6"/>
          <p:cNvSpPr/>
          <p:nvPr/>
        </p:nvSpPr>
        <p:spPr>
          <a:xfrm>
            <a:off x="718457" y="0"/>
            <a:ext cx="27105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solidFill>
                  <a:srgbClr val="DA251C"/>
                </a:solidFill>
              </a:rPr>
              <a:t>命题规律</a:t>
            </a:r>
          </a:p>
        </p:txBody>
      </p:sp>
      <p:graphicFrame>
        <p:nvGraphicFramePr>
          <p:cNvPr id="8" name="表格 7">
            <a:extLst>
              <a:ext uri="{FF2B5EF4-FFF2-40B4-BE49-F238E27FC236}">
                <a16:creationId xmlns="" xmlns:a16="http://schemas.microsoft.com/office/drawing/2014/main" id="{E121C589-5773-48FD-A6FB-F154B2FC5338}"/>
              </a:ext>
            </a:extLst>
          </p:cNvPr>
          <p:cNvGraphicFramePr>
            <a:graphicFrameLocks noGrp="1"/>
          </p:cNvGraphicFramePr>
          <p:nvPr>
            <p:extLst>
              <p:ext uri="{D42A27DB-BD31-4B8C-83A1-F6EECF244321}">
                <p14:modId xmlns:p14="http://schemas.microsoft.com/office/powerpoint/2010/main" val="1870929508"/>
              </p:ext>
            </p:extLst>
          </p:nvPr>
        </p:nvGraphicFramePr>
        <p:xfrm>
          <a:off x="493486" y="950680"/>
          <a:ext cx="11248571" cy="5282887"/>
        </p:xfrm>
        <a:graphic>
          <a:graphicData uri="http://schemas.openxmlformats.org/drawingml/2006/table">
            <a:tbl>
              <a:tblPr firstRow="1" firstCol="1" bandRow="1"/>
              <a:tblGrid>
                <a:gridCol w="1828800">
                  <a:extLst>
                    <a:ext uri="{9D8B030D-6E8A-4147-A177-3AD203B41FA5}">
                      <a16:colId xmlns="" xmlns:a16="http://schemas.microsoft.com/office/drawing/2014/main" val="1452197166"/>
                    </a:ext>
                  </a:extLst>
                </a:gridCol>
                <a:gridCol w="3381828">
                  <a:extLst>
                    <a:ext uri="{9D8B030D-6E8A-4147-A177-3AD203B41FA5}">
                      <a16:colId xmlns="" xmlns:a16="http://schemas.microsoft.com/office/drawing/2014/main" val="1142463843"/>
                    </a:ext>
                  </a:extLst>
                </a:gridCol>
                <a:gridCol w="6037943">
                  <a:extLst>
                    <a:ext uri="{9D8B030D-6E8A-4147-A177-3AD203B41FA5}">
                      <a16:colId xmlns="" xmlns:a16="http://schemas.microsoft.com/office/drawing/2014/main" val="507570111"/>
                    </a:ext>
                  </a:extLst>
                </a:gridCol>
              </a:tblGrid>
              <a:tr h="662220">
                <a:tc>
                  <a:txBody>
                    <a:bodyPr/>
                    <a:lstStyle/>
                    <a:p>
                      <a:pPr algn="ctr">
                        <a:lnSpc>
                          <a:spcPct val="100000"/>
                        </a:lnSpc>
                      </a:pPr>
                      <a:r>
                        <a:rPr lang="zh-CN" altLang="en-US" sz="2800" b="1" dirty="0">
                          <a:solidFill>
                            <a:srgbClr val="DA251C"/>
                          </a:solidFill>
                          <a:latin typeface="+mn-lt"/>
                          <a:ea typeface="+mn-ea"/>
                        </a:rPr>
                        <a:t>核心考点</a:t>
                      </a:r>
                    </a:p>
                  </a:txBody>
                  <a:tcPr marL="148833" marR="148833" marT="74416" marB="74416"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pPr marL="0" algn="ctr" defTabSz="863600" rtl="0" eaLnBrk="1" latinLnBrk="0" hangingPunct="1">
                        <a:lnSpc>
                          <a:spcPct val="100000"/>
                        </a:lnSpc>
                      </a:pPr>
                      <a:r>
                        <a:rPr lang="zh-CN" altLang="en-US" sz="2800" b="1" kern="1200" dirty="0">
                          <a:solidFill>
                            <a:srgbClr val="DA251C"/>
                          </a:solidFill>
                          <a:latin typeface="+mn-lt"/>
                          <a:ea typeface="+mn-ea"/>
                          <a:cs typeface="+mn-cs"/>
                        </a:rPr>
                        <a:t>考题取样</a:t>
                      </a:r>
                    </a:p>
                  </a:txBody>
                  <a:tcPr marL="148833" marR="148833" marT="74416" marB="74416"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pPr marL="0" algn="ctr" defTabSz="863600" rtl="0" eaLnBrk="1" latinLnBrk="0" hangingPunct="1">
                        <a:lnSpc>
                          <a:spcPct val="100000"/>
                        </a:lnSpc>
                      </a:pPr>
                      <a:r>
                        <a:rPr lang="zh-CN" altLang="en-US" sz="2800" b="1" kern="1200" dirty="0">
                          <a:solidFill>
                            <a:srgbClr val="DA251C"/>
                          </a:solidFill>
                          <a:latin typeface="+mn-lt"/>
                          <a:ea typeface="+mn-ea"/>
                          <a:cs typeface="+mn-cs"/>
                        </a:rPr>
                        <a:t>考向必究</a:t>
                      </a:r>
                    </a:p>
                  </a:txBody>
                  <a:tcPr marL="148833" marR="148833" marT="74416" marB="74416"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2489257953"/>
                  </a:ext>
                </a:extLst>
              </a:tr>
              <a:tr h="1168687">
                <a:tc rowSpan="2">
                  <a:txBody>
                    <a:bodyPr/>
                    <a:lstStyle/>
                    <a:p>
                      <a:pPr>
                        <a:lnSpc>
                          <a:spcPct val="100000"/>
                        </a:lnSpc>
                        <a:spcAft>
                          <a:spcPts val="0"/>
                        </a:spcAft>
                      </a:pPr>
                      <a:r>
                        <a:rPr lang="zh-CN" sz="2800">
                          <a:solidFill>
                            <a:srgbClr val="000000"/>
                          </a:solidFill>
                          <a:effectLst/>
                          <a:latin typeface="+mn-lt"/>
                          <a:ea typeface="+mn-ea"/>
                          <a:cs typeface="Times New Roman" panose="02020603050405020304" pitchFamily="18" charset="0"/>
                        </a:rPr>
                        <a:t>常见的化学仪器及使用方法</a:t>
                      </a:r>
                    </a:p>
                  </a:txBody>
                  <a:tcPr marL="66675" marR="66675"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nSpc>
                          <a:spcPct val="100000"/>
                        </a:lnSpc>
                        <a:spcAft>
                          <a:spcPts val="0"/>
                        </a:spcAft>
                      </a:pPr>
                      <a:r>
                        <a:rPr lang="en-US" sz="2800">
                          <a:solidFill>
                            <a:srgbClr val="000000"/>
                          </a:solidFill>
                          <a:effectLst/>
                          <a:latin typeface="+mn-lt"/>
                          <a:ea typeface="+mn-ea"/>
                          <a:cs typeface="Times New Roman" panose="02020603050405020304" pitchFamily="18" charset="0"/>
                        </a:rPr>
                        <a:t>2016</a:t>
                      </a:r>
                      <a:r>
                        <a:rPr lang="zh-CN" sz="2800">
                          <a:solidFill>
                            <a:srgbClr val="000000"/>
                          </a:solidFill>
                          <a:effectLst/>
                          <a:latin typeface="+mn-lt"/>
                          <a:ea typeface="+mn-ea"/>
                          <a:cs typeface="Times New Roman" panose="02020603050405020304" pitchFamily="18" charset="0"/>
                        </a:rPr>
                        <a:t>全国卷</a:t>
                      </a:r>
                      <a:r>
                        <a:rPr lang="en-US" sz="2800">
                          <a:solidFill>
                            <a:srgbClr val="000000"/>
                          </a:solidFill>
                          <a:effectLst/>
                          <a:latin typeface="+mn-lt"/>
                          <a:ea typeface="+mn-ea"/>
                          <a:cs typeface="Times New Roman" panose="02020603050405020304" pitchFamily="18" charset="0"/>
                        </a:rPr>
                        <a:t>Ⅲ,T9D</a:t>
                      </a:r>
                      <a:endParaRPr lang="zh-CN" sz="2800">
                        <a:solidFill>
                          <a:srgbClr val="000000"/>
                        </a:solidFill>
                        <a:effectLst/>
                        <a:latin typeface="+mn-lt"/>
                        <a:ea typeface="+mn-ea"/>
                        <a:cs typeface="Times New Roman" panose="02020603050405020304" pitchFamily="18" charset="0"/>
                      </a:endParaRPr>
                    </a:p>
                  </a:txBody>
                  <a:tcPr marL="66675" marR="66675"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nSpc>
                          <a:spcPct val="100000"/>
                        </a:lnSpc>
                        <a:spcAft>
                          <a:spcPts val="0"/>
                        </a:spcAft>
                      </a:pPr>
                      <a:r>
                        <a:rPr lang="en-US" sz="2800">
                          <a:solidFill>
                            <a:srgbClr val="000000"/>
                          </a:solidFill>
                          <a:effectLst/>
                          <a:latin typeface="+mn-lt"/>
                          <a:ea typeface="+mn-ea"/>
                          <a:cs typeface="Times New Roman" panose="02020603050405020304" pitchFamily="18" charset="0"/>
                        </a:rPr>
                        <a:t> </a:t>
                      </a:r>
                      <a:r>
                        <a:rPr lang="zh-CN" sz="2800">
                          <a:solidFill>
                            <a:srgbClr val="000000"/>
                          </a:solidFill>
                          <a:effectLst/>
                          <a:latin typeface="+mn-lt"/>
                          <a:ea typeface="+mn-ea"/>
                          <a:cs typeface="Times New Roman" panose="02020603050405020304" pitchFamily="18" charset="0"/>
                        </a:rPr>
                        <a:t>分液漏斗的使用方法</a:t>
                      </a:r>
                      <a:r>
                        <a:rPr lang="en-US" sz="2800" b="1">
                          <a:solidFill>
                            <a:srgbClr val="000000"/>
                          </a:solidFill>
                          <a:effectLst/>
                          <a:latin typeface="+mn-lt"/>
                          <a:ea typeface="+mn-ea"/>
                          <a:cs typeface="Times New Roman" panose="02020603050405020304" pitchFamily="18" charset="0"/>
                        </a:rPr>
                        <a:t>(</a:t>
                      </a:r>
                      <a:r>
                        <a:rPr lang="zh-CN" sz="2800" b="1">
                          <a:solidFill>
                            <a:srgbClr val="000000"/>
                          </a:solidFill>
                          <a:effectLst/>
                          <a:latin typeface="+mn-lt"/>
                          <a:ea typeface="+mn-ea"/>
                          <a:cs typeface="Times New Roman" panose="02020603050405020304" pitchFamily="18" charset="0"/>
                        </a:rPr>
                        <a:t>考向</a:t>
                      </a:r>
                      <a:r>
                        <a:rPr lang="en-US" sz="2800" b="1">
                          <a:solidFill>
                            <a:srgbClr val="000000"/>
                          </a:solidFill>
                          <a:effectLst/>
                          <a:latin typeface="+mn-lt"/>
                          <a:ea typeface="+mn-ea"/>
                          <a:cs typeface="Times New Roman" panose="02020603050405020304" pitchFamily="18" charset="0"/>
                        </a:rPr>
                        <a:t>1)</a:t>
                      </a:r>
                      <a:endParaRPr lang="zh-CN" sz="2800">
                        <a:solidFill>
                          <a:srgbClr val="000000"/>
                        </a:solidFill>
                        <a:effectLst/>
                        <a:latin typeface="+mn-lt"/>
                        <a:ea typeface="+mn-ea"/>
                        <a:cs typeface="Times New Roman" panose="02020603050405020304" pitchFamily="18" charset="0"/>
                      </a:endParaRPr>
                    </a:p>
                  </a:txBody>
                  <a:tcPr marL="66675" marR="66675"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 xmlns:a16="http://schemas.microsoft.com/office/drawing/2014/main" val="124355476"/>
                  </a:ext>
                </a:extLst>
              </a:tr>
              <a:tr h="1150660">
                <a:tc vMerge="1">
                  <a:txBody>
                    <a:bodyPr/>
                    <a:lstStyle/>
                    <a:p>
                      <a:endParaRPr lang="zh-CN" altLang="en-US"/>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nSpc>
                          <a:spcPct val="100000"/>
                        </a:lnSpc>
                        <a:spcAft>
                          <a:spcPts val="0"/>
                        </a:spcAft>
                      </a:pPr>
                      <a:r>
                        <a:rPr lang="en-US" sz="2800">
                          <a:solidFill>
                            <a:srgbClr val="000000"/>
                          </a:solidFill>
                          <a:effectLst/>
                          <a:latin typeface="+mn-lt"/>
                          <a:ea typeface="+mn-ea"/>
                          <a:cs typeface="Times New Roman" panose="02020603050405020304" pitchFamily="18" charset="0"/>
                        </a:rPr>
                        <a:t>2014</a:t>
                      </a:r>
                      <a:r>
                        <a:rPr lang="zh-CN" sz="2800">
                          <a:solidFill>
                            <a:srgbClr val="000000"/>
                          </a:solidFill>
                          <a:effectLst/>
                          <a:latin typeface="+mn-lt"/>
                          <a:ea typeface="+mn-ea"/>
                          <a:cs typeface="Times New Roman" panose="02020603050405020304" pitchFamily="18" charset="0"/>
                        </a:rPr>
                        <a:t>新课标全国卷</a:t>
                      </a:r>
                      <a:r>
                        <a:rPr lang="en-US" sz="2800">
                          <a:solidFill>
                            <a:srgbClr val="000000"/>
                          </a:solidFill>
                          <a:effectLst/>
                          <a:latin typeface="+mn-lt"/>
                          <a:ea typeface="+mn-ea"/>
                          <a:cs typeface="Times New Roman" panose="02020603050405020304" pitchFamily="18" charset="0"/>
                        </a:rPr>
                        <a:t>Ⅱ,T10C</a:t>
                      </a:r>
                      <a:endParaRPr lang="zh-CN" sz="2800">
                        <a:solidFill>
                          <a:srgbClr val="000000"/>
                        </a:solidFill>
                        <a:effectLst/>
                        <a:latin typeface="+mn-lt"/>
                        <a:ea typeface="+mn-ea"/>
                        <a:cs typeface="Times New Roman" panose="02020603050405020304" pitchFamily="18" charset="0"/>
                      </a:endParaRPr>
                    </a:p>
                  </a:txBody>
                  <a:tcPr marL="66675" marR="66675"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nSpc>
                          <a:spcPct val="100000"/>
                        </a:lnSpc>
                        <a:spcAft>
                          <a:spcPts val="0"/>
                        </a:spcAft>
                      </a:pPr>
                      <a:r>
                        <a:rPr lang="zh-CN" sz="2800">
                          <a:solidFill>
                            <a:srgbClr val="000000"/>
                          </a:solidFill>
                          <a:effectLst/>
                          <a:latin typeface="+mn-lt"/>
                          <a:ea typeface="+mn-ea"/>
                          <a:cs typeface="Times New Roman" panose="02020603050405020304" pitchFamily="18" charset="0"/>
                        </a:rPr>
                        <a:t>洗气瓶的使用方法</a:t>
                      </a:r>
                      <a:r>
                        <a:rPr lang="en-US" sz="2800" b="1">
                          <a:solidFill>
                            <a:srgbClr val="000000"/>
                          </a:solidFill>
                          <a:effectLst/>
                          <a:latin typeface="+mn-lt"/>
                          <a:ea typeface="+mn-ea"/>
                          <a:cs typeface="Times New Roman" panose="02020603050405020304" pitchFamily="18" charset="0"/>
                        </a:rPr>
                        <a:t>(</a:t>
                      </a:r>
                      <a:r>
                        <a:rPr lang="zh-CN" sz="2800" b="1">
                          <a:solidFill>
                            <a:srgbClr val="000000"/>
                          </a:solidFill>
                          <a:effectLst/>
                          <a:latin typeface="+mn-lt"/>
                          <a:ea typeface="+mn-ea"/>
                          <a:cs typeface="Times New Roman" panose="02020603050405020304" pitchFamily="18" charset="0"/>
                        </a:rPr>
                        <a:t>考向</a:t>
                      </a:r>
                      <a:r>
                        <a:rPr lang="en-US" sz="2800" b="1">
                          <a:solidFill>
                            <a:srgbClr val="000000"/>
                          </a:solidFill>
                          <a:effectLst/>
                          <a:latin typeface="+mn-lt"/>
                          <a:ea typeface="+mn-ea"/>
                          <a:cs typeface="Times New Roman" panose="02020603050405020304" pitchFamily="18" charset="0"/>
                        </a:rPr>
                        <a:t>2)</a:t>
                      </a:r>
                      <a:endParaRPr lang="zh-CN" sz="2800">
                        <a:solidFill>
                          <a:srgbClr val="000000"/>
                        </a:solidFill>
                        <a:effectLst/>
                        <a:latin typeface="+mn-lt"/>
                        <a:ea typeface="+mn-ea"/>
                        <a:cs typeface="Times New Roman" panose="02020603050405020304" pitchFamily="18" charset="0"/>
                      </a:endParaRPr>
                    </a:p>
                  </a:txBody>
                  <a:tcPr marL="66675" marR="66675"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 xmlns:a16="http://schemas.microsoft.com/office/drawing/2014/main" val="250556556"/>
                  </a:ext>
                </a:extLst>
              </a:tr>
              <a:tr h="1150660">
                <a:tc>
                  <a:txBody>
                    <a:bodyPr/>
                    <a:lstStyle/>
                    <a:p>
                      <a:pPr>
                        <a:lnSpc>
                          <a:spcPct val="100000"/>
                        </a:lnSpc>
                        <a:spcAft>
                          <a:spcPts val="0"/>
                        </a:spcAft>
                      </a:pPr>
                      <a:r>
                        <a:rPr lang="zh-CN" sz="2800">
                          <a:solidFill>
                            <a:srgbClr val="000000"/>
                          </a:solidFill>
                          <a:effectLst/>
                          <a:latin typeface="+mn-lt"/>
                          <a:ea typeface="+mn-ea"/>
                          <a:cs typeface="Times New Roman" panose="02020603050405020304" pitchFamily="18" charset="0"/>
                        </a:rPr>
                        <a:t>化学实验基本操作</a:t>
                      </a:r>
                    </a:p>
                  </a:txBody>
                  <a:tcPr marL="66675" marR="66675"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nSpc>
                          <a:spcPct val="100000"/>
                        </a:lnSpc>
                        <a:spcAft>
                          <a:spcPts val="0"/>
                        </a:spcAft>
                      </a:pPr>
                      <a:r>
                        <a:rPr lang="en-US" sz="2800">
                          <a:solidFill>
                            <a:srgbClr val="000000"/>
                          </a:solidFill>
                          <a:effectLst/>
                          <a:latin typeface="+mn-lt"/>
                          <a:ea typeface="+mn-ea"/>
                          <a:cs typeface="Times New Roman" panose="02020603050405020304" pitchFamily="18" charset="0"/>
                        </a:rPr>
                        <a:t>2017</a:t>
                      </a:r>
                      <a:r>
                        <a:rPr lang="zh-CN" sz="2800">
                          <a:solidFill>
                            <a:srgbClr val="000000"/>
                          </a:solidFill>
                          <a:effectLst/>
                          <a:latin typeface="+mn-lt"/>
                          <a:ea typeface="+mn-ea"/>
                          <a:cs typeface="Times New Roman" panose="02020603050405020304" pitchFamily="18" charset="0"/>
                        </a:rPr>
                        <a:t>全国卷</a:t>
                      </a:r>
                      <a:r>
                        <a:rPr lang="en-US" sz="2800">
                          <a:solidFill>
                            <a:srgbClr val="000000"/>
                          </a:solidFill>
                          <a:effectLst/>
                          <a:latin typeface="+mn-lt"/>
                          <a:ea typeface="+mn-ea"/>
                          <a:cs typeface="Times New Roman" panose="02020603050405020304" pitchFamily="18" charset="0"/>
                        </a:rPr>
                        <a:t>Ⅲ,T9</a:t>
                      </a:r>
                      <a:endParaRPr lang="zh-CN" sz="2800">
                        <a:solidFill>
                          <a:srgbClr val="000000"/>
                        </a:solidFill>
                        <a:effectLst/>
                        <a:latin typeface="+mn-lt"/>
                        <a:ea typeface="+mn-ea"/>
                        <a:cs typeface="Times New Roman" panose="02020603050405020304" pitchFamily="18" charset="0"/>
                      </a:endParaRPr>
                    </a:p>
                  </a:txBody>
                  <a:tcPr marL="66675" marR="66675"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nSpc>
                          <a:spcPct val="100000"/>
                        </a:lnSpc>
                        <a:spcAft>
                          <a:spcPts val="0"/>
                        </a:spcAft>
                      </a:pPr>
                      <a:r>
                        <a:rPr lang="zh-CN" sz="2800">
                          <a:solidFill>
                            <a:srgbClr val="000000"/>
                          </a:solidFill>
                          <a:effectLst/>
                          <a:latin typeface="+mn-lt"/>
                          <a:ea typeface="+mn-ea"/>
                          <a:cs typeface="Times New Roman" panose="02020603050405020304" pitchFamily="18" charset="0"/>
                        </a:rPr>
                        <a:t>正确、规范使用化学实验仪器</a:t>
                      </a:r>
                      <a:r>
                        <a:rPr lang="en-US" sz="2800">
                          <a:solidFill>
                            <a:srgbClr val="000000"/>
                          </a:solidFill>
                          <a:effectLst/>
                          <a:latin typeface="+mn-lt"/>
                          <a:ea typeface="+mn-ea"/>
                          <a:cs typeface="Times New Roman" panose="02020603050405020304" pitchFamily="18" charset="0"/>
                        </a:rPr>
                        <a:t>,</a:t>
                      </a:r>
                      <a:r>
                        <a:rPr lang="zh-CN" sz="2800">
                          <a:solidFill>
                            <a:srgbClr val="000000"/>
                          </a:solidFill>
                          <a:effectLst/>
                          <a:latin typeface="+mn-lt"/>
                          <a:ea typeface="+mn-ea"/>
                          <a:cs typeface="Times New Roman" panose="02020603050405020304" pitchFamily="18" charset="0"/>
                        </a:rPr>
                        <a:t>规范操作化学实验</a:t>
                      </a:r>
                      <a:r>
                        <a:rPr lang="en-US" sz="2800" b="1">
                          <a:solidFill>
                            <a:srgbClr val="000000"/>
                          </a:solidFill>
                          <a:effectLst/>
                          <a:latin typeface="+mn-lt"/>
                          <a:ea typeface="+mn-ea"/>
                          <a:cs typeface="Times New Roman" panose="02020603050405020304" pitchFamily="18" charset="0"/>
                        </a:rPr>
                        <a:t>(</a:t>
                      </a:r>
                      <a:r>
                        <a:rPr lang="zh-CN" sz="2800" b="1">
                          <a:solidFill>
                            <a:srgbClr val="000000"/>
                          </a:solidFill>
                          <a:effectLst/>
                          <a:latin typeface="+mn-lt"/>
                          <a:ea typeface="+mn-ea"/>
                          <a:cs typeface="Times New Roman" panose="02020603050405020304" pitchFamily="18" charset="0"/>
                        </a:rPr>
                        <a:t>考向</a:t>
                      </a:r>
                      <a:r>
                        <a:rPr lang="en-US" sz="2800" b="1">
                          <a:solidFill>
                            <a:srgbClr val="000000"/>
                          </a:solidFill>
                          <a:effectLst/>
                          <a:latin typeface="+mn-lt"/>
                          <a:ea typeface="+mn-ea"/>
                          <a:cs typeface="Times New Roman" panose="02020603050405020304" pitchFamily="18" charset="0"/>
                        </a:rPr>
                        <a:t>1)</a:t>
                      </a:r>
                      <a:endParaRPr lang="zh-CN" sz="2800">
                        <a:solidFill>
                          <a:srgbClr val="000000"/>
                        </a:solidFill>
                        <a:effectLst/>
                        <a:latin typeface="+mn-lt"/>
                        <a:ea typeface="+mn-ea"/>
                        <a:cs typeface="Times New Roman" panose="02020603050405020304" pitchFamily="18" charset="0"/>
                      </a:endParaRPr>
                    </a:p>
                  </a:txBody>
                  <a:tcPr marL="66675" marR="66675"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 xmlns:a16="http://schemas.microsoft.com/office/drawing/2014/main" val="3195649883"/>
                  </a:ext>
                </a:extLst>
              </a:tr>
              <a:tr h="1150660">
                <a:tc>
                  <a:txBody>
                    <a:bodyPr/>
                    <a:lstStyle/>
                    <a:p>
                      <a:pPr>
                        <a:lnSpc>
                          <a:spcPct val="100000"/>
                        </a:lnSpc>
                        <a:spcAft>
                          <a:spcPts val="0"/>
                        </a:spcAft>
                      </a:pPr>
                      <a:r>
                        <a:rPr lang="zh-CN" sz="2800" dirty="0">
                          <a:solidFill>
                            <a:srgbClr val="000000"/>
                          </a:solidFill>
                          <a:effectLst/>
                          <a:latin typeface="+mn-lt"/>
                          <a:ea typeface="+mn-ea"/>
                          <a:cs typeface="Times New Roman" panose="02020603050405020304" pitchFamily="18" charset="0"/>
                        </a:rPr>
                        <a:t>化学试剂的保存</a:t>
                      </a:r>
                    </a:p>
                  </a:txBody>
                  <a:tcPr marL="66675" marR="66675"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nSpc>
                          <a:spcPct val="100000"/>
                        </a:lnSpc>
                        <a:spcAft>
                          <a:spcPts val="0"/>
                        </a:spcAft>
                      </a:pPr>
                      <a:r>
                        <a:rPr lang="en-US" sz="2800">
                          <a:solidFill>
                            <a:srgbClr val="000000"/>
                          </a:solidFill>
                          <a:effectLst/>
                          <a:latin typeface="+mn-lt"/>
                          <a:ea typeface="+mn-ea"/>
                          <a:cs typeface="Times New Roman" panose="02020603050405020304" pitchFamily="18" charset="0"/>
                        </a:rPr>
                        <a:t>2017</a:t>
                      </a:r>
                      <a:r>
                        <a:rPr lang="zh-CN" sz="2800">
                          <a:solidFill>
                            <a:srgbClr val="000000"/>
                          </a:solidFill>
                          <a:effectLst/>
                          <a:latin typeface="+mn-lt"/>
                          <a:ea typeface="+mn-ea"/>
                          <a:cs typeface="Times New Roman" panose="02020603050405020304" pitchFamily="18" charset="0"/>
                        </a:rPr>
                        <a:t>浙江</a:t>
                      </a:r>
                      <a:r>
                        <a:rPr lang="en-US" sz="2800">
                          <a:solidFill>
                            <a:srgbClr val="000000"/>
                          </a:solidFill>
                          <a:effectLst/>
                          <a:latin typeface="+mn-lt"/>
                          <a:ea typeface="+mn-ea"/>
                          <a:cs typeface="Times New Roman" panose="02020603050405020304" pitchFamily="18" charset="0"/>
                        </a:rPr>
                        <a:t>4</a:t>
                      </a:r>
                      <a:r>
                        <a:rPr lang="zh-CN" sz="2800">
                          <a:solidFill>
                            <a:srgbClr val="000000"/>
                          </a:solidFill>
                          <a:effectLst/>
                          <a:latin typeface="+mn-lt"/>
                          <a:ea typeface="+mn-ea"/>
                          <a:cs typeface="Times New Roman" panose="02020603050405020304" pitchFamily="18" charset="0"/>
                        </a:rPr>
                        <a:t>月选考</a:t>
                      </a:r>
                      <a:r>
                        <a:rPr lang="en-US" sz="2800">
                          <a:solidFill>
                            <a:srgbClr val="000000"/>
                          </a:solidFill>
                          <a:effectLst/>
                          <a:latin typeface="+mn-lt"/>
                          <a:ea typeface="+mn-ea"/>
                          <a:cs typeface="Times New Roman" panose="02020603050405020304" pitchFamily="18" charset="0"/>
                        </a:rPr>
                        <a:t>,T10A</a:t>
                      </a:r>
                      <a:endParaRPr lang="zh-CN" sz="2800">
                        <a:solidFill>
                          <a:srgbClr val="000000"/>
                        </a:solidFill>
                        <a:effectLst/>
                        <a:latin typeface="+mn-lt"/>
                        <a:ea typeface="+mn-ea"/>
                        <a:cs typeface="Times New Roman" panose="02020603050405020304" pitchFamily="18" charset="0"/>
                      </a:endParaRPr>
                    </a:p>
                  </a:txBody>
                  <a:tcPr marL="66675" marR="66675"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nSpc>
                          <a:spcPct val="100000"/>
                        </a:lnSpc>
                        <a:spcAft>
                          <a:spcPts val="0"/>
                        </a:spcAft>
                      </a:pPr>
                      <a:r>
                        <a:rPr lang="zh-CN" sz="2800" dirty="0">
                          <a:solidFill>
                            <a:srgbClr val="000000"/>
                          </a:solidFill>
                          <a:effectLst/>
                          <a:latin typeface="+mn-lt"/>
                          <a:ea typeface="+mn-ea"/>
                          <a:cs typeface="Times New Roman" panose="02020603050405020304" pitchFamily="18" charset="0"/>
                        </a:rPr>
                        <a:t>化学试剂的保存方法</a:t>
                      </a:r>
                      <a:r>
                        <a:rPr lang="en-US" sz="2800" b="1" dirty="0">
                          <a:solidFill>
                            <a:srgbClr val="000000"/>
                          </a:solidFill>
                          <a:effectLst/>
                          <a:latin typeface="+mn-lt"/>
                          <a:ea typeface="+mn-ea"/>
                          <a:cs typeface="Times New Roman" panose="02020603050405020304" pitchFamily="18" charset="0"/>
                        </a:rPr>
                        <a:t>(</a:t>
                      </a:r>
                      <a:r>
                        <a:rPr lang="zh-CN" sz="2800" b="1" dirty="0">
                          <a:solidFill>
                            <a:srgbClr val="000000"/>
                          </a:solidFill>
                          <a:effectLst/>
                          <a:latin typeface="+mn-lt"/>
                          <a:ea typeface="+mn-ea"/>
                          <a:cs typeface="Times New Roman" panose="02020603050405020304" pitchFamily="18" charset="0"/>
                        </a:rPr>
                        <a:t>考向</a:t>
                      </a:r>
                      <a:r>
                        <a:rPr lang="en-US" sz="2800" b="1" dirty="0">
                          <a:solidFill>
                            <a:srgbClr val="000000"/>
                          </a:solidFill>
                          <a:effectLst/>
                          <a:latin typeface="+mn-lt"/>
                          <a:ea typeface="+mn-ea"/>
                          <a:cs typeface="Times New Roman" panose="02020603050405020304" pitchFamily="18" charset="0"/>
                        </a:rPr>
                        <a:t>1)</a:t>
                      </a:r>
                      <a:endParaRPr lang="zh-CN" sz="2800" dirty="0">
                        <a:solidFill>
                          <a:srgbClr val="000000"/>
                        </a:solidFill>
                        <a:effectLst/>
                        <a:latin typeface="+mn-lt"/>
                        <a:ea typeface="+mn-ea"/>
                        <a:cs typeface="Times New Roman" panose="02020603050405020304" pitchFamily="18" charset="0"/>
                      </a:endParaRPr>
                    </a:p>
                  </a:txBody>
                  <a:tcPr marL="66675" marR="66675"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 xmlns:a16="http://schemas.microsoft.com/office/drawing/2014/main" val="1627653994"/>
                  </a:ext>
                </a:extLst>
              </a:tr>
            </a:tbl>
          </a:graphicData>
        </a:graphic>
      </p:graphicFrame>
    </p:spTree>
    <p:extLst>
      <p:ext uri="{BB962C8B-B14F-4D97-AF65-F5344CB8AC3E}">
        <p14:creationId xmlns:p14="http://schemas.microsoft.com/office/powerpoint/2010/main" val="379123527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矩形 13">
            <a:extLst>
              <a:ext uri="{FF2B5EF4-FFF2-40B4-BE49-F238E27FC236}">
                <a16:creationId xmlns="" xmlns:a16="http://schemas.microsoft.com/office/drawing/2014/main" id="{4C428A8C-D3DE-4E7B-AD67-44C27127D522}"/>
              </a:ext>
            </a:extLst>
          </p:cNvPr>
          <p:cNvSpPr/>
          <p:nvPr/>
        </p:nvSpPr>
        <p:spPr>
          <a:xfrm>
            <a:off x="9267824" y="0"/>
            <a:ext cx="194512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专题二十二  化学实验基础</a:t>
            </a:r>
          </a:p>
        </p:txBody>
      </p:sp>
      <p:sp>
        <p:nvSpPr>
          <p:cNvPr id="13" name="矩形 12">
            <a:extLst>
              <a:ext uri="{FF2B5EF4-FFF2-40B4-BE49-F238E27FC236}">
                <a16:creationId xmlns="" xmlns:a16="http://schemas.microsoft.com/office/drawing/2014/main" id="{DF0DDE4E-6CE9-4310-B4BF-80DFEA9AACE6}"/>
              </a:ext>
            </a:extLst>
          </p:cNvPr>
          <p:cNvSpPr/>
          <p:nvPr/>
        </p:nvSpPr>
        <p:spPr>
          <a:xfrm>
            <a:off x="234043" y="242910"/>
            <a:ext cx="11723913" cy="3323987"/>
          </a:xfrm>
          <a:prstGeom prst="rect">
            <a:avLst/>
          </a:prstGeom>
        </p:spPr>
        <p:txBody>
          <a:bodyPr wrap="square">
            <a:spAutoFit/>
          </a:bodyPr>
          <a:lstStyle/>
          <a:p>
            <a:pPr>
              <a:lnSpc>
                <a:spcPct val="150000"/>
              </a:lnSpc>
            </a:pPr>
            <a:r>
              <a:rPr lang="zh-CN" altLang="en-US" sz="2800" b="1" dirty="0">
                <a:solidFill>
                  <a:srgbClr val="DA251C"/>
                </a:solidFill>
              </a:rPr>
              <a:t>注意 </a:t>
            </a:r>
            <a:r>
              <a:rPr lang="zh-CN" altLang="en-US" sz="2800" dirty="0"/>
              <a:t>  </a:t>
            </a:r>
            <a:r>
              <a:rPr lang="zh-CN" altLang="zh-CN" sz="2800" dirty="0"/>
              <a:t>能溶于水但溶解度不大的气体</a:t>
            </a:r>
            <a:r>
              <a:rPr lang="en-US" altLang="zh-CN" sz="2800" dirty="0"/>
              <a:t>,</a:t>
            </a:r>
            <a:r>
              <a:rPr lang="zh-CN" altLang="zh-CN" sz="2800" dirty="0"/>
              <a:t>可以用排某些饱和溶液的方法收集</a:t>
            </a:r>
            <a:r>
              <a:rPr lang="en-US" altLang="zh-CN" sz="2800" dirty="0"/>
              <a:t>,</a:t>
            </a:r>
            <a:r>
              <a:rPr lang="zh-CN" altLang="zh-CN" sz="2800" dirty="0"/>
              <a:t>如</a:t>
            </a:r>
            <a:r>
              <a:rPr lang="en-US" altLang="zh-CN" sz="2800" dirty="0"/>
              <a:t>CO</a:t>
            </a:r>
            <a:r>
              <a:rPr lang="en-US" altLang="zh-CN" sz="2800" baseline="-25000" dirty="0"/>
              <a:t>2</a:t>
            </a:r>
            <a:r>
              <a:rPr lang="en-US" altLang="zh-CN" sz="2800" dirty="0"/>
              <a:t>——</a:t>
            </a:r>
            <a:r>
              <a:rPr lang="zh-CN" altLang="zh-CN" sz="2800" dirty="0"/>
              <a:t>排饱和</a:t>
            </a:r>
            <a:r>
              <a:rPr lang="en-US" altLang="zh-CN" sz="2800" dirty="0"/>
              <a:t>NaHCO</a:t>
            </a:r>
            <a:r>
              <a:rPr lang="en-US" altLang="zh-CN" sz="2800" baseline="-25000" dirty="0"/>
              <a:t>3</a:t>
            </a:r>
            <a:r>
              <a:rPr lang="zh-CN" altLang="zh-CN" sz="2800" dirty="0"/>
              <a:t>溶液</a:t>
            </a:r>
            <a:r>
              <a:rPr lang="en-US" altLang="zh-CN" sz="2800" dirty="0"/>
              <a:t>;SO</a:t>
            </a:r>
            <a:r>
              <a:rPr lang="en-US" altLang="zh-CN" sz="2800" baseline="-25000" dirty="0"/>
              <a:t>2</a:t>
            </a:r>
            <a:r>
              <a:rPr lang="en-US" altLang="zh-CN" sz="2800" dirty="0"/>
              <a:t>——</a:t>
            </a:r>
            <a:r>
              <a:rPr lang="zh-CN" altLang="zh-CN" sz="2800" dirty="0"/>
              <a:t>排饱和</a:t>
            </a:r>
            <a:r>
              <a:rPr lang="en-US" altLang="zh-CN" sz="2800" dirty="0"/>
              <a:t>NaHSO</a:t>
            </a:r>
            <a:r>
              <a:rPr lang="en-US" altLang="zh-CN" sz="2800" baseline="-25000" dirty="0"/>
              <a:t>3</a:t>
            </a:r>
            <a:r>
              <a:rPr lang="zh-CN" altLang="zh-CN" sz="2800" dirty="0"/>
              <a:t>溶液</a:t>
            </a:r>
            <a:r>
              <a:rPr lang="en-US" altLang="zh-CN" sz="2800" dirty="0"/>
              <a:t>;H</a:t>
            </a:r>
            <a:r>
              <a:rPr lang="en-US" altLang="zh-CN" sz="2800" baseline="-25000" dirty="0"/>
              <a:t>2</a:t>
            </a:r>
            <a:r>
              <a:rPr lang="en-US" altLang="zh-CN" sz="2800" dirty="0"/>
              <a:t>S——</a:t>
            </a:r>
            <a:r>
              <a:rPr lang="zh-CN" altLang="zh-CN" sz="2800" dirty="0"/>
              <a:t>排饱和</a:t>
            </a:r>
            <a:r>
              <a:rPr lang="en-US" altLang="zh-CN" sz="2800" dirty="0" err="1"/>
              <a:t>NaHS</a:t>
            </a:r>
            <a:r>
              <a:rPr lang="zh-CN" altLang="zh-CN" sz="2800" dirty="0"/>
              <a:t>溶液</a:t>
            </a:r>
            <a:r>
              <a:rPr lang="en-US" altLang="zh-CN" sz="2800" dirty="0"/>
              <a:t>;Cl</a:t>
            </a:r>
            <a:r>
              <a:rPr lang="en-US" altLang="zh-CN" sz="2800" baseline="-25000" dirty="0"/>
              <a:t>2</a:t>
            </a:r>
            <a:r>
              <a:rPr lang="en-US" altLang="zh-CN" sz="2800" dirty="0"/>
              <a:t>——</a:t>
            </a:r>
            <a:r>
              <a:rPr lang="zh-CN" altLang="zh-CN" sz="2800" dirty="0"/>
              <a:t>排饱和</a:t>
            </a:r>
            <a:r>
              <a:rPr lang="en-US" altLang="zh-CN" sz="2800" dirty="0" err="1"/>
              <a:t>NaCl</a:t>
            </a:r>
            <a:r>
              <a:rPr lang="zh-CN" altLang="zh-CN" sz="2800" dirty="0"/>
              <a:t>溶液。</a:t>
            </a:r>
          </a:p>
          <a:p>
            <a:pPr>
              <a:lnSpc>
                <a:spcPct val="150000"/>
              </a:lnSpc>
            </a:pPr>
            <a:r>
              <a:rPr lang="en-US" altLang="zh-CN" sz="2800" dirty="0"/>
              <a:t>(2)</a:t>
            </a:r>
            <a:r>
              <a:rPr lang="zh-CN" altLang="zh-CN" sz="2800" dirty="0"/>
              <a:t>气体的净化与干燥装置</a:t>
            </a:r>
          </a:p>
          <a:p>
            <a:pPr>
              <a:lnSpc>
                <a:spcPct val="150000"/>
              </a:lnSpc>
            </a:pPr>
            <a:endParaRPr lang="zh-CN" altLang="en-US" sz="2800" dirty="0"/>
          </a:p>
        </p:txBody>
      </p:sp>
      <p:graphicFrame>
        <p:nvGraphicFramePr>
          <p:cNvPr id="3" name="表格 2">
            <a:extLst>
              <a:ext uri="{FF2B5EF4-FFF2-40B4-BE49-F238E27FC236}">
                <a16:creationId xmlns="" xmlns:a16="http://schemas.microsoft.com/office/drawing/2014/main" id="{B6D058C1-823A-4219-84B4-0A76C2D31DBC}"/>
              </a:ext>
            </a:extLst>
          </p:cNvPr>
          <p:cNvGraphicFramePr>
            <a:graphicFrameLocks noGrp="1"/>
          </p:cNvGraphicFramePr>
          <p:nvPr>
            <p:extLst>
              <p:ext uri="{D42A27DB-BD31-4B8C-83A1-F6EECF244321}">
                <p14:modId xmlns:p14="http://schemas.microsoft.com/office/powerpoint/2010/main" val="2840132992"/>
              </p:ext>
            </p:extLst>
          </p:nvPr>
        </p:nvGraphicFramePr>
        <p:xfrm>
          <a:off x="355600" y="2877984"/>
          <a:ext cx="11475593" cy="3627120"/>
        </p:xfrm>
        <a:graphic>
          <a:graphicData uri="http://schemas.openxmlformats.org/drawingml/2006/table">
            <a:tbl>
              <a:tblPr firstRow="1" firstCol="1" bandRow="1">
                <a:tableStyleId>{5C22544A-7EE6-4342-B048-85BDC9FD1C3A}</a:tableStyleId>
              </a:tblPr>
              <a:tblGrid>
                <a:gridCol w="1981200">
                  <a:extLst>
                    <a:ext uri="{9D8B030D-6E8A-4147-A177-3AD203B41FA5}">
                      <a16:colId xmlns="" xmlns:a16="http://schemas.microsoft.com/office/drawing/2014/main" val="560012557"/>
                    </a:ext>
                  </a:extLst>
                </a:gridCol>
                <a:gridCol w="3454400">
                  <a:extLst>
                    <a:ext uri="{9D8B030D-6E8A-4147-A177-3AD203B41FA5}">
                      <a16:colId xmlns="" xmlns:a16="http://schemas.microsoft.com/office/drawing/2014/main" val="1287382388"/>
                    </a:ext>
                  </a:extLst>
                </a:gridCol>
                <a:gridCol w="2162629">
                  <a:extLst>
                    <a:ext uri="{9D8B030D-6E8A-4147-A177-3AD203B41FA5}">
                      <a16:colId xmlns="" xmlns:a16="http://schemas.microsoft.com/office/drawing/2014/main" val="2993755512"/>
                    </a:ext>
                  </a:extLst>
                </a:gridCol>
                <a:gridCol w="2220685">
                  <a:extLst>
                    <a:ext uri="{9D8B030D-6E8A-4147-A177-3AD203B41FA5}">
                      <a16:colId xmlns="" xmlns:a16="http://schemas.microsoft.com/office/drawing/2014/main" val="1410642537"/>
                    </a:ext>
                  </a:extLst>
                </a:gridCol>
                <a:gridCol w="1656679">
                  <a:extLst>
                    <a:ext uri="{9D8B030D-6E8A-4147-A177-3AD203B41FA5}">
                      <a16:colId xmlns="" xmlns:a16="http://schemas.microsoft.com/office/drawing/2014/main" val="1968909833"/>
                    </a:ext>
                  </a:extLst>
                </a:gridCol>
              </a:tblGrid>
              <a:tr h="475963">
                <a:tc>
                  <a:txBody>
                    <a:bodyPr/>
                    <a:lstStyle/>
                    <a:p>
                      <a:pPr algn="ctr">
                        <a:lnSpc>
                          <a:spcPct val="100000"/>
                        </a:lnSpc>
                        <a:spcAft>
                          <a:spcPts val="0"/>
                        </a:spcAft>
                      </a:pPr>
                      <a:r>
                        <a:rPr lang="zh-CN" sz="2800" b="0">
                          <a:solidFill>
                            <a:schemeClr val="tx1"/>
                          </a:solidFill>
                          <a:effectLst/>
                          <a:latin typeface="+mn-lt"/>
                          <a:ea typeface="+mn-ea"/>
                        </a:rPr>
                        <a:t>装置</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zh-CN" sz="2800" b="0">
                          <a:solidFill>
                            <a:schemeClr val="tx1"/>
                          </a:solidFill>
                          <a:effectLst/>
                          <a:latin typeface="+mn-lt"/>
                          <a:ea typeface="+mn-ea"/>
                        </a:rPr>
                        <a:t>净化剂或</a:t>
                      </a:r>
                    </a:p>
                    <a:p>
                      <a:pPr algn="ctr">
                        <a:lnSpc>
                          <a:spcPct val="100000"/>
                        </a:lnSpc>
                        <a:spcAft>
                          <a:spcPts val="0"/>
                        </a:spcAft>
                      </a:pPr>
                      <a:r>
                        <a:rPr lang="zh-CN" sz="2800" b="0">
                          <a:solidFill>
                            <a:schemeClr val="tx1"/>
                          </a:solidFill>
                          <a:effectLst/>
                          <a:latin typeface="+mn-lt"/>
                          <a:ea typeface="+mn-ea"/>
                        </a:rPr>
                        <a:t>干燥剂</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zh-CN" sz="2800" b="0">
                          <a:solidFill>
                            <a:schemeClr val="tx1"/>
                          </a:solidFill>
                          <a:effectLst/>
                          <a:latin typeface="+mn-lt"/>
                          <a:ea typeface="+mn-ea"/>
                        </a:rPr>
                        <a:t>净化或干</a:t>
                      </a:r>
                    </a:p>
                    <a:p>
                      <a:pPr algn="ctr">
                        <a:lnSpc>
                          <a:spcPct val="100000"/>
                        </a:lnSpc>
                        <a:spcAft>
                          <a:spcPts val="0"/>
                        </a:spcAft>
                      </a:pPr>
                      <a:r>
                        <a:rPr lang="zh-CN" sz="2800" b="0">
                          <a:solidFill>
                            <a:schemeClr val="tx1"/>
                          </a:solidFill>
                          <a:effectLst/>
                          <a:latin typeface="+mn-lt"/>
                          <a:ea typeface="+mn-ea"/>
                        </a:rPr>
                        <a:t>燥气体</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zh-CN" sz="2800" b="0">
                          <a:solidFill>
                            <a:schemeClr val="tx1"/>
                          </a:solidFill>
                          <a:effectLst/>
                          <a:latin typeface="+mn-lt"/>
                          <a:ea typeface="+mn-ea"/>
                        </a:rPr>
                        <a:t>所含杂质</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zh-CN" sz="2800" b="0" dirty="0">
                          <a:solidFill>
                            <a:schemeClr val="tx1"/>
                          </a:solidFill>
                          <a:effectLst/>
                          <a:latin typeface="+mn-lt"/>
                          <a:ea typeface="+mn-ea"/>
                        </a:rPr>
                        <a:t>不可干燥</a:t>
                      </a:r>
                    </a:p>
                    <a:p>
                      <a:pPr algn="ctr">
                        <a:lnSpc>
                          <a:spcPct val="100000"/>
                        </a:lnSpc>
                        <a:spcAft>
                          <a:spcPts val="0"/>
                        </a:spcAft>
                      </a:pPr>
                      <a:r>
                        <a:rPr lang="zh-CN" sz="2800" b="0" dirty="0">
                          <a:solidFill>
                            <a:schemeClr val="tx1"/>
                          </a:solidFill>
                          <a:effectLst/>
                          <a:latin typeface="+mn-lt"/>
                          <a:ea typeface="+mn-ea"/>
                        </a:rPr>
                        <a:t>气体</a:t>
                      </a:r>
                      <a:endParaRPr lang="zh-CN" sz="2800" b="0" dirty="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582884186"/>
                  </a:ext>
                </a:extLst>
              </a:tr>
              <a:tr h="237982">
                <a:tc rowSpan="5">
                  <a:txBody>
                    <a:bodyPr/>
                    <a:lstStyle/>
                    <a:p>
                      <a:pPr algn="ctr">
                        <a:lnSpc>
                          <a:spcPct val="130000"/>
                        </a:lnSpc>
                        <a:spcAft>
                          <a:spcPts val="0"/>
                        </a:spcAft>
                      </a:pPr>
                      <a:endParaRPr lang="en-US" sz="2800" b="0" dirty="0">
                        <a:solidFill>
                          <a:schemeClr val="tx1"/>
                        </a:solidFill>
                        <a:effectLst/>
                        <a:latin typeface="+mn-lt"/>
                        <a:ea typeface="+mn-ea"/>
                      </a:endParaRPr>
                    </a:p>
                    <a:p>
                      <a:pPr algn="ctr">
                        <a:lnSpc>
                          <a:spcPct val="130000"/>
                        </a:lnSpc>
                        <a:spcAft>
                          <a:spcPts val="0"/>
                        </a:spcAft>
                      </a:pPr>
                      <a:endParaRPr lang="en-US" sz="2800" b="0" dirty="0">
                        <a:solidFill>
                          <a:schemeClr val="tx1"/>
                        </a:solidFill>
                        <a:effectLst/>
                        <a:latin typeface="+mn-lt"/>
                        <a:ea typeface="+mn-ea"/>
                      </a:endParaRPr>
                    </a:p>
                    <a:p>
                      <a:pPr algn="ctr">
                        <a:lnSpc>
                          <a:spcPct val="130000"/>
                        </a:lnSpc>
                        <a:spcAft>
                          <a:spcPts val="0"/>
                        </a:spcAft>
                      </a:pPr>
                      <a:endParaRPr lang="en-US" altLang="zh-CN" sz="2800" b="0" dirty="0">
                        <a:solidFill>
                          <a:schemeClr val="tx1"/>
                        </a:solidFill>
                        <a:effectLst/>
                        <a:latin typeface="+mn-lt"/>
                        <a:ea typeface="+mn-ea"/>
                      </a:endParaRPr>
                    </a:p>
                    <a:p>
                      <a:pPr algn="ctr">
                        <a:lnSpc>
                          <a:spcPct val="130000"/>
                        </a:lnSpc>
                        <a:spcAft>
                          <a:spcPts val="0"/>
                        </a:spcAft>
                      </a:pPr>
                      <a:endParaRPr lang="en-US" altLang="zh-CN" sz="2800" b="0" dirty="0">
                        <a:solidFill>
                          <a:schemeClr val="tx1"/>
                        </a:solidFill>
                        <a:effectLst/>
                        <a:latin typeface="+mn-lt"/>
                        <a:ea typeface="+mn-ea"/>
                      </a:endParaRPr>
                    </a:p>
                    <a:p>
                      <a:pPr algn="ctr">
                        <a:lnSpc>
                          <a:spcPct val="130000"/>
                        </a:lnSpc>
                        <a:spcAft>
                          <a:spcPts val="0"/>
                        </a:spcAft>
                      </a:pPr>
                      <a:r>
                        <a:rPr lang="zh-CN" sz="2800" b="0" dirty="0">
                          <a:solidFill>
                            <a:schemeClr val="tx1"/>
                          </a:solidFill>
                          <a:effectLst/>
                          <a:latin typeface="+mn-lt"/>
                          <a:ea typeface="+mn-ea"/>
                        </a:rPr>
                        <a:t>洗气瓶</a:t>
                      </a:r>
                      <a:endParaRPr lang="zh-CN" sz="2800" b="0" dirty="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a:solidFill>
                            <a:schemeClr val="tx1"/>
                          </a:solidFill>
                          <a:effectLst/>
                          <a:latin typeface="+mn-lt"/>
                          <a:ea typeface="+mn-ea"/>
                        </a:rPr>
                        <a:t>氢氧化钠溶液</a:t>
                      </a:r>
                      <a:endParaRPr lang="zh-CN" sz="2800" b="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en-US" sz="2800" b="0">
                          <a:solidFill>
                            <a:schemeClr val="tx1"/>
                          </a:solidFill>
                          <a:effectLst/>
                          <a:latin typeface="+mn-lt"/>
                          <a:ea typeface="+mn-ea"/>
                        </a:rPr>
                        <a:t>O</a:t>
                      </a:r>
                      <a:r>
                        <a:rPr lang="en-US" sz="2800" b="0" baseline="-25000">
                          <a:solidFill>
                            <a:schemeClr val="tx1"/>
                          </a:solidFill>
                          <a:effectLst/>
                          <a:latin typeface="+mn-lt"/>
                          <a:ea typeface="+mn-ea"/>
                        </a:rPr>
                        <a:t>2</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en-US" sz="2800" b="0">
                          <a:solidFill>
                            <a:schemeClr val="tx1"/>
                          </a:solidFill>
                          <a:effectLst/>
                          <a:latin typeface="+mn-lt"/>
                          <a:ea typeface="+mn-ea"/>
                        </a:rPr>
                        <a:t>Cl</a:t>
                      </a:r>
                      <a:r>
                        <a:rPr lang="en-US" sz="2800" b="0" baseline="-25000">
                          <a:solidFill>
                            <a:schemeClr val="tx1"/>
                          </a:solidFill>
                          <a:effectLst/>
                          <a:latin typeface="+mn-lt"/>
                          <a:ea typeface="+mn-ea"/>
                        </a:rPr>
                        <a:t>2</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5">
                  <a:txBody>
                    <a:bodyPr/>
                    <a:lstStyle/>
                    <a:p>
                      <a:pPr algn="ctr">
                        <a:lnSpc>
                          <a:spcPct val="130000"/>
                        </a:lnSpc>
                        <a:spcAft>
                          <a:spcPts val="0"/>
                        </a:spcAft>
                      </a:pPr>
                      <a:r>
                        <a:rPr lang="en-US" sz="2800" b="0" dirty="0">
                          <a:solidFill>
                            <a:schemeClr val="tx1"/>
                          </a:solidFill>
                          <a:effectLst/>
                          <a:latin typeface="+mn-lt"/>
                          <a:ea typeface="+mn-ea"/>
                        </a:rPr>
                        <a:t> </a:t>
                      </a:r>
                      <a:endParaRPr lang="zh-CN" sz="2800" b="0" dirty="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546310862"/>
                  </a:ext>
                </a:extLst>
              </a:tr>
              <a:tr h="237982">
                <a:tc vMerge="1">
                  <a:txBody>
                    <a:bodyPr/>
                    <a:lstStyle/>
                    <a:p>
                      <a:endParaRPr lang="zh-CN" altLang="en-US"/>
                    </a:p>
                  </a:txBody>
                  <a:tcPr/>
                </a:tc>
                <a:tc>
                  <a:txBody>
                    <a:bodyPr/>
                    <a:lstStyle/>
                    <a:p>
                      <a:pPr algn="ctr">
                        <a:lnSpc>
                          <a:spcPct val="130000"/>
                        </a:lnSpc>
                        <a:spcAft>
                          <a:spcPts val="0"/>
                        </a:spcAft>
                      </a:pPr>
                      <a:r>
                        <a:rPr lang="zh-CN" sz="2800" b="0">
                          <a:solidFill>
                            <a:schemeClr val="tx1"/>
                          </a:solidFill>
                          <a:effectLst/>
                          <a:latin typeface="+mn-lt"/>
                          <a:ea typeface="+mn-ea"/>
                        </a:rPr>
                        <a:t>硫酸铜溶液</a:t>
                      </a:r>
                      <a:endParaRPr lang="zh-CN" sz="2800" b="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en-US" sz="2800" b="0">
                          <a:solidFill>
                            <a:schemeClr val="tx1"/>
                          </a:solidFill>
                          <a:effectLst/>
                          <a:latin typeface="+mn-lt"/>
                          <a:ea typeface="+mn-ea"/>
                        </a:rPr>
                        <a:t>H</a:t>
                      </a:r>
                      <a:r>
                        <a:rPr lang="en-US" sz="2800" b="0" baseline="-25000">
                          <a:solidFill>
                            <a:schemeClr val="tx1"/>
                          </a:solidFill>
                          <a:effectLst/>
                          <a:latin typeface="+mn-lt"/>
                          <a:ea typeface="+mn-ea"/>
                        </a:rPr>
                        <a:t>2</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en-US" sz="2800" b="0">
                          <a:solidFill>
                            <a:schemeClr val="tx1"/>
                          </a:solidFill>
                          <a:effectLst/>
                          <a:latin typeface="+mn-lt"/>
                          <a:ea typeface="+mn-ea"/>
                        </a:rPr>
                        <a:t>H</a:t>
                      </a:r>
                      <a:r>
                        <a:rPr lang="en-US" sz="2800" b="0" baseline="-25000">
                          <a:solidFill>
                            <a:schemeClr val="tx1"/>
                          </a:solidFill>
                          <a:effectLst/>
                          <a:latin typeface="+mn-lt"/>
                          <a:ea typeface="+mn-ea"/>
                        </a:rPr>
                        <a:t>2</a:t>
                      </a:r>
                      <a:r>
                        <a:rPr lang="en-US" sz="2800" b="0">
                          <a:solidFill>
                            <a:schemeClr val="tx1"/>
                          </a:solidFill>
                          <a:effectLst/>
                          <a:latin typeface="+mn-lt"/>
                          <a:ea typeface="+mn-ea"/>
                        </a:rPr>
                        <a:t>S</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tc>
                <a:extLst>
                  <a:ext uri="{0D108BD9-81ED-4DB2-BD59-A6C34878D82A}">
                    <a16:rowId xmlns="" xmlns:a16="http://schemas.microsoft.com/office/drawing/2014/main" val="3747659656"/>
                  </a:ext>
                </a:extLst>
              </a:tr>
              <a:tr h="237982">
                <a:tc vMerge="1">
                  <a:txBody>
                    <a:bodyPr/>
                    <a:lstStyle/>
                    <a:p>
                      <a:endParaRPr lang="zh-CN" altLang="en-US"/>
                    </a:p>
                  </a:txBody>
                  <a:tcPr/>
                </a:tc>
                <a:tc>
                  <a:txBody>
                    <a:bodyPr/>
                    <a:lstStyle/>
                    <a:p>
                      <a:pPr>
                        <a:lnSpc>
                          <a:spcPct val="130000"/>
                        </a:lnSpc>
                        <a:spcAft>
                          <a:spcPts val="0"/>
                        </a:spcAft>
                      </a:pPr>
                      <a:r>
                        <a:rPr lang="zh-CN" sz="2800" b="0">
                          <a:solidFill>
                            <a:schemeClr val="tx1"/>
                          </a:solidFill>
                          <a:effectLst/>
                          <a:latin typeface="+mn-lt"/>
                          <a:ea typeface="+mn-ea"/>
                        </a:rPr>
                        <a:t>饱和碳酸氢钠溶液</a:t>
                      </a:r>
                      <a:endParaRPr lang="zh-CN" sz="2800" b="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en-US" sz="2800" b="0">
                          <a:solidFill>
                            <a:schemeClr val="tx1"/>
                          </a:solidFill>
                          <a:effectLst/>
                          <a:latin typeface="+mn-lt"/>
                          <a:ea typeface="+mn-ea"/>
                        </a:rPr>
                        <a:t>CO</a:t>
                      </a:r>
                      <a:r>
                        <a:rPr lang="en-US" sz="2800" b="0" baseline="-25000">
                          <a:solidFill>
                            <a:schemeClr val="tx1"/>
                          </a:solidFill>
                          <a:effectLst/>
                          <a:latin typeface="+mn-lt"/>
                          <a:ea typeface="+mn-ea"/>
                        </a:rPr>
                        <a:t>2</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en-US" sz="2800" b="0">
                          <a:solidFill>
                            <a:schemeClr val="tx1"/>
                          </a:solidFill>
                          <a:effectLst/>
                          <a:latin typeface="+mn-lt"/>
                          <a:ea typeface="+mn-ea"/>
                        </a:rPr>
                        <a:t>HCl</a:t>
                      </a:r>
                      <a:r>
                        <a:rPr lang="zh-CN" sz="2800" b="0">
                          <a:solidFill>
                            <a:schemeClr val="tx1"/>
                          </a:solidFill>
                          <a:effectLst/>
                          <a:latin typeface="+mn-lt"/>
                          <a:ea typeface="+mn-ea"/>
                        </a:rPr>
                        <a:t>或</a:t>
                      </a:r>
                      <a:r>
                        <a:rPr lang="en-US" sz="2800" b="0">
                          <a:solidFill>
                            <a:schemeClr val="tx1"/>
                          </a:solidFill>
                          <a:effectLst/>
                          <a:latin typeface="+mn-lt"/>
                          <a:ea typeface="+mn-ea"/>
                        </a:rPr>
                        <a:t>SO</a:t>
                      </a:r>
                      <a:r>
                        <a:rPr lang="en-US" sz="2800" b="0" baseline="-25000">
                          <a:solidFill>
                            <a:schemeClr val="tx1"/>
                          </a:solidFill>
                          <a:effectLst/>
                          <a:latin typeface="+mn-lt"/>
                          <a:ea typeface="+mn-ea"/>
                        </a:rPr>
                        <a:t>2</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tc>
                <a:extLst>
                  <a:ext uri="{0D108BD9-81ED-4DB2-BD59-A6C34878D82A}">
                    <a16:rowId xmlns="" xmlns:a16="http://schemas.microsoft.com/office/drawing/2014/main" val="3726055424"/>
                  </a:ext>
                </a:extLst>
              </a:tr>
              <a:tr h="237982">
                <a:tc vMerge="1">
                  <a:txBody>
                    <a:bodyPr/>
                    <a:lstStyle/>
                    <a:p>
                      <a:endParaRPr lang="zh-CN" altLang="en-US"/>
                    </a:p>
                  </a:txBody>
                  <a:tcPr/>
                </a:tc>
                <a:tc>
                  <a:txBody>
                    <a:bodyPr/>
                    <a:lstStyle/>
                    <a:p>
                      <a:pPr algn="ctr">
                        <a:lnSpc>
                          <a:spcPct val="130000"/>
                        </a:lnSpc>
                        <a:spcAft>
                          <a:spcPts val="0"/>
                        </a:spcAft>
                      </a:pPr>
                      <a:r>
                        <a:rPr lang="zh-CN" sz="2800" b="0">
                          <a:solidFill>
                            <a:schemeClr val="tx1"/>
                          </a:solidFill>
                          <a:effectLst/>
                          <a:latin typeface="+mn-lt"/>
                          <a:ea typeface="+mn-ea"/>
                        </a:rPr>
                        <a:t>饱和食盐水</a:t>
                      </a:r>
                      <a:endParaRPr lang="zh-CN" sz="2800" b="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en-US" sz="2800" b="0" dirty="0">
                          <a:solidFill>
                            <a:schemeClr val="tx1"/>
                          </a:solidFill>
                          <a:effectLst/>
                          <a:latin typeface="+mn-lt"/>
                          <a:ea typeface="+mn-ea"/>
                        </a:rPr>
                        <a:t>Cl</a:t>
                      </a:r>
                      <a:r>
                        <a:rPr lang="en-US" sz="2800" b="0" baseline="-25000" dirty="0">
                          <a:solidFill>
                            <a:schemeClr val="tx1"/>
                          </a:solidFill>
                          <a:effectLst/>
                          <a:latin typeface="+mn-lt"/>
                          <a:ea typeface="+mn-ea"/>
                        </a:rPr>
                        <a:t>2</a:t>
                      </a:r>
                      <a:endParaRPr lang="zh-CN" sz="2800" b="0" dirty="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en-US" sz="2800" b="0">
                          <a:solidFill>
                            <a:schemeClr val="tx1"/>
                          </a:solidFill>
                          <a:effectLst/>
                          <a:latin typeface="+mn-lt"/>
                          <a:ea typeface="+mn-ea"/>
                        </a:rPr>
                        <a:t>HCl</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tc>
                <a:extLst>
                  <a:ext uri="{0D108BD9-81ED-4DB2-BD59-A6C34878D82A}">
                    <a16:rowId xmlns="" xmlns:a16="http://schemas.microsoft.com/office/drawing/2014/main" val="3785865478"/>
                  </a:ext>
                </a:extLst>
              </a:tr>
              <a:tr h="237982">
                <a:tc vMerge="1">
                  <a:txBody>
                    <a:bodyPr/>
                    <a:lstStyle/>
                    <a:p>
                      <a:endParaRPr lang="zh-CN" altLang="en-US"/>
                    </a:p>
                  </a:txBody>
                  <a:tcPr/>
                </a:tc>
                <a:tc>
                  <a:txBody>
                    <a:bodyPr/>
                    <a:lstStyle/>
                    <a:p>
                      <a:pPr>
                        <a:lnSpc>
                          <a:spcPct val="130000"/>
                        </a:lnSpc>
                        <a:spcAft>
                          <a:spcPts val="0"/>
                        </a:spcAft>
                      </a:pPr>
                      <a:r>
                        <a:rPr lang="zh-CN" sz="2800" b="0">
                          <a:solidFill>
                            <a:schemeClr val="tx1"/>
                          </a:solidFill>
                          <a:effectLst/>
                          <a:latin typeface="+mn-lt"/>
                          <a:ea typeface="+mn-ea"/>
                        </a:rPr>
                        <a:t>饱和亚硫酸氢钠溶液</a:t>
                      </a:r>
                      <a:endParaRPr lang="zh-CN" sz="2800" b="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en-US" sz="2800" b="0">
                          <a:solidFill>
                            <a:schemeClr val="tx1"/>
                          </a:solidFill>
                          <a:effectLst/>
                          <a:latin typeface="+mn-lt"/>
                          <a:ea typeface="+mn-ea"/>
                        </a:rPr>
                        <a:t>SO</a:t>
                      </a:r>
                      <a:r>
                        <a:rPr lang="en-US" sz="2800" b="0" baseline="-25000">
                          <a:solidFill>
                            <a:schemeClr val="tx1"/>
                          </a:solidFill>
                          <a:effectLst/>
                          <a:latin typeface="+mn-lt"/>
                          <a:ea typeface="+mn-ea"/>
                        </a:rPr>
                        <a:t>2</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en-US" sz="2800" b="0" dirty="0" err="1">
                          <a:solidFill>
                            <a:schemeClr val="tx1"/>
                          </a:solidFill>
                          <a:effectLst/>
                          <a:latin typeface="+mn-lt"/>
                          <a:ea typeface="+mn-ea"/>
                        </a:rPr>
                        <a:t>HCl</a:t>
                      </a:r>
                      <a:endParaRPr lang="zh-CN" sz="2800" b="0" dirty="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tc>
                <a:extLst>
                  <a:ext uri="{0D108BD9-81ED-4DB2-BD59-A6C34878D82A}">
                    <a16:rowId xmlns="" xmlns:a16="http://schemas.microsoft.com/office/drawing/2014/main" val="3939875546"/>
                  </a:ext>
                </a:extLst>
              </a:tr>
            </a:tbl>
          </a:graphicData>
        </a:graphic>
      </p:graphicFrame>
      <p:pic>
        <p:nvPicPr>
          <p:cNvPr id="98305" name="12WU-ZTHX-41.jpg">
            <a:extLst>
              <a:ext uri="{FF2B5EF4-FFF2-40B4-BE49-F238E27FC236}">
                <a16:creationId xmlns="" xmlns:a16="http://schemas.microsoft.com/office/drawing/2014/main" id="{AD9EC159-E03F-4792-8B3B-E8E200B575B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4915" y="3969644"/>
            <a:ext cx="1247638" cy="1871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757333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表格 25">
            <a:extLst>
              <a:ext uri="{FF2B5EF4-FFF2-40B4-BE49-F238E27FC236}">
                <a16:creationId xmlns="" xmlns:a16="http://schemas.microsoft.com/office/drawing/2014/main" id="{AF9FB861-0699-4B39-BC2A-5F06F51084FC}"/>
              </a:ext>
            </a:extLst>
          </p:cNvPr>
          <p:cNvGraphicFramePr>
            <a:graphicFrameLocks noGrp="1"/>
          </p:cNvGraphicFramePr>
          <p:nvPr>
            <p:extLst>
              <p:ext uri="{D42A27DB-BD31-4B8C-83A1-F6EECF244321}">
                <p14:modId xmlns:p14="http://schemas.microsoft.com/office/powerpoint/2010/main" val="4243670557"/>
              </p:ext>
            </p:extLst>
          </p:nvPr>
        </p:nvGraphicFramePr>
        <p:xfrm>
          <a:off x="355600" y="970730"/>
          <a:ext cx="11475593" cy="5577242"/>
        </p:xfrm>
        <a:graphic>
          <a:graphicData uri="http://schemas.openxmlformats.org/drawingml/2006/table">
            <a:tbl>
              <a:tblPr firstRow="1" firstCol="1" bandRow="1">
                <a:tableStyleId>{5C22544A-7EE6-4342-B048-85BDC9FD1C3A}</a:tableStyleId>
              </a:tblPr>
              <a:tblGrid>
                <a:gridCol w="2431143">
                  <a:extLst>
                    <a:ext uri="{9D8B030D-6E8A-4147-A177-3AD203B41FA5}">
                      <a16:colId xmlns="" xmlns:a16="http://schemas.microsoft.com/office/drawing/2014/main" val="560012557"/>
                    </a:ext>
                  </a:extLst>
                </a:gridCol>
                <a:gridCol w="2714171">
                  <a:extLst>
                    <a:ext uri="{9D8B030D-6E8A-4147-A177-3AD203B41FA5}">
                      <a16:colId xmlns="" xmlns:a16="http://schemas.microsoft.com/office/drawing/2014/main" val="1287382388"/>
                    </a:ext>
                  </a:extLst>
                </a:gridCol>
                <a:gridCol w="2540000">
                  <a:extLst>
                    <a:ext uri="{9D8B030D-6E8A-4147-A177-3AD203B41FA5}">
                      <a16:colId xmlns="" xmlns:a16="http://schemas.microsoft.com/office/drawing/2014/main" val="2993755512"/>
                    </a:ext>
                  </a:extLst>
                </a:gridCol>
                <a:gridCol w="1756229">
                  <a:extLst>
                    <a:ext uri="{9D8B030D-6E8A-4147-A177-3AD203B41FA5}">
                      <a16:colId xmlns="" xmlns:a16="http://schemas.microsoft.com/office/drawing/2014/main" val="1410642537"/>
                    </a:ext>
                  </a:extLst>
                </a:gridCol>
                <a:gridCol w="2034050">
                  <a:extLst>
                    <a:ext uri="{9D8B030D-6E8A-4147-A177-3AD203B41FA5}">
                      <a16:colId xmlns="" xmlns:a16="http://schemas.microsoft.com/office/drawing/2014/main" val="1968909833"/>
                    </a:ext>
                  </a:extLst>
                </a:gridCol>
              </a:tblGrid>
              <a:tr h="918402">
                <a:tc>
                  <a:txBody>
                    <a:bodyPr/>
                    <a:lstStyle/>
                    <a:p>
                      <a:pPr algn="ctr">
                        <a:lnSpc>
                          <a:spcPct val="100000"/>
                        </a:lnSpc>
                        <a:spcAft>
                          <a:spcPts val="0"/>
                        </a:spcAft>
                      </a:pPr>
                      <a:r>
                        <a:rPr lang="zh-CN" sz="2800" b="0" dirty="0">
                          <a:solidFill>
                            <a:schemeClr val="tx1"/>
                          </a:solidFill>
                          <a:effectLst/>
                          <a:latin typeface="+mn-lt"/>
                          <a:ea typeface="+mn-ea"/>
                        </a:rPr>
                        <a:t>装置</a:t>
                      </a:r>
                      <a:endParaRPr lang="zh-CN" sz="2800" b="0" dirty="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zh-CN" sz="2800" b="0" dirty="0">
                          <a:solidFill>
                            <a:schemeClr val="tx1"/>
                          </a:solidFill>
                          <a:effectLst/>
                          <a:latin typeface="+mn-lt"/>
                          <a:ea typeface="+mn-ea"/>
                        </a:rPr>
                        <a:t>净化剂或</a:t>
                      </a:r>
                    </a:p>
                    <a:p>
                      <a:pPr algn="ctr">
                        <a:lnSpc>
                          <a:spcPct val="100000"/>
                        </a:lnSpc>
                        <a:spcAft>
                          <a:spcPts val="0"/>
                        </a:spcAft>
                      </a:pPr>
                      <a:r>
                        <a:rPr lang="zh-CN" sz="2800" b="0" dirty="0">
                          <a:solidFill>
                            <a:schemeClr val="tx1"/>
                          </a:solidFill>
                          <a:effectLst/>
                          <a:latin typeface="+mn-lt"/>
                          <a:ea typeface="+mn-ea"/>
                        </a:rPr>
                        <a:t>干燥剂</a:t>
                      </a:r>
                      <a:endParaRPr lang="zh-CN" sz="2800" b="0" dirty="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zh-CN" sz="2800" b="0" dirty="0">
                          <a:solidFill>
                            <a:schemeClr val="tx1"/>
                          </a:solidFill>
                          <a:effectLst/>
                          <a:latin typeface="+mn-lt"/>
                          <a:ea typeface="+mn-ea"/>
                        </a:rPr>
                        <a:t>净化或干</a:t>
                      </a:r>
                    </a:p>
                    <a:p>
                      <a:pPr algn="ctr">
                        <a:lnSpc>
                          <a:spcPct val="100000"/>
                        </a:lnSpc>
                        <a:spcAft>
                          <a:spcPts val="0"/>
                        </a:spcAft>
                      </a:pPr>
                      <a:r>
                        <a:rPr lang="zh-CN" sz="2800" b="0" dirty="0">
                          <a:solidFill>
                            <a:schemeClr val="tx1"/>
                          </a:solidFill>
                          <a:effectLst/>
                          <a:latin typeface="+mn-lt"/>
                          <a:ea typeface="+mn-ea"/>
                        </a:rPr>
                        <a:t>燥气体</a:t>
                      </a:r>
                      <a:endParaRPr lang="zh-CN" sz="2800" b="0" dirty="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zh-CN" sz="2800" b="0" dirty="0">
                          <a:solidFill>
                            <a:schemeClr val="tx1"/>
                          </a:solidFill>
                          <a:effectLst/>
                          <a:latin typeface="+mn-lt"/>
                          <a:ea typeface="+mn-ea"/>
                        </a:rPr>
                        <a:t>所含杂质</a:t>
                      </a:r>
                      <a:endParaRPr lang="zh-CN" sz="2800" b="0" dirty="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zh-CN" sz="2800" b="0" dirty="0">
                          <a:solidFill>
                            <a:schemeClr val="tx1"/>
                          </a:solidFill>
                          <a:effectLst/>
                          <a:latin typeface="+mn-lt"/>
                          <a:ea typeface="+mn-ea"/>
                        </a:rPr>
                        <a:t>不可干燥</a:t>
                      </a:r>
                    </a:p>
                    <a:p>
                      <a:pPr algn="ctr">
                        <a:lnSpc>
                          <a:spcPct val="100000"/>
                        </a:lnSpc>
                        <a:spcAft>
                          <a:spcPts val="0"/>
                        </a:spcAft>
                      </a:pPr>
                      <a:r>
                        <a:rPr lang="zh-CN" sz="2800" b="0" dirty="0">
                          <a:solidFill>
                            <a:schemeClr val="tx1"/>
                          </a:solidFill>
                          <a:effectLst/>
                          <a:latin typeface="+mn-lt"/>
                          <a:ea typeface="+mn-ea"/>
                        </a:rPr>
                        <a:t>气体</a:t>
                      </a:r>
                      <a:endParaRPr lang="zh-CN" sz="2800" b="0" dirty="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582884186"/>
                  </a:ext>
                </a:extLst>
              </a:tr>
              <a:tr h="2329420">
                <a:tc>
                  <a:txBody>
                    <a:bodyPr/>
                    <a:lstStyle/>
                    <a:p>
                      <a:pPr algn="ctr">
                        <a:lnSpc>
                          <a:spcPct val="130000"/>
                        </a:lnSpc>
                        <a:spcAft>
                          <a:spcPts val="0"/>
                        </a:spcAft>
                      </a:pPr>
                      <a:endParaRPr lang="en-US" sz="2800" b="0" dirty="0">
                        <a:solidFill>
                          <a:schemeClr val="tx1"/>
                        </a:solidFill>
                        <a:effectLst/>
                        <a:latin typeface="+mn-lt"/>
                        <a:ea typeface="+mn-ea"/>
                        <a:cs typeface="Times New Roman" panose="02020603050405020304" pitchFamily="18" charset="0"/>
                      </a:endParaRPr>
                    </a:p>
                    <a:p>
                      <a:pPr algn="ctr">
                        <a:lnSpc>
                          <a:spcPct val="130000"/>
                        </a:lnSpc>
                        <a:spcAft>
                          <a:spcPts val="0"/>
                        </a:spcAft>
                      </a:pPr>
                      <a:endParaRPr lang="en-US" sz="2800" b="0" dirty="0">
                        <a:solidFill>
                          <a:schemeClr val="tx1"/>
                        </a:solidFill>
                        <a:effectLst/>
                        <a:latin typeface="+mn-lt"/>
                        <a:ea typeface="+mn-ea"/>
                        <a:cs typeface="Times New Roman" panose="02020603050405020304" pitchFamily="18" charset="0"/>
                      </a:endParaRPr>
                    </a:p>
                    <a:p>
                      <a:pPr algn="ctr">
                        <a:lnSpc>
                          <a:spcPct val="130000"/>
                        </a:lnSpc>
                        <a:spcAft>
                          <a:spcPts val="0"/>
                        </a:spcAft>
                      </a:pPr>
                      <a:endParaRPr lang="en-US" sz="2800" b="0" dirty="0">
                        <a:solidFill>
                          <a:schemeClr val="tx1"/>
                        </a:solidFill>
                        <a:effectLst/>
                        <a:latin typeface="+mn-lt"/>
                        <a:ea typeface="+mn-ea"/>
                        <a:cs typeface="Times New Roman" panose="02020603050405020304" pitchFamily="18" charset="0"/>
                      </a:endParaRPr>
                    </a:p>
                    <a:p>
                      <a:pPr algn="ctr">
                        <a:lnSpc>
                          <a:spcPct val="130000"/>
                        </a:lnSpc>
                        <a:spcAft>
                          <a:spcPts val="0"/>
                        </a:spcAft>
                      </a:pPr>
                      <a:r>
                        <a:rPr lang="zh-CN" sz="2800" b="0" dirty="0">
                          <a:solidFill>
                            <a:schemeClr val="tx1"/>
                          </a:solidFill>
                          <a:effectLst/>
                          <a:latin typeface="+mn-lt"/>
                          <a:ea typeface="+mn-ea"/>
                          <a:cs typeface="Times New Roman" panose="02020603050405020304" pitchFamily="18" charset="0"/>
                        </a:rPr>
                        <a:t>干燥瓶</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30000"/>
                        </a:lnSpc>
                        <a:spcAft>
                          <a:spcPts val="0"/>
                        </a:spcAft>
                      </a:pPr>
                      <a:r>
                        <a:rPr lang="zh-CN" sz="2800" b="0" dirty="0">
                          <a:solidFill>
                            <a:schemeClr val="tx1"/>
                          </a:solidFill>
                          <a:effectLst/>
                          <a:latin typeface="+mn-lt"/>
                          <a:ea typeface="+mn-ea"/>
                          <a:cs typeface="Times New Roman" panose="02020603050405020304" pitchFamily="18" charset="0"/>
                        </a:rPr>
                        <a:t>浓硫酸</a:t>
                      </a:r>
                      <a:r>
                        <a:rPr lang="en-US" sz="2800" b="0" dirty="0">
                          <a:solidFill>
                            <a:schemeClr val="tx1"/>
                          </a:solidFill>
                          <a:effectLst/>
                          <a:latin typeface="+mn-lt"/>
                          <a:ea typeface="+mn-ea"/>
                          <a:cs typeface="Times New Roman" panose="02020603050405020304" pitchFamily="18" charset="0"/>
                        </a:rPr>
                        <a:t>(</a:t>
                      </a:r>
                      <a:r>
                        <a:rPr lang="zh-CN" sz="2800" b="0" dirty="0">
                          <a:solidFill>
                            <a:schemeClr val="tx1"/>
                          </a:solidFill>
                          <a:effectLst/>
                          <a:latin typeface="+mn-lt"/>
                          <a:ea typeface="+mn-ea"/>
                          <a:cs typeface="Times New Roman" panose="02020603050405020304" pitchFamily="18" charset="0"/>
                        </a:rPr>
                        <a:t>强氧化性、酸性</a:t>
                      </a:r>
                      <a:r>
                        <a:rPr lang="en-US" sz="2800" b="0" dirty="0">
                          <a:solidFill>
                            <a:schemeClr val="tx1"/>
                          </a:solidFill>
                          <a:effectLst/>
                          <a:latin typeface="+mn-lt"/>
                          <a:ea typeface="+mn-ea"/>
                          <a:cs typeface="Times New Roman" panose="02020603050405020304" pitchFamily="18" charset="0"/>
                        </a:rPr>
                        <a:t>)(</a:t>
                      </a:r>
                      <a:r>
                        <a:rPr lang="zh-CN" sz="2800" b="0" dirty="0">
                          <a:solidFill>
                            <a:schemeClr val="tx1"/>
                          </a:solidFill>
                          <a:effectLst/>
                          <a:latin typeface="+mn-lt"/>
                          <a:ea typeface="+mn-ea"/>
                          <a:cs typeface="Times New Roman" panose="02020603050405020304" pitchFamily="18" charset="0"/>
                        </a:rPr>
                        <a:t>液体干燥剂</a:t>
                      </a:r>
                      <a:r>
                        <a:rPr lang="en-US" sz="2800" b="0" dirty="0">
                          <a:solidFill>
                            <a:schemeClr val="tx1"/>
                          </a:solidFill>
                          <a:effectLst/>
                          <a:latin typeface="+mn-lt"/>
                          <a:ea typeface="+mn-ea"/>
                          <a:cs typeface="Times New Roman" panose="02020603050405020304" pitchFamily="18" charset="0"/>
                        </a:rPr>
                        <a:t>)</a:t>
                      </a:r>
                      <a:endParaRPr lang="zh-CN" sz="2800" b="0" dirty="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30000"/>
                        </a:lnSpc>
                        <a:spcAft>
                          <a:spcPts val="0"/>
                        </a:spcAft>
                      </a:pPr>
                      <a:r>
                        <a:rPr lang="en-US" sz="2800" b="0">
                          <a:solidFill>
                            <a:schemeClr val="tx1"/>
                          </a:solidFill>
                          <a:effectLst/>
                          <a:latin typeface="+mn-lt"/>
                          <a:ea typeface="+mn-ea"/>
                          <a:cs typeface="Times New Roman" panose="02020603050405020304" pitchFamily="18" charset="0"/>
                        </a:rPr>
                        <a:t>H</a:t>
                      </a:r>
                      <a:r>
                        <a:rPr lang="en-US" sz="2800" b="0" baseline="-25000">
                          <a:solidFill>
                            <a:schemeClr val="tx1"/>
                          </a:solidFill>
                          <a:effectLst/>
                          <a:latin typeface="+mn-lt"/>
                          <a:ea typeface="+mn-ea"/>
                          <a:cs typeface="Times New Roman" panose="02020603050405020304" pitchFamily="18" charset="0"/>
                        </a:rPr>
                        <a:t>2</a:t>
                      </a:r>
                      <a:r>
                        <a:rPr lang="zh-CN" sz="2800" b="0">
                          <a:solidFill>
                            <a:schemeClr val="tx1"/>
                          </a:solidFill>
                          <a:effectLst/>
                          <a:latin typeface="+mn-lt"/>
                          <a:ea typeface="+mn-ea"/>
                          <a:cs typeface="Times New Roman" panose="02020603050405020304" pitchFamily="18" charset="0"/>
                        </a:rPr>
                        <a:t>、</a:t>
                      </a:r>
                      <a:r>
                        <a:rPr lang="en-US" sz="2800" b="0">
                          <a:solidFill>
                            <a:schemeClr val="tx1"/>
                          </a:solidFill>
                          <a:effectLst/>
                          <a:latin typeface="+mn-lt"/>
                          <a:ea typeface="+mn-ea"/>
                          <a:cs typeface="Times New Roman" panose="02020603050405020304" pitchFamily="18" charset="0"/>
                        </a:rPr>
                        <a:t>O</a:t>
                      </a:r>
                      <a:r>
                        <a:rPr lang="en-US" sz="2800" b="0" baseline="-25000">
                          <a:solidFill>
                            <a:schemeClr val="tx1"/>
                          </a:solidFill>
                          <a:effectLst/>
                          <a:latin typeface="+mn-lt"/>
                          <a:ea typeface="+mn-ea"/>
                          <a:cs typeface="Times New Roman" panose="02020603050405020304" pitchFamily="18" charset="0"/>
                        </a:rPr>
                        <a:t>2</a:t>
                      </a:r>
                      <a:r>
                        <a:rPr lang="zh-CN" sz="2800" b="0">
                          <a:solidFill>
                            <a:schemeClr val="tx1"/>
                          </a:solidFill>
                          <a:effectLst/>
                          <a:latin typeface="+mn-lt"/>
                          <a:ea typeface="+mn-ea"/>
                          <a:cs typeface="Times New Roman" panose="02020603050405020304" pitchFamily="18" charset="0"/>
                        </a:rPr>
                        <a:t>、</a:t>
                      </a:r>
                      <a:r>
                        <a:rPr lang="en-US" sz="2800" b="0">
                          <a:solidFill>
                            <a:schemeClr val="tx1"/>
                          </a:solidFill>
                          <a:effectLst/>
                          <a:latin typeface="+mn-lt"/>
                          <a:ea typeface="+mn-ea"/>
                          <a:cs typeface="Times New Roman" panose="02020603050405020304" pitchFamily="18" charset="0"/>
                        </a:rPr>
                        <a:t>Cl</a:t>
                      </a:r>
                      <a:r>
                        <a:rPr lang="en-US" sz="2800" b="0" baseline="-25000">
                          <a:solidFill>
                            <a:schemeClr val="tx1"/>
                          </a:solidFill>
                          <a:effectLst/>
                          <a:latin typeface="+mn-lt"/>
                          <a:ea typeface="+mn-ea"/>
                          <a:cs typeface="Times New Roman" panose="02020603050405020304" pitchFamily="18" charset="0"/>
                        </a:rPr>
                        <a:t>2</a:t>
                      </a:r>
                      <a:r>
                        <a:rPr lang="zh-CN" sz="2800" b="0">
                          <a:solidFill>
                            <a:schemeClr val="tx1"/>
                          </a:solidFill>
                          <a:effectLst/>
                          <a:latin typeface="+mn-lt"/>
                          <a:ea typeface="+mn-ea"/>
                          <a:cs typeface="Times New Roman" panose="02020603050405020304" pitchFamily="18" charset="0"/>
                        </a:rPr>
                        <a:t>、</a:t>
                      </a:r>
                      <a:r>
                        <a:rPr lang="en-US" sz="2800" b="0">
                          <a:solidFill>
                            <a:schemeClr val="tx1"/>
                          </a:solidFill>
                          <a:effectLst/>
                          <a:latin typeface="+mn-lt"/>
                          <a:ea typeface="+mn-ea"/>
                          <a:cs typeface="Times New Roman" panose="02020603050405020304" pitchFamily="18" charset="0"/>
                        </a:rPr>
                        <a:t>SO</a:t>
                      </a:r>
                      <a:r>
                        <a:rPr lang="en-US" sz="2800" b="0" baseline="-25000">
                          <a:solidFill>
                            <a:schemeClr val="tx1"/>
                          </a:solidFill>
                          <a:effectLst/>
                          <a:latin typeface="+mn-lt"/>
                          <a:ea typeface="+mn-ea"/>
                          <a:cs typeface="Times New Roman" panose="02020603050405020304" pitchFamily="18" charset="0"/>
                        </a:rPr>
                        <a:t>2</a:t>
                      </a:r>
                      <a:r>
                        <a:rPr lang="zh-CN" sz="2800" b="0">
                          <a:solidFill>
                            <a:schemeClr val="tx1"/>
                          </a:solidFill>
                          <a:effectLst/>
                          <a:latin typeface="+mn-lt"/>
                          <a:ea typeface="+mn-ea"/>
                          <a:cs typeface="Times New Roman" panose="02020603050405020304" pitchFamily="18" charset="0"/>
                        </a:rPr>
                        <a:t>、</a:t>
                      </a:r>
                      <a:r>
                        <a:rPr lang="en-US" sz="2800" b="0">
                          <a:solidFill>
                            <a:schemeClr val="tx1"/>
                          </a:solidFill>
                          <a:effectLst/>
                          <a:latin typeface="+mn-lt"/>
                          <a:ea typeface="+mn-ea"/>
                          <a:cs typeface="Times New Roman" panose="02020603050405020304" pitchFamily="18" charset="0"/>
                        </a:rPr>
                        <a:t>CO</a:t>
                      </a:r>
                      <a:r>
                        <a:rPr lang="en-US" sz="2800" b="0" baseline="-25000">
                          <a:solidFill>
                            <a:schemeClr val="tx1"/>
                          </a:solidFill>
                          <a:effectLst/>
                          <a:latin typeface="+mn-lt"/>
                          <a:ea typeface="+mn-ea"/>
                          <a:cs typeface="Times New Roman" panose="02020603050405020304" pitchFamily="18" charset="0"/>
                        </a:rPr>
                        <a:t>2</a:t>
                      </a:r>
                      <a:r>
                        <a:rPr lang="zh-CN" sz="2800" b="0">
                          <a:solidFill>
                            <a:schemeClr val="tx1"/>
                          </a:solidFill>
                          <a:effectLst/>
                          <a:latin typeface="+mn-lt"/>
                          <a:ea typeface="+mn-ea"/>
                          <a:cs typeface="Times New Roman" panose="02020603050405020304" pitchFamily="18" charset="0"/>
                        </a:rPr>
                        <a:t>、</a:t>
                      </a:r>
                      <a:r>
                        <a:rPr lang="en-US" sz="2800" b="0">
                          <a:solidFill>
                            <a:schemeClr val="tx1"/>
                          </a:solidFill>
                          <a:effectLst/>
                          <a:latin typeface="+mn-lt"/>
                          <a:ea typeface="+mn-ea"/>
                          <a:cs typeface="Times New Roman" panose="02020603050405020304" pitchFamily="18" charset="0"/>
                        </a:rPr>
                        <a:t>CO</a:t>
                      </a:r>
                      <a:r>
                        <a:rPr lang="zh-CN" sz="2800" b="0">
                          <a:solidFill>
                            <a:schemeClr val="tx1"/>
                          </a:solidFill>
                          <a:effectLst/>
                          <a:latin typeface="+mn-lt"/>
                          <a:ea typeface="+mn-ea"/>
                          <a:cs typeface="Times New Roman" panose="02020603050405020304" pitchFamily="18" charset="0"/>
                        </a:rPr>
                        <a:t>、</a:t>
                      </a:r>
                      <a:r>
                        <a:rPr lang="en-US" sz="2800" b="0">
                          <a:solidFill>
                            <a:schemeClr val="tx1"/>
                          </a:solidFill>
                          <a:effectLst/>
                          <a:latin typeface="+mn-lt"/>
                          <a:ea typeface="+mn-ea"/>
                          <a:cs typeface="Times New Roman" panose="02020603050405020304" pitchFamily="18" charset="0"/>
                        </a:rPr>
                        <a:t>CH</a:t>
                      </a:r>
                      <a:r>
                        <a:rPr lang="en-US" sz="2800" b="0" baseline="-25000">
                          <a:solidFill>
                            <a:schemeClr val="tx1"/>
                          </a:solidFill>
                          <a:effectLst/>
                          <a:latin typeface="+mn-lt"/>
                          <a:ea typeface="+mn-ea"/>
                          <a:cs typeface="Times New Roman" panose="02020603050405020304" pitchFamily="18" charset="0"/>
                        </a:rPr>
                        <a:t>4</a:t>
                      </a:r>
                      <a:r>
                        <a:rPr lang="zh-CN" sz="2800" b="0">
                          <a:solidFill>
                            <a:schemeClr val="tx1"/>
                          </a:solidFill>
                          <a:effectLst/>
                          <a:latin typeface="+mn-lt"/>
                          <a:ea typeface="+mn-ea"/>
                          <a:cs typeface="Times New Roman" panose="02020603050405020304" pitchFamily="18" charset="0"/>
                        </a:rPr>
                        <a:t>、</a:t>
                      </a:r>
                      <a:r>
                        <a:rPr lang="en-US" sz="2800" b="0">
                          <a:solidFill>
                            <a:schemeClr val="tx1"/>
                          </a:solidFill>
                          <a:effectLst/>
                          <a:latin typeface="+mn-lt"/>
                          <a:ea typeface="+mn-ea"/>
                          <a:cs typeface="Times New Roman" panose="02020603050405020304" pitchFamily="18" charset="0"/>
                        </a:rPr>
                        <a:t>N</a:t>
                      </a:r>
                      <a:r>
                        <a:rPr lang="en-US" sz="2800" b="0" baseline="-25000">
                          <a:solidFill>
                            <a:schemeClr val="tx1"/>
                          </a:solidFill>
                          <a:effectLst/>
                          <a:latin typeface="+mn-lt"/>
                          <a:ea typeface="+mn-ea"/>
                          <a:cs typeface="Times New Roman" panose="02020603050405020304" pitchFamily="18" charset="0"/>
                        </a:rPr>
                        <a:t>2</a:t>
                      </a:r>
                      <a:endParaRPr lang="zh-CN" sz="2800" b="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30000"/>
                        </a:lnSpc>
                        <a:spcAft>
                          <a:spcPts val="0"/>
                        </a:spcAft>
                      </a:pPr>
                      <a:r>
                        <a:rPr lang="en-US" sz="2800" b="0">
                          <a:solidFill>
                            <a:schemeClr val="tx1"/>
                          </a:solidFill>
                          <a:effectLst/>
                          <a:latin typeface="+mn-lt"/>
                          <a:ea typeface="+mn-ea"/>
                          <a:cs typeface="Times New Roman" panose="02020603050405020304" pitchFamily="18" charset="0"/>
                        </a:rPr>
                        <a:t> </a:t>
                      </a:r>
                      <a:endParaRPr lang="zh-CN" sz="2800" b="0">
                        <a:solidFill>
                          <a:schemeClr val="tx1"/>
                        </a:solidFill>
                        <a:effectLst/>
                        <a:latin typeface="+mn-lt"/>
                        <a:ea typeface="+mn-ea"/>
                        <a:cs typeface="Times New Roman" panose="02020603050405020304" pitchFamily="18" charset="0"/>
                      </a:endParaRPr>
                    </a:p>
                  </a:txBody>
                  <a:tcPr marL="29845" marR="298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30000"/>
                        </a:lnSpc>
                        <a:spcAft>
                          <a:spcPts val="0"/>
                        </a:spcAft>
                      </a:pPr>
                      <a:r>
                        <a:rPr lang="en-US" sz="2800" b="0" dirty="0">
                          <a:solidFill>
                            <a:schemeClr val="tx1"/>
                          </a:solidFill>
                          <a:effectLst/>
                          <a:latin typeface="+mn-lt"/>
                          <a:ea typeface="+mn-ea"/>
                          <a:cs typeface="Times New Roman" panose="02020603050405020304" pitchFamily="18" charset="0"/>
                        </a:rPr>
                        <a:t>NH</a:t>
                      </a:r>
                      <a:r>
                        <a:rPr lang="en-US" sz="2800" b="0" baseline="-25000" dirty="0">
                          <a:solidFill>
                            <a:schemeClr val="tx1"/>
                          </a:solidFill>
                          <a:effectLst/>
                          <a:latin typeface="+mn-lt"/>
                          <a:ea typeface="+mn-ea"/>
                          <a:cs typeface="Times New Roman" panose="02020603050405020304" pitchFamily="18" charset="0"/>
                        </a:rPr>
                        <a:t>3</a:t>
                      </a:r>
                      <a:r>
                        <a:rPr lang="zh-CN" sz="2800" b="0" dirty="0">
                          <a:solidFill>
                            <a:schemeClr val="tx1"/>
                          </a:solidFill>
                          <a:effectLst/>
                          <a:latin typeface="+mn-lt"/>
                          <a:ea typeface="+mn-ea"/>
                          <a:cs typeface="Times New Roman" panose="02020603050405020304" pitchFamily="18" charset="0"/>
                        </a:rPr>
                        <a:t>、</a:t>
                      </a:r>
                      <a:r>
                        <a:rPr lang="en-US" sz="2800" b="0" dirty="0">
                          <a:solidFill>
                            <a:schemeClr val="tx1"/>
                          </a:solidFill>
                          <a:effectLst/>
                          <a:latin typeface="+mn-lt"/>
                          <a:ea typeface="+mn-ea"/>
                          <a:cs typeface="Times New Roman" panose="02020603050405020304" pitchFamily="18" charset="0"/>
                        </a:rPr>
                        <a:t>HBr</a:t>
                      </a:r>
                      <a:r>
                        <a:rPr lang="zh-CN" sz="2800" b="0" dirty="0">
                          <a:solidFill>
                            <a:schemeClr val="tx1"/>
                          </a:solidFill>
                          <a:effectLst/>
                          <a:latin typeface="+mn-lt"/>
                          <a:ea typeface="+mn-ea"/>
                          <a:cs typeface="Times New Roman" panose="02020603050405020304" pitchFamily="18" charset="0"/>
                        </a:rPr>
                        <a:t>、</a:t>
                      </a:r>
                      <a:r>
                        <a:rPr lang="en-US" sz="2800" b="0" dirty="0">
                          <a:solidFill>
                            <a:schemeClr val="tx1"/>
                          </a:solidFill>
                          <a:effectLst/>
                          <a:latin typeface="+mn-lt"/>
                          <a:ea typeface="+mn-ea"/>
                          <a:cs typeface="Times New Roman" panose="02020603050405020304" pitchFamily="18" charset="0"/>
                        </a:rPr>
                        <a:t>HI</a:t>
                      </a:r>
                      <a:r>
                        <a:rPr lang="zh-CN" sz="2800" b="0" dirty="0">
                          <a:solidFill>
                            <a:schemeClr val="tx1"/>
                          </a:solidFill>
                          <a:effectLst/>
                          <a:latin typeface="+mn-lt"/>
                          <a:ea typeface="+mn-ea"/>
                          <a:cs typeface="Times New Roman" panose="02020603050405020304" pitchFamily="18" charset="0"/>
                        </a:rPr>
                        <a:t>、</a:t>
                      </a:r>
                      <a:r>
                        <a:rPr lang="en-US" sz="2800" b="0" dirty="0">
                          <a:solidFill>
                            <a:schemeClr val="tx1"/>
                          </a:solidFill>
                          <a:effectLst/>
                          <a:latin typeface="+mn-lt"/>
                          <a:ea typeface="+mn-ea"/>
                          <a:cs typeface="Times New Roman" panose="02020603050405020304" pitchFamily="18" charset="0"/>
                        </a:rPr>
                        <a:t>H</a:t>
                      </a:r>
                      <a:r>
                        <a:rPr lang="en-US" sz="2800" b="0" baseline="-25000" dirty="0">
                          <a:solidFill>
                            <a:schemeClr val="tx1"/>
                          </a:solidFill>
                          <a:effectLst/>
                          <a:latin typeface="+mn-lt"/>
                          <a:ea typeface="+mn-ea"/>
                          <a:cs typeface="Times New Roman" panose="02020603050405020304" pitchFamily="18" charset="0"/>
                        </a:rPr>
                        <a:t>2</a:t>
                      </a:r>
                      <a:r>
                        <a:rPr lang="en-US" sz="2800" b="0" dirty="0">
                          <a:solidFill>
                            <a:schemeClr val="tx1"/>
                          </a:solidFill>
                          <a:effectLst/>
                          <a:latin typeface="+mn-lt"/>
                          <a:ea typeface="+mn-ea"/>
                          <a:cs typeface="Times New Roman" panose="02020603050405020304" pitchFamily="18" charset="0"/>
                        </a:rPr>
                        <a:t>S</a:t>
                      </a:r>
                      <a:r>
                        <a:rPr lang="zh-CN" sz="2800" b="0" dirty="0">
                          <a:solidFill>
                            <a:schemeClr val="tx1"/>
                          </a:solidFill>
                          <a:effectLst/>
                          <a:latin typeface="+mn-lt"/>
                          <a:ea typeface="+mn-ea"/>
                          <a:cs typeface="Times New Roman" panose="02020603050405020304" pitchFamily="18" charset="0"/>
                        </a:rPr>
                        <a:t>等</a:t>
                      </a:r>
                    </a:p>
                  </a:txBody>
                  <a:tcPr marL="29845" marR="298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530370872"/>
                  </a:ext>
                </a:extLst>
              </a:tr>
              <a:tr h="2329420">
                <a:tc>
                  <a:txBody>
                    <a:bodyPr/>
                    <a:lstStyle/>
                    <a:p>
                      <a:pPr algn="ctr">
                        <a:lnSpc>
                          <a:spcPct val="130000"/>
                        </a:lnSpc>
                        <a:spcAft>
                          <a:spcPts val="0"/>
                        </a:spcAft>
                      </a:pPr>
                      <a:endParaRPr lang="en-US" sz="2800" b="0" dirty="0">
                        <a:solidFill>
                          <a:schemeClr val="tx1"/>
                        </a:solidFill>
                        <a:effectLst/>
                        <a:latin typeface="+mn-lt"/>
                        <a:ea typeface="+mn-ea"/>
                        <a:cs typeface="Times New Roman" panose="02020603050405020304" pitchFamily="18" charset="0"/>
                      </a:endParaRPr>
                    </a:p>
                    <a:p>
                      <a:pPr algn="ctr">
                        <a:lnSpc>
                          <a:spcPct val="130000"/>
                        </a:lnSpc>
                        <a:spcAft>
                          <a:spcPts val="0"/>
                        </a:spcAft>
                      </a:pPr>
                      <a:endParaRPr lang="en-US" sz="2800" b="0" dirty="0">
                        <a:solidFill>
                          <a:schemeClr val="tx1"/>
                        </a:solidFill>
                        <a:effectLst/>
                        <a:latin typeface="+mn-lt"/>
                        <a:ea typeface="+mn-ea"/>
                        <a:cs typeface="Times New Roman" panose="02020603050405020304" pitchFamily="18" charset="0"/>
                      </a:endParaRPr>
                    </a:p>
                    <a:p>
                      <a:pPr algn="ctr">
                        <a:lnSpc>
                          <a:spcPct val="130000"/>
                        </a:lnSpc>
                        <a:spcAft>
                          <a:spcPts val="0"/>
                        </a:spcAft>
                      </a:pPr>
                      <a:endParaRPr lang="en-US" sz="2800" b="0" dirty="0">
                        <a:solidFill>
                          <a:schemeClr val="tx1"/>
                        </a:solidFill>
                        <a:effectLst/>
                        <a:latin typeface="+mn-lt"/>
                        <a:ea typeface="+mn-ea"/>
                        <a:cs typeface="Times New Roman" panose="02020603050405020304" pitchFamily="18" charset="0"/>
                      </a:endParaRPr>
                    </a:p>
                    <a:p>
                      <a:pPr algn="ctr">
                        <a:lnSpc>
                          <a:spcPct val="130000"/>
                        </a:lnSpc>
                        <a:spcAft>
                          <a:spcPts val="0"/>
                        </a:spcAft>
                      </a:pPr>
                      <a:r>
                        <a:rPr lang="zh-CN" sz="2800" b="0" dirty="0">
                          <a:solidFill>
                            <a:schemeClr val="tx1"/>
                          </a:solidFill>
                          <a:effectLst/>
                          <a:latin typeface="+mn-lt"/>
                          <a:ea typeface="+mn-ea"/>
                          <a:cs typeface="Times New Roman" panose="02020603050405020304" pitchFamily="18" charset="0"/>
                        </a:rPr>
                        <a:t>干燥管</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30000"/>
                        </a:lnSpc>
                        <a:spcAft>
                          <a:spcPts val="0"/>
                        </a:spcAft>
                      </a:pPr>
                      <a:r>
                        <a:rPr lang="zh-CN" sz="2800" b="0">
                          <a:solidFill>
                            <a:schemeClr val="tx1"/>
                          </a:solidFill>
                          <a:effectLst/>
                          <a:latin typeface="+mn-lt"/>
                          <a:ea typeface="+mn-ea"/>
                          <a:cs typeface="Times New Roman" panose="02020603050405020304" pitchFamily="18" charset="0"/>
                        </a:rPr>
                        <a:t>碱石灰</a:t>
                      </a:r>
                      <a:r>
                        <a:rPr lang="en-US" sz="2800" b="0">
                          <a:solidFill>
                            <a:schemeClr val="tx1"/>
                          </a:solidFill>
                          <a:effectLst/>
                          <a:latin typeface="+mn-lt"/>
                          <a:ea typeface="+mn-ea"/>
                          <a:cs typeface="Times New Roman" panose="02020603050405020304" pitchFamily="18" charset="0"/>
                        </a:rPr>
                        <a:t>(</a:t>
                      </a:r>
                      <a:r>
                        <a:rPr lang="zh-CN" sz="2800" b="0">
                          <a:solidFill>
                            <a:schemeClr val="tx1"/>
                          </a:solidFill>
                          <a:effectLst/>
                          <a:latin typeface="+mn-lt"/>
                          <a:ea typeface="+mn-ea"/>
                          <a:cs typeface="Times New Roman" panose="02020603050405020304" pitchFamily="18" charset="0"/>
                        </a:rPr>
                        <a:t>碱性</a:t>
                      </a:r>
                      <a:r>
                        <a:rPr lang="en-US" sz="2800" b="0">
                          <a:solidFill>
                            <a:schemeClr val="tx1"/>
                          </a:solidFill>
                          <a:effectLst/>
                          <a:latin typeface="+mn-lt"/>
                          <a:ea typeface="+mn-ea"/>
                          <a:cs typeface="Times New Roman" panose="02020603050405020304" pitchFamily="18" charset="0"/>
                        </a:rPr>
                        <a:t>)(</a:t>
                      </a:r>
                      <a:r>
                        <a:rPr lang="zh-CN" sz="2800" b="0">
                          <a:solidFill>
                            <a:schemeClr val="tx1"/>
                          </a:solidFill>
                          <a:effectLst/>
                          <a:latin typeface="+mn-lt"/>
                          <a:ea typeface="+mn-ea"/>
                          <a:cs typeface="Times New Roman" panose="02020603050405020304" pitchFamily="18" charset="0"/>
                        </a:rPr>
                        <a:t>固体干燥剂</a:t>
                      </a:r>
                      <a:r>
                        <a:rPr lang="en-US" sz="2800" b="0">
                          <a:solidFill>
                            <a:schemeClr val="tx1"/>
                          </a:solidFill>
                          <a:effectLst/>
                          <a:latin typeface="+mn-lt"/>
                          <a:ea typeface="+mn-ea"/>
                          <a:cs typeface="Times New Roman" panose="02020603050405020304" pitchFamily="18" charset="0"/>
                        </a:rPr>
                        <a:t>)</a:t>
                      </a:r>
                      <a:endParaRPr lang="zh-CN" sz="2800" b="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30000"/>
                        </a:lnSpc>
                        <a:spcAft>
                          <a:spcPts val="0"/>
                        </a:spcAft>
                      </a:pPr>
                      <a:r>
                        <a:rPr lang="en-US" sz="2800" b="0" dirty="0">
                          <a:solidFill>
                            <a:schemeClr val="tx1"/>
                          </a:solidFill>
                          <a:effectLst/>
                          <a:latin typeface="+mn-lt"/>
                          <a:ea typeface="+mn-ea"/>
                          <a:cs typeface="Times New Roman" panose="02020603050405020304" pitchFamily="18" charset="0"/>
                        </a:rPr>
                        <a:t>H</a:t>
                      </a:r>
                      <a:r>
                        <a:rPr lang="en-US" sz="2800" b="0" baseline="-25000" dirty="0">
                          <a:solidFill>
                            <a:schemeClr val="tx1"/>
                          </a:solidFill>
                          <a:effectLst/>
                          <a:latin typeface="+mn-lt"/>
                          <a:ea typeface="+mn-ea"/>
                          <a:cs typeface="Times New Roman" panose="02020603050405020304" pitchFamily="18" charset="0"/>
                        </a:rPr>
                        <a:t>2</a:t>
                      </a:r>
                      <a:r>
                        <a:rPr lang="zh-CN" sz="2800" b="0" dirty="0">
                          <a:solidFill>
                            <a:schemeClr val="tx1"/>
                          </a:solidFill>
                          <a:effectLst/>
                          <a:latin typeface="+mn-lt"/>
                          <a:ea typeface="+mn-ea"/>
                          <a:cs typeface="Times New Roman" panose="02020603050405020304" pitchFamily="18" charset="0"/>
                        </a:rPr>
                        <a:t>、</a:t>
                      </a:r>
                      <a:r>
                        <a:rPr lang="en-US" sz="2800" b="0" dirty="0">
                          <a:solidFill>
                            <a:schemeClr val="tx1"/>
                          </a:solidFill>
                          <a:effectLst/>
                          <a:latin typeface="+mn-lt"/>
                          <a:ea typeface="+mn-ea"/>
                          <a:cs typeface="Times New Roman" panose="02020603050405020304" pitchFamily="18" charset="0"/>
                        </a:rPr>
                        <a:t>O</a:t>
                      </a:r>
                      <a:r>
                        <a:rPr lang="en-US" sz="2800" b="0" baseline="-25000" dirty="0">
                          <a:solidFill>
                            <a:schemeClr val="tx1"/>
                          </a:solidFill>
                          <a:effectLst/>
                          <a:latin typeface="+mn-lt"/>
                          <a:ea typeface="+mn-ea"/>
                          <a:cs typeface="Times New Roman" panose="02020603050405020304" pitchFamily="18" charset="0"/>
                        </a:rPr>
                        <a:t>2</a:t>
                      </a:r>
                      <a:r>
                        <a:rPr lang="zh-CN" sz="2800" b="0" dirty="0">
                          <a:solidFill>
                            <a:schemeClr val="tx1"/>
                          </a:solidFill>
                          <a:effectLst/>
                          <a:latin typeface="+mn-lt"/>
                          <a:ea typeface="+mn-ea"/>
                          <a:cs typeface="Times New Roman" panose="02020603050405020304" pitchFamily="18" charset="0"/>
                        </a:rPr>
                        <a:t>、</a:t>
                      </a:r>
                      <a:r>
                        <a:rPr lang="en-US" sz="2800" b="0" dirty="0">
                          <a:solidFill>
                            <a:schemeClr val="tx1"/>
                          </a:solidFill>
                          <a:effectLst/>
                          <a:latin typeface="+mn-lt"/>
                          <a:ea typeface="+mn-ea"/>
                          <a:cs typeface="Times New Roman" panose="02020603050405020304" pitchFamily="18" charset="0"/>
                        </a:rPr>
                        <a:t>N</a:t>
                      </a:r>
                      <a:r>
                        <a:rPr lang="en-US" sz="2800" b="0" baseline="-25000" dirty="0">
                          <a:solidFill>
                            <a:schemeClr val="tx1"/>
                          </a:solidFill>
                          <a:effectLst/>
                          <a:latin typeface="+mn-lt"/>
                          <a:ea typeface="+mn-ea"/>
                          <a:cs typeface="Times New Roman" panose="02020603050405020304" pitchFamily="18" charset="0"/>
                        </a:rPr>
                        <a:t>2</a:t>
                      </a:r>
                      <a:r>
                        <a:rPr lang="zh-CN" sz="2800" b="0" dirty="0">
                          <a:solidFill>
                            <a:schemeClr val="tx1"/>
                          </a:solidFill>
                          <a:effectLst/>
                          <a:latin typeface="+mn-lt"/>
                          <a:ea typeface="+mn-ea"/>
                          <a:cs typeface="Times New Roman" panose="02020603050405020304" pitchFamily="18" charset="0"/>
                        </a:rPr>
                        <a:t>、</a:t>
                      </a:r>
                      <a:r>
                        <a:rPr lang="en-US" sz="2800" b="0" dirty="0">
                          <a:solidFill>
                            <a:schemeClr val="tx1"/>
                          </a:solidFill>
                          <a:effectLst/>
                          <a:latin typeface="+mn-lt"/>
                          <a:ea typeface="+mn-ea"/>
                          <a:cs typeface="Times New Roman" panose="02020603050405020304" pitchFamily="18" charset="0"/>
                        </a:rPr>
                        <a:t> CH</a:t>
                      </a:r>
                      <a:r>
                        <a:rPr lang="en-US" sz="2800" b="0" baseline="-25000" dirty="0">
                          <a:solidFill>
                            <a:schemeClr val="tx1"/>
                          </a:solidFill>
                          <a:effectLst/>
                          <a:latin typeface="+mn-lt"/>
                          <a:ea typeface="+mn-ea"/>
                          <a:cs typeface="Times New Roman" panose="02020603050405020304" pitchFamily="18" charset="0"/>
                        </a:rPr>
                        <a:t>4</a:t>
                      </a:r>
                      <a:r>
                        <a:rPr lang="zh-CN" sz="2800" b="0" dirty="0">
                          <a:solidFill>
                            <a:schemeClr val="tx1"/>
                          </a:solidFill>
                          <a:effectLst/>
                          <a:latin typeface="+mn-lt"/>
                          <a:ea typeface="+mn-ea"/>
                          <a:cs typeface="Times New Roman" panose="02020603050405020304" pitchFamily="18" charset="0"/>
                        </a:rPr>
                        <a:t>、</a:t>
                      </a:r>
                      <a:r>
                        <a:rPr lang="en-US" sz="2800" b="0" dirty="0">
                          <a:solidFill>
                            <a:schemeClr val="tx1"/>
                          </a:solidFill>
                          <a:effectLst/>
                          <a:latin typeface="+mn-lt"/>
                          <a:ea typeface="+mn-ea"/>
                          <a:cs typeface="Times New Roman" panose="02020603050405020304" pitchFamily="18" charset="0"/>
                        </a:rPr>
                        <a:t>NH</a:t>
                      </a:r>
                      <a:r>
                        <a:rPr lang="en-US" sz="2800" b="0" baseline="-25000" dirty="0">
                          <a:solidFill>
                            <a:schemeClr val="tx1"/>
                          </a:solidFill>
                          <a:effectLst/>
                          <a:latin typeface="+mn-lt"/>
                          <a:ea typeface="+mn-ea"/>
                          <a:cs typeface="Times New Roman" panose="02020603050405020304" pitchFamily="18" charset="0"/>
                        </a:rPr>
                        <a:t>3</a:t>
                      </a:r>
                      <a:r>
                        <a:rPr lang="zh-CN" sz="2800" b="0" dirty="0">
                          <a:solidFill>
                            <a:schemeClr val="tx1"/>
                          </a:solidFill>
                          <a:effectLst/>
                          <a:latin typeface="+mn-lt"/>
                          <a:ea typeface="+mn-ea"/>
                          <a:cs typeface="Times New Roman" panose="02020603050405020304" pitchFamily="18" charset="0"/>
                        </a:rPr>
                        <a:t>等</a:t>
                      </a: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30000"/>
                        </a:lnSpc>
                        <a:spcAft>
                          <a:spcPts val="0"/>
                        </a:spcAft>
                      </a:pPr>
                      <a:r>
                        <a:rPr lang="en-US" sz="2800" b="0" dirty="0">
                          <a:solidFill>
                            <a:schemeClr val="tx1"/>
                          </a:solidFill>
                          <a:effectLst/>
                          <a:latin typeface="+mn-lt"/>
                          <a:ea typeface="+mn-ea"/>
                          <a:cs typeface="Times New Roman" panose="02020603050405020304" pitchFamily="18" charset="0"/>
                        </a:rPr>
                        <a:t> </a:t>
                      </a:r>
                      <a:endParaRPr lang="zh-CN" sz="2800" b="0" dirty="0">
                        <a:solidFill>
                          <a:schemeClr val="tx1"/>
                        </a:solidFill>
                        <a:effectLst/>
                        <a:latin typeface="+mn-lt"/>
                        <a:ea typeface="+mn-ea"/>
                        <a:cs typeface="Times New Roman" panose="02020603050405020304" pitchFamily="18" charset="0"/>
                      </a:endParaRPr>
                    </a:p>
                  </a:txBody>
                  <a:tcPr marL="29845" marR="298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30000"/>
                        </a:lnSpc>
                        <a:spcAft>
                          <a:spcPts val="0"/>
                        </a:spcAft>
                      </a:pPr>
                      <a:r>
                        <a:rPr lang="en-US" sz="2800" b="0" dirty="0">
                          <a:solidFill>
                            <a:schemeClr val="tx1"/>
                          </a:solidFill>
                          <a:effectLst/>
                          <a:latin typeface="+mn-lt"/>
                          <a:ea typeface="+mn-ea"/>
                          <a:cs typeface="Times New Roman" panose="02020603050405020304" pitchFamily="18" charset="0"/>
                        </a:rPr>
                        <a:t>Cl</a:t>
                      </a:r>
                      <a:r>
                        <a:rPr lang="en-US" sz="2800" b="0" baseline="-25000" dirty="0">
                          <a:solidFill>
                            <a:schemeClr val="tx1"/>
                          </a:solidFill>
                          <a:effectLst/>
                          <a:latin typeface="+mn-lt"/>
                          <a:ea typeface="+mn-ea"/>
                          <a:cs typeface="Times New Roman" panose="02020603050405020304" pitchFamily="18" charset="0"/>
                        </a:rPr>
                        <a:t>2</a:t>
                      </a:r>
                      <a:r>
                        <a:rPr lang="zh-CN" sz="2800" b="0" dirty="0">
                          <a:solidFill>
                            <a:schemeClr val="tx1"/>
                          </a:solidFill>
                          <a:effectLst/>
                          <a:latin typeface="+mn-lt"/>
                          <a:ea typeface="+mn-ea"/>
                          <a:cs typeface="Times New Roman" panose="02020603050405020304" pitchFamily="18" charset="0"/>
                        </a:rPr>
                        <a:t>、</a:t>
                      </a:r>
                      <a:r>
                        <a:rPr lang="en-US" sz="2800" b="0" dirty="0">
                          <a:solidFill>
                            <a:schemeClr val="tx1"/>
                          </a:solidFill>
                          <a:effectLst/>
                          <a:latin typeface="+mn-lt"/>
                          <a:ea typeface="+mn-ea"/>
                          <a:cs typeface="Times New Roman" panose="02020603050405020304" pitchFamily="18" charset="0"/>
                        </a:rPr>
                        <a:t>SO</a:t>
                      </a:r>
                      <a:r>
                        <a:rPr lang="en-US" sz="2800" b="0" baseline="-25000" dirty="0">
                          <a:solidFill>
                            <a:schemeClr val="tx1"/>
                          </a:solidFill>
                          <a:effectLst/>
                          <a:latin typeface="+mn-lt"/>
                          <a:ea typeface="+mn-ea"/>
                          <a:cs typeface="Times New Roman" panose="02020603050405020304" pitchFamily="18" charset="0"/>
                        </a:rPr>
                        <a:t>2</a:t>
                      </a:r>
                      <a:r>
                        <a:rPr lang="zh-CN" sz="2800" b="0" dirty="0">
                          <a:solidFill>
                            <a:schemeClr val="tx1"/>
                          </a:solidFill>
                          <a:effectLst/>
                          <a:latin typeface="+mn-lt"/>
                          <a:ea typeface="+mn-ea"/>
                          <a:cs typeface="Times New Roman" panose="02020603050405020304" pitchFamily="18" charset="0"/>
                        </a:rPr>
                        <a:t>、</a:t>
                      </a:r>
                      <a:r>
                        <a:rPr lang="en-US" sz="2800" b="0" dirty="0">
                          <a:solidFill>
                            <a:schemeClr val="tx1"/>
                          </a:solidFill>
                          <a:effectLst/>
                          <a:latin typeface="+mn-lt"/>
                          <a:ea typeface="+mn-ea"/>
                          <a:cs typeface="Times New Roman" panose="02020603050405020304" pitchFamily="18" charset="0"/>
                        </a:rPr>
                        <a:t>CO</a:t>
                      </a:r>
                      <a:r>
                        <a:rPr lang="en-US" sz="2800" b="0" baseline="-25000" dirty="0">
                          <a:solidFill>
                            <a:schemeClr val="tx1"/>
                          </a:solidFill>
                          <a:effectLst/>
                          <a:latin typeface="+mn-lt"/>
                          <a:ea typeface="+mn-ea"/>
                          <a:cs typeface="Times New Roman" panose="02020603050405020304" pitchFamily="18" charset="0"/>
                        </a:rPr>
                        <a:t>2</a:t>
                      </a:r>
                      <a:r>
                        <a:rPr lang="zh-CN" sz="2800" b="0" dirty="0">
                          <a:solidFill>
                            <a:schemeClr val="tx1"/>
                          </a:solidFill>
                          <a:effectLst/>
                          <a:latin typeface="+mn-lt"/>
                          <a:ea typeface="+mn-ea"/>
                          <a:cs typeface="Times New Roman" panose="02020603050405020304" pitchFamily="18" charset="0"/>
                        </a:rPr>
                        <a:t>、</a:t>
                      </a:r>
                      <a:r>
                        <a:rPr lang="en-US" sz="2800" b="0" dirty="0">
                          <a:solidFill>
                            <a:schemeClr val="tx1"/>
                          </a:solidFill>
                          <a:effectLst/>
                          <a:latin typeface="+mn-lt"/>
                          <a:ea typeface="+mn-ea"/>
                          <a:cs typeface="Times New Roman" panose="02020603050405020304" pitchFamily="18" charset="0"/>
                        </a:rPr>
                        <a:t>NO</a:t>
                      </a:r>
                      <a:r>
                        <a:rPr lang="en-US" sz="2800" b="0" baseline="-25000" dirty="0">
                          <a:solidFill>
                            <a:schemeClr val="tx1"/>
                          </a:solidFill>
                          <a:effectLst/>
                          <a:latin typeface="+mn-lt"/>
                          <a:ea typeface="+mn-ea"/>
                          <a:cs typeface="Times New Roman" panose="02020603050405020304" pitchFamily="18" charset="0"/>
                        </a:rPr>
                        <a:t>2</a:t>
                      </a:r>
                      <a:r>
                        <a:rPr lang="zh-CN" sz="2800" b="0" dirty="0">
                          <a:solidFill>
                            <a:schemeClr val="tx1"/>
                          </a:solidFill>
                          <a:effectLst/>
                          <a:latin typeface="+mn-lt"/>
                          <a:ea typeface="+mn-ea"/>
                          <a:cs typeface="Times New Roman" panose="02020603050405020304" pitchFamily="18" charset="0"/>
                        </a:rPr>
                        <a:t>、</a:t>
                      </a:r>
                      <a:r>
                        <a:rPr lang="en-US" sz="2800" b="0" dirty="0" err="1">
                          <a:solidFill>
                            <a:schemeClr val="tx1"/>
                          </a:solidFill>
                          <a:effectLst/>
                          <a:latin typeface="+mn-lt"/>
                          <a:ea typeface="+mn-ea"/>
                          <a:cs typeface="Times New Roman" panose="02020603050405020304" pitchFamily="18" charset="0"/>
                        </a:rPr>
                        <a:t>HCl</a:t>
                      </a:r>
                      <a:r>
                        <a:rPr lang="zh-CN" sz="2800" b="0" dirty="0">
                          <a:solidFill>
                            <a:schemeClr val="tx1"/>
                          </a:solidFill>
                          <a:effectLst/>
                          <a:latin typeface="+mn-lt"/>
                          <a:ea typeface="+mn-ea"/>
                          <a:cs typeface="Times New Roman" panose="02020603050405020304" pitchFamily="18" charset="0"/>
                        </a:rPr>
                        <a:t>等</a:t>
                      </a:r>
                    </a:p>
                  </a:txBody>
                  <a:tcPr marL="29845" marR="298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255575717"/>
                  </a:ext>
                </a:extLst>
              </a:tr>
            </a:tbl>
          </a:graphicData>
        </a:graphic>
      </p:graphicFrame>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矩形 13">
            <a:extLst>
              <a:ext uri="{FF2B5EF4-FFF2-40B4-BE49-F238E27FC236}">
                <a16:creationId xmlns="" xmlns:a16="http://schemas.microsoft.com/office/drawing/2014/main" id="{4C428A8C-D3DE-4E7B-AD67-44C27127D522}"/>
              </a:ext>
            </a:extLst>
          </p:cNvPr>
          <p:cNvSpPr/>
          <p:nvPr/>
        </p:nvSpPr>
        <p:spPr>
          <a:xfrm>
            <a:off x="9267824" y="0"/>
            <a:ext cx="194512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专题二十二  化学实验基础</a:t>
            </a:r>
          </a:p>
        </p:txBody>
      </p:sp>
      <p:sp>
        <p:nvSpPr>
          <p:cNvPr id="13" name="矩形 12">
            <a:extLst>
              <a:ext uri="{FF2B5EF4-FFF2-40B4-BE49-F238E27FC236}">
                <a16:creationId xmlns="" xmlns:a16="http://schemas.microsoft.com/office/drawing/2014/main" id="{DF0DDE4E-6CE9-4310-B4BF-80DFEA9AACE6}"/>
              </a:ext>
            </a:extLst>
          </p:cNvPr>
          <p:cNvSpPr/>
          <p:nvPr/>
        </p:nvSpPr>
        <p:spPr>
          <a:xfrm>
            <a:off x="234043" y="242910"/>
            <a:ext cx="11723913" cy="661207"/>
          </a:xfrm>
          <a:prstGeom prst="rect">
            <a:avLst/>
          </a:prstGeom>
        </p:spPr>
        <p:txBody>
          <a:bodyPr wrap="square">
            <a:spAutoFit/>
          </a:bodyPr>
          <a:lstStyle/>
          <a:p>
            <a:pPr algn="r">
              <a:lnSpc>
                <a:spcPct val="150000"/>
              </a:lnSpc>
            </a:pPr>
            <a:r>
              <a:rPr lang="zh-CN" altLang="en-US" sz="2800" dirty="0"/>
              <a:t>（续表）</a:t>
            </a:r>
          </a:p>
        </p:txBody>
      </p:sp>
      <p:pic>
        <p:nvPicPr>
          <p:cNvPr id="21" name="ZT22ZT-4.EPS">
            <a:extLst>
              <a:ext uri="{FF2B5EF4-FFF2-40B4-BE49-F238E27FC236}">
                <a16:creationId xmlns="" xmlns:a16="http://schemas.microsoft.com/office/drawing/2014/main" id="{C5F1215A-B121-4E23-BD85-88765A980823}"/>
              </a:ext>
            </a:extLst>
          </p:cNvPr>
          <p:cNvPicPr/>
          <p:nvPr/>
        </p:nvPicPr>
        <p:blipFill>
          <a:blip r:embed="rId2"/>
          <a:stretch>
            <a:fillRect/>
          </a:stretch>
        </p:blipFill>
        <p:spPr>
          <a:xfrm>
            <a:off x="1106986" y="2015191"/>
            <a:ext cx="1041127" cy="1550957"/>
          </a:xfrm>
          <a:prstGeom prst="rect">
            <a:avLst/>
          </a:prstGeom>
        </p:spPr>
      </p:pic>
      <p:pic>
        <p:nvPicPr>
          <p:cNvPr id="22" name="12WU-ZTHX-42.jpg">
            <a:extLst>
              <a:ext uri="{FF2B5EF4-FFF2-40B4-BE49-F238E27FC236}">
                <a16:creationId xmlns="" xmlns:a16="http://schemas.microsoft.com/office/drawing/2014/main" id="{2C2B8C63-270D-4523-9559-5017FA58E1B9}"/>
              </a:ext>
            </a:extLst>
          </p:cNvPr>
          <p:cNvPicPr/>
          <p:nvPr/>
        </p:nvPicPr>
        <p:blipFill>
          <a:blip r:embed="rId3"/>
          <a:stretch>
            <a:fillRect/>
          </a:stretch>
        </p:blipFill>
        <p:spPr>
          <a:xfrm>
            <a:off x="618026" y="4437422"/>
            <a:ext cx="1963682" cy="1362763"/>
          </a:xfrm>
          <a:prstGeom prst="rect">
            <a:avLst/>
          </a:prstGeom>
        </p:spPr>
      </p:pic>
    </p:spTree>
    <p:extLst>
      <p:ext uri="{BB962C8B-B14F-4D97-AF65-F5344CB8AC3E}">
        <p14:creationId xmlns:p14="http://schemas.microsoft.com/office/powerpoint/2010/main" val="161945174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表格 25">
            <a:extLst>
              <a:ext uri="{FF2B5EF4-FFF2-40B4-BE49-F238E27FC236}">
                <a16:creationId xmlns="" xmlns:a16="http://schemas.microsoft.com/office/drawing/2014/main" id="{AF9FB861-0699-4B39-BC2A-5F06F51084FC}"/>
              </a:ext>
            </a:extLst>
          </p:cNvPr>
          <p:cNvGraphicFramePr>
            <a:graphicFrameLocks noGrp="1"/>
          </p:cNvGraphicFramePr>
          <p:nvPr>
            <p:extLst>
              <p:ext uri="{D42A27DB-BD31-4B8C-83A1-F6EECF244321}">
                <p14:modId xmlns:p14="http://schemas.microsoft.com/office/powerpoint/2010/main" val="3196961227"/>
              </p:ext>
            </p:extLst>
          </p:nvPr>
        </p:nvGraphicFramePr>
        <p:xfrm>
          <a:off x="355600" y="970731"/>
          <a:ext cx="11475593" cy="3627120"/>
        </p:xfrm>
        <a:graphic>
          <a:graphicData uri="http://schemas.openxmlformats.org/drawingml/2006/table">
            <a:tbl>
              <a:tblPr firstRow="1" firstCol="1" bandRow="1">
                <a:tableStyleId>{5C22544A-7EE6-4342-B048-85BDC9FD1C3A}</a:tableStyleId>
              </a:tblPr>
              <a:tblGrid>
                <a:gridCol w="3142343">
                  <a:extLst>
                    <a:ext uri="{9D8B030D-6E8A-4147-A177-3AD203B41FA5}">
                      <a16:colId xmlns="" xmlns:a16="http://schemas.microsoft.com/office/drawing/2014/main" val="560012557"/>
                    </a:ext>
                  </a:extLst>
                </a:gridCol>
                <a:gridCol w="2365828">
                  <a:extLst>
                    <a:ext uri="{9D8B030D-6E8A-4147-A177-3AD203B41FA5}">
                      <a16:colId xmlns="" xmlns:a16="http://schemas.microsoft.com/office/drawing/2014/main" val="1287382388"/>
                    </a:ext>
                  </a:extLst>
                </a:gridCol>
                <a:gridCol w="1741715">
                  <a:extLst>
                    <a:ext uri="{9D8B030D-6E8A-4147-A177-3AD203B41FA5}">
                      <a16:colId xmlns="" xmlns:a16="http://schemas.microsoft.com/office/drawing/2014/main" val="2993755512"/>
                    </a:ext>
                  </a:extLst>
                </a:gridCol>
                <a:gridCol w="2278743">
                  <a:extLst>
                    <a:ext uri="{9D8B030D-6E8A-4147-A177-3AD203B41FA5}">
                      <a16:colId xmlns="" xmlns:a16="http://schemas.microsoft.com/office/drawing/2014/main" val="1410642537"/>
                    </a:ext>
                  </a:extLst>
                </a:gridCol>
                <a:gridCol w="1946964">
                  <a:extLst>
                    <a:ext uri="{9D8B030D-6E8A-4147-A177-3AD203B41FA5}">
                      <a16:colId xmlns="" xmlns:a16="http://schemas.microsoft.com/office/drawing/2014/main" val="1968909833"/>
                    </a:ext>
                  </a:extLst>
                </a:gridCol>
              </a:tblGrid>
              <a:tr h="475963">
                <a:tc>
                  <a:txBody>
                    <a:bodyPr/>
                    <a:lstStyle/>
                    <a:p>
                      <a:pPr algn="ctr">
                        <a:lnSpc>
                          <a:spcPct val="100000"/>
                        </a:lnSpc>
                        <a:spcAft>
                          <a:spcPts val="0"/>
                        </a:spcAft>
                      </a:pPr>
                      <a:r>
                        <a:rPr lang="zh-CN" sz="2800" b="0" dirty="0">
                          <a:solidFill>
                            <a:schemeClr val="tx1"/>
                          </a:solidFill>
                          <a:effectLst/>
                          <a:latin typeface="+mn-lt"/>
                          <a:ea typeface="+mn-ea"/>
                        </a:rPr>
                        <a:t>装置</a:t>
                      </a:r>
                      <a:endParaRPr lang="zh-CN" sz="2800" b="0" dirty="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zh-CN" sz="2800" b="0" dirty="0">
                          <a:solidFill>
                            <a:schemeClr val="tx1"/>
                          </a:solidFill>
                          <a:effectLst/>
                          <a:latin typeface="+mn-lt"/>
                          <a:ea typeface="+mn-ea"/>
                        </a:rPr>
                        <a:t>净化剂或</a:t>
                      </a:r>
                    </a:p>
                    <a:p>
                      <a:pPr algn="ctr">
                        <a:lnSpc>
                          <a:spcPct val="100000"/>
                        </a:lnSpc>
                        <a:spcAft>
                          <a:spcPts val="0"/>
                        </a:spcAft>
                      </a:pPr>
                      <a:r>
                        <a:rPr lang="zh-CN" sz="2800" b="0" dirty="0">
                          <a:solidFill>
                            <a:schemeClr val="tx1"/>
                          </a:solidFill>
                          <a:effectLst/>
                          <a:latin typeface="+mn-lt"/>
                          <a:ea typeface="+mn-ea"/>
                        </a:rPr>
                        <a:t>干燥剂</a:t>
                      </a:r>
                      <a:endParaRPr lang="zh-CN" sz="2800" b="0" dirty="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zh-CN" sz="2800" b="0" dirty="0">
                          <a:solidFill>
                            <a:schemeClr val="tx1"/>
                          </a:solidFill>
                          <a:effectLst/>
                          <a:latin typeface="+mn-lt"/>
                          <a:ea typeface="+mn-ea"/>
                        </a:rPr>
                        <a:t>净化或干</a:t>
                      </a:r>
                    </a:p>
                    <a:p>
                      <a:pPr algn="ctr">
                        <a:lnSpc>
                          <a:spcPct val="100000"/>
                        </a:lnSpc>
                        <a:spcAft>
                          <a:spcPts val="0"/>
                        </a:spcAft>
                      </a:pPr>
                      <a:r>
                        <a:rPr lang="zh-CN" sz="2800" b="0" dirty="0">
                          <a:solidFill>
                            <a:schemeClr val="tx1"/>
                          </a:solidFill>
                          <a:effectLst/>
                          <a:latin typeface="+mn-lt"/>
                          <a:ea typeface="+mn-ea"/>
                        </a:rPr>
                        <a:t>燥气体</a:t>
                      </a:r>
                      <a:endParaRPr lang="zh-CN" sz="2800" b="0" dirty="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zh-CN" sz="2800" b="0" dirty="0">
                          <a:solidFill>
                            <a:schemeClr val="tx1"/>
                          </a:solidFill>
                          <a:effectLst/>
                          <a:latin typeface="+mn-lt"/>
                          <a:ea typeface="+mn-ea"/>
                        </a:rPr>
                        <a:t>所含杂质</a:t>
                      </a:r>
                      <a:endParaRPr lang="zh-CN" sz="2800" b="0" dirty="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zh-CN" sz="2800" b="0" dirty="0">
                          <a:solidFill>
                            <a:schemeClr val="tx1"/>
                          </a:solidFill>
                          <a:effectLst/>
                          <a:latin typeface="+mn-lt"/>
                          <a:ea typeface="+mn-ea"/>
                        </a:rPr>
                        <a:t>不可干燥</a:t>
                      </a:r>
                    </a:p>
                    <a:p>
                      <a:pPr algn="ctr">
                        <a:lnSpc>
                          <a:spcPct val="100000"/>
                        </a:lnSpc>
                        <a:spcAft>
                          <a:spcPts val="0"/>
                        </a:spcAft>
                      </a:pPr>
                      <a:r>
                        <a:rPr lang="zh-CN" sz="2800" b="0" dirty="0">
                          <a:solidFill>
                            <a:schemeClr val="tx1"/>
                          </a:solidFill>
                          <a:effectLst/>
                          <a:latin typeface="+mn-lt"/>
                          <a:ea typeface="+mn-ea"/>
                        </a:rPr>
                        <a:t>气体</a:t>
                      </a:r>
                      <a:endParaRPr lang="zh-CN" sz="2800" b="0" dirty="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582884186"/>
                  </a:ext>
                </a:extLst>
              </a:tr>
              <a:tr h="237982">
                <a:tc>
                  <a:txBody>
                    <a:bodyPr/>
                    <a:lstStyle/>
                    <a:p>
                      <a:pPr algn="ctr">
                        <a:lnSpc>
                          <a:spcPct val="130000"/>
                        </a:lnSpc>
                        <a:spcAft>
                          <a:spcPts val="0"/>
                        </a:spcAft>
                      </a:pPr>
                      <a:endParaRPr lang="en-US" sz="2800" b="0" dirty="0">
                        <a:solidFill>
                          <a:schemeClr val="tx1"/>
                        </a:solidFill>
                        <a:effectLst/>
                        <a:latin typeface="+mn-lt"/>
                        <a:ea typeface="+mn-ea"/>
                        <a:cs typeface="Times New Roman" panose="02020603050405020304" pitchFamily="18" charset="0"/>
                      </a:endParaRPr>
                    </a:p>
                    <a:p>
                      <a:pPr algn="ctr">
                        <a:lnSpc>
                          <a:spcPct val="130000"/>
                        </a:lnSpc>
                        <a:spcAft>
                          <a:spcPts val="0"/>
                        </a:spcAft>
                      </a:pPr>
                      <a:endParaRPr lang="en-US" sz="2800" b="0" dirty="0">
                        <a:solidFill>
                          <a:schemeClr val="tx1"/>
                        </a:solidFill>
                        <a:effectLst/>
                        <a:latin typeface="+mn-lt"/>
                        <a:ea typeface="+mn-ea"/>
                        <a:cs typeface="Times New Roman" panose="02020603050405020304" pitchFamily="18" charset="0"/>
                      </a:endParaRPr>
                    </a:p>
                    <a:p>
                      <a:pPr algn="ctr">
                        <a:lnSpc>
                          <a:spcPct val="130000"/>
                        </a:lnSpc>
                        <a:spcAft>
                          <a:spcPts val="0"/>
                        </a:spcAft>
                      </a:pPr>
                      <a:endParaRPr lang="en-US" sz="2800" b="0" dirty="0">
                        <a:solidFill>
                          <a:schemeClr val="tx1"/>
                        </a:solidFill>
                        <a:effectLst/>
                        <a:latin typeface="+mn-lt"/>
                        <a:ea typeface="+mn-ea"/>
                        <a:cs typeface="Times New Roman" panose="02020603050405020304" pitchFamily="18" charset="0"/>
                      </a:endParaRPr>
                    </a:p>
                    <a:p>
                      <a:pPr algn="ctr">
                        <a:lnSpc>
                          <a:spcPct val="130000"/>
                        </a:lnSpc>
                        <a:spcAft>
                          <a:spcPts val="0"/>
                        </a:spcAft>
                      </a:pPr>
                      <a:endParaRPr lang="en-US" sz="2800" b="0" dirty="0">
                        <a:solidFill>
                          <a:schemeClr val="tx1"/>
                        </a:solidFill>
                        <a:effectLst/>
                        <a:latin typeface="+mn-lt"/>
                        <a:ea typeface="+mn-ea"/>
                        <a:cs typeface="Times New Roman" panose="02020603050405020304" pitchFamily="18" charset="0"/>
                      </a:endParaRPr>
                    </a:p>
                    <a:p>
                      <a:pPr algn="ctr">
                        <a:lnSpc>
                          <a:spcPct val="130000"/>
                        </a:lnSpc>
                        <a:spcAft>
                          <a:spcPts val="0"/>
                        </a:spcAft>
                      </a:pPr>
                      <a:r>
                        <a:rPr lang="zh-CN" sz="2800" b="0" dirty="0">
                          <a:solidFill>
                            <a:schemeClr val="tx1"/>
                          </a:solidFill>
                          <a:effectLst/>
                          <a:latin typeface="+mn-lt"/>
                          <a:ea typeface="+mn-ea"/>
                          <a:cs typeface="Times New Roman" panose="02020603050405020304" pitchFamily="18" charset="0"/>
                        </a:rPr>
                        <a:t>硬质玻璃管</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30000"/>
                        </a:lnSpc>
                        <a:spcAft>
                          <a:spcPts val="0"/>
                        </a:spcAft>
                      </a:pPr>
                      <a:r>
                        <a:rPr lang="zh-CN" sz="2800" b="0" dirty="0">
                          <a:solidFill>
                            <a:schemeClr val="tx1"/>
                          </a:solidFill>
                          <a:effectLst/>
                          <a:latin typeface="+mn-lt"/>
                          <a:ea typeface="+mn-ea"/>
                          <a:cs typeface="Times New Roman" panose="02020603050405020304" pitchFamily="18" charset="0"/>
                        </a:rPr>
                        <a:t>灼热的铜网</a:t>
                      </a:r>
                      <a:endParaRPr lang="en-US" altLang="zh-CN" sz="2800" b="0" dirty="0">
                        <a:solidFill>
                          <a:schemeClr val="tx1"/>
                        </a:solidFill>
                        <a:effectLst/>
                        <a:latin typeface="+mn-lt"/>
                        <a:ea typeface="+mn-ea"/>
                        <a:cs typeface="Times New Roman" panose="02020603050405020304" pitchFamily="18" charset="0"/>
                      </a:endParaRPr>
                    </a:p>
                    <a:p>
                      <a:pPr>
                        <a:lnSpc>
                          <a:spcPct val="130000"/>
                        </a:lnSpc>
                        <a:spcAft>
                          <a:spcPts val="0"/>
                        </a:spcAft>
                      </a:pPr>
                      <a:r>
                        <a:rPr lang="en-US" sz="2800" b="0" dirty="0">
                          <a:solidFill>
                            <a:schemeClr val="tx1"/>
                          </a:solidFill>
                          <a:effectLst/>
                          <a:latin typeface="+mn-lt"/>
                          <a:ea typeface="+mn-ea"/>
                          <a:cs typeface="Times New Roman" panose="02020603050405020304" pitchFamily="18" charset="0"/>
                        </a:rPr>
                        <a:t>(</a:t>
                      </a:r>
                      <a:r>
                        <a:rPr lang="zh-CN" sz="2800" b="0" dirty="0">
                          <a:solidFill>
                            <a:schemeClr val="tx1"/>
                          </a:solidFill>
                          <a:effectLst/>
                          <a:latin typeface="+mn-lt"/>
                          <a:ea typeface="+mn-ea"/>
                          <a:cs typeface="Times New Roman" panose="02020603050405020304" pitchFamily="18" charset="0"/>
                        </a:rPr>
                        <a:t>或氧化铜</a:t>
                      </a:r>
                      <a:r>
                        <a:rPr lang="en-US" sz="2800" b="0" dirty="0">
                          <a:solidFill>
                            <a:schemeClr val="tx1"/>
                          </a:solidFill>
                          <a:effectLst/>
                          <a:latin typeface="+mn-lt"/>
                          <a:ea typeface="+mn-ea"/>
                          <a:cs typeface="Times New Roman" panose="02020603050405020304" pitchFamily="18" charset="0"/>
                        </a:rPr>
                        <a:t>)</a:t>
                      </a:r>
                      <a:endParaRPr lang="zh-CN" sz="2800" b="0" dirty="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30000"/>
                        </a:lnSpc>
                        <a:spcAft>
                          <a:spcPts val="0"/>
                        </a:spcAft>
                      </a:pPr>
                      <a:r>
                        <a:rPr lang="en-US" sz="2800" b="0" dirty="0">
                          <a:solidFill>
                            <a:schemeClr val="tx1"/>
                          </a:solidFill>
                          <a:effectLst/>
                          <a:latin typeface="+mn-lt"/>
                          <a:ea typeface="+mn-ea"/>
                          <a:cs typeface="Times New Roman" panose="02020603050405020304" pitchFamily="18" charset="0"/>
                        </a:rPr>
                        <a:t> </a:t>
                      </a:r>
                      <a:endParaRPr lang="zh-CN" sz="2800" b="0" dirty="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30000"/>
                        </a:lnSpc>
                        <a:spcAft>
                          <a:spcPts val="0"/>
                        </a:spcAft>
                      </a:pPr>
                      <a:r>
                        <a:rPr lang="zh-CN" sz="2800" b="0" dirty="0">
                          <a:solidFill>
                            <a:schemeClr val="tx1"/>
                          </a:solidFill>
                          <a:effectLst/>
                          <a:latin typeface="+mn-lt"/>
                          <a:ea typeface="+mn-ea"/>
                          <a:cs typeface="Times New Roman" panose="02020603050405020304" pitchFamily="18" charset="0"/>
                        </a:rPr>
                        <a:t>可除去</a:t>
                      </a:r>
                      <a:r>
                        <a:rPr lang="en-US" sz="2800" b="0" dirty="0">
                          <a:solidFill>
                            <a:schemeClr val="tx1"/>
                          </a:solidFill>
                          <a:effectLst/>
                          <a:latin typeface="+mn-lt"/>
                          <a:ea typeface="+mn-ea"/>
                          <a:cs typeface="Times New Roman" panose="02020603050405020304" pitchFamily="18" charset="0"/>
                        </a:rPr>
                        <a:t>O</a:t>
                      </a:r>
                      <a:r>
                        <a:rPr lang="en-US" sz="2800" b="0" baseline="-25000" dirty="0">
                          <a:solidFill>
                            <a:schemeClr val="tx1"/>
                          </a:solidFill>
                          <a:effectLst/>
                          <a:latin typeface="+mn-lt"/>
                          <a:ea typeface="+mn-ea"/>
                          <a:cs typeface="Times New Roman" panose="02020603050405020304" pitchFamily="18" charset="0"/>
                        </a:rPr>
                        <a:t>2</a:t>
                      </a:r>
                      <a:r>
                        <a:rPr lang="en-US" sz="2800" b="0" dirty="0">
                          <a:solidFill>
                            <a:schemeClr val="tx1"/>
                          </a:solidFill>
                          <a:effectLst/>
                          <a:latin typeface="+mn-lt"/>
                          <a:ea typeface="+mn-ea"/>
                          <a:cs typeface="Times New Roman" panose="02020603050405020304" pitchFamily="18" charset="0"/>
                        </a:rPr>
                        <a:t>(</a:t>
                      </a:r>
                      <a:r>
                        <a:rPr lang="zh-CN" sz="2800" b="0" dirty="0">
                          <a:solidFill>
                            <a:schemeClr val="tx1"/>
                          </a:solidFill>
                          <a:effectLst/>
                          <a:latin typeface="+mn-lt"/>
                          <a:ea typeface="+mn-ea"/>
                          <a:cs typeface="Times New Roman" panose="02020603050405020304" pitchFamily="18" charset="0"/>
                        </a:rPr>
                        <a:t>或</a:t>
                      </a:r>
                      <a:r>
                        <a:rPr lang="en-US" sz="2800" b="0" dirty="0">
                          <a:solidFill>
                            <a:schemeClr val="tx1"/>
                          </a:solidFill>
                          <a:effectLst/>
                          <a:latin typeface="+mn-lt"/>
                          <a:ea typeface="+mn-ea"/>
                          <a:cs typeface="Times New Roman" panose="02020603050405020304" pitchFamily="18" charset="0"/>
                        </a:rPr>
                        <a:t>H</a:t>
                      </a:r>
                      <a:r>
                        <a:rPr lang="en-US" sz="2800" b="0" baseline="-25000" dirty="0">
                          <a:solidFill>
                            <a:schemeClr val="tx1"/>
                          </a:solidFill>
                          <a:effectLst/>
                          <a:latin typeface="+mn-lt"/>
                          <a:ea typeface="+mn-ea"/>
                          <a:cs typeface="Times New Roman" panose="02020603050405020304" pitchFamily="18" charset="0"/>
                        </a:rPr>
                        <a:t>2</a:t>
                      </a:r>
                      <a:r>
                        <a:rPr lang="zh-CN" sz="2800" b="0" dirty="0">
                          <a:solidFill>
                            <a:schemeClr val="tx1"/>
                          </a:solidFill>
                          <a:effectLst/>
                          <a:latin typeface="+mn-lt"/>
                          <a:ea typeface="+mn-ea"/>
                          <a:cs typeface="Times New Roman" panose="02020603050405020304" pitchFamily="18" charset="0"/>
                        </a:rPr>
                        <a:t>、</a:t>
                      </a:r>
                      <a:r>
                        <a:rPr lang="en-US" sz="2800" b="0" dirty="0">
                          <a:solidFill>
                            <a:schemeClr val="tx1"/>
                          </a:solidFill>
                          <a:effectLst/>
                          <a:latin typeface="+mn-lt"/>
                          <a:ea typeface="+mn-ea"/>
                          <a:cs typeface="Times New Roman" panose="02020603050405020304" pitchFamily="18" charset="0"/>
                        </a:rPr>
                        <a:t>CO)</a:t>
                      </a:r>
                      <a:endParaRPr lang="zh-CN" sz="2800" b="0" dirty="0">
                        <a:solidFill>
                          <a:schemeClr val="tx1"/>
                        </a:solidFill>
                        <a:effectLst/>
                        <a:latin typeface="+mn-lt"/>
                        <a:ea typeface="+mn-ea"/>
                        <a:cs typeface="Times New Roman" panose="02020603050405020304" pitchFamily="18" charset="0"/>
                      </a:endParaRPr>
                    </a:p>
                  </a:txBody>
                  <a:tcPr marL="29845" marR="298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30000"/>
                        </a:lnSpc>
                        <a:spcAft>
                          <a:spcPts val="0"/>
                        </a:spcAft>
                      </a:pPr>
                      <a:r>
                        <a:rPr lang="en-US" sz="2800" b="0" dirty="0">
                          <a:solidFill>
                            <a:schemeClr val="tx1"/>
                          </a:solidFill>
                          <a:effectLst/>
                          <a:latin typeface="+mn-lt"/>
                          <a:ea typeface="+mn-ea"/>
                          <a:cs typeface="Times New Roman" panose="02020603050405020304" pitchFamily="18" charset="0"/>
                        </a:rPr>
                        <a:t> </a:t>
                      </a:r>
                      <a:endParaRPr lang="zh-CN" sz="2800" b="0" dirty="0">
                        <a:solidFill>
                          <a:schemeClr val="tx1"/>
                        </a:solidFill>
                        <a:effectLst/>
                        <a:latin typeface="+mn-lt"/>
                        <a:ea typeface="+mn-ea"/>
                        <a:cs typeface="Times New Roman" panose="02020603050405020304" pitchFamily="18" charset="0"/>
                      </a:endParaRPr>
                    </a:p>
                  </a:txBody>
                  <a:tcPr marL="29845" marR="298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150692143"/>
                  </a:ext>
                </a:extLst>
              </a:tr>
            </a:tbl>
          </a:graphicData>
        </a:graphic>
      </p:graphicFrame>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矩形 13">
            <a:extLst>
              <a:ext uri="{FF2B5EF4-FFF2-40B4-BE49-F238E27FC236}">
                <a16:creationId xmlns="" xmlns:a16="http://schemas.microsoft.com/office/drawing/2014/main" id="{4C428A8C-D3DE-4E7B-AD67-44C27127D522}"/>
              </a:ext>
            </a:extLst>
          </p:cNvPr>
          <p:cNvSpPr/>
          <p:nvPr/>
        </p:nvSpPr>
        <p:spPr>
          <a:xfrm>
            <a:off x="9267824" y="0"/>
            <a:ext cx="194512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专题二十二  化学实验基础</a:t>
            </a:r>
          </a:p>
        </p:txBody>
      </p:sp>
      <p:sp>
        <p:nvSpPr>
          <p:cNvPr id="13" name="矩形 12">
            <a:extLst>
              <a:ext uri="{FF2B5EF4-FFF2-40B4-BE49-F238E27FC236}">
                <a16:creationId xmlns="" xmlns:a16="http://schemas.microsoft.com/office/drawing/2014/main" id="{DF0DDE4E-6CE9-4310-B4BF-80DFEA9AACE6}"/>
              </a:ext>
            </a:extLst>
          </p:cNvPr>
          <p:cNvSpPr/>
          <p:nvPr/>
        </p:nvSpPr>
        <p:spPr>
          <a:xfrm>
            <a:off x="234043" y="242910"/>
            <a:ext cx="11723913" cy="661207"/>
          </a:xfrm>
          <a:prstGeom prst="rect">
            <a:avLst/>
          </a:prstGeom>
        </p:spPr>
        <p:txBody>
          <a:bodyPr wrap="square">
            <a:spAutoFit/>
          </a:bodyPr>
          <a:lstStyle/>
          <a:p>
            <a:pPr algn="r">
              <a:lnSpc>
                <a:spcPct val="150000"/>
              </a:lnSpc>
            </a:pPr>
            <a:r>
              <a:rPr lang="zh-CN" altLang="en-US" sz="2800" dirty="0"/>
              <a:t>（续表）</a:t>
            </a:r>
          </a:p>
        </p:txBody>
      </p:sp>
      <p:pic>
        <p:nvPicPr>
          <p:cNvPr id="23" name="12WU-ZTHX-43.jpg">
            <a:extLst>
              <a:ext uri="{FF2B5EF4-FFF2-40B4-BE49-F238E27FC236}">
                <a16:creationId xmlns="" xmlns:a16="http://schemas.microsoft.com/office/drawing/2014/main" id="{7ABB6645-EF1E-44BC-80C1-265AFD9FBAEA}"/>
              </a:ext>
            </a:extLst>
          </p:cNvPr>
          <p:cNvPicPr/>
          <p:nvPr/>
        </p:nvPicPr>
        <p:blipFill>
          <a:blip r:embed="rId2"/>
          <a:stretch>
            <a:fillRect/>
          </a:stretch>
        </p:blipFill>
        <p:spPr>
          <a:xfrm>
            <a:off x="1064726" y="2037914"/>
            <a:ext cx="1868756" cy="1886386"/>
          </a:xfrm>
          <a:prstGeom prst="rect">
            <a:avLst/>
          </a:prstGeom>
        </p:spPr>
      </p:pic>
      <p:sp>
        <p:nvSpPr>
          <p:cNvPr id="16" name="矩形 15">
            <a:extLst>
              <a:ext uri="{FF2B5EF4-FFF2-40B4-BE49-F238E27FC236}">
                <a16:creationId xmlns="" xmlns:a16="http://schemas.microsoft.com/office/drawing/2014/main" id="{D930218C-372A-4F04-9E80-CFCCAF792E29}"/>
              </a:ext>
            </a:extLst>
          </p:cNvPr>
          <p:cNvSpPr/>
          <p:nvPr/>
        </p:nvSpPr>
        <p:spPr>
          <a:xfrm>
            <a:off x="259443" y="5004183"/>
            <a:ext cx="11723913" cy="1384995"/>
          </a:xfrm>
          <a:prstGeom prst="rect">
            <a:avLst/>
          </a:prstGeom>
        </p:spPr>
        <p:txBody>
          <a:bodyPr wrap="square">
            <a:spAutoFit/>
          </a:bodyPr>
          <a:lstStyle/>
          <a:p>
            <a:pPr>
              <a:lnSpc>
                <a:spcPct val="150000"/>
              </a:lnSpc>
            </a:pPr>
            <a:r>
              <a:rPr lang="zh-CN" altLang="en-US" sz="2800" b="1" dirty="0">
                <a:solidFill>
                  <a:srgbClr val="DA251C"/>
                </a:solidFill>
              </a:rPr>
              <a:t>注意 </a:t>
            </a:r>
            <a:r>
              <a:rPr lang="zh-CN" altLang="en-US" sz="2800" dirty="0"/>
              <a:t>  </a:t>
            </a:r>
            <a:r>
              <a:rPr lang="en-US" altLang="zh-CN" sz="2800" dirty="0"/>
              <a:t>1.</a:t>
            </a:r>
            <a:r>
              <a:rPr lang="zh-CN" altLang="zh-CN" sz="2800" dirty="0"/>
              <a:t>一般情况下</a:t>
            </a:r>
            <a:r>
              <a:rPr lang="en-US" altLang="zh-CN" sz="2800" dirty="0"/>
              <a:t>,</a:t>
            </a:r>
            <a:r>
              <a:rPr lang="zh-CN" altLang="zh-CN" sz="2800" dirty="0"/>
              <a:t>用液体作除杂试剂</a:t>
            </a:r>
            <a:r>
              <a:rPr lang="en-US" altLang="zh-CN" sz="2800" dirty="0"/>
              <a:t>,</a:t>
            </a:r>
            <a:r>
              <a:rPr lang="zh-CN" altLang="zh-CN" sz="2800" dirty="0"/>
              <a:t>则先除杂后干燥。</a:t>
            </a:r>
          </a:p>
          <a:p>
            <a:pPr>
              <a:lnSpc>
                <a:spcPct val="150000"/>
              </a:lnSpc>
            </a:pPr>
            <a:r>
              <a:rPr lang="en-US" altLang="zh-CN" sz="2800" dirty="0"/>
              <a:t>2.</a:t>
            </a:r>
            <a:r>
              <a:rPr lang="zh-CN" altLang="zh-CN" sz="2800" dirty="0"/>
              <a:t>若采用加热法除去杂质</a:t>
            </a:r>
            <a:r>
              <a:rPr lang="en-US" altLang="zh-CN" sz="2800" dirty="0"/>
              <a:t>,</a:t>
            </a:r>
            <a:r>
              <a:rPr lang="zh-CN" altLang="zh-CN" sz="2800" dirty="0"/>
              <a:t>则先干燥后除杂。</a:t>
            </a:r>
          </a:p>
        </p:txBody>
      </p:sp>
    </p:spTree>
    <p:extLst>
      <p:ext uri="{BB962C8B-B14F-4D97-AF65-F5344CB8AC3E}">
        <p14:creationId xmlns:p14="http://schemas.microsoft.com/office/powerpoint/2010/main" val="291633599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矩形 13">
            <a:extLst>
              <a:ext uri="{FF2B5EF4-FFF2-40B4-BE49-F238E27FC236}">
                <a16:creationId xmlns="" xmlns:a16="http://schemas.microsoft.com/office/drawing/2014/main" id="{4C428A8C-D3DE-4E7B-AD67-44C27127D522}"/>
              </a:ext>
            </a:extLst>
          </p:cNvPr>
          <p:cNvSpPr/>
          <p:nvPr/>
        </p:nvSpPr>
        <p:spPr>
          <a:xfrm>
            <a:off x="9267824" y="0"/>
            <a:ext cx="194512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专题二十二  化学实验基础</a:t>
            </a:r>
          </a:p>
        </p:txBody>
      </p:sp>
      <p:sp>
        <p:nvSpPr>
          <p:cNvPr id="13" name="矩形 12">
            <a:extLst>
              <a:ext uri="{FF2B5EF4-FFF2-40B4-BE49-F238E27FC236}">
                <a16:creationId xmlns="" xmlns:a16="http://schemas.microsoft.com/office/drawing/2014/main" id="{DF0DDE4E-6CE9-4310-B4BF-80DFEA9AACE6}"/>
              </a:ext>
            </a:extLst>
          </p:cNvPr>
          <p:cNvSpPr/>
          <p:nvPr/>
        </p:nvSpPr>
        <p:spPr>
          <a:xfrm>
            <a:off x="234043" y="242910"/>
            <a:ext cx="11723913" cy="662297"/>
          </a:xfrm>
          <a:prstGeom prst="rect">
            <a:avLst/>
          </a:prstGeom>
        </p:spPr>
        <p:txBody>
          <a:bodyPr wrap="square">
            <a:spAutoFit/>
          </a:bodyPr>
          <a:lstStyle/>
          <a:p>
            <a:pPr>
              <a:lnSpc>
                <a:spcPct val="150000"/>
              </a:lnSpc>
            </a:pPr>
            <a:r>
              <a:rPr lang="en-US" altLang="zh-CN" sz="2800" dirty="0"/>
              <a:t>(3)</a:t>
            </a:r>
            <a:r>
              <a:rPr lang="zh-CN" altLang="zh-CN" sz="2800" dirty="0"/>
              <a:t>气体的防堵塞装置</a:t>
            </a:r>
          </a:p>
        </p:txBody>
      </p:sp>
      <p:graphicFrame>
        <p:nvGraphicFramePr>
          <p:cNvPr id="2" name="表格 1">
            <a:extLst>
              <a:ext uri="{FF2B5EF4-FFF2-40B4-BE49-F238E27FC236}">
                <a16:creationId xmlns="" xmlns:a16="http://schemas.microsoft.com/office/drawing/2014/main" id="{0CB891E7-4434-416D-9E61-5889FF8657BD}"/>
              </a:ext>
            </a:extLst>
          </p:cNvPr>
          <p:cNvGraphicFramePr>
            <a:graphicFrameLocks noGrp="1"/>
          </p:cNvGraphicFramePr>
          <p:nvPr>
            <p:extLst>
              <p:ext uri="{D42A27DB-BD31-4B8C-83A1-F6EECF244321}">
                <p14:modId xmlns:p14="http://schemas.microsoft.com/office/powerpoint/2010/main" val="4273892737"/>
              </p:ext>
            </p:extLst>
          </p:nvPr>
        </p:nvGraphicFramePr>
        <p:xfrm>
          <a:off x="298649" y="933722"/>
          <a:ext cx="11415486" cy="5479778"/>
        </p:xfrm>
        <a:graphic>
          <a:graphicData uri="http://schemas.openxmlformats.org/drawingml/2006/table">
            <a:tbl>
              <a:tblPr firstRow="1" firstCol="1" bandRow="1">
                <a:tableStyleId>{5C22544A-7EE6-4342-B048-85BDC9FD1C3A}</a:tableStyleId>
              </a:tblPr>
              <a:tblGrid>
                <a:gridCol w="1497693">
                  <a:extLst>
                    <a:ext uri="{9D8B030D-6E8A-4147-A177-3AD203B41FA5}">
                      <a16:colId xmlns="" xmlns:a16="http://schemas.microsoft.com/office/drawing/2014/main" val="827437809"/>
                    </a:ext>
                  </a:extLst>
                </a:gridCol>
                <a:gridCol w="2712158">
                  <a:extLst>
                    <a:ext uri="{9D8B030D-6E8A-4147-A177-3AD203B41FA5}">
                      <a16:colId xmlns="" xmlns:a16="http://schemas.microsoft.com/office/drawing/2014/main" val="1011429132"/>
                    </a:ext>
                  </a:extLst>
                </a:gridCol>
                <a:gridCol w="7205635">
                  <a:extLst>
                    <a:ext uri="{9D8B030D-6E8A-4147-A177-3AD203B41FA5}">
                      <a16:colId xmlns="" xmlns:a16="http://schemas.microsoft.com/office/drawing/2014/main" val="1311389844"/>
                    </a:ext>
                  </a:extLst>
                </a:gridCol>
              </a:tblGrid>
              <a:tr h="552178">
                <a:tc>
                  <a:txBody>
                    <a:bodyPr/>
                    <a:lstStyle/>
                    <a:p>
                      <a:pPr algn="ctr">
                        <a:lnSpc>
                          <a:spcPct val="100000"/>
                        </a:lnSpc>
                        <a:spcAft>
                          <a:spcPts val="0"/>
                        </a:spcAft>
                      </a:pPr>
                      <a:r>
                        <a:rPr lang="zh-CN" sz="2800" b="0" dirty="0">
                          <a:solidFill>
                            <a:schemeClr val="tx1"/>
                          </a:solidFill>
                          <a:effectLst/>
                        </a:rPr>
                        <a:t>分类</a:t>
                      </a:r>
                      <a:endParaRPr lang="zh-CN" sz="28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zh-CN" sz="2800" b="0" dirty="0">
                          <a:solidFill>
                            <a:schemeClr val="tx1"/>
                          </a:solidFill>
                          <a:effectLst/>
                        </a:rPr>
                        <a:t>装置简图</a:t>
                      </a:r>
                      <a:endParaRPr lang="zh-CN" sz="28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zh-CN" sz="2800" b="0" dirty="0">
                          <a:solidFill>
                            <a:schemeClr val="tx1"/>
                          </a:solidFill>
                          <a:effectLst/>
                        </a:rPr>
                        <a:t>原理及使用方法</a:t>
                      </a:r>
                      <a:endParaRPr lang="zh-CN" sz="28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106181063"/>
                  </a:ext>
                </a:extLst>
              </a:tr>
              <a:tr h="1968500">
                <a:tc>
                  <a:txBody>
                    <a:bodyPr/>
                    <a:lstStyle/>
                    <a:p>
                      <a:pPr algn="ctr">
                        <a:lnSpc>
                          <a:spcPct val="150000"/>
                        </a:lnSpc>
                        <a:spcAft>
                          <a:spcPts val="0"/>
                        </a:spcAft>
                      </a:pPr>
                      <a:r>
                        <a:rPr lang="zh-CN" sz="2800" b="0" dirty="0">
                          <a:solidFill>
                            <a:schemeClr val="tx1"/>
                          </a:solidFill>
                          <a:effectLst/>
                        </a:rPr>
                        <a:t>液封式</a:t>
                      </a:r>
                      <a:endParaRPr lang="zh-CN" sz="28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endParaRPr lang="en-US" sz="28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50000"/>
                        </a:lnSpc>
                        <a:spcAft>
                          <a:spcPts val="0"/>
                        </a:spcAft>
                      </a:pPr>
                      <a:r>
                        <a:rPr lang="zh-CN" sz="2800" b="0" dirty="0">
                          <a:solidFill>
                            <a:schemeClr val="tx1"/>
                          </a:solidFill>
                          <a:effectLst/>
                        </a:rPr>
                        <a:t>若装置通畅</a:t>
                      </a:r>
                      <a:r>
                        <a:rPr lang="en-US" sz="2800" b="0" dirty="0">
                          <a:solidFill>
                            <a:schemeClr val="tx1"/>
                          </a:solidFill>
                          <a:effectLst/>
                        </a:rPr>
                        <a:t>,</a:t>
                      </a:r>
                      <a:r>
                        <a:rPr lang="zh-CN" sz="2800" b="0" dirty="0">
                          <a:solidFill>
                            <a:schemeClr val="tx1"/>
                          </a:solidFill>
                          <a:effectLst/>
                        </a:rPr>
                        <a:t>导气管内外的液面相平</a:t>
                      </a:r>
                      <a:r>
                        <a:rPr lang="en-US" sz="2800" b="0" dirty="0">
                          <a:solidFill>
                            <a:schemeClr val="tx1"/>
                          </a:solidFill>
                          <a:effectLst/>
                        </a:rPr>
                        <a:t>;</a:t>
                      </a:r>
                      <a:r>
                        <a:rPr lang="zh-CN" sz="2800" b="0" dirty="0">
                          <a:solidFill>
                            <a:schemeClr val="tx1"/>
                          </a:solidFill>
                          <a:effectLst/>
                        </a:rPr>
                        <a:t>若装置不通畅、堵塞</a:t>
                      </a:r>
                      <a:r>
                        <a:rPr lang="en-US" sz="2800" b="0" dirty="0">
                          <a:solidFill>
                            <a:schemeClr val="tx1"/>
                          </a:solidFill>
                          <a:effectLst/>
                        </a:rPr>
                        <a:t>,</a:t>
                      </a:r>
                      <a:r>
                        <a:rPr lang="zh-CN" sz="2800" b="0" dirty="0">
                          <a:solidFill>
                            <a:schemeClr val="tx1"/>
                          </a:solidFill>
                          <a:effectLst/>
                        </a:rPr>
                        <a:t>则装置中的压强会增大</a:t>
                      </a:r>
                      <a:r>
                        <a:rPr lang="en-US" sz="2800" b="0" dirty="0">
                          <a:solidFill>
                            <a:schemeClr val="tx1"/>
                          </a:solidFill>
                          <a:effectLst/>
                        </a:rPr>
                        <a:t>,</a:t>
                      </a:r>
                      <a:r>
                        <a:rPr lang="zh-CN" sz="2800" b="0" dirty="0">
                          <a:solidFill>
                            <a:schemeClr val="tx1"/>
                          </a:solidFill>
                          <a:effectLst/>
                        </a:rPr>
                        <a:t>压迫液体沿导气管上升</a:t>
                      </a:r>
                      <a:endParaRPr lang="zh-CN" sz="2800" b="0" dirty="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542802467"/>
                  </a:ext>
                </a:extLst>
              </a:tr>
              <a:tr h="1420342">
                <a:tc>
                  <a:txBody>
                    <a:bodyPr/>
                    <a:lstStyle/>
                    <a:p>
                      <a:pPr algn="ctr">
                        <a:lnSpc>
                          <a:spcPct val="150000"/>
                        </a:lnSpc>
                        <a:spcAft>
                          <a:spcPts val="0"/>
                        </a:spcAft>
                      </a:pPr>
                      <a:r>
                        <a:rPr lang="zh-CN" sz="2800" b="0">
                          <a:solidFill>
                            <a:schemeClr val="tx1"/>
                          </a:solidFill>
                          <a:effectLst/>
                        </a:rPr>
                        <a:t>恒压式</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endParaRPr lang="en-US" sz="28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50000"/>
                        </a:lnSpc>
                        <a:spcAft>
                          <a:spcPts val="0"/>
                        </a:spcAft>
                      </a:pPr>
                      <a:r>
                        <a:rPr lang="zh-CN" sz="2800" b="0" dirty="0">
                          <a:solidFill>
                            <a:schemeClr val="tx1"/>
                          </a:solidFill>
                          <a:effectLst/>
                        </a:rPr>
                        <a:t>使分液漏斗内的压强与烧瓶内的压强相同</a:t>
                      </a:r>
                      <a:r>
                        <a:rPr lang="en-US" sz="2800" b="0" dirty="0">
                          <a:solidFill>
                            <a:schemeClr val="tx1"/>
                          </a:solidFill>
                          <a:effectLst/>
                        </a:rPr>
                        <a:t>,</a:t>
                      </a:r>
                      <a:r>
                        <a:rPr lang="zh-CN" sz="2800" b="0" dirty="0">
                          <a:solidFill>
                            <a:schemeClr val="tx1"/>
                          </a:solidFill>
                          <a:effectLst/>
                        </a:rPr>
                        <a:t>保证漏斗中液体顺利流出</a:t>
                      </a:r>
                      <a:endParaRPr lang="zh-CN" sz="2800" b="0" dirty="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979595950"/>
                  </a:ext>
                </a:extLst>
              </a:tr>
              <a:tr h="1538758">
                <a:tc>
                  <a:txBody>
                    <a:bodyPr/>
                    <a:lstStyle/>
                    <a:p>
                      <a:pPr algn="ctr">
                        <a:lnSpc>
                          <a:spcPct val="150000"/>
                        </a:lnSpc>
                        <a:spcAft>
                          <a:spcPts val="0"/>
                        </a:spcAft>
                      </a:pPr>
                      <a:r>
                        <a:rPr lang="zh-CN" sz="2800" b="0" dirty="0">
                          <a:solidFill>
                            <a:schemeClr val="tx1"/>
                          </a:solidFill>
                          <a:effectLst/>
                        </a:rPr>
                        <a:t>防阻式</a:t>
                      </a:r>
                      <a:endParaRPr lang="zh-CN" sz="28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endParaRPr lang="en-US" sz="28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latinLnBrk="0" hangingPunct="1">
                        <a:lnSpc>
                          <a:spcPct val="150000"/>
                        </a:lnSpc>
                        <a:spcAft>
                          <a:spcPts val="0"/>
                        </a:spcAft>
                      </a:pPr>
                      <a:r>
                        <a:rPr lang="zh-CN" sz="2800" b="0" dirty="0">
                          <a:solidFill>
                            <a:schemeClr val="tx1"/>
                          </a:solidFill>
                          <a:effectLst/>
                        </a:rPr>
                        <a:t>将棉花置于导管口</a:t>
                      </a:r>
                      <a:r>
                        <a:rPr lang="en-US" sz="2800" b="0" dirty="0">
                          <a:solidFill>
                            <a:schemeClr val="tx1"/>
                          </a:solidFill>
                          <a:effectLst/>
                        </a:rPr>
                        <a:t>,</a:t>
                      </a:r>
                      <a:r>
                        <a:rPr lang="zh-CN" sz="2800" b="0" dirty="0">
                          <a:solidFill>
                            <a:schemeClr val="tx1"/>
                          </a:solidFill>
                          <a:effectLst/>
                        </a:rPr>
                        <a:t>防止固体粉末或糊状物进入导管</a:t>
                      </a:r>
                      <a:endParaRPr lang="zh-CN" sz="2800" b="0" kern="1200" dirty="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4242000905"/>
                  </a:ext>
                </a:extLst>
              </a:tr>
            </a:tbl>
          </a:graphicData>
        </a:graphic>
      </p:graphicFrame>
      <p:pic>
        <p:nvPicPr>
          <p:cNvPr id="100354" name="ZT22ZT-5-2.EPS">
            <a:extLst>
              <a:ext uri="{FF2B5EF4-FFF2-40B4-BE49-F238E27FC236}">
                <a16:creationId xmlns="" xmlns:a16="http://schemas.microsoft.com/office/drawing/2014/main" id="{62973F86-A1DC-4F50-828A-C6A36044070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29353" y="3540645"/>
            <a:ext cx="1152851" cy="1223433"/>
          </a:xfrm>
          <a:prstGeom prst="rect">
            <a:avLst/>
          </a:prstGeom>
          <a:noFill/>
          <a:extLst>
            <a:ext uri="{909E8E84-426E-40DD-AFC4-6F175D3DCCD1}">
              <a14:hiddenFill xmlns:a14="http://schemas.microsoft.com/office/drawing/2010/main">
                <a:solidFill>
                  <a:srgbClr val="FFFFFF"/>
                </a:solidFill>
              </a14:hiddenFill>
            </a:ext>
          </a:extLst>
        </p:spPr>
      </p:pic>
      <p:pic>
        <p:nvPicPr>
          <p:cNvPr id="100353" name="ZT22ZT-5-3.EPS">
            <a:extLst>
              <a:ext uri="{FF2B5EF4-FFF2-40B4-BE49-F238E27FC236}">
                <a16:creationId xmlns="" xmlns:a16="http://schemas.microsoft.com/office/drawing/2014/main" id="{4FDA75C7-7EE6-4E8A-8BD8-CA158B9F1D9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9353" y="5085922"/>
            <a:ext cx="1152851" cy="1179052"/>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3479" y="1932911"/>
            <a:ext cx="1228725" cy="1209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837552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矩形 13">
            <a:extLst>
              <a:ext uri="{FF2B5EF4-FFF2-40B4-BE49-F238E27FC236}">
                <a16:creationId xmlns="" xmlns:a16="http://schemas.microsoft.com/office/drawing/2014/main" id="{4C428A8C-D3DE-4E7B-AD67-44C27127D522}"/>
              </a:ext>
            </a:extLst>
          </p:cNvPr>
          <p:cNvSpPr/>
          <p:nvPr/>
        </p:nvSpPr>
        <p:spPr>
          <a:xfrm>
            <a:off x="9267824" y="0"/>
            <a:ext cx="194512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专题二十二  化学实验基础</a:t>
            </a:r>
          </a:p>
        </p:txBody>
      </p:sp>
      <p:sp>
        <p:nvSpPr>
          <p:cNvPr id="13" name="矩形 12">
            <a:extLst>
              <a:ext uri="{FF2B5EF4-FFF2-40B4-BE49-F238E27FC236}">
                <a16:creationId xmlns="" xmlns:a16="http://schemas.microsoft.com/office/drawing/2014/main" id="{DF0DDE4E-6CE9-4310-B4BF-80DFEA9AACE6}"/>
              </a:ext>
            </a:extLst>
          </p:cNvPr>
          <p:cNvSpPr/>
          <p:nvPr/>
        </p:nvSpPr>
        <p:spPr>
          <a:xfrm>
            <a:off x="234043" y="242910"/>
            <a:ext cx="11723913" cy="6479274"/>
          </a:xfrm>
          <a:prstGeom prst="rect">
            <a:avLst/>
          </a:prstGeom>
        </p:spPr>
        <p:txBody>
          <a:bodyPr wrap="square">
            <a:spAutoFit/>
          </a:bodyPr>
          <a:lstStyle/>
          <a:p>
            <a:pPr>
              <a:lnSpc>
                <a:spcPct val="150000"/>
              </a:lnSpc>
            </a:pPr>
            <a:r>
              <a:rPr lang="en-US" altLang="zh-CN" sz="2800" dirty="0"/>
              <a:t>(4)</a:t>
            </a:r>
            <a:r>
              <a:rPr lang="zh-CN" altLang="en-US" sz="2800" dirty="0"/>
              <a:t>尾气的处理装置</a:t>
            </a:r>
            <a:endParaRPr lang="en-US" altLang="zh-CN" sz="2800" dirty="0"/>
          </a:p>
          <a:p>
            <a:pPr>
              <a:lnSpc>
                <a:spcPct val="150000"/>
              </a:lnSpc>
            </a:pPr>
            <a:endParaRPr lang="en-US" altLang="zh-CN" sz="2800" dirty="0"/>
          </a:p>
          <a:p>
            <a:pPr>
              <a:lnSpc>
                <a:spcPct val="150000"/>
              </a:lnSpc>
            </a:pPr>
            <a:endParaRPr lang="en-US" altLang="zh-CN" sz="2800" dirty="0"/>
          </a:p>
          <a:p>
            <a:pPr>
              <a:lnSpc>
                <a:spcPct val="150000"/>
              </a:lnSpc>
            </a:pPr>
            <a:endParaRPr lang="en-US" altLang="zh-CN" sz="2800" dirty="0"/>
          </a:p>
          <a:p>
            <a:pPr>
              <a:lnSpc>
                <a:spcPct val="150000"/>
              </a:lnSpc>
            </a:pPr>
            <a:endParaRPr lang="en-US" altLang="zh-CN" sz="2800" dirty="0"/>
          </a:p>
          <a:p>
            <a:pPr>
              <a:lnSpc>
                <a:spcPct val="150000"/>
              </a:lnSpc>
            </a:pPr>
            <a:endParaRPr lang="en-US" altLang="zh-CN" sz="2800" dirty="0"/>
          </a:p>
          <a:p>
            <a:pPr>
              <a:lnSpc>
                <a:spcPct val="150000"/>
              </a:lnSpc>
            </a:pPr>
            <a:endParaRPr lang="en-US" altLang="zh-CN" sz="2800" dirty="0"/>
          </a:p>
          <a:p>
            <a:pPr>
              <a:lnSpc>
                <a:spcPct val="150000"/>
              </a:lnSpc>
            </a:pPr>
            <a:r>
              <a:rPr lang="en-US" altLang="zh-CN" sz="2800" dirty="0"/>
              <a:t>①</a:t>
            </a:r>
            <a:r>
              <a:rPr lang="zh-CN" altLang="zh-CN" sz="2800" dirty="0"/>
              <a:t>吸收溶解度较小的尾气</a:t>
            </a:r>
            <a:r>
              <a:rPr lang="en-US" altLang="zh-CN" sz="2800" dirty="0"/>
              <a:t>(</a:t>
            </a:r>
            <a:r>
              <a:rPr lang="zh-CN" altLang="zh-CN" sz="2800" dirty="0"/>
              <a:t>如</a:t>
            </a:r>
            <a:r>
              <a:rPr lang="en-US" altLang="zh-CN" sz="2800" dirty="0"/>
              <a:t>Cl</a:t>
            </a:r>
            <a:r>
              <a:rPr lang="en-US" altLang="zh-CN" sz="2800" baseline="-25000" dirty="0"/>
              <a:t>2</a:t>
            </a:r>
            <a:r>
              <a:rPr lang="zh-CN" altLang="zh-CN" sz="2800" dirty="0"/>
              <a:t>等</a:t>
            </a:r>
            <a:r>
              <a:rPr lang="en-US" altLang="zh-CN" sz="2800" dirty="0"/>
              <a:t>),</a:t>
            </a:r>
            <a:r>
              <a:rPr lang="zh-CN" altLang="zh-CN" sz="2800" dirty="0"/>
              <a:t>用图</a:t>
            </a:r>
            <a:r>
              <a:rPr lang="en-US" altLang="zh-CN" sz="2800" dirty="0"/>
              <a:t>D</a:t>
            </a:r>
            <a:r>
              <a:rPr lang="zh-CN" altLang="zh-CN" sz="2800" dirty="0"/>
              <a:t>装置</a:t>
            </a:r>
            <a:r>
              <a:rPr lang="en-US" altLang="zh-CN" sz="2800" dirty="0"/>
              <a:t>;</a:t>
            </a:r>
            <a:endParaRPr lang="zh-CN" altLang="zh-CN" sz="2800" dirty="0"/>
          </a:p>
          <a:p>
            <a:pPr>
              <a:lnSpc>
                <a:spcPct val="150000"/>
              </a:lnSpc>
            </a:pPr>
            <a:r>
              <a:rPr lang="en-US" altLang="zh-CN" sz="2800" dirty="0"/>
              <a:t>②</a:t>
            </a:r>
            <a:r>
              <a:rPr lang="zh-CN" altLang="zh-CN" sz="2800" dirty="0"/>
              <a:t>吸收溶解度较大的尾气</a:t>
            </a:r>
            <a:r>
              <a:rPr lang="en-US" altLang="zh-CN" sz="2800" dirty="0"/>
              <a:t>(</a:t>
            </a:r>
            <a:r>
              <a:rPr lang="zh-CN" altLang="zh-CN" sz="2800" dirty="0"/>
              <a:t>如</a:t>
            </a:r>
            <a:r>
              <a:rPr lang="en-US" altLang="zh-CN" sz="2800" dirty="0" err="1"/>
              <a:t>HCl</a:t>
            </a:r>
            <a:r>
              <a:rPr lang="zh-CN" altLang="zh-CN" sz="2800" dirty="0"/>
              <a:t>、</a:t>
            </a:r>
            <a:r>
              <a:rPr lang="en-US" altLang="zh-CN" sz="2800" dirty="0"/>
              <a:t>NH</a:t>
            </a:r>
            <a:r>
              <a:rPr lang="en-US" altLang="zh-CN" sz="2800" baseline="-25000" dirty="0"/>
              <a:t>3</a:t>
            </a:r>
            <a:r>
              <a:rPr lang="zh-CN" altLang="zh-CN" sz="2800" dirty="0"/>
              <a:t>等</a:t>
            </a:r>
            <a:r>
              <a:rPr lang="en-US" altLang="zh-CN" sz="2800" dirty="0"/>
              <a:t>),</a:t>
            </a:r>
            <a:r>
              <a:rPr lang="zh-CN" altLang="zh-CN" sz="2800" dirty="0"/>
              <a:t>用图</a:t>
            </a:r>
            <a:r>
              <a:rPr lang="en-US" altLang="zh-CN" sz="2800" dirty="0"/>
              <a:t>B</a:t>
            </a:r>
            <a:r>
              <a:rPr lang="zh-CN" altLang="zh-CN" sz="2800" dirty="0"/>
              <a:t>、</a:t>
            </a:r>
            <a:r>
              <a:rPr lang="en-US" altLang="zh-CN" sz="2800" dirty="0"/>
              <a:t>C</a:t>
            </a:r>
            <a:r>
              <a:rPr lang="zh-CN" altLang="zh-CN" sz="2800" dirty="0"/>
              <a:t>装置</a:t>
            </a:r>
            <a:r>
              <a:rPr lang="en-US" altLang="zh-CN" sz="2800" dirty="0"/>
              <a:t>;</a:t>
            </a:r>
            <a:endParaRPr lang="zh-CN" altLang="zh-CN" sz="2800" dirty="0"/>
          </a:p>
          <a:p>
            <a:pPr>
              <a:lnSpc>
                <a:spcPct val="150000"/>
              </a:lnSpc>
            </a:pPr>
            <a:r>
              <a:rPr lang="en-US" altLang="zh-CN" sz="2800" dirty="0"/>
              <a:t>③CO</a:t>
            </a:r>
            <a:r>
              <a:rPr lang="zh-CN" altLang="zh-CN" sz="2800" dirty="0"/>
              <a:t>、</a:t>
            </a:r>
            <a:r>
              <a:rPr lang="en-US" altLang="zh-CN" sz="2800" dirty="0"/>
              <a:t>H</a:t>
            </a:r>
            <a:r>
              <a:rPr lang="en-US" altLang="zh-CN" sz="2800" baseline="-25000" dirty="0"/>
              <a:t>2</a:t>
            </a:r>
            <a:r>
              <a:rPr lang="zh-CN" altLang="zh-CN" sz="2800" dirty="0"/>
              <a:t>等气体可用点燃的方法除去或收集起来再利用</a:t>
            </a:r>
            <a:r>
              <a:rPr lang="en-US" altLang="zh-CN" sz="2800" dirty="0"/>
              <a:t>,</a:t>
            </a:r>
            <a:r>
              <a:rPr lang="zh-CN" altLang="zh-CN" sz="2800" dirty="0"/>
              <a:t>用图</a:t>
            </a:r>
            <a:r>
              <a:rPr lang="en-US" altLang="zh-CN" sz="2800" dirty="0"/>
              <a:t>A</a:t>
            </a:r>
            <a:r>
              <a:rPr lang="zh-CN" altLang="zh-CN" sz="2800" dirty="0"/>
              <a:t>、</a:t>
            </a:r>
            <a:r>
              <a:rPr lang="en-US" altLang="zh-CN" sz="2800" dirty="0"/>
              <a:t>E</a:t>
            </a:r>
            <a:r>
              <a:rPr lang="zh-CN" altLang="zh-CN" sz="2800" dirty="0"/>
              <a:t>装置。</a:t>
            </a:r>
          </a:p>
        </p:txBody>
      </p:sp>
      <p:pic>
        <p:nvPicPr>
          <p:cNvPr id="7170" name="Picture 2" descr="D:\蔡佳\终稿1\2019长销书\高考帮化学(正文、小册子、答案、目录、索引、小册子目录)终稿\高考帮化学(正文、小册子、答案、目录、索引、小册子目录)\高考帮化学后半部分18-26正文174-292页\gaofusx-16.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7452" y="1238491"/>
            <a:ext cx="6675685" cy="26300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317983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矩形 13">
            <a:extLst>
              <a:ext uri="{FF2B5EF4-FFF2-40B4-BE49-F238E27FC236}">
                <a16:creationId xmlns="" xmlns:a16="http://schemas.microsoft.com/office/drawing/2014/main" id="{4C428A8C-D3DE-4E7B-AD67-44C27127D522}"/>
              </a:ext>
            </a:extLst>
          </p:cNvPr>
          <p:cNvSpPr/>
          <p:nvPr/>
        </p:nvSpPr>
        <p:spPr>
          <a:xfrm>
            <a:off x="9267824" y="0"/>
            <a:ext cx="194512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专题二十二  化学实验基础</a:t>
            </a:r>
          </a:p>
        </p:txBody>
      </p:sp>
      <p:sp>
        <p:nvSpPr>
          <p:cNvPr id="13" name="矩形 12">
            <a:extLst>
              <a:ext uri="{FF2B5EF4-FFF2-40B4-BE49-F238E27FC236}">
                <a16:creationId xmlns="" xmlns:a16="http://schemas.microsoft.com/office/drawing/2014/main" id="{DF0DDE4E-6CE9-4310-B4BF-80DFEA9AACE6}"/>
              </a:ext>
            </a:extLst>
          </p:cNvPr>
          <p:cNvSpPr/>
          <p:nvPr/>
        </p:nvSpPr>
        <p:spPr>
          <a:xfrm>
            <a:off x="234043" y="242910"/>
            <a:ext cx="11723913" cy="4616648"/>
          </a:xfrm>
          <a:prstGeom prst="rect">
            <a:avLst/>
          </a:prstGeom>
        </p:spPr>
        <p:txBody>
          <a:bodyPr wrap="square">
            <a:spAutoFit/>
          </a:bodyPr>
          <a:lstStyle/>
          <a:p>
            <a:pPr>
              <a:lnSpc>
                <a:spcPct val="150000"/>
              </a:lnSpc>
            </a:pPr>
            <a:r>
              <a:rPr lang="en-US" altLang="zh-CN" sz="2800" b="1" dirty="0"/>
              <a:t>5.</a:t>
            </a:r>
            <a:r>
              <a:rPr lang="zh-CN" altLang="en-US" sz="2800" b="1" dirty="0"/>
              <a:t>气体制备装置的创新使用</a:t>
            </a:r>
          </a:p>
          <a:p>
            <a:pPr>
              <a:lnSpc>
                <a:spcPct val="150000"/>
              </a:lnSpc>
            </a:pPr>
            <a:r>
              <a:rPr lang="en-US" altLang="zh-CN" sz="2800" dirty="0"/>
              <a:t>(1)</a:t>
            </a:r>
            <a:r>
              <a:rPr lang="zh-CN" altLang="en-US" sz="2800" dirty="0"/>
              <a:t>利用“启普发生器 ”原理的制气装置的创新</a:t>
            </a:r>
            <a:endParaRPr lang="en-US" altLang="zh-CN" sz="2800" dirty="0"/>
          </a:p>
          <a:p>
            <a:pPr>
              <a:lnSpc>
                <a:spcPct val="150000"/>
              </a:lnSpc>
            </a:pPr>
            <a:endParaRPr lang="en-US" altLang="zh-CN" sz="2800" dirty="0"/>
          </a:p>
          <a:p>
            <a:pPr>
              <a:lnSpc>
                <a:spcPct val="150000"/>
              </a:lnSpc>
            </a:pPr>
            <a:endParaRPr lang="en-US" altLang="zh-CN" sz="2800" dirty="0"/>
          </a:p>
          <a:p>
            <a:pPr>
              <a:lnSpc>
                <a:spcPct val="150000"/>
              </a:lnSpc>
            </a:pPr>
            <a:endParaRPr lang="en-US" altLang="zh-CN" sz="2800" dirty="0"/>
          </a:p>
          <a:p>
            <a:pPr>
              <a:lnSpc>
                <a:spcPct val="150000"/>
              </a:lnSpc>
            </a:pPr>
            <a:endParaRPr lang="en-US" altLang="zh-CN" sz="2800" dirty="0"/>
          </a:p>
          <a:p>
            <a:pPr>
              <a:lnSpc>
                <a:spcPct val="150000"/>
              </a:lnSpc>
            </a:pPr>
            <a:endParaRPr lang="zh-CN" altLang="en-US" sz="2800" dirty="0"/>
          </a:p>
        </p:txBody>
      </p:sp>
      <p:pic>
        <p:nvPicPr>
          <p:cNvPr id="15" name="GAOFUSX-37.jpg" descr="id:2147512318;FounderCES">
            <a:extLst>
              <a:ext uri="{FF2B5EF4-FFF2-40B4-BE49-F238E27FC236}">
                <a16:creationId xmlns="" xmlns:a16="http://schemas.microsoft.com/office/drawing/2014/main" id="{23E2FA2E-0F8E-4404-BE4B-330D677A460F}"/>
              </a:ext>
            </a:extLst>
          </p:cNvPr>
          <p:cNvPicPr/>
          <p:nvPr/>
        </p:nvPicPr>
        <p:blipFill>
          <a:blip r:embed="rId2"/>
          <a:stretch>
            <a:fillRect/>
          </a:stretch>
        </p:blipFill>
        <p:spPr>
          <a:xfrm>
            <a:off x="2993706" y="1643524"/>
            <a:ext cx="5769293" cy="4896710"/>
          </a:xfrm>
          <a:prstGeom prst="rect">
            <a:avLst/>
          </a:prstGeom>
        </p:spPr>
      </p:pic>
    </p:spTree>
    <p:extLst>
      <p:ext uri="{BB962C8B-B14F-4D97-AF65-F5344CB8AC3E}">
        <p14:creationId xmlns:p14="http://schemas.microsoft.com/office/powerpoint/2010/main" val="305685283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矩形 13">
            <a:extLst>
              <a:ext uri="{FF2B5EF4-FFF2-40B4-BE49-F238E27FC236}">
                <a16:creationId xmlns="" xmlns:a16="http://schemas.microsoft.com/office/drawing/2014/main" id="{4C428A8C-D3DE-4E7B-AD67-44C27127D522}"/>
              </a:ext>
            </a:extLst>
          </p:cNvPr>
          <p:cNvSpPr/>
          <p:nvPr/>
        </p:nvSpPr>
        <p:spPr>
          <a:xfrm>
            <a:off x="9267824" y="0"/>
            <a:ext cx="194512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专题二十二  化学实验基础</a:t>
            </a:r>
          </a:p>
        </p:txBody>
      </p:sp>
      <p:sp>
        <p:nvSpPr>
          <p:cNvPr id="13" name="矩形 12">
            <a:extLst>
              <a:ext uri="{FF2B5EF4-FFF2-40B4-BE49-F238E27FC236}">
                <a16:creationId xmlns="" xmlns:a16="http://schemas.microsoft.com/office/drawing/2014/main" id="{DF0DDE4E-6CE9-4310-B4BF-80DFEA9AACE6}"/>
              </a:ext>
            </a:extLst>
          </p:cNvPr>
          <p:cNvSpPr/>
          <p:nvPr/>
        </p:nvSpPr>
        <p:spPr>
          <a:xfrm>
            <a:off x="234043" y="217510"/>
            <a:ext cx="11723913" cy="6555641"/>
          </a:xfrm>
          <a:prstGeom prst="rect">
            <a:avLst/>
          </a:prstGeom>
        </p:spPr>
        <p:txBody>
          <a:bodyPr wrap="square">
            <a:spAutoFit/>
          </a:bodyPr>
          <a:lstStyle/>
          <a:p>
            <a:pPr>
              <a:lnSpc>
                <a:spcPct val="150000"/>
              </a:lnSpc>
            </a:pPr>
            <a:r>
              <a:rPr lang="en-US" altLang="zh-CN" sz="2800" dirty="0"/>
              <a:t>①</a:t>
            </a:r>
            <a:r>
              <a:rPr lang="zh-CN" altLang="zh-CN" sz="2800" dirty="0"/>
              <a:t>装置的优点</a:t>
            </a:r>
            <a:r>
              <a:rPr lang="en-US" altLang="zh-CN" sz="2800" dirty="0"/>
              <a:t>:</a:t>
            </a:r>
            <a:r>
              <a:rPr lang="zh-CN" altLang="zh-CN" sz="2800" dirty="0"/>
              <a:t>随开随用</a:t>
            </a:r>
            <a:r>
              <a:rPr lang="en-US" altLang="zh-CN" sz="2800" dirty="0"/>
              <a:t>,</a:t>
            </a:r>
            <a:r>
              <a:rPr lang="zh-CN" altLang="zh-CN" sz="2800" dirty="0"/>
              <a:t>随关随停。</a:t>
            </a:r>
          </a:p>
          <a:p>
            <a:pPr>
              <a:lnSpc>
                <a:spcPct val="150000"/>
              </a:lnSpc>
            </a:pPr>
            <a:r>
              <a:rPr lang="en-US" altLang="zh-CN" sz="2800" dirty="0"/>
              <a:t>②</a:t>
            </a:r>
            <a:r>
              <a:rPr lang="zh-CN" altLang="zh-CN" sz="2800" dirty="0"/>
              <a:t>使用范围</a:t>
            </a:r>
            <a:r>
              <a:rPr lang="en-US" altLang="zh-CN" sz="2800" dirty="0"/>
              <a:t>:</a:t>
            </a:r>
            <a:r>
              <a:rPr lang="zh-CN" altLang="zh-CN" sz="2800" dirty="0"/>
              <a:t>块状固体与液体反应生成气体</a:t>
            </a:r>
            <a:r>
              <a:rPr lang="en-US" altLang="zh-CN" sz="2800" dirty="0"/>
              <a:t>,</a:t>
            </a:r>
            <a:r>
              <a:rPr lang="zh-CN" altLang="zh-CN" sz="2800" dirty="0"/>
              <a:t>反应不需要加热</a:t>
            </a:r>
            <a:r>
              <a:rPr lang="en-US" altLang="zh-CN" sz="2800" dirty="0"/>
              <a:t>,</a:t>
            </a:r>
            <a:r>
              <a:rPr lang="zh-CN" altLang="zh-CN" sz="2800" dirty="0"/>
              <a:t>且生成的气体难溶于反应液。</a:t>
            </a:r>
          </a:p>
          <a:p>
            <a:pPr>
              <a:lnSpc>
                <a:spcPct val="150000"/>
              </a:lnSpc>
            </a:pPr>
            <a:r>
              <a:rPr lang="en-US" altLang="zh-CN" sz="2800" dirty="0"/>
              <a:t>③</a:t>
            </a:r>
            <a:r>
              <a:rPr lang="zh-CN" altLang="zh-CN" sz="2800" dirty="0"/>
              <a:t>可用于制取的气体有</a:t>
            </a:r>
            <a:r>
              <a:rPr lang="en-US" altLang="zh-CN" sz="2800" dirty="0"/>
              <a:t>:H</a:t>
            </a:r>
            <a:r>
              <a:rPr lang="en-US" altLang="zh-CN" sz="2800" baseline="-25000" dirty="0"/>
              <a:t>2</a:t>
            </a:r>
            <a:r>
              <a:rPr lang="en-US" altLang="zh-CN" sz="2800" dirty="0"/>
              <a:t>(Zn+</a:t>
            </a:r>
            <a:r>
              <a:rPr lang="zh-CN" altLang="zh-CN" sz="2800" dirty="0"/>
              <a:t>稀硫酸</a:t>
            </a:r>
            <a:r>
              <a:rPr lang="en-US" altLang="zh-CN" sz="2800" dirty="0"/>
              <a:t>)</a:t>
            </a:r>
            <a:r>
              <a:rPr lang="zh-CN" altLang="zh-CN" sz="2800" dirty="0"/>
              <a:t>、</a:t>
            </a:r>
            <a:r>
              <a:rPr lang="en-US" altLang="zh-CN" sz="2800" dirty="0"/>
              <a:t>CO</a:t>
            </a:r>
            <a:r>
              <a:rPr lang="en-US" altLang="zh-CN" sz="2800" baseline="-25000" dirty="0"/>
              <a:t>2</a:t>
            </a:r>
            <a:r>
              <a:rPr lang="en-US" altLang="zh-CN" sz="2800" dirty="0"/>
              <a:t>(CaCO</a:t>
            </a:r>
            <a:r>
              <a:rPr lang="en-US" altLang="zh-CN" sz="2800" baseline="-25000" dirty="0"/>
              <a:t>3</a:t>
            </a:r>
            <a:r>
              <a:rPr lang="en-US" altLang="zh-CN" sz="2800" dirty="0"/>
              <a:t>+</a:t>
            </a:r>
            <a:r>
              <a:rPr lang="zh-CN" altLang="zh-CN" sz="2800" dirty="0"/>
              <a:t>稀盐酸</a:t>
            </a:r>
            <a:r>
              <a:rPr lang="en-US" altLang="zh-CN" sz="2800" dirty="0"/>
              <a:t>)</a:t>
            </a:r>
            <a:r>
              <a:rPr lang="zh-CN" altLang="zh-CN" sz="2800" dirty="0"/>
              <a:t>、</a:t>
            </a:r>
            <a:r>
              <a:rPr lang="en-US" altLang="zh-CN" sz="2800" dirty="0"/>
              <a:t>H</a:t>
            </a:r>
            <a:r>
              <a:rPr lang="en-US" altLang="zh-CN" sz="2800" baseline="-25000" dirty="0"/>
              <a:t>2</a:t>
            </a:r>
            <a:r>
              <a:rPr lang="en-US" altLang="zh-CN" sz="2800" dirty="0"/>
              <a:t>S(</a:t>
            </a:r>
            <a:r>
              <a:rPr lang="en-US" altLang="zh-CN" sz="2800" dirty="0" err="1"/>
              <a:t>FeS</a:t>
            </a:r>
            <a:r>
              <a:rPr lang="en-US" altLang="zh-CN" sz="2800" dirty="0"/>
              <a:t>+</a:t>
            </a:r>
            <a:r>
              <a:rPr lang="zh-CN" altLang="zh-CN" sz="2800" dirty="0"/>
              <a:t>稀硫酸</a:t>
            </a:r>
            <a:r>
              <a:rPr lang="en-US" altLang="zh-CN" sz="2800" dirty="0"/>
              <a:t>)</a:t>
            </a:r>
            <a:r>
              <a:rPr lang="zh-CN" altLang="zh-CN" sz="2800" dirty="0"/>
              <a:t>。</a:t>
            </a:r>
          </a:p>
          <a:p>
            <a:pPr>
              <a:lnSpc>
                <a:spcPct val="150000"/>
              </a:lnSpc>
            </a:pPr>
            <a:r>
              <a:rPr lang="en-US" altLang="zh-CN" sz="2800" dirty="0"/>
              <a:t>(2)“</a:t>
            </a:r>
            <a:r>
              <a:rPr lang="zh-CN" altLang="zh-CN" sz="2800" dirty="0"/>
              <a:t>固</a:t>
            </a:r>
            <a:r>
              <a:rPr lang="en-US" altLang="zh-CN" sz="2800" dirty="0"/>
              <a:t>+</a:t>
            </a:r>
            <a:r>
              <a:rPr lang="zh-CN" altLang="zh-CN" sz="2800" dirty="0"/>
              <a:t>液加热型</a:t>
            </a:r>
            <a:r>
              <a:rPr lang="en-US" altLang="zh-CN" sz="2800" dirty="0"/>
              <a:t>”</a:t>
            </a:r>
            <a:r>
              <a:rPr lang="zh-CN" altLang="zh-CN" sz="2800" dirty="0"/>
              <a:t>制气装置的创新</a:t>
            </a:r>
            <a:endParaRPr lang="en-US" altLang="zh-CN" sz="2800" dirty="0"/>
          </a:p>
          <a:p>
            <a:pPr>
              <a:lnSpc>
                <a:spcPct val="150000"/>
              </a:lnSpc>
            </a:pPr>
            <a:endParaRPr lang="en-US" altLang="zh-CN" sz="2800" dirty="0"/>
          </a:p>
          <a:p>
            <a:pPr>
              <a:lnSpc>
                <a:spcPct val="150000"/>
              </a:lnSpc>
            </a:pPr>
            <a:endParaRPr lang="en-US" altLang="zh-CN" sz="2800" dirty="0"/>
          </a:p>
          <a:p>
            <a:pPr>
              <a:lnSpc>
                <a:spcPct val="150000"/>
              </a:lnSpc>
            </a:pPr>
            <a:endParaRPr lang="en-US" altLang="zh-CN" sz="2800" dirty="0"/>
          </a:p>
          <a:p>
            <a:pPr>
              <a:lnSpc>
                <a:spcPct val="150000"/>
              </a:lnSpc>
            </a:pPr>
            <a:r>
              <a:rPr lang="en-US" altLang="zh-CN" sz="2800" dirty="0"/>
              <a:t>                   </a:t>
            </a:r>
            <a:r>
              <a:rPr lang="zh-CN" altLang="zh-CN" sz="2800" dirty="0"/>
              <a:t>图</a:t>
            </a:r>
            <a:r>
              <a:rPr lang="en-US" altLang="zh-CN" sz="2800" dirty="0"/>
              <a:t>1                         </a:t>
            </a:r>
            <a:r>
              <a:rPr lang="zh-CN" altLang="zh-CN" sz="2800" dirty="0"/>
              <a:t>图</a:t>
            </a:r>
            <a:r>
              <a:rPr lang="en-US" altLang="zh-CN" sz="2800" dirty="0"/>
              <a:t>2</a:t>
            </a:r>
            <a:endParaRPr lang="zh-CN" altLang="zh-CN" sz="2800" dirty="0"/>
          </a:p>
        </p:txBody>
      </p:sp>
      <p:pic>
        <p:nvPicPr>
          <p:cNvPr id="16" name="ZT22ZT-6-1.EPS" descr="id:2147512325;FounderCES">
            <a:extLst>
              <a:ext uri="{FF2B5EF4-FFF2-40B4-BE49-F238E27FC236}">
                <a16:creationId xmlns="" xmlns:a16="http://schemas.microsoft.com/office/drawing/2014/main" id="{A5910369-AD45-47BE-83B8-50D1F3154C05}"/>
              </a:ext>
            </a:extLst>
          </p:cNvPr>
          <p:cNvPicPr/>
          <p:nvPr/>
        </p:nvPicPr>
        <p:blipFill>
          <a:blip r:embed="rId2"/>
          <a:stretch>
            <a:fillRect/>
          </a:stretch>
        </p:blipFill>
        <p:spPr>
          <a:xfrm>
            <a:off x="1686242" y="4210459"/>
            <a:ext cx="1547810" cy="1780873"/>
          </a:xfrm>
          <a:prstGeom prst="rect">
            <a:avLst/>
          </a:prstGeom>
        </p:spPr>
      </p:pic>
      <p:pic>
        <p:nvPicPr>
          <p:cNvPr id="17" name="ZT22ZT-6-2.EPS" descr="id:2147512332;FounderCES">
            <a:extLst>
              <a:ext uri="{FF2B5EF4-FFF2-40B4-BE49-F238E27FC236}">
                <a16:creationId xmlns="" xmlns:a16="http://schemas.microsoft.com/office/drawing/2014/main" id="{C8947757-0D56-4A98-AA3E-1852676EE235}"/>
              </a:ext>
            </a:extLst>
          </p:cNvPr>
          <p:cNvPicPr/>
          <p:nvPr/>
        </p:nvPicPr>
        <p:blipFill>
          <a:blip r:embed="rId3"/>
          <a:stretch>
            <a:fillRect/>
          </a:stretch>
        </p:blipFill>
        <p:spPr>
          <a:xfrm>
            <a:off x="4517707" y="4210459"/>
            <a:ext cx="892493" cy="1846679"/>
          </a:xfrm>
          <a:prstGeom prst="rect">
            <a:avLst/>
          </a:prstGeom>
        </p:spPr>
      </p:pic>
    </p:spTree>
    <p:extLst>
      <p:ext uri="{BB962C8B-B14F-4D97-AF65-F5344CB8AC3E}">
        <p14:creationId xmlns:p14="http://schemas.microsoft.com/office/powerpoint/2010/main" val="198412622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矩形 13">
            <a:extLst>
              <a:ext uri="{FF2B5EF4-FFF2-40B4-BE49-F238E27FC236}">
                <a16:creationId xmlns="" xmlns:a16="http://schemas.microsoft.com/office/drawing/2014/main" id="{4C428A8C-D3DE-4E7B-AD67-44C27127D522}"/>
              </a:ext>
            </a:extLst>
          </p:cNvPr>
          <p:cNvSpPr/>
          <p:nvPr/>
        </p:nvSpPr>
        <p:spPr>
          <a:xfrm>
            <a:off x="9267824" y="0"/>
            <a:ext cx="194512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专题二十二  化学实验基础</a:t>
            </a:r>
          </a:p>
        </p:txBody>
      </p:sp>
      <p:sp>
        <p:nvSpPr>
          <p:cNvPr id="13" name="矩形 12">
            <a:extLst>
              <a:ext uri="{FF2B5EF4-FFF2-40B4-BE49-F238E27FC236}">
                <a16:creationId xmlns="" xmlns:a16="http://schemas.microsoft.com/office/drawing/2014/main" id="{DF0DDE4E-6CE9-4310-B4BF-80DFEA9AACE6}"/>
              </a:ext>
            </a:extLst>
          </p:cNvPr>
          <p:cNvSpPr/>
          <p:nvPr/>
        </p:nvSpPr>
        <p:spPr>
          <a:xfrm>
            <a:off x="234043" y="255610"/>
            <a:ext cx="11723913" cy="2677656"/>
          </a:xfrm>
          <a:prstGeom prst="rect">
            <a:avLst/>
          </a:prstGeom>
        </p:spPr>
        <p:txBody>
          <a:bodyPr wrap="square">
            <a:spAutoFit/>
          </a:bodyPr>
          <a:lstStyle/>
          <a:p>
            <a:pPr>
              <a:lnSpc>
                <a:spcPct val="150000"/>
              </a:lnSpc>
            </a:pPr>
            <a:r>
              <a:rPr lang="zh-CN" altLang="zh-CN" sz="2800" dirty="0"/>
              <a:t>图</a:t>
            </a:r>
            <a:r>
              <a:rPr lang="en-US" altLang="zh-CN" sz="2800" dirty="0"/>
              <a:t>1</a:t>
            </a:r>
            <a:r>
              <a:rPr lang="zh-CN" altLang="zh-CN" sz="2800" dirty="0"/>
              <a:t>的改进优点是能控制反应液的温度</a:t>
            </a:r>
            <a:r>
              <a:rPr lang="en-US" altLang="zh-CN" sz="2800" dirty="0"/>
              <a:t>,</a:t>
            </a:r>
            <a:r>
              <a:rPr lang="zh-CN" altLang="zh-CN" sz="2800" dirty="0"/>
              <a:t>图</a:t>
            </a:r>
            <a:r>
              <a:rPr lang="en-US" altLang="zh-CN" sz="2800" dirty="0"/>
              <a:t>2</a:t>
            </a:r>
            <a:r>
              <a:rPr lang="zh-CN" altLang="zh-CN" sz="2800" dirty="0"/>
              <a:t>的改进优点是使圆底烧瓶和分液漏斗中的气体压强相等</a:t>
            </a:r>
            <a:r>
              <a:rPr lang="en-US" altLang="zh-CN" sz="2800" dirty="0"/>
              <a:t>,</a:t>
            </a:r>
            <a:r>
              <a:rPr lang="zh-CN" altLang="zh-CN" sz="2800" dirty="0"/>
              <a:t>便于液体流下。</a:t>
            </a:r>
          </a:p>
          <a:p>
            <a:pPr>
              <a:lnSpc>
                <a:spcPct val="150000"/>
              </a:lnSpc>
            </a:pPr>
            <a:r>
              <a:rPr lang="en-US" altLang="zh-CN" sz="2800" dirty="0"/>
              <a:t>(3)“</a:t>
            </a:r>
            <a:r>
              <a:rPr lang="zh-CN" altLang="zh-CN" sz="2800" dirty="0"/>
              <a:t>块状固体</a:t>
            </a:r>
            <a:r>
              <a:rPr lang="en-US" altLang="zh-CN" sz="2800" dirty="0"/>
              <a:t>+</a:t>
            </a:r>
            <a:r>
              <a:rPr lang="zh-CN" altLang="zh-CN" sz="2800" dirty="0"/>
              <a:t>液体</a:t>
            </a:r>
            <a:r>
              <a:rPr lang="en-US" altLang="zh-CN" sz="2800" dirty="0"/>
              <a:t>”</a:t>
            </a:r>
            <a:r>
              <a:rPr lang="zh-CN" altLang="zh-CN" sz="2800" dirty="0"/>
              <a:t>制气装置的创新</a:t>
            </a:r>
          </a:p>
          <a:p>
            <a:pPr>
              <a:lnSpc>
                <a:spcPct val="150000"/>
              </a:lnSpc>
            </a:pPr>
            <a:endParaRPr lang="zh-CN" altLang="zh-CN" sz="2800" dirty="0"/>
          </a:p>
        </p:txBody>
      </p:sp>
      <p:graphicFrame>
        <p:nvGraphicFramePr>
          <p:cNvPr id="2" name="表格 1">
            <a:extLst>
              <a:ext uri="{FF2B5EF4-FFF2-40B4-BE49-F238E27FC236}">
                <a16:creationId xmlns="" xmlns:a16="http://schemas.microsoft.com/office/drawing/2014/main" id="{7E4FF20A-8E65-46D3-9453-E5A4F889D6D0}"/>
              </a:ext>
            </a:extLst>
          </p:cNvPr>
          <p:cNvGraphicFramePr>
            <a:graphicFrameLocks noGrp="1"/>
          </p:cNvGraphicFramePr>
          <p:nvPr>
            <p:extLst>
              <p:ext uri="{D42A27DB-BD31-4B8C-83A1-F6EECF244321}">
                <p14:modId xmlns:p14="http://schemas.microsoft.com/office/powerpoint/2010/main" val="3835212572"/>
              </p:ext>
            </p:extLst>
          </p:nvPr>
        </p:nvGraphicFramePr>
        <p:xfrm>
          <a:off x="412750" y="2331000"/>
          <a:ext cx="11301386" cy="2677656"/>
        </p:xfrm>
        <a:graphic>
          <a:graphicData uri="http://schemas.openxmlformats.org/drawingml/2006/table">
            <a:tbl>
              <a:tblPr firstRow="1" firstCol="1" bandRow="1">
                <a:tableStyleId>{5C22544A-7EE6-4342-B048-85BDC9FD1C3A}</a:tableStyleId>
              </a:tblPr>
              <a:tblGrid>
                <a:gridCol w="2796909">
                  <a:extLst>
                    <a:ext uri="{9D8B030D-6E8A-4147-A177-3AD203B41FA5}">
                      <a16:colId xmlns="" xmlns:a16="http://schemas.microsoft.com/office/drawing/2014/main" val="683803314"/>
                    </a:ext>
                  </a:extLst>
                </a:gridCol>
                <a:gridCol w="8504477">
                  <a:extLst>
                    <a:ext uri="{9D8B030D-6E8A-4147-A177-3AD203B41FA5}">
                      <a16:colId xmlns="" xmlns:a16="http://schemas.microsoft.com/office/drawing/2014/main" val="757657254"/>
                    </a:ext>
                  </a:extLst>
                </a:gridCol>
              </a:tblGrid>
              <a:tr h="2677656">
                <a:tc>
                  <a:txBody>
                    <a:bodyPr/>
                    <a:lstStyle/>
                    <a:p>
                      <a:pPr algn="ctr">
                        <a:lnSpc>
                          <a:spcPct val="150000"/>
                        </a:lnSpc>
                        <a:spcAft>
                          <a:spcPts val="0"/>
                        </a:spcAft>
                      </a:pPr>
                      <a:endParaRPr lang="en-US" sz="28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50000"/>
                        </a:lnSpc>
                        <a:spcAft>
                          <a:spcPts val="0"/>
                        </a:spcAft>
                      </a:pPr>
                      <a:r>
                        <a:rPr lang="zh-CN" sz="2800" b="0" dirty="0">
                          <a:solidFill>
                            <a:schemeClr val="tx1"/>
                          </a:solidFill>
                          <a:effectLst/>
                        </a:rPr>
                        <a:t>大试管里的小试管中盛有液体反应物</a:t>
                      </a:r>
                      <a:r>
                        <a:rPr lang="en-US" sz="2800" b="0" dirty="0">
                          <a:solidFill>
                            <a:schemeClr val="tx1"/>
                          </a:solidFill>
                          <a:effectLst/>
                        </a:rPr>
                        <a:t>,</a:t>
                      </a:r>
                      <a:r>
                        <a:rPr lang="zh-CN" sz="2800" b="0" dirty="0">
                          <a:solidFill>
                            <a:schemeClr val="tx1"/>
                          </a:solidFill>
                          <a:effectLst/>
                        </a:rPr>
                        <a:t>起液封的作用</a:t>
                      </a:r>
                      <a:r>
                        <a:rPr lang="en-US" sz="2800" b="0" dirty="0">
                          <a:solidFill>
                            <a:schemeClr val="tx1"/>
                          </a:solidFill>
                          <a:effectLst/>
                        </a:rPr>
                        <a:t>,</a:t>
                      </a:r>
                      <a:r>
                        <a:rPr lang="zh-CN" sz="2800" b="0" dirty="0">
                          <a:solidFill>
                            <a:schemeClr val="tx1"/>
                          </a:solidFill>
                          <a:effectLst/>
                        </a:rPr>
                        <a:t>防止气体从长颈漏斗口逸出</a:t>
                      </a:r>
                      <a:r>
                        <a:rPr lang="en-US" sz="2800" b="0" dirty="0">
                          <a:solidFill>
                            <a:schemeClr val="tx1"/>
                          </a:solidFill>
                          <a:effectLst/>
                        </a:rPr>
                        <a:t>,</a:t>
                      </a:r>
                      <a:r>
                        <a:rPr lang="zh-CN" sz="2800" b="0" dirty="0">
                          <a:solidFill>
                            <a:schemeClr val="tx1"/>
                          </a:solidFill>
                          <a:effectLst/>
                        </a:rPr>
                        <a:t>这样设计可节约试剂</a:t>
                      </a:r>
                      <a:endParaRPr lang="zh-CN" sz="2800" b="0" dirty="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657192004"/>
                  </a:ext>
                </a:extLst>
              </a:tr>
            </a:tbl>
          </a:graphicData>
        </a:graphic>
      </p:graphicFrame>
      <p:pic>
        <p:nvPicPr>
          <p:cNvPr id="103425" name="ZT22ZT-7.EPS">
            <a:extLst>
              <a:ext uri="{FF2B5EF4-FFF2-40B4-BE49-F238E27FC236}">
                <a16:creationId xmlns="" xmlns:a16="http://schemas.microsoft.com/office/drawing/2014/main" id="{1691F11A-1286-4BEE-B414-760F5B0D24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8400" y="2629221"/>
            <a:ext cx="1288370" cy="2081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140787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矩形 13">
            <a:extLst>
              <a:ext uri="{FF2B5EF4-FFF2-40B4-BE49-F238E27FC236}">
                <a16:creationId xmlns="" xmlns:a16="http://schemas.microsoft.com/office/drawing/2014/main" id="{4C428A8C-D3DE-4E7B-AD67-44C27127D522}"/>
              </a:ext>
            </a:extLst>
          </p:cNvPr>
          <p:cNvSpPr/>
          <p:nvPr/>
        </p:nvSpPr>
        <p:spPr>
          <a:xfrm>
            <a:off x="9267824" y="0"/>
            <a:ext cx="194512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专题二十二  化学实验基础</a:t>
            </a:r>
          </a:p>
        </p:txBody>
      </p:sp>
      <p:sp>
        <p:nvSpPr>
          <p:cNvPr id="13" name="矩形 12">
            <a:extLst>
              <a:ext uri="{FF2B5EF4-FFF2-40B4-BE49-F238E27FC236}">
                <a16:creationId xmlns="" xmlns:a16="http://schemas.microsoft.com/office/drawing/2014/main" id="{DF0DDE4E-6CE9-4310-B4BF-80DFEA9AACE6}"/>
              </a:ext>
            </a:extLst>
          </p:cNvPr>
          <p:cNvSpPr/>
          <p:nvPr/>
        </p:nvSpPr>
        <p:spPr>
          <a:xfrm>
            <a:off x="234043" y="255610"/>
            <a:ext cx="11723913" cy="3323987"/>
          </a:xfrm>
          <a:prstGeom prst="rect">
            <a:avLst/>
          </a:prstGeom>
        </p:spPr>
        <p:txBody>
          <a:bodyPr wrap="square">
            <a:spAutoFit/>
          </a:bodyPr>
          <a:lstStyle/>
          <a:p>
            <a:pPr>
              <a:lnSpc>
                <a:spcPct val="150000"/>
              </a:lnSpc>
            </a:pPr>
            <a:r>
              <a:rPr lang="zh-CN" altLang="zh-CN" sz="2800" b="1" dirty="0">
                <a:solidFill>
                  <a:srgbClr val="DA251C"/>
                </a:solidFill>
              </a:rPr>
              <a:t>示例</a:t>
            </a:r>
            <a:r>
              <a:rPr lang="en-US" altLang="zh-CN" sz="2800" b="1" dirty="0">
                <a:solidFill>
                  <a:srgbClr val="DA251C"/>
                </a:solidFill>
              </a:rPr>
              <a:t>2</a:t>
            </a:r>
            <a:r>
              <a:rPr lang="zh-CN" altLang="zh-CN" sz="2800" dirty="0"/>
              <a:t>　氢还原法是指在高温下用</a:t>
            </a:r>
            <a:r>
              <a:rPr lang="en-US" altLang="zh-CN" sz="2800" dirty="0"/>
              <a:t>H</a:t>
            </a:r>
            <a:r>
              <a:rPr lang="en-US" altLang="zh-CN" sz="2800" baseline="-25000" dirty="0"/>
              <a:t>2</a:t>
            </a:r>
            <a:r>
              <a:rPr lang="zh-CN" altLang="zh-CN" sz="2800" dirty="0"/>
              <a:t>还原金属氧化物以制取金属的方法。该方法制备的产品纯度较高</a:t>
            </a:r>
            <a:r>
              <a:rPr lang="en-US" altLang="zh-CN" sz="2800" dirty="0"/>
              <a:t>,</a:t>
            </a:r>
            <a:r>
              <a:rPr lang="zh-CN" altLang="zh-CN" sz="2800" dirty="0"/>
              <a:t>广泛用于钨、钼、钴、铁、锗的生产。实验室用</a:t>
            </a:r>
            <a:r>
              <a:rPr lang="en-US" altLang="zh-CN" sz="2800" dirty="0"/>
              <a:t>Zn</a:t>
            </a:r>
            <a:r>
              <a:rPr lang="zh-CN" altLang="zh-CN" sz="2800" dirty="0"/>
              <a:t>粒</a:t>
            </a:r>
            <a:r>
              <a:rPr lang="en-US" altLang="zh-CN" sz="2800" dirty="0"/>
              <a:t>(Zn</a:t>
            </a:r>
            <a:r>
              <a:rPr lang="zh-CN" altLang="zh-CN" sz="2800" dirty="0"/>
              <a:t>粒中含少量硫化锌杂质</a:t>
            </a:r>
            <a:r>
              <a:rPr lang="en-US" altLang="zh-CN" sz="2800" dirty="0"/>
              <a:t>,</a:t>
            </a:r>
            <a:r>
              <a:rPr lang="zh-CN" altLang="zh-CN" sz="2800" dirty="0"/>
              <a:t>焦性没食子酸溶液用于吸收少量氧气</a:t>
            </a:r>
            <a:r>
              <a:rPr lang="en-US" altLang="zh-CN" sz="2800" dirty="0"/>
              <a:t>)</a:t>
            </a:r>
            <a:r>
              <a:rPr lang="zh-CN" altLang="zh-CN" sz="2800" dirty="0"/>
              <a:t>和稀硫酸反应制</a:t>
            </a:r>
            <a:r>
              <a:rPr lang="en-US" altLang="zh-CN" sz="2800" dirty="0"/>
              <a:t>H</a:t>
            </a:r>
            <a:r>
              <a:rPr lang="en-US" altLang="zh-CN" sz="2800" baseline="-25000" dirty="0"/>
              <a:t>2</a:t>
            </a:r>
            <a:r>
              <a:rPr lang="en-US" altLang="zh-CN" sz="2800" dirty="0"/>
              <a:t>,</a:t>
            </a:r>
            <a:r>
              <a:rPr lang="zh-CN" altLang="zh-CN" sz="2800" dirty="0"/>
              <a:t>并用</a:t>
            </a:r>
            <a:r>
              <a:rPr lang="en-US" altLang="zh-CN" sz="2800" dirty="0"/>
              <a:t>H</a:t>
            </a:r>
            <a:r>
              <a:rPr lang="en-US" altLang="zh-CN" sz="2800" baseline="-25000" dirty="0"/>
              <a:t>2</a:t>
            </a:r>
            <a:r>
              <a:rPr lang="zh-CN" altLang="zh-CN" sz="2800" dirty="0"/>
              <a:t>还原</a:t>
            </a:r>
            <a:r>
              <a:rPr lang="en-US" altLang="zh-CN" sz="2800" dirty="0"/>
              <a:t>MoO</a:t>
            </a:r>
            <a:r>
              <a:rPr lang="en-US" altLang="zh-CN" sz="2800" baseline="-25000" dirty="0"/>
              <a:t>2</a:t>
            </a:r>
            <a:r>
              <a:rPr lang="zh-CN" altLang="zh-CN" sz="2800" dirty="0"/>
              <a:t>制</a:t>
            </a:r>
            <a:r>
              <a:rPr lang="en-US" altLang="zh-CN" sz="2800" dirty="0"/>
              <a:t>Mo</a:t>
            </a:r>
            <a:r>
              <a:rPr lang="zh-CN" altLang="zh-CN" sz="2800" dirty="0"/>
              <a:t>的装置如图所示</a:t>
            </a:r>
            <a:r>
              <a:rPr lang="en-US" altLang="zh-CN" sz="2800" dirty="0"/>
              <a:t>,</a:t>
            </a:r>
            <a:r>
              <a:rPr lang="zh-CN" altLang="zh-CN" sz="2800" dirty="0"/>
              <a:t>完成下列问题。</a:t>
            </a:r>
            <a:endParaRPr lang="en-US" altLang="zh-CN" sz="2800" dirty="0"/>
          </a:p>
          <a:p>
            <a:pPr>
              <a:lnSpc>
                <a:spcPct val="150000"/>
              </a:lnSpc>
            </a:pPr>
            <a:endParaRPr lang="zh-CN" altLang="zh-CN" sz="2800" dirty="0"/>
          </a:p>
        </p:txBody>
      </p:sp>
      <p:pic>
        <p:nvPicPr>
          <p:cNvPr id="15" name="LYJDYHXSJZ-32.jpg" descr="id:2147512354;FounderCES">
            <a:extLst>
              <a:ext uri="{FF2B5EF4-FFF2-40B4-BE49-F238E27FC236}">
                <a16:creationId xmlns="" xmlns:a16="http://schemas.microsoft.com/office/drawing/2014/main" id="{5DDC5135-272F-4429-842C-3CC0A357695C}"/>
              </a:ext>
            </a:extLst>
          </p:cNvPr>
          <p:cNvPicPr/>
          <p:nvPr/>
        </p:nvPicPr>
        <p:blipFill>
          <a:blip r:embed="rId2"/>
          <a:stretch>
            <a:fillRect/>
          </a:stretch>
        </p:blipFill>
        <p:spPr>
          <a:xfrm>
            <a:off x="1116010" y="2938462"/>
            <a:ext cx="9959980" cy="3323986"/>
          </a:xfrm>
          <a:prstGeom prst="rect">
            <a:avLst/>
          </a:prstGeom>
        </p:spPr>
      </p:pic>
    </p:spTree>
    <p:extLst>
      <p:ext uri="{BB962C8B-B14F-4D97-AF65-F5344CB8AC3E}">
        <p14:creationId xmlns:p14="http://schemas.microsoft.com/office/powerpoint/2010/main" val="52364975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矩形 13">
            <a:extLst>
              <a:ext uri="{FF2B5EF4-FFF2-40B4-BE49-F238E27FC236}">
                <a16:creationId xmlns="" xmlns:a16="http://schemas.microsoft.com/office/drawing/2014/main" id="{4C428A8C-D3DE-4E7B-AD67-44C27127D522}"/>
              </a:ext>
            </a:extLst>
          </p:cNvPr>
          <p:cNvSpPr/>
          <p:nvPr/>
        </p:nvSpPr>
        <p:spPr>
          <a:xfrm>
            <a:off x="9267824" y="0"/>
            <a:ext cx="194512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专题二十二  化学实验基础</a:t>
            </a:r>
          </a:p>
        </p:txBody>
      </p:sp>
      <p:sp>
        <p:nvSpPr>
          <p:cNvPr id="13" name="矩形 12">
            <a:extLst>
              <a:ext uri="{FF2B5EF4-FFF2-40B4-BE49-F238E27FC236}">
                <a16:creationId xmlns="" xmlns:a16="http://schemas.microsoft.com/office/drawing/2014/main" id="{DF0DDE4E-6CE9-4310-B4BF-80DFEA9AACE6}"/>
              </a:ext>
            </a:extLst>
          </p:cNvPr>
          <p:cNvSpPr/>
          <p:nvPr/>
        </p:nvSpPr>
        <p:spPr>
          <a:xfrm>
            <a:off x="234043" y="255610"/>
            <a:ext cx="11723913" cy="4616648"/>
          </a:xfrm>
          <a:prstGeom prst="rect">
            <a:avLst/>
          </a:prstGeom>
        </p:spPr>
        <p:txBody>
          <a:bodyPr wrap="square">
            <a:spAutoFit/>
          </a:bodyPr>
          <a:lstStyle/>
          <a:p>
            <a:pPr>
              <a:lnSpc>
                <a:spcPct val="150000"/>
              </a:lnSpc>
            </a:pPr>
            <a:r>
              <a:rPr lang="en-US" altLang="zh-CN" sz="2800" dirty="0"/>
              <a:t>(1)</a:t>
            </a:r>
            <a:r>
              <a:rPr lang="zh-CN" altLang="zh-CN" sz="2800" dirty="0"/>
              <a:t>使用启普发生器制备的</a:t>
            </a:r>
            <a:r>
              <a:rPr lang="en-US" altLang="zh-CN" sz="2800" dirty="0"/>
              <a:t>H</a:t>
            </a:r>
            <a:r>
              <a:rPr lang="en-US" altLang="zh-CN" sz="2800" baseline="-25000" dirty="0"/>
              <a:t>2</a:t>
            </a:r>
            <a:r>
              <a:rPr lang="zh-CN" altLang="zh-CN" sz="2800" dirty="0"/>
              <a:t>中所含的杂质为</a:t>
            </a:r>
            <a:r>
              <a:rPr lang="zh-CN" altLang="zh-CN" sz="2800" u="sng" dirty="0"/>
              <a:t>　　　　　　</a:t>
            </a:r>
            <a:r>
              <a:rPr lang="en-US" altLang="zh-CN" sz="2800" dirty="0"/>
              <a:t>(</a:t>
            </a:r>
            <a:r>
              <a:rPr lang="zh-CN" altLang="zh-CN" sz="2800" dirty="0"/>
              <a:t>写化学式</a:t>
            </a:r>
            <a:r>
              <a:rPr lang="en-US" altLang="zh-CN" sz="2800" dirty="0"/>
              <a:t>),</a:t>
            </a:r>
            <a:r>
              <a:rPr lang="zh-CN" altLang="zh-CN" sz="2800" dirty="0"/>
              <a:t>若用焦性没食子酸、浓硫酸、</a:t>
            </a:r>
            <a:r>
              <a:rPr lang="en-US" altLang="zh-CN" sz="2800" dirty="0" err="1"/>
              <a:t>NaOH</a:t>
            </a:r>
            <a:r>
              <a:rPr lang="zh-CN" altLang="zh-CN" sz="2800" dirty="0"/>
              <a:t>溶液分别除去上述杂质</a:t>
            </a:r>
            <a:r>
              <a:rPr lang="en-US" altLang="zh-CN" sz="2800" dirty="0"/>
              <a:t>,①②③</a:t>
            </a:r>
            <a:r>
              <a:rPr lang="zh-CN" altLang="zh-CN" sz="2800" dirty="0"/>
              <a:t>的顺序为</a:t>
            </a:r>
            <a:r>
              <a:rPr lang="zh-CN" altLang="zh-CN" sz="2800" u="sng" dirty="0"/>
              <a:t>　　</a:t>
            </a:r>
            <a:r>
              <a:rPr lang="en-US" altLang="zh-CN" sz="2800" u="sng" dirty="0" smtClean="0"/>
              <a:t>    </a:t>
            </a:r>
            <a:r>
              <a:rPr lang="zh-CN" altLang="zh-CN" sz="2800" u="sng" dirty="0"/>
              <a:t>　</a:t>
            </a:r>
            <a:r>
              <a:rPr lang="zh-CN" altLang="zh-CN" sz="2800" dirty="0"/>
              <a:t>。</a:t>
            </a:r>
            <a:r>
              <a:rPr lang="en-US" altLang="zh-CN" sz="2800" dirty="0"/>
              <a:t> </a:t>
            </a:r>
            <a:endParaRPr lang="zh-CN" altLang="zh-CN" sz="2800" dirty="0"/>
          </a:p>
          <a:p>
            <a:pPr>
              <a:lnSpc>
                <a:spcPct val="150000"/>
              </a:lnSpc>
            </a:pPr>
            <a:r>
              <a:rPr lang="en-US" altLang="zh-CN" sz="2800" dirty="0"/>
              <a:t>(2)</a:t>
            </a:r>
            <a:r>
              <a:rPr lang="zh-CN" altLang="zh-CN" sz="2800" dirty="0"/>
              <a:t>装置</a:t>
            </a:r>
            <a:r>
              <a:rPr lang="en-US" altLang="zh-CN" sz="2800" dirty="0"/>
              <a:t>④</a:t>
            </a:r>
            <a:r>
              <a:rPr lang="zh-CN" altLang="zh-CN" sz="2800" dirty="0"/>
              <a:t>玻璃仪器的名称为</a:t>
            </a:r>
            <a:r>
              <a:rPr lang="zh-CN" altLang="zh-CN" sz="2800" u="sng" dirty="0"/>
              <a:t>　　　　　</a:t>
            </a:r>
            <a:r>
              <a:rPr lang="en-US" altLang="zh-CN" sz="2800" dirty="0"/>
              <a:t>,</a:t>
            </a:r>
            <a:r>
              <a:rPr lang="zh-CN" altLang="zh-CN" sz="2800" dirty="0"/>
              <a:t>用酒精喷灯加热时</a:t>
            </a:r>
            <a:r>
              <a:rPr lang="en-US" altLang="zh-CN" sz="2800" dirty="0"/>
              <a:t>,</a:t>
            </a:r>
            <a:r>
              <a:rPr lang="zh-CN" altLang="zh-CN" sz="2800" dirty="0"/>
              <a:t>该玻璃仪器中发生的化学反应方程式为</a:t>
            </a:r>
            <a:r>
              <a:rPr lang="zh-CN" altLang="zh-CN" sz="2800" u="sng" dirty="0"/>
              <a:t>　</a:t>
            </a:r>
            <a:r>
              <a:rPr lang="en-US" altLang="zh-CN" sz="2800" u="sng" dirty="0" smtClean="0"/>
              <a:t>                 </a:t>
            </a:r>
            <a:r>
              <a:rPr lang="zh-CN" altLang="zh-CN" sz="2800" dirty="0" smtClean="0"/>
              <a:t>。</a:t>
            </a:r>
            <a:r>
              <a:rPr lang="en-US" altLang="zh-CN" sz="2800" dirty="0"/>
              <a:t> </a:t>
            </a:r>
            <a:endParaRPr lang="zh-CN" altLang="zh-CN" sz="2800" dirty="0"/>
          </a:p>
          <a:p>
            <a:pPr>
              <a:lnSpc>
                <a:spcPct val="150000"/>
              </a:lnSpc>
            </a:pPr>
            <a:r>
              <a:rPr lang="en-US" altLang="zh-CN" sz="2800" dirty="0"/>
              <a:t>(3)</a:t>
            </a:r>
            <a:r>
              <a:rPr lang="zh-CN" altLang="zh-CN" sz="2800" dirty="0"/>
              <a:t>反应结束时的操作为</a:t>
            </a:r>
            <a:r>
              <a:rPr lang="zh-CN" altLang="zh-CN" sz="2800" u="sng" dirty="0"/>
              <a:t>　</a:t>
            </a:r>
            <a:r>
              <a:rPr lang="en-US" altLang="zh-CN" sz="2800" u="sng" dirty="0" smtClean="0"/>
              <a:t>             </a:t>
            </a:r>
            <a:r>
              <a:rPr lang="zh-CN" altLang="zh-CN" sz="2800" dirty="0" smtClean="0"/>
              <a:t>。</a:t>
            </a:r>
            <a:r>
              <a:rPr lang="en-US" altLang="zh-CN" sz="2800" dirty="0"/>
              <a:t> </a:t>
            </a:r>
            <a:endParaRPr lang="zh-CN" altLang="zh-CN" sz="2800" dirty="0"/>
          </a:p>
          <a:p>
            <a:pPr>
              <a:lnSpc>
                <a:spcPct val="150000"/>
              </a:lnSpc>
            </a:pPr>
            <a:r>
              <a:rPr lang="en-US" altLang="zh-CN" sz="2800" dirty="0"/>
              <a:t>(4)</a:t>
            </a:r>
            <a:r>
              <a:rPr lang="zh-CN" altLang="zh-CN" sz="2800" dirty="0"/>
              <a:t>该套装置在实验安全上存在的缺陷是</a:t>
            </a:r>
            <a:r>
              <a:rPr lang="zh-CN" altLang="zh-CN" sz="2800" u="sng" dirty="0"/>
              <a:t>　</a:t>
            </a:r>
            <a:r>
              <a:rPr lang="en-US" altLang="zh-CN" sz="2800" u="sng" dirty="0" smtClean="0"/>
              <a:t>                         </a:t>
            </a:r>
            <a:r>
              <a:rPr lang="zh-CN" altLang="zh-CN" sz="2800" dirty="0" smtClean="0"/>
              <a:t>。</a:t>
            </a:r>
            <a:r>
              <a:rPr lang="en-US" altLang="zh-CN" sz="2800" dirty="0"/>
              <a:t> </a:t>
            </a:r>
            <a:endParaRPr lang="zh-CN" altLang="zh-CN" sz="2800" dirty="0"/>
          </a:p>
        </p:txBody>
      </p:sp>
    </p:spTree>
    <p:extLst>
      <p:ext uri="{BB962C8B-B14F-4D97-AF65-F5344CB8AC3E}">
        <p14:creationId xmlns:p14="http://schemas.microsoft.com/office/powerpoint/2010/main" val="37268763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34043" y="961573"/>
            <a:ext cx="11723913" cy="5186869"/>
          </a:xfrm>
          <a:prstGeom prst="rect">
            <a:avLst/>
          </a:prstGeom>
        </p:spPr>
        <p:txBody>
          <a:bodyPr wrap="square">
            <a:spAutoFit/>
          </a:bodyPr>
          <a:lstStyle/>
          <a:p>
            <a:pPr>
              <a:lnSpc>
                <a:spcPct val="150000"/>
              </a:lnSpc>
            </a:pPr>
            <a:r>
              <a:rPr lang="zh-CN" altLang="en-US" sz="2800" b="1" dirty="0">
                <a:latin typeface="+mn-ea"/>
              </a:rPr>
              <a:t>考情分析</a:t>
            </a:r>
            <a:r>
              <a:rPr lang="zh-CN" altLang="en-US" sz="2800" dirty="0">
                <a:latin typeface="+mn-ea"/>
              </a:rPr>
              <a:t>　</a:t>
            </a:r>
            <a:r>
              <a:rPr lang="en-US" altLang="zh-CN" sz="2800" dirty="0">
                <a:latin typeface="+mn-ea"/>
              </a:rPr>
              <a:t>(1)</a:t>
            </a:r>
            <a:r>
              <a:rPr lang="zh-CN" altLang="en-US" sz="2800" dirty="0">
                <a:latin typeface="+mn-ea"/>
              </a:rPr>
              <a:t>在选择题中</a:t>
            </a:r>
            <a:r>
              <a:rPr lang="en-US" altLang="zh-CN" sz="2800" dirty="0">
                <a:latin typeface="+mn-ea"/>
              </a:rPr>
              <a:t>,</a:t>
            </a:r>
            <a:r>
              <a:rPr lang="zh-CN" altLang="en-US" sz="2800" dirty="0">
                <a:latin typeface="+mn-ea"/>
              </a:rPr>
              <a:t>高考常以教材中出现过的实验仪器、重要的实验装置图为素材</a:t>
            </a:r>
            <a:r>
              <a:rPr lang="en-US" altLang="zh-CN" sz="2800" dirty="0">
                <a:latin typeface="+mn-ea"/>
              </a:rPr>
              <a:t>,</a:t>
            </a:r>
            <a:r>
              <a:rPr lang="zh-CN" altLang="en-US" sz="2800" dirty="0">
                <a:latin typeface="+mn-ea"/>
              </a:rPr>
              <a:t>考查仪器的正确选择、规范操作、正确连接及仪器中试剂的正确选择</a:t>
            </a:r>
            <a:r>
              <a:rPr lang="en-US" altLang="zh-CN" sz="2800" dirty="0">
                <a:latin typeface="+mn-ea"/>
              </a:rPr>
              <a:t>;</a:t>
            </a:r>
            <a:r>
              <a:rPr lang="zh-CN" altLang="en-US" sz="2800" dirty="0">
                <a:latin typeface="+mn-ea"/>
              </a:rPr>
              <a:t>将物质的制备原理、仪器的规范使用、仪器的正确组装等联系在一起</a:t>
            </a:r>
            <a:r>
              <a:rPr lang="en-US" altLang="zh-CN" sz="2800" dirty="0">
                <a:latin typeface="+mn-ea"/>
              </a:rPr>
              <a:t>,</a:t>
            </a:r>
            <a:r>
              <a:rPr lang="zh-CN" altLang="en-US" sz="2800" dirty="0">
                <a:latin typeface="+mn-ea"/>
              </a:rPr>
              <a:t>考查考生的实验基本操作和仪器的使用等实验基本技能</a:t>
            </a:r>
            <a:r>
              <a:rPr lang="en-US" altLang="zh-CN" sz="2800" dirty="0">
                <a:latin typeface="+mn-ea"/>
              </a:rPr>
              <a:t>,</a:t>
            </a:r>
            <a:r>
              <a:rPr lang="zh-CN" altLang="en-US" sz="2800" dirty="0">
                <a:latin typeface="+mn-ea"/>
              </a:rPr>
              <a:t>分值为</a:t>
            </a:r>
            <a:r>
              <a:rPr lang="en-US" altLang="zh-CN" sz="2800" dirty="0">
                <a:latin typeface="+mn-ea"/>
              </a:rPr>
              <a:t>6</a:t>
            </a:r>
            <a:r>
              <a:rPr lang="zh-CN" altLang="en-US" sz="2800" dirty="0">
                <a:latin typeface="+mn-ea"/>
              </a:rPr>
              <a:t>分。</a:t>
            </a:r>
            <a:r>
              <a:rPr lang="en-US" altLang="zh-CN" sz="2800" dirty="0">
                <a:latin typeface="+mn-ea"/>
              </a:rPr>
              <a:t>(2)</a:t>
            </a:r>
            <a:r>
              <a:rPr lang="zh-CN" altLang="en-US" sz="2800" dirty="0">
                <a:latin typeface="+mn-ea"/>
              </a:rPr>
              <a:t>在非选择题中</a:t>
            </a:r>
            <a:r>
              <a:rPr lang="en-US" altLang="zh-CN" sz="2800" dirty="0">
                <a:latin typeface="+mn-ea"/>
              </a:rPr>
              <a:t>,</a:t>
            </a:r>
            <a:r>
              <a:rPr lang="zh-CN" altLang="en-US" sz="2800" dirty="0">
                <a:latin typeface="+mn-ea"/>
              </a:rPr>
              <a:t>常与化学实验探究、分离提纯等知识联系在一起</a:t>
            </a:r>
            <a:r>
              <a:rPr lang="en-US" altLang="zh-CN" sz="2800" dirty="0">
                <a:latin typeface="+mn-ea"/>
              </a:rPr>
              <a:t>,</a:t>
            </a:r>
            <a:r>
              <a:rPr lang="zh-CN" altLang="en-US" sz="2800" dirty="0">
                <a:latin typeface="+mn-ea"/>
              </a:rPr>
              <a:t>考查考生“绘制和识别典型的实验仪器、装置图”的基本化学素养</a:t>
            </a:r>
            <a:r>
              <a:rPr lang="en-US" altLang="zh-CN" sz="2800" dirty="0">
                <a:latin typeface="+mn-ea"/>
              </a:rPr>
              <a:t>,</a:t>
            </a:r>
            <a:r>
              <a:rPr lang="zh-CN" altLang="en-US" sz="2800" dirty="0">
                <a:latin typeface="+mn-ea"/>
              </a:rPr>
              <a:t>分值为</a:t>
            </a:r>
            <a:r>
              <a:rPr lang="en-US" altLang="zh-CN" sz="2800" dirty="0">
                <a:latin typeface="+mn-ea"/>
              </a:rPr>
              <a:t>4~8</a:t>
            </a:r>
            <a:r>
              <a:rPr lang="zh-CN" altLang="en-US" sz="2800" dirty="0">
                <a:latin typeface="+mn-ea"/>
              </a:rPr>
              <a:t>分。</a:t>
            </a:r>
          </a:p>
          <a:p>
            <a:pPr>
              <a:lnSpc>
                <a:spcPct val="150000"/>
              </a:lnSpc>
            </a:pPr>
            <a:r>
              <a:rPr lang="zh-CN" altLang="en-US" sz="2800" b="1" dirty="0">
                <a:latin typeface="+mn-ea"/>
              </a:rPr>
              <a:t>命题预测</a:t>
            </a:r>
            <a:r>
              <a:rPr lang="zh-CN" altLang="en-US" sz="2800" dirty="0">
                <a:latin typeface="+mn-ea"/>
              </a:rPr>
              <a:t>　预计</a:t>
            </a:r>
            <a:r>
              <a:rPr lang="en-US" altLang="zh-CN" sz="2800" dirty="0">
                <a:latin typeface="+mn-ea"/>
              </a:rPr>
              <a:t>2019</a:t>
            </a:r>
            <a:r>
              <a:rPr lang="zh-CN" altLang="en-US" sz="2800" dirty="0">
                <a:latin typeface="+mn-ea"/>
              </a:rPr>
              <a:t>年高考依然会从典型仪器的使用、化学实验的规范操作等方面命题</a:t>
            </a:r>
            <a:r>
              <a:rPr lang="en-US" altLang="zh-CN" sz="2800" dirty="0">
                <a:latin typeface="+mn-ea"/>
              </a:rPr>
              <a:t>,</a:t>
            </a:r>
            <a:r>
              <a:rPr lang="zh-CN" altLang="en-US" sz="2800" dirty="0">
                <a:latin typeface="+mn-ea"/>
              </a:rPr>
              <a:t>考查考生对实验基本技能的掌握 </a:t>
            </a:r>
          </a:p>
        </p:txBody>
      </p:sp>
      <p:sp>
        <p:nvSpPr>
          <p:cNvPr id="5" name="矩形 4"/>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8" name="矩形 7"/>
          <p:cNvSpPr/>
          <p:nvPr/>
        </p:nvSpPr>
        <p:spPr>
          <a:xfrm>
            <a:off x="718457" y="0"/>
            <a:ext cx="27105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solidFill>
                  <a:srgbClr val="DA251C"/>
                </a:solidFill>
              </a:rPr>
              <a:t>命题分析预测</a:t>
            </a:r>
          </a:p>
        </p:txBody>
      </p:sp>
    </p:spTree>
    <p:extLst>
      <p:ext uri="{BB962C8B-B14F-4D97-AF65-F5344CB8AC3E}">
        <p14:creationId xmlns:p14="http://schemas.microsoft.com/office/powerpoint/2010/main" val="172022480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矩形 13">
            <a:extLst>
              <a:ext uri="{FF2B5EF4-FFF2-40B4-BE49-F238E27FC236}">
                <a16:creationId xmlns="" xmlns:a16="http://schemas.microsoft.com/office/drawing/2014/main" id="{4C428A8C-D3DE-4E7B-AD67-44C27127D522}"/>
              </a:ext>
            </a:extLst>
          </p:cNvPr>
          <p:cNvSpPr/>
          <p:nvPr/>
        </p:nvSpPr>
        <p:spPr>
          <a:xfrm>
            <a:off x="9267824" y="0"/>
            <a:ext cx="194512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专题二十二  化学实验基础</a:t>
            </a:r>
          </a:p>
        </p:txBody>
      </p:sp>
      <p:sp>
        <p:nvSpPr>
          <p:cNvPr id="13" name="矩形 12">
            <a:extLst>
              <a:ext uri="{FF2B5EF4-FFF2-40B4-BE49-F238E27FC236}">
                <a16:creationId xmlns="" xmlns:a16="http://schemas.microsoft.com/office/drawing/2014/main" id="{DF0DDE4E-6CE9-4310-B4BF-80DFEA9AACE6}"/>
              </a:ext>
            </a:extLst>
          </p:cNvPr>
          <p:cNvSpPr/>
          <p:nvPr/>
        </p:nvSpPr>
        <p:spPr>
          <a:xfrm>
            <a:off x="234043" y="198460"/>
            <a:ext cx="11723913" cy="6555641"/>
          </a:xfrm>
          <a:prstGeom prst="rect">
            <a:avLst/>
          </a:prstGeom>
        </p:spPr>
        <p:txBody>
          <a:bodyPr wrap="square">
            <a:spAutoFit/>
          </a:bodyPr>
          <a:lstStyle/>
          <a:p>
            <a:pPr>
              <a:lnSpc>
                <a:spcPct val="150000"/>
              </a:lnSpc>
            </a:pPr>
            <a:r>
              <a:rPr lang="zh-CN" altLang="zh-CN" sz="2800" b="1" dirty="0">
                <a:solidFill>
                  <a:srgbClr val="DA251C"/>
                </a:solidFill>
              </a:rPr>
              <a:t>解析</a:t>
            </a:r>
            <a:r>
              <a:rPr lang="zh-CN" altLang="zh-CN" sz="2800" dirty="0"/>
              <a:t>　</a:t>
            </a:r>
            <a:r>
              <a:rPr lang="en-US" altLang="zh-CN" sz="2800" dirty="0"/>
              <a:t>(1)</a:t>
            </a:r>
            <a:r>
              <a:rPr lang="zh-CN" altLang="zh-CN" sz="2800" dirty="0"/>
              <a:t>由</a:t>
            </a:r>
            <a:r>
              <a:rPr lang="en-US" altLang="zh-CN" sz="2800" dirty="0"/>
              <a:t>“Zn</a:t>
            </a:r>
            <a:r>
              <a:rPr lang="zh-CN" altLang="zh-CN" sz="2800" dirty="0"/>
              <a:t>粒中含少量硫化锌杂质</a:t>
            </a:r>
            <a:r>
              <a:rPr lang="en-US" altLang="zh-CN" sz="2800" dirty="0"/>
              <a:t>,</a:t>
            </a:r>
            <a:r>
              <a:rPr lang="zh-CN" altLang="zh-CN" sz="2800" dirty="0"/>
              <a:t>焦性没食子酸溶液用于吸收少量氧气</a:t>
            </a:r>
            <a:r>
              <a:rPr lang="en-US" altLang="zh-CN" sz="2800" dirty="0"/>
              <a:t>”,</a:t>
            </a:r>
            <a:r>
              <a:rPr lang="zh-CN" altLang="zh-CN" sz="2800" dirty="0"/>
              <a:t>可知制备的</a:t>
            </a:r>
            <a:r>
              <a:rPr lang="en-US" altLang="zh-CN" sz="2800" dirty="0"/>
              <a:t>H</a:t>
            </a:r>
            <a:r>
              <a:rPr lang="en-US" altLang="zh-CN" sz="2800" baseline="-25000" dirty="0"/>
              <a:t>2</a:t>
            </a:r>
            <a:r>
              <a:rPr lang="zh-CN" altLang="zh-CN" sz="2800" dirty="0"/>
              <a:t>中含有的杂质为</a:t>
            </a:r>
            <a:r>
              <a:rPr lang="en-US" altLang="zh-CN" sz="2800" dirty="0"/>
              <a:t>H</a:t>
            </a:r>
            <a:r>
              <a:rPr lang="en-US" altLang="zh-CN" sz="2800" baseline="-25000" dirty="0"/>
              <a:t>2</a:t>
            </a:r>
            <a:r>
              <a:rPr lang="en-US" altLang="zh-CN" sz="2800" dirty="0"/>
              <a:t>S</a:t>
            </a:r>
            <a:r>
              <a:rPr lang="zh-CN" altLang="zh-CN" sz="2800" dirty="0"/>
              <a:t>、</a:t>
            </a:r>
            <a:r>
              <a:rPr lang="en-US" altLang="zh-CN" sz="2800" dirty="0"/>
              <a:t>O</a:t>
            </a:r>
            <a:r>
              <a:rPr lang="en-US" altLang="zh-CN" sz="2800" baseline="-25000" dirty="0"/>
              <a:t>2</a:t>
            </a:r>
            <a:r>
              <a:rPr lang="zh-CN" altLang="zh-CN" sz="2800" dirty="0"/>
              <a:t>、</a:t>
            </a:r>
            <a:r>
              <a:rPr lang="en-US" altLang="zh-CN" sz="2800" dirty="0"/>
              <a:t>H</a:t>
            </a:r>
            <a:r>
              <a:rPr lang="en-US" altLang="zh-CN" sz="2800" baseline="-25000" dirty="0"/>
              <a:t>2</a:t>
            </a:r>
            <a:r>
              <a:rPr lang="en-US" altLang="zh-CN" sz="2800" dirty="0"/>
              <a:t>O,</a:t>
            </a:r>
            <a:r>
              <a:rPr lang="zh-CN" altLang="zh-CN" sz="2800" dirty="0"/>
              <a:t>除去杂质气体的装置顺序为</a:t>
            </a:r>
            <a:r>
              <a:rPr lang="en-US" altLang="zh-CN" sz="2800" dirty="0"/>
              <a:t>②③①</a:t>
            </a:r>
            <a:r>
              <a:rPr lang="zh-CN" altLang="zh-CN" sz="2800" dirty="0"/>
              <a:t>或</a:t>
            </a:r>
            <a:r>
              <a:rPr lang="en-US" altLang="zh-CN" sz="2800" dirty="0"/>
              <a:t>③②①</a:t>
            </a:r>
            <a:r>
              <a:rPr lang="zh-CN" altLang="zh-CN" sz="2800" dirty="0"/>
              <a:t>。</a:t>
            </a:r>
            <a:r>
              <a:rPr lang="en-US" altLang="zh-CN" sz="2800" dirty="0"/>
              <a:t>(2)</a:t>
            </a:r>
            <a:r>
              <a:rPr lang="zh-CN" altLang="zh-CN" sz="2800" dirty="0"/>
              <a:t>装置</a:t>
            </a:r>
            <a:r>
              <a:rPr lang="en-US" altLang="zh-CN" sz="2800" dirty="0"/>
              <a:t>④</a:t>
            </a:r>
            <a:r>
              <a:rPr lang="zh-CN" altLang="zh-CN" sz="2800" dirty="0"/>
              <a:t>中的玻璃仪器为硬质玻璃管</a:t>
            </a:r>
            <a:r>
              <a:rPr lang="en-US" altLang="zh-CN" sz="2800" dirty="0"/>
              <a:t>,</a:t>
            </a:r>
            <a:r>
              <a:rPr lang="zh-CN" altLang="zh-CN" sz="2800" dirty="0"/>
              <a:t>其中发生的反应为</a:t>
            </a:r>
            <a:r>
              <a:rPr lang="en-US" altLang="zh-CN" sz="2800" dirty="0"/>
              <a:t>H</a:t>
            </a:r>
            <a:r>
              <a:rPr lang="en-US" altLang="zh-CN" sz="2800" baseline="-25000" dirty="0"/>
              <a:t>2</a:t>
            </a:r>
            <a:r>
              <a:rPr lang="zh-CN" altLang="zh-CN" sz="2800" dirty="0"/>
              <a:t>还原</a:t>
            </a:r>
            <a:r>
              <a:rPr lang="en-US" altLang="zh-CN" sz="2800" dirty="0"/>
              <a:t>MoO</a:t>
            </a:r>
            <a:r>
              <a:rPr lang="en-US" altLang="zh-CN" sz="2800" baseline="-25000" dirty="0"/>
              <a:t>2</a:t>
            </a:r>
            <a:r>
              <a:rPr lang="zh-CN" altLang="zh-CN" sz="2800" dirty="0"/>
              <a:t>。</a:t>
            </a:r>
            <a:r>
              <a:rPr lang="en-US" altLang="zh-CN" sz="2800" dirty="0"/>
              <a:t>(3)</a:t>
            </a:r>
            <a:r>
              <a:rPr lang="zh-CN" altLang="zh-CN" sz="2800" dirty="0"/>
              <a:t>为防止还原生成的</a:t>
            </a:r>
            <a:r>
              <a:rPr lang="en-US" altLang="zh-CN" sz="2800" dirty="0"/>
              <a:t>Mo</a:t>
            </a:r>
            <a:r>
              <a:rPr lang="zh-CN" altLang="zh-CN" sz="2800" dirty="0"/>
              <a:t>在冷却时被装置右侧进入的空气氧化</a:t>
            </a:r>
            <a:r>
              <a:rPr lang="en-US" altLang="zh-CN" sz="2800" dirty="0"/>
              <a:t>,</a:t>
            </a:r>
            <a:r>
              <a:rPr lang="zh-CN" altLang="zh-CN" sz="2800" dirty="0"/>
              <a:t>应该先熄灭酒精喷灯</a:t>
            </a:r>
            <a:r>
              <a:rPr lang="en-US" altLang="zh-CN" sz="2800" dirty="0"/>
              <a:t>,</a:t>
            </a:r>
            <a:r>
              <a:rPr lang="zh-CN" altLang="zh-CN" sz="2800" dirty="0"/>
              <a:t>继续通入氢气</a:t>
            </a:r>
            <a:r>
              <a:rPr lang="en-US" altLang="zh-CN" sz="2800" dirty="0"/>
              <a:t>,</a:t>
            </a:r>
            <a:r>
              <a:rPr lang="zh-CN" altLang="zh-CN" sz="2800" dirty="0"/>
              <a:t>待</a:t>
            </a:r>
            <a:r>
              <a:rPr lang="en-US" altLang="zh-CN" sz="2800" dirty="0"/>
              <a:t>Mo</a:t>
            </a:r>
            <a:r>
              <a:rPr lang="zh-CN" altLang="zh-CN" sz="2800" dirty="0"/>
              <a:t>冷却后再停止通入氢气</a:t>
            </a:r>
            <a:r>
              <a:rPr lang="en-US" altLang="zh-CN" sz="2800" dirty="0"/>
              <a:t>(</a:t>
            </a:r>
            <a:r>
              <a:rPr lang="zh-CN" altLang="zh-CN" sz="2800" dirty="0"/>
              <a:t>关闭活塞</a:t>
            </a:r>
            <a:r>
              <a:rPr lang="en-US" altLang="zh-CN" sz="2800" dirty="0"/>
              <a:t>K)</a:t>
            </a:r>
            <a:r>
              <a:rPr lang="zh-CN" altLang="zh-CN" sz="2800" dirty="0"/>
              <a:t>。</a:t>
            </a:r>
            <a:r>
              <a:rPr lang="en-US" altLang="zh-CN" sz="2800" dirty="0"/>
              <a:t>(4)</a:t>
            </a:r>
            <a:r>
              <a:rPr lang="zh-CN" altLang="zh-CN" sz="2800" dirty="0"/>
              <a:t>硬质玻璃管右侧导出的气体中含有未反应的</a:t>
            </a:r>
            <a:r>
              <a:rPr lang="en-US" altLang="zh-CN" sz="2800" dirty="0"/>
              <a:t>H</a:t>
            </a:r>
            <a:r>
              <a:rPr lang="en-US" altLang="zh-CN" sz="2800" baseline="-25000" dirty="0"/>
              <a:t>2</a:t>
            </a:r>
            <a:r>
              <a:rPr lang="en-US" altLang="zh-CN" sz="2800" dirty="0"/>
              <a:t>,</a:t>
            </a:r>
            <a:r>
              <a:rPr lang="zh-CN" altLang="zh-CN" sz="2800" dirty="0"/>
              <a:t>需要点燃或收集才能消除实验安全隐患。</a:t>
            </a:r>
          </a:p>
          <a:p>
            <a:pPr>
              <a:lnSpc>
                <a:spcPct val="150000"/>
              </a:lnSpc>
            </a:pPr>
            <a:r>
              <a:rPr lang="zh-CN" altLang="zh-CN" sz="2800" b="1" dirty="0">
                <a:solidFill>
                  <a:srgbClr val="DA251C"/>
                </a:solidFill>
              </a:rPr>
              <a:t>答案　</a:t>
            </a:r>
            <a:r>
              <a:rPr lang="en-US" altLang="zh-CN" sz="2800" dirty="0"/>
              <a:t>(1)H</a:t>
            </a:r>
            <a:r>
              <a:rPr lang="en-US" altLang="zh-CN" sz="2800" baseline="-25000" dirty="0"/>
              <a:t>2</a:t>
            </a:r>
            <a:r>
              <a:rPr lang="en-US" altLang="zh-CN" sz="2800" dirty="0"/>
              <a:t>S</a:t>
            </a:r>
            <a:r>
              <a:rPr lang="zh-CN" altLang="zh-CN" sz="2800" dirty="0"/>
              <a:t>、</a:t>
            </a:r>
            <a:r>
              <a:rPr lang="en-US" altLang="zh-CN" sz="2800" dirty="0"/>
              <a:t>H</a:t>
            </a:r>
            <a:r>
              <a:rPr lang="en-US" altLang="zh-CN" sz="2800" baseline="-25000" dirty="0"/>
              <a:t>2</a:t>
            </a:r>
            <a:r>
              <a:rPr lang="en-US" altLang="zh-CN" sz="2800" dirty="0"/>
              <a:t>O</a:t>
            </a:r>
            <a:r>
              <a:rPr lang="zh-CN" altLang="zh-CN" sz="2800" dirty="0"/>
              <a:t>、</a:t>
            </a:r>
            <a:r>
              <a:rPr lang="en-US" altLang="zh-CN" sz="2800" dirty="0"/>
              <a:t>O</a:t>
            </a:r>
            <a:r>
              <a:rPr lang="en-US" altLang="zh-CN" sz="2800" baseline="-25000" dirty="0"/>
              <a:t>2 </a:t>
            </a:r>
            <a:r>
              <a:rPr lang="zh-CN" altLang="zh-CN" sz="2800" dirty="0"/>
              <a:t>　</a:t>
            </a:r>
            <a:r>
              <a:rPr lang="en-US" altLang="zh-CN" sz="2800" dirty="0"/>
              <a:t>②③①(</a:t>
            </a:r>
            <a:r>
              <a:rPr lang="zh-CN" altLang="zh-CN" sz="2800" dirty="0"/>
              <a:t>或</a:t>
            </a:r>
            <a:r>
              <a:rPr lang="en-US" altLang="zh-CN" sz="2800" dirty="0"/>
              <a:t>③②①)</a:t>
            </a:r>
            <a:r>
              <a:rPr lang="zh-CN" altLang="zh-CN" sz="2800" dirty="0"/>
              <a:t>　</a:t>
            </a:r>
            <a:r>
              <a:rPr lang="en-US" altLang="zh-CN" sz="2800" dirty="0"/>
              <a:t>(2)</a:t>
            </a:r>
            <a:r>
              <a:rPr lang="zh-CN" altLang="zh-CN" sz="2800" dirty="0"/>
              <a:t>硬质玻璃管　</a:t>
            </a:r>
            <a:r>
              <a:rPr lang="en-US" altLang="zh-CN" sz="2800" dirty="0"/>
              <a:t>MoO</a:t>
            </a:r>
            <a:r>
              <a:rPr lang="en-US" altLang="zh-CN" sz="2800" baseline="-25000" dirty="0"/>
              <a:t>2</a:t>
            </a:r>
            <a:r>
              <a:rPr lang="en-US" altLang="zh-CN" sz="2800" dirty="0"/>
              <a:t>+2H</a:t>
            </a:r>
            <a:r>
              <a:rPr lang="en-US" altLang="zh-CN" sz="2800" baseline="-25000" dirty="0"/>
              <a:t>2              </a:t>
            </a:r>
          </a:p>
          <a:p>
            <a:pPr>
              <a:lnSpc>
                <a:spcPct val="150000"/>
              </a:lnSpc>
            </a:pPr>
            <a:r>
              <a:rPr lang="en-US" altLang="zh-CN" sz="2800" baseline="-25000" dirty="0"/>
              <a:t>               </a:t>
            </a:r>
            <a:r>
              <a:rPr lang="en-US" altLang="zh-CN" sz="2800" dirty="0"/>
              <a:t>Mo+2H</a:t>
            </a:r>
            <a:r>
              <a:rPr lang="en-US" altLang="zh-CN" sz="2800" baseline="-25000" dirty="0"/>
              <a:t>2</a:t>
            </a:r>
            <a:r>
              <a:rPr lang="en-US" altLang="zh-CN" sz="2800" dirty="0"/>
              <a:t>O</a:t>
            </a:r>
            <a:r>
              <a:rPr lang="zh-CN" altLang="zh-CN" sz="2800" dirty="0"/>
              <a:t>　</a:t>
            </a:r>
            <a:r>
              <a:rPr lang="en-US" altLang="zh-CN" sz="2800" dirty="0"/>
              <a:t>(3)</a:t>
            </a:r>
            <a:r>
              <a:rPr lang="zh-CN" altLang="zh-CN" sz="2800" dirty="0"/>
              <a:t>先熄灭酒精喷灯</a:t>
            </a:r>
            <a:r>
              <a:rPr lang="en-US" altLang="zh-CN" sz="2800" dirty="0"/>
              <a:t>,</a:t>
            </a:r>
            <a:r>
              <a:rPr lang="zh-CN" altLang="zh-CN" sz="2800" dirty="0"/>
              <a:t>待还原产物</a:t>
            </a:r>
            <a:r>
              <a:rPr lang="en-US" altLang="zh-CN" sz="2800" dirty="0"/>
              <a:t>Mo</a:t>
            </a:r>
            <a:r>
              <a:rPr lang="zh-CN" altLang="zh-CN" sz="2800" dirty="0"/>
              <a:t>冷却后</a:t>
            </a:r>
            <a:r>
              <a:rPr lang="en-US" altLang="zh-CN" sz="2800" dirty="0"/>
              <a:t>,</a:t>
            </a:r>
            <a:r>
              <a:rPr lang="zh-CN" altLang="zh-CN" sz="2800" dirty="0"/>
              <a:t>再关闭活塞</a:t>
            </a:r>
            <a:r>
              <a:rPr lang="en-US" altLang="zh-CN" sz="2800" dirty="0"/>
              <a:t>K</a:t>
            </a:r>
            <a:r>
              <a:rPr lang="zh-CN" altLang="zh-CN" sz="2800" dirty="0"/>
              <a:t>　</a:t>
            </a:r>
            <a:r>
              <a:rPr lang="en-US" altLang="zh-CN" sz="2800" dirty="0"/>
              <a:t>(4)④</a:t>
            </a:r>
            <a:r>
              <a:rPr lang="zh-CN" altLang="zh-CN" sz="2800" dirty="0"/>
              <a:t>中硬质玻璃管右端导出的未反应的</a:t>
            </a:r>
            <a:r>
              <a:rPr lang="en-US" altLang="zh-CN" sz="2800" dirty="0"/>
              <a:t>H</a:t>
            </a:r>
            <a:r>
              <a:rPr lang="en-US" altLang="zh-CN" sz="2800" baseline="-25000" dirty="0"/>
              <a:t>2</a:t>
            </a:r>
            <a:r>
              <a:rPr lang="zh-CN" altLang="zh-CN" sz="2800" dirty="0"/>
              <a:t>需要点燃或收集</a:t>
            </a:r>
          </a:p>
        </p:txBody>
      </p:sp>
      <p:pic>
        <p:nvPicPr>
          <p:cNvPr id="15" name="图片 14">
            <a:extLst>
              <a:ext uri="{FF2B5EF4-FFF2-40B4-BE49-F238E27FC236}">
                <a16:creationId xmlns="" xmlns:a16="http://schemas.microsoft.com/office/drawing/2014/main" id="{1AA81CAE-89D7-4488-BBE8-402632809870}"/>
              </a:ext>
            </a:extLst>
          </p:cNvPr>
          <p:cNvPicPr/>
          <p:nvPr/>
        </p:nvPicPr>
        <p:blipFill>
          <a:blip r:embed="rId2"/>
          <a:stretch>
            <a:fillRect/>
          </a:stretch>
        </p:blipFill>
        <p:spPr>
          <a:xfrm>
            <a:off x="449262" y="5375119"/>
            <a:ext cx="655638" cy="591024"/>
          </a:xfrm>
          <a:prstGeom prst="rect">
            <a:avLst/>
          </a:prstGeom>
        </p:spPr>
      </p:pic>
    </p:spTree>
    <p:extLst>
      <p:ext uri="{BB962C8B-B14F-4D97-AF65-F5344CB8AC3E}">
        <p14:creationId xmlns:p14="http://schemas.microsoft.com/office/powerpoint/2010/main" val="74064914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6" name="矩形 5"/>
          <p:cNvSpPr/>
          <p:nvPr/>
        </p:nvSpPr>
        <p:spPr>
          <a:xfrm>
            <a:off x="718457" y="-1"/>
            <a:ext cx="3483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DA251C"/>
              </a:solidFill>
            </a:endParaRPr>
          </a:p>
        </p:txBody>
      </p:sp>
      <p:sp>
        <p:nvSpPr>
          <p:cNvPr id="7" name="矩形 6"/>
          <p:cNvSpPr/>
          <p:nvPr/>
        </p:nvSpPr>
        <p:spPr>
          <a:xfrm>
            <a:off x="990600" y="-2"/>
            <a:ext cx="5537200"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dirty="0">
                <a:solidFill>
                  <a:srgbClr val="DA251C"/>
                </a:solidFill>
                <a:ea typeface="微软雅黑" panose="020B0503020204020204" pitchFamily="34" charset="-122"/>
              </a:rPr>
              <a:t>微课</a:t>
            </a:r>
            <a:r>
              <a:rPr lang="en-US" altLang="zh-CN" sz="2800" dirty="0">
                <a:solidFill>
                  <a:srgbClr val="DA251C"/>
                </a:solidFill>
                <a:ea typeface="微软雅黑" panose="020B0503020204020204" pitchFamily="34" charset="-122"/>
              </a:rPr>
              <a:t>16   </a:t>
            </a:r>
            <a:r>
              <a:rPr lang="zh-CN" altLang="en-US" sz="2800" dirty="0">
                <a:solidFill>
                  <a:srgbClr val="DA251C"/>
                </a:solidFill>
                <a:ea typeface="微软雅黑" panose="020B0503020204020204" pitchFamily="34" charset="-122"/>
              </a:rPr>
              <a:t>实验仪器的“一器多用”</a:t>
            </a:r>
          </a:p>
        </p:txBody>
      </p:sp>
      <p:sp>
        <p:nvSpPr>
          <p:cNvPr id="2" name="矩形 1"/>
          <p:cNvSpPr/>
          <p:nvPr/>
        </p:nvSpPr>
        <p:spPr>
          <a:xfrm>
            <a:off x="234043" y="737636"/>
            <a:ext cx="11723913" cy="5909310"/>
          </a:xfrm>
          <a:prstGeom prst="rect">
            <a:avLst/>
          </a:prstGeom>
        </p:spPr>
        <p:txBody>
          <a:bodyPr wrap="square">
            <a:spAutoFit/>
          </a:bodyPr>
          <a:lstStyle/>
          <a:p>
            <a:pPr>
              <a:lnSpc>
                <a:spcPct val="150000"/>
              </a:lnSpc>
              <a:spcAft>
                <a:spcPts val="0"/>
              </a:spcAft>
            </a:pPr>
            <a:r>
              <a:rPr lang="zh-CN" altLang="en-US" sz="2800" b="1" dirty="0">
                <a:solidFill>
                  <a:srgbClr val="DA251C"/>
                </a:solidFill>
                <a:cs typeface="Times New Roman" panose="02020603050405020304" pitchFamily="18" charset="0"/>
              </a:rPr>
              <a:t>微点解读：</a:t>
            </a:r>
            <a:endParaRPr lang="en-US" altLang="zh-CN" sz="2800" b="1" dirty="0">
              <a:solidFill>
                <a:srgbClr val="DA251C"/>
              </a:solidFill>
              <a:cs typeface="Times New Roman" panose="02020603050405020304" pitchFamily="18" charset="0"/>
            </a:endParaRPr>
          </a:p>
          <a:p>
            <a:pPr>
              <a:lnSpc>
                <a:spcPct val="150000"/>
              </a:lnSpc>
            </a:pPr>
            <a:r>
              <a:rPr lang="en-US" altLang="zh-CN" sz="2800" b="1" dirty="0"/>
              <a:t>1.</a:t>
            </a:r>
            <a:r>
              <a:rPr lang="zh-CN" altLang="en-US" sz="2800" b="1" dirty="0"/>
              <a:t>广口瓶的“一材多用”</a:t>
            </a:r>
            <a:endParaRPr lang="en-US" altLang="zh-CN" sz="2800" b="1" dirty="0"/>
          </a:p>
          <a:p>
            <a:pPr>
              <a:lnSpc>
                <a:spcPct val="150000"/>
              </a:lnSpc>
            </a:pPr>
            <a:endParaRPr lang="en-US" altLang="zh-CN" sz="2800" dirty="0"/>
          </a:p>
          <a:p>
            <a:pPr>
              <a:lnSpc>
                <a:spcPct val="150000"/>
              </a:lnSpc>
            </a:pPr>
            <a:endParaRPr lang="en-US" altLang="zh-CN" sz="2800" dirty="0"/>
          </a:p>
          <a:p>
            <a:pPr>
              <a:lnSpc>
                <a:spcPct val="150000"/>
              </a:lnSpc>
            </a:pPr>
            <a:endParaRPr lang="en-US" altLang="zh-CN" sz="2800" dirty="0"/>
          </a:p>
          <a:p>
            <a:pPr>
              <a:lnSpc>
                <a:spcPct val="150000"/>
              </a:lnSpc>
            </a:pPr>
            <a:endParaRPr lang="en-US" altLang="zh-CN" sz="2800" dirty="0"/>
          </a:p>
          <a:p>
            <a:pPr>
              <a:lnSpc>
                <a:spcPct val="150000"/>
              </a:lnSpc>
            </a:pPr>
            <a:r>
              <a:rPr lang="zh-CN" altLang="zh-CN" sz="2800" dirty="0"/>
              <a:t>要注意广口瓶的不同用途中</a:t>
            </a:r>
            <a:r>
              <a:rPr lang="en-US" altLang="zh-CN" sz="2800" dirty="0"/>
              <a:t>,</a:t>
            </a:r>
            <a:r>
              <a:rPr lang="zh-CN" altLang="zh-CN" sz="2800" dirty="0"/>
              <a:t>导气管的长短不同。</a:t>
            </a:r>
          </a:p>
          <a:p>
            <a:pPr>
              <a:lnSpc>
                <a:spcPct val="150000"/>
              </a:lnSpc>
            </a:pPr>
            <a:r>
              <a:rPr lang="en-US" altLang="zh-CN" sz="2800" dirty="0"/>
              <a:t>(1)A</a:t>
            </a:r>
            <a:r>
              <a:rPr lang="zh-CN" altLang="zh-CN" sz="2800" dirty="0"/>
              <a:t>装置可作集气瓶和洗气瓶</a:t>
            </a:r>
          </a:p>
          <a:p>
            <a:pPr>
              <a:lnSpc>
                <a:spcPct val="150000"/>
              </a:lnSpc>
            </a:pPr>
            <a:r>
              <a:rPr lang="zh-CN" altLang="zh-CN" sz="2800" dirty="0"/>
              <a:t>如利用</a:t>
            </a:r>
            <a:r>
              <a:rPr lang="en-US" altLang="zh-CN" sz="2800" dirty="0"/>
              <a:t>A</a:t>
            </a:r>
            <a:r>
              <a:rPr lang="zh-CN" altLang="zh-CN" sz="2800" dirty="0"/>
              <a:t>装置收集或干燥以下三种气体。</a:t>
            </a:r>
          </a:p>
        </p:txBody>
      </p:sp>
      <p:pic>
        <p:nvPicPr>
          <p:cNvPr id="17" name="GAOFUSX-41.jpg" descr="id:2147512389;FounderCES">
            <a:extLst>
              <a:ext uri="{FF2B5EF4-FFF2-40B4-BE49-F238E27FC236}">
                <a16:creationId xmlns="" xmlns:a16="http://schemas.microsoft.com/office/drawing/2014/main" id="{7BF2D077-FA6A-4F07-9717-CB14884275D2}"/>
              </a:ext>
            </a:extLst>
          </p:cNvPr>
          <p:cNvPicPr/>
          <p:nvPr/>
        </p:nvPicPr>
        <p:blipFill>
          <a:blip r:embed="rId2"/>
          <a:stretch>
            <a:fillRect/>
          </a:stretch>
        </p:blipFill>
        <p:spPr>
          <a:xfrm>
            <a:off x="892628" y="2255519"/>
            <a:ext cx="6451246" cy="2052955"/>
          </a:xfrm>
          <a:prstGeom prst="rect">
            <a:avLst/>
          </a:prstGeom>
        </p:spPr>
      </p:pic>
    </p:spTree>
    <p:extLst>
      <p:ext uri="{BB962C8B-B14F-4D97-AF65-F5344CB8AC3E}">
        <p14:creationId xmlns:p14="http://schemas.microsoft.com/office/powerpoint/2010/main" val="326998859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矩形 13">
            <a:extLst>
              <a:ext uri="{FF2B5EF4-FFF2-40B4-BE49-F238E27FC236}">
                <a16:creationId xmlns="" xmlns:a16="http://schemas.microsoft.com/office/drawing/2014/main" id="{4C428A8C-D3DE-4E7B-AD67-44C27127D522}"/>
              </a:ext>
            </a:extLst>
          </p:cNvPr>
          <p:cNvSpPr/>
          <p:nvPr/>
        </p:nvSpPr>
        <p:spPr>
          <a:xfrm>
            <a:off x="9267824" y="0"/>
            <a:ext cx="194512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专题二十二  化学实验基础</a:t>
            </a:r>
          </a:p>
        </p:txBody>
      </p:sp>
      <p:sp>
        <p:nvSpPr>
          <p:cNvPr id="16" name="矩形 15">
            <a:extLst>
              <a:ext uri="{FF2B5EF4-FFF2-40B4-BE49-F238E27FC236}">
                <a16:creationId xmlns="" xmlns:a16="http://schemas.microsoft.com/office/drawing/2014/main" id="{584E89ED-D842-49D8-84A7-CB82A5DEAA67}"/>
              </a:ext>
            </a:extLst>
          </p:cNvPr>
          <p:cNvSpPr/>
          <p:nvPr/>
        </p:nvSpPr>
        <p:spPr>
          <a:xfrm>
            <a:off x="234043" y="242910"/>
            <a:ext cx="11723913" cy="6555641"/>
          </a:xfrm>
          <a:prstGeom prst="rect">
            <a:avLst/>
          </a:prstGeom>
        </p:spPr>
        <p:txBody>
          <a:bodyPr wrap="square">
            <a:spAutoFit/>
          </a:bodyPr>
          <a:lstStyle/>
          <a:p>
            <a:pPr>
              <a:lnSpc>
                <a:spcPct val="150000"/>
              </a:lnSpc>
            </a:pPr>
            <a:r>
              <a:rPr lang="en-US" altLang="zh-CN" sz="2800" dirty="0"/>
              <a:t>①Cl</a:t>
            </a:r>
            <a:r>
              <a:rPr lang="en-US" altLang="zh-CN" sz="2800" baseline="-25000" dirty="0"/>
              <a:t>2</a:t>
            </a:r>
            <a:r>
              <a:rPr lang="zh-CN" altLang="zh-CN" sz="2800" dirty="0"/>
              <a:t>　</a:t>
            </a:r>
            <a:r>
              <a:rPr lang="en-US" altLang="zh-CN" sz="2800" dirty="0"/>
              <a:t>②NH</a:t>
            </a:r>
            <a:r>
              <a:rPr lang="en-US" altLang="zh-CN" sz="2800" baseline="-25000" dirty="0"/>
              <a:t>3</a:t>
            </a:r>
            <a:r>
              <a:rPr lang="zh-CN" altLang="zh-CN" sz="2800" dirty="0"/>
              <a:t>　</a:t>
            </a:r>
            <a:r>
              <a:rPr lang="en-US" altLang="zh-CN" sz="2800" dirty="0"/>
              <a:t>③NO</a:t>
            </a:r>
            <a:endParaRPr lang="zh-CN" altLang="zh-CN" sz="2800" dirty="0"/>
          </a:p>
          <a:p>
            <a:pPr>
              <a:lnSpc>
                <a:spcPct val="150000"/>
              </a:lnSpc>
            </a:pPr>
            <a:r>
              <a:rPr lang="en-US" altLang="zh-CN" sz="2800" dirty="0"/>
              <a:t>ⅰ.</a:t>
            </a:r>
            <a:r>
              <a:rPr lang="zh-CN" altLang="zh-CN" sz="2800" dirty="0"/>
              <a:t>若集气瓶是干燥的</a:t>
            </a:r>
            <a:r>
              <a:rPr lang="en-US" altLang="zh-CN" sz="2800" dirty="0"/>
              <a:t>,</a:t>
            </a:r>
            <a:r>
              <a:rPr lang="zh-CN" altLang="zh-CN" sz="2800" dirty="0"/>
              <a:t>则由</a:t>
            </a:r>
            <a:r>
              <a:rPr lang="en-US" altLang="zh-CN" sz="2800" dirty="0"/>
              <a:t>b</a:t>
            </a:r>
            <a:r>
              <a:rPr lang="zh-CN" altLang="zh-CN" sz="2800" dirty="0"/>
              <a:t>口进气</a:t>
            </a:r>
            <a:r>
              <a:rPr lang="en-US" altLang="zh-CN" sz="2800" dirty="0"/>
              <a:t>,</a:t>
            </a:r>
            <a:r>
              <a:rPr lang="zh-CN" altLang="zh-CN" sz="2800" dirty="0"/>
              <a:t>可收集的气体是</a:t>
            </a:r>
            <a:r>
              <a:rPr lang="en-US" altLang="zh-CN" sz="2800" dirty="0"/>
              <a:t>②</a:t>
            </a:r>
            <a:r>
              <a:rPr lang="zh-CN" altLang="zh-CN" sz="2800" dirty="0"/>
              <a:t>。</a:t>
            </a:r>
          </a:p>
          <a:p>
            <a:pPr>
              <a:lnSpc>
                <a:spcPct val="150000"/>
              </a:lnSpc>
            </a:pPr>
            <a:r>
              <a:rPr lang="en-US" altLang="zh-CN" sz="2800" dirty="0"/>
              <a:t>ⅱ.</a:t>
            </a:r>
            <a:r>
              <a:rPr lang="zh-CN" altLang="zh-CN" sz="2800" dirty="0"/>
              <a:t>若集气瓶是干燥的</a:t>
            </a:r>
            <a:r>
              <a:rPr lang="en-US" altLang="zh-CN" sz="2800" dirty="0"/>
              <a:t>,</a:t>
            </a:r>
            <a:r>
              <a:rPr lang="zh-CN" altLang="zh-CN" sz="2800" dirty="0"/>
              <a:t>则由</a:t>
            </a:r>
            <a:r>
              <a:rPr lang="en-US" altLang="zh-CN" sz="2800" dirty="0"/>
              <a:t>a</a:t>
            </a:r>
            <a:r>
              <a:rPr lang="zh-CN" altLang="zh-CN" sz="2800" dirty="0"/>
              <a:t>口进气</a:t>
            </a:r>
            <a:r>
              <a:rPr lang="en-US" altLang="zh-CN" sz="2800" dirty="0"/>
              <a:t>,</a:t>
            </a:r>
            <a:r>
              <a:rPr lang="zh-CN" altLang="zh-CN" sz="2800" dirty="0"/>
              <a:t>可收集的气体是</a:t>
            </a:r>
            <a:r>
              <a:rPr lang="en-US" altLang="zh-CN" sz="2800" dirty="0"/>
              <a:t>①</a:t>
            </a:r>
            <a:r>
              <a:rPr lang="zh-CN" altLang="zh-CN" sz="2800" dirty="0"/>
              <a:t>。</a:t>
            </a:r>
          </a:p>
          <a:p>
            <a:pPr>
              <a:lnSpc>
                <a:spcPct val="150000"/>
              </a:lnSpc>
            </a:pPr>
            <a:r>
              <a:rPr lang="en-US" altLang="zh-CN" sz="2800" dirty="0"/>
              <a:t>ⅲ.</a:t>
            </a:r>
            <a:r>
              <a:rPr lang="zh-CN" altLang="zh-CN" sz="2800" dirty="0"/>
              <a:t>若集气瓶充满水</a:t>
            </a:r>
            <a:r>
              <a:rPr lang="en-US" altLang="zh-CN" sz="2800" dirty="0"/>
              <a:t>,</a:t>
            </a:r>
            <a:r>
              <a:rPr lang="zh-CN" altLang="zh-CN" sz="2800" dirty="0"/>
              <a:t>可收集的气体是</a:t>
            </a:r>
            <a:r>
              <a:rPr lang="en-US" altLang="zh-CN" sz="2800" dirty="0"/>
              <a:t>③,</a:t>
            </a:r>
            <a:r>
              <a:rPr lang="zh-CN" altLang="zh-CN" sz="2800" dirty="0"/>
              <a:t>此时气体由</a:t>
            </a:r>
            <a:r>
              <a:rPr lang="en-US" altLang="zh-CN" sz="2800" dirty="0"/>
              <a:t>b</a:t>
            </a:r>
            <a:r>
              <a:rPr lang="zh-CN" altLang="zh-CN" sz="2800" dirty="0"/>
              <a:t>口进入。</a:t>
            </a:r>
          </a:p>
          <a:p>
            <a:pPr>
              <a:lnSpc>
                <a:spcPct val="150000"/>
              </a:lnSpc>
            </a:pPr>
            <a:r>
              <a:rPr lang="en-US" altLang="zh-CN" sz="2800" dirty="0"/>
              <a:t>ⅳ.</a:t>
            </a:r>
            <a:r>
              <a:rPr lang="zh-CN" altLang="zh-CN" sz="2800" dirty="0"/>
              <a:t>若集气瓶内装入浓硫酸进行气体干燥</a:t>
            </a:r>
            <a:r>
              <a:rPr lang="en-US" altLang="zh-CN" sz="2800" dirty="0"/>
              <a:t>,</a:t>
            </a:r>
            <a:r>
              <a:rPr lang="zh-CN" altLang="zh-CN" sz="2800" dirty="0"/>
              <a:t>可用此装置干燥的气体是</a:t>
            </a:r>
            <a:r>
              <a:rPr lang="en-US" altLang="zh-CN" sz="2800" dirty="0"/>
              <a:t>①③,</a:t>
            </a:r>
            <a:r>
              <a:rPr lang="zh-CN" altLang="zh-CN" sz="2800" dirty="0"/>
              <a:t>此时气体由</a:t>
            </a:r>
            <a:r>
              <a:rPr lang="en-US" altLang="zh-CN" sz="2800" dirty="0"/>
              <a:t>a</a:t>
            </a:r>
            <a:r>
              <a:rPr lang="zh-CN" altLang="zh-CN" sz="2800" dirty="0"/>
              <a:t>口进入。</a:t>
            </a:r>
          </a:p>
          <a:p>
            <a:pPr>
              <a:lnSpc>
                <a:spcPct val="150000"/>
              </a:lnSpc>
            </a:pPr>
            <a:r>
              <a:rPr lang="en-US" altLang="zh-CN" sz="2800" dirty="0"/>
              <a:t>(2)A</a:t>
            </a:r>
            <a:r>
              <a:rPr lang="zh-CN" altLang="zh-CN" sz="2800" dirty="0"/>
              <a:t>装置可用于监控气体流速</a:t>
            </a:r>
          </a:p>
          <a:p>
            <a:pPr>
              <a:lnSpc>
                <a:spcPct val="150000"/>
              </a:lnSpc>
            </a:pPr>
            <a:r>
              <a:rPr lang="zh-CN" altLang="zh-CN" sz="2800" dirty="0"/>
              <a:t>如给病人输氧气时</a:t>
            </a:r>
            <a:r>
              <a:rPr lang="en-US" altLang="zh-CN" sz="2800" dirty="0"/>
              <a:t>,</a:t>
            </a:r>
            <a:r>
              <a:rPr lang="zh-CN" altLang="zh-CN" sz="2800" dirty="0"/>
              <a:t>可在广口瓶中加入少量水</a:t>
            </a:r>
            <a:r>
              <a:rPr lang="en-US" altLang="zh-CN" sz="2800" dirty="0"/>
              <a:t>,</a:t>
            </a:r>
            <a:r>
              <a:rPr lang="zh-CN" altLang="zh-CN" sz="2800" dirty="0"/>
              <a:t>从</a:t>
            </a:r>
            <a:r>
              <a:rPr lang="en-US" altLang="zh-CN" sz="2800" dirty="0"/>
              <a:t>a</a:t>
            </a:r>
            <a:r>
              <a:rPr lang="zh-CN" altLang="zh-CN" sz="2800" dirty="0"/>
              <a:t>端通入氧气</a:t>
            </a:r>
            <a:r>
              <a:rPr lang="en-US" altLang="zh-CN" sz="2800" dirty="0"/>
              <a:t>,</a:t>
            </a:r>
          </a:p>
          <a:p>
            <a:pPr>
              <a:lnSpc>
                <a:spcPct val="150000"/>
              </a:lnSpc>
            </a:pPr>
            <a:r>
              <a:rPr lang="en-US" altLang="zh-CN" sz="2800" dirty="0"/>
              <a:t>b</a:t>
            </a:r>
            <a:r>
              <a:rPr lang="zh-CN" altLang="zh-CN" sz="2800" dirty="0"/>
              <a:t>端接入呼吸罩</a:t>
            </a:r>
            <a:r>
              <a:rPr lang="en-US" altLang="zh-CN" sz="2800" dirty="0"/>
              <a:t>,</a:t>
            </a:r>
            <a:r>
              <a:rPr lang="zh-CN" altLang="zh-CN" sz="2800" dirty="0"/>
              <a:t>则可从广口瓶中产生气泡的快慢来监控所通</a:t>
            </a:r>
            <a:endParaRPr lang="en-US" altLang="zh-CN" sz="2800" dirty="0"/>
          </a:p>
          <a:p>
            <a:pPr>
              <a:lnSpc>
                <a:spcPct val="150000"/>
              </a:lnSpc>
            </a:pPr>
            <a:r>
              <a:rPr lang="zh-CN" altLang="zh-CN" sz="2800" dirty="0"/>
              <a:t>氧气的速率</a:t>
            </a:r>
            <a:r>
              <a:rPr lang="en-US" altLang="zh-CN" sz="2800" dirty="0"/>
              <a:t>(</a:t>
            </a:r>
            <a:r>
              <a:rPr lang="zh-CN" altLang="zh-CN" sz="2800" dirty="0"/>
              <a:t>如图所示</a:t>
            </a:r>
            <a:r>
              <a:rPr lang="en-US" altLang="zh-CN" sz="2800" dirty="0"/>
              <a:t>)</a:t>
            </a:r>
            <a:r>
              <a:rPr lang="zh-CN" altLang="zh-CN" sz="2800" dirty="0"/>
              <a:t>。</a:t>
            </a:r>
          </a:p>
        </p:txBody>
      </p:sp>
      <p:pic>
        <p:nvPicPr>
          <p:cNvPr id="17" name="GAOFUSX-42.jpg" descr="id:2147512396;FounderCES">
            <a:extLst>
              <a:ext uri="{FF2B5EF4-FFF2-40B4-BE49-F238E27FC236}">
                <a16:creationId xmlns="" xmlns:a16="http://schemas.microsoft.com/office/drawing/2014/main" id="{B5612097-EB81-44E5-94DC-B8C5259F49EF}"/>
              </a:ext>
            </a:extLst>
          </p:cNvPr>
          <p:cNvPicPr/>
          <p:nvPr/>
        </p:nvPicPr>
        <p:blipFill>
          <a:blip r:embed="rId2"/>
          <a:stretch>
            <a:fillRect/>
          </a:stretch>
        </p:blipFill>
        <p:spPr>
          <a:xfrm>
            <a:off x="10194860" y="4590727"/>
            <a:ext cx="1517650" cy="1946928"/>
          </a:xfrm>
          <a:prstGeom prst="rect">
            <a:avLst/>
          </a:prstGeom>
        </p:spPr>
      </p:pic>
    </p:spTree>
    <p:extLst>
      <p:ext uri="{BB962C8B-B14F-4D97-AF65-F5344CB8AC3E}">
        <p14:creationId xmlns:p14="http://schemas.microsoft.com/office/powerpoint/2010/main" val="209015991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矩形 13">
            <a:extLst>
              <a:ext uri="{FF2B5EF4-FFF2-40B4-BE49-F238E27FC236}">
                <a16:creationId xmlns="" xmlns:a16="http://schemas.microsoft.com/office/drawing/2014/main" id="{4C428A8C-D3DE-4E7B-AD67-44C27127D522}"/>
              </a:ext>
            </a:extLst>
          </p:cNvPr>
          <p:cNvSpPr/>
          <p:nvPr/>
        </p:nvSpPr>
        <p:spPr>
          <a:xfrm>
            <a:off x="9267824" y="0"/>
            <a:ext cx="194512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专题二十二  化学实验基础</a:t>
            </a:r>
          </a:p>
        </p:txBody>
      </p:sp>
      <p:sp>
        <p:nvSpPr>
          <p:cNvPr id="16" name="矩形 15">
            <a:extLst>
              <a:ext uri="{FF2B5EF4-FFF2-40B4-BE49-F238E27FC236}">
                <a16:creationId xmlns="" xmlns:a16="http://schemas.microsoft.com/office/drawing/2014/main" id="{584E89ED-D842-49D8-84A7-CB82A5DEAA67}"/>
              </a:ext>
            </a:extLst>
          </p:cNvPr>
          <p:cNvSpPr/>
          <p:nvPr/>
        </p:nvSpPr>
        <p:spPr>
          <a:xfrm>
            <a:off x="234043" y="319110"/>
            <a:ext cx="11723913" cy="3970318"/>
          </a:xfrm>
          <a:prstGeom prst="rect">
            <a:avLst/>
          </a:prstGeom>
        </p:spPr>
        <p:txBody>
          <a:bodyPr wrap="square">
            <a:spAutoFit/>
          </a:bodyPr>
          <a:lstStyle/>
          <a:p>
            <a:pPr>
              <a:lnSpc>
                <a:spcPct val="150000"/>
              </a:lnSpc>
            </a:pPr>
            <a:r>
              <a:rPr lang="en-US" altLang="zh-CN" sz="2800" dirty="0"/>
              <a:t>(3)B</a:t>
            </a:r>
            <a:r>
              <a:rPr lang="zh-CN" altLang="zh-CN" sz="2800" dirty="0"/>
              <a:t>装置可用于测量气体的体积</a:t>
            </a:r>
          </a:p>
          <a:p>
            <a:pPr>
              <a:lnSpc>
                <a:spcPct val="150000"/>
              </a:lnSpc>
            </a:pPr>
            <a:r>
              <a:rPr lang="zh-CN" altLang="zh-CN" sz="2800" dirty="0"/>
              <a:t>长导管与另一弯管连接伸入量筒底部</a:t>
            </a:r>
            <a:r>
              <a:rPr lang="en-US" altLang="zh-CN" sz="2800" dirty="0"/>
              <a:t>,</a:t>
            </a:r>
            <a:r>
              <a:rPr lang="zh-CN" altLang="zh-CN" sz="2800" dirty="0"/>
              <a:t>广口瓶中盛满水</a:t>
            </a:r>
            <a:r>
              <a:rPr lang="en-US" altLang="zh-CN" sz="2800" dirty="0"/>
              <a:t>,</a:t>
            </a:r>
            <a:r>
              <a:rPr lang="zh-CN" altLang="zh-CN" sz="2800" dirty="0"/>
              <a:t>气体</a:t>
            </a:r>
            <a:r>
              <a:rPr lang="en-US" altLang="zh-CN" sz="2800" dirty="0"/>
              <a:t>“</a:t>
            </a:r>
            <a:r>
              <a:rPr lang="zh-CN" altLang="zh-CN" sz="2800" dirty="0"/>
              <a:t>短进长出</a:t>
            </a:r>
            <a:r>
              <a:rPr lang="en-US" altLang="zh-CN" sz="2800" dirty="0"/>
              <a:t>”,</a:t>
            </a:r>
            <a:r>
              <a:rPr lang="zh-CN" altLang="zh-CN" sz="2800" dirty="0"/>
              <a:t>将广口瓶中的水排入量筒中</a:t>
            </a:r>
            <a:r>
              <a:rPr lang="en-US" altLang="zh-CN" sz="2800" dirty="0"/>
              <a:t>,</a:t>
            </a:r>
            <a:r>
              <a:rPr lang="zh-CN" altLang="zh-CN" sz="2800" dirty="0"/>
              <a:t>以测量难溶于水的气体的体积。</a:t>
            </a:r>
          </a:p>
          <a:p>
            <a:pPr>
              <a:lnSpc>
                <a:spcPct val="150000"/>
              </a:lnSpc>
            </a:pPr>
            <a:r>
              <a:rPr lang="en-US" altLang="zh-CN" sz="2800" dirty="0"/>
              <a:t>(4)</a:t>
            </a:r>
            <a:r>
              <a:rPr lang="zh-CN" altLang="zh-CN" sz="2800" dirty="0"/>
              <a:t>安全防倒吸装置</a:t>
            </a:r>
          </a:p>
          <a:p>
            <a:pPr>
              <a:lnSpc>
                <a:spcPct val="150000"/>
              </a:lnSpc>
            </a:pPr>
            <a:r>
              <a:rPr lang="en-US" altLang="zh-CN" sz="2800" dirty="0"/>
              <a:t>①C</a:t>
            </a:r>
            <a:r>
              <a:rPr lang="zh-CN" altLang="zh-CN" sz="2800" dirty="0"/>
              <a:t>装置中</a:t>
            </a:r>
            <a:r>
              <a:rPr lang="en-US" altLang="zh-CN" sz="2800" dirty="0"/>
              <a:t>,</a:t>
            </a:r>
            <a:r>
              <a:rPr lang="zh-CN" altLang="zh-CN" sz="2800" dirty="0"/>
              <a:t>长导管与另一弯管连接伸入溶液中</a:t>
            </a:r>
            <a:r>
              <a:rPr lang="en-US" altLang="zh-CN" sz="2800" dirty="0"/>
              <a:t>,</a:t>
            </a:r>
            <a:r>
              <a:rPr lang="zh-CN" altLang="zh-CN" sz="2800" dirty="0"/>
              <a:t>气体</a:t>
            </a:r>
            <a:r>
              <a:rPr lang="en-US" altLang="zh-CN" sz="2800" dirty="0"/>
              <a:t>“</a:t>
            </a:r>
            <a:r>
              <a:rPr lang="zh-CN" altLang="zh-CN" sz="2800" dirty="0"/>
              <a:t>短进长出</a:t>
            </a:r>
            <a:r>
              <a:rPr lang="en-US" altLang="zh-CN" sz="2800" dirty="0"/>
              <a:t>”</a:t>
            </a:r>
            <a:r>
              <a:rPr lang="zh-CN" altLang="zh-CN" sz="2800" dirty="0"/>
              <a:t>。</a:t>
            </a:r>
          </a:p>
          <a:p>
            <a:pPr>
              <a:lnSpc>
                <a:spcPct val="150000"/>
              </a:lnSpc>
            </a:pPr>
            <a:r>
              <a:rPr lang="en-US" altLang="zh-CN" sz="2800" dirty="0"/>
              <a:t>②D</a:t>
            </a:r>
            <a:r>
              <a:rPr lang="zh-CN" altLang="zh-CN" sz="2800" dirty="0"/>
              <a:t>装置中</a:t>
            </a:r>
            <a:r>
              <a:rPr lang="en-US" altLang="zh-CN" sz="2800" dirty="0"/>
              <a:t>,</a:t>
            </a:r>
            <a:r>
              <a:rPr lang="zh-CN" altLang="zh-CN" sz="2800" dirty="0"/>
              <a:t>两短导管间加一长直玻璃管</a:t>
            </a:r>
            <a:r>
              <a:rPr lang="en-US" altLang="zh-CN" sz="2800" dirty="0"/>
              <a:t>,</a:t>
            </a:r>
            <a:r>
              <a:rPr lang="zh-CN" altLang="zh-CN" sz="2800" dirty="0"/>
              <a:t>气体从两短导管中一个进</a:t>
            </a:r>
            <a:r>
              <a:rPr lang="en-US" altLang="zh-CN" sz="2800" dirty="0"/>
              <a:t>,</a:t>
            </a:r>
            <a:r>
              <a:rPr lang="zh-CN" altLang="zh-CN" sz="2800" dirty="0"/>
              <a:t>一个出。</a:t>
            </a:r>
          </a:p>
        </p:txBody>
      </p:sp>
    </p:spTree>
    <p:extLst>
      <p:ext uri="{BB962C8B-B14F-4D97-AF65-F5344CB8AC3E}">
        <p14:creationId xmlns:p14="http://schemas.microsoft.com/office/powerpoint/2010/main" val="215640490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矩形 13">
            <a:extLst>
              <a:ext uri="{FF2B5EF4-FFF2-40B4-BE49-F238E27FC236}">
                <a16:creationId xmlns="" xmlns:a16="http://schemas.microsoft.com/office/drawing/2014/main" id="{4C428A8C-D3DE-4E7B-AD67-44C27127D522}"/>
              </a:ext>
            </a:extLst>
          </p:cNvPr>
          <p:cNvSpPr/>
          <p:nvPr/>
        </p:nvSpPr>
        <p:spPr>
          <a:xfrm>
            <a:off x="9267824" y="0"/>
            <a:ext cx="194512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专题二十二  化学实验基础</a:t>
            </a:r>
          </a:p>
        </p:txBody>
      </p:sp>
      <p:sp>
        <p:nvSpPr>
          <p:cNvPr id="16" name="矩形 15">
            <a:extLst>
              <a:ext uri="{FF2B5EF4-FFF2-40B4-BE49-F238E27FC236}">
                <a16:creationId xmlns="" xmlns:a16="http://schemas.microsoft.com/office/drawing/2014/main" id="{584E89ED-D842-49D8-84A7-CB82A5DEAA67}"/>
              </a:ext>
            </a:extLst>
          </p:cNvPr>
          <p:cNvSpPr/>
          <p:nvPr/>
        </p:nvSpPr>
        <p:spPr>
          <a:xfrm>
            <a:off x="234043" y="242910"/>
            <a:ext cx="11723913" cy="6555641"/>
          </a:xfrm>
          <a:prstGeom prst="rect">
            <a:avLst/>
          </a:prstGeom>
        </p:spPr>
        <p:txBody>
          <a:bodyPr wrap="square">
            <a:spAutoFit/>
          </a:bodyPr>
          <a:lstStyle/>
          <a:p>
            <a:pPr>
              <a:lnSpc>
                <a:spcPct val="150000"/>
              </a:lnSpc>
            </a:pPr>
            <a:r>
              <a:rPr lang="en-US" altLang="zh-CN" sz="2800" b="1" dirty="0"/>
              <a:t>2.</a:t>
            </a:r>
            <a:r>
              <a:rPr lang="zh-CN" altLang="zh-CN" sz="2800" b="1" dirty="0"/>
              <a:t>球形干燥管的</a:t>
            </a:r>
            <a:r>
              <a:rPr lang="en-US" altLang="zh-CN" sz="2800" b="1" dirty="0"/>
              <a:t>“</a:t>
            </a:r>
            <a:r>
              <a:rPr lang="zh-CN" altLang="zh-CN" sz="2800" b="1" dirty="0"/>
              <a:t>一管多用</a:t>
            </a:r>
            <a:r>
              <a:rPr lang="en-US" altLang="zh-CN" sz="2800" b="1" dirty="0"/>
              <a:t>”</a:t>
            </a:r>
            <a:endParaRPr lang="zh-CN" altLang="zh-CN" sz="2800" b="1" dirty="0"/>
          </a:p>
          <a:p>
            <a:pPr>
              <a:lnSpc>
                <a:spcPct val="150000"/>
              </a:lnSpc>
            </a:pPr>
            <a:r>
              <a:rPr lang="en-US" altLang="zh-CN" sz="2800" dirty="0"/>
              <a:t>(1)</a:t>
            </a:r>
            <a:r>
              <a:rPr lang="zh-CN" altLang="zh-CN" sz="2800" dirty="0"/>
              <a:t>干燥管可作干燥、吸收及检验装置</a:t>
            </a:r>
            <a:endParaRPr lang="en-US" altLang="zh-CN" sz="2800" dirty="0"/>
          </a:p>
          <a:p>
            <a:pPr>
              <a:lnSpc>
                <a:spcPct val="150000"/>
              </a:lnSpc>
            </a:pPr>
            <a:endParaRPr lang="en-US" altLang="zh-CN" sz="2800" dirty="0"/>
          </a:p>
          <a:p>
            <a:pPr>
              <a:lnSpc>
                <a:spcPct val="150000"/>
              </a:lnSpc>
            </a:pPr>
            <a:endParaRPr lang="en-US" altLang="zh-CN" sz="2800" dirty="0"/>
          </a:p>
          <a:p>
            <a:pPr>
              <a:lnSpc>
                <a:spcPct val="150000"/>
              </a:lnSpc>
            </a:pPr>
            <a:endParaRPr lang="en-US" altLang="zh-CN" sz="2800" dirty="0"/>
          </a:p>
          <a:p>
            <a:pPr>
              <a:lnSpc>
                <a:spcPct val="150000"/>
              </a:lnSpc>
            </a:pPr>
            <a:endParaRPr lang="zh-CN" altLang="zh-CN" sz="2800" dirty="0"/>
          </a:p>
          <a:p>
            <a:pPr>
              <a:lnSpc>
                <a:spcPct val="150000"/>
              </a:lnSpc>
            </a:pPr>
            <a:r>
              <a:rPr lang="en-US" altLang="zh-CN" sz="2800" dirty="0"/>
              <a:t>①</a:t>
            </a:r>
            <a:r>
              <a:rPr lang="zh-CN" altLang="zh-CN" sz="2800" dirty="0"/>
              <a:t>干燥管内盛无水硫酸铜时</a:t>
            </a:r>
            <a:r>
              <a:rPr lang="en-US" altLang="zh-CN" sz="2800" dirty="0"/>
              <a:t>,</a:t>
            </a:r>
            <a:r>
              <a:rPr lang="zh-CN" altLang="zh-CN" sz="2800" dirty="0"/>
              <a:t>可用于水的检验。</a:t>
            </a:r>
          </a:p>
          <a:p>
            <a:pPr>
              <a:lnSpc>
                <a:spcPct val="150000"/>
              </a:lnSpc>
            </a:pPr>
            <a:r>
              <a:rPr lang="en-US" altLang="zh-CN" sz="2800" dirty="0"/>
              <a:t>②</a:t>
            </a:r>
            <a:r>
              <a:rPr lang="zh-CN" altLang="zh-CN" sz="2800" dirty="0"/>
              <a:t>可用于有毒气体的尾气吸收</a:t>
            </a:r>
            <a:r>
              <a:rPr lang="en-US" altLang="zh-CN" sz="2800" dirty="0"/>
              <a:t>,</a:t>
            </a:r>
            <a:r>
              <a:rPr lang="zh-CN" altLang="zh-CN" sz="2800" dirty="0"/>
              <a:t>如干燥管内盛碱石灰时</a:t>
            </a:r>
            <a:r>
              <a:rPr lang="en-US" altLang="zh-CN" sz="2800" dirty="0"/>
              <a:t>,</a:t>
            </a:r>
            <a:r>
              <a:rPr lang="zh-CN" altLang="zh-CN" sz="2800" dirty="0"/>
              <a:t>可吸收</a:t>
            </a:r>
            <a:r>
              <a:rPr lang="en-US" altLang="zh-CN" sz="2800" dirty="0" err="1"/>
              <a:t>HCl</a:t>
            </a:r>
            <a:r>
              <a:rPr lang="zh-CN" altLang="zh-CN" sz="2800" dirty="0"/>
              <a:t>、</a:t>
            </a:r>
            <a:r>
              <a:rPr lang="en-US" altLang="zh-CN" sz="2800" dirty="0"/>
              <a:t>Cl</a:t>
            </a:r>
            <a:r>
              <a:rPr lang="en-US" altLang="zh-CN" sz="2800" baseline="-25000" dirty="0"/>
              <a:t>2</a:t>
            </a:r>
            <a:r>
              <a:rPr lang="zh-CN" altLang="zh-CN" sz="2800" dirty="0"/>
              <a:t>、</a:t>
            </a:r>
            <a:r>
              <a:rPr lang="en-US" altLang="zh-CN" sz="2800" dirty="0"/>
              <a:t>SO</a:t>
            </a:r>
            <a:r>
              <a:rPr lang="en-US" altLang="zh-CN" sz="2800" baseline="-25000" dirty="0"/>
              <a:t>2</a:t>
            </a:r>
            <a:r>
              <a:rPr lang="zh-CN" altLang="zh-CN" sz="2800" dirty="0"/>
              <a:t>等。</a:t>
            </a:r>
          </a:p>
          <a:p>
            <a:pPr>
              <a:lnSpc>
                <a:spcPct val="150000"/>
              </a:lnSpc>
            </a:pPr>
            <a:r>
              <a:rPr lang="en-US" altLang="zh-CN" sz="2800" dirty="0"/>
              <a:t>③</a:t>
            </a:r>
            <a:r>
              <a:rPr lang="zh-CN" altLang="zh-CN" sz="2800" dirty="0"/>
              <a:t>可用于定量测定气体的质量。定量测定时</a:t>
            </a:r>
            <a:r>
              <a:rPr lang="en-US" altLang="zh-CN" sz="2800" dirty="0"/>
              <a:t>,</a:t>
            </a:r>
            <a:r>
              <a:rPr lang="zh-CN" altLang="zh-CN" sz="2800" dirty="0"/>
              <a:t>有时需要考虑空气中的成分对</a:t>
            </a:r>
          </a:p>
        </p:txBody>
      </p:sp>
      <p:pic>
        <p:nvPicPr>
          <p:cNvPr id="13" name="GAOFUSX-43.jpg" descr="id:2147512403;FounderCES">
            <a:extLst>
              <a:ext uri="{FF2B5EF4-FFF2-40B4-BE49-F238E27FC236}">
                <a16:creationId xmlns="" xmlns:a16="http://schemas.microsoft.com/office/drawing/2014/main" id="{71370F1C-7AD3-47FE-850E-FE9E00097D07}"/>
              </a:ext>
            </a:extLst>
          </p:cNvPr>
          <p:cNvPicPr/>
          <p:nvPr/>
        </p:nvPicPr>
        <p:blipFill>
          <a:blip r:embed="rId2"/>
          <a:stretch>
            <a:fillRect/>
          </a:stretch>
        </p:blipFill>
        <p:spPr>
          <a:xfrm>
            <a:off x="1750105" y="1845054"/>
            <a:ext cx="4505552" cy="2081741"/>
          </a:xfrm>
          <a:prstGeom prst="rect">
            <a:avLst/>
          </a:prstGeom>
        </p:spPr>
      </p:pic>
    </p:spTree>
    <p:extLst>
      <p:ext uri="{BB962C8B-B14F-4D97-AF65-F5344CB8AC3E}">
        <p14:creationId xmlns:p14="http://schemas.microsoft.com/office/powerpoint/2010/main" val="240316249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矩形 13">
            <a:extLst>
              <a:ext uri="{FF2B5EF4-FFF2-40B4-BE49-F238E27FC236}">
                <a16:creationId xmlns="" xmlns:a16="http://schemas.microsoft.com/office/drawing/2014/main" id="{4C428A8C-D3DE-4E7B-AD67-44C27127D522}"/>
              </a:ext>
            </a:extLst>
          </p:cNvPr>
          <p:cNvSpPr/>
          <p:nvPr/>
        </p:nvSpPr>
        <p:spPr>
          <a:xfrm>
            <a:off x="9267824" y="0"/>
            <a:ext cx="194512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专题二十二  化学实验基础</a:t>
            </a:r>
          </a:p>
        </p:txBody>
      </p:sp>
      <p:sp>
        <p:nvSpPr>
          <p:cNvPr id="16" name="矩形 15">
            <a:extLst>
              <a:ext uri="{FF2B5EF4-FFF2-40B4-BE49-F238E27FC236}">
                <a16:creationId xmlns="" xmlns:a16="http://schemas.microsoft.com/office/drawing/2014/main" id="{584E89ED-D842-49D8-84A7-CB82A5DEAA67}"/>
              </a:ext>
            </a:extLst>
          </p:cNvPr>
          <p:cNvSpPr/>
          <p:nvPr/>
        </p:nvSpPr>
        <p:spPr>
          <a:xfrm>
            <a:off x="234043" y="242910"/>
            <a:ext cx="11723913" cy="5262979"/>
          </a:xfrm>
          <a:prstGeom prst="rect">
            <a:avLst/>
          </a:prstGeom>
        </p:spPr>
        <p:txBody>
          <a:bodyPr wrap="square">
            <a:spAutoFit/>
          </a:bodyPr>
          <a:lstStyle/>
          <a:p>
            <a:pPr>
              <a:lnSpc>
                <a:spcPct val="150000"/>
              </a:lnSpc>
            </a:pPr>
            <a:r>
              <a:rPr lang="zh-CN" altLang="zh-CN" sz="2800" dirty="0"/>
              <a:t>测定结果的影响</a:t>
            </a:r>
            <a:r>
              <a:rPr lang="en-US" altLang="zh-CN" sz="2800" dirty="0"/>
              <a:t>,</a:t>
            </a:r>
            <a:r>
              <a:rPr lang="zh-CN" altLang="zh-CN" sz="2800" dirty="0"/>
              <a:t>所以吸收气体的装置后还要另接一个干燥管</a:t>
            </a:r>
            <a:r>
              <a:rPr lang="en-US" altLang="zh-CN" sz="2800" dirty="0"/>
              <a:t>,</a:t>
            </a:r>
            <a:r>
              <a:rPr lang="zh-CN" altLang="zh-CN" sz="2800" dirty="0"/>
              <a:t>目的是防止空气中的水或二氧化碳等对定量测定产生干扰。</a:t>
            </a:r>
          </a:p>
          <a:p>
            <a:pPr>
              <a:lnSpc>
                <a:spcPct val="150000"/>
              </a:lnSpc>
            </a:pPr>
            <a:r>
              <a:rPr lang="en-US" altLang="zh-CN" sz="2800" dirty="0"/>
              <a:t>(2)</a:t>
            </a:r>
            <a:r>
              <a:rPr lang="zh-CN" altLang="zh-CN" sz="2800" dirty="0"/>
              <a:t>球形干燥管用途的创新</a:t>
            </a:r>
            <a:endParaRPr lang="en-US" altLang="zh-CN" sz="2800" dirty="0"/>
          </a:p>
          <a:p>
            <a:pPr>
              <a:lnSpc>
                <a:spcPct val="150000"/>
              </a:lnSpc>
            </a:pPr>
            <a:endParaRPr lang="en-US" altLang="zh-CN" sz="2800" dirty="0"/>
          </a:p>
          <a:p>
            <a:pPr>
              <a:lnSpc>
                <a:spcPct val="150000"/>
              </a:lnSpc>
            </a:pPr>
            <a:endParaRPr lang="en-US" altLang="zh-CN" sz="2800" dirty="0"/>
          </a:p>
          <a:p>
            <a:pPr>
              <a:lnSpc>
                <a:spcPct val="150000"/>
              </a:lnSpc>
            </a:pPr>
            <a:endParaRPr lang="en-US" altLang="zh-CN" sz="2800" dirty="0"/>
          </a:p>
          <a:p>
            <a:pPr>
              <a:lnSpc>
                <a:spcPct val="150000"/>
              </a:lnSpc>
            </a:pPr>
            <a:endParaRPr lang="zh-CN" altLang="zh-CN" sz="2800" dirty="0"/>
          </a:p>
          <a:p>
            <a:pPr>
              <a:lnSpc>
                <a:spcPct val="150000"/>
              </a:lnSpc>
            </a:pPr>
            <a:endParaRPr lang="zh-CN" altLang="zh-CN" sz="2800" dirty="0"/>
          </a:p>
        </p:txBody>
      </p:sp>
      <p:pic>
        <p:nvPicPr>
          <p:cNvPr id="13" name="GAOFUSX-44.jpg" descr="id:2147512410;FounderCES">
            <a:extLst>
              <a:ext uri="{FF2B5EF4-FFF2-40B4-BE49-F238E27FC236}">
                <a16:creationId xmlns="" xmlns:a16="http://schemas.microsoft.com/office/drawing/2014/main" id="{0BA61507-372C-4513-8A48-7841A8AC1CA8}"/>
              </a:ext>
            </a:extLst>
          </p:cNvPr>
          <p:cNvPicPr/>
          <p:nvPr/>
        </p:nvPicPr>
        <p:blipFill>
          <a:blip r:embed="rId2"/>
          <a:stretch>
            <a:fillRect/>
          </a:stretch>
        </p:blipFill>
        <p:spPr>
          <a:xfrm>
            <a:off x="944081" y="2302570"/>
            <a:ext cx="8608592" cy="3793430"/>
          </a:xfrm>
          <a:prstGeom prst="rect">
            <a:avLst/>
          </a:prstGeom>
        </p:spPr>
      </p:pic>
    </p:spTree>
    <p:extLst>
      <p:ext uri="{BB962C8B-B14F-4D97-AF65-F5344CB8AC3E}">
        <p14:creationId xmlns:p14="http://schemas.microsoft.com/office/powerpoint/2010/main" val="100296947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矩形 13">
            <a:extLst>
              <a:ext uri="{FF2B5EF4-FFF2-40B4-BE49-F238E27FC236}">
                <a16:creationId xmlns="" xmlns:a16="http://schemas.microsoft.com/office/drawing/2014/main" id="{4C428A8C-D3DE-4E7B-AD67-44C27127D522}"/>
              </a:ext>
            </a:extLst>
          </p:cNvPr>
          <p:cNvSpPr/>
          <p:nvPr/>
        </p:nvSpPr>
        <p:spPr>
          <a:xfrm>
            <a:off x="9267824" y="0"/>
            <a:ext cx="194512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专题二十二  化学实验基础</a:t>
            </a:r>
          </a:p>
        </p:txBody>
      </p:sp>
      <p:sp>
        <p:nvSpPr>
          <p:cNvPr id="16" name="矩形 15">
            <a:extLst>
              <a:ext uri="{FF2B5EF4-FFF2-40B4-BE49-F238E27FC236}">
                <a16:creationId xmlns="" xmlns:a16="http://schemas.microsoft.com/office/drawing/2014/main" id="{584E89ED-D842-49D8-84A7-CB82A5DEAA67}"/>
              </a:ext>
            </a:extLst>
          </p:cNvPr>
          <p:cNvSpPr/>
          <p:nvPr/>
        </p:nvSpPr>
        <p:spPr>
          <a:xfrm>
            <a:off x="234043" y="242910"/>
            <a:ext cx="11723913" cy="5262979"/>
          </a:xfrm>
          <a:prstGeom prst="rect">
            <a:avLst/>
          </a:prstGeom>
        </p:spPr>
        <p:txBody>
          <a:bodyPr wrap="square">
            <a:spAutoFit/>
          </a:bodyPr>
          <a:lstStyle/>
          <a:p>
            <a:pPr>
              <a:lnSpc>
                <a:spcPct val="150000"/>
              </a:lnSpc>
            </a:pPr>
            <a:r>
              <a:rPr lang="en-US" altLang="zh-CN" sz="2800" dirty="0"/>
              <a:t>①A</a:t>
            </a:r>
            <a:r>
              <a:rPr lang="zh-CN" altLang="zh-CN" sz="2800" dirty="0"/>
              <a:t>装置为尾气吸收装置</a:t>
            </a:r>
            <a:r>
              <a:rPr lang="en-US" altLang="zh-CN" sz="2800" dirty="0"/>
              <a:t>,</a:t>
            </a:r>
            <a:r>
              <a:rPr lang="zh-CN" altLang="zh-CN" sz="2800" dirty="0"/>
              <a:t>原理类似于倒置在水中的漏斗。</a:t>
            </a:r>
          </a:p>
          <a:p>
            <a:pPr>
              <a:lnSpc>
                <a:spcPct val="150000"/>
              </a:lnSpc>
            </a:pPr>
            <a:r>
              <a:rPr lang="en-US" altLang="zh-CN" sz="2800" dirty="0"/>
              <a:t>②B</a:t>
            </a:r>
            <a:r>
              <a:rPr lang="zh-CN" altLang="zh-CN" sz="2800" dirty="0"/>
              <a:t>装置为简易过滤器</a:t>
            </a:r>
            <a:r>
              <a:rPr lang="en-US" altLang="zh-CN" sz="2800" dirty="0"/>
              <a:t>,</a:t>
            </a:r>
            <a:r>
              <a:rPr lang="zh-CN" altLang="zh-CN" sz="2800" dirty="0"/>
              <a:t>可净化天然水。如果去掉上边两层</a:t>
            </a:r>
            <a:r>
              <a:rPr lang="en-US" altLang="zh-CN" sz="2800" dirty="0"/>
              <a:t>,</a:t>
            </a:r>
            <a:r>
              <a:rPr lang="zh-CN" altLang="zh-CN" sz="2800" dirty="0"/>
              <a:t>可用于活性炭对液体中色素的吸附实验。</a:t>
            </a:r>
          </a:p>
          <a:p>
            <a:pPr>
              <a:lnSpc>
                <a:spcPct val="150000"/>
              </a:lnSpc>
            </a:pPr>
            <a:r>
              <a:rPr lang="en-US" altLang="zh-CN" sz="2800" dirty="0"/>
              <a:t>③C</a:t>
            </a:r>
            <a:r>
              <a:rPr lang="zh-CN" altLang="zh-CN" sz="2800" dirty="0"/>
              <a:t>装置是一个微型反应器。体现了绿色化学思想</a:t>
            </a:r>
            <a:r>
              <a:rPr lang="en-US" altLang="zh-CN" sz="2800" dirty="0"/>
              <a:t>,</a:t>
            </a:r>
            <a:r>
              <a:rPr lang="zh-CN" altLang="zh-CN" sz="2800" dirty="0"/>
              <a:t>是高考化学试题命题的方向</a:t>
            </a:r>
            <a:r>
              <a:rPr lang="en-US" altLang="zh-CN" sz="2800" dirty="0"/>
              <a:t>,</a:t>
            </a:r>
            <a:r>
              <a:rPr lang="zh-CN" altLang="zh-CN" sz="2800" dirty="0"/>
              <a:t>该装置既可节约药品</a:t>
            </a:r>
            <a:r>
              <a:rPr lang="en-US" altLang="zh-CN" sz="2800" dirty="0"/>
              <a:t>,</a:t>
            </a:r>
            <a:r>
              <a:rPr lang="zh-CN" altLang="zh-CN" sz="2800" dirty="0"/>
              <a:t>又可防止污染。铜在该装置中燃烧时</a:t>
            </a:r>
            <a:r>
              <a:rPr lang="en-US" altLang="zh-CN" sz="2800" dirty="0"/>
              <a:t>,Cl</a:t>
            </a:r>
            <a:r>
              <a:rPr lang="en-US" altLang="zh-CN" sz="2800" baseline="-25000" dirty="0"/>
              <a:t>2</a:t>
            </a:r>
            <a:r>
              <a:rPr lang="zh-CN" altLang="zh-CN" sz="2800" dirty="0"/>
              <a:t>被封闭在干燥管内</a:t>
            </a:r>
            <a:r>
              <a:rPr lang="en-US" altLang="zh-CN" sz="2800" dirty="0"/>
              <a:t>,</a:t>
            </a:r>
            <a:r>
              <a:rPr lang="zh-CN" altLang="zh-CN" sz="2800" dirty="0"/>
              <a:t>实验后剩余的</a:t>
            </a:r>
            <a:r>
              <a:rPr lang="en-US" altLang="zh-CN" sz="2800" dirty="0"/>
              <a:t>Cl</a:t>
            </a:r>
            <a:r>
              <a:rPr lang="en-US" altLang="zh-CN" sz="2800" baseline="-25000" dirty="0"/>
              <a:t>2</a:t>
            </a:r>
            <a:r>
              <a:rPr lang="zh-CN" altLang="zh-CN" sz="2800" dirty="0"/>
              <a:t>也能用水吸收</a:t>
            </a:r>
            <a:r>
              <a:rPr lang="en-US" altLang="zh-CN" sz="2800" dirty="0"/>
              <a:t>,</a:t>
            </a:r>
            <a:r>
              <a:rPr lang="zh-CN" altLang="zh-CN" sz="2800" dirty="0"/>
              <a:t>并观察</a:t>
            </a:r>
            <a:r>
              <a:rPr lang="en-US" altLang="zh-CN" sz="2800" dirty="0"/>
              <a:t>CuCl</a:t>
            </a:r>
            <a:r>
              <a:rPr lang="en-US" altLang="zh-CN" sz="2800" baseline="-25000" dirty="0"/>
              <a:t>2</a:t>
            </a:r>
            <a:r>
              <a:rPr lang="zh-CN" altLang="zh-CN" sz="2800" dirty="0"/>
              <a:t>溶液的颜色。</a:t>
            </a:r>
          </a:p>
          <a:p>
            <a:pPr>
              <a:lnSpc>
                <a:spcPct val="150000"/>
              </a:lnSpc>
            </a:pPr>
            <a:r>
              <a:rPr lang="en-US" altLang="zh-CN" sz="2800" dirty="0"/>
              <a:t>④D</a:t>
            </a:r>
            <a:r>
              <a:rPr lang="zh-CN" altLang="zh-CN" sz="2800" dirty="0"/>
              <a:t>装置为一个简易的启普发生器</a:t>
            </a:r>
            <a:r>
              <a:rPr lang="en-US" altLang="zh-CN" sz="2800" dirty="0"/>
              <a:t>, </a:t>
            </a:r>
            <a:r>
              <a:rPr lang="zh-CN" altLang="zh-CN" sz="2800" dirty="0"/>
              <a:t>可用于</a:t>
            </a:r>
            <a:r>
              <a:rPr lang="en-US" altLang="zh-CN" sz="2800" dirty="0"/>
              <a:t>H</a:t>
            </a:r>
            <a:r>
              <a:rPr lang="en-US" altLang="zh-CN" sz="2800" baseline="-25000" dirty="0"/>
              <a:t>2</a:t>
            </a:r>
            <a:r>
              <a:rPr lang="zh-CN" altLang="zh-CN" sz="2800" dirty="0"/>
              <a:t>、</a:t>
            </a:r>
            <a:r>
              <a:rPr lang="en-US" altLang="zh-CN" sz="2800" dirty="0"/>
              <a:t>CO</a:t>
            </a:r>
            <a:r>
              <a:rPr lang="en-US" altLang="zh-CN" sz="2800" baseline="-25000" dirty="0"/>
              <a:t>2</a:t>
            </a:r>
            <a:r>
              <a:rPr lang="zh-CN" altLang="zh-CN" sz="2800" dirty="0"/>
              <a:t>的制取</a:t>
            </a:r>
            <a:r>
              <a:rPr lang="en-US" altLang="zh-CN" sz="2800" dirty="0"/>
              <a:t>,</a:t>
            </a:r>
            <a:r>
              <a:rPr lang="zh-CN" altLang="zh-CN" sz="2800" dirty="0"/>
              <a:t>也可用于铜与硝酸的反应。</a:t>
            </a:r>
          </a:p>
        </p:txBody>
      </p:sp>
    </p:spTree>
    <p:extLst>
      <p:ext uri="{BB962C8B-B14F-4D97-AF65-F5344CB8AC3E}">
        <p14:creationId xmlns:p14="http://schemas.microsoft.com/office/powerpoint/2010/main" val="124645963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矩形 13">
            <a:extLst>
              <a:ext uri="{FF2B5EF4-FFF2-40B4-BE49-F238E27FC236}">
                <a16:creationId xmlns="" xmlns:a16="http://schemas.microsoft.com/office/drawing/2014/main" id="{4C428A8C-D3DE-4E7B-AD67-44C27127D522}"/>
              </a:ext>
            </a:extLst>
          </p:cNvPr>
          <p:cNvSpPr/>
          <p:nvPr/>
        </p:nvSpPr>
        <p:spPr>
          <a:xfrm>
            <a:off x="9267824" y="0"/>
            <a:ext cx="194512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专题二十二  化学实验基础</a:t>
            </a:r>
          </a:p>
        </p:txBody>
      </p:sp>
      <p:sp>
        <p:nvSpPr>
          <p:cNvPr id="16" name="矩形 15">
            <a:extLst>
              <a:ext uri="{FF2B5EF4-FFF2-40B4-BE49-F238E27FC236}">
                <a16:creationId xmlns="" xmlns:a16="http://schemas.microsoft.com/office/drawing/2014/main" id="{584E89ED-D842-49D8-84A7-CB82A5DEAA67}"/>
              </a:ext>
            </a:extLst>
          </p:cNvPr>
          <p:cNvSpPr/>
          <p:nvPr/>
        </p:nvSpPr>
        <p:spPr>
          <a:xfrm>
            <a:off x="234043" y="217510"/>
            <a:ext cx="11723913" cy="6555641"/>
          </a:xfrm>
          <a:prstGeom prst="rect">
            <a:avLst/>
          </a:prstGeom>
        </p:spPr>
        <p:txBody>
          <a:bodyPr wrap="square">
            <a:spAutoFit/>
          </a:bodyPr>
          <a:lstStyle/>
          <a:p>
            <a:pPr>
              <a:lnSpc>
                <a:spcPct val="150000"/>
              </a:lnSpc>
            </a:pPr>
            <a:r>
              <a:rPr lang="zh-CN" altLang="zh-CN" sz="2800" b="1" dirty="0">
                <a:solidFill>
                  <a:srgbClr val="DA251C"/>
                </a:solidFill>
              </a:rPr>
              <a:t>示例</a:t>
            </a:r>
            <a:r>
              <a:rPr lang="en-US" altLang="zh-CN" sz="2800" b="1" dirty="0">
                <a:solidFill>
                  <a:srgbClr val="DA251C"/>
                </a:solidFill>
              </a:rPr>
              <a:t>3</a:t>
            </a:r>
            <a:r>
              <a:rPr lang="zh-CN" altLang="zh-CN" sz="2800" dirty="0"/>
              <a:t>　</a:t>
            </a:r>
            <a:r>
              <a:rPr lang="en-US" altLang="zh-CN" sz="2800" dirty="0"/>
              <a:t>(1)</a:t>
            </a:r>
            <a:r>
              <a:rPr lang="zh-CN" altLang="zh-CN" sz="2800" dirty="0"/>
              <a:t>某学生用实验室常见的酸、碱、盐和金属作为</a:t>
            </a:r>
            <a:endParaRPr lang="en-US" altLang="zh-CN" sz="2800" dirty="0"/>
          </a:p>
          <a:p>
            <a:pPr>
              <a:lnSpc>
                <a:spcPct val="150000"/>
              </a:lnSpc>
            </a:pPr>
            <a:r>
              <a:rPr lang="zh-CN" altLang="zh-CN" sz="2800" dirty="0"/>
              <a:t>反应物</a:t>
            </a:r>
            <a:r>
              <a:rPr lang="en-US" altLang="zh-CN" sz="2800" dirty="0"/>
              <a:t>,</a:t>
            </a:r>
            <a:r>
              <a:rPr lang="zh-CN" altLang="zh-CN" sz="2800" dirty="0"/>
              <a:t>并利用一个底部有小孔的试管和一个广口瓶组装</a:t>
            </a:r>
            <a:endParaRPr lang="en-US" altLang="zh-CN" sz="2800" dirty="0"/>
          </a:p>
          <a:p>
            <a:pPr>
              <a:lnSpc>
                <a:spcPct val="150000"/>
              </a:lnSpc>
            </a:pPr>
            <a:r>
              <a:rPr lang="zh-CN" altLang="zh-CN" sz="2800" dirty="0"/>
              <a:t>成图甲所示的气体简易发生器</a:t>
            </a:r>
            <a:r>
              <a:rPr lang="en-US" altLang="zh-CN" sz="2800" dirty="0"/>
              <a:t>,</a:t>
            </a:r>
            <a:r>
              <a:rPr lang="zh-CN" altLang="zh-CN" sz="2800" dirty="0"/>
              <a:t>该装置中装有铜丝隔板</a:t>
            </a:r>
            <a:r>
              <a:rPr lang="en-US" altLang="zh-CN" sz="2800" dirty="0"/>
              <a:t>(</a:t>
            </a:r>
            <a:r>
              <a:rPr lang="zh-CN" altLang="zh-CN" sz="2800" dirty="0"/>
              <a:t>不</a:t>
            </a:r>
            <a:endParaRPr lang="en-US" altLang="zh-CN" sz="2800" dirty="0"/>
          </a:p>
          <a:p>
            <a:pPr>
              <a:lnSpc>
                <a:spcPct val="150000"/>
              </a:lnSpc>
            </a:pPr>
            <a:r>
              <a:rPr lang="zh-CN" altLang="zh-CN" sz="2800" dirty="0"/>
              <a:t>参与反应</a:t>
            </a:r>
            <a:r>
              <a:rPr lang="en-US" altLang="zh-CN" sz="2800" dirty="0"/>
              <a:t>),</a:t>
            </a:r>
            <a:r>
              <a:rPr lang="zh-CN" altLang="zh-CN" sz="2800" dirty="0"/>
              <a:t>利用该装置可制取的气体有</a:t>
            </a:r>
            <a:r>
              <a:rPr lang="en-US" altLang="zh-CN" sz="2800" dirty="0"/>
              <a:t>(</a:t>
            </a:r>
            <a:r>
              <a:rPr lang="zh-CN" altLang="zh-CN" sz="2800" dirty="0"/>
              <a:t>写两种</a:t>
            </a:r>
            <a:r>
              <a:rPr lang="en-US" altLang="zh-CN" sz="2800" dirty="0"/>
              <a:t>)</a:t>
            </a:r>
            <a:r>
              <a:rPr lang="zh-CN" altLang="zh-CN" sz="2800" u="sng" dirty="0"/>
              <a:t>　　　　　　　　　　　</a:t>
            </a:r>
            <a:r>
              <a:rPr lang="zh-CN" altLang="zh-CN" sz="2800" dirty="0"/>
              <a:t>。</a:t>
            </a:r>
            <a:r>
              <a:rPr lang="en-US" altLang="zh-CN" sz="2800" dirty="0"/>
              <a:t> </a:t>
            </a:r>
            <a:endParaRPr lang="zh-CN" altLang="zh-CN" sz="2800" dirty="0"/>
          </a:p>
          <a:p>
            <a:pPr>
              <a:lnSpc>
                <a:spcPct val="150000"/>
              </a:lnSpc>
            </a:pPr>
            <a:r>
              <a:rPr lang="en-US" altLang="zh-CN" sz="2800" dirty="0"/>
              <a:t>(2)</a:t>
            </a:r>
            <a:r>
              <a:rPr lang="zh-CN" altLang="zh-CN" sz="2800" dirty="0"/>
              <a:t>若将铜丝隔板改为铁丝隔板</a:t>
            </a:r>
            <a:r>
              <a:rPr lang="en-US" altLang="zh-CN" sz="2800" dirty="0"/>
              <a:t>(</a:t>
            </a:r>
            <a:r>
              <a:rPr lang="zh-CN" altLang="zh-CN" sz="2800" dirty="0"/>
              <a:t>不参与反应</a:t>
            </a:r>
            <a:r>
              <a:rPr lang="en-US" altLang="zh-CN" sz="2800" dirty="0"/>
              <a:t>),</a:t>
            </a:r>
            <a:r>
              <a:rPr lang="zh-CN" altLang="zh-CN" sz="2800" dirty="0"/>
              <a:t>则该装置可制取的气体是</a:t>
            </a:r>
            <a:r>
              <a:rPr lang="zh-CN" altLang="zh-CN" sz="2800" u="sng" dirty="0"/>
              <a:t>　　　　</a:t>
            </a:r>
            <a:r>
              <a:rPr lang="en-US" altLang="zh-CN" sz="2800" dirty="0"/>
              <a:t>,</a:t>
            </a:r>
            <a:r>
              <a:rPr lang="zh-CN" altLang="zh-CN" sz="2800" dirty="0"/>
              <a:t>写出反应的离子方程式</a:t>
            </a:r>
            <a:r>
              <a:rPr lang="en-US" altLang="zh-CN" sz="2800" dirty="0"/>
              <a:t>:</a:t>
            </a:r>
            <a:r>
              <a:rPr lang="zh-CN" altLang="zh-CN" sz="2800" u="sng" dirty="0"/>
              <a:t>　</a:t>
            </a:r>
            <a:r>
              <a:rPr lang="en-US" altLang="zh-CN" sz="2800" u="sng" dirty="0" smtClean="0"/>
              <a:t>                 </a:t>
            </a:r>
            <a:r>
              <a:rPr lang="zh-CN" altLang="zh-CN" sz="2800" dirty="0" smtClean="0"/>
              <a:t>。</a:t>
            </a:r>
            <a:r>
              <a:rPr lang="en-US" altLang="zh-CN" sz="2800" dirty="0"/>
              <a:t> </a:t>
            </a:r>
            <a:endParaRPr lang="zh-CN" altLang="zh-CN" sz="2800" dirty="0"/>
          </a:p>
          <a:p>
            <a:pPr>
              <a:lnSpc>
                <a:spcPct val="150000"/>
              </a:lnSpc>
            </a:pPr>
            <a:r>
              <a:rPr lang="en-US" altLang="zh-CN" sz="2800" dirty="0"/>
              <a:t>(3)</a:t>
            </a:r>
            <a:r>
              <a:rPr lang="zh-CN" altLang="zh-CN" sz="2800" dirty="0"/>
              <a:t>用图乙所示</a:t>
            </a:r>
            <a:r>
              <a:rPr lang="en-US" altLang="zh-CN" sz="2800" dirty="0"/>
              <a:t>(</a:t>
            </a:r>
            <a:r>
              <a:rPr lang="zh-CN" altLang="zh-CN" sz="2800" dirty="0"/>
              <a:t>夹持仪器省略</a:t>
            </a:r>
            <a:r>
              <a:rPr lang="en-US" altLang="zh-CN" sz="2800" dirty="0"/>
              <a:t>)</a:t>
            </a:r>
            <a:r>
              <a:rPr lang="zh-CN" altLang="zh-CN" sz="2800" dirty="0"/>
              <a:t>装置进行实验</a:t>
            </a:r>
            <a:r>
              <a:rPr lang="en-US" altLang="zh-CN" sz="2800" dirty="0"/>
              <a:t>,</a:t>
            </a:r>
            <a:r>
              <a:rPr lang="zh-CN" altLang="zh-CN" sz="2800" dirty="0"/>
              <a:t>将液体</a:t>
            </a:r>
            <a:r>
              <a:rPr lang="en-US" altLang="zh-CN" sz="2800" dirty="0"/>
              <a:t>A</a:t>
            </a:r>
          </a:p>
          <a:p>
            <a:pPr>
              <a:lnSpc>
                <a:spcPct val="150000"/>
              </a:lnSpc>
            </a:pPr>
            <a:r>
              <a:rPr lang="zh-CN" altLang="zh-CN" sz="2800" dirty="0"/>
              <a:t>逐滴加入固体</a:t>
            </a:r>
            <a:r>
              <a:rPr lang="en-US" altLang="zh-CN" sz="2800" dirty="0"/>
              <a:t>B</a:t>
            </a:r>
            <a:r>
              <a:rPr lang="zh-CN" altLang="zh-CN" sz="2800" dirty="0"/>
              <a:t>中</a:t>
            </a:r>
            <a:r>
              <a:rPr lang="en-US" altLang="zh-CN" sz="2800" dirty="0"/>
              <a:t>,</a:t>
            </a:r>
            <a:r>
              <a:rPr lang="zh-CN" altLang="zh-CN" sz="2800" dirty="0"/>
              <a:t>回答下列问题</a:t>
            </a:r>
            <a:r>
              <a:rPr lang="en-US" altLang="zh-CN" sz="2800" dirty="0"/>
              <a:t>:</a:t>
            </a:r>
            <a:endParaRPr lang="zh-CN" altLang="zh-CN" sz="2800" dirty="0"/>
          </a:p>
          <a:p>
            <a:pPr>
              <a:lnSpc>
                <a:spcPct val="150000"/>
              </a:lnSpc>
            </a:pPr>
            <a:r>
              <a:rPr lang="en-US" altLang="zh-CN" sz="2800" dirty="0"/>
              <a:t>①</a:t>
            </a:r>
            <a:r>
              <a:rPr lang="zh-CN" altLang="zh-CN" sz="2800" dirty="0"/>
              <a:t>图乙中</a:t>
            </a:r>
            <a:r>
              <a:rPr lang="en-US" altLang="zh-CN" sz="2800" dirty="0"/>
              <a:t>D</a:t>
            </a:r>
            <a:r>
              <a:rPr lang="zh-CN" altLang="zh-CN" sz="2800" dirty="0"/>
              <a:t>装置在实验中的作用是</a:t>
            </a:r>
            <a:r>
              <a:rPr lang="zh-CN" altLang="zh-CN" sz="2800" u="sng" dirty="0"/>
              <a:t>　</a:t>
            </a:r>
            <a:r>
              <a:rPr lang="en-US" altLang="zh-CN" sz="2800" u="sng" dirty="0" smtClean="0"/>
              <a:t>                         </a:t>
            </a:r>
            <a:r>
              <a:rPr lang="en-US" altLang="zh-CN" sz="2800" dirty="0" smtClean="0"/>
              <a:t>;</a:t>
            </a:r>
            <a:r>
              <a:rPr lang="en-US" altLang="zh-CN" sz="2800" dirty="0"/>
              <a:t> </a:t>
            </a:r>
            <a:endParaRPr lang="zh-CN" altLang="zh-CN" sz="2800" dirty="0"/>
          </a:p>
        </p:txBody>
      </p:sp>
      <p:pic>
        <p:nvPicPr>
          <p:cNvPr id="13" name="GAOFUSX-48.jpg" descr="id:2147512424;FounderCES">
            <a:extLst>
              <a:ext uri="{FF2B5EF4-FFF2-40B4-BE49-F238E27FC236}">
                <a16:creationId xmlns="" xmlns:a16="http://schemas.microsoft.com/office/drawing/2014/main" id="{D4987A41-6D06-4306-B626-370745D500CD}"/>
              </a:ext>
            </a:extLst>
          </p:cNvPr>
          <p:cNvPicPr/>
          <p:nvPr/>
        </p:nvPicPr>
        <p:blipFill rotWithShape="1">
          <a:blip r:embed="rId3"/>
          <a:srcRect r="7108"/>
          <a:stretch/>
        </p:blipFill>
        <p:spPr>
          <a:xfrm>
            <a:off x="9309332" y="462332"/>
            <a:ext cx="2481003" cy="2433268"/>
          </a:xfrm>
          <a:prstGeom prst="rect">
            <a:avLst/>
          </a:prstGeom>
        </p:spPr>
      </p:pic>
      <p:pic>
        <p:nvPicPr>
          <p:cNvPr id="15" name="GAOFUSX-49.jpg" descr="id:2147512431;FounderCES">
            <a:extLst>
              <a:ext uri="{FF2B5EF4-FFF2-40B4-BE49-F238E27FC236}">
                <a16:creationId xmlns="" xmlns:a16="http://schemas.microsoft.com/office/drawing/2014/main" id="{978CC684-4C7F-4A6B-A25C-1D7299A820F2}"/>
              </a:ext>
            </a:extLst>
          </p:cNvPr>
          <p:cNvPicPr/>
          <p:nvPr/>
        </p:nvPicPr>
        <p:blipFill>
          <a:blip r:embed="rId4"/>
          <a:stretch>
            <a:fillRect/>
          </a:stretch>
        </p:blipFill>
        <p:spPr>
          <a:xfrm>
            <a:off x="8715665" y="4098659"/>
            <a:ext cx="3074670" cy="2500209"/>
          </a:xfrm>
          <a:prstGeom prst="rect">
            <a:avLst/>
          </a:prstGeom>
        </p:spPr>
      </p:pic>
    </p:spTree>
    <p:extLst>
      <p:ext uri="{BB962C8B-B14F-4D97-AF65-F5344CB8AC3E}">
        <p14:creationId xmlns:p14="http://schemas.microsoft.com/office/powerpoint/2010/main" val="110347945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矩形 13">
            <a:extLst>
              <a:ext uri="{FF2B5EF4-FFF2-40B4-BE49-F238E27FC236}">
                <a16:creationId xmlns="" xmlns:a16="http://schemas.microsoft.com/office/drawing/2014/main" id="{4C428A8C-D3DE-4E7B-AD67-44C27127D522}"/>
              </a:ext>
            </a:extLst>
          </p:cNvPr>
          <p:cNvSpPr/>
          <p:nvPr/>
        </p:nvSpPr>
        <p:spPr>
          <a:xfrm>
            <a:off x="9267824" y="0"/>
            <a:ext cx="194512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专题二十二  化学实验基础</a:t>
            </a:r>
          </a:p>
        </p:txBody>
      </p:sp>
      <p:sp>
        <p:nvSpPr>
          <p:cNvPr id="16" name="矩形 15">
            <a:extLst>
              <a:ext uri="{FF2B5EF4-FFF2-40B4-BE49-F238E27FC236}">
                <a16:creationId xmlns="" xmlns:a16="http://schemas.microsoft.com/office/drawing/2014/main" id="{584E89ED-D842-49D8-84A7-CB82A5DEAA67}"/>
              </a:ext>
            </a:extLst>
          </p:cNvPr>
          <p:cNvSpPr/>
          <p:nvPr/>
        </p:nvSpPr>
        <p:spPr>
          <a:xfrm>
            <a:off x="234043" y="558803"/>
            <a:ext cx="11723913" cy="5078313"/>
          </a:xfrm>
          <a:prstGeom prst="rect">
            <a:avLst/>
          </a:prstGeom>
        </p:spPr>
        <p:txBody>
          <a:bodyPr wrap="square">
            <a:spAutoFit/>
          </a:bodyPr>
          <a:lstStyle/>
          <a:p>
            <a:pPr>
              <a:lnSpc>
                <a:spcPct val="150000"/>
              </a:lnSpc>
            </a:pPr>
            <a:r>
              <a:rPr lang="en-US" altLang="zh-CN" sz="2700" dirty="0"/>
              <a:t>②</a:t>
            </a:r>
            <a:r>
              <a:rPr lang="zh-CN" altLang="zh-CN" sz="2700" dirty="0"/>
              <a:t>若</a:t>
            </a:r>
            <a:r>
              <a:rPr lang="en-US" altLang="zh-CN" sz="2700" dirty="0"/>
              <a:t>A</a:t>
            </a:r>
            <a:r>
              <a:rPr lang="zh-CN" altLang="zh-CN" sz="2700" dirty="0"/>
              <a:t>为浓盐酸</a:t>
            </a:r>
            <a:r>
              <a:rPr lang="en-US" altLang="zh-CN" sz="2700" dirty="0"/>
              <a:t>,B</a:t>
            </a:r>
            <a:r>
              <a:rPr lang="zh-CN" altLang="zh-CN" sz="2700" dirty="0"/>
              <a:t>为</a:t>
            </a:r>
            <a:r>
              <a:rPr lang="en-US" altLang="zh-CN" sz="2700" dirty="0"/>
              <a:t>KMnO</a:t>
            </a:r>
            <a:r>
              <a:rPr lang="en-US" altLang="zh-CN" sz="2700" baseline="-25000" dirty="0"/>
              <a:t>4</a:t>
            </a:r>
            <a:r>
              <a:rPr lang="en-US" altLang="zh-CN" sz="2700" dirty="0"/>
              <a:t>,C</a:t>
            </a:r>
            <a:r>
              <a:rPr lang="zh-CN" altLang="zh-CN" sz="2700" dirty="0"/>
              <a:t>为淀粉</a:t>
            </a:r>
            <a:r>
              <a:rPr lang="en-US" altLang="zh-CN" sz="2700" dirty="0"/>
              <a:t>-</a:t>
            </a:r>
            <a:r>
              <a:rPr lang="zh-CN" altLang="zh-CN" sz="2700" dirty="0"/>
              <a:t>碘化钾溶液</a:t>
            </a:r>
            <a:r>
              <a:rPr lang="en-US" altLang="zh-CN" sz="2700" dirty="0"/>
              <a:t>,</a:t>
            </a:r>
            <a:r>
              <a:rPr lang="zh-CN" altLang="zh-CN" sz="2700" dirty="0"/>
              <a:t>旋开</a:t>
            </a:r>
            <a:r>
              <a:rPr lang="en-US" altLang="zh-CN" sz="2700" dirty="0"/>
              <a:t>E</a:t>
            </a:r>
            <a:r>
              <a:rPr lang="zh-CN" altLang="zh-CN" sz="2700" dirty="0"/>
              <a:t>后</a:t>
            </a:r>
            <a:r>
              <a:rPr lang="en-US" altLang="zh-CN" sz="2700" dirty="0"/>
              <a:t>,C</a:t>
            </a:r>
            <a:r>
              <a:rPr lang="zh-CN" altLang="zh-CN" sz="2700" dirty="0"/>
              <a:t>中的现象为</a:t>
            </a:r>
            <a:r>
              <a:rPr lang="zh-CN" altLang="zh-CN" sz="2700" u="sng" dirty="0"/>
              <a:t>　　　　　　　</a:t>
            </a:r>
            <a:r>
              <a:rPr lang="en-US" altLang="zh-CN" sz="2700" dirty="0"/>
              <a:t>,C</a:t>
            </a:r>
            <a:r>
              <a:rPr lang="zh-CN" altLang="zh-CN" sz="2700" dirty="0"/>
              <a:t>中反应的化学方程式是</a:t>
            </a:r>
            <a:r>
              <a:rPr lang="zh-CN" altLang="zh-CN" sz="2700" u="sng" dirty="0"/>
              <a:t>　　　　　　　　</a:t>
            </a:r>
            <a:r>
              <a:rPr lang="en-US" altLang="zh-CN" sz="2700" dirty="0"/>
              <a:t>; </a:t>
            </a:r>
            <a:endParaRPr lang="zh-CN" altLang="zh-CN" sz="2700" dirty="0"/>
          </a:p>
          <a:p>
            <a:pPr>
              <a:lnSpc>
                <a:spcPct val="150000"/>
              </a:lnSpc>
            </a:pPr>
            <a:r>
              <a:rPr lang="en-US" altLang="zh-CN" sz="2700" dirty="0"/>
              <a:t>③</a:t>
            </a:r>
            <a:r>
              <a:rPr lang="zh-CN" altLang="zh-CN" sz="2700" dirty="0"/>
              <a:t>若</a:t>
            </a:r>
            <a:r>
              <a:rPr lang="en-US" altLang="zh-CN" sz="2700" dirty="0"/>
              <a:t>A</a:t>
            </a:r>
            <a:r>
              <a:rPr lang="zh-CN" altLang="zh-CN" sz="2700" dirty="0"/>
              <a:t>为浓硫酸</a:t>
            </a:r>
            <a:r>
              <a:rPr lang="en-US" altLang="zh-CN" sz="2700" dirty="0"/>
              <a:t>(70%),B</a:t>
            </a:r>
            <a:r>
              <a:rPr lang="zh-CN" altLang="zh-CN" sz="2700" dirty="0"/>
              <a:t>为</a:t>
            </a:r>
            <a:r>
              <a:rPr lang="en-US" altLang="zh-CN" sz="2700" dirty="0"/>
              <a:t>Na</a:t>
            </a:r>
            <a:r>
              <a:rPr lang="en-US" altLang="zh-CN" sz="2700" baseline="-25000" dirty="0"/>
              <a:t>2</a:t>
            </a:r>
            <a:r>
              <a:rPr lang="en-US" altLang="zh-CN" sz="2700" dirty="0"/>
              <a:t>SO</a:t>
            </a:r>
            <a:r>
              <a:rPr lang="en-US" altLang="zh-CN" sz="2700" baseline="-25000" dirty="0"/>
              <a:t>3</a:t>
            </a:r>
            <a:r>
              <a:rPr lang="en-US" altLang="zh-CN" sz="2700" dirty="0"/>
              <a:t>,C</a:t>
            </a:r>
            <a:r>
              <a:rPr lang="zh-CN" altLang="zh-CN" sz="2700" dirty="0"/>
              <a:t>为酸性</a:t>
            </a:r>
            <a:r>
              <a:rPr lang="en-US" altLang="zh-CN" sz="2700" dirty="0"/>
              <a:t>KMnO</a:t>
            </a:r>
            <a:r>
              <a:rPr lang="en-US" altLang="zh-CN" sz="2700" baseline="-25000" dirty="0"/>
              <a:t>4</a:t>
            </a:r>
            <a:r>
              <a:rPr lang="zh-CN" altLang="zh-CN" sz="2700" dirty="0"/>
              <a:t>溶液</a:t>
            </a:r>
            <a:r>
              <a:rPr lang="en-US" altLang="zh-CN" sz="2700" dirty="0"/>
              <a:t>,</a:t>
            </a:r>
            <a:r>
              <a:rPr lang="zh-CN" altLang="zh-CN" sz="2700" dirty="0"/>
              <a:t>旋开</a:t>
            </a:r>
            <a:r>
              <a:rPr lang="en-US" altLang="zh-CN" sz="2700" dirty="0"/>
              <a:t>E</a:t>
            </a:r>
            <a:r>
              <a:rPr lang="zh-CN" altLang="zh-CN" sz="2700" dirty="0"/>
              <a:t>后</a:t>
            </a:r>
            <a:r>
              <a:rPr lang="en-US" altLang="zh-CN" sz="2700" dirty="0"/>
              <a:t>,C</a:t>
            </a:r>
            <a:r>
              <a:rPr lang="zh-CN" altLang="zh-CN" sz="2700" dirty="0"/>
              <a:t>中的现象为</a:t>
            </a:r>
            <a:r>
              <a:rPr lang="zh-CN" altLang="zh-CN" sz="2700" u="sng" dirty="0"/>
              <a:t>　　　　　　　　</a:t>
            </a:r>
            <a:r>
              <a:rPr lang="en-US" altLang="zh-CN" sz="2700" dirty="0"/>
              <a:t>,C</a:t>
            </a:r>
            <a:r>
              <a:rPr lang="zh-CN" altLang="zh-CN" sz="2700" dirty="0"/>
              <a:t>中反应的化学方程式是</a:t>
            </a:r>
            <a:r>
              <a:rPr lang="zh-CN" altLang="zh-CN" sz="2700" u="sng" dirty="0"/>
              <a:t>　　　　　　　　　　　　　</a:t>
            </a:r>
            <a:r>
              <a:rPr lang="en-US" altLang="zh-CN" sz="2700" dirty="0"/>
              <a:t>; </a:t>
            </a:r>
            <a:endParaRPr lang="zh-CN" altLang="zh-CN" sz="2700" dirty="0"/>
          </a:p>
          <a:p>
            <a:pPr>
              <a:lnSpc>
                <a:spcPct val="150000"/>
              </a:lnSpc>
            </a:pPr>
            <a:r>
              <a:rPr lang="en-US" altLang="zh-CN" sz="2700" dirty="0"/>
              <a:t>④</a:t>
            </a:r>
            <a:r>
              <a:rPr lang="zh-CN" altLang="zh-CN" sz="2700" dirty="0"/>
              <a:t>若</a:t>
            </a:r>
            <a:r>
              <a:rPr lang="en-US" altLang="zh-CN" sz="2700" dirty="0"/>
              <a:t>A</a:t>
            </a:r>
            <a:r>
              <a:rPr lang="zh-CN" altLang="zh-CN" sz="2700" dirty="0"/>
              <a:t>为</a:t>
            </a:r>
            <a:r>
              <a:rPr lang="en-US" altLang="zh-CN" sz="2700" dirty="0"/>
              <a:t>30%</a:t>
            </a:r>
            <a:r>
              <a:rPr lang="zh-CN" altLang="zh-CN" sz="2700" dirty="0"/>
              <a:t>的</a:t>
            </a:r>
            <a:r>
              <a:rPr lang="en-US" altLang="zh-CN" sz="2700" dirty="0"/>
              <a:t>H</a:t>
            </a:r>
            <a:r>
              <a:rPr lang="en-US" altLang="zh-CN" sz="2700" baseline="-25000" dirty="0"/>
              <a:t>2</a:t>
            </a:r>
            <a:r>
              <a:rPr lang="en-US" altLang="zh-CN" sz="2700" dirty="0"/>
              <a:t>O</a:t>
            </a:r>
            <a:r>
              <a:rPr lang="en-US" altLang="zh-CN" sz="2700" baseline="-25000" dirty="0"/>
              <a:t>2</a:t>
            </a:r>
            <a:r>
              <a:rPr lang="zh-CN" altLang="zh-CN" sz="2700" dirty="0"/>
              <a:t>溶液</a:t>
            </a:r>
            <a:r>
              <a:rPr lang="en-US" altLang="zh-CN" sz="2700" dirty="0"/>
              <a:t>,B</a:t>
            </a:r>
            <a:r>
              <a:rPr lang="zh-CN" altLang="zh-CN" sz="2700" dirty="0"/>
              <a:t>为</a:t>
            </a:r>
            <a:r>
              <a:rPr lang="en-US" altLang="zh-CN" sz="2700" dirty="0"/>
              <a:t>MnO</a:t>
            </a:r>
            <a:r>
              <a:rPr lang="en-US" altLang="zh-CN" sz="2700" baseline="-25000" dirty="0"/>
              <a:t>2</a:t>
            </a:r>
            <a:r>
              <a:rPr lang="en-US" altLang="zh-CN" sz="2700" dirty="0"/>
              <a:t>,C</a:t>
            </a:r>
            <a:r>
              <a:rPr lang="zh-CN" altLang="zh-CN" sz="2700" dirty="0"/>
              <a:t>为饱和</a:t>
            </a:r>
            <a:r>
              <a:rPr lang="en-US" altLang="zh-CN" sz="2700" dirty="0"/>
              <a:t>H</a:t>
            </a:r>
            <a:r>
              <a:rPr lang="en-US" altLang="zh-CN" sz="2700" baseline="-25000" dirty="0"/>
              <a:t>2</a:t>
            </a:r>
            <a:r>
              <a:rPr lang="en-US" altLang="zh-CN" sz="2700" dirty="0"/>
              <a:t>S</a:t>
            </a:r>
            <a:r>
              <a:rPr lang="zh-CN" altLang="zh-CN" sz="2700" dirty="0"/>
              <a:t>溶液</a:t>
            </a:r>
            <a:r>
              <a:rPr lang="en-US" altLang="zh-CN" sz="2700" dirty="0"/>
              <a:t>,</a:t>
            </a:r>
            <a:r>
              <a:rPr lang="zh-CN" altLang="zh-CN" sz="2700" dirty="0"/>
              <a:t>旋开</a:t>
            </a:r>
            <a:r>
              <a:rPr lang="en-US" altLang="zh-CN" sz="2700" dirty="0"/>
              <a:t>E</a:t>
            </a:r>
            <a:r>
              <a:rPr lang="zh-CN" altLang="zh-CN" sz="2700" dirty="0"/>
              <a:t>后</a:t>
            </a:r>
            <a:r>
              <a:rPr lang="en-US" altLang="zh-CN" sz="2700" dirty="0"/>
              <a:t>,C</a:t>
            </a:r>
            <a:r>
              <a:rPr lang="zh-CN" altLang="zh-CN" sz="2700" dirty="0"/>
              <a:t>中的现象为</a:t>
            </a:r>
            <a:r>
              <a:rPr lang="zh-CN" altLang="zh-CN" sz="2700" u="sng" dirty="0"/>
              <a:t>　　　　　　　　</a:t>
            </a:r>
            <a:r>
              <a:rPr lang="en-US" altLang="zh-CN" sz="2700" dirty="0"/>
              <a:t>,C</a:t>
            </a:r>
            <a:r>
              <a:rPr lang="zh-CN" altLang="zh-CN" sz="2700" dirty="0"/>
              <a:t>中反应的化学方程式是</a:t>
            </a:r>
            <a:r>
              <a:rPr lang="zh-CN" altLang="zh-CN" sz="2700" u="sng" dirty="0"/>
              <a:t>　　　　　　　　　　　　　</a:t>
            </a:r>
            <a:r>
              <a:rPr lang="en-US" altLang="zh-CN" sz="2700" dirty="0" smtClean="0"/>
              <a:t>;</a:t>
            </a:r>
            <a:r>
              <a:rPr lang="en-US" altLang="zh-CN" sz="2700" dirty="0"/>
              <a:t> </a:t>
            </a:r>
            <a:endParaRPr lang="zh-CN" altLang="zh-CN" sz="2700" dirty="0"/>
          </a:p>
          <a:p>
            <a:pPr>
              <a:lnSpc>
                <a:spcPct val="150000"/>
              </a:lnSpc>
            </a:pPr>
            <a:r>
              <a:rPr lang="en-US" altLang="zh-CN" sz="2700" dirty="0"/>
              <a:t>⑤</a:t>
            </a:r>
            <a:r>
              <a:rPr lang="zh-CN" altLang="zh-CN" sz="2700" dirty="0"/>
              <a:t>若</a:t>
            </a:r>
            <a:r>
              <a:rPr lang="en-US" altLang="zh-CN" sz="2700" dirty="0"/>
              <a:t>A</a:t>
            </a:r>
            <a:r>
              <a:rPr lang="zh-CN" altLang="zh-CN" sz="2700" dirty="0"/>
              <a:t>为稀盐酸</a:t>
            </a:r>
            <a:r>
              <a:rPr lang="en-US" altLang="zh-CN" sz="2700" dirty="0"/>
              <a:t>,B</a:t>
            </a:r>
            <a:r>
              <a:rPr lang="zh-CN" altLang="zh-CN" sz="2700" dirty="0"/>
              <a:t>为大理石</a:t>
            </a:r>
            <a:r>
              <a:rPr lang="en-US" altLang="zh-CN" sz="2700" dirty="0"/>
              <a:t>,C</a:t>
            </a:r>
            <a:r>
              <a:rPr lang="zh-CN" altLang="zh-CN" sz="2700" dirty="0"/>
              <a:t>为</a:t>
            </a:r>
            <a:r>
              <a:rPr lang="en-US" altLang="zh-CN" sz="2700" dirty="0"/>
              <a:t>Na</a:t>
            </a:r>
            <a:r>
              <a:rPr lang="en-US" altLang="zh-CN" sz="2700" baseline="-25000" dirty="0"/>
              <a:t>2</a:t>
            </a:r>
            <a:r>
              <a:rPr lang="en-US" altLang="zh-CN" sz="2700" dirty="0"/>
              <a:t>SiO</a:t>
            </a:r>
            <a:r>
              <a:rPr lang="en-US" altLang="zh-CN" sz="2700" baseline="-25000" dirty="0"/>
              <a:t>3</a:t>
            </a:r>
            <a:r>
              <a:rPr lang="zh-CN" altLang="zh-CN" sz="2700" dirty="0"/>
              <a:t>溶液</a:t>
            </a:r>
            <a:r>
              <a:rPr lang="en-US" altLang="zh-CN" sz="2700" dirty="0"/>
              <a:t>,</a:t>
            </a:r>
            <a:r>
              <a:rPr lang="zh-CN" altLang="zh-CN" sz="2700" dirty="0"/>
              <a:t>旋开</a:t>
            </a:r>
            <a:r>
              <a:rPr lang="en-US" altLang="zh-CN" sz="2700" dirty="0"/>
              <a:t>E</a:t>
            </a:r>
            <a:r>
              <a:rPr lang="zh-CN" altLang="zh-CN" sz="2700" dirty="0"/>
              <a:t>后</a:t>
            </a:r>
            <a:r>
              <a:rPr lang="en-US" altLang="zh-CN" sz="2700" dirty="0"/>
              <a:t>,C</a:t>
            </a:r>
            <a:r>
              <a:rPr lang="zh-CN" altLang="zh-CN" sz="2700" dirty="0"/>
              <a:t>中的现象为</a:t>
            </a:r>
            <a:r>
              <a:rPr lang="zh-CN" altLang="zh-CN" sz="2700" u="sng" dirty="0"/>
              <a:t>　　　　　　　</a:t>
            </a:r>
            <a:r>
              <a:rPr lang="en-US" altLang="zh-CN" sz="2700" dirty="0"/>
              <a:t>,C</a:t>
            </a:r>
            <a:r>
              <a:rPr lang="zh-CN" altLang="zh-CN" sz="2700" dirty="0"/>
              <a:t>中反应的化学方程式是</a:t>
            </a:r>
            <a:r>
              <a:rPr lang="zh-CN" altLang="zh-CN" sz="2700" u="sng" dirty="0"/>
              <a:t>　　　　　　　　　　　</a:t>
            </a:r>
            <a:r>
              <a:rPr lang="zh-CN" altLang="zh-CN" sz="2700" dirty="0" smtClean="0"/>
              <a:t>。</a:t>
            </a:r>
            <a:r>
              <a:rPr lang="en-US" altLang="zh-CN" sz="2700" dirty="0"/>
              <a:t> </a:t>
            </a:r>
          </a:p>
        </p:txBody>
      </p:sp>
    </p:spTree>
    <p:extLst>
      <p:ext uri="{BB962C8B-B14F-4D97-AF65-F5344CB8AC3E}">
        <p14:creationId xmlns:p14="http://schemas.microsoft.com/office/powerpoint/2010/main" val="94988479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矩形 13">
            <a:extLst>
              <a:ext uri="{FF2B5EF4-FFF2-40B4-BE49-F238E27FC236}">
                <a16:creationId xmlns="" xmlns:a16="http://schemas.microsoft.com/office/drawing/2014/main" id="{4C428A8C-D3DE-4E7B-AD67-44C27127D522}"/>
              </a:ext>
            </a:extLst>
          </p:cNvPr>
          <p:cNvSpPr/>
          <p:nvPr/>
        </p:nvSpPr>
        <p:spPr>
          <a:xfrm>
            <a:off x="9267824" y="0"/>
            <a:ext cx="194512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专题二十二  化学实验基础</a:t>
            </a:r>
          </a:p>
        </p:txBody>
      </p:sp>
      <mc:AlternateContent xmlns:mc="http://schemas.openxmlformats.org/markup-compatibility/2006" xmlns:a14="http://schemas.microsoft.com/office/drawing/2010/main">
        <mc:Choice Requires="a14">
          <p:sp>
            <p:nvSpPr>
              <p:cNvPr id="16" name="矩形 15">
                <a:extLst>
                  <a:ext uri="{FF2B5EF4-FFF2-40B4-BE49-F238E27FC236}">
                    <a16:creationId xmlns="" xmlns:a16="http://schemas.microsoft.com/office/drawing/2014/main" id="{584E89ED-D842-49D8-84A7-CB82A5DEAA67}"/>
                  </a:ext>
                </a:extLst>
              </p:cNvPr>
              <p:cNvSpPr/>
              <p:nvPr/>
            </p:nvSpPr>
            <p:spPr>
              <a:xfrm>
                <a:off x="234043" y="257528"/>
                <a:ext cx="11723913" cy="5909310"/>
              </a:xfrm>
              <a:prstGeom prst="rect">
                <a:avLst/>
              </a:prstGeom>
            </p:spPr>
            <p:txBody>
              <a:bodyPr wrap="square">
                <a:spAutoFit/>
              </a:bodyPr>
              <a:lstStyle/>
              <a:p>
                <a:pPr>
                  <a:lnSpc>
                    <a:spcPct val="150000"/>
                  </a:lnSpc>
                </a:pPr>
                <a:r>
                  <a:rPr lang="zh-CN" altLang="zh-CN" sz="2800" b="1" dirty="0">
                    <a:solidFill>
                      <a:srgbClr val="DA251C"/>
                    </a:solidFill>
                  </a:rPr>
                  <a:t>解析</a:t>
                </a:r>
                <a:r>
                  <a:rPr lang="zh-CN" altLang="zh-CN" sz="2800" dirty="0"/>
                  <a:t>　</a:t>
                </a:r>
                <a:r>
                  <a:rPr lang="en-US" altLang="zh-CN" sz="2800" dirty="0"/>
                  <a:t>(1)</a:t>
                </a:r>
                <a:r>
                  <a:rPr lang="zh-CN" altLang="zh-CN" sz="2800" dirty="0"/>
                  <a:t>因为铜丝不与稀盐酸、稀硫酸等非氧化性酸反应</a:t>
                </a:r>
                <a:r>
                  <a:rPr lang="en-US" altLang="zh-CN" sz="2800" dirty="0"/>
                  <a:t>,</a:t>
                </a:r>
                <a:r>
                  <a:rPr lang="zh-CN" altLang="zh-CN" sz="2800" dirty="0"/>
                  <a:t>所以该装置相当于启普发生器</a:t>
                </a:r>
                <a:r>
                  <a:rPr lang="en-US" altLang="zh-CN" sz="2800" dirty="0"/>
                  <a:t>,</a:t>
                </a:r>
                <a:r>
                  <a:rPr lang="zh-CN" altLang="zh-CN" sz="2800" dirty="0"/>
                  <a:t>可用来制取</a:t>
                </a:r>
                <a:r>
                  <a:rPr lang="en-US" altLang="zh-CN" sz="2800" dirty="0"/>
                  <a:t>H</a:t>
                </a:r>
                <a:r>
                  <a:rPr lang="en-US" altLang="zh-CN" sz="2800" baseline="-25000" dirty="0"/>
                  <a:t>2</a:t>
                </a:r>
                <a:r>
                  <a:rPr lang="zh-CN" altLang="zh-CN" sz="2800" dirty="0"/>
                  <a:t>、</a:t>
                </a:r>
                <a:r>
                  <a:rPr lang="en-US" altLang="zh-CN" sz="2800" dirty="0"/>
                  <a:t>H</a:t>
                </a:r>
                <a:r>
                  <a:rPr lang="en-US" altLang="zh-CN" sz="2800" baseline="-25000" dirty="0"/>
                  <a:t>2</a:t>
                </a:r>
                <a:r>
                  <a:rPr lang="en-US" altLang="zh-CN" sz="2800" dirty="0"/>
                  <a:t>S</a:t>
                </a:r>
                <a:r>
                  <a:rPr lang="zh-CN" altLang="zh-CN" sz="2800" dirty="0"/>
                  <a:t>、</a:t>
                </a:r>
                <a:r>
                  <a:rPr lang="en-US" altLang="zh-CN" sz="2800" dirty="0"/>
                  <a:t>CO</a:t>
                </a:r>
                <a:r>
                  <a:rPr lang="en-US" altLang="zh-CN" sz="2800" baseline="-25000" dirty="0"/>
                  <a:t>2</a:t>
                </a:r>
                <a:r>
                  <a:rPr lang="zh-CN" altLang="zh-CN" sz="2800" dirty="0"/>
                  <a:t>等。</a:t>
                </a:r>
                <a:r>
                  <a:rPr lang="en-US" altLang="zh-CN" sz="2800" dirty="0"/>
                  <a:t>(2)</a:t>
                </a:r>
                <a:r>
                  <a:rPr lang="zh-CN" altLang="zh-CN" sz="2800" dirty="0"/>
                  <a:t>把铜丝改成铁丝</a:t>
                </a:r>
                <a:r>
                  <a:rPr lang="en-US" altLang="zh-CN" sz="2800" dirty="0"/>
                  <a:t>,</a:t>
                </a:r>
                <a:r>
                  <a:rPr lang="zh-CN" altLang="zh-CN" sz="2800" dirty="0"/>
                  <a:t>且铁丝不参与反应</a:t>
                </a:r>
                <a:r>
                  <a:rPr lang="en-US" altLang="zh-CN" sz="2800" dirty="0"/>
                  <a:t>,</a:t>
                </a:r>
                <a:r>
                  <a:rPr lang="zh-CN" altLang="zh-CN" sz="2800" dirty="0"/>
                  <a:t>就不能使用酸液</a:t>
                </a:r>
                <a:r>
                  <a:rPr lang="en-US" altLang="zh-CN" sz="2800" dirty="0"/>
                  <a:t>,</a:t>
                </a:r>
                <a:r>
                  <a:rPr lang="zh-CN" altLang="zh-CN" sz="2800" dirty="0"/>
                  <a:t>因为酸与铁丝反应</a:t>
                </a:r>
                <a:r>
                  <a:rPr lang="en-US" altLang="zh-CN" sz="2800" dirty="0"/>
                  <a:t>,</a:t>
                </a:r>
                <a:r>
                  <a:rPr lang="zh-CN" altLang="zh-CN" sz="2800" dirty="0"/>
                  <a:t>应选用碱液来制取气体</a:t>
                </a:r>
                <a:r>
                  <a:rPr lang="en-US" altLang="zh-CN" sz="2800" dirty="0"/>
                  <a:t>,</a:t>
                </a:r>
                <a:r>
                  <a:rPr lang="zh-CN" altLang="zh-CN" sz="2800" dirty="0"/>
                  <a:t>该气体为</a:t>
                </a:r>
                <a:r>
                  <a:rPr lang="en-US" altLang="zh-CN" sz="2800" dirty="0"/>
                  <a:t>H</a:t>
                </a:r>
                <a:r>
                  <a:rPr lang="en-US" altLang="zh-CN" sz="2800" baseline="-25000" dirty="0"/>
                  <a:t>2</a:t>
                </a:r>
                <a:r>
                  <a:rPr lang="zh-CN" altLang="zh-CN" sz="2800" dirty="0"/>
                  <a:t>。反应的离子方程式为</a:t>
                </a:r>
                <a:r>
                  <a:rPr lang="en-US" altLang="zh-CN" sz="2800" dirty="0"/>
                  <a:t>2Al+2OH</a:t>
                </a:r>
                <a:r>
                  <a:rPr lang="en-US" altLang="zh-CN" sz="2800" baseline="30000" dirty="0"/>
                  <a:t>-</a:t>
                </a:r>
                <a:r>
                  <a:rPr lang="en-US" altLang="zh-CN" sz="2800" dirty="0"/>
                  <a:t>+2H</a:t>
                </a:r>
                <a:r>
                  <a:rPr lang="en-US" altLang="zh-CN" sz="2800" baseline="-25000" dirty="0"/>
                  <a:t>2</a:t>
                </a:r>
                <a:r>
                  <a:rPr lang="en-US" altLang="zh-CN" sz="2800" dirty="0"/>
                  <a:t>O        2Al</a:t>
                </a:r>
                <a14:m>
                  <m:oMath xmlns:m="http://schemas.openxmlformats.org/officeDocument/2006/math">
                    <m:sSubSup>
                      <m:sSubSupPr>
                        <m:ctrlPr>
                          <a:rPr lang="zh-CN" altLang="zh-CN" sz="2800" i="1">
                            <a:latin typeface="Cambria Math" panose="02040503050406030204" pitchFamily="18" charset="0"/>
                          </a:rPr>
                        </m:ctrlPr>
                      </m:sSubSupPr>
                      <m:e>
                        <m:r>
                          <m:rPr>
                            <m:sty m:val="p"/>
                          </m:rPr>
                          <a:rPr lang="en-US" altLang="zh-CN" sz="2800">
                            <a:latin typeface="Cambria Math"/>
                          </a:rPr>
                          <m:t>O</m:t>
                        </m:r>
                      </m:e>
                      <m:sub>
                        <m:r>
                          <a:rPr lang="en-US" altLang="zh-CN" sz="2800">
                            <a:latin typeface="Cambria Math"/>
                          </a:rPr>
                          <m:t>2</m:t>
                        </m:r>
                      </m:sub>
                      <m:sup>
                        <m:r>
                          <m:rPr>
                            <m:nor/>
                          </m:rPr>
                          <a:rPr lang="en-US" altLang="zh-CN" sz="2800" i="1"/>
                          <m:t>−</m:t>
                        </m:r>
                      </m:sup>
                    </m:sSubSup>
                  </m:oMath>
                </a14:m>
                <a:r>
                  <a:rPr lang="en-US" altLang="zh-CN" sz="2800" dirty="0"/>
                  <a:t> +3H</a:t>
                </a:r>
                <a:r>
                  <a:rPr lang="en-US" altLang="zh-CN" sz="2800" baseline="-25000" dirty="0"/>
                  <a:t>2</a:t>
                </a:r>
                <a:r>
                  <a:rPr lang="en-US" altLang="zh-CN" sz="2800" dirty="0"/>
                  <a:t>↑</a:t>
                </a:r>
                <a:r>
                  <a:rPr lang="zh-CN" altLang="zh-CN" sz="2800" dirty="0"/>
                  <a:t>。</a:t>
                </a:r>
                <a:r>
                  <a:rPr lang="en-US" altLang="zh-CN" sz="2800" dirty="0"/>
                  <a:t>(3)</a:t>
                </a:r>
                <a:r>
                  <a:rPr lang="zh-CN" altLang="zh-CN" sz="2800" dirty="0"/>
                  <a:t>见答案。</a:t>
                </a:r>
                <a:endParaRPr lang="en-US" altLang="zh-CN" sz="2800" dirty="0"/>
              </a:p>
              <a:p>
                <a:pPr>
                  <a:lnSpc>
                    <a:spcPct val="150000"/>
                  </a:lnSpc>
                </a:pPr>
                <a:endParaRPr lang="zh-CN" altLang="zh-CN" sz="2800" dirty="0"/>
              </a:p>
              <a:p>
                <a:pPr>
                  <a:lnSpc>
                    <a:spcPct val="150000"/>
                  </a:lnSpc>
                </a:pPr>
                <a:r>
                  <a:rPr lang="zh-CN" altLang="zh-CN" sz="2800" b="1" dirty="0">
                    <a:solidFill>
                      <a:srgbClr val="DA251C"/>
                    </a:solidFill>
                  </a:rPr>
                  <a:t>答案</a:t>
                </a:r>
                <a:r>
                  <a:rPr lang="zh-CN" altLang="zh-CN" sz="2800" dirty="0"/>
                  <a:t>　</a:t>
                </a:r>
                <a:r>
                  <a:rPr lang="en-US" altLang="zh-CN" sz="2800" dirty="0"/>
                  <a:t>(1)H</a:t>
                </a:r>
                <a:r>
                  <a:rPr lang="en-US" altLang="zh-CN" sz="2800" baseline="-25000" dirty="0"/>
                  <a:t>2</a:t>
                </a:r>
                <a:r>
                  <a:rPr lang="zh-CN" altLang="zh-CN" sz="2800" dirty="0"/>
                  <a:t>、</a:t>
                </a:r>
                <a:r>
                  <a:rPr lang="en-US" altLang="zh-CN" sz="2800" dirty="0"/>
                  <a:t>H</a:t>
                </a:r>
                <a:r>
                  <a:rPr lang="en-US" altLang="zh-CN" sz="2800" baseline="-25000" dirty="0"/>
                  <a:t>2</a:t>
                </a:r>
                <a:r>
                  <a:rPr lang="en-US" altLang="zh-CN" sz="2800" dirty="0"/>
                  <a:t>S</a:t>
                </a:r>
                <a:r>
                  <a:rPr lang="zh-CN" altLang="zh-CN" sz="2800" dirty="0"/>
                  <a:t>、</a:t>
                </a:r>
                <a:r>
                  <a:rPr lang="en-US" altLang="zh-CN" sz="2800" dirty="0"/>
                  <a:t>CO</a:t>
                </a:r>
                <a:r>
                  <a:rPr lang="en-US" altLang="zh-CN" sz="2800" baseline="-25000" dirty="0"/>
                  <a:t>2</a:t>
                </a:r>
                <a:r>
                  <a:rPr lang="en-US" altLang="zh-CN" sz="2800" dirty="0"/>
                  <a:t>(</a:t>
                </a:r>
                <a:r>
                  <a:rPr lang="zh-CN" altLang="zh-CN" sz="2800" dirty="0"/>
                  <a:t>任选两种</a:t>
                </a:r>
                <a:r>
                  <a:rPr lang="en-US" altLang="zh-CN" sz="2800" dirty="0"/>
                  <a:t>)</a:t>
                </a:r>
                <a:r>
                  <a:rPr lang="zh-CN" altLang="zh-CN" sz="2800" dirty="0"/>
                  <a:t>　</a:t>
                </a:r>
                <a:r>
                  <a:rPr lang="en-US" altLang="zh-CN" sz="2800" dirty="0"/>
                  <a:t>(2)H</a:t>
                </a:r>
                <a:r>
                  <a:rPr lang="en-US" altLang="zh-CN" sz="2800" baseline="-25000" dirty="0"/>
                  <a:t>2</a:t>
                </a:r>
                <a:r>
                  <a:rPr lang="zh-CN" altLang="zh-CN" sz="2800" dirty="0"/>
                  <a:t>　</a:t>
                </a:r>
                <a:r>
                  <a:rPr lang="en-US" altLang="zh-CN" sz="2800" dirty="0"/>
                  <a:t>2Al+2OH</a:t>
                </a:r>
                <a:r>
                  <a:rPr lang="en-US" altLang="zh-CN" sz="2800" baseline="30000" dirty="0"/>
                  <a:t>-</a:t>
                </a:r>
                <a:r>
                  <a:rPr lang="en-US" altLang="zh-CN" sz="2800" dirty="0"/>
                  <a:t>+2H</a:t>
                </a:r>
                <a:r>
                  <a:rPr lang="en-US" altLang="zh-CN" sz="2800" baseline="-25000" dirty="0"/>
                  <a:t>2</a:t>
                </a:r>
                <a:r>
                  <a:rPr lang="en-US" altLang="zh-CN" sz="2800" dirty="0"/>
                  <a:t>O        2Al</a:t>
                </a:r>
                <a14:m>
                  <m:oMath xmlns:m="http://schemas.openxmlformats.org/officeDocument/2006/math">
                    <m:sSubSup>
                      <m:sSubSupPr>
                        <m:ctrlPr>
                          <a:rPr lang="zh-CN" altLang="zh-CN" sz="2800" i="1">
                            <a:latin typeface="Cambria Math" panose="02040503050406030204" pitchFamily="18" charset="0"/>
                          </a:rPr>
                        </m:ctrlPr>
                      </m:sSubSupPr>
                      <m:e>
                        <m:r>
                          <m:rPr>
                            <m:nor/>
                          </m:rPr>
                          <a:rPr lang="en-US" altLang="zh-CN" sz="2800" dirty="0"/>
                          <m:t>O</m:t>
                        </m:r>
                      </m:e>
                      <m:sub>
                        <m:r>
                          <a:rPr lang="en-US" altLang="zh-CN" sz="2800">
                            <a:latin typeface="Cambria Math"/>
                          </a:rPr>
                          <m:t>2</m:t>
                        </m:r>
                      </m:sub>
                      <m:sup>
                        <m:r>
                          <m:rPr>
                            <m:nor/>
                          </m:rPr>
                          <a:rPr lang="en-US" altLang="zh-CN" sz="2800" i="1"/>
                          <m:t>−</m:t>
                        </m:r>
                      </m:sup>
                    </m:sSubSup>
                  </m:oMath>
                </a14:m>
                <a:r>
                  <a:rPr lang="en-US" altLang="zh-CN" sz="2800" dirty="0"/>
                  <a:t> +3H</a:t>
                </a:r>
                <a:r>
                  <a:rPr lang="en-US" altLang="zh-CN" sz="2800" baseline="-25000" dirty="0"/>
                  <a:t>2</a:t>
                </a:r>
                <a:r>
                  <a:rPr lang="en-US" altLang="zh-CN" sz="2800" dirty="0"/>
                  <a:t>↑ </a:t>
                </a:r>
                <a:r>
                  <a:rPr lang="zh-CN" altLang="zh-CN" sz="2800" dirty="0"/>
                  <a:t>　</a:t>
                </a:r>
                <a:r>
                  <a:rPr lang="en-US" altLang="zh-CN" sz="2800" dirty="0"/>
                  <a:t>(3)①</a:t>
                </a:r>
                <a:r>
                  <a:rPr lang="zh-CN" altLang="zh-CN" sz="2800" dirty="0"/>
                  <a:t>防止倒吸　</a:t>
                </a:r>
                <a:r>
                  <a:rPr lang="en-US" altLang="zh-CN" sz="2800" dirty="0"/>
                  <a:t>②</a:t>
                </a:r>
                <a:r>
                  <a:rPr lang="zh-CN" altLang="zh-CN" sz="2800" dirty="0"/>
                  <a:t>溶液先变蓝后褪色　</a:t>
                </a:r>
                <a:r>
                  <a:rPr lang="en-US" altLang="zh-CN" sz="2800" dirty="0"/>
                  <a:t>2KI+Cl</a:t>
                </a:r>
                <a:r>
                  <a:rPr lang="en-US" altLang="zh-CN" sz="2800" baseline="-25000" dirty="0"/>
                  <a:t>2             </a:t>
                </a:r>
                <a:r>
                  <a:rPr lang="en-US" altLang="zh-CN" sz="2800" dirty="0"/>
                  <a:t>2KCl+I</a:t>
                </a:r>
                <a:r>
                  <a:rPr lang="en-US" altLang="zh-CN" sz="2800" baseline="-25000" dirty="0"/>
                  <a:t>2</a:t>
                </a:r>
                <a:r>
                  <a:rPr lang="zh-CN" altLang="zh-CN" sz="2800" dirty="0"/>
                  <a:t>、</a:t>
                </a:r>
                <a:r>
                  <a:rPr lang="en-US" altLang="zh-CN" sz="2800" dirty="0"/>
                  <a:t>5Cl</a:t>
                </a:r>
                <a:r>
                  <a:rPr lang="en-US" altLang="zh-CN" sz="2800" baseline="-25000" dirty="0"/>
                  <a:t>2</a:t>
                </a:r>
                <a:r>
                  <a:rPr lang="en-US" altLang="zh-CN" sz="2800" dirty="0"/>
                  <a:t>+I</a:t>
                </a:r>
                <a:r>
                  <a:rPr lang="en-US" altLang="zh-CN" sz="2800" baseline="-25000" dirty="0"/>
                  <a:t>2</a:t>
                </a:r>
                <a:r>
                  <a:rPr lang="en-US" altLang="zh-CN" sz="2800" dirty="0"/>
                  <a:t>+6H</a:t>
                </a:r>
                <a:r>
                  <a:rPr lang="en-US" altLang="zh-CN" sz="2800" baseline="-25000" dirty="0"/>
                  <a:t>2</a:t>
                </a:r>
                <a:r>
                  <a:rPr lang="en-US" altLang="zh-CN" sz="2800" dirty="0"/>
                  <a:t>O         2HIO</a:t>
                </a:r>
                <a:r>
                  <a:rPr lang="en-US" altLang="zh-CN" sz="2800" baseline="-25000" dirty="0"/>
                  <a:t>3</a:t>
                </a:r>
                <a:r>
                  <a:rPr lang="en-US" altLang="zh-CN" sz="2800" dirty="0"/>
                  <a:t>+10HCl</a:t>
                </a:r>
                <a:r>
                  <a:rPr lang="zh-CN" altLang="zh-CN" sz="2800" dirty="0"/>
                  <a:t>　</a:t>
                </a:r>
                <a:r>
                  <a:rPr lang="en-US" altLang="zh-CN" sz="2800" dirty="0"/>
                  <a:t>③KMnO</a:t>
                </a:r>
                <a:r>
                  <a:rPr lang="en-US" altLang="zh-CN" sz="2800" baseline="-25000" dirty="0"/>
                  <a:t>4</a:t>
                </a:r>
                <a:r>
                  <a:rPr lang="zh-CN" altLang="zh-CN" sz="2800" dirty="0"/>
                  <a:t>溶液的紫色褪去　</a:t>
                </a:r>
              </a:p>
            </p:txBody>
          </p:sp>
        </mc:Choice>
        <mc:Fallback xmlns="">
          <p:sp>
            <p:nvSpPr>
              <p:cNvPr id="16" name="矩形 15">
                <a:extLst>
                  <a:ext uri="{FF2B5EF4-FFF2-40B4-BE49-F238E27FC236}">
                    <a16:creationId xmlns:a16="http://schemas.microsoft.com/office/drawing/2014/main" xmlns:a14="http://schemas.microsoft.com/office/drawing/2010/main" xmlns="" id="{584E89ED-D842-49D8-84A7-CB82A5DEAA67}"/>
                  </a:ext>
                </a:extLst>
              </p:cNvPr>
              <p:cNvSpPr>
                <a:spLocks noRot="1" noChangeAspect="1" noMove="1" noResize="1" noEditPoints="1" noAdjustHandles="1" noChangeArrowheads="1" noChangeShapeType="1" noTextEdit="1"/>
              </p:cNvSpPr>
              <p:nvPr/>
            </p:nvSpPr>
            <p:spPr>
              <a:xfrm>
                <a:off x="234043" y="257528"/>
                <a:ext cx="11723913" cy="5909310"/>
              </a:xfrm>
              <a:prstGeom prst="rect">
                <a:avLst/>
              </a:prstGeom>
              <a:blipFill rotWithShape="1">
                <a:blip r:embed="rId3"/>
                <a:stretch>
                  <a:fillRect l="-1040" r="-676" b="-619"/>
                </a:stretch>
              </a:blipFill>
            </p:spPr>
            <p:txBody>
              <a:bodyPr/>
              <a:lstStyle/>
              <a:p>
                <a:r>
                  <a:rPr lang="zh-CN" altLang="en-US">
                    <a:noFill/>
                  </a:rPr>
                  <a:t> </a:t>
                </a:r>
              </a:p>
            </p:txBody>
          </p:sp>
        </mc:Fallback>
      </mc:AlternateContent>
      <p:pic>
        <p:nvPicPr>
          <p:cNvPr id="13" name="图片 12">
            <a:extLst>
              <a:ext uri="{FF2B5EF4-FFF2-40B4-BE49-F238E27FC236}">
                <a16:creationId xmlns="" xmlns:a16="http://schemas.microsoft.com/office/drawing/2014/main" id="{D599BBC2-E2A3-4997-B924-3A24379EF919}"/>
              </a:ext>
            </a:extLst>
          </p:cNvPr>
          <p:cNvPicPr/>
          <p:nvPr/>
        </p:nvPicPr>
        <p:blipFill>
          <a:blip r:embed="rId4"/>
          <a:stretch>
            <a:fillRect/>
          </a:stretch>
        </p:blipFill>
        <p:spPr>
          <a:xfrm>
            <a:off x="7570787" y="2388446"/>
            <a:ext cx="569913" cy="323777"/>
          </a:xfrm>
          <a:prstGeom prst="rect">
            <a:avLst/>
          </a:prstGeom>
        </p:spPr>
      </p:pic>
      <p:pic>
        <p:nvPicPr>
          <p:cNvPr id="15" name="图片 14">
            <a:extLst>
              <a:ext uri="{FF2B5EF4-FFF2-40B4-BE49-F238E27FC236}">
                <a16:creationId xmlns="" xmlns:a16="http://schemas.microsoft.com/office/drawing/2014/main" id="{71E8DC31-0D87-4D30-A0B2-AE8B90391CFF}"/>
              </a:ext>
            </a:extLst>
          </p:cNvPr>
          <p:cNvPicPr/>
          <p:nvPr/>
        </p:nvPicPr>
        <p:blipFill>
          <a:blip r:embed="rId4"/>
          <a:stretch>
            <a:fillRect/>
          </a:stretch>
        </p:blipFill>
        <p:spPr>
          <a:xfrm>
            <a:off x="9849530" y="4318846"/>
            <a:ext cx="569913" cy="323777"/>
          </a:xfrm>
          <a:prstGeom prst="rect">
            <a:avLst/>
          </a:prstGeom>
        </p:spPr>
      </p:pic>
      <p:pic>
        <p:nvPicPr>
          <p:cNvPr id="17" name="图片 16">
            <a:extLst>
              <a:ext uri="{FF2B5EF4-FFF2-40B4-BE49-F238E27FC236}">
                <a16:creationId xmlns="" xmlns:a16="http://schemas.microsoft.com/office/drawing/2014/main" id="{3AEB552F-E148-4D5D-9CCC-D28C7BBD1B65}"/>
              </a:ext>
            </a:extLst>
          </p:cNvPr>
          <p:cNvPicPr/>
          <p:nvPr/>
        </p:nvPicPr>
        <p:blipFill>
          <a:blip r:embed="rId4"/>
          <a:stretch>
            <a:fillRect/>
          </a:stretch>
        </p:blipFill>
        <p:spPr>
          <a:xfrm>
            <a:off x="9093653" y="4986504"/>
            <a:ext cx="569913" cy="323777"/>
          </a:xfrm>
          <a:prstGeom prst="rect">
            <a:avLst/>
          </a:prstGeom>
        </p:spPr>
      </p:pic>
      <p:pic>
        <p:nvPicPr>
          <p:cNvPr id="18" name="图片 17">
            <a:extLst>
              <a:ext uri="{FF2B5EF4-FFF2-40B4-BE49-F238E27FC236}">
                <a16:creationId xmlns="" xmlns:a16="http://schemas.microsoft.com/office/drawing/2014/main" id="{AE63E030-1555-4F19-8FAA-C17DA518F26B}"/>
              </a:ext>
            </a:extLst>
          </p:cNvPr>
          <p:cNvPicPr/>
          <p:nvPr/>
        </p:nvPicPr>
        <p:blipFill>
          <a:blip r:embed="rId4"/>
          <a:stretch>
            <a:fillRect/>
          </a:stretch>
        </p:blipFill>
        <p:spPr>
          <a:xfrm>
            <a:off x="2518682" y="5625133"/>
            <a:ext cx="569913" cy="323777"/>
          </a:xfrm>
          <a:prstGeom prst="rect">
            <a:avLst/>
          </a:prstGeom>
        </p:spPr>
      </p:pic>
    </p:spTree>
    <p:extLst>
      <p:ext uri="{BB962C8B-B14F-4D97-AF65-F5344CB8AC3E}">
        <p14:creationId xmlns:p14="http://schemas.microsoft.com/office/powerpoint/2010/main" val="18918122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 xmlns:a16="http://schemas.microsoft.com/office/drawing/2014/main" id="{AAD38542-DC3E-4EAF-91C0-5B525E312624}"/>
              </a:ext>
            </a:extLst>
          </p:cNvPr>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800" b="0" i="0" u="none" strike="noStrike" kern="1200" cap="none" spc="0" normalizeH="0" baseline="0" noProof="0" dirty="0">
              <a:ln>
                <a:noFill/>
              </a:ln>
              <a:solidFill>
                <a:prstClr val="white"/>
              </a:solidFill>
              <a:effectLst/>
              <a:uLnTx/>
              <a:uFillTx/>
              <a:latin typeface="Times New Roman"/>
              <a:ea typeface="微软雅黑"/>
              <a:cs typeface="+mn-cs"/>
            </a:endParaRPr>
          </a:p>
        </p:txBody>
      </p:sp>
      <p:sp>
        <p:nvSpPr>
          <p:cNvPr id="4" name="矩形 3">
            <a:extLst>
              <a:ext uri="{FF2B5EF4-FFF2-40B4-BE49-F238E27FC236}">
                <a16:creationId xmlns="" xmlns:a16="http://schemas.microsoft.com/office/drawing/2014/main" id="{6256DDF3-5962-4C1C-A62C-6C8C07560C22}"/>
              </a:ext>
            </a:extLst>
          </p:cNvPr>
          <p:cNvSpPr/>
          <p:nvPr/>
        </p:nvSpPr>
        <p:spPr>
          <a:xfrm>
            <a:off x="718457" y="0"/>
            <a:ext cx="27105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2800" b="0" i="0" u="none" strike="noStrike" kern="1200" cap="none" spc="0" normalizeH="0" baseline="0" noProof="0" dirty="0">
                <a:ln>
                  <a:noFill/>
                </a:ln>
                <a:solidFill>
                  <a:srgbClr val="DA251C"/>
                </a:solidFill>
                <a:effectLst/>
                <a:uLnTx/>
                <a:uFillTx/>
                <a:latin typeface="Times New Roman"/>
                <a:ea typeface="微软雅黑"/>
                <a:cs typeface="+mn-cs"/>
              </a:rPr>
              <a:t>知识体系构建</a:t>
            </a:r>
          </a:p>
        </p:txBody>
      </p:sp>
      <p:pic>
        <p:nvPicPr>
          <p:cNvPr id="6" name="图片 5">
            <a:extLst>
              <a:ext uri="{FF2B5EF4-FFF2-40B4-BE49-F238E27FC236}">
                <a16:creationId xmlns="" xmlns:a16="http://schemas.microsoft.com/office/drawing/2014/main" id="{0286FE9B-599E-46F5-900A-BCDFF37D30DD}"/>
              </a:ext>
            </a:extLst>
          </p:cNvPr>
          <p:cNvPicPr>
            <a:picLocks noChangeAspect="1"/>
          </p:cNvPicPr>
          <p:nvPr/>
        </p:nvPicPr>
        <p:blipFill rotWithShape="1">
          <a:blip r:embed="rId2">
            <a:extLst>
              <a:ext uri="{28A0092B-C50C-407E-A947-70E740481C1C}">
                <a14:useLocalDpi xmlns:a14="http://schemas.microsoft.com/office/drawing/2010/main" val="0"/>
              </a:ext>
            </a:extLst>
          </a:blip>
          <a:srcRect t="3080" r="1718" b="2489"/>
          <a:stretch/>
        </p:blipFill>
        <p:spPr>
          <a:xfrm>
            <a:off x="133350" y="962025"/>
            <a:ext cx="11982450" cy="5286375"/>
          </a:xfrm>
          <a:prstGeom prst="rect">
            <a:avLst/>
          </a:prstGeom>
        </p:spPr>
      </p:pic>
    </p:spTree>
    <p:extLst>
      <p:ext uri="{BB962C8B-B14F-4D97-AF65-F5344CB8AC3E}">
        <p14:creationId xmlns:p14="http://schemas.microsoft.com/office/powerpoint/2010/main" val="97010241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矩形 13">
            <a:extLst>
              <a:ext uri="{FF2B5EF4-FFF2-40B4-BE49-F238E27FC236}">
                <a16:creationId xmlns="" xmlns:a16="http://schemas.microsoft.com/office/drawing/2014/main" id="{4C428A8C-D3DE-4E7B-AD67-44C27127D522}"/>
              </a:ext>
            </a:extLst>
          </p:cNvPr>
          <p:cNvSpPr/>
          <p:nvPr/>
        </p:nvSpPr>
        <p:spPr>
          <a:xfrm>
            <a:off x="9267824" y="0"/>
            <a:ext cx="194512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专题二十二  化学实验基础</a:t>
            </a:r>
          </a:p>
        </p:txBody>
      </p:sp>
      <p:sp>
        <p:nvSpPr>
          <p:cNvPr id="16" name="矩形 15">
            <a:extLst>
              <a:ext uri="{FF2B5EF4-FFF2-40B4-BE49-F238E27FC236}">
                <a16:creationId xmlns="" xmlns:a16="http://schemas.microsoft.com/office/drawing/2014/main" id="{584E89ED-D842-49D8-84A7-CB82A5DEAA67}"/>
              </a:ext>
            </a:extLst>
          </p:cNvPr>
          <p:cNvSpPr/>
          <p:nvPr/>
        </p:nvSpPr>
        <p:spPr>
          <a:xfrm>
            <a:off x="234043" y="344613"/>
            <a:ext cx="11723913" cy="2031325"/>
          </a:xfrm>
          <a:prstGeom prst="rect">
            <a:avLst/>
          </a:prstGeom>
        </p:spPr>
        <p:txBody>
          <a:bodyPr wrap="square">
            <a:spAutoFit/>
          </a:bodyPr>
          <a:lstStyle/>
          <a:p>
            <a:pPr>
              <a:lnSpc>
                <a:spcPct val="150000"/>
              </a:lnSpc>
            </a:pPr>
            <a:r>
              <a:rPr lang="zh-CN" altLang="zh-CN" sz="2800" dirty="0"/>
              <a:t>　</a:t>
            </a:r>
            <a:r>
              <a:rPr lang="en-US" altLang="zh-CN" sz="2800" dirty="0"/>
              <a:t>5SO</a:t>
            </a:r>
            <a:r>
              <a:rPr lang="en-US" altLang="zh-CN" sz="2800" baseline="-25000" dirty="0"/>
              <a:t>2</a:t>
            </a:r>
            <a:r>
              <a:rPr lang="en-US" altLang="zh-CN" sz="2800" dirty="0"/>
              <a:t>+2H</a:t>
            </a:r>
            <a:r>
              <a:rPr lang="en-US" altLang="zh-CN" sz="2800" baseline="-25000" dirty="0"/>
              <a:t>2</a:t>
            </a:r>
            <a:r>
              <a:rPr lang="en-US" altLang="zh-CN" sz="2800" dirty="0"/>
              <a:t>O+2KMnO</a:t>
            </a:r>
            <a:r>
              <a:rPr lang="en-US" altLang="zh-CN" sz="2800" baseline="-25000" dirty="0"/>
              <a:t>4             </a:t>
            </a:r>
            <a:r>
              <a:rPr lang="en-US" altLang="zh-CN" sz="2800" dirty="0"/>
              <a:t>K</a:t>
            </a:r>
            <a:r>
              <a:rPr lang="en-US" altLang="zh-CN" sz="2800" baseline="-25000" dirty="0"/>
              <a:t>2</a:t>
            </a:r>
            <a:r>
              <a:rPr lang="en-US" altLang="zh-CN" sz="2800" dirty="0"/>
              <a:t>SO</a:t>
            </a:r>
            <a:r>
              <a:rPr lang="en-US" altLang="zh-CN" sz="2800" baseline="-25000" dirty="0"/>
              <a:t>4</a:t>
            </a:r>
            <a:r>
              <a:rPr lang="en-US" altLang="zh-CN" sz="2800" dirty="0"/>
              <a:t>+2MnSO</a:t>
            </a:r>
            <a:r>
              <a:rPr lang="en-US" altLang="zh-CN" sz="2800" baseline="-25000" dirty="0"/>
              <a:t>4</a:t>
            </a:r>
            <a:r>
              <a:rPr lang="en-US" altLang="zh-CN" sz="2800" dirty="0"/>
              <a:t>+2H</a:t>
            </a:r>
            <a:r>
              <a:rPr lang="en-US" altLang="zh-CN" sz="2800" baseline="-25000" dirty="0"/>
              <a:t>2</a:t>
            </a:r>
            <a:r>
              <a:rPr lang="en-US" altLang="zh-CN" sz="2800" dirty="0"/>
              <a:t>SO</a:t>
            </a:r>
            <a:r>
              <a:rPr lang="en-US" altLang="zh-CN" sz="2800" baseline="-25000" dirty="0"/>
              <a:t>4</a:t>
            </a:r>
            <a:r>
              <a:rPr lang="zh-CN" altLang="zh-CN" sz="2800" dirty="0"/>
              <a:t>　</a:t>
            </a:r>
            <a:r>
              <a:rPr lang="en-US" altLang="zh-CN" sz="2800" dirty="0"/>
              <a:t>④</a:t>
            </a:r>
            <a:r>
              <a:rPr lang="zh-CN" altLang="zh-CN" sz="2800" dirty="0"/>
              <a:t>溶液中产生淡黄色固体　</a:t>
            </a:r>
            <a:r>
              <a:rPr lang="en-US" altLang="zh-CN" sz="2800" dirty="0"/>
              <a:t>O</a:t>
            </a:r>
            <a:r>
              <a:rPr lang="en-US" altLang="zh-CN" sz="2800" baseline="-25000" dirty="0"/>
              <a:t>2</a:t>
            </a:r>
            <a:r>
              <a:rPr lang="en-US" altLang="zh-CN" sz="2800" dirty="0"/>
              <a:t>+2H</a:t>
            </a:r>
            <a:r>
              <a:rPr lang="en-US" altLang="zh-CN" sz="2800" baseline="-25000" dirty="0"/>
              <a:t>2</a:t>
            </a:r>
            <a:r>
              <a:rPr lang="en-US" altLang="zh-CN" sz="2800" dirty="0"/>
              <a:t>S        2S↓+2H</a:t>
            </a:r>
            <a:r>
              <a:rPr lang="en-US" altLang="zh-CN" sz="2800" baseline="-25000" dirty="0"/>
              <a:t>2</a:t>
            </a:r>
            <a:r>
              <a:rPr lang="en-US" altLang="zh-CN" sz="2800" dirty="0"/>
              <a:t>O</a:t>
            </a:r>
            <a:r>
              <a:rPr lang="zh-CN" altLang="zh-CN" sz="2800" dirty="0"/>
              <a:t>　</a:t>
            </a:r>
            <a:r>
              <a:rPr lang="en-US" altLang="zh-CN" sz="2800" dirty="0"/>
              <a:t>⑤</a:t>
            </a:r>
            <a:r>
              <a:rPr lang="zh-CN" altLang="zh-CN" sz="2800" dirty="0"/>
              <a:t>产生白色胶状沉淀　</a:t>
            </a:r>
            <a:r>
              <a:rPr lang="en-US" altLang="zh-CN" sz="2800" dirty="0"/>
              <a:t>CO</a:t>
            </a:r>
            <a:r>
              <a:rPr lang="en-US" altLang="zh-CN" sz="2800" baseline="-25000" dirty="0"/>
              <a:t>2</a:t>
            </a:r>
            <a:r>
              <a:rPr lang="en-US" altLang="zh-CN" sz="2800" dirty="0"/>
              <a:t>+H</a:t>
            </a:r>
            <a:r>
              <a:rPr lang="en-US" altLang="zh-CN" sz="2800" baseline="-25000" dirty="0"/>
              <a:t>2</a:t>
            </a:r>
            <a:r>
              <a:rPr lang="en-US" altLang="zh-CN" sz="2800" dirty="0"/>
              <a:t>O+Na</a:t>
            </a:r>
            <a:r>
              <a:rPr lang="en-US" altLang="zh-CN" sz="2800" baseline="-25000" dirty="0"/>
              <a:t>2</a:t>
            </a:r>
            <a:r>
              <a:rPr lang="en-US" altLang="zh-CN" sz="2800" dirty="0"/>
              <a:t>SiO</a:t>
            </a:r>
            <a:r>
              <a:rPr lang="en-US" altLang="zh-CN" sz="2800" baseline="-25000" dirty="0"/>
              <a:t>3            </a:t>
            </a:r>
            <a:r>
              <a:rPr lang="en-US" altLang="zh-CN" sz="2800" dirty="0"/>
              <a:t>Na</a:t>
            </a:r>
            <a:r>
              <a:rPr lang="en-US" altLang="zh-CN" sz="2800" baseline="-25000" dirty="0"/>
              <a:t>2</a:t>
            </a:r>
            <a:r>
              <a:rPr lang="en-US" altLang="zh-CN" sz="2800" dirty="0"/>
              <a:t>CO</a:t>
            </a:r>
            <a:r>
              <a:rPr lang="en-US" altLang="zh-CN" sz="2800" baseline="-25000" dirty="0"/>
              <a:t>3</a:t>
            </a:r>
            <a:r>
              <a:rPr lang="en-US" altLang="zh-CN" sz="2800" dirty="0"/>
              <a:t>+H</a:t>
            </a:r>
            <a:r>
              <a:rPr lang="en-US" altLang="zh-CN" sz="2800" baseline="-25000" dirty="0"/>
              <a:t>2</a:t>
            </a:r>
            <a:r>
              <a:rPr lang="en-US" altLang="zh-CN" sz="2800" dirty="0"/>
              <a:t>SiO</a:t>
            </a:r>
            <a:r>
              <a:rPr lang="en-US" altLang="zh-CN" sz="2800" baseline="-25000" dirty="0"/>
              <a:t>3</a:t>
            </a:r>
            <a:r>
              <a:rPr lang="en-US" altLang="zh-CN" sz="2800" dirty="0"/>
              <a:t>↓</a:t>
            </a:r>
            <a:endParaRPr lang="zh-CN" altLang="zh-CN" sz="2800" dirty="0"/>
          </a:p>
        </p:txBody>
      </p:sp>
      <p:pic>
        <p:nvPicPr>
          <p:cNvPr id="13" name="图片 12">
            <a:extLst>
              <a:ext uri="{FF2B5EF4-FFF2-40B4-BE49-F238E27FC236}">
                <a16:creationId xmlns="" xmlns:a16="http://schemas.microsoft.com/office/drawing/2014/main" id="{D599BBC2-E2A3-4997-B924-3A24379EF919}"/>
              </a:ext>
            </a:extLst>
          </p:cNvPr>
          <p:cNvPicPr/>
          <p:nvPr/>
        </p:nvPicPr>
        <p:blipFill>
          <a:blip r:embed="rId2"/>
          <a:stretch>
            <a:fillRect/>
          </a:stretch>
        </p:blipFill>
        <p:spPr>
          <a:xfrm>
            <a:off x="4029301" y="574158"/>
            <a:ext cx="569913" cy="323777"/>
          </a:xfrm>
          <a:prstGeom prst="rect">
            <a:avLst/>
          </a:prstGeom>
        </p:spPr>
      </p:pic>
      <p:pic>
        <p:nvPicPr>
          <p:cNvPr id="15" name="图片 14">
            <a:extLst>
              <a:ext uri="{FF2B5EF4-FFF2-40B4-BE49-F238E27FC236}">
                <a16:creationId xmlns="" xmlns:a16="http://schemas.microsoft.com/office/drawing/2014/main" id="{C419DEE3-A010-4292-9AFD-690D3F5B56F9}"/>
              </a:ext>
            </a:extLst>
          </p:cNvPr>
          <p:cNvPicPr/>
          <p:nvPr/>
        </p:nvPicPr>
        <p:blipFill>
          <a:blip r:embed="rId2"/>
          <a:stretch>
            <a:fillRect/>
          </a:stretch>
        </p:blipFill>
        <p:spPr>
          <a:xfrm>
            <a:off x="3114901" y="1198386"/>
            <a:ext cx="569913" cy="323777"/>
          </a:xfrm>
          <a:prstGeom prst="rect">
            <a:avLst/>
          </a:prstGeom>
        </p:spPr>
      </p:pic>
      <p:pic>
        <p:nvPicPr>
          <p:cNvPr id="17" name="图片 16">
            <a:extLst>
              <a:ext uri="{FF2B5EF4-FFF2-40B4-BE49-F238E27FC236}">
                <a16:creationId xmlns="" xmlns:a16="http://schemas.microsoft.com/office/drawing/2014/main" id="{835C7CC6-6658-40D2-8CCB-26765AC39023}"/>
              </a:ext>
            </a:extLst>
          </p:cNvPr>
          <p:cNvPicPr/>
          <p:nvPr/>
        </p:nvPicPr>
        <p:blipFill>
          <a:blip r:embed="rId2"/>
          <a:stretch>
            <a:fillRect/>
          </a:stretch>
        </p:blipFill>
        <p:spPr>
          <a:xfrm>
            <a:off x="3231016" y="1866044"/>
            <a:ext cx="569913" cy="323777"/>
          </a:xfrm>
          <a:prstGeom prst="rect">
            <a:avLst/>
          </a:prstGeom>
        </p:spPr>
      </p:pic>
    </p:spTree>
    <p:extLst>
      <p:ext uri="{BB962C8B-B14F-4D97-AF65-F5344CB8AC3E}">
        <p14:creationId xmlns:p14="http://schemas.microsoft.com/office/powerpoint/2010/main" val="57042488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1273629"/>
            <a:ext cx="3951514" cy="4354285"/>
          </a:xfrm>
          <a:prstGeom prst="rect">
            <a:avLst/>
          </a:prstGeom>
          <a:solidFill>
            <a:srgbClr val="DA251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chemeClr val="bg1"/>
                </a:solidFill>
                <a:latin typeface="微软雅黑" panose="020B0503020204020204" pitchFamily="34" charset="-122"/>
                <a:ea typeface="微软雅黑" panose="020B0503020204020204" pitchFamily="34" charset="-122"/>
              </a:rPr>
              <a:t>C</a:t>
            </a:r>
            <a:r>
              <a:rPr lang="zh-CN" altLang="en-US" sz="2800" b="1" dirty="0">
                <a:solidFill>
                  <a:schemeClr val="bg1"/>
                </a:solidFill>
                <a:latin typeface="微软雅黑" panose="020B0503020204020204" pitchFamily="34" charset="-122"/>
                <a:ea typeface="微软雅黑" panose="020B0503020204020204" pitchFamily="34" charset="-122"/>
              </a:rPr>
              <a:t>考法帮</a:t>
            </a:r>
            <a:r>
              <a:rPr lang="en-US" altLang="zh-CN" sz="2800" b="1" dirty="0">
                <a:solidFill>
                  <a:schemeClr val="bg1"/>
                </a:solidFill>
                <a:latin typeface="微软雅黑" panose="020B0503020204020204" pitchFamily="34" charset="-122"/>
                <a:ea typeface="微软雅黑" panose="020B0503020204020204" pitchFamily="34" charset="-122"/>
              </a:rPr>
              <a:t>·</a:t>
            </a:r>
            <a:r>
              <a:rPr lang="zh-CN" altLang="en-US" sz="2800" b="1" dirty="0">
                <a:solidFill>
                  <a:schemeClr val="bg1"/>
                </a:solidFill>
                <a:latin typeface="微软雅黑" panose="020B0503020204020204" pitchFamily="34" charset="-122"/>
                <a:ea typeface="微软雅黑" panose="020B0503020204020204" pitchFamily="34" charset="-122"/>
              </a:rPr>
              <a:t>考向全扫描</a:t>
            </a:r>
          </a:p>
        </p:txBody>
      </p:sp>
      <p:sp>
        <p:nvSpPr>
          <p:cNvPr id="3" name="矩形 2">
            <a:hlinkClick r:id="rId3" action="ppaction://hlinksldjump"/>
          </p:cNvPr>
          <p:cNvSpPr/>
          <p:nvPr/>
        </p:nvSpPr>
        <p:spPr>
          <a:xfrm>
            <a:off x="4659086" y="1273628"/>
            <a:ext cx="7053943" cy="4354285"/>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pPr>
              <a:lnSpc>
                <a:spcPct val="150000"/>
              </a:lnSpc>
            </a:pPr>
            <a:r>
              <a:rPr lang="zh-CN" altLang="en-US" sz="2800" dirty="0">
                <a:solidFill>
                  <a:schemeClr val="tx1"/>
                </a:solidFill>
              </a:rPr>
              <a:t>考向</a:t>
            </a:r>
            <a:r>
              <a:rPr lang="en-US" altLang="zh-CN" sz="2800" dirty="0">
                <a:solidFill>
                  <a:schemeClr val="tx1"/>
                </a:solidFill>
              </a:rPr>
              <a:t>1  </a:t>
            </a:r>
            <a:r>
              <a:rPr lang="zh-CN" altLang="en-US" sz="2800" dirty="0">
                <a:solidFill>
                  <a:schemeClr val="tx1"/>
                </a:solidFill>
              </a:rPr>
              <a:t>化学实验的规范操作</a:t>
            </a:r>
          </a:p>
          <a:p>
            <a:pPr>
              <a:lnSpc>
                <a:spcPct val="150000"/>
              </a:lnSpc>
            </a:pPr>
            <a:r>
              <a:rPr lang="zh-CN" altLang="en-US" sz="2800" dirty="0">
                <a:solidFill>
                  <a:schemeClr val="tx1"/>
                </a:solidFill>
              </a:rPr>
              <a:t>考向</a:t>
            </a:r>
            <a:r>
              <a:rPr lang="en-US" altLang="zh-CN" sz="2800" dirty="0">
                <a:solidFill>
                  <a:schemeClr val="tx1"/>
                </a:solidFill>
              </a:rPr>
              <a:t>2  </a:t>
            </a:r>
            <a:r>
              <a:rPr lang="zh-CN" altLang="en-US" sz="2800" dirty="0">
                <a:solidFill>
                  <a:schemeClr val="tx1"/>
                </a:solidFill>
              </a:rPr>
              <a:t>与物质制备和除杂有关的实验装置的选择和连接 </a:t>
            </a:r>
          </a:p>
        </p:txBody>
      </p:sp>
    </p:spTree>
    <p:extLst>
      <p:ext uri="{BB962C8B-B14F-4D97-AF65-F5344CB8AC3E}">
        <p14:creationId xmlns:p14="http://schemas.microsoft.com/office/powerpoint/2010/main" val="71043519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 xmlns:a16="http://schemas.microsoft.com/office/drawing/2014/main" id="{8EA5E433-12A3-47D9-96FC-E1C5A5825E7B}"/>
              </a:ext>
            </a:extLst>
          </p:cNvPr>
          <p:cNvSpPr/>
          <p:nvPr/>
        </p:nvSpPr>
        <p:spPr>
          <a:xfrm>
            <a:off x="268515" y="1128398"/>
            <a:ext cx="11691256" cy="5262979"/>
          </a:xfrm>
          <a:prstGeom prst="rect">
            <a:avLst/>
          </a:prstGeom>
        </p:spPr>
        <p:txBody>
          <a:bodyPr wrap="square">
            <a:spAutoFit/>
          </a:bodyPr>
          <a:lstStyle/>
          <a:p>
            <a:pPr>
              <a:lnSpc>
                <a:spcPct val="150000"/>
              </a:lnSpc>
            </a:pPr>
            <a:r>
              <a:rPr lang="zh-CN" altLang="en-US" sz="2800" dirty="0"/>
              <a:t>　　近年来高考全国卷有关本专题的考查主要集中在三个方面</a:t>
            </a:r>
            <a:r>
              <a:rPr lang="en-US" altLang="zh-CN" sz="2800" dirty="0"/>
              <a:t>:</a:t>
            </a:r>
          </a:p>
          <a:p>
            <a:pPr>
              <a:lnSpc>
                <a:spcPct val="150000"/>
              </a:lnSpc>
            </a:pPr>
            <a:r>
              <a:rPr lang="en-US" altLang="zh-CN" sz="2800" dirty="0"/>
              <a:t>1.</a:t>
            </a:r>
            <a:r>
              <a:rPr lang="zh-CN" altLang="en-US" sz="2800" dirty="0"/>
              <a:t>仪器的选择、组装和规范操作</a:t>
            </a:r>
            <a:r>
              <a:rPr lang="en-US" altLang="zh-CN" sz="2800" dirty="0"/>
              <a:t>,</a:t>
            </a:r>
            <a:r>
              <a:rPr lang="zh-CN" altLang="en-US" sz="2800" dirty="0"/>
              <a:t>如</a:t>
            </a:r>
            <a:r>
              <a:rPr lang="en-US" altLang="zh-CN" sz="2800" dirty="0"/>
              <a:t>2017</a:t>
            </a:r>
            <a:r>
              <a:rPr lang="zh-CN" altLang="en-US" sz="2800" dirty="0"/>
              <a:t>年全国卷</a:t>
            </a:r>
            <a:r>
              <a:rPr lang="en-US" altLang="zh-CN" sz="2800" dirty="0"/>
              <a:t>Ⅲ</a:t>
            </a:r>
            <a:r>
              <a:rPr lang="zh-CN" altLang="en-US" sz="2800" dirty="0"/>
              <a:t>第</a:t>
            </a:r>
            <a:r>
              <a:rPr lang="en-US" altLang="zh-CN" sz="2800" dirty="0"/>
              <a:t>9</a:t>
            </a:r>
            <a:r>
              <a:rPr lang="zh-CN" altLang="en-US" sz="2800" dirty="0"/>
              <a:t>题</a:t>
            </a:r>
            <a:r>
              <a:rPr lang="en-US" altLang="zh-CN" sz="2800" dirty="0"/>
              <a:t>,</a:t>
            </a:r>
            <a:r>
              <a:rPr lang="zh-CN" altLang="en-US" sz="2800" dirty="0"/>
              <a:t>考查用滴定管量取液体的操作、测定溶液</a:t>
            </a:r>
            <a:r>
              <a:rPr lang="en-US" altLang="zh-CN" sz="2800" dirty="0"/>
              <a:t>pH</a:t>
            </a:r>
            <a:r>
              <a:rPr lang="zh-CN" altLang="en-US" sz="2800" dirty="0"/>
              <a:t>的操作等</a:t>
            </a:r>
            <a:r>
              <a:rPr lang="en-US" altLang="zh-CN" sz="2800" dirty="0"/>
              <a:t>;2016</a:t>
            </a:r>
            <a:r>
              <a:rPr lang="zh-CN" altLang="en-US" sz="2800" dirty="0"/>
              <a:t>年全国卷</a:t>
            </a:r>
            <a:r>
              <a:rPr lang="en-US" altLang="zh-CN" sz="2800" dirty="0"/>
              <a:t>Ⅰ</a:t>
            </a:r>
            <a:r>
              <a:rPr lang="zh-CN" altLang="en-US" sz="2800" dirty="0"/>
              <a:t>第</a:t>
            </a:r>
            <a:r>
              <a:rPr lang="en-US" altLang="zh-CN" sz="2800" dirty="0"/>
              <a:t>10</a:t>
            </a:r>
            <a:r>
              <a:rPr lang="zh-CN" altLang="en-US" sz="2800" dirty="0"/>
              <a:t>题</a:t>
            </a:r>
            <a:r>
              <a:rPr lang="en-US" altLang="zh-CN" sz="2800" dirty="0"/>
              <a:t>,</a:t>
            </a:r>
            <a:r>
              <a:rPr lang="zh-CN" altLang="en-US" sz="2800" dirty="0"/>
              <a:t>考查长颈漏斗的使用、收集气体以及配制溶液的基本操作等。</a:t>
            </a:r>
          </a:p>
          <a:p>
            <a:pPr>
              <a:lnSpc>
                <a:spcPct val="150000"/>
              </a:lnSpc>
            </a:pPr>
            <a:r>
              <a:rPr lang="en-US" altLang="zh-CN" sz="2800" dirty="0"/>
              <a:t>2.</a:t>
            </a:r>
            <a:r>
              <a:rPr lang="zh-CN" altLang="en-US" sz="2800" dirty="0"/>
              <a:t>溶液的配制</a:t>
            </a:r>
            <a:r>
              <a:rPr lang="en-US" altLang="zh-CN" sz="2800" dirty="0"/>
              <a:t>,</a:t>
            </a:r>
            <a:r>
              <a:rPr lang="zh-CN" altLang="en-US" sz="2800" dirty="0"/>
              <a:t>主要涉及仪器、试剂的选择和正确的操作顺序</a:t>
            </a:r>
            <a:r>
              <a:rPr lang="en-US" altLang="zh-CN" sz="2800" dirty="0"/>
              <a:t>,</a:t>
            </a:r>
            <a:r>
              <a:rPr lang="zh-CN" altLang="en-US" sz="2800" dirty="0"/>
              <a:t>如</a:t>
            </a:r>
            <a:r>
              <a:rPr lang="en-US" altLang="zh-CN" sz="2800" dirty="0"/>
              <a:t>2017</a:t>
            </a:r>
            <a:r>
              <a:rPr lang="zh-CN" altLang="en-US" sz="2800" dirty="0"/>
              <a:t>年全国卷</a:t>
            </a:r>
            <a:r>
              <a:rPr lang="en-US" altLang="zh-CN" sz="2800" dirty="0"/>
              <a:t>Ⅲ</a:t>
            </a:r>
            <a:r>
              <a:rPr lang="zh-CN" altLang="en-US" sz="2800" dirty="0"/>
              <a:t>第</a:t>
            </a:r>
            <a:r>
              <a:rPr lang="en-US" altLang="zh-CN" sz="2800" dirty="0"/>
              <a:t>9</a:t>
            </a:r>
            <a:r>
              <a:rPr lang="zh-CN" altLang="en-US" sz="2800" dirty="0"/>
              <a:t>题</a:t>
            </a:r>
            <a:r>
              <a:rPr lang="en-US" altLang="zh-CN" sz="2800" dirty="0"/>
              <a:t>D</a:t>
            </a:r>
            <a:r>
              <a:rPr lang="zh-CN" altLang="en-US" sz="2800" dirty="0"/>
              <a:t>项</a:t>
            </a:r>
            <a:r>
              <a:rPr lang="en-US" altLang="zh-CN" sz="2800" dirty="0"/>
              <a:t>,</a:t>
            </a:r>
            <a:r>
              <a:rPr lang="zh-CN" altLang="en-US" sz="2800" dirty="0"/>
              <a:t>考查配制</a:t>
            </a:r>
            <a:r>
              <a:rPr lang="en-US" altLang="zh-CN" sz="2800" dirty="0"/>
              <a:t>KMnO</a:t>
            </a:r>
            <a:r>
              <a:rPr lang="en-US" altLang="zh-CN" sz="2800" baseline="-25000" dirty="0"/>
              <a:t>4</a:t>
            </a:r>
            <a:r>
              <a:rPr lang="zh-CN" altLang="en-US" sz="2800" dirty="0"/>
              <a:t>溶液的基本操作</a:t>
            </a:r>
            <a:r>
              <a:rPr lang="en-US" altLang="zh-CN" sz="2800" dirty="0"/>
              <a:t>;2016</a:t>
            </a:r>
            <a:r>
              <a:rPr lang="zh-CN" altLang="en-US" sz="2800" dirty="0"/>
              <a:t>年全国卷</a:t>
            </a:r>
            <a:r>
              <a:rPr lang="en-US" altLang="zh-CN" sz="2800" dirty="0"/>
              <a:t>Ⅲ</a:t>
            </a:r>
            <a:r>
              <a:rPr lang="zh-CN" altLang="en-US" sz="2800" dirty="0"/>
              <a:t>第</a:t>
            </a:r>
            <a:r>
              <a:rPr lang="en-US" altLang="zh-CN" sz="2800" dirty="0"/>
              <a:t>9</a:t>
            </a:r>
            <a:r>
              <a:rPr lang="zh-CN" altLang="en-US" sz="2800" dirty="0"/>
              <a:t>题</a:t>
            </a:r>
            <a:r>
              <a:rPr lang="en-US" altLang="zh-CN" sz="2800" dirty="0"/>
              <a:t>A</a:t>
            </a:r>
            <a:r>
              <a:rPr lang="zh-CN" altLang="en-US" sz="2800" dirty="0"/>
              <a:t>项</a:t>
            </a:r>
            <a:r>
              <a:rPr lang="en-US" altLang="zh-CN" sz="2800" dirty="0"/>
              <a:t>,</a:t>
            </a:r>
            <a:r>
              <a:rPr lang="zh-CN" altLang="en-US" sz="2800" dirty="0"/>
              <a:t>考查配制稀硫酸时加入试剂的“先”与“后”。</a:t>
            </a:r>
          </a:p>
          <a:p>
            <a:pPr>
              <a:lnSpc>
                <a:spcPct val="150000"/>
              </a:lnSpc>
            </a:pPr>
            <a:r>
              <a:rPr lang="en-US" altLang="zh-CN" sz="2800" dirty="0"/>
              <a:t>3.</a:t>
            </a:r>
            <a:r>
              <a:rPr lang="zh-CN" altLang="en-US" sz="2800" dirty="0"/>
              <a:t>物质的制备</a:t>
            </a:r>
            <a:r>
              <a:rPr lang="en-US" altLang="zh-CN" sz="2800" dirty="0"/>
              <a:t>,</a:t>
            </a:r>
            <a:r>
              <a:rPr lang="zh-CN" altLang="en-US" sz="2800" dirty="0"/>
              <a:t>涉及物质的制备原理以及仪器的正确选择和连接</a:t>
            </a:r>
            <a:r>
              <a:rPr lang="en-US" altLang="zh-CN" sz="2800" dirty="0"/>
              <a:t>,</a:t>
            </a:r>
            <a:r>
              <a:rPr lang="zh-CN" altLang="en-US" sz="2800" dirty="0"/>
              <a:t>如</a:t>
            </a:r>
            <a:r>
              <a:rPr lang="en-US" altLang="zh-CN" sz="2800" dirty="0"/>
              <a:t>2014</a:t>
            </a:r>
            <a:r>
              <a:rPr lang="zh-CN" altLang="en-US" sz="2800" dirty="0"/>
              <a:t>年新</a:t>
            </a:r>
          </a:p>
        </p:txBody>
      </p:sp>
      <p:sp>
        <p:nvSpPr>
          <p:cNvPr id="10" name="矩形 9">
            <a:extLst>
              <a:ext uri="{FF2B5EF4-FFF2-40B4-BE49-F238E27FC236}">
                <a16:creationId xmlns="" xmlns:a16="http://schemas.microsoft.com/office/drawing/2014/main" id="{264577E5-9808-4E2A-B165-2198F82FAFFD}"/>
              </a:ext>
            </a:extLst>
          </p:cNvPr>
          <p:cNvSpPr/>
          <p:nvPr/>
        </p:nvSpPr>
        <p:spPr>
          <a:xfrm>
            <a:off x="234043" y="317393"/>
            <a:ext cx="11723912" cy="662297"/>
          </a:xfrm>
          <a:prstGeom prst="rect">
            <a:avLst/>
          </a:prstGeom>
        </p:spPr>
        <p:txBody>
          <a:bodyPr wrap="square">
            <a:spAutoFit/>
          </a:bodyPr>
          <a:lstStyle/>
          <a:p>
            <a:pPr>
              <a:lnSpc>
                <a:spcPct val="150000"/>
              </a:lnSpc>
              <a:spcAft>
                <a:spcPts val="0"/>
              </a:spcAft>
            </a:pPr>
            <a:endPar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6" name="矩形 5">
            <a:extLst>
              <a:ext uri="{FF2B5EF4-FFF2-40B4-BE49-F238E27FC236}">
                <a16:creationId xmlns="" xmlns:a16="http://schemas.microsoft.com/office/drawing/2014/main" id="{2F6403E4-F8F3-4644-89EE-E21FA39B818F}"/>
              </a:ext>
            </a:extLst>
          </p:cNvPr>
          <p:cNvSpPr/>
          <p:nvPr/>
        </p:nvSpPr>
        <p:spPr>
          <a:xfrm>
            <a:off x="9267824" y="0"/>
            <a:ext cx="194512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专题二十二  化学实验基础</a:t>
            </a:r>
          </a:p>
        </p:txBody>
      </p:sp>
      <p:sp>
        <p:nvSpPr>
          <p:cNvPr id="5" name="矩形 4"/>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7" name="矩形 6"/>
          <p:cNvSpPr/>
          <p:nvPr/>
        </p:nvSpPr>
        <p:spPr>
          <a:xfrm>
            <a:off x="1066800" y="-2"/>
            <a:ext cx="1828800"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dirty="0">
                <a:solidFill>
                  <a:srgbClr val="DA251C"/>
                </a:solidFill>
              </a:rPr>
              <a:t>考情揭秘</a:t>
            </a:r>
          </a:p>
        </p:txBody>
      </p:sp>
      <p:sp>
        <p:nvSpPr>
          <p:cNvPr id="9" name="矩形 8"/>
          <p:cNvSpPr/>
          <p:nvPr/>
        </p:nvSpPr>
        <p:spPr>
          <a:xfrm>
            <a:off x="718457" y="-1"/>
            <a:ext cx="3483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DA251C"/>
              </a:solidFill>
            </a:endParaRPr>
          </a:p>
        </p:txBody>
      </p:sp>
    </p:spTree>
    <p:extLst>
      <p:ext uri="{BB962C8B-B14F-4D97-AF65-F5344CB8AC3E}">
        <p14:creationId xmlns:p14="http://schemas.microsoft.com/office/powerpoint/2010/main" val="5832946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 xmlns:a16="http://schemas.microsoft.com/office/drawing/2014/main" id="{8EA5E433-12A3-47D9-96FC-E1C5A5825E7B}"/>
              </a:ext>
            </a:extLst>
          </p:cNvPr>
          <p:cNvSpPr/>
          <p:nvPr/>
        </p:nvSpPr>
        <p:spPr>
          <a:xfrm>
            <a:off x="268515" y="302879"/>
            <a:ext cx="11691256" cy="2031325"/>
          </a:xfrm>
          <a:prstGeom prst="rect">
            <a:avLst/>
          </a:prstGeom>
        </p:spPr>
        <p:txBody>
          <a:bodyPr wrap="square">
            <a:spAutoFit/>
          </a:bodyPr>
          <a:lstStyle/>
          <a:p>
            <a:pPr>
              <a:lnSpc>
                <a:spcPct val="150000"/>
              </a:lnSpc>
            </a:pPr>
            <a:r>
              <a:rPr lang="zh-CN" altLang="en-US" sz="2800" dirty="0"/>
              <a:t>课标全国卷</a:t>
            </a:r>
            <a:r>
              <a:rPr lang="en-US" altLang="zh-CN" sz="2800" dirty="0"/>
              <a:t>Ⅱ</a:t>
            </a:r>
            <a:r>
              <a:rPr lang="zh-CN" altLang="en-US" sz="2800" dirty="0"/>
              <a:t>第</a:t>
            </a:r>
            <a:r>
              <a:rPr lang="en-US" altLang="zh-CN" sz="2800" dirty="0"/>
              <a:t>10</a:t>
            </a:r>
            <a:r>
              <a:rPr lang="zh-CN" altLang="en-US" sz="2800" dirty="0"/>
              <a:t>题</a:t>
            </a:r>
            <a:r>
              <a:rPr lang="en-US" altLang="zh-CN" sz="2800" dirty="0"/>
              <a:t>,</a:t>
            </a:r>
            <a:r>
              <a:rPr lang="zh-CN" altLang="en-US" sz="2800" dirty="0"/>
              <a:t>考查除去粗盐中杂质的过滤操作和仪器使用、碳酸氢钠受热分解实验操作和装置的连接、除去</a:t>
            </a:r>
            <a:r>
              <a:rPr lang="en-US" altLang="zh-CN" sz="2800" dirty="0"/>
              <a:t>CO</a:t>
            </a:r>
            <a:r>
              <a:rPr lang="zh-CN" altLang="en-US" sz="2800" dirty="0"/>
              <a:t>气体中</a:t>
            </a:r>
            <a:r>
              <a:rPr lang="en-US" altLang="zh-CN" sz="2800" dirty="0"/>
              <a:t>CO</a:t>
            </a:r>
            <a:r>
              <a:rPr lang="en-US" altLang="zh-CN" sz="2800" baseline="-25000" dirty="0"/>
              <a:t>2</a:t>
            </a:r>
            <a:r>
              <a:rPr lang="zh-CN" altLang="en-US" sz="2800" dirty="0"/>
              <a:t>气体的操作和实验装置的判断、乙酸乙酯的制备实验装置的判断等。 </a:t>
            </a:r>
          </a:p>
        </p:txBody>
      </p:sp>
      <p:sp>
        <p:nvSpPr>
          <p:cNvPr id="6" name="矩形 5">
            <a:extLst>
              <a:ext uri="{FF2B5EF4-FFF2-40B4-BE49-F238E27FC236}">
                <a16:creationId xmlns="" xmlns:a16="http://schemas.microsoft.com/office/drawing/2014/main" id="{2F6403E4-F8F3-4644-89EE-E21FA39B818F}"/>
              </a:ext>
            </a:extLst>
          </p:cNvPr>
          <p:cNvSpPr/>
          <p:nvPr/>
        </p:nvSpPr>
        <p:spPr>
          <a:xfrm>
            <a:off x="9267824" y="0"/>
            <a:ext cx="194512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专题二十二  化学实验基础</a:t>
            </a:r>
          </a:p>
        </p:txBody>
      </p:sp>
    </p:spTree>
    <p:extLst>
      <p:ext uri="{BB962C8B-B14F-4D97-AF65-F5344CB8AC3E}">
        <p14:creationId xmlns:p14="http://schemas.microsoft.com/office/powerpoint/2010/main" val="279146901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extLst>
              <a:ext uri="{FF2B5EF4-FFF2-40B4-BE49-F238E27FC236}">
                <a16:creationId xmlns="" xmlns:a16="http://schemas.microsoft.com/office/drawing/2014/main" id="{9BCFBCDB-577C-4C84-9BF9-814CC413FB39}"/>
              </a:ext>
            </a:extLst>
          </p:cNvPr>
          <p:cNvSpPr/>
          <p:nvPr/>
        </p:nvSpPr>
        <p:spPr>
          <a:xfrm>
            <a:off x="250487" y="873563"/>
            <a:ext cx="11723912" cy="657872"/>
          </a:xfrm>
          <a:prstGeom prst="rect">
            <a:avLst/>
          </a:prstGeom>
        </p:spPr>
        <p:txBody>
          <a:bodyPr wrap="square">
            <a:spAutoFit/>
          </a:bodyPr>
          <a:lstStyle/>
          <a:p>
            <a:pPr>
              <a:lnSpc>
                <a:spcPct val="150000"/>
              </a:lnSpc>
            </a:pPr>
            <a:r>
              <a:rPr lang="zh-CN" altLang="en-US" sz="2800" b="1" dirty="0">
                <a:solidFill>
                  <a:srgbClr val="DA251C"/>
                </a:solidFill>
              </a:rPr>
              <a:t>示例</a:t>
            </a:r>
            <a:r>
              <a:rPr lang="en-US" altLang="zh-CN" sz="2800" b="1" dirty="0">
                <a:solidFill>
                  <a:srgbClr val="DA251C"/>
                </a:solidFill>
              </a:rPr>
              <a:t>4</a:t>
            </a:r>
            <a:r>
              <a:rPr lang="zh-CN" altLang="en-US" sz="2800" dirty="0"/>
              <a:t>　</a:t>
            </a:r>
            <a:r>
              <a:rPr lang="en-US" altLang="zh-CN" sz="2800" dirty="0"/>
              <a:t>[2016</a:t>
            </a:r>
            <a:r>
              <a:rPr lang="zh-CN" altLang="en-US" sz="2800" dirty="0"/>
              <a:t>全国卷</a:t>
            </a:r>
            <a:r>
              <a:rPr lang="en-US" altLang="zh-CN" sz="2800" dirty="0"/>
              <a:t>Ⅲ,9,6</a:t>
            </a:r>
            <a:r>
              <a:rPr lang="zh-CN" altLang="en-US" sz="2800" dirty="0"/>
              <a:t>分</a:t>
            </a:r>
            <a:r>
              <a:rPr lang="en-US" altLang="zh-CN" sz="2800" dirty="0"/>
              <a:t>]</a:t>
            </a:r>
            <a:r>
              <a:rPr lang="zh-CN" altLang="en-US" sz="2800" dirty="0"/>
              <a:t>下列有关实验的操作正确的是</a:t>
            </a:r>
            <a:endParaRPr lang="zh-CN" altLang="zh-CN" sz="2800" dirty="0"/>
          </a:p>
        </p:txBody>
      </p:sp>
      <p:sp>
        <p:nvSpPr>
          <p:cNvPr id="18" name="矩形 17">
            <a:extLst>
              <a:ext uri="{FF2B5EF4-FFF2-40B4-BE49-F238E27FC236}">
                <a16:creationId xmlns="" xmlns:a16="http://schemas.microsoft.com/office/drawing/2014/main" id="{A2A84C92-79A9-4D4B-B239-8E7F764F7A24}"/>
              </a:ext>
            </a:extLst>
          </p:cNvPr>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19" name="矩形 18">
            <a:extLst>
              <a:ext uri="{FF2B5EF4-FFF2-40B4-BE49-F238E27FC236}">
                <a16:creationId xmlns="" xmlns:a16="http://schemas.microsoft.com/office/drawing/2014/main" id="{11FDB6B2-A016-4A70-B131-BD696910996E}"/>
              </a:ext>
            </a:extLst>
          </p:cNvPr>
          <p:cNvSpPr/>
          <p:nvPr/>
        </p:nvSpPr>
        <p:spPr>
          <a:xfrm>
            <a:off x="718457" y="-1"/>
            <a:ext cx="3483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DA251C"/>
              </a:solidFill>
            </a:endParaRPr>
          </a:p>
        </p:txBody>
      </p:sp>
      <p:sp>
        <p:nvSpPr>
          <p:cNvPr id="20" name="矩形 19">
            <a:extLst>
              <a:ext uri="{FF2B5EF4-FFF2-40B4-BE49-F238E27FC236}">
                <a16:creationId xmlns="" xmlns:a16="http://schemas.microsoft.com/office/drawing/2014/main" id="{3A6C60BF-FD67-4859-A866-B3E2AFF0A966}"/>
              </a:ext>
            </a:extLst>
          </p:cNvPr>
          <p:cNvSpPr/>
          <p:nvPr/>
        </p:nvSpPr>
        <p:spPr>
          <a:xfrm>
            <a:off x="1066799" y="-2"/>
            <a:ext cx="4927602"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dirty="0">
                <a:solidFill>
                  <a:srgbClr val="DA251C"/>
                </a:solidFill>
                <a:ea typeface="微软雅黑" panose="020B0503020204020204" pitchFamily="34" charset="-122"/>
              </a:rPr>
              <a:t>考向</a:t>
            </a:r>
            <a:r>
              <a:rPr lang="en-US" altLang="zh-CN" sz="2800" dirty="0">
                <a:solidFill>
                  <a:srgbClr val="DA251C"/>
                </a:solidFill>
                <a:ea typeface="微软雅黑" panose="020B0503020204020204" pitchFamily="34" charset="-122"/>
              </a:rPr>
              <a:t>1   </a:t>
            </a:r>
            <a:r>
              <a:rPr lang="zh-CN" altLang="en-US" sz="2800" dirty="0">
                <a:solidFill>
                  <a:srgbClr val="DA251C"/>
                </a:solidFill>
                <a:ea typeface="微软雅黑" panose="020B0503020204020204" pitchFamily="34" charset="-122"/>
              </a:rPr>
              <a:t>化学实验的规范操作</a:t>
            </a:r>
          </a:p>
        </p:txBody>
      </p:sp>
      <p:graphicFrame>
        <p:nvGraphicFramePr>
          <p:cNvPr id="4" name="表格 3">
            <a:extLst>
              <a:ext uri="{FF2B5EF4-FFF2-40B4-BE49-F238E27FC236}">
                <a16:creationId xmlns="" xmlns:a16="http://schemas.microsoft.com/office/drawing/2014/main" id="{E54E4F2D-D050-40D8-BEBA-8687F9D12D8F}"/>
              </a:ext>
            </a:extLst>
          </p:cNvPr>
          <p:cNvGraphicFramePr>
            <a:graphicFrameLocks noGrp="1"/>
          </p:cNvGraphicFramePr>
          <p:nvPr>
            <p:extLst>
              <p:ext uri="{D42A27DB-BD31-4B8C-83A1-F6EECF244321}">
                <p14:modId xmlns:p14="http://schemas.microsoft.com/office/powerpoint/2010/main" val="98377366"/>
              </p:ext>
            </p:extLst>
          </p:nvPr>
        </p:nvGraphicFramePr>
        <p:xfrm>
          <a:off x="359228" y="1605387"/>
          <a:ext cx="11455399" cy="4737355"/>
        </p:xfrm>
        <a:graphic>
          <a:graphicData uri="http://schemas.openxmlformats.org/drawingml/2006/table">
            <a:tbl>
              <a:tblPr firstRow="1" firstCol="1" bandRow="1">
                <a:tableStyleId>{5C22544A-7EE6-4342-B048-85BDC9FD1C3A}</a:tableStyleId>
              </a:tblPr>
              <a:tblGrid>
                <a:gridCol w="554070">
                  <a:extLst>
                    <a:ext uri="{9D8B030D-6E8A-4147-A177-3AD203B41FA5}">
                      <a16:colId xmlns="" xmlns:a16="http://schemas.microsoft.com/office/drawing/2014/main" val="3741225269"/>
                    </a:ext>
                  </a:extLst>
                </a:gridCol>
                <a:gridCol w="4181216">
                  <a:extLst>
                    <a:ext uri="{9D8B030D-6E8A-4147-A177-3AD203B41FA5}">
                      <a16:colId xmlns="" xmlns:a16="http://schemas.microsoft.com/office/drawing/2014/main" val="4120566370"/>
                    </a:ext>
                  </a:extLst>
                </a:gridCol>
                <a:gridCol w="6720113">
                  <a:extLst>
                    <a:ext uri="{9D8B030D-6E8A-4147-A177-3AD203B41FA5}">
                      <a16:colId xmlns="" xmlns:a16="http://schemas.microsoft.com/office/drawing/2014/main" val="2531365532"/>
                    </a:ext>
                  </a:extLst>
                </a:gridCol>
              </a:tblGrid>
              <a:tr h="569205">
                <a:tc>
                  <a:txBody>
                    <a:bodyPr/>
                    <a:lstStyle/>
                    <a:p>
                      <a:pPr algn="ctr">
                        <a:lnSpc>
                          <a:spcPct val="130000"/>
                        </a:lnSpc>
                        <a:spcAft>
                          <a:spcPts val="0"/>
                        </a:spcAft>
                      </a:pPr>
                      <a:r>
                        <a:rPr lang="en-US" sz="2800" b="0" dirty="0">
                          <a:solidFill>
                            <a:schemeClr val="tx1"/>
                          </a:solidFill>
                          <a:effectLst/>
                        </a:rPr>
                        <a:t> </a:t>
                      </a:r>
                      <a:endParaRPr lang="zh-CN" sz="28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dirty="0">
                          <a:solidFill>
                            <a:schemeClr val="tx1"/>
                          </a:solidFill>
                          <a:effectLst/>
                        </a:rPr>
                        <a:t>实验</a:t>
                      </a:r>
                      <a:endParaRPr lang="zh-CN" sz="2800" b="0" dirty="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dirty="0">
                          <a:solidFill>
                            <a:schemeClr val="tx1"/>
                          </a:solidFill>
                          <a:effectLst/>
                        </a:rPr>
                        <a:t>操作</a:t>
                      </a:r>
                      <a:endParaRPr lang="zh-CN" sz="2800" b="0" dirty="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757976190"/>
                  </a:ext>
                </a:extLst>
              </a:tr>
              <a:tr h="569205">
                <a:tc>
                  <a:txBody>
                    <a:bodyPr/>
                    <a:lstStyle/>
                    <a:p>
                      <a:pPr algn="ctr">
                        <a:lnSpc>
                          <a:spcPct val="130000"/>
                        </a:lnSpc>
                        <a:spcAft>
                          <a:spcPts val="0"/>
                        </a:spcAft>
                      </a:pPr>
                      <a:r>
                        <a:rPr lang="en-US" sz="2800" b="0">
                          <a:solidFill>
                            <a:schemeClr val="tx1"/>
                          </a:solidFill>
                          <a:effectLst/>
                        </a:rPr>
                        <a:t>A</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a:solidFill>
                            <a:schemeClr val="tx1"/>
                          </a:solidFill>
                          <a:effectLst/>
                        </a:rPr>
                        <a:t>配制稀硫酸</a:t>
                      </a:r>
                      <a:endParaRPr lang="zh-CN" sz="2800" b="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30000"/>
                        </a:lnSpc>
                        <a:spcAft>
                          <a:spcPts val="0"/>
                        </a:spcAft>
                      </a:pPr>
                      <a:r>
                        <a:rPr lang="en-US" sz="2800" b="0">
                          <a:solidFill>
                            <a:schemeClr val="tx1"/>
                          </a:solidFill>
                          <a:effectLst/>
                        </a:rPr>
                        <a:t> </a:t>
                      </a:r>
                      <a:r>
                        <a:rPr lang="zh-CN" sz="2800" b="0">
                          <a:solidFill>
                            <a:schemeClr val="tx1"/>
                          </a:solidFill>
                          <a:effectLst/>
                        </a:rPr>
                        <a:t>先将浓硫酸加入烧杯中</a:t>
                      </a:r>
                      <a:r>
                        <a:rPr lang="en-US" sz="2800" b="0">
                          <a:solidFill>
                            <a:schemeClr val="tx1"/>
                          </a:solidFill>
                          <a:effectLst/>
                        </a:rPr>
                        <a:t>,</a:t>
                      </a:r>
                      <a:r>
                        <a:rPr lang="zh-CN" sz="2800" b="0">
                          <a:solidFill>
                            <a:schemeClr val="tx1"/>
                          </a:solidFill>
                          <a:effectLst/>
                        </a:rPr>
                        <a:t>后倒入蒸馏水</a:t>
                      </a:r>
                      <a:endParaRPr lang="zh-CN" sz="2800" b="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471208495"/>
                  </a:ext>
                </a:extLst>
              </a:tr>
              <a:tr h="1199552">
                <a:tc>
                  <a:txBody>
                    <a:bodyPr/>
                    <a:lstStyle/>
                    <a:p>
                      <a:pPr algn="ctr">
                        <a:lnSpc>
                          <a:spcPct val="130000"/>
                        </a:lnSpc>
                        <a:spcAft>
                          <a:spcPts val="0"/>
                        </a:spcAft>
                      </a:pPr>
                      <a:r>
                        <a:rPr lang="en-US" sz="2800" b="0">
                          <a:solidFill>
                            <a:schemeClr val="tx1"/>
                          </a:solidFill>
                          <a:effectLst/>
                        </a:rPr>
                        <a:t>B</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30000"/>
                        </a:lnSpc>
                        <a:spcAft>
                          <a:spcPts val="0"/>
                        </a:spcAft>
                      </a:pPr>
                      <a:r>
                        <a:rPr lang="zh-CN" sz="2800" b="0">
                          <a:solidFill>
                            <a:schemeClr val="tx1"/>
                          </a:solidFill>
                          <a:effectLst/>
                        </a:rPr>
                        <a:t>排水法收集</a:t>
                      </a:r>
                      <a:r>
                        <a:rPr lang="en-US" sz="2800" b="0">
                          <a:solidFill>
                            <a:schemeClr val="tx1"/>
                          </a:solidFill>
                          <a:effectLst/>
                        </a:rPr>
                        <a:t>KMnO</a:t>
                      </a:r>
                      <a:r>
                        <a:rPr lang="en-US" sz="2800" b="0" baseline="-25000">
                          <a:solidFill>
                            <a:schemeClr val="tx1"/>
                          </a:solidFill>
                          <a:effectLst/>
                        </a:rPr>
                        <a:t>4</a:t>
                      </a:r>
                      <a:r>
                        <a:rPr lang="zh-CN" sz="2800" b="0">
                          <a:solidFill>
                            <a:schemeClr val="tx1"/>
                          </a:solidFill>
                          <a:effectLst/>
                        </a:rPr>
                        <a:t>分解产生的</a:t>
                      </a:r>
                      <a:r>
                        <a:rPr lang="en-US" sz="2800" b="0">
                          <a:solidFill>
                            <a:schemeClr val="tx1"/>
                          </a:solidFill>
                          <a:effectLst/>
                        </a:rPr>
                        <a:t>O</a:t>
                      </a:r>
                      <a:r>
                        <a:rPr lang="en-US" sz="2800" b="0" baseline="-25000">
                          <a:solidFill>
                            <a:schemeClr val="tx1"/>
                          </a:solidFill>
                          <a:effectLst/>
                        </a:rPr>
                        <a:t>2</a:t>
                      </a:r>
                      <a:endParaRPr lang="zh-CN" sz="2800" b="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a:solidFill>
                            <a:schemeClr val="tx1"/>
                          </a:solidFill>
                          <a:effectLst/>
                        </a:rPr>
                        <a:t>先熄灭酒精灯</a:t>
                      </a:r>
                      <a:r>
                        <a:rPr lang="en-US" sz="2800" b="0">
                          <a:solidFill>
                            <a:schemeClr val="tx1"/>
                          </a:solidFill>
                          <a:effectLst/>
                        </a:rPr>
                        <a:t>,</a:t>
                      </a:r>
                      <a:r>
                        <a:rPr lang="zh-CN" sz="2800" b="0">
                          <a:solidFill>
                            <a:schemeClr val="tx1"/>
                          </a:solidFill>
                          <a:effectLst/>
                        </a:rPr>
                        <a:t>后移出导管</a:t>
                      </a:r>
                      <a:endParaRPr lang="zh-CN" sz="2800" b="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272445285"/>
                  </a:ext>
                </a:extLst>
              </a:tr>
              <a:tr h="1199552">
                <a:tc>
                  <a:txBody>
                    <a:bodyPr/>
                    <a:lstStyle/>
                    <a:p>
                      <a:pPr algn="ctr">
                        <a:lnSpc>
                          <a:spcPct val="130000"/>
                        </a:lnSpc>
                        <a:spcAft>
                          <a:spcPts val="0"/>
                        </a:spcAft>
                      </a:pPr>
                      <a:r>
                        <a:rPr lang="en-US" sz="2800" b="0">
                          <a:solidFill>
                            <a:schemeClr val="tx1"/>
                          </a:solidFill>
                          <a:effectLst/>
                        </a:rPr>
                        <a:t>C</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30000"/>
                        </a:lnSpc>
                        <a:spcAft>
                          <a:spcPts val="0"/>
                        </a:spcAft>
                      </a:pPr>
                      <a:r>
                        <a:rPr lang="zh-CN" sz="2800" b="0">
                          <a:solidFill>
                            <a:schemeClr val="tx1"/>
                          </a:solidFill>
                          <a:effectLst/>
                        </a:rPr>
                        <a:t>浓盐酸与</a:t>
                      </a:r>
                      <a:r>
                        <a:rPr lang="en-US" sz="2800" b="0">
                          <a:solidFill>
                            <a:schemeClr val="tx1"/>
                          </a:solidFill>
                          <a:effectLst/>
                        </a:rPr>
                        <a:t>MnO</a:t>
                      </a:r>
                      <a:r>
                        <a:rPr lang="en-US" sz="2800" b="0" baseline="-25000">
                          <a:solidFill>
                            <a:schemeClr val="tx1"/>
                          </a:solidFill>
                          <a:effectLst/>
                        </a:rPr>
                        <a:t>2</a:t>
                      </a:r>
                      <a:r>
                        <a:rPr lang="zh-CN" sz="2800" b="0">
                          <a:solidFill>
                            <a:schemeClr val="tx1"/>
                          </a:solidFill>
                          <a:effectLst/>
                        </a:rPr>
                        <a:t>反应制备纯净</a:t>
                      </a:r>
                      <a:r>
                        <a:rPr lang="en-US" sz="2800" b="0">
                          <a:solidFill>
                            <a:schemeClr val="tx1"/>
                          </a:solidFill>
                          <a:effectLst/>
                        </a:rPr>
                        <a:t>Cl</a:t>
                      </a:r>
                      <a:r>
                        <a:rPr lang="en-US" sz="2800" b="0" baseline="-25000">
                          <a:solidFill>
                            <a:schemeClr val="tx1"/>
                          </a:solidFill>
                          <a:effectLst/>
                        </a:rPr>
                        <a:t>2</a:t>
                      </a:r>
                      <a:endParaRPr lang="zh-CN" sz="2800" b="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30000"/>
                        </a:lnSpc>
                        <a:spcAft>
                          <a:spcPts val="0"/>
                        </a:spcAft>
                      </a:pPr>
                      <a:r>
                        <a:rPr lang="en-US" sz="2800" b="0">
                          <a:solidFill>
                            <a:schemeClr val="tx1"/>
                          </a:solidFill>
                          <a:effectLst/>
                        </a:rPr>
                        <a:t> </a:t>
                      </a:r>
                      <a:r>
                        <a:rPr lang="zh-CN" sz="2800" b="0">
                          <a:solidFill>
                            <a:schemeClr val="tx1"/>
                          </a:solidFill>
                          <a:effectLst/>
                        </a:rPr>
                        <a:t>气体产物先通过浓硫酸</a:t>
                      </a:r>
                      <a:r>
                        <a:rPr lang="en-US" sz="2800" b="0">
                          <a:solidFill>
                            <a:schemeClr val="tx1"/>
                          </a:solidFill>
                          <a:effectLst/>
                        </a:rPr>
                        <a:t>,</a:t>
                      </a:r>
                      <a:r>
                        <a:rPr lang="zh-CN" sz="2800" b="0">
                          <a:solidFill>
                            <a:schemeClr val="tx1"/>
                          </a:solidFill>
                          <a:effectLst/>
                        </a:rPr>
                        <a:t>后通过饱和食盐水</a:t>
                      </a:r>
                      <a:endParaRPr lang="zh-CN" sz="2800" b="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408122784"/>
                  </a:ext>
                </a:extLst>
              </a:tr>
              <a:tr h="1199841">
                <a:tc>
                  <a:txBody>
                    <a:bodyPr/>
                    <a:lstStyle/>
                    <a:p>
                      <a:pPr algn="ctr">
                        <a:lnSpc>
                          <a:spcPct val="130000"/>
                        </a:lnSpc>
                        <a:spcAft>
                          <a:spcPts val="0"/>
                        </a:spcAft>
                      </a:pPr>
                      <a:r>
                        <a:rPr lang="en-US" sz="2800" b="0">
                          <a:solidFill>
                            <a:schemeClr val="tx1"/>
                          </a:solidFill>
                          <a:effectLst/>
                        </a:rPr>
                        <a:t>D</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30000"/>
                        </a:lnSpc>
                        <a:spcAft>
                          <a:spcPts val="0"/>
                        </a:spcAft>
                      </a:pPr>
                      <a:r>
                        <a:rPr lang="en-US" sz="2800" b="0">
                          <a:solidFill>
                            <a:schemeClr val="tx1"/>
                          </a:solidFill>
                          <a:effectLst/>
                        </a:rPr>
                        <a:t>CCl</a:t>
                      </a:r>
                      <a:r>
                        <a:rPr lang="en-US" sz="2800" b="0" baseline="-25000">
                          <a:solidFill>
                            <a:schemeClr val="tx1"/>
                          </a:solidFill>
                          <a:effectLst/>
                        </a:rPr>
                        <a:t>4</a:t>
                      </a:r>
                      <a:r>
                        <a:rPr lang="zh-CN" sz="2800" b="0">
                          <a:solidFill>
                            <a:schemeClr val="tx1"/>
                          </a:solidFill>
                          <a:effectLst/>
                        </a:rPr>
                        <a:t>萃取碘水中的</a:t>
                      </a:r>
                      <a:r>
                        <a:rPr lang="en-US" sz="2800" b="0">
                          <a:solidFill>
                            <a:schemeClr val="tx1"/>
                          </a:solidFill>
                          <a:effectLst/>
                        </a:rPr>
                        <a:t>I</a:t>
                      </a:r>
                      <a:r>
                        <a:rPr lang="en-US" sz="2800" b="0" baseline="-25000">
                          <a:solidFill>
                            <a:schemeClr val="tx1"/>
                          </a:solidFill>
                          <a:effectLst/>
                        </a:rPr>
                        <a:t>2</a:t>
                      </a:r>
                      <a:endParaRPr lang="zh-CN" sz="2800" b="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30000"/>
                        </a:lnSpc>
                        <a:spcAft>
                          <a:spcPts val="0"/>
                        </a:spcAft>
                      </a:pPr>
                      <a:r>
                        <a:rPr lang="zh-CN" sz="2800" b="0" dirty="0">
                          <a:solidFill>
                            <a:schemeClr val="tx1"/>
                          </a:solidFill>
                          <a:effectLst/>
                        </a:rPr>
                        <a:t>先从分液漏斗下口放出有机层</a:t>
                      </a:r>
                      <a:r>
                        <a:rPr lang="en-US" sz="2800" b="0" dirty="0">
                          <a:solidFill>
                            <a:schemeClr val="tx1"/>
                          </a:solidFill>
                          <a:effectLst/>
                        </a:rPr>
                        <a:t>,</a:t>
                      </a:r>
                      <a:r>
                        <a:rPr lang="zh-CN" sz="2800" b="0" dirty="0">
                          <a:solidFill>
                            <a:schemeClr val="tx1"/>
                          </a:solidFill>
                          <a:effectLst/>
                        </a:rPr>
                        <a:t>后从上口倒出水层</a:t>
                      </a:r>
                      <a:endParaRPr lang="zh-CN" sz="2800" b="0" dirty="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331355664"/>
                  </a:ext>
                </a:extLst>
              </a:tr>
            </a:tbl>
          </a:graphicData>
        </a:graphic>
      </p:graphicFrame>
    </p:spTree>
    <p:extLst>
      <p:ext uri="{BB962C8B-B14F-4D97-AF65-F5344CB8AC3E}">
        <p14:creationId xmlns:p14="http://schemas.microsoft.com/office/powerpoint/2010/main" val="19992963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 xmlns:a16="http://schemas.microsoft.com/office/drawing/2014/main" id="{94D8C97D-3B4F-4A9C-94C8-3CA83017299E}"/>
              </a:ext>
            </a:extLst>
          </p:cNvPr>
          <p:cNvSpPr/>
          <p:nvPr/>
        </p:nvSpPr>
        <p:spPr>
          <a:xfrm>
            <a:off x="250487" y="481677"/>
            <a:ext cx="11723912" cy="662297"/>
          </a:xfrm>
          <a:prstGeom prst="rect">
            <a:avLst/>
          </a:prstGeom>
        </p:spPr>
        <p:txBody>
          <a:bodyPr wrap="square">
            <a:spAutoFit/>
          </a:bodyPr>
          <a:lstStyle/>
          <a:p>
            <a:pPr>
              <a:lnSpc>
                <a:spcPct val="150000"/>
              </a:lnSpc>
            </a:pPr>
            <a:r>
              <a:rPr lang="zh-CN" altLang="en-US" sz="2800" b="1" dirty="0">
                <a:solidFill>
                  <a:srgbClr val="DA251C"/>
                </a:solidFill>
              </a:rPr>
              <a:t>思维导引</a:t>
            </a:r>
            <a:endParaRPr lang="zh-CN" altLang="zh-CN" sz="2800" dirty="0"/>
          </a:p>
        </p:txBody>
      </p:sp>
      <p:sp>
        <p:nvSpPr>
          <p:cNvPr id="9" name="矩形 8">
            <a:extLst>
              <a:ext uri="{FF2B5EF4-FFF2-40B4-BE49-F238E27FC236}">
                <a16:creationId xmlns="" xmlns:a16="http://schemas.microsoft.com/office/drawing/2014/main" id="{9777FCF0-976A-4AD4-B056-EB522EBADFA5}"/>
              </a:ext>
            </a:extLst>
          </p:cNvPr>
          <p:cNvSpPr/>
          <p:nvPr/>
        </p:nvSpPr>
        <p:spPr>
          <a:xfrm>
            <a:off x="9267824" y="0"/>
            <a:ext cx="194512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专题二十二  化学实验基础</a:t>
            </a:r>
          </a:p>
        </p:txBody>
      </p:sp>
      <p:pic>
        <p:nvPicPr>
          <p:cNvPr id="10" name="XJ-2.EPS" descr="id:2147512600;FounderCES">
            <a:extLst>
              <a:ext uri="{FF2B5EF4-FFF2-40B4-BE49-F238E27FC236}">
                <a16:creationId xmlns="" xmlns:a16="http://schemas.microsoft.com/office/drawing/2014/main" id="{0F3519F5-E4A8-4C96-B9B9-96F490CA9A4A}"/>
              </a:ext>
            </a:extLst>
          </p:cNvPr>
          <p:cNvPicPr/>
          <p:nvPr/>
        </p:nvPicPr>
        <p:blipFill>
          <a:blip r:embed="rId3"/>
          <a:stretch>
            <a:fillRect/>
          </a:stretch>
        </p:blipFill>
        <p:spPr>
          <a:xfrm>
            <a:off x="1470977" y="1380828"/>
            <a:ext cx="8093937" cy="4715696"/>
          </a:xfrm>
          <a:prstGeom prst="rect">
            <a:avLst/>
          </a:prstGeom>
        </p:spPr>
      </p:pic>
    </p:spTree>
    <p:extLst>
      <p:ext uri="{BB962C8B-B14F-4D97-AF65-F5344CB8AC3E}">
        <p14:creationId xmlns:p14="http://schemas.microsoft.com/office/powerpoint/2010/main" val="201652873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 xmlns:a16="http://schemas.microsoft.com/office/drawing/2014/main" id="{94D8C97D-3B4F-4A9C-94C8-3CA83017299E}"/>
              </a:ext>
            </a:extLst>
          </p:cNvPr>
          <p:cNvSpPr/>
          <p:nvPr/>
        </p:nvSpPr>
        <p:spPr>
          <a:xfrm>
            <a:off x="250487" y="481677"/>
            <a:ext cx="11723912" cy="5262979"/>
          </a:xfrm>
          <a:prstGeom prst="rect">
            <a:avLst/>
          </a:prstGeom>
        </p:spPr>
        <p:txBody>
          <a:bodyPr wrap="square">
            <a:spAutoFit/>
          </a:bodyPr>
          <a:lstStyle/>
          <a:p>
            <a:pPr>
              <a:lnSpc>
                <a:spcPct val="150000"/>
              </a:lnSpc>
            </a:pPr>
            <a:r>
              <a:rPr lang="zh-CN" altLang="zh-CN" sz="2800" b="1" dirty="0">
                <a:solidFill>
                  <a:srgbClr val="DA251C"/>
                </a:solidFill>
              </a:rPr>
              <a:t>解析</a:t>
            </a:r>
            <a:r>
              <a:rPr lang="zh-CN" altLang="zh-CN" sz="2800" dirty="0"/>
              <a:t>　稀释浓</a:t>
            </a:r>
            <a:r>
              <a:rPr lang="en-US" altLang="zh-CN" sz="2800" dirty="0"/>
              <a:t>H</a:t>
            </a:r>
            <a:r>
              <a:rPr lang="en-US" altLang="zh-CN" sz="2800" baseline="-25000" dirty="0"/>
              <a:t>2</a:t>
            </a:r>
            <a:r>
              <a:rPr lang="en-US" altLang="zh-CN" sz="2800" dirty="0"/>
              <a:t>SO</a:t>
            </a:r>
            <a:r>
              <a:rPr lang="en-US" altLang="zh-CN" sz="2800" baseline="-25000" dirty="0"/>
              <a:t>4</a:t>
            </a:r>
            <a:r>
              <a:rPr lang="zh-CN" altLang="zh-CN" sz="2800" dirty="0"/>
              <a:t>需要将浓</a:t>
            </a:r>
            <a:r>
              <a:rPr lang="en-US" altLang="zh-CN" sz="2800" dirty="0"/>
              <a:t>H</a:t>
            </a:r>
            <a:r>
              <a:rPr lang="en-US" altLang="zh-CN" sz="2800" baseline="-25000" dirty="0"/>
              <a:t>2</a:t>
            </a:r>
            <a:r>
              <a:rPr lang="en-US" altLang="zh-CN" sz="2800" dirty="0"/>
              <a:t>SO</a:t>
            </a:r>
            <a:r>
              <a:rPr lang="en-US" altLang="zh-CN" sz="2800" baseline="-25000" dirty="0"/>
              <a:t>4</a:t>
            </a:r>
            <a:r>
              <a:rPr lang="zh-CN" altLang="zh-CN" sz="2800" dirty="0"/>
              <a:t>沿着玻璃棒缓慢注入盛有蒸馏水的烧杯中</a:t>
            </a:r>
            <a:r>
              <a:rPr lang="en-US" altLang="zh-CN" sz="2800" dirty="0"/>
              <a:t>,</a:t>
            </a:r>
            <a:r>
              <a:rPr lang="zh-CN" altLang="zh-CN" sz="2800" dirty="0"/>
              <a:t>并不断搅拌</a:t>
            </a:r>
            <a:r>
              <a:rPr lang="en-US" altLang="zh-CN" sz="2800" dirty="0"/>
              <a:t>,A</a:t>
            </a:r>
            <a:r>
              <a:rPr lang="zh-CN" altLang="zh-CN" sz="2800" dirty="0"/>
              <a:t>项错误</a:t>
            </a:r>
            <a:r>
              <a:rPr lang="en-US" altLang="zh-CN" sz="2800" dirty="0"/>
              <a:t>;</a:t>
            </a:r>
            <a:r>
              <a:rPr lang="zh-CN" altLang="zh-CN" sz="2800" dirty="0"/>
              <a:t>为防止倒吸</a:t>
            </a:r>
            <a:r>
              <a:rPr lang="en-US" altLang="zh-CN" sz="2800" dirty="0"/>
              <a:t>,</a:t>
            </a:r>
            <a:r>
              <a:rPr lang="zh-CN" altLang="zh-CN" sz="2800" dirty="0"/>
              <a:t>收集满</a:t>
            </a:r>
            <a:r>
              <a:rPr lang="en-US" altLang="zh-CN" sz="2800" dirty="0"/>
              <a:t>O</a:t>
            </a:r>
            <a:r>
              <a:rPr lang="en-US" altLang="zh-CN" sz="2800" baseline="-25000" dirty="0"/>
              <a:t>2</a:t>
            </a:r>
            <a:r>
              <a:rPr lang="zh-CN" altLang="zh-CN" sz="2800" dirty="0"/>
              <a:t>后应该先移出导管</a:t>
            </a:r>
            <a:r>
              <a:rPr lang="en-US" altLang="zh-CN" sz="2800" dirty="0"/>
              <a:t>,</a:t>
            </a:r>
            <a:r>
              <a:rPr lang="zh-CN" altLang="zh-CN" sz="2800" dirty="0"/>
              <a:t>再熄灭酒精灯</a:t>
            </a:r>
            <a:r>
              <a:rPr lang="en-US" altLang="zh-CN" sz="2800" dirty="0"/>
              <a:t>,B</a:t>
            </a:r>
            <a:r>
              <a:rPr lang="zh-CN" altLang="zh-CN" sz="2800" dirty="0"/>
              <a:t>项错误</a:t>
            </a:r>
            <a:r>
              <a:rPr lang="en-US" altLang="zh-CN" sz="2800" dirty="0"/>
              <a:t>;</a:t>
            </a:r>
            <a:r>
              <a:rPr lang="zh-CN" altLang="zh-CN" sz="2800" dirty="0"/>
              <a:t>应该把含有</a:t>
            </a:r>
            <a:r>
              <a:rPr lang="en-US" altLang="zh-CN" sz="2800" dirty="0"/>
              <a:t>H</a:t>
            </a:r>
            <a:r>
              <a:rPr lang="en-US" altLang="zh-CN" sz="2800" baseline="-25000" dirty="0"/>
              <a:t>2</a:t>
            </a:r>
            <a:r>
              <a:rPr lang="en-US" altLang="zh-CN" sz="2800" dirty="0"/>
              <a:t>O(g)</a:t>
            </a:r>
            <a:r>
              <a:rPr lang="zh-CN" altLang="zh-CN" sz="2800" dirty="0"/>
              <a:t>、</a:t>
            </a:r>
            <a:r>
              <a:rPr lang="en-US" altLang="zh-CN" sz="2800" dirty="0" err="1"/>
              <a:t>HCl</a:t>
            </a:r>
            <a:r>
              <a:rPr lang="zh-CN" altLang="zh-CN" sz="2800" dirty="0"/>
              <a:t>杂质的</a:t>
            </a:r>
            <a:r>
              <a:rPr lang="en-US" altLang="zh-CN" sz="2800" dirty="0"/>
              <a:t>Cl</a:t>
            </a:r>
            <a:r>
              <a:rPr lang="en-US" altLang="zh-CN" sz="2800" baseline="-25000" dirty="0"/>
              <a:t>2</a:t>
            </a:r>
            <a:r>
              <a:rPr lang="zh-CN" altLang="zh-CN" sz="2800" dirty="0"/>
              <a:t>依次通过饱和食盐水、浓</a:t>
            </a:r>
            <a:r>
              <a:rPr lang="en-US" altLang="zh-CN" sz="2800" dirty="0"/>
              <a:t>H</a:t>
            </a:r>
            <a:r>
              <a:rPr lang="en-US" altLang="zh-CN" sz="2800" baseline="-25000" dirty="0"/>
              <a:t>2</a:t>
            </a:r>
            <a:r>
              <a:rPr lang="en-US" altLang="zh-CN" sz="2800" dirty="0"/>
              <a:t>SO</a:t>
            </a:r>
            <a:r>
              <a:rPr lang="en-US" altLang="zh-CN" sz="2800" baseline="-25000" dirty="0"/>
              <a:t>4</a:t>
            </a:r>
            <a:r>
              <a:rPr lang="zh-CN" altLang="zh-CN" sz="2800" dirty="0"/>
              <a:t>才能得到干燥纯净的</a:t>
            </a:r>
            <a:r>
              <a:rPr lang="en-US" altLang="zh-CN" sz="2800" dirty="0"/>
              <a:t>Cl</a:t>
            </a:r>
            <a:r>
              <a:rPr lang="en-US" altLang="zh-CN" sz="2800" baseline="-25000" dirty="0"/>
              <a:t>2</a:t>
            </a:r>
            <a:r>
              <a:rPr lang="en-US" altLang="zh-CN" sz="2800" dirty="0"/>
              <a:t>,C</a:t>
            </a:r>
            <a:r>
              <a:rPr lang="zh-CN" altLang="zh-CN" sz="2800" dirty="0"/>
              <a:t>项错误</a:t>
            </a:r>
            <a:r>
              <a:rPr lang="en-US" altLang="zh-CN" sz="2800" dirty="0"/>
              <a:t>;I</a:t>
            </a:r>
            <a:r>
              <a:rPr lang="en-US" altLang="zh-CN" sz="2800" baseline="-25000" dirty="0"/>
              <a:t>2</a:t>
            </a:r>
            <a:r>
              <a:rPr lang="zh-CN" altLang="zh-CN" sz="2800" dirty="0"/>
              <a:t>能溶解在</a:t>
            </a:r>
            <a:r>
              <a:rPr lang="en-US" altLang="zh-CN" sz="2800" dirty="0"/>
              <a:t>CCl</a:t>
            </a:r>
            <a:r>
              <a:rPr lang="en-US" altLang="zh-CN" sz="2800" baseline="-25000" dirty="0"/>
              <a:t>4</a:t>
            </a:r>
            <a:r>
              <a:rPr lang="zh-CN" altLang="zh-CN" sz="2800" dirty="0"/>
              <a:t>中</a:t>
            </a:r>
            <a:r>
              <a:rPr lang="en-US" altLang="zh-CN" sz="2800" dirty="0"/>
              <a:t>,</a:t>
            </a:r>
            <a:r>
              <a:rPr lang="zh-CN" altLang="zh-CN" sz="2800" dirty="0"/>
              <a:t>振荡静置分层后</a:t>
            </a:r>
            <a:r>
              <a:rPr lang="en-US" altLang="zh-CN" sz="2800" dirty="0"/>
              <a:t>CCl</a:t>
            </a:r>
            <a:r>
              <a:rPr lang="en-US" altLang="zh-CN" sz="2800" baseline="-25000" dirty="0"/>
              <a:t>4</a:t>
            </a:r>
            <a:r>
              <a:rPr lang="zh-CN" altLang="zh-CN" sz="2800" dirty="0"/>
              <a:t>层在下方</a:t>
            </a:r>
            <a:r>
              <a:rPr lang="en-US" altLang="zh-CN" sz="2800" dirty="0"/>
              <a:t>,</a:t>
            </a:r>
            <a:r>
              <a:rPr lang="zh-CN" altLang="zh-CN" sz="2800" dirty="0"/>
              <a:t>水层在上方</a:t>
            </a:r>
            <a:r>
              <a:rPr lang="en-US" altLang="zh-CN" sz="2800" dirty="0"/>
              <a:t>,</a:t>
            </a:r>
            <a:r>
              <a:rPr lang="zh-CN" altLang="zh-CN" sz="2800" dirty="0"/>
              <a:t>应该先从分液漏斗下口放出</a:t>
            </a:r>
            <a:r>
              <a:rPr lang="en-US" altLang="zh-CN" sz="2800" dirty="0"/>
              <a:t>CCl</a:t>
            </a:r>
            <a:r>
              <a:rPr lang="en-US" altLang="zh-CN" sz="2800" baseline="-25000" dirty="0"/>
              <a:t>4</a:t>
            </a:r>
            <a:r>
              <a:rPr lang="zh-CN" altLang="zh-CN" sz="2800" dirty="0"/>
              <a:t>层</a:t>
            </a:r>
            <a:r>
              <a:rPr lang="en-US" altLang="zh-CN" sz="2800" dirty="0"/>
              <a:t>,</a:t>
            </a:r>
            <a:r>
              <a:rPr lang="zh-CN" altLang="zh-CN" sz="2800" dirty="0"/>
              <a:t>后从上口倒出水层</a:t>
            </a:r>
            <a:r>
              <a:rPr lang="en-US" altLang="zh-CN" sz="2800" dirty="0"/>
              <a:t>,D</a:t>
            </a:r>
            <a:r>
              <a:rPr lang="zh-CN" altLang="zh-CN" sz="2800" dirty="0"/>
              <a:t>项正确。</a:t>
            </a:r>
            <a:endParaRPr lang="en-US" altLang="zh-CN" sz="2800" dirty="0"/>
          </a:p>
          <a:p>
            <a:pPr>
              <a:lnSpc>
                <a:spcPct val="150000"/>
              </a:lnSpc>
            </a:pPr>
            <a:endParaRPr lang="en-US" altLang="zh-CN" sz="2800" dirty="0"/>
          </a:p>
          <a:p>
            <a:pPr>
              <a:lnSpc>
                <a:spcPct val="150000"/>
              </a:lnSpc>
            </a:pPr>
            <a:r>
              <a:rPr lang="zh-CN" altLang="zh-CN" sz="2800" b="1" dirty="0">
                <a:solidFill>
                  <a:srgbClr val="DA251C"/>
                </a:solidFill>
              </a:rPr>
              <a:t>答案　</a:t>
            </a:r>
            <a:r>
              <a:rPr lang="en-US" altLang="zh-CN" sz="2800" dirty="0"/>
              <a:t>D</a:t>
            </a:r>
            <a:endParaRPr lang="zh-CN" altLang="zh-CN" sz="2800" dirty="0"/>
          </a:p>
        </p:txBody>
      </p:sp>
      <p:sp>
        <p:nvSpPr>
          <p:cNvPr id="9" name="矩形 8">
            <a:extLst>
              <a:ext uri="{FF2B5EF4-FFF2-40B4-BE49-F238E27FC236}">
                <a16:creationId xmlns="" xmlns:a16="http://schemas.microsoft.com/office/drawing/2014/main" id="{9777FCF0-976A-4AD4-B056-EB522EBADFA5}"/>
              </a:ext>
            </a:extLst>
          </p:cNvPr>
          <p:cNvSpPr/>
          <p:nvPr/>
        </p:nvSpPr>
        <p:spPr>
          <a:xfrm>
            <a:off x="9267824" y="0"/>
            <a:ext cx="194512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专题二十二  化学实验基础</a:t>
            </a:r>
          </a:p>
        </p:txBody>
      </p:sp>
    </p:spTree>
    <p:extLst>
      <p:ext uri="{BB962C8B-B14F-4D97-AF65-F5344CB8AC3E}">
        <p14:creationId xmlns:p14="http://schemas.microsoft.com/office/powerpoint/2010/main" val="27476444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extLst>
              <a:ext uri="{FF2B5EF4-FFF2-40B4-BE49-F238E27FC236}">
                <a16:creationId xmlns="" xmlns:a16="http://schemas.microsoft.com/office/drawing/2014/main" id="{9BCFBCDB-577C-4C84-9BF9-814CC413FB39}"/>
              </a:ext>
            </a:extLst>
          </p:cNvPr>
          <p:cNvSpPr/>
          <p:nvPr/>
        </p:nvSpPr>
        <p:spPr>
          <a:xfrm>
            <a:off x="250487" y="742937"/>
            <a:ext cx="11723912" cy="5909310"/>
          </a:xfrm>
          <a:prstGeom prst="rect">
            <a:avLst/>
          </a:prstGeom>
        </p:spPr>
        <p:txBody>
          <a:bodyPr wrap="square">
            <a:spAutoFit/>
          </a:bodyPr>
          <a:lstStyle/>
          <a:p>
            <a:pPr>
              <a:lnSpc>
                <a:spcPct val="150000"/>
              </a:lnSpc>
            </a:pPr>
            <a:r>
              <a:rPr lang="zh-CN" altLang="zh-CN" sz="2800" b="1" dirty="0">
                <a:solidFill>
                  <a:srgbClr val="DA251C"/>
                </a:solidFill>
              </a:rPr>
              <a:t>示例</a:t>
            </a:r>
            <a:r>
              <a:rPr lang="en-US" altLang="zh-CN" sz="2800" b="1" dirty="0">
                <a:solidFill>
                  <a:srgbClr val="DA251C"/>
                </a:solidFill>
              </a:rPr>
              <a:t>5</a:t>
            </a:r>
            <a:r>
              <a:rPr lang="zh-CN" altLang="zh-CN" sz="2800" dirty="0"/>
              <a:t>　</a:t>
            </a:r>
            <a:r>
              <a:rPr lang="en-US" altLang="zh-CN" sz="2800" dirty="0"/>
              <a:t>[2014</a:t>
            </a:r>
            <a:r>
              <a:rPr lang="zh-CN" altLang="zh-CN" sz="2800" dirty="0"/>
              <a:t>新课标全国卷</a:t>
            </a:r>
            <a:r>
              <a:rPr lang="en-US" altLang="zh-CN" sz="2800" dirty="0"/>
              <a:t>Ⅱ,10,6</a:t>
            </a:r>
            <a:r>
              <a:rPr lang="zh-CN" altLang="zh-CN" sz="2800" dirty="0"/>
              <a:t>分</a:t>
            </a:r>
            <a:r>
              <a:rPr lang="en-US" altLang="zh-CN" sz="2800" dirty="0"/>
              <a:t>]</a:t>
            </a:r>
            <a:r>
              <a:rPr lang="zh-CN" altLang="zh-CN" sz="2800" dirty="0"/>
              <a:t>下列图示实验正确的是</a:t>
            </a:r>
            <a:endParaRPr lang="en-US" altLang="zh-CN" sz="2800" dirty="0"/>
          </a:p>
          <a:p>
            <a:pPr>
              <a:lnSpc>
                <a:spcPct val="150000"/>
              </a:lnSpc>
            </a:pPr>
            <a:endParaRPr lang="en-US" altLang="zh-CN" sz="2800" dirty="0"/>
          </a:p>
          <a:p>
            <a:pPr>
              <a:lnSpc>
                <a:spcPct val="150000"/>
              </a:lnSpc>
            </a:pPr>
            <a:endParaRPr lang="en-US" altLang="zh-CN" sz="2800" dirty="0"/>
          </a:p>
          <a:p>
            <a:pPr>
              <a:lnSpc>
                <a:spcPct val="150000"/>
              </a:lnSpc>
            </a:pPr>
            <a:endParaRPr lang="en-US" altLang="zh-CN" sz="2800" dirty="0"/>
          </a:p>
          <a:p>
            <a:pPr>
              <a:lnSpc>
                <a:spcPct val="150000"/>
              </a:lnSpc>
            </a:pPr>
            <a:r>
              <a:rPr lang="en-US" altLang="zh-CN" sz="2800" dirty="0"/>
              <a:t>A.</a:t>
            </a:r>
            <a:r>
              <a:rPr lang="zh-CN" altLang="zh-CN" sz="2800" dirty="0"/>
              <a:t>除去粗盐溶液中不溶物</a:t>
            </a:r>
            <a:r>
              <a:rPr lang="en-US" altLang="zh-CN" sz="2800" dirty="0"/>
              <a:t>            B.</a:t>
            </a:r>
            <a:r>
              <a:rPr lang="zh-CN" altLang="zh-CN" sz="2800" dirty="0"/>
              <a:t>碳酸氢钠受热分解</a:t>
            </a:r>
            <a:endParaRPr lang="en-US" altLang="zh-CN" sz="2800" dirty="0"/>
          </a:p>
          <a:p>
            <a:pPr>
              <a:lnSpc>
                <a:spcPct val="150000"/>
              </a:lnSpc>
            </a:pPr>
            <a:endParaRPr lang="en-US" altLang="zh-CN" sz="2800" dirty="0"/>
          </a:p>
          <a:p>
            <a:pPr>
              <a:lnSpc>
                <a:spcPct val="150000"/>
              </a:lnSpc>
            </a:pPr>
            <a:endParaRPr lang="en-US" altLang="zh-CN" sz="2800" dirty="0"/>
          </a:p>
          <a:p>
            <a:pPr>
              <a:lnSpc>
                <a:spcPct val="150000"/>
              </a:lnSpc>
            </a:pPr>
            <a:endParaRPr lang="zh-CN" altLang="zh-CN" sz="2800" dirty="0"/>
          </a:p>
          <a:p>
            <a:pPr>
              <a:lnSpc>
                <a:spcPct val="150000"/>
              </a:lnSpc>
            </a:pPr>
            <a:r>
              <a:rPr lang="en-US" altLang="zh-CN" sz="2800" dirty="0"/>
              <a:t>C.</a:t>
            </a:r>
            <a:r>
              <a:rPr lang="zh-CN" altLang="zh-CN" sz="2800" dirty="0"/>
              <a:t>除去</a:t>
            </a:r>
            <a:r>
              <a:rPr lang="en-US" altLang="zh-CN" sz="2800" dirty="0"/>
              <a:t>CO</a:t>
            </a:r>
            <a:r>
              <a:rPr lang="zh-CN" altLang="zh-CN" sz="2800" dirty="0"/>
              <a:t>气体中的</a:t>
            </a:r>
            <a:r>
              <a:rPr lang="en-US" altLang="zh-CN" sz="2800" dirty="0"/>
              <a:t>CO</a:t>
            </a:r>
            <a:r>
              <a:rPr lang="en-US" altLang="zh-CN" sz="2800" baseline="-25000" dirty="0"/>
              <a:t>2</a:t>
            </a:r>
            <a:r>
              <a:rPr lang="zh-CN" altLang="zh-CN" sz="2800" dirty="0"/>
              <a:t>气体　</a:t>
            </a:r>
            <a:r>
              <a:rPr lang="en-US" altLang="zh-CN" sz="2800" dirty="0"/>
              <a:t>   D.</a:t>
            </a:r>
            <a:r>
              <a:rPr lang="zh-CN" altLang="zh-CN" sz="2800" dirty="0"/>
              <a:t>乙酸乙酯的制备演示实验</a:t>
            </a:r>
          </a:p>
        </p:txBody>
      </p:sp>
      <p:sp>
        <p:nvSpPr>
          <p:cNvPr id="18" name="矩形 17">
            <a:extLst>
              <a:ext uri="{FF2B5EF4-FFF2-40B4-BE49-F238E27FC236}">
                <a16:creationId xmlns="" xmlns:a16="http://schemas.microsoft.com/office/drawing/2014/main" id="{A2A84C92-79A9-4D4B-B239-8E7F764F7A24}"/>
              </a:ext>
            </a:extLst>
          </p:cNvPr>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19" name="矩形 18">
            <a:extLst>
              <a:ext uri="{FF2B5EF4-FFF2-40B4-BE49-F238E27FC236}">
                <a16:creationId xmlns="" xmlns:a16="http://schemas.microsoft.com/office/drawing/2014/main" id="{11FDB6B2-A016-4A70-B131-BD696910996E}"/>
              </a:ext>
            </a:extLst>
          </p:cNvPr>
          <p:cNvSpPr/>
          <p:nvPr/>
        </p:nvSpPr>
        <p:spPr>
          <a:xfrm>
            <a:off x="718457" y="-1"/>
            <a:ext cx="3483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DA251C"/>
              </a:solidFill>
            </a:endParaRPr>
          </a:p>
        </p:txBody>
      </p:sp>
      <p:sp>
        <p:nvSpPr>
          <p:cNvPr id="20" name="矩形 19">
            <a:extLst>
              <a:ext uri="{FF2B5EF4-FFF2-40B4-BE49-F238E27FC236}">
                <a16:creationId xmlns="" xmlns:a16="http://schemas.microsoft.com/office/drawing/2014/main" id="{3A6C60BF-FD67-4859-A866-B3E2AFF0A966}"/>
              </a:ext>
            </a:extLst>
          </p:cNvPr>
          <p:cNvSpPr/>
          <p:nvPr/>
        </p:nvSpPr>
        <p:spPr>
          <a:xfrm>
            <a:off x="1066799" y="-2"/>
            <a:ext cx="9136744"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dirty="0">
                <a:solidFill>
                  <a:srgbClr val="DA251C"/>
                </a:solidFill>
                <a:ea typeface="微软雅黑" panose="020B0503020204020204" pitchFamily="34" charset="-122"/>
              </a:rPr>
              <a:t>考向</a:t>
            </a:r>
            <a:r>
              <a:rPr lang="en-US" altLang="zh-CN" sz="2800" dirty="0">
                <a:solidFill>
                  <a:srgbClr val="DA251C"/>
                </a:solidFill>
                <a:ea typeface="微软雅黑" panose="020B0503020204020204" pitchFamily="34" charset="-122"/>
              </a:rPr>
              <a:t>2   </a:t>
            </a:r>
            <a:r>
              <a:rPr lang="zh-CN" altLang="en-US" sz="2800" dirty="0">
                <a:solidFill>
                  <a:srgbClr val="DA251C"/>
                </a:solidFill>
                <a:ea typeface="微软雅黑" panose="020B0503020204020204" pitchFamily="34" charset="-122"/>
              </a:rPr>
              <a:t>与物质制备和除杂有关的实验装置的选择和连接</a:t>
            </a:r>
          </a:p>
        </p:txBody>
      </p:sp>
      <p:pic>
        <p:nvPicPr>
          <p:cNvPr id="7" name="GZ特刊新课标理二2.jpg" descr="id:2147512635;FounderCES">
            <a:extLst>
              <a:ext uri="{FF2B5EF4-FFF2-40B4-BE49-F238E27FC236}">
                <a16:creationId xmlns="" xmlns:a16="http://schemas.microsoft.com/office/drawing/2014/main" id="{89669F51-F24C-46FB-976E-4BB015CCC163}"/>
              </a:ext>
            </a:extLst>
          </p:cNvPr>
          <p:cNvPicPr/>
          <p:nvPr/>
        </p:nvPicPr>
        <p:blipFill>
          <a:blip r:embed="rId2"/>
          <a:stretch>
            <a:fillRect/>
          </a:stretch>
        </p:blipFill>
        <p:spPr>
          <a:xfrm>
            <a:off x="1582057" y="1507305"/>
            <a:ext cx="1259334" cy="1952901"/>
          </a:xfrm>
          <a:prstGeom prst="rect">
            <a:avLst/>
          </a:prstGeom>
        </p:spPr>
      </p:pic>
      <p:pic>
        <p:nvPicPr>
          <p:cNvPr id="8" name="GZ特刊新课标理二3.jpg" descr="id:2147512642;FounderCES">
            <a:extLst>
              <a:ext uri="{FF2B5EF4-FFF2-40B4-BE49-F238E27FC236}">
                <a16:creationId xmlns="" xmlns:a16="http://schemas.microsoft.com/office/drawing/2014/main" id="{D4EC197B-845B-45A3-9DED-612DDB3FA341}"/>
              </a:ext>
            </a:extLst>
          </p:cNvPr>
          <p:cNvPicPr/>
          <p:nvPr/>
        </p:nvPicPr>
        <p:blipFill>
          <a:blip r:embed="rId3"/>
          <a:stretch>
            <a:fillRect/>
          </a:stretch>
        </p:blipFill>
        <p:spPr>
          <a:xfrm>
            <a:off x="5355771" y="1415406"/>
            <a:ext cx="3747564" cy="2028109"/>
          </a:xfrm>
          <a:prstGeom prst="rect">
            <a:avLst/>
          </a:prstGeom>
        </p:spPr>
      </p:pic>
      <p:pic>
        <p:nvPicPr>
          <p:cNvPr id="8194" name="Picture 2" descr="D:\蔡佳\终稿1\2019长销书\高考帮化学(正文、小册子、答案、目录、索引、小册子目录)终稿\高考帮化学(正文、小册子、答案、目录、索引、小册子目录)\高考帮化学后半部分18-26正文174-292页\njkkb2lz010-2.t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47333" y="4036846"/>
            <a:ext cx="6481822" cy="1945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00089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extLst>
              <a:ext uri="{FF2B5EF4-FFF2-40B4-BE49-F238E27FC236}">
                <a16:creationId xmlns="" xmlns:a16="http://schemas.microsoft.com/office/drawing/2014/main" id="{9777FCF0-976A-4AD4-B056-EB522EBADFA5}"/>
              </a:ext>
            </a:extLst>
          </p:cNvPr>
          <p:cNvSpPr/>
          <p:nvPr/>
        </p:nvSpPr>
        <p:spPr>
          <a:xfrm>
            <a:off x="9267824" y="0"/>
            <a:ext cx="194512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专题二十二  化学实验基础</a:t>
            </a:r>
          </a:p>
        </p:txBody>
      </p:sp>
      <p:sp>
        <p:nvSpPr>
          <p:cNvPr id="4" name="矩形 3">
            <a:extLst>
              <a:ext uri="{FF2B5EF4-FFF2-40B4-BE49-F238E27FC236}">
                <a16:creationId xmlns="" xmlns:a16="http://schemas.microsoft.com/office/drawing/2014/main" id="{5D519916-3BA5-43CC-BFA3-546097A228D6}"/>
              </a:ext>
            </a:extLst>
          </p:cNvPr>
          <p:cNvSpPr/>
          <p:nvPr/>
        </p:nvSpPr>
        <p:spPr>
          <a:xfrm>
            <a:off x="234044" y="670363"/>
            <a:ext cx="11723912" cy="3970318"/>
          </a:xfrm>
          <a:prstGeom prst="rect">
            <a:avLst/>
          </a:prstGeom>
        </p:spPr>
        <p:txBody>
          <a:bodyPr wrap="square">
            <a:spAutoFit/>
          </a:bodyPr>
          <a:lstStyle/>
          <a:p>
            <a:pPr>
              <a:lnSpc>
                <a:spcPct val="150000"/>
              </a:lnSpc>
            </a:pPr>
            <a:r>
              <a:rPr lang="zh-CN" altLang="zh-CN" sz="2800" b="1" dirty="0">
                <a:solidFill>
                  <a:srgbClr val="DA251C"/>
                </a:solidFill>
              </a:rPr>
              <a:t>解析</a:t>
            </a:r>
            <a:r>
              <a:rPr lang="zh-CN" altLang="zh-CN" sz="2800" dirty="0"/>
              <a:t>　过滤时</a:t>
            </a:r>
            <a:r>
              <a:rPr lang="en-US" altLang="zh-CN" sz="2800" dirty="0"/>
              <a:t>,</a:t>
            </a:r>
            <a:r>
              <a:rPr lang="zh-CN" altLang="zh-CN" sz="2800" dirty="0"/>
              <a:t>玻璃棒下端应放在三层滤纸处</a:t>
            </a:r>
            <a:r>
              <a:rPr lang="en-US" altLang="zh-CN" sz="2800" dirty="0"/>
              <a:t>,</a:t>
            </a:r>
            <a:r>
              <a:rPr lang="zh-CN" altLang="zh-CN" sz="2800" dirty="0"/>
              <a:t>且漏斗下口尖端应与烧杯内壁相贴</a:t>
            </a:r>
            <a:r>
              <a:rPr lang="en-US" altLang="zh-CN" sz="2800" dirty="0"/>
              <a:t>,A</a:t>
            </a:r>
            <a:r>
              <a:rPr lang="zh-CN" altLang="zh-CN" sz="2800" dirty="0"/>
              <a:t>项错误</a:t>
            </a:r>
            <a:r>
              <a:rPr lang="en-US" altLang="zh-CN" sz="2800" dirty="0"/>
              <a:t>;</a:t>
            </a:r>
            <a:r>
              <a:rPr lang="zh-CN" altLang="zh-CN" sz="2800" dirty="0"/>
              <a:t>加热碳酸氢钠的试管口应略向下倾斜</a:t>
            </a:r>
            <a:r>
              <a:rPr lang="en-US" altLang="zh-CN" sz="2800" dirty="0"/>
              <a:t>,B</a:t>
            </a:r>
            <a:r>
              <a:rPr lang="zh-CN" altLang="zh-CN" sz="2800" dirty="0"/>
              <a:t>项错误</a:t>
            </a:r>
            <a:r>
              <a:rPr lang="en-US" altLang="zh-CN" sz="2800" dirty="0"/>
              <a:t>;</a:t>
            </a:r>
            <a:r>
              <a:rPr lang="zh-CN" altLang="zh-CN" sz="2800" dirty="0"/>
              <a:t>洗气时气体应该从长导管进</a:t>
            </a:r>
            <a:r>
              <a:rPr lang="en-US" altLang="zh-CN" sz="2800" dirty="0"/>
              <a:t>,</a:t>
            </a:r>
            <a:r>
              <a:rPr lang="zh-CN" altLang="zh-CN" sz="2800" dirty="0"/>
              <a:t>短导管出</a:t>
            </a:r>
            <a:r>
              <a:rPr lang="en-US" altLang="zh-CN" sz="2800" dirty="0"/>
              <a:t>,C</a:t>
            </a:r>
            <a:r>
              <a:rPr lang="zh-CN" altLang="zh-CN" sz="2800" dirty="0"/>
              <a:t>项错误</a:t>
            </a:r>
            <a:r>
              <a:rPr lang="en-US" altLang="zh-CN" sz="2800" dirty="0"/>
              <a:t>;</a:t>
            </a:r>
            <a:r>
              <a:rPr lang="zh-CN" altLang="zh-CN" sz="2800" dirty="0"/>
              <a:t>乙酸乙酯的制备演示实验正确</a:t>
            </a:r>
            <a:r>
              <a:rPr lang="en-US" altLang="zh-CN" sz="2800" dirty="0"/>
              <a:t>,D</a:t>
            </a:r>
            <a:r>
              <a:rPr lang="zh-CN" altLang="zh-CN" sz="2800" dirty="0"/>
              <a:t>项正确。</a:t>
            </a:r>
            <a:endParaRPr lang="en-US" altLang="zh-CN" sz="2800" dirty="0"/>
          </a:p>
          <a:p>
            <a:pPr>
              <a:lnSpc>
                <a:spcPct val="150000"/>
              </a:lnSpc>
            </a:pPr>
            <a:endParaRPr lang="en-US" altLang="zh-CN" sz="2800" b="1" dirty="0">
              <a:solidFill>
                <a:srgbClr val="DA251C"/>
              </a:solidFill>
            </a:endParaRPr>
          </a:p>
          <a:p>
            <a:pPr>
              <a:lnSpc>
                <a:spcPct val="150000"/>
              </a:lnSpc>
            </a:pPr>
            <a:r>
              <a:rPr lang="zh-CN" altLang="zh-CN" sz="2800" b="1" dirty="0">
                <a:solidFill>
                  <a:srgbClr val="DA251C"/>
                </a:solidFill>
              </a:rPr>
              <a:t>答案</a:t>
            </a:r>
            <a:r>
              <a:rPr lang="zh-CN" altLang="zh-CN" sz="2800" dirty="0"/>
              <a:t>　</a:t>
            </a:r>
            <a:r>
              <a:rPr lang="en-US" altLang="zh-CN" sz="2800" dirty="0"/>
              <a:t>D</a:t>
            </a:r>
            <a:endParaRPr lang="zh-CN" altLang="zh-CN" sz="2800" dirty="0"/>
          </a:p>
          <a:p>
            <a:pPr>
              <a:lnSpc>
                <a:spcPct val="150000"/>
              </a:lnSpc>
            </a:pPr>
            <a:endParaRPr lang="zh-CN" altLang="zh-CN" sz="2800" dirty="0"/>
          </a:p>
        </p:txBody>
      </p:sp>
    </p:spTree>
    <p:extLst>
      <p:ext uri="{BB962C8B-B14F-4D97-AF65-F5344CB8AC3E}">
        <p14:creationId xmlns:p14="http://schemas.microsoft.com/office/powerpoint/2010/main" val="356529280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extLst>
              <a:ext uri="{FF2B5EF4-FFF2-40B4-BE49-F238E27FC236}">
                <a16:creationId xmlns="" xmlns:a16="http://schemas.microsoft.com/office/drawing/2014/main" id="{9777FCF0-976A-4AD4-B056-EB522EBADFA5}"/>
              </a:ext>
            </a:extLst>
          </p:cNvPr>
          <p:cNvSpPr/>
          <p:nvPr/>
        </p:nvSpPr>
        <p:spPr>
          <a:xfrm>
            <a:off x="9267824" y="0"/>
            <a:ext cx="194512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专题二十二  化学实验基础</a:t>
            </a:r>
          </a:p>
        </p:txBody>
      </p:sp>
      <p:sp>
        <p:nvSpPr>
          <p:cNvPr id="4" name="矩形 3">
            <a:extLst>
              <a:ext uri="{FF2B5EF4-FFF2-40B4-BE49-F238E27FC236}">
                <a16:creationId xmlns="" xmlns:a16="http://schemas.microsoft.com/office/drawing/2014/main" id="{5D519916-3BA5-43CC-BFA3-546097A228D6}"/>
              </a:ext>
            </a:extLst>
          </p:cNvPr>
          <p:cNvSpPr/>
          <p:nvPr/>
        </p:nvSpPr>
        <p:spPr>
          <a:xfrm>
            <a:off x="234044" y="248739"/>
            <a:ext cx="11723912" cy="1307537"/>
          </a:xfrm>
          <a:prstGeom prst="rect">
            <a:avLst/>
          </a:prstGeom>
        </p:spPr>
        <p:txBody>
          <a:bodyPr wrap="square">
            <a:spAutoFit/>
          </a:bodyPr>
          <a:lstStyle/>
          <a:p>
            <a:pPr>
              <a:lnSpc>
                <a:spcPct val="150000"/>
              </a:lnSpc>
            </a:pPr>
            <a:r>
              <a:rPr lang="zh-CN" altLang="en-US" sz="2800" b="1" dirty="0">
                <a:solidFill>
                  <a:srgbClr val="DA251C"/>
                </a:solidFill>
              </a:rPr>
              <a:t>考点扫描</a:t>
            </a:r>
            <a:endParaRPr lang="en-US" altLang="zh-CN" sz="2800" b="1" dirty="0">
              <a:solidFill>
                <a:srgbClr val="DA251C"/>
              </a:solidFill>
            </a:endParaRPr>
          </a:p>
          <a:p>
            <a:pPr>
              <a:lnSpc>
                <a:spcPct val="150000"/>
              </a:lnSpc>
            </a:pPr>
            <a:endParaRPr lang="zh-CN" altLang="zh-CN" sz="2800" dirty="0"/>
          </a:p>
        </p:txBody>
      </p:sp>
      <p:graphicFrame>
        <p:nvGraphicFramePr>
          <p:cNvPr id="2" name="表格 1">
            <a:extLst>
              <a:ext uri="{FF2B5EF4-FFF2-40B4-BE49-F238E27FC236}">
                <a16:creationId xmlns="" xmlns:a16="http://schemas.microsoft.com/office/drawing/2014/main" id="{3EC71BFF-40F5-4CA1-96B4-E4DD1B66E731}"/>
              </a:ext>
            </a:extLst>
          </p:cNvPr>
          <p:cNvGraphicFramePr>
            <a:graphicFrameLocks noGrp="1"/>
          </p:cNvGraphicFramePr>
          <p:nvPr>
            <p:extLst>
              <p:ext uri="{D42A27DB-BD31-4B8C-83A1-F6EECF244321}">
                <p14:modId xmlns:p14="http://schemas.microsoft.com/office/powerpoint/2010/main" val="835486365"/>
              </p:ext>
            </p:extLst>
          </p:nvPr>
        </p:nvGraphicFramePr>
        <p:xfrm>
          <a:off x="364673" y="933338"/>
          <a:ext cx="11462655" cy="5419344"/>
        </p:xfrm>
        <a:graphic>
          <a:graphicData uri="http://schemas.openxmlformats.org/drawingml/2006/table">
            <a:tbl>
              <a:tblPr firstRow="1" firstCol="1" bandRow="1">
                <a:tableStyleId>{5C22544A-7EE6-4342-B048-85BDC9FD1C3A}</a:tableStyleId>
              </a:tblPr>
              <a:tblGrid>
                <a:gridCol w="3133270">
                  <a:extLst>
                    <a:ext uri="{9D8B030D-6E8A-4147-A177-3AD203B41FA5}">
                      <a16:colId xmlns="" xmlns:a16="http://schemas.microsoft.com/office/drawing/2014/main" val="3672249808"/>
                    </a:ext>
                  </a:extLst>
                </a:gridCol>
                <a:gridCol w="3018971">
                  <a:extLst>
                    <a:ext uri="{9D8B030D-6E8A-4147-A177-3AD203B41FA5}">
                      <a16:colId xmlns="" xmlns:a16="http://schemas.microsoft.com/office/drawing/2014/main" val="3127527361"/>
                    </a:ext>
                  </a:extLst>
                </a:gridCol>
                <a:gridCol w="3309257">
                  <a:extLst>
                    <a:ext uri="{9D8B030D-6E8A-4147-A177-3AD203B41FA5}">
                      <a16:colId xmlns="" xmlns:a16="http://schemas.microsoft.com/office/drawing/2014/main" val="2847389494"/>
                    </a:ext>
                  </a:extLst>
                </a:gridCol>
                <a:gridCol w="2001157">
                  <a:extLst>
                    <a:ext uri="{9D8B030D-6E8A-4147-A177-3AD203B41FA5}">
                      <a16:colId xmlns="" xmlns:a16="http://schemas.microsoft.com/office/drawing/2014/main" val="3198810843"/>
                    </a:ext>
                  </a:extLst>
                </a:gridCol>
              </a:tblGrid>
              <a:tr h="0">
                <a:tc>
                  <a:txBody>
                    <a:bodyPr/>
                    <a:lstStyle/>
                    <a:p>
                      <a:pPr algn="ctr">
                        <a:lnSpc>
                          <a:spcPct val="130000"/>
                        </a:lnSpc>
                        <a:spcAft>
                          <a:spcPts val="0"/>
                        </a:spcAft>
                      </a:pPr>
                      <a:r>
                        <a:rPr lang="zh-CN" sz="2800" b="0">
                          <a:solidFill>
                            <a:schemeClr val="tx1"/>
                          </a:solidFill>
                          <a:effectLst/>
                        </a:rPr>
                        <a:t>装置类型</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en-US" sz="2800" b="0">
                          <a:solidFill>
                            <a:schemeClr val="tx1"/>
                          </a:solidFill>
                          <a:effectLst/>
                        </a:rPr>
                        <a:t> </a:t>
                      </a:r>
                      <a:r>
                        <a:rPr lang="zh-CN" sz="2800" b="0">
                          <a:solidFill>
                            <a:schemeClr val="tx1"/>
                          </a:solidFill>
                          <a:effectLst/>
                        </a:rPr>
                        <a:t>试题出处</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a:solidFill>
                            <a:schemeClr val="tx1"/>
                          </a:solidFill>
                          <a:effectLst/>
                        </a:rPr>
                        <a:t>考查点</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a:solidFill>
                            <a:schemeClr val="tx1"/>
                          </a:solidFill>
                          <a:effectLst/>
                        </a:rPr>
                        <a:t>题型与分值</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424337619"/>
                  </a:ext>
                </a:extLst>
              </a:tr>
              <a:tr h="0">
                <a:tc rowSpan="2">
                  <a:txBody>
                    <a:bodyPr/>
                    <a:lstStyle/>
                    <a:p>
                      <a:pPr algn="ctr">
                        <a:lnSpc>
                          <a:spcPct val="130000"/>
                        </a:lnSpc>
                        <a:spcAft>
                          <a:spcPts val="0"/>
                        </a:spcAft>
                      </a:pPr>
                      <a:endParaRPr lang="en-US" sz="2800" b="0" dirty="0">
                        <a:solidFill>
                          <a:schemeClr val="tx1"/>
                        </a:solidFill>
                        <a:effectLst/>
                      </a:endParaRPr>
                    </a:p>
                    <a:p>
                      <a:pPr algn="ctr">
                        <a:lnSpc>
                          <a:spcPct val="130000"/>
                        </a:lnSpc>
                        <a:spcAft>
                          <a:spcPts val="0"/>
                        </a:spcAft>
                      </a:pPr>
                      <a:endParaRPr lang="en-US" altLang="zh-CN" sz="2800" b="0" dirty="0">
                        <a:solidFill>
                          <a:schemeClr val="tx1"/>
                        </a:solidFill>
                        <a:effectLst/>
                      </a:endParaRPr>
                    </a:p>
                    <a:p>
                      <a:pPr algn="ctr">
                        <a:lnSpc>
                          <a:spcPct val="130000"/>
                        </a:lnSpc>
                        <a:spcAft>
                          <a:spcPts val="0"/>
                        </a:spcAft>
                      </a:pPr>
                      <a:endParaRPr lang="en-US" altLang="zh-CN" sz="2800" b="0" dirty="0">
                        <a:solidFill>
                          <a:schemeClr val="tx1"/>
                        </a:solidFill>
                        <a:effectLst/>
                      </a:endParaRPr>
                    </a:p>
                    <a:p>
                      <a:pPr algn="ctr">
                        <a:lnSpc>
                          <a:spcPct val="130000"/>
                        </a:lnSpc>
                        <a:spcAft>
                          <a:spcPts val="0"/>
                        </a:spcAft>
                      </a:pPr>
                      <a:endParaRPr lang="en-US" altLang="zh-CN" sz="2800" b="0" dirty="0">
                        <a:solidFill>
                          <a:schemeClr val="tx1"/>
                        </a:solidFill>
                        <a:effectLst/>
                      </a:endParaRPr>
                    </a:p>
                    <a:p>
                      <a:pPr algn="ctr">
                        <a:lnSpc>
                          <a:spcPct val="130000"/>
                        </a:lnSpc>
                        <a:spcAft>
                          <a:spcPts val="0"/>
                        </a:spcAft>
                      </a:pPr>
                      <a:endParaRPr lang="en-US" altLang="zh-CN" sz="2800" b="0" dirty="0">
                        <a:solidFill>
                          <a:schemeClr val="tx1"/>
                        </a:solidFill>
                        <a:effectLst/>
                      </a:endParaRPr>
                    </a:p>
                    <a:p>
                      <a:pPr algn="ctr">
                        <a:lnSpc>
                          <a:spcPct val="130000"/>
                        </a:lnSpc>
                        <a:spcAft>
                          <a:spcPts val="0"/>
                        </a:spcAft>
                      </a:pPr>
                      <a:endParaRPr lang="en-US" altLang="zh-CN" sz="2800" b="0" dirty="0">
                        <a:solidFill>
                          <a:schemeClr val="tx1"/>
                        </a:solidFill>
                        <a:effectLst/>
                      </a:endParaRPr>
                    </a:p>
                    <a:p>
                      <a:pPr algn="ctr">
                        <a:lnSpc>
                          <a:spcPct val="130000"/>
                        </a:lnSpc>
                        <a:spcAft>
                          <a:spcPts val="0"/>
                        </a:spcAft>
                      </a:pPr>
                      <a:r>
                        <a:rPr lang="zh-CN" sz="2800" b="0" dirty="0">
                          <a:solidFill>
                            <a:schemeClr val="tx1"/>
                          </a:solidFill>
                          <a:effectLst/>
                        </a:rPr>
                        <a:t>固</a:t>
                      </a:r>
                      <a:r>
                        <a:rPr lang="en-US" sz="2800" b="0" dirty="0">
                          <a:solidFill>
                            <a:schemeClr val="tx1"/>
                          </a:solidFill>
                          <a:effectLst/>
                        </a:rPr>
                        <a:t>(</a:t>
                      </a:r>
                      <a:r>
                        <a:rPr lang="zh-CN" sz="2800" b="0" dirty="0">
                          <a:solidFill>
                            <a:schemeClr val="tx1"/>
                          </a:solidFill>
                          <a:effectLst/>
                        </a:rPr>
                        <a:t>或液</a:t>
                      </a:r>
                      <a:r>
                        <a:rPr lang="en-US" sz="2800" b="0" dirty="0">
                          <a:solidFill>
                            <a:schemeClr val="tx1"/>
                          </a:solidFill>
                          <a:effectLst/>
                        </a:rPr>
                        <a:t>)+</a:t>
                      </a:r>
                      <a:r>
                        <a:rPr lang="zh-CN" sz="2800" b="0" dirty="0">
                          <a:solidFill>
                            <a:schemeClr val="tx1"/>
                          </a:solidFill>
                          <a:effectLst/>
                        </a:rPr>
                        <a:t>液不</a:t>
                      </a:r>
                    </a:p>
                    <a:p>
                      <a:pPr algn="ctr">
                        <a:lnSpc>
                          <a:spcPct val="130000"/>
                        </a:lnSpc>
                        <a:spcAft>
                          <a:spcPts val="0"/>
                        </a:spcAft>
                      </a:pPr>
                      <a:r>
                        <a:rPr lang="zh-CN" sz="2800" b="0" dirty="0">
                          <a:solidFill>
                            <a:schemeClr val="tx1"/>
                          </a:solidFill>
                          <a:effectLst/>
                        </a:rPr>
                        <a:t>加热制气</a:t>
                      </a:r>
                      <a:endParaRPr lang="en-US" altLang="zh-CN" sz="2800" b="0" dirty="0">
                        <a:solidFill>
                          <a:schemeClr val="tx1"/>
                        </a:solidFill>
                        <a:effectLst/>
                      </a:endParaRPr>
                    </a:p>
                    <a:p>
                      <a:pPr algn="ctr">
                        <a:lnSpc>
                          <a:spcPct val="100000"/>
                        </a:lnSpc>
                        <a:spcAft>
                          <a:spcPts val="0"/>
                        </a:spcAft>
                      </a:pPr>
                      <a:endParaRPr lang="zh-CN" sz="28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30000"/>
                        </a:lnSpc>
                        <a:spcAft>
                          <a:spcPts val="0"/>
                        </a:spcAft>
                      </a:pPr>
                      <a:r>
                        <a:rPr lang="en-US" sz="2800" b="0">
                          <a:solidFill>
                            <a:schemeClr val="tx1"/>
                          </a:solidFill>
                          <a:effectLst/>
                        </a:rPr>
                        <a:t>2015</a:t>
                      </a:r>
                      <a:r>
                        <a:rPr lang="zh-CN" sz="2800" b="0">
                          <a:solidFill>
                            <a:schemeClr val="tx1"/>
                          </a:solidFill>
                          <a:effectLst/>
                        </a:rPr>
                        <a:t>四川理综</a:t>
                      </a:r>
                      <a:r>
                        <a:rPr lang="en-US" sz="2800" b="0">
                          <a:solidFill>
                            <a:schemeClr val="tx1"/>
                          </a:solidFill>
                          <a:effectLst/>
                        </a:rPr>
                        <a:t>,3D</a:t>
                      </a:r>
                      <a:endParaRPr lang="zh-CN" sz="2800" b="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30000"/>
                        </a:lnSpc>
                        <a:spcAft>
                          <a:spcPts val="0"/>
                        </a:spcAft>
                      </a:pPr>
                      <a:r>
                        <a:rPr lang="zh-CN" sz="2800" b="0">
                          <a:solidFill>
                            <a:schemeClr val="tx1"/>
                          </a:solidFill>
                          <a:effectLst/>
                        </a:rPr>
                        <a:t>饱和食盐水与电石反应制乙炔的产物检验</a:t>
                      </a:r>
                      <a:endParaRPr lang="zh-CN" sz="2800" b="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30000"/>
                        </a:lnSpc>
                        <a:spcAft>
                          <a:spcPts val="0"/>
                        </a:spcAft>
                      </a:pPr>
                      <a:r>
                        <a:rPr lang="zh-CN" sz="2800" b="0">
                          <a:solidFill>
                            <a:schemeClr val="tx1"/>
                          </a:solidFill>
                          <a:effectLst/>
                        </a:rPr>
                        <a:t>选择题</a:t>
                      </a:r>
                      <a:r>
                        <a:rPr lang="en-US" sz="2800" b="0">
                          <a:solidFill>
                            <a:schemeClr val="tx1"/>
                          </a:solidFill>
                          <a:effectLst/>
                        </a:rPr>
                        <a:t>,6</a:t>
                      </a:r>
                      <a:r>
                        <a:rPr lang="zh-CN" sz="2800" b="0">
                          <a:solidFill>
                            <a:schemeClr val="tx1"/>
                          </a:solidFill>
                          <a:effectLst/>
                        </a:rPr>
                        <a:t>分</a:t>
                      </a:r>
                      <a:endParaRPr lang="zh-CN" sz="2800" b="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062050994"/>
                  </a:ext>
                </a:extLst>
              </a:tr>
              <a:tr h="0">
                <a:tc vMerge="1">
                  <a:txBody>
                    <a:bodyPr/>
                    <a:lstStyle/>
                    <a:p>
                      <a:endParaRPr lang="zh-CN" altLang="en-US"/>
                    </a:p>
                  </a:txBody>
                  <a:tcPr/>
                </a:tc>
                <a:tc>
                  <a:txBody>
                    <a:bodyPr/>
                    <a:lstStyle/>
                    <a:p>
                      <a:pPr>
                        <a:lnSpc>
                          <a:spcPct val="130000"/>
                        </a:lnSpc>
                        <a:spcAft>
                          <a:spcPts val="0"/>
                        </a:spcAft>
                      </a:pPr>
                      <a:r>
                        <a:rPr lang="en-US" sz="2800" b="0">
                          <a:solidFill>
                            <a:schemeClr val="tx1"/>
                          </a:solidFill>
                          <a:effectLst/>
                        </a:rPr>
                        <a:t>2015</a:t>
                      </a:r>
                      <a:r>
                        <a:rPr lang="zh-CN" sz="2800" b="0">
                          <a:solidFill>
                            <a:schemeClr val="tx1"/>
                          </a:solidFill>
                          <a:effectLst/>
                        </a:rPr>
                        <a:t>新课标全国卷</a:t>
                      </a:r>
                      <a:r>
                        <a:rPr lang="en-US" sz="2800" b="0">
                          <a:solidFill>
                            <a:schemeClr val="tx1"/>
                          </a:solidFill>
                          <a:effectLst/>
                        </a:rPr>
                        <a:t>Ⅱ,13A</a:t>
                      </a:r>
                      <a:endParaRPr lang="zh-CN" sz="2800" b="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30000"/>
                        </a:lnSpc>
                        <a:spcAft>
                          <a:spcPts val="0"/>
                        </a:spcAft>
                      </a:pPr>
                      <a:r>
                        <a:rPr lang="zh-CN" sz="2800" b="0">
                          <a:solidFill>
                            <a:schemeClr val="tx1"/>
                          </a:solidFill>
                          <a:effectLst/>
                        </a:rPr>
                        <a:t>稀盐酸与碳酸钠、氢氧化钠的混合溶液的反应</a:t>
                      </a:r>
                      <a:endParaRPr lang="zh-CN" sz="2800" b="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30000"/>
                        </a:lnSpc>
                        <a:spcAft>
                          <a:spcPts val="0"/>
                        </a:spcAft>
                      </a:pPr>
                      <a:r>
                        <a:rPr lang="zh-CN" sz="2800" b="0" dirty="0">
                          <a:solidFill>
                            <a:schemeClr val="tx1"/>
                          </a:solidFill>
                          <a:effectLst/>
                        </a:rPr>
                        <a:t>选择题</a:t>
                      </a:r>
                      <a:r>
                        <a:rPr lang="en-US" sz="2800" b="0" dirty="0">
                          <a:solidFill>
                            <a:schemeClr val="tx1"/>
                          </a:solidFill>
                          <a:effectLst/>
                        </a:rPr>
                        <a:t>,6</a:t>
                      </a:r>
                      <a:r>
                        <a:rPr lang="zh-CN" sz="2800" b="0" dirty="0">
                          <a:solidFill>
                            <a:schemeClr val="tx1"/>
                          </a:solidFill>
                          <a:effectLst/>
                        </a:rPr>
                        <a:t>分</a:t>
                      </a:r>
                      <a:endParaRPr lang="zh-CN" sz="2800" b="0" dirty="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404505285"/>
                  </a:ext>
                </a:extLst>
              </a:tr>
            </a:tbl>
          </a:graphicData>
        </a:graphic>
      </p:graphicFrame>
      <p:pic>
        <p:nvPicPr>
          <p:cNvPr id="121860" name="16-专题二-HX-LQ-2.jpg">
            <a:extLst>
              <a:ext uri="{FF2B5EF4-FFF2-40B4-BE49-F238E27FC236}">
                <a16:creationId xmlns="" xmlns:a16="http://schemas.microsoft.com/office/drawing/2014/main" id="{20BA5D66-0DBF-443E-9D0B-32E86E73C7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4109" y="1980065"/>
            <a:ext cx="1118578" cy="2493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610515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861b9f8c2f44d93a71370a55de4e97271b012a2"/>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罗马雅黑">
      <a:majorFont>
        <a:latin typeface="Times New Roman"/>
        <a:ea typeface="微软雅黑"/>
        <a:cs typeface=""/>
      </a:majorFont>
      <a:minorFont>
        <a:latin typeface="Times New Roman"/>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4">
      <a:majorFont>
        <a:latin typeface="Times New Roman"/>
        <a:ea typeface="微软雅黑"/>
        <a:cs typeface=""/>
      </a:majorFont>
      <a:minorFont>
        <a:latin typeface="Times New Roman"/>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2580</TotalTime>
  <Words>8314</Words>
  <Application>Microsoft Office PowerPoint</Application>
  <PresentationFormat>宽屏</PresentationFormat>
  <Paragraphs>1111</Paragraphs>
  <Slides>103</Slides>
  <Notes>13</Notes>
  <HiddenSlides>0</HiddenSlides>
  <MMClips>0</MMClips>
  <ScaleCrop>false</ScaleCrop>
  <HeadingPairs>
    <vt:vector size="6" baseType="variant">
      <vt:variant>
        <vt:lpstr>已用的字体</vt:lpstr>
      </vt:variant>
      <vt:variant>
        <vt:i4>9</vt:i4>
      </vt:variant>
      <vt:variant>
        <vt:lpstr>主题</vt:lpstr>
      </vt:variant>
      <vt:variant>
        <vt:i4>2</vt:i4>
      </vt:variant>
      <vt:variant>
        <vt:lpstr>幻灯片标题</vt:lpstr>
      </vt:variant>
      <vt:variant>
        <vt:i4>103</vt:i4>
      </vt:variant>
    </vt:vector>
  </HeadingPairs>
  <TitlesOfParts>
    <vt:vector size="114" baseType="lpstr">
      <vt:lpstr>NEU-BZ-S92</vt:lpstr>
      <vt:lpstr>等线</vt:lpstr>
      <vt:lpstr>方正黑体_GBK</vt:lpstr>
      <vt:lpstr>方正书宋_GBK</vt:lpstr>
      <vt:lpstr>微软雅黑</vt:lpstr>
      <vt:lpstr>Arial</vt:lpstr>
      <vt:lpstr>Calibri</vt:lpstr>
      <vt:lpstr>Cambria Math</vt:lpstr>
      <vt:lpstr>Times New Roman</vt:lpstr>
      <vt:lpstr>Office 主题</vt:lpstr>
      <vt:lpstr>2_Office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Windows</dc:creator>
  <cp:lastModifiedBy>weber</cp:lastModifiedBy>
  <cp:revision>594</cp:revision>
  <dcterms:created xsi:type="dcterms:W3CDTF">2018-02-01T09:53:21Z</dcterms:created>
  <dcterms:modified xsi:type="dcterms:W3CDTF">2018-03-22T03:47:02Z</dcterms:modified>
</cp:coreProperties>
</file>