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1"/>
  </p:sldMasterIdLst>
  <p:notesMasterIdLst>
    <p:notesMasterId r:id="rId24"/>
  </p:notesMasterIdLst>
  <p:sldIdLst>
    <p:sldId id="256" r:id="rId2"/>
    <p:sldId id="263" r:id="rId3"/>
    <p:sldId id="328" r:id="rId4"/>
    <p:sldId id="260" r:id="rId5"/>
    <p:sldId id="261" r:id="rId6"/>
    <p:sldId id="271" r:id="rId7"/>
    <p:sldId id="287" r:id="rId8"/>
    <p:sldId id="288" r:id="rId9"/>
    <p:sldId id="317" r:id="rId10"/>
    <p:sldId id="264" r:id="rId11"/>
    <p:sldId id="265" r:id="rId12"/>
    <p:sldId id="272" r:id="rId13"/>
    <p:sldId id="314" r:id="rId14"/>
    <p:sldId id="318" r:id="rId15"/>
    <p:sldId id="319" r:id="rId16"/>
    <p:sldId id="327" r:id="rId17"/>
    <p:sldId id="321" r:id="rId18"/>
    <p:sldId id="323" r:id="rId19"/>
    <p:sldId id="322" r:id="rId20"/>
    <p:sldId id="266" r:id="rId21"/>
    <p:sldId id="267" r:id="rId22"/>
    <p:sldId id="326" r:id="rId23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709A"/>
    <a:srgbClr val="42CA59"/>
    <a:srgbClr val="FFCC00"/>
    <a:srgbClr val="4454C8"/>
    <a:srgbClr val="8CC448"/>
    <a:srgbClr val="00B0F0"/>
    <a:srgbClr val="D6E149"/>
    <a:srgbClr val="0033CC"/>
    <a:srgbClr val="0DFF7A"/>
    <a:srgbClr val="FFD1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27" autoAdjust="0"/>
    <p:restoredTop sz="94659" autoAdjust="0"/>
  </p:normalViewPr>
  <p:slideViewPr>
    <p:cSldViewPr snapToGrid="0" snapToObjects="1">
      <p:cViewPr varScale="1">
        <p:scale>
          <a:sx n="81" d="100"/>
          <a:sy n="81" d="100"/>
        </p:scale>
        <p:origin x="-8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0809-2A07-489F-A735-C0739987BE95}" type="doc">
      <dgm:prSet loTypeId="urn:microsoft.com/office/officeart/2005/8/layout/cycle4#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596594B-816F-4426-8322-C8B32029832A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硅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BFCE09B3-B604-458B-91CD-02EA3E74EA95}" type="parTrans" cxnId="{6743F967-4E77-4234-87FD-6D2AB9789DBE}">
      <dgm:prSet/>
      <dgm:spPr/>
      <dgm:t>
        <a:bodyPr/>
        <a:lstStyle/>
        <a:p>
          <a:endParaRPr lang="zh-CN" altLang="en-US"/>
        </a:p>
      </dgm:t>
    </dgm:pt>
    <dgm:pt modelId="{281842D1-013A-4875-AB48-0C05D7BCB8EA}" type="sibTrans" cxnId="{6743F967-4E77-4234-87FD-6D2AB9789DBE}">
      <dgm:prSet/>
      <dgm:spPr/>
      <dgm:t>
        <a:bodyPr/>
        <a:lstStyle/>
        <a:p>
          <a:endParaRPr lang="zh-CN" altLang="en-US"/>
        </a:p>
      </dgm:t>
    </dgm:pt>
    <dgm:pt modelId="{B1AC847E-85EB-49EC-9D76-ADA79F59B18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氯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BB1B673F-50BC-452E-9AD3-3B03B96C80D4}" type="parTrans" cxnId="{01E2679B-5127-4CE9-A6DF-D713293EB5FF}">
      <dgm:prSet/>
      <dgm:spPr/>
      <dgm:t>
        <a:bodyPr/>
        <a:lstStyle/>
        <a:p>
          <a:endParaRPr lang="zh-CN" altLang="en-US"/>
        </a:p>
      </dgm:t>
    </dgm:pt>
    <dgm:pt modelId="{173EFA61-E23F-4864-A1E7-7AD4C3435BBE}" type="sibTrans" cxnId="{01E2679B-5127-4CE9-A6DF-D713293EB5FF}">
      <dgm:prSet/>
      <dgm:spPr/>
      <dgm:t>
        <a:bodyPr/>
        <a:lstStyle/>
        <a:p>
          <a:endParaRPr lang="zh-CN" altLang="en-US"/>
        </a:p>
      </dgm:t>
    </dgm:pt>
    <dgm:pt modelId="{7775BCF3-69B6-48EB-B2FD-8BF348672A08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氮元素及其化合物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AEF2440A-57D0-4452-ABFD-BC86C880C30C}" type="parTrans" cxnId="{A887B040-A624-485E-AFA1-D2E1F608B121}">
      <dgm:prSet/>
      <dgm:spPr/>
      <dgm:t>
        <a:bodyPr/>
        <a:lstStyle/>
        <a:p>
          <a:endParaRPr lang="zh-CN" altLang="en-US"/>
        </a:p>
      </dgm:t>
    </dgm:pt>
    <dgm:pt modelId="{5B07FBC5-2A04-44D3-B316-F580116CDD33}" type="sibTrans" cxnId="{A887B040-A624-485E-AFA1-D2E1F608B121}">
      <dgm:prSet/>
      <dgm:spPr/>
      <dgm:t>
        <a:bodyPr/>
        <a:lstStyle/>
        <a:p>
          <a:endParaRPr lang="zh-CN" altLang="en-US"/>
        </a:p>
      </dgm:t>
    </dgm:pt>
    <dgm:pt modelId="{3D398413-BFE6-493A-822D-04FF68EFFCDA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元素观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D644600C-BCC1-4D93-ABF8-752004F43BB2}" type="parTrans" cxnId="{7E197A1D-6CF3-45AA-A519-035E55023F92}">
      <dgm:prSet/>
      <dgm:spPr/>
      <dgm:t>
        <a:bodyPr/>
        <a:lstStyle/>
        <a:p>
          <a:endParaRPr lang="zh-CN" altLang="en-US"/>
        </a:p>
      </dgm:t>
    </dgm:pt>
    <dgm:pt modelId="{FEDC2E22-EF17-4914-AE00-EA067C0E0423}" type="sibTrans" cxnId="{7E197A1D-6CF3-45AA-A519-035E55023F92}">
      <dgm:prSet/>
      <dgm:spPr/>
      <dgm:t>
        <a:bodyPr/>
        <a:lstStyle/>
        <a:p>
          <a:endParaRPr lang="zh-CN" altLang="en-US"/>
        </a:p>
      </dgm:t>
    </dgm:pt>
    <dgm:pt modelId="{4A1631EF-89BC-43DA-9452-173F5E0D30ED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硫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48BA806A-217E-4DD9-A8D3-53E19BC43125}" type="parTrans" cxnId="{9659DB58-2495-4ED5-89AE-D78F9CC4867F}">
      <dgm:prSet/>
      <dgm:spPr/>
      <dgm:t>
        <a:bodyPr/>
        <a:lstStyle/>
        <a:p>
          <a:endParaRPr lang="zh-CN" altLang="en-US"/>
        </a:p>
      </dgm:t>
    </dgm:pt>
    <dgm:pt modelId="{0C3D2535-33ED-4DCD-BEB2-82F75077C17A}" type="sibTrans" cxnId="{9659DB58-2495-4ED5-89AE-D78F9CC4867F}">
      <dgm:prSet/>
      <dgm:spPr/>
      <dgm:t>
        <a:bodyPr/>
        <a:lstStyle/>
        <a:p>
          <a:endParaRPr lang="zh-CN" altLang="en-US"/>
        </a:p>
      </dgm:t>
    </dgm:pt>
    <dgm:pt modelId="{4236721A-71A0-423A-8A7E-A2DC6B8B134B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转化观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CA2DD0D1-0751-437C-9B0F-9A5B7F9ACBC4}" type="parTrans" cxnId="{EFBAF432-1827-4A97-AA87-F7E23CCCAAA7}">
      <dgm:prSet/>
      <dgm:spPr/>
      <dgm:t>
        <a:bodyPr/>
        <a:lstStyle/>
        <a:p>
          <a:endParaRPr lang="zh-CN" altLang="en-US"/>
        </a:p>
      </dgm:t>
    </dgm:pt>
    <dgm:pt modelId="{7662A72A-CE47-4536-9699-634A0361A8EC}" type="sibTrans" cxnId="{EFBAF432-1827-4A97-AA87-F7E23CCCAAA7}">
      <dgm:prSet/>
      <dgm:spPr/>
      <dgm:t>
        <a:bodyPr/>
        <a:lstStyle/>
        <a:p>
          <a:endParaRPr lang="zh-CN" altLang="en-US"/>
        </a:p>
      </dgm:t>
    </dgm:pt>
    <dgm:pt modelId="{0EAC8D8E-5325-4F2C-9C30-6FE27C38CB17}" type="pres">
      <dgm:prSet presAssocID="{CF230809-2A07-489F-A735-C0739987B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13F59DE-0728-4F25-9930-2F8AE7E423D7}" type="pres">
      <dgm:prSet presAssocID="{CF230809-2A07-489F-A735-C0739987BE95}" presName="children" presStyleCnt="0"/>
      <dgm:spPr/>
    </dgm:pt>
    <dgm:pt modelId="{3BB7724A-0779-4F17-98ED-CD9F1989CCE2}" type="pres">
      <dgm:prSet presAssocID="{CF230809-2A07-489F-A735-C0739987BE95}" presName="child3group" presStyleCnt="0"/>
      <dgm:spPr/>
    </dgm:pt>
    <dgm:pt modelId="{479B2C48-E2BA-44BF-A33D-891A3C5D0478}" type="pres">
      <dgm:prSet presAssocID="{CF230809-2A07-489F-A735-C0739987BE95}" presName="child3" presStyleLbl="bgAcc1" presStyleIdx="0" presStyleCnt="1" custLinFactNeighborX="17490"/>
      <dgm:spPr/>
      <dgm:t>
        <a:bodyPr/>
        <a:lstStyle/>
        <a:p>
          <a:endParaRPr lang="zh-CN" altLang="en-US"/>
        </a:p>
      </dgm:t>
    </dgm:pt>
    <dgm:pt modelId="{630CDFBF-8C11-41D5-9322-2C263CFEF97C}" type="pres">
      <dgm:prSet presAssocID="{CF230809-2A07-489F-A735-C0739987BE95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244A3F-2C46-4541-BD1D-8AF44D5C9DA9}" type="pres">
      <dgm:prSet presAssocID="{CF230809-2A07-489F-A735-C0739987BE95}" presName="childPlaceholder" presStyleCnt="0"/>
      <dgm:spPr/>
    </dgm:pt>
    <dgm:pt modelId="{97570589-6135-4431-A5EE-D9C9D8B93127}" type="pres">
      <dgm:prSet presAssocID="{CF230809-2A07-489F-A735-C0739987BE95}" presName="circle" presStyleCnt="0"/>
      <dgm:spPr/>
    </dgm:pt>
    <dgm:pt modelId="{E8220F30-DE1D-4F2C-95F4-2D1397C79FFC}" type="pres">
      <dgm:prSet presAssocID="{CF230809-2A07-489F-A735-C0739987BE9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C3EAD9-0BED-4E9D-98EC-74D614F08912}" type="pres">
      <dgm:prSet presAssocID="{CF230809-2A07-489F-A735-C0739987BE9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047892-A9BB-4387-ABA0-77DCC6FD4ECB}" type="pres">
      <dgm:prSet presAssocID="{CF230809-2A07-489F-A735-C0739987BE95}" presName="quadrant3" presStyleLbl="node1" presStyleIdx="2" presStyleCnt="4" custLinFactNeighborX="10872" custLinFactNeighborY="1026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394752-9827-4F26-B0B5-4BB08F3453E6}" type="pres">
      <dgm:prSet presAssocID="{CF230809-2A07-489F-A735-C0739987BE9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7B6D6-17B0-4E3D-8998-79BA79A6571C}" type="pres">
      <dgm:prSet presAssocID="{CF230809-2A07-489F-A735-C0739987BE95}" presName="quadrantPlaceholder" presStyleCnt="0"/>
      <dgm:spPr/>
    </dgm:pt>
    <dgm:pt modelId="{FE3374FA-97A7-4962-BF7F-F454FD523840}" type="pres">
      <dgm:prSet presAssocID="{CF230809-2A07-489F-A735-C0739987BE95}" presName="center1" presStyleLbl="fgShp" presStyleIdx="0" presStyleCnt="2"/>
      <dgm:spPr/>
    </dgm:pt>
    <dgm:pt modelId="{B4E61759-E925-4992-91D0-A1F0A67CE7E2}" type="pres">
      <dgm:prSet presAssocID="{CF230809-2A07-489F-A735-C0739987BE95}" presName="center2" presStyleLbl="fgShp" presStyleIdx="1" presStyleCnt="2"/>
      <dgm:spPr/>
    </dgm:pt>
  </dgm:ptLst>
  <dgm:cxnLst>
    <dgm:cxn modelId="{6E657063-567E-4BC0-B992-89E93ABC78BE}" type="presOf" srcId="{4A1631EF-89BC-43DA-9452-173F5E0D30ED}" destId="{6A394752-9827-4F26-B0B5-4BB08F3453E6}" srcOrd="0" destOrd="0" presId="urn:microsoft.com/office/officeart/2005/8/layout/cycle4#1"/>
    <dgm:cxn modelId="{6A471D68-0952-40F0-9080-860A7A46F1CB}" type="presOf" srcId="{3D398413-BFE6-493A-822D-04FF68EFFCDA}" destId="{479B2C48-E2BA-44BF-A33D-891A3C5D0478}" srcOrd="0" destOrd="0" presId="urn:microsoft.com/office/officeart/2005/8/layout/cycle4#1"/>
    <dgm:cxn modelId="{9659DB58-2495-4ED5-89AE-D78F9CC4867F}" srcId="{CF230809-2A07-489F-A735-C0739987BE95}" destId="{4A1631EF-89BC-43DA-9452-173F5E0D30ED}" srcOrd="3" destOrd="0" parTransId="{48BA806A-217E-4DD9-A8D3-53E19BC43125}" sibTransId="{0C3D2535-33ED-4DCD-BEB2-82F75077C17A}"/>
    <dgm:cxn modelId="{D3ED648C-9519-4CF2-9622-A139045877C6}" type="presOf" srcId="{1596594B-816F-4426-8322-C8B32029832A}" destId="{E8220F30-DE1D-4F2C-95F4-2D1397C79FFC}" srcOrd="0" destOrd="0" presId="urn:microsoft.com/office/officeart/2005/8/layout/cycle4#1"/>
    <dgm:cxn modelId="{91FEBDF9-69E0-4FC4-94E1-15647335B46C}" type="presOf" srcId="{3D398413-BFE6-493A-822D-04FF68EFFCDA}" destId="{630CDFBF-8C11-41D5-9322-2C263CFEF97C}" srcOrd="1" destOrd="0" presId="urn:microsoft.com/office/officeart/2005/8/layout/cycle4#1"/>
    <dgm:cxn modelId="{A887B040-A624-485E-AFA1-D2E1F608B121}" srcId="{CF230809-2A07-489F-A735-C0739987BE95}" destId="{7775BCF3-69B6-48EB-B2FD-8BF348672A08}" srcOrd="2" destOrd="0" parTransId="{AEF2440A-57D0-4452-ABFD-BC86C880C30C}" sibTransId="{5B07FBC5-2A04-44D3-B316-F580116CDD33}"/>
    <dgm:cxn modelId="{3C1E8419-8B51-4D01-9998-B0C85C7F2800}" type="presOf" srcId="{4236721A-71A0-423A-8A7E-A2DC6B8B134B}" destId="{479B2C48-E2BA-44BF-A33D-891A3C5D0478}" srcOrd="0" destOrd="1" presId="urn:microsoft.com/office/officeart/2005/8/layout/cycle4#1"/>
    <dgm:cxn modelId="{01E2679B-5127-4CE9-A6DF-D713293EB5FF}" srcId="{CF230809-2A07-489F-A735-C0739987BE95}" destId="{B1AC847E-85EB-49EC-9D76-ADA79F59B189}" srcOrd="1" destOrd="0" parTransId="{BB1B673F-50BC-452E-9AD3-3B03B96C80D4}" sibTransId="{173EFA61-E23F-4864-A1E7-7AD4C3435BBE}"/>
    <dgm:cxn modelId="{7E197A1D-6CF3-45AA-A519-035E55023F92}" srcId="{7775BCF3-69B6-48EB-B2FD-8BF348672A08}" destId="{3D398413-BFE6-493A-822D-04FF68EFFCDA}" srcOrd="0" destOrd="0" parTransId="{D644600C-BCC1-4D93-ABF8-752004F43BB2}" sibTransId="{FEDC2E22-EF17-4914-AE00-EA067C0E0423}"/>
    <dgm:cxn modelId="{EFBAF432-1827-4A97-AA87-F7E23CCCAAA7}" srcId="{7775BCF3-69B6-48EB-B2FD-8BF348672A08}" destId="{4236721A-71A0-423A-8A7E-A2DC6B8B134B}" srcOrd="1" destOrd="0" parTransId="{CA2DD0D1-0751-437C-9B0F-9A5B7F9ACBC4}" sibTransId="{7662A72A-CE47-4536-9699-634A0361A8EC}"/>
    <dgm:cxn modelId="{B105F51C-E43A-4612-94F3-7C20F0AA049C}" type="presOf" srcId="{4236721A-71A0-423A-8A7E-A2DC6B8B134B}" destId="{630CDFBF-8C11-41D5-9322-2C263CFEF97C}" srcOrd="1" destOrd="1" presId="urn:microsoft.com/office/officeart/2005/8/layout/cycle4#1"/>
    <dgm:cxn modelId="{E6A3FF5C-D1EB-4763-A0D3-65D33A2C9C82}" type="presOf" srcId="{CF230809-2A07-489F-A735-C0739987BE95}" destId="{0EAC8D8E-5325-4F2C-9C30-6FE27C38CB17}" srcOrd="0" destOrd="0" presId="urn:microsoft.com/office/officeart/2005/8/layout/cycle4#1"/>
    <dgm:cxn modelId="{6743F967-4E77-4234-87FD-6D2AB9789DBE}" srcId="{CF230809-2A07-489F-A735-C0739987BE95}" destId="{1596594B-816F-4426-8322-C8B32029832A}" srcOrd="0" destOrd="0" parTransId="{BFCE09B3-B604-458B-91CD-02EA3E74EA95}" sibTransId="{281842D1-013A-4875-AB48-0C05D7BCB8EA}"/>
    <dgm:cxn modelId="{2EEABAF2-3992-4B86-A1B0-CFEA35237DA5}" type="presOf" srcId="{7775BCF3-69B6-48EB-B2FD-8BF348672A08}" destId="{FC047892-A9BB-4387-ABA0-77DCC6FD4ECB}" srcOrd="0" destOrd="0" presId="urn:microsoft.com/office/officeart/2005/8/layout/cycle4#1"/>
    <dgm:cxn modelId="{65812524-82DE-449D-A539-4D34C02028C1}" type="presOf" srcId="{B1AC847E-85EB-49EC-9D76-ADA79F59B189}" destId="{0FC3EAD9-0BED-4E9D-98EC-74D614F08912}" srcOrd="0" destOrd="0" presId="urn:microsoft.com/office/officeart/2005/8/layout/cycle4#1"/>
    <dgm:cxn modelId="{EF7E4742-B13B-401F-801F-20590CDAFA72}" type="presParOf" srcId="{0EAC8D8E-5325-4F2C-9C30-6FE27C38CB17}" destId="{C13F59DE-0728-4F25-9930-2F8AE7E423D7}" srcOrd="0" destOrd="0" presId="urn:microsoft.com/office/officeart/2005/8/layout/cycle4#1"/>
    <dgm:cxn modelId="{4F977147-B0E8-405F-B959-006090B83F52}" type="presParOf" srcId="{C13F59DE-0728-4F25-9930-2F8AE7E423D7}" destId="{3BB7724A-0779-4F17-98ED-CD9F1989CCE2}" srcOrd="0" destOrd="0" presId="urn:microsoft.com/office/officeart/2005/8/layout/cycle4#1"/>
    <dgm:cxn modelId="{94BD1F40-3986-4884-8CDE-DC1BA068BF37}" type="presParOf" srcId="{3BB7724A-0779-4F17-98ED-CD9F1989CCE2}" destId="{479B2C48-E2BA-44BF-A33D-891A3C5D0478}" srcOrd="0" destOrd="0" presId="urn:microsoft.com/office/officeart/2005/8/layout/cycle4#1"/>
    <dgm:cxn modelId="{DD306D80-79C1-4D1A-A20A-3846F521A267}" type="presParOf" srcId="{3BB7724A-0779-4F17-98ED-CD9F1989CCE2}" destId="{630CDFBF-8C11-41D5-9322-2C263CFEF97C}" srcOrd="1" destOrd="0" presId="urn:microsoft.com/office/officeart/2005/8/layout/cycle4#1"/>
    <dgm:cxn modelId="{B2532F5E-C462-49A4-82BB-15E423863C04}" type="presParOf" srcId="{C13F59DE-0728-4F25-9930-2F8AE7E423D7}" destId="{5B244A3F-2C46-4541-BD1D-8AF44D5C9DA9}" srcOrd="1" destOrd="0" presId="urn:microsoft.com/office/officeart/2005/8/layout/cycle4#1"/>
    <dgm:cxn modelId="{99BA878C-880D-4AC2-9085-E3D5C5499F13}" type="presParOf" srcId="{0EAC8D8E-5325-4F2C-9C30-6FE27C38CB17}" destId="{97570589-6135-4431-A5EE-D9C9D8B93127}" srcOrd="1" destOrd="0" presId="urn:microsoft.com/office/officeart/2005/8/layout/cycle4#1"/>
    <dgm:cxn modelId="{889F0202-54C9-4837-A8B1-2EA54B87A53B}" type="presParOf" srcId="{97570589-6135-4431-A5EE-D9C9D8B93127}" destId="{E8220F30-DE1D-4F2C-95F4-2D1397C79FFC}" srcOrd="0" destOrd="0" presId="urn:microsoft.com/office/officeart/2005/8/layout/cycle4#1"/>
    <dgm:cxn modelId="{F5D64EA3-2EAB-4C0C-8176-3734BAD35A6D}" type="presParOf" srcId="{97570589-6135-4431-A5EE-D9C9D8B93127}" destId="{0FC3EAD9-0BED-4E9D-98EC-74D614F08912}" srcOrd="1" destOrd="0" presId="urn:microsoft.com/office/officeart/2005/8/layout/cycle4#1"/>
    <dgm:cxn modelId="{2A354109-F878-43C1-950F-A98812B3FCF7}" type="presParOf" srcId="{97570589-6135-4431-A5EE-D9C9D8B93127}" destId="{FC047892-A9BB-4387-ABA0-77DCC6FD4ECB}" srcOrd="2" destOrd="0" presId="urn:microsoft.com/office/officeart/2005/8/layout/cycle4#1"/>
    <dgm:cxn modelId="{EA9EF0F3-F2F8-40CA-BDD8-213FB165DFD3}" type="presParOf" srcId="{97570589-6135-4431-A5EE-D9C9D8B93127}" destId="{6A394752-9827-4F26-B0B5-4BB08F3453E6}" srcOrd="3" destOrd="0" presId="urn:microsoft.com/office/officeart/2005/8/layout/cycle4#1"/>
    <dgm:cxn modelId="{FFA89FF8-FCDF-481D-8F4A-9922D92B9E83}" type="presParOf" srcId="{97570589-6135-4431-A5EE-D9C9D8B93127}" destId="{D887B6D6-17B0-4E3D-8998-79BA79A6571C}" srcOrd="4" destOrd="0" presId="urn:microsoft.com/office/officeart/2005/8/layout/cycle4#1"/>
    <dgm:cxn modelId="{D47246CD-A366-477A-AD3D-2F2E39A2EE43}" type="presParOf" srcId="{0EAC8D8E-5325-4F2C-9C30-6FE27C38CB17}" destId="{FE3374FA-97A7-4962-BF7F-F454FD523840}" srcOrd="2" destOrd="0" presId="urn:microsoft.com/office/officeart/2005/8/layout/cycle4#1"/>
    <dgm:cxn modelId="{BF15A746-8EDD-468D-A8FC-2B56E375267C}" type="presParOf" srcId="{0EAC8D8E-5325-4F2C-9C30-6FE27C38CB17}" destId="{B4E61759-E925-4992-91D0-A1F0A67CE7E2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30809-2A07-489F-A735-C0739987BE95}" type="doc">
      <dgm:prSet loTypeId="urn:microsoft.com/office/officeart/2005/8/layout/cycle4#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596594B-816F-4426-8322-C8B32029832A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硅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BFCE09B3-B604-458B-91CD-02EA3E74EA95}" type="parTrans" cxnId="{6743F967-4E77-4234-87FD-6D2AB9789DBE}">
      <dgm:prSet/>
      <dgm:spPr/>
      <dgm:t>
        <a:bodyPr/>
        <a:lstStyle/>
        <a:p>
          <a:endParaRPr lang="zh-CN" altLang="en-US"/>
        </a:p>
      </dgm:t>
    </dgm:pt>
    <dgm:pt modelId="{281842D1-013A-4875-AB48-0C05D7BCB8EA}" type="sibTrans" cxnId="{6743F967-4E77-4234-87FD-6D2AB9789DBE}">
      <dgm:prSet/>
      <dgm:spPr/>
      <dgm:t>
        <a:bodyPr/>
        <a:lstStyle/>
        <a:p>
          <a:endParaRPr lang="zh-CN" altLang="en-US"/>
        </a:p>
      </dgm:t>
    </dgm:pt>
    <dgm:pt modelId="{B1AC847E-85EB-49EC-9D76-ADA79F59B18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氯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BB1B673F-50BC-452E-9AD3-3B03B96C80D4}" type="parTrans" cxnId="{01E2679B-5127-4CE9-A6DF-D713293EB5FF}">
      <dgm:prSet/>
      <dgm:spPr/>
      <dgm:t>
        <a:bodyPr/>
        <a:lstStyle/>
        <a:p>
          <a:endParaRPr lang="zh-CN" altLang="en-US"/>
        </a:p>
      </dgm:t>
    </dgm:pt>
    <dgm:pt modelId="{173EFA61-E23F-4864-A1E7-7AD4C3435BBE}" type="sibTrans" cxnId="{01E2679B-5127-4CE9-A6DF-D713293EB5FF}">
      <dgm:prSet/>
      <dgm:spPr/>
      <dgm:t>
        <a:bodyPr/>
        <a:lstStyle/>
        <a:p>
          <a:endParaRPr lang="zh-CN" altLang="en-US"/>
        </a:p>
      </dgm:t>
    </dgm:pt>
    <dgm:pt modelId="{7775BCF3-69B6-48EB-B2FD-8BF348672A08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氮元素及其化合物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AEF2440A-57D0-4452-ABFD-BC86C880C30C}" type="parTrans" cxnId="{A887B040-A624-485E-AFA1-D2E1F608B121}">
      <dgm:prSet/>
      <dgm:spPr/>
      <dgm:t>
        <a:bodyPr/>
        <a:lstStyle/>
        <a:p>
          <a:endParaRPr lang="zh-CN" altLang="en-US"/>
        </a:p>
      </dgm:t>
    </dgm:pt>
    <dgm:pt modelId="{5B07FBC5-2A04-44D3-B316-F580116CDD33}" type="sibTrans" cxnId="{A887B040-A624-485E-AFA1-D2E1F608B121}">
      <dgm:prSet/>
      <dgm:spPr/>
      <dgm:t>
        <a:bodyPr/>
        <a:lstStyle/>
        <a:p>
          <a:endParaRPr lang="zh-CN" altLang="en-US"/>
        </a:p>
      </dgm:t>
    </dgm:pt>
    <dgm:pt modelId="{3D398413-BFE6-493A-822D-04FF68EFFCDA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元素观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D644600C-BCC1-4D93-ABF8-752004F43BB2}" type="parTrans" cxnId="{7E197A1D-6CF3-45AA-A519-035E55023F92}">
      <dgm:prSet/>
      <dgm:spPr/>
      <dgm:t>
        <a:bodyPr/>
        <a:lstStyle/>
        <a:p>
          <a:endParaRPr lang="zh-CN" altLang="en-US"/>
        </a:p>
      </dgm:t>
    </dgm:pt>
    <dgm:pt modelId="{FEDC2E22-EF17-4914-AE00-EA067C0E0423}" type="sibTrans" cxnId="{7E197A1D-6CF3-45AA-A519-035E55023F92}">
      <dgm:prSet/>
      <dgm:spPr/>
      <dgm:t>
        <a:bodyPr/>
        <a:lstStyle/>
        <a:p>
          <a:endParaRPr lang="zh-CN" altLang="en-US"/>
        </a:p>
      </dgm:t>
    </dgm:pt>
    <dgm:pt modelId="{4A1631EF-89BC-43DA-9452-173F5E0D30ED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硫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48BA806A-217E-4DD9-A8D3-53E19BC43125}" type="parTrans" cxnId="{9659DB58-2495-4ED5-89AE-D78F9CC4867F}">
      <dgm:prSet/>
      <dgm:spPr/>
      <dgm:t>
        <a:bodyPr/>
        <a:lstStyle/>
        <a:p>
          <a:endParaRPr lang="zh-CN" altLang="en-US"/>
        </a:p>
      </dgm:t>
    </dgm:pt>
    <dgm:pt modelId="{0C3D2535-33ED-4DCD-BEB2-82F75077C17A}" type="sibTrans" cxnId="{9659DB58-2495-4ED5-89AE-D78F9CC4867F}">
      <dgm:prSet/>
      <dgm:spPr/>
      <dgm:t>
        <a:bodyPr/>
        <a:lstStyle/>
        <a:p>
          <a:endParaRPr lang="zh-CN" altLang="en-US"/>
        </a:p>
      </dgm:t>
    </dgm:pt>
    <dgm:pt modelId="{4236721A-71A0-423A-8A7E-A2DC6B8B134B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转化观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CA2DD0D1-0751-437C-9B0F-9A5B7F9ACBC4}" type="parTrans" cxnId="{EFBAF432-1827-4A97-AA87-F7E23CCCAAA7}">
      <dgm:prSet/>
      <dgm:spPr/>
      <dgm:t>
        <a:bodyPr/>
        <a:lstStyle/>
        <a:p>
          <a:endParaRPr lang="zh-CN" altLang="en-US"/>
        </a:p>
      </dgm:t>
    </dgm:pt>
    <dgm:pt modelId="{7662A72A-CE47-4536-9699-634A0361A8EC}" type="sibTrans" cxnId="{EFBAF432-1827-4A97-AA87-F7E23CCCAAA7}">
      <dgm:prSet/>
      <dgm:spPr/>
      <dgm:t>
        <a:bodyPr/>
        <a:lstStyle/>
        <a:p>
          <a:endParaRPr lang="zh-CN" altLang="en-US"/>
        </a:p>
      </dgm:t>
    </dgm:pt>
    <dgm:pt modelId="{0EAC8D8E-5325-4F2C-9C30-6FE27C38CB17}" type="pres">
      <dgm:prSet presAssocID="{CF230809-2A07-489F-A735-C0739987B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13F59DE-0728-4F25-9930-2F8AE7E423D7}" type="pres">
      <dgm:prSet presAssocID="{CF230809-2A07-489F-A735-C0739987BE95}" presName="children" presStyleCnt="0"/>
      <dgm:spPr/>
    </dgm:pt>
    <dgm:pt modelId="{3BB7724A-0779-4F17-98ED-CD9F1989CCE2}" type="pres">
      <dgm:prSet presAssocID="{CF230809-2A07-489F-A735-C0739987BE95}" presName="child3group" presStyleCnt="0"/>
      <dgm:spPr/>
    </dgm:pt>
    <dgm:pt modelId="{479B2C48-E2BA-44BF-A33D-891A3C5D0478}" type="pres">
      <dgm:prSet presAssocID="{CF230809-2A07-489F-A735-C0739987BE95}" presName="child3" presStyleLbl="bgAcc1" presStyleIdx="0" presStyleCnt="1" custLinFactNeighborX="17490"/>
      <dgm:spPr/>
      <dgm:t>
        <a:bodyPr/>
        <a:lstStyle/>
        <a:p>
          <a:endParaRPr lang="zh-CN" altLang="en-US"/>
        </a:p>
      </dgm:t>
    </dgm:pt>
    <dgm:pt modelId="{630CDFBF-8C11-41D5-9322-2C263CFEF97C}" type="pres">
      <dgm:prSet presAssocID="{CF230809-2A07-489F-A735-C0739987BE95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244A3F-2C46-4541-BD1D-8AF44D5C9DA9}" type="pres">
      <dgm:prSet presAssocID="{CF230809-2A07-489F-A735-C0739987BE95}" presName="childPlaceholder" presStyleCnt="0"/>
      <dgm:spPr/>
    </dgm:pt>
    <dgm:pt modelId="{97570589-6135-4431-A5EE-D9C9D8B93127}" type="pres">
      <dgm:prSet presAssocID="{CF230809-2A07-489F-A735-C0739987BE95}" presName="circle" presStyleCnt="0"/>
      <dgm:spPr/>
    </dgm:pt>
    <dgm:pt modelId="{E8220F30-DE1D-4F2C-95F4-2D1397C79FFC}" type="pres">
      <dgm:prSet presAssocID="{CF230809-2A07-489F-A735-C0739987BE9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C3EAD9-0BED-4E9D-98EC-74D614F08912}" type="pres">
      <dgm:prSet presAssocID="{CF230809-2A07-489F-A735-C0739987BE9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047892-A9BB-4387-ABA0-77DCC6FD4ECB}" type="pres">
      <dgm:prSet presAssocID="{CF230809-2A07-489F-A735-C0739987BE95}" presName="quadrant3" presStyleLbl="node1" presStyleIdx="2" presStyleCnt="4" custLinFactNeighborX="10872" custLinFactNeighborY="1026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394752-9827-4F26-B0B5-4BB08F3453E6}" type="pres">
      <dgm:prSet presAssocID="{CF230809-2A07-489F-A735-C0739987BE9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87B6D6-17B0-4E3D-8998-79BA79A6571C}" type="pres">
      <dgm:prSet presAssocID="{CF230809-2A07-489F-A735-C0739987BE95}" presName="quadrantPlaceholder" presStyleCnt="0"/>
      <dgm:spPr/>
    </dgm:pt>
    <dgm:pt modelId="{FE3374FA-97A7-4962-BF7F-F454FD523840}" type="pres">
      <dgm:prSet presAssocID="{CF230809-2A07-489F-A735-C0739987BE95}" presName="center1" presStyleLbl="fgShp" presStyleIdx="0" presStyleCnt="2"/>
      <dgm:spPr/>
    </dgm:pt>
    <dgm:pt modelId="{B4E61759-E925-4992-91D0-A1F0A67CE7E2}" type="pres">
      <dgm:prSet presAssocID="{CF230809-2A07-489F-A735-C0739987BE95}" presName="center2" presStyleLbl="fgShp" presStyleIdx="1" presStyleCnt="2"/>
      <dgm:spPr/>
    </dgm:pt>
  </dgm:ptLst>
  <dgm:cxnLst>
    <dgm:cxn modelId="{6743F967-4E77-4234-87FD-6D2AB9789DBE}" srcId="{CF230809-2A07-489F-A735-C0739987BE95}" destId="{1596594B-816F-4426-8322-C8B32029832A}" srcOrd="0" destOrd="0" parTransId="{BFCE09B3-B604-458B-91CD-02EA3E74EA95}" sibTransId="{281842D1-013A-4875-AB48-0C05D7BCB8EA}"/>
    <dgm:cxn modelId="{0C486807-2E59-4BA9-881C-C0ADF9F07CFF}" type="presOf" srcId="{1596594B-816F-4426-8322-C8B32029832A}" destId="{E8220F30-DE1D-4F2C-95F4-2D1397C79FFC}" srcOrd="0" destOrd="0" presId="urn:microsoft.com/office/officeart/2005/8/layout/cycle4#2"/>
    <dgm:cxn modelId="{6C5EE4E4-5C3F-44DF-8643-2BEF3DD3A0D5}" type="presOf" srcId="{4A1631EF-89BC-43DA-9452-173F5E0D30ED}" destId="{6A394752-9827-4F26-B0B5-4BB08F3453E6}" srcOrd="0" destOrd="0" presId="urn:microsoft.com/office/officeart/2005/8/layout/cycle4#2"/>
    <dgm:cxn modelId="{ECE9F41C-5118-4A30-80A9-7D1BA878A146}" type="presOf" srcId="{4236721A-71A0-423A-8A7E-A2DC6B8B134B}" destId="{479B2C48-E2BA-44BF-A33D-891A3C5D0478}" srcOrd="0" destOrd="1" presId="urn:microsoft.com/office/officeart/2005/8/layout/cycle4#2"/>
    <dgm:cxn modelId="{9659DB58-2495-4ED5-89AE-D78F9CC4867F}" srcId="{CF230809-2A07-489F-A735-C0739987BE95}" destId="{4A1631EF-89BC-43DA-9452-173F5E0D30ED}" srcOrd="3" destOrd="0" parTransId="{48BA806A-217E-4DD9-A8D3-53E19BC43125}" sibTransId="{0C3D2535-33ED-4DCD-BEB2-82F75077C17A}"/>
    <dgm:cxn modelId="{7CE8A7BD-2C6A-4D25-8CA8-3528EE5B148F}" type="presOf" srcId="{B1AC847E-85EB-49EC-9D76-ADA79F59B189}" destId="{0FC3EAD9-0BED-4E9D-98EC-74D614F08912}" srcOrd="0" destOrd="0" presId="urn:microsoft.com/office/officeart/2005/8/layout/cycle4#2"/>
    <dgm:cxn modelId="{EFBAF432-1827-4A97-AA87-F7E23CCCAAA7}" srcId="{7775BCF3-69B6-48EB-B2FD-8BF348672A08}" destId="{4236721A-71A0-423A-8A7E-A2DC6B8B134B}" srcOrd="1" destOrd="0" parTransId="{CA2DD0D1-0751-437C-9B0F-9A5B7F9ACBC4}" sibTransId="{7662A72A-CE47-4536-9699-634A0361A8EC}"/>
    <dgm:cxn modelId="{E39D88C9-3F87-46EA-BD0E-2A19FB9BCC94}" type="presOf" srcId="{3D398413-BFE6-493A-822D-04FF68EFFCDA}" destId="{479B2C48-E2BA-44BF-A33D-891A3C5D0478}" srcOrd="0" destOrd="0" presId="urn:microsoft.com/office/officeart/2005/8/layout/cycle4#2"/>
    <dgm:cxn modelId="{A9027CFE-EE42-4F6E-A260-860E2D34573E}" type="presOf" srcId="{CF230809-2A07-489F-A735-C0739987BE95}" destId="{0EAC8D8E-5325-4F2C-9C30-6FE27C38CB17}" srcOrd="0" destOrd="0" presId="urn:microsoft.com/office/officeart/2005/8/layout/cycle4#2"/>
    <dgm:cxn modelId="{40300FE0-6142-400E-AFCC-11F216379B78}" type="presOf" srcId="{4236721A-71A0-423A-8A7E-A2DC6B8B134B}" destId="{630CDFBF-8C11-41D5-9322-2C263CFEF97C}" srcOrd="1" destOrd="1" presId="urn:microsoft.com/office/officeart/2005/8/layout/cycle4#2"/>
    <dgm:cxn modelId="{644FF2B4-9877-4C4F-A0A0-D5946E1AA817}" type="presOf" srcId="{3D398413-BFE6-493A-822D-04FF68EFFCDA}" destId="{630CDFBF-8C11-41D5-9322-2C263CFEF97C}" srcOrd="1" destOrd="0" presId="urn:microsoft.com/office/officeart/2005/8/layout/cycle4#2"/>
    <dgm:cxn modelId="{77D946E6-17F3-4F34-B51D-B380550B8BA4}" type="presOf" srcId="{7775BCF3-69B6-48EB-B2FD-8BF348672A08}" destId="{FC047892-A9BB-4387-ABA0-77DCC6FD4ECB}" srcOrd="0" destOrd="0" presId="urn:microsoft.com/office/officeart/2005/8/layout/cycle4#2"/>
    <dgm:cxn modelId="{A887B040-A624-485E-AFA1-D2E1F608B121}" srcId="{CF230809-2A07-489F-A735-C0739987BE95}" destId="{7775BCF3-69B6-48EB-B2FD-8BF348672A08}" srcOrd="2" destOrd="0" parTransId="{AEF2440A-57D0-4452-ABFD-BC86C880C30C}" sibTransId="{5B07FBC5-2A04-44D3-B316-F580116CDD33}"/>
    <dgm:cxn modelId="{01E2679B-5127-4CE9-A6DF-D713293EB5FF}" srcId="{CF230809-2A07-489F-A735-C0739987BE95}" destId="{B1AC847E-85EB-49EC-9D76-ADA79F59B189}" srcOrd="1" destOrd="0" parTransId="{BB1B673F-50BC-452E-9AD3-3B03B96C80D4}" sibTransId="{173EFA61-E23F-4864-A1E7-7AD4C3435BBE}"/>
    <dgm:cxn modelId="{7E197A1D-6CF3-45AA-A519-035E55023F92}" srcId="{7775BCF3-69B6-48EB-B2FD-8BF348672A08}" destId="{3D398413-BFE6-493A-822D-04FF68EFFCDA}" srcOrd="0" destOrd="0" parTransId="{D644600C-BCC1-4D93-ABF8-752004F43BB2}" sibTransId="{FEDC2E22-EF17-4914-AE00-EA067C0E0423}"/>
    <dgm:cxn modelId="{0B55341B-2CC4-403F-A838-7A172097ECBA}" type="presParOf" srcId="{0EAC8D8E-5325-4F2C-9C30-6FE27C38CB17}" destId="{C13F59DE-0728-4F25-9930-2F8AE7E423D7}" srcOrd="0" destOrd="0" presId="urn:microsoft.com/office/officeart/2005/8/layout/cycle4#2"/>
    <dgm:cxn modelId="{EFCDC0DF-139F-4B88-834B-14DD1D9DD3B0}" type="presParOf" srcId="{C13F59DE-0728-4F25-9930-2F8AE7E423D7}" destId="{3BB7724A-0779-4F17-98ED-CD9F1989CCE2}" srcOrd="0" destOrd="0" presId="urn:microsoft.com/office/officeart/2005/8/layout/cycle4#2"/>
    <dgm:cxn modelId="{C1D2FD1D-DF04-4D8F-9030-BFDB1A8394F8}" type="presParOf" srcId="{3BB7724A-0779-4F17-98ED-CD9F1989CCE2}" destId="{479B2C48-E2BA-44BF-A33D-891A3C5D0478}" srcOrd="0" destOrd="0" presId="urn:microsoft.com/office/officeart/2005/8/layout/cycle4#2"/>
    <dgm:cxn modelId="{20B96E1A-A997-43B3-89F7-F0EBF7BB3C38}" type="presParOf" srcId="{3BB7724A-0779-4F17-98ED-CD9F1989CCE2}" destId="{630CDFBF-8C11-41D5-9322-2C263CFEF97C}" srcOrd="1" destOrd="0" presId="urn:microsoft.com/office/officeart/2005/8/layout/cycle4#2"/>
    <dgm:cxn modelId="{3A5746B9-191D-4CF9-AFE0-84E7BBC5A68A}" type="presParOf" srcId="{C13F59DE-0728-4F25-9930-2F8AE7E423D7}" destId="{5B244A3F-2C46-4541-BD1D-8AF44D5C9DA9}" srcOrd="1" destOrd="0" presId="urn:microsoft.com/office/officeart/2005/8/layout/cycle4#2"/>
    <dgm:cxn modelId="{8127EF8E-48BA-402D-945E-EF18F4B01C4B}" type="presParOf" srcId="{0EAC8D8E-5325-4F2C-9C30-6FE27C38CB17}" destId="{97570589-6135-4431-A5EE-D9C9D8B93127}" srcOrd="1" destOrd="0" presId="urn:microsoft.com/office/officeart/2005/8/layout/cycle4#2"/>
    <dgm:cxn modelId="{AB0DA341-6031-4A76-AFD1-E76291D35F66}" type="presParOf" srcId="{97570589-6135-4431-A5EE-D9C9D8B93127}" destId="{E8220F30-DE1D-4F2C-95F4-2D1397C79FFC}" srcOrd="0" destOrd="0" presId="urn:microsoft.com/office/officeart/2005/8/layout/cycle4#2"/>
    <dgm:cxn modelId="{57CA9AD5-4591-4C6E-B711-C6EF055DC2D4}" type="presParOf" srcId="{97570589-6135-4431-A5EE-D9C9D8B93127}" destId="{0FC3EAD9-0BED-4E9D-98EC-74D614F08912}" srcOrd="1" destOrd="0" presId="urn:microsoft.com/office/officeart/2005/8/layout/cycle4#2"/>
    <dgm:cxn modelId="{D8A74762-DEE8-43CB-BF05-8319F774CC06}" type="presParOf" srcId="{97570589-6135-4431-A5EE-D9C9D8B93127}" destId="{FC047892-A9BB-4387-ABA0-77DCC6FD4ECB}" srcOrd="2" destOrd="0" presId="urn:microsoft.com/office/officeart/2005/8/layout/cycle4#2"/>
    <dgm:cxn modelId="{134F2A4F-8077-4177-8B75-0036E87ACB82}" type="presParOf" srcId="{97570589-6135-4431-A5EE-D9C9D8B93127}" destId="{6A394752-9827-4F26-B0B5-4BB08F3453E6}" srcOrd="3" destOrd="0" presId="urn:microsoft.com/office/officeart/2005/8/layout/cycle4#2"/>
    <dgm:cxn modelId="{651C0295-B6D6-4B7A-AB89-4F826D68C93C}" type="presParOf" srcId="{97570589-6135-4431-A5EE-D9C9D8B93127}" destId="{D887B6D6-17B0-4E3D-8998-79BA79A6571C}" srcOrd="4" destOrd="0" presId="urn:microsoft.com/office/officeart/2005/8/layout/cycle4#2"/>
    <dgm:cxn modelId="{9601E733-3204-40B7-B1AE-F71C6D924B43}" type="presParOf" srcId="{0EAC8D8E-5325-4F2C-9C30-6FE27C38CB17}" destId="{FE3374FA-97A7-4962-BF7F-F454FD523840}" srcOrd="2" destOrd="0" presId="urn:microsoft.com/office/officeart/2005/8/layout/cycle4#2"/>
    <dgm:cxn modelId="{2674CDE7-D8C2-41E5-BE07-83E680087498}" type="presParOf" srcId="{0EAC8D8E-5325-4F2C-9C30-6FE27C38CB17}" destId="{B4E61759-E925-4992-91D0-A1F0A67CE7E2}" srcOrd="3" destOrd="0" presId="urn:microsoft.com/office/officeart/2005/8/layout/cycle4#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36EBF-5F08-42C1-8954-1AFC8E0D537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5E32DD1-D04F-4FAE-8873-72E37267E1B0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新课引入激发兴趣</a:t>
          </a:r>
          <a:endParaRPr lang="zh-CN" altLang="en-US" sz="18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05BED8EF-B366-4A97-8B25-A1FEDB3D5698}" type="parTrans" cxnId="{05747196-F92E-4965-91E1-902BA44ACCED}">
      <dgm:prSet/>
      <dgm:spPr/>
      <dgm:t>
        <a:bodyPr/>
        <a:lstStyle/>
        <a:p>
          <a:endParaRPr lang="zh-CN" altLang="en-US"/>
        </a:p>
      </dgm:t>
    </dgm:pt>
    <dgm:pt modelId="{E96BAD71-3C1E-416B-BBCE-5D518C5E1612}" type="sibTrans" cxnId="{05747196-F92E-4965-91E1-902BA44ACCED}">
      <dgm:prSet/>
      <dgm:spPr/>
      <dgm:t>
        <a:bodyPr/>
        <a:lstStyle/>
        <a:p>
          <a:endParaRPr lang="zh-CN" altLang="en-US"/>
        </a:p>
      </dgm:t>
    </dgm:pt>
    <dgm:pt modelId="{B6150DA7-2418-4E80-869F-830F329CA703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自主学习为主认识氮气的性质</a:t>
          </a:r>
          <a:endParaRPr lang="zh-CN" altLang="en-US" sz="18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E93393AA-6933-4979-A8FE-018454AE07DB}" type="parTrans" cxnId="{20C092B6-38DD-4D15-A3B3-7C52BBB581D4}">
      <dgm:prSet/>
      <dgm:spPr/>
      <dgm:t>
        <a:bodyPr/>
        <a:lstStyle/>
        <a:p>
          <a:endParaRPr lang="zh-CN" altLang="en-US"/>
        </a:p>
      </dgm:t>
    </dgm:pt>
    <dgm:pt modelId="{429C49D3-13FF-40F3-8144-EF9C3170DB78}" type="sibTrans" cxnId="{20C092B6-38DD-4D15-A3B3-7C52BBB581D4}">
      <dgm:prSet/>
      <dgm:spPr/>
      <dgm:t>
        <a:bodyPr/>
        <a:lstStyle/>
        <a:p>
          <a:endParaRPr lang="zh-CN" altLang="en-US"/>
        </a:p>
      </dgm:t>
    </dgm:pt>
    <dgm:pt modelId="{4379A3F1-199A-4288-BE59-A2426517F31D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实验法研究一氧化氮、二氧化氮的性质</a:t>
          </a:r>
          <a:endParaRPr lang="zh-CN" altLang="en-US" sz="18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7EAA8ED1-2D77-43D6-898A-EBA5ABB95D2D}" type="parTrans" cxnId="{8D78A91B-F6A3-4982-8DBC-75385007517F}">
      <dgm:prSet/>
      <dgm:spPr/>
      <dgm:t>
        <a:bodyPr/>
        <a:lstStyle/>
        <a:p>
          <a:endParaRPr lang="zh-CN" altLang="en-US"/>
        </a:p>
      </dgm:t>
    </dgm:pt>
    <dgm:pt modelId="{14692594-FC03-4FA8-BDE2-EB5EA9092CEC}" type="sibTrans" cxnId="{8D78A91B-F6A3-4982-8DBC-75385007517F}">
      <dgm:prSet/>
      <dgm:spPr/>
      <dgm:t>
        <a:bodyPr/>
        <a:lstStyle/>
        <a:p>
          <a:endParaRPr lang="zh-CN" altLang="en-US"/>
        </a:p>
      </dgm:t>
    </dgm:pt>
    <dgm:pt modelId="{0EE33CBD-0215-43E8-A105-51E53EBB8AFB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了解氮氧化物对人类的意义</a:t>
          </a:r>
          <a:endParaRPr lang="zh-CN" altLang="en-US" sz="18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69ED92DA-4E94-46AD-82C0-999132E2B4E3}" type="parTrans" cxnId="{F6512F1D-1E4E-4FC3-93EF-5254BDDAD6CE}">
      <dgm:prSet/>
      <dgm:spPr/>
      <dgm:t>
        <a:bodyPr/>
        <a:lstStyle/>
        <a:p>
          <a:endParaRPr lang="zh-CN" altLang="en-US"/>
        </a:p>
      </dgm:t>
    </dgm:pt>
    <dgm:pt modelId="{CF8D284A-10E7-4EA5-9F0A-0B314CC62C51}" type="sibTrans" cxnId="{F6512F1D-1E4E-4FC3-93EF-5254BDDAD6CE}">
      <dgm:prSet/>
      <dgm:spPr/>
      <dgm:t>
        <a:bodyPr/>
        <a:lstStyle/>
        <a:p>
          <a:endParaRPr lang="zh-CN" altLang="en-US"/>
        </a:p>
      </dgm:t>
    </dgm:pt>
    <dgm:pt modelId="{056A77D0-066C-4E70-A278-8DE5AFBCF0CA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学习反馈</a:t>
          </a:r>
          <a:endParaRPr lang="zh-CN" altLang="en-US" sz="18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459959F5-6B70-42B4-AC88-D7938231CE89}" type="parTrans" cxnId="{7F9D0763-C49D-4829-AC1A-C63863BB31A7}">
      <dgm:prSet/>
      <dgm:spPr/>
      <dgm:t>
        <a:bodyPr/>
        <a:lstStyle/>
        <a:p>
          <a:endParaRPr lang="zh-CN" altLang="en-US"/>
        </a:p>
      </dgm:t>
    </dgm:pt>
    <dgm:pt modelId="{D71A15D8-1EBB-470D-9A61-17EC030C74A9}" type="sibTrans" cxnId="{7F9D0763-C49D-4829-AC1A-C63863BB31A7}">
      <dgm:prSet/>
      <dgm:spPr/>
      <dgm:t>
        <a:bodyPr/>
        <a:lstStyle/>
        <a:p>
          <a:endParaRPr lang="zh-CN" altLang="en-US"/>
        </a:p>
      </dgm:t>
    </dgm:pt>
    <dgm:pt modelId="{C443AA9B-5A69-4B9F-96B5-DCEA4EFFCF68}" type="pres">
      <dgm:prSet presAssocID="{CEB36EBF-5F08-42C1-8954-1AFC8E0D53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80DA08-1F64-424F-A624-55A9C8726F9D}" type="pres">
      <dgm:prSet presAssocID="{45E32DD1-D04F-4FAE-8873-72E37267E1B0}" presName="linNode" presStyleCnt="0"/>
      <dgm:spPr/>
    </dgm:pt>
    <dgm:pt modelId="{2EDEC6A7-5154-4D30-A5FF-F93E23DBFF84}" type="pres">
      <dgm:prSet presAssocID="{45E32DD1-D04F-4FAE-8873-72E37267E1B0}" presName="parentText" presStyleLbl="node1" presStyleIdx="0" presStyleCnt="5" custScaleX="2112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917821-7A67-4907-B2AC-97A7DE07EC34}" type="pres">
      <dgm:prSet presAssocID="{E96BAD71-3C1E-416B-BBCE-5D518C5E1612}" presName="sp" presStyleCnt="0"/>
      <dgm:spPr/>
    </dgm:pt>
    <dgm:pt modelId="{F1AD7075-C5F1-4722-8B1C-B8E28DC88261}" type="pres">
      <dgm:prSet presAssocID="{B6150DA7-2418-4E80-869F-830F329CA703}" presName="linNode" presStyleCnt="0"/>
      <dgm:spPr/>
    </dgm:pt>
    <dgm:pt modelId="{1DD70376-2B6B-4988-9819-79C0BF5AB373}" type="pres">
      <dgm:prSet presAssocID="{B6150DA7-2418-4E80-869F-830F329CA703}" presName="parentText" presStyleLbl="node1" presStyleIdx="1" presStyleCnt="5" custScaleX="2112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635B73-5229-4A66-8659-27E90C2E359F}" type="pres">
      <dgm:prSet presAssocID="{429C49D3-13FF-40F3-8144-EF9C3170DB78}" presName="sp" presStyleCnt="0"/>
      <dgm:spPr/>
    </dgm:pt>
    <dgm:pt modelId="{6F82930B-9135-482C-BC10-FB9FCAE35C71}" type="pres">
      <dgm:prSet presAssocID="{4379A3F1-199A-4288-BE59-A2426517F31D}" presName="linNode" presStyleCnt="0"/>
      <dgm:spPr/>
    </dgm:pt>
    <dgm:pt modelId="{EDF6C69E-7605-4C0A-93AA-93862A16845A}" type="pres">
      <dgm:prSet presAssocID="{4379A3F1-199A-4288-BE59-A2426517F31D}" presName="parentText" presStyleLbl="node1" presStyleIdx="2" presStyleCnt="5" custScaleX="2112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DE9887-2320-4BCE-9299-0D0B18B3AF77}" type="pres">
      <dgm:prSet presAssocID="{14692594-FC03-4FA8-BDE2-EB5EA9092CEC}" presName="sp" presStyleCnt="0"/>
      <dgm:spPr/>
    </dgm:pt>
    <dgm:pt modelId="{4EAA12B6-7B8C-41EB-83A8-3661D22B9663}" type="pres">
      <dgm:prSet presAssocID="{0EE33CBD-0215-43E8-A105-51E53EBB8AFB}" presName="linNode" presStyleCnt="0"/>
      <dgm:spPr/>
    </dgm:pt>
    <dgm:pt modelId="{C1AA0C34-E9E7-4C2D-9527-EB99D9B149BC}" type="pres">
      <dgm:prSet presAssocID="{0EE33CBD-0215-43E8-A105-51E53EBB8AFB}" presName="parentText" presStyleLbl="node1" presStyleIdx="3" presStyleCnt="5" custScaleX="2112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360607-A712-486B-877A-C2B75F572884}" type="pres">
      <dgm:prSet presAssocID="{CF8D284A-10E7-4EA5-9F0A-0B314CC62C51}" presName="sp" presStyleCnt="0"/>
      <dgm:spPr/>
    </dgm:pt>
    <dgm:pt modelId="{441D8C18-1289-4CBC-BE00-F0A93D87C66B}" type="pres">
      <dgm:prSet presAssocID="{056A77D0-066C-4E70-A278-8DE5AFBCF0CA}" presName="linNode" presStyleCnt="0"/>
      <dgm:spPr/>
    </dgm:pt>
    <dgm:pt modelId="{8BC47BD6-8289-4C83-88CD-9F6691289A51}" type="pres">
      <dgm:prSet presAssocID="{056A77D0-066C-4E70-A278-8DE5AFBCF0CA}" presName="parentText" presStyleLbl="node1" presStyleIdx="4" presStyleCnt="5" custScaleX="21128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747196-F92E-4965-91E1-902BA44ACCED}" srcId="{CEB36EBF-5F08-42C1-8954-1AFC8E0D537D}" destId="{45E32DD1-D04F-4FAE-8873-72E37267E1B0}" srcOrd="0" destOrd="0" parTransId="{05BED8EF-B366-4A97-8B25-A1FEDB3D5698}" sibTransId="{E96BAD71-3C1E-416B-BBCE-5D518C5E1612}"/>
    <dgm:cxn modelId="{B9C7FD7D-E858-4EFA-9758-09B2110EC660}" type="presOf" srcId="{B6150DA7-2418-4E80-869F-830F329CA703}" destId="{1DD70376-2B6B-4988-9819-79C0BF5AB373}" srcOrd="0" destOrd="0" presId="urn:microsoft.com/office/officeart/2005/8/layout/vList5"/>
    <dgm:cxn modelId="{8D78A91B-F6A3-4982-8DBC-75385007517F}" srcId="{CEB36EBF-5F08-42C1-8954-1AFC8E0D537D}" destId="{4379A3F1-199A-4288-BE59-A2426517F31D}" srcOrd="2" destOrd="0" parTransId="{7EAA8ED1-2D77-43D6-898A-EBA5ABB95D2D}" sibTransId="{14692594-FC03-4FA8-BDE2-EB5EA9092CEC}"/>
    <dgm:cxn modelId="{7F9D0763-C49D-4829-AC1A-C63863BB31A7}" srcId="{CEB36EBF-5F08-42C1-8954-1AFC8E0D537D}" destId="{056A77D0-066C-4E70-A278-8DE5AFBCF0CA}" srcOrd="4" destOrd="0" parTransId="{459959F5-6B70-42B4-AC88-D7938231CE89}" sibTransId="{D71A15D8-1EBB-470D-9A61-17EC030C74A9}"/>
    <dgm:cxn modelId="{4AB0C06E-64D6-45D8-81C4-4BBAA951A3D9}" type="presOf" srcId="{45E32DD1-D04F-4FAE-8873-72E37267E1B0}" destId="{2EDEC6A7-5154-4D30-A5FF-F93E23DBFF84}" srcOrd="0" destOrd="0" presId="urn:microsoft.com/office/officeart/2005/8/layout/vList5"/>
    <dgm:cxn modelId="{D31791F1-B5AD-4794-A83E-81A06D7A663C}" type="presOf" srcId="{4379A3F1-199A-4288-BE59-A2426517F31D}" destId="{EDF6C69E-7605-4C0A-93AA-93862A16845A}" srcOrd="0" destOrd="0" presId="urn:microsoft.com/office/officeart/2005/8/layout/vList5"/>
    <dgm:cxn modelId="{EA7BB0DF-F701-4DD0-AA5D-2F216907EAAB}" type="presOf" srcId="{CEB36EBF-5F08-42C1-8954-1AFC8E0D537D}" destId="{C443AA9B-5A69-4B9F-96B5-DCEA4EFFCF68}" srcOrd="0" destOrd="0" presId="urn:microsoft.com/office/officeart/2005/8/layout/vList5"/>
    <dgm:cxn modelId="{9BB6F44B-A359-4EF3-8FEE-084FAB9059CB}" type="presOf" srcId="{0EE33CBD-0215-43E8-A105-51E53EBB8AFB}" destId="{C1AA0C34-E9E7-4C2D-9527-EB99D9B149BC}" srcOrd="0" destOrd="0" presId="urn:microsoft.com/office/officeart/2005/8/layout/vList5"/>
    <dgm:cxn modelId="{F6512F1D-1E4E-4FC3-93EF-5254BDDAD6CE}" srcId="{CEB36EBF-5F08-42C1-8954-1AFC8E0D537D}" destId="{0EE33CBD-0215-43E8-A105-51E53EBB8AFB}" srcOrd="3" destOrd="0" parTransId="{69ED92DA-4E94-46AD-82C0-999132E2B4E3}" sibTransId="{CF8D284A-10E7-4EA5-9F0A-0B314CC62C51}"/>
    <dgm:cxn modelId="{C230D503-780A-492F-B13F-CAC673EF67CF}" type="presOf" srcId="{056A77D0-066C-4E70-A278-8DE5AFBCF0CA}" destId="{8BC47BD6-8289-4C83-88CD-9F6691289A51}" srcOrd="0" destOrd="0" presId="urn:microsoft.com/office/officeart/2005/8/layout/vList5"/>
    <dgm:cxn modelId="{20C092B6-38DD-4D15-A3B3-7C52BBB581D4}" srcId="{CEB36EBF-5F08-42C1-8954-1AFC8E0D537D}" destId="{B6150DA7-2418-4E80-869F-830F329CA703}" srcOrd="1" destOrd="0" parTransId="{E93393AA-6933-4979-A8FE-018454AE07DB}" sibTransId="{429C49D3-13FF-40F3-8144-EF9C3170DB78}"/>
    <dgm:cxn modelId="{4A8CE114-8F54-4444-9C05-BCD25B204F7E}" type="presParOf" srcId="{C443AA9B-5A69-4B9F-96B5-DCEA4EFFCF68}" destId="{0980DA08-1F64-424F-A624-55A9C8726F9D}" srcOrd="0" destOrd="0" presId="urn:microsoft.com/office/officeart/2005/8/layout/vList5"/>
    <dgm:cxn modelId="{9315C74C-8AF1-4126-9DEC-889F58C45E89}" type="presParOf" srcId="{0980DA08-1F64-424F-A624-55A9C8726F9D}" destId="{2EDEC6A7-5154-4D30-A5FF-F93E23DBFF84}" srcOrd="0" destOrd="0" presId="urn:microsoft.com/office/officeart/2005/8/layout/vList5"/>
    <dgm:cxn modelId="{8639B4C7-7ECA-4DC3-967B-093CC73D1E43}" type="presParOf" srcId="{C443AA9B-5A69-4B9F-96B5-DCEA4EFFCF68}" destId="{8E917821-7A67-4907-B2AC-97A7DE07EC34}" srcOrd="1" destOrd="0" presId="urn:microsoft.com/office/officeart/2005/8/layout/vList5"/>
    <dgm:cxn modelId="{687A44CB-C5F7-4AA9-A745-052DAF118A70}" type="presParOf" srcId="{C443AA9B-5A69-4B9F-96B5-DCEA4EFFCF68}" destId="{F1AD7075-C5F1-4722-8B1C-B8E28DC88261}" srcOrd="2" destOrd="0" presId="urn:microsoft.com/office/officeart/2005/8/layout/vList5"/>
    <dgm:cxn modelId="{A8C5D532-B08B-4CD3-ABE5-7E17436426EA}" type="presParOf" srcId="{F1AD7075-C5F1-4722-8B1C-B8E28DC88261}" destId="{1DD70376-2B6B-4988-9819-79C0BF5AB373}" srcOrd="0" destOrd="0" presId="urn:microsoft.com/office/officeart/2005/8/layout/vList5"/>
    <dgm:cxn modelId="{332C05BD-387E-40DD-9E1A-F22CF08E4C13}" type="presParOf" srcId="{C443AA9B-5A69-4B9F-96B5-DCEA4EFFCF68}" destId="{7C635B73-5229-4A66-8659-27E90C2E359F}" srcOrd="3" destOrd="0" presId="urn:microsoft.com/office/officeart/2005/8/layout/vList5"/>
    <dgm:cxn modelId="{5FF6B2BD-AB79-4E6A-833A-F2DABC5C72A5}" type="presParOf" srcId="{C443AA9B-5A69-4B9F-96B5-DCEA4EFFCF68}" destId="{6F82930B-9135-482C-BC10-FB9FCAE35C71}" srcOrd="4" destOrd="0" presId="urn:microsoft.com/office/officeart/2005/8/layout/vList5"/>
    <dgm:cxn modelId="{FCE8A6FC-2D0D-4540-9139-1807494139CD}" type="presParOf" srcId="{6F82930B-9135-482C-BC10-FB9FCAE35C71}" destId="{EDF6C69E-7605-4C0A-93AA-93862A16845A}" srcOrd="0" destOrd="0" presId="urn:microsoft.com/office/officeart/2005/8/layout/vList5"/>
    <dgm:cxn modelId="{FBD0D66D-8CF3-4EDC-87E4-A5590114F2BC}" type="presParOf" srcId="{C443AA9B-5A69-4B9F-96B5-DCEA4EFFCF68}" destId="{3ADE9887-2320-4BCE-9299-0D0B18B3AF77}" srcOrd="5" destOrd="0" presId="urn:microsoft.com/office/officeart/2005/8/layout/vList5"/>
    <dgm:cxn modelId="{509777E8-371F-4279-9F04-CBEE21AF586F}" type="presParOf" srcId="{C443AA9B-5A69-4B9F-96B5-DCEA4EFFCF68}" destId="{4EAA12B6-7B8C-41EB-83A8-3661D22B9663}" srcOrd="6" destOrd="0" presId="urn:microsoft.com/office/officeart/2005/8/layout/vList5"/>
    <dgm:cxn modelId="{FC58EDAC-EF3D-4A3F-A1A6-604A05E30707}" type="presParOf" srcId="{4EAA12B6-7B8C-41EB-83A8-3661D22B9663}" destId="{C1AA0C34-E9E7-4C2D-9527-EB99D9B149BC}" srcOrd="0" destOrd="0" presId="urn:microsoft.com/office/officeart/2005/8/layout/vList5"/>
    <dgm:cxn modelId="{F801B565-EB6A-4A70-B29D-73EDA2CC8718}" type="presParOf" srcId="{C443AA9B-5A69-4B9F-96B5-DCEA4EFFCF68}" destId="{3F360607-A712-486B-877A-C2B75F572884}" srcOrd="7" destOrd="0" presId="urn:microsoft.com/office/officeart/2005/8/layout/vList5"/>
    <dgm:cxn modelId="{CCA2C826-6271-47A3-A2F7-24E6DEFEA98D}" type="presParOf" srcId="{C443AA9B-5A69-4B9F-96B5-DCEA4EFFCF68}" destId="{441D8C18-1289-4CBC-BE00-F0A93D87C66B}" srcOrd="8" destOrd="0" presId="urn:microsoft.com/office/officeart/2005/8/layout/vList5"/>
    <dgm:cxn modelId="{279A6A8E-637E-4C67-90F6-EFDB923EC8B2}" type="presParOf" srcId="{441D8C18-1289-4CBC-BE00-F0A93D87C66B}" destId="{8BC47BD6-8289-4C83-88CD-9F6691289A5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2A726-5FF8-4576-BD6F-5C904234B3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94B2D5A-0623-4746-9B9A-3EF8E292EA4F}">
      <dgm:prSet phldrT="[文本]" custT="1"/>
      <dgm:spPr>
        <a:solidFill>
          <a:srgbClr val="8CC448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基于对</a:t>
          </a:r>
          <a:r>
            <a:rPr lang="en-US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PCK</a:t>
          </a:r>
          <a:r>
            <a:rPr 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理论的学习、认识和实践研究，更加地关注了对学生化学学科学习方法的指导，例如实验研究的方法、实验设计的方法、新课程倡导的自主合作学习方法的培养。引导学生学会学习化学，并应用化学知识解决实际生活中的问题</a:t>
          </a:r>
          <a:r>
            <a:rPr lang="zh-CN" altLang="en-US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。</a:t>
          </a:r>
          <a:endParaRPr lang="zh-CN" altLang="en-US" sz="14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04BE5BEE-2C8E-45AA-B4DF-5BB71F4CCEA6}" type="parTrans" cxnId="{7DB627F7-5919-4982-9114-EEB91FD9BB35}">
      <dgm:prSet/>
      <dgm:spPr/>
      <dgm:t>
        <a:bodyPr/>
        <a:lstStyle/>
        <a:p>
          <a:endParaRPr lang="zh-CN" altLang="en-US"/>
        </a:p>
      </dgm:t>
    </dgm:pt>
    <dgm:pt modelId="{37ACFDDC-F884-4527-9CCA-062A9A096EB5}" type="sibTrans" cxnId="{7DB627F7-5919-4982-9114-EEB91FD9BB35}">
      <dgm:prSet/>
      <dgm:spPr/>
      <dgm:t>
        <a:bodyPr/>
        <a:lstStyle/>
        <a:p>
          <a:endParaRPr lang="zh-CN" altLang="en-US"/>
        </a:p>
      </dgm:t>
    </dgm:pt>
    <dgm:pt modelId="{07F4B5C9-438A-4F58-B97F-371D82092881}">
      <dgm:prSet phldrT="[文本]" custT="1"/>
      <dgm:spPr>
        <a:solidFill>
          <a:srgbClr val="8CC448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zh-CN" altLang="en-US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学生在这样的指导下，学习兴趣提高，有了明确的任务，受到正确的引导，经历了完整的思维过程，归纳整理了系统的学科知识，提高了探索科学奥秘的能力。</a:t>
          </a:r>
          <a:endParaRPr lang="zh-CN" altLang="en-US" sz="14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2C145474-C933-40D1-858D-6B12B6C889B5}" type="parTrans" cxnId="{416B2A7B-0A95-4D7D-9A6C-8DDE8BDEB58B}">
      <dgm:prSet/>
      <dgm:spPr/>
      <dgm:t>
        <a:bodyPr/>
        <a:lstStyle/>
        <a:p>
          <a:endParaRPr lang="zh-CN" altLang="en-US"/>
        </a:p>
      </dgm:t>
    </dgm:pt>
    <dgm:pt modelId="{17A23CAD-3C38-418D-BF5D-0C00D2A7F58C}" type="sibTrans" cxnId="{416B2A7B-0A95-4D7D-9A6C-8DDE8BDEB58B}">
      <dgm:prSet/>
      <dgm:spPr/>
      <dgm:t>
        <a:bodyPr/>
        <a:lstStyle/>
        <a:p>
          <a:endParaRPr lang="zh-CN" altLang="en-US"/>
        </a:p>
      </dgm:t>
    </dgm:pt>
    <dgm:pt modelId="{DD1A6111-F6BC-446B-9BA8-C06278279A2C}" type="pres">
      <dgm:prSet presAssocID="{57D2A726-5FF8-4576-BD6F-5C904234B3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8DEE265-894B-4C49-9DFC-74735F6A04B7}" type="pres">
      <dgm:prSet presAssocID="{994B2D5A-0623-4746-9B9A-3EF8E292EA4F}" presName="parentLin" presStyleCnt="0"/>
      <dgm:spPr/>
    </dgm:pt>
    <dgm:pt modelId="{8EC0C9ED-CA78-4B32-9CEE-29A6F30FFE6E}" type="pres">
      <dgm:prSet presAssocID="{994B2D5A-0623-4746-9B9A-3EF8E292EA4F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E03A517-7249-4FC9-B510-D28D751B803A}" type="pres">
      <dgm:prSet presAssocID="{994B2D5A-0623-4746-9B9A-3EF8E292EA4F}" presName="parentText" presStyleLbl="node1" presStyleIdx="0" presStyleCnt="2" custScaleX="128005" custScaleY="22052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3A9AB3-C64E-4C24-BFE6-8D70F232ACEE}" type="pres">
      <dgm:prSet presAssocID="{994B2D5A-0623-4746-9B9A-3EF8E292EA4F}" presName="negativeSpace" presStyleCnt="0"/>
      <dgm:spPr/>
    </dgm:pt>
    <dgm:pt modelId="{024953A4-4655-4BCC-820D-3293723BB38B}" type="pres">
      <dgm:prSet presAssocID="{994B2D5A-0623-4746-9B9A-3EF8E292EA4F}" presName="childText" presStyleLbl="conFgAcc1" presStyleIdx="0" presStyleCnt="2" custScaleY="88769">
        <dgm:presLayoutVars>
          <dgm:bulletEnabled val="1"/>
        </dgm:presLayoutVars>
      </dgm:prSet>
      <dgm:spPr>
        <a:solidFill>
          <a:srgbClr val="42CA59">
            <a:alpha val="90000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zh-CN" altLang="en-US"/>
        </a:p>
      </dgm:t>
    </dgm:pt>
    <dgm:pt modelId="{B1DF69E0-5051-446D-B04A-D75718EB3A24}" type="pres">
      <dgm:prSet presAssocID="{37ACFDDC-F884-4527-9CCA-062A9A096EB5}" presName="spaceBetweenRectangles" presStyleCnt="0"/>
      <dgm:spPr/>
    </dgm:pt>
    <dgm:pt modelId="{321B07BD-D3BC-4F00-BB33-3C31756CAEA2}" type="pres">
      <dgm:prSet presAssocID="{07F4B5C9-438A-4F58-B97F-371D82092881}" presName="parentLin" presStyleCnt="0"/>
      <dgm:spPr/>
    </dgm:pt>
    <dgm:pt modelId="{743B1B8A-EEFF-4717-A129-4377DB36863E}" type="pres">
      <dgm:prSet presAssocID="{07F4B5C9-438A-4F58-B97F-371D82092881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68BE838B-3167-46BF-AB82-2D82EBFBCF84}" type="pres">
      <dgm:prSet presAssocID="{07F4B5C9-438A-4F58-B97F-371D82092881}" presName="parentText" presStyleLbl="node1" presStyleIdx="1" presStyleCnt="2" custScaleX="127722" custScaleY="22399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377520-1A69-4E35-8909-D58E3CBBB2FF}" type="pres">
      <dgm:prSet presAssocID="{07F4B5C9-438A-4F58-B97F-371D82092881}" presName="negativeSpace" presStyleCnt="0"/>
      <dgm:spPr/>
    </dgm:pt>
    <dgm:pt modelId="{4CE77D91-B092-4902-A3A7-B1885CFEFC38}" type="pres">
      <dgm:prSet presAssocID="{07F4B5C9-438A-4F58-B97F-371D82092881}" presName="childText" presStyleLbl="conFgAcc1" presStyleIdx="1" presStyleCnt="2" custScaleY="103170">
        <dgm:presLayoutVars>
          <dgm:bulletEnabled val="1"/>
        </dgm:presLayoutVars>
      </dgm:prSet>
      <dgm:spPr>
        <a:solidFill>
          <a:srgbClr val="42CA59">
            <a:alpha val="90000"/>
          </a:srgb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zh-CN" altLang="en-US"/>
        </a:p>
      </dgm:t>
    </dgm:pt>
  </dgm:ptLst>
  <dgm:cxnLst>
    <dgm:cxn modelId="{416B2A7B-0A95-4D7D-9A6C-8DDE8BDEB58B}" srcId="{57D2A726-5FF8-4576-BD6F-5C904234B3FE}" destId="{07F4B5C9-438A-4F58-B97F-371D82092881}" srcOrd="1" destOrd="0" parTransId="{2C145474-C933-40D1-858D-6B12B6C889B5}" sibTransId="{17A23CAD-3C38-418D-BF5D-0C00D2A7F58C}"/>
    <dgm:cxn modelId="{2D4BA5C4-349A-4B84-9129-9A3C319A5DDC}" type="presOf" srcId="{994B2D5A-0623-4746-9B9A-3EF8E292EA4F}" destId="{1E03A517-7249-4FC9-B510-D28D751B803A}" srcOrd="1" destOrd="0" presId="urn:microsoft.com/office/officeart/2005/8/layout/list1"/>
    <dgm:cxn modelId="{870FA328-CE4C-46BA-B298-867EE1765E80}" type="presOf" srcId="{07F4B5C9-438A-4F58-B97F-371D82092881}" destId="{68BE838B-3167-46BF-AB82-2D82EBFBCF84}" srcOrd="1" destOrd="0" presId="urn:microsoft.com/office/officeart/2005/8/layout/list1"/>
    <dgm:cxn modelId="{8B92BC96-736D-4590-A1F6-398E424E8DC4}" type="presOf" srcId="{57D2A726-5FF8-4576-BD6F-5C904234B3FE}" destId="{DD1A6111-F6BC-446B-9BA8-C06278279A2C}" srcOrd="0" destOrd="0" presId="urn:microsoft.com/office/officeart/2005/8/layout/list1"/>
    <dgm:cxn modelId="{9FA20CF8-9310-4546-8962-6F3674EC39B0}" type="presOf" srcId="{07F4B5C9-438A-4F58-B97F-371D82092881}" destId="{743B1B8A-EEFF-4717-A129-4377DB36863E}" srcOrd="0" destOrd="0" presId="urn:microsoft.com/office/officeart/2005/8/layout/list1"/>
    <dgm:cxn modelId="{FDD96CDA-F05A-41EE-A844-A55EA913225C}" type="presOf" srcId="{994B2D5A-0623-4746-9B9A-3EF8E292EA4F}" destId="{8EC0C9ED-CA78-4B32-9CEE-29A6F30FFE6E}" srcOrd="0" destOrd="0" presId="urn:microsoft.com/office/officeart/2005/8/layout/list1"/>
    <dgm:cxn modelId="{7DB627F7-5919-4982-9114-EEB91FD9BB35}" srcId="{57D2A726-5FF8-4576-BD6F-5C904234B3FE}" destId="{994B2D5A-0623-4746-9B9A-3EF8E292EA4F}" srcOrd="0" destOrd="0" parTransId="{04BE5BEE-2C8E-45AA-B4DF-5BB71F4CCEA6}" sibTransId="{37ACFDDC-F884-4527-9CCA-062A9A096EB5}"/>
    <dgm:cxn modelId="{266B8066-F802-4485-B600-EA364C806B64}" type="presParOf" srcId="{DD1A6111-F6BC-446B-9BA8-C06278279A2C}" destId="{48DEE265-894B-4C49-9DFC-74735F6A04B7}" srcOrd="0" destOrd="0" presId="urn:microsoft.com/office/officeart/2005/8/layout/list1"/>
    <dgm:cxn modelId="{4DE669B8-2EAD-49E5-8F94-7D914DB5E78C}" type="presParOf" srcId="{48DEE265-894B-4C49-9DFC-74735F6A04B7}" destId="{8EC0C9ED-CA78-4B32-9CEE-29A6F30FFE6E}" srcOrd="0" destOrd="0" presId="urn:microsoft.com/office/officeart/2005/8/layout/list1"/>
    <dgm:cxn modelId="{6C48C4CE-F920-4A22-A874-7A9EB623E21D}" type="presParOf" srcId="{48DEE265-894B-4C49-9DFC-74735F6A04B7}" destId="{1E03A517-7249-4FC9-B510-D28D751B803A}" srcOrd="1" destOrd="0" presId="urn:microsoft.com/office/officeart/2005/8/layout/list1"/>
    <dgm:cxn modelId="{9F397361-4B7A-4D3D-896C-ABB6544A5587}" type="presParOf" srcId="{DD1A6111-F6BC-446B-9BA8-C06278279A2C}" destId="{623A9AB3-C64E-4C24-BFE6-8D70F232ACEE}" srcOrd="1" destOrd="0" presId="urn:microsoft.com/office/officeart/2005/8/layout/list1"/>
    <dgm:cxn modelId="{2CA5D460-17BE-4437-9B21-83A6A5C83E52}" type="presParOf" srcId="{DD1A6111-F6BC-446B-9BA8-C06278279A2C}" destId="{024953A4-4655-4BCC-820D-3293723BB38B}" srcOrd="2" destOrd="0" presId="urn:microsoft.com/office/officeart/2005/8/layout/list1"/>
    <dgm:cxn modelId="{3FCAEB2B-38C6-483A-A204-7AF74F5BB671}" type="presParOf" srcId="{DD1A6111-F6BC-446B-9BA8-C06278279A2C}" destId="{B1DF69E0-5051-446D-B04A-D75718EB3A24}" srcOrd="3" destOrd="0" presId="urn:microsoft.com/office/officeart/2005/8/layout/list1"/>
    <dgm:cxn modelId="{482AD81A-732B-4316-8052-0A2E2F55C845}" type="presParOf" srcId="{DD1A6111-F6BC-446B-9BA8-C06278279A2C}" destId="{321B07BD-D3BC-4F00-BB33-3C31756CAEA2}" srcOrd="4" destOrd="0" presId="urn:microsoft.com/office/officeart/2005/8/layout/list1"/>
    <dgm:cxn modelId="{7FFB0A07-BA5F-46CA-9B54-0EB1A6978265}" type="presParOf" srcId="{321B07BD-D3BC-4F00-BB33-3C31756CAEA2}" destId="{743B1B8A-EEFF-4717-A129-4377DB36863E}" srcOrd="0" destOrd="0" presId="urn:microsoft.com/office/officeart/2005/8/layout/list1"/>
    <dgm:cxn modelId="{BD60842E-5A84-4CE7-87FA-D6C4C36A185E}" type="presParOf" srcId="{321B07BD-D3BC-4F00-BB33-3C31756CAEA2}" destId="{68BE838B-3167-46BF-AB82-2D82EBFBCF84}" srcOrd="1" destOrd="0" presId="urn:microsoft.com/office/officeart/2005/8/layout/list1"/>
    <dgm:cxn modelId="{77DE1E23-47BD-45A9-A22E-B190BB5F1992}" type="presParOf" srcId="{DD1A6111-F6BC-446B-9BA8-C06278279A2C}" destId="{02377520-1A69-4E35-8909-D58E3CBBB2FF}" srcOrd="5" destOrd="0" presId="urn:microsoft.com/office/officeart/2005/8/layout/list1"/>
    <dgm:cxn modelId="{DE906F9F-5968-4541-989F-2FA75417E496}" type="presParOf" srcId="{DD1A6111-F6BC-446B-9BA8-C06278279A2C}" destId="{4CE77D91-B092-4902-A3A7-B1885CFEFC38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B2C48-E2BA-44BF-A33D-891A3C5D0478}">
      <dsp:nvSpPr>
        <dsp:cNvPr id="0" name=""/>
        <dsp:cNvSpPr/>
      </dsp:nvSpPr>
      <dsp:spPr>
        <a:xfrm>
          <a:off x="3792473" y="2538507"/>
          <a:ext cx="1844151" cy="1194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元素观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转化观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71959" y="2863396"/>
        <a:ext cx="1238423" cy="843462"/>
      </dsp:txXfrm>
    </dsp:sp>
    <dsp:sp modelId="{E8220F30-DE1D-4F2C-95F4-2D1397C79FFC}">
      <dsp:nvSpPr>
        <dsp:cNvPr id="0" name=""/>
        <dsp:cNvSpPr/>
      </dsp:nvSpPr>
      <dsp:spPr>
        <a:xfrm>
          <a:off x="1233804" y="212786"/>
          <a:ext cx="1616432" cy="161643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硅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07246" y="686228"/>
        <a:ext cx="1142990" cy="1142990"/>
      </dsp:txXfrm>
    </dsp:sp>
    <dsp:sp modelId="{0FC3EAD9-0BED-4E9D-98EC-74D614F08912}">
      <dsp:nvSpPr>
        <dsp:cNvPr id="0" name=""/>
        <dsp:cNvSpPr/>
      </dsp:nvSpPr>
      <dsp:spPr>
        <a:xfrm rot="5400000">
          <a:off x="2924898" y="212786"/>
          <a:ext cx="1616432" cy="1616432"/>
        </a:xfrm>
        <a:prstGeom prst="pieWedge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氯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924898" y="686228"/>
        <a:ext cx="1142990" cy="1142990"/>
      </dsp:txXfrm>
    </dsp:sp>
    <dsp:sp modelId="{FC047892-A9BB-4387-ABA0-77DCC6FD4ECB}">
      <dsp:nvSpPr>
        <dsp:cNvPr id="0" name=""/>
        <dsp:cNvSpPr/>
      </dsp:nvSpPr>
      <dsp:spPr>
        <a:xfrm rot="10800000">
          <a:off x="3100637" y="2069856"/>
          <a:ext cx="1616432" cy="1616432"/>
        </a:xfrm>
        <a:prstGeom prst="pieWedge">
          <a:avLst/>
        </a:prstGeom>
        <a:gradFill rotWithShape="0">
          <a:gsLst>
            <a:gs pos="0">
              <a:schemeClr val="accent5">
                <a:hueOff val="-8653377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7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7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氮元素及其化合物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3100637" y="2069856"/>
        <a:ext cx="1142990" cy="1142990"/>
      </dsp:txXfrm>
    </dsp:sp>
    <dsp:sp modelId="{6A394752-9827-4F26-B0B5-4BB08F3453E6}">
      <dsp:nvSpPr>
        <dsp:cNvPr id="0" name=""/>
        <dsp:cNvSpPr/>
      </dsp:nvSpPr>
      <dsp:spPr>
        <a:xfrm rot="16200000">
          <a:off x="1233804" y="1903881"/>
          <a:ext cx="1616432" cy="1616432"/>
        </a:xfrm>
        <a:prstGeom prst="pieWedge">
          <a:avLst/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硫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1707246" y="1903881"/>
        <a:ext cx="1142990" cy="1142990"/>
      </dsp:txXfrm>
    </dsp:sp>
    <dsp:sp modelId="{FE3374FA-97A7-4962-BF7F-F454FD523840}">
      <dsp:nvSpPr>
        <dsp:cNvPr id="0" name=""/>
        <dsp:cNvSpPr/>
      </dsp:nvSpPr>
      <dsp:spPr>
        <a:xfrm>
          <a:off x="2608518" y="1530571"/>
          <a:ext cx="558098" cy="48530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61759-E925-4992-91D0-A1F0A67CE7E2}">
      <dsp:nvSpPr>
        <dsp:cNvPr id="0" name=""/>
        <dsp:cNvSpPr/>
      </dsp:nvSpPr>
      <dsp:spPr>
        <a:xfrm rot="10800000">
          <a:off x="2608518" y="1717226"/>
          <a:ext cx="558098" cy="48530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B2C48-E2BA-44BF-A33D-891A3C5D0478}">
      <dsp:nvSpPr>
        <dsp:cNvPr id="0" name=""/>
        <dsp:cNvSpPr/>
      </dsp:nvSpPr>
      <dsp:spPr>
        <a:xfrm>
          <a:off x="3820010" y="2551124"/>
          <a:ext cx="1853316" cy="1200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元素观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转化观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402377" y="2877628"/>
        <a:ext cx="1244577" cy="847652"/>
      </dsp:txXfrm>
    </dsp:sp>
    <dsp:sp modelId="{E8220F30-DE1D-4F2C-95F4-2D1397C79FFC}">
      <dsp:nvSpPr>
        <dsp:cNvPr id="0" name=""/>
        <dsp:cNvSpPr/>
      </dsp:nvSpPr>
      <dsp:spPr>
        <a:xfrm>
          <a:off x="1248625" y="213844"/>
          <a:ext cx="1624465" cy="162446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硅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24420" y="689639"/>
        <a:ext cx="1148670" cy="1148670"/>
      </dsp:txXfrm>
    </dsp:sp>
    <dsp:sp modelId="{0FC3EAD9-0BED-4E9D-98EC-74D614F08912}">
      <dsp:nvSpPr>
        <dsp:cNvPr id="0" name=""/>
        <dsp:cNvSpPr/>
      </dsp:nvSpPr>
      <dsp:spPr>
        <a:xfrm rot="5400000">
          <a:off x="2948124" y="213844"/>
          <a:ext cx="1624465" cy="1624465"/>
        </a:xfrm>
        <a:prstGeom prst="pieWedge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氯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-5400000">
        <a:off x="2948124" y="689639"/>
        <a:ext cx="1148670" cy="1148670"/>
      </dsp:txXfrm>
    </dsp:sp>
    <dsp:sp modelId="{FC047892-A9BB-4387-ABA0-77DCC6FD4ECB}">
      <dsp:nvSpPr>
        <dsp:cNvPr id="0" name=""/>
        <dsp:cNvSpPr/>
      </dsp:nvSpPr>
      <dsp:spPr>
        <a:xfrm rot="10800000">
          <a:off x="3124735" y="2080143"/>
          <a:ext cx="1624465" cy="1624465"/>
        </a:xfrm>
        <a:prstGeom prst="pieWedge">
          <a:avLst/>
        </a:prstGeom>
        <a:gradFill rotWithShape="0">
          <a:gsLst>
            <a:gs pos="0">
              <a:schemeClr val="accent5">
                <a:hueOff val="-8653377"/>
                <a:satOff val="4617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8653377"/>
                <a:satOff val="4617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8653377"/>
                <a:satOff val="4617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氮元素及其化合物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10800000">
        <a:off x="3124735" y="2080143"/>
        <a:ext cx="1148670" cy="1148670"/>
      </dsp:txXfrm>
    </dsp:sp>
    <dsp:sp modelId="{6A394752-9827-4F26-B0B5-4BB08F3453E6}">
      <dsp:nvSpPr>
        <dsp:cNvPr id="0" name=""/>
        <dsp:cNvSpPr/>
      </dsp:nvSpPr>
      <dsp:spPr>
        <a:xfrm rot="16200000">
          <a:off x="1248625" y="1913343"/>
          <a:ext cx="1624465" cy="1624465"/>
        </a:xfrm>
        <a:prstGeom prst="pieWedge">
          <a:avLst/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5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硫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 rot="5400000">
        <a:off x="1724420" y="1913343"/>
        <a:ext cx="1148670" cy="1148670"/>
      </dsp:txXfrm>
    </dsp:sp>
    <dsp:sp modelId="{FE3374FA-97A7-4962-BF7F-F454FD523840}">
      <dsp:nvSpPr>
        <dsp:cNvPr id="0" name=""/>
        <dsp:cNvSpPr/>
      </dsp:nvSpPr>
      <dsp:spPr>
        <a:xfrm>
          <a:off x="2630171" y="1538177"/>
          <a:ext cx="560872" cy="48771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61759-E925-4992-91D0-A1F0A67CE7E2}">
      <dsp:nvSpPr>
        <dsp:cNvPr id="0" name=""/>
        <dsp:cNvSpPr/>
      </dsp:nvSpPr>
      <dsp:spPr>
        <a:xfrm rot="10800000">
          <a:off x="2630171" y="1725760"/>
          <a:ext cx="560872" cy="48771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EC6A7-5154-4D30-A5FF-F93E23DBFF84}">
      <dsp:nvSpPr>
        <dsp:cNvPr id="0" name=""/>
        <dsp:cNvSpPr/>
      </dsp:nvSpPr>
      <dsp:spPr>
        <a:xfrm>
          <a:off x="682226" y="1547"/>
          <a:ext cx="4335204" cy="676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新课引入激发兴趣</a:t>
          </a:r>
          <a:endParaRPr lang="zh-CN" altLang="en-US" sz="18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15259" y="34580"/>
        <a:ext cx="4269138" cy="610624"/>
      </dsp:txXfrm>
    </dsp:sp>
    <dsp:sp modelId="{1DD70376-2B6B-4988-9819-79C0BF5AB373}">
      <dsp:nvSpPr>
        <dsp:cNvPr id="0" name=""/>
        <dsp:cNvSpPr/>
      </dsp:nvSpPr>
      <dsp:spPr>
        <a:xfrm>
          <a:off x="682226" y="712072"/>
          <a:ext cx="4335204" cy="676690"/>
        </a:xfrm>
        <a:prstGeom prst="roundRect">
          <a:avLst/>
        </a:prstGeom>
        <a:solidFill>
          <a:schemeClr val="accent5">
            <a:hueOff val="-3245016"/>
            <a:satOff val="1732"/>
            <a:lumOff val="-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自主学习为主认识氮气的性质</a:t>
          </a:r>
          <a:endParaRPr lang="zh-CN" altLang="en-US" sz="18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15259" y="745105"/>
        <a:ext cx="4269138" cy="610624"/>
      </dsp:txXfrm>
    </dsp:sp>
    <dsp:sp modelId="{EDF6C69E-7605-4C0A-93AA-93862A16845A}">
      <dsp:nvSpPr>
        <dsp:cNvPr id="0" name=""/>
        <dsp:cNvSpPr/>
      </dsp:nvSpPr>
      <dsp:spPr>
        <a:xfrm>
          <a:off x="682226" y="1422598"/>
          <a:ext cx="4335204" cy="676690"/>
        </a:xfrm>
        <a:prstGeom prst="roundRect">
          <a:avLst/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实验法研究一氧化氮、二氧化氮的性质</a:t>
          </a:r>
          <a:endParaRPr lang="zh-CN" altLang="en-US" sz="18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15259" y="1455631"/>
        <a:ext cx="4269138" cy="610624"/>
      </dsp:txXfrm>
    </dsp:sp>
    <dsp:sp modelId="{C1AA0C34-E9E7-4C2D-9527-EB99D9B149BC}">
      <dsp:nvSpPr>
        <dsp:cNvPr id="0" name=""/>
        <dsp:cNvSpPr/>
      </dsp:nvSpPr>
      <dsp:spPr>
        <a:xfrm>
          <a:off x="682226" y="2133123"/>
          <a:ext cx="4335204" cy="676690"/>
        </a:xfrm>
        <a:prstGeom prst="roundRect">
          <a:avLst/>
        </a:prstGeom>
        <a:solidFill>
          <a:schemeClr val="accent5">
            <a:hueOff val="-9735049"/>
            <a:satOff val="5195"/>
            <a:lumOff val="-2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了解氮氧化物对人类的意义</a:t>
          </a:r>
          <a:endParaRPr lang="zh-CN" altLang="en-US" sz="18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15259" y="2166156"/>
        <a:ext cx="4269138" cy="610624"/>
      </dsp:txXfrm>
    </dsp:sp>
    <dsp:sp modelId="{8BC47BD6-8289-4C83-88CD-9F6691289A51}">
      <dsp:nvSpPr>
        <dsp:cNvPr id="0" name=""/>
        <dsp:cNvSpPr/>
      </dsp:nvSpPr>
      <dsp:spPr>
        <a:xfrm>
          <a:off x="682226" y="2843648"/>
          <a:ext cx="4335204" cy="676690"/>
        </a:xfrm>
        <a:prstGeom prst="round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学习反馈</a:t>
          </a:r>
          <a:endParaRPr lang="zh-CN" altLang="en-US" sz="18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715259" y="2876681"/>
        <a:ext cx="4269138" cy="610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953A4-4655-4BCC-820D-3293723BB38B}">
      <dsp:nvSpPr>
        <dsp:cNvPr id="0" name=""/>
        <dsp:cNvSpPr/>
      </dsp:nvSpPr>
      <dsp:spPr>
        <a:xfrm>
          <a:off x="0" y="1436832"/>
          <a:ext cx="4654660" cy="626354"/>
        </a:xfrm>
        <a:prstGeom prst="rect">
          <a:avLst/>
        </a:prstGeom>
        <a:solidFill>
          <a:srgbClr val="42CA59">
            <a:alpha val="90000"/>
          </a:srgb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3A517-7249-4FC9-B510-D28D751B803A}">
      <dsp:nvSpPr>
        <dsp:cNvPr id="0" name=""/>
        <dsp:cNvSpPr/>
      </dsp:nvSpPr>
      <dsp:spPr>
        <a:xfrm>
          <a:off x="232733" y="27365"/>
          <a:ext cx="4170738" cy="1822746"/>
        </a:xfrm>
        <a:prstGeom prst="roundRect">
          <a:avLst/>
        </a:prstGeom>
        <a:solidFill>
          <a:srgbClr val="8CC448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55" tIns="0" rIns="12315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基于对</a:t>
          </a:r>
          <a:r>
            <a:rPr lang="en-US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PCK</a:t>
          </a:r>
          <a:r>
            <a:rPr lang="zh-CN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理论的学习、认识和实践研究，更加地关注了对学生化学学科学习方法的指导，例如实验研究的方法、实验设计的方法、新课程倡导的自主合作学习方法的培养。引导学生学会学习化学，并应用化学知识解决实际生活中的问题</a:t>
          </a:r>
          <a:r>
            <a:rPr lang="zh-CN" altLang="en-US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。</a:t>
          </a:r>
          <a:endParaRPr lang="zh-CN" altLang="en-US" sz="1400" b="1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21712" y="116344"/>
        <a:ext cx="3992780" cy="1644788"/>
      </dsp:txXfrm>
    </dsp:sp>
    <dsp:sp modelId="{4CE77D91-B092-4902-A3A7-B1885CFEFC38}">
      <dsp:nvSpPr>
        <dsp:cNvPr id="0" name=""/>
        <dsp:cNvSpPr/>
      </dsp:nvSpPr>
      <dsp:spPr>
        <a:xfrm>
          <a:off x="0" y="3652550"/>
          <a:ext cx="4654660" cy="727967"/>
        </a:xfrm>
        <a:prstGeom prst="rect">
          <a:avLst/>
        </a:prstGeom>
        <a:solidFill>
          <a:srgbClr val="42CA59">
            <a:alpha val="90000"/>
          </a:srgb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E838B-3167-46BF-AB82-2D82EBFBCF84}">
      <dsp:nvSpPr>
        <dsp:cNvPr id="0" name=""/>
        <dsp:cNvSpPr/>
      </dsp:nvSpPr>
      <dsp:spPr>
        <a:xfrm>
          <a:off x="232733" y="2214386"/>
          <a:ext cx="4161517" cy="1851444"/>
        </a:xfrm>
        <a:prstGeom prst="roundRect">
          <a:avLst/>
        </a:prstGeom>
        <a:solidFill>
          <a:srgbClr val="8CC448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55" tIns="0" rIns="1231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学生在这样的指导下，学习兴趣提高，有了明确的任务，受到正确的引导，经历了完整的思维过程，归纳整理了系统的学科知识，提高了探索科学奥秘的能力。</a:t>
          </a:r>
          <a:endParaRPr lang="zh-CN" altLang="en-US" sz="140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23113" y="2304766"/>
        <a:ext cx="3980757" cy="167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BF9B47-4DA5-4C9E-AA3B-BDF25CD3CB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8566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AC27-298B-411E-BD1A-50C0CCD1A1B7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8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136D-29A9-4740-B70E-CE5A2481347E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9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4746A-F693-4DF4-AD62-9BBE4266FDE9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99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699E65E5-0656-4A4D-993B-0551CAFD7D79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8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B0128-5C4E-4C4E-9445-E6BED9A507FF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1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61EC8-7C1D-4E15-AC27-AB18BF8C9B2B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ADE2-5096-45C8-9F3A-E4F73CB81F84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79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DC3D-B1A9-4A59-A3E3-44074B5AC27B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9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FECE4-2B8E-4B3E-99F2-5C010D56FF11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06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7A328-5B89-4270-A81B-686EDFE51479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70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596E-3C4F-432B-B0C9-DDA92DC72D5E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1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EEF1-744C-4DFD-815A-996A1D2B0E48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0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570296E-6AF0-4E48-B36E-0BBA7FDDC5C1}" type="datetime1">
              <a:rPr lang="zh-CN" altLang="en-US"/>
              <a:pPr/>
              <a:t>2014/10/21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BC8F55-0BFF-4BF5-91BD-C2ED25DBF3A4}" type="slidenum">
              <a:rPr lang="zh-CN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23&#21495;&#19978;&#21320;\&#23665;&#35199;%20&#23828;\&#27694;&#27668;&#21644;&#27687;&#27668;&#21453;&#24212;.avi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23&#21495;&#19978;&#21320;\&#23665;&#35199;%20&#23828;\&#20108;&#27687;&#21270;&#27694;&#30340;&#21046;&#22791;&#19982;&#21453;&#24212;.mts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hyperlink" Target="&#20108;&#27687;&#21270;&#27694;&#30340;&#21046;&#22791;&#12289;&#21453;&#24212;.mt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diagramDrawing" Target="../diagrams/drawing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0096" y="1676383"/>
            <a:ext cx="9144000" cy="2664398"/>
            <a:chOff x="0" y="1153887"/>
            <a:chExt cx="9144000" cy="2664398"/>
          </a:xfrm>
        </p:grpSpPr>
        <p:pic>
          <p:nvPicPr>
            <p:cNvPr id="6147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3887"/>
              <a:ext cx="9144000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464" y="1477614"/>
              <a:ext cx="3017271" cy="2340671"/>
            </a:xfrm>
            <a:prstGeom prst="rect">
              <a:avLst/>
            </a:prstGeom>
          </p:spPr>
        </p:pic>
        <p:sp>
          <p:nvSpPr>
            <p:cNvPr id="6151" name="文本框 17"/>
            <p:cNvSpPr>
              <a:spLocks noChangeArrowheads="1"/>
            </p:cNvSpPr>
            <p:nvPr/>
          </p:nvSpPr>
          <p:spPr bwMode="auto">
            <a:xfrm>
              <a:off x="1699841" y="2364417"/>
              <a:ext cx="38022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山西省太原市第二中学            崔建芬</a:t>
              </a:r>
              <a:endParaRPr lang="zh-CN" altLang="en-US" sz="16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152" name="文本框 18"/>
          <p:cNvSpPr>
            <a:spLocks noChangeArrowheads="1"/>
          </p:cNvSpPr>
          <p:nvPr/>
        </p:nvSpPr>
        <p:spPr bwMode="auto">
          <a:xfrm>
            <a:off x="541147" y="4502693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1400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50" y="432525"/>
            <a:ext cx="547297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高中化学教师专业化发展的</a:t>
            </a: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PCK</a:t>
            </a:r>
            <a:r>
              <a:rPr lang="zh-CN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实践研究</a:t>
            </a: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课题组</a:t>
            </a:r>
            <a:endParaRPr lang="en-US" altLang="zh-CN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2838" y="242794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设计理念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5878" y="24102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教学目标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7652" y="245628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教学流程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321" y="34380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我的收获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9994" y="183046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氮的氧化物</a:t>
            </a:r>
            <a:endParaRPr lang="zh-CN" altLang="en-US" sz="5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2160712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2</a:t>
            </a:r>
            <a:endParaRPr lang="zh-CN" altLang="en-US" dirty="0"/>
          </a:p>
        </p:txBody>
      </p: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7035800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4</a:t>
            </a:r>
            <a:endParaRPr lang="zh-CN" altLang="en-US" dirty="0"/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1125538" y="1219200"/>
            <a:ext cx="884237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</a:t>
            </a:r>
            <a:endParaRPr lang="zh-CN" altLang="en-US" sz="4000" dirty="0"/>
          </a:p>
        </p:txBody>
      </p:sp>
      <p:pic>
        <p:nvPicPr>
          <p:cNvPr id="1024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94078" y="1212850"/>
            <a:ext cx="3746500" cy="2665814"/>
            <a:chOff x="3194078" y="1212850"/>
            <a:chExt cx="3746500" cy="2665814"/>
          </a:xfrm>
        </p:grpSpPr>
        <p:sp>
          <p:nvSpPr>
            <p:cNvPr id="10251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/>
            </a:p>
          </p:txBody>
        </p:sp>
        <p:pic>
          <p:nvPicPr>
            <p:cNvPr id="10252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5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10256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0257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7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2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012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143838" y="1212850"/>
            <a:ext cx="3746500" cy="2665814"/>
            <a:chOff x="3194078" y="1212850"/>
            <a:chExt cx="3746500" cy="2665814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/>
            </a:p>
          </p:txBody>
        </p:sp>
        <p:pic>
          <p:nvPicPr>
            <p:cNvPr id="23" name="图片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C000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氧化物对人类的意义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  <a:endParaRPr lang="zh-CN" altLang="en-US" sz="14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28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29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30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1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5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74972" y="0"/>
            <a:ext cx="5699657" cy="5143500"/>
            <a:chOff x="3890666" y="0"/>
            <a:chExt cx="5004391" cy="5143500"/>
          </a:xfrm>
        </p:grpSpPr>
        <p:grpSp>
          <p:nvGrpSpPr>
            <p:cNvPr id="4" name="组合 3"/>
            <p:cNvGrpSpPr/>
            <p:nvPr/>
          </p:nvGrpSpPr>
          <p:grpSpPr>
            <a:xfrm>
              <a:off x="3890666" y="0"/>
              <a:ext cx="5004391" cy="5143500"/>
              <a:chOff x="3890666" y="0"/>
              <a:chExt cx="5004391" cy="5143500"/>
            </a:xfrm>
          </p:grpSpPr>
          <p:grpSp>
            <p:nvGrpSpPr>
              <p:cNvPr id="11281" name="Group 17"/>
              <p:cNvGrpSpPr>
                <a:grpSpLocks/>
              </p:cNvGrpSpPr>
              <p:nvPr/>
            </p:nvGrpSpPr>
            <p:grpSpPr bwMode="auto">
              <a:xfrm>
                <a:off x="4006850" y="0"/>
                <a:ext cx="4772025" cy="5143500"/>
                <a:chOff x="0" y="0"/>
                <a:chExt cx="4772025" cy="5143500"/>
              </a:xfrm>
            </p:grpSpPr>
            <p:sp>
              <p:nvSpPr>
                <p:cNvPr id="11283" name="文本框 20"/>
                <p:cNvSpPr>
                  <a:spLocks noChangeArrowheads="1"/>
                </p:cNvSpPr>
                <p:nvPr/>
              </p:nvSpPr>
              <p:spPr bwMode="auto">
                <a:xfrm>
                  <a:off x="194914" y="234881"/>
                  <a:ext cx="954107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500" b="1" dirty="0" smtClean="0">
                      <a:solidFill>
                        <a:srgbClr val="FFD13F"/>
                      </a:solidFill>
                      <a:ea typeface="微软雅黑" pitchFamily="34" charset="-122"/>
                    </a:rPr>
                    <a:t>流程概况</a:t>
                  </a:r>
                  <a:endParaRPr lang="zh-CN" altLang="en-US" sz="1500" b="1" dirty="0">
                    <a:solidFill>
                      <a:srgbClr val="FFD13F"/>
                    </a:solidFill>
                    <a:ea typeface="微软雅黑" pitchFamily="34" charset="-122"/>
                  </a:endParaRPr>
                </a:p>
              </p:txBody>
            </p:sp>
            <p:pic>
              <p:nvPicPr>
                <p:cNvPr id="11282" name="图片 1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aphicFrame>
            <p:nvGraphicFramePr>
              <p:cNvPr id="3" name="图示 2"/>
              <p:cNvGraphicFramePr/>
              <p:nvPr>
                <p:extLst>
                  <p:ext uri="{D42A27DB-BD31-4B8C-83A1-F6EECF244321}">
                    <p14:modId xmlns="" xmlns:p14="http://schemas.microsoft.com/office/powerpoint/2010/main" val="2393114638"/>
                  </p:ext>
                </p:extLst>
              </p:nvPr>
            </p:nvGraphicFramePr>
            <p:xfrm>
              <a:off x="3890666" y="966376"/>
              <a:ext cx="5004391" cy="35218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p:grpSp>
        <p:sp>
          <p:nvSpPr>
            <p:cNvPr id="22" name="文本框 20"/>
            <p:cNvSpPr>
              <a:spLocks noChangeArrowheads="1"/>
            </p:cNvSpPr>
            <p:nvPr/>
          </p:nvSpPr>
          <p:spPr bwMode="auto">
            <a:xfrm>
              <a:off x="4194141" y="234881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D13F"/>
                  </a:solidFill>
                  <a:ea typeface="微软雅黑" pitchFamily="34" charset="-122"/>
                </a:rPr>
                <a:t>流程概况</a:t>
              </a:r>
              <a:endParaRPr lang="zh-CN" altLang="en-US" b="1" dirty="0">
                <a:solidFill>
                  <a:srgbClr val="FFD13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8920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1.3218E-6 L -0.35191 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481886" y="0"/>
            <a:ext cx="5662114" cy="5143500"/>
            <a:chOff x="3481886" y="0"/>
            <a:chExt cx="5662114" cy="5143500"/>
          </a:xfrm>
        </p:grpSpPr>
        <p:grpSp>
          <p:nvGrpSpPr>
            <p:cNvPr id="50" name="Group 17"/>
            <p:cNvGrpSpPr>
              <a:grpSpLocks/>
            </p:cNvGrpSpPr>
            <p:nvPr/>
          </p:nvGrpSpPr>
          <p:grpSpPr bwMode="auto">
            <a:xfrm>
              <a:off x="3999227" y="0"/>
              <a:ext cx="4772025" cy="5143500"/>
              <a:chOff x="0" y="0"/>
              <a:chExt cx="4772025" cy="5143500"/>
            </a:xfrm>
          </p:grpSpPr>
          <p:pic>
            <p:nvPicPr>
              <p:cNvPr id="53" name="图片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文本框 20"/>
              <p:cNvSpPr>
                <a:spLocks noChangeArrowheads="1"/>
              </p:cNvSpPr>
              <p:nvPr/>
            </p:nvSpPr>
            <p:spPr bwMode="auto">
              <a:xfrm>
                <a:off x="194914" y="234881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FFD13F"/>
                    </a:solidFill>
                    <a:ea typeface="微软雅黑" pitchFamily="34" charset="-122"/>
                  </a:rPr>
                  <a:t>新</a:t>
                </a:r>
                <a:r>
                  <a:rPr lang="zh-CN" altLang="en-US" b="1" dirty="0" smtClean="0">
                    <a:solidFill>
                      <a:srgbClr val="FFD13F"/>
                    </a:solidFill>
                    <a:ea typeface="微软雅黑" pitchFamily="34" charset="-122"/>
                  </a:rPr>
                  <a:t>课导入</a:t>
                </a:r>
                <a:endParaRPr lang="zh-CN" altLang="en-US" b="1" dirty="0">
                  <a:solidFill>
                    <a:srgbClr val="FFD13F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3" name="任意多边形 2"/>
            <p:cNvSpPr/>
            <p:nvPr/>
          </p:nvSpPr>
          <p:spPr>
            <a:xfrm>
              <a:off x="4782361" y="1970453"/>
              <a:ext cx="1542141" cy="1542141"/>
            </a:xfrm>
            <a:custGeom>
              <a:avLst/>
              <a:gdLst>
                <a:gd name="connsiteX0" fmla="*/ 0 w 1542141"/>
                <a:gd name="connsiteY0" fmla="*/ 1002392 h 1542141"/>
                <a:gd name="connsiteX1" fmla="*/ 385535 w 1542141"/>
                <a:gd name="connsiteY1" fmla="*/ 1002392 h 1542141"/>
                <a:gd name="connsiteX2" fmla="*/ 385535 w 1542141"/>
                <a:gd name="connsiteY2" fmla="*/ 0 h 1542141"/>
                <a:gd name="connsiteX3" fmla="*/ 1156606 w 1542141"/>
                <a:gd name="connsiteY3" fmla="*/ 0 h 1542141"/>
                <a:gd name="connsiteX4" fmla="*/ 1156606 w 1542141"/>
                <a:gd name="connsiteY4" fmla="*/ 1002392 h 1542141"/>
                <a:gd name="connsiteX5" fmla="*/ 1542141 w 1542141"/>
                <a:gd name="connsiteY5" fmla="*/ 1002392 h 1542141"/>
                <a:gd name="connsiteX6" fmla="*/ 771071 w 1542141"/>
                <a:gd name="connsiteY6" fmla="*/ 1542141 h 1542141"/>
                <a:gd name="connsiteX7" fmla="*/ 0 w 1542141"/>
                <a:gd name="connsiteY7" fmla="*/ 1002392 h 154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2141" h="1542141">
                  <a:moveTo>
                    <a:pt x="1002392" y="1542141"/>
                  </a:moveTo>
                  <a:lnTo>
                    <a:pt x="1002392" y="1156606"/>
                  </a:lnTo>
                  <a:lnTo>
                    <a:pt x="0" y="1156606"/>
                  </a:lnTo>
                  <a:lnTo>
                    <a:pt x="0" y="385535"/>
                  </a:lnTo>
                  <a:lnTo>
                    <a:pt x="1002392" y="385535"/>
                  </a:lnTo>
                  <a:lnTo>
                    <a:pt x="1002392" y="0"/>
                  </a:lnTo>
                  <a:lnTo>
                    <a:pt x="1542141" y="771070"/>
                  </a:lnTo>
                  <a:lnTo>
                    <a:pt x="1002392" y="1542141"/>
                  </a:lnTo>
                  <a:close/>
                </a:path>
              </a:pathLst>
            </a:custGeom>
            <a:solidFill>
              <a:schemeClr val="accent2"/>
            </a:solidFill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9" tIns="520662" rIns="405002" bIns="52066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>
                  <a:latin typeface="微软雅黑" pitchFamily="34" charset="-122"/>
                  <a:ea typeface="微软雅黑" pitchFamily="34" charset="-122"/>
                </a:rPr>
                <a:t>生命的元素</a:t>
              </a:r>
              <a:endParaRPr lang="zh-CN" altLang="en-US" sz="16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6435606" y="1970453"/>
              <a:ext cx="1542141" cy="1542141"/>
            </a:xfrm>
            <a:custGeom>
              <a:avLst/>
              <a:gdLst>
                <a:gd name="connsiteX0" fmla="*/ 0 w 1542141"/>
                <a:gd name="connsiteY0" fmla="*/ 1002392 h 1542141"/>
                <a:gd name="connsiteX1" fmla="*/ 385535 w 1542141"/>
                <a:gd name="connsiteY1" fmla="*/ 1002392 h 1542141"/>
                <a:gd name="connsiteX2" fmla="*/ 385535 w 1542141"/>
                <a:gd name="connsiteY2" fmla="*/ 0 h 1542141"/>
                <a:gd name="connsiteX3" fmla="*/ 1156606 w 1542141"/>
                <a:gd name="connsiteY3" fmla="*/ 0 h 1542141"/>
                <a:gd name="connsiteX4" fmla="*/ 1156606 w 1542141"/>
                <a:gd name="connsiteY4" fmla="*/ 1002392 h 1542141"/>
                <a:gd name="connsiteX5" fmla="*/ 1542141 w 1542141"/>
                <a:gd name="connsiteY5" fmla="*/ 1002392 h 1542141"/>
                <a:gd name="connsiteX6" fmla="*/ 771071 w 1542141"/>
                <a:gd name="connsiteY6" fmla="*/ 1542141 h 1542141"/>
                <a:gd name="connsiteX7" fmla="*/ 0 w 1542141"/>
                <a:gd name="connsiteY7" fmla="*/ 1002392 h 154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2141" h="1542141">
                  <a:moveTo>
                    <a:pt x="539749" y="0"/>
                  </a:moveTo>
                  <a:lnTo>
                    <a:pt x="539749" y="385535"/>
                  </a:lnTo>
                  <a:lnTo>
                    <a:pt x="1542141" y="385535"/>
                  </a:lnTo>
                  <a:lnTo>
                    <a:pt x="1542141" y="1156606"/>
                  </a:lnTo>
                  <a:lnTo>
                    <a:pt x="539749" y="1156606"/>
                  </a:lnTo>
                  <a:lnTo>
                    <a:pt x="539749" y="1542141"/>
                  </a:lnTo>
                  <a:lnTo>
                    <a:pt x="0" y="771071"/>
                  </a:lnTo>
                  <a:lnTo>
                    <a:pt x="539749" y="0"/>
                  </a:lnTo>
                  <a:close/>
                </a:path>
              </a:pathLst>
            </a:custGeom>
            <a:solidFill>
              <a:schemeClr val="accent2"/>
            </a:solidFill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004" tIns="520663" rIns="135127" bIns="52066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latin typeface="微软雅黑" pitchFamily="34" charset="-122"/>
                  <a:ea typeface="微软雅黑" pitchFamily="34" charset="-122"/>
                </a:rPr>
                <a:t>nitrogen</a:t>
              </a:r>
              <a:r>
                <a:rPr lang="zh-CN" altLang="en-US" sz="1600" kern="1200" dirty="0" smtClean="0">
                  <a:latin typeface="微软雅黑" pitchFamily="34" charset="-122"/>
                  <a:ea typeface="微软雅黑" pitchFamily="34" charset="-122"/>
                </a:rPr>
                <a:t>无益于生命</a:t>
              </a:r>
              <a:endParaRPr lang="zh-CN" altLang="en-US" sz="16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2" name="图片 21" descr="拉瓦锡.jpg"/>
            <p:cNvPicPr>
              <a:picLocks noChangeAspect="1"/>
            </p:cNvPicPr>
            <p:nvPr/>
          </p:nvPicPr>
          <p:blipFill>
            <a:blip r:embed="rId4"/>
            <a:srcRect l="20560" t="8740"/>
            <a:stretch>
              <a:fillRect/>
            </a:stretch>
          </p:blipFill>
          <p:spPr>
            <a:xfrm>
              <a:off x="7086902" y="3151016"/>
              <a:ext cx="2057098" cy="1545685"/>
            </a:xfrm>
            <a:prstGeom prst="rect">
              <a:avLst/>
            </a:prstGeom>
          </p:spPr>
        </p:pic>
        <p:pic>
          <p:nvPicPr>
            <p:cNvPr id="23" name="图片 22" descr="恩格斯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1886" y="2572613"/>
              <a:ext cx="1424509" cy="1981925"/>
            </a:xfrm>
            <a:prstGeom prst="rect">
              <a:avLst/>
            </a:prstGeom>
          </p:spPr>
        </p:pic>
      </p:grpSp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/>
            </a:p>
          </p:txBody>
        </p:sp>
        <p:pic>
          <p:nvPicPr>
            <p:cNvPr id="29" name="图片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C000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4098157" y="1388368"/>
            <a:ext cx="4115171" cy="387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       氮是怎样的一种元素呢？</a:t>
            </a:r>
            <a:endParaRPr lang="zh-CN" altLang="en-US" sz="24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837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77" y="-32540"/>
            <a:ext cx="4772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文本框 20"/>
          <p:cNvSpPr>
            <a:spLocks noChangeArrowheads="1"/>
          </p:cNvSpPr>
          <p:nvPr/>
        </p:nvSpPr>
        <p:spPr bwMode="auto">
          <a:xfrm>
            <a:off x="4201764" y="244406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D13F"/>
                </a:solidFill>
                <a:ea typeface="微软雅黑" pitchFamily="34" charset="-122"/>
              </a:rPr>
              <a:t>氮气的性质</a:t>
            </a:r>
            <a:endParaRPr lang="zh-CN" altLang="en-US" b="1" dirty="0">
              <a:solidFill>
                <a:srgbClr val="FFD13F"/>
              </a:solidFill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/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3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9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08256" y="2004075"/>
            <a:ext cx="1525844" cy="472435"/>
            <a:chOff x="4338084" y="1267575"/>
            <a:chExt cx="1525844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圆角矩形 3"/>
            <p:cNvSpPr/>
            <p:nvPr/>
          </p:nvSpPr>
          <p:spPr bwMode="auto">
            <a:xfrm>
              <a:off x="4338084" y="1267575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93120" y="1334516"/>
              <a:ext cx="1415772" cy="33855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你知道的氮气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99130" y="3081864"/>
            <a:ext cx="1620957" cy="1277485"/>
            <a:chOff x="4308056" y="2335532"/>
            <a:chExt cx="1555872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8" name="圆角矩形 27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08056" y="2402473"/>
              <a:ext cx="1449602" cy="3642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你不知道的氮气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创设情境“一场雷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雨一场肥，雷雨发</a:t>
              </a:r>
              <a:endParaRPr lang="en-US" altLang="zh-CN" sz="14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庄稼。”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47036"/>
          <a:stretch/>
        </p:blipFill>
        <p:spPr>
          <a:xfrm>
            <a:off x="4224279" y="723326"/>
            <a:ext cx="1470808" cy="860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50" t="9666" b="73"/>
          <a:stretch/>
        </p:blipFill>
        <p:spPr>
          <a:xfrm>
            <a:off x="6669002" y="723326"/>
            <a:ext cx="1539333" cy="860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组合 9"/>
          <p:cNvGrpSpPr/>
          <p:nvPr/>
        </p:nvGrpSpPr>
        <p:grpSpPr>
          <a:xfrm>
            <a:off x="6487047" y="1861286"/>
            <a:ext cx="2186962" cy="972385"/>
            <a:chOff x="6528391" y="2133715"/>
            <a:chExt cx="1977101" cy="54481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圆角矩形 4"/>
            <p:cNvSpPr/>
            <p:nvPr/>
          </p:nvSpPr>
          <p:spPr bwMode="auto">
            <a:xfrm>
              <a:off x="6528391" y="2133715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5971" y="2208866"/>
              <a:ext cx="1729521" cy="4696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观察、回忆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总结、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代表发言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7227" y="3238695"/>
            <a:ext cx="2441696" cy="1009066"/>
            <a:chOff x="6516002" y="2113828"/>
            <a:chExt cx="2176764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0" name="圆角矩形 39"/>
            <p:cNvSpPr/>
            <p:nvPr/>
          </p:nvSpPr>
          <p:spPr bwMode="auto">
            <a:xfrm>
              <a:off x="6528391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16002" y="2205514"/>
              <a:ext cx="2176764" cy="2737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通过视频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观察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实验现象、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分析出物质的性质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82489" y="2040504"/>
            <a:ext cx="2988800" cy="2207257"/>
            <a:chOff x="3436532" y="2180889"/>
            <a:chExt cx="2988800" cy="2207257"/>
          </a:xfrm>
        </p:grpSpPr>
        <p:sp>
          <p:nvSpPr>
            <p:cNvPr id="12" name="下箭头 11"/>
            <p:cNvSpPr/>
            <p:nvPr/>
          </p:nvSpPr>
          <p:spPr bwMode="auto">
            <a:xfrm>
              <a:off x="3436532" y="2180889"/>
              <a:ext cx="2988800" cy="2207257"/>
            </a:xfrm>
            <a:prstGeom prst="downArrow">
              <a:avLst/>
            </a:prstGeom>
            <a:solidFill>
              <a:srgbClr val="8CC4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4279" y="2329358"/>
              <a:ext cx="13665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问题引导：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◆氮气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与氧气可以反应吗？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◆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汽车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尾气中的一氧化氮从何而来呢？</a:t>
              </a:r>
            </a:p>
          </p:txBody>
        </p:sp>
      </p:grpSp>
      <p:pic>
        <p:nvPicPr>
          <p:cNvPr id="42" name="氮气和氧气反应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393776" y="989600"/>
            <a:ext cx="5495147" cy="4121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094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6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9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06850" y="0"/>
            <a:ext cx="4772025" cy="5143500"/>
            <a:chOff x="4006850" y="0"/>
            <a:chExt cx="4772025" cy="5143500"/>
          </a:xfrm>
        </p:grpSpPr>
        <p:pic>
          <p:nvPicPr>
            <p:cNvPr id="11282" name="图片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50" y="0"/>
              <a:ext cx="477202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文本框 20"/>
            <p:cNvSpPr>
              <a:spLocks noChangeArrowheads="1"/>
            </p:cNvSpPr>
            <p:nvPr/>
          </p:nvSpPr>
          <p:spPr bwMode="auto">
            <a:xfrm>
              <a:off x="4201764" y="244406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D13F"/>
                  </a:solidFill>
                  <a:ea typeface="微软雅黑" pitchFamily="34" charset="-122"/>
                </a:rPr>
                <a:t>一氧化氮、二氧化氮的性质</a:t>
              </a:r>
              <a:endParaRPr lang="zh-CN" altLang="en-US" b="1" dirty="0">
                <a:solidFill>
                  <a:srgbClr val="FFD13F"/>
                </a:solidFill>
                <a:ea typeface="微软雅黑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 t="47036"/>
            <a:stretch/>
          </p:blipFill>
          <p:spPr>
            <a:xfrm>
              <a:off x="4224279" y="723326"/>
              <a:ext cx="1470808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450" t="9666" b="73"/>
            <a:stretch/>
          </p:blipFill>
          <p:spPr>
            <a:xfrm>
              <a:off x="6669002" y="723326"/>
              <a:ext cx="1539333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3" name="组合 22"/>
          <p:cNvGrpSpPr/>
          <p:nvPr/>
        </p:nvGrpSpPr>
        <p:grpSpPr>
          <a:xfrm>
            <a:off x="4118306" y="3350737"/>
            <a:ext cx="1620957" cy="1277485"/>
            <a:chOff x="4308056" y="2335532"/>
            <a:chExt cx="1555872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圆角矩形 23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08056" y="2402473"/>
              <a:ext cx="1555872" cy="39837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拓展延伸：分析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氮氧化物反应中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元素化合价的变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化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61118" y="3323751"/>
            <a:ext cx="2289087" cy="1456317"/>
            <a:chOff x="6528392" y="2113828"/>
            <a:chExt cx="2040715" cy="52856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圆角矩形 38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75265" y="2162056"/>
              <a:ext cx="1993842" cy="48033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从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化合价变化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角度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类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比碳、硫、氮元素氧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化物及含氧酸的转化、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形成知识体系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02666" y="1745705"/>
            <a:ext cx="1620957" cy="1496356"/>
            <a:chOff x="4308056" y="2335532"/>
            <a:chExt cx="1555874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2" name="圆角矩形 41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08056" y="2417363"/>
              <a:ext cx="1555874" cy="34010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观察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视频中物质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的转化，解释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“雷雨发庄稼”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的化学原理。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64661" y="1902539"/>
            <a:ext cx="2134867" cy="1202175"/>
            <a:chOff x="6528391" y="2113829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5" name="圆角矩形 44"/>
            <p:cNvSpPr/>
            <p:nvPr/>
          </p:nvSpPr>
          <p:spPr bwMode="auto">
            <a:xfrm>
              <a:off x="6528391" y="2113829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81589" y="2171539"/>
              <a:ext cx="1810921" cy="3265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小组讨论、对比总结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一氧化氮和二氧化氮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的性质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1" y="1348742"/>
            <a:ext cx="4766098" cy="3362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4599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8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30637" y="14521"/>
            <a:ext cx="4772025" cy="5143500"/>
            <a:chOff x="4030637" y="14521"/>
            <a:chExt cx="4772025" cy="5143500"/>
          </a:xfrm>
        </p:grpSpPr>
        <p:pic>
          <p:nvPicPr>
            <p:cNvPr id="11282" name="图片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37" y="14521"/>
              <a:ext cx="477202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文本框 20"/>
            <p:cNvSpPr>
              <a:spLocks noChangeArrowheads="1"/>
            </p:cNvSpPr>
            <p:nvPr/>
          </p:nvSpPr>
          <p:spPr bwMode="auto">
            <a:xfrm>
              <a:off x="4201764" y="244406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D13F"/>
                  </a:solidFill>
                  <a:ea typeface="微软雅黑" pitchFamily="34" charset="-122"/>
                </a:rPr>
                <a:t>一氧化氮、二氧化氮的性质</a:t>
              </a:r>
              <a:endParaRPr lang="zh-CN" altLang="en-US" b="1" dirty="0">
                <a:solidFill>
                  <a:srgbClr val="FFD13F"/>
                </a:solidFill>
                <a:ea typeface="微软雅黑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 t="47036"/>
            <a:stretch/>
          </p:blipFill>
          <p:spPr>
            <a:xfrm>
              <a:off x="4224279" y="723326"/>
              <a:ext cx="1470808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450" t="9666" b="73"/>
            <a:stretch/>
          </p:blipFill>
          <p:spPr>
            <a:xfrm>
              <a:off x="6669002" y="723326"/>
              <a:ext cx="1539333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组合 30"/>
          <p:cNvGrpSpPr/>
          <p:nvPr/>
        </p:nvGrpSpPr>
        <p:grpSpPr>
          <a:xfrm>
            <a:off x="6460104" y="3428789"/>
            <a:ext cx="2134869" cy="589024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圆角矩形 37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86779" y="2238755"/>
              <a:ext cx="1627998" cy="2715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体验绿色化学理念</a:t>
              </a:r>
              <a:endPara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6486" y="1802558"/>
            <a:ext cx="1620957" cy="1277485"/>
            <a:chOff x="4308056" y="2335532"/>
            <a:chExt cx="1555872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圆角矩形 40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08056" y="2380190"/>
              <a:ext cx="1555872" cy="39837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任务驱动：设计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实验，尽可能多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地使二氧化氮被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水吸收。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49590" y="3350737"/>
            <a:ext cx="1589673" cy="745129"/>
            <a:chOff x="4149590" y="3350737"/>
            <a:chExt cx="1589673" cy="745129"/>
          </a:xfrm>
        </p:grpSpPr>
        <p:grpSp>
          <p:nvGrpSpPr>
            <p:cNvPr id="23" name="组合 22"/>
            <p:cNvGrpSpPr/>
            <p:nvPr/>
          </p:nvGrpSpPr>
          <p:grpSpPr>
            <a:xfrm>
              <a:off x="4149590" y="3350737"/>
              <a:ext cx="1589673" cy="745129"/>
              <a:chOff x="4338084" y="2335532"/>
              <a:chExt cx="1525844" cy="472435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4" name="圆角矩形 23"/>
              <p:cNvSpPr/>
              <p:nvPr/>
            </p:nvSpPr>
            <p:spPr bwMode="auto">
              <a:xfrm>
                <a:off x="4338084" y="2335532"/>
                <a:ext cx="1525844" cy="472435"/>
              </a:xfrm>
              <a:prstGeom prst="roundRect">
                <a:avLst/>
              </a:prstGeom>
              <a:solidFill>
                <a:srgbClr val="42CA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68075" y="2492852"/>
                <a:ext cx="1198907" cy="2146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    实验改进</a:t>
                </a:r>
                <a:endPara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" name="五角星 1"/>
            <p:cNvSpPr/>
            <p:nvPr/>
          </p:nvSpPr>
          <p:spPr bwMode="auto">
            <a:xfrm>
              <a:off x="4232560" y="3572651"/>
              <a:ext cx="339440" cy="330192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59300" y="1775578"/>
            <a:ext cx="2134867" cy="1301665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4" name="圆角矩形 43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5264" y="2162055"/>
              <a:ext cx="1810921" cy="39097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小组讨论、类比制定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方案、规划步骤、预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测现象、小组合作实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施实验、分析实验</a:t>
              </a:r>
            </a:p>
          </p:txBody>
        </p:sp>
      </p:grpSp>
      <p:pic>
        <p:nvPicPr>
          <p:cNvPr id="4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40" y="1275874"/>
            <a:ext cx="6544760" cy="34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3427992"/>
              </p:ext>
            </p:extLst>
          </p:nvPr>
        </p:nvGraphicFramePr>
        <p:xfrm>
          <a:off x="2770315" y="1716360"/>
          <a:ext cx="6202610" cy="2971800"/>
        </p:xfrm>
        <a:graphic>
          <a:graphicData uri="http://schemas.openxmlformats.org/drawingml/2006/table">
            <a:tbl>
              <a:tblPr/>
              <a:tblGrid>
                <a:gridCol w="819213"/>
                <a:gridCol w="2808729"/>
                <a:gridCol w="2574668"/>
              </a:tblGrid>
              <a:tr h="28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实验步骤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预测实验现象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(1)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将一支充满的试管倒立在盛有水的水槽中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红棕色逐渐消失，水位上升至试管的约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2/3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处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(2)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向试管中通入少量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 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通入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，气体由无色变为红棕色，液面继续上升，气体又变无色</a:t>
                      </a:r>
                      <a:endParaRPr kumimoji="0" 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(3)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若液面停止上升后仍有无色气体剩余，可再通入少量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这样反复操作几次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液体充满了整支试管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84599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8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30637" y="14521"/>
            <a:ext cx="4772025" cy="5143500"/>
            <a:chOff x="4030637" y="14521"/>
            <a:chExt cx="4772025" cy="5143500"/>
          </a:xfrm>
        </p:grpSpPr>
        <p:pic>
          <p:nvPicPr>
            <p:cNvPr id="11282" name="图片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37" y="14521"/>
              <a:ext cx="477202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文本框 20"/>
            <p:cNvSpPr>
              <a:spLocks noChangeArrowheads="1"/>
            </p:cNvSpPr>
            <p:nvPr/>
          </p:nvSpPr>
          <p:spPr bwMode="auto">
            <a:xfrm>
              <a:off x="4201764" y="244406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D13F"/>
                  </a:solidFill>
                  <a:ea typeface="微软雅黑" pitchFamily="34" charset="-122"/>
                </a:rPr>
                <a:t>一氧化氮、二氧化氮的性质</a:t>
              </a:r>
              <a:endParaRPr lang="zh-CN" altLang="en-US" b="1" dirty="0">
                <a:solidFill>
                  <a:srgbClr val="FFD13F"/>
                </a:solidFill>
                <a:ea typeface="微软雅黑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 t="47036"/>
            <a:stretch/>
          </p:blipFill>
          <p:spPr>
            <a:xfrm>
              <a:off x="4224279" y="723326"/>
              <a:ext cx="1470808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450" t="9666" b="73"/>
            <a:stretch/>
          </p:blipFill>
          <p:spPr>
            <a:xfrm>
              <a:off x="6669002" y="723326"/>
              <a:ext cx="1539333" cy="860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组合 30"/>
          <p:cNvGrpSpPr/>
          <p:nvPr/>
        </p:nvGrpSpPr>
        <p:grpSpPr>
          <a:xfrm>
            <a:off x="6460104" y="3428789"/>
            <a:ext cx="2134869" cy="589024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圆角矩形 37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86779" y="2238755"/>
              <a:ext cx="1627998" cy="2715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体验绿色化学理念</a:t>
              </a:r>
              <a:endPara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6486" y="1802558"/>
            <a:ext cx="1620957" cy="1277485"/>
            <a:chOff x="4308056" y="2335532"/>
            <a:chExt cx="1555872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圆角矩形 40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08056" y="2380190"/>
              <a:ext cx="1555872" cy="39837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任务驱动：设计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实验，尽可能多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地使二氧化氮被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水吸收。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49590" y="3350737"/>
            <a:ext cx="1589673" cy="745129"/>
            <a:chOff x="4149590" y="3350737"/>
            <a:chExt cx="1589673" cy="745129"/>
          </a:xfrm>
        </p:grpSpPr>
        <p:grpSp>
          <p:nvGrpSpPr>
            <p:cNvPr id="23" name="组合 22"/>
            <p:cNvGrpSpPr/>
            <p:nvPr/>
          </p:nvGrpSpPr>
          <p:grpSpPr>
            <a:xfrm>
              <a:off x="4149590" y="3350737"/>
              <a:ext cx="1589673" cy="745129"/>
              <a:chOff x="4338084" y="2335532"/>
              <a:chExt cx="1525844" cy="472435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4" name="圆角矩形 23">
                <a:hlinkClick r:id="rId9" action="ppaction://hlinkfile"/>
              </p:cNvPr>
              <p:cNvSpPr/>
              <p:nvPr/>
            </p:nvSpPr>
            <p:spPr bwMode="auto">
              <a:xfrm>
                <a:off x="4338084" y="2335532"/>
                <a:ext cx="1525844" cy="472435"/>
              </a:xfrm>
              <a:prstGeom prst="roundRect">
                <a:avLst/>
              </a:prstGeom>
              <a:solidFill>
                <a:srgbClr val="42CA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68075" y="2492852"/>
                <a:ext cx="1198907" cy="2146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    实验改进</a:t>
                </a:r>
                <a:endPara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" name="五角星 1"/>
            <p:cNvSpPr/>
            <p:nvPr/>
          </p:nvSpPr>
          <p:spPr bwMode="auto">
            <a:xfrm>
              <a:off x="4232560" y="3572651"/>
              <a:ext cx="339440" cy="330192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59300" y="1775578"/>
            <a:ext cx="2134867" cy="1301665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4" name="圆角矩形 43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5264" y="2162055"/>
              <a:ext cx="1810921" cy="39097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小组讨论、类比制定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方案、规划步骤、预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测现象、小组合作实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施实验、分析实验</a:t>
              </a:r>
            </a:p>
          </p:txBody>
        </p:sp>
      </p:grpSp>
      <p:pic>
        <p:nvPicPr>
          <p:cNvPr id="46" name="二氧化氮的制备与反应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211456" y="723326"/>
            <a:ext cx="5893565" cy="4420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13317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0"/>
            <a:ext cx="4772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文本框 20"/>
          <p:cNvSpPr>
            <a:spLocks noChangeArrowheads="1"/>
          </p:cNvSpPr>
          <p:nvPr/>
        </p:nvSpPr>
        <p:spPr bwMode="auto">
          <a:xfrm>
            <a:off x="4201764" y="244406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D13F"/>
                </a:solidFill>
                <a:ea typeface="微软雅黑" pitchFamily="34" charset="-122"/>
              </a:rPr>
              <a:t>氮</a:t>
            </a:r>
            <a:r>
              <a:rPr lang="zh-CN" altLang="en-US" b="1" dirty="0" smtClean="0">
                <a:solidFill>
                  <a:srgbClr val="FFD13F"/>
                </a:solidFill>
                <a:ea typeface="微软雅黑" pitchFamily="34" charset="-122"/>
              </a:rPr>
              <a:t>氧化物对人类的意义</a:t>
            </a:r>
            <a:endParaRPr lang="zh-CN" altLang="en-US" b="1" dirty="0">
              <a:solidFill>
                <a:srgbClr val="FFD13F"/>
              </a:solidFill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9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182104" y="3350737"/>
            <a:ext cx="1620957" cy="519565"/>
            <a:chOff x="4308056" y="2335532"/>
            <a:chExt cx="1555872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圆角矩形 22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8056" y="2402473"/>
              <a:ext cx="965034" cy="12520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正面影响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61119" y="3188416"/>
            <a:ext cx="2134868" cy="844205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圆角矩形 37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75265" y="2162056"/>
              <a:ext cx="1810920" cy="2122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了解、感受氮氧化物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对人类生命的价值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06297" y="1568011"/>
            <a:ext cx="1589673" cy="548301"/>
            <a:chOff x="4338084" y="2335532"/>
            <a:chExt cx="1525844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圆角矩形 40"/>
            <p:cNvSpPr/>
            <p:nvPr/>
          </p:nvSpPr>
          <p:spPr bwMode="auto">
            <a:xfrm>
              <a:off x="4338084" y="2335532"/>
              <a:ext cx="1525844" cy="472435"/>
            </a:xfrm>
            <a:prstGeom prst="roundRect">
              <a:avLst/>
            </a:prstGeom>
            <a:solidFill>
              <a:srgbClr val="42CA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8084" y="2446546"/>
              <a:ext cx="965034" cy="12520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负面影响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61120" y="1451002"/>
            <a:ext cx="2134867" cy="841970"/>
            <a:chOff x="6528392" y="2113828"/>
            <a:chExt cx="1903228" cy="47243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4" name="圆角矩形 43"/>
            <p:cNvSpPr/>
            <p:nvPr/>
          </p:nvSpPr>
          <p:spPr bwMode="auto">
            <a:xfrm>
              <a:off x="6528392" y="2113828"/>
              <a:ext cx="1903228" cy="4724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5265" y="2162056"/>
              <a:ext cx="1810920" cy="30160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了解氮氧化物造成的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环境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污染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5" y="928043"/>
            <a:ext cx="5762625" cy="3867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03" y="928043"/>
            <a:ext cx="5786611" cy="3867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4" y="935006"/>
            <a:ext cx="5771509" cy="38000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77" y="961687"/>
            <a:ext cx="5778897" cy="38229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02" y="928042"/>
            <a:ext cx="5780717" cy="3899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1272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C000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C00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1282" name="图片 18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3" y="3839684"/>
            <a:ext cx="5486402" cy="12557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3" y="2577307"/>
            <a:ext cx="5460423" cy="1255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0" name="图片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3" y="1265629"/>
            <a:ext cx="5469847" cy="125573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06" y="-8192"/>
            <a:ext cx="5439158" cy="1255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grpSp>
        <p:nvGrpSpPr>
          <p:cNvPr id="5" name="组合 4"/>
          <p:cNvGrpSpPr/>
          <p:nvPr/>
        </p:nvGrpSpPr>
        <p:grpSpPr>
          <a:xfrm>
            <a:off x="4316819" y="3912774"/>
            <a:ext cx="467832" cy="1152488"/>
            <a:chOff x="4316819" y="3912774"/>
            <a:chExt cx="467832" cy="1152488"/>
          </a:xfrm>
        </p:grpSpPr>
        <p:sp>
          <p:nvSpPr>
            <p:cNvPr id="3" name="圆角矩形 2"/>
            <p:cNvSpPr/>
            <p:nvPr/>
          </p:nvSpPr>
          <p:spPr bwMode="auto">
            <a:xfrm>
              <a:off x="4316819" y="3912774"/>
              <a:ext cx="467832" cy="1152488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59349" y="419986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旧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知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67403" y="3910379"/>
            <a:ext cx="467832" cy="1152488"/>
            <a:chOff x="4316819" y="3912774"/>
            <a:chExt cx="467832" cy="1152488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316819" y="3912774"/>
              <a:ext cx="467832" cy="1152488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9349" y="3955301"/>
              <a:ext cx="3898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简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单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新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9482" y="3928416"/>
            <a:ext cx="467832" cy="1152488"/>
            <a:chOff x="4316819" y="3912774"/>
            <a:chExt cx="467832" cy="1152488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316819" y="3912774"/>
              <a:ext cx="467832" cy="1152488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59349" y="3923402"/>
              <a:ext cx="3898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难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点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识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74734" y="3900128"/>
            <a:ext cx="467832" cy="1152488"/>
            <a:chOff x="4316819" y="3912774"/>
            <a:chExt cx="467832" cy="1152488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4316819" y="3912774"/>
              <a:ext cx="467832" cy="1152488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59349" y="3955301"/>
              <a:ext cx="3898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重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点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识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61005" y="3864613"/>
            <a:ext cx="467832" cy="1323439"/>
            <a:chOff x="4316819" y="3848971"/>
            <a:chExt cx="467832" cy="1323439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4316819" y="3912774"/>
              <a:ext cx="467832" cy="1152488"/>
            </a:xfrm>
            <a:prstGeom prst="round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59349" y="3848971"/>
              <a:ext cx="3898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了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解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性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知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识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4671" y="2693533"/>
            <a:ext cx="669851" cy="951545"/>
            <a:chOff x="3944671" y="2727320"/>
            <a:chExt cx="669851" cy="95154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圆角矩形标注 6"/>
            <p:cNvSpPr/>
            <p:nvPr/>
          </p:nvSpPr>
          <p:spPr bwMode="auto">
            <a:xfrm>
              <a:off x="3944671" y="2727320"/>
              <a:ext cx="669851" cy="951545"/>
            </a:xfrm>
            <a:prstGeom prst="wedgeRoundRectCallout">
              <a:avLst>
                <a:gd name="adj1" fmla="val 44872"/>
                <a:gd name="adj2" fmla="val 73674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273" y="2887711"/>
              <a:ext cx="646331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回忆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总结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84592" y="2693533"/>
            <a:ext cx="1107996" cy="951545"/>
            <a:chOff x="3891475" y="2727320"/>
            <a:chExt cx="1107996" cy="95154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圆角矩形标注 50"/>
            <p:cNvSpPr/>
            <p:nvPr/>
          </p:nvSpPr>
          <p:spPr bwMode="auto">
            <a:xfrm>
              <a:off x="3902139" y="2727320"/>
              <a:ext cx="1054800" cy="951545"/>
            </a:xfrm>
            <a:prstGeom prst="wedgeRoundRectCallout">
              <a:avLst>
                <a:gd name="adj1" fmla="val 7553"/>
                <a:gd name="adj2" fmla="val 77026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91475" y="2749482"/>
              <a:ext cx="1107996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观察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情境学习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视频学习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48397" y="2693533"/>
            <a:ext cx="1107996" cy="951545"/>
            <a:chOff x="3903419" y="2727320"/>
            <a:chExt cx="1107996" cy="95154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4" name="圆角矩形标注 53"/>
            <p:cNvSpPr/>
            <p:nvPr/>
          </p:nvSpPr>
          <p:spPr bwMode="auto">
            <a:xfrm>
              <a:off x="3930517" y="2727320"/>
              <a:ext cx="1011830" cy="951545"/>
            </a:xfrm>
            <a:prstGeom prst="wedgeRoundRectCallout">
              <a:avLst>
                <a:gd name="adj1" fmla="val -18780"/>
                <a:gd name="adj2" fmla="val 75909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03419" y="2740312"/>
              <a:ext cx="1107996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对比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加工信息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类比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法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14889" y="2672267"/>
            <a:ext cx="1104049" cy="1077218"/>
            <a:chOff x="3944671" y="2685684"/>
            <a:chExt cx="1104049" cy="1077218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圆角矩形标注 56"/>
            <p:cNvSpPr/>
            <p:nvPr/>
          </p:nvSpPr>
          <p:spPr bwMode="auto">
            <a:xfrm>
              <a:off x="3944671" y="2727320"/>
              <a:ext cx="1104049" cy="951545"/>
            </a:xfrm>
            <a:prstGeom prst="wedgeRoundRectCallout">
              <a:avLst>
                <a:gd name="adj1" fmla="val -46172"/>
                <a:gd name="adj2" fmla="val 77026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87172" y="2685684"/>
              <a:ext cx="1005403" cy="10772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合作交流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任务驱动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实验学习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自主体验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374918" y="2704166"/>
            <a:ext cx="669851" cy="951545"/>
            <a:chOff x="3944671" y="2727320"/>
            <a:chExt cx="669851" cy="95154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圆角矩形标注 59"/>
            <p:cNvSpPr/>
            <p:nvPr/>
          </p:nvSpPr>
          <p:spPr bwMode="auto">
            <a:xfrm>
              <a:off x="3944671" y="2727320"/>
              <a:ext cx="669851" cy="951545"/>
            </a:xfrm>
            <a:prstGeom prst="wedgeRoundRectCallout">
              <a:avLst>
                <a:gd name="adj1" fmla="val -90048"/>
                <a:gd name="adj2" fmla="val 74792"/>
                <a:gd name="adj3" fmla="val 16667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55273" y="2887711"/>
              <a:ext cx="646331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图片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资料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00948" y="1334516"/>
            <a:ext cx="1107996" cy="1106785"/>
            <a:chOff x="4105002" y="1334516"/>
            <a:chExt cx="1107996" cy="1106785"/>
          </a:xfrm>
          <a:solidFill>
            <a:srgbClr val="00709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圆角矩形 9"/>
            <p:cNvSpPr/>
            <p:nvPr/>
          </p:nvSpPr>
          <p:spPr bwMode="auto">
            <a:xfrm>
              <a:off x="4125433" y="1334516"/>
              <a:ext cx="1084500" cy="11067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05002" y="1487322"/>
              <a:ext cx="1107996" cy="92333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激发兴趣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充分发挥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自主性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89001" y="1338060"/>
            <a:ext cx="1107996" cy="1106785"/>
            <a:chOff x="4105002" y="1334516"/>
            <a:chExt cx="1107996" cy="1106785"/>
          </a:xfrm>
          <a:solidFill>
            <a:srgbClr val="00709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3" name="圆角矩形 62"/>
            <p:cNvSpPr/>
            <p:nvPr/>
          </p:nvSpPr>
          <p:spPr bwMode="auto">
            <a:xfrm>
              <a:off x="4125433" y="1334516"/>
              <a:ext cx="1084500" cy="11067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05002" y="1487322"/>
              <a:ext cx="1107996" cy="92333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感受研究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问题的科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学方法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870470" y="1334515"/>
            <a:ext cx="1107996" cy="1106785"/>
            <a:chOff x="4105002" y="1334516"/>
            <a:chExt cx="1107996" cy="1106785"/>
          </a:xfrm>
          <a:solidFill>
            <a:srgbClr val="00709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6" name="圆角矩形 65"/>
            <p:cNvSpPr/>
            <p:nvPr/>
          </p:nvSpPr>
          <p:spPr bwMode="auto">
            <a:xfrm>
              <a:off x="4125433" y="1334516"/>
              <a:ext cx="1084500" cy="11067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05002" y="1487322"/>
              <a:ext cx="1107996" cy="92333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同类知识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与技能的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迁移应用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59776" y="1338060"/>
            <a:ext cx="1107996" cy="1106785"/>
            <a:chOff x="4105002" y="1334516"/>
            <a:chExt cx="1107996" cy="1106785"/>
          </a:xfrm>
          <a:solidFill>
            <a:srgbClr val="00709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9" name="圆角矩形 68"/>
            <p:cNvSpPr/>
            <p:nvPr/>
          </p:nvSpPr>
          <p:spPr bwMode="auto">
            <a:xfrm>
              <a:off x="4125433" y="1334516"/>
              <a:ext cx="1084500" cy="11067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05002" y="1487322"/>
              <a:ext cx="1107996" cy="92333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绿色化学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观念的培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养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42559" y="1338060"/>
            <a:ext cx="1107996" cy="1106785"/>
            <a:chOff x="4105002" y="1334516"/>
            <a:chExt cx="1107996" cy="1106785"/>
          </a:xfrm>
          <a:solidFill>
            <a:srgbClr val="00709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2" name="圆角矩形 71"/>
            <p:cNvSpPr/>
            <p:nvPr/>
          </p:nvSpPr>
          <p:spPr bwMode="auto">
            <a:xfrm>
              <a:off x="4125433" y="1334516"/>
              <a:ext cx="1084500" cy="1106785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05002" y="1487322"/>
              <a:ext cx="1107996" cy="92333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辩证地认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识事物的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两面性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2751" y="217829"/>
            <a:ext cx="3052391" cy="1029713"/>
            <a:chOff x="4614522" y="217829"/>
            <a:chExt cx="3052391" cy="1029713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椭圆 12"/>
            <p:cNvSpPr/>
            <p:nvPr/>
          </p:nvSpPr>
          <p:spPr bwMode="auto">
            <a:xfrm>
              <a:off x="4614522" y="217829"/>
              <a:ext cx="3052391" cy="10297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4173" y="510363"/>
              <a:ext cx="2262158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建立元素观、转化观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52751" y="217829"/>
            <a:ext cx="3070119" cy="4884335"/>
            <a:chOff x="4735023" y="210734"/>
            <a:chExt cx="3070119" cy="4884335"/>
          </a:xfrm>
        </p:grpSpPr>
        <p:grpSp>
          <p:nvGrpSpPr>
            <p:cNvPr id="77" name="组合 76"/>
            <p:cNvGrpSpPr/>
            <p:nvPr/>
          </p:nvGrpSpPr>
          <p:grpSpPr>
            <a:xfrm>
              <a:off x="4752751" y="2759239"/>
              <a:ext cx="3052391" cy="1029713"/>
              <a:chOff x="4625155" y="164666"/>
              <a:chExt cx="3052391" cy="1029713"/>
            </a:xfr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8" name="椭圆 77"/>
              <p:cNvSpPr/>
              <p:nvPr/>
            </p:nvSpPr>
            <p:spPr bwMode="auto">
              <a:xfrm>
                <a:off x="4625155" y="164666"/>
                <a:ext cx="3052391" cy="102971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284429" y="510363"/>
                <a:ext cx="1800493" cy="3693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学习方法的培养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4752751" y="4065356"/>
              <a:ext cx="3052391" cy="1029713"/>
              <a:chOff x="4614522" y="217829"/>
              <a:chExt cx="3052391" cy="1029713"/>
            </a:xfr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81" name="椭圆 80"/>
              <p:cNvSpPr/>
              <p:nvPr/>
            </p:nvSpPr>
            <p:spPr bwMode="auto">
              <a:xfrm>
                <a:off x="4614522" y="217829"/>
                <a:ext cx="3052391" cy="102971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273796" y="510363"/>
                <a:ext cx="1800493" cy="3693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学科知识的学习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4752751" y="1486374"/>
              <a:ext cx="3052391" cy="1029713"/>
              <a:chOff x="4614522" y="217829"/>
              <a:chExt cx="3052391" cy="1029713"/>
            </a:xfr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84" name="椭圆 83"/>
              <p:cNvSpPr/>
              <p:nvPr/>
            </p:nvSpPr>
            <p:spPr bwMode="auto">
              <a:xfrm>
                <a:off x="4614522" y="217829"/>
                <a:ext cx="3052391" cy="102971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263163" y="510363"/>
                <a:ext cx="1800493" cy="3693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情感态度的升华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4735023" y="210734"/>
              <a:ext cx="3052391" cy="1029713"/>
              <a:chOff x="4614522" y="217829"/>
              <a:chExt cx="3052391" cy="1029713"/>
            </a:xfrm>
            <a:solidFill>
              <a:schemeClr val="accent5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0" name="椭圆 89"/>
              <p:cNvSpPr/>
              <p:nvPr/>
            </p:nvSpPr>
            <p:spPr bwMode="auto">
              <a:xfrm>
                <a:off x="4614522" y="217829"/>
                <a:ext cx="3052391" cy="102971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251930" y="532358"/>
                <a:ext cx="1800493" cy="3693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学科观念的形成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623487" y="2663439"/>
            <a:ext cx="3521050" cy="1153660"/>
            <a:chOff x="4687285" y="2418880"/>
            <a:chExt cx="3521050" cy="1153660"/>
          </a:xfrm>
        </p:grpSpPr>
        <p:sp>
          <p:nvSpPr>
            <p:cNvPr id="92" name="椭圆 91"/>
            <p:cNvSpPr/>
            <p:nvPr/>
          </p:nvSpPr>
          <p:spPr bwMode="auto">
            <a:xfrm>
              <a:off x="4687285" y="2418880"/>
              <a:ext cx="3521050" cy="11536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4030" y="2617710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学习方法的培养</a:t>
              </a:r>
              <a:endPara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加工信息、类比迁移、实验</a:t>
              </a:r>
              <a:endPara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4651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0633"/>
            <a:ext cx="4772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文本框 20"/>
          <p:cNvSpPr>
            <a:spLocks noChangeArrowheads="1"/>
          </p:cNvSpPr>
          <p:nvPr/>
        </p:nvSpPr>
        <p:spPr bwMode="auto">
          <a:xfrm>
            <a:off x="4201764" y="24440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D13F"/>
                </a:solidFill>
                <a:ea typeface="微软雅黑" pitchFamily="34" charset="-122"/>
              </a:rPr>
              <a:t>学习反馈</a:t>
            </a:r>
            <a:endParaRPr lang="zh-CN" altLang="en-US" b="1" dirty="0">
              <a:solidFill>
                <a:srgbClr val="FFD13F"/>
              </a:solidFill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186" y="1212850"/>
            <a:ext cx="3746500" cy="2665814"/>
            <a:chOff x="3194078" y="1212850"/>
            <a:chExt cx="3746500" cy="2665814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3194078" y="1218326"/>
              <a:ext cx="880181" cy="897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3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6" name="图片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82" y="1212850"/>
              <a:ext cx="2871796" cy="26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14"/>
            <p:cNvSpPr>
              <a:spLocks noChangeArrowheads="1"/>
            </p:cNvSpPr>
            <p:nvPr/>
          </p:nvSpPr>
          <p:spPr bwMode="auto">
            <a:xfrm>
              <a:off x="4251697" y="133451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教学流程</a:t>
              </a:r>
              <a:endPara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16"/>
            <p:cNvSpPr>
              <a:spLocks noChangeArrowheads="1"/>
            </p:cNvSpPr>
            <p:nvPr/>
          </p:nvSpPr>
          <p:spPr bwMode="auto">
            <a:xfrm>
              <a:off x="4343029" y="2112211"/>
              <a:ext cx="2339102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流程概况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新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课导入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氮气的性质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一氧化氮、二氧化氮的性质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氮氧化物对人类的意义</a:t>
              </a:r>
              <a:endParaRPr lang="en-US" altLang="zh-CN" sz="1400" b="1" dirty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C000"/>
                  </a:solidFill>
                  <a:ea typeface="微软雅黑" pitchFamily="34" charset="-122"/>
                </a:rPr>
                <a:t>学习反馈</a:t>
              </a:r>
            </a:p>
          </p:txBody>
        </p:sp>
        <p:sp>
          <p:nvSpPr>
            <p:cNvPr id="32" name="矩形 17"/>
            <p:cNvSpPr>
              <a:spLocks noChangeArrowheads="1"/>
            </p:cNvSpPr>
            <p:nvPr/>
          </p:nvSpPr>
          <p:spPr bwMode="auto">
            <a:xfrm>
              <a:off x="4266300" y="222774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矩形 18"/>
            <p:cNvSpPr>
              <a:spLocks noChangeArrowheads="1"/>
            </p:cNvSpPr>
            <p:nvPr/>
          </p:nvSpPr>
          <p:spPr bwMode="auto">
            <a:xfrm>
              <a:off x="4266300" y="24413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矩形 17"/>
            <p:cNvSpPr>
              <a:spLocks noChangeArrowheads="1"/>
            </p:cNvSpPr>
            <p:nvPr/>
          </p:nvSpPr>
          <p:spPr bwMode="auto">
            <a:xfrm>
              <a:off x="4278028" y="2681586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矩形 18"/>
            <p:cNvSpPr>
              <a:spLocks noChangeArrowheads="1"/>
            </p:cNvSpPr>
            <p:nvPr/>
          </p:nvSpPr>
          <p:spPr bwMode="auto">
            <a:xfrm>
              <a:off x="4278028" y="289514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4279708" y="3105282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4279708" y="3318838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119824" y="1487090"/>
            <a:ext cx="4555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为了治理当前日益严重的大气污染问题，全国各大城市相继出台了多项政策，例如，北京施行了汽车限购。请你写出汽车运行过程中产生氮氧化物的化学反应方程式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</a:t>
            </a:r>
            <a:r>
              <a:rPr lang="zh-CN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 </a:t>
            </a:r>
            <a:r>
              <a:rPr lang="zh-CN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；汽车尾气造成酸雨的化学方程式 </a:t>
            </a:r>
            <a:r>
              <a:rPr lang="en-US" altLang="zh-CN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          </a:t>
            </a:r>
            <a:r>
              <a:rPr lang="zh-CN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9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20871" y="1465880"/>
            <a:ext cx="4555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如何除去一氧化氮中混杂的二氧化氮气体？说出所需的药品与具体的操作步骤。</a:t>
            </a:r>
            <a:r>
              <a:rPr lang="zh-CN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12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125538" y="1219200"/>
            <a:ext cx="6792912" cy="2809875"/>
            <a:chOff x="1125538" y="1219200"/>
            <a:chExt cx="6792912" cy="2809875"/>
          </a:xfrm>
        </p:grpSpPr>
        <p:grpSp>
          <p:nvGrpSpPr>
            <p:cNvPr id="2" name="组合 1"/>
            <p:cNvGrpSpPr/>
            <p:nvPr/>
          </p:nvGrpSpPr>
          <p:grpSpPr>
            <a:xfrm>
              <a:off x="1125538" y="1219200"/>
              <a:ext cx="6792912" cy="2809875"/>
              <a:chOff x="1125538" y="1219200"/>
              <a:chExt cx="6792912" cy="2809875"/>
            </a:xfrm>
          </p:grpSpPr>
          <p:sp>
            <p:nvSpPr>
              <p:cNvPr id="8198" name="矩形 11"/>
              <p:cNvSpPr>
                <a:spLocks noChangeArrowheads="1"/>
              </p:cNvSpPr>
              <p:nvPr/>
            </p:nvSpPr>
            <p:spPr bwMode="auto">
              <a:xfrm>
                <a:off x="5073650" y="1219200"/>
                <a:ext cx="879475" cy="89693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4000" b="1" dirty="0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2</a:t>
                </a:r>
                <a:endParaRPr lang="zh-CN" altLang="en-US" dirty="0"/>
              </a:p>
            </p:txBody>
          </p:sp>
          <p:sp>
            <p:nvSpPr>
              <p:cNvPr id="8199" name="矩形 12"/>
              <p:cNvSpPr>
                <a:spLocks noChangeArrowheads="1"/>
              </p:cNvSpPr>
              <p:nvPr/>
            </p:nvSpPr>
            <p:spPr bwMode="auto">
              <a:xfrm>
                <a:off x="6057900" y="1219200"/>
                <a:ext cx="882650" cy="900113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4000" b="1" dirty="0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3</a:t>
                </a:r>
                <a:endParaRPr lang="zh-CN" altLang="en-US" dirty="0"/>
              </a:p>
            </p:txBody>
          </p:sp>
          <p:sp>
            <p:nvSpPr>
              <p:cNvPr id="8200" name="矩形 13"/>
              <p:cNvSpPr>
                <a:spLocks noChangeArrowheads="1"/>
              </p:cNvSpPr>
              <p:nvPr/>
            </p:nvSpPr>
            <p:spPr bwMode="auto">
              <a:xfrm>
                <a:off x="7035800" y="1219200"/>
                <a:ext cx="882650" cy="900113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4000" b="1" dirty="0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4</a:t>
                </a:r>
                <a:endParaRPr lang="zh-CN" altLang="en-US" dirty="0"/>
              </a:p>
            </p:txBody>
          </p:sp>
          <p:sp>
            <p:nvSpPr>
              <p:cNvPr id="8201" name="矩形 14"/>
              <p:cNvSpPr>
                <a:spLocks noChangeArrowheads="1"/>
              </p:cNvSpPr>
              <p:nvPr/>
            </p:nvSpPr>
            <p:spPr bwMode="auto">
              <a:xfrm>
                <a:off x="1125538" y="1219200"/>
                <a:ext cx="884237" cy="9001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1</a:t>
                </a:r>
                <a:endPara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8203" name="图片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9776" y="1219201"/>
                <a:ext cx="2870200" cy="280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4" name="文本框 17"/>
            <p:cNvSpPr>
              <a:spLocks noChangeArrowheads="1"/>
            </p:cNvSpPr>
            <p:nvPr/>
          </p:nvSpPr>
          <p:spPr bwMode="auto">
            <a:xfrm>
              <a:off x="2363563" y="1335088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FFFF"/>
                  </a:solidFill>
                  <a:ea typeface="微软雅黑" pitchFamily="34" charset="-122"/>
                </a:rPr>
                <a:t>设计理念</a:t>
              </a:r>
              <a:endParaRPr lang="zh-CN" altLang="en-US" sz="20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206" name="文本框 19"/>
            <p:cNvSpPr>
              <a:spLocks noChangeArrowheads="1"/>
            </p:cNvSpPr>
            <p:nvPr/>
          </p:nvSpPr>
          <p:spPr bwMode="auto">
            <a:xfrm>
              <a:off x="2343150" y="2108882"/>
              <a:ext cx="564578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zh-CN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PCK</a:t>
              </a:r>
              <a:endParaRPr lang="zh-CN" altLang="en-US" sz="14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207" name="矩形 21"/>
            <p:cNvSpPr>
              <a:spLocks noChangeArrowheads="1"/>
            </p:cNvSpPr>
            <p:nvPr/>
          </p:nvSpPr>
          <p:spPr bwMode="auto">
            <a:xfrm>
              <a:off x="2266950" y="2228850"/>
              <a:ext cx="44450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24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7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59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2160712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2</a:t>
            </a:r>
            <a:endParaRPr lang="zh-CN" altLang="en-US" dirty="0"/>
          </a:p>
        </p:txBody>
      </p: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3182156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</a:t>
            </a:r>
            <a:endParaRPr lang="zh-CN" altLang="en-US" dirty="0"/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1125538" y="1219200"/>
            <a:ext cx="884237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</a:t>
            </a:r>
            <a:endParaRPr lang="zh-CN" altLang="en-US" sz="4000" dirty="0"/>
          </a:p>
        </p:txBody>
      </p:sp>
      <p:pic>
        <p:nvPicPr>
          <p:cNvPr id="1024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4173818" y="1212850"/>
            <a:ext cx="3746500" cy="2141538"/>
            <a:chOff x="0" y="0"/>
            <a:chExt cx="3745042" cy="2140845"/>
          </a:xfrm>
        </p:grpSpPr>
        <p:sp>
          <p:nvSpPr>
            <p:cNvPr id="10251" name="矩形 3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4</a:t>
              </a:r>
              <a:endParaRPr lang="zh-CN" altLang="en-US" dirty="0"/>
            </a:p>
          </p:txBody>
        </p:sp>
        <p:pic>
          <p:nvPicPr>
            <p:cNvPr id="10252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21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14"/>
            <p:cNvSpPr>
              <a:spLocks noChangeArrowheads="1"/>
            </p:cNvSpPr>
            <p:nvPr/>
          </p:nvSpPr>
          <p:spPr bwMode="auto">
            <a:xfrm>
              <a:off x="1057207" y="121627"/>
              <a:ext cx="1005012" cy="33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ea typeface="微软雅黑" pitchFamily="34" charset="-122"/>
                </a:rPr>
                <a:t>我的收获</a:t>
              </a:r>
              <a:endParaRPr lang="zh-CN" altLang="en-US" sz="16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0255" name="文本框 16"/>
            <p:cNvSpPr>
              <a:spLocks noChangeArrowheads="1"/>
            </p:cNvSpPr>
            <p:nvPr/>
          </p:nvSpPr>
          <p:spPr bwMode="auto">
            <a:xfrm>
              <a:off x="1148504" y="899070"/>
              <a:ext cx="902460" cy="29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有效教学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0256" name="矩形 17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1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9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127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135658" y="0"/>
            <a:ext cx="4772025" cy="5143500"/>
            <a:chOff x="4135658" y="0"/>
            <a:chExt cx="4772025" cy="5143500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4135658" y="0"/>
              <a:ext cx="4772025" cy="5143500"/>
              <a:chOff x="0" y="0"/>
              <a:chExt cx="4772025" cy="5143500"/>
            </a:xfrm>
          </p:grpSpPr>
          <p:pic>
            <p:nvPicPr>
              <p:cNvPr id="21" name="图片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文本框 20"/>
              <p:cNvSpPr>
                <a:spLocks noChangeArrowheads="1"/>
              </p:cNvSpPr>
              <p:nvPr/>
            </p:nvSpPr>
            <p:spPr bwMode="auto">
              <a:xfrm>
                <a:off x="194914" y="234881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0DFF7A"/>
                    </a:solidFill>
                    <a:ea typeface="微软雅黑" pitchFamily="34" charset="-122"/>
                  </a:rPr>
                  <a:t>有效教学</a:t>
                </a:r>
                <a:endParaRPr lang="zh-CN" altLang="en-US" b="1" dirty="0">
                  <a:solidFill>
                    <a:srgbClr val="0DFF7A"/>
                  </a:solidFill>
                  <a:ea typeface="微软雅黑" pitchFamily="34" charset="-122"/>
                </a:endParaRPr>
              </a:p>
            </p:txBody>
          </p:sp>
        </p:grpSp>
        <p:graphicFrame>
          <p:nvGraphicFramePr>
            <p:cNvPr id="19" name="图示 18"/>
            <p:cNvGraphicFramePr/>
            <p:nvPr>
              <p:extLst>
                <p:ext uri="{D42A27DB-BD31-4B8C-83A1-F6EECF244321}">
                  <p14:modId xmlns="" xmlns:p14="http://schemas.microsoft.com/office/powerpoint/2010/main" val="3234145207"/>
                </p:ext>
              </p:extLst>
            </p:nvPr>
          </p:nvGraphicFramePr>
          <p:xfrm>
            <a:off x="4253023" y="604213"/>
            <a:ext cx="4654660" cy="44078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4173818" y="1212850"/>
            <a:ext cx="3746500" cy="2141538"/>
            <a:chOff x="0" y="0"/>
            <a:chExt cx="3745042" cy="2140845"/>
          </a:xfrm>
        </p:grpSpPr>
        <p:sp>
          <p:nvSpPr>
            <p:cNvPr id="11271" name="矩形 8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4</a:t>
              </a:r>
              <a:endParaRPr lang="zh-CN" altLang="en-US" dirty="0"/>
            </a:p>
          </p:txBody>
        </p:sp>
        <p:pic>
          <p:nvPicPr>
            <p:cNvPr id="11272" name="图片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21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0"/>
            <p:cNvSpPr>
              <a:spLocks noChangeArrowheads="1"/>
            </p:cNvSpPr>
            <p:nvPr/>
          </p:nvSpPr>
          <p:spPr bwMode="auto">
            <a:xfrm>
              <a:off x="1057207" y="121627"/>
              <a:ext cx="1005012" cy="33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ea typeface="微软雅黑" pitchFamily="34" charset="-122"/>
                </a:rPr>
                <a:t>我的收获</a:t>
              </a:r>
              <a:endParaRPr lang="zh-CN" altLang="en-US" sz="16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1275" name="文本框 12"/>
            <p:cNvSpPr>
              <a:spLocks noChangeArrowheads="1"/>
            </p:cNvSpPr>
            <p:nvPr/>
          </p:nvSpPr>
          <p:spPr bwMode="auto">
            <a:xfrm>
              <a:off x="1148504" y="899070"/>
              <a:ext cx="902460" cy="29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0DFF7A"/>
                  </a:solidFill>
                  <a:ea typeface="微软雅黑" pitchFamily="34" charset="-122"/>
                </a:rPr>
                <a:t>有效教学</a:t>
              </a:r>
              <a:endParaRPr lang="zh-CN" altLang="en-US" sz="1400" b="1" dirty="0">
                <a:solidFill>
                  <a:srgbClr val="0DFF7A"/>
                </a:solidFill>
                <a:ea typeface="微软雅黑" pitchFamily="34" charset="-122"/>
              </a:endParaRPr>
            </a:p>
          </p:txBody>
        </p:sp>
        <p:sp>
          <p:nvSpPr>
            <p:cNvPr id="11276" name="矩形 13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</p:grpSp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269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1042E-6 L -0.45659 3.4104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28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文本框 20"/>
          <p:cNvSpPr>
            <a:spLocks noChangeArrowheads="1"/>
          </p:cNvSpPr>
          <p:nvPr/>
        </p:nvSpPr>
        <p:spPr bwMode="auto">
          <a:xfrm>
            <a:off x="4201763" y="21942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500" b="1" dirty="0">
              <a:solidFill>
                <a:srgbClr val="0DFF7A"/>
              </a:solidFill>
              <a:ea typeface="微软雅黑" pitchFamily="34" charset="-122"/>
            </a:endParaRPr>
          </a:p>
        </p:txBody>
      </p:sp>
      <p:pic>
        <p:nvPicPr>
          <p:cNvPr id="27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8" y="1748391"/>
            <a:ext cx="3292644" cy="1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93218" y="469309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rgbClr val="FFFFFF"/>
                </a:solidFill>
              </a:rPr>
              <a:t>2014.10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15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125538" y="1219200"/>
            <a:ext cx="3754438" cy="2809875"/>
            <a:chOff x="1125538" y="1219200"/>
            <a:chExt cx="3754438" cy="2809875"/>
          </a:xfrm>
        </p:grpSpPr>
        <p:grpSp>
          <p:nvGrpSpPr>
            <p:cNvPr id="2" name="组合 1"/>
            <p:cNvGrpSpPr/>
            <p:nvPr/>
          </p:nvGrpSpPr>
          <p:grpSpPr>
            <a:xfrm>
              <a:off x="1125538" y="1219200"/>
              <a:ext cx="3754438" cy="2809875"/>
              <a:chOff x="1125538" y="1219200"/>
              <a:chExt cx="3754438" cy="2809875"/>
            </a:xfrm>
          </p:grpSpPr>
          <p:sp>
            <p:nvSpPr>
              <p:cNvPr id="8201" name="矩形 14"/>
              <p:cNvSpPr>
                <a:spLocks noChangeArrowheads="1"/>
              </p:cNvSpPr>
              <p:nvPr/>
            </p:nvSpPr>
            <p:spPr bwMode="auto">
              <a:xfrm>
                <a:off x="1125538" y="1219200"/>
                <a:ext cx="884237" cy="9001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1</a:t>
                </a:r>
                <a:endPara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8203" name="图片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9776" y="1219201"/>
                <a:ext cx="2870200" cy="280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4" name="文本框 17"/>
            <p:cNvSpPr>
              <a:spLocks noChangeArrowheads="1"/>
            </p:cNvSpPr>
            <p:nvPr/>
          </p:nvSpPr>
          <p:spPr bwMode="auto">
            <a:xfrm>
              <a:off x="2363563" y="1335088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FFFF"/>
                  </a:solidFill>
                  <a:ea typeface="微软雅黑" pitchFamily="34" charset="-122"/>
                </a:rPr>
                <a:t>设计理念</a:t>
              </a:r>
              <a:endParaRPr lang="zh-CN" altLang="en-US" sz="20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206" name="文本框 19"/>
            <p:cNvSpPr>
              <a:spLocks noChangeArrowheads="1"/>
            </p:cNvSpPr>
            <p:nvPr/>
          </p:nvSpPr>
          <p:spPr bwMode="auto">
            <a:xfrm>
              <a:off x="2343150" y="2108882"/>
              <a:ext cx="564578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zh-CN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PCK</a:t>
              </a:r>
              <a:endParaRPr lang="zh-CN" altLang="en-US" sz="1400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207" name="矩形 21"/>
            <p:cNvSpPr>
              <a:spLocks noChangeArrowheads="1"/>
            </p:cNvSpPr>
            <p:nvPr/>
          </p:nvSpPr>
          <p:spPr bwMode="auto">
            <a:xfrm>
              <a:off x="2266950" y="2228850"/>
              <a:ext cx="44450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24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7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19759" y="0"/>
            <a:ext cx="5424241" cy="5143500"/>
            <a:chOff x="3719759" y="0"/>
            <a:chExt cx="5424241" cy="5143500"/>
          </a:xfrm>
        </p:grpSpPr>
        <p:grpSp>
          <p:nvGrpSpPr>
            <p:cNvPr id="16" name="组合 15"/>
            <p:cNvGrpSpPr/>
            <p:nvPr/>
          </p:nvGrpSpPr>
          <p:grpSpPr>
            <a:xfrm>
              <a:off x="3719759" y="0"/>
              <a:ext cx="5424241" cy="5143500"/>
              <a:chOff x="4006850" y="0"/>
              <a:chExt cx="4772025" cy="5143500"/>
            </a:xfrm>
          </p:grpSpPr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4006850" y="0"/>
                <a:ext cx="4772025" cy="5143500"/>
                <a:chOff x="0" y="0"/>
                <a:chExt cx="4772025" cy="5143500"/>
              </a:xfrm>
            </p:grpSpPr>
            <p:pic>
              <p:nvPicPr>
                <p:cNvPr id="22" name="图片 2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文本框 26"/>
                <p:cNvSpPr>
                  <a:spLocks noChangeArrowheads="1"/>
                </p:cNvSpPr>
                <p:nvPr/>
              </p:nvSpPr>
              <p:spPr bwMode="auto">
                <a:xfrm>
                  <a:off x="306303" y="240912"/>
                  <a:ext cx="113364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FFFF00"/>
                      </a:solidFill>
                      <a:ea typeface="微软雅黑" pitchFamily="34" charset="-122"/>
                    </a:rPr>
                    <a:t>PCK</a:t>
                  </a:r>
                  <a:r>
                    <a:rPr lang="zh-CN" altLang="en-US" b="1" dirty="0" smtClean="0">
                      <a:solidFill>
                        <a:srgbClr val="FFFF00"/>
                      </a:solidFill>
                      <a:ea typeface="微软雅黑" pitchFamily="34" charset="-122"/>
                    </a:rPr>
                    <a:t>概述</a:t>
                  </a:r>
                  <a:endParaRPr lang="zh-CN" altLang="en-US" b="1" dirty="0">
                    <a:solidFill>
                      <a:srgbClr val="FFFF00"/>
                    </a:solidFill>
                    <a:ea typeface="微软雅黑" pitchFamily="34" charset="-122"/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4176664" y="1219200"/>
                <a:ext cx="42748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PCK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是学科教学知识 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(Pedagogical Content Knowledge)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的简称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。</a:t>
                </a:r>
                <a:endPara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3884421" y="2094644"/>
              <a:ext cx="4859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教师的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PCK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要求：扎实的学科知识，依据学生的实际发展情况制定的科学的表征形式。</a:t>
              </a:r>
              <a:endPara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898592" y="2980721"/>
              <a:ext cx="4859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学生的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PCK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收获：形成化学学科独特的思维方式，培养化学学科独特的学习方法。</a:t>
              </a:r>
              <a:endPara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75956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8833E-7 L -0.12031 -3.0883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6057900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</a:t>
            </a:r>
            <a:endParaRPr lang="zh-CN" altLang="en-US" dirty="0"/>
          </a:p>
        </p:txBody>
      </p:sp>
      <p:sp>
        <p:nvSpPr>
          <p:cNvPr id="10243" name="矩形 5"/>
          <p:cNvSpPr>
            <a:spLocks noChangeArrowheads="1"/>
          </p:cNvSpPr>
          <p:nvPr/>
        </p:nvSpPr>
        <p:spPr bwMode="auto">
          <a:xfrm>
            <a:off x="7035800" y="1219200"/>
            <a:ext cx="882650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4</a:t>
            </a:r>
            <a:endParaRPr lang="zh-CN" altLang="en-US" dirty="0"/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1125538" y="1219200"/>
            <a:ext cx="884237" cy="900113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</a:t>
            </a:r>
            <a:endParaRPr lang="zh-CN" altLang="en-US" sz="4000" dirty="0"/>
          </a:p>
        </p:txBody>
      </p:sp>
      <p:pic>
        <p:nvPicPr>
          <p:cNvPr id="10246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2127250" y="1212849"/>
            <a:ext cx="3746500" cy="3060000"/>
            <a:chOff x="0" y="-1"/>
            <a:chExt cx="3745042" cy="3059009"/>
          </a:xfrm>
        </p:grpSpPr>
        <p:sp>
          <p:nvSpPr>
            <p:cNvPr id="10251" name="矩形 3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gradFill rotWithShape="1">
              <a:gsLst>
                <a:gs pos="0">
                  <a:srgbClr val="0D51F7"/>
                </a:gs>
                <a:gs pos="3999">
                  <a:srgbClr val="0D51F7"/>
                </a:gs>
                <a:gs pos="95999">
                  <a:srgbClr val="0716ED"/>
                </a:gs>
                <a:gs pos="100000">
                  <a:srgbClr val="0716E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2</a:t>
              </a:r>
              <a:endParaRPr lang="zh-CN" altLang="en-US" dirty="0"/>
            </a:p>
          </p:txBody>
        </p:sp>
        <p:pic>
          <p:nvPicPr>
            <p:cNvPr id="10252" name="图片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-1"/>
              <a:ext cx="2870678" cy="305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14"/>
            <p:cNvSpPr>
              <a:spLocks noChangeArrowheads="1"/>
            </p:cNvSpPr>
            <p:nvPr/>
          </p:nvSpPr>
          <p:spPr bwMode="auto">
            <a:xfrm>
              <a:off x="1161942" y="121627"/>
              <a:ext cx="1210117" cy="3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5" name="文本框 16"/>
            <p:cNvSpPr>
              <a:spLocks noChangeArrowheads="1"/>
            </p:cNvSpPr>
            <p:nvPr/>
          </p:nvSpPr>
          <p:spPr bwMode="auto">
            <a:xfrm>
              <a:off x="1148504" y="908592"/>
              <a:ext cx="902460" cy="118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教</a:t>
              </a: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材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分析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课标分析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学情分析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设定目标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重点难点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0256" name="矩形 17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0257" name="矩形 18"/>
            <p:cNvSpPr>
              <a:spLocks noChangeArrowheads="1"/>
            </p:cNvSpPr>
            <p:nvPr/>
          </p:nvSpPr>
          <p:spPr bwMode="auto">
            <a:xfrm>
              <a:off x="1071805" y="1228054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10258" name="矩形 19"/>
            <p:cNvSpPr>
              <a:spLocks noChangeArrowheads="1"/>
            </p:cNvSpPr>
            <p:nvPr/>
          </p:nvSpPr>
          <p:spPr bwMode="auto">
            <a:xfrm>
              <a:off x="1071805" y="1441540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16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1075397" y="2654857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1227797" y="2807257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19" name="矩形 15"/>
          <p:cNvSpPr>
            <a:spLocks noChangeArrowheads="1"/>
          </p:cNvSpPr>
          <p:nvPr/>
        </p:nvSpPr>
        <p:spPr bwMode="auto">
          <a:xfrm>
            <a:off x="1380197" y="2959657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11200" y="2887641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2" name="矩形 19"/>
          <p:cNvSpPr>
            <a:spLocks noChangeArrowheads="1"/>
          </p:cNvSpPr>
          <p:nvPr/>
        </p:nvSpPr>
        <p:spPr bwMode="auto">
          <a:xfrm>
            <a:off x="3222928" y="3120425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3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7250" y="1212850"/>
            <a:ext cx="3747120" cy="3060000"/>
            <a:chOff x="2127250" y="1212850"/>
            <a:chExt cx="3747120" cy="3060000"/>
          </a:xfrm>
        </p:grpSpPr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127250" y="1212850"/>
              <a:ext cx="3747120" cy="3060000"/>
              <a:chOff x="0" y="0"/>
              <a:chExt cx="3745662" cy="3059010"/>
            </a:xfrm>
          </p:grpSpPr>
          <p:sp>
            <p:nvSpPr>
              <p:cNvPr id="11271" name="矩形 8"/>
              <p:cNvSpPr>
                <a:spLocks noChangeArrowheads="1"/>
              </p:cNvSpPr>
              <p:nvPr/>
            </p:nvSpPr>
            <p:spPr bwMode="auto">
              <a:xfrm>
                <a:off x="0" y="5474"/>
                <a:ext cx="879838" cy="897695"/>
              </a:xfrm>
              <a:prstGeom prst="rect">
                <a:avLst/>
              </a:prstGeom>
              <a:gradFill rotWithShape="1">
                <a:gsLst>
                  <a:gs pos="0">
                    <a:srgbClr val="0D51F7"/>
                  </a:gs>
                  <a:gs pos="3999">
                    <a:srgbClr val="0D51F7"/>
                  </a:gs>
                  <a:gs pos="95999">
                    <a:srgbClr val="0716ED"/>
                  </a:gs>
                  <a:gs pos="100000">
                    <a:srgbClr val="0716ED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4BACC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4000" b="1" dirty="0" smtClean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2</a:t>
                </a:r>
                <a:endParaRPr lang="zh-CN" altLang="en-US" dirty="0"/>
              </a:p>
            </p:txBody>
          </p:sp>
          <p:pic>
            <p:nvPicPr>
              <p:cNvPr id="11272" name="图片 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364" y="0"/>
                <a:ext cx="2871298" cy="3059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3" name="文本框 10"/>
              <p:cNvSpPr>
                <a:spLocks noChangeArrowheads="1"/>
              </p:cNvSpPr>
              <p:nvPr/>
            </p:nvSpPr>
            <p:spPr bwMode="auto">
              <a:xfrm>
                <a:off x="1161942" y="121627"/>
                <a:ext cx="1210117" cy="399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教学目标</a:t>
                </a:r>
                <a:endPara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275" name="文本框 12"/>
              <p:cNvSpPr>
                <a:spLocks noChangeArrowheads="1"/>
              </p:cNvSpPr>
              <p:nvPr/>
            </p:nvSpPr>
            <p:spPr bwMode="auto">
              <a:xfrm>
                <a:off x="1148504" y="908592"/>
                <a:ext cx="902460" cy="118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sz="1400" b="1" dirty="0" smtClean="0">
                    <a:solidFill>
                      <a:srgbClr val="00B0F0"/>
                    </a:solidFill>
                    <a:ea typeface="微软雅黑" pitchFamily="34" charset="-122"/>
                  </a:rPr>
                  <a:t>教材分析</a:t>
                </a:r>
                <a:endParaRPr lang="en-US" altLang="zh-CN" sz="1400" b="1" dirty="0">
                  <a:solidFill>
                    <a:srgbClr val="00B0F0"/>
                  </a:solidFill>
                  <a:ea typeface="微软雅黑" pitchFamily="34" charset="-122"/>
                </a:endParaRPr>
              </a:p>
              <a:p>
                <a:pPr>
                  <a:lnSpc>
                    <a:spcPts val="1700"/>
                  </a:lnSpc>
                </a:pPr>
                <a:r>
                  <a:rPr lang="zh-CN" altLang="en-US" sz="1400" b="1" dirty="0">
                    <a:solidFill>
                      <a:srgbClr val="FFFFFF"/>
                    </a:solidFill>
                    <a:ea typeface="微软雅黑" pitchFamily="34" charset="-122"/>
                  </a:rPr>
                  <a:t>课标分析</a:t>
                </a:r>
                <a:endParaRPr lang="en-US" altLang="zh-CN" sz="1400" b="1" dirty="0">
                  <a:solidFill>
                    <a:srgbClr val="FFFFFF"/>
                  </a:solidFill>
                  <a:ea typeface="微软雅黑" pitchFamily="34" charset="-122"/>
                </a:endParaRPr>
              </a:p>
              <a:p>
                <a:pPr>
                  <a:lnSpc>
                    <a:spcPts val="1700"/>
                  </a:lnSpc>
                </a:pPr>
                <a:r>
                  <a:rPr lang="zh-CN" altLang="en-US" sz="1400" b="1" dirty="0">
                    <a:solidFill>
                      <a:srgbClr val="FFFFFF"/>
                    </a:solidFill>
                    <a:ea typeface="微软雅黑" pitchFamily="34" charset="-122"/>
                  </a:rPr>
                  <a:t>学情分</a:t>
                </a:r>
                <a:r>
                  <a:rPr lang="zh-CN" altLang="en-US" sz="1400" b="1" dirty="0" smtClean="0">
                    <a:solidFill>
                      <a:srgbClr val="FFFFFF"/>
                    </a:solidFill>
                    <a:ea typeface="微软雅黑" pitchFamily="34" charset="-122"/>
                  </a:rPr>
                  <a:t>析</a:t>
                </a:r>
                <a:endParaRPr lang="en-US" altLang="zh-CN" sz="1400" b="1" dirty="0" smtClean="0">
                  <a:solidFill>
                    <a:srgbClr val="FFFFFF"/>
                  </a:solidFill>
                  <a:ea typeface="微软雅黑" pitchFamily="34" charset="-122"/>
                </a:endParaRPr>
              </a:p>
              <a:p>
                <a:pPr>
                  <a:lnSpc>
                    <a:spcPts val="1700"/>
                  </a:lnSpc>
                </a:pPr>
                <a:r>
                  <a:rPr lang="zh-CN" altLang="en-US" sz="1400" b="1" dirty="0">
                    <a:solidFill>
                      <a:srgbClr val="FFFFFF"/>
                    </a:solidFill>
                    <a:ea typeface="微软雅黑" pitchFamily="34" charset="-122"/>
                  </a:rPr>
                  <a:t>设定</a:t>
                </a:r>
                <a:r>
                  <a:rPr lang="zh-CN" altLang="en-US" sz="1400" b="1" dirty="0" smtClean="0">
                    <a:solidFill>
                      <a:srgbClr val="FFFFFF"/>
                    </a:solidFill>
                    <a:ea typeface="微软雅黑" pitchFamily="34" charset="-122"/>
                  </a:rPr>
                  <a:t>目标</a:t>
                </a:r>
                <a:endParaRPr lang="en-US" altLang="zh-CN" sz="1400" b="1" dirty="0" smtClean="0">
                  <a:solidFill>
                    <a:srgbClr val="FFFFFF"/>
                  </a:solidFill>
                  <a:ea typeface="微软雅黑" pitchFamily="34" charset="-122"/>
                </a:endParaRPr>
              </a:p>
              <a:p>
                <a:pPr>
                  <a:lnSpc>
                    <a:spcPts val="1700"/>
                  </a:lnSpc>
                </a:pPr>
                <a:r>
                  <a:rPr lang="zh-CN" altLang="en-US" sz="1400" b="1" dirty="0" smtClean="0">
                    <a:solidFill>
                      <a:srgbClr val="FFFFFF"/>
                    </a:solidFill>
                    <a:ea typeface="微软雅黑" pitchFamily="34" charset="-122"/>
                  </a:rPr>
                  <a:t>重点难点</a:t>
                </a:r>
                <a:endParaRPr lang="en-US" altLang="zh-CN" sz="1400" b="1" dirty="0" smtClean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11276" name="矩形 13"/>
              <p:cNvSpPr>
                <a:spLocks noChangeArrowheads="1"/>
              </p:cNvSpPr>
              <p:nvPr/>
            </p:nvSpPr>
            <p:spPr bwMode="auto">
              <a:xfrm>
                <a:off x="1071805" y="1014568"/>
                <a:ext cx="45719" cy="45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v</a:t>
                </a:r>
                <a:endParaRPr lang="zh-CN" altLang="en-US"/>
              </a:p>
            </p:txBody>
          </p:sp>
          <p:sp>
            <p:nvSpPr>
              <p:cNvPr id="11277" name="矩形 14"/>
              <p:cNvSpPr>
                <a:spLocks noChangeArrowheads="1"/>
              </p:cNvSpPr>
              <p:nvPr/>
            </p:nvSpPr>
            <p:spPr bwMode="auto">
              <a:xfrm>
                <a:off x="1071805" y="1228054"/>
                <a:ext cx="45719" cy="45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v</a:t>
                </a:r>
                <a:endParaRPr lang="zh-CN" altLang="en-US"/>
              </a:p>
            </p:txBody>
          </p:sp>
          <p:sp>
            <p:nvSpPr>
              <p:cNvPr id="11278" name="矩形 15"/>
              <p:cNvSpPr>
                <a:spLocks noChangeArrowheads="1"/>
              </p:cNvSpPr>
              <p:nvPr/>
            </p:nvSpPr>
            <p:spPr bwMode="auto">
              <a:xfrm>
                <a:off x="1071805" y="1441540"/>
                <a:ext cx="45719" cy="45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  <a:sym typeface="Calibri" pitchFamily="34" charset="0"/>
                  </a:rPr>
                  <a:t>v</a:t>
                </a:r>
                <a:endParaRPr lang="zh-CN" altLang="en-US" dirty="0"/>
              </a:p>
            </p:txBody>
          </p:sp>
        </p:grpSp>
        <p:sp>
          <p:nvSpPr>
            <p:cNvPr id="18" name="矩形 14"/>
            <p:cNvSpPr>
              <a:spLocks noChangeArrowheads="1"/>
            </p:cNvSpPr>
            <p:nvPr/>
          </p:nvSpPr>
          <p:spPr bwMode="auto">
            <a:xfrm>
              <a:off x="3211200" y="2875045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9" name="矩形 15"/>
            <p:cNvSpPr>
              <a:spLocks noChangeArrowheads="1"/>
            </p:cNvSpPr>
            <p:nvPr/>
          </p:nvSpPr>
          <p:spPr bwMode="auto">
            <a:xfrm>
              <a:off x="3211200" y="3088601"/>
              <a:ext cx="45737" cy="45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2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89644" y="0"/>
            <a:ext cx="5854356" cy="5143500"/>
            <a:chOff x="3544269" y="0"/>
            <a:chExt cx="5234606" cy="5143500"/>
          </a:xfrm>
        </p:grpSpPr>
        <p:grpSp>
          <p:nvGrpSpPr>
            <p:cNvPr id="6" name="组合 5"/>
            <p:cNvGrpSpPr/>
            <p:nvPr/>
          </p:nvGrpSpPr>
          <p:grpSpPr>
            <a:xfrm>
              <a:off x="3544269" y="0"/>
              <a:ext cx="5234606" cy="5143500"/>
              <a:chOff x="3544269" y="0"/>
              <a:chExt cx="5234606" cy="514350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006850" y="0"/>
                <a:ext cx="4772025" cy="5143500"/>
                <a:chOff x="4006850" y="0"/>
                <a:chExt cx="4772025" cy="5143500"/>
              </a:xfrm>
            </p:grpSpPr>
            <p:pic>
              <p:nvPicPr>
                <p:cNvPr id="11282" name="图片 1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6850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83" name="文本框 20"/>
                <p:cNvSpPr>
                  <a:spLocks noChangeArrowheads="1"/>
                </p:cNvSpPr>
                <p:nvPr/>
              </p:nvSpPr>
              <p:spPr bwMode="auto">
                <a:xfrm>
                  <a:off x="4201764" y="313589"/>
                  <a:ext cx="11079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B0F0"/>
                      </a:solidFill>
                      <a:ea typeface="微软雅黑" pitchFamily="34" charset="-122"/>
                    </a:rPr>
                    <a:t>教材分析</a:t>
                  </a:r>
                  <a:endParaRPr lang="zh-CN" altLang="en-US" b="1" dirty="0">
                    <a:solidFill>
                      <a:srgbClr val="00B0F0"/>
                    </a:solidFill>
                    <a:ea typeface="微软雅黑" pitchFamily="34" charset="-122"/>
                  </a:endParaRPr>
                </a:p>
              </p:txBody>
            </p:sp>
          </p:grpSp>
          <p:graphicFrame>
            <p:nvGraphicFramePr>
              <p:cNvPr id="5" name="图示 4"/>
              <p:cNvGraphicFramePr/>
              <p:nvPr>
                <p:extLst>
                  <p:ext uri="{D42A27DB-BD31-4B8C-83A1-F6EECF244321}">
                    <p14:modId xmlns="" xmlns:p14="http://schemas.microsoft.com/office/powerpoint/2010/main" val="536120291"/>
                  </p:ext>
                </p:extLst>
              </p:nvPr>
            </p:nvGraphicFramePr>
            <p:xfrm>
              <a:off x="3544269" y="688612"/>
              <a:ext cx="5163771" cy="37331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p:grpSp>
        <p:sp>
          <p:nvSpPr>
            <p:cNvPr id="7" name="椭圆 6"/>
            <p:cNvSpPr/>
            <p:nvPr/>
          </p:nvSpPr>
          <p:spPr bwMode="auto">
            <a:xfrm>
              <a:off x="5608544" y="2028920"/>
              <a:ext cx="1068699" cy="1073516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92548" y="238323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非金属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2493E-6 L -0.23646 1.2249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75" y="1212850"/>
            <a:ext cx="3746500" cy="3060000"/>
            <a:chOff x="0" y="0"/>
            <a:chExt cx="3745042" cy="3059010"/>
          </a:xfrm>
        </p:grpSpPr>
        <p:sp>
          <p:nvSpPr>
            <p:cNvPr id="11271" name="矩形 8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gradFill rotWithShape="1">
              <a:gsLst>
                <a:gs pos="0">
                  <a:srgbClr val="0D51F7"/>
                </a:gs>
                <a:gs pos="3999">
                  <a:srgbClr val="0D51F7"/>
                </a:gs>
                <a:gs pos="95999">
                  <a:srgbClr val="0716ED"/>
                </a:gs>
                <a:gs pos="100000">
                  <a:srgbClr val="0716E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2</a:t>
              </a:r>
              <a:endParaRPr lang="zh-CN" altLang="en-US" dirty="0"/>
            </a:p>
          </p:txBody>
        </p:sp>
        <p:pic>
          <p:nvPicPr>
            <p:cNvPr id="11272" name="图片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30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0"/>
            <p:cNvSpPr>
              <a:spLocks noChangeArrowheads="1"/>
            </p:cNvSpPr>
            <p:nvPr/>
          </p:nvSpPr>
          <p:spPr bwMode="auto">
            <a:xfrm>
              <a:off x="1152420" y="121627"/>
              <a:ext cx="1210117" cy="3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11275" name="文本框 12"/>
            <p:cNvSpPr>
              <a:spLocks noChangeArrowheads="1"/>
            </p:cNvSpPr>
            <p:nvPr/>
          </p:nvSpPr>
          <p:spPr bwMode="auto">
            <a:xfrm>
              <a:off x="1148504" y="908592"/>
              <a:ext cx="902460" cy="118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教学分析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00B0F0"/>
                  </a:solidFill>
                  <a:ea typeface="微软雅黑" pitchFamily="34" charset="-122"/>
                </a:rPr>
                <a:t>课标分析</a:t>
              </a:r>
              <a:endParaRPr lang="en-US" altLang="zh-CN" sz="1400" b="1" dirty="0">
                <a:solidFill>
                  <a:srgbClr val="00B0F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FFFFFF"/>
                  </a:solidFill>
                  <a:ea typeface="微软雅黑" pitchFamily="34" charset="-122"/>
                </a:rPr>
                <a:t>学情分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析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设定目标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ea typeface="微软雅黑" pitchFamily="34" charset="-122"/>
                </a:rPr>
                <a:t>重点难点</a:t>
              </a:r>
              <a:endParaRPr lang="en-US" altLang="zh-CN" sz="1400" b="1" dirty="0" smtClean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11276" name="矩形 13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11277" name="矩形 14"/>
            <p:cNvSpPr>
              <a:spLocks noChangeArrowheads="1"/>
            </p:cNvSpPr>
            <p:nvPr/>
          </p:nvSpPr>
          <p:spPr bwMode="auto">
            <a:xfrm>
              <a:off x="1071805" y="1228054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8" name="矩形 15"/>
            <p:cNvSpPr>
              <a:spLocks noChangeArrowheads="1"/>
            </p:cNvSpPr>
            <p:nvPr/>
          </p:nvSpPr>
          <p:spPr bwMode="auto">
            <a:xfrm>
              <a:off x="1071805" y="1441540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</p:grpSp>
      <p:sp>
        <p:nvSpPr>
          <p:cNvPr id="18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9" name="矩形 14"/>
          <p:cNvSpPr>
            <a:spLocks noChangeArrowheads="1"/>
          </p:cNvSpPr>
          <p:nvPr/>
        </p:nvSpPr>
        <p:spPr bwMode="auto">
          <a:xfrm>
            <a:off x="1077077" y="2885093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1077077" y="3098649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749675" y="25563"/>
            <a:ext cx="5394325" cy="5143500"/>
            <a:chOff x="4057520" y="-973"/>
            <a:chExt cx="4772025" cy="5143500"/>
          </a:xfrm>
        </p:grpSpPr>
        <p:grpSp>
          <p:nvGrpSpPr>
            <p:cNvPr id="29" name="组合 28"/>
            <p:cNvGrpSpPr/>
            <p:nvPr/>
          </p:nvGrpSpPr>
          <p:grpSpPr>
            <a:xfrm>
              <a:off x="4057520" y="-973"/>
              <a:ext cx="4772025" cy="5143500"/>
              <a:chOff x="4006850" y="0"/>
              <a:chExt cx="4772025" cy="5143500"/>
            </a:xfrm>
          </p:grpSpPr>
          <p:pic>
            <p:nvPicPr>
              <p:cNvPr id="35" name="图片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5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1"/>
              <p:cNvSpPr>
                <a:spLocks noChangeArrowheads="1"/>
              </p:cNvSpPr>
              <p:nvPr/>
            </p:nvSpPr>
            <p:spPr bwMode="auto">
              <a:xfrm>
                <a:off x="4087724" y="1131690"/>
                <a:ext cx="2305137" cy="258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 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通过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实验了解氮的单质及其化合物的主要性质，认识其在生产中的应用和对生态环境的影响。</a:t>
                </a:r>
                <a:endPara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 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认识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并欣赏化学科学对提高人类生活质量和促进社会发展的重要作用。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380433" y="186584"/>
              <a:ext cx="4316587" cy="3730887"/>
              <a:chOff x="4201763" y="186584"/>
              <a:chExt cx="4316587" cy="3730887"/>
            </a:xfrm>
          </p:grpSpPr>
          <p:sp>
            <p:nvSpPr>
              <p:cNvPr id="32" name="文本框 20"/>
              <p:cNvSpPr>
                <a:spLocks noChangeArrowheads="1"/>
              </p:cNvSpPr>
              <p:nvPr/>
            </p:nvSpPr>
            <p:spPr bwMode="auto">
              <a:xfrm>
                <a:off x="4201763" y="186584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00B0F0"/>
                    </a:solidFill>
                    <a:ea typeface="微软雅黑" pitchFamily="34" charset="-122"/>
                  </a:rPr>
                  <a:t>课</a:t>
                </a:r>
                <a:r>
                  <a:rPr lang="zh-CN" altLang="en-US" b="1" dirty="0" smtClean="0">
                    <a:solidFill>
                      <a:srgbClr val="00B0F0"/>
                    </a:solidFill>
                    <a:ea typeface="微软雅黑" pitchFamily="34" charset="-122"/>
                  </a:rPr>
                  <a:t>标分析</a:t>
                </a:r>
                <a:endParaRPr lang="zh-CN" altLang="en-US" b="1" dirty="0">
                  <a:solidFill>
                    <a:srgbClr val="00B0F0"/>
                  </a:solidFill>
                  <a:ea typeface="微软雅黑" pitchFamily="34" charset="-122"/>
                </a:endParaRPr>
              </a:p>
            </p:txBody>
          </p:sp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76941" y="906532"/>
                <a:ext cx="2041409" cy="301093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</p:grpSp>
      </p:grpSp>
      <p:sp>
        <p:nvSpPr>
          <p:cNvPr id="30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242931" y="25563"/>
            <a:ext cx="5901069" cy="5169063"/>
            <a:chOff x="3544269" y="0"/>
            <a:chExt cx="5234606" cy="5143500"/>
          </a:xfrm>
        </p:grpSpPr>
        <p:grpSp>
          <p:nvGrpSpPr>
            <p:cNvPr id="37" name="组合 36"/>
            <p:cNvGrpSpPr/>
            <p:nvPr/>
          </p:nvGrpSpPr>
          <p:grpSpPr>
            <a:xfrm>
              <a:off x="3544269" y="0"/>
              <a:ext cx="5234606" cy="5143500"/>
              <a:chOff x="3544269" y="0"/>
              <a:chExt cx="5234606" cy="5143500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006850" y="0"/>
                <a:ext cx="4772025" cy="5143500"/>
                <a:chOff x="4006850" y="0"/>
                <a:chExt cx="4772025" cy="5143500"/>
              </a:xfrm>
            </p:grpSpPr>
            <p:pic>
              <p:nvPicPr>
                <p:cNvPr id="42" name="图片 1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6850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文本框 20"/>
                <p:cNvSpPr>
                  <a:spLocks noChangeArrowheads="1"/>
                </p:cNvSpPr>
                <p:nvPr/>
              </p:nvSpPr>
              <p:spPr bwMode="auto">
                <a:xfrm>
                  <a:off x="4201764" y="313589"/>
                  <a:ext cx="11079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B0F0"/>
                      </a:solidFill>
                      <a:ea typeface="微软雅黑" pitchFamily="34" charset="-122"/>
                    </a:rPr>
                    <a:t>教材分析</a:t>
                  </a:r>
                  <a:endParaRPr lang="zh-CN" altLang="en-US" b="1" dirty="0">
                    <a:solidFill>
                      <a:srgbClr val="00B0F0"/>
                    </a:solidFill>
                    <a:ea typeface="微软雅黑" pitchFamily="34" charset="-122"/>
                  </a:endParaRPr>
                </a:p>
              </p:txBody>
            </p:sp>
          </p:grpSp>
          <p:graphicFrame>
            <p:nvGraphicFramePr>
              <p:cNvPr id="41" name="图示 40"/>
              <p:cNvGraphicFramePr/>
              <p:nvPr>
                <p:extLst>
                  <p:ext uri="{D42A27DB-BD31-4B8C-83A1-F6EECF244321}">
                    <p14:modId xmlns="" xmlns:p14="http://schemas.microsoft.com/office/powerpoint/2010/main" val="1093296156"/>
                  </p:ext>
                </p:extLst>
              </p:nvPr>
            </p:nvGraphicFramePr>
            <p:xfrm>
              <a:off x="3544269" y="688612"/>
              <a:ext cx="5163771" cy="37331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38" name="椭圆 37"/>
            <p:cNvSpPr/>
            <p:nvPr/>
          </p:nvSpPr>
          <p:spPr bwMode="auto">
            <a:xfrm>
              <a:off x="5672343" y="2060819"/>
              <a:ext cx="914400" cy="985249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92548" y="238323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非金属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0954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75" y="1212850"/>
            <a:ext cx="3746500" cy="3060000"/>
            <a:chOff x="0" y="0"/>
            <a:chExt cx="3745042" cy="3059010"/>
          </a:xfrm>
        </p:grpSpPr>
        <p:sp>
          <p:nvSpPr>
            <p:cNvPr id="11271" name="矩形 8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gradFill rotWithShape="1">
              <a:gsLst>
                <a:gs pos="0">
                  <a:srgbClr val="0D51F7"/>
                </a:gs>
                <a:gs pos="3999">
                  <a:srgbClr val="0D51F7"/>
                </a:gs>
                <a:gs pos="95999">
                  <a:srgbClr val="0716ED"/>
                </a:gs>
                <a:gs pos="100000">
                  <a:srgbClr val="0716E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2</a:t>
              </a:r>
              <a:endParaRPr lang="zh-CN" altLang="en-US" dirty="0"/>
            </a:p>
          </p:txBody>
        </p:sp>
        <p:pic>
          <p:nvPicPr>
            <p:cNvPr id="11272" name="图片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30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0"/>
            <p:cNvSpPr>
              <a:spLocks noChangeArrowheads="1"/>
            </p:cNvSpPr>
            <p:nvPr/>
          </p:nvSpPr>
          <p:spPr bwMode="auto">
            <a:xfrm>
              <a:off x="1152420" y="121627"/>
              <a:ext cx="1210117" cy="3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5" name="文本框 12"/>
            <p:cNvSpPr>
              <a:spLocks noChangeArrowheads="1"/>
            </p:cNvSpPr>
            <p:nvPr/>
          </p:nvSpPr>
          <p:spPr bwMode="auto">
            <a:xfrm>
              <a:off x="1148504" y="908592"/>
              <a:ext cx="902460" cy="118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教学分析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课标分析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00B0F0"/>
                  </a:solidFill>
                  <a:ea typeface="微软雅黑" pitchFamily="34" charset="-122"/>
                </a:rPr>
                <a:t>学情分</a:t>
              </a:r>
              <a:r>
                <a:rPr lang="zh-CN" altLang="en-US" sz="1400" b="1" dirty="0" smtClean="0">
                  <a:solidFill>
                    <a:srgbClr val="00B0F0"/>
                  </a:solidFill>
                  <a:ea typeface="微软雅黑" pitchFamily="34" charset="-122"/>
                </a:rPr>
                <a:t>析</a:t>
              </a:r>
              <a:endParaRPr lang="en-US" altLang="zh-CN" sz="1400" b="1" dirty="0" smtClean="0">
                <a:solidFill>
                  <a:srgbClr val="00B0F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设定目标</a:t>
              </a:r>
              <a:endParaRPr lang="en-US" altLang="zh-CN" sz="1400" b="1" dirty="0" smtClean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重点难点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1276" name="矩形 13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/>
            </a:p>
          </p:txBody>
        </p:sp>
        <p:sp>
          <p:nvSpPr>
            <p:cNvPr id="11277" name="矩形 14"/>
            <p:cNvSpPr>
              <a:spLocks noChangeArrowheads="1"/>
            </p:cNvSpPr>
            <p:nvPr/>
          </p:nvSpPr>
          <p:spPr bwMode="auto">
            <a:xfrm>
              <a:off x="1071805" y="1228054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8" name="矩形 15"/>
            <p:cNvSpPr>
              <a:spLocks noChangeArrowheads="1"/>
            </p:cNvSpPr>
            <p:nvPr/>
          </p:nvSpPr>
          <p:spPr bwMode="auto">
            <a:xfrm>
              <a:off x="1071805" y="1441540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25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1087125" y="2897689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1087125" y="3108697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31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49675" y="0"/>
            <a:ext cx="5394325" cy="5143500"/>
            <a:chOff x="4057520" y="-973"/>
            <a:chExt cx="4772025" cy="51435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057520" y="-973"/>
              <a:ext cx="4772025" cy="5143500"/>
              <a:chOff x="4006850" y="0"/>
              <a:chExt cx="4772025" cy="5143500"/>
            </a:xfrm>
          </p:grpSpPr>
          <p:pic>
            <p:nvPicPr>
              <p:cNvPr id="35" name="图片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5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1"/>
              <p:cNvSpPr>
                <a:spLocks noChangeArrowheads="1"/>
              </p:cNvSpPr>
              <p:nvPr/>
            </p:nvSpPr>
            <p:spPr bwMode="auto">
              <a:xfrm>
                <a:off x="4087724" y="1131690"/>
                <a:ext cx="2305137" cy="2585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 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通过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实验了解氮的单质及其化合物的主要性质，认识其在生产中的应用和对生态环境的影响。</a:t>
                </a:r>
                <a:endPara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 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认识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并欣赏化学科学对提高人类生活质量和促进社会发展的重要作用。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380433" y="186584"/>
              <a:ext cx="4316587" cy="3730887"/>
              <a:chOff x="4201763" y="186584"/>
              <a:chExt cx="4316587" cy="3730887"/>
            </a:xfrm>
          </p:grpSpPr>
          <p:sp>
            <p:nvSpPr>
              <p:cNvPr id="33" name="文本框 20"/>
              <p:cNvSpPr>
                <a:spLocks noChangeArrowheads="1"/>
              </p:cNvSpPr>
              <p:nvPr/>
            </p:nvSpPr>
            <p:spPr bwMode="auto">
              <a:xfrm>
                <a:off x="4201763" y="186584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00B0F0"/>
                    </a:solidFill>
                    <a:ea typeface="微软雅黑" pitchFamily="34" charset="-122"/>
                  </a:rPr>
                  <a:t>课</a:t>
                </a:r>
                <a:r>
                  <a:rPr lang="zh-CN" altLang="en-US" b="1" dirty="0" smtClean="0">
                    <a:solidFill>
                      <a:srgbClr val="00B0F0"/>
                    </a:solidFill>
                    <a:ea typeface="微软雅黑" pitchFamily="34" charset="-122"/>
                  </a:rPr>
                  <a:t>标分析</a:t>
                </a:r>
                <a:endParaRPr lang="zh-CN" altLang="en-US" b="1" dirty="0">
                  <a:solidFill>
                    <a:srgbClr val="00B0F0"/>
                  </a:solidFill>
                  <a:ea typeface="微软雅黑" pitchFamily="34" charset="-122"/>
                </a:endParaRPr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76941" y="906532"/>
                <a:ext cx="2041409" cy="301093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</p:grpSp>
      </p:grpSp>
      <p:grpSp>
        <p:nvGrpSpPr>
          <p:cNvPr id="45" name="组合 44"/>
          <p:cNvGrpSpPr/>
          <p:nvPr/>
        </p:nvGrpSpPr>
        <p:grpSpPr>
          <a:xfrm>
            <a:off x="3749676" y="19309"/>
            <a:ext cx="5394324" cy="5143500"/>
            <a:chOff x="3749676" y="19309"/>
            <a:chExt cx="5394324" cy="5143500"/>
          </a:xfrm>
        </p:grpSpPr>
        <p:grpSp>
          <p:nvGrpSpPr>
            <p:cNvPr id="4" name="组合 3"/>
            <p:cNvGrpSpPr/>
            <p:nvPr/>
          </p:nvGrpSpPr>
          <p:grpSpPr>
            <a:xfrm>
              <a:off x="3749676" y="19309"/>
              <a:ext cx="5394324" cy="5143500"/>
              <a:chOff x="3990639" y="-84715"/>
              <a:chExt cx="4772025" cy="514350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3990639" y="-84715"/>
                <a:ext cx="4772025" cy="5143500"/>
                <a:chOff x="3998467" y="0"/>
                <a:chExt cx="4772025" cy="5143500"/>
              </a:xfrm>
            </p:grpSpPr>
            <p:pic>
              <p:nvPicPr>
                <p:cNvPr id="11282" name="图片 1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8467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83" name="文本框 20"/>
                <p:cNvSpPr>
                  <a:spLocks noChangeArrowheads="1"/>
                </p:cNvSpPr>
                <p:nvPr/>
              </p:nvSpPr>
              <p:spPr bwMode="auto">
                <a:xfrm>
                  <a:off x="4201764" y="187256"/>
                  <a:ext cx="11079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B0F0"/>
                      </a:solidFill>
                      <a:latin typeface="微软雅黑" pitchFamily="34" charset="-122"/>
                      <a:ea typeface="微软雅黑" pitchFamily="34" charset="-122"/>
                    </a:rPr>
                    <a:t>学情分析</a:t>
                  </a:r>
                  <a:endParaRPr lang="zh-CN" altLang="en-US" b="1" dirty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4051043" y="1346481"/>
                <a:ext cx="7319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学生知识储备</a:t>
                </a:r>
                <a:endPara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AutoShape 16"/>
              <p:cNvSpPr>
                <a:spLocks/>
              </p:cNvSpPr>
              <p:nvPr/>
            </p:nvSpPr>
            <p:spPr bwMode="auto">
              <a:xfrm>
                <a:off x="4711808" y="1217422"/>
                <a:ext cx="190500" cy="1118548"/>
              </a:xfrm>
              <a:prstGeom prst="leftBrace">
                <a:avLst>
                  <a:gd name="adj1" fmla="val 56736"/>
                  <a:gd name="adj2" fmla="val 50000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842020" y="1325052"/>
                <a:ext cx="38765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学习认识了硅、氯、硫等非金属的性质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42020" y="1655544"/>
                <a:ext cx="37048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知道将要面对的研究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对象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——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单质、氧</a:t>
                </a:r>
                <a:endPara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化物、含氧酸</a:t>
                </a:r>
                <a:endPara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087334" y="3170866"/>
                <a:ext cx="6895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学生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已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有能力</a:t>
                </a:r>
                <a:endPara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AutoShape 16"/>
              <p:cNvSpPr>
                <a:spLocks/>
              </p:cNvSpPr>
              <p:nvPr/>
            </p:nvSpPr>
            <p:spPr bwMode="auto">
              <a:xfrm>
                <a:off x="4768936" y="3057945"/>
                <a:ext cx="190500" cy="1118548"/>
              </a:xfrm>
              <a:prstGeom prst="leftBrace">
                <a:avLst>
                  <a:gd name="adj1" fmla="val 56736"/>
                  <a:gd name="adj2" fmla="val 50000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879052" y="3094335"/>
                <a:ext cx="3467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加工信息，总结物质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性质的基本能力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919244" y="3768858"/>
                <a:ext cx="3262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用实验法研究物质性质的基本能力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283326" y="631891"/>
              <a:ext cx="3455593" cy="796884"/>
              <a:chOff x="5103628" y="638658"/>
              <a:chExt cx="3455593" cy="796884"/>
            </a:xfrm>
            <a:blipFill>
              <a:blip r:embed="rId7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0" name="对角圆角矩形 39"/>
              <p:cNvSpPr/>
              <p:nvPr/>
            </p:nvSpPr>
            <p:spPr bwMode="auto">
              <a:xfrm>
                <a:off x="5103628" y="638658"/>
                <a:ext cx="3455593" cy="79688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106042" y="792541"/>
                <a:ext cx="341632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在化学反应原理指导下梳理非金属的性质</a:t>
                </a:r>
                <a:endParaRPr lang="en-US" altLang="zh-CN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不同元素化合物性质知识间的迁移、应用</a:t>
                </a:r>
                <a:endPara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5259646" y="2445729"/>
              <a:ext cx="3455593" cy="796884"/>
              <a:chOff x="5103628" y="638658"/>
              <a:chExt cx="3455593" cy="796884"/>
            </a:xfrm>
            <a:blipFill>
              <a:blip r:embed="rId7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3" name="对角圆角矩形 42"/>
              <p:cNvSpPr/>
              <p:nvPr/>
            </p:nvSpPr>
            <p:spPr bwMode="auto">
              <a:xfrm>
                <a:off x="5103628" y="638658"/>
                <a:ext cx="3455593" cy="79688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80473" y="909504"/>
                <a:ext cx="1800493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自主设计实验的能力</a:t>
                </a:r>
                <a:endParaRPr lang="en-US" altLang="zh-CN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24424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49675" y="0"/>
            <a:ext cx="5394325" cy="5143500"/>
            <a:chOff x="4006850" y="0"/>
            <a:chExt cx="4772025" cy="5143500"/>
          </a:xfrm>
        </p:grpSpPr>
        <p:grpSp>
          <p:nvGrpSpPr>
            <p:cNvPr id="5" name="组合 4"/>
            <p:cNvGrpSpPr/>
            <p:nvPr/>
          </p:nvGrpSpPr>
          <p:grpSpPr>
            <a:xfrm>
              <a:off x="4006850" y="0"/>
              <a:ext cx="4772025" cy="5143500"/>
              <a:chOff x="4006850" y="0"/>
              <a:chExt cx="4772025" cy="5143500"/>
            </a:xfrm>
          </p:grpSpPr>
          <p:pic>
            <p:nvPicPr>
              <p:cNvPr id="11282" name="图片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5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文本框 21"/>
              <p:cNvSpPr>
                <a:spLocks noChangeArrowheads="1"/>
              </p:cNvSpPr>
              <p:nvPr/>
            </p:nvSpPr>
            <p:spPr bwMode="auto">
              <a:xfrm>
                <a:off x="4360984" y="1037100"/>
                <a:ext cx="4059535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zh-CN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、应用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阅读、观察、比较的方法获取信息，认识氮气、一氧化氮、二氧化氮的物理性质和化学性质，能对他们的物理性质作正确的描述，书写反应的化学方程式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；</a:t>
                </a:r>
                <a:endParaRPr lang="en-US" altLang="zh-CN" sz="160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zh-CN" altLang="en-US" sz="16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en-US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经历二氧化氮与水反应的实验探究，体验应用推理、演绎的方法设计实验步骤，预测实验现象，合作完成实验操作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；</a:t>
                </a:r>
                <a:endParaRPr lang="en-US" altLang="zh-CN" sz="160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zh-CN" altLang="en-US" sz="16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en-US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3.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感受物质的性质对其用途的决定作用，运用物质性质的知识解决酸雨污染问题，造福人类。</a:t>
                </a:r>
              </a:p>
            </p:txBody>
          </p:sp>
        </p:grpSp>
        <p:sp>
          <p:nvSpPr>
            <p:cNvPr id="11283" name="文本框 20"/>
            <p:cNvSpPr>
              <a:spLocks noChangeArrowheads="1"/>
            </p:cNvSpPr>
            <p:nvPr/>
          </p:nvSpPr>
          <p:spPr bwMode="auto">
            <a:xfrm>
              <a:off x="4201764" y="187256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F0"/>
                  </a:solidFill>
                  <a:ea typeface="微软雅黑" pitchFamily="34" charset="-122"/>
                </a:rPr>
                <a:t>设定目标</a:t>
              </a:r>
              <a:endParaRPr lang="zh-CN" altLang="en-US" b="1" dirty="0">
                <a:solidFill>
                  <a:srgbClr val="00B0F0"/>
                </a:solidFill>
                <a:ea typeface="微软雅黑" pitchFamily="34" charset="-122"/>
              </a:endParaRPr>
            </a:p>
          </p:txBody>
        </p:sp>
      </p:grpSp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75" y="1212850"/>
            <a:ext cx="3746500" cy="3060000"/>
            <a:chOff x="0" y="0"/>
            <a:chExt cx="3745042" cy="3059010"/>
          </a:xfrm>
        </p:grpSpPr>
        <p:sp>
          <p:nvSpPr>
            <p:cNvPr id="11271" name="矩形 8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gradFill rotWithShape="1">
              <a:gsLst>
                <a:gs pos="0">
                  <a:srgbClr val="0D51F7"/>
                </a:gs>
                <a:gs pos="3999">
                  <a:srgbClr val="0D51F7"/>
                </a:gs>
                <a:gs pos="95999">
                  <a:srgbClr val="0716ED"/>
                </a:gs>
                <a:gs pos="100000">
                  <a:srgbClr val="0716E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2</a:t>
              </a:r>
              <a:endParaRPr lang="zh-CN" altLang="en-US" dirty="0"/>
            </a:p>
          </p:txBody>
        </p:sp>
        <p:pic>
          <p:nvPicPr>
            <p:cNvPr id="11272" name="图片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30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0"/>
            <p:cNvSpPr>
              <a:spLocks noChangeArrowheads="1"/>
            </p:cNvSpPr>
            <p:nvPr/>
          </p:nvSpPr>
          <p:spPr bwMode="auto">
            <a:xfrm>
              <a:off x="1152420" y="121627"/>
              <a:ext cx="1210117" cy="3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11275" name="文本框 12"/>
            <p:cNvSpPr>
              <a:spLocks noChangeArrowheads="1"/>
            </p:cNvSpPr>
            <p:nvPr/>
          </p:nvSpPr>
          <p:spPr bwMode="auto">
            <a:xfrm>
              <a:off x="1148504" y="908592"/>
              <a:ext cx="902460" cy="118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教学分析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课标分析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学情分</a:t>
              </a:r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析</a:t>
              </a:r>
              <a:endParaRPr lang="en-US" altLang="zh-CN" sz="1400" b="1" dirty="0" smtClean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00B0F0"/>
                  </a:solidFill>
                  <a:ea typeface="微软雅黑" pitchFamily="34" charset="-122"/>
                </a:rPr>
                <a:t>设</a:t>
              </a:r>
              <a:r>
                <a:rPr lang="zh-CN" altLang="en-US" sz="1400" b="1" dirty="0" smtClean="0">
                  <a:solidFill>
                    <a:srgbClr val="00B0F0"/>
                  </a:solidFill>
                  <a:ea typeface="微软雅黑" pitchFamily="34" charset="-122"/>
                </a:rPr>
                <a:t>定目标</a:t>
              </a:r>
              <a:endParaRPr lang="en-US" altLang="zh-CN" sz="1400" b="1" dirty="0" smtClean="0">
                <a:solidFill>
                  <a:srgbClr val="00B0F0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重点难点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1276" name="矩形 13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7" name="矩形 14"/>
            <p:cNvSpPr>
              <a:spLocks noChangeArrowheads="1"/>
            </p:cNvSpPr>
            <p:nvPr/>
          </p:nvSpPr>
          <p:spPr bwMode="auto">
            <a:xfrm>
              <a:off x="1071805" y="1228054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8" name="矩形 15"/>
            <p:cNvSpPr>
              <a:spLocks noChangeArrowheads="1"/>
            </p:cNvSpPr>
            <p:nvPr/>
          </p:nvSpPr>
          <p:spPr bwMode="auto">
            <a:xfrm>
              <a:off x="1071805" y="1441540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9" name="矩形 16"/>
            <p:cNvSpPr>
              <a:spLocks noChangeArrowheads="1"/>
            </p:cNvSpPr>
            <p:nvPr/>
          </p:nvSpPr>
          <p:spPr bwMode="auto">
            <a:xfrm>
              <a:off x="1071805" y="1655026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51" name="矩形 17"/>
          <p:cNvSpPr>
            <a:spLocks noChangeArrowheads="1"/>
          </p:cNvSpPr>
          <p:nvPr/>
        </p:nvSpPr>
        <p:spPr bwMode="auto">
          <a:xfrm>
            <a:off x="1076775" y="3104974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5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749676" y="19309"/>
            <a:ext cx="5394324" cy="5143500"/>
            <a:chOff x="3749676" y="19309"/>
            <a:chExt cx="5394324" cy="5143500"/>
          </a:xfrm>
        </p:grpSpPr>
        <p:grpSp>
          <p:nvGrpSpPr>
            <p:cNvPr id="81" name="组合 80"/>
            <p:cNvGrpSpPr/>
            <p:nvPr/>
          </p:nvGrpSpPr>
          <p:grpSpPr>
            <a:xfrm>
              <a:off x="3749676" y="19309"/>
              <a:ext cx="5394324" cy="5143500"/>
              <a:chOff x="3990639" y="-84715"/>
              <a:chExt cx="4772025" cy="5143500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3990639" y="-84715"/>
                <a:ext cx="4772025" cy="5143500"/>
                <a:chOff x="3998467" y="0"/>
                <a:chExt cx="4772025" cy="5143500"/>
              </a:xfrm>
            </p:grpSpPr>
            <p:pic>
              <p:nvPicPr>
                <p:cNvPr id="97" name="图片 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8467" y="0"/>
                  <a:ext cx="4772025" cy="5143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文本框 20"/>
                <p:cNvSpPr>
                  <a:spLocks noChangeArrowheads="1"/>
                </p:cNvSpPr>
                <p:nvPr/>
              </p:nvSpPr>
              <p:spPr bwMode="auto">
                <a:xfrm>
                  <a:off x="4201764" y="187256"/>
                  <a:ext cx="11079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B0F0"/>
                      </a:solidFill>
                      <a:latin typeface="微软雅黑" pitchFamily="34" charset="-122"/>
                      <a:ea typeface="微软雅黑" pitchFamily="34" charset="-122"/>
                    </a:rPr>
                    <a:t>学情分析</a:t>
                  </a:r>
                  <a:endParaRPr lang="zh-CN" altLang="en-US" b="1" dirty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4051043" y="1346481"/>
                <a:ext cx="7319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学生知识储备</a:t>
                </a:r>
                <a:endPara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0" name="AutoShape 16"/>
              <p:cNvSpPr>
                <a:spLocks/>
              </p:cNvSpPr>
              <p:nvPr/>
            </p:nvSpPr>
            <p:spPr bwMode="auto">
              <a:xfrm>
                <a:off x="4711808" y="1217422"/>
                <a:ext cx="190500" cy="1118548"/>
              </a:xfrm>
              <a:prstGeom prst="leftBrace">
                <a:avLst>
                  <a:gd name="adj1" fmla="val 56736"/>
                  <a:gd name="adj2" fmla="val 50000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4842020" y="1325052"/>
                <a:ext cx="38765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学习认识了硅、氯、硫等非金属的性质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842020" y="1655544"/>
                <a:ext cx="37048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知道将要面对的研究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对象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——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单质、氧</a:t>
                </a:r>
                <a:endPara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化物、含氧酸</a:t>
                </a:r>
                <a:endPara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4087334" y="3170866"/>
                <a:ext cx="6895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学生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已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有能力</a:t>
                </a:r>
                <a:endPara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4" name="AutoShape 16"/>
              <p:cNvSpPr>
                <a:spLocks/>
              </p:cNvSpPr>
              <p:nvPr/>
            </p:nvSpPr>
            <p:spPr bwMode="auto">
              <a:xfrm>
                <a:off x="4768936" y="3057945"/>
                <a:ext cx="190500" cy="1118548"/>
              </a:xfrm>
              <a:prstGeom prst="leftBrace">
                <a:avLst>
                  <a:gd name="adj1" fmla="val 56736"/>
                  <a:gd name="adj2" fmla="val 50000"/>
                </a:avLst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4879052" y="3094335"/>
                <a:ext cx="34676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加工信息，总结物质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性质的基本能力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4919244" y="3768858"/>
                <a:ext cx="3262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方正大黑简体"/>
                  </a:rPr>
                  <a:t>用实验法研究物质性质的基本能力</a:t>
                </a:r>
                <a:endPara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方正大黑简体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283326" y="631891"/>
              <a:ext cx="3455593" cy="796884"/>
              <a:chOff x="5103628" y="638658"/>
              <a:chExt cx="3455593" cy="796884"/>
            </a:xfrm>
            <a:blipFill>
              <a:blip r:embed="rId6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6" name="对角圆角矩形 85"/>
              <p:cNvSpPr/>
              <p:nvPr/>
            </p:nvSpPr>
            <p:spPr bwMode="auto">
              <a:xfrm>
                <a:off x="5103628" y="638658"/>
                <a:ext cx="3455593" cy="79688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06042" y="792541"/>
                <a:ext cx="341632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在化学反应原理指导下梳理非金属的性质</a:t>
                </a:r>
                <a:endParaRPr lang="en-US" altLang="zh-CN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不同元素化合物性质知识间的迁移、应用</a:t>
                </a:r>
                <a:endPara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5259646" y="2445729"/>
              <a:ext cx="3455593" cy="796884"/>
              <a:chOff x="5103628" y="638658"/>
              <a:chExt cx="3455593" cy="796884"/>
            </a:xfrm>
            <a:blipFill>
              <a:blip r:embed="rId6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84" name="对角圆角矩形 83"/>
              <p:cNvSpPr/>
              <p:nvPr/>
            </p:nvSpPr>
            <p:spPr bwMode="auto">
              <a:xfrm>
                <a:off x="5103628" y="638658"/>
                <a:ext cx="3455593" cy="79688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180473" y="909504"/>
                <a:ext cx="1800493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自主设计实验的能力</a:t>
                </a:r>
                <a:endParaRPr lang="en-US" altLang="zh-CN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3880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440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3175" y="1212850"/>
            <a:ext cx="3746500" cy="3060000"/>
            <a:chOff x="0" y="0"/>
            <a:chExt cx="3745042" cy="3059010"/>
          </a:xfrm>
        </p:grpSpPr>
        <p:sp>
          <p:nvSpPr>
            <p:cNvPr id="11271" name="矩形 8"/>
            <p:cNvSpPr>
              <a:spLocks noChangeArrowheads="1"/>
            </p:cNvSpPr>
            <p:nvPr/>
          </p:nvSpPr>
          <p:spPr bwMode="auto">
            <a:xfrm>
              <a:off x="0" y="5474"/>
              <a:ext cx="879838" cy="897695"/>
            </a:xfrm>
            <a:prstGeom prst="rect">
              <a:avLst/>
            </a:prstGeom>
            <a:gradFill rotWithShape="1">
              <a:gsLst>
                <a:gs pos="0">
                  <a:srgbClr val="0D51F7"/>
                </a:gs>
                <a:gs pos="3999">
                  <a:srgbClr val="0D51F7"/>
                </a:gs>
                <a:gs pos="95999">
                  <a:srgbClr val="0716ED"/>
                </a:gs>
                <a:gs pos="100000">
                  <a:srgbClr val="0716E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4BACC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2</a:t>
              </a:r>
              <a:endParaRPr lang="zh-CN" altLang="en-US" dirty="0"/>
            </a:p>
          </p:txBody>
        </p:sp>
        <p:pic>
          <p:nvPicPr>
            <p:cNvPr id="11272" name="图片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64" y="0"/>
              <a:ext cx="2870678" cy="30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0"/>
            <p:cNvSpPr>
              <a:spLocks noChangeArrowheads="1"/>
            </p:cNvSpPr>
            <p:nvPr/>
          </p:nvSpPr>
          <p:spPr bwMode="auto">
            <a:xfrm>
              <a:off x="1152420" y="121627"/>
              <a:ext cx="1210117" cy="3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11275" name="文本框 12"/>
            <p:cNvSpPr>
              <a:spLocks noChangeArrowheads="1"/>
            </p:cNvSpPr>
            <p:nvPr/>
          </p:nvSpPr>
          <p:spPr bwMode="auto">
            <a:xfrm>
              <a:off x="1148504" y="908592"/>
              <a:ext cx="902460" cy="118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教学分析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课标分析</a:t>
              </a:r>
              <a:endParaRPr lang="en-US" altLang="zh-CN" sz="1400" b="1" dirty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学情分</a:t>
              </a:r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析</a:t>
              </a:r>
              <a:endParaRPr lang="en-US" altLang="zh-CN" sz="1400" b="1" dirty="0" smtClean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itchFamily="34" charset="-122"/>
                </a:rPr>
                <a:t>设</a:t>
              </a:r>
              <a:r>
                <a:rPr lang="zh-CN" altLang="en-US" sz="1400" b="1" dirty="0" smtClean="0">
                  <a:solidFill>
                    <a:schemeClr val="bg1"/>
                  </a:solidFill>
                  <a:ea typeface="微软雅黑" pitchFamily="34" charset="-122"/>
                </a:rPr>
                <a:t>定目标</a:t>
              </a:r>
              <a:endParaRPr lang="en-US" altLang="zh-CN" sz="1400" b="1" dirty="0" smtClean="0">
                <a:solidFill>
                  <a:schemeClr val="bg1"/>
                </a:solidFill>
                <a:ea typeface="微软雅黑" pitchFamily="34" charset="-122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b="1" dirty="0">
                  <a:solidFill>
                    <a:srgbClr val="00B0F0"/>
                  </a:solidFill>
                  <a:ea typeface="微软雅黑" pitchFamily="34" charset="-122"/>
                </a:rPr>
                <a:t>重点难点</a:t>
              </a:r>
              <a:endParaRPr lang="en-US" altLang="zh-CN" sz="1400" b="1" dirty="0">
                <a:solidFill>
                  <a:srgbClr val="00B0F0"/>
                </a:solidFill>
                <a:ea typeface="微软雅黑" pitchFamily="34" charset="-122"/>
              </a:endParaRPr>
            </a:p>
          </p:txBody>
        </p:sp>
        <p:sp>
          <p:nvSpPr>
            <p:cNvPr id="11276" name="矩形 13"/>
            <p:cNvSpPr>
              <a:spLocks noChangeArrowheads="1"/>
            </p:cNvSpPr>
            <p:nvPr/>
          </p:nvSpPr>
          <p:spPr bwMode="auto">
            <a:xfrm>
              <a:off x="1071805" y="1014568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7" name="矩形 14"/>
            <p:cNvSpPr>
              <a:spLocks noChangeArrowheads="1"/>
            </p:cNvSpPr>
            <p:nvPr/>
          </p:nvSpPr>
          <p:spPr bwMode="auto">
            <a:xfrm>
              <a:off x="1071805" y="1228054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8" name="矩形 15"/>
            <p:cNvSpPr>
              <a:spLocks noChangeArrowheads="1"/>
            </p:cNvSpPr>
            <p:nvPr/>
          </p:nvSpPr>
          <p:spPr bwMode="auto">
            <a:xfrm>
              <a:off x="1071805" y="1441540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  <p:sp>
          <p:nvSpPr>
            <p:cNvPr id="11279" name="矩形 16"/>
            <p:cNvSpPr>
              <a:spLocks noChangeArrowheads="1"/>
            </p:cNvSpPr>
            <p:nvPr/>
          </p:nvSpPr>
          <p:spPr bwMode="auto">
            <a:xfrm>
              <a:off x="1071805" y="1655026"/>
              <a:ext cx="4571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v</a:t>
              </a:r>
              <a:endParaRPr lang="zh-CN" altLang="en-US" dirty="0"/>
            </a:p>
          </p:txBody>
        </p:sp>
      </p:grpSp>
      <p:sp>
        <p:nvSpPr>
          <p:cNvPr id="51" name="矩形 17"/>
          <p:cNvSpPr>
            <a:spLocks noChangeArrowheads="1"/>
          </p:cNvSpPr>
          <p:nvPr/>
        </p:nvSpPr>
        <p:spPr bwMode="auto">
          <a:xfrm>
            <a:off x="1076775" y="3104974"/>
            <a:ext cx="45737" cy="45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v</a:t>
            </a:r>
            <a:endParaRPr lang="zh-CN" altLang="en-US" dirty="0"/>
          </a:p>
        </p:txBody>
      </p:sp>
      <p:sp>
        <p:nvSpPr>
          <p:cNvPr id="20" name="文本框 19"/>
          <p:cNvSpPr>
            <a:spLocks noChangeArrowheads="1"/>
          </p:cNvSpPr>
          <p:nvPr/>
        </p:nvSpPr>
        <p:spPr bwMode="auto">
          <a:xfrm>
            <a:off x="274806" y="217829"/>
            <a:ext cx="1353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itchFamily="34" charset="-122"/>
              </a:rPr>
              <a:t>氮的氧化物</a:t>
            </a:r>
            <a:endParaRPr lang="zh-CN" altLang="en-US" sz="1400" dirty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06849" y="0"/>
            <a:ext cx="4772025" cy="5143500"/>
            <a:chOff x="4006850" y="0"/>
            <a:chExt cx="4772025" cy="5143500"/>
          </a:xfrm>
        </p:grpSpPr>
        <p:grpSp>
          <p:nvGrpSpPr>
            <p:cNvPr id="26" name="组合 25"/>
            <p:cNvGrpSpPr/>
            <p:nvPr/>
          </p:nvGrpSpPr>
          <p:grpSpPr>
            <a:xfrm>
              <a:off x="4006850" y="0"/>
              <a:ext cx="4772025" cy="5143500"/>
              <a:chOff x="4006850" y="0"/>
              <a:chExt cx="4772025" cy="5143500"/>
            </a:xfrm>
          </p:grpSpPr>
          <p:pic>
            <p:nvPicPr>
              <p:cNvPr id="28" name="图片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5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文本框 21"/>
              <p:cNvSpPr>
                <a:spLocks noChangeArrowheads="1"/>
              </p:cNvSpPr>
              <p:nvPr/>
            </p:nvSpPr>
            <p:spPr bwMode="auto">
              <a:xfrm>
                <a:off x="4424782" y="1037100"/>
                <a:ext cx="4059535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zh-CN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、应用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阅读、观察、比较的方法获取信息，认识氮气、一氧化氮、二氧化氮的物理性质和化学性质，能对他们的物理性质作正确的描述，书写反应的化学方程式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；</a:t>
                </a:r>
                <a:endParaRPr lang="en-US" altLang="zh-CN" sz="160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zh-CN" altLang="en-US" sz="16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en-US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经历二氧化氮与水反应的实验探究，体验应用推理、演绎的方法设计实验步骤，预测实验现象，合作完成实验操作</a:t>
                </a:r>
                <a:r>
                  <a:rPr lang="zh-CN" altLang="en-US" sz="1600" dirty="0" smtClean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；</a:t>
                </a:r>
                <a:endParaRPr lang="en-US" altLang="zh-CN" sz="160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zh-CN" altLang="en-US" sz="1600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r>
                  <a:rPr lang="en-US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3.</a:t>
                </a:r>
                <a:r>
                  <a:rPr lang="zh-CN" altLang="en-US" sz="1600" dirty="0">
                    <a:solidFill>
                      <a:schemeClr val="accent3"/>
                    </a:solidFill>
                    <a:latin typeface="微软雅黑" pitchFamily="34" charset="-122"/>
                    <a:ea typeface="微软雅黑" pitchFamily="34" charset="-122"/>
                  </a:rPr>
                  <a:t>感受物质的性质对其用途的决定作用，运用物质性质的知识解决酸雨污染问题，造福人类。</a:t>
                </a:r>
              </a:p>
            </p:txBody>
          </p:sp>
        </p:grpSp>
        <p:sp>
          <p:nvSpPr>
            <p:cNvPr id="27" name="文本框 20"/>
            <p:cNvSpPr>
              <a:spLocks noChangeArrowheads="1"/>
            </p:cNvSpPr>
            <p:nvPr/>
          </p:nvSpPr>
          <p:spPr bwMode="auto">
            <a:xfrm>
              <a:off x="4201764" y="187256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B0F0"/>
                  </a:solidFill>
                  <a:ea typeface="微软雅黑" pitchFamily="34" charset="-122"/>
                </a:rPr>
                <a:t>设定目标</a:t>
              </a:r>
              <a:endParaRPr lang="zh-CN" altLang="en-US" b="1" dirty="0">
                <a:solidFill>
                  <a:srgbClr val="00B0F0"/>
                </a:solidFill>
                <a:ea typeface="微软雅黑" pitchFamily="34" charset="-122"/>
              </a:endParaRPr>
            </a:p>
          </p:txBody>
        </p:sp>
      </p:grpSp>
      <p:sp>
        <p:nvSpPr>
          <p:cNvPr id="30" name="文本框 18"/>
          <p:cNvSpPr>
            <a:spLocks noChangeArrowheads="1"/>
          </p:cNvSpPr>
          <p:nvPr/>
        </p:nvSpPr>
        <p:spPr bwMode="auto">
          <a:xfrm>
            <a:off x="261934" y="4735098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山西省太原市第二中学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06849" y="-672"/>
            <a:ext cx="4772025" cy="5143500"/>
            <a:chOff x="4006849" y="-672"/>
            <a:chExt cx="4772025" cy="5143500"/>
          </a:xfrm>
        </p:grpSpPr>
        <p:grpSp>
          <p:nvGrpSpPr>
            <p:cNvPr id="6" name="组合 5"/>
            <p:cNvGrpSpPr/>
            <p:nvPr/>
          </p:nvGrpSpPr>
          <p:grpSpPr>
            <a:xfrm>
              <a:off x="4006849" y="-672"/>
              <a:ext cx="4772025" cy="5143500"/>
              <a:chOff x="4006850" y="0"/>
              <a:chExt cx="4772025" cy="5143500"/>
            </a:xfrm>
          </p:grpSpPr>
          <p:pic>
            <p:nvPicPr>
              <p:cNvPr id="11282" name="图片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850" y="0"/>
                <a:ext cx="4772025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文本框 20"/>
              <p:cNvSpPr>
                <a:spLocks noChangeArrowheads="1"/>
              </p:cNvSpPr>
              <p:nvPr/>
            </p:nvSpPr>
            <p:spPr bwMode="auto">
              <a:xfrm>
                <a:off x="4201764" y="187256"/>
                <a:ext cx="1107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00B0F0"/>
                    </a:solidFill>
                    <a:ea typeface="微软雅黑" pitchFamily="34" charset="-122"/>
                  </a:rPr>
                  <a:t>重点难点</a:t>
                </a:r>
                <a:endParaRPr lang="zh-CN" altLang="en-US" b="1" dirty="0">
                  <a:solidFill>
                    <a:srgbClr val="00B0F0"/>
                  </a:solidFill>
                  <a:ea typeface="微软雅黑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357779" y="1012795"/>
              <a:ext cx="4250973" cy="3074370"/>
              <a:chOff x="4357779" y="1012795"/>
              <a:chExt cx="4250973" cy="3074370"/>
            </a:xfrm>
          </p:grpSpPr>
          <p:grpSp>
            <p:nvGrpSpPr>
              <p:cNvPr id="31" name="组合 2"/>
              <p:cNvGrpSpPr>
                <a:grpSpLocks/>
              </p:cNvGrpSpPr>
              <p:nvPr/>
            </p:nvGrpSpPr>
            <p:grpSpPr bwMode="auto">
              <a:xfrm>
                <a:off x="4357779" y="2460030"/>
                <a:ext cx="1977322" cy="1627135"/>
                <a:chOff x="1476375" y="2336846"/>
                <a:chExt cx="2286000" cy="3127264"/>
              </a:xfrm>
            </p:grpSpPr>
            <p:sp>
              <p:nvSpPr>
                <p:cNvPr id="32" name="AutoShape 15"/>
                <p:cNvSpPr>
                  <a:spLocks noChangeArrowheads="1"/>
                </p:cNvSpPr>
                <p:nvPr/>
              </p:nvSpPr>
              <p:spPr bwMode="auto">
                <a:xfrm>
                  <a:off x="1476375" y="2336846"/>
                  <a:ext cx="2286000" cy="279210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DBE1BD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28774" y="2920533"/>
                  <a:ext cx="1939925" cy="2543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CN" altLang="en-US" sz="2000" b="1" dirty="0">
                      <a:latin typeface="微软雅黑" pitchFamily="34" charset="-122"/>
                      <a:ea typeface="微软雅黑" pitchFamily="34" charset="-122"/>
                    </a:rPr>
                    <a:t>一氧化氮、二氧化氮的性质</a:t>
                  </a:r>
                </a:p>
                <a:p>
                  <a:endParaRPr lang="zh-CN" altLang="en-US" sz="20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34" name="图片 9" descr="1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935" t="4028" r="16858" b="-4028"/>
              <a:stretch/>
            </p:blipFill>
            <p:spPr bwMode="auto">
              <a:xfrm>
                <a:off x="4357779" y="1354764"/>
                <a:ext cx="1903960" cy="895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658537" y="1031524"/>
                <a:ext cx="16258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-150" dirty="0">
                    <a:ln>
                      <a:solidFill>
                        <a:srgbClr val="000000"/>
                      </a:solidFill>
                    </a:ln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教学重点</a:t>
                </a: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6488556" y="1012795"/>
                <a:ext cx="2120196" cy="2899987"/>
                <a:chOff x="6488556" y="1012795"/>
                <a:chExt cx="2120196" cy="2899987"/>
              </a:xfrm>
            </p:grpSpPr>
            <p:pic>
              <p:nvPicPr>
                <p:cNvPr id="36" name="图片 11" descr="1.png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r="13963"/>
                <a:stretch/>
              </p:blipFill>
              <p:spPr bwMode="auto">
                <a:xfrm>
                  <a:off x="6488556" y="1286701"/>
                  <a:ext cx="1970524" cy="895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6958224" y="1012795"/>
                  <a:ext cx="162580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000" b="1" spc="-150" dirty="0">
                      <a:ln>
                        <a:solidFill>
                          <a:srgbClr val="000000"/>
                        </a:solidFill>
                      </a:ln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教学难点</a:t>
                  </a:r>
                </a:p>
              </p:txBody>
            </p:sp>
            <p:grpSp>
              <p:nvGrpSpPr>
                <p:cNvPr id="38" name="组合 37"/>
                <p:cNvGrpSpPr>
                  <a:grpSpLocks/>
                </p:cNvGrpSpPr>
                <p:nvPr/>
              </p:nvGrpSpPr>
              <p:grpSpPr bwMode="auto">
                <a:xfrm>
                  <a:off x="6631430" y="2441302"/>
                  <a:ext cx="1977322" cy="1471480"/>
                  <a:chOff x="3279173" y="1811536"/>
                  <a:chExt cx="2286000" cy="2828105"/>
                </a:xfrm>
              </p:grpSpPr>
              <p:sp>
                <p:nvSpPr>
                  <p:cNvPr id="3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3279173" y="1811536"/>
                    <a:ext cx="2286000" cy="282810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DBE1BD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zh-CN" altLang="zh-CN" sz="200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4958" y="2564831"/>
                    <a:ext cx="1939925" cy="19520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r>
                      <a:rPr lang="zh-CN" altLang="en-US" sz="2000" b="1" dirty="0">
                        <a:latin typeface="微软雅黑" pitchFamily="34" charset="-122"/>
                        <a:ea typeface="微软雅黑" pitchFamily="34" charset="-122"/>
                      </a:rPr>
                      <a:t>二氧化氮与水的反应</a:t>
                    </a:r>
                  </a:p>
                  <a:p>
                    <a:endParaRPr lang="zh-CN" altLang="en-US" sz="20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="" xmlns:p14="http://schemas.microsoft.com/office/powerpoint/2010/main" val="968854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</TotalTime>
  <Pages>0</Pages>
  <Words>1891</Words>
  <Characters>0</Characters>
  <Application>Microsoft Office PowerPoint</Application>
  <DocSecurity>0</DocSecurity>
  <PresentationFormat>全屏显示(16:9)</PresentationFormat>
  <Lines>0</Lines>
  <Paragraphs>499</Paragraphs>
  <Slides>22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admin</cp:lastModifiedBy>
  <cp:revision>474</cp:revision>
  <dcterms:created xsi:type="dcterms:W3CDTF">2010-04-12T15:12:00Z</dcterms:created>
  <dcterms:modified xsi:type="dcterms:W3CDTF">2014-10-21T11:01:34Z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2052-8.1.0.3526</vt:lpwstr>
  </property>
</Properties>
</file>