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7" r:id="rId2"/>
    <p:sldId id="271" r:id="rId3"/>
    <p:sldId id="262" r:id="rId4"/>
    <p:sldId id="606" r:id="rId5"/>
    <p:sldId id="272" r:id="rId6"/>
    <p:sldId id="261" r:id="rId7"/>
    <p:sldId id="277" r:id="rId8"/>
    <p:sldId id="278" r:id="rId9"/>
    <p:sldId id="607" r:id="rId10"/>
    <p:sldId id="279" r:id="rId11"/>
    <p:sldId id="454" r:id="rId12"/>
    <p:sldId id="273" r:id="rId13"/>
    <p:sldId id="609" r:id="rId14"/>
    <p:sldId id="263" r:id="rId15"/>
    <p:sldId id="496" r:id="rId16"/>
    <p:sldId id="413" r:id="rId17"/>
    <p:sldId id="610" r:id="rId18"/>
    <p:sldId id="611" r:id="rId19"/>
    <p:sldId id="612" r:id="rId20"/>
    <p:sldId id="613" r:id="rId21"/>
    <p:sldId id="614" r:id="rId22"/>
    <p:sldId id="615" r:id="rId23"/>
    <p:sldId id="616" r:id="rId24"/>
    <p:sldId id="617" r:id="rId25"/>
    <p:sldId id="618" r:id="rId26"/>
    <p:sldId id="619" r:id="rId27"/>
    <p:sldId id="622" r:id="rId28"/>
    <p:sldId id="621" r:id="rId29"/>
    <p:sldId id="623" r:id="rId30"/>
    <p:sldId id="624" r:id="rId31"/>
    <p:sldId id="625" r:id="rId32"/>
    <p:sldId id="626" r:id="rId33"/>
    <p:sldId id="628" r:id="rId34"/>
    <p:sldId id="627" r:id="rId35"/>
    <p:sldId id="274" r:id="rId36"/>
    <p:sldId id="630" r:id="rId37"/>
    <p:sldId id="326" r:id="rId38"/>
    <p:sldId id="631" r:id="rId39"/>
    <p:sldId id="282" r:id="rId40"/>
    <p:sldId id="536" r:id="rId41"/>
    <p:sldId id="335" r:id="rId42"/>
    <p:sldId id="632" r:id="rId43"/>
    <p:sldId id="633" r:id="rId44"/>
    <p:sldId id="466" r:id="rId45"/>
    <p:sldId id="467" r:id="rId46"/>
    <p:sldId id="634" r:id="rId47"/>
    <p:sldId id="629" r:id="rId48"/>
    <p:sldId id="635" r:id="rId49"/>
    <p:sldId id="638" r:id="rId50"/>
    <p:sldId id="637" r:id="rId51"/>
    <p:sldId id="509" r:id="rId52"/>
    <p:sldId id="639" r:id="rId53"/>
    <p:sldId id="510" r:id="rId54"/>
    <p:sldId id="640" r:id="rId55"/>
    <p:sldId id="641" r:id="rId56"/>
    <p:sldId id="540" r:id="rId57"/>
    <p:sldId id="642" r:id="rId58"/>
    <p:sldId id="690" r:id="rId59"/>
    <p:sldId id="692" r:id="rId60"/>
    <p:sldId id="693" r:id="rId61"/>
    <p:sldId id="694" r:id="rId62"/>
    <p:sldId id="644" r:id="rId63"/>
    <p:sldId id="646" r:id="rId64"/>
    <p:sldId id="541" r:id="rId65"/>
    <p:sldId id="543" r:id="rId66"/>
    <p:sldId id="647" r:id="rId67"/>
    <p:sldId id="650" r:id="rId68"/>
    <p:sldId id="649" r:id="rId69"/>
    <p:sldId id="440" r:id="rId70"/>
    <p:sldId id="643" r:id="rId71"/>
    <p:sldId id="652" r:id="rId72"/>
    <p:sldId id="653" r:id="rId73"/>
    <p:sldId id="654" r:id="rId74"/>
    <p:sldId id="651" r:id="rId75"/>
    <p:sldId id="656" r:id="rId76"/>
    <p:sldId id="657" r:id="rId77"/>
    <p:sldId id="658" r:id="rId78"/>
    <p:sldId id="659" r:id="rId79"/>
    <p:sldId id="469" r:id="rId80"/>
    <p:sldId id="514" r:id="rId81"/>
    <p:sldId id="505" r:id="rId82"/>
    <p:sldId id="660" r:id="rId83"/>
    <p:sldId id="661" r:id="rId84"/>
    <p:sldId id="550" r:id="rId85"/>
    <p:sldId id="554" r:id="rId86"/>
    <p:sldId id="662" r:id="rId87"/>
    <p:sldId id="663" r:id="rId88"/>
    <p:sldId id="557" r:id="rId89"/>
    <p:sldId id="515" r:id="rId90"/>
    <p:sldId id="560" r:id="rId91"/>
    <p:sldId id="655" r:id="rId92"/>
    <p:sldId id="665" r:id="rId93"/>
    <p:sldId id="666" r:id="rId94"/>
    <p:sldId id="667" r:id="rId95"/>
    <p:sldId id="471" r:id="rId96"/>
    <p:sldId id="664" r:id="rId97"/>
    <p:sldId id="563" r:id="rId98"/>
    <p:sldId id="669" r:id="rId99"/>
    <p:sldId id="568" r:id="rId100"/>
    <p:sldId id="668" r:id="rId101"/>
    <p:sldId id="670" r:id="rId102"/>
    <p:sldId id="569" r:id="rId103"/>
    <p:sldId id="671" r:id="rId104"/>
    <p:sldId id="572" r:id="rId105"/>
    <p:sldId id="673" r:id="rId106"/>
    <p:sldId id="574" r:id="rId107"/>
    <p:sldId id="576" r:id="rId108"/>
    <p:sldId id="672" r:id="rId109"/>
    <p:sldId id="674" r:id="rId110"/>
    <p:sldId id="676" r:id="rId111"/>
    <p:sldId id="575" r:id="rId112"/>
    <p:sldId id="677" r:id="rId113"/>
    <p:sldId id="678" r:id="rId114"/>
    <p:sldId id="675" r:id="rId115"/>
    <p:sldId id="680" r:id="rId116"/>
    <p:sldId id="681" r:id="rId117"/>
    <p:sldId id="679" r:id="rId118"/>
    <p:sldId id="275" r:id="rId119"/>
    <p:sldId id="581" r:id="rId120"/>
    <p:sldId id="391" r:id="rId121"/>
    <p:sldId id="683" r:id="rId122"/>
    <p:sldId id="490" r:id="rId123"/>
    <p:sldId id="583" r:id="rId124"/>
    <p:sldId id="684" r:id="rId125"/>
    <p:sldId id="517" r:id="rId126"/>
    <p:sldId id="587" r:id="rId127"/>
    <p:sldId id="442" r:id="rId128"/>
    <p:sldId id="685" r:id="rId129"/>
    <p:sldId id="518" r:id="rId130"/>
    <p:sldId id="686" r:id="rId131"/>
    <p:sldId id="687" r:id="rId132"/>
    <p:sldId id="688" r:id="rId133"/>
    <p:sldId id="689" r:id="rId134"/>
    <p:sldId id="519" r:id="rId135"/>
    <p:sldId id="266" r:id="rId136"/>
  </p:sldIdLst>
  <p:sldSz cx="12192000" cy="6858000"/>
  <p:notesSz cx="6858000" cy="9144000"/>
  <p:custDataLst>
    <p:tags r:id="rId13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章节标题" id="{F5EEC428-8706-4C59-AEE4-161BB92701F7}">
          <p14:sldIdLst>
            <p14:sldId id="267"/>
            <p14:sldId id="271"/>
          </p14:sldIdLst>
        </p14:section>
        <p14:section name="目录" id="{62B0F58D-E21A-4849-85F8-F0658C934CDC}">
          <p14:sldIdLst>
            <p14:sldId id="262"/>
            <p14:sldId id="606"/>
            <p14:sldId id="272"/>
          </p14:sldIdLst>
        </p14:section>
        <p14:section name="考情精解读" id="{E5B6AE4C-B16F-4E49-ACF6-1636DDCCFF7B}">
          <p14:sldIdLst>
            <p14:sldId id="261"/>
            <p14:sldId id="277"/>
            <p14:sldId id="278"/>
            <p14:sldId id="607"/>
            <p14:sldId id="279"/>
            <p14:sldId id="454"/>
          </p14:sldIdLst>
        </p14:section>
        <p14:section name="A.知识全通关" id="{0696FE38-A922-4D75-AA25-7EF156A1C92B}">
          <p14:sldIdLst>
            <p14:sldId id="273"/>
            <p14:sldId id="609"/>
            <p14:sldId id="263"/>
            <p14:sldId id="496"/>
            <p14:sldId id="413"/>
            <p14:sldId id="610"/>
            <p14:sldId id="611"/>
            <p14:sldId id="612"/>
            <p14:sldId id="613"/>
            <p14:sldId id="614"/>
            <p14:sldId id="615"/>
            <p14:sldId id="616"/>
            <p14:sldId id="617"/>
            <p14:sldId id="618"/>
            <p14:sldId id="619"/>
            <p14:sldId id="622"/>
            <p14:sldId id="621"/>
            <p14:sldId id="623"/>
            <p14:sldId id="624"/>
            <p14:sldId id="625"/>
            <p14:sldId id="626"/>
            <p14:sldId id="628"/>
            <p14:sldId id="627"/>
          </p14:sldIdLst>
        </p14:section>
        <p14:section name="B.素养大提升" id="{EAE3448C-E808-4F1F-840E-365612D64D3F}">
          <p14:sldIdLst>
            <p14:sldId id="274"/>
            <p14:sldId id="630"/>
            <p14:sldId id="326"/>
            <p14:sldId id="631"/>
            <p14:sldId id="282"/>
            <p14:sldId id="536"/>
            <p14:sldId id="335"/>
            <p14:sldId id="632"/>
            <p14:sldId id="633"/>
            <p14:sldId id="466"/>
            <p14:sldId id="467"/>
            <p14:sldId id="634"/>
            <p14:sldId id="629"/>
            <p14:sldId id="635"/>
            <p14:sldId id="638"/>
            <p14:sldId id="637"/>
            <p14:sldId id="509"/>
            <p14:sldId id="639"/>
            <p14:sldId id="510"/>
            <p14:sldId id="640"/>
            <p14:sldId id="641"/>
            <p14:sldId id="540"/>
            <p14:sldId id="642"/>
            <p14:sldId id="690"/>
            <p14:sldId id="692"/>
            <p14:sldId id="693"/>
            <p14:sldId id="694"/>
            <p14:sldId id="644"/>
            <p14:sldId id="646"/>
            <p14:sldId id="541"/>
            <p14:sldId id="543"/>
            <p14:sldId id="647"/>
            <p14:sldId id="650"/>
            <p14:sldId id="649"/>
            <p14:sldId id="440"/>
            <p14:sldId id="643"/>
            <p14:sldId id="652"/>
            <p14:sldId id="653"/>
            <p14:sldId id="654"/>
            <p14:sldId id="651"/>
            <p14:sldId id="656"/>
            <p14:sldId id="657"/>
            <p14:sldId id="658"/>
            <p14:sldId id="659"/>
            <p14:sldId id="469"/>
            <p14:sldId id="514"/>
            <p14:sldId id="505"/>
            <p14:sldId id="660"/>
            <p14:sldId id="661"/>
            <p14:sldId id="550"/>
            <p14:sldId id="554"/>
            <p14:sldId id="662"/>
            <p14:sldId id="663"/>
            <p14:sldId id="557"/>
            <p14:sldId id="515"/>
            <p14:sldId id="560"/>
            <p14:sldId id="655"/>
            <p14:sldId id="665"/>
            <p14:sldId id="666"/>
            <p14:sldId id="667"/>
            <p14:sldId id="471"/>
            <p14:sldId id="664"/>
            <p14:sldId id="563"/>
            <p14:sldId id="669"/>
            <p14:sldId id="568"/>
            <p14:sldId id="668"/>
            <p14:sldId id="670"/>
            <p14:sldId id="569"/>
            <p14:sldId id="671"/>
            <p14:sldId id="572"/>
            <p14:sldId id="673"/>
            <p14:sldId id="574"/>
            <p14:sldId id="576"/>
            <p14:sldId id="672"/>
            <p14:sldId id="674"/>
            <p14:sldId id="676"/>
            <p14:sldId id="575"/>
            <p14:sldId id="677"/>
            <p14:sldId id="678"/>
            <p14:sldId id="675"/>
            <p14:sldId id="680"/>
            <p14:sldId id="681"/>
            <p14:sldId id="679"/>
          </p14:sldIdLst>
        </p14:section>
        <p14:section name="C.考向全扫描" id="{C8D129F6-420B-47E8-9577-A84C8752F9E5}">
          <p14:sldIdLst>
            <p14:sldId id="275"/>
            <p14:sldId id="581"/>
            <p14:sldId id="391"/>
            <p14:sldId id="683"/>
            <p14:sldId id="490"/>
            <p14:sldId id="583"/>
            <p14:sldId id="684"/>
            <p14:sldId id="517"/>
            <p14:sldId id="587"/>
            <p14:sldId id="442"/>
            <p14:sldId id="685"/>
            <p14:sldId id="518"/>
            <p14:sldId id="686"/>
            <p14:sldId id="687"/>
            <p14:sldId id="688"/>
            <p14:sldId id="689"/>
            <p14:sldId id="519"/>
          </p14:sldIdLst>
        </p14:section>
        <p14:section name="尾片" id="{185A69EE-4998-4242-976C-7169DE9C7BAE}">
          <p14:sldIdLst>
            <p14:sldId id="266"/>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enovo" initials="l"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A25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80" autoAdjust="0"/>
    <p:restoredTop sz="94660"/>
  </p:normalViewPr>
  <p:slideViewPr>
    <p:cSldViewPr snapToGrid="0" showGuides="1">
      <p:cViewPr varScale="1">
        <p:scale>
          <a:sx n="83" d="100"/>
          <a:sy n="83" d="100"/>
        </p:scale>
        <p:origin x="804"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commentAuthors" Target="commentAuthor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tags" Target="tags/tag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3738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自定义版式">
    <p:bg>
      <p:bgPr>
        <a:solidFill>
          <a:srgbClr val="DA251C"/>
        </a:solidFill>
        <a:effectLst/>
      </p:bgPr>
    </p:bg>
    <p:spTree>
      <p:nvGrpSpPr>
        <p:cNvPr id="1" name=""/>
        <p:cNvGrpSpPr/>
        <p:nvPr/>
      </p:nvGrpSpPr>
      <p:grpSpPr>
        <a:xfrm>
          <a:off x="0" y="0"/>
          <a:ext cx="0" cy="0"/>
          <a:chOff x="0" y="0"/>
          <a:chExt cx="0" cy="0"/>
        </a:xfrm>
      </p:grpSpPr>
      <p:grpSp>
        <p:nvGrpSpPr>
          <p:cNvPr id="3" name="组合 2"/>
          <p:cNvGrpSpPr/>
          <p:nvPr userDrawn="1"/>
        </p:nvGrpSpPr>
        <p:grpSpPr>
          <a:xfrm>
            <a:off x="5312723" y="0"/>
            <a:ext cx="1566554" cy="3412757"/>
            <a:chOff x="5320236" y="0"/>
            <a:chExt cx="1566554" cy="3412757"/>
          </a:xfrm>
        </p:grpSpPr>
        <p:sp>
          <p:nvSpPr>
            <p:cNvPr id="4" name="任意多边形 3"/>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5" name="任意多边形 4"/>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sp>
        <p:nvSpPr>
          <p:cNvPr id="6" name="文本框 5"/>
          <p:cNvSpPr txBox="1"/>
          <p:nvPr userDrawn="1"/>
        </p:nvSpPr>
        <p:spPr>
          <a:xfrm>
            <a:off x="3822855" y="6019800"/>
            <a:ext cx="4538422" cy="461665"/>
          </a:xfrm>
          <a:prstGeom prst="rect">
            <a:avLst/>
          </a:prstGeom>
          <a:noFill/>
        </p:spPr>
        <p:txBody>
          <a:bodyPr wrap="none" rtlCol="0">
            <a:spAutoFit/>
          </a:bodyPr>
          <a:lstStyle/>
          <a:p>
            <a:r>
              <a:rPr lang="en-US" altLang="zh-CN" sz="2400" dirty="0">
                <a:solidFill>
                  <a:schemeClr val="bg1"/>
                </a:solidFill>
                <a:latin typeface="+mn-ea"/>
              </a:rPr>
              <a:t>2019</a:t>
            </a:r>
            <a:r>
              <a:rPr lang="zh-CN" altLang="en-US" sz="2400" dirty="0">
                <a:solidFill>
                  <a:schemeClr val="bg1"/>
                </a:solidFill>
                <a:latin typeface="+mn-ea"/>
              </a:rPr>
              <a:t>版</a:t>
            </a:r>
            <a:r>
              <a:rPr lang="en-US" altLang="zh-CN" sz="2400" dirty="0">
                <a:solidFill>
                  <a:schemeClr val="bg1"/>
                </a:solidFill>
                <a:latin typeface="+mn-ea"/>
              </a:rPr>
              <a:t>《</a:t>
            </a:r>
            <a:r>
              <a:rPr lang="zh-CN" altLang="en-US" sz="2400" dirty="0">
                <a:solidFill>
                  <a:schemeClr val="bg1"/>
                </a:solidFill>
                <a:latin typeface="+mn-ea"/>
              </a:rPr>
              <a:t>高考帮</a:t>
            </a:r>
            <a:r>
              <a:rPr lang="en-US" altLang="zh-CN" sz="2400" dirty="0">
                <a:solidFill>
                  <a:schemeClr val="bg1"/>
                </a:solidFill>
                <a:latin typeface="+mn-ea"/>
              </a:rPr>
              <a:t>》</a:t>
            </a:r>
            <a:r>
              <a:rPr lang="zh-CN" altLang="en-US" sz="2400" dirty="0">
                <a:solidFill>
                  <a:schemeClr val="bg1"/>
                </a:solidFill>
                <a:latin typeface="+mn-ea"/>
              </a:rPr>
              <a:t>配套</a:t>
            </a:r>
            <a:r>
              <a:rPr lang="en-US" altLang="zh-CN" sz="2400" dirty="0">
                <a:solidFill>
                  <a:schemeClr val="bg1"/>
                </a:solidFill>
                <a:latin typeface="+mn-ea"/>
              </a:rPr>
              <a:t>PPT</a:t>
            </a:r>
            <a:r>
              <a:rPr lang="zh-CN" altLang="en-US" sz="2400" dirty="0">
                <a:solidFill>
                  <a:schemeClr val="bg1"/>
                </a:solidFill>
                <a:latin typeface="+mn-ea"/>
              </a:rPr>
              <a:t>课件</a:t>
            </a:r>
          </a:p>
        </p:txBody>
      </p:sp>
      <p:grpSp>
        <p:nvGrpSpPr>
          <p:cNvPr id="7" name="组合 6"/>
          <p:cNvGrpSpPr/>
          <p:nvPr userDrawn="1"/>
        </p:nvGrpSpPr>
        <p:grpSpPr>
          <a:xfrm>
            <a:off x="3931714" y="4631739"/>
            <a:ext cx="4297888" cy="1311862"/>
            <a:chOff x="2452571" y="1771159"/>
            <a:chExt cx="7813430" cy="2384926"/>
          </a:xfrm>
          <a:solidFill>
            <a:schemeClr val="bg1"/>
          </a:solidFill>
        </p:grpSpPr>
        <p:sp>
          <p:nvSpPr>
            <p:cNvPr id="8" name="任意多边形 7"/>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9" name="任意多边形 8"/>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629389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6519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8" name="矩形 7"/>
          <p:cNvSpPr/>
          <p:nvPr userDrawn="1"/>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9" name="组合 8"/>
          <p:cNvGrpSpPr/>
          <p:nvPr userDrawn="1"/>
        </p:nvGrpSpPr>
        <p:grpSpPr>
          <a:xfrm>
            <a:off x="11409225" y="1524"/>
            <a:ext cx="85864" cy="187056"/>
            <a:chOff x="5320236" y="0"/>
            <a:chExt cx="1566554" cy="3412757"/>
          </a:xfrm>
        </p:grpSpPr>
        <p:sp>
          <p:nvSpPr>
            <p:cNvPr id="10" name="任意多边形 9"/>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12" name="组合 11"/>
          <p:cNvGrpSpPr/>
          <p:nvPr userDrawn="1"/>
        </p:nvGrpSpPr>
        <p:grpSpPr>
          <a:xfrm>
            <a:off x="11578590" y="60500"/>
            <a:ext cx="379366" cy="115796"/>
            <a:chOff x="2452571" y="1771159"/>
            <a:chExt cx="7813430" cy="2384926"/>
          </a:xfrm>
          <a:solidFill>
            <a:schemeClr val="bg1"/>
          </a:solidFill>
        </p:grpSpPr>
        <p:sp>
          <p:nvSpPr>
            <p:cNvPr id="13" name="任意多边形 12"/>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4" name="任意多边形 13"/>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14"/>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361400981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0133183"/>
      </p:ext>
    </p:extLst>
  </p:cSld>
  <p:clrMap bg1="lt1" tx1="dk1" bg2="lt2" tx2="dk2" accent1="accent1" accent2="accent2" accent3="accent3" accent4="accent4" accent5="accent5" accent6="accent6" hlink="hlink" folHlink="folHlink"/>
  <p:sldLayoutIdLst>
    <p:sldLayoutId id="2147483655" r:id="rId1"/>
    <p:sldLayoutId id="2147483657" r:id="rId2"/>
    <p:sldLayoutId id="2147483658" r:id="rId3"/>
    <p:sldLayoutId id="2147483656"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10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0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0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0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0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xml"/><Relationship Id="rId4" Type="http://schemas.openxmlformats.org/officeDocument/2006/relationships/image" Target="../media/image24.jpeg"/></Relationships>
</file>

<file path=ppt/slides/_rels/slide10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4.xml"/><Relationship Id="rId4" Type="http://schemas.openxmlformats.org/officeDocument/2006/relationships/image" Target="../media/image27.jpeg"/></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1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4.xml"/><Relationship Id="rId4" Type="http://schemas.openxmlformats.org/officeDocument/2006/relationships/image" Target="../media/image30.jpeg"/></Relationships>
</file>

<file path=ppt/slides/_rels/slide11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11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4.xml"/><Relationship Id="rId4" Type="http://schemas.openxmlformats.org/officeDocument/2006/relationships/image" Target="../media/image35.jpeg"/></Relationships>
</file>

<file path=ppt/slides/_rels/slide11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11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1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4.xml"/></Relationships>
</file>

<file path=ppt/slides/_rels/slide11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4.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4.xml"/></Relationships>
</file>

<file path=ppt/slides/_rels/slide1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2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4.xml"/></Relationships>
</file>

<file path=ppt/slides/_rels/slide12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57.png"/><Relationship Id="rId1" Type="http://schemas.openxmlformats.org/officeDocument/2006/relationships/slideLayout" Target="../slideLayouts/slideLayout4.xml"/><Relationship Id="rId4" Type="http://schemas.openxmlformats.org/officeDocument/2006/relationships/image" Target="../media/image20.jpeg"/></Relationships>
</file>

<file path=ppt/slides/_rels/slide1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8.png"/><Relationship Id="rId1" Type="http://schemas.openxmlformats.org/officeDocument/2006/relationships/slideLayout" Target="../slideLayouts/slideLayout4.xml"/></Relationships>
</file>

<file path=ppt/slides/_rels/slide12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1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59.png"/><Relationship Id="rId1" Type="http://schemas.openxmlformats.org/officeDocument/2006/relationships/slideLayout" Target="../slideLayouts/slideLayout4.xml"/></Relationships>
</file>

<file path=ppt/slides/_rels/slide1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0.png"/><Relationship Id="rId1" Type="http://schemas.openxmlformats.org/officeDocument/2006/relationships/slideLayout" Target="../slideLayouts/slideLayout4.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61.png"/><Relationship Id="rId1" Type="http://schemas.openxmlformats.org/officeDocument/2006/relationships/slideLayout" Target="../slideLayouts/slideLayout4.xml"/><Relationship Id="rId4" Type="http://schemas.openxmlformats.org/officeDocument/2006/relationships/image" Target="../media/image42.jpeg"/></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4.xml"/></Relationships>
</file>

<file path=ppt/slides/_rels/slide13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4.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8.png"/><Relationship Id="rId1" Type="http://schemas.openxmlformats.org/officeDocument/2006/relationships/slideLayout" Target="../slideLayouts/slideLayout4.xml"/></Relationships>
</file>

<file path=ppt/slides/_rels/slide135.xml.rels><?xml version="1.0" encoding="UTF-8" standalone="yes"?>
<Relationships xmlns="http://schemas.openxmlformats.org/package/2006/relationships"><Relationship Id="rId3" Type="http://schemas.openxmlformats.org/officeDocument/2006/relationships/hyperlink" Target="http://www.wln100.com/" TargetMode="External"/><Relationship Id="rId2" Type="http://schemas.openxmlformats.org/officeDocument/2006/relationships/image" Target="../media/image45.png"/><Relationship Id="rId1" Type="http://schemas.openxmlformats.org/officeDocument/2006/relationships/slideLayout" Target="../slideLayouts/slideLayout4.xml"/><Relationship Id="rId5" Type="http://schemas.openxmlformats.org/officeDocument/2006/relationships/image" Target="../media/image46.png"/><Relationship Id="rId4" Type="http://schemas.openxmlformats.org/officeDocument/2006/relationships/hyperlink" Target="http://g.tesoon.com/"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slide" Target="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 Id="rId5" Type="http://schemas.openxmlformats.org/officeDocument/2006/relationships/image" Target="../media/image15.jpeg"/><Relationship Id="rId4" Type="http://schemas.openxmlformats.org/officeDocument/2006/relationships/image" Target="../media/image14.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A251C"/>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80071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34043" y="921768"/>
            <a:ext cx="11723913" cy="4616648"/>
          </a:xfrm>
          <a:prstGeom prst="rect">
            <a:avLst/>
          </a:prstGeom>
        </p:spPr>
        <p:txBody>
          <a:bodyPr wrap="square">
            <a:spAutoFit/>
          </a:bodyPr>
          <a:lstStyle/>
          <a:p>
            <a:pPr>
              <a:lnSpc>
                <a:spcPct val="150000"/>
              </a:lnSpc>
            </a:pPr>
            <a:r>
              <a:rPr lang="zh-CN" altLang="zh-CN" sz="2800" b="1" dirty="0"/>
              <a:t>考情分析</a:t>
            </a:r>
            <a:r>
              <a:rPr lang="zh-CN" altLang="zh-CN" sz="2800" dirty="0"/>
              <a:t>　高考主要考查对化学反应速率的理解、化学反应速率的相关计算、外界条件对化学平衡的影响、平衡常数的表达及计算、化学反应速率和化学平衡的综合计算及图像问题</a:t>
            </a:r>
            <a:r>
              <a:rPr lang="en-US" altLang="zh-CN" sz="2800" dirty="0"/>
              <a:t>,</a:t>
            </a:r>
            <a:r>
              <a:rPr lang="zh-CN" altLang="zh-CN" sz="2800" dirty="0"/>
              <a:t>延续选择题或非选择题的形式</a:t>
            </a:r>
            <a:r>
              <a:rPr lang="en-US" altLang="zh-CN" sz="2800" dirty="0"/>
              <a:t>,</a:t>
            </a:r>
            <a:r>
              <a:rPr lang="zh-CN" altLang="zh-CN" sz="2800" dirty="0"/>
              <a:t>分值为</a:t>
            </a:r>
            <a:r>
              <a:rPr lang="en-US" altLang="zh-CN" sz="2800" dirty="0"/>
              <a:t>4~15</a:t>
            </a:r>
            <a:r>
              <a:rPr lang="zh-CN" altLang="zh-CN" sz="2800" dirty="0"/>
              <a:t>分。</a:t>
            </a:r>
          </a:p>
          <a:p>
            <a:pPr>
              <a:lnSpc>
                <a:spcPct val="150000"/>
              </a:lnSpc>
            </a:pPr>
            <a:r>
              <a:rPr lang="zh-CN" altLang="zh-CN" sz="2800" b="1" dirty="0"/>
              <a:t>命题预测</a:t>
            </a:r>
            <a:r>
              <a:rPr lang="zh-CN" altLang="zh-CN" sz="2800" dirty="0"/>
              <a:t>　预计在今后的高考中</a:t>
            </a:r>
            <a:r>
              <a:rPr lang="en-US" altLang="zh-CN" sz="2800" dirty="0"/>
              <a:t>,</a:t>
            </a:r>
            <a:r>
              <a:rPr lang="zh-CN" altLang="zh-CN" sz="2800" dirty="0"/>
              <a:t>会将化学平衡移动原理与化工生产、生活实际相结合</a:t>
            </a:r>
            <a:r>
              <a:rPr lang="en-US" altLang="zh-CN" sz="2800" dirty="0"/>
              <a:t>,</a:t>
            </a:r>
            <a:r>
              <a:rPr lang="zh-CN" altLang="zh-CN" sz="2800" dirty="0"/>
              <a:t>考查化学反应速率和化学平衡移动在社会生产、生活、科学等领域的应用</a:t>
            </a:r>
            <a:r>
              <a:rPr lang="en-US" altLang="zh-CN" sz="2800" dirty="0"/>
              <a:t>,</a:t>
            </a:r>
            <a:r>
              <a:rPr lang="zh-CN" altLang="zh-CN" sz="2800" dirty="0"/>
              <a:t>考生应予以重视 </a:t>
            </a:r>
            <a:endParaRPr lang="en-US" altLang="zh-CN" sz="2800" dirty="0"/>
          </a:p>
        </p:txBody>
      </p:sp>
      <p:sp>
        <p:nvSpPr>
          <p:cNvPr id="5" name="矩形 4"/>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8" name="矩形 7"/>
          <p:cNvSpPr/>
          <p:nvPr/>
        </p:nvSpPr>
        <p:spPr>
          <a:xfrm>
            <a:off x="718457" y="0"/>
            <a:ext cx="27105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solidFill>
                  <a:srgbClr val="DA251C"/>
                </a:solidFill>
              </a:rPr>
              <a:t>命题分析预测</a:t>
            </a:r>
          </a:p>
        </p:txBody>
      </p:sp>
    </p:spTree>
    <p:extLst>
      <p:ext uri="{BB962C8B-B14F-4D97-AF65-F5344CB8AC3E}">
        <p14:creationId xmlns:p14="http://schemas.microsoft.com/office/powerpoint/2010/main" val="172022480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a16="http://schemas.microsoft.com/office/drawing/2014/main" id="{F400FCDE-FA9D-43E7-B940-5898437CE21E}"/>
              </a:ext>
            </a:extLst>
          </p:cNvPr>
          <p:cNvSpPr/>
          <p:nvPr/>
        </p:nvSpPr>
        <p:spPr>
          <a:xfrm>
            <a:off x="217713" y="289322"/>
            <a:ext cx="11727543" cy="662233"/>
          </a:xfrm>
          <a:prstGeom prst="rect">
            <a:avLst/>
          </a:prstGeom>
        </p:spPr>
        <p:txBody>
          <a:bodyPr wrap="square">
            <a:spAutoFit/>
          </a:bodyPr>
          <a:lstStyle/>
          <a:p>
            <a:pPr>
              <a:lnSpc>
                <a:spcPct val="150000"/>
              </a:lnSpc>
            </a:pPr>
            <a:r>
              <a:rPr lang="en-US" altLang="zh-CN" sz="2800" b="1" dirty="0">
                <a:solidFill>
                  <a:srgbClr val="000000"/>
                </a:solidFill>
                <a:cs typeface="Times New Roman" panose="02020603050405020304" pitchFamily="18" charset="0"/>
              </a:rPr>
              <a:t>2.</a:t>
            </a:r>
            <a:r>
              <a:rPr lang="zh-CN" altLang="zh-CN" sz="2800" b="1" dirty="0">
                <a:solidFill>
                  <a:srgbClr val="000000"/>
                </a:solidFill>
                <a:cs typeface="Times New Roman" panose="02020603050405020304" pitchFamily="18" charset="0"/>
              </a:rPr>
              <a:t>等效平衡与等同平衡的异同</a:t>
            </a:r>
          </a:p>
        </p:txBody>
      </p:sp>
      <p:graphicFrame>
        <p:nvGraphicFramePr>
          <p:cNvPr id="3" name="表格 2">
            <a:extLst>
              <a:ext uri="{FF2B5EF4-FFF2-40B4-BE49-F238E27FC236}">
                <a16:creationId xmlns="" xmlns:a16="http://schemas.microsoft.com/office/drawing/2014/main" id="{2683CE2C-B476-4A5D-8F1F-6A16BF810404}"/>
              </a:ext>
            </a:extLst>
          </p:cNvPr>
          <p:cNvGraphicFramePr>
            <a:graphicFrameLocks noGrp="1"/>
          </p:cNvGraphicFramePr>
          <p:nvPr>
            <p:extLst>
              <p:ext uri="{D42A27DB-BD31-4B8C-83A1-F6EECF244321}">
                <p14:modId xmlns:p14="http://schemas.microsoft.com/office/powerpoint/2010/main" val="3935478608"/>
              </p:ext>
            </p:extLst>
          </p:nvPr>
        </p:nvGraphicFramePr>
        <p:xfrm>
          <a:off x="247650" y="1188720"/>
          <a:ext cx="11658599" cy="4804117"/>
        </p:xfrm>
        <a:graphic>
          <a:graphicData uri="http://schemas.openxmlformats.org/drawingml/2006/table">
            <a:tbl>
              <a:tblPr firstRow="1" firstCol="1" bandRow="1"/>
              <a:tblGrid>
                <a:gridCol w="4239944">
                  <a:extLst>
                    <a:ext uri="{9D8B030D-6E8A-4147-A177-3AD203B41FA5}">
                      <a16:colId xmlns="" xmlns:a16="http://schemas.microsoft.com/office/drawing/2014/main" val="1257453756"/>
                    </a:ext>
                  </a:extLst>
                </a:gridCol>
                <a:gridCol w="3151163">
                  <a:extLst>
                    <a:ext uri="{9D8B030D-6E8A-4147-A177-3AD203B41FA5}">
                      <a16:colId xmlns="" xmlns:a16="http://schemas.microsoft.com/office/drawing/2014/main" val="337242105"/>
                    </a:ext>
                  </a:extLst>
                </a:gridCol>
                <a:gridCol w="4267492">
                  <a:extLst>
                    <a:ext uri="{9D8B030D-6E8A-4147-A177-3AD203B41FA5}">
                      <a16:colId xmlns="" xmlns:a16="http://schemas.microsoft.com/office/drawing/2014/main" val="2279507406"/>
                    </a:ext>
                  </a:extLst>
                </a:gridCol>
              </a:tblGrid>
              <a:tr h="554106">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条件</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等效条件</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结果</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680481400"/>
                  </a:ext>
                </a:extLst>
              </a:tr>
              <a:tr h="2439185">
                <a:tc>
                  <a:txBody>
                    <a:bodyPr/>
                    <a:lstStyle/>
                    <a:p>
                      <a:pPr>
                        <a:lnSpc>
                          <a:spcPct val="150000"/>
                        </a:lnSpc>
                        <a:spcAft>
                          <a:spcPts val="0"/>
                        </a:spcAft>
                      </a:pPr>
                      <a:r>
                        <a:rPr lang="zh-CN" sz="2400" dirty="0">
                          <a:solidFill>
                            <a:srgbClr val="000000"/>
                          </a:solidFill>
                          <a:effectLst/>
                          <a:latin typeface="+mn-lt"/>
                          <a:ea typeface="+mn-ea"/>
                          <a:cs typeface="Times New Roman" panose="02020603050405020304" pitchFamily="18" charset="0"/>
                        </a:rPr>
                        <a:t>恒温恒容</a:t>
                      </a:r>
                      <a:r>
                        <a:rPr lang="en-US" sz="2400" dirty="0">
                          <a:solidFill>
                            <a:srgbClr val="000000"/>
                          </a:solidFill>
                          <a:effectLst/>
                          <a:latin typeface="+mn-lt"/>
                          <a:ea typeface="+mn-ea"/>
                          <a:cs typeface="Times New Roman" panose="02020603050405020304" pitchFamily="18" charset="0"/>
                        </a:rPr>
                        <a:t>:</a:t>
                      </a:r>
                      <a:r>
                        <a:rPr lang="zh-CN" sz="2400" dirty="0">
                          <a:solidFill>
                            <a:srgbClr val="000000"/>
                          </a:solidFill>
                          <a:effectLst/>
                          <a:latin typeface="+mn-lt"/>
                          <a:ea typeface="+mn-ea"/>
                          <a:cs typeface="Times New Roman" panose="02020603050405020304" pitchFamily="18" charset="0"/>
                        </a:rPr>
                        <a:t>反应前后气体体积不相等的可逆反应</a:t>
                      </a:r>
                      <a:r>
                        <a:rPr lang="en-US" sz="2400" dirty="0">
                          <a:solidFill>
                            <a:srgbClr val="000000"/>
                          </a:solidFill>
                          <a:effectLst/>
                          <a:latin typeface="+mn-lt"/>
                          <a:ea typeface="+mn-ea"/>
                          <a:cs typeface="Times New Roman" panose="02020603050405020304" pitchFamily="18" charset="0"/>
                        </a:rPr>
                        <a:t>,</a:t>
                      </a:r>
                      <a:r>
                        <a:rPr lang="en-US" sz="2400" i="1" dirty="0" err="1">
                          <a:solidFill>
                            <a:srgbClr val="000000"/>
                          </a:solidFill>
                          <a:effectLst/>
                          <a:latin typeface="+mn-lt"/>
                          <a:ea typeface="+mn-ea"/>
                          <a:cs typeface="Times New Roman" panose="02020603050405020304" pitchFamily="18" charset="0"/>
                        </a:rPr>
                        <a:t>a</a:t>
                      </a:r>
                      <a:r>
                        <a:rPr lang="en-US" sz="2400" dirty="0" err="1">
                          <a:solidFill>
                            <a:srgbClr val="000000"/>
                          </a:solidFill>
                          <a:effectLst/>
                          <a:latin typeface="+mn-lt"/>
                          <a:ea typeface="+mn-ea"/>
                          <a:cs typeface="Times New Roman" panose="02020603050405020304" pitchFamily="18" charset="0"/>
                        </a:rPr>
                        <a:t>A</a:t>
                      </a:r>
                      <a:r>
                        <a:rPr lang="en-US" sz="2400" dirty="0">
                          <a:solidFill>
                            <a:srgbClr val="000000"/>
                          </a:solidFill>
                          <a:effectLst/>
                          <a:latin typeface="+mn-lt"/>
                          <a:ea typeface="+mn-ea"/>
                          <a:cs typeface="Times New Roman" panose="02020603050405020304" pitchFamily="18" charset="0"/>
                        </a:rPr>
                        <a:t>(g)+</a:t>
                      </a:r>
                      <a:r>
                        <a:rPr lang="en-US" sz="2400" i="1" dirty="0" err="1">
                          <a:solidFill>
                            <a:srgbClr val="000000"/>
                          </a:solidFill>
                          <a:effectLst/>
                          <a:latin typeface="+mn-lt"/>
                          <a:ea typeface="+mn-ea"/>
                          <a:cs typeface="Times New Roman" panose="02020603050405020304" pitchFamily="18" charset="0"/>
                        </a:rPr>
                        <a:t>b</a:t>
                      </a:r>
                      <a:r>
                        <a:rPr lang="en-US" sz="2400" dirty="0" err="1">
                          <a:solidFill>
                            <a:srgbClr val="000000"/>
                          </a:solidFill>
                          <a:effectLst/>
                          <a:latin typeface="+mn-lt"/>
                          <a:ea typeface="+mn-ea"/>
                          <a:cs typeface="Times New Roman" panose="02020603050405020304" pitchFamily="18" charset="0"/>
                        </a:rPr>
                        <a:t>B</a:t>
                      </a:r>
                      <a:r>
                        <a:rPr lang="en-US" sz="2400" dirty="0">
                          <a:solidFill>
                            <a:srgbClr val="000000"/>
                          </a:solidFill>
                          <a:effectLst/>
                          <a:latin typeface="+mn-lt"/>
                          <a:ea typeface="+mn-ea"/>
                          <a:cs typeface="Times New Roman" panose="02020603050405020304" pitchFamily="18" charset="0"/>
                        </a:rPr>
                        <a:t>(g)   </a:t>
                      </a:r>
                    </a:p>
                    <a:p>
                      <a:pPr>
                        <a:lnSpc>
                          <a:spcPct val="150000"/>
                        </a:lnSpc>
                        <a:spcAft>
                          <a:spcPts val="0"/>
                        </a:spcAft>
                      </a:pPr>
                      <a:r>
                        <a:rPr lang="en-US" sz="2400" i="1" dirty="0">
                          <a:solidFill>
                            <a:srgbClr val="000000"/>
                          </a:solidFill>
                          <a:effectLst/>
                          <a:latin typeface="+mn-lt"/>
                          <a:ea typeface="+mn-ea"/>
                          <a:cs typeface="Times New Roman" panose="02020603050405020304" pitchFamily="18" charset="0"/>
                        </a:rPr>
                        <a:t>          </a:t>
                      </a:r>
                      <a:r>
                        <a:rPr lang="en-US" sz="2400" i="1" dirty="0" err="1">
                          <a:solidFill>
                            <a:srgbClr val="000000"/>
                          </a:solidFill>
                          <a:effectLst/>
                          <a:latin typeface="+mn-lt"/>
                          <a:ea typeface="+mn-ea"/>
                          <a:cs typeface="Times New Roman" panose="02020603050405020304" pitchFamily="18" charset="0"/>
                        </a:rPr>
                        <a:t>c</a:t>
                      </a:r>
                      <a:r>
                        <a:rPr lang="en-US" sz="2400" dirty="0" err="1">
                          <a:solidFill>
                            <a:srgbClr val="000000"/>
                          </a:solidFill>
                          <a:effectLst/>
                          <a:latin typeface="+mn-lt"/>
                          <a:ea typeface="+mn-ea"/>
                          <a:cs typeface="Times New Roman" panose="02020603050405020304" pitchFamily="18" charset="0"/>
                        </a:rPr>
                        <a:t>C</a:t>
                      </a:r>
                      <a:r>
                        <a:rPr lang="en-US" sz="2400" dirty="0">
                          <a:solidFill>
                            <a:srgbClr val="000000"/>
                          </a:solidFill>
                          <a:effectLst/>
                          <a:latin typeface="+mn-lt"/>
                          <a:ea typeface="+mn-ea"/>
                          <a:cs typeface="Times New Roman" panose="02020603050405020304" pitchFamily="18" charset="0"/>
                        </a:rPr>
                        <a:t>(g)[</a:t>
                      </a:r>
                      <a:r>
                        <a:rPr lang="en-US" sz="2400" dirty="0" err="1">
                          <a:solidFill>
                            <a:srgbClr val="000000"/>
                          </a:solidFill>
                          <a:effectLst/>
                          <a:latin typeface="+mn-lt"/>
                          <a:ea typeface="+mn-ea"/>
                          <a:cs typeface="Times New Roman" panose="02020603050405020304" pitchFamily="18" charset="0"/>
                        </a:rPr>
                        <a:t>Δ</a:t>
                      </a:r>
                      <a:r>
                        <a:rPr lang="en-US" sz="2400" i="1" dirty="0" err="1">
                          <a:solidFill>
                            <a:srgbClr val="000000"/>
                          </a:solidFill>
                          <a:effectLst/>
                          <a:latin typeface="+mn-lt"/>
                          <a:ea typeface="+mn-ea"/>
                          <a:cs typeface="Times New Roman" panose="02020603050405020304" pitchFamily="18" charset="0"/>
                        </a:rPr>
                        <a:t>n</a:t>
                      </a:r>
                      <a:r>
                        <a:rPr lang="en-US" sz="2400" dirty="0">
                          <a:solidFill>
                            <a:srgbClr val="000000"/>
                          </a:solidFill>
                          <a:effectLst/>
                          <a:latin typeface="+mn-lt"/>
                          <a:ea typeface="+mn-ea"/>
                          <a:cs typeface="Times New Roman" panose="02020603050405020304" pitchFamily="18" charset="0"/>
                        </a:rPr>
                        <a:t>(g)≠0]</a:t>
                      </a:r>
                      <a:endParaRPr lang="zh-CN" sz="2400" dirty="0">
                        <a:solidFill>
                          <a:srgbClr val="000000"/>
                        </a:solidFill>
                        <a:effectLst/>
                        <a:latin typeface="+mn-lt"/>
                        <a:ea typeface="+mn-ea"/>
                        <a:cs typeface="Times New Roman" panose="02020603050405020304" pitchFamily="18" charset="0"/>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zh-CN" sz="2400" dirty="0">
                          <a:solidFill>
                            <a:srgbClr val="000000"/>
                          </a:solidFill>
                          <a:effectLst/>
                          <a:latin typeface="+mn-lt"/>
                          <a:ea typeface="+mn-ea"/>
                          <a:cs typeface="Times New Roman" panose="02020603050405020304" pitchFamily="18" charset="0"/>
                        </a:rPr>
                        <a:t>投料换算成相同物质表示的物质的量相同</a:t>
                      </a:r>
                      <a:r>
                        <a:rPr lang="en-US" altLang="zh-CN" sz="2400" dirty="0">
                          <a:solidFill>
                            <a:srgbClr val="000000"/>
                          </a:solidFill>
                          <a:effectLst/>
                          <a:latin typeface="+mn-lt"/>
                          <a:ea typeface="+mn-ea"/>
                          <a:cs typeface="Times New Roman" panose="02020603050405020304" pitchFamily="18" charset="0"/>
                        </a:rPr>
                        <a:t>      </a:t>
                      </a:r>
                      <a:r>
                        <a:rPr lang="en-US" sz="2400" dirty="0">
                          <a:solidFill>
                            <a:srgbClr val="000000"/>
                          </a:solidFill>
                          <a:effectLst/>
                          <a:latin typeface="+mn-lt"/>
                          <a:ea typeface="+mn-ea"/>
                          <a:cs typeface="Times New Roman" panose="02020603050405020304" pitchFamily="18" charset="0"/>
                        </a:rPr>
                        <a:t> </a:t>
                      </a:r>
                    </a:p>
                    <a:p>
                      <a:pPr>
                        <a:lnSpc>
                          <a:spcPct val="150000"/>
                        </a:lnSpc>
                        <a:spcAft>
                          <a:spcPts val="0"/>
                        </a:spcAft>
                      </a:pPr>
                      <a:r>
                        <a:rPr lang="en-US" altLang="zh-CN" sz="2400" dirty="0">
                          <a:solidFill>
                            <a:srgbClr val="000000"/>
                          </a:solidFill>
                          <a:effectLst/>
                          <a:latin typeface="+mn-lt"/>
                          <a:ea typeface="+mn-ea"/>
                          <a:cs typeface="Times New Roman" panose="02020603050405020304" pitchFamily="18" charset="0"/>
                        </a:rPr>
                        <a:t>         </a:t>
                      </a:r>
                      <a:r>
                        <a:rPr lang="zh-CN" sz="2400" dirty="0">
                          <a:solidFill>
                            <a:srgbClr val="000000"/>
                          </a:solidFill>
                          <a:effectLst/>
                          <a:latin typeface="+mn-lt"/>
                          <a:ea typeface="+mn-ea"/>
                          <a:cs typeface="Times New Roman" panose="02020603050405020304" pitchFamily="18" charset="0"/>
                        </a:rPr>
                        <a:t>回归定值</a:t>
                      </a: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zh-CN" sz="2400" dirty="0">
                          <a:solidFill>
                            <a:srgbClr val="000000"/>
                          </a:solidFill>
                          <a:effectLst/>
                          <a:latin typeface="+mn-lt"/>
                          <a:ea typeface="+mn-ea"/>
                          <a:cs typeface="Times New Roman" panose="02020603050405020304" pitchFamily="18" charset="0"/>
                        </a:rPr>
                        <a:t>两次平衡时各组分百分含量、</a:t>
                      </a:r>
                      <a:r>
                        <a:rPr lang="en-US" sz="2400" i="1" dirty="0">
                          <a:solidFill>
                            <a:srgbClr val="000000"/>
                          </a:solidFill>
                          <a:effectLst/>
                          <a:latin typeface="+mn-lt"/>
                          <a:ea typeface="+mn-ea"/>
                          <a:cs typeface="Times New Roman" panose="02020603050405020304" pitchFamily="18" charset="0"/>
                        </a:rPr>
                        <a:t>n</a:t>
                      </a:r>
                      <a:r>
                        <a:rPr lang="zh-CN" sz="2400" dirty="0">
                          <a:solidFill>
                            <a:srgbClr val="000000"/>
                          </a:solidFill>
                          <a:effectLst/>
                          <a:latin typeface="+mn-lt"/>
                          <a:ea typeface="+mn-ea"/>
                          <a:cs typeface="Times New Roman" panose="02020603050405020304" pitchFamily="18" charset="0"/>
                        </a:rPr>
                        <a:t>、</a:t>
                      </a:r>
                      <a:r>
                        <a:rPr lang="en-US" sz="2400" i="1" dirty="0">
                          <a:solidFill>
                            <a:srgbClr val="000000"/>
                          </a:solidFill>
                          <a:effectLst/>
                          <a:latin typeface="+mn-lt"/>
                          <a:ea typeface="+mn-ea"/>
                          <a:cs typeface="Times New Roman" panose="02020603050405020304" pitchFamily="18" charset="0"/>
                        </a:rPr>
                        <a:t>c</a:t>
                      </a:r>
                      <a:r>
                        <a:rPr lang="zh-CN" sz="2400" dirty="0">
                          <a:solidFill>
                            <a:srgbClr val="000000"/>
                          </a:solidFill>
                          <a:effectLst/>
                          <a:latin typeface="+mn-lt"/>
                          <a:ea typeface="+mn-ea"/>
                          <a:cs typeface="Times New Roman" panose="02020603050405020304" pitchFamily="18" charset="0"/>
                        </a:rPr>
                        <a:t>均相同</a:t>
                      </a:r>
                      <a:r>
                        <a:rPr lang="en-US" altLang="zh-CN" sz="2400" dirty="0">
                          <a:solidFill>
                            <a:srgbClr val="000000"/>
                          </a:solidFill>
                          <a:effectLst/>
                          <a:latin typeface="+mn-lt"/>
                          <a:ea typeface="+mn-ea"/>
                          <a:cs typeface="Times New Roman" panose="02020603050405020304" pitchFamily="18" charset="0"/>
                        </a:rPr>
                        <a:t>           </a:t>
                      </a:r>
                      <a:r>
                        <a:rPr lang="zh-CN" sz="2400" dirty="0">
                          <a:solidFill>
                            <a:srgbClr val="000000"/>
                          </a:solidFill>
                          <a:effectLst/>
                          <a:latin typeface="+mn-lt"/>
                          <a:ea typeface="+mn-ea"/>
                          <a:cs typeface="Times New Roman" panose="02020603050405020304" pitchFamily="18" charset="0"/>
                        </a:rPr>
                        <a:t>完全相同</a:t>
                      </a:r>
                      <a:r>
                        <a:rPr lang="en-US" sz="2400" dirty="0">
                          <a:solidFill>
                            <a:srgbClr val="000000"/>
                          </a:solidFill>
                          <a:effectLst/>
                          <a:latin typeface="+mn-lt"/>
                          <a:ea typeface="+mn-ea"/>
                          <a:cs typeface="Times New Roman" panose="02020603050405020304" pitchFamily="18" charset="0"/>
                        </a:rPr>
                        <a:t>         </a:t>
                      </a:r>
                      <a:r>
                        <a:rPr lang="zh-CN" sz="2400" dirty="0">
                          <a:solidFill>
                            <a:srgbClr val="000000"/>
                          </a:solidFill>
                          <a:effectLst/>
                          <a:latin typeface="+mn-lt"/>
                          <a:ea typeface="+mn-ea"/>
                          <a:cs typeface="Times New Roman" panose="02020603050405020304" pitchFamily="18" charset="0"/>
                        </a:rPr>
                        <a:t>等同平衡</a:t>
                      </a: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601304669"/>
                  </a:ext>
                </a:extLst>
              </a:tr>
              <a:tr h="1810826">
                <a:tc>
                  <a:txBody>
                    <a:bodyPr/>
                    <a:lstStyle/>
                    <a:p>
                      <a:pPr>
                        <a:lnSpc>
                          <a:spcPct val="150000"/>
                        </a:lnSpc>
                        <a:spcAft>
                          <a:spcPts val="0"/>
                        </a:spcAft>
                      </a:pPr>
                      <a:r>
                        <a:rPr lang="zh-CN" sz="2400" dirty="0">
                          <a:solidFill>
                            <a:srgbClr val="000000"/>
                          </a:solidFill>
                          <a:effectLst/>
                          <a:latin typeface="+mn-lt"/>
                          <a:ea typeface="+mn-ea"/>
                          <a:cs typeface="Times New Roman" panose="02020603050405020304" pitchFamily="18" charset="0"/>
                        </a:rPr>
                        <a:t>恒温恒容</a:t>
                      </a:r>
                      <a:r>
                        <a:rPr lang="en-US" sz="2400" dirty="0">
                          <a:solidFill>
                            <a:srgbClr val="000000"/>
                          </a:solidFill>
                          <a:effectLst/>
                          <a:latin typeface="+mn-lt"/>
                          <a:ea typeface="+mn-ea"/>
                          <a:cs typeface="Times New Roman" panose="02020603050405020304" pitchFamily="18" charset="0"/>
                        </a:rPr>
                        <a:t>:</a:t>
                      </a:r>
                      <a:r>
                        <a:rPr lang="zh-CN" sz="2400" dirty="0">
                          <a:solidFill>
                            <a:srgbClr val="000000"/>
                          </a:solidFill>
                          <a:effectLst/>
                          <a:latin typeface="+mn-lt"/>
                          <a:ea typeface="+mn-ea"/>
                          <a:cs typeface="Times New Roman" panose="02020603050405020304" pitchFamily="18" charset="0"/>
                        </a:rPr>
                        <a:t>反应前后气体体积相等的可逆反应</a:t>
                      </a:r>
                      <a:r>
                        <a:rPr lang="en-US" sz="2400" dirty="0">
                          <a:solidFill>
                            <a:srgbClr val="000000"/>
                          </a:solidFill>
                          <a:effectLst/>
                          <a:latin typeface="+mn-lt"/>
                          <a:ea typeface="+mn-ea"/>
                          <a:cs typeface="Times New Roman" panose="02020603050405020304" pitchFamily="18" charset="0"/>
                        </a:rPr>
                        <a:t>,</a:t>
                      </a:r>
                      <a:r>
                        <a:rPr lang="en-US" sz="2400" i="1" dirty="0" err="1">
                          <a:solidFill>
                            <a:srgbClr val="000000"/>
                          </a:solidFill>
                          <a:effectLst/>
                          <a:latin typeface="+mn-lt"/>
                          <a:ea typeface="+mn-ea"/>
                          <a:cs typeface="Times New Roman" panose="02020603050405020304" pitchFamily="18" charset="0"/>
                        </a:rPr>
                        <a:t>a</a:t>
                      </a:r>
                      <a:r>
                        <a:rPr lang="en-US" sz="2400" dirty="0" err="1">
                          <a:solidFill>
                            <a:srgbClr val="000000"/>
                          </a:solidFill>
                          <a:effectLst/>
                          <a:latin typeface="+mn-lt"/>
                          <a:ea typeface="+mn-ea"/>
                          <a:cs typeface="Times New Roman" panose="02020603050405020304" pitchFamily="18" charset="0"/>
                        </a:rPr>
                        <a:t>A</a:t>
                      </a:r>
                      <a:r>
                        <a:rPr lang="en-US" sz="2400" dirty="0">
                          <a:solidFill>
                            <a:srgbClr val="000000"/>
                          </a:solidFill>
                          <a:effectLst/>
                          <a:latin typeface="+mn-lt"/>
                          <a:ea typeface="+mn-ea"/>
                          <a:cs typeface="Times New Roman" panose="02020603050405020304" pitchFamily="18" charset="0"/>
                        </a:rPr>
                        <a:t>(g)+</a:t>
                      </a:r>
                      <a:r>
                        <a:rPr lang="en-US" sz="2400" i="1" dirty="0" err="1">
                          <a:solidFill>
                            <a:srgbClr val="000000"/>
                          </a:solidFill>
                          <a:effectLst/>
                          <a:latin typeface="+mn-lt"/>
                          <a:ea typeface="+mn-ea"/>
                          <a:cs typeface="Times New Roman" panose="02020603050405020304" pitchFamily="18" charset="0"/>
                        </a:rPr>
                        <a:t>b</a:t>
                      </a:r>
                      <a:r>
                        <a:rPr lang="en-US" sz="2400" dirty="0" err="1">
                          <a:solidFill>
                            <a:srgbClr val="000000"/>
                          </a:solidFill>
                          <a:effectLst/>
                          <a:latin typeface="+mn-lt"/>
                          <a:ea typeface="+mn-ea"/>
                          <a:cs typeface="Times New Roman" panose="02020603050405020304" pitchFamily="18" charset="0"/>
                        </a:rPr>
                        <a:t>B</a:t>
                      </a:r>
                      <a:r>
                        <a:rPr lang="en-US" sz="2400" dirty="0">
                          <a:solidFill>
                            <a:srgbClr val="000000"/>
                          </a:solidFill>
                          <a:effectLst/>
                          <a:latin typeface="+mn-lt"/>
                          <a:ea typeface="+mn-ea"/>
                          <a:cs typeface="Times New Roman" panose="02020603050405020304" pitchFamily="18" charset="0"/>
                        </a:rPr>
                        <a:t>(g) </a:t>
                      </a:r>
                    </a:p>
                    <a:p>
                      <a:pPr>
                        <a:lnSpc>
                          <a:spcPct val="150000"/>
                        </a:lnSpc>
                        <a:spcAft>
                          <a:spcPts val="0"/>
                        </a:spcAft>
                      </a:pPr>
                      <a:r>
                        <a:rPr lang="en-US" sz="2400" i="1" dirty="0">
                          <a:solidFill>
                            <a:srgbClr val="000000"/>
                          </a:solidFill>
                          <a:effectLst/>
                          <a:latin typeface="+mn-lt"/>
                          <a:ea typeface="+mn-ea"/>
                          <a:cs typeface="Times New Roman" panose="02020603050405020304" pitchFamily="18" charset="0"/>
                        </a:rPr>
                        <a:t>         </a:t>
                      </a:r>
                      <a:r>
                        <a:rPr lang="en-US" sz="2400" i="1" dirty="0" err="1">
                          <a:solidFill>
                            <a:srgbClr val="000000"/>
                          </a:solidFill>
                          <a:effectLst/>
                          <a:latin typeface="+mn-lt"/>
                          <a:ea typeface="+mn-ea"/>
                          <a:cs typeface="Times New Roman" panose="02020603050405020304" pitchFamily="18" charset="0"/>
                        </a:rPr>
                        <a:t>c</a:t>
                      </a:r>
                      <a:r>
                        <a:rPr lang="en-US" sz="2400" dirty="0" err="1">
                          <a:solidFill>
                            <a:srgbClr val="000000"/>
                          </a:solidFill>
                          <a:effectLst/>
                          <a:latin typeface="+mn-lt"/>
                          <a:ea typeface="+mn-ea"/>
                          <a:cs typeface="Times New Roman" panose="02020603050405020304" pitchFamily="18" charset="0"/>
                        </a:rPr>
                        <a:t>C</a:t>
                      </a:r>
                      <a:r>
                        <a:rPr lang="en-US" sz="2400" dirty="0">
                          <a:solidFill>
                            <a:srgbClr val="000000"/>
                          </a:solidFill>
                          <a:effectLst/>
                          <a:latin typeface="+mn-lt"/>
                          <a:ea typeface="+mn-ea"/>
                          <a:cs typeface="Times New Roman" panose="02020603050405020304" pitchFamily="18" charset="0"/>
                        </a:rPr>
                        <a:t>(g)[</a:t>
                      </a:r>
                      <a:r>
                        <a:rPr lang="en-US" sz="2400" dirty="0" err="1">
                          <a:solidFill>
                            <a:srgbClr val="000000"/>
                          </a:solidFill>
                          <a:effectLst/>
                          <a:latin typeface="+mn-lt"/>
                          <a:ea typeface="+mn-ea"/>
                          <a:cs typeface="Times New Roman" panose="02020603050405020304" pitchFamily="18" charset="0"/>
                        </a:rPr>
                        <a:t>Δ</a:t>
                      </a:r>
                      <a:r>
                        <a:rPr lang="en-US" sz="2400" i="1" dirty="0" err="1">
                          <a:solidFill>
                            <a:srgbClr val="000000"/>
                          </a:solidFill>
                          <a:effectLst/>
                          <a:latin typeface="+mn-lt"/>
                          <a:ea typeface="+mn-ea"/>
                          <a:cs typeface="Times New Roman" panose="02020603050405020304" pitchFamily="18" charset="0"/>
                        </a:rPr>
                        <a:t>n</a:t>
                      </a:r>
                      <a:r>
                        <a:rPr lang="en-US" sz="2400" dirty="0">
                          <a:solidFill>
                            <a:srgbClr val="000000"/>
                          </a:solidFill>
                          <a:effectLst/>
                          <a:latin typeface="+mn-lt"/>
                          <a:ea typeface="+mn-ea"/>
                          <a:cs typeface="Times New Roman" panose="02020603050405020304" pitchFamily="18" charset="0"/>
                        </a:rPr>
                        <a:t>(g)=0]</a:t>
                      </a:r>
                      <a:endParaRPr lang="zh-CN" sz="2400" dirty="0">
                        <a:solidFill>
                          <a:srgbClr val="000000"/>
                        </a:solidFill>
                        <a:effectLst/>
                        <a:latin typeface="+mn-lt"/>
                        <a:ea typeface="+mn-ea"/>
                        <a:cs typeface="Times New Roman" panose="02020603050405020304" pitchFamily="18" charset="0"/>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zh-CN" sz="2400" dirty="0">
                          <a:solidFill>
                            <a:srgbClr val="000000"/>
                          </a:solidFill>
                          <a:effectLst/>
                          <a:latin typeface="+mn-lt"/>
                          <a:ea typeface="+mn-ea"/>
                          <a:cs typeface="Times New Roman" panose="02020603050405020304" pitchFamily="18" charset="0"/>
                        </a:rPr>
                        <a:t>投料换算成相同物质表示的物质的量等比例</a:t>
                      </a:r>
                      <a:r>
                        <a:rPr lang="en-US" sz="2400" dirty="0">
                          <a:solidFill>
                            <a:srgbClr val="000000"/>
                          </a:solidFill>
                          <a:effectLst/>
                          <a:latin typeface="+mn-lt"/>
                          <a:ea typeface="+mn-ea"/>
                          <a:cs typeface="Times New Roman" panose="02020603050405020304" pitchFamily="18" charset="0"/>
                        </a:rPr>
                        <a:t>         </a:t>
                      </a:r>
                      <a:r>
                        <a:rPr lang="zh-CN" sz="2400" dirty="0">
                          <a:solidFill>
                            <a:srgbClr val="000000"/>
                          </a:solidFill>
                          <a:effectLst/>
                          <a:latin typeface="+mn-lt"/>
                          <a:ea typeface="+mn-ea"/>
                          <a:cs typeface="Times New Roman" panose="02020603050405020304" pitchFamily="18" charset="0"/>
                        </a:rPr>
                        <a:t>回归定比</a:t>
                      </a: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zh-CN" sz="2400" dirty="0">
                          <a:solidFill>
                            <a:srgbClr val="000000"/>
                          </a:solidFill>
                          <a:effectLst/>
                          <a:latin typeface="+mn-lt"/>
                          <a:ea typeface="+mn-ea"/>
                          <a:cs typeface="Times New Roman" panose="02020603050405020304" pitchFamily="18" charset="0"/>
                        </a:rPr>
                        <a:t>两次平衡时各组分百分含量相同</a:t>
                      </a:r>
                      <a:r>
                        <a:rPr lang="en-US" sz="2400" dirty="0">
                          <a:solidFill>
                            <a:srgbClr val="000000"/>
                          </a:solidFill>
                          <a:effectLst/>
                          <a:latin typeface="+mn-lt"/>
                          <a:ea typeface="+mn-ea"/>
                          <a:cs typeface="Times New Roman" panose="02020603050405020304" pitchFamily="18" charset="0"/>
                        </a:rPr>
                        <a:t>,</a:t>
                      </a:r>
                      <a:r>
                        <a:rPr lang="en-US" sz="2400" i="1" dirty="0">
                          <a:solidFill>
                            <a:srgbClr val="000000"/>
                          </a:solidFill>
                          <a:effectLst/>
                          <a:latin typeface="+mn-lt"/>
                          <a:ea typeface="+mn-ea"/>
                          <a:cs typeface="Times New Roman" panose="02020603050405020304" pitchFamily="18" charset="0"/>
                        </a:rPr>
                        <a:t>n</a:t>
                      </a:r>
                      <a:r>
                        <a:rPr lang="zh-CN" sz="2400" dirty="0">
                          <a:solidFill>
                            <a:srgbClr val="000000"/>
                          </a:solidFill>
                          <a:effectLst/>
                          <a:latin typeface="+mn-lt"/>
                          <a:ea typeface="+mn-ea"/>
                          <a:cs typeface="Times New Roman" panose="02020603050405020304" pitchFamily="18" charset="0"/>
                        </a:rPr>
                        <a:t>、</a:t>
                      </a:r>
                      <a:r>
                        <a:rPr lang="en-US" sz="2400" i="1" dirty="0">
                          <a:solidFill>
                            <a:srgbClr val="000000"/>
                          </a:solidFill>
                          <a:effectLst/>
                          <a:latin typeface="+mn-lt"/>
                          <a:ea typeface="+mn-ea"/>
                          <a:cs typeface="Times New Roman" panose="02020603050405020304" pitchFamily="18" charset="0"/>
                        </a:rPr>
                        <a:t>c</a:t>
                      </a:r>
                      <a:r>
                        <a:rPr lang="zh-CN" sz="2400" dirty="0">
                          <a:solidFill>
                            <a:srgbClr val="000000"/>
                          </a:solidFill>
                          <a:effectLst/>
                          <a:latin typeface="+mn-lt"/>
                          <a:ea typeface="+mn-ea"/>
                          <a:cs typeface="Times New Roman" panose="02020603050405020304" pitchFamily="18" charset="0"/>
                        </a:rPr>
                        <a:t>同比例变化</a:t>
                      </a:r>
                      <a:r>
                        <a:rPr lang="en-US" sz="2400" dirty="0">
                          <a:solidFill>
                            <a:srgbClr val="000000"/>
                          </a:solidFill>
                          <a:effectLst/>
                          <a:latin typeface="+mn-lt"/>
                          <a:ea typeface="+mn-ea"/>
                          <a:cs typeface="Times New Roman" panose="02020603050405020304" pitchFamily="18" charset="0"/>
                        </a:rPr>
                        <a:t>         </a:t>
                      </a:r>
                      <a:r>
                        <a:rPr lang="zh-CN" sz="2400" dirty="0">
                          <a:solidFill>
                            <a:srgbClr val="000000"/>
                          </a:solidFill>
                          <a:effectLst/>
                          <a:latin typeface="+mn-lt"/>
                          <a:ea typeface="+mn-ea"/>
                          <a:cs typeface="Times New Roman" panose="02020603050405020304" pitchFamily="18" charset="0"/>
                        </a:rPr>
                        <a:t>等效平衡</a:t>
                      </a: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91083348"/>
                  </a:ext>
                </a:extLst>
              </a:tr>
            </a:tbl>
          </a:graphicData>
        </a:graphic>
      </p:graphicFrame>
      <p:pic>
        <p:nvPicPr>
          <p:cNvPr id="35847" name="图片 3226">
            <a:extLst>
              <a:ext uri="{FF2B5EF4-FFF2-40B4-BE49-F238E27FC236}">
                <a16:creationId xmlns="" xmlns:a16="http://schemas.microsoft.com/office/drawing/2014/main" id="{AA9EFE1A-7FD7-49CB-AC6A-AFDD914DDC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499" y="5542084"/>
            <a:ext cx="636323" cy="381794"/>
          </a:xfrm>
          <a:prstGeom prst="rect">
            <a:avLst/>
          </a:prstGeom>
          <a:noFill/>
          <a:extLst>
            <a:ext uri="{909E8E84-426E-40DD-AFC4-6F175D3DCCD1}">
              <a14:hiddenFill xmlns:a14="http://schemas.microsoft.com/office/drawing/2010/main">
                <a:solidFill>
                  <a:srgbClr val="FFFFFF"/>
                </a:solidFill>
              </a14:hiddenFill>
            </a:ext>
          </a:extLst>
        </p:spPr>
      </p:pic>
      <p:pic>
        <p:nvPicPr>
          <p:cNvPr id="35846" name="图片 3227">
            <a:extLst>
              <a:ext uri="{FF2B5EF4-FFF2-40B4-BE49-F238E27FC236}">
                <a16:creationId xmlns="" xmlns:a16="http://schemas.microsoft.com/office/drawing/2014/main" id="{E1222753-4F5F-4F8A-BD56-A36E18C468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26015" y="4923693"/>
            <a:ext cx="636323" cy="381794"/>
          </a:xfrm>
          <a:prstGeom prst="rect">
            <a:avLst/>
          </a:prstGeom>
          <a:noFill/>
          <a:extLst>
            <a:ext uri="{909E8E84-426E-40DD-AFC4-6F175D3DCCD1}">
              <a14:hiddenFill xmlns:a14="http://schemas.microsoft.com/office/drawing/2010/main">
                <a:solidFill>
                  <a:srgbClr val="FFFFFF"/>
                </a:solidFill>
              </a14:hiddenFill>
            </a:ext>
          </a:extLst>
        </p:spPr>
      </p:pic>
      <p:pic>
        <p:nvPicPr>
          <p:cNvPr id="35844" name="图片 3229">
            <a:extLst>
              <a:ext uri="{FF2B5EF4-FFF2-40B4-BE49-F238E27FC236}">
                <a16:creationId xmlns="" xmlns:a16="http://schemas.microsoft.com/office/drawing/2014/main" id="{99CBEAC4-C3C1-42E5-8A57-AEDF7F6CB1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40640" y="2802005"/>
            <a:ext cx="636323" cy="381794"/>
          </a:xfrm>
          <a:prstGeom prst="rect">
            <a:avLst/>
          </a:prstGeom>
          <a:noFill/>
          <a:extLst>
            <a:ext uri="{909E8E84-426E-40DD-AFC4-6F175D3DCCD1}">
              <a14:hiddenFill xmlns:a14="http://schemas.microsoft.com/office/drawing/2010/main">
                <a:solidFill>
                  <a:srgbClr val="FFFFFF"/>
                </a:solidFill>
              </a14:hiddenFill>
            </a:ext>
          </a:extLst>
        </p:spPr>
      </p:pic>
      <p:pic>
        <p:nvPicPr>
          <p:cNvPr id="35843" name="图片 3230">
            <a:extLst>
              <a:ext uri="{FF2B5EF4-FFF2-40B4-BE49-F238E27FC236}">
                <a16:creationId xmlns="" xmlns:a16="http://schemas.microsoft.com/office/drawing/2014/main" id="{0AF42CDC-0B79-435B-B77B-1B200FD681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993" y="3400864"/>
            <a:ext cx="636323" cy="381794"/>
          </a:xfrm>
          <a:prstGeom prst="rect">
            <a:avLst/>
          </a:prstGeom>
          <a:noFill/>
          <a:extLst>
            <a:ext uri="{909E8E84-426E-40DD-AFC4-6F175D3DCCD1}">
              <a14:hiddenFill xmlns:a14="http://schemas.microsoft.com/office/drawing/2010/main">
                <a:solidFill>
                  <a:srgbClr val="FFFFFF"/>
                </a:solidFill>
              </a14:hiddenFill>
            </a:ext>
          </a:extLst>
        </p:spPr>
      </p:pic>
      <p:pic>
        <p:nvPicPr>
          <p:cNvPr id="35842" name="图片 3231">
            <a:extLst>
              <a:ext uri="{FF2B5EF4-FFF2-40B4-BE49-F238E27FC236}">
                <a16:creationId xmlns="" xmlns:a16="http://schemas.microsoft.com/office/drawing/2014/main" id="{507FF98F-1534-43D0-AE63-1F4BB98DC0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84265" y="2816072"/>
            <a:ext cx="636323" cy="381794"/>
          </a:xfrm>
          <a:prstGeom prst="rect">
            <a:avLst/>
          </a:prstGeom>
          <a:noFill/>
          <a:extLst>
            <a:ext uri="{909E8E84-426E-40DD-AFC4-6F175D3DCCD1}">
              <a14:hiddenFill xmlns:a14="http://schemas.microsoft.com/office/drawing/2010/main">
                <a:solidFill>
                  <a:srgbClr val="FFFFFF"/>
                </a:solidFill>
              </a14:hiddenFill>
            </a:ext>
          </a:extLst>
        </p:spPr>
      </p:pic>
      <p:pic>
        <p:nvPicPr>
          <p:cNvPr id="35841" name="图片 3232">
            <a:extLst>
              <a:ext uri="{FF2B5EF4-FFF2-40B4-BE49-F238E27FC236}">
                <a16:creationId xmlns="" xmlns:a16="http://schemas.microsoft.com/office/drawing/2014/main" id="{1A32853D-DA41-416E-9BE6-A7AED1BD66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6337" y="3386796"/>
            <a:ext cx="603911" cy="362347"/>
          </a:xfrm>
          <a:prstGeom prst="rect">
            <a:avLst/>
          </a:prstGeom>
          <a:noFill/>
          <a:extLst>
            <a:ext uri="{909E8E84-426E-40DD-AFC4-6F175D3DCCD1}">
              <a14:hiddenFill xmlns:a14="http://schemas.microsoft.com/office/drawing/2010/main">
                <a:solidFill>
                  <a:srgbClr val="FFFFFF"/>
                </a:solidFill>
              </a14:hiddenFill>
            </a:ext>
          </a:extLst>
        </p:spPr>
      </p:pic>
      <p:pic>
        <p:nvPicPr>
          <p:cNvPr id="11" name="图片 3232">
            <a:extLst>
              <a:ext uri="{FF2B5EF4-FFF2-40B4-BE49-F238E27FC236}">
                <a16:creationId xmlns="" xmlns:a16="http://schemas.microsoft.com/office/drawing/2014/main" id="{3C95087C-B549-4B14-B9B1-5F1DB45F3C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6047" y="5460557"/>
            <a:ext cx="603911" cy="362347"/>
          </a:xfrm>
          <a:prstGeom prst="rect">
            <a:avLst/>
          </a:prstGeom>
          <a:noFill/>
          <a:extLst>
            <a:ext uri="{909E8E84-426E-40DD-AFC4-6F175D3DCCD1}">
              <a14:hiddenFill xmlns:a14="http://schemas.microsoft.com/office/drawing/2010/main">
                <a:solidFill>
                  <a:srgbClr val="FFFFFF"/>
                </a:solidFill>
              </a14:hiddenFill>
            </a:ext>
          </a:extLst>
        </p:spPr>
      </p:pic>
      <p:sp>
        <p:nvSpPr>
          <p:cNvPr id="12" name="矩形 11">
            <a:extLst>
              <a:ext uri="{FF2B5EF4-FFF2-40B4-BE49-F238E27FC236}">
                <a16:creationId xmlns="" xmlns:a16="http://schemas.microsoft.com/office/drawing/2014/main" id="{3D3E442A-39E4-40D5-9542-956D0010D091}"/>
              </a:ext>
            </a:extLst>
          </p:cNvPr>
          <p:cNvSpPr/>
          <p:nvPr/>
        </p:nvSpPr>
        <p:spPr>
          <a:xfrm>
            <a:off x="8214360" y="0"/>
            <a:ext cx="299859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专题十六　化学反应速率与化学平衡</a:t>
            </a:r>
          </a:p>
        </p:txBody>
      </p:sp>
    </p:spTree>
    <p:extLst>
      <p:ext uri="{BB962C8B-B14F-4D97-AF65-F5344CB8AC3E}">
        <p14:creationId xmlns:p14="http://schemas.microsoft.com/office/powerpoint/2010/main" val="28890987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a:extLst>
              <a:ext uri="{FF2B5EF4-FFF2-40B4-BE49-F238E27FC236}">
                <a16:creationId xmlns="" xmlns:a16="http://schemas.microsoft.com/office/drawing/2014/main" id="{4786D013-3F4B-4F50-8BFB-ED04EBFC616B}"/>
              </a:ext>
            </a:extLst>
          </p:cNvPr>
          <p:cNvGraphicFramePr>
            <a:graphicFrameLocks noGrp="1"/>
          </p:cNvGraphicFramePr>
          <p:nvPr>
            <p:extLst>
              <p:ext uri="{D42A27DB-BD31-4B8C-83A1-F6EECF244321}">
                <p14:modId xmlns:p14="http://schemas.microsoft.com/office/powerpoint/2010/main" val="1478867617"/>
              </p:ext>
            </p:extLst>
          </p:nvPr>
        </p:nvGraphicFramePr>
        <p:xfrm>
          <a:off x="618453" y="1174637"/>
          <a:ext cx="10847833" cy="2743200"/>
        </p:xfrm>
        <a:graphic>
          <a:graphicData uri="http://schemas.openxmlformats.org/drawingml/2006/table">
            <a:tbl>
              <a:tblPr firstRow="1" firstCol="1" bandRow="1"/>
              <a:tblGrid>
                <a:gridCol w="3445547">
                  <a:extLst>
                    <a:ext uri="{9D8B030D-6E8A-4147-A177-3AD203B41FA5}">
                      <a16:colId xmlns="" xmlns:a16="http://schemas.microsoft.com/office/drawing/2014/main" val="3232004175"/>
                    </a:ext>
                  </a:extLst>
                </a:gridCol>
                <a:gridCol w="4246553">
                  <a:extLst>
                    <a:ext uri="{9D8B030D-6E8A-4147-A177-3AD203B41FA5}">
                      <a16:colId xmlns="" xmlns:a16="http://schemas.microsoft.com/office/drawing/2014/main" val="2992022859"/>
                    </a:ext>
                  </a:extLst>
                </a:gridCol>
                <a:gridCol w="3155733">
                  <a:extLst>
                    <a:ext uri="{9D8B030D-6E8A-4147-A177-3AD203B41FA5}">
                      <a16:colId xmlns="" xmlns:a16="http://schemas.microsoft.com/office/drawing/2014/main" val="1588389189"/>
                    </a:ext>
                  </a:extLst>
                </a:gridCol>
              </a:tblGrid>
              <a:tr h="0">
                <a:tc>
                  <a:txBody>
                    <a:bodyPr/>
                    <a:lstStyle/>
                    <a:p>
                      <a:pPr marL="0" algn="ctr" defTabSz="914400" rtl="0" eaLnBrk="1" latinLnBrk="0" hangingPunct="1">
                        <a:lnSpc>
                          <a:spcPct val="150000"/>
                        </a:lnSpc>
                        <a:spcAft>
                          <a:spcPts val="0"/>
                        </a:spcAft>
                      </a:pPr>
                      <a:r>
                        <a:rPr lang="zh-CN" altLang="en-US" sz="2400" kern="1200" dirty="0">
                          <a:solidFill>
                            <a:srgbClr val="000000"/>
                          </a:solidFill>
                          <a:latin typeface="+mn-lt"/>
                          <a:ea typeface="+mn-ea"/>
                          <a:cs typeface="Times New Roman" panose="02020603050405020304" pitchFamily="18" charset="0"/>
                        </a:rPr>
                        <a:t>条件</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50000"/>
                        </a:lnSpc>
                        <a:spcAft>
                          <a:spcPts val="0"/>
                        </a:spcAft>
                      </a:pPr>
                      <a:r>
                        <a:rPr lang="zh-CN" altLang="en-US" sz="2400" kern="1200" dirty="0">
                          <a:solidFill>
                            <a:srgbClr val="000000"/>
                          </a:solidFill>
                          <a:latin typeface="+mn-lt"/>
                          <a:ea typeface="+mn-ea"/>
                          <a:cs typeface="Times New Roman" panose="02020603050405020304" pitchFamily="18" charset="0"/>
                        </a:rPr>
                        <a:t>等效条件</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50000"/>
                        </a:lnSpc>
                        <a:spcAft>
                          <a:spcPts val="0"/>
                        </a:spcAft>
                      </a:pPr>
                      <a:r>
                        <a:rPr lang="zh-CN" altLang="en-US" sz="2400" kern="1200" dirty="0">
                          <a:solidFill>
                            <a:srgbClr val="000000"/>
                          </a:solidFill>
                          <a:latin typeface="+mn-lt"/>
                          <a:ea typeface="+mn-ea"/>
                          <a:cs typeface="Times New Roman" panose="02020603050405020304" pitchFamily="18" charset="0"/>
                        </a:rPr>
                        <a:t>结果</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784000480"/>
                  </a:ext>
                </a:extLst>
              </a:tr>
              <a:tr h="0">
                <a:tc>
                  <a:txBody>
                    <a:bodyPr/>
                    <a:lstStyle/>
                    <a:p>
                      <a:pPr marL="0" algn="l" defTabSz="914400" rtl="0" eaLnBrk="1" latinLnBrk="0" hangingPunct="1">
                        <a:lnSpc>
                          <a:spcPct val="150000"/>
                        </a:lnSpc>
                        <a:spcAft>
                          <a:spcPts val="0"/>
                        </a:spcAft>
                      </a:pPr>
                      <a:r>
                        <a:rPr lang="zh-CN" altLang="en-US" sz="2400" kern="1200">
                          <a:solidFill>
                            <a:srgbClr val="000000"/>
                          </a:solidFill>
                          <a:latin typeface="+mn-lt"/>
                          <a:ea typeface="+mn-ea"/>
                          <a:cs typeface="Times New Roman" panose="02020603050405020304" pitchFamily="18" charset="0"/>
                        </a:rPr>
                        <a:t>恒温恒压</a:t>
                      </a:r>
                      <a:r>
                        <a:rPr lang="en-US" sz="2400" kern="1200">
                          <a:solidFill>
                            <a:srgbClr val="000000"/>
                          </a:solidFill>
                          <a:latin typeface="+mn-lt"/>
                          <a:ea typeface="+mn-ea"/>
                          <a:cs typeface="Times New Roman" panose="02020603050405020304" pitchFamily="18" charset="0"/>
                        </a:rPr>
                        <a:t>:</a:t>
                      </a:r>
                      <a:r>
                        <a:rPr lang="zh-CN" altLang="en-US" sz="2400" kern="1200">
                          <a:solidFill>
                            <a:srgbClr val="000000"/>
                          </a:solidFill>
                          <a:latin typeface="+mn-lt"/>
                          <a:ea typeface="+mn-ea"/>
                          <a:cs typeface="Times New Roman" panose="02020603050405020304" pitchFamily="18" charset="0"/>
                        </a:rPr>
                        <a:t>所有有气体参加的可逆反应</a:t>
                      </a: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ct val="150000"/>
                        </a:lnSpc>
                        <a:spcAft>
                          <a:spcPts val="0"/>
                        </a:spcAft>
                      </a:pPr>
                      <a:r>
                        <a:rPr lang="zh-CN" altLang="en-US" sz="2400" kern="1200" dirty="0">
                          <a:solidFill>
                            <a:srgbClr val="000000"/>
                          </a:solidFill>
                          <a:latin typeface="+mn-lt"/>
                          <a:ea typeface="+mn-ea"/>
                          <a:cs typeface="Times New Roman" panose="02020603050405020304" pitchFamily="18" charset="0"/>
                        </a:rPr>
                        <a:t>投料换算成相同物质表示的物质的量等比例</a:t>
                      </a:r>
                      <a:r>
                        <a:rPr lang="en-US" sz="2400" kern="1200" dirty="0">
                          <a:solidFill>
                            <a:srgbClr val="000000"/>
                          </a:solidFill>
                          <a:latin typeface="+mn-lt"/>
                          <a:ea typeface="+mn-ea"/>
                          <a:cs typeface="Times New Roman" panose="02020603050405020304" pitchFamily="18" charset="0"/>
                        </a:rPr>
                        <a:t>           </a:t>
                      </a:r>
                      <a:r>
                        <a:rPr lang="zh-CN" altLang="en-US" sz="2400" kern="1200" dirty="0">
                          <a:solidFill>
                            <a:srgbClr val="000000"/>
                          </a:solidFill>
                          <a:latin typeface="+mn-lt"/>
                          <a:ea typeface="+mn-ea"/>
                          <a:cs typeface="Times New Roman" panose="02020603050405020304" pitchFamily="18" charset="0"/>
                        </a:rPr>
                        <a:t>回归定比</a:t>
                      </a: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ct val="150000"/>
                        </a:lnSpc>
                        <a:spcAft>
                          <a:spcPts val="0"/>
                        </a:spcAft>
                      </a:pPr>
                      <a:r>
                        <a:rPr lang="zh-CN" altLang="en-US" sz="2400" kern="1200" dirty="0">
                          <a:solidFill>
                            <a:srgbClr val="000000"/>
                          </a:solidFill>
                          <a:latin typeface="+mn-lt"/>
                          <a:ea typeface="+mn-ea"/>
                          <a:cs typeface="Times New Roman" panose="02020603050405020304" pitchFamily="18" charset="0"/>
                        </a:rPr>
                        <a:t>两次平衡时各组分百分含量相同、</a:t>
                      </a:r>
                      <a:r>
                        <a:rPr lang="en-US" sz="2400" i="1" kern="1200" dirty="0">
                          <a:solidFill>
                            <a:srgbClr val="000000"/>
                          </a:solidFill>
                          <a:latin typeface="+mn-lt"/>
                          <a:ea typeface="+mn-ea"/>
                          <a:cs typeface="Times New Roman" panose="02020603050405020304" pitchFamily="18" charset="0"/>
                        </a:rPr>
                        <a:t>c</a:t>
                      </a:r>
                      <a:r>
                        <a:rPr lang="zh-CN" altLang="en-US" sz="2400" kern="1200" dirty="0">
                          <a:solidFill>
                            <a:srgbClr val="000000"/>
                          </a:solidFill>
                          <a:latin typeface="+mn-lt"/>
                          <a:ea typeface="+mn-ea"/>
                          <a:cs typeface="Times New Roman" panose="02020603050405020304" pitchFamily="18" charset="0"/>
                        </a:rPr>
                        <a:t>相同</a:t>
                      </a:r>
                      <a:r>
                        <a:rPr lang="en-US" sz="2400" kern="1200" dirty="0">
                          <a:solidFill>
                            <a:srgbClr val="000000"/>
                          </a:solidFill>
                          <a:latin typeface="+mn-lt"/>
                          <a:ea typeface="+mn-ea"/>
                          <a:cs typeface="Times New Roman" panose="02020603050405020304" pitchFamily="18" charset="0"/>
                        </a:rPr>
                        <a:t>,</a:t>
                      </a:r>
                      <a:r>
                        <a:rPr lang="en-US" sz="2400" i="1" kern="1200" dirty="0">
                          <a:solidFill>
                            <a:srgbClr val="000000"/>
                          </a:solidFill>
                          <a:latin typeface="+mn-lt"/>
                          <a:ea typeface="+mn-ea"/>
                          <a:cs typeface="Times New Roman" panose="02020603050405020304" pitchFamily="18" charset="0"/>
                        </a:rPr>
                        <a:t>n</a:t>
                      </a:r>
                      <a:r>
                        <a:rPr lang="zh-CN" altLang="en-US" sz="2400" kern="1200" dirty="0">
                          <a:solidFill>
                            <a:srgbClr val="000000"/>
                          </a:solidFill>
                          <a:latin typeface="+mn-lt"/>
                          <a:ea typeface="+mn-ea"/>
                          <a:cs typeface="Times New Roman" panose="02020603050405020304" pitchFamily="18" charset="0"/>
                        </a:rPr>
                        <a:t>同比例变化</a:t>
                      </a:r>
                      <a:r>
                        <a:rPr lang="en-US" sz="2400" kern="1200" dirty="0">
                          <a:solidFill>
                            <a:srgbClr val="000000"/>
                          </a:solidFill>
                          <a:latin typeface="+mn-lt"/>
                          <a:ea typeface="+mn-ea"/>
                          <a:cs typeface="Times New Roman" panose="02020603050405020304" pitchFamily="18" charset="0"/>
                        </a:rPr>
                        <a:t>          </a:t>
                      </a:r>
                      <a:r>
                        <a:rPr lang="zh-CN" altLang="en-US" sz="2400" kern="1200" dirty="0">
                          <a:solidFill>
                            <a:srgbClr val="000000"/>
                          </a:solidFill>
                          <a:latin typeface="+mn-lt"/>
                          <a:ea typeface="+mn-ea"/>
                          <a:cs typeface="Times New Roman" panose="02020603050405020304" pitchFamily="18" charset="0"/>
                        </a:rPr>
                        <a:t>等效平衡</a:t>
                      </a: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631411139"/>
                  </a:ext>
                </a:extLst>
              </a:tr>
            </a:tbl>
          </a:graphicData>
        </a:graphic>
      </p:graphicFrame>
      <p:pic>
        <p:nvPicPr>
          <p:cNvPr id="36866" name="图片 3233">
            <a:extLst>
              <a:ext uri="{FF2B5EF4-FFF2-40B4-BE49-F238E27FC236}">
                <a16:creationId xmlns="" xmlns:a16="http://schemas.microsoft.com/office/drawing/2014/main" id="{D0C752E8-695D-4342-AE2B-E42B7CA6B5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95127" y="2921220"/>
            <a:ext cx="542244" cy="325346"/>
          </a:xfrm>
          <a:prstGeom prst="rect">
            <a:avLst/>
          </a:prstGeom>
          <a:noFill/>
          <a:extLst>
            <a:ext uri="{909E8E84-426E-40DD-AFC4-6F175D3DCCD1}">
              <a14:hiddenFill xmlns:a14="http://schemas.microsoft.com/office/drawing/2010/main">
                <a:solidFill>
                  <a:srgbClr val="FFFFFF"/>
                </a:solidFill>
              </a14:hiddenFill>
            </a:ext>
          </a:extLst>
        </p:spPr>
      </p:pic>
      <p:pic>
        <p:nvPicPr>
          <p:cNvPr id="36865" name="图片 3234">
            <a:extLst>
              <a:ext uri="{FF2B5EF4-FFF2-40B4-BE49-F238E27FC236}">
                <a16:creationId xmlns="" xmlns:a16="http://schemas.microsoft.com/office/drawing/2014/main" id="{7B39739F-70CE-47DA-BFAC-68D061BD1C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916476"/>
            <a:ext cx="542244" cy="325346"/>
          </a:xfrm>
          <a:prstGeom prst="rect">
            <a:avLst/>
          </a:prstGeom>
          <a:noFill/>
          <a:extLst>
            <a:ext uri="{909E8E84-426E-40DD-AFC4-6F175D3DCCD1}">
              <a14:hiddenFill xmlns:a14="http://schemas.microsoft.com/office/drawing/2010/main">
                <a:solidFill>
                  <a:srgbClr val="FFFFFF"/>
                </a:solidFill>
              </a14:hiddenFill>
            </a:ext>
          </a:extLst>
        </p:spPr>
      </p:pic>
      <p:sp>
        <p:nvSpPr>
          <p:cNvPr id="6" name="矩形 5">
            <a:extLst>
              <a:ext uri="{FF2B5EF4-FFF2-40B4-BE49-F238E27FC236}">
                <a16:creationId xmlns="" xmlns:a16="http://schemas.microsoft.com/office/drawing/2014/main" id="{ACEE8946-405C-419F-9701-085048885F1F}"/>
              </a:ext>
            </a:extLst>
          </p:cNvPr>
          <p:cNvSpPr/>
          <p:nvPr/>
        </p:nvSpPr>
        <p:spPr>
          <a:xfrm>
            <a:off x="8214360" y="0"/>
            <a:ext cx="299859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专题十六　化学反应速率与化学平衡</a:t>
            </a:r>
          </a:p>
        </p:txBody>
      </p:sp>
      <p:sp>
        <p:nvSpPr>
          <p:cNvPr id="7" name="矩形 6">
            <a:extLst>
              <a:ext uri="{FF2B5EF4-FFF2-40B4-BE49-F238E27FC236}">
                <a16:creationId xmlns="" xmlns:a16="http://schemas.microsoft.com/office/drawing/2014/main" id="{F63CDA39-AC77-4F09-87D8-6EC7B1D06864}"/>
              </a:ext>
            </a:extLst>
          </p:cNvPr>
          <p:cNvSpPr/>
          <p:nvPr/>
        </p:nvSpPr>
        <p:spPr>
          <a:xfrm>
            <a:off x="10505064" y="599633"/>
            <a:ext cx="1415772" cy="461665"/>
          </a:xfrm>
          <a:prstGeom prst="rect">
            <a:avLst/>
          </a:prstGeom>
        </p:spPr>
        <p:txBody>
          <a:bodyPr wrap="none">
            <a:spAutoFit/>
          </a:bodyPr>
          <a:lstStyle/>
          <a:p>
            <a:r>
              <a:rPr lang="zh-CN" altLang="en-US" sz="2400" dirty="0"/>
              <a:t>（</a:t>
            </a:r>
            <a:r>
              <a:rPr lang="zh-CN" altLang="en-US" sz="2400" dirty="0" smtClean="0"/>
              <a:t>续表</a:t>
            </a:r>
            <a:r>
              <a:rPr lang="zh-CN" altLang="en-US" sz="2400" dirty="0"/>
              <a:t>）</a:t>
            </a:r>
          </a:p>
        </p:txBody>
      </p:sp>
    </p:spTree>
    <p:extLst>
      <p:ext uri="{BB962C8B-B14F-4D97-AF65-F5344CB8AC3E}">
        <p14:creationId xmlns:p14="http://schemas.microsoft.com/office/powerpoint/2010/main" val="107382246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4043" y="244824"/>
            <a:ext cx="11723913" cy="3323987"/>
          </a:xfrm>
          <a:prstGeom prst="rect">
            <a:avLst/>
          </a:prstGeom>
        </p:spPr>
        <p:txBody>
          <a:bodyPr wrap="square">
            <a:spAutoFit/>
          </a:bodyPr>
          <a:lstStyle/>
          <a:p>
            <a:pPr>
              <a:lnSpc>
                <a:spcPct val="150000"/>
              </a:lnSpc>
            </a:pPr>
            <a:r>
              <a:rPr lang="zh-CN" altLang="en-US" sz="28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rPr>
              <a:t>　</a:t>
            </a:r>
            <a:endParaRPr lang="en-US" altLang="zh-CN" sz="28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pPr>
            <a:r>
              <a:rPr lang="zh-CN" altLang="en-US"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示例</a:t>
            </a:r>
            <a:r>
              <a:rPr lang="en-US" altLang="zh-CN"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10   </a:t>
            </a:r>
            <a:r>
              <a:rPr lang="en-US" altLang="zh-CN" sz="2800" dirty="0"/>
              <a:t>[2017</a:t>
            </a:r>
            <a:r>
              <a:rPr lang="zh-CN" altLang="zh-CN" sz="2800" dirty="0"/>
              <a:t>江苏</a:t>
            </a:r>
            <a:r>
              <a:rPr lang="en-US" altLang="zh-CN" sz="2800" dirty="0"/>
              <a:t>,15,4</a:t>
            </a:r>
            <a:r>
              <a:rPr lang="zh-CN" altLang="zh-CN" sz="2800" dirty="0"/>
              <a:t>分</a:t>
            </a:r>
            <a:r>
              <a:rPr lang="en-US" altLang="zh-CN" sz="2800" dirty="0"/>
              <a:t>][</a:t>
            </a:r>
            <a:r>
              <a:rPr lang="zh-CN" altLang="zh-CN" sz="2800" dirty="0"/>
              <a:t>双选</a:t>
            </a:r>
            <a:r>
              <a:rPr lang="en-US" altLang="zh-CN" sz="2800" dirty="0"/>
              <a:t>]</a:t>
            </a:r>
            <a:r>
              <a:rPr lang="zh-CN" altLang="zh-CN" sz="2800" dirty="0"/>
              <a:t>温度为</a:t>
            </a:r>
            <a:r>
              <a:rPr lang="en-US" altLang="zh-CN" sz="2800" i="1" dirty="0"/>
              <a:t>T</a:t>
            </a:r>
            <a:r>
              <a:rPr lang="en-US" altLang="zh-CN" sz="2800" baseline="-25000" dirty="0"/>
              <a:t>1</a:t>
            </a:r>
            <a:r>
              <a:rPr lang="zh-CN" altLang="zh-CN" sz="2800" dirty="0"/>
              <a:t>时</a:t>
            </a:r>
            <a:r>
              <a:rPr lang="en-US" altLang="zh-CN" sz="2800" dirty="0"/>
              <a:t>,</a:t>
            </a:r>
            <a:r>
              <a:rPr lang="zh-CN" altLang="zh-CN" sz="2800" dirty="0"/>
              <a:t>在三个容积均为</a:t>
            </a:r>
            <a:r>
              <a:rPr lang="en-US" altLang="zh-CN" sz="2800" dirty="0"/>
              <a:t> 1 L </a:t>
            </a:r>
            <a:r>
              <a:rPr lang="zh-CN" altLang="zh-CN" sz="2800" dirty="0"/>
              <a:t>的恒容密闭容器中仅发生反应</a:t>
            </a:r>
            <a:r>
              <a:rPr lang="en-US" altLang="zh-CN" sz="2800" dirty="0"/>
              <a:t>:2NO</a:t>
            </a:r>
            <a:r>
              <a:rPr lang="en-US" altLang="zh-CN" sz="2800" baseline="-25000" dirty="0"/>
              <a:t>2</a:t>
            </a:r>
            <a:r>
              <a:rPr lang="en-US" altLang="zh-CN" sz="2800" dirty="0"/>
              <a:t>(g)       2NO(g)+O</a:t>
            </a:r>
            <a:r>
              <a:rPr lang="en-US" altLang="zh-CN" sz="2800" baseline="-25000" dirty="0"/>
              <a:t>2</a:t>
            </a:r>
            <a:r>
              <a:rPr lang="en-US" altLang="zh-CN" sz="2800" dirty="0"/>
              <a:t>(g)(</a:t>
            </a:r>
            <a:r>
              <a:rPr lang="zh-CN" altLang="zh-CN" sz="2800" dirty="0"/>
              <a:t>正反应吸热</a:t>
            </a:r>
            <a:r>
              <a:rPr lang="en-US" altLang="zh-CN" sz="2800" dirty="0"/>
              <a:t>)</a:t>
            </a:r>
            <a:r>
              <a:rPr lang="zh-CN" altLang="zh-CN" sz="2800" dirty="0"/>
              <a:t>。实验测得</a:t>
            </a:r>
            <a:r>
              <a:rPr lang="en-US" altLang="zh-CN" sz="2800" dirty="0"/>
              <a:t>:</a:t>
            </a:r>
          </a:p>
          <a:p>
            <a:pPr>
              <a:lnSpc>
                <a:spcPct val="150000"/>
              </a:lnSpc>
            </a:pPr>
            <a:r>
              <a:rPr lang="en-US" altLang="zh-CN" sz="2800" i="1" dirty="0"/>
              <a:t>v</a:t>
            </a:r>
            <a:r>
              <a:rPr lang="zh-CN" altLang="zh-CN" sz="2800" baseline="-25000" dirty="0"/>
              <a:t>正</a:t>
            </a:r>
            <a:r>
              <a:rPr lang="en-US" altLang="zh-CN" sz="2800" i="1" dirty="0"/>
              <a:t>=v</a:t>
            </a:r>
            <a:r>
              <a:rPr lang="en-US" altLang="zh-CN" sz="2800" dirty="0"/>
              <a:t>(NO</a:t>
            </a:r>
            <a:r>
              <a:rPr lang="en-US" altLang="zh-CN" sz="2800" baseline="-25000" dirty="0"/>
              <a:t>2</a:t>
            </a:r>
            <a:r>
              <a:rPr lang="en-US" altLang="zh-CN" sz="2800" dirty="0"/>
              <a:t>)</a:t>
            </a:r>
            <a:r>
              <a:rPr lang="zh-CN" altLang="zh-CN" sz="2800" baseline="-25000" dirty="0"/>
              <a:t>消耗</a:t>
            </a:r>
            <a:r>
              <a:rPr lang="en-US" altLang="zh-CN" sz="2800" dirty="0"/>
              <a:t>=</a:t>
            </a:r>
            <a:r>
              <a:rPr lang="en-US" altLang="zh-CN" sz="2800" i="1" dirty="0"/>
              <a:t>k</a:t>
            </a:r>
            <a:r>
              <a:rPr lang="zh-CN" altLang="zh-CN" sz="2800" baseline="-25000" dirty="0"/>
              <a:t>正</a:t>
            </a:r>
            <a:r>
              <a:rPr lang="en-US" altLang="zh-CN" sz="2800" i="1" dirty="0"/>
              <a:t>c</a:t>
            </a:r>
            <a:r>
              <a:rPr lang="en-US" altLang="zh-CN" sz="2800" baseline="30000" dirty="0"/>
              <a:t>2</a:t>
            </a:r>
            <a:r>
              <a:rPr lang="en-US" altLang="zh-CN" sz="2800" dirty="0"/>
              <a:t>(NO</a:t>
            </a:r>
            <a:r>
              <a:rPr lang="en-US" altLang="zh-CN" sz="2800" baseline="-25000" dirty="0"/>
              <a:t>2</a:t>
            </a:r>
            <a:r>
              <a:rPr lang="en-US" altLang="zh-CN" sz="2800" dirty="0"/>
              <a:t>),</a:t>
            </a:r>
            <a:r>
              <a:rPr lang="en-US" altLang="zh-CN" sz="2800" i="1" dirty="0"/>
              <a:t>v</a:t>
            </a:r>
            <a:r>
              <a:rPr lang="zh-CN" altLang="zh-CN" sz="2800" baseline="-25000" dirty="0"/>
              <a:t>逆</a:t>
            </a:r>
            <a:r>
              <a:rPr lang="en-US" altLang="zh-CN" sz="2800" dirty="0"/>
              <a:t>=</a:t>
            </a:r>
            <a:r>
              <a:rPr lang="en-US" altLang="zh-CN" sz="2800" i="1" dirty="0"/>
              <a:t>v</a:t>
            </a:r>
            <a:r>
              <a:rPr lang="en-US" altLang="zh-CN" sz="2800" dirty="0"/>
              <a:t>(NO)</a:t>
            </a:r>
            <a:r>
              <a:rPr lang="zh-CN" altLang="zh-CN" sz="2800" baseline="-25000" dirty="0"/>
              <a:t>消耗</a:t>
            </a:r>
            <a:r>
              <a:rPr lang="en-US" altLang="zh-CN" sz="2800" dirty="0"/>
              <a:t>=2</a:t>
            </a:r>
            <a:r>
              <a:rPr lang="en-US" altLang="zh-CN" sz="2800" i="1" dirty="0"/>
              <a:t>v</a:t>
            </a:r>
            <a:r>
              <a:rPr lang="en-US" altLang="zh-CN" sz="2800" dirty="0"/>
              <a:t>(O</a:t>
            </a:r>
            <a:r>
              <a:rPr lang="en-US" altLang="zh-CN" sz="2800" baseline="-25000" dirty="0"/>
              <a:t>2</a:t>
            </a:r>
            <a:r>
              <a:rPr lang="en-US" altLang="zh-CN" sz="2800" dirty="0"/>
              <a:t>)</a:t>
            </a:r>
            <a:r>
              <a:rPr lang="zh-CN" altLang="zh-CN" sz="2800" baseline="-25000" dirty="0"/>
              <a:t>消耗</a:t>
            </a:r>
            <a:r>
              <a:rPr lang="en-US" altLang="zh-CN" sz="2800" dirty="0"/>
              <a:t>=</a:t>
            </a:r>
            <a:r>
              <a:rPr lang="en-US" altLang="zh-CN" sz="2800" i="1" dirty="0"/>
              <a:t>k</a:t>
            </a:r>
            <a:r>
              <a:rPr lang="zh-CN" altLang="zh-CN" sz="2800" baseline="-25000" dirty="0"/>
              <a:t>逆</a:t>
            </a:r>
            <a:r>
              <a:rPr lang="en-US" altLang="zh-CN" sz="2800" i="1" dirty="0"/>
              <a:t>c</a:t>
            </a:r>
            <a:r>
              <a:rPr lang="en-US" altLang="zh-CN" sz="2800" baseline="30000" dirty="0"/>
              <a:t>2</a:t>
            </a:r>
            <a:r>
              <a:rPr lang="en-US" altLang="zh-CN" sz="2800" dirty="0"/>
              <a:t>(NO)·</a:t>
            </a:r>
            <a:r>
              <a:rPr lang="en-US" altLang="zh-CN" sz="2800" i="1" dirty="0"/>
              <a:t>c</a:t>
            </a:r>
            <a:r>
              <a:rPr lang="en-US" altLang="zh-CN" sz="2800" dirty="0"/>
              <a:t>(O</a:t>
            </a:r>
            <a:r>
              <a:rPr lang="en-US" altLang="zh-CN" sz="2800" baseline="-25000" dirty="0"/>
              <a:t>2</a:t>
            </a:r>
            <a:r>
              <a:rPr lang="en-US" altLang="zh-CN" sz="2800" dirty="0"/>
              <a:t>),</a:t>
            </a:r>
            <a:r>
              <a:rPr lang="en-US" altLang="zh-CN" sz="2800" i="1" dirty="0"/>
              <a:t>k</a:t>
            </a:r>
            <a:r>
              <a:rPr lang="zh-CN" altLang="zh-CN" sz="2800" baseline="-25000" dirty="0"/>
              <a:t>正</a:t>
            </a:r>
            <a:r>
              <a:rPr lang="zh-CN" altLang="zh-CN" sz="2800" dirty="0"/>
              <a:t>、</a:t>
            </a:r>
            <a:r>
              <a:rPr lang="en-US" altLang="zh-CN" sz="2800" i="1" dirty="0"/>
              <a:t>k</a:t>
            </a:r>
            <a:r>
              <a:rPr lang="zh-CN" altLang="zh-CN" sz="2800" baseline="-25000" dirty="0"/>
              <a:t>逆</a:t>
            </a:r>
            <a:r>
              <a:rPr lang="zh-CN" altLang="zh-CN" sz="2800" dirty="0"/>
              <a:t>为速率常数</a:t>
            </a:r>
            <a:r>
              <a:rPr lang="en-US" altLang="zh-CN" sz="2800" dirty="0"/>
              <a:t>,</a:t>
            </a:r>
            <a:r>
              <a:rPr lang="zh-CN" altLang="zh-CN" sz="2800" dirty="0"/>
              <a:t>受温度影响。下列说法正确的是</a:t>
            </a:r>
          </a:p>
        </p:txBody>
      </p:sp>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4" name="图片 13">
            <a:extLst>
              <a:ext uri="{FF2B5EF4-FFF2-40B4-BE49-F238E27FC236}">
                <a16:creationId xmlns="" xmlns:a16="http://schemas.microsoft.com/office/drawing/2014/main" id="{502849C4-22AC-4349-9F09-CC619E2701A2}"/>
              </a:ext>
            </a:extLst>
          </p:cNvPr>
          <p:cNvPicPr/>
          <p:nvPr/>
        </p:nvPicPr>
        <p:blipFill>
          <a:blip r:embed="rId2"/>
          <a:stretch>
            <a:fillRect/>
          </a:stretch>
        </p:blipFill>
        <p:spPr>
          <a:xfrm>
            <a:off x="4922325" y="1746887"/>
            <a:ext cx="563017" cy="319859"/>
          </a:xfrm>
          <a:prstGeom prst="rect">
            <a:avLst/>
          </a:prstGeom>
        </p:spPr>
      </p:pic>
      <p:graphicFrame>
        <p:nvGraphicFramePr>
          <p:cNvPr id="5" name="表格 4">
            <a:extLst>
              <a:ext uri="{FF2B5EF4-FFF2-40B4-BE49-F238E27FC236}">
                <a16:creationId xmlns="" xmlns:a16="http://schemas.microsoft.com/office/drawing/2014/main" id="{6A4D4CD9-1753-4838-9BCD-65650F9809AA}"/>
              </a:ext>
            </a:extLst>
          </p:cNvPr>
          <p:cNvGraphicFramePr>
            <a:graphicFrameLocks noGrp="1"/>
          </p:cNvGraphicFramePr>
          <p:nvPr>
            <p:extLst>
              <p:ext uri="{D42A27DB-BD31-4B8C-83A1-F6EECF244321}">
                <p14:modId xmlns:p14="http://schemas.microsoft.com/office/powerpoint/2010/main" val="724633506"/>
              </p:ext>
            </p:extLst>
          </p:nvPr>
        </p:nvGraphicFramePr>
        <p:xfrm>
          <a:off x="533400" y="3605780"/>
          <a:ext cx="10515600" cy="2882108"/>
        </p:xfrm>
        <a:graphic>
          <a:graphicData uri="http://schemas.openxmlformats.org/drawingml/2006/table">
            <a:tbl>
              <a:tblPr firstRow="1" firstCol="1" bandRow="1"/>
              <a:tblGrid>
                <a:gridCol w="932543">
                  <a:extLst>
                    <a:ext uri="{9D8B030D-6E8A-4147-A177-3AD203B41FA5}">
                      <a16:colId xmlns="" xmlns:a16="http://schemas.microsoft.com/office/drawing/2014/main" val="3262879710"/>
                    </a:ext>
                  </a:extLst>
                </a:gridCol>
                <a:gridCol w="3273697">
                  <a:extLst>
                    <a:ext uri="{9D8B030D-6E8A-4147-A177-3AD203B41FA5}">
                      <a16:colId xmlns="" xmlns:a16="http://schemas.microsoft.com/office/drawing/2014/main" val="2505730988"/>
                    </a:ext>
                  </a:extLst>
                </a:gridCol>
                <a:gridCol w="2103120">
                  <a:extLst>
                    <a:ext uri="{9D8B030D-6E8A-4147-A177-3AD203B41FA5}">
                      <a16:colId xmlns="" xmlns:a16="http://schemas.microsoft.com/office/drawing/2014/main" val="4260494424"/>
                    </a:ext>
                  </a:extLst>
                </a:gridCol>
                <a:gridCol w="1430383">
                  <a:extLst>
                    <a:ext uri="{9D8B030D-6E8A-4147-A177-3AD203B41FA5}">
                      <a16:colId xmlns="" xmlns:a16="http://schemas.microsoft.com/office/drawing/2014/main" val="1683849356"/>
                    </a:ext>
                  </a:extLst>
                </a:gridCol>
                <a:gridCol w="2775857">
                  <a:extLst>
                    <a:ext uri="{9D8B030D-6E8A-4147-A177-3AD203B41FA5}">
                      <a16:colId xmlns="" xmlns:a16="http://schemas.microsoft.com/office/drawing/2014/main" val="3400238207"/>
                    </a:ext>
                  </a:extLst>
                </a:gridCol>
              </a:tblGrid>
              <a:tr h="788960">
                <a:tc rowSpan="2">
                  <a:txBody>
                    <a:bodyPr/>
                    <a:lstStyle/>
                    <a:p>
                      <a:pPr marL="0" algn="ctr" defTabSz="914400" rtl="0" eaLnBrk="1" latinLnBrk="0" hangingPunct="1">
                        <a:lnSpc>
                          <a:spcPct val="100000"/>
                        </a:lnSpc>
                        <a:spcAft>
                          <a:spcPts val="0"/>
                        </a:spcAft>
                      </a:pPr>
                      <a:r>
                        <a:rPr lang="zh-CN" altLang="en-US" sz="2400" kern="1200" dirty="0">
                          <a:solidFill>
                            <a:srgbClr val="000000"/>
                          </a:solidFill>
                          <a:latin typeface="+mn-lt"/>
                          <a:ea typeface="+mn-ea"/>
                          <a:cs typeface="Times New Roman" panose="02020603050405020304" pitchFamily="18" charset="0"/>
                        </a:rPr>
                        <a:t>容器</a:t>
                      </a:r>
                    </a:p>
                    <a:p>
                      <a:pPr marL="0" algn="ctr" defTabSz="914400" rtl="0" eaLnBrk="1" latinLnBrk="0" hangingPunct="1">
                        <a:lnSpc>
                          <a:spcPct val="100000"/>
                        </a:lnSpc>
                        <a:spcAft>
                          <a:spcPts val="0"/>
                        </a:spcAft>
                      </a:pPr>
                      <a:r>
                        <a:rPr lang="zh-CN" altLang="en-US" sz="2400" kern="1200" dirty="0">
                          <a:solidFill>
                            <a:srgbClr val="000000"/>
                          </a:solidFill>
                          <a:latin typeface="+mn-lt"/>
                          <a:ea typeface="+mn-ea"/>
                          <a:cs typeface="Times New Roman" panose="02020603050405020304" pitchFamily="18" charset="0"/>
                        </a:rPr>
                        <a:t>编号</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algn="ctr" defTabSz="914400" rtl="0" eaLnBrk="1" latinLnBrk="0" hangingPunct="1">
                        <a:lnSpc>
                          <a:spcPct val="100000"/>
                        </a:lnSpc>
                        <a:spcAft>
                          <a:spcPts val="0"/>
                        </a:spcAft>
                      </a:pPr>
                      <a:r>
                        <a:rPr lang="zh-CN" altLang="en-US" sz="2400" kern="1200" dirty="0">
                          <a:solidFill>
                            <a:srgbClr val="000000"/>
                          </a:solidFill>
                          <a:latin typeface="+mn-lt"/>
                          <a:ea typeface="+mn-ea"/>
                          <a:cs typeface="Times New Roman" panose="02020603050405020304" pitchFamily="18" charset="0"/>
                        </a:rPr>
                        <a:t>物质的起始浓度</a:t>
                      </a:r>
                      <a:r>
                        <a:rPr lang="en-US" sz="2400" kern="1200" dirty="0">
                          <a:solidFill>
                            <a:srgbClr val="000000"/>
                          </a:solidFill>
                          <a:latin typeface="+mn-lt"/>
                          <a:ea typeface="+mn-ea"/>
                          <a:cs typeface="Times New Roman" panose="02020603050405020304" pitchFamily="18" charset="0"/>
                        </a:rPr>
                        <a:t>(mol·L</a:t>
                      </a:r>
                      <a:r>
                        <a:rPr lang="en-US" sz="2400" kern="1200" baseline="30000" dirty="0">
                          <a:solidFill>
                            <a:srgbClr val="000000"/>
                          </a:solidFill>
                          <a:latin typeface="+mn-lt"/>
                          <a:ea typeface="+mn-ea"/>
                          <a:cs typeface="Times New Roman" panose="02020603050405020304" pitchFamily="18" charset="0"/>
                        </a:rPr>
                        <a:t>-1</a:t>
                      </a:r>
                      <a:r>
                        <a:rPr lang="en-US" sz="2400" kern="1200" dirty="0">
                          <a:solidFill>
                            <a:srgbClr val="000000"/>
                          </a:solidFill>
                          <a:latin typeface="+mn-lt"/>
                          <a:ea typeface="+mn-ea"/>
                          <a:cs typeface="Times New Roman" panose="02020603050405020304" pitchFamily="18" charset="0"/>
                        </a:rPr>
                        <a:t>)</a:t>
                      </a:r>
                      <a:endParaRPr lang="zh-CN" altLang="en-US" sz="2400" kern="1200" dirty="0">
                        <a:solidFill>
                          <a:srgbClr val="000000"/>
                        </a:solidFill>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a:txBody>
                    <a:bodyPr/>
                    <a:lstStyle/>
                    <a:p>
                      <a:pPr marL="0" algn="ctr" defTabSz="914400" rtl="0" eaLnBrk="1" latinLnBrk="0" hangingPunct="1">
                        <a:lnSpc>
                          <a:spcPct val="100000"/>
                        </a:lnSpc>
                        <a:spcAft>
                          <a:spcPts val="0"/>
                        </a:spcAft>
                      </a:pPr>
                      <a:r>
                        <a:rPr lang="zh-CN" altLang="en-US" sz="2400" kern="1200" dirty="0">
                          <a:solidFill>
                            <a:srgbClr val="000000"/>
                          </a:solidFill>
                          <a:latin typeface="+mn-lt"/>
                          <a:ea typeface="+mn-ea"/>
                          <a:cs typeface="Times New Roman" panose="02020603050405020304" pitchFamily="18" charset="0"/>
                        </a:rPr>
                        <a:t>物质的平衡浓度</a:t>
                      </a:r>
                      <a:r>
                        <a:rPr lang="en-US" sz="2400" kern="1200" dirty="0">
                          <a:solidFill>
                            <a:srgbClr val="000000"/>
                          </a:solidFill>
                          <a:latin typeface="+mn-lt"/>
                          <a:ea typeface="+mn-ea"/>
                          <a:cs typeface="Times New Roman" panose="02020603050405020304" pitchFamily="18" charset="0"/>
                        </a:rPr>
                        <a:t>(mol·L</a:t>
                      </a:r>
                      <a:r>
                        <a:rPr lang="en-US" sz="2400" kern="1200" baseline="30000" dirty="0">
                          <a:solidFill>
                            <a:srgbClr val="000000"/>
                          </a:solidFill>
                          <a:latin typeface="+mn-lt"/>
                          <a:ea typeface="+mn-ea"/>
                          <a:cs typeface="Times New Roman" panose="02020603050405020304" pitchFamily="18" charset="0"/>
                        </a:rPr>
                        <a:t>-1</a:t>
                      </a:r>
                      <a:r>
                        <a:rPr lang="en-US" sz="2400" kern="1200" dirty="0">
                          <a:solidFill>
                            <a:srgbClr val="000000"/>
                          </a:solidFill>
                          <a:latin typeface="+mn-lt"/>
                          <a:ea typeface="+mn-ea"/>
                          <a:cs typeface="Times New Roman" panose="02020603050405020304" pitchFamily="18" charset="0"/>
                        </a:rPr>
                        <a:t>)</a:t>
                      </a:r>
                      <a:endParaRPr lang="zh-CN" altLang="en-US" sz="2400" kern="1200" dirty="0">
                        <a:solidFill>
                          <a:srgbClr val="000000"/>
                        </a:solidFill>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279610277"/>
                  </a:ext>
                </a:extLst>
              </a:tr>
              <a:tr h="523287">
                <a:tc vMerge="1">
                  <a:txBody>
                    <a:bodyPr/>
                    <a:lstStyle/>
                    <a:p>
                      <a:endParaRPr lang="zh-CN" altLang="en-US"/>
                    </a:p>
                  </a:txBody>
                  <a:tcPr/>
                </a:tc>
                <a:tc>
                  <a:txBody>
                    <a:bodyPr/>
                    <a:lstStyle/>
                    <a:p>
                      <a:pPr marL="0" algn="ctr" defTabSz="914400" rtl="0" eaLnBrk="1" latinLnBrk="0" hangingPunct="1">
                        <a:lnSpc>
                          <a:spcPct val="100000"/>
                        </a:lnSpc>
                        <a:spcAft>
                          <a:spcPts val="0"/>
                        </a:spcAft>
                      </a:pPr>
                      <a:r>
                        <a:rPr lang="en-US" sz="2400" kern="1200" dirty="0">
                          <a:solidFill>
                            <a:srgbClr val="000000"/>
                          </a:solidFill>
                          <a:latin typeface="+mn-lt"/>
                          <a:ea typeface="+mn-ea"/>
                          <a:cs typeface="Times New Roman" panose="02020603050405020304" pitchFamily="18" charset="0"/>
                        </a:rPr>
                        <a:t>c(NO</a:t>
                      </a:r>
                      <a:r>
                        <a:rPr lang="en-US" sz="2400" kern="1200" baseline="-25000" dirty="0">
                          <a:solidFill>
                            <a:srgbClr val="000000"/>
                          </a:solidFill>
                          <a:latin typeface="+mn-lt"/>
                          <a:ea typeface="+mn-ea"/>
                          <a:cs typeface="Times New Roman" panose="02020603050405020304" pitchFamily="18" charset="0"/>
                        </a:rPr>
                        <a:t>2</a:t>
                      </a:r>
                      <a:r>
                        <a:rPr lang="en-US" sz="2400" kern="1200" dirty="0">
                          <a:solidFill>
                            <a:srgbClr val="000000"/>
                          </a:solidFill>
                          <a:latin typeface="+mn-lt"/>
                          <a:ea typeface="+mn-ea"/>
                          <a:cs typeface="Times New Roman" panose="02020603050405020304" pitchFamily="18" charset="0"/>
                        </a:rPr>
                        <a:t>)</a:t>
                      </a:r>
                      <a:endParaRPr lang="zh-CN" altLang="en-US" sz="2400" kern="1200" dirty="0">
                        <a:solidFill>
                          <a:srgbClr val="000000"/>
                        </a:solidFill>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n-US" sz="2400" kern="1200">
                          <a:solidFill>
                            <a:srgbClr val="000000"/>
                          </a:solidFill>
                          <a:latin typeface="+mn-lt"/>
                          <a:ea typeface="+mn-ea"/>
                          <a:cs typeface="Times New Roman" panose="02020603050405020304" pitchFamily="18" charset="0"/>
                        </a:rPr>
                        <a:t>c(NO)</a:t>
                      </a:r>
                      <a:endParaRPr lang="zh-CN" altLang="en-US" sz="2400" kern="1200">
                        <a:solidFill>
                          <a:srgbClr val="000000"/>
                        </a:solidFill>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n-US" sz="2400" kern="1200" dirty="0">
                          <a:solidFill>
                            <a:srgbClr val="000000"/>
                          </a:solidFill>
                          <a:latin typeface="+mn-lt"/>
                          <a:ea typeface="+mn-ea"/>
                          <a:cs typeface="Times New Roman" panose="02020603050405020304" pitchFamily="18" charset="0"/>
                        </a:rPr>
                        <a:t>c(O</a:t>
                      </a:r>
                      <a:r>
                        <a:rPr lang="en-US" sz="2400" kern="1200" baseline="-25000" dirty="0">
                          <a:solidFill>
                            <a:srgbClr val="000000"/>
                          </a:solidFill>
                          <a:latin typeface="+mn-lt"/>
                          <a:ea typeface="+mn-ea"/>
                          <a:cs typeface="Times New Roman" panose="02020603050405020304" pitchFamily="18" charset="0"/>
                        </a:rPr>
                        <a:t>2</a:t>
                      </a:r>
                      <a:r>
                        <a:rPr lang="en-US" sz="2400" kern="1200" dirty="0">
                          <a:solidFill>
                            <a:srgbClr val="000000"/>
                          </a:solidFill>
                          <a:latin typeface="+mn-lt"/>
                          <a:ea typeface="+mn-ea"/>
                          <a:cs typeface="Times New Roman" panose="02020603050405020304" pitchFamily="18" charset="0"/>
                        </a:rPr>
                        <a:t>)</a:t>
                      </a:r>
                      <a:endParaRPr lang="zh-CN" altLang="en-US" sz="2400" kern="1200" dirty="0">
                        <a:solidFill>
                          <a:srgbClr val="000000"/>
                        </a:solidFill>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n-US" sz="2400" kern="1200" dirty="0">
                          <a:solidFill>
                            <a:srgbClr val="000000"/>
                          </a:solidFill>
                          <a:latin typeface="+mn-lt"/>
                          <a:ea typeface="+mn-ea"/>
                          <a:cs typeface="Times New Roman" panose="02020603050405020304" pitchFamily="18" charset="0"/>
                        </a:rPr>
                        <a:t>c(O</a:t>
                      </a:r>
                      <a:r>
                        <a:rPr lang="en-US" sz="2400" kern="1200" baseline="-25000" dirty="0">
                          <a:solidFill>
                            <a:srgbClr val="000000"/>
                          </a:solidFill>
                          <a:latin typeface="+mn-lt"/>
                          <a:ea typeface="+mn-ea"/>
                          <a:cs typeface="Times New Roman" panose="02020603050405020304" pitchFamily="18" charset="0"/>
                        </a:rPr>
                        <a:t>2</a:t>
                      </a:r>
                      <a:r>
                        <a:rPr lang="en-US" sz="2400" kern="1200" dirty="0">
                          <a:solidFill>
                            <a:srgbClr val="000000"/>
                          </a:solidFill>
                          <a:latin typeface="+mn-lt"/>
                          <a:ea typeface="+mn-ea"/>
                          <a:cs typeface="Times New Roman" panose="02020603050405020304" pitchFamily="18" charset="0"/>
                        </a:rPr>
                        <a:t>)</a:t>
                      </a:r>
                      <a:endParaRPr lang="zh-CN" altLang="en-US" sz="2400" kern="1200" dirty="0">
                        <a:solidFill>
                          <a:srgbClr val="000000"/>
                        </a:solidFill>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924407966"/>
                  </a:ext>
                </a:extLst>
              </a:tr>
              <a:tr h="523287">
                <a:tc>
                  <a:txBody>
                    <a:bodyPr/>
                    <a:lstStyle/>
                    <a:p>
                      <a:pPr marL="0" algn="ctr" defTabSz="914400" rtl="0" eaLnBrk="1" latinLnBrk="0" hangingPunct="1">
                        <a:lnSpc>
                          <a:spcPct val="100000"/>
                        </a:lnSpc>
                        <a:spcAft>
                          <a:spcPts val="0"/>
                        </a:spcAft>
                      </a:pPr>
                      <a:r>
                        <a:rPr lang="en-US" sz="2400" kern="1200">
                          <a:solidFill>
                            <a:srgbClr val="000000"/>
                          </a:solidFill>
                          <a:latin typeface="+mn-lt"/>
                          <a:ea typeface="+mn-ea"/>
                          <a:cs typeface="Times New Roman" panose="02020603050405020304" pitchFamily="18" charset="0"/>
                        </a:rPr>
                        <a:t>Ⅰ</a:t>
                      </a:r>
                      <a:endParaRPr lang="zh-CN" altLang="en-US" sz="2400" kern="1200">
                        <a:solidFill>
                          <a:srgbClr val="000000"/>
                        </a:solidFill>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n-US" sz="2400" kern="1200" dirty="0">
                          <a:solidFill>
                            <a:srgbClr val="000000"/>
                          </a:solidFill>
                          <a:latin typeface="+mn-lt"/>
                          <a:ea typeface="+mn-ea"/>
                          <a:cs typeface="Times New Roman" panose="02020603050405020304" pitchFamily="18" charset="0"/>
                        </a:rPr>
                        <a:t>0.6</a:t>
                      </a:r>
                      <a:endParaRPr lang="zh-CN" altLang="en-US" sz="2400" kern="1200" dirty="0">
                        <a:solidFill>
                          <a:srgbClr val="000000"/>
                        </a:solidFill>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n-US" sz="2400" kern="1200">
                          <a:solidFill>
                            <a:srgbClr val="000000"/>
                          </a:solidFill>
                          <a:latin typeface="+mn-lt"/>
                          <a:ea typeface="+mn-ea"/>
                          <a:cs typeface="Times New Roman" panose="02020603050405020304" pitchFamily="18" charset="0"/>
                        </a:rPr>
                        <a:t> 0</a:t>
                      </a:r>
                      <a:endParaRPr lang="zh-CN" altLang="en-US" sz="2400" kern="1200">
                        <a:solidFill>
                          <a:srgbClr val="000000"/>
                        </a:solidFill>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n-US" sz="2400" kern="1200">
                          <a:solidFill>
                            <a:srgbClr val="000000"/>
                          </a:solidFill>
                          <a:latin typeface="+mn-lt"/>
                          <a:ea typeface="+mn-ea"/>
                          <a:cs typeface="Times New Roman" panose="02020603050405020304" pitchFamily="18" charset="0"/>
                        </a:rPr>
                        <a:t> 0</a:t>
                      </a:r>
                      <a:endParaRPr lang="zh-CN" altLang="en-US" sz="2400" kern="1200">
                        <a:solidFill>
                          <a:srgbClr val="000000"/>
                        </a:solidFill>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n-US" sz="2400" kern="1200">
                          <a:solidFill>
                            <a:srgbClr val="000000"/>
                          </a:solidFill>
                          <a:latin typeface="+mn-lt"/>
                          <a:ea typeface="+mn-ea"/>
                          <a:cs typeface="Times New Roman" panose="02020603050405020304" pitchFamily="18" charset="0"/>
                        </a:rPr>
                        <a:t>0.2</a:t>
                      </a:r>
                      <a:endParaRPr lang="zh-CN" altLang="en-US" sz="2400" kern="1200">
                        <a:solidFill>
                          <a:srgbClr val="000000"/>
                        </a:solidFill>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411679454"/>
                  </a:ext>
                </a:extLst>
              </a:tr>
              <a:tr h="523287">
                <a:tc>
                  <a:txBody>
                    <a:bodyPr/>
                    <a:lstStyle/>
                    <a:p>
                      <a:pPr marL="0" algn="ctr" defTabSz="914400" rtl="0" eaLnBrk="1" latinLnBrk="0" hangingPunct="1">
                        <a:lnSpc>
                          <a:spcPct val="100000"/>
                        </a:lnSpc>
                        <a:spcAft>
                          <a:spcPts val="0"/>
                        </a:spcAft>
                      </a:pPr>
                      <a:r>
                        <a:rPr lang="en-US" sz="2400" kern="1200">
                          <a:solidFill>
                            <a:srgbClr val="000000"/>
                          </a:solidFill>
                          <a:latin typeface="+mn-lt"/>
                          <a:ea typeface="+mn-ea"/>
                          <a:cs typeface="Times New Roman" panose="02020603050405020304" pitchFamily="18" charset="0"/>
                        </a:rPr>
                        <a:t>Ⅱ</a:t>
                      </a:r>
                      <a:endParaRPr lang="zh-CN" altLang="en-US" sz="2400" kern="1200">
                        <a:solidFill>
                          <a:srgbClr val="000000"/>
                        </a:solidFill>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n-US" sz="2400" kern="1200" dirty="0">
                          <a:solidFill>
                            <a:srgbClr val="000000"/>
                          </a:solidFill>
                          <a:latin typeface="+mn-lt"/>
                          <a:ea typeface="+mn-ea"/>
                          <a:cs typeface="Times New Roman" panose="02020603050405020304" pitchFamily="18" charset="0"/>
                        </a:rPr>
                        <a:t>0.3</a:t>
                      </a:r>
                      <a:endParaRPr lang="zh-CN" altLang="en-US" sz="2400" kern="1200" dirty="0">
                        <a:solidFill>
                          <a:srgbClr val="000000"/>
                        </a:solidFill>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n-US" sz="2400" kern="1200" dirty="0">
                          <a:solidFill>
                            <a:srgbClr val="000000"/>
                          </a:solidFill>
                          <a:latin typeface="+mn-lt"/>
                          <a:ea typeface="+mn-ea"/>
                          <a:cs typeface="Times New Roman" panose="02020603050405020304" pitchFamily="18" charset="0"/>
                        </a:rPr>
                        <a:t> 0.5</a:t>
                      </a:r>
                      <a:endParaRPr lang="zh-CN" altLang="en-US" sz="2400" kern="1200" dirty="0">
                        <a:solidFill>
                          <a:srgbClr val="000000"/>
                        </a:solidFill>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n-US" sz="2400" kern="1200" dirty="0">
                          <a:solidFill>
                            <a:srgbClr val="000000"/>
                          </a:solidFill>
                          <a:latin typeface="+mn-lt"/>
                          <a:ea typeface="+mn-ea"/>
                          <a:cs typeface="Times New Roman" panose="02020603050405020304" pitchFamily="18" charset="0"/>
                        </a:rPr>
                        <a:t> 0.2</a:t>
                      </a:r>
                      <a:endParaRPr lang="zh-CN" altLang="en-US" sz="2400" kern="1200" dirty="0">
                        <a:solidFill>
                          <a:srgbClr val="000000"/>
                        </a:solidFill>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n-US" sz="2400" kern="1200" dirty="0">
                          <a:solidFill>
                            <a:srgbClr val="000000"/>
                          </a:solidFill>
                          <a:latin typeface="+mn-lt"/>
                          <a:ea typeface="+mn-ea"/>
                          <a:cs typeface="Times New Roman" panose="02020603050405020304" pitchFamily="18" charset="0"/>
                        </a:rPr>
                        <a:t> </a:t>
                      </a:r>
                      <a:endParaRPr lang="zh-CN" altLang="en-US" sz="2400" kern="1200" dirty="0">
                        <a:solidFill>
                          <a:srgbClr val="000000"/>
                        </a:solidFill>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623603871"/>
                  </a:ext>
                </a:extLst>
              </a:tr>
              <a:tr h="523287">
                <a:tc>
                  <a:txBody>
                    <a:bodyPr/>
                    <a:lstStyle/>
                    <a:p>
                      <a:pPr marL="0" algn="ctr" defTabSz="914400" rtl="0" eaLnBrk="1" latinLnBrk="0" hangingPunct="1">
                        <a:lnSpc>
                          <a:spcPct val="100000"/>
                        </a:lnSpc>
                        <a:spcAft>
                          <a:spcPts val="0"/>
                        </a:spcAft>
                      </a:pPr>
                      <a:r>
                        <a:rPr lang="en-US" sz="2400" kern="1200">
                          <a:solidFill>
                            <a:srgbClr val="000000"/>
                          </a:solidFill>
                          <a:latin typeface="+mn-lt"/>
                          <a:ea typeface="+mn-ea"/>
                          <a:cs typeface="Times New Roman" panose="02020603050405020304" pitchFamily="18" charset="0"/>
                        </a:rPr>
                        <a:t>Ⅲ</a:t>
                      </a:r>
                      <a:endParaRPr lang="zh-CN" altLang="en-US" sz="2400" kern="1200">
                        <a:solidFill>
                          <a:srgbClr val="000000"/>
                        </a:solidFill>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n-US" sz="2400" kern="1200">
                          <a:solidFill>
                            <a:srgbClr val="000000"/>
                          </a:solidFill>
                          <a:latin typeface="+mn-lt"/>
                          <a:ea typeface="+mn-ea"/>
                          <a:cs typeface="Times New Roman" panose="02020603050405020304" pitchFamily="18" charset="0"/>
                        </a:rPr>
                        <a:t>0 </a:t>
                      </a:r>
                      <a:endParaRPr lang="zh-CN" altLang="en-US" sz="2400" kern="1200">
                        <a:solidFill>
                          <a:srgbClr val="000000"/>
                        </a:solidFill>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n-US" sz="2400" kern="1200">
                          <a:solidFill>
                            <a:srgbClr val="000000"/>
                          </a:solidFill>
                          <a:latin typeface="+mn-lt"/>
                          <a:ea typeface="+mn-ea"/>
                          <a:cs typeface="Times New Roman" panose="02020603050405020304" pitchFamily="18" charset="0"/>
                        </a:rPr>
                        <a:t>0.5</a:t>
                      </a:r>
                      <a:endParaRPr lang="zh-CN" altLang="en-US" sz="2400" kern="1200">
                        <a:solidFill>
                          <a:srgbClr val="000000"/>
                        </a:solidFill>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n-US" sz="2400" kern="1200">
                          <a:solidFill>
                            <a:srgbClr val="000000"/>
                          </a:solidFill>
                          <a:latin typeface="+mn-lt"/>
                          <a:ea typeface="+mn-ea"/>
                          <a:cs typeface="Times New Roman" panose="02020603050405020304" pitchFamily="18" charset="0"/>
                        </a:rPr>
                        <a:t> 0.35</a:t>
                      </a:r>
                      <a:endParaRPr lang="zh-CN" altLang="en-US" sz="2400" kern="1200">
                        <a:solidFill>
                          <a:srgbClr val="000000"/>
                        </a:solidFill>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n-US" sz="2400" kern="1200" dirty="0">
                          <a:solidFill>
                            <a:srgbClr val="000000"/>
                          </a:solidFill>
                          <a:latin typeface="+mn-lt"/>
                          <a:ea typeface="+mn-ea"/>
                          <a:cs typeface="Times New Roman" panose="02020603050405020304" pitchFamily="18" charset="0"/>
                        </a:rPr>
                        <a:t> </a:t>
                      </a:r>
                      <a:endParaRPr lang="zh-CN" altLang="en-US" sz="2400" kern="1200" dirty="0">
                        <a:solidFill>
                          <a:srgbClr val="000000"/>
                        </a:solidFill>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499450294"/>
                  </a:ext>
                </a:extLst>
              </a:tr>
            </a:tbl>
          </a:graphicData>
        </a:graphic>
      </p:graphicFrame>
      <p:sp>
        <p:nvSpPr>
          <p:cNvPr id="16" name="矩形 15">
            <a:extLst>
              <a:ext uri="{FF2B5EF4-FFF2-40B4-BE49-F238E27FC236}">
                <a16:creationId xmlns="" xmlns:a16="http://schemas.microsoft.com/office/drawing/2014/main" id="{34B38D3D-CE1D-4C1E-84B5-A74EA0B39B6A}"/>
              </a:ext>
            </a:extLst>
          </p:cNvPr>
          <p:cNvSpPr/>
          <p:nvPr/>
        </p:nvSpPr>
        <p:spPr>
          <a:xfrm>
            <a:off x="8214360" y="0"/>
            <a:ext cx="299859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专题十六　化学反应速率与化学平衡</a:t>
            </a:r>
          </a:p>
        </p:txBody>
      </p:sp>
    </p:spTree>
    <p:extLst>
      <p:ext uri="{BB962C8B-B14F-4D97-AF65-F5344CB8AC3E}">
        <p14:creationId xmlns:p14="http://schemas.microsoft.com/office/powerpoint/2010/main" val="197860347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矩形 1">
                <a:extLst>
                  <a:ext uri="{FF2B5EF4-FFF2-40B4-BE49-F238E27FC236}">
                    <a16:creationId xmlns="" xmlns:a16="http://schemas.microsoft.com/office/drawing/2014/main" id="{1502692C-37D1-4A5A-B323-55AFCE1C30F7}"/>
                  </a:ext>
                </a:extLst>
              </p:cNvPr>
              <p:cNvSpPr/>
              <p:nvPr/>
            </p:nvSpPr>
            <p:spPr>
              <a:xfrm>
                <a:off x="478970" y="422324"/>
                <a:ext cx="11205029" cy="3193567"/>
              </a:xfrm>
              <a:prstGeom prst="rect">
                <a:avLst/>
              </a:prstGeom>
            </p:spPr>
            <p:txBody>
              <a:bodyPr wrap="square">
                <a:spAutoFit/>
              </a:bodyPr>
              <a:lstStyle/>
              <a:p>
                <a:pPr>
                  <a:lnSpc>
                    <a:spcPct val="150000"/>
                  </a:lnSpc>
                  <a:spcAft>
                    <a:spcPts val="0"/>
                  </a:spcAft>
                </a:pPr>
                <a:r>
                  <a:rPr lang="en-US" altLang="zh-CN" sz="2800" dirty="0">
                    <a:solidFill>
                      <a:srgbClr val="000000"/>
                    </a:solidFill>
                    <a:cs typeface="Times New Roman" panose="02020603050405020304" pitchFamily="18" charset="0"/>
                  </a:rPr>
                  <a:t>A.</a:t>
                </a:r>
                <a:r>
                  <a:rPr lang="zh-CN" altLang="zh-CN" sz="2800" dirty="0">
                    <a:solidFill>
                      <a:srgbClr val="000000"/>
                    </a:solidFill>
                    <a:cs typeface="Times New Roman" panose="02020603050405020304" pitchFamily="18" charset="0"/>
                  </a:rPr>
                  <a:t>达平衡时</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容器</a:t>
                </a:r>
                <a:r>
                  <a:rPr lang="en-US" altLang="zh-CN" sz="2800" dirty="0">
                    <a:solidFill>
                      <a:srgbClr val="000000"/>
                    </a:solidFill>
                    <a:cs typeface="Times New Roman" panose="02020603050405020304" pitchFamily="18" charset="0"/>
                  </a:rPr>
                  <a:t>Ⅰ</a:t>
                </a:r>
                <a:r>
                  <a:rPr lang="zh-CN" altLang="zh-CN" sz="2800" dirty="0">
                    <a:solidFill>
                      <a:srgbClr val="000000"/>
                    </a:solidFill>
                    <a:cs typeface="Times New Roman" panose="02020603050405020304" pitchFamily="18" charset="0"/>
                  </a:rPr>
                  <a:t>与容器</a:t>
                </a:r>
                <a:r>
                  <a:rPr lang="en-US" altLang="zh-CN" sz="2800" dirty="0">
                    <a:solidFill>
                      <a:srgbClr val="000000"/>
                    </a:solidFill>
                    <a:cs typeface="Times New Roman" panose="02020603050405020304" pitchFamily="18" charset="0"/>
                  </a:rPr>
                  <a:t>Ⅱ</a:t>
                </a:r>
                <a:r>
                  <a:rPr lang="zh-CN" altLang="zh-CN" sz="2800" dirty="0">
                    <a:solidFill>
                      <a:srgbClr val="000000"/>
                    </a:solidFill>
                    <a:cs typeface="Times New Roman" panose="02020603050405020304" pitchFamily="18" charset="0"/>
                  </a:rPr>
                  <a:t>中的总压强之比为</a:t>
                </a:r>
                <a:r>
                  <a:rPr lang="en-US" altLang="zh-CN" sz="2800" dirty="0">
                    <a:solidFill>
                      <a:srgbClr val="000000"/>
                    </a:solidFill>
                    <a:cs typeface="Times New Roman" panose="02020603050405020304" pitchFamily="18" charset="0"/>
                  </a:rPr>
                  <a:t>4∶5</a:t>
                </a:r>
                <a:endParaRPr lang="zh-CN" altLang="zh-CN" sz="2800" dirty="0">
                  <a:solidFill>
                    <a:srgbClr val="000000"/>
                  </a:solidFill>
                  <a:cs typeface="Times New Roman" panose="02020603050405020304" pitchFamily="18" charset="0"/>
                </a:endParaRPr>
              </a:p>
              <a:p>
                <a:pPr>
                  <a:lnSpc>
                    <a:spcPct val="150000"/>
                  </a:lnSpc>
                  <a:spcAft>
                    <a:spcPts val="0"/>
                  </a:spcAft>
                </a:pPr>
                <a:r>
                  <a:rPr lang="en-US" altLang="zh-CN" sz="2800" dirty="0">
                    <a:solidFill>
                      <a:srgbClr val="000000"/>
                    </a:solidFill>
                    <a:cs typeface="Times New Roman" panose="02020603050405020304" pitchFamily="18" charset="0"/>
                  </a:rPr>
                  <a:t>B.</a:t>
                </a:r>
                <a:r>
                  <a:rPr lang="zh-CN" altLang="zh-CN" sz="2800" dirty="0">
                    <a:solidFill>
                      <a:srgbClr val="000000"/>
                    </a:solidFill>
                    <a:cs typeface="Times New Roman" panose="02020603050405020304" pitchFamily="18" charset="0"/>
                  </a:rPr>
                  <a:t>达平衡时</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容器</a:t>
                </a:r>
                <a:r>
                  <a:rPr lang="en-US" altLang="zh-CN" sz="2800" dirty="0">
                    <a:solidFill>
                      <a:srgbClr val="000000"/>
                    </a:solidFill>
                    <a:cs typeface="Times New Roman" panose="02020603050405020304" pitchFamily="18" charset="0"/>
                  </a:rPr>
                  <a:t>Ⅱ</a:t>
                </a:r>
                <a:r>
                  <a:rPr lang="zh-CN" altLang="zh-CN" sz="2800" dirty="0">
                    <a:solidFill>
                      <a:srgbClr val="000000"/>
                    </a:solidFill>
                    <a:cs typeface="Times New Roman" panose="02020603050405020304" pitchFamily="18" charset="0"/>
                  </a:rPr>
                  <a:t>中</a:t>
                </a:r>
                <a14:m>
                  <m:oMath xmlns:m="http://schemas.openxmlformats.org/officeDocument/2006/math">
                    <m:f>
                      <m:fPr>
                        <m:ctrlPr>
                          <a:rPr lang="zh-CN" altLang="zh-CN" sz="2800" i="1">
                            <a:solidFill>
                              <a:srgbClr val="000000"/>
                            </a:solidFill>
                            <a:latin typeface="Cambria Math" panose="02040503050406030204" pitchFamily="18" charset="0"/>
                            <a:cs typeface="Times New Roman" panose="02020603050405020304" pitchFamily="18" charset="0"/>
                          </a:rPr>
                        </m:ctrlPr>
                      </m:fPr>
                      <m:num>
                        <m:r>
                          <a:rPr lang="en-US" altLang="zh-CN" sz="2800" i="1">
                            <a:solidFill>
                              <a:srgbClr val="000000"/>
                            </a:solidFill>
                            <a:effectLst/>
                            <a:latin typeface="Cambria Math" panose="02040503050406030204" pitchFamily="18" charset="0"/>
                            <a:cs typeface="Times New Roman" panose="02020603050405020304" pitchFamily="18" charset="0"/>
                          </a:rPr>
                          <m:t>𝑐</m:t>
                        </m:r>
                        <m:r>
                          <m:rPr>
                            <m:nor/>
                          </m:rPr>
                          <a:rPr lang="en-US" altLang="zh-CN" sz="2800">
                            <a:solidFill>
                              <a:srgbClr val="000000"/>
                            </a:solidFill>
                            <a:effectLst/>
                            <a:cs typeface="Times New Roman" panose="02020603050405020304" pitchFamily="18" charset="0"/>
                          </a:rPr>
                          <m:t>(</m:t>
                        </m:r>
                        <m:sSub>
                          <m:sSubPr>
                            <m:ctrlPr>
                              <a:rPr lang="zh-CN" altLang="zh-CN" sz="2800" i="1">
                                <a:solidFill>
                                  <a:srgbClr val="000000"/>
                                </a:solidFill>
                                <a:latin typeface="Cambria Math" panose="02040503050406030204" pitchFamily="18" charset="0"/>
                                <a:cs typeface="Times New Roman" panose="02020603050405020304" pitchFamily="18" charset="0"/>
                              </a:rPr>
                            </m:ctrlPr>
                          </m:sSubPr>
                          <m:e>
                            <m:r>
                              <m:rPr>
                                <m:sty m:val="p"/>
                              </m:rPr>
                              <a:rPr lang="en-US" altLang="zh-CN" sz="2800">
                                <a:solidFill>
                                  <a:srgbClr val="000000"/>
                                </a:solidFill>
                                <a:effectLst/>
                                <a:latin typeface="Cambria Math" panose="02040503050406030204" pitchFamily="18" charset="0"/>
                                <a:cs typeface="Times New Roman" panose="02020603050405020304" pitchFamily="18" charset="0"/>
                              </a:rPr>
                              <m:t>O</m:t>
                            </m:r>
                          </m:e>
                          <m:sub>
                            <m:r>
                              <a:rPr lang="en-US" altLang="zh-CN" sz="2800">
                                <a:solidFill>
                                  <a:srgbClr val="000000"/>
                                </a:solidFill>
                                <a:effectLst/>
                                <a:latin typeface="Cambria Math" panose="02040503050406030204" pitchFamily="18" charset="0"/>
                                <a:cs typeface="Times New Roman" panose="02020603050405020304" pitchFamily="18" charset="0"/>
                              </a:rPr>
                              <m:t>2</m:t>
                            </m:r>
                          </m:sub>
                        </m:sSub>
                        <m:r>
                          <m:rPr>
                            <m:nor/>
                          </m:rPr>
                          <a:rPr lang="en-US" altLang="zh-CN" sz="2800">
                            <a:solidFill>
                              <a:srgbClr val="000000"/>
                            </a:solidFill>
                            <a:effectLst/>
                            <a:cs typeface="Times New Roman" panose="02020603050405020304" pitchFamily="18" charset="0"/>
                          </a:rPr>
                          <m:t>)</m:t>
                        </m:r>
                      </m:num>
                      <m:den>
                        <m:r>
                          <a:rPr lang="en-US" altLang="zh-CN" sz="2800" i="1">
                            <a:solidFill>
                              <a:srgbClr val="000000"/>
                            </a:solidFill>
                            <a:effectLst/>
                            <a:latin typeface="Cambria Math" panose="02040503050406030204" pitchFamily="18" charset="0"/>
                            <a:cs typeface="Times New Roman" panose="02020603050405020304" pitchFamily="18" charset="0"/>
                          </a:rPr>
                          <m:t>𝑐</m:t>
                        </m:r>
                        <m:r>
                          <m:rPr>
                            <m:nor/>
                          </m:rPr>
                          <a:rPr lang="en-US" altLang="zh-CN" sz="2800">
                            <a:solidFill>
                              <a:srgbClr val="000000"/>
                            </a:solidFill>
                            <a:effectLst/>
                            <a:cs typeface="Times New Roman" panose="02020603050405020304" pitchFamily="18" charset="0"/>
                          </a:rPr>
                          <m:t>(</m:t>
                        </m:r>
                        <m:r>
                          <m:rPr>
                            <m:sty m:val="p"/>
                          </m:rPr>
                          <a:rPr lang="en-US" altLang="zh-CN" sz="2800">
                            <a:solidFill>
                              <a:srgbClr val="000000"/>
                            </a:solidFill>
                            <a:effectLst/>
                            <a:latin typeface="Cambria Math" panose="02040503050406030204" pitchFamily="18" charset="0"/>
                            <a:cs typeface="Times New Roman" panose="02020603050405020304" pitchFamily="18" charset="0"/>
                          </a:rPr>
                          <m:t>N</m:t>
                        </m:r>
                        <m:sSub>
                          <m:sSubPr>
                            <m:ctrlPr>
                              <a:rPr lang="zh-CN" altLang="zh-CN" sz="2800" i="1">
                                <a:solidFill>
                                  <a:srgbClr val="000000"/>
                                </a:solidFill>
                                <a:latin typeface="Cambria Math" panose="02040503050406030204" pitchFamily="18" charset="0"/>
                                <a:cs typeface="Times New Roman" panose="02020603050405020304" pitchFamily="18" charset="0"/>
                              </a:rPr>
                            </m:ctrlPr>
                          </m:sSubPr>
                          <m:e>
                            <m:r>
                              <m:rPr>
                                <m:sty m:val="p"/>
                              </m:rPr>
                              <a:rPr lang="en-US" altLang="zh-CN" sz="2800">
                                <a:solidFill>
                                  <a:srgbClr val="000000"/>
                                </a:solidFill>
                                <a:effectLst/>
                                <a:latin typeface="Cambria Math" panose="02040503050406030204" pitchFamily="18" charset="0"/>
                                <a:cs typeface="Times New Roman" panose="02020603050405020304" pitchFamily="18" charset="0"/>
                              </a:rPr>
                              <m:t>O</m:t>
                            </m:r>
                          </m:e>
                          <m:sub>
                            <m:r>
                              <a:rPr lang="en-US" altLang="zh-CN" sz="2800">
                                <a:solidFill>
                                  <a:srgbClr val="000000"/>
                                </a:solidFill>
                                <a:effectLst/>
                                <a:latin typeface="Cambria Math" panose="02040503050406030204" pitchFamily="18" charset="0"/>
                                <a:cs typeface="Times New Roman" panose="02020603050405020304" pitchFamily="18" charset="0"/>
                              </a:rPr>
                              <m:t>2</m:t>
                            </m:r>
                          </m:sub>
                        </m:sSub>
                        <m:r>
                          <m:rPr>
                            <m:nor/>
                          </m:rPr>
                          <a:rPr lang="en-US" altLang="zh-CN" sz="2800">
                            <a:solidFill>
                              <a:srgbClr val="000000"/>
                            </a:solidFill>
                            <a:effectLst/>
                            <a:cs typeface="Times New Roman" panose="02020603050405020304" pitchFamily="18" charset="0"/>
                          </a:rPr>
                          <m:t>)</m:t>
                        </m:r>
                      </m:den>
                    </m:f>
                  </m:oMath>
                </a14:m>
                <a:r>
                  <a:rPr lang="zh-CN" altLang="zh-CN" sz="2800" dirty="0">
                    <a:solidFill>
                      <a:srgbClr val="000000"/>
                    </a:solidFill>
                    <a:cs typeface="Times New Roman" panose="02020603050405020304" pitchFamily="18" charset="0"/>
                  </a:rPr>
                  <a:t>比容器</a:t>
                </a:r>
                <a:r>
                  <a:rPr lang="en-US" altLang="zh-CN" sz="2800" dirty="0">
                    <a:solidFill>
                      <a:srgbClr val="000000"/>
                    </a:solidFill>
                    <a:cs typeface="Times New Roman" panose="02020603050405020304" pitchFamily="18" charset="0"/>
                  </a:rPr>
                  <a:t>Ⅰ</a:t>
                </a:r>
                <a:r>
                  <a:rPr lang="zh-CN" altLang="zh-CN" sz="2800" dirty="0">
                    <a:solidFill>
                      <a:srgbClr val="000000"/>
                    </a:solidFill>
                    <a:cs typeface="Times New Roman" panose="02020603050405020304" pitchFamily="18" charset="0"/>
                  </a:rPr>
                  <a:t>中的大</a:t>
                </a:r>
              </a:p>
              <a:p>
                <a:pPr>
                  <a:lnSpc>
                    <a:spcPct val="150000"/>
                  </a:lnSpc>
                  <a:spcAft>
                    <a:spcPts val="0"/>
                  </a:spcAft>
                </a:pPr>
                <a:r>
                  <a:rPr lang="en-US" altLang="zh-CN" sz="2800" dirty="0">
                    <a:solidFill>
                      <a:srgbClr val="000000"/>
                    </a:solidFill>
                    <a:cs typeface="Times New Roman" panose="02020603050405020304" pitchFamily="18" charset="0"/>
                  </a:rPr>
                  <a:t>C.</a:t>
                </a:r>
                <a:r>
                  <a:rPr lang="zh-CN" altLang="zh-CN" sz="2800" dirty="0">
                    <a:solidFill>
                      <a:srgbClr val="000000"/>
                    </a:solidFill>
                    <a:cs typeface="Times New Roman" panose="02020603050405020304" pitchFamily="18" charset="0"/>
                  </a:rPr>
                  <a:t>达平衡时</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容器</a:t>
                </a:r>
                <a:r>
                  <a:rPr lang="en-US" altLang="zh-CN" sz="2800" dirty="0">
                    <a:solidFill>
                      <a:srgbClr val="000000"/>
                    </a:solidFill>
                    <a:cs typeface="Times New Roman" panose="02020603050405020304" pitchFamily="18" charset="0"/>
                  </a:rPr>
                  <a:t>Ⅲ</a:t>
                </a:r>
                <a:r>
                  <a:rPr lang="zh-CN" altLang="zh-CN" sz="2800" dirty="0">
                    <a:solidFill>
                      <a:srgbClr val="000000"/>
                    </a:solidFill>
                    <a:cs typeface="Times New Roman" panose="02020603050405020304" pitchFamily="18" charset="0"/>
                  </a:rPr>
                  <a:t>中</a:t>
                </a:r>
                <a:r>
                  <a:rPr lang="en-US" altLang="zh-CN" sz="2800" dirty="0">
                    <a:solidFill>
                      <a:srgbClr val="000000"/>
                    </a:solidFill>
                    <a:cs typeface="Times New Roman" panose="02020603050405020304" pitchFamily="18" charset="0"/>
                  </a:rPr>
                  <a:t>NO </a:t>
                </a:r>
                <a:r>
                  <a:rPr lang="zh-CN" altLang="zh-CN" sz="2800" dirty="0">
                    <a:solidFill>
                      <a:srgbClr val="000000"/>
                    </a:solidFill>
                    <a:cs typeface="Times New Roman" panose="02020603050405020304" pitchFamily="18" charset="0"/>
                  </a:rPr>
                  <a:t>的体积分数小于</a:t>
                </a:r>
                <a:r>
                  <a:rPr lang="en-US" altLang="zh-CN" sz="2800" dirty="0">
                    <a:solidFill>
                      <a:srgbClr val="000000"/>
                    </a:solidFill>
                    <a:cs typeface="Times New Roman" panose="02020603050405020304" pitchFamily="18" charset="0"/>
                  </a:rPr>
                  <a:t>50%</a:t>
                </a:r>
                <a:endParaRPr lang="zh-CN" altLang="zh-CN" sz="2800" dirty="0">
                  <a:solidFill>
                    <a:srgbClr val="000000"/>
                  </a:solidFill>
                  <a:cs typeface="Times New Roman" panose="02020603050405020304" pitchFamily="18" charset="0"/>
                </a:endParaRPr>
              </a:p>
              <a:p>
                <a:pPr>
                  <a:lnSpc>
                    <a:spcPct val="150000"/>
                  </a:lnSpc>
                  <a:spcAft>
                    <a:spcPts val="0"/>
                  </a:spcAft>
                </a:pPr>
                <a:r>
                  <a:rPr lang="en-US" altLang="zh-CN" sz="2800" dirty="0">
                    <a:solidFill>
                      <a:srgbClr val="000000"/>
                    </a:solidFill>
                    <a:cs typeface="Times New Roman" panose="02020603050405020304" pitchFamily="18" charset="0"/>
                  </a:rPr>
                  <a:t>D.</a:t>
                </a:r>
                <a:r>
                  <a:rPr lang="zh-CN" altLang="zh-CN" sz="2800" dirty="0">
                    <a:solidFill>
                      <a:srgbClr val="000000"/>
                    </a:solidFill>
                    <a:cs typeface="Times New Roman" panose="02020603050405020304" pitchFamily="18" charset="0"/>
                  </a:rPr>
                  <a:t>当温度改变为</a:t>
                </a:r>
                <a:r>
                  <a:rPr lang="en-US" altLang="zh-CN" sz="2800" i="1" dirty="0">
                    <a:solidFill>
                      <a:srgbClr val="000000"/>
                    </a:solidFill>
                    <a:cs typeface="Times New Roman" panose="02020603050405020304" pitchFamily="18" charset="0"/>
                  </a:rPr>
                  <a:t>T</a:t>
                </a:r>
                <a:r>
                  <a:rPr lang="en-US" altLang="zh-CN" sz="2800" baseline="-25000" dirty="0">
                    <a:solidFill>
                      <a:srgbClr val="000000"/>
                    </a:solidFill>
                    <a:cs typeface="Times New Roman" panose="02020603050405020304" pitchFamily="18" charset="0"/>
                  </a:rPr>
                  <a:t>2</a:t>
                </a:r>
                <a:r>
                  <a:rPr lang="zh-CN" altLang="zh-CN" sz="2800" dirty="0">
                    <a:solidFill>
                      <a:srgbClr val="000000"/>
                    </a:solidFill>
                    <a:cs typeface="Times New Roman" panose="02020603050405020304" pitchFamily="18" charset="0"/>
                  </a:rPr>
                  <a:t>时</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若</a:t>
                </a:r>
                <a:r>
                  <a:rPr lang="en-US" altLang="zh-CN" sz="2800" i="1" dirty="0">
                    <a:solidFill>
                      <a:srgbClr val="000000"/>
                    </a:solidFill>
                    <a:cs typeface="Times New Roman" panose="02020603050405020304" pitchFamily="18" charset="0"/>
                  </a:rPr>
                  <a:t>k</a:t>
                </a:r>
                <a:r>
                  <a:rPr lang="zh-CN" altLang="zh-CN" sz="2800" baseline="-25000" dirty="0">
                    <a:solidFill>
                      <a:srgbClr val="000000"/>
                    </a:solidFill>
                    <a:cs typeface="Times New Roman" panose="02020603050405020304" pitchFamily="18" charset="0"/>
                  </a:rPr>
                  <a:t>正</a:t>
                </a:r>
                <a:r>
                  <a:rPr lang="en-US" altLang="zh-CN" sz="2800" i="1" dirty="0">
                    <a:solidFill>
                      <a:srgbClr val="000000"/>
                    </a:solidFill>
                    <a:cs typeface="Times New Roman" panose="02020603050405020304" pitchFamily="18" charset="0"/>
                  </a:rPr>
                  <a:t>=k</a:t>
                </a:r>
                <a:r>
                  <a:rPr lang="zh-CN" altLang="zh-CN" sz="2800" baseline="-25000" dirty="0">
                    <a:solidFill>
                      <a:srgbClr val="000000"/>
                    </a:solidFill>
                    <a:cs typeface="Times New Roman" panose="02020603050405020304" pitchFamily="18" charset="0"/>
                  </a:rPr>
                  <a:t>逆</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则</a:t>
                </a:r>
                <a:r>
                  <a:rPr lang="en-US" altLang="zh-CN" sz="2800" i="1" dirty="0">
                    <a:solidFill>
                      <a:srgbClr val="000000"/>
                    </a:solidFill>
                    <a:cs typeface="Times New Roman" panose="02020603050405020304" pitchFamily="18" charset="0"/>
                  </a:rPr>
                  <a:t>T</a:t>
                </a:r>
                <a:r>
                  <a:rPr lang="en-US" altLang="zh-CN" sz="2800" baseline="-25000" dirty="0">
                    <a:solidFill>
                      <a:srgbClr val="000000"/>
                    </a:solidFill>
                    <a:cs typeface="Times New Roman" panose="02020603050405020304" pitchFamily="18" charset="0"/>
                  </a:rPr>
                  <a:t>2</a:t>
                </a:r>
                <a:r>
                  <a:rPr lang="en-US" altLang="zh-CN" sz="2800" i="1" dirty="0">
                    <a:solidFill>
                      <a:srgbClr val="000000"/>
                    </a:solidFill>
                    <a:cs typeface="Times New Roman" panose="02020603050405020304" pitchFamily="18" charset="0"/>
                  </a:rPr>
                  <a:t>&gt;T</a:t>
                </a:r>
                <a:r>
                  <a:rPr lang="en-US" altLang="zh-CN" sz="2800" baseline="-25000" dirty="0">
                    <a:solidFill>
                      <a:srgbClr val="000000"/>
                    </a:solidFill>
                    <a:cs typeface="Times New Roman" panose="02020603050405020304" pitchFamily="18" charset="0"/>
                  </a:rPr>
                  <a:t>1</a:t>
                </a:r>
                <a:endParaRPr lang="zh-CN" altLang="zh-CN" sz="2800" dirty="0">
                  <a:solidFill>
                    <a:srgbClr val="000000"/>
                  </a:solidFill>
                  <a:cs typeface="Times New Roman" panose="02020603050405020304" pitchFamily="18" charset="0"/>
                </a:endParaRPr>
              </a:p>
            </p:txBody>
          </p:sp>
        </mc:Choice>
        <mc:Fallback xmlns="">
          <p:sp>
            <p:nvSpPr>
              <p:cNvPr id="2" name="矩形 1">
                <a:extLst>
                  <a:ext uri="{FF2B5EF4-FFF2-40B4-BE49-F238E27FC236}">
                    <a16:creationId xmlns:a16="http://schemas.microsoft.com/office/drawing/2014/main" id="{1502692C-37D1-4A5A-B323-55AFCE1C30F7}"/>
                  </a:ext>
                </a:extLst>
              </p:cNvPr>
              <p:cNvSpPr>
                <a:spLocks noRot="1" noChangeAspect="1" noMove="1" noResize="1" noEditPoints="1" noAdjustHandles="1" noChangeArrowheads="1" noChangeShapeType="1" noTextEdit="1"/>
              </p:cNvSpPr>
              <p:nvPr/>
            </p:nvSpPr>
            <p:spPr>
              <a:xfrm>
                <a:off x="478970" y="422324"/>
                <a:ext cx="11205029" cy="3193567"/>
              </a:xfrm>
              <a:prstGeom prst="rect">
                <a:avLst/>
              </a:prstGeom>
              <a:blipFill>
                <a:blip r:embed="rId2"/>
                <a:stretch>
                  <a:fillRect l="-1143" b="-2099"/>
                </a:stretch>
              </a:blipFill>
            </p:spPr>
            <p:txBody>
              <a:bodyPr/>
              <a:lstStyle/>
              <a:p>
                <a:r>
                  <a:rPr lang="zh-CN" altLang="en-US">
                    <a:noFill/>
                  </a:rPr>
                  <a:t> </a:t>
                </a:r>
              </a:p>
            </p:txBody>
          </p:sp>
        </mc:Fallback>
      </mc:AlternateContent>
      <p:sp>
        <p:nvSpPr>
          <p:cNvPr id="3" name="矩形 2">
            <a:extLst>
              <a:ext uri="{FF2B5EF4-FFF2-40B4-BE49-F238E27FC236}">
                <a16:creationId xmlns="" xmlns:a16="http://schemas.microsoft.com/office/drawing/2014/main" id="{783A80FC-8004-434E-B040-117496D145F7}"/>
              </a:ext>
            </a:extLst>
          </p:cNvPr>
          <p:cNvSpPr/>
          <p:nvPr/>
        </p:nvSpPr>
        <p:spPr>
          <a:xfrm>
            <a:off x="8214360" y="0"/>
            <a:ext cx="299859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专题十六　化学反应速率与化学平衡</a:t>
            </a:r>
          </a:p>
        </p:txBody>
      </p:sp>
    </p:spTree>
    <p:extLst>
      <p:ext uri="{BB962C8B-B14F-4D97-AF65-F5344CB8AC3E}">
        <p14:creationId xmlns:p14="http://schemas.microsoft.com/office/powerpoint/2010/main" val="292258954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mc:AlternateContent xmlns:mc="http://schemas.openxmlformats.org/markup-compatibility/2006" xmlns:a14="http://schemas.microsoft.com/office/drawing/2010/main">
        <mc:Choice Requires="a14">
          <p:sp>
            <p:nvSpPr>
              <p:cNvPr id="18" name="矩形 17">
                <a:extLst>
                  <a:ext uri="{FF2B5EF4-FFF2-40B4-BE49-F238E27FC236}">
                    <a16:creationId xmlns="" xmlns:a16="http://schemas.microsoft.com/office/drawing/2014/main" id="{6257AC32-1BFC-477B-AC73-48949739AC27}"/>
                  </a:ext>
                </a:extLst>
              </p:cNvPr>
              <p:cNvSpPr/>
              <p:nvPr/>
            </p:nvSpPr>
            <p:spPr>
              <a:xfrm>
                <a:off x="282449" y="890524"/>
                <a:ext cx="11627102" cy="4982069"/>
              </a:xfrm>
              <a:prstGeom prst="rect">
                <a:avLst/>
              </a:prstGeom>
            </p:spPr>
            <p:txBody>
              <a:bodyPr wrap="square">
                <a:spAutoFit/>
              </a:bodyPr>
              <a:lstStyle/>
              <a:p>
                <a:pPr algn="dist">
                  <a:lnSpc>
                    <a:spcPct val="150000"/>
                  </a:lnSpc>
                </a:pPr>
                <a:r>
                  <a:rPr lang="zh-CN" altLang="en-US"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解析</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800" dirty="0"/>
                  <a:t>容器</a:t>
                </a:r>
                <a:r>
                  <a:rPr lang="en-US" altLang="zh-CN" sz="2800" dirty="0"/>
                  <a:t>Ⅰ</a:t>
                </a:r>
                <a:r>
                  <a:rPr lang="zh-CN" altLang="zh-CN" sz="2800" dirty="0"/>
                  <a:t>中平衡时</a:t>
                </a:r>
                <a:r>
                  <a:rPr lang="en-US" altLang="zh-CN" sz="2800" dirty="0"/>
                  <a:t>,</a:t>
                </a:r>
                <a:r>
                  <a:rPr lang="en-US" altLang="zh-CN" sz="2800" i="1" dirty="0"/>
                  <a:t>c</a:t>
                </a:r>
                <a:r>
                  <a:rPr lang="en-US" altLang="zh-CN" sz="2800" dirty="0"/>
                  <a:t>(NO</a:t>
                </a:r>
                <a:r>
                  <a:rPr lang="en-US" altLang="zh-CN" sz="2800" baseline="-25000" dirty="0"/>
                  <a:t>2</a:t>
                </a:r>
                <a:r>
                  <a:rPr lang="en-US" altLang="zh-CN" sz="2800" dirty="0"/>
                  <a:t>)=0.2 mol·L</a:t>
                </a:r>
                <a:r>
                  <a:rPr lang="en-US" altLang="zh-CN" sz="2800" baseline="30000" dirty="0"/>
                  <a:t>-1</a:t>
                </a:r>
                <a:r>
                  <a:rPr lang="en-US" altLang="zh-CN" sz="2800" dirty="0"/>
                  <a:t>,</a:t>
                </a:r>
                <a:r>
                  <a:rPr lang="en-US" altLang="zh-CN" sz="2800" i="1" dirty="0"/>
                  <a:t>c</a:t>
                </a:r>
                <a:r>
                  <a:rPr lang="en-US" altLang="zh-CN" sz="2800" dirty="0"/>
                  <a:t>(NO)=0.4 mol·L</a:t>
                </a:r>
                <a:r>
                  <a:rPr lang="en-US" altLang="zh-CN" sz="2800" baseline="30000" dirty="0"/>
                  <a:t>-1</a:t>
                </a:r>
                <a:r>
                  <a:rPr lang="en-US" altLang="zh-CN" sz="2800" dirty="0"/>
                  <a:t>,</a:t>
                </a:r>
                <a:r>
                  <a:rPr lang="en-US" altLang="zh-CN" sz="2800" i="1" dirty="0"/>
                  <a:t>c</a:t>
                </a:r>
                <a:r>
                  <a:rPr lang="en-US" altLang="zh-CN" sz="2800" dirty="0"/>
                  <a:t>(O</a:t>
                </a:r>
                <a:r>
                  <a:rPr lang="en-US" altLang="zh-CN" sz="2800" baseline="-25000" dirty="0"/>
                  <a:t>2</a:t>
                </a:r>
                <a:r>
                  <a:rPr lang="en-US" altLang="zh-CN" sz="2800" dirty="0"/>
                  <a:t>)=0.2 mol·L</a:t>
                </a:r>
                <a:r>
                  <a:rPr lang="en-US" altLang="zh-CN" sz="2800" baseline="30000" dirty="0"/>
                  <a:t>-1</a:t>
                </a:r>
                <a:r>
                  <a:rPr lang="en-US" altLang="zh-CN" sz="2800" dirty="0"/>
                  <a:t>,</a:t>
                </a:r>
                <a:r>
                  <a:rPr lang="zh-CN" altLang="zh-CN" sz="2800" dirty="0"/>
                  <a:t>容器容积为</a:t>
                </a:r>
                <a:r>
                  <a:rPr lang="en-US" altLang="zh-CN" sz="2800" dirty="0"/>
                  <a:t>1 L,</a:t>
                </a:r>
                <a:r>
                  <a:rPr lang="zh-CN" altLang="zh-CN" sz="2800" dirty="0"/>
                  <a:t>气体总物质的量为</a:t>
                </a:r>
                <a:r>
                  <a:rPr lang="en-US" altLang="zh-CN" sz="2800" dirty="0"/>
                  <a:t>(0.2+0.4+0.2) </a:t>
                </a:r>
                <a:r>
                  <a:rPr lang="en-US" altLang="zh-CN" sz="2800" dirty="0" err="1"/>
                  <a:t>mol</a:t>
                </a:r>
                <a:r>
                  <a:rPr lang="en-US" altLang="zh-CN" sz="2800" dirty="0"/>
                  <a:t>=0.8 </a:t>
                </a:r>
                <a:r>
                  <a:rPr lang="en-US" altLang="zh-CN" sz="2800" dirty="0" err="1"/>
                  <a:t>mol</a:t>
                </a:r>
                <a:r>
                  <a:rPr lang="en-US" altLang="zh-CN" sz="2800" dirty="0"/>
                  <a:t>,</a:t>
                </a:r>
                <a:r>
                  <a:rPr lang="zh-CN" altLang="zh-CN" sz="2800" dirty="0"/>
                  <a:t>容器</a:t>
                </a:r>
                <a:r>
                  <a:rPr lang="en-US" altLang="zh-CN" sz="2800" dirty="0"/>
                  <a:t>Ⅱ</a:t>
                </a:r>
                <a:r>
                  <a:rPr lang="zh-CN" altLang="zh-CN" sz="2800" dirty="0"/>
                  <a:t>中投入量为</a:t>
                </a:r>
                <a:r>
                  <a:rPr lang="en-US" altLang="zh-CN" sz="2800" dirty="0"/>
                  <a:t>(0.3+0.5+0.2) </a:t>
                </a:r>
                <a:r>
                  <a:rPr lang="en-US" altLang="zh-CN" sz="2800" dirty="0" err="1"/>
                  <a:t>mol</a:t>
                </a:r>
                <a:r>
                  <a:rPr lang="en-US" altLang="zh-CN" sz="2800" dirty="0"/>
                  <a:t>=1 </a:t>
                </a:r>
                <a:r>
                  <a:rPr lang="en-US" altLang="zh-CN" sz="2800" dirty="0" err="1"/>
                  <a:t>mol</a:t>
                </a:r>
                <a:r>
                  <a:rPr lang="en-US" altLang="zh-CN" sz="2800" dirty="0"/>
                  <a:t>,</a:t>
                </a:r>
                <a:r>
                  <a:rPr lang="zh-CN" altLang="zh-CN" sz="2800" dirty="0"/>
                  <a:t>若容器</a:t>
                </a:r>
                <a:r>
                  <a:rPr lang="en-US" altLang="zh-CN" sz="2800" dirty="0"/>
                  <a:t>Ⅱ</a:t>
                </a:r>
                <a:r>
                  <a:rPr lang="zh-CN" altLang="zh-CN" sz="2800" dirty="0"/>
                  <a:t>中投入量与平衡量相等</a:t>
                </a:r>
                <a:r>
                  <a:rPr lang="en-US" altLang="zh-CN" sz="2800" dirty="0"/>
                  <a:t>,</a:t>
                </a:r>
                <a:r>
                  <a:rPr lang="zh-CN" altLang="zh-CN" sz="2800" dirty="0"/>
                  <a:t>则两容器内压强之比为</a:t>
                </a:r>
                <a:r>
                  <a:rPr lang="en-US" altLang="zh-CN" sz="2800" dirty="0"/>
                  <a:t>0.8∶1=4∶5,</a:t>
                </a:r>
                <a:r>
                  <a:rPr lang="zh-CN" altLang="zh-CN" sz="2800" dirty="0"/>
                  <a:t>根据容器</a:t>
                </a:r>
                <a:r>
                  <a:rPr lang="en-US" altLang="zh-CN" sz="2800" dirty="0"/>
                  <a:t>Ⅰ</a:t>
                </a:r>
                <a:r>
                  <a:rPr lang="zh-CN" altLang="zh-CN" sz="2800" dirty="0"/>
                  <a:t>中的相关数据</a:t>
                </a:r>
                <a:r>
                  <a:rPr lang="en-US" altLang="zh-CN" sz="2800" dirty="0"/>
                  <a:t>,</a:t>
                </a:r>
                <a:r>
                  <a:rPr lang="zh-CN" altLang="zh-CN" sz="2800" dirty="0"/>
                  <a:t>知该反应的平衡常数</a:t>
                </a:r>
                <a:r>
                  <a:rPr lang="en-US" altLang="zh-CN" sz="2800" i="1" dirty="0"/>
                  <a:t>K</a:t>
                </a:r>
                <a:r>
                  <a:rPr lang="en-US" altLang="zh-CN" sz="2800" dirty="0"/>
                  <a:t>=</a:t>
                </a:r>
                <a14:m>
                  <m:oMath xmlns:m="http://schemas.openxmlformats.org/officeDocument/2006/math">
                    <m:f>
                      <m:fPr>
                        <m:ctrlPr>
                          <a:rPr lang="zh-CN" altLang="zh-CN" sz="2800" i="1">
                            <a:latin typeface="Cambria Math" panose="02040503050406030204" pitchFamily="18" charset="0"/>
                          </a:rPr>
                        </m:ctrlPr>
                      </m:fPr>
                      <m:num>
                        <m:r>
                          <a:rPr lang="en-US" altLang="zh-CN" sz="2800">
                            <a:latin typeface="Cambria Math" panose="02040503050406030204" pitchFamily="18" charset="0"/>
                          </a:rPr>
                          <m:t>0</m:t>
                        </m:r>
                        <m:r>
                          <m:rPr>
                            <m:nor/>
                          </m:rPr>
                          <a:rPr lang="en-US" altLang="zh-CN" sz="2800"/>
                          <m:t>.</m:t>
                        </m:r>
                        <m:r>
                          <a:rPr lang="en-US" altLang="zh-CN" sz="2800">
                            <a:latin typeface="Cambria Math" panose="02040503050406030204" pitchFamily="18" charset="0"/>
                          </a:rPr>
                          <m:t>2×0</m:t>
                        </m:r>
                        <m:r>
                          <m:rPr>
                            <m:nor/>
                          </m:rPr>
                          <a:rPr lang="en-US" altLang="zh-CN" sz="2800"/>
                          <m:t>.</m:t>
                        </m:r>
                        <m:sSup>
                          <m:sSupPr>
                            <m:ctrlPr>
                              <a:rPr lang="zh-CN" altLang="zh-CN" sz="2800" i="1">
                                <a:latin typeface="Cambria Math" panose="02040503050406030204" pitchFamily="18" charset="0"/>
                              </a:rPr>
                            </m:ctrlPr>
                          </m:sSupPr>
                          <m:e>
                            <m:r>
                              <a:rPr lang="en-US" altLang="zh-CN" sz="2800">
                                <a:latin typeface="Cambria Math" panose="02040503050406030204" pitchFamily="18" charset="0"/>
                              </a:rPr>
                              <m:t>4</m:t>
                            </m:r>
                          </m:e>
                          <m:sup>
                            <m:r>
                              <a:rPr lang="en-US" altLang="zh-CN" sz="2800">
                                <a:latin typeface="Cambria Math" panose="02040503050406030204" pitchFamily="18" charset="0"/>
                              </a:rPr>
                              <m:t>2</m:t>
                            </m:r>
                          </m:sup>
                        </m:sSup>
                      </m:num>
                      <m:den>
                        <m:r>
                          <a:rPr lang="en-US" altLang="zh-CN" sz="2800">
                            <a:latin typeface="Cambria Math" panose="02040503050406030204" pitchFamily="18" charset="0"/>
                          </a:rPr>
                          <m:t>0</m:t>
                        </m:r>
                        <m:r>
                          <m:rPr>
                            <m:nor/>
                          </m:rPr>
                          <a:rPr lang="en-US" altLang="zh-CN" sz="2800"/>
                          <m:t>.</m:t>
                        </m:r>
                        <m:sSup>
                          <m:sSupPr>
                            <m:ctrlPr>
                              <a:rPr lang="zh-CN" altLang="zh-CN" sz="2800" i="1">
                                <a:latin typeface="Cambria Math" panose="02040503050406030204" pitchFamily="18" charset="0"/>
                              </a:rPr>
                            </m:ctrlPr>
                          </m:sSupPr>
                          <m:e>
                            <m:r>
                              <a:rPr lang="en-US" altLang="zh-CN" sz="2800">
                                <a:latin typeface="Cambria Math" panose="02040503050406030204" pitchFamily="18" charset="0"/>
                              </a:rPr>
                              <m:t>2</m:t>
                            </m:r>
                          </m:e>
                          <m:sup>
                            <m:r>
                              <a:rPr lang="en-US" altLang="zh-CN" sz="2800">
                                <a:latin typeface="Cambria Math" panose="02040503050406030204" pitchFamily="18" charset="0"/>
                              </a:rPr>
                              <m:t>2</m:t>
                            </m:r>
                          </m:sup>
                        </m:sSup>
                      </m:den>
                    </m:f>
                  </m:oMath>
                </a14:m>
                <a:r>
                  <a:rPr lang="en-US" altLang="zh-CN" sz="2800" dirty="0"/>
                  <a:t>=0.8,</a:t>
                </a:r>
                <a:r>
                  <a:rPr lang="zh-CN" altLang="zh-CN" sz="2800" dirty="0"/>
                  <a:t>容器</a:t>
                </a:r>
                <a:r>
                  <a:rPr lang="en-US" altLang="zh-CN" sz="2800" dirty="0"/>
                  <a:t>Ⅱ</a:t>
                </a:r>
                <a:r>
                  <a:rPr lang="zh-CN" altLang="zh-CN" sz="2800" dirty="0"/>
                  <a:t>中</a:t>
                </a:r>
                <a:r>
                  <a:rPr lang="en-US" altLang="zh-CN" sz="2800" i="1" dirty="0"/>
                  <a:t>Q</a:t>
                </a:r>
                <a:r>
                  <a:rPr lang="en-US" altLang="zh-CN" sz="2800" baseline="-25000" dirty="0"/>
                  <a:t>c</a:t>
                </a:r>
                <a:r>
                  <a:rPr lang="en-US" altLang="zh-CN" sz="2800" dirty="0"/>
                  <a:t>=</a:t>
                </a:r>
                <a14:m>
                  <m:oMath xmlns:m="http://schemas.openxmlformats.org/officeDocument/2006/math">
                    <m:f>
                      <m:fPr>
                        <m:ctrlPr>
                          <a:rPr lang="zh-CN" altLang="zh-CN" sz="2800" i="1">
                            <a:latin typeface="Cambria Math" panose="02040503050406030204" pitchFamily="18" charset="0"/>
                          </a:rPr>
                        </m:ctrlPr>
                      </m:fPr>
                      <m:num>
                        <m:r>
                          <a:rPr lang="en-US" altLang="zh-CN" sz="2800">
                            <a:latin typeface="Cambria Math" panose="02040503050406030204" pitchFamily="18" charset="0"/>
                          </a:rPr>
                          <m:t>0</m:t>
                        </m:r>
                        <m:r>
                          <m:rPr>
                            <m:nor/>
                          </m:rPr>
                          <a:rPr lang="en-US" altLang="zh-CN" sz="2800"/>
                          <m:t>.</m:t>
                        </m:r>
                        <m:r>
                          <a:rPr lang="en-US" altLang="zh-CN" sz="2800">
                            <a:latin typeface="Cambria Math" panose="02040503050406030204" pitchFamily="18" charset="0"/>
                          </a:rPr>
                          <m:t>2×0</m:t>
                        </m:r>
                        <m:r>
                          <m:rPr>
                            <m:nor/>
                          </m:rPr>
                          <a:rPr lang="en-US" altLang="zh-CN" sz="2800"/>
                          <m:t>.</m:t>
                        </m:r>
                        <m:sSup>
                          <m:sSupPr>
                            <m:ctrlPr>
                              <a:rPr lang="zh-CN" altLang="zh-CN" sz="2800" i="1">
                                <a:latin typeface="Cambria Math" panose="02040503050406030204" pitchFamily="18" charset="0"/>
                              </a:rPr>
                            </m:ctrlPr>
                          </m:sSupPr>
                          <m:e>
                            <m:r>
                              <a:rPr lang="en-US" altLang="zh-CN" sz="2800">
                                <a:latin typeface="Cambria Math" panose="02040503050406030204" pitchFamily="18" charset="0"/>
                              </a:rPr>
                              <m:t>5</m:t>
                            </m:r>
                          </m:e>
                          <m:sup>
                            <m:r>
                              <a:rPr lang="en-US" altLang="zh-CN" sz="2800">
                                <a:latin typeface="Cambria Math" panose="02040503050406030204" pitchFamily="18" charset="0"/>
                              </a:rPr>
                              <m:t>2</m:t>
                            </m:r>
                          </m:sup>
                        </m:sSup>
                      </m:num>
                      <m:den>
                        <m:r>
                          <a:rPr lang="en-US" altLang="zh-CN" sz="2800">
                            <a:latin typeface="Cambria Math" panose="02040503050406030204" pitchFamily="18" charset="0"/>
                          </a:rPr>
                          <m:t>0</m:t>
                        </m:r>
                        <m:r>
                          <m:rPr>
                            <m:nor/>
                          </m:rPr>
                          <a:rPr lang="en-US" altLang="zh-CN" sz="2800"/>
                          <m:t>.</m:t>
                        </m:r>
                        <m:sSup>
                          <m:sSupPr>
                            <m:ctrlPr>
                              <a:rPr lang="zh-CN" altLang="zh-CN" sz="2800" i="1">
                                <a:latin typeface="Cambria Math" panose="02040503050406030204" pitchFamily="18" charset="0"/>
                              </a:rPr>
                            </m:ctrlPr>
                          </m:sSupPr>
                          <m:e>
                            <m:r>
                              <a:rPr lang="en-US" altLang="zh-CN" sz="2800">
                                <a:latin typeface="Cambria Math" panose="02040503050406030204" pitchFamily="18" charset="0"/>
                              </a:rPr>
                              <m:t>3</m:t>
                            </m:r>
                          </m:e>
                          <m:sup>
                            <m:r>
                              <a:rPr lang="en-US" altLang="zh-CN" sz="2800">
                                <a:latin typeface="Cambria Math" panose="02040503050406030204" pitchFamily="18" charset="0"/>
                              </a:rPr>
                              <m:t>2</m:t>
                            </m:r>
                          </m:sup>
                        </m:sSup>
                      </m:den>
                    </m:f>
                  </m:oMath>
                </a14:m>
                <a:r>
                  <a:rPr lang="en-US" altLang="zh-CN" sz="2800" dirty="0"/>
                  <a:t>≈0.56&lt;</a:t>
                </a:r>
                <a:r>
                  <a:rPr lang="en-US" altLang="zh-CN" sz="2800" i="1" dirty="0"/>
                  <a:t>K</a:t>
                </a:r>
                <a:r>
                  <a:rPr lang="en-US" altLang="zh-CN" sz="2800" dirty="0"/>
                  <a:t>,</a:t>
                </a:r>
                <a:r>
                  <a:rPr lang="zh-CN" altLang="zh-CN" sz="2800" dirty="0"/>
                  <a:t>说明容器</a:t>
                </a:r>
                <a:r>
                  <a:rPr lang="en-US" altLang="zh-CN" sz="2800" dirty="0"/>
                  <a:t>Ⅱ</a:t>
                </a:r>
                <a:r>
                  <a:rPr lang="zh-CN" altLang="zh-CN" sz="2800" dirty="0"/>
                  <a:t>中反应未达到平衡</a:t>
                </a:r>
                <a:r>
                  <a:rPr lang="en-US" altLang="zh-CN" sz="2800" dirty="0"/>
                  <a:t>,</a:t>
                </a:r>
                <a:r>
                  <a:rPr lang="zh-CN" altLang="zh-CN" sz="2800" dirty="0"/>
                  <a:t>反应向右进行</a:t>
                </a:r>
                <a:r>
                  <a:rPr lang="en-US" altLang="zh-CN" sz="2800" dirty="0"/>
                  <a:t>,</a:t>
                </a:r>
                <a:r>
                  <a:rPr lang="zh-CN" altLang="zh-CN" sz="2800" dirty="0"/>
                  <a:t>则达到平衡时两容器中压强之比小于 </a:t>
                </a:r>
                <a:r>
                  <a:rPr lang="en-US" altLang="zh-CN" sz="2800" dirty="0"/>
                  <a:t>4∶5,A</a:t>
                </a:r>
                <a:r>
                  <a:rPr lang="zh-CN" altLang="zh-CN" sz="2800" dirty="0"/>
                  <a:t>项错误</a:t>
                </a:r>
                <a:r>
                  <a:rPr lang="en-US" altLang="zh-CN" sz="2800" dirty="0"/>
                  <a:t>;</a:t>
                </a:r>
                <a:r>
                  <a:rPr lang="zh-CN" altLang="zh-CN" sz="2800" dirty="0"/>
                  <a:t>容器</a:t>
                </a:r>
                <a:r>
                  <a:rPr lang="en-US" altLang="zh-CN" sz="2800" dirty="0"/>
                  <a:t>Ⅱ</a:t>
                </a:r>
                <a:r>
                  <a:rPr lang="zh-CN" altLang="zh-CN" sz="2800" dirty="0"/>
                  <a:t>中反应相当于起始加入</a:t>
                </a:r>
                <a:r>
                  <a:rPr lang="en-US" altLang="zh-CN" sz="2800" dirty="0"/>
                  <a:t>0.7 mol·L</a:t>
                </a:r>
                <a:r>
                  <a:rPr lang="en-US" altLang="zh-CN" sz="2800" baseline="30000" dirty="0"/>
                  <a:t>-1</a:t>
                </a:r>
                <a:r>
                  <a:rPr lang="en-US" altLang="zh-CN" sz="2800" dirty="0"/>
                  <a:t> NO</a:t>
                </a:r>
                <a:r>
                  <a:rPr lang="en-US" altLang="zh-CN" sz="2800" baseline="-25000" dirty="0"/>
                  <a:t>2</a:t>
                </a:r>
                <a:r>
                  <a:rPr lang="zh-CN" altLang="zh-CN" sz="2800" dirty="0"/>
                  <a:t>和 </a:t>
                </a:r>
                <a:r>
                  <a:rPr lang="en-US" altLang="zh-CN" sz="2800" dirty="0"/>
                  <a:t>0.1 mol·L</a:t>
                </a:r>
                <a:r>
                  <a:rPr lang="en-US" altLang="zh-CN" sz="2800" baseline="30000" dirty="0"/>
                  <a:t>-1</a:t>
                </a:r>
                <a:r>
                  <a:rPr lang="en-US" altLang="zh-CN" sz="2800" dirty="0"/>
                  <a:t> NO,</a:t>
                </a:r>
                <a:r>
                  <a:rPr lang="zh-CN" altLang="zh-CN" sz="2800" dirty="0"/>
                  <a:t>达到平衡时</a:t>
                </a:r>
                <a:r>
                  <a:rPr lang="en-US" altLang="zh-CN" sz="2800" dirty="0"/>
                  <a:t>,</a:t>
                </a:r>
                <a:r>
                  <a:rPr lang="zh-CN" altLang="zh-CN" sz="2800" dirty="0"/>
                  <a:t>相对</a:t>
                </a:r>
              </a:p>
            </p:txBody>
          </p:sp>
        </mc:Choice>
        <mc:Fallback xmlns="">
          <p:sp>
            <p:nvSpPr>
              <p:cNvPr id="18" name="矩形 17">
                <a:extLst>
                  <a:ext uri="{FF2B5EF4-FFF2-40B4-BE49-F238E27FC236}">
                    <a16:creationId xmlns:a16="http://schemas.microsoft.com/office/drawing/2014/main" xmlns:a14="http://schemas.microsoft.com/office/drawing/2010/main" xmlns="" id="{6257AC32-1BFC-477B-AC73-48949739AC27}"/>
                  </a:ext>
                </a:extLst>
              </p:cNvPr>
              <p:cNvSpPr>
                <a:spLocks noRot="1" noChangeAspect="1" noMove="1" noResize="1" noEditPoints="1" noAdjustHandles="1" noChangeArrowheads="1" noChangeShapeType="1" noTextEdit="1"/>
              </p:cNvSpPr>
              <p:nvPr/>
            </p:nvSpPr>
            <p:spPr>
              <a:xfrm>
                <a:off x="282449" y="890524"/>
                <a:ext cx="11627102" cy="4982069"/>
              </a:xfrm>
              <a:prstGeom prst="rect">
                <a:avLst/>
              </a:prstGeom>
              <a:blipFill rotWithShape="1">
                <a:blip r:embed="rId2"/>
                <a:stretch>
                  <a:fillRect l="-1048" r="-1887" b="-979"/>
                </a:stretch>
              </a:blipFill>
            </p:spPr>
            <p:txBody>
              <a:bodyPr/>
              <a:lstStyle/>
              <a:p>
                <a:r>
                  <a:rPr lang="zh-CN" altLang="en-US">
                    <a:noFill/>
                  </a:rPr>
                  <a:t> </a:t>
                </a:r>
              </a:p>
            </p:txBody>
          </p:sp>
        </mc:Fallback>
      </mc:AlternateContent>
      <p:sp>
        <p:nvSpPr>
          <p:cNvPr id="17" name="矩形 16">
            <a:extLst>
              <a:ext uri="{FF2B5EF4-FFF2-40B4-BE49-F238E27FC236}">
                <a16:creationId xmlns="" xmlns:a16="http://schemas.microsoft.com/office/drawing/2014/main" id="{7950AADA-7716-4E72-888F-728AA57C224F}"/>
              </a:ext>
            </a:extLst>
          </p:cNvPr>
          <p:cNvSpPr/>
          <p:nvPr/>
        </p:nvSpPr>
        <p:spPr>
          <a:xfrm>
            <a:off x="8214360" y="0"/>
            <a:ext cx="299859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专题十六　化学反应速率与化学平衡</a:t>
            </a:r>
          </a:p>
        </p:txBody>
      </p:sp>
    </p:spTree>
    <p:extLst>
      <p:ext uri="{BB962C8B-B14F-4D97-AF65-F5344CB8AC3E}">
        <p14:creationId xmlns:p14="http://schemas.microsoft.com/office/powerpoint/2010/main" val="67439822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mc:AlternateContent xmlns:mc="http://schemas.openxmlformats.org/markup-compatibility/2006" xmlns:a14="http://schemas.microsoft.com/office/drawing/2010/main">
        <mc:Choice Requires="a14">
          <p:sp>
            <p:nvSpPr>
              <p:cNvPr id="18" name="矩形 17">
                <a:extLst>
                  <a:ext uri="{FF2B5EF4-FFF2-40B4-BE49-F238E27FC236}">
                    <a16:creationId xmlns="" xmlns:a16="http://schemas.microsoft.com/office/drawing/2014/main" id="{6257AC32-1BFC-477B-AC73-48949739AC27}"/>
                  </a:ext>
                </a:extLst>
              </p:cNvPr>
              <p:cNvSpPr/>
              <p:nvPr/>
            </p:nvSpPr>
            <p:spPr>
              <a:xfrm>
                <a:off x="282449" y="413683"/>
                <a:ext cx="11627102" cy="5943550"/>
              </a:xfrm>
              <a:prstGeom prst="rect">
                <a:avLst/>
              </a:prstGeom>
            </p:spPr>
            <p:txBody>
              <a:bodyPr wrap="square">
                <a:spAutoFit/>
              </a:bodyPr>
              <a:lstStyle/>
              <a:p>
                <a:pPr algn="dist">
                  <a:lnSpc>
                    <a:spcPct val="150000"/>
                  </a:lnSpc>
                </a:pPr>
                <a:r>
                  <a:rPr lang="zh-CN" altLang="zh-CN" sz="2800" dirty="0"/>
                  <a:t>容器</a:t>
                </a:r>
                <a:r>
                  <a:rPr lang="en-US" altLang="zh-CN" sz="2800" dirty="0"/>
                  <a:t>Ⅰ,</a:t>
                </a:r>
                <a:r>
                  <a:rPr lang="zh-CN" altLang="zh-CN" sz="2800" dirty="0"/>
                  <a:t>平衡逆向移动</a:t>
                </a:r>
                <a:r>
                  <a:rPr lang="en-US" altLang="zh-CN" sz="2800" dirty="0"/>
                  <a:t>,</a:t>
                </a:r>
                <a:r>
                  <a:rPr lang="zh-CN" altLang="zh-CN" sz="2800" dirty="0"/>
                  <a:t>则容器</a:t>
                </a:r>
                <a:r>
                  <a:rPr lang="en-US" altLang="zh-CN" sz="2800" dirty="0"/>
                  <a:t>Ⅱ</a:t>
                </a:r>
                <a:r>
                  <a:rPr lang="zh-CN" altLang="zh-CN" sz="2800" dirty="0"/>
                  <a:t>中</a:t>
                </a:r>
                <a14:m>
                  <m:oMath xmlns:m="http://schemas.openxmlformats.org/officeDocument/2006/math">
                    <m:f>
                      <m:fPr>
                        <m:ctrlPr>
                          <a:rPr lang="zh-CN" altLang="zh-CN" sz="2800" i="1">
                            <a:latin typeface="Cambria Math" panose="02040503050406030204" pitchFamily="18" charset="0"/>
                          </a:rPr>
                        </m:ctrlPr>
                      </m:fPr>
                      <m:num>
                        <m:r>
                          <a:rPr lang="en-US" altLang="zh-CN" sz="2800" i="1">
                            <a:latin typeface="Cambria Math" panose="02040503050406030204" pitchFamily="18" charset="0"/>
                          </a:rPr>
                          <m:t>𝑐</m:t>
                        </m:r>
                        <m:r>
                          <m:rPr>
                            <m:nor/>
                          </m:rPr>
                          <a:rPr lang="en-US" altLang="zh-CN" sz="2800"/>
                          <m:t>(</m:t>
                        </m:r>
                        <m:sSub>
                          <m:sSubPr>
                            <m:ctrlPr>
                              <a:rPr lang="zh-CN" altLang="zh-CN" sz="2800" i="1">
                                <a:latin typeface="Cambria Math" panose="02040503050406030204" pitchFamily="18" charset="0"/>
                              </a:rPr>
                            </m:ctrlPr>
                          </m:sSubPr>
                          <m:e>
                            <m:r>
                              <m:rPr>
                                <m:sty m:val="p"/>
                              </m:rPr>
                              <a:rPr lang="en-US" altLang="zh-CN" sz="2800">
                                <a:latin typeface="Cambria Math" panose="02040503050406030204" pitchFamily="18" charset="0"/>
                              </a:rPr>
                              <m:t>O</m:t>
                            </m:r>
                          </m:e>
                          <m:sub>
                            <m:r>
                              <a:rPr lang="en-US" altLang="zh-CN" sz="2800">
                                <a:latin typeface="Cambria Math" panose="02040503050406030204" pitchFamily="18" charset="0"/>
                              </a:rPr>
                              <m:t>2</m:t>
                            </m:r>
                          </m:sub>
                        </m:sSub>
                        <m:r>
                          <m:rPr>
                            <m:nor/>
                          </m:rPr>
                          <a:rPr lang="en-US" altLang="zh-CN" sz="2800"/>
                          <m:t>)</m:t>
                        </m:r>
                      </m:num>
                      <m:den>
                        <m:r>
                          <a:rPr lang="en-US" altLang="zh-CN" sz="2800" i="1">
                            <a:latin typeface="Cambria Math" panose="02040503050406030204" pitchFamily="18" charset="0"/>
                          </a:rPr>
                          <m:t>𝑐</m:t>
                        </m:r>
                        <m:r>
                          <m:rPr>
                            <m:nor/>
                          </m:rPr>
                          <a:rPr lang="en-US" altLang="zh-CN" sz="2800"/>
                          <m:t>(</m:t>
                        </m:r>
                        <m:r>
                          <m:rPr>
                            <m:sty m:val="p"/>
                          </m:rPr>
                          <a:rPr lang="en-US" altLang="zh-CN" sz="2800">
                            <a:latin typeface="Cambria Math" panose="02040503050406030204" pitchFamily="18" charset="0"/>
                          </a:rPr>
                          <m:t>N</m:t>
                        </m:r>
                        <m:sSub>
                          <m:sSubPr>
                            <m:ctrlPr>
                              <a:rPr lang="zh-CN" altLang="zh-CN" sz="2800" i="1">
                                <a:latin typeface="Cambria Math" panose="02040503050406030204" pitchFamily="18" charset="0"/>
                              </a:rPr>
                            </m:ctrlPr>
                          </m:sSubPr>
                          <m:e>
                            <m:r>
                              <m:rPr>
                                <m:sty m:val="p"/>
                              </m:rPr>
                              <a:rPr lang="en-US" altLang="zh-CN" sz="2800">
                                <a:latin typeface="Cambria Math" panose="02040503050406030204" pitchFamily="18" charset="0"/>
                              </a:rPr>
                              <m:t>O</m:t>
                            </m:r>
                          </m:e>
                          <m:sub>
                            <m:r>
                              <a:rPr lang="en-US" altLang="zh-CN" sz="2800">
                                <a:latin typeface="Cambria Math" panose="02040503050406030204" pitchFamily="18" charset="0"/>
                              </a:rPr>
                              <m:t>2</m:t>
                            </m:r>
                          </m:sub>
                        </m:sSub>
                        <m:r>
                          <m:rPr>
                            <m:nor/>
                          </m:rPr>
                          <a:rPr lang="en-US" altLang="zh-CN" sz="2800"/>
                          <m:t>)</m:t>
                        </m:r>
                      </m:den>
                    </m:f>
                  </m:oMath>
                </a14:m>
                <a:r>
                  <a:rPr lang="zh-CN" altLang="zh-CN" sz="2800" dirty="0"/>
                  <a:t>的值小</a:t>
                </a:r>
                <a:r>
                  <a:rPr lang="en-US" altLang="zh-CN" sz="2800" dirty="0"/>
                  <a:t>,B</a:t>
                </a:r>
                <a:r>
                  <a:rPr lang="zh-CN" altLang="zh-CN" sz="2800" dirty="0"/>
                  <a:t>项错误</a:t>
                </a:r>
                <a:r>
                  <a:rPr lang="en-US" altLang="zh-CN" sz="2800" dirty="0"/>
                  <a:t>;</a:t>
                </a:r>
                <a:r>
                  <a:rPr lang="zh-CN" altLang="zh-CN" sz="2800" dirty="0"/>
                  <a:t>容器</a:t>
                </a:r>
                <a:r>
                  <a:rPr lang="en-US" altLang="zh-CN" sz="2800" dirty="0"/>
                  <a:t>Ⅰ</a:t>
                </a:r>
                <a:r>
                  <a:rPr lang="zh-CN" altLang="zh-CN" sz="2800" dirty="0"/>
                  <a:t>中达到平衡时</a:t>
                </a:r>
                <a:r>
                  <a:rPr lang="en-US" altLang="zh-CN" sz="2800" dirty="0"/>
                  <a:t>NO</a:t>
                </a:r>
                <a:r>
                  <a:rPr lang="zh-CN" altLang="zh-CN" sz="2800" dirty="0"/>
                  <a:t>的体积分数为 </a:t>
                </a:r>
                <a14:m>
                  <m:oMath xmlns:m="http://schemas.openxmlformats.org/officeDocument/2006/math">
                    <m:f>
                      <m:fPr>
                        <m:ctrlPr>
                          <a:rPr lang="zh-CN" altLang="zh-CN" sz="2800" i="1">
                            <a:latin typeface="Cambria Math" panose="02040503050406030204" pitchFamily="18" charset="0"/>
                          </a:rPr>
                        </m:ctrlPr>
                      </m:fPr>
                      <m:num>
                        <m:r>
                          <a:rPr lang="en-US" altLang="zh-CN" sz="2800">
                            <a:latin typeface="Cambria Math" panose="02040503050406030204" pitchFamily="18" charset="0"/>
                          </a:rPr>
                          <m:t>0</m:t>
                        </m:r>
                        <m:r>
                          <m:rPr>
                            <m:nor/>
                          </m:rPr>
                          <a:rPr lang="en-US" altLang="zh-CN" sz="2800"/>
                          <m:t>.</m:t>
                        </m:r>
                        <m:r>
                          <a:rPr lang="en-US" altLang="zh-CN" sz="2800">
                            <a:latin typeface="Cambria Math" panose="02040503050406030204" pitchFamily="18" charset="0"/>
                          </a:rPr>
                          <m:t>4</m:t>
                        </m:r>
                      </m:num>
                      <m:den>
                        <m:r>
                          <a:rPr lang="en-US" altLang="zh-CN" sz="2800">
                            <a:latin typeface="Cambria Math" panose="02040503050406030204" pitchFamily="18" charset="0"/>
                          </a:rPr>
                          <m:t>0</m:t>
                        </m:r>
                        <m:r>
                          <m:rPr>
                            <m:nor/>
                          </m:rPr>
                          <a:rPr lang="en-US" altLang="zh-CN" sz="2800"/>
                          <m:t>.</m:t>
                        </m:r>
                        <m:r>
                          <a:rPr lang="en-US" altLang="zh-CN" sz="2800">
                            <a:latin typeface="Cambria Math" panose="02040503050406030204" pitchFamily="18" charset="0"/>
                          </a:rPr>
                          <m:t>2+0</m:t>
                        </m:r>
                        <m:r>
                          <m:rPr>
                            <m:nor/>
                          </m:rPr>
                          <a:rPr lang="en-US" altLang="zh-CN" sz="2800"/>
                          <m:t>.</m:t>
                        </m:r>
                        <m:r>
                          <a:rPr lang="en-US" altLang="zh-CN" sz="2800">
                            <a:latin typeface="Cambria Math" panose="02040503050406030204" pitchFamily="18" charset="0"/>
                          </a:rPr>
                          <m:t>4+0</m:t>
                        </m:r>
                        <m:r>
                          <m:rPr>
                            <m:nor/>
                          </m:rPr>
                          <a:rPr lang="en-US" altLang="zh-CN" sz="2800"/>
                          <m:t>.</m:t>
                        </m:r>
                        <m:r>
                          <a:rPr lang="en-US" altLang="zh-CN" sz="2800">
                            <a:latin typeface="Cambria Math" panose="02040503050406030204" pitchFamily="18" charset="0"/>
                          </a:rPr>
                          <m:t>2</m:t>
                        </m:r>
                      </m:den>
                    </m:f>
                  </m:oMath>
                </a14:m>
                <a:r>
                  <a:rPr lang="en-US" altLang="zh-CN" sz="2800" dirty="0"/>
                  <a:t>×100%=50%,</a:t>
                </a:r>
                <a:r>
                  <a:rPr lang="zh-CN" altLang="zh-CN" sz="2800" dirty="0"/>
                  <a:t>容器</a:t>
                </a:r>
                <a:r>
                  <a:rPr lang="en-US" altLang="zh-CN" sz="2800" dirty="0"/>
                  <a:t>Ⅲ</a:t>
                </a:r>
                <a:r>
                  <a:rPr lang="zh-CN" altLang="zh-CN" sz="2800" dirty="0"/>
                  <a:t>中相当于起始加入</a:t>
                </a:r>
                <a:r>
                  <a:rPr lang="en-US" altLang="zh-CN" sz="2800" dirty="0"/>
                  <a:t>0.5 mol·L</a:t>
                </a:r>
                <a:r>
                  <a:rPr lang="en-US" altLang="zh-CN" sz="2800" baseline="30000" dirty="0"/>
                  <a:t>-1</a:t>
                </a:r>
                <a:r>
                  <a:rPr lang="en-US" altLang="zh-CN" sz="2800" dirty="0"/>
                  <a:t> NO</a:t>
                </a:r>
                <a:r>
                  <a:rPr lang="en-US" altLang="zh-CN" sz="2800" baseline="-25000" dirty="0"/>
                  <a:t>2</a:t>
                </a:r>
                <a:r>
                  <a:rPr lang="zh-CN" altLang="zh-CN" sz="2800" dirty="0"/>
                  <a:t>和</a:t>
                </a:r>
                <a:r>
                  <a:rPr lang="en-US" altLang="zh-CN" sz="2800" dirty="0"/>
                  <a:t>0.1 mol·L</a:t>
                </a:r>
                <a:r>
                  <a:rPr lang="en-US" altLang="zh-CN" sz="2800" baseline="30000" dirty="0"/>
                  <a:t>-1</a:t>
                </a:r>
                <a:r>
                  <a:rPr lang="en-US" altLang="zh-CN" sz="2800" dirty="0"/>
                  <a:t> O</a:t>
                </a:r>
                <a:r>
                  <a:rPr lang="en-US" altLang="zh-CN" sz="2800" baseline="-25000" dirty="0"/>
                  <a:t>2</a:t>
                </a:r>
                <a:r>
                  <a:rPr lang="en-US" altLang="zh-CN" sz="2800" dirty="0"/>
                  <a:t>,</a:t>
                </a:r>
                <a:r>
                  <a:rPr lang="zh-CN" altLang="zh-CN" sz="2800" dirty="0"/>
                  <a:t>达到平衡时</a:t>
                </a:r>
                <a:r>
                  <a:rPr lang="en-US" altLang="zh-CN" sz="2800" dirty="0"/>
                  <a:t>,</a:t>
                </a:r>
                <a:r>
                  <a:rPr lang="zh-CN" altLang="zh-CN" sz="2800" dirty="0"/>
                  <a:t>相对容器</a:t>
                </a:r>
                <a:r>
                  <a:rPr lang="en-US" altLang="zh-CN" sz="2800" dirty="0"/>
                  <a:t>Ⅰ,</a:t>
                </a:r>
                <a:r>
                  <a:rPr lang="zh-CN" altLang="zh-CN" sz="2800" dirty="0"/>
                  <a:t>平衡逆向移动</a:t>
                </a:r>
                <a:r>
                  <a:rPr lang="en-US" altLang="zh-CN" sz="2800" dirty="0"/>
                  <a:t>,</a:t>
                </a:r>
                <a:r>
                  <a:rPr lang="zh-CN" altLang="zh-CN" sz="2800" dirty="0"/>
                  <a:t>则容器</a:t>
                </a:r>
                <a:r>
                  <a:rPr lang="en-US" altLang="zh-CN" sz="2800" dirty="0"/>
                  <a:t>Ⅲ</a:t>
                </a:r>
                <a:r>
                  <a:rPr lang="zh-CN" altLang="zh-CN" sz="2800" dirty="0"/>
                  <a:t>中</a:t>
                </a:r>
                <a:r>
                  <a:rPr lang="en-US" altLang="zh-CN" sz="2800" dirty="0"/>
                  <a:t>NO</a:t>
                </a:r>
                <a:r>
                  <a:rPr lang="zh-CN" altLang="zh-CN" sz="2800" dirty="0"/>
                  <a:t>的体积分数小于</a:t>
                </a:r>
                <a:r>
                  <a:rPr lang="en-US" altLang="zh-CN" sz="2800" dirty="0"/>
                  <a:t>50%,C</a:t>
                </a:r>
                <a:r>
                  <a:rPr lang="zh-CN" altLang="zh-CN" sz="2800" dirty="0"/>
                  <a:t>项正确</a:t>
                </a:r>
                <a:r>
                  <a:rPr lang="en-US" altLang="zh-CN" sz="2800" dirty="0"/>
                  <a:t>;</a:t>
                </a:r>
                <a:r>
                  <a:rPr lang="zh-CN" altLang="zh-CN" sz="2800" dirty="0"/>
                  <a:t>容器</a:t>
                </a:r>
                <a:r>
                  <a:rPr lang="en-US" altLang="zh-CN" sz="2800" dirty="0"/>
                  <a:t>Ⅰ</a:t>
                </a:r>
                <a:r>
                  <a:rPr lang="zh-CN" altLang="zh-CN" sz="2800" dirty="0"/>
                  <a:t>中</a:t>
                </a:r>
                <a:r>
                  <a:rPr lang="en-US" altLang="zh-CN" sz="2800" dirty="0"/>
                  <a:t>,</a:t>
                </a:r>
                <a:r>
                  <a:rPr lang="en-US" altLang="zh-CN" sz="2800" i="1" dirty="0"/>
                  <a:t>T</a:t>
                </a:r>
                <a:r>
                  <a:rPr lang="en-US" altLang="zh-CN" sz="2800" baseline="-25000" dirty="0"/>
                  <a:t>1</a:t>
                </a:r>
                <a:r>
                  <a:rPr lang="zh-CN" altLang="zh-CN" sz="2800" dirty="0"/>
                  <a:t>时</a:t>
                </a:r>
                <a:r>
                  <a:rPr lang="en-US" altLang="zh-CN" sz="2800" dirty="0"/>
                  <a:t>,</a:t>
                </a:r>
                <a:r>
                  <a:rPr lang="zh-CN" altLang="zh-CN" sz="2800" dirty="0"/>
                  <a:t>平衡常数</a:t>
                </a:r>
                <a:r>
                  <a:rPr lang="en-US" altLang="zh-CN" sz="2800" i="1" dirty="0"/>
                  <a:t>K</a:t>
                </a:r>
                <a:r>
                  <a:rPr lang="en-US" altLang="zh-CN" sz="2800" dirty="0"/>
                  <a:t>=0.8,</a:t>
                </a:r>
                <a:r>
                  <a:rPr lang="en-US" altLang="zh-CN" sz="2800" i="1" dirty="0"/>
                  <a:t>T</a:t>
                </a:r>
                <a:r>
                  <a:rPr lang="en-US" altLang="zh-CN" sz="2800" baseline="-25000" dirty="0"/>
                  <a:t>2</a:t>
                </a:r>
                <a:r>
                  <a:rPr lang="zh-CN" altLang="zh-CN" sz="2800" dirty="0"/>
                  <a:t>时</a:t>
                </a:r>
                <a:r>
                  <a:rPr lang="en-US" altLang="zh-CN" sz="2800" dirty="0"/>
                  <a:t>,</a:t>
                </a:r>
                <a:r>
                  <a:rPr lang="en-US" altLang="zh-CN" sz="2800" i="1" dirty="0"/>
                  <a:t>k</a:t>
                </a:r>
                <a:r>
                  <a:rPr lang="zh-CN" altLang="zh-CN" sz="2800" baseline="-25000" dirty="0"/>
                  <a:t>正</a:t>
                </a:r>
                <a:r>
                  <a:rPr lang="en-US" altLang="zh-CN" sz="2800" dirty="0"/>
                  <a:t>=</a:t>
                </a:r>
                <a:r>
                  <a:rPr lang="en-US" altLang="zh-CN" sz="2800" i="1" dirty="0"/>
                  <a:t>k</a:t>
                </a:r>
                <a:r>
                  <a:rPr lang="zh-CN" altLang="zh-CN" sz="2800" baseline="-25000" dirty="0"/>
                  <a:t>逆</a:t>
                </a:r>
                <a:r>
                  <a:rPr lang="en-US" altLang="zh-CN" sz="2800" dirty="0"/>
                  <a:t>,</a:t>
                </a:r>
                <a:r>
                  <a:rPr lang="zh-CN" altLang="zh-CN" sz="2800" dirty="0"/>
                  <a:t>反应达平衡时</a:t>
                </a:r>
                <a:r>
                  <a:rPr lang="en-US" altLang="zh-CN" sz="2800" dirty="0"/>
                  <a:t>,</a:t>
                </a:r>
                <a:r>
                  <a:rPr lang="en-US" altLang="zh-CN" sz="2800" i="1" dirty="0"/>
                  <a:t>v</a:t>
                </a:r>
                <a:r>
                  <a:rPr lang="zh-CN" altLang="zh-CN" sz="2800" baseline="-25000" dirty="0"/>
                  <a:t>正</a:t>
                </a:r>
                <a:r>
                  <a:rPr lang="en-US" altLang="zh-CN" sz="2800" dirty="0"/>
                  <a:t>=</a:t>
                </a:r>
                <a:r>
                  <a:rPr lang="en-US" altLang="zh-CN" sz="2800" i="1" dirty="0"/>
                  <a:t>v</a:t>
                </a:r>
                <a:r>
                  <a:rPr lang="zh-CN" altLang="zh-CN" sz="2800" baseline="-25000" dirty="0"/>
                  <a:t>逆</a:t>
                </a:r>
                <a:r>
                  <a:rPr lang="en-US" altLang="zh-CN" sz="2800" dirty="0"/>
                  <a:t>,</a:t>
                </a:r>
                <a:r>
                  <a:rPr lang="zh-CN" altLang="zh-CN" sz="2800" dirty="0"/>
                  <a:t>即</a:t>
                </a:r>
                <a:r>
                  <a:rPr lang="en-US" altLang="zh-CN" sz="2800" i="1" dirty="0"/>
                  <a:t>k</a:t>
                </a:r>
                <a:r>
                  <a:rPr lang="zh-CN" altLang="zh-CN" sz="2800" baseline="-25000" dirty="0"/>
                  <a:t>正</a:t>
                </a:r>
                <a:r>
                  <a:rPr lang="en-US" altLang="zh-CN" sz="2800" i="1" dirty="0"/>
                  <a:t>c</a:t>
                </a:r>
                <a:r>
                  <a:rPr lang="en-US" altLang="zh-CN" sz="2800" baseline="30000" dirty="0"/>
                  <a:t>2</a:t>
                </a:r>
                <a:r>
                  <a:rPr lang="en-US" altLang="zh-CN" sz="2800" dirty="0"/>
                  <a:t>(NO</a:t>
                </a:r>
                <a:r>
                  <a:rPr lang="en-US" altLang="zh-CN" sz="2800" baseline="-25000" dirty="0"/>
                  <a:t>2</a:t>
                </a:r>
                <a:r>
                  <a:rPr lang="en-US" altLang="zh-CN" sz="2800" dirty="0"/>
                  <a:t>)=</a:t>
                </a:r>
                <a:r>
                  <a:rPr lang="en-US" altLang="zh-CN" sz="2800" i="1" dirty="0"/>
                  <a:t>k</a:t>
                </a:r>
                <a:r>
                  <a:rPr lang="zh-CN" altLang="zh-CN" sz="2800" baseline="-25000" dirty="0"/>
                  <a:t>逆</a:t>
                </a:r>
                <a:r>
                  <a:rPr lang="en-US" altLang="zh-CN" sz="2800" i="1" dirty="0"/>
                  <a:t>c</a:t>
                </a:r>
                <a:r>
                  <a:rPr lang="en-US" altLang="zh-CN" sz="2800" baseline="30000" dirty="0"/>
                  <a:t>2</a:t>
                </a:r>
                <a:r>
                  <a:rPr lang="en-US" altLang="zh-CN" sz="2800" dirty="0"/>
                  <a:t>(NO)·</a:t>
                </a:r>
                <a:r>
                  <a:rPr lang="en-US" altLang="zh-CN" sz="2800" i="1" dirty="0"/>
                  <a:t>c</a:t>
                </a:r>
                <a:r>
                  <a:rPr lang="en-US" altLang="zh-CN" sz="2800" dirty="0"/>
                  <a:t>(O</a:t>
                </a:r>
                <a:r>
                  <a:rPr lang="en-US" altLang="zh-CN" sz="2800" baseline="-25000" dirty="0"/>
                  <a:t>2</a:t>
                </a:r>
                <a:r>
                  <a:rPr lang="en-US" altLang="zh-CN" sz="2800" dirty="0"/>
                  <a:t>),</a:t>
                </a:r>
                <a:r>
                  <a:rPr lang="zh-CN" altLang="zh-CN" sz="2800" dirty="0"/>
                  <a:t>得</a:t>
                </a:r>
                <a:r>
                  <a:rPr lang="en-US" altLang="zh-CN" sz="2800" i="1" dirty="0"/>
                  <a:t>c</a:t>
                </a:r>
                <a:r>
                  <a:rPr lang="en-US" altLang="zh-CN" sz="2800" baseline="30000" dirty="0"/>
                  <a:t>2</a:t>
                </a:r>
                <a:r>
                  <a:rPr lang="en-US" altLang="zh-CN" sz="2800" dirty="0"/>
                  <a:t>(NO</a:t>
                </a:r>
                <a:r>
                  <a:rPr lang="en-US" altLang="zh-CN" sz="2800" baseline="-25000" dirty="0"/>
                  <a:t>2</a:t>
                </a:r>
                <a:r>
                  <a:rPr lang="en-US" altLang="zh-CN" sz="2800" dirty="0" smtClean="0"/>
                  <a:t>)=</a:t>
                </a:r>
              </a:p>
              <a:p>
                <a:pPr algn="dist">
                  <a:lnSpc>
                    <a:spcPct val="150000"/>
                  </a:lnSpc>
                </a:pPr>
                <a:r>
                  <a:rPr lang="en-US" altLang="zh-CN" sz="2800" i="1" dirty="0" smtClean="0"/>
                  <a:t>c</a:t>
                </a:r>
                <a:r>
                  <a:rPr lang="en-US" altLang="zh-CN" sz="2800" baseline="30000" dirty="0" smtClean="0"/>
                  <a:t>2</a:t>
                </a:r>
                <a:r>
                  <a:rPr lang="en-US" altLang="zh-CN" sz="2800" dirty="0" smtClean="0"/>
                  <a:t>(NO</a:t>
                </a:r>
                <a:r>
                  <a:rPr lang="en-US" altLang="zh-CN" sz="2800" dirty="0"/>
                  <a:t>)·</a:t>
                </a:r>
                <a:r>
                  <a:rPr lang="en-US" altLang="zh-CN" sz="2800" i="1" dirty="0"/>
                  <a:t>c</a:t>
                </a:r>
                <a:r>
                  <a:rPr lang="en-US" altLang="zh-CN" sz="2800" dirty="0"/>
                  <a:t>(O</a:t>
                </a:r>
                <a:r>
                  <a:rPr lang="en-US" altLang="zh-CN" sz="2800" baseline="-25000" dirty="0"/>
                  <a:t>2</a:t>
                </a:r>
                <a:r>
                  <a:rPr lang="en-US" altLang="zh-CN" sz="2800" dirty="0"/>
                  <a:t>),</a:t>
                </a:r>
                <a:r>
                  <a:rPr lang="en-US" altLang="zh-CN" sz="2800" i="1" dirty="0"/>
                  <a:t>K=</a:t>
                </a:r>
                <a14:m>
                  <m:oMath xmlns:m="http://schemas.openxmlformats.org/officeDocument/2006/math">
                    <m:f>
                      <m:fPr>
                        <m:ctrlPr>
                          <a:rPr lang="zh-CN" altLang="zh-CN" sz="2800" i="1">
                            <a:latin typeface="Cambria Math" panose="02040503050406030204" pitchFamily="18" charset="0"/>
                          </a:rPr>
                        </m:ctrlPr>
                      </m:fPr>
                      <m:num>
                        <m:sSup>
                          <m:sSupPr>
                            <m:ctrlPr>
                              <a:rPr lang="zh-CN" altLang="zh-CN" sz="2800" i="1">
                                <a:latin typeface="Cambria Math" panose="02040503050406030204" pitchFamily="18" charset="0"/>
                              </a:rPr>
                            </m:ctrlPr>
                          </m:sSupPr>
                          <m:e>
                            <m:r>
                              <a:rPr lang="en-US" altLang="zh-CN" sz="2800" i="1">
                                <a:latin typeface="Cambria Math" panose="02040503050406030204" pitchFamily="18" charset="0"/>
                              </a:rPr>
                              <m:t>𝑐</m:t>
                            </m:r>
                          </m:e>
                          <m:sup>
                            <m:r>
                              <a:rPr lang="en-US" altLang="zh-CN" sz="2800">
                                <a:latin typeface="Cambria Math" panose="02040503050406030204" pitchFamily="18" charset="0"/>
                              </a:rPr>
                              <m:t>2</m:t>
                            </m:r>
                          </m:sup>
                        </m:sSup>
                        <m:r>
                          <m:rPr>
                            <m:nor/>
                          </m:rPr>
                          <a:rPr lang="en-US" altLang="zh-CN" sz="2800"/>
                          <m:t>(</m:t>
                        </m:r>
                        <m:r>
                          <m:rPr>
                            <m:sty m:val="p"/>
                          </m:rPr>
                          <a:rPr lang="en-US" altLang="zh-CN" sz="2800">
                            <a:latin typeface="Cambria Math" panose="02040503050406030204" pitchFamily="18" charset="0"/>
                          </a:rPr>
                          <m:t>NO</m:t>
                        </m:r>
                        <m:r>
                          <m:rPr>
                            <m:nor/>
                          </m:rPr>
                          <a:rPr lang="en-US" altLang="zh-CN" sz="2800"/>
                          <m:t>)·</m:t>
                        </m:r>
                        <m:r>
                          <a:rPr lang="en-US" altLang="zh-CN" sz="2800" i="1">
                            <a:latin typeface="Cambria Math" panose="02040503050406030204" pitchFamily="18" charset="0"/>
                          </a:rPr>
                          <m:t>𝑐</m:t>
                        </m:r>
                        <m:r>
                          <m:rPr>
                            <m:nor/>
                          </m:rPr>
                          <a:rPr lang="en-US" altLang="zh-CN" sz="2800"/>
                          <m:t>(</m:t>
                        </m:r>
                        <m:sSub>
                          <m:sSubPr>
                            <m:ctrlPr>
                              <a:rPr lang="zh-CN" altLang="zh-CN" sz="2800" i="1">
                                <a:latin typeface="Cambria Math" panose="02040503050406030204" pitchFamily="18" charset="0"/>
                              </a:rPr>
                            </m:ctrlPr>
                          </m:sSubPr>
                          <m:e>
                            <m:r>
                              <m:rPr>
                                <m:sty m:val="p"/>
                              </m:rPr>
                              <a:rPr lang="en-US" altLang="zh-CN" sz="2800">
                                <a:latin typeface="Cambria Math" panose="02040503050406030204" pitchFamily="18" charset="0"/>
                              </a:rPr>
                              <m:t>O</m:t>
                            </m:r>
                          </m:e>
                          <m:sub>
                            <m:r>
                              <a:rPr lang="en-US" altLang="zh-CN" sz="2800">
                                <a:latin typeface="Cambria Math" panose="02040503050406030204" pitchFamily="18" charset="0"/>
                              </a:rPr>
                              <m:t>2</m:t>
                            </m:r>
                          </m:sub>
                        </m:sSub>
                        <m:r>
                          <m:rPr>
                            <m:nor/>
                          </m:rPr>
                          <a:rPr lang="en-US" altLang="zh-CN" sz="2800"/>
                          <m:t>)</m:t>
                        </m:r>
                      </m:num>
                      <m:den>
                        <m:sSup>
                          <m:sSupPr>
                            <m:ctrlPr>
                              <a:rPr lang="zh-CN" altLang="zh-CN" sz="2800" i="1">
                                <a:latin typeface="Cambria Math" panose="02040503050406030204" pitchFamily="18" charset="0"/>
                              </a:rPr>
                            </m:ctrlPr>
                          </m:sSupPr>
                          <m:e>
                            <m:r>
                              <a:rPr lang="en-US" altLang="zh-CN" sz="2800" i="1">
                                <a:latin typeface="Cambria Math" panose="02040503050406030204" pitchFamily="18" charset="0"/>
                              </a:rPr>
                              <m:t>𝑐</m:t>
                            </m:r>
                          </m:e>
                          <m:sup>
                            <m:r>
                              <a:rPr lang="en-US" altLang="zh-CN" sz="2800">
                                <a:latin typeface="Cambria Math" panose="02040503050406030204" pitchFamily="18" charset="0"/>
                              </a:rPr>
                              <m:t>2</m:t>
                            </m:r>
                          </m:sup>
                        </m:sSup>
                        <m:r>
                          <m:rPr>
                            <m:nor/>
                          </m:rPr>
                          <a:rPr lang="en-US" altLang="zh-CN" sz="2800"/>
                          <m:t>(</m:t>
                        </m:r>
                        <m:r>
                          <m:rPr>
                            <m:sty m:val="p"/>
                          </m:rPr>
                          <a:rPr lang="en-US" altLang="zh-CN" sz="2800">
                            <a:latin typeface="Cambria Math" panose="02040503050406030204" pitchFamily="18" charset="0"/>
                          </a:rPr>
                          <m:t>N</m:t>
                        </m:r>
                        <m:sSub>
                          <m:sSubPr>
                            <m:ctrlPr>
                              <a:rPr lang="zh-CN" altLang="zh-CN" sz="2800" i="1">
                                <a:latin typeface="Cambria Math" panose="02040503050406030204" pitchFamily="18" charset="0"/>
                              </a:rPr>
                            </m:ctrlPr>
                          </m:sSubPr>
                          <m:e>
                            <m:r>
                              <m:rPr>
                                <m:sty m:val="p"/>
                              </m:rPr>
                              <a:rPr lang="en-US" altLang="zh-CN" sz="2800">
                                <a:latin typeface="Cambria Math" panose="02040503050406030204" pitchFamily="18" charset="0"/>
                              </a:rPr>
                              <m:t>O</m:t>
                            </m:r>
                          </m:e>
                          <m:sub>
                            <m:r>
                              <a:rPr lang="en-US" altLang="zh-CN" sz="2800">
                                <a:latin typeface="Cambria Math" panose="02040503050406030204" pitchFamily="18" charset="0"/>
                              </a:rPr>
                              <m:t>2</m:t>
                            </m:r>
                          </m:sub>
                        </m:sSub>
                        <m:r>
                          <m:rPr>
                            <m:nor/>
                          </m:rPr>
                          <a:rPr lang="en-US" altLang="zh-CN" sz="2800"/>
                          <m:t>)</m:t>
                        </m:r>
                      </m:den>
                    </m:f>
                  </m:oMath>
                </a14:m>
                <a:r>
                  <a:rPr lang="en-US" altLang="zh-CN" sz="2800" dirty="0"/>
                  <a:t>=1,</a:t>
                </a:r>
                <a:r>
                  <a:rPr lang="zh-CN" altLang="zh-CN" sz="2800" dirty="0"/>
                  <a:t>平衡常数增大</a:t>
                </a:r>
                <a:r>
                  <a:rPr lang="en-US" altLang="zh-CN" sz="2800" dirty="0"/>
                  <a:t>,</a:t>
                </a:r>
                <a:r>
                  <a:rPr lang="zh-CN" altLang="zh-CN" sz="2800" dirty="0"/>
                  <a:t>反应正向移动</a:t>
                </a:r>
                <a:r>
                  <a:rPr lang="en-US" altLang="zh-CN" sz="2800" dirty="0"/>
                  <a:t>,</a:t>
                </a:r>
                <a:r>
                  <a:rPr lang="zh-CN" altLang="zh-CN" sz="2800" dirty="0"/>
                  <a:t>该反应为吸热反应</a:t>
                </a:r>
                <a:r>
                  <a:rPr lang="en-US" altLang="zh-CN" sz="2800" dirty="0"/>
                  <a:t>,</a:t>
                </a:r>
                <a:r>
                  <a:rPr lang="zh-CN" altLang="zh-CN" sz="2800" dirty="0"/>
                  <a:t>则应升高温度</a:t>
                </a:r>
                <a:r>
                  <a:rPr lang="en-US" altLang="zh-CN" sz="2800" dirty="0"/>
                  <a:t>,</a:t>
                </a:r>
                <a:r>
                  <a:rPr lang="zh-CN" altLang="zh-CN" sz="2800" dirty="0"/>
                  <a:t>即</a:t>
                </a:r>
                <a:r>
                  <a:rPr lang="en-US" altLang="zh-CN" sz="2800" i="1" dirty="0"/>
                  <a:t>T</a:t>
                </a:r>
                <a:r>
                  <a:rPr lang="en-US" altLang="zh-CN" sz="2800" baseline="-25000" dirty="0"/>
                  <a:t>2</a:t>
                </a:r>
                <a:r>
                  <a:rPr lang="en-US" altLang="zh-CN" sz="2800" i="1" dirty="0"/>
                  <a:t>&gt;T</a:t>
                </a:r>
                <a:r>
                  <a:rPr lang="en-US" altLang="zh-CN" sz="2800" baseline="-25000" dirty="0"/>
                  <a:t>1</a:t>
                </a:r>
                <a:r>
                  <a:rPr lang="en-US" altLang="zh-CN" sz="2800" dirty="0"/>
                  <a:t>,D</a:t>
                </a:r>
                <a:r>
                  <a:rPr lang="zh-CN" altLang="zh-CN" sz="2800" dirty="0"/>
                  <a:t>项正确。</a:t>
                </a:r>
              </a:p>
            </p:txBody>
          </p:sp>
        </mc:Choice>
        <mc:Fallback xmlns="">
          <p:sp>
            <p:nvSpPr>
              <p:cNvPr id="18" name="矩形 17">
                <a:extLst>
                  <a:ext uri="{FF2B5EF4-FFF2-40B4-BE49-F238E27FC236}">
                    <a16:creationId xmlns="" xmlns:a16="http://schemas.microsoft.com/office/drawing/2014/main" xmlns:a14="http://schemas.microsoft.com/office/drawing/2010/main" id="{6257AC32-1BFC-477B-AC73-48949739AC27}"/>
                  </a:ext>
                </a:extLst>
              </p:cNvPr>
              <p:cNvSpPr>
                <a:spLocks noRot="1" noChangeAspect="1" noMove="1" noResize="1" noEditPoints="1" noAdjustHandles="1" noChangeArrowheads="1" noChangeShapeType="1" noTextEdit="1"/>
              </p:cNvSpPr>
              <p:nvPr/>
            </p:nvSpPr>
            <p:spPr>
              <a:xfrm>
                <a:off x="282449" y="413683"/>
                <a:ext cx="11627102" cy="5943550"/>
              </a:xfrm>
              <a:prstGeom prst="rect">
                <a:avLst/>
              </a:prstGeom>
              <a:blipFill rotWithShape="1">
                <a:blip r:embed="rId2"/>
                <a:stretch>
                  <a:fillRect l="-1048" r="-1048" b="-308"/>
                </a:stretch>
              </a:blipFill>
            </p:spPr>
            <p:txBody>
              <a:bodyPr/>
              <a:lstStyle/>
              <a:p>
                <a:r>
                  <a:rPr lang="zh-CN" altLang="en-US">
                    <a:noFill/>
                  </a:rPr>
                  <a:t> </a:t>
                </a:r>
              </a:p>
            </p:txBody>
          </p:sp>
        </mc:Fallback>
      </mc:AlternateContent>
      <p:sp>
        <p:nvSpPr>
          <p:cNvPr id="13" name="矩形 12">
            <a:extLst>
              <a:ext uri="{FF2B5EF4-FFF2-40B4-BE49-F238E27FC236}">
                <a16:creationId xmlns="" xmlns:a16="http://schemas.microsoft.com/office/drawing/2014/main" id="{50AE04D4-F970-4094-B3C3-619B29313D1D}"/>
              </a:ext>
            </a:extLst>
          </p:cNvPr>
          <p:cNvSpPr/>
          <p:nvPr/>
        </p:nvSpPr>
        <p:spPr>
          <a:xfrm>
            <a:off x="8214360" y="0"/>
            <a:ext cx="299859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专题十六　化学反应速率与化学平衡</a:t>
            </a:r>
          </a:p>
        </p:txBody>
      </p:sp>
    </p:spTree>
    <p:extLst>
      <p:ext uri="{BB962C8B-B14F-4D97-AF65-F5344CB8AC3E}">
        <p14:creationId xmlns:p14="http://schemas.microsoft.com/office/powerpoint/2010/main" val="99619396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6" name="矩形 5"/>
          <p:cNvSpPr/>
          <p:nvPr/>
        </p:nvSpPr>
        <p:spPr>
          <a:xfrm>
            <a:off x="718457" y="-1"/>
            <a:ext cx="3483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DA251C"/>
              </a:solidFill>
            </a:endParaRPr>
          </a:p>
        </p:txBody>
      </p:sp>
      <p:sp>
        <p:nvSpPr>
          <p:cNvPr id="7" name="矩形 6"/>
          <p:cNvSpPr/>
          <p:nvPr/>
        </p:nvSpPr>
        <p:spPr>
          <a:xfrm>
            <a:off x="1066799" y="-2"/>
            <a:ext cx="5769430"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zh-CN" sz="2800" dirty="0">
                <a:solidFill>
                  <a:srgbClr val="DA251C"/>
                </a:solidFill>
              </a:rPr>
              <a:t>微课</a:t>
            </a:r>
            <a:r>
              <a:rPr lang="en-US" altLang="zh-CN" sz="2800" dirty="0">
                <a:solidFill>
                  <a:srgbClr val="DA251C"/>
                </a:solidFill>
              </a:rPr>
              <a:t>12 </a:t>
            </a:r>
            <a:r>
              <a:rPr lang="zh-CN" altLang="zh-CN" sz="2800" dirty="0">
                <a:solidFill>
                  <a:srgbClr val="DA251C"/>
                </a:solidFill>
              </a:rPr>
              <a:t>化学平衡图像题的解题方法</a:t>
            </a:r>
          </a:p>
        </p:txBody>
      </p:sp>
      <p:sp>
        <p:nvSpPr>
          <p:cNvPr id="30" name="矩形 29">
            <a:extLst>
              <a:ext uri="{FF2B5EF4-FFF2-40B4-BE49-F238E27FC236}">
                <a16:creationId xmlns="" xmlns:a16="http://schemas.microsoft.com/office/drawing/2014/main" id="{D080D175-763B-4714-8F2A-930ED62CA217}"/>
              </a:ext>
            </a:extLst>
          </p:cNvPr>
          <p:cNvSpPr/>
          <p:nvPr/>
        </p:nvSpPr>
        <p:spPr>
          <a:xfrm>
            <a:off x="234043" y="696811"/>
            <a:ext cx="11723913" cy="662489"/>
          </a:xfrm>
          <a:prstGeom prst="rect">
            <a:avLst/>
          </a:prstGeom>
        </p:spPr>
        <p:txBody>
          <a:bodyPr wrap="square">
            <a:spAutoFit/>
          </a:bodyPr>
          <a:lstStyle/>
          <a:p>
            <a:pPr>
              <a:lnSpc>
                <a:spcPct val="150000"/>
              </a:lnSpc>
            </a:pPr>
            <a:r>
              <a:rPr lang="zh-CN" altLang="zh-CN" sz="2800" b="1" dirty="0">
                <a:solidFill>
                  <a:srgbClr val="DA251C"/>
                </a:solidFill>
                <a:latin typeface="微软雅黑" panose="020B0503020204020204" pitchFamily="34" charset="-122"/>
                <a:ea typeface="微软雅黑" panose="020B0503020204020204" pitchFamily="34" charset="-122"/>
                <a:cs typeface="Times New Roman" panose="02020603050405020304" pitchFamily="18" charset="0"/>
              </a:rPr>
              <a:t>微点解读</a:t>
            </a:r>
          </a:p>
        </p:txBody>
      </p:sp>
      <p:sp>
        <p:nvSpPr>
          <p:cNvPr id="3" name="矩形 2">
            <a:extLst>
              <a:ext uri="{FF2B5EF4-FFF2-40B4-BE49-F238E27FC236}">
                <a16:creationId xmlns="" xmlns:a16="http://schemas.microsoft.com/office/drawing/2014/main" id="{01297F6B-5729-40C2-9C54-6D9F57AC89B2}"/>
              </a:ext>
            </a:extLst>
          </p:cNvPr>
          <p:cNvSpPr/>
          <p:nvPr/>
        </p:nvSpPr>
        <p:spPr>
          <a:xfrm>
            <a:off x="217713" y="1274479"/>
            <a:ext cx="11727543" cy="3323987"/>
          </a:xfrm>
          <a:prstGeom prst="rect">
            <a:avLst/>
          </a:prstGeom>
        </p:spPr>
        <p:txBody>
          <a:bodyPr wrap="square">
            <a:spAutoFit/>
          </a:bodyPr>
          <a:lstStyle/>
          <a:p>
            <a:pPr>
              <a:lnSpc>
                <a:spcPct val="150000"/>
              </a:lnSpc>
            </a:pPr>
            <a:r>
              <a:rPr lang="en-US" altLang="zh-CN" sz="2800" b="1" dirty="0"/>
              <a:t>1.</a:t>
            </a:r>
            <a:r>
              <a:rPr lang="zh-CN" altLang="zh-CN" sz="2800" b="1" dirty="0"/>
              <a:t>化学平衡图像</a:t>
            </a:r>
          </a:p>
          <a:p>
            <a:pPr>
              <a:lnSpc>
                <a:spcPct val="150000"/>
              </a:lnSpc>
            </a:pPr>
            <a:r>
              <a:rPr lang="en-US" altLang="zh-CN" sz="2800" dirty="0"/>
              <a:t>(1)</a:t>
            </a:r>
            <a:r>
              <a:rPr lang="zh-CN" altLang="zh-CN" sz="2800" dirty="0"/>
              <a:t>浓度</a:t>
            </a:r>
            <a:r>
              <a:rPr lang="en-US" altLang="zh-CN" sz="2800" dirty="0"/>
              <a:t>-</a:t>
            </a:r>
            <a:r>
              <a:rPr lang="zh-CN" altLang="zh-CN" sz="2800" dirty="0"/>
              <a:t>时间图</a:t>
            </a:r>
            <a:r>
              <a:rPr lang="en-US" altLang="zh-CN" sz="2800" dirty="0"/>
              <a:t>:</a:t>
            </a:r>
            <a:r>
              <a:rPr lang="zh-CN" altLang="zh-CN" sz="2800" dirty="0"/>
              <a:t>此类图像能说明平衡体系中各组分在反应过程中的浓度变化情况。如</a:t>
            </a:r>
            <a:r>
              <a:rPr lang="en-US" altLang="zh-CN" sz="2800" dirty="0"/>
              <a:t>A+B        AB</a:t>
            </a:r>
            <a:r>
              <a:rPr lang="zh-CN" altLang="zh-CN" sz="2800" dirty="0"/>
              <a:t>的反应情况如图</a:t>
            </a:r>
            <a:r>
              <a:rPr lang="en-US" altLang="zh-CN" sz="2800" dirty="0"/>
              <a:t>1</a:t>
            </a:r>
            <a:r>
              <a:rPr lang="zh-CN" altLang="zh-CN" sz="2800" dirty="0"/>
              <a:t>所示</a:t>
            </a:r>
            <a:r>
              <a:rPr lang="en-US" altLang="zh-CN" sz="2800" dirty="0"/>
              <a:t>,</a:t>
            </a:r>
            <a:r>
              <a:rPr lang="zh-CN" altLang="zh-CN" sz="2800" dirty="0"/>
              <a:t>解该类图像题要注意各物质曲线出现折点</a:t>
            </a:r>
            <a:r>
              <a:rPr lang="en-US" altLang="zh-CN" sz="2800" dirty="0"/>
              <a:t>(</a:t>
            </a:r>
            <a:r>
              <a:rPr lang="zh-CN" altLang="zh-CN" sz="2800" dirty="0"/>
              <a:t>达到平衡</a:t>
            </a:r>
            <a:r>
              <a:rPr lang="en-US" altLang="zh-CN" sz="2800" dirty="0"/>
              <a:t>)</a:t>
            </a:r>
            <a:r>
              <a:rPr lang="zh-CN" altLang="zh-CN" sz="2800" dirty="0"/>
              <a:t>的时刻相同</a:t>
            </a:r>
            <a:r>
              <a:rPr lang="en-US" altLang="zh-CN" sz="2800" dirty="0"/>
              <a:t>,</a:t>
            </a:r>
            <a:r>
              <a:rPr lang="zh-CN" altLang="zh-CN" sz="2800" dirty="0"/>
              <a:t>各物质浓度变化的内在联系及比例符合化学方程式中的化学计量数关系。</a:t>
            </a:r>
            <a:endParaRPr lang="zh-CN" altLang="zh-CN" sz="2800" dirty="0">
              <a:solidFill>
                <a:srgbClr val="000000"/>
              </a:solidFill>
              <a:cs typeface="Times New Roman" panose="02020603050405020304" pitchFamily="18" charset="0"/>
            </a:endParaRPr>
          </a:p>
        </p:txBody>
      </p:sp>
      <p:pic>
        <p:nvPicPr>
          <p:cNvPr id="9" name="图片 8">
            <a:extLst>
              <a:ext uri="{FF2B5EF4-FFF2-40B4-BE49-F238E27FC236}">
                <a16:creationId xmlns="" xmlns:a16="http://schemas.microsoft.com/office/drawing/2014/main" id="{1CF071CB-AD08-4F96-83A0-ACD0D97A51BC}"/>
              </a:ext>
            </a:extLst>
          </p:cNvPr>
          <p:cNvPicPr/>
          <p:nvPr/>
        </p:nvPicPr>
        <p:blipFill>
          <a:blip r:embed="rId2"/>
          <a:stretch>
            <a:fillRect/>
          </a:stretch>
        </p:blipFill>
        <p:spPr>
          <a:xfrm>
            <a:off x="2822348" y="2771683"/>
            <a:ext cx="588565" cy="334373"/>
          </a:xfrm>
          <a:prstGeom prst="rect">
            <a:avLst/>
          </a:prstGeom>
        </p:spPr>
      </p:pic>
      <p:pic>
        <p:nvPicPr>
          <p:cNvPr id="10" name="LL11.jpg" descr="id:2147527977;FounderCES">
            <a:extLst>
              <a:ext uri="{FF2B5EF4-FFF2-40B4-BE49-F238E27FC236}">
                <a16:creationId xmlns="" xmlns:a16="http://schemas.microsoft.com/office/drawing/2014/main" id="{C815FE62-9BFE-4440-8373-6072D0127278}"/>
              </a:ext>
            </a:extLst>
          </p:cNvPr>
          <p:cNvPicPr/>
          <p:nvPr/>
        </p:nvPicPr>
        <p:blipFill>
          <a:blip r:embed="rId3"/>
          <a:stretch>
            <a:fillRect/>
          </a:stretch>
        </p:blipFill>
        <p:spPr>
          <a:xfrm>
            <a:off x="6244091" y="4179978"/>
            <a:ext cx="4786767" cy="2150233"/>
          </a:xfrm>
          <a:prstGeom prst="rect">
            <a:avLst/>
          </a:prstGeom>
        </p:spPr>
      </p:pic>
    </p:spTree>
    <p:extLst>
      <p:ext uri="{BB962C8B-B14F-4D97-AF65-F5344CB8AC3E}">
        <p14:creationId xmlns:p14="http://schemas.microsoft.com/office/powerpoint/2010/main" val="204248619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矩形 17">
            <a:extLst>
              <a:ext uri="{FF2B5EF4-FFF2-40B4-BE49-F238E27FC236}">
                <a16:creationId xmlns="" xmlns:a16="http://schemas.microsoft.com/office/drawing/2014/main" id="{6257AC32-1BFC-477B-AC73-48949739AC27}"/>
              </a:ext>
            </a:extLst>
          </p:cNvPr>
          <p:cNvSpPr/>
          <p:nvPr/>
        </p:nvSpPr>
        <p:spPr>
          <a:xfrm>
            <a:off x="282449" y="295440"/>
            <a:ext cx="11627102" cy="4616648"/>
          </a:xfrm>
          <a:prstGeom prst="rect">
            <a:avLst/>
          </a:prstGeom>
        </p:spPr>
        <p:txBody>
          <a:bodyPr wrap="square">
            <a:spAutoFit/>
          </a:bodyPr>
          <a:lstStyle/>
          <a:p>
            <a:pPr>
              <a:lnSpc>
                <a:spcPct val="150000"/>
              </a:lnSpc>
            </a:pPr>
            <a:r>
              <a:rPr lang="en-US" altLang="zh-CN" sz="2800" dirty="0"/>
              <a:t>(2)</a:t>
            </a:r>
            <a:r>
              <a:rPr lang="zh-CN" altLang="zh-CN" sz="2800" dirty="0"/>
              <a:t>全程速率</a:t>
            </a:r>
            <a:r>
              <a:rPr lang="en-US" altLang="zh-CN" sz="2800" dirty="0"/>
              <a:t>-</a:t>
            </a:r>
            <a:r>
              <a:rPr lang="zh-CN" altLang="zh-CN" sz="2800" dirty="0"/>
              <a:t>时间图</a:t>
            </a:r>
            <a:r>
              <a:rPr lang="en-US" altLang="zh-CN" sz="2800" dirty="0"/>
              <a:t>:</a:t>
            </a:r>
            <a:r>
              <a:rPr lang="zh-CN" altLang="zh-CN" sz="2800" dirty="0"/>
              <a:t>如</a:t>
            </a:r>
            <a:r>
              <a:rPr lang="en-US" altLang="zh-CN" sz="2800" dirty="0"/>
              <a:t>Zn</a:t>
            </a:r>
            <a:r>
              <a:rPr lang="zh-CN" altLang="zh-CN" sz="2800" dirty="0"/>
              <a:t>与足量盐酸的反应</a:t>
            </a:r>
            <a:r>
              <a:rPr lang="en-US" altLang="zh-CN" sz="2800" dirty="0"/>
              <a:t>,</a:t>
            </a:r>
            <a:r>
              <a:rPr lang="zh-CN" altLang="zh-CN" sz="2800" dirty="0"/>
              <a:t>反应速率随时间变化的曲线如图</a:t>
            </a:r>
            <a:r>
              <a:rPr lang="en-US" altLang="zh-CN" sz="2800" dirty="0"/>
              <a:t>2</a:t>
            </a:r>
            <a:r>
              <a:rPr lang="zh-CN" altLang="zh-CN" sz="2800" dirty="0"/>
              <a:t>所示。</a:t>
            </a:r>
            <a:r>
              <a:rPr lang="en-US" altLang="zh-CN" sz="2800" i="1" dirty="0"/>
              <a:t>AB</a:t>
            </a:r>
            <a:r>
              <a:rPr lang="zh-CN" altLang="zh-CN" sz="2800" dirty="0"/>
              <a:t>段</a:t>
            </a:r>
            <a:r>
              <a:rPr lang="en-US" altLang="zh-CN" sz="2800" dirty="0"/>
              <a:t>(</a:t>
            </a:r>
            <a:r>
              <a:rPr lang="en-US" altLang="zh-CN" sz="2800" i="1" dirty="0"/>
              <a:t>v</a:t>
            </a:r>
            <a:r>
              <a:rPr lang="zh-CN" altLang="zh-CN" sz="2800" dirty="0"/>
              <a:t>增大</a:t>
            </a:r>
            <a:r>
              <a:rPr lang="en-US" altLang="zh-CN" sz="2800" dirty="0"/>
              <a:t>),</a:t>
            </a:r>
            <a:r>
              <a:rPr lang="zh-CN" altLang="zh-CN" sz="2800" dirty="0"/>
              <a:t>因该反应为放热反应</a:t>
            </a:r>
            <a:r>
              <a:rPr lang="en-US" altLang="zh-CN" sz="2800" dirty="0"/>
              <a:t>,</a:t>
            </a:r>
            <a:r>
              <a:rPr lang="zh-CN" altLang="zh-CN" sz="2800" dirty="0"/>
              <a:t>随反应的进行</a:t>
            </a:r>
            <a:r>
              <a:rPr lang="en-US" altLang="zh-CN" sz="2800" dirty="0"/>
              <a:t>,</a:t>
            </a:r>
            <a:r>
              <a:rPr lang="zh-CN" altLang="zh-CN" sz="2800" dirty="0"/>
              <a:t>温度增高</a:t>
            </a:r>
            <a:r>
              <a:rPr lang="en-US" altLang="zh-CN" sz="2800" dirty="0"/>
              <a:t>,</a:t>
            </a:r>
            <a:r>
              <a:rPr lang="zh-CN" altLang="zh-CN" sz="2800" dirty="0"/>
              <a:t>导致反应速率增大</a:t>
            </a:r>
            <a:r>
              <a:rPr lang="en-US" altLang="zh-CN" sz="2800" dirty="0"/>
              <a:t>;</a:t>
            </a:r>
            <a:r>
              <a:rPr lang="en-US" altLang="zh-CN" sz="2800" i="1" dirty="0"/>
              <a:t>BC</a:t>
            </a:r>
            <a:r>
              <a:rPr lang="zh-CN" altLang="zh-CN" sz="2800" dirty="0"/>
              <a:t>段</a:t>
            </a:r>
            <a:r>
              <a:rPr lang="en-US" altLang="zh-CN" sz="2800" dirty="0"/>
              <a:t>(</a:t>
            </a:r>
            <a:r>
              <a:rPr lang="en-US" altLang="zh-CN" sz="2800" i="1" dirty="0"/>
              <a:t>v</a:t>
            </a:r>
            <a:r>
              <a:rPr lang="zh-CN" altLang="zh-CN" sz="2800" dirty="0"/>
              <a:t>减小</a:t>
            </a:r>
            <a:r>
              <a:rPr lang="en-US" altLang="zh-CN" sz="2800" dirty="0"/>
              <a:t>),</a:t>
            </a:r>
            <a:r>
              <a:rPr lang="zh-CN" altLang="zh-CN" sz="2800" dirty="0"/>
              <a:t>主要原因是随反应的进行</a:t>
            </a:r>
            <a:r>
              <a:rPr lang="en-US" altLang="zh-CN" sz="2800" dirty="0"/>
              <a:t>,</a:t>
            </a:r>
            <a:r>
              <a:rPr lang="zh-CN" altLang="zh-CN" sz="2800" dirty="0"/>
              <a:t>溶液中 </a:t>
            </a:r>
            <a:r>
              <a:rPr lang="en-US" altLang="zh-CN" sz="2800" i="1" dirty="0"/>
              <a:t>c</a:t>
            </a:r>
            <a:r>
              <a:rPr lang="en-US" altLang="zh-CN" sz="2800" dirty="0"/>
              <a:t>(H</a:t>
            </a:r>
            <a:r>
              <a:rPr lang="en-US" altLang="zh-CN" sz="2800" baseline="30000" dirty="0"/>
              <a:t>+</a:t>
            </a:r>
            <a:r>
              <a:rPr lang="en-US" altLang="zh-CN" sz="2800" dirty="0"/>
              <a:t>)</a:t>
            </a:r>
            <a:r>
              <a:rPr lang="zh-CN" altLang="zh-CN" sz="2800" dirty="0"/>
              <a:t>减小</a:t>
            </a:r>
            <a:r>
              <a:rPr lang="en-US" altLang="zh-CN" sz="2800" dirty="0"/>
              <a:t>,</a:t>
            </a:r>
            <a:r>
              <a:rPr lang="zh-CN" altLang="zh-CN" sz="2800" dirty="0"/>
              <a:t>导致反应速率减小。故分析时要抓住各阶段的反应特点</a:t>
            </a:r>
            <a:r>
              <a:rPr lang="en-US" altLang="zh-CN" sz="2800" dirty="0"/>
              <a:t>,</a:t>
            </a:r>
            <a:r>
              <a:rPr lang="zh-CN" altLang="zh-CN" sz="2800" dirty="0"/>
              <a:t>认真分析。</a:t>
            </a:r>
          </a:p>
          <a:p>
            <a:pPr>
              <a:lnSpc>
                <a:spcPct val="150000"/>
              </a:lnSpc>
            </a:pPr>
            <a:r>
              <a:rPr lang="en-US" altLang="zh-CN" sz="2800" dirty="0"/>
              <a:t>(3)</a:t>
            </a:r>
            <a:r>
              <a:rPr lang="zh-CN" altLang="zh-CN" sz="2800" dirty="0"/>
              <a:t>速率</a:t>
            </a:r>
            <a:r>
              <a:rPr lang="en-US" altLang="zh-CN" sz="2800" dirty="0"/>
              <a:t>-</a:t>
            </a:r>
            <a:r>
              <a:rPr lang="zh-CN" altLang="zh-CN" sz="2800" dirty="0"/>
              <a:t>时间图</a:t>
            </a:r>
            <a:r>
              <a:rPr lang="en-US" altLang="zh-CN" sz="2800" dirty="0"/>
              <a:t>:</a:t>
            </a:r>
            <a:r>
              <a:rPr lang="zh-CN" altLang="zh-CN" sz="2800" dirty="0"/>
              <a:t>逐一改变各项条件</a:t>
            </a:r>
            <a:r>
              <a:rPr lang="en-US" altLang="zh-CN" sz="2800" dirty="0"/>
              <a:t>,</a:t>
            </a:r>
            <a:r>
              <a:rPr lang="zh-CN" altLang="zh-CN" sz="2800" dirty="0"/>
              <a:t>正逆反应速率随时间的变化情况与平衡移动方向的关系见下表</a:t>
            </a:r>
            <a:r>
              <a:rPr lang="en-US" altLang="zh-CN" sz="2800" dirty="0"/>
              <a:t>[</a:t>
            </a:r>
            <a:r>
              <a:rPr lang="zh-CN" altLang="zh-CN" sz="2800" dirty="0"/>
              <a:t>以合成氨反应为例</a:t>
            </a:r>
            <a:r>
              <a:rPr lang="en-US" altLang="zh-CN" sz="2800" dirty="0"/>
              <a:t>: N</a:t>
            </a:r>
            <a:r>
              <a:rPr lang="en-US" altLang="zh-CN" sz="2800" baseline="-25000" dirty="0"/>
              <a:t>2</a:t>
            </a:r>
            <a:r>
              <a:rPr lang="en-US" altLang="zh-CN" sz="2800" dirty="0"/>
              <a:t>(g) + 3H</a:t>
            </a:r>
            <a:r>
              <a:rPr lang="en-US" altLang="zh-CN" sz="2800" baseline="-25000" dirty="0"/>
              <a:t>2 </a:t>
            </a:r>
            <a:r>
              <a:rPr lang="en-US" altLang="zh-CN" sz="2800" dirty="0"/>
              <a:t>(g)         2NH</a:t>
            </a:r>
            <a:r>
              <a:rPr lang="en-US" altLang="zh-CN" sz="2800" baseline="-25000" dirty="0"/>
              <a:t>3</a:t>
            </a:r>
            <a:r>
              <a:rPr lang="en-US" altLang="zh-CN" sz="2800" dirty="0"/>
              <a:t> (g)</a:t>
            </a:r>
            <a:r>
              <a:rPr lang="zh-CN" altLang="zh-CN" sz="2800" dirty="0"/>
              <a:t>　</a:t>
            </a:r>
            <a:r>
              <a:rPr lang="en-US" altLang="zh-CN" sz="2800" dirty="0"/>
              <a:t>Δ</a:t>
            </a:r>
            <a:r>
              <a:rPr lang="en-US" altLang="zh-CN" sz="2800" i="1" dirty="0"/>
              <a:t>H</a:t>
            </a:r>
            <a:r>
              <a:rPr lang="en-US" altLang="zh-CN" sz="2800" dirty="0"/>
              <a:t>&lt;0]</a:t>
            </a:r>
            <a:r>
              <a:rPr lang="zh-CN" altLang="zh-CN" sz="2800" dirty="0"/>
              <a:t>。</a:t>
            </a:r>
            <a:endParaRPr lang="zh-CN" altLang="zh-CN" sz="2800" dirty="0">
              <a:solidFill>
                <a:srgbClr val="000000"/>
              </a:solidFill>
              <a:cs typeface="Times New Roman" panose="02020603050405020304" pitchFamily="18" charset="0"/>
            </a:endParaRPr>
          </a:p>
        </p:txBody>
      </p:sp>
      <p:pic>
        <p:nvPicPr>
          <p:cNvPr id="14" name="图片 13">
            <a:extLst>
              <a:ext uri="{FF2B5EF4-FFF2-40B4-BE49-F238E27FC236}">
                <a16:creationId xmlns="" xmlns:a16="http://schemas.microsoft.com/office/drawing/2014/main" id="{3B750419-224E-4CBF-87A8-54B563D5E0B2}"/>
              </a:ext>
            </a:extLst>
          </p:cNvPr>
          <p:cNvPicPr/>
          <p:nvPr/>
        </p:nvPicPr>
        <p:blipFill>
          <a:blip r:embed="rId2"/>
          <a:stretch>
            <a:fillRect/>
          </a:stretch>
        </p:blipFill>
        <p:spPr>
          <a:xfrm>
            <a:off x="9382805" y="3758655"/>
            <a:ext cx="588565" cy="334373"/>
          </a:xfrm>
          <a:prstGeom prst="rect">
            <a:avLst/>
          </a:prstGeom>
        </p:spPr>
      </p:pic>
      <p:sp>
        <p:nvSpPr>
          <p:cNvPr id="16" name="矩形 15">
            <a:extLst>
              <a:ext uri="{FF2B5EF4-FFF2-40B4-BE49-F238E27FC236}">
                <a16:creationId xmlns="" xmlns:a16="http://schemas.microsoft.com/office/drawing/2014/main" id="{05E921C0-EABF-43C1-A440-AF73CA53FEF0}"/>
              </a:ext>
            </a:extLst>
          </p:cNvPr>
          <p:cNvSpPr/>
          <p:nvPr/>
        </p:nvSpPr>
        <p:spPr>
          <a:xfrm>
            <a:off x="8214360" y="0"/>
            <a:ext cx="299859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专题十六　化学反应速率与化学平衡</a:t>
            </a:r>
          </a:p>
        </p:txBody>
      </p:sp>
    </p:spTree>
    <p:extLst>
      <p:ext uri="{BB962C8B-B14F-4D97-AF65-F5344CB8AC3E}">
        <p14:creationId xmlns:p14="http://schemas.microsoft.com/office/powerpoint/2010/main" val="398145437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a:extLst>
              <a:ext uri="{FF2B5EF4-FFF2-40B4-BE49-F238E27FC236}">
                <a16:creationId xmlns="" xmlns:a16="http://schemas.microsoft.com/office/drawing/2014/main" id="{0C5306FB-F7C2-4569-AB03-E6D38A8B03BA}"/>
              </a:ext>
            </a:extLst>
          </p:cNvPr>
          <p:cNvGraphicFramePr>
            <a:graphicFrameLocks noGrp="1"/>
          </p:cNvGraphicFramePr>
          <p:nvPr>
            <p:extLst>
              <p:ext uri="{D42A27DB-BD31-4B8C-83A1-F6EECF244321}">
                <p14:modId xmlns:p14="http://schemas.microsoft.com/office/powerpoint/2010/main" val="1310265364"/>
              </p:ext>
            </p:extLst>
          </p:nvPr>
        </p:nvGraphicFramePr>
        <p:xfrm>
          <a:off x="275770" y="1203430"/>
          <a:ext cx="11625944" cy="3840480"/>
        </p:xfrm>
        <a:graphic>
          <a:graphicData uri="http://schemas.openxmlformats.org/drawingml/2006/table">
            <a:tbl>
              <a:tblPr firstRow="1" firstCol="1" bandRow="1"/>
              <a:tblGrid>
                <a:gridCol w="1660850">
                  <a:extLst>
                    <a:ext uri="{9D8B030D-6E8A-4147-A177-3AD203B41FA5}">
                      <a16:colId xmlns="" xmlns:a16="http://schemas.microsoft.com/office/drawing/2014/main" val="787828814"/>
                    </a:ext>
                  </a:extLst>
                </a:gridCol>
                <a:gridCol w="3321698">
                  <a:extLst>
                    <a:ext uri="{9D8B030D-6E8A-4147-A177-3AD203B41FA5}">
                      <a16:colId xmlns="" xmlns:a16="http://schemas.microsoft.com/office/drawing/2014/main" val="4182506912"/>
                    </a:ext>
                  </a:extLst>
                </a:gridCol>
                <a:gridCol w="3321698">
                  <a:extLst>
                    <a:ext uri="{9D8B030D-6E8A-4147-A177-3AD203B41FA5}">
                      <a16:colId xmlns="" xmlns:a16="http://schemas.microsoft.com/office/drawing/2014/main" val="1330756601"/>
                    </a:ext>
                  </a:extLst>
                </a:gridCol>
                <a:gridCol w="3321698">
                  <a:extLst>
                    <a:ext uri="{9D8B030D-6E8A-4147-A177-3AD203B41FA5}">
                      <a16:colId xmlns="" xmlns:a16="http://schemas.microsoft.com/office/drawing/2014/main" val="3328282217"/>
                    </a:ext>
                  </a:extLst>
                </a:gridCol>
              </a:tblGrid>
              <a:tr h="0">
                <a:tc>
                  <a:txBody>
                    <a:bodyPr/>
                    <a:lstStyle/>
                    <a:p>
                      <a:pPr marL="0" algn="ctr" defTabSz="914400" rtl="0" eaLnBrk="1" latinLnBrk="0" hangingPunct="1">
                        <a:lnSpc>
                          <a:spcPct val="150000"/>
                        </a:lnSpc>
                        <a:spcAft>
                          <a:spcPts val="0"/>
                        </a:spcAft>
                      </a:pPr>
                      <a:r>
                        <a:rPr lang="zh-CN" altLang="en-US" sz="2400" kern="1200" dirty="0">
                          <a:solidFill>
                            <a:schemeClr val="tx1"/>
                          </a:solidFill>
                          <a:latin typeface="+mn-lt"/>
                          <a:ea typeface="+mn-ea"/>
                          <a:cs typeface="+mn-cs"/>
                        </a:rPr>
                        <a:t>条件</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50000"/>
                        </a:lnSpc>
                        <a:spcAft>
                          <a:spcPts val="0"/>
                        </a:spcAft>
                      </a:pPr>
                      <a:r>
                        <a:rPr lang="en-US" sz="2400" i="1" kern="1200" dirty="0">
                          <a:solidFill>
                            <a:schemeClr val="tx1"/>
                          </a:solidFill>
                          <a:latin typeface="+mn-lt"/>
                          <a:ea typeface="+mn-ea"/>
                          <a:cs typeface="+mn-cs"/>
                        </a:rPr>
                        <a:t>c</a:t>
                      </a:r>
                      <a:r>
                        <a:rPr lang="en-US" sz="2400" kern="1200" dirty="0">
                          <a:solidFill>
                            <a:schemeClr val="tx1"/>
                          </a:solidFill>
                          <a:latin typeface="+mn-lt"/>
                          <a:ea typeface="+mn-ea"/>
                          <a:cs typeface="+mn-cs"/>
                        </a:rPr>
                        <a:t>(N</a:t>
                      </a:r>
                      <a:r>
                        <a:rPr lang="en-US" sz="2400" i="0" kern="1200" baseline="-25000" dirty="0">
                          <a:solidFill>
                            <a:schemeClr val="tx1"/>
                          </a:solidFill>
                          <a:latin typeface="+mn-lt"/>
                          <a:ea typeface="+mn-ea"/>
                          <a:cs typeface="+mn-cs"/>
                        </a:rPr>
                        <a:t>2</a:t>
                      </a:r>
                      <a:r>
                        <a:rPr lang="en-US" sz="2400" kern="1200" dirty="0">
                          <a:solidFill>
                            <a:schemeClr val="tx1"/>
                          </a:solidFill>
                          <a:latin typeface="+mn-lt"/>
                          <a:ea typeface="+mn-ea"/>
                          <a:cs typeface="+mn-cs"/>
                        </a:rPr>
                        <a:t>)</a:t>
                      </a:r>
                      <a:r>
                        <a:rPr lang="zh-CN" altLang="en-US" sz="2400" kern="1200" dirty="0">
                          <a:solidFill>
                            <a:schemeClr val="tx1"/>
                          </a:solidFill>
                          <a:latin typeface="+mn-lt"/>
                          <a:ea typeface="+mn-ea"/>
                          <a:cs typeface="+mn-cs"/>
                        </a:rPr>
                        <a:t>增大</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50000"/>
                        </a:lnSpc>
                        <a:spcAft>
                          <a:spcPts val="0"/>
                        </a:spcAft>
                      </a:pPr>
                      <a:r>
                        <a:rPr lang="en-US" sz="2400" i="1" kern="1200" dirty="0">
                          <a:solidFill>
                            <a:schemeClr val="tx1"/>
                          </a:solidFill>
                          <a:latin typeface="+mn-lt"/>
                          <a:ea typeface="+mn-ea"/>
                          <a:cs typeface="+mn-cs"/>
                        </a:rPr>
                        <a:t>c</a:t>
                      </a:r>
                      <a:r>
                        <a:rPr lang="en-US" sz="2400" kern="1200" dirty="0">
                          <a:solidFill>
                            <a:schemeClr val="tx1"/>
                          </a:solidFill>
                          <a:latin typeface="+mn-lt"/>
                          <a:ea typeface="+mn-ea"/>
                          <a:cs typeface="+mn-cs"/>
                        </a:rPr>
                        <a:t>(H</a:t>
                      </a:r>
                      <a:r>
                        <a:rPr lang="en-US" sz="2400" kern="1200" baseline="-25000" dirty="0">
                          <a:solidFill>
                            <a:schemeClr val="tx1"/>
                          </a:solidFill>
                          <a:latin typeface="+mn-lt"/>
                          <a:ea typeface="+mn-ea"/>
                          <a:cs typeface="+mn-cs"/>
                        </a:rPr>
                        <a:t>2</a:t>
                      </a:r>
                      <a:r>
                        <a:rPr lang="en-US" sz="2400" kern="1200" dirty="0">
                          <a:solidFill>
                            <a:schemeClr val="tx1"/>
                          </a:solidFill>
                          <a:latin typeface="+mn-lt"/>
                          <a:ea typeface="+mn-ea"/>
                          <a:cs typeface="+mn-cs"/>
                        </a:rPr>
                        <a:t>)</a:t>
                      </a:r>
                      <a:r>
                        <a:rPr lang="zh-CN" altLang="en-US" sz="2400" kern="1200" dirty="0">
                          <a:solidFill>
                            <a:schemeClr val="tx1"/>
                          </a:solidFill>
                          <a:latin typeface="+mn-lt"/>
                          <a:ea typeface="+mn-ea"/>
                          <a:cs typeface="+mn-cs"/>
                        </a:rPr>
                        <a:t>减小</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50000"/>
                        </a:lnSpc>
                        <a:spcAft>
                          <a:spcPts val="0"/>
                        </a:spcAft>
                      </a:pPr>
                      <a:r>
                        <a:rPr lang="en-US" sz="2400" i="1" kern="1200" dirty="0">
                          <a:solidFill>
                            <a:schemeClr val="tx1"/>
                          </a:solidFill>
                          <a:latin typeface="+mn-lt"/>
                          <a:ea typeface="+mn-ea"/>
                          <a:cs typeface="+mn-cs"/>
                        </a:rPr>
                        <a:t>c</a:t>
                      </a:r>
                      <a:r>
                        <a:rPr lang="en-US" sz="2400" kern="1200" dirty="0">
                          <a:solidFill>
                            <a:schemeClr val="tx1"/>
                          </a:solidFill>
                          <a:latin typeface="+mn-lt"/>
                          <a:ea typeface="+mn-ea"/>
                          <a:cs typeface="+mn-cs"/>
                        </a:rPr>
                        <a:t>(NH</a:t>
                      </a:r>
                      <a:r>
                        <a:rPr lang="en-US" sz="2400" kern="1200" baseline="-25000" dirty="0">
                          <a:solidFill>
                            <a:schemeClr val="tx1"/>
                          </a:solidFill>
                          <a:latin typeface="+mn-lt"/>
                          <a:ea typeface="+mn-ea"/>
                          <a:cs typeface="+mn-cs"/>
                        </a:rPr>
                        <a:t>3</a:t>
                      </a:r>
                      <a:r>
                        <a:rPr lang="en-US" sz="2400" kern="1200" dirty="0">
                          <a:solidFill>
                            <a:schemeClr val="tx1"/>
                          </a:solidFill>
                          <a:latin typeface="+mn-lt"/>
                          <a:ea typeface="+mn-ea"/>
                          <a:cs typeface="+mn-cs"/>
                        </a:rPr>
                        <a:t>)</a:t>
                      </a:r>
                      <a:r>
                        <a:rPr lang="zh-CN" altLang="en-US" sz="2400" kern="1200" dirty="0">
                          <a:solidFill>
                            <a:schemeClr val="tx1"/>
                          </a:solidFill>
                          <a:latin typeface="+mn-lt"/>
                          <a:ea typeface="+mn-ea"/>
                          <a:cs typeface="+mn-cs"/>
                        </a:rPr>
                        <a:t>增大</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723980722"/>
                  </a:ext>
                </a:extLst>
              </a:tr>
              <a:tr h="0">
                <a:tc>
                  <a:txBody>
                    <a:bodyPr/>
                    <a:lstStyle/>
                    <a:p>
                      <a:pPr marL="0" algn="ctr" defTabSz="914400" rtl="0" eaLnBrk="1" latinLnBrk="0" hangingPunct="1">
                        <a:lnSpc>
                          <a:spcPct val="150000"/>
                        </a:lnSpc>
                        <a:spcAft>
                          <a:spcPts val="0"/>
                        </a:spcAft>
                      </a:pPr>
                      <a:r>
                        <a:rPr lang="en-US" sz="2400" i="1" kern="1200" dirty="0">
                          <a:solidFill>
                            <a:schemeClr val="tx1"/>
                          </a:solidFill>
                          <a:latin typeface="+mn-lt"/>
                          <a:ea typeface="+mn-ea"/>
                          <a:cs typeface="+mn-cs"/>
                        </a:rPr>
                        <a:t>v</a:t>
                      </a:r>
                      <a:r>
                        <a:rPr lang="en-US" sz="2400" kern="1200" dirty="0">
                          <a:solidFill>
                            <a:schemeClr val="tx1"/>
                          </a:solidFill>
                          <a:latin typeface="+mn-lt"/>
                          <a:ea typeface="+mn-ea"/>
                          <a:cs typeface="+mn-cs"/>
                        </a:rPr>
                        <a:t>-</a:t>
                      </a:r>
                      <a:r>
                        <a:rPr lang="en-US" sz="2400" i="1" kern="1200" dirty="0">
                          <a:solidFill>
                            <a:schemeClr val="tx1"/>
                          </a:solidFill>
                          <a:latin typeface="+mn-lt"/>
                          <a:ea typeface="+mn-ea"/>
                          <a:cs typeface="+mn-cs"/>
                        </a:rPr>
                        <a:t>t</a:t>
                      </a:r>
                      <a:endParaRPr lang="zh-CN" altLang="en-US" sz="2400" i="1" kern="1200" dirty="0">
                        <a:solidFill>
                          <a:schemeClr val="tx1"/>
                        </a:solidFill>
                        <a:latin typeface="+mn-lt"/>
                        <a:ea typeface="+mn-ea"/>
                        <a:cs typeface="+mn-cs"/>
                      </a:endParaRPr>
                    </a:p>
                    <a:p>
                      <a:pPr marL="0" algn="ctr" defTabSz="914400" rtl="0" eaLnBrk="1" latinLnBrk="0" hangingPunct="1">
                        <a:lnSpc>
                          <a:spcPct val="150000"/>
                        </a:lnSpc>
                        <a:spcAft>
                          <a:spcPts val="0"/>
                        </a:spcAft>
                      </a:pPr>
                      <a:r>
                        <a:rPr lang="zh-CN" altLang="en-US" sz="2400" kern="1200" dirty="0">
                          <a:solidFill>
                            <a:schemeClr val="tx1"/>
                          </a:solidFill>
                          <a:latin typeface="+mn-lt"/>
                          <a:ea typeface="+mn-ea"/>
                          <a:cs typeface="+mn-cs"/>
                        </a:rPr>
                        <a:t>图像</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50000"/>
                        </a:lnSpc>
                        <a:spcAft>
                          <a:spcPts val="0"/>
                        </a:spcAft>
                      </a:pPr>
                      <a:endParaRPr lang="en-US" sz="2400" kern="1200" dirty="0">
                        <a:solidFill>
                          <a:schemeClr val="tx1"/>
                        </a:solidFill>
                        <a:latin typeface="+mn-lt"/>
                        <a:ea typeface="+mn-ea"/>
                        <a:cs typeface="+mn-cs"/>
                      </a:endParaRPr>
                    </a:p>
                    <a:p>
                      <a:pPr marL="0" algn="ctr" defTabSz="914400" rtl="0" eaLnBrk="1" latinLnBrk="0" hangingPunct="1">
                        <a:lnSpc>
                          <a:spcPct val="150000"/>
                        </a:lnSpc>
                        <a:spcAft>
                          <a:spcPts val="0"/>
                        </a:spcAft>
                      </a:pPr>
                      <a:endParaRPr lang="en-US" sz="2400" kern="1200" dirty="0">
                        <a:solidFill>
                          <a:schemeClr val="tx1"/>
                        </a:solidFill>
                        <a:latin typeface="+mn-lt"/>
                        <a:ea typeface="+mn-ea"/>
                        <a:cs typeface="+mn-cs"/>
                      </a:endParaRPr>
                    </a:p>
                    <a:p>
                      <a:pPr marL="0" algn="ctr" defTabSz="914400" rtl="0" eaLnBrk="1" latinLnBrk="0" hangingPunct="1">
                        <a:lnSpc>
                          <a:spcPct val="150000"/>
                        </a:lnSpc>
                        <a:spcAft>
                          <a:spcPts val="0"/>
                        </a:spcAft>
                      </a:pPr>
                      <a:endParaRPr lang="en-US" sz="2400" kern="1200" dirty="0">
                        <a:solidFill>
                          <a:schemeClr val="tx1"/>
                        </a:solidFill>
                        <a:latin typeface="+mn-lt"/>
                        <a:ea typeface="+mn-ea"/>
                        <a:cs typeface="+mn-cs"/>
                      </a:endParaRPr>
                    </a:p>
                    <a:p>
                      <a:pPr marL="0" algn="ctr" defTabSz="914400" rtl="0" eaLnBrk="1" latinLnBrk="0" hangingPunct="1">
                        <a:lnSpc>
                          <a:spcPct val="150000"/>
                        </a:lnSpc>
                        <a:spcAft>
                          <a:spcPts val="0"/>
                        </a:spcAft>
                      </a:pPr>
                      <a:endParaRPr lang="en-US" sz="2400" kern="1200" dirty="0">
                        <a:solidFill>
                          <a:schemeClr val="tx1"/>
                        </a:solidFill>
                        <a:latin typeface="+mn-lt"/>
                        <a:ea typeface="+mn-ea"/>
                        <a:cs typeface="+mn-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50000"/>
                        </a:lnSpc>
                        <a:spcAft>
                          <a:spcPts val="0"/>
                        </a:spcAft>
                      </a:pPr>
                      <a:endParaRPr lang="en-US" sz="2400" kern="1200">
                        <a:solidFill>
                          <a:schemeClr val="tx1"/>
                        </a:solidFill>
                        <a:latin typeface="+mn-lt"/>
                        <a:ea typeface="+mn-ea"/>
                        <a:cs typeface="+mn-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50000"/>
                        </a:lnSpc>
                        <a:spcAft>
                          <a:spcPts val="0"/>
                        </a:spcAft>
                      </a:pPr>
                      <a:endParaRPr lang="en-US" sz="2400" kern="1200">
                        <a:solidFill>
                          <a:schemeClr val="tx1"/>
                        </a:solidFill>
                        <a:latin typeface="+mn-lt"/>
                        <a:ea typeface="+mn-ea"/>
                        <a:cs typeface="+mn-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281443695"/>
                  </a:ext>
                </a:extLst>
              </a:tr>
              <a:tr h="0">
                <a:tc>
                  <a:txBody>
                    <a:bodyPr/>
                    <a:lstStyle/>
                    <a:p>
                      <a:pPr marL="0" algn="ctr" defTabSz="914400" rtl="0" eaLnBrk="1" latinLnBrk="0" hangingPunct="1">
                        <a:lnSpc>
                          <a:spcPct val="150000"/>
                        </a:lnSpc>
                        <a:spcAft>
                          <a:spcPts val="0"/>
                        </a:spcAft>
                      </a:pPr>
                      <a:r>
                        <a:rPr lang="zh-CN" altLang="en-US" sz="2400" kern="1200" dirty="0">
                          <a:solidFill>
                            <a:schemeClr val="tx1"/>
                          </a:solidFill>
                          <a:latin typeface="+mn-lt"/>
                          <a:ea typeface="+mn-ea"/>
                          <a:cs typeface="+mn-cs"/>
                        </a:rPr>
                        <a:t>平衡移</a:t>
                      </a:r>
                    </a:p>
                    <a:p>
                      <a:pPr marL="0" algn="ctr" defTabSz="914400" rtl="0" eaLnBrk="1" latinLnBrk="0" hangingPunct="1">
                        <a:lnSpc>
                          <a:spcPct val="150000"/>
                        </a:lnSpc>
                        <a:spcAft>
                          <a:spcPts val="0"/>
                        </a:spcAft>
                      </a:pPr>
                      <a:r>
                        <a:rPr lang="zh-CN" altLang="en-US" sz="2400" kern="1200" dirty="0">
                          <a:solidFill>
                            <a:schemeClr val="tx1"/>
                          </a:solidFill>
                          <a:latin typeface="+mn-lt"/>
                          <a:ea typeface="+mn-ea"/>
                          <a:cs typeface="+mn-cs"/>
                        </a:rPr>
                        <a:t>动方向</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50000"/>
                        </a:lnSpc>
                        <a:spcAft>
                          <a:spcPts val="0"/>
                        </a:spcAft>
                      </a:pPr>
                      <a:r>
                        <a:rPr lang="zh-CN" altLang="en-US" sz="2400" kern="1200" dirty="0">
                          <a:solidFill>
                            <a:schemeClr val="tx1"/>
                          </a:solidFill>
                          <a:latin typeface="+mn-lt"/>
                          <a:ea typeface="+mn-ea"/>
                          <a:cs typeface="+mn-cs"/>
                        </a:rPr>
                        <a:t>正反应方向</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50000"/>
                        </a:lnSpc>
                        <a:spcAft>
                          <a:spcPts val="0"/>
                        </a:spcAft>
                      </a:pPr>
                      <a:r>
                        <a:rPr lang="zh-CN" altLang="en-US" sz="2400" kern="1200" dirty="0">
                          <a:solidFill>
                            <a:schemeClr val="tx1"/>
                          </a:solidFill>
                          <a:latin typeface="+mn-lt"/>
                          <a:ea typeface="+mn-ea"/>
                          <a:cs typeface="+mn-cs"/>
                        </a:rPr>
                        <a:t>逆反应方向</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50000"/>
                        </a:lnSpc>
                        <a:spcAft>
                          <a:spcPts val="0"/>
                        </a:spcAft>
                      </a:pPr>
                      <a:r>
                        <a:rPr lang="zh-CN" altLang="en-US" sz="2400" kern="1200" dirty="0">
                          <a:solidFill>
                            <a:schemeClr val="tx1"/>
                          </a:solidFill>
                          <a:latin typeface="+mn-lt"/>
                          <a:ea typeface="+mn-ea"/>
                          <a:cs typeface="+mn-cs"/>
                        </a:rPr>
                        <a:t>逆反应方向</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571036352"/>
                  </a:ext>
                </a:extLst>
              </a:tr>
            </a:tbl>
          </a:graphicData>
        </a:graphic>
      </p:graphicFrame>
      <p:pic>
        <p:nvPicPr>
          <p:cNvPr id="38921" name="VV4.jpg">
            <a:extLst>
              <a:ext uri="{FF2B5EF4-FFF2-40B4-BE49-F238E27FC236}">
                <a16:creationId xmlns="" xmlns:a16="http://schemas.microsoft.com/office/drawing/2014/main" id="{6B68F8D8-75A1-4C76-96EE-678CE59B17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3996" y="2169658"/>
            <a:ext cx="1594033" cy="1453383"/>
          </a:xfrm>
          <a:prstGeom prst="rect">
            <a:avLst/>
          </a:prstGeom>
          <a:noFill/>
          <a:extLst>
            <a:ext uri="{909E8E84-426E-40DD-AFC4-6F175D3DCCD1}">
              <a14:hiddenFill xmlns:a14="http://schemas.microsoft.com/office/drawing/2010/main">
                <a:solidFill>
                  <a:srgbClr val="FFFFFF"/>
                </a:solidFill>
              </a14:hiddenFill>
            </a:ext>
          </a:extLst>
        </p:spPr>
      </p:pic>
      <p:pic>
        <p:nvPicPr>
          <p:cNvPr id="38920" name="VV5.jpg">
            <a:extLst>
              <a:ext uri="{FF2B5EF4-FFF2-40B4-BE49-F238E27FC236}">
                <a16:creationId xmlns="" xmlns:a16="http://schemas.microsoft.com/office/drawing/2014/main" id="{53713069-BDCC-4330-9F2A-1934E3F70C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097087"/>
            <a:ext cx="1547150" cy="1523708"/>
          </a:xfrm>
          <a:prstGeom prst="rect">
            <a:avLst/>
          </a:prstGeom>
          <a:noFill/>
          <a:extLst>
            <a:ext uri="{909E8E84-426E-40DD-AFC4-6F175D3DCCD1}">
              <a14:hiddenFill xmlns:a14="http://schemas.microsoft.com/office/drawing/2010/main">
                <a:solidFill>
                  <a:srgbClr val="FFFFFF"/>
                </a:solidFill>
              </a14:hiddenFill>
            </a:ext>
          </a:extLst>
        </p:spPr>
      </p:pic>
      <p:pic>
        <p:nvPicPr>
          <p:cNvPr id="38919" name="VV6.jpg">
            <a:extLst>
              <a:ext uri="{FF2B5EF4-FFF2-40B4-BE49-F238E27FC236}">
                <a16:creationId xmlns="" xmlns:a16="http://schemas.microsoft.com/office/drawing/2014/main" id="{442E3EC7-111D-4054-A322-AD66CAB290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60568" y="2227716"/>
            <a:ext cx="1547150" cy="1406500"/>
          </a:xfrm>
          <a:prstGeom prst="rect">
            <a:avLst/>
          </a:prstGeom>
          <a:noFill/>
          <a:extLst>
            <a:ext uri="{909E8E84-426E-40DD-AFC4-6F175D3DCCD1}">
              <a14:hiddenFill xmlns:a14="http://schemas.microsoft.com/office/drawing/2010/main">
                <a:solidFill>
                  <a:srgbClr val="FFFFFF"/>
                </a:solidFill>
              </a14:hiddenFill>
            </a:ext>
          </a:extLst>
        </p:spPr>
      </p:pic>
      <p:sp>
        <p:nvSpPr>
          <p:cNvPr id="12" name="矩形 11">
            <a:extLst>
              <a:ext uri="{FF2B5EF4-FFF2-40B4-BE49-F238E27FC236}">
                <a16:creationId xmlns="" xmlns:a16="http://schemas.microsoft.com/office/drawing/2014/main" id="{901575B3-D8B1-4856-90E5-436FE6734DC2}"/>
              </a:ext>
            </a:extLst>
          </p:cNvPr>
          <p:cNvSpPr/>
          <p:nvPr/>
        </p:nvSpPr>
        <p:spPr>
          <a:xfrm>
            <a:off x="8214360" y="0"/>
            <a:ext cx="299859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专题十六　化学反应速率与化学平衡</a:t>
            </a:r>
          </a:p>
        </p:txBody>
      </p:sp>
    </p:spTree>
    <p:extLst>
      <p:ext uri="{BB962C8B-B14F-4D97-AF65-F5344CB8AC3E}">
        <p14:creationId xmlns:p14="http://schemas.microsoft.com/office/powerpoint/2010/main" val="230496808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a:extLst>
              <a:ext uri="{FF2B5EF4-FFF2-40B4-BE49-F238E27FC236}">
                <a16:creationId xmlns="" xmlns:a16="http://schemas.microsoft.com/office/drawing/2014/main" id="{0C5306FB-F7C2-4569-AB03-E6D38A8B03BA}"/>
              </a:ext>
            </a:extLst>
          </p:cNvPr>
          <p:cNvGraphicFramePr>
            <a:graphicFrameLocks noGrp="1"/>
          </p:cNvGraphicFramePr>
          <p:nvPr>
            <p:extLst>
              <p:ext uri="{D42A27DB-BD31-4B8C-83A1-F6EECF244321}">
                <p14:modId xmlns:p14="http://schemas.microsoft.com/office/powerpoint/2010/main" val="3289150617"/>
              </p:ext>
            </p:extLst>
          </p:nvPr>
        </p:nvGraphicFramePr>
        <p:xfrm>
          <a:off x="275770" y="1234440"/>
          <a:ext cx="11625944" cy="3840480"/>
        </p:xfrm>
        <a:graphic>
          <a:graphicData uri="http://schemas.openxmlformats.org/drawingml/2006/table">
            <a:tbl>
              <a:tblPr firstRow="1" firstCol="1" bandRow="1"/>
              <a:tblGrid>
                <a:gridCol w="1660850">
                  <a:extLst>
                    <a:ext uri="{9D8B030D-6E8A-4147-A177-3AD203B41FA5}">
                      <a16:colId xmlns="" xmlns:a16="http://schemas.microsoft.com/office/drawing/2014/main" val="787828814"/>
                    </a:ext>
                  </a:extLst>
                </a:gridCol>
                <a:gridCol w="3321698">
                  <a:extLst>
                    <a:ext uri="{9D8B030D-6E8A-4147-A177-3AD203B41FA5}">
                      <a16:colId xmlns="" xmlns:a16="http://schemas.microsoft.com/office/drawing/2014/main" val="4182506912"/>
                    </a:ext>
                  </a:extLst>
                </a:gridCol>
                <a:gridCol w="3321698">
                  <a:extLst>
                    <a:ext uri="{9D8B030D-6E8A-4147-A177-3AD203B41FA5}">
                      <a16:colId xmlns="" xmlns:a16="http://schemas.microsoft.com/office/drawing/2014/main" val="1330756601"/>
                    </a:ext>
                  </a:extLst>
                </a:gridCol>
                <a:gridCol w="3321698">
                  <a:extLst>
                    <a:ext uri="{9D8B030D-6E8A-4147-A177-3AD203B41FA5}">
                      <a16:colId xmlns="" xmlns:a16="http://schemas.microsoft.com/office/drawing/2014/main" val="3328282217"/>
                    </a:ext>
                  </a:extLst>
                </a:gridCol>
              </a:tblGrid>
              <a:tr h="0">
                <a:tc>
                  <a:txBody>
                    <a:bodyPr/>
                    <a:lstStyle/>
                    <a:p>
                      <a:pPr marL="0" algn="ctr" defTabSz="914400" rtl="0" eaLnBrk="1" latinLnBrk="0" hangingPunct="1">
                        <a:lnSpc>
                          <a:spcPct val="150000"/>
                        </a:lnSpc>
                        <a:spcAft>
                          <a:spcPts val="0"/>
                        </a:spcAft>
                      </a:pPr>
                      <a:r>
                        <a:rPr lang="zh-CN" altLang="en-US" sz="2400" kern="1200" dirty="0">
                          <a:solidFill>
                            <a:schemeClr val="tx1"/>
                          </a:solidFill>
                          <a:latin typeface="+mn-lt"/>
                          <a:ea typeface="+mn-ea"/>
                          <a:cs typeface="+mn-cs"/>
                        </a:rPr>
                        <a:t>条件</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50000"/>
                        </a:lnSpc>
                        <a:spcAft>
                          <a:spcPts val="0"/>
                        </a:spcAft>
                      </a:pPr>
                      <a:r>
                        <a:rPr lang="en-US" sz="2400" i="1" kern="1200" dirty="0">
                          <a:solidFill>
                            <a:schemeClr val="tx1"/>
                          </a:solidFill>
                          <a:latin typeface="+mn-lt"/>
                          <a:ea typeface="+mn-ea"/>
                          <a:cs typeface="+mn-cs"/>
                        </a:rPr>
                        <a:t>c</a:t>
                      </a:r>
                      <a:r>
                        <a:rPr lang="en-US" sz="2400" kern="1200" dirty="0">
                          <a:solidFill>
                            <a:schemeClr val="tx1"/>
                          </a:solidFill>
                          <a:latin typeface="+mn-lt"/>
                          <a:ea typeface="+mn-ea"/>
                          <a:cs typeface="+mn-cs"/>
                        </a:rPr>
                        <a:t>(NH</a:t>
                      </a:r>
                      <a:r>
                        <a:rPr lang="en-US" sz="2400" kern="1200" baseline="-25000" dirty="0">
                          <a:solidFill>
                            <a:schemeClr val="tx1"/>
                          </a:solidFill>
                          <a:latin typeface="+mn-lt"/>
                          <a:ea typeface="+mn-ea"/>
                          <a:cs typeface="+mn-cs"/>
                        </a:rPr>
                        <a:t>3</a:t>
                      </a:r>
                      <a:r>
                        <a:rPr lang="en-US" sz="2400" kern="1200" dirty="0">
                          <a:solidFill>
                            <a:schemeClr val="tx1"/>
                          </a:solidFill>
                          <a:latin typeface="+mn-lt"/>
                          <a:ea typeface="+mn-ea"/>
                          <a:cs typeface="+mn-cs"/>
                        </a:rPr>
                        <a:t>)</a:t>
                      </a:r>
                      <a:r>
                        <a:rPr lang="zh-CN" altLang="en-US" sz="2400" kern="1200" dirty="0">
                          <a:solidFill>
                            <a:schemeClr val="tx1"/>
                          </a:solidFill>
                          <a:latin typeface="+mn-lt"/>
                          <a:ea typeface="+mn-ea"/>
                          <a:cs typeface="+mn-cs"/>
                        </a:rPr>
                        <a:t>减小</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50000"/>
                        </a:lnSpc>
                        <a:spcAft>
                          <a:spcPts val="0"/>
                        </a:spcAft>
                      </a:pPr>
                      <a:r>
                        <a:rPr lang="zh-CN" altLang="en-US" sz="2400" kern="1200">
                          <a:solidFill>
                            <a:schemeClr val="tx1"/>
                          </a:solidFill>
                          <a:latin typeface="+mn-lt"/>
                          <a:ea typeface="+mn-ea"/>
                          <a:cs typeface="+mn-cs"/>
                        </a:rPr>
                        <a:t>增大压强</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50000"/>
                        </a:lnSpc>
                        <a:spcAft>
                          <a:spcPts val="0"/>
                        </a:spcAft>
                      </a:pPr>
                      <a:r>
                        <a:rPr lang="zh-CN" altLang="en-US" sz="2400" kern="1200" dirty="0">
                          <a:solidFill>
                            <a:schemeClr val="tx1"/>
                          </a:solidFill>
                          <a:latin typeface="+mn-lt"/>
                          <a:ea typeface="+mn-ea"/>
                          <a:cs typeface="+mn-cs"/>
                        </a:rPr>
                        <a:t>减小压强</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026028787"/>
                  </a:ext>
                </a:extLst>
              </a:tr>
              <a:tr h="0">
                <a:tc>
                  <a:txBody>
                    <a:bodyPr/>
                    <a:lstStyle/>
                    <a:p>
                      <a:pPr marL="0" algn="ctr" defTabSz="914400" rtl="0" eaLnBrk="1" latinLnBrk="0" hangingPunct="1">
                        <a:lnSpc>
                          <a:spcPct val="150000"/>
                        </a:lnSpc>
                        <a:spcAft>
                          <a:spcPts val="0"/>
                        </a:spcAft>
                      </a:pPr>
                      <a:r>
                        <a:rPr lang="en-US" sz="2400" i="1" kern="1200" dirty="0">
                          <a:solidFill>
                            <a:schemeClr val="tx1"/>
                          </a:solidFill>
                          <a:latin typeface="+mn-lt"/>
                          <a:ea typeface="+mn-ea"/>
                          <a:cs typeface="+mn-cs"/>
                        </a:rPr>
                        <a:t>v-t</a:t>
                      </a:r>
                      <a:endParaRPr lang="zh-CN" altLang="en-US" sz="2400" i="1" kern="1200" dirty="0">
                        <a:solidFill>
                          <a:schemeClr val="tx1"/>
                        </a:solidFill>
                        <a:latin typeface="+mn-lt"/>
                        <a:ea typeface="+mn-ea"/>
                        <a:cs typeface="+mn-cs"/>
                      </a:endParaRPr>
                    </a:p>
                    <a:p>
                      <a:pPr marL="0" algn="ctr" defTabSz="914400" rtl="0" eaLnBrk="1" latinLnBrk="0" hangingPunct="1">
                        <a:lnSpc>
                          <a:spcPct val="150000"/>
                        </a:lnSpc>
                        <a:spcAft>
                          <a:spcPts val="0"/>
                        </a:spcAft>
                      </a:pPr>
                      <a:r>
                        <a:rPr lang="zh-CN" altLang="en-US" sz="2400" kern="1200" dirty="0">
                          <a:solidFill>
                            <a:schemeClr val="tx1"/>
                          </a:solidFill>
                          <a:latin typeface="+mn-lt"/>
                          <a:ea typeface="+mn-ea"/>
                          <a:cs typeface="+mn-cs"/>
                        </a:rPr>
                        <a:t>图像</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50000"/>
                        </a:lnSpc>
                        <a:spcAft>
                          <a:spcPts val="0"/>
                        </a:spcAft>
                      </a:pPr>
                      <a:endParaRPr lang="en-US" sz="2400" kern="1200" dirty="0">
                        <a:solidFill>
                          <a:schemeClr val="tx1"/>
                        </a:solidFill>
                        <a:latin typeface="+mn-lt"/>
                        <a:ea typeface="+mn-ea"/>
                        <a:cs typeface="+mn-cs"/>
                      </a:endParaRPr>
                    </a:p>
                    <a:p>
                      <a:pPr marL="0" algn="ctr" defTabSz="914400" rtl="0" eaLnBrk="1" latinLnBrk="0" hangingPunct="1">
                        <a:lnSpc>
                          <a:spcPct val="150000"/>
                        </a:lnSpc>
                        <a:spcAft>
                          <a:spcPts val="0"/>
                        </a:spcAft>
                      </a:pPr>
                      <a:endParaRPr lang="en-US" sz="2400" kern="1200" dirty="0">
                        <a:solidFill>
                          <a:schemeClr val="tx1"/>
                        </a:solidFill>
                        <a:latin typeface="+mn-lt"/>
                        <a:ea typeface="+mn-ea"/>
                        <a:cs typeface="+mn-cs"/>
                      </a:endParaRPr>
                    </a:p>
                    <a:p>
                      <a:pPr marL="0" algn="ctr" defTabSz="914400" rtl="0" eaLnBrk="1" latinLnBrk="0" hangingPunct="1">
                        <a:lnSpc>
                          <a:spcPct val="150000"/>
                        </a:lnSpc>
                        <a:spcAft>
                          <a:spcPts val="0"/>
                        </a:spcAft>
                      </a:pPr>
                      <a:endParaRPr lang="en-US" sz="2400" kern="1200" dirty="0">
                        <a:solidFill>
                          <a:schemeClr val="tx1"/>
                        </a:solidFill>
                        <a:latin typeface="+mn-lt"/>
                        <a:ea typeface="+mn-ea"/>
                        <a:cs typeface="+mn-cs"/>
                      </a:endParaRPr>
                    </a:p>
                    <a:p>
                      <a:pPr marL="0" algn="ctr" defTabSz="914400" rtl="0" eaLnBrk="1" latinLnBrk="0" hangingPunct="1">
                        <a:lnSpc>
                          <a:spcPct val="150000"/>
                        </a:lnSpc>
                        <a:spcAft>
                          <a:spcPts val="0"/>
                        </a:spcAft>
                      </a:pPr>
                      <a:endParaRPr lang="en-US" sz="2400" kern="1200" dirty="0">
                        <a:solidFill>
                          <a:schemeClr val="tx1"/>
                        </a:solidFill>
                        <a:latin typeface="+mn-lt"/>
                        <a:ea typeface="+mn-ea"/>
                        <a:cs typeface="+mn-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50000"/>
                        </a:lnSpc>
                        <a:spcAft>
                          <a:spcPts val="0"/>
                        </a:spcAft>
                      </a:pPr>
                      <a:endParaRPr lang="en-US" sz="2400" kern="1200">
                        <a:solidFill>
                          <a:schemeClr val="tx1"/>
                        </a:solidFill>
                        <a:latin typeface="+mn-lt"/>
                        <a:ea typeface="+mn-ea"/>
                        <a:cs typeface="+mn-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50000"/>
                        </a:lnSpc>
                        <a:spcAft>
                          <a:spcPts val="0"/>
                        </a:spcAft>
                      </a:pPr>
                      <a:endParaRPr lang="en-US" sz="2400" kern="1200">
                        <a:solidFill>
                          <a:schemeClr val="tx1"/>
                        </a:solidFill>
                        <a:latin typeface="+mn-lt"/>
                        <a:ea typeface="+mn-ea"/>
                        <a:cs typeface="+mn-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896338224"/>
                  </a:ext>
                </a:extLst>
              </a:tr>
              <a:tr h="0">
                <a:tc>
                  <a:txBody>
                    <a:bodyPr/>
                    <a:lstStyle/>
                    <a:p>
                      <a:pPr marL="0" algn="ctr" defTabSz="914400" rtl="0" eaLnBrk="1" latinLnBrk="0" hangingPunct="1">
                        <a:lnSpc>
                          <a:spcPct val="150000"/>
                        </a:lnSpc>
                        <a:spcAft>
                          <a:spcPts val="0"/>
                        </a:spcAft>
                      </a:pPr>
                      <a:r>
                        <a:rPr lang="zh-CN" altLang="en-US" sz="2400" kern="1200">
                          <a:solidFill>
                            <a:schemeClr val="tx1"/>
                          </a:solidFill>
                          <a:latin typeface="+mn-lt"/>
                          <a:ea typeface="+mn-ea"/>
                          <a:cs typeface="+mn-cs"/>
                        </a:rPr>
                        <a:t>平衡移</a:t>
                      </a:r>
                    </a:p>
                    <a:p>
                      <a:pPr marL="0" algn="ctr" defTabSz="914400" rtl="0" eaLnBrk="1" latinLnBrk="0" hangingPunct="1">
                        <a:lnSpc>
                          <a:spcPct val="150000"/>
                        </a:lnSpc>
                        <a:spcAft>
                          <a:spcPts val="0"/>
                        </a:spcAft>
                      </a:pPr>
                      <a:r>
                        <a:rPr lang="zh-CN" altLang="en-US" sz="2400" kern="1200">
                          <a:solidFill>
                            <a:schemeClr val="tx1"/>
                          </a:solidFill>
                          <a:latin typeface="+mn-lt"/>
                          <a:ea typeface="+mn-ea"/>
                          <a:cs typeface="+mn-cs"/>
                        </a:rPr>
                        <a:t>动方向</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50000"/>
                        </a:lnSpc>
                        <a:spcAft>
                          <a:spcPts val="0"/>
                        </a:spcAft>
                      </a:pPr>
                      <a:r>
                        <a:rPr lang="zh-CN" altLang="en-US" sz="2400" kern="1200" dirty="0">
                          <a:solidFill>
                            <a:schemeClr val="tx1"/>
                          </a:solidFill>
                          <a:latin typeface="+mn-lt"/>
                          <a:ea typeface="+mn-ea"/>
                          <a:cs typeface="+mn-cs"/>
                        </a:rPr>
                        <a:t>正反应方向</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50000"/>
                        </a:lnSpc>
                        <a:spcAft>
                          <a:spcPts val="0"/>
                        </a:spcAft>
                      </a:pPr>
                      <a:r>
                        <a:rPr lang="zh-CN" altLang="en-US" sz="2400" kern="1200">
                          <a:solidFill>
                            <a:schemeClr val="tx1"/>
                          </a:solidFill>
                          <a:latin typeface="+mn-lt"/>
                          <a:ea typeface="+mn-ea"/>
                          <a:cs typeface="+mn-cs"/>
                        </a:rPr>
                        <a:t>正反应方向</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50000"/>
                        </a:lnSpc>
                        <a:spcAft>
                          <a:spcPts val="0"/>
                        </a:spcAft>
                      </a:pPr>
                      <a:r>
                        <a:rPr lang="zh-CN" altLang="en-US" sz="2400" kern="1200" dirty="0">
                          <a:solidFill>
                            <a:schemeClr val="tx1"/>
                          </a:solidFill>
                          <a:latin typeface="+mn-lt"/>
                          <a:ea typeface="+mn-ea"/>
                          <a:cs typeface="+mn-cs"/>
                        </a:rPr>
                        <a:t>逆反应方向</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088716746"/>
                  </a:ext>
                </a:extLst>
              </a:tr>
            </a:tbl>
          </a:graphicData>
        </a:graphic>
      </p:graphicFrame>
      <p:pic>
        <p:nvPicPr>
          <p:cNvPr id="38918" name="VV7.jpg">
            <a:extLst>
              <a:ext uri="{FF2B5EF4-FFF2-40B4-BE49-F238E27FC236}">
                <a16:creationId xmlns="" xmlns:a16="http://schemas.microsoft.com/office/drawing/2014/main" id="{BA88AFB7-1C9C-49B1-8427-A16DA1021C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6385" y="2087124"/>
            <a:ext cx="1758124" cy="1640916"/>
          </a:xfrm>
          <a:prstGeom prst="rect">
            <a:avLst/>
          </a:prstGeom>
          <a:noFill/>
          <a:extLst>
            <a:ext uri="{909E8E84-426E-40DD-AFC4-6F175D3DCCD1}">
              <a14:hiddenFill xmlns:a14="http://schemas.microsoft.com/office/drawing/2010/main">
                <a:solidFill>
                  <a:srgbClr val="FFFFFF"/>
                </a:solidFill>
              </a14:hiddenFill>
            </a:ext>
          </a:extLst>
        </p:spPr>
      </p:pic>
      <p:pic>
        <p:nvPicPr>
          <p:cNvPr id="38917" name="VV8.jpg">
            <a:extLst>
              <a:ext uri="{FF2B5EF4-FFF2-40B4-BE49-F238E27FC236}">
                <a16:creationId xmlns="" xmlns:a16="http://schemas.microsoft.com/office/drawing/2014/main" id="{5A4B6347-38B0-4D0F-92BB-9415380B48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9829" y="2063682"/>
            <a:ext cx="1547150" cy="1664358"/>
          </a:xfrm>
          <a:prstGeom prst="rect">
            <a:avLst/>
          </a:prstGeom>
          <a:noFill/>
          <a:extLst>
            <a:ext uri="{909E8E84-426E-40DD-AFC4-6F175D3DCCD1}">
              <a14:hiddenFill xmlns:a14="http://schemas.microsoft.com/office/drawing/2010/main">
                <a:solidFill>
                  <a:srgbClr val="FFFFFF"/>
                </a:solidFill>
              </a14:hiddenFill>
            </a:ext>
          </a:extLst>
        </p:spPr>
      </p:pic>
      <p:pic>
        <p:nvPicPr>
          <p:cNvPr id="38916" name="VV9.jpg">
            <a:extLst>
              <a:ext uri="{FF2B5EF4-FFF2-40B4-BE49-F238E27FC236}">
                <a16:creationId xmlns="" xmlns:a16="http://schemas.microsoft.com/office/drawing/2014/main" id="{88253270-28A4-48F0-BCB6-37B939F748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86517" y="1969197"/>
            <a:ext cx="1547149" cy="1640916"/>
          </a:xfrm>
          <a:prstGeom prst="rect">
            <a:avLst/>
          </a:prstGeom>
          <a:noFill/>
          <a:extLst>
            <a:ext uri="{909E8E84-426E-40DD-AFC4-6F175D3DCCD1}">
              <a14:hiddenFill xmlns:a14="http://schemas.microsoft.com/office/drawing/2010/main">
                <a:solidFill>
                  <a:srgbClr val="FFFFFF"/>
                </a:solidFill>
              </a14:hiddenFill>
            </a:ext>
          </a:extLst>
        </p:spPr>
      </p:pic>
      <p:sp>
        <p:nvSpPr>
          <p:cNvPr id="13" name="矩形 12">
            <a:extLst>
              <a:ext uri="{FF2B5EF4-FFF2-40B4-BE49-F238E27FC236}">
                <a16:creationId xmlns="" xmlns:a16="http://schemas.microsoft.com/office/drawing/2014/main" id="{E97DD50C-05FA-4B28-BEC5-A65287747C5C}"/>
              </a:ext>
            </a:extLst>
          </p:cNvPr>
          <p:cNvSpPr/>
          <p:nvPr/>
        </p:nvSpPr>
        <p:spPr>
          <a:xfrm>
            <a:off x="8214360" y="0"/>
            <a:ext cx="299859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专题十六　化学反应速率与化学平衡</a:t>
            </a:r>
          </a:p>
        </p:txBody>
      </p:sp>
      <p:sp>
        <p:nvSpPr>
          <p:cNvPr id="8" name="矩形 7">
            <a:extLst>
              <a:ext uri="{FF2B5EF4-FFF2-40B4-BE49-F238E27FC236}">
                <a16:creationId xmlns="" xmlns:a16="http://schemas.microsoft.com/office/drawing/2014/main" id="{F63CDA39-AC77-4F09-87D8-6EC7B1D06864}"/>
              </a:ext>
            </a:extLst>
          </p:cNvPr>
          <p:cNvSpPr/>
          <p:nvPr/>
        </p:nvSpPr>
        <p:spPr>
          <a:xfrm>
            <a:off x="10764144" y="664419"/>
            <a:ext cx="1415772" cy="461665"/>
          </a:xfrm>
          <a:prstGeom prst="rect">
            <a:avLst/>
          </a:prstGeom>
        </p:spPr>
        <p:txBody>
          <a:bodyPr wrap="none">
            <a:spAutoFit/>
          </a:bodyPr>
          <a:lstStyle/>
          <a:p>
            <a:r>
              <a:rPr lang="zh-CN" altLang="en-US" sz="2400" dirty="0"/>
              <a:t>（</a:t>
            </a:r>
            <a:r>
              <a:rPr lang="zh-CN" altLang="en-US" sz="2400" dirty="0" smtClean="0"/>
              <a:t>续表</a:t>
            </a:r>
            <a:r>
              <a:rPr lang="zh-CN" altLang="en-US" sz="2400" dirty="0"/>
              <a:t>）</a:t>
            </a:r>
          </a:p>
        </p:txBody>
      </p:sp>
    </p:spTree>
    <p:extLst>
      <p:ext uri="{BB962C8B-B14F-4D97-AF65-F5344CB8AC3E}">
        <p14:creationId xmlns:p14="http://schemas.microsoft.com/office/powerpoint/2010/main" val="27432752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 xmlns:a16="http://schemas.microsoft.com/office/drawing/2014/main" id="{AAD38542-DC3E-4EAF-91C0-5B525E312624}"/>
              </a:ext>
            </a:extLst>
          </p:cNvPr>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4" name="矩形 3">
            <a:extLst>
              <a:ext uri="{FF2B5EF4-FFF2-40B4-BE49-F238E27FC236}">
                <a16:creationId xmlns="" xmlns:a16="http://schemas.microsoft.com/office/drawing/2014/main" id="{6256DDF3-5962-4C1C-A62C-6C8C07560C22}"/>
              </a:ext>
            </a:extLst>
          </p:cNvPr>
          <p:cNvSpPr/>
          <p:nvPr/>
        </p:nvSpPr>
        <p:spPr>
          <a:xfrm>
            <a:off x="718457" y="0"/>
            <a:ext cx="27105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solidFill>
                  <a:srgbClr val="DA251C"/>
                </a:solidFill>
              </a:rPr>
              <a:t>知识体系构建</a:t>
            </a:r>
          </a:p>
        </p:txBody>
      </p:sp>
      <p:pic>
        <p:nvPicPr>
          <p:cNvPr id="2" name="图片 1">
            <a:extLst>
              <a:ext uri="{FF2B5EF4-FFF2-40B4-BE49-F238E27FC236}">
                <a16:creationId xmlns="" xmlns:a16="http://schemas.microsoft.com/office/drawing/2014/main" id="{9B7BA7C1-205B-4056-95EA-7AECF9B9D9F9}"/>
              </a:ext>
            </a:extLst>
          </p:cNvPr>
          <p:cNvPicPr>
            <a:picLocks noChangeAspect="1"/>
          </p:cNvPicPr>
          <p:nvPr/>
        </p:nvPicPr>
        <p:blipFill>
          <a:blip r:embed="rId2"/>
          <a:stretch>
            <a:fillRect/>
          </a:stretch>
        </p:blipFill>
        <p:spPr>
          <a:xfrm>
            <a:off x="208671" y="899880"/>
            <a:ext cx="11774658" cy="5142647"/>
          </a:xfrm>
          <a:prstGeom prst="rect">
            <a:avLst/>
          </a:prstGeom>
        </p:spPr>
      </p:pic>
    </p:spTree>
    <p:extLst>
      <p:ext uri="{BB962C8B-B14F-4D97-AF65-F5344CB8AC3E}">
        <p14:creationId xmlns:p14="http://schemas.microsoft.com/office/powerpoint/2010/main" val="97010241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a:extLst>
              <a:ext uri="{FF2B5EF4-FFF2-40B4-BE49-F238E27FC236}">
                <a16:creationId xmlns="" xmlns:a16="http://schemas.microsoft.com/office/drawing/2014/main" id="{0C5306FB-F7C2-4569-AB03-E6D38A8B03BA}"/>
              </a:ext>
            </a:extLst>
          </p:cNvPr>
          <p:cNvGraphicFramePr>
            <a:graphicFrameLocks noGrp="1"/>
          </p:cNvGraphicFramePr>
          <p:nvPr>
            <p:extLst>
              <p:ext uri="{D42A27DB-BD31-4B8C-83A1-F6EECF244321}">
                <p14:modId xmlns:p14="http://schemas.microsoft.com/office/powerpoint/2010/main" val="3791782782"/>
              </p:ext>
            </p:extLst>
          </p:nvPr>
        </p:nvGraphicFramePr>
        <p:xfrm>
          <a:off x="289367" y="1421145"/>
          <a:ext cx="11612347" cy="3840480"/>
        </p:xfrm>
        <a:graphic>
          <a:graphicData uri="http://schemas.openxmlformats.org/drawingml/2006/table">
            <a:tbl>
              <a:tblPr firstRow="1" firstCol="1" bandRow="1"/>
              <a:tblGrid>
                <a:gridCol w="1647253">
                  <a:extLst>
                    <a:ext uri="{9D8B030D-6E8A-4147-A177-3AD203B41FA5}">
                      <a16:colId xmlns="" xmlns:a16="http://schemas.microsoft.com/office/drawing/2014/main" val="787828814"/>
                    </a:ext>
                  </a:extLst>
                </a:gridCol>
                <a:gridCol w="3321698">
                  <a:extLst>
                    <a:ext uri="{9D8B030D-6E8A-4147-A177-3AD203B41FA5}">
                      <a16:colId xmlns="" xmlns:a16="http://schemas.microsoft.com/office/drawing/2014/main" val="4182506912"/>
                    </a:ext>
                  </a:extLst>
                </a:gridCol>
                <a:gridCol w="3321698">
                  <a:extLst>
                    <a:ext uri="{9D8B030D-6E8A-4147-A177-3AD203B41FA5}">
                      <a16:colId xmlns="" xmlns:a16="http://schemas.microsoft.com/office/drawing/2014/main" val="1330756601"/>
                    </a:ext>
                  </a:extLst>
                </a:gridCol>
                <a:gridCol w="3321698">
                  <a:extLst>
                    <a:ext uri="{9D8B030D-6E8A-4147-A177-3AD203B41FA5}">
                      <a16:colId xmlns="" xmlns:a16="http://schemas.microsoft.com/office/drawing/2014/main" val="3328282217"/>
                    </a:ext>
                  </a:extLst>
                </a:gridCol>
              </a:tblGrid>
              <a:tr h="0">
                <a:tc>
                  <a:txBody>
                    <a:bodyPr/>
                    <a:lstStyle/>
                    <a:p>
                      <a:pPr marL="0" algn="ctr" defTabSz="914400" rtl="0" eaLnBrk="1" latinLnBrk="0" hangingPunct="1">
                        <a:lnSpc>
                          <a:spcPct val="150000"/>
                        </a:lnSpc>
                        <a:spcAft>
                          <a:spcPts val="0"/>
                        </a:spcAft>
                      </a:pPr>
                      <a:r>
                        <a:rPr lang="zh-CN" altLang="en-US" sz="2400" kern="1200" dirty="0">
                          <a:solidFill>
                            <a:schemeClr val="tx1"/>
                          </a:solidFill>
                          <a:latin typeface="+mn-lt"/>
                          <a:ea typeface="+mn-ea"/>
                          <a:cs typeface="+mn-cs"/>
                        </a:rPr>
                        <a:t>条件</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50000"/>
                        </a:lnSpc>
                        <a:spcAft>
                          <a:spcPts val="0"/>
                        </a:spcAft>
                      </a:pPr>
                      <a:r>
                        <a:rPr lang="zh-CN" altLang="en-US" sz="2400" kern="1200" dirty="0">
                          <a:solidFill>
                            <a:schemeClr val="tx1"/>
                          </a:solidFill>
                          <a:latin typeface="+mn-lt"/>
                          <a:ea typeface="+mn-ea"/>
                          <a:cs typeface="+mn-cs"/>
                        </a:rPr>
                        <a:t>升高温度</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50000"/>
                        </a:lnSpc>
                        <a:spcAft>
                          <a:spcPts val="0"/>
                        </a:spcAft>
                      </a:pPr>
                      <a:r>
                        <a:rPr lang="zh-CN" altLang="en-US" sz="2400" kern="1200">
                          <a:solidFill>
                            <a:schemeClr val="tx1"/>
                          </a:solidFill>
                          <a:latin typeface="+mn-lt"/>
                          <a:ea typeface="+mn-ea"/>
                          <a:cs typeface="+mn-cs"/>
                        </a:rPr>
                        <a:t>降低温度</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50000"/>
                        </a:lnSpc>
                        <a:spcAft>
                          <a:spcPts val="0"/>
                        </a:spcAft>
                      </a:pPr>
                      <a:r>
                        <a:rPr lang="zh-CN" altLang="en-US" sz="2400" kern="1200" dirty="0">
                          <a:solidFill>
                            <a:schemeClr val="tx1"/>
                          </a:solidFill>
                          <a:latin typeface="+mn-lt"/>
                          <a:ea typeface="+mn-ea"/>
                          <a:cs typeface="+mn-cs"/>
                        </a:rPr>
                        <a:t>使用催化剂</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533753162"/>
                  </a:ext>
                </a:extLst>
              </a:tr>
              <a:tr h="0">
                <a:tc>
                  <a:txBody>
                    <a:bodyPr/>
                    <a:lstStyle/>
                    <a:p>
                      <a:pPr marL="0" algn="ctr" defTabSz="914400" rtl="0" eaLnBrk="1" latinLnBrk="0" hangingPunct="1">
                        <a:lnSpc>
                          <a:spcPct val="150000"/>
                        </a:lnSpc>
                        <a:spcAft>
                          <a:spcPts val="0"/>
                        </a:spcAft>
                      </a:pPr>
                      <a:r>
                        <a:rPr lang="en-US" sz="2400" i="1" kern="1200" dirty="0">
                          <a:solidFill>
                            <a:schemeClr val="tx1"/>
                          </a:solidFill>
                          <a:latin typeface="+mn-lt"/>
                          <a:ea typeface="+mn-ea"/>
                          <a:cs typeface="+mn-cs"/>
                        </a:rPr>
                        <a:t>v</a:t>
                      </a:r>
                      <a:r>
                        <a:rPr lang="en-US" sz="2400" kern="1200" dirty="0">
                          <a:solidFill>
                            <a:schemeClr val="tx1"/>
                          </a:solidFill>
                          <a:latin typeface="+mn-lt"/>
                          <a:ea typeface="+mn-ea"/>
                          <a:cs typeface="+mn-cs"/>
                        </a:rPr>
                        <a:t>-</a:t>
                      </a:r>
                      <a:r>
                        <a:rPr lang="en-US" sz="2400" i="1" kern="1200" dirty="0">
                          <a:solidFill>
                            <a:schemeClr val="tx1"/>
                          </a:solidFill>
                          <a:latin typeface="+mn-lt"/>
                          <a:ea typeface="+mn-ea"/>
                          <a:cs typeface="+mn-cs"/>
                        </a:rPr>
                        <a:t>t</a:t>
                      </a:r>
                      <a:endParaRPr lang="zh-CN" altLang="en-US" sz="2400" i="1" kern="1200" dirty="0">
                        <a:solidFill>
                          <a:schemeClr val="tx1"/>
                        </a:solidFill>
                        <a:latin typeface="+mn-lt"/>
                        <a:ea typeface="+mn-ea"/>
                        <a:cs typeface="+mn-cs"/>
                      </a:endParaRPr>
                    </a:p>
                    <a:p>
                      <a:pPr marL="0" algn="ctr" defTabSz="914400" rtl="0" eaLnBrk="1" latinLnBrk="0" hangingPunct="1">
                        <a:lnSpc>
                          <a:spcPct val="150000"/>
                        </a:lnSpc>
                        <a:spcAft>
                          <a:spcPts val="0"/>
                        </a:spcAft>
                      </a:pPr>
                      <a:r>
                        <a:rPr lang="zh-CN" altLang="en-US" sz="2400" kern="1200" dirty="0">
                          <a:solidFill>
                            <a:schemeClr val="tx1"/>
                          </a:solidFill>
                          <a:latin typeface="+mn-lt"/>
                          <a:ea typeface="+mn-ea"/>
                          <a:cs typeface="+mn-cs"/>
                        </a:rPr>
                        <a:t>图像</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50000"/>
                        </a:lnSpc>
                        <a:spcAft>
                          <a:spcPts val="0"/>
                        </a:spcAft>
                      </a:pPr>
                      <a:endParaRPr lang="en-US" sz="2400" kern="1200" dirty="0">
                        <a:solidFill>
                          <a:schemeClr val="tx1"/>
                        </a:solidFill>
                        <a:latin typeface="+mn-lt"/>
                        <a:ea typeface="+mn-ea"/>
                        <a:cs typeface="+mn-cs"/>
                      </a:endParaRPr>
                    </a:p>
                    <a:p>
                      <a:pPr marL="0" algn="ctr" defTabSz="914400" rtl="0" eaLnBrk="1" latinLnBrk="0" hangingPunct="1">
                        <a:lnSpc>
                          <a:spcPct val="150000"/>
                        </a:lnSpc>
                        <a:spcAft>
                          <a:spcPts val="0"/>
                        </a:spcAft>
                      </a:pPr>
                      <a:endParaRPr lang="en-US" sz="2400" kern="1200" dirty="0">
                        <a:solidFill>
                          <a:schemeClr val="tx1"/>
                        </a:solidFill>
                        <a:latin typeface="+mn-lt"/>
                        <a:ea typeface="+mn-ea"/>
                        <a:cs typeface="+mn-cs"/>
                      </a:endParaRPr>
                    </a:p>
                    <a:p>
                      <a:pPr marL="0" algn="ctr" defTabSz="914400" rtl="0" eaLnBrk="1" latinLnBrk="0" hangingPunct="1">
                        <a:lnSpc>
                          <a:spcPct val="150000"/>
                        </a:lnSpc>
                        <a:spcAft>
                          <a:spcPts val="0"/>
                        </a:spcAft>
                      </a:pPr>
                      <a:endParaRPr lang="en-US" sz="2400" kern="1200" dirty="0">
                        <a:solidFill>
                          <a:schemeClr val="tx1"/>
                        </a:solidFill>
                        <a:latin typeface="+mn-lt"/>
                        <a:ea typeface="+mn-ea"/>
                        <a:cs typeface="+mn-cs"/>
                      </a:endParaRPr>
                    </a:p>
                    <a:p>
                      <a:pPr marL="0" algn="ctr" defTabSz="914400" rtl="0" eaLnBrk="1" latinLnBrk="0" hangingPunct="1">
                        <a:lnSpc>
                          <a:spcPct val="150000"/>
                        </a:lnSpc>
                        <a:spcAft>
                          <a:spcPts val="0"/>
                        </a:spcAft>
                      </a:pPr>
                      <a:endParaRPr lang="en-US" sz="2400" kern="1200" dirty="0">
                        <a:solidFill>
                          <a:schemeClr val="tx1"/>
                        </a:solidFill>
                        <a:latin typeface="+mn-lt"/>
                        <a:ea typeface="+mn-ea"/>
                        <a:cs typeface="+mn-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50000"/>
                        </a:lnSpc>
                        <a:spcAft>
                          <a:spcPts val="0"/>
                        </a:spcAft>
                      </a:pPr>
                      <a:endParaRPr lang="en-US" sz="2400" kern="1200" dirty="0">
                        <a:solidFill>
                          <a:schemeClr val="tx1"/>
                        </a:solidFill>
                        <a:latin typeface="+mn-lt"/>
                        <a:ea typeface="+mn-ea"/>
                        <a:cs typeface="+mn-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50000"/>
                        </a:lnSpc>
                        <a:spcAft>
                          <a:spcPts val="0"/>
                        </a:spcAft>
                      </a:pPr>
                      <a:endParaRPr lang="en-US" sz="2400" kern="1200" dirty="0">
                        <a:solidFill>
                          <a:schemeClr val="tx1"/>
                        </a:solidFill>
                        <a:latin typeface="+mn-lt"/>
                        <a:ea typeface="+mn-ea"/>
                        <a:cs typeface="+mn-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762408948"/>
                  </a:ext>
                </a:extLst>
              </a:tr>
              <a:tr h="0">
                <a:tc>
                  <a:txBody>
                    <a:bodyPr/>
                    <a:lstStyle/>
                    <a:p>
                      <a:pPr marL="0" algn="ctr" defTabSz="914400" rtl="0" eaLnBrk="1" latinLnBrk="0" hangingPunct="1">
                        <a:lnSpc>
                          <a:spcPct val="150000"/>
                        </a:lnSpc>
                        <a:spcAft>
                          <a:spcPts val="0"/>
                        </a:spcAft>
                      </a:pPr>
                      <a:r>
                        <a:rPr lang="zh-CN" altLang="en-US" sz="2400" kern="1200">
                          <a:solidFill>
                            <a:schemeClr val="tx1"/>
                          </a:solidFill>
                          <a:latin typeface="+mn-lt"/>
                          <a:ea typeface="+mn-ea"/>
                          <a:cs typeface="+mn-cs"/>
                        </a:rPr>
                        <a:t>平衡移</a:t>
                      </a:r>
                    </a:p>
                    <a:p>
                      <a:pPr marL="0" algn="ctr" defTabSz="914400" rtl="0" eaLnBrk="1" latinLnBrk="0" hangingPunct="1">
                        <a:lnSpc>
                          <a:spcPct val="150000"/>
                        </a:lnSpc>
                        <a:spcAft>
                          <a:spcPts val="0"/>
                        </a:spcAft>
                      </a:pPr>
                      <a:r>
                        <a:rPr lang="zh-CN" altLang="en-US" sz="2400" kern="1200">
                          <a:solidFill>
                            <a:schemeClr val="tx1"/>
                          </a:solidFill>
                          <a:latin typeface="+mn-lt"/>
                          <a:ea typeface="+mn-ea"/>
                          <a:cs typeface="+mn-cs"/>
                        </a:rPr>
                        <a:t>动方向</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50000"/>
                        </a:lnSpc>
                        <a:spcAft>
                          <a:spcPts val="0"/>
                        </a:spcAft>
                      </a:pPr>
                      <a:r>
                        <a:rPr lang="zh-CN" altLang="en-US" sz="2400" kern="1200">
                          <a:solidFill>
                            <a:schemeClr val="tx1"/>
                          </a:solidFill>
                          <a:latin typeface="+mn-lt"/>
                          <a:ea typeface="+mn-ea"/>
                          <a:cs typeface="+mn-cs"/>
                        </a:rPr>
                        <a:t>逆反应方向</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50000"/>
                        </a:lnSpc>
                        <a:spcAft>
                          <a:spcPts val="0"/>
                        </a:spcAft>
                      </a:pPr>
                      <a:r>
                        <a:rPr lang="zh-CN" altLang="en-US" sz="2400" kern="1200" dirty="0">
                          <a:solidFill>
                            <a:schemeClr val="tx1"/>
                          </a:solidFill>
                          <a:latin typeface="+mn-lt"/>
                          <a:ea typeface="+mn-ea"/>
                          <a:cs typeface="+mn-cs"/>
                        </a:rPr>
                        <a:t>正反应方向</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50000"/>
                        </a:lnSpc>
                        <a:spcAft>
                          <a:spcPts val="0"/>
                        </a:spcAft>
                      </a:pPr>
                      <a:r>
                        <a:rPr lang="zh-CN" altLang="en-US" sz="2400" kern="1200" dirty="0">
                          <a:solidFill>
                            <a:schemeClr val="tx1"/>
                          </a:solidFill>
                          <a:latin typeface="+mn-lt"/>
                          <a:ea typeface="+mn-ea"/>
                          <a:cs typeface="+mn-cs"/>
                        </a:rPr>
                        <a:t>不移动</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6735596"/>
                  </a:ext>
                </a:extLst>
              </a:tr>
            </a:tbl>
          </a:graphicData>
        </a:graphic>
      </p:graphicFrame>
      <p:pic>
        <p:nvPicPr>
          <p:cNvPr id="38915" name="VV10.jpg">
            <a:extLst>
              <a:ext uri="{FF2B5EF4-FFF2-40B4-BE49-F238E27FC236}">
                <a16:creationId xmlns="" xmlns:a16="http://schemas.microsoft.com/office/drawing/2014/main" id="{5BB2C75A-9AC0-48DE-968A-877E00B96E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853" y="2318532"/>
            <a:ext cx="1547150" cy="1594033"/>
          </a:xfrm>
          <a:prstGeom prst="rect">
            <a:avLst/>
          </a:prstGeom>
          <a:noFill/>
          <a:extLst>
            <a:ext uri="{909E8E84-426E-40DD-AFC4-6F175D3DCCD1}">
              <a14:hiddenFill xmlns:a14="http://schemas.microsoft.com/office/drawing/2010/main">
                <a:solidFill>
                  <a:srgbClr val="FFFFFF"/>
                </a:solidFill>
              </a14:hiddenFill>
            </a:ext>
          </a:extLst>
        </p:spPr>
      </p:pic>
      <p:pic>
        <p:nvPicPr>
          <p:cNvPr id="38914" name="VV11.jpg">
            <a:extLst>
              <a:ext uri="{FF2B5EF4-FFF2-40B4-BE49-F238E27FC236}">
                <a16:creationId xmlns="" xmlns:a16="http://schemas.microsoft.com/office/drawing/2014/main" id="{4EBDD510-10C2-4A77-B491-172ADA9CB7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0337" y="2259927"/>
            <a:ext cx="1547149" cy="1711241"/>
          </a:xfrm>
          <a:prstGeom prst="rect">
            <a:avLst/>
          </a:prstGeom>
          <a:noFill/>
          <a:extLst>
            <a:ext uri="{909E8E84-426E-40DD-AFC4-6F175D3DCCD1}">
              <a14:hiddenFill xmlns:a14="http://schemas.microsoft.com/office/drawing/2010/main">
                <a:solidFill>
                  <a:srgbClr val="FFFFFF"/>
                </a:solidFill>
              </a14:hiddenFill>
            </a:ext>
          </a:extLst>
        </p:spPr>
      </p:pic>
      <p:pic>
        <p:nvPicPr>
          <p:cNvPr id="38913" name="VV12.jpg">
            <a:extLst>
              <a:ext uri="{FF2B5EF4-FFF2-40B4-BE49-F238E27FC236}">
                <a16:creationId xmlns="" xmlns:a16="http://schemas.microsoft.com/office/drawing/2014/main" id="{DF74562C-6C53-4B26-8609-A0D5D31604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61059" y="2236485"/>
            <a:ext cx="1851891" cy="1734683"/>
          </a:xfrm>
          <a:prstGeom prst="rect">
            <a:avLst/>
          </a:prstGeom>
          <a:noFill/>
          <a:extLst>
            <a:ext uri="{909E8E84-426E-40DD-AFC4-6F175D3DCCD1}">
              <a14:hiddenFill xmlns:a14="http://schemas.microsoft.com/office/drawing/2010/main">
                <a:solidFill>
                  <a:srgbClr val="FFFFFF"/>
                </a:solidFill>
              </a14:hiddenFill>
            </a:ext>
          </a:extLst>
        </p:spPr>
      </p:pic>
      <p:sp>
        <p:nvSpPr>
          <p:cNvPr id="10" name="矩形 9">
            <a:extLst>
              <a:ext uri="{FF2B5EF4-FFF2-40B4-BE49-F238E27FC236}">
                <a16:creationId xmlns="" xmlns:a16="http://schemas.microsoft.com/office/drawing/2014/main" id="{F88D8A95-69A0-427C-B87A-22D87A2AFA7C}"/>
              </a:ext>
            </a:extLst>
          </p:cNvPr>
          <p:cNvSpPr/>
          <p:nvPr/>
        </p:nvSpPr>
        <p:spPr>
          <a:xfrm>
            <a:off x="8214360" y="0"/>
            <a:ext cx="299859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专题十六　化学反应速率与化学平衡</a:t>
            </a:r>
          </a:p>
        </p:txBody>
      </p:sp>
      <p:sp>
        <p:nvSpPr>
          <p:cNvPr id="8" name="矩形 7">
            <a:extLst>
              <a:ext uri="{FF2B5EF4-FFF2-40B4-BE49-F238E27FC236}">
                <a16:creationId xmlns="" xmlns:a16="http://schemas.microsoft.com/office/drawing/2014/main" id="{F63CDA39-AC77-4F09-87D8-6EC7B1D06864}"/>
              </a:ext>
            </a:extLst>
          </p:cNvPr>
          <p:cNvSpPr/>
          <p:nvPr/>
        </p:nvSpPr>
        <p:spPr>
          <a:xfrm>
            <a:off x="10764144" y="664419"/>
            <a:ext cx="1415772" cy="461665"/>
          </a:xfrm>
          <a:prstGeom prst="rect">
            <a:avLst/>
          </a:prstGeom>
        </p:spPr>
        <p:txBody>
          <a:bodyPr wrap="none">
            <a:spAutoFit/>
          </a:bodyPr>
          <a:lstStyle/>
          <a:p>
            <a:r>
              <a:rPr lang="zh-CN" altLang="en-US" sz="2400" dirty="0"/>
              <a:t>（</a:t>
            </a:r>
            <a:r>
              <a:rPr lang="zh-CN" altLang="en-US" sz="2400" dirty="0" smtClean="0"/>
              <a:t>续表</a:t>
            </a:r>
            <a:r>
              <a:rPr lang="zh-CN" altLang="en-US" sz="2400" dirty="0"/>
              <a:t>）</a:t>
            </a:r>
          </a:p>
        </p:txBody>
      </p:sp>
    </p:spTree>
    <p:extLst>
      <p:ext uri="{BB962C8B-B14F-4D97-AF65-F5344CB8AC3E}">
        <p14:creationId xmlns:p14="http://schemas.microsoft.com/office/powerpoint/2010/main" val="183091045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矩形 17">
            <a:extLst>
              <a:ext uri="{FF2B5EF4-FFF2-40B4-BE49-F238E27FC236}">
                <a16:creationId xmlns="" xmlns:a16="http://schemas.microsoft.com/office/drawing/2014/main" id="{6257AC32-1BFC-477B-AC73-48949739AC27}"/>
              </a:ext>
            </a:extLst>
          </p:cNvPr>
          <p:cNvSpPr/>
          <p:nvPr/>
        </p:nvSpPr>
        <p:spPr>
          <a:xfrm>
            <a:off x="282449" y="295440"/>
            <a:ext cx="11627102" cy="1308563"/>
          </a:xfrm>
          <a:prstGeom prst="rect">
            <a:avLst/>
          </a:prstGeom>
        </p:spPr>
        <p:txBody>
          <a:bodyPr wrap="square">
            <a:spAutoFit/>
          </a:bodyPr>
          <a:lstStyle/>
          <a:p>
            <a:pPr>
              <a:lnSpc>
                <a:spcPct val="150000"/>
              </a:lnSpc>
            </a:pPr>
            <a:r>
              <a:rPr lang="en-US" altLang="zh-CN" sz="2800" dirty="0">
                <a:solidFill>
                  <a:srgbClr val="000000"/>
                </a:solidFill>
                <a:cs typeface="Times New Roman" panose="02020603050405020304" pitchFamily="18" charset="0"/>
              </a:rPr>
              <a:t>(4)</a:t>
            </a:r>
            <a:r>
              <a:rPr lang="zh-CN" altLang="zh-CN" sz="2800" dirty="0">
                <a:solidFill>
                  <a:srgbClr val="000000"/>
                </a:solidFill>
                <a:cs typeface="Times New Roman" panose="02020603050405020304" pitchFamily="18" charset="0"/>
              </a:rPr>
              <a:t>含量</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时间</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温度</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压强</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图</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常见形式有如下几种</a:t>
            </a:r>
            <a:r>
              <a:rPr lang="en-US" altLang="zh-CN" sz="2800" dirty="0">
                <a:solidFill>
                  <a:srgbClr val="000000"/>
                </a:solidFill>
                <a:cs typeface="Times New Roman" panose="02020603050405020304" pitchFamily="18" charset="0"/>
              </a:rPr>
              <a:t>(C%</a:t>
            </a:r>
            <a:r>
              <a:rPr lang="zh-CN" altLang="zh-CN" sz="2800" dirty="0">
                <a:solidFill>
                  <a:srgbClr val="000000"/>
                </a:solidFill>
                <a:cs typeface="Times New Roman" panose="02020603050405020304" pitchFamily="18" charset="0"/>
              </a:rPr>
              <a:t>指某生成物的质量分数</a:t>
            </a:r>
            <a:r>
              <a:rPr lang="en-US" altLang="zh-CN" sz="2800" dirty="0">
                <a:solidFill>
                  <a:srgbClr val="000000"/>
                </a:solidFill>
                <a:cs typeface="Times New Roman" panose="02020603050405020304" pitchFamily="18" charset="0"/>
              </a:rPr>
              <a:t>;B%</a:t>
            </a:r>
            <a:r>
              <a:rPr lang="zh-CN" altLang="zh-CN" sz="2800" dirty="0">
                <a:solidFill>
                  <a:srgbClr val="000000"/>
                </a:solidFill>
                <a:cs typeface="Times New Roman" panose="02020603050405020304" pitchFamily="18" charset="0"/>
              </a:rPr>
              <a:t>指某反应物的质量分数</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a:t>
            </a:r>
          </a:p>
        </p:txBody>
      </p:sp>
      <p:pic>
        <p:nvPicPr>
          <p:cNvPr id="17" name="LL12.jpg" descr="id:2147527992;FounderCES">
            <a:extLst>
              <a:ext uri="{FF2B5EF4-FFF2-40B4-BE49-F238E27FC236}">
                <a16:creationId xmlns="" xmlns:a16="http://schemas.microsoft.com/office/drawing/2014/main" id="{7D251480-C613-4EC3-907C-31BB27510F38}"/>
              </a:ext>
            </a:extLst>
          </p:cNvPr>
          <p:cNvPicPr/>
          <p:nvPr/>
        </p:nvPicPr>
        <p:blipFill>
          <a:blip r:embed="rId2"/>
          <a:stretch>
            <a:fillRect/>
          </a:stretch>
        </p:blipFill>
        <p:spPr>
          <a:xfrm>
            <a:off x="716685" y="2289945"/>
            <a:ext cx="4066679" cy="2049826"/>
          </a:xfrm>
          <a:prstGeom prst="rect">
            <a:avLst/>
          </a:prstGeom>
        </p:spPr>
      </p:pic>
      <p:pic>
        <p:nvPicPr>
          <p:cNvPr id="20" name="LL13.jpg" descr="id:2147527999;FounderCES">
            <a:extLst>
              <a:ext uri="{FF2B5EF4-FFF2-40B4-BE49-F238E27FC236}">
                <a16:creationId xmlns="" xmlns:a16="http://schemas.microsoft.com/office/drawing/2014/main" id="{8B1BAAF5-4688-4FD9-918B-775AC8937415}"/>
              </a:ext>
            </a:extLst>
          </p:cNvPr>
          <p:cNvPicPr/>
          <p:nvPr/>
        </p:nvPicPr>
        <p:blipFill>
          <a:blip r:embed="rId3"/>
          <a:stretch>
            <a:fillRect/>
          </a:stretch>
        </p:blipFill>
        <p:spPr>
          <a:xfrm>
            <a:off x="6396453" y="2426985"/>
            <a:ext cx="4183916" cy="2004030"/>
          </a:xfrm>
          <a:prstGeom prst="rect">
            <a:avLst/>
          </a:prstGeom>
        </p:spPr>
      </p:pic>
      <p:sp>
        <p:nvSpPr>
          <p:cNvPr id="2" name="矩形 1">
            <a:extLst>
              <a:ext uri="{FF2B5EF4-FFF2-40B4-BE49-F238E27FC236}">
                <a16:creationId xmlns="" xmlns:a16="http://schemas.microsoft.com/office/drawing/2014/main" id="{31E14110-C438-4686-A225-A1CF9C4C67F5}"/>
              </a:ext>
            </a:extLst>
          </p:cNvPr>
          <p:cNvSpPr/>
          <p:nvPr/>
        </p:nvSpPr>
        <p:spPr>
          <a:xfrm>
            <a:off x="2607570" y="4478048"/>
            <a:ext cx="723275" cy="662233"/>
          </a:xfrm>
          <a:prstGeom prst="rect">
            <a:avLst/>
          </a:prstGeom>
        </p:spPr>
        <p:txBody>
          <a:bodyPr wrap="none">
            <a:spAutoFit/>
          </a:bodyPr>
          <a:lstStyle/>
          <a:p>
            <a:pPr>
              <a:lnSpc>
                <a:spcPct val="150000"/>
              </a:lnSpc>
            </a:pPr>
            <a:r>
              <a:rPr lang="zh-CN" altLang="zh-CN" sz="2800" dirty="0">
                <a:solidFill>
                  <a:srgbClr val="000000"/>
                </a:solidFill>
                <a:cs typeface="Times New Roman" panose="02020603050405020304" pitchFamily="18" charset="0"/>
              </a:rPr>
              <a:t>图</a:t>
            </a:r>
            <a:r>
              <a:rPr lang="en-US" altLang="zh-CN" sz="2800" dirty="0">
                <a:solidFill>
                  <a:srgbClr val="000000"/>
                </a:solidFill>
                <a:cs typeface="Times New Roman" panose="02020603050405020304" pitchFamily="18" charset="0"/>
              </a:rPr>
              <a:t>3</a:t>
            </a:r>
            <a:endParaRPr lang="zh-CN" altLang="en-US" sz="2800" dirty="0">
              <a:solidFill>
                <a:srgbClr val="000000"/>
              </a:solidFill>
              <a:cs typeface="Times New Roman" panose="02020603050405020304" pitchFamily="18" charset="0"/>
            </a:endParaRPr>
          </a:p>
        </p:txBody>
      </p:sp>
      <p:sp>
        <p:nvSpPr>
          <p:cNvPr id="21" name="矩形 20">
            <a:extLst>
              <a:ext uri="{FF2B5EF4-FFF2-40B4-BE49-F238E27FC236}">
                <a16:creationId xmlns="" xmlns:a16="http://schemas.microsoft.com/office/drawing/2014/main" id="{AB4A2C2E-AA74-49A3-B046-11FDB2C0B30C}"/>
              </a:ext>
            </a:extLst>
          </p:cNvPr>
          <p:cNvSpPr/>
          <p:nvPr/>
        </p:nvSpPr>
        <p:spPr>
          <a:xfrm>
            <a:off x="8195570" y="4478048"/>
            <a:ext cx="723275" cy="662233"/>
          </a:xfrm>
          <a:prstGeom prst="rect">
            <a:avLst/>
          </a:prstGeom>
        </p:spPr>
        <p:txBody>
          <a:bodyPr wrap="none">
            <a:spAutoFit/>
          </a:bodyPr>
          <a:lstStyle/>
          <a:p>
            <a:pPr>
              <a:lnSpc>
                <a:spcPct val="150000"/>
              </a:lnSpc>
            </a:pPr>
            <a:r>
              <a:rPr lang="zh-CN" altLang="zh-CN" sz="2800" dirty="0">
                <a:solidFill>
                  <a:srgbClr val="000000"/>
                </a:solidFill>
                <a:cs typeface="Times New Roman" panose="02020603050405020304" pitchFamily="18" charset="0"/>
              </a:rPr>
              <a:t>图</a:t>
            </a:r>
            <a:r>
              <a:rPr lang="en-US" altLang="zh-CN" sz="2800" dirty="0">
                <a:solidFill>
                  <a:srgbClr val="000000"/>
                </a:solidFill>
                <a:cs typeface="Times New Roman" panose="02020603050405020304" pitchFamily="18" charset="0"/>
              </a:rPr>
              <a:t>4</a:t>
            </a:r>
            <a:endParaRPr lang="zh-CN" altLang="en-US" sz="2800" dirty="0">
              <a:solidFill>
                <a:srgbClr val="000000"/>
              </a:solidFill>
              <a:cs typeface="Times New Roman" panose="02020603050405020304" pitchFamily="18" charset="0"/>
            </a:endParaRPr>
          </a:p>
        </p:txBody>
      </p:sp>
      <p:sp>
        <p:nvSpPr>
          <p:cNvPr id="22" name="矩形 21">
            <a:extLst>
              <a:ext uri="{FF2B5EF4-FFF2-40B4-BE49-F238E27FC236}">
                <a16:creationId xmlns="" xmlns:a16="http://schemas.microsoft.com/office/drawing/2014/main" id="{0DAA26CA-6632-4402-B73A-DA2F5A6D01D9}"/>
              </a:ext>
            </a:extLst>
          </p:cNvPr>
          <p:cNvSpPr/>
          <p:nvPr/>
        </p:nvSpPr>
        <p:spPr>
          <a:xfrm>
            <a:off x="8214360" y="0"/>
            <a:ext cx="299859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专题十六　化学反应速率与化学平衡</a:t>
            </a:r>
          </a:p>
        </p:txBody>
      </p:sp>
    </p:spTree>
    <p:extLst>
      <p:ext uri="{BB962C8B-B14F-4D97-AF65-F5344CB8AC3E}">
        <p14:creationId xmlns:p14="http://schemas.microsoft.com/office/powerpoint/2010/main" val="254292265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矩形 1">
            <a:extLst>
              <a:ext uri="{FF2B5EF4-FFF2-40B4-BE49-F238E27FC236}">
                <a16:creationId xmlns="" xmlns:a16="http://schemas.microsoft.com/office/drawing/2014/main" id="{31E14110-C438-4686-A225-A1CF9C4C67F5}"/>
              </a:ext>
            </a:extLst>
          </p:cNvPr>
          <p:cNvSpPr/>
          <p:nvPr/>
        </p:nvSpPr>
        <p:spPr>
          <a:xfrm>
            <a:off x="3072027" y="3429000"/>
            <a:ext cx="723275" cy="662233"/>
          </a:xfrm>
          <a:prstGeom prst="rect">
            <a:avLst/>
          </a:prstGeom>
        </p:spPr>
        <p:txBody>
          <a:bodyPr wrap="none">
            <a:spAutoFit/>
          </a:bodyPr>
          <a:lstStyle/>
          <a:p>
            <a:pPr>
              <a:lnSpc>
                <a:spcPct val="150000"/>
              </a:lnSpc>
            </a:pPr>
            <a:r>
              <a:rPr lang="zh-CN" altLang="zh-CN" sz="2800" dirty="0">
                <a:solidFill>
                  <a:srgbClr val="000000"/>
                </a:solidFill>
                <a:cs typeface="Times New Roman" panose="02020603050405020304" pitchFamily="18" charset="0"/>
              </a:rPr>
              <a:t>图</a:t>
            </a:r>
            <a:r>
              <a:rPr lang="en-US" altLang="zh-CN" sz="2800" dirty="0">
                <a:solidFill>
                  <a:srgbClr val="000000"/>
                </a:solidFill>
                <a:cs typeface="Times New Roman" panose="02020603050405020304" pitchFamily="18" charset="0"/>
              </a:rPr>
              <a:t>5</a:t>
            </a:r>
            <a:endParaRPr lang="zh-CN" altLang="en-US" sz="2800" dirty="0">
              <a:solidFill>
                <a:srgbClr val="000000"/>
              </a:solidFill>
              <a:cs typeface="Times New Roman" panose="02020603050405020304" pitchFamily="18" charset="0"/>
            </a:endParaRPr>
          </a:p>
        </p:txBody>
      </p:sp>
      <p:sp>
        <p:nvSpPr>
          <p:cNvPr id="21" name="矩形 20">
            <a:extLst>
              <a:ext uri="{FF2B5EF4-FFF2-40B4-BE49-F238E27FC236}">
                <a16:creationId xmlns="" xmlns:a16="http://schemas.microsoft.com/office/drawing/2014/main" id="{AB4A2C2E-AA74-49A3-B046-11FDB2C0B30C}"/>
              </a:ext>
            </a:extLst>
          </p:cNvPr>
          <p:cNvSpPr/>
          <p:nvPr/>
        </p:nvSpPr>
        <p:spPr>
          <a:xfrm>
            <a:off x="8689056" y="3316905"/>
            <a:ext cx="723275" cy="662233"/>
          </a:xfrm>
          <a:prstGeom prst="rect">
            <a:avLst/>
          </a:prstGeom>
        </p:spPr>
        <p:txBody>
          <a:bodyPr wrap="none">
            <a:spAutoFit/>
          </a:bodyPr>
          <a:lstStyle/>
          <a:p>
            <a:pPr>
              <a:lnSpc>
                <a:spcPct val="150000"/>
              </a:lnSpc>
            </a:pPr>
            <a:r>
              <a:rPr lang="zh-CN" altLang="zh-CN" sz="2800" dirty="0">
                <a:solidFill>
                  <a:srgbClr val="000000"/>
                </a:solidFill>
                <a:cs typeface="Times New Roman" panose="02020603050405020304" pitchFamily="18" charset="0"/>
              </a:rPr>
              <a:t>图</a:t>
            </a:r>
            <a:r>
              <a:rPr lang="en-US" altLang="zh-CN" sz="2800" dirty="0">
                <a:solidFill>
                  <a:srgbClr val="000000"/>
                </a:solidFill>
                <a:cs typeface="Times New Roman" panose="02020603050405020304" pitchFamily="18" charset="0"/>
              </a:rPr>
              <a:t>6</a:t>
            </a:r>
            <a:endParaRPr lang="zh-CN" altLang="en-US" sz="2800" dirty="0">
              <a:solidFill>
                <a:srgbClr val="000000"/>
              </a:solidFill>
              <a:cs typeface="Times New Roman" panose="02020603050405020304" pitchFamily="18" charset="0"/>
            </a:endParaRPr>
          </a:p>
        </p:txBody>
      </p:sp>
      <p:pic>
        <p:nvPicPr>
          <p:cNvPr id="15" name="LL14.jpg" descr="id:2147528006;FounderCES">
            <a:extLst>
              <a:ext uri="{FF2B5EF4-FFF2-40B4-BE49-F238E27FC236}">
                <a16:creationId xmlns="" xmlns:a16="http://schemas.microsoft.com/office/drawing/2014/main" id="{B81282C3-2FB6-4CC7-A43E-1370825D8982}"/>
              </a:ext>
            </a:extLst>
          </p:cNvPr>
          <p:cNvPicPr/>
          <p:nvPr/>
        </p:nvPicPr>
        <p:blipFill>
          <a:blip r:embed="rId2"/>
          <a:stretch>
            <a:fillRect/>
          </a:stretch>
        </p:blipFill>
        <p:spPr>
          <a:xfrm>
            <a:off x="1394083" y="1094240"/>
            <a:ext cx="4228162" cy="2040845"/>
          </a:xfrm>
          <a:prstGeom prst="rect">
            <a:avLst/>
          </a:prstGeom>
        </p:spPr>
      </p:pic>
      <p:pic>
        <p:nvPicPr>
          <p:cNvPr id="16" name="LL15.jpg" descr="id:2147528013;FounderCES">
            <a:extLst>
              <a:ext uri="{FF2B5EF4-FFF2-40B4-BE49-F238E27FC236}">
                <a16:creationId xmlns="" xmlns:a16="http://schemas.microsoft.com/office/drawing/2014/main" id="{81E27A01-2750-4E9A-B69E-988DA3A02D26}"/>
              </a:ext>
            </a:extLst>
          </p:cNvPr>
          <p:cNvPicPr/>
          <p:nvPr/>
        </p:nvPicPr>
        <p:blipFill>
          <a:blip r:embed="rId3"/>
          <a:stretch>
            <a:fillRect/>
          </a:stretch>
        </p:blipFill>
        <p:spPr>
          <a:xfrm>
            <a:off x="6642120" y="1015546"/>
            <a:ext cx="4339480" cy="2167787"/>
          </a:xfrm>
          <a:prstGeom prst="rect">
            <a:avLst/>
          </a:prstGeom>
        </p:spPr>
      </p:pic>
      <p:pic>
        <p:nvPicPr>
          <p:cNvPr id="19" name="LL16.jpg" descr="id:2147528020;FounderCES">
            <a:extLst>
              <a:ext uri="{FF2B5EF4-FFF2-40B4-BE49-F238E27FC236}">
                <a16:creationId xmlns="" xmlns:a16="http://schemas.microsoft.com/office/drawing/2014/main" id="{199CEB48-4097-4933-BFF5-54C965F54759}"/>
              </a:ext>
            </a:extLst>
          </p:cNvPr>
          <p:cNvPicPr/>
          <p:nvPr/>
        </p:nvPicPr>
        <p:blipFill>
          <a:blip r:embed="rId4"/>
          <a:stretch>
            <a:fillRect/>
          </a:stretch>
        </p:blipFill>
        <p:spPr>
          <a:xfrm>
            <a:off x="1223918" y="4347164"/>
            <a:ext cx="4434178" cy="2082664"/>
          </a:xfrm>
          <a:prstGeom prst="rect">
            <a:avLst/>
          </a:prstGeom>
        </p:spPr>
      </p:pic>
      <p:sp>
        <p:nvSpPr>
          <p:cNvPr id="22" name="矩形 21">
            <a:extLst>
              <a:ext uri="{FF2B5EF4-FFF2-40B4-BE49-F238E27FC236}">
                <a16:creationId xmlns="" xmlns:a16="http://schemas.microsoft.com/office/drawing/2014/main" id="{2040EF69-89B5-4EB5-95D0-E8F9B9164EB0}"/>
              </a:ext>
            </a:extLst>
          </p:cNvPr>
          <p:cNvSpPr/>
          <p:nvPr/>
        </p:nvSpPr>
        <p:spPr>
          <a:xfrm>
            <a:off x="6096000" y="5765800"/>
            <a:ext cx="723275" cy="662233"/>
          </a:xfrm>
          <a:prstGeom prst="rect">
            <a:avLst/>
          </a:prstGeom>
        </p:spPr>
        <p:txBody>
          <a:bodyPr wrap="none">
            <a:spAutoFit/>
          </a:bodyPr>
          <a:lstStyle/>
          <a:p>
            <a:pPr>
              <a:lnSpc>
                <a:spcPct val="150000"/>
              </a:lnSpc>
            </a:pPr>
            <a:r>
              <a:rPr lang="zh-CN" altLang="zh-CN" sz="2800" dirty="0">
                <a:solidFill>
                  <a:srgbClr val="000000"/>
                </a:solidFill>
                <a:cs typeface="Times New Roman" panose="02020603050405020304" pitchFamily="18" charset="0"/>
              </a:rPr>
              <a:t>图</a:t>
            </a:r>
            <a:r>
              <a:rPr lang="en-US" altLang="zh-CN" sz="2800" dirty="0">
                <a:solidFill>
                  <a:srgbClr val="000000"/>
                </a:solidFill>
                <a:cs typeface="Times New Roman" panose="02020603050405020304" pitchFamily="18" charset="0"/>
              </a:rPr>
              <a:t>7</a:t>
            </a:r>
            <a:endParaRPr lang="zh-CN" altLang="en-US" sz="2800" dirty="0">
              <a:solidFill>
                <a:srgbClr val="000000"/>
              </a:solidFill>
              <a:cs typeface="Times New Roman" panose="02020603050405020304" pitchFamily="18" charset="0"/>
            </a:endParaRPr>
          </a:p>
        </p:txBody>
      </p:sp>
      <p:sp>
        <p:nvSpPr>
          <p:cNvPr id="23" name="矩形 22">
            <a:extLst>
              <a:ext uri="{FF2B5EF4-FFF2-40B4-BE49-F238E27FC236}">
                <a16:creationId xmlns="" xmlns:a16="http://schemas.microsoft.com/office/drawing/2014/main" id="{28E60346-C183-4B30-A444-34166F58E523}"/>
              </a:ext>
            </a:extLst>
          </p:cNvPr>
          <p:cNvSpPr/>
          <p:nvPr/>
        </p:nvSpPr>
        <p:spPr>
          <a:xfrm>
            <a:off x="8214360" y="0"/>
            <a:ext cx="299859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专题十六　化学反应速率与化学平衡</a:t>
            </a:r>
          </a:p>
        </p:txBody>
      </p:sp>
    </p:spTree>
    <p:extLst>
      <p:ext uri="{BB962C8B-B14F-4D97-AF65-F5344CB8AC3E}">
        <p14:creationId xmlns:p14="http://schemas.microsoft.com/office/powerpoint/2010/main" val="283363216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矩形 17">
            <a:extLst>
              <a:ext uri="{FF2B5EF4-FFF2-40B4-BE49-F238E27FC236}">
                <a16:creationId xmlns="" xmlns:a16="http://schemas.microsoft.com/office/drawing/2014/main" id="{6257AC32-1BFC-477B-AC73-48949739AC27}"/>
              </a:ext>
            </a:extLst>
          </p:cNvPr>
          <p:cNvSpPr/>
          <p:nvPr/>
        </p:nvSpPr>
        <p:spPr>
          <a:xfrm>
            <a:off x="282449" y="295440"/>
            <a:ext cx="11627102" cy="1384995"/>
          </a:xfrm>
          <a:prstGeom prst="rect">
            <a:avLst/>
          </a:prstGeom>
        </p:spPr>
        <p:txBody>
          <a:bodyPr wrap="square">
            <a:spAutoFit/>
          </a:bodyPr>
          <a:lstStyle/>
          <a:p>
            <a:pPr>
              <a:lnSpc>
                <a:spcPct val="150000"/>
              </a:lnSpc>
            </a:pPr>
            <a:r>
              <a:rPr lang="en-US" altLang="zh-CN" sz="2800" dirty="0">
                <a:solidFill>
                  <a:srgbClr val="000000"/>
                </a:solidFill>
                <a:cs typeface="Times New Roman" panose="02020603050405020304" pitchFamily="18" charset="0"/>
              </a:rPr>
              <a:t>(5)</a:t>
            </a:r>
            <a:r>
              <a:rPr lang="zh-CN" altLang="zh-CN" sz="2800" dirty="0">
                <a:solidFill>
                  <a:srgbClr val="000000"/>
                </a:solidFill>
                <a:cs typeface="Times New Roman" panose="02020603050405020304" pitchFamily="18" charset="0"/>
              </a:rPr>
              <a:t>恒压</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温</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线</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如图</a:t>
            </a:r>
            <a:r>
              <a:rPr lang="en-US" altLang="zh-CN" sz="2800" dirty="0">
                <a:solidFill>
                  <a:srgbClr val="000000"/>
                </a:solidFill>
                <a:cs typeface="Times New Roman" panose="02020603050405020304" pitchFamily="18" charset="0"/>
              </a:rPr>
              <a:t>8</a:t>
            </a:r>
            <a:r>
              <a:rPr lang="zh-CN" altLang="zh-CN" sz="2800" dirty="0">
                <a:solidFill>
                  <a:srgbClr val="000000"/>
                </a:solidFill>
                <a:cs typeface="Times New Roman" panose="02020603050405020304" pitchFamily="18" charset="0"/>
              </a:rPr>
              <a:t>所示</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该类图像的纵轴为物质的平衡浓度</a:t>
            </a:r>
            <a:r>
              <a:rPr lang="en-US" altLang="zh-CN" sz="2800" dirty="0">
                <a:solidFill>
                  <a:srgbClr val="000000"/>
                </a:solidFill>
                <a:cs typeface="Times New Roman" panose="02020603050405020304" pitchFamily="18" charset="0"/>
              </a:rPr>
              <a:t>(</a:t>
            </a:r>
            <a:r>
              <a:rPr lang="en-US" altLang="zh-CN" sz="2800" i="1" dirty="0">
                <a:solidFill>
                  <a:srgbClr val="000000"/>
                </a:solidFill>
                <a:cs typeface="Times New Roman" panose="02020603050405020304" pitchFamily="18" charset="0"/>
              </a:rPr>
              <a:t>c</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或反应物的转化率</a:t>
            </a:r>
            <a:r>
              <a:rPr lang="en-US" altLang="zh-CN" sz="2800" dirty="0">
                <a:solidFill>
                  <a:srgbClr val="000000"/>
                </a:solidFill>
                <a:cs typeface="Times New Roman" panose="02020603050405020304" pitchFamily="18" charset="0"/>
              </a:rPr>
              <a:t>(</a:t>
            </a:r>
            <a:r>
              <a:rPr lang="en-US" altLang="zh-CN" sz="2800" i="1" dirty="0">
                <a:solidFill>
                  <a:srgbClr val="000000"/>
                </a:solidFill>
                <a:cs typeface="Times New Roman" panose="02020603050405020304" pitchFamily="18" charset="0"/>
              </a:rPr>
              <a:t>α</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横轴为温度</a:t>
            </a:r>
            <a:r>
              <a:rPr lang="en-US" altLang="zh-CN" sz="2800" dirty="0">
                <a:solidFill>
                  <a:srgbClr val="000000"/>
                </a:solidFill>
                <a:cs typeface="Times New Roman" panose="02020603050405020304" pitchFamily="18" charset="0"/>
              </a:rPr>
              <a:t>(</a:t>
            </a:r>
            <a:r>
              <a:rPr lang="en-US" altLang="zh-CN" sz="2800" i="1" dirty="0">
                <a:solidFill>
                  <a:srgbClr val="000000"/>
                </a:solidFill>
                <a:cs typeface="Times New Roman" panose="02020603050405020304" pitchFamily="18" charset="0"/>
              </a:rPr>
              <a:t>T</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或压强</a:t>
            </a:r>
            <a:r>
              <a:rPr lang="en-US" altLang="zh-CN" sz="2800" dirty="0">
                <a:solidFill>
                  <a:srgbClr val="000000"/>
                </a:solidFill>
                <a:cs typeface="Times New Roman" panose="02020603050405020304" pitchFamily="18" charset="0"/>
              </a:rPr>
              <a:t>(</a:t>
            </a:r>
            <a:r>
              <a:rPr lang="en-US" altLang="zh-CN" sz="2800" i="1" dirty="0">
                <a:solidFill>
                  <a:srgbClr val="000000"/>
                </a:solidFill>
                <a:cs typeface="Times New Roman" panose="02020603050405020304" pitchFamily="18" charset="0"/>
              </a:rPr>
              <a:t>p</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常见类型如下所示。</a:t>
            </a:r>
          </a:p>
        </p:txBody>
      </p:sp>
      <p:sp>
        <p:nvSpPr>
          <p:cNvPr id="2" name="矩形 1">
            <a:extLst>
              <a:ext uri="{FF2B5EF4-FFF2-40B4-BE49-F238E27FC236}">
                <a16:creationId xmlns="" xmlns:a16="http://schemas.microsoft.com/office/drawing/2014/main" id="{31E14110-C438-4686-A225-A1CF9C4C67F5}"/>
              </a:ext>
            </a:extLst>
          </p:cNvPr>
          <p:cNvSpPr/>
          <p:nvPr/>
        </p:nvSpPr>
        <p:spPr>
          <a:xfrm>
            <a:off x="5734362" y="4289363"/>
            <a:ext cx="723275" cy="662233"/>
          </a:xfrm>
          <a:prstGeom prst="rect">
            <a:avLst/>
          </a:prstGeom>
        </p:spPr>
        <p:txBody>
          <a:bodyPr wrap="none">
            <a:spAutoFit/>
          </a:bodyPr>
          <a:lstStyle/>
          <a:p>
            <a:pPr>
              <a:lnSpc>
                <a:spcPct val="150000"/>
              </a:lnSpc>
            </a:pPr>
            <a:r>
              <a:rPr lang="zh-CN" altLang="zh-CN" sz="2800" dirty="0">
                <a:solidFill>
                  <a:srgbClr val="000000"/>
                </a:solidFill>
                <a:cs typeface="Times New Roman" panose="02020603050405020304" pitchFamily="18" charset="0"/>
              </a:rPr>
              <a:t>图</a:t>
            </a:r>
            <a:r>
              <a:rPr lang="en-US" altLang="zh-CN" sz="2800" dirty="0">
                <a:solidFill>
                  <a:srgbClr val="000000"/>
                </a:solidFill>
                <a:cs typeface="Times New Roman" panose="02020603050405020304" pitchFamily="18" charset="0"/>
              </a:rPr>
              <a:t>8</a:t>
            </a:r>
            <a:endParaRPr lang="zh-CN" altLang="en-US" sz="2800" dirty="0">
              <a:solidFill>
                <a:srgbClr val="000000"/>
              </a:solidFill>
              <a:cs typeface="Times New Roman" panose="02020603050405020304" pitchFamily="18" charset="0"/>
            </a:endParaRPr>
          </a:p>
        </p:txBody>
      </p:sp>
      <p:pic>
        <p:nvPicPr>
          <p:cNvPr id="15" name="LL17.jpg" descr="id:2147528027;FounderCES">
            <a:extLst>
              <a:ext uri="{FF2B5EF4-FFF2-40B4-BE49-F238E27FC236}">
                <a16:creationId xmlns="" xmlns:a16="http://schemas.microsoft.com/office/drawing/2014/main" id="{4439BF88-9D5C-43D4-AE41-ED4E8EB62E80}"/>
              </a:ext>
            </a:extLst>
          </p:cNvPr>
          <p:cNvPicPr/>
          <p:nvPr/>
        </p:nvPicPr>
        <p:blipFill>
          <a:blip r:embed="rId2"/>
          <a:stretch>
            <a:fillRect/>
          </a:stretch>
        </p:blipFill>
        <p:spPr>
          <a:xfrm>
            <a:off x="3332616" y="2037987"/>
            <a:ext cx="5526768" cy="2262724"/>
          </a:xfrm>
          <a:prstGeom prst="rect">
            <a:avLst/>
          </a:prstGeom>
        </p:spPr>
      </p:pic>
      <p:sp>
        <p:nvSpPr>
          <p:cNvPr id="16" name="矩形 15">
            <a:extLst>
              <a:ext uri="{FF2B5EF4-FFF2-40B4-BE49-F238E27FC236}">
                <a16:creationId xmlns="" xmlns:a16="http://schemas.microsoft.com/office/drawing/2014/main" id="{65CF21FE-120B-41F1-9111-248ED02841DA}"/>
              </a:ext>
            </a:extLst>
          </p:cNvPr>
          <p:cNvSpPr/>
          <p:nvPr/>
        </p:nvSpPr>
        <p:spPr>
          <a:xfrm>
            <a:off x="8214360" y="0"/>
            <a:ext cx="299859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专题十六　化学反应速率与化学平衡</a:t>
            </a:r>
          </a:p>
        </p:txBody>
      </p:sp>
    </p:spTree>
    <p:extLst>
      <p:ext uri="{BB962C8B-B14F-4D97-AF65-F5344CB8AC3E}">
        <p14:creationId xmlns:p14="http://schemas.microsoft.com/office/powerpoint/2010/main" val="49911324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a16="http://schemas.microsoft.com/office/drawing/2014/main" id="{04433524-AE45-4B91-A931-7C216A1DF6C6}"/>
              </a:ext>
            </a:extLst>
          </p:cNvPr>
          <p:cNvSpPr/>
          <p:nvPr/>
        </p:nvSpPr>
        <p:spPr>
          <a:xfrm>
            <a:off x="287552" y="286919"/>
            <a:ext cx="1890261" cy="662233"/>
          </a:xfrm>
          <a:prstGeom prst="rect">
            <a:avLst/>
          </a:prstGeom>
        </p:spPr>
        <p:txBody>
          <a:bodyPr wrap="none">
            <a:spAutoFit/>
          </a:bodyPr>
          <a:lstStyle/>
          <a:p>
            <a:pPr>
              <a:lnSpc>
                <a:spcPct val="150000"/>
              </a:lnSpc>
              <a:spcAft>
                <a:spcPts val="0"/>
              </a:spcAft>
            </a:pPr>
            <a:r>
              <a:rPr lang="en-US" altLang="zh-CN" sz="2800" b="1" dirty="0">
                <a:solidFill>
                  <a:srgbClr val="000000"/>
                </a:solidFill>
                <a:cs typeface="Times New Roman" panose="02020603050405020304" pitchFamily="18" charset="0"/>
              </a:rPr>
              <a:t>2.</a:t>
            </a:r>
            <a:r>
              <a:rPr lang="zh-CN" altLang="zh-CN" sz="2800" b="1" dirty="0">
                <a:solidFill>
                  <a:srgbClr val="000000"/>
                </a:solidFill>
                <a:cs typeface="Times New Roman" panose="02020603050405020304" pitchFamily="18" charset="0"/>
              </a:rPr>
              <a:t>解题步骤</a:t>
            </a:r>
          </a:p>
        </p:txBody>
      </p:sp>
      <p:pic>
        <p:nvPicPr>
          <p:cNvPr id="3" name="LL19.jpg" descr="id:2147528034;FounderCES">
            <a:extLst>
              <a:ext uri="{FF2B5EF4-FFF2-40B4-BE49-F238E27FC236}">
                <a16:creationId xmlns="" xmlns:a16="http://schemas.microsoft.com/office/drawing/2014/main" id="{107054BB-B67F-4ADF-8A52-BC7C5A586612}"/>
              </a:ext>
            </a:extLst>
          </p:cNvPr>
          <p:cNvPicPr/>
          <p:nvPr/>
        </p:nvPicPr>
        <p:blipFill>
          <a:blip r:embed="rId2"/>
          <a:stretch>
            <a:fillRect/>
          </a:stretch>
        </p:blipFill>
        <p:spPr>
          <a:xfrm>
            <a:off x="2764743" y="953723"/>
            <a:ext cx="6662513" cy="3771121"/>
          </a:xfrm>
          <a:prstGeom prst="rect">
            <a:avLst/>
          </a:prstGeom>
        </p:spPr>
      </p:pic>
      <p:sp>
        <p:nvSpPr>
          <p:cNvPr id="4" name="矩形 3">
            <a:extLst>
              <a:ext uri="{FF2B5EF4-FFF2-40B4-BE49-F238E27FC236}">
                <a16:creationId xmlns="" xmlns:a16="http://schemas.microsoft.com/office/drawing/2014/main" id="{4A83DDFB-6D6B-45EE-81C1-539A4F891F50}"/>
              </a:ext>
            </a:extLst>
          </p:cNvPr>
          <p:cNvSpPr/>
          <p:nvPr/>
        </p:nvSpPr>
        <p:spPr>
          <a:xfrm>
            <a:off x="8214360" y="0"/>
            <a:ext cx="299859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专题十六　化学反应速率与化学平衡</a:t>
            </a:r>
          </a:p>
        </p:txBody>
      </p:sp>
    </p:spTree>
    <p:extLst>
      <p:ext uri="{BB962C8B-B14F-4D97-AF65-F5344CB8AC3E}">
        <p14:creationId xmlns:p14="http://schemas.microsoft.com/office/powerpoint/2010/main" val="45987219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a16="http://schemas.microsoft.com/office/drawing/2014/main" id="{04433524-AE45-4B91-A931-7C216A1DF6C6}"/>
              </a:ext>
            </a:extLst>
          </p:cNvPr>
          <p:cNvSpPr/>
          <p:nvPr/>
        </p:nvSpPr>
        <p:spPr>
          <a:xfrm>
            <a:off x="287552" y="286919"/>
            <a:ext cx="1890261" cy="662233"/>
          </a:xfrm>
          <a:prstGeom prst="rect">
            <a:avLst/>
          </a:prstGeom>
        </p:spPr>
        <p:txBody>
          <a:bodyPr wrap="none">
            <a:spAutoFit/>
          </a:bodyPr>
          <a:lstStyle/>
          <a:p>
            <a:pPr>
              <a:lnSpc>
                <a:spcPct val="150000"/>
              </a:lnSpc>
            </a:pPr>
            <a:r>
              <a:rPr lang="en-US" altLang="zh-CN" sz="2800" b="1" dirty="0">
                <a:solidFill>
                  <a:srgbClr val="000000"/>
                </a:solidFill>
                <a:cs typeface="Times New Roman" panose="02020603050405020304" pitchFamily="18" charset="0"/>
              </a:rPr>
              <a:t>3.</a:t>
            </a:r>
            <a:r>
              <a:rPr lang="zh-CN" altLang="zh-CN" sz="2800" b="1" dirty="0">
                <a:solidFill>
                  <a:srgbClr val="000000"/>
                </a:solidFill>
                <a:cs typeface="Times New Roman" panose="02020603050405020304" pitchFamily="18" charset="0"/>
              </a:rPr>
              <a:t>解题技巧</a:t>
            </a:r>
          </a:p>
        </p:txBody>
      </p:sp>
      <p:pic>
        <p:nvPicPr>
          <p:cNvPr id="4" name="SC40.jpg" descr="id:2147528041;FounderCES">
            <a:extLst>
              <a:ext uri="{FF2B5EF4-FFF2-40B4-BE49-F238E27FC236}">
                <a16:creationId xmlns="" xmlns:a16="http://schemas.microsoft.com/office/drawing/2014/main" id="{1D968506-527B-4475-AA2B-BA52CDC3E0ED}"/>
              </a:ext>
            </a:extLst>
          </p:cNvPr>
          <p:cNvPicPr/>
          <p:nvPr/>
        </p:nvPicPr>
        <p:blipFill>
          <a:blip r:embed="rId2"/>
          <a:stretch>
            <a:fillRect/>
          </a:stretch>
        </p:blipFill>
        <p:spPr>
          <a:xfrm>
            <a:off x="4933904" y="696594"/>
            <a:ext cx="2324191" cy="2251899"/>
          </a:xfrm>
          <a:prstGeom prst="rect">
            <a:avLst/>
          </a:prstGeom>
        </p:spPr>
      </p:pic>
      <p:sp>
        <p:nvSpPr>
          <p:cNvPr id="5" name="矩形 4">
            <a:extLst>
              <a:ext uri="{FF2B5EF4-FFF2-40B4-BE49-F238E27FC236}">
                <a16:creationId xmlns="" xmlns:a16="http://schemas.microsoft.com/office/drawing/2014/main" id="{DA4A7398-4D06-4575-AEC6-C28F651CB585}"/>
              </a:ext>
            </a:extLst>
          </p:cNvPr>
          <p:cNvSpPr/>
          <p:nvPr/>
        </p:nvSpPr>
        <p:spPr>
          <a:xfrm>
            <a:off x="7795391" y="2373477"/>
            <a:ext cx="723275" cy="662233"/>
          </a:xfrm>
          <a:prstGeom prst="rect">
            <a:avLst/>
          </a:prstGeom>
        </p:spPr>
        <p:txBody>
          <a:bodyPr wrap="none">
            <a:spAutoFit/>
          </a:bodyPr>
          <a:lstStyle/>
          <a:p>
            <a:pPr>
              <a:lnSpc>
                <a:spcPct val="150000"/>
              </a:lnSpc>
            </a:pPr>
            <a:r>
              <a:rPr lang="zh-CN" altLang="zh-CN" sz="2800" dirty="0">
                <a:solidFill>
                  <a:srgbClr val="000000"/>
                </a:solidFill>
                <a:cs typeface="Times New Roman" panose="02020603050405020304" pitchFamily="18" charset="0"/>
              </a:rPr>
              <a:t>图</a:t>
            </a:r>
            <a:r>
              <a:rPr lang="en-US" altLang="zh-CN" sz="2800" dirty="0">
                <a:solidFill>
                  <a:srgbClr val="000000"/>
                </a:solidFill>
                <a:cs typeface="Times New Roman" panose="02020603050405020304" pitchFamily="18" charset="0"/>
              </a:rPr>
              <a:t>9</a:t>
            </a:r>
            <a:endParaRPr lang="zh-CN" altLang="en-US" sz="2800" dirty="0">
              <a:solidFill>
                <a:srgbClr val="000000"/>
              </a:solidFill>
              <a:cs typeface="Times New Roman" panose="02020603050405020304" pitchFamily="18" charset="0"/>
            </a:endParaRPr>
          </a:p>
        </p:txBody>
      </p:sp>
      <p:sp>
        <p:nvSpPr>
          <p:cNvPr id="6" name="矩形 5">
            <a:extLst>
              <a:ext uri="{FF2B5EF4-FFF2-40B4-BE49-F238E27FC236}">
                <a16:creationId xmlns="" xmlns:a16="http://schemas.microsoft.com/office/drawing/2014/main" id="{5A93B36C-DCAA-46FF-8CC7-32A0E0F5FDDC}"/>
              </a:ext>
            </a:extLst>
          </p:cNvPr>
          <p:cNvSpPr/>
          <p:nvPr/>
        </p:nvSpPr>
        <p:spPr>
          <a:xfrm>
            <a:off x="246742" y="2598356"/>
            <a:ext cx="11727543" cy="3970318"/>
          </a:xfrm>
          <a:prstGeom prst="rect">
            <a:avLst/>
          </a:prstGeom>
        </p:spPr>
        <p:txBody>
          <a:bodyPr wrap="square">
            <a:spAutoFit/>
          </a:bodyPr>
          <a:lstStyle/>
          <a:p>
            <a:pPr>
              <a:lnSpc>
                <a:spcPct val="150000"/>
              </a:lnSpc>
              <a:spcAft>
                <a:spcPts val="0"/>
              </a:spcAft>
            </a:pPr>
            <a:r>
              <a:rPr lang="en-US" altLang="zh-CN" sz="2800" dirty="0">
                <a:solidFill>
                  <a:srgbClr val="000000"/>
                </a:solidFill>
                <a:cs typeface="Times New Roman" panose="02020603050405020304" pitchFamily="18" charset="0"/>
              </a:rPr>
              <a:t>(1)“</a:t>
            </a:r>
            <a:r>
              <a:rPr lang="zh-CN" altLang="zh-CN" sz="2800" dirty="0">
                <a:solidFill>
                  <a:srgbClr val="000000"/>
                </a:solidFill>
                <a:cs typeface="Times New Roman" panose="02020603050405020304" pitchFamily="18" charset="0"/>
              </a:rPr>
              <a:t>定一议二</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原则</a:t>
            </a:r>
          </a:p>
          <a:p>
            <a:pPr>
              <a:lnSpc>
                <a:spcPct val="150000"/>
              </a:lnSpc>
              <a:spcAft>
                <a:spcPts val="0"/>
              </a:spcAft>
            </a:pPr>
            <a:r>
              <a:rPr lang="zh-CN" altLang="zh-CN" sz="2800" dirty="0">
                <a:solidFill>
                  <a:srgbClr val="000000"/>
                </a:solidFill>
                <a:cs typeface="Times New Roman" panose="02020603050405020304" pitchFamily="18" charset="0"/>
              </a:rPr>
              <a:t>在化学平衡图像中</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了解纵轴、横轴和曲线所表示的三个物理量的意义。在确定横轴所表示的物理量后</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讨论纵轴与曲线的关系</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或在确定纵轴所表示的物理量后</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讨论横轴与曲线的关系。</a:t>
            </a:r>
          </a:p>
          <a:p>
            <a:pPr>
              <a:lnSpc>
                <a:spcPct val="150000"/>
              </a:lnSpc>
            </a:pPr>
            <a:r>
              <a:rPr lang="zh-CN" altLang="zh-CN" sz="2800" dirty="0">
                <a:solidFill>
                  <a:srgbClr val="000000"/>
                </a:solidFill>
                <a:cs typeface="Times New Roman" panose="02020603050405020304" pitchFamily="18" charset="0"/>
              </a:rPr>
              <a:t>如反应</a:t>
            </a:r>
            <a:r>
              <a:rPr lang="en-US" altLang="zh-CN" sz="2800" dirty="0">
                <a:solidFill>
                  <a:srgbClr val="000000"/>
                </a:solidFill>
                <a:cs typeface="Times New Roman" panose="02020603050405020304" pitchFamily="18" charset="0"/>
              </a:rPr>
              <a:t>2A(g)+B(g)         2C(g)</a:t>
            </a:r>
            <a:r>
              <a:rPr lang="zh-CN" altLang="zh-CN" sz="2800" dirty="0">
                <a:solidFill>
                  <a:srgbClr val="000000"/>
                </a:solidFill>
                <a:cs typeface="Times New Roman" panose="02020603050405020304" pitchFamily="18" charset="0"/>
              </a:rPr>
              <a:t>达到化学平衡时</a:t>
            </a:r>
            <a:r>
              <a:rPr lang="en-US" altLang="zh-CN" sz="2800" dirty="0">
                <a:solidFill>
                  <a:srgbClr val="000000"/>
                </a:solidFill>
                <a:cs typeface="Times New Roman" panose="02020603050405020304" pitchFamily="18" charset="0"/>
              </a:rPr>
              <a:t>,A</a:t>
            </a:r>
            <a:r>
              <a:rPr lang="zh-CN" altLang="zh-CN" sz="2800" dirty="0">
                <a:solidFill>
                  <a:srgbClr val="000000"/>
                </a:solidFill>
                <a:cs typeface="Times New Roman" panose="02020603050405020304" pitchFamily="18" charset="0"/>
              </a:rPr>
              <a:t>的平衡转化率与压强和温度的关系如图</a:t>
            </a:r>
            <a:r>
              <a:rPr lang="en-US" altLang="zh-CN" sz="2800" dirty="0">
                <a:solidFill>
                  <a:srgbClr val="000000"/>
                </a:solidFill>
                <a:cs typeface="Times New Roman" panose="02020603050405020304" pitchFamily="18" charset="0"/>
              </a:rPr>
              <a:t>9</a:t>
            </a:r>
            <a:r>
              <a:rPr lang="zh-CN" altLang="zh-CN" sz="2800" dirty="0">
                <a:solidFill>
                  <a:srgbClr val="000000"/>
                </a:solidFill>
                <a:cs typeface="Times New Roman" panose="02020603050405020304" pitchFamily="18" charset="0"/>
              </a:rPr>
              <a:t>所示</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纵轴为</a:t>
            </a:r>
            <a:r>
              <a:rPr lang="en-US" altLang="zh-CN" sz="2800" dirty="0">
                <a:solidFill>
                  <a:srgbClr val="000000"/>
                </a:solidFill>
                <a:cs typeface="Times New Roman" panose="02020603050405020304" pitchFamily="18" charset="0"/>
              </a:rPr>
              <a:t>A</a:t>
            </a:r>
            <a:r>
              <a:rPr lang="zh-CN" altLang="zh-CN" sz="2800" dirty="0">
                <a:solidFill>
                  <a:srgbClr val="000000"/>
                </a:solidFill>
                <a:cs typeface="Times New Roman" panose="02020603050405020304" pitchFamily="18" charset="0"/>
              </a:rPr>
              <a:t>的平衡转化率</a:t>
            </a:r>
            <a:r>
              <a:rPr lang="en-US" altLang="zh-CN" sz="2800" dirty="0">
                <a:solidFill>
                  <a:srgbClr val="000000"/>
                </a:solidFill>
                <a:cs typeface="Times New Roman" panose="02020603050405020304" pitchFamily="18" charset="0"/>
              </a:rPr>
              <a:t>(α),</a:t>
            </a:r>
            <a:r>
              <a:rPr lang="zh-CN" altLang="zh-CN" sz="2800" dirty="0">
                <a:solidFill>
                  <a:srgbClr val="000000"/>
                </a:solidFill>
                <a:cs typeface="Times New Roman" panose="02020603050405020304" pitchFamily="18" charset="0"/>
              </a:rPr>
              <a:t>横轴为反应温度</a:t>
            </a:r>
            <a:r>
              <a:rPr lang="en-US" altLang="zh-CN" sz="2800" dirty="0">
                <a:solidFill>
                  <a:srgbClr val="000000"/>
                </a:solidFill>
                <a:cs typeface="Times New Roman" panose="02020603050405020304" pitchFamily="18" charset="0"/>
              </a:rPr>
              <a:t>(T)]</a:t>
            </a:r>
            <a:r>
              <a:rPr lang="zh-CN" altLang="zh-CN" sz="2800" dirty="0">
                <a:solidFill>
                  <a:srgbClr val="000000"/>
                </a:solidFill>
                <a:cs typeface="Times New Roman" panose="02020603050405020304" pitchFamily="18" charset="0"/>
              </a:rPr>
              <a:t>。</a:t>
            </a:r>
            <a:endParaRPr lang="zh-CN" altLang="en-US" sz="2800" dirty="0"/>
          </a:p>
        </p:txBody>
      </p:sp>
      <p:pic>
        <p:nvPicPr>
          <p:cNvPr id="7" name="图片 6">
            <a:extLst>
              <a:ext uri="{FF2B5EF4-FFF2-40B4-BE49-F238E27FC236}">
                <a16:creationId xmlns="" xmlns:a16="http://schemas.microsoft.com/office/drawing/2014/main" id="{3DD46C22-443D-49E0-BCCD-3B665C0CEED5}"/>
              </a:ext>
            </a:extLst>
          </p:cNvPr>
          <p:cNvPicPr/>
          <p:nvPr/>
        </p:nvPicPr>
        <p:blipFill>
          <a:blip r:embed="rId3"/>
          <a:stretch>
            <a:fillRect/>
          </a:stretch>
        </p:blipFill>
        <p:spPr>
          <a:xfrm>
            <a:off x="3199719" y="5384255"/>
            <a:ext cx="588565" cy="334373"/>
          </a:xfrm>
          <a:prstGeom prst="rect">
            <a:avLst/>
          </a:prstGeom>
        </p:spPr>
      </p:pic>
      <p:sp>
        <p:nvSpPr>
          <p:cNvPr id="8" name="矩形 7">
            <a:extLst>
              <a:ext uri="{FF2B5EF4-FFF2-40B4-BE49-F238E27FC236}">
                <a16:creationId xmlns="" xmlns:a16="http://schemas.microsoft.com/office/drawing/2014/main" id="{07F796E1-3123-40C3-B919-92B7CF8D4002}"/>
              </a:ext>
            </a:extLst>
          </p:cNvPr>
          <p:cNvSpPr/>
          <p:nvPr/>
        </p:nvSpPr>
        <p:spPr>
          <a:xfrm>
            <a:off x="8214360" y="0"/>
            <a:ext cx="299859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专题十六　化学反应速率与化学平衡</a:t>
            </a:r>
          </a:p>
        </p:txBody>
      </p:sp>
    </p:spTree>
    <p:extLst>
      <p:ext uri="{BB962C8B-B14F-4D97-AF65-F5344CB8AC3E}">
        <p14:creationId xmlns:p14="http://schemas.microsoft.com/office/powerpoint/2010/main" val="408388440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a16="http://schemas.microsoft.com/office/drawing/2014/main" id="{04433524-AE45-4B91-A931-7C216A1DF6C6}"/>
              </a:ext>
            </a:extLst>
          </p:cNvPr>
          <p:cNvSpPr/>
          <p:nvPr/>
        </p:nvSpPr>
        <p:spPr>
          <a:xfrm>
            <a:off x="287552" y="286919"/>
            <a:ext cx="11599648" cy="5262979"/>
          </a:xfrm>
          <a:prstGeom prst="rect">
            <a:avLst/>
          </a:prstGeom>
        </p:spPr>
        <p:txBody>
          <a:bodyPr wrap="square">
            <a:spAutoFit/>
          </a:bodyPr>
          <a:lstStyle/>
          <a:p>
            <a:pPr>
              <a:lnSpc>
                <a:spcPct val="150000"/>
              </a:lnSpc>
            </a:pPr>
            <a:r>
              <a:rPr lang="zh-CN" altLang="zh-CN" sz="2800" dirty="0">
                <a:solidFill>
                  <a:srgbClr val="000000"/>
                </a:solidFill>
                <a:cs typeface="Times New Roman" panose="02020603050405020304" pitchFamily="18" charset="0"/>
              </a:rPr>
              <a:t>定压看温度变化</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升高温度曲线走势降低</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说明</a:t>
            </a:r>
            <a:r>
              <a:rPr lang="en-US" altLang="zh-CN" sz="2800" dirty="0">
                <a:solidFill>
                  <a:srgbClr val="000000"/>
                </a:solidFill>
                <a:cs typeface="Times New Roman" panose="02020603050405020304" pitchFamily="18" charset="0"/>
              </a:rPr>
              <a:t>A</a:t>
            </a:r>
            <a:r>
              <a:rPr lang="zh-CN" altLang="zh-CN" sz="2800" dirty="0">
                <a:solidFill>
                  <a:srgbClr val="000000"/>
                </a:solidFill>
                <a:cs typeface="Times New Roman" panose="02020603050405020304" pitchFamily="18" charset="0"/>
              </a:rPr>
              <a:t>的转化率降低</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平衡向逆反应方向移动</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正反应是放热反应。</a:t>
            </a:r>
          </a:p>
          <a:p>
            <a:pPr>
              <a:lnSpc>
                <a:spcPct val="150000"/>
              </a:lnSpc>
            </a:pPr>
            <a:r>
              <a:rPr lang="zh-CN" altLang="zh-CN" sz="2800" dirty="0">
                <a:solidFill>
                  <a:srgbClr val="000000"/>
                </a:solidFill>
                <a:cs typeface="Times New Roman" panose="02020603050405020304" pitchFamily="18" charset="0"/>
              </a:rPr>
              <a:t>定温看压强变化</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因为此反应是反应后气体体积减小的反应</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压强增大</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平衡向正反应方向移动</a:t>
            </a:r>
            <a:r>
              <a:rPr lang="en-US" altLang="zh-CN" sz="2800" dirty="0">
                <a:solidFill>
                  <a:srgbClr val="000000"/>
                </a:solidFill>
                <a:cs typeface="Times New Roman" panose="02020603050405020304" pitchFamily="18" charset="0"/>
              </a:rPr>
              <a:t>,A</a:t>
            </a:r>
            <a:r>
              <a:rPr lang="zh-CN" altLang="zh-CN" sz="2800" dirty="0">
                <a:solidFill>
                  <a:srgbClr val="000000"/>
                </a:solidFill>
                <a:cs typeface="Times New Roman" panose="02020603050405020304" pitchFamily="18" charset="0"/>
              </a:rPr>
              <a:t>的转化率增大</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故</a:t>
            </a:r>
            <a:r>
              <a:rPr lang="en-US" altLang="zh-CN" sz="2800" i="1" dirty="0">
                <a:solidFill>
                  <a:srgbClr val="000000"/>
                </a:solidFill>
                <a:cs typeface="Times New Roman" panose="02020603050405020304" pitchFamily="18" charset="0"/>
              </a:rPr>
              <a:t>p</a:t>
            </a:r>
            <a:r>
              <a:rPr lang="en-US" altLang="zh-CN" sz="2800" dirty="0">
                <a:solidFill>
                  <a:srgbClr val="000000"/>
                </a:solidFill>
                <a:cs typeface="Times New Roman" panose="02020603050405020304" pitchFamily="18" charset="0"/>
              </a:rPr>
              <a:t>2&gt;</a:t>
            </a:r>
            <a:r>
              <a:rPr lang="en-US" altLang="zh-CN" sz="2800" i="1" dirty="0">
                <a:solidFill>
                  <a:srgbClr val="000000"/>
                </a:solidFill>
                <a:cs typeface="Times New Roman" panose="02020603050405020304" pitchFamily="18" charset="0"/>
              </a:rPr>
              <a:t>p</a:t>
            </a:r>
            <a:r>
              <a:rPr lang="en-US" altLang="zh-CN" sz="2800" dirty="0">
                <a:solidFill>
                  <a:srgbClr val="000000"/>
                </a:solidFill>
                <a:cs typeface="Times New Roman" panose="02020603050405020304" pitchFamily="18" charset="0"/>
              </a:rPr>
              <a:t>1</a:t>
            </a:r>
            <a:r>
              <a:rPr lang="zh-CN" altLang="zh-CN" sz="2800" dirty="0">
                <a:solidFill>
                  <a:srgbClr val="000000"/>
                </a:solidFill>
                <a:cs typeface="Times New Roman" panose="02020603050405020304" pitchFamily="18" charset="0"/>
              </a:rPr>
              <a:t>。</a:t>
            </a:r>
          </a:p>
          <a:p>
            <a:pPr>
              <a:lnSpc>
                <a:spcPct val="150000"/>
              </a:lnSpc>
            </a:pPr>
            <a:r>
              <a:rPr lang="en-US" altLang="zh-CN" sz="2800" dirty="0">
                <a:solidFill>
                  <a:srgbClr val="000000"/>
                </a:solidFill>
                <a:cs typeface="Times New Roman" panose="02020603050405020304" pitchFamily="18" charset="0"/>
              </a:rPr>
              <a:t>(2)“</a:t>
            </a:r>
            <a:r>
              <a:rPr lang="zh-CN" altLang="zh-CN" sz="2800" dirty="0">
                <a:solidFill>
                  <a:srgbClr val="000000"/>
                </a:solidFill>
                <a:cs typeface="Times New Roman" panose="02020603050405020304" pitchFamily="18" charset="0"/>
              </a:rPr>
              <a:t>先拐先平数值大</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原则</a:t>
            </a:r>
          </a:p>
          <a:p>
            <a:pPr>
              <a:lnSpc>
                <a:spcPct val="150000"/>
              </a:lnSpc>
            </a:pPr>
            <a:r>
              <a:rPr lang="zh-CN" altLang="zh-CN" sz="2800" dirty="0">
                <a:solidFill>
                  <a:srgbClr val="000000"/>
                </a:solidFill>
                <a:cs typeface="Times New Roman" panose="02020603050405020304" pitchFamily="18" charset="0"/>
              </a:rPr>
              <a:t>对于同一化学反应在化学平衡图像中</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先出现拐点的反应先达到平衡状态</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先出现拐点的曲线表示的温度较高</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如图</a:t>
            </a:r>
            <a:r>
              <a:rPr lang="en-US" altLang="zh-CN" sz="2800" dirty="0">
                <a:solidFill>
                  <a:srgbClr val="000000"/>
                </a:solidFill>
                <a:cs typeface="Times New Roman" panose="02020603050405020304" pitchFamily="18" charset="0"/>
              </a:rPr>
              <a:t>10</a:t>
            </a:r>
            <a:r>
              <a:rPr lang="zh-CN" altLang="zh-CN" sz="2800" dirty="0">
                <a:solidFill>
                  <a:srgbClr val="000000"/>
                </a:solidFill>
                <a:cs typeface="Times New Roman" panose="02020603050405020304" pitchFamily="18" charset="0"/>
              </a:rPr>
              <a:t>所示</a:t>
            </a:r>
            <a:r>
              <a:rPr lang="en-US" altLang="zh-CN" sz="2800" dirty="0">
                <a:solidFill>
                  <a:srgbClr val="000000"/>
                </a:solidFill>
                <a:cs typeface="Times New Roman" panose="02020603050405020304" pitchFamily="18" charset="0"/>
              </a:rPr>
              <a:t>,α</a:t>
            </a:r>
            <a:r>
              <a:rPr lang="zh-CN" altLang="zh-CN" sz="2800" dirty="0">
                <a:solidFill>
                  <a:srgbClr val="000000"/>
                </a:solidFill>
                <a:cs typeface="Times New Roman" panose="02020603050405020304" pitchFamily="18" charset="0"/>
              </a:rPr>
              <a:t>表示反应物的转化率</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或压强较大</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如图</a:t>
            </a:r>
            <a:r>
              <a:rPr lang="en-US" altLang="zh-CN" sz="2800" dirty="0">
                <a:solidFill>
                  <a:srgbClr val="000000"/>
                </a:solidFill>
                <a:cs typeface="Times New Roman" panose="02020603050405020304" pitchFamily="18" charset="0"/>
              </a:rPr>
              <a:t>11</a:t>
            </a:r>
            <a:r>
              <a:rPr lang="zh-CN" altLang="zh-CN" sz="2800" dirty="0">
                <a:solidFill>
                  <a:srgbClr val="000000"/>
                </a:solidFill>
                <a:cs typeface="Times New Roman" panose="02020603050405020304" pitchFamily="18" charset="0"/>
              </a:rPr>
              <a:t>所示</a:t>
            </a:r>
            <a:r>
              <a:rPr lang="en-US" altLang="zh-CN" sz="2800" dirty="0">
                <a:solidFill>
                  <a:srgbClr val="000000"/>
                </a:solidFill>
                <a:cs typeface="Times New Roman" panose="02020603050405020304" pitchFamily="18" charset="0"/>
              </a:rPr>
              <a:t>,φ(A)</a:t>
            </a:r>
            <a:r>
              <a:rPr lang="zh-CN" altLang="zh-CN" sz="2800" dirty="0">
                <a:solidFill>
                  <a:srgbClr val="000000"/>
                </a:solidFill>
                <a:cs typeface="Times New Roman" panose="02020603050405020304" pitchFamily="18" charset="0"/>
              </a:rPr>
              <a:t>表示反应物</a:t>
            </a:r>
            <a:r>
              <a:rPr lang="en-US" altLang="zh-CN" sz="2800" dirty="0">
                <a:solidFill>
                  <a:srgbClr val="000000"/>
                </a:solidFill>
                <a:cs typeface="Times New Roman" panose="02020603050405020304" pitchFamily="18" charset="0"/>
              </a:rPr>
              <a:t>A</a:t>
            </a:r>
            <a:r>
              <a:rPr lang="zh-CN" altLang="zh-CN" sz="2800" dirty="0">
                <a:solidFill>
                  <a:srgbClr val="000000"/>
                </a:solidFill>
                <a:cs typeface="Times New Roman" panose="02020603050405020304" pitchFamily="18" charset="0"/>
              </a:rPr>
              <a:t>的体积分数</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a:t>
            </a:r>
          </a:p>
        </p:txBody>
      </p:sp>
      <p:sp>
        <p:nvSpPr>
          <p:cNvPr id="8" name="矩形 7">
            <a:extLst>
              <a:ext uri="{FF2B5EF4-FFF2-40B4-BE49-F238E27FC236}">
                <a16:creationId xmlns="" xmlns:a16="http://schemas.microsoft.com/office/drawing/2014/main" id="{9552A5DD-3A11-4064-AE3B-95EE0CC6A636}"/>
              </a:ext>
            </a:extLst>
          </p:cNvPr>
          <p:cNvSpPr/>
          <p:nvPr/>
        </p:nvSpPr>
        <p:spPr>
          <a:xfrm>
            <a:off x="8214360" y="0"/>
            <a:ext cx="299859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专题十六　化学反应速率与化学平衡</a:t>
            </a:r>
          </a:p>
        </p:txBody>
      </p:sp>
    </p:spTree>
    <p:extLst>
      <p:ext uri="{BB962C8B-B14F-4D97-AF65-F5344CB8AC3E}">
        <p14:creationId xmlns:p14="http://schemas.microsoft.com/office/powerpoint/2010/main" val="45788134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C41.jpg" descr="id:2147528048;FounderCES">
            <a:extLst>
              <a:ext uri="{FF2B5EF4-FFF2-40B4-BE49-F238E27FC236}">
                <a16:creationId xmlns="" xmlns:a16="http://schemas.microsoft.com/office/drawing/2014/main" id="{82C7272A-B5D4-4DC4-B6DE-BA49AC5C256B}"/>
              </a:ext>
            </a:extLst>
          </p:cNvPr>
          <p:cNvPicPr/>
          <p:nvPr/>
        </p:nvPicPr>
        <p:blipFill>
          <a:blip r:embed="rId2"/>
          <a:stretch>
            <a:fillRect/>
          </a:stretch>
        </p:blipFill>
        <p:spPr>
          <a:xfrm>
            <a:off x="2953787" y="472757"/>
            <a:ext cx="6284426" cy="2212386"/>
          </a:xfrm>
          <a:prstGeom prst="rect">
            <a:avLst/>
          </a:prstGeom>
        </p:spPr>
      </p:pic>
      <p:sp>
        <p:nvSpPr>
          <p:cNvPr id="3" name="矩形 2">
            <a:extLst>
              <a:ext uri="{FF2B5EF4-FFF2-40B4-BE49-F238E27FC236}">
                <a16:creationId xmlns="" xmlns:a16="http://schemas.microsoft.com/office/drawing/2014/main" id="{995D0C46-CC2C-4270-8EE2-2A6D8F6373C7}"/>
              </a:ext>
            </a:extLst>
          </p:cNvPr>
          <p:cNvSpPr/>
          <p:nvPr/>
        </p:nvSpPr>
        <p:spPr>
          <a:xfrm>
            <a:off x="3676363" y="2547648"/>
            <a:ext cx="4839273" cy="662233"/>
          </a:xfrm>
          <a:prstGeom prst="rect">
            <a:avLst/>
          </a:prstGeom>
        </p:spPr>
        <p:txBody>
          <a:bodyPr wrap="none">
            <a:spAutoFit/>
          </a:bodyPr>
          <a:lstStyle/>
          <a:p>
            <a:pPr>
              <a:lnSpc>
                <a:spcPct val="150000"/>
              </a:lnSpc>
            </a:pPr>
            <a:r>
              <a:rPr lang="zh-CN" altLang="zh-CN" sz="2800" dirty="0">
                <a:solidFill>
                  <a:srgbClr val="000000"/>
                </a:solidFill>
                <a:cs typeface="Times New Roman" panose="02020603050405020304" pitchFamily="18" charset="0"/>
              </a:rPr>
              <a:t>　图</a:t>
            </a:r>
            <a:r>
              <a:rPr lang="en-US" altLang="zh-CN" sz="2800" dirty="0">
                <a:solidFill>
                  <a:srgbClr val="000000"/>
                </a:solidFill>
                <a:cs typeface="Times New Roman" panose="02020603050405020304" pitchFamily="18" charset="0"/>
              </a:rPr>
              <a:t>10</a:t>
            </a:r>
            <a:r>
              <a:rPr lang="zh-CN" altLang="zh-CN" sz="2800" dirty="0">
                <a:solidFill>
                  <a:srgbClr val="000000"/>
                </a:solidFill>
                <a:cs typeface="Times New Roman" panose="02020603050405020304" pitchFamily="18" charset="0"/>
              </a:rPr>
              <a:t>　　　　　　　　图</a:t>
            </a:r>
            <a:r>
              <a:rPr lang="en-US" altLang="zh-CN" sz="2800" dirty="0">
                <a:solidFill>
                  <a:srgbClr val="000000"/>
                </a:solidFill>
                <a:cs typeface="Times New Roman" panose="02020603050405020304" pitchFamily="18" charset="0"/>
              </a:rPr>
              <a:t>11</a:t>
            </a:r>
            <a:endParaRPr lang="zh-CN" altLang="en-US" sz="2800" dirty="0">
              <a:solidFill>
                <a:srgbClr val="000000"/>
              </a:solidFill>
              <a:cs typeface="Times New Roman" panose="02020603050405020304" pitchFamily="18" charset="0"/>
            </a:endParaRPr>
          </a:p>
        </p:txBody>
      </p:sp>
      <p:sp>
        <p:nvSpPr>
          <p:cNvPr id="4" name="矩形 3">
            <a:extLst>
              <a:ext uri="{FF2B5EF4-FFF2-40B4-BE49-F238E27FC236}">
                <a16:creationId xmlns="" xmlns:a16="http://schemas.microsoft.com/office/drawing/2014/main" id="{6208C784-DA03-4DBA-A385-0AC89104D974}"/>
              </a:ext>
            </a:extLst>
          </p:cNvPr>
          <p:cNvSpPr/>
          <p:nvPr/>
        </p:nvSpPr>
        <p:spPr>
          <a:xfrm>
            <a:off x="304800" y="3345543"/>
            <a:ext cx="11582400" cy="3323987"/>
          </a:xfrm>
          <a:prstGeom prst="rect">
            <a:avLst/>
          </a:prstGeom>
        </p:spPr>
        <p:txBody>
          <a:bodyPr wrap="square">
            <a:spAutoFit/>
          </a:bodyPr>
          <a:lstStyle/>
          <a:p>
            <a:pPr>
              <a:lnSpc>
                <a:spcPct val="150000"/>
              </a:lnSpc>
              <a:spcAft>
                <a:spcPts val="0"/>
              </a:spcAft>
            </a:pPr>
            <a:r>
              <a:rPr lang="zh-CN" altLang="zh-CN" sz="2800" dirty="0">
                <a:solidFill>
                  <a:srgbClr val="000000"/>
                </a:solidFill>
                <a:cs typeface="Times New Roman" panose="02020603050405020304" pitchFamily="18" charset="0"/>
              </a:rPr>
              <a:t>图</a:t>
            </a:r>
            <a:r>
              <a:rPr lang="en-US" altLang="zh-CN" sz="2800" dirty="0">
                <a:solidFill>
                  <a:srgbClr val="000000"/>
                </a:solidFill>
                <a:cs typeface="Times New Roman" panose="02020603050405020304" pitchFamily="18" charset="0"/>
              </a:rPr>
              <a:t>10:</a:t>
            </a:r>
            <a:r>
              <a:rPr lang="en-US" altLang="zh-CN" sz="2800" i="1" dirty="0">
                <a:solidFill>
                  <a:srgbClr val="000000"/>
                </a:solidFill>
                <a:cs typeface="Times New Roman" panose="02020603050405020304" pitchFamily="18" charset="0"/>
              </a:rPr>
              <a:t>T</a:t>
            </a:r>
            <a:r>
              <a:rPr lang="en-US" altLang="zh-CN" sz="2800" baseline="-25000" dirty="0">
                <a:solidFill>
                  <a:srgbClr val="000000"/>
                </a:solidFill>
                <a:cs typeface="Times New Roman" panose="02020603050405020304" pitchFamily="18" charset="0"/>
              </a:rPr>
              <a:t>2</a:t>
            </a:r>
            <a:r>
              <a:rPr lang="en-US" altLang="zh-CN" sz="2800" dirty="0">
                <a:solidFill>
                  <a:srgbClr val="000000"/>
                </a:solidFill>
                <a:cs typeface="Times New Roman" panose="02020603050405020304" pitchFamily="18" charset="0"/>
              </a:rPr>
              <a:t>&gt;</a:t>
            </a:r>
            <a:r>
              <a:rPr lang="en-US" altLang="zh-CN" sz="2800" i="1" dirty="0">
                <a:solidFill>
                  <a:srgbClr val="000000"/>
                </a:solidFill>
                <a:cs typeface="Times New Roman" panose="02020603050405020304" pitchFamily="18" charset="0"/>
              </a:rPr>
              <a:t>T</a:t>
            </a:r>
            <a:r>
              <a:rPr lang="en-US" altLang="zh-CN" sz="2800" baseline="-25000" dirty="0">
                <a:solidFill>
                  <a:srgbClr val="000000"/>
                </a:solidFill>
                <a:cs typeface="Times New Roman" panose="02020603050405020304" pitchFamily="18" charset="0"/>
              </a:rPr>
              <a:t>1</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正反应放热。</a:t>
            </a:r>
          </a:p>
          <a:p>
            <a:pPr>
              <a:lnSpc>
                <a:spcPct val="150000"/>
              </a:lnSpc>
              <a:spcAft>
                <a:spcPts val="0"/>
              </a:spcAft>
            </a:pPr>
            <a:r>
              <a:rPr lang="zh-CN" altLang="zh-CN" sz="2800" dirty="0">
                <a:solidFill>
                  <a:srgbClr val="000000"/>
                </a:solidFill>
                <a:cs typeface="Times New Roman" panose="02020603050405020304" pitchFamily="18" charset="0"/>
              </a:rPr>
              <a:t>图</a:t>
            </a:r>
            <a:r>
              <a:rPr lang="en-US" altLang="zh-CN" sz="2800" dirty="0">
                <a:solidFill>
                  <a:srgbClr val="000000"/>
                </a:solidFill>
                <a:cs typeface="Times New Roman" panose="02020603050405020304" pitchFamily="18" charset="0"/>
              </a:rPr>
              <a:t>11:</a:t>
            </a:r>
            <a:r>
              <a:rPr lang="en-US" altLang="zh-CN" sz="2800" i="1" dirty="0">
                <a:solidFill>
                  <a:srgbClr val="000000"/>
                </a:solidFill>
                <a:cs typeface="Times New Roman" panose="02020603050405020304" pitchFamily="18" charset="0"/>
              </a:rPr>
              <a:t>p</a:t>
            </a:r>
            <a:r>
              <a:rPr lang="en-US" altLang="zh-CN" sz="2800" baseline="-25000" dirty="0">
                <a:solidFill>
                  <a:srgbClr val="000000"/>
                </a:solidFill>
                <a:cs typeface="Times New Roman" panose="02020603050405020304" pitchFamily="18" charset="0"/>
              </a:rPr>
              <a:t>1</a:t>
            </a:r>
            <a:r>
              <a:rPr lang="en-US" altLang="zh-CN" sz="2800" dirty="0">
                <a:solidFill>
                  <a:srgbClr val="000000"/>
                </a:solidFill>
                <a:cs typeface="Times New Roman" panose="02020603050405020304" pitchFamily="18" charset="0"/>
              </a:rPr>
              <a:t>&lt;</a:t>
            </a:r>
            <a:r>
              <a:rPr lang="en-US" altLang="zh-CN" sz="2800" i="1" dirty="0">
                <a:solidFill>
                  <a:srgbClr val="000000"/>
                </a:solidFill>
                <a:cs typeface="Times New Roman" panose="02020603050405020304" pitchFamily="18" charset="0"/>
              </a:rPr>
              <a:t>p</a:t>
            </a:r>
            <a:r>
              <a:rPr lang="en-US" altLang="zh-CN" sz="2800" baseline="-25000" dirty="0">
                <a:solidFill>
                  <a:srgbClr val="000000"/>
                </a:solidFill>
                <a:cs typeface="Times New Roman" panose="02020603050405020304" pitchFamily="18" charset="0"/>
              </a:rPr>
              <a:t>2</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正反应为气体体积减小的反应。</a:t>
            </a:r>
          </a:p>
          <a:p>
            <a:pPr>
              <a:lnSpc>
                <a:spcPct val="150000"/>
              </a:lnSpc>
              <a:spcAft>
                <a:spcPts val="0"/>
              </a:spcAft>
            </a:pPr>
            <a:r>
              <a:rPr lang="en-US" altLang="zh-CN" sz="2800" dirty="0">
                <a:solidFill>
                  <a:srgbClr val="000000"/>
                </a:solidFill>
                <a:cs typeface="Times New Roman" panose="02020603050405020304" pitchFamily="18" charset="0"/>
              </a:rPr>
              <a:t>(3)</a:t>
            </a:r>
            <a:r>
              <a:rPr lang="zh-CN" altLang="zh-CN" sz="2800" dirty="0">
                <a:solidFill>
                  <a:srgbClr val="000000"/>
                </a:solidFill>
                <a:cs typeface="Times New Roman" panose="02020603050405020304" pitchFamily="18" charset="0"/>
              </a:rPr>
              <a:t>三看分析法</a:t>
            </a:r>
          </a:p>
          <a:p>
            <a:pPr>
              <a:lnSpc>
                <a:spcPct val="150000"/>
              </a:lnSpc>
              <a:spcAft>
                <a:spcPts val="0"/>
              </a:spcAft>
            </a:pPr>
            <a:r>
              <a:rPr lang="zh-CN" altLang="zh-CN" sz="2800" dirty="0">
                <a:solidFill>
                  <a:srgbClr val="000000"/>
                </a:solidFill>
                <a:cs typeface="Times New Roman" panose="02020603050405020304" pitchFamily="18" charset="0"/>
              </a:rPr>
              <a:t>一看反应速率是增大还是减小</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二看</a:t>
            </a:r>
            <a:r>
              <a:rPr lang="en-US" altLang="zh-CN" sz="2800" i="1" dirty="0">
                <a:solidFill>
                  <a:srgbClr val="000000"/>
                </a:solidFill>
                <a:cs typeface="Times New Roman" panose="02020603050405020304" pitchFamily="18" charset="0"/>
              </a:rPr>
              <a:t>v</a:t>
            </a:r>
            <a:r>
              <a:rPr lang="zh-CN" altLang="zh-CN" sz="2800" baseline="-25000" dirty="0">
                <a:solidFill>
                  <a:srgbClr val="000000"/>
                </a:solidFill>
                <a:cs typeface="Times New Roman" panose="02020603050405020304" pitchFamily="18" charset="0"/>
              </a:rPr>
              <a:t>正</a:t>
            </a:r>
            <a:r>
              <a:rPr lang="zh-CN" altLang="zh-CN" sz="2800" dirty="0">
                <a:solidFill>
                  <a:srgbClr val="000000"/>
                </a:solidFill>
                <a:cs typeface="Times New Roman" panose="02020603050405020304" pitchFamily="18" charset="0"/>
              </a:rPr>
              <a:t>、</a:t>
            </a:r>
            <a:r>
              <a:rPr lang="en-US" altLang="zh-CN" sz="2800" i="1" dirty="0">
                <a:solidFill>
                  <a:srgbClr val="000000"/>
                </a:solidFill>
                <a:cs typeface="Times New Roman" panose="02020603050405020304" pitchFamily="18" charset="0"/>
              </a:rPr>
              <a:t>v</a:t>
            </a:r>
            <a:r>
              <a:rPr lang="zh-CN" altLang="zh-CN" sz="2800" baseline="-25000" dirty="0">
                <a:solidFill>
                  <a:srgbClr val="000000"/>
                </a:solidFill>
                <a:cs typeface="Times New Roman" panose="02020603050405020304" pitchFamily="18" charset="0"/>
              </a:rPr>
              <a:t>逆</a:t>
            </a:r>
            <a:r>
              <a:rPr lang="zh-CN" altLang="zh-CN" sz="2800" dirty="0">
                <a:solidFill>
                  <a:srgbClr val="000000"/>
                </a:solidFill>
                <a:cs typeface="Times New Roman" panose="02020603050405020304" pitchFamily="18" charset="0"/>
              </a:rPr>
              <a:t>的相对大小</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三看化学平衡移动的方向。</a:t>
            </a:r>
          </a:p>
        </p:txBody>
      </p:sp>
      <p:sp>
        <p:nvSpPr>
          <p:cNvPr id="5" name="矩形 4">
            <a:extLst>
              <a:ext uri="{FF2B5EF4-FFF2-40B4-BE49-F238E27FC236}">
                <a16:creationId xmlns="" xmlns:a16="http://schemas.microsoft.com/office/drawing/2014/main" id="{C8DE18D3-7630-44A3-B9D2-A07FB3879F03}"/>
              </a:ext>
            </a:extLst>
          </p:cNvPr>
          <p:cNvSpPr/>
          <p:nvPr/>
        </p:nvSpPr>
        <p:spPr>
          <a:xfrm>
            <a:off x="8214360" y="0"/>
            <a:ext cx="299859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专题十六　化学反应速率与化学平衡</a:t>
            </a:r>
          </a:p>
        </p:txBody>
      </p:sp>
    </p:spTree>
    <p:extLst>
      <p:ext uri="{BB962C8B-B14F-4D97-AF65-F5344CB8AC3E}">
        <p14:creationId xmlns:p14="http://schemas.microsoft.com/office/powerpoint/2010/main" val="261538381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1273629"/>
            <a:ext cx="3951514" cy="4354285"/>
          </a:xfrm>
          <a:prstGeom prst="rect">
            <a:avLst/>
          </a:prstGeom>
          <a:solidFill>
            <a:srgbClr val="DA251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chemeClr val="bg1"/>
                </a:solidFill>
                <a:latin typeface="微软雅黑" panose="020B0503020204020204" pitchFamily="34" charset="-122"/>
                <a:ea typeface="微软雅黑" panose="020B0503020204020204" pitchFamily="34" charset="-122"/>
              </a:rPr>
              <a:t>C.</a:t>
            </a:r>
            <a:r>
              <a:rPr lang="zh-CN" altLang="en-US" sz="2800" b="1" dirty="0">
                <a:solidFill>
                  <a:schemeClr val="bg1"/>
                </a:solidFill>
                <a:latin typeface="微软雅黑" panose="020B0503020204020204" pitchFamily="34" charset="-122"/>
                <a:ea typeface="微软雅黑" panose="020B0503020204020204" pitchFamily="34" charset="-122"/>
              </a:rPr>
              <a:t>考法帮</a:t>
            </a:r>
            <a:r>
              <a:rPr lang="en-US" altLang="zh-CN" sz="2800" b="1" dirty="0">
                <a:solidFill>
                  <a:schemeClr val="bg1"/>
                </a:solidFill>
                <a:latin typeface="微软雅黑" panose="020B0503020204020204" pitchFamily="34" charset="-122"/>
                <a:ea typeface="微软雅黑" panose="020B0503020204020204" pitchFamily="34" charset="-122"/>
              </a:rPr>
              <a:t>·</a:t>
            </a:r>
            <a:r>
              <a:rPr lang="zh-CN" altLang="en-US" sz="2800" b="1" dirty="0">
                <a:solidFill>
                  <a:schemeClr val="bg1"/>
                </a:solidFill>
                <a:latin typeface="微软雅黑" panose="020B0503020204020204" pitchFamily="34" charset="-122"/>
                <a:ea typeface="微软雅黑" panose="020B0503020204020204" pitchFamily="34" charset="-122"/>
              </a:rPr>
              <a:t>考向全扫描</a:t>
            </a:r>
          </a:p>
        </p:txBody>
      </p:sp>
      <p:sp>
        <p:nvSpPr>
          <p:cNvPr id="3" name="矩形 2">
            <a:hlinkClick r:id="rId2" action="ppaction://hlinksldjump"/>
          </p:cNvPr>
          <p:cNvSpPr/>
          <p:nvPr/>
        </p:nvSpPr>
        <p:spPr>
          <a:xfrm>
            <a:off x="4659085" y="1273628"/>
            <a:ext cx="7097485" cy="4354285"/>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pPr>
              <a:lnSpc>
                <a:spcPct val="150000"/>
              </a:lnSpc>
            </a:pP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考向</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1  </a:t>
            </a: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有关化学反应速率的图像题</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考向</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2“</a:t>
            </a: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三段式</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法计算化学平衡常数</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考向</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3  </a:t>
            </a: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化学反应速率与化学平衡理论在工业生产中的应用</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71043519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 xmlns:a16="http://schemas.microsoft.com/office/drawing/2014/main" id="{8EA5E433-12A3-47D9-96FC-E1C5A5825E7B}"/>
              </a:ext>
            </a:extLst>
          </p:cNvPr>
          <p:cNvSpPr/>
          <p:nvPr/>
        </p:nvSpPr>
        <p:spPr>
          <a:xfrm>
            <a:off x="268515" y="964984"/>
            <a:ext cx="11691256" cy="5262979"/>
          </a:xfrm>
          <a:prstGeom prst="rect">
            <a:avLst/>
          </a:prstGeom>
        </p:spPr>
        <p:txBody>
          <a:bodyPr wrap="square">
            <a:spAutoFit/>
          </a:bodyPr>
          <a:lstStyle/>
          <a:p>
            <a:pPr>
              <a:lnSpc>
                <a:spcPct val="150000"/>
              </a:lnSpc>
            </a:pPr>
            <a:r>
              <a:rPr lang="en-US" altLang="zh-CN" sz="2800" dirty="0"/>
              <a:t>        </a:t>
            </a:r>
            <a:r>
              <a:rPr lang="zh-CN" altLang="zh-CN" sz="2800" dirty="0"/>
              <a:t>化学反应速率与化学平衡是每年高考的必考内容。试题设计常用坐标图提供新颖信息</a:t>
            </a:r>
            <a:r>
              <a:rPr lang="en-US" altLang="zh-CN" sz="2800" dirty="0"/>
              <a:t>,</a:t>
            </a:r>
            <a:r>
              <a:rPr lang="zh-CN" altLang="zh-CN" sz="2800" dirty="0"/>
              <a:t>主要围绕反应物的转化率、生成物的产率、化学平衡常数进行多角度设问</a:t>
            </a:r>
            <a:r>
              <a:rPr lang="en-US" altLang="zh-CN" sz="2800" dirty="0"/>
              <a:t>,</a:t>
            </a:r>
            <a:r>
              <a:rPr lang="zh-CN" altLang="zh-CN" sz="2800" dirty="0"/>
              <a:t>综合考查速率与平衡知识的应用</a:t>
            </a:r>
            <a:r>
              <a:rPr lang="en-US" altLang="zh-CN" sz="2800" dirty="0"/>
              <a:t>,</a:t>
            </a:r>
            <a:r>
              <a:rPr lang="zh-CN" altLang="zh-CN" sz="2800" dirty="0"/>
              <a:t>如</a:t>
            </a:r>
            <a:r>
              <a:rPr lang="en-US" altLang="zh-CN" sz="2800" dirty="0"/>
              <a:t>2017</a:t>
            </a:r>
            <a:r>
              <a:rPr lang="zh-CN" altLang="zh-CN" sz="2800" dirty="0"/>
              <a:t>年全国卷</a:t>
            </a:r>
            <a:r>
              <a:rPr lang="en-US" altLang="zh-CN" sz="2800" dirty="0"/>
              <a:t>Ⅰ</a:t>
            </a:r>
            <a:r>
              <a:rPr lang="zh-CN" altLang="zh-CN" sz="2800" dirty="0"/>
              <a:t>第</a:t>
            </a:r>
            <a:r>
              <a:rPr lang="en-US" altLang="zh-CN" sz="2800" dirty="0"/>
              <a:t>28</a:t>
            </a:r>
            <a:r>
              <a:rPr lang="zh-CN" altLang="zh-CN" sz="2800" dirty="0"/>
              <a:t>题第</a:t>
            </a:r>
            <a:r>
              <a:rPr lang="en-US" altLang="zh-CN" sz="2800" dirty="0"/>
              <a:t>(3)</a:t>
            </a:r>
            <a:r>
              <a:rPr lang="zh-CN" altLang="zh-CN" sz="2800" dirty="0"/>
              <a:t>问</a:t>
            </a:r>
            <a:r>
              <a:rPr lang="en-US" altLang="zh-CN" sz="2800" dirty="0"/>
              <a:t>,</a:t>
            </a:r>
            <a:r>
              <a:rPr lang="zh-CN" altLang="zh-CN" sz="2800" dirty="0"/>
              <a:t>主要考查平衡转化率、平衡常数的计算</a:t>
            </a:r>
            <a:r>
              <a:rPr lang="en-US" altLang="zh-CN" sz="2800" dirty="0"/>
              <a:t>,</a:t>
            </a:r>
            <a:r>
              <a:rPr lang="zh-CN" altLang="zh-CN" sz="2800" dirty="0"/>
              <a:t>温度和浓度对平衡转化率的影响等</a:t>
            </a:r>
            <a:r>
              <a:rPr lang="en-US" altLang="zh-CN" sz="2800" dirty="0"/>
              <a:t>;2017</a:t>
            </a:r>
            <a:r>
              <a:rPr lang="zh-CN" altLang="zh-CN" sz="2800" dirty="0"/>
              <a:t>年全国卷</a:t>
            </a:r>
            <a:r>
              <a:rPr lang="en-US" altLang="zh-CN" sz="2800" dirty="0"/>
              <a:t>Ⅱ</a:t>
            </a:r>
            <a:r>
              <a:rPr lang="zh-CN" altLang="zh-CN" sz="2800" dirty="0"/>
              <a:t>第</a:t>
            </a:r>
            <a:r>
              <a:rPr lang="en-US" altLang="zh-CN" sz="2800" dirty="0"/>
              <a:t>27</a:t>
            </a:r>
            <a:r>
              <a:rPr lang="zh-CN" altLang="zh-CN" sz="2800" dirty="0"/>
              <a:t>题</a:t>
            </a:r>
            <a:r>
              <a:rPr lang="en-US" altLang="zh-CN" sz="2800" dirty="0"/>
              <a:t>,</a:t>
            </a:r>
            <a:r>
              <a:rPr lang="zh-CN" altLang="zh-CN" sz="2800" dirty="0"/>
              <a:t>主要考查可逆反应中反应物平衡转化率的影响因素</a:t>
            </a:r>
            <a:r>
              <a:rPr lang="en-US" altLang="zh-CN" sz="2800" dirty="0"/>
              <a:t>,</a:t>
            </a:r>
            <a:r>
              <a:rPr lang="zh-CN" altLang="zh-CN" sz="2800" dirty="0"/>
              <a:t>提高产物平衡产率应采取的措施等</a:t>
            </a:r>
            <a:r>
              <a:rPr lang="en-US" altLang="zh-CN" sz="2800" dirty="0"/>
              <a:t>;2017</a:t>
            </a:r>
            <a:r>
              <a:rPr lang="zh-CN" altLang="zh-CN" sz="2800" dirty="0"/>
              <a:t>年全国卷</a:t>
            </a:r>
            <a:r>
              <a:rPr lang="en-US" altLang="zh-CN" sz="2800" dirty="0"/>
              <a:t>Ⅲ</a:t>
            </a:r>
            <a:r>
              <a:rPr lang="zh-CN" altLang="zh-CN" sz="2800" dirty="0"/>
              <a:t>第</a:t>
            </a:r>
            <a:r>
              <a:rPr lang="en-US" altLang="zh-CN" sz="2800" dirty="0"/>
              <a:t>28</a:t>
            </a:r>
            <a:r>
              <a:rPr lang="zh-CN" altLang="zh-CN" sz="2800" dirty="0"/>
              <a:t>题第</a:t>
            </a:r>
            <a:r>
              <a:rPr lang="en-US" altLang="zh-CN" sz="2800" dirty="0"/>
              <a:t>(4)</a:t>
            </a:r>
            <a:r>
              <a:rPr lang="zh-CN" altLang="zh-CN" sz="2800" dirty="0"/>
              <a:t>问</a:t>
            </a:r>
            <a:r>
              <a:rPr lang="en-US" altLang="zh-CN" sz="2800" dirty="0"/>
              <a:t>,</a:t>
            </a:r>
            <a:r>
              <a:rPr lang="zh-CN" altLang="zh-CN" sz="2800" dirty="0"/>
              <a:t>主要考查反应达到平衡的判断</a:t>
            </a:r>
            <a:r>
              <a:rPr lang="en-US" altLang="zh-CN" sz="2800" dirty="0"/>
              <a:t>,</a:t>
            </a:r>
            <a:r>
              <a:rPr lang="zh-CN" altLang="zh-CN" sz="2800" dirty="0"/>
              <a:t>正、逆反应速率大小的比较</a:t>
            </a:r>
            <a:r>
              <a:rPr lang="en-US" altLang="zh-CN" sz="2800" dirty="0"/>
              <a:t>,</a:t>
            </a:r>
            <a:r>
              <a:rPr lang="zh-CN" altLang="zh-CN" sz="2800" dirty="0"/>
              <a:t>平衡常数的计算等。</a:t>
            </a:r>
          </a:p>
        </p:txBody>
      </p:sp>
      <p:sp>
        <p:nvSpPr>
          <p:cNvPr id="10" name="矩形 9">
            <a:extLst>
              <a:ext uri="{FF2B5EF4-FFF2-40B4-BE49-F238E27FC236}">
                <a16:creationId xmlns="" xmlns:a16="http://schemas.microsoft.com/office/drawing/2014/main" id="{264577E5-9808-4E2A-B165-2198F82FAFFD}"/>
              </a:ext>
            </a:extLst>
          </p:cNvPr>
          <p:cNvSpPr/>
          <p:nvPr/>
        </p:nvSpPr>
        <p:spPr>
          <a:xfrm>
            <a:off x="234043" y="254679"/>
            <a:ext cx="11723912" cy="662233"/>
          </a:xfrm>
          <a:prstGeom prst="rect">
            <a:avLst/>
          </a:prstGeom>
        </p:spPr>
        <p:txBody>
          <a:bodyPr wrap="square">
            <a:spAutoFit/>
          </a:bodyPr>
          <a:lstStyle/>
          <a:p>
            <a:pPr>
              <a:lnSpc>
                <a:spcPct val="150000"/>
              </a:lnSpc>
              <a:spcAft>
                <a:spcPts val="0"/>
              </a:spcAft>
            </a:pPr>
            <a:r>
              <a:rPr lang="zh-CN" altLang="en-US"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5" name="矩形 4">
            <a:extLst>
              <a:ext uri="{FF2B5EF4-FFF2-40B4-BE49-F238E27FC236}">
                <a16:creationId xmlns="" xmlns:a16="http://schemas.microsoft.com/office/drawing/2014/main" id="{05924BA7-525A-498B-8E88-936AED878C56}"/>
              </a:ext>
            </a:extLst>
          </p:cNvPr>
          <p:cNvSpPr/>
          <p:nvPr/>
        </p:nvSpPr>
        <p:spPr>
          <a:xfrm>
            <a:off x="8214360" y="0"/>
            <a:ext cx="299859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专题十六　化学反应速率与化学平衡</a:t>
            </a:r>
          </a:p>
        </p:txBody>
      </p:sp>
      <p:sp>
        <p:nvSpPr>
          <p:cNvPr id="6" name="矩形 5"/>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9" name="矩形 8"/>
          <p:cNvSpPr/>
          <p:nvPr/>
        </p:nvSpPr>
        <p:spPr>
          <a:xfrm>
            <a:off x="1066800" y="-2"/>
            <a:ext cx="1828800"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dirty="0">
                <a:solidFill>
                  <a:srgbClr val="DA251C"/>
                </a:solidFill>
              </a:rPr>
              <a:t>考情揭秘</a:t>
            </a:r>
          </a:p>
        </p:txBody>
      </p:sp>
      <p:sp>
        <p:nvSpPr>
          <p:cNvPr id="11" name="矩形 10"/>
          <p:cNvSpPr/>
          <p:nvPr/>
        </p:nvSpPr>
        <p:spPr>
          <a:xfrm>
            <a:off x="718457" y="-1"/>
            <a:ext cx="3483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DA251C"/>
              </a:solidFill>
            </a:endParaRPr>
          </a:p>
        </p:txBody>
      </p:sp>
    </p:spTree>
    <p:extLst>
      <p:ext uri="{BB962C8B-B14F-4D97-AF65-F5344CB8AC3E}">
        <p14:creationId xmlns:p14="http://schemas.microsoft.com/office/powerpoint/2010/main" val="12869743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1273629"/>
            <a:ext cx="3951514" cy="4354285"/>
          </a:xfrm>
          <a:prstGeom prst="rect">
            <a:avLst/>
          </a:prstGeom>
          <a:solidFill>
            <a:srgbClr val="DA251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chemeClr val="bg1"/>
                </a:solidFill>
                <a:latin typeface="微软雅黑" panose="020B0503020204020204" pitchFamily="34" charset="-122"/>
                <a:ea typeface="微软雅黑" panose="020B0503020204020204" pitchFamily="34" charset="-122"/>
              </a:rPr>
              <a:t>A.</a:t>
            </a:r>
            <a:r>
              <a:rPr lang="zh-CN" altLang="en-US" sz="2800" b="1" dirty="0">
                <a:solidFill>
                  <a:schemeClr val="bg1"/>
                </a:solidFill>
                <a:latin typeface="微软雅黑" panose="020B0503020204020204" pitchFamily="34" charset="-122"/>
                <a:ea typeface="微软雅黑" panose="020B0503020204020204" pitchFamily="34" charset="-122"/>
              </a:rPr>
              <a:t>考点帮</a:t>
            </a:r>
            <a:r>
              <a:rPr lang="en-US" altLang="zh-CN" sz="2800" b="1" dirty="0">
                <a:solidFill>
                  <a:schemeClr val="bg1"/>
                </a:solidFill>
                <a:latin typeface="微软雅黑" panose="020B0503020204020204" pitchFamily="34" charset="-122"/>
                <a:ea typeface="微软雅黑" panose="020B0503020204020204" pitchFamily="34" charset="-122"/>
              </a:rPr>
              <a:t>·</a:t>
            </a:r>
            <a:r>
              <a:rPr lang="zh-CN" altLang="en-US" sz="2800" b="1" dirty="0">
                <a:solidFill>
                  <a:schemeClr val="bg1"/>
                </a:solidFill>
                <a:latin typeface="微软雅黑" panose="020B0503020204020204" pitchFamily="34" charset="-122"/>
                <a:ea typeface="微软雅黑" panose="020B0503020204020204" pitchFamily="34" charset="-122"/>
              </a:rPr>
              <a:t>知识全通关</a:t>
            </a:r>
          </a:p>
        </p:txBody>
      </p:sp>
      <p:sp>
        <p:nvSpPr>
          <p:cNvPr id="3" name="矩形 2">
            <a:hlinkClick r:id="rId2" action="ppaction://hlinksldjump"/>
          </p:cNvPr>
          <p:cNvSpPr/>
          <p:nvPr/>
        </p:nvSpPr>
        <p:spPr>
          <a:xfrm>
            <a:off x="4659086" y="1273628"/>
            <a:ext cx="6487885" cy="4354285"/>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pPr>
              <a:lnSpc>
                <a:spcPct val="150000"/>
              </a:lnSpc>
            </a:pP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考点</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1</a:t>
            </a: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　化学反应速率</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考点</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2</a:t>
            </a: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　化学平衡</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考点</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3</a:t>
            </a: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　化学平衡常数与转化率</a:t>
            </a:r>
          </a:p>
        </p:txBody>
      </p:sp>
    </p:spTree>
    <p:extLst>
      <p:ext uri="{BB962C8B-B14F-4D97-AF65-F5344CB8AC3E}">
        <p14:creationId xmlns:p14="http://schemas.microsoft.com/office/powerpoint/2010/main" val="284340901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extLst>
              <a:ext uri="{FF2B5EF4-FFF2-40B4-BE49-F238E27FC236}">
                <a16:creationId xmlns="" xmlns:a16="http://schemas.microsoft.com/office/drawing/2014/main" id="{9BCFBCDB-577C-4C84-9BF9-814CC413FB39}"/>
              </a:ext>
            </a:extLst>
          </p:cNvPr>
          <p:cNvSpPr/>
          <p:nvPr/>
        </p:nvSpPr>
        <p:spPr>
          <a:xfrm>
            <a:off x="250487" y="734771"/>
            <a:ext cx="11723912" cy="3970318"/>
          </a:xfrm>
          <a:prstGeom prst="rect">
            <a:avLst/>
          </a:prstGeom>
        </p:spPr>
        <p:txBody>
          <a:bodyPr wrap="square">
            <a:spAutoFit/>
          </a:bodyPr>
          <a:lstStyle/>
          <a:p>
            <a:pPr>
              <a:lnSpc>
                <a:spcPct val="150000"/>
              </a:lnSpc>
            </a:pPr>
            <a:r>
              <a:rPr lang="zh-CN" altLang="zh-CN" sz="2800" b="1" dirty="0">
                <a:solidFill>
                  <a:srgbClr val="DA251C"/>
                </a:solidFill>
                <a:cs typeface="Times New Roman"/>
              </a:rPr>
              <a:t>示例</a:t>
            </a:r>
            <a:r>
              <a:rPr lang="en-US" altLang="zh-CN" sz="2800" b="1" dirty="0">
                <a:solidFill>
                  <a:srgbClr val="DA251C"/>
                </a:solidFill>
                <a:cs typeface="Times New Roman"/>
              </a:rPr>
              <a:t>11</a:t>
            </a:r>
            <a:r>
              <a:rPr lang="zh-CN" altLang="zh-CN" sz="2800" dirty="0"/>
              <a:t>　</a:t>
            </a:r>
            <a:r>
              <a:rPr lang="en-US" altLang="zh-CN" sz="2800" dirty="0"/>
              <a:t>[2015</a:t>
            </a:r>
            <a:r>
              <a:rPr lang="zh-CN" altLang="zh-CN" sz="2800" dirty="0"/>
              <a:t>新课标全国卷</a:t>
            </a:r>
            <a:r>
              <a:rPr lang="en-US" altLang="zh-CN" sz="2800" dirty="0"/>
              <a:t>Ⅰ,28(4),9</a:t>
            </a:r>
            <a:r>
              <a:rPr lang="zh-CN" altLang="zh-CN" sz="2800" dirty="0"/>
              <a:t>分</a:t>
            </a:r>
            <a:r>
              <a:rPr lang="en-US" altLang="zh-CN" sz="2800" dirty="0"/>
              <a:t>]</a:t>
            </a:r>
            <a:r>
              <a:rPr lang="zh-CN" altLang="zh-CN" sz="2800" dirty="0"/>
              <a:t>碘及其化合物在合成杀菌剂、药物等方面具有广泛用途。回答下列问题</a:t>
            </a:r>
            <a:r>
              <a:rPr lang="en-US" altLang="zh-CN" sz="2800" dirty="0"/>
              <a:t>:</a:t>
            </a:r>
            <a:endParaRPr lang="zh-CN" altLang="zh-CN" sz="2800" dirty="0"/>
          </a:p>
          <a:p>
            <a:pPr>
              <a:lnSpc>
                <a:spcPct val="150000"/>
              </a:lnSpc>
            </a:pPr>
            <a:r>
              <a:rPr lang="en-US" altLang="zh-CN" sz="2800" dirty="0" err="1"/>
              <a:t>Bodensteins</a:t>
            </a:r>
            <a:r>
              <a:rPr lang="zh-CN" altLang="zh-CN" sz="2800" dirty="0"/>
              <a:t>研究了下列反应</a:t>
            </a:r>
            <a:r>
              <a:rPr lang="en-US" altLang="zh-CN" sz="2800" dirty="0"/>
              <a:t>:</a:t>
            </a:r>
            <a:endParaRPr lang="zh-CN" altLang="zh-CN" sz="2800" dirty="0"/>
          </a:p>
          <a:p>
            <a:pPr>
              <a:lnSpc>
                <a:spcPct val="150000"/>
              </a:lnSpc>
            </a:pPr>
            <a:r>
              <a:rPr lang="en-US" altLang="zh-CN" sz="2800" dirty="0"/>
              <a:t>2HI(g) H</a:t>
            </a:r>
            <a:r>
              <a:rPr lang="en-US" altLang="zh-CN" sz="2800" baseline="-25000" dirty="0"/>
              <a:t>2</a:t>
            </a:r>
            <a:r>
              <a:rPr lang="en-US" altLang="zh-CN" sz="2800" dirty="0"/>
              <a:t>(g)+I</a:t>
            </a:r>
            <a:r>
              <a:rPr lang="en-US" altLang="zh-CN" sz="2800" baseline="-25000" dirty="0"/>
              <a:t>2</a:t>
            </a:r>
            <a:r>
              <a:rPr lang="en-US" altLang="zh-CN" sz="2800" dirty="0"/>
              <a:t>(g)</a:t>
            </a:r>
            <a:r>
              <a:rPr lang="zh-CN" altLang="zh-CN" sz="2800" dirty="0"/>
              <a:t>　</a:t>
            </a:r>
            <a:r>
              <a:rPr lang="en-US" altLang="zh-CN" sz="2800" dirty="0"/>
              <a:t>     Δ</a:t>
            </a:r>
            <a:r>
              <a:rPr lang="en-US" altLang="zh-CN" sz="2800" i="1" dirty="0"/>
              <a:t>H</a:t>
            </a:r>
            <a:r>
              <a:rPr lang="en-US" altLang="zh-CN" sz="2800" dirty="0"/>
              <a:t>&gt;0</a:t>
            </a:r>
            <a:endParaRPr lang="zh-CN" altLang="zh-CN" sz="2800" dirty="0"/>
          </a:p>
          <a:p>
            <a:pPr>
              <a:lnSpc>
                <a:spcPct val="150000"/>
              </a:lnSpc>
            </a:pPr>
            <a:r>
              <a:rPr lang="zh-CN" altLang="zh-CN" sz="2800" dirty="0"/>
              <a:t>在</a:t>
            </a:r>
            <a:r>
              <a:rPr lang="en-US" altLang="zh-CN" sz="2800" dirty="0"/>
              <a:t>716 K</a:t>
            </a:r>
            <a:r>
              <a:rPr lang="zh-CN" altLang="zh-CN" sz="2800" dirty="0"/>
              <a:t>时</a:t>
            </a:r>
            <a:r>
              <a:rPr lang="en-US" altLang="zh-CN" sz="2800" dirty="0"/>
              <a:t>,</a:t>
            </a:r>
            <a:r>
              <a:rPr lang="zh-CN" altLang="zh-CN" sz="2800" dirty="0"/>
              <a:t>气体混合物中碘化氢的物质的量分数</a:t>
            </a:r>
            <a:r>
              <a:rPr lang="en-US" altLang="zh-CN" sz="2800" i="1" dirty="0"/>
              <a:t>x</a:t>
            </a:r>
            <a:r>
              <a:rPr lang="en-US" altLang="zh-CN" sz="2800" dirty="0"/>
              <a:t>(HI)</a:t>
            </a:r>
            <a:r>
              <a:rPr lang="zh-CN" altLang="zh-CN" sz="2800" dirty="0"/>
              <a:t>与反应时间</a:t>
            </a:r>
            <a:r>
              <a:rPr lang="en-US" altLang="zh-CN" sz="2800" i="1" dirty="0"/>
              <a:t>t</a:t>
            </a:r>
            <a:r>
              <a:rPr lang="zh-CN" altLang="zh-CN" sz="2800" dirty="0"/>
              <a:t>的关系如下表</a:t>
            </a:r>
            <a:r>
              <a:rPr lang="en-US" altLang="zh-CN" sz="2800" dirty="0"/>
              <a:t>:</a:t>
            </a:r>
            <a:endParaRPr lang="zh-CN" altLang="zh-CN" sz="2800" dirty="0"/>
          </a:p>
        </p:txBody>
      </p:sp>
      <p:sp>
        <p:nvSpPr>
          <p:cNvPr id="18" name="矩形 17">
            <a:extLst>
              <a:ext uri="{FF2B5EF4-FFF2-40B4-BE49-F238E27FC236}">
                <a16:creationId xmlns="" xmlns:a16="http://schemas.microsoft.com/office/drawing/2014/main" id="{A2A84C92-79A9-4D4B-B239-8E7F764F7A24}"/>
              </a:ext>
            </a:extLst>
          </p:cNvPr>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19" name="矩形 18">
            <a:extLst>
              <a:ext uri="{FF2B5EF4-FFF2-40B4-BE49-F238E27FC236}">
                <a16:creationId xmlns="" xmlns:a16="http://schemas.microsoft.com/office/drawing/2014/main" id="{11FDB6B2-A016-4A70-B131-BD696910996E}"/>
              </a:ext>
            </a:extLst>
          </p:cNvPr>
          <p:cNvSpPr/>
          <p:nvPr/>
        </p:nvSpPr>
        <p:spPr>
          <a:xfrm>
            <a:off x="718457" y="-1"/>
            <a:ext cx="3483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DA251C"/>
              </a:solidFill>
            </a:endParaRPr>
          </a:p>
        </p:txBody>
      </p:sp>
      <p:sp>
        <p:nvSpPr>
          <p:cNvPr id="20" name="矩形 19">
            <a:extLst>
              <a:ext uri="{FF2B5EF4-FFF2-40B4-BE49-F238E27FC236}">
                <a16:creationId xmlns="" xmlns:a16="http://schemas.microsoft.com/office/drawing/2014/main" id="{3A6C60BF-FD67-4859-A866-B3E2AFF0A966}"/>
              </a:ext>
            </a:extLst>
          </p:cNvPr>
          <p:cNvSpPr/>
          <p:nvPr/>
        </p:nvSpPr>
        <p:spPr>
          <a:xfrm>
            <a:off x="1066800" y="-2"/>
            <a:ext cx="5753100"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zh-CN" sz="2800" dirty="0">
                <a:solidFill>
                  <a:srgbClr val="DA251C"/>
                </a:solidFill>
              </a:rPr>
              <a:t>考向</a:t>
            </a:r>
            <a:r>
              <a:rPr lang="en-US" altLang="zh-CN" sz="2800" dirty="0">
                <a:solidFill>
                  <a:srgbClr val="DA251C"/>
                </a:solidFill>
              </a:rPr>
              <a:t>1 </a:t>
            </a:r>
            <a:r>
              <a:rPr lang="zh-CN" altLang="zh-CN" sz="2800" dirty="0">
                <a:solidFill>
                  <a:srgbClr val="DA251C"/>
                </a:solidFill>
              </a:rPr>
              <a:t>有关化学反应速率的图像题</a:t>
            </a:r>
            <a:endParaRPr lang="en-US" altLang="zh-CN" sz="2800" dirty="0">
              <a:solidFill>
                <a:srgbClr val="DA251C"/>
              </a:solidFill>
            </a:endParaRPr>
          </a:p>
        </p:txBody>
      </p:sp>
      <p:pic>
        <p:nvPicPr>
          <p:cNvPr id="7" name="图片 6">
            <a:extLst>
              <a:ext uri="{FF2B5EF4-FFF2-40B4-BE49-F238E27FC236}">
                <a16:creationId xmlns="" xmlns:a16="http://schemas.microsoft.com/office/drawing/2014/main" id="{A563BFB1-A473-4E06-BCB8-4C87F3415D01}"/>
              </a:ext>
            </a:extLst>
          </p:cNvPr>
          <p:cNvPicPr/>
          <p:nvPr/>
        </p:nvPicPr>
        <p:blipFill>
          <a:blip r:embed="rId2"/>
          <a:stretch>
            <a:fillRect/>
          </a:stretch>
        </p:blipFill>
        <p:spPr>
          <a:xfrm>
            <a:off x="3128962" y="2893976"/>
            <a:ext cx="574358" cy="326302"/>
          </a:xfrm>
          <a:prstGeom prst="rect">
            <a:avLst/>
          </a:prstGeom>
        </p:spPr>
      </p:pic>
      <p:graphicFrame>
        <p:nvGraphicFramePr>
          <p:cNvPr id="2" name="表格 1">
            <a:extLst>
              <a:ext uri="{FF2B5EF4-FFF2-40B4-BE49-F238E27FC236}">
                <a16:creationId xmlns="" xmlns:a16="http://schemas.microsoft.com/office/drawing/2014/main" id="{584072B9-F5C9-4D25-8BBE-2858F08BDAC4}"/>
              </a:ext>
            </a:extLst>
          </p:cNvPr>
          <p:cNvGraphicFramePr>
            <a:graphicFrameLocks noGrp="1"/>
          </p:cNvGraphicFramePr>
          <p:nvPr>
            <p:extLst>
              <p:ext uri="{D42A27DB-BD31-4B8C-83A1-F6EECF244321}">
                <p14:modId xmlns:p14="http://schemas.microsoft.com/office/powerpoint/2010/main" val="3881225150"/>
              </p:ext>
            </p:extLst>
          </p:nvPr>
        </p:nvGraphicFramePr>
        <p:xfrm>
          <a:off x="1924578" y="4499231"/>
          <a:ext cx="8921612" cy="1920240"/>
        </p:xfrm>
        <a:graphic>
          <a:graphicData uri="http://schemas.openxmlformats.org/drawingml/2006/table">
            <a:tbl>
              <a:tblPr firstRow="1" firstCol="1" bandRow="1"/>
              <a:tblGrid>
                <a:gridCol w="1820738">
                  <a:extLst>
                    <a:ext uri="{9D8B030D-6E8A-4147-A177-3AD203B41FA5}">
                      <a16:colId xmlns="" xmlns:a16="http://schemas.microsoft.com/office/drawing/2014/main" val="788452042"/>
                    </a:ext>
                  </a:extLst>
                </a:gridCol>
                <a:gridCol w="728294">
                  <a:extLst>
                    <a:ext uri="{9D8B030D-6E8A-4147-A177-3AD203B41FA5}">
                      <a16:colId xmlns="" xmlns:a16="http://schemas.microsoft.com/office/drawing/2014/main" val="332825373"/>
                    </a:ext>
                  </a:extLst>
                </a:gridCol>
                <a:gridCol w="1274516">
                  <a:extLst>
                    <a:ext uri="{9D8B030D-6E8A-4147-A177-3AD203B41FA5}">
                      <a16:colId xmlns="" xmlns:a16="http://schemas.microsoft.com/office/drawing/2014/main" val="829989395"/>
                    </a:ext>
                  </a:extLst>
                </a:gridCol>
                <a:gridCol w="1274516">
                  <a:extLst>
                    <a:ext uri="{9D8B030D-6E8A-4147-A177-3AD203B41FA5}">
                      <a16:colId xmlns="" xmlns:a16="http://schemas.microsoft.com/office/drawing/2014/main" val="1760948705"/>
                    </a:ext>
                  </a:extLst>
                </a:gridCol>
                <a:gridCol w="1274516">
                  <a:extLst>
                    <a:ext uri="{9D8B030D-6E8A-4147-A177-3AD203B41FA5}">
                      <a16:colId xmlns="" xmlns:a16="http://schemas.microsoft.com/office/drawing/2014/main" val="2210994152"/>
                    </a:ext>
                  </a:extLst>
                </a:gridCol>
                <a:gridCol w="1274516">
                  <a:extLst>
                    <a:ext uri="{9D8B030D-6E8A-4147-A177-3AD203B41FA5}">
                      <a16:colId xmlns="" xmlns:a16="http://schemas.microsoft.com/office/drawing/2014/main" val="2463700572"/>
                    </a:ext>
                  </a:extLst>
                </a:gridCol>
                <a:gridCol w="1274516">
                  <a:extLst>
                    <a:ext uri="{9D8B030D-6E8A-4147-A177-3AD203B41FA5}">
                      <a16:colId xmlns="" xmlns:a16="http://schemas.microsoft.com/office/drawing/2014/main" val="2696496242"/>
                    </a:ext>
                  </a:extLst>
                </a:gridCol>
              </a:tblGrid>
              <a:tr h="0">
                <a:tc>
                  <a:txBody>
                    <a:bodyPr/>
                    <a:lstStyle/>
                    <a:p>
                      <a:pPr algn="ctr">
                        <a:lnSpc>
                          <a:spcPct val="150000"/>
                        </a:lnSpc>
                        <a:spcAft>
                          <a:spcPts val="0"/>
                        </a:spcAft>
                      </a:pPr>
                      <a:r>
                        <a:rPr lang="en-US" sz="2800" kern="1200">
                          <a:solidFill>
                            <a:schemeClr val="tx1"/>
                          </a:solidFill>
                          <a:latin typeface="+mn-lt"/>
                          <a:ea typeface="+mn-ea"/>
                          <a:cs typeface="+mn-cs"/>
                        </a:rPr>
                        <a:t>t/min</a:t>
                      </a:r>
                      <a:endParaRPr lang="zh-CN" altLang="en-US" sz="2800" kern="1200">
                        <a:solidFill>
                          <a:schemeClr val="tx1"/>
                        </a:solidFill>
                        <a:latin typeface="+mn-lt"/>
                        <a:ea typeface="+mn-ea"/>
                        <a:cs typeface="+mn-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200">
                          <a:solidFill>
                            <a:schemeClr val="tx1"/>
                          </a:solidFill>
                          <a:latin typeface="+mn-lt"/>
                          <a:ea typeface="+mn-ea"/>
                          <a:cs typeface="+mn-cs"/>
                        </a:rPr>
                        <a:t>0</a:t>
                      </a:r>
                      <a:endParaRPr lang="zh-CN" altLang="en-US" sz="2800" kern="1200">
                        <a:solidFill>
                          <a:schemeClr val="tx1"/>
                        </a:solidFill>
                        <a:latin typeface="+mn-lt"/>
                        <a:ea typeface="+mn-ea"/>
                        <a:cs typeface="+mn-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200">
                          <a:solidFill>
                            <a:schemeClr val="tx1"/>
                          </a:solidFill>
                          <a:latin typeface="+mn-lt"/>
                          <a:ea typeface="+mn-ea"/>
                          <a:cs typeface="+mn-cs"/>
                        </a:rPr>
                        <a:t>20</a:t>
                      </a:r>
                      <a:endParaRPr lang="zh-CN" altLang="en-US" sz="2800" kern="1200">
                        <a:solidFill>
                          <a:schemeClr val="tx1"/>
                        </a:solidFill>
                        <a:latin typeface="+mn-lt"/>
                        <a:ea typeface="+mn-ea"/>
                        <a:cs typeface="+mn-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200">
                          <a:solidFill>
                            <a:schemeClr val="tx1"/>
                          </a:solidFill>
                          <a:latin typeface="+mn-lt"/>
                          <a:ea typeface="+mn-ea"/>
                          <a:cs typeface="+mn-cs"/>
                        </a:rPr>
                        <a:t>40</a:t>
                      </a:r>
                      <a:endParaRPr lang="zh-CN" altLang="en-US" sz="2800" kern="1200">
                        <a:solidFill>
                          <a:schemeClr val="tx1"/>
                        </a:solidFill>
                        <a:latin typeface="+mn-lt"/>
                        <a:ea typeface="+mn-ea"/>
                        <a:cs typeface="+mn-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200">
                          <a:solidFill>
                            <a:schemeClr val="tx1"/>
                          </a:solidFill>
                          <a:latin typeface="+mn-lt"/>
                          <a:ea typeface="+mn-ea"/>
                          <a:cs typeface="+mn-cs"/>
                        </a:rPr>
                        <a:t>60</a:t>
                      </a:r>
                      <a:endParaRPr lang="zh-CN" altLang="en-US" sz="2800" kern="1200">
                        <a:solidFill>
                          <a:schemeClr val="tx1"/>
                        </a:solidFill>
                        <a:latin typeface="+mn-lt"/>
                        <a:ea typeface="+mn-ea"/>
                        <a:cs typeface="+mn-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200">
                          <a:solidFill>
                            <a:schemeClr val="tx1"/>
                          </a:solidFill>
                          <a:latin typeface="+mn-lt"/>
                          <a:ea typeface="+mn-ea"/>
                          <a:cs typeface="+mn-cs"/>
                        </a:rPr>
                        <a:t>80</a:t>
                      </a:r>
                      <a:endParaRPr lang="zh-CN" altLang="en-US" sz="2800" kern="1200">
                        <a:solidFill>
                          <a:schemeClr val="tx1"/>
                        </a:solidFill>
                        <a:latin typeface="+mn-lt"/>
                        <a:ea typeface="+mn-ea"/>
                        <a:cs typeface="+mn-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200">
                          <a:solidFill>
                            <a:schemeClr val="tx1"/>
                          </a:solidFill>
                          <a:latin typeface="+mn-lt"/>
                          <a:ea typeface="+mn-ea"/>
                          <a:cs typeface="+mn-cs"/>
                        </a:rPr>
                        <a:t>120</a:t>
                      </a:r>
                      <a:endParaRPr lang="zh-CN" altLang="en-US" sz="2800" kern="1200">
                        <a:solidFill>
                          <a:schemeClr val="tx1"/>
                        </a:solidFill>
                        <a:latin typeface="+mn-lt"/>
                        <a:ea typeface="+mn-ea"/>
                        <a:cs typeface="+mn-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756913498"/>
                  </a:ext>
                </a:extLst>
              </a:tr>
              <a:tr h="0">
                <a:tc>
                  <a:txBody>
                    <a:bodyPr/>
                    <a:lstStyle/>
                    <a:p>
                      <a:pPr algn="ctr">
                        <a:lnSpc>
                          <a:spcPct val="150000"/>
                        </a:lnSpc>
                        <a:spcAft>
                          <a:spcPts val="0"/>
                        </a:spcAft>
                      </a:pPr>
                      <a:r>
                        <a:rPr lang="en-US" sz="2800" kern="1200">
                          <a:solidFill>
                            <a:schemeClr val="tx1"/>
                          </a:solidFill>
                          <a:latin typeface="+mn-lt"/>
                          <a:ea typeface="+mn-ea"/>
                          <a:cs typeface="+mn-cs"/>
                        </a:rPr>
                        <a:t>x(HI)</a:t>
                      </a:r>
                      <a:endParaRPr lang="zh-CN" altLang="en-US" sz="2800" kern="1200">
                        <a:solidFill>
                          <a:schemeClr val="tx1"/>
                        </a:solidFill>
                        <a:latin typeface="+mn-lt"/>
                        <a:ea typeface="+mn-ea"/>
                        <a:cs typeface="+mn-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200">
                          <a:solidFill>
                            <a:schemeClr val="tx1"/>
                          </a:solidFill>
                          <a:latin typeface="+mn-lt"/>
                          <a:ea typeface="+mn-ea"/>
                          <a:cs typeface="+mn-cs"/>
                        </a:rPr>
                        <a:t>1</a:t>
                      </a:r>
                      <a:endParaRPr lang="zh-CN" altLang="en-US" sz="2800" kern="1200">
                        <a:solidFill>
                          <a:schemeClr val="tx1"/>
                        </a:solidFill>
                        <a:latin typeface="+mn-lt"/>
                        <a:ea typeface="+mn-ea"/>
                        <a:cs typeface="+mn-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200">
                          <a:solidFill>
                            <a:schemeClr val="tx1"/>
                          </a:solidFill>
                          <a:latin typeface="+mn-lt"/>
                          <a:ea typeface="+mn-ea"/>
                          <a:cs typeface="+mn-cs"/>
                        </a:rPr>
                        <a:t>0.91</a:t>
                      </a:r>
                      <a:endParaRPr lang="zh-CN" altLang="en-US" sz="2800" kern="1200">
                        <a:solidFill>
                          <a:schemeClr val="tx1"/>
                        </a:solidFill>
                        <a:latin typeface="+mn-lt"/>
                        <a:ea typeface="+mn-ea"/>
                        <a:cs typeface="+mn-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200">
                          <a:solidFill>
                            <a:schemeClr val="tx1"/>
                          </a:solidFill>
                          <a:latin typeface="+mn-lt"/>
                          <a:ea typeface="+mn-ea"/>
                          <a:cs typeface="+mn-cs"/>
                        </a:rPr>
                        <a:t>0.85</a:t>
                      </a:r>
                      <a:endParaRPr lang="zh-CN" altLang="en-US" sz="2800" kern="1200">
                        <a:solidFill>
                          <a:schemeClr val="tx1"/>
                        </a:solidFill>
                        <a:latin typeface="+mn-lt"/>
                        <a:ea typeface="+mn-ea"/>
                        <a:cs typeface="+mn-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200">
                          <a:solidFill>
                            <a:schemeClr val="tx1"/>
                          </a:solidFill>
                          <a:latin typeface="+mn-lt"/>
                          <a:ea typeface="+mn-ea"/>
                          <a:cs typeface="+mn-cs"/>
                        </a:rPr>
                        <a:t>0.815</a:t>
                      </a:r>
                      <a:endParaRPr lang="zh-CN" altLang="en-US" sz="2800" kern="1200">
                        <a:solidFill>
                          <a:schemeClr val="tx1"/>
                        </a:solidFill>
                        <a:latin typeface="+mn-lt"/>
                        <a:ea typeface="+mn-ea"/>
                        <a:cs typeface="+mn-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200">
                          <a:solidFill>
                            <a:schemeClr val="tx1"/>
                          </a:solidFill>
                          <a:latin typeface="+mn-lt"/>
                          <a:ea typeface="+mn-ea"/>
                          <a:cs typeface="+mn-cs"/>
                        </a:rPr>
                        <a:t>0.795</a:t>
                      </a:r>
                      <a:endParaRPr lang="zh-CN" altLang="en-US" sz="2800" kern="1200">
                        <a:solidFill>
                          <a:schemeClr val="tx1"/>
                        </a:solidFill>
                        <a:latin typeface="+mn-lt"/>
                        <a:ea typeface="+mn-ea"/>
                        <a:cs typeface="+mn-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200">
                          <a:solidFill>
                            <a:schemeClr val="tx1"/>
                          </a:solidFill>
                          <a:latin typeface="+mn-lt"/>
                          <a:ea typeface="+mn-ea"/>
                          <a:cs typeface="+mn-cs"/>
                        </a:rPr>
                        <a:t>0.784</a:t>
                      </a:r>
                      <a:endParaRPr lang="zh-CN" altLang="en-US" sz="2800" kern="1200">
                        <a:solidFill>
                          <a:schemeClr val="tx1"/>
                        </a:solidFill>
                        <a:latin typeface="+mn-lt"/>
                        <a:ea typeface="+mn-ea"/>
                        <a:cs typeface="+mn-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050249377"/>
                  </a:ext>
                </a:extLst>
              </a:tr>
              <a:tr h="0">
                <a:tc>
                  <a:txBody>
                    <a:bodyPr/>
                    <a:lstStyle/>
                    <a:p>
                      <a:pPr algn="ctr">
                        <a:lnSpc>
                          <a:spcPct val="150000"/>
                        </a:lnSpc>
                        <a:spcAft>
                          <a:spcPts val="0"/>
                        </a:spcAft>
                      </a:pPr>
                      <a:r>
                        <a:rPr lang="en-US" sz="2800" kern="1200">
                          <a:solidFill>
                            <a:schemeClr val="tx1"/>
                          </a:solidFill>
                          <a:latin typeface="+mn-lt"/>
                          <a:ea typeface="+mn-ea"/>
                          <a:cs typeface="+mn-cs"/>
                        </a:rPr>
                        <a:t>x(HI)</a:t>
                      </a:r>
                      <a:endParaRPr lang="zh-CN" altLang="en-US" sz="2800" kern="1200">
                        <a:solidFill>
                          <a:schemeClr val="tx1"/>
                        </a:solidFill>
                        <a:latin typeface="+mn-lt"/>
                        <a:ea typeface="+mn-ea"/>
                        <a:cs typeface="+mn-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200">
                          <a:solidFill>
                            <a:schemeClr val="tx1"/>
                          </a:solidFill>
                          <a:latin typeface="+mn-lt"/>
                          <a:ea typeface="+mn-ea"/>
                          <a:cs typeface="+mn-cs"/>
                        </a:rPr>
                        <a:t>0</a:t>
                      </a:r>
                      <a:endParaRPr lang="zh-CN" altLang="en-US" sz="2800" kern="1200">
                        <a:solidFill>
                          <a:schemeClr val="tx1"/>
                        </a:solidFill>
                        <a:latin typeface="+mn-lt"/>
                        <a:ea typeface="+mn-ea"/>
                        <a:cs typeface="+mn-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200">
                          <a:solidFill>
                            <a:schemeClr val="tx1"/>
                          </a:solidFill>
                          <a:latin typeface="+mn-lt"/>
                          <a:ea typeface="+mn-ea"/>
                          <a:cs typeface="+mn-cs"/>
                        </a:rPr>
                        <a:t>0.60</a:t>
                      </a:r>
                      <a:endParaRPr lang="zh-CN" altLang="en-US" sz="2800" kern="1200">
                        <a:solidFill>
                          <a:schemeClr val="tx1"/>
                        </a:solidFill>
                        <a:latin typeface="+mn-lt"/>
                        <a:ea typeface="+mn-ea"/>
                        <a:cs typeface="+mn-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200">
                          <a:solidFill>
                            <a:schemeClr val="tx1"/>
                          </a:solidFill>
                          <a:latin typeface="+mn-lt"/>
                          <a:ea typeface="+mn-ea"/>
                          <a:cs typeface="+mn-cs"/>
                        </a:rPr>
                        <a:t>0.73</a:t>
                      </a:r>
                      <a:endParaRPr lang="zh-CN" altLang="en-US" sz="2800" kern="1200">
                        <a:solidFill>
                          <a:schemeClr val="tx1"/>
                        </a:solidFill>
                        <a:latin typeface="+mn-lt"/>
                        <a:ea typeface="+mn-ea"/>
                        <a:cs typeface="+mn-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200" dirty="0">
                          <a:solidFill>
                            <a:schemeClr val="tx1"/>
                          </a:solidFill>
                          <a:latin typeface="+mn-lt"/>
                          <a:ea typeface="+mn-ea"/>
                          <a:cs typeface="+mn-cs"/>
                        </a:rPr>
                        <a:t>0.773</a:t>
                      </a:r>
                      <a:endParaRPr lang="zh-CN" altLang="en-US" sz="2800" kern="1200" dirty="0">
                        <a:solidFill>
                          <a:schemeClr val="tx1"/>
                        </a:solidFill>
                        <a:latin typeface="+mn-lt"/>
                        <a:ea typeface="+mn-ea"/>
                        <a:cs typeface="+mn-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200">
                          <a:solidFill>
                            <a:schemeClr val="tx1"/>
                          </a:solidFill>
                          <a:latin typeface="+mn-lt"/>
                          <a:ea typeface="+mn-ea"/>
                          <a:cs typeface="+mn-cs"/>
                        </a:rPr>
                        <a:t>0.780</a:t>
                      </a:r>
                      <a:endParaRPr lang="zh-CN" altLang="en-US" sz="2800" kern="1200">
                        <a:solidFill>
                          <a:schemeClr val="tx1"/>
                        </a:solidFill>
                        <a:latin typeface="+mn-lt"/>
                        <a:ea typeface="+mn-ea"/>
                        <a:cs typeface="+mn-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200" dirty="0">
                          <a:solidFill>
                            <a:schemeClr val="tx1"/>
                          </a:solidFill>
                          <a:latin typeface="+mn-lt"/>
                          <a:ea typeface="+mn-ea"/>
                          <a:cs typeface="+mn-cs"/>
                        </a:rPr>
                        <a:t>0.784</a:t>
                      </a:r>
                      <a:endParaRPr lang="zh-CN" altLang="en-US" sz="2800" kern="1200" dirty="0">
                        <a:solidFill>
                          <a:schemeClr val="tx1"/>
                        </a:solidFill>
                        <a:latin typeface="+mn-lt"/>
                        <a:ea typeface="+mn-ea"/>
                        <a:cs typeface="+mn-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87945821"/>
                  </a:ext>
                </a:extLst>
              </a:tr>
            </a:tbl>
          </a:graphicData>
        </a:graphic>
      </p:graphicFrame>
    </p:spTree>
    <p:extLst>
      <p:ext uri="{BB962C8B-B14F-4D97-AF65-F5344CB8AC3E}">
        <p14:creationId xmlns:p14="http://schemas.microsoft.com/office/powerpoint/2010/main" val="19992963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a16="http://schemas.microsoft.com/office/drawing/2014/main" id="{C63E91E6-BF00-45EE-8C26-DCB6DD02C2C7}"/>
              </a:ext>
            </a:extLst>
          </p:cNvPr>
          <p:cNvSpPr/>
          <p:nvPr/>
        </p:nvSpPr>
        <p:spPr>
          <a:xfrm>
            <a:off x="239486" y="305864"/>
            <a:ext cx="11713028" cy="3893886"/>
          </a:xfrm>
          <a:prstGeom prst="rect">
            <a:avLst/>
          </a:prstGeom>
        </p:spPr>
        <p:txBody>
          <a:bodyPr wrap="square">
            <a:spAutoFit/>
          </a:bodyPr>
          <a:lstStyle/>
          <a:p>
            <a:pPr>
              <a:lnSpc>
                <a:spcPct val="150000"/>
              </a:lnSpc>
            </a:pPr>
            <a:r>
              <a:rPr lang="en-US" altLang="zh-CN" sz="2800" dirty="0"/>
              <a:t>(1)</a:t>
            </a:r>
            <a:r>
              <a:rPr lang="zh-CN" altLang="zh-CN" sz="2800" dirty="0"/>
              <a:t>根据上述实验结果</a:t>
            </a:r>
            <a:r>
              <a:rPr lang="en-US" altLang="zh-CN" sz="2800" dirty="0"/>
              <a:t>,</a:t>
            </a:r>
            <a:r>
              <a:rPr lang="zh-CN" altLang="zh-CN" sz="2800" dirty="0"/>
              <a:t>该反应的平衡常数</a:t>
            </a:r>
            <a:r>
              <a:rPr lang="en-US" altLang="zh-CN" sz="2800" i="1" dirty="0"/>
              <a:t>K</a:t>
            </a:r>
            <a:r>
              <a:rPr lang="zh-CN" altLang="zh-CN" sz="2800" dirty="0"/>
              <a:t>的计算式为</a:t>
            </a:r>
            <a:r>
              <a:rPr lang="zh-CN" altLang="zh-CN" sz="2800" u="sng" dirty="0"/>
              <a:t>　　　　</a:t>
            </a:r>
            <a:r>
              <a:rPr lang="zh-CN" altLang="zh-CN" sz="2800" dirty="0"/>
              <a:t>。</a:t>
            </a:r>
            <a:r>
              <a:rPr lang="en-US" altLang="zh-CN" sz="2800" dirty="0"/>
              <a:t> </a:t>
            </a:r>
            <a:endParaRPr lang="zh-CN" altLang="zh-CN" sz="2800" dirty="0"/>
          </a:p>
          <a:p>
            <a:pPr>
              <a:lnSpc>
                <a:spcPct val="150000"/>
              </a:lnSpc>
            </a:pPr>
            <a:r>
              <a:rPr lang="en-US" altLang="zh-CN" sz="2800" dirty="0"/>
              <a:t>(2)</a:t>
            </a:r>
            <a:r>
              <a:rPr lang="zh-CN" altLang="zh-CN" sz="2800" dirty="0"/>
              <a:t>上述反应中</a:t>
            </a:r>
            <a:r>
              <a:rPr lang="en-US" altLang="zh-CN" sz="2800" dirty="0"/>
              <a:t>,</a:t>
            </a:r>
            <a:r>
              <a:rPr lang="zh-CN" altLang="zh-CN" sz="2800" dirty="0"/>
              <a:t>正反应速率为</a:t>
            </a:r>
            <a:r>
              <a:rPr lang="en-US" altLang="zh-CN" sz="2800" i="1" dirty="0"/>
              <a:t>v</a:t>
            </a:r>
            <a:r>
              <a:rPr lang="zh-CN" altLang="zh-CN" sz="2800" baseline="-25000" dirty="0"/>
              <a:t>正</a:t>
            </a:r>
            <a:r>
              <a:rPr lang="en-US" altLang="zh-CN" sz="2800" dirty="0"/>
              <a:t>=</a:t>
            </a:r>
            <a:r>
              <a:rPr lang="en-US" altLang="zh-CN" sz="2800" i="1" dirty="0"/>
              <a:t>k</a:t>
            </a:r>
            <a:r>
              <a:rPr lang="zh-CN" altLang="zh-CN" sz="2800" baseline="-25000" dirty="0"/>
              <a:t>正</a:t>
            </a:r>
            <a:r>
              <a:rPr lang="en-US" altLang="zh-CN" sz="2800" i="1" dirty="0"/>
              <a:t>x</a:t>
            </a:r>
            <a:r>
              <a:rPr lang="en-US" altLang="zh-CN" sz="2800" baseline="30000" dirty="0"/>
              <a:t>2</a:t>
            </a:r>
            <a:r>
              <a:rPr lang="en-US" altLang="zh-CN" sz="2800" dirty="0"/>
              <a:t>(HI),</a:t>
            </a:r>
            <a:r>
              <a:rPr lang="zh-CN" altLang="zh-CN" sz="2800" dirty="0"/>
              <a:t>逆反应速率为</a:t>
            </a:r>
            <a:r>
              <a:rPr lang="en-US" altLang="zh-CN" sz="2800" i="1" dirty="0"/>
              <a:t>v</a:t>
            </a:r>
            <a:r>
              <a:rPr lang="zh-CN" altLang="zh-CN" sz="2800" baseline="-25000" dirty="0"/>
              <a:t>逆</a:t>
            </a:r>
            <a:r>
              <a:rPr lang="en-US" altLang="zh-CN" sz="2800" i="1" dirty="0"/>
              <a:t>=k</a:t>
            </a:r>
            <a:r>
              <a:rPr lang="zh-CN" altLang="zh-CN" sz="2800" baseline="-25000" dirty="0"/>
              <a:t>逆</a:t>
            </a:r>
            <a:r>
              <a:rPr lang="en-US" altLang="zh-CN" sz="2800" i="1" dirty="0"/>
              <a:t>x</a:t>
            </a:r>
            <a:r>
              <a:rPr lang="en-US" altLang="zh-CN" sz="2800" dirty="0"/>
              <a:t>(H</a:t>
            </a:r>
            <a:r>
              <a:rPr lang="en-US" altLang="zh-CN" sz="2800" baseline="-25000" dirty="0"/>
              <a:t>2</a:t>
            </a:r>
            <a:r>
              <a:rPr lang="en-US" altLang="zh-CN" sz="2800" dirty="0"/>
              <a:t>)</a:t>
            </a:r>
            <a:r>
              <a:rPr lang="en-US" altLang="zh-CN" sz="2800" i="1" dirty="0"/>
              <a:t>x</a:t>
            </a:r>
            <a:r>
              <a:rPr lang="en-US" altLang="zh-CN" sz="2800" dirty="0"/>
              <a:t>(I</a:t>
            </a:r>
            <a:r>
              <a:rPr lang="en-US" altLang="zh-CN" sz="2800" baseline="-25000" dirty="0"/>
              <a:t>2</a:t>
            </a:r>
            <a:r>
              <a:rPr lang="en-US" altLang="zh-CN" sz="2800" dirty="0"/>
              <a:t>),</a:t>
            </a:r>
            <a:r>
              <a:rPr lang="zh-CN" altLang="zh-CN" sz="2800" dirty="0"/>
              <a:t>其中</a:t>
            </a:r>
            <a:r>
              <a:rPr lang="en-US" altLang="zh-CN" sz="2800" i="1" dirty="0"/>
              <a:t>k</a:t>
            </a:r>
            <a:r>
              <a:rPr lang="zh-CN" altLang="zh-CN" sz="2800" baseline="-25000" dirty="0"/>
              <a:t>正</a:t>
            </a:r>
            <a:r>
              <a:rPr lang="zh-CN" altLang="zh-CN" sz="2800" dirty="0"/>
              <a:t>、</a:t>
            </a:r>
            <a:r>
              <a:rPr lang="en-US" altLang="zh-CN" sz="2800" i="1" dirty="0"/>
              <a:t>k</a:t>
            </a:r>
            <a:r>
              <a:rPr lang="zh-CN" altLang="zh-CN" sz="2800" baseline="-25000" dirty="0"/>
              <a:t>逆</a:t>
            </a:r>
            <a:r>
              <a:rPr lang="zh-CN" altLang="zh-CN" sz="2800" dirty="0"/>
              <a:t>为速率常数</a:t>
            </a:r>
            <a:r>
              <a:rPr lang="en-US" altLang="zh-CN" sz="2800" dirty="0"/>
              <a:t>,</a:t>
            </a:r>
            <a:r>
              <a:rPr lang="zh-CN" altLang="zh-CN" sz="2800" dirty="0"/>
              <a:t>则</a:t>
            </a:r>
            <a:r>
              <a:rPr lang="en-US" altLang="zh-CN" sz="2800" i="1" dirty="0"/>
              <a:t>k</a:t>
            </a:r>
            <a:r>
              <a:rPr lang="zh-CN" altLang="zh-CN" sz="2800" baseline="-25000" dirty="0"/>
              <a:t>逆</a:t>
            </a:r>
            <a:r>
              <a:rPr lang="zh-CN" altLang="zh-CN" sz="2800" dirty="0"/>
              <a:t>为</a:t>
            </a:r>
            <a:r>
              <a:rPr lang="zh-CN" altLang="zh-CN" sz="2800" u="sng" dirty="0"/>
              <a:t>　　　　　　</a:t>
            </a:r>
            <a:r>
              <a:rPr lang="en-US" altLang="zh-CN" sz="2800" dirty="0"/>
              <a:t>(</a:t>
            </a:r>
            <a:r>
              <a:rPr lang="zh-CN" altLang="zh-CN" sz="2800" dirty="0"/>
              <a:t>以</a:t>
            </a:r>
            <a:r>
              <a:rPr lang="en-US" altLang="zh-CN" sz="2800" i="1" dirty="0"/>
              <a:t>K</a:t>
            </a:r>
            <a:r>
              <a:rPr lang="zh-CN" altLang="zh-CN" sz="2800" dirty="0"/>
              <a:t>和</a:t>
            </a:r>
            <a:r>
              <a:rPr lang="en-US" altLang="zh-CN" sz="2800" i="1" dirty="0"/>
              <a:t>k</a:t>
            </a:r>
            <a:r>
              <a:rPr lang="zh-CN" altLang="zh-CN" sz="2800" baseline="-25000" dirty="0"/>
              <a:t>正</a:t>
            </a:r>
            <a:r>
              <a:rPr lang="zh-CN" altLang="zh-CN" sz="2800" dirty="0"/>
              <a:t>表示</a:t>
            </a:r>
            <a:r>
              <a:rPr lang="en-US" altLang="zh-CN" sz="2800" dirty="0"/>
              <a:t>)</a:t>
            </a:r>
            <a:r>
              <a:rPr lang="zh-CN" altLang="zh-CN" sz="2800" dirty="0"/>
              <a:t>。若</a:t>
            </a:r>
            <a:r>
              <a:rPr lang="en-US" altLang="zh-CN" sz="2800" i="1" dirty="0"/>
              <a:t>k</a:t>
            </a:r>
            <a:r>
              <a:rPr lang="zh-CN" altLang="zh-CN" sz="2800" baseline="-25000" dirty="0"/>
              <a:t>正</a:t>
            </a:r>
            <a:r>
              <a:rPr lang="en-US" altLang="zh-CN" sz="2800" dirty="0"/>
              <a:t>=0.002 7 min</a:t>
            </a:r>
            <a:r>
              <a:rPr lang="en-US" altLang="zh-CN" sz="2800" baseline="30000" dirty="0"/>
              <a:t>-1</a:t>
            </a:r>
            <a:r>
              <a:rPr lang="en-US" altLang="zh-CN" sz="2800" dirty="0"/>
              <a:t>,</a:t>
            </a:r>
            <a:r>
              <a:rPr lang="zh-CN" altLang="zh-CN" sz="2800" dirty="0"/>
              <a:t>在</a:t>
            </a:r>
            <a:r>
              <a:rPr lang="en-US" altLang="zh-CN" sz="2800" i="1" dirty="0"/>
              <a:t>t</a:t>
            </a:r>
            <a:r>
              <a:rPr lang="en-US" altLang="zh-CN" sz="2800" dirty="0"/>
              <a:t>=40 min</a:t>
            </a:r>
            <a:r>
              <a:rPr lang="zh-CN" altLang="zh-CN" sz="2800" dirty="0"/>
              <a:t>时</a:t>
            </a:r>
            <a:r>
              <a:rPr lang="en-US" altLang="zh-CN" sz="2800" dirty="0"/>
              <a:t>,</a:t>
            </a:r>
            <a:r>
              <a:rPr lang="en-US" altLang="zh-CN" sz="2800" i="1" dirty="0"/>
              <a:t>v</a:t>
            </a:r>
            <a:r>
              <a:rPr lang="zh-CN" altLang="zh-CN" sz="2800" baseline="-25000" dirty="0"/>
              <a:t>正</a:t>
            </a:r>
            <a:r>
              <a:rPr lang="en-US" altLang="zh-CN" sz="2800" dirty="0"/>
              <a:t>=</a:t>
            </a:r>
            <a:r>
              <a:rPr lang="zh-CN" altLang="zh-CN" sz="2800" u="sng" dirty="0"/>
              <a:t>　　　　</a:t>
            </a:r>
            <a:r>
              <a:rPr lang="en-US" altLang="zh-CN" sz="2800" dirty="0"/>
              <a:t>min</a:t>
            </a:r>
            <a:r>
              <a:rPr lang="en-US" altLang="zh-CN" sz="2800" baseline="30000" dirty="0"/>
              <a:t>-1</a:t>
            </a:r>
            <a:r>
              <a:rPr lang="zh-CN" altLang="zh-CN" sz="2800" dirty="0"/>
              <a:t>。</a:t>
            </a:r>
            <a:r>
              <a:rPr lang="en-US" altLang="zh-CN" sz="2800" dirty="0"/>
              <a:t> </a:t>
            </a:r>
            <a:endParaRPr lang="zh-CN" altLang="zh-CN" sz="2800" dirty="0"/>
          </a:p>
          <a:p>
            <a:pPr>
              <a:lnSpc>
                <a:spcPct val="150000"/>
              </a:lnSpc>
            </a:pPr>
            <a:r>
              <a:rPr lang="en-US" altLang="zh-CN" sz="2800" dirty="0"/>
              <a:t>(3)</a:t>
            </a:r>
            <a:r>
              <a:rPr lang="zh-CN" altLang="zh-CN" sz="2800" dirty="0"/>
              <a:t>由上述实验数据计算得到</a:t>
            </a:r>
            <a:r>
              <a:rPr lang="en-US" altLang="zh-CN" sz="2800" i="1" dirty="0"/>
              <a:t>v</a:t>
            </a:r>
            <a:r>
              <a:rPr lang="zh-CN" altLang="zh-CN" sz="2800" baseline="-25000" dirty="0"/>
              <a:t>正</a:t>
            </a:r>
            <a:r>
              <a:rPr lang="en-US" altLang="zh-CN" sz="2800" i="1" dirty="0"/>
              <a:t>~x</a:t>
            </a:r>
            <a:r>
              <a:rPr lang="en-US" altLang="zh-CN" sz="2800" dirty="0"/>
              <a:t>(HI)</a:t>
            </a:r>
            <a:r>
              <a:rPr lang="zh-CN" altLang="zh-CN" sz="2800" dirty="0"/>
              <a:t>和</a:t>
            </a:r>
            <a:r>
              <a:rPr lang="en-US" altLang="zh-CN" sz="2800" i="1" dirty="0"/>
              <a:t>v</a:t>
            </a:r>
            <a:r>
              <a:rPr lang="zh-CN" altLang="zh-CN" sz="2800" baseline="-25000" dirty="0"/>
              <a:t>逆</a:t>
            </a:r>
            <a:r>
              <a:rPr lang="en-US" altLang="zh-CN" sz="2800" i="1" dirty="0"/>
              <a:t>~x</a:t>
            </a:r>
            <a:r>
              <a:rPr lang="en-US" altLang="zh-CN" sz="2800" dirty="0"/>
              <a:t>(H</a:t>
            </a:r>
            <a:r>
              <a:rPr lang="en-US" altLang="zh-CN" sz="2800" baseline="-25000" dirty="0"/>
              <a:t>2</a:t>
            </a:r>
            <a:r>
              <a:rPr lang="en-US" altLang="zh-CN" sz="2800" dirty="0"/>
              <a:t>)</a:t>
            </a:r>
            <a:r>
              <a:rPr lang="zh-CN" altLang="zh-CN" sz="2800" dirty="0"/>
              <a:t>的关系可用下图表示。当升高到某一温度时</a:t>
            </a:r>
            <a:r>
              <a:rPr lang="en-US" altLang="zh-CN" sz="2800" dirty="0"/>
              <a:t>,</a:t>
            </a:r>
            <a:r>
              <a:rPr lang="zh-CN" altLang="zh-CN" sz="2800" dirty="0"/>
              <a:t>反应重新达到平衡</a:t>
            </a:r>
            <a:r>
              <a:rPr lang="en-US" altLang="zh-CN" sz="2800" dirty="0"/>
              <a:t>,</a:t>
            </a:r>
            <a:r>
              <a:rPr lang="zh-CN" altLang="zh-CN" sz="2800" dirty="0"/>
              <a:t>相应的点分别为</a:t>
            </a:r>
            <a:r>
              <a:rPr lang="zh-CN" altLang="zh-CN" sz="2800" u="sng" dirty="0"/>
              <a:t>　　　　</a:t>
            </a:r>
            <a:r>
              <a:rPr lang="en-US" altLang="zh-CN" sz="2800" dirty="0"/>
              <a:t>(</a:t>
            </a:r>
            <a:r>
              <a:rPr lang="zh-CN" altLang="zh-CN" sz="2800" dirty="0"/>
              <a:t>填字母</a:t>
            </a:r>
            <a:r>
              <a:rPr lang="en-US" altLang="zh-CN" sz="2800" dirty="0"/>
              <a:t>)</a:t>
            </a:r>
            <a:r>
              <a:rPr lang="zh-CN" altLang="zh-CN" sz="2800" dirty="0"/>
              <a:t>。</a:t>
            </a:r>
            <a:r>
              <a:rPr lang="en-US" altLang="zh-CN" sz="2800" dirty="0"/>
              <a:t> </a:t>
            </a:r>
            <a:endParaRPr lang="zh-CN" altLang="zh-CN" sz="2800" dirty="0"/>
          </a:p>
        </p:txBody>
      </p:sp>
      <p:pic>
        <p:nvPicPr>
          <p:cNvPr id="5" name="课1LJCTZT22.jpg" descr="id:2147528140;FounderCES">
            <a:extLst>
              <a:ext uri="{FF2B5EF4-FFF2-40B4-BE49-F238E27FC236}">
                <a16:creationId xmlns="" xmlns:a16="http://schemas.microsoft.com/office/drawing/2014/main" id="{29848012-8AD9-47F5-9481-24091D336FFE}"/>
              </a:ext>
            </a:extLst>
          </p:cNvPr>
          <p:cNvPicPr/>
          <p:nvPr/>
        </p:nvPicPr>
        <p:blipFill>
          <a:blip r:embed="rId2"/>
          <a:stretch>
            <a:fillRect/>
          </a:stretch>
        </p:blipFill>
        <p:spPr>
          <a:xfrm>
            <a:off x="4422102" y="4211198"/>
            <a:ext cx="3347795" cy="2470956"/>
          </a:xfrm>
          <a:prstGeom prst="rect">
            <a:avLst/>
          </a:prstGeom>
        </p:spPr>
      </p:pic>
      <p:sp>
        <p:nvSpPr>
          <p:cNvPr id="7" name="矩形 6">
            <a:extLst>
              <a:ext uri="{FF2B5EF4-FFF2-40B4-BE49-F238E27FC236}">
                <a16:creationId xmlns="" xmlns:a16="http://schemas.microsoft.com/office/drawing/2014/main" id="{21AB22AD-8332-4C86-B027-56324561FE1F}"/>
              </a:ext>
            </a:extLst>
          </p:cNvPr>
          <p:cNvSpPr/>
          <p:nvPr/>
        </p:nvSpPr>
        <p:spPr>
          <a:xfrm>
            <a:off x="8214360" y="0"/>
            <a:ext cx="299859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专题十六　化学反应速率与化学平衡</a:t>
            </a:r>
          </a:p>
        </p:txBody>
      </p:sp>
    </p:spTree>
    <p:extLst>
      <p:ext uri="{BB962C8B-B14F-4D97-AF65-F5344CB8AC3E}">
        <p14:creationId xmlns:p14="http://schemas.microsoft.com/office/powerpoint/2010/main" val="294929748"/>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 xmlns:a16="http://schemas.microsoft.com/office/drawing/2014/main" id="{4F601DA6-6A6F-4A8B-8BBA-E641769C2FC2}"/>
              </a:ext>
            </a:extLst>
          </p:cNvPr>
          <p:cNvSpPr/>
          <p:nvPr/>
        </p:nvSpPr>
        <p:spPr>
          <a:xfrm>
            <a:off x="327016" y="358751"/>
            <a:ext cx="1620957" cy="523220"/>
          </a:xfrm>
          <a:prstGeom prst="rect">
            <a:avLst/>
          </a:prstGeom>
        </p:spPr>
        <p:txBody>
          <a:bodyPr wrap="none">
            <a:spAutoFit/>
          </a:bodyPr>
          <a:lstStyle/>
          <a:p>
            <a:r>
              <a:rPr lang="zh-CN" altLang="zh-CN" sz="2800" b="1" dirty="0">
                <a:solidFill>
                  <a:srgbClr val="DA251C"/>
                </a:solidFill>
                <a:cs typeface="Times New Roman"/>
              </a:rPr>
              <a:t>思维导引</a:t>
            </a:r>
          </a:p>
        </p:txBody>
      </p:sp>
      <p:sp>
        <p:nvSpPr>
          <p:cNvPr id="2" name="矩形 1">
            <a:extLst>
              <a:ext uri="{FF2B5EF4-FFF2-40B4-BE49-F238E27FC236}">
                <a16:creationId xmlns="" xmlns:a16="http://schemas.microsoft.com/office/drawing/2014/main" id="{470A300E-51B4-4AAC-B605-3EF14E0217E3}"/>
              </a:ext>
            </a:extLst>
          </p:cNvPr>
          <p:cNvSpPr/>
          <p:nvPr/>
        </p:nvSpPr>
        <p:spPr>
          <a:xfrm>
            <a:off x="429068" y="2090172"/>
            <a:ext cx="1695154" cy="2677656"/>
          </a:xfrm>
          <a:prstGeom prst="rect">
            <a:avLst/>
          </a:prstGeom>
          <a:ln>
            <a:solidFill>
              <a:schemeClr val="tx1"/>
            </a:solidFill>
          </a:ln>
        </p:spPr>
        <p:txBody>
          <a:bodyPr wrap="square">
            <a:spAutoFit/>
          </a:bodyPr>
          <a:lstStyle/>
          <a:p>
            <a:pPr>
              <a:lnSpc>
                <a:spcPct val="150000"/>
              </a:lnSpc>
            </a:pPr>
            <a:r>
              <a:rPr lang="zh-CN" altLang="zh-CN" sz="2800" dirty="0">
                <a:solidFill>
                  <a:srgbClr val="000000"/>
                </a:solidFill>
                <a:cs typeface="Times New Roman" panose="02020603050405020304" pitchFamily="18" charset="0"/>
              </a:rPr>
              <a:t>反应前后气体分子数不变的可逆反应</a:t>
            </a:r>
            <a:endParaRPr lang="zh-CN" altLang="en-US" sz="2800" dirty="0">
              <a:solidFill>
                <a:srgbClr val="000000"/>
              </a:solidFill>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矩形 5">
                <a:extLst>
                  <a:ext uri="{FF2B5EF4-FFF2-40B4-BE49-F238E27FC236}">
                    <a16:creationId xmlns="" xmlns:a16="http://schemas.microsoft.com/office/drawing/2014/main" id="{8AB365C3-9A30-4715-9DC5-23027804C6A1}"/>
                  </a:ext>
                </a:extLst>
              </p:cNvPr>
              <p:cNvSpPr/>
              <p:nvPr/>
            </p:nvSpPr>
            <p:spPr>
              <a:xfrm>
                <a:off x="2752580" y="1511782"/>
                <a:ext cx="2112472" cy="3579057"/>
              </a:xfrm>
              <a:prstGeom prst="rect">
                <a:avLst/>
              </a:prstGeom>
              <a:ln>
                <a:solidFill>
                  <a:schemeClr val="tx1"/>
                </a:solidFill>
              </a:ln>
            </p:spPr>
            <p:txBody>
              <a:bodyPr wrap="square">
                <a:spAutoFit/>
              </a:bodyPr>
              <a:lstStyle/>
              <a:p>
                <a:pPr>
                  <a:lnSpc>
                    <a:spcPct val="150000"/>
                  </a:lnSpc>
                </a:pPr>
                <a:r>
                  <a:rPr lang="en-US" altLang="zh-CN" sz="2800" i="1" dirty="0">
                    <a:solidFill>
                      <a:srgbClr val="000000"/>
                    </a:solidFill>
                    <a:ea typeface="方正书宋_GBK" panose="02000000000000000000" pitchFamily="2" charset="-122"/>
                    <a:cs typeface="Times New Roman" panose="02020603050405020304" pitchFamily="18" charset="0"/>
                  </a:rPr>
                  <a:t>K</a:t>
                </a:r>
                <a:r>
                  <a:rPr lang="en-US" altLang="zh-CN" sz="2800" dirty="0">
                    <a:solidFill>
                      <a:srgbClr val="000000"/>
                    </a:solidFill>
                    <a:effectLst/>
                    <a:ea typeface="方正书宋_GBK" panose="02000000000000000000" pitchFamily="2"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i="1">
                            <a:solidFill>
                              <a:srgbClr val="000000"/>
                            </a:solidFill>
                            <a:latin typeface="Cambria Math" panose="02040503050406030204" pitchFamily="18" charset="0"/>
                            <a:ea typeface="方正书宋_GBK" panose="02000000000000000000" pitchFamily="2" charset="-122"/>
                            <a:cs typeface="Times New Roman" panose="02020603050405020304" pitchFamily="18" charset="0"/>
                          </a:rPr>
                          <m:t>𝑐</m:t>
                        </m:r>
                        <m:r>
                          <m:rPr>
                            <m:nor/>
                          </m:rPr>
                          <a:rPr lang="en-US" altLang="zh-CN" sz="2800">
                            <a:solidFill>
                              <a:srgbClr val="000000"/>
                            </a:solidFill>
                            <a:ea typeface="方正书宋_GBK" panose="02000000000000000000" pitchFamily="2" charset="-122"/>
                            <a:cs typeface="Times New Roman" panose="02020603050405020304" pitchFamily="18" charset="0"/>
                          </a:rPr>
                          <m:t>(</m:t>
                        </m:r>
                        <m:sSub>
                          <m:sSubPr>
                            <m:ctrlPr>
                              <a:rPr lang="zh-CN" altLang="zh-CN" sz="2800" i="1">
                                <a:effectLst/>
                                <a:latin typeface="Cambria Math" panose="02040503050406030204" pitchFamily="18" charset="0"/>
                                <a:ea typeface="Cambria Math" panose="02040503050406030204" pitchFamily="18" charset="0"/>
                              </a:rPr>
                            </m:ctrlPr>
                          </m:sSubPr>
                          <m:e>
                            <m:r>
                              <m:rPr>
                                <m:sty m:val="p"/>
                              </m:rPr>
                              <a:rPr lang="en-US" altLang="zh-CN" sz="2800">
                                <a:solidFill>
                                  <a:srgbClr val="000000"/>
                                </a:solidFill>
                                <a:latin typeface="Cambria Math" panose="02040503050406030204" pitchFamily="18" charset="0"/>
                                <a:ea typeface="方正书宋_GBK" panose="02000000000000000000" pitchFamily="2" charset="-122"/>
                                <a:cs typeface="Times New Roman" panose="02020603050405020304" pitchFamily="18" charset="0"/>
                              </a:rPr>
                              <m:t>H</m:t>
                            </m:r>
                          </m:e>
                          <m:sub>
                            <m:r>
                              <a:rPr lang="en-US" altLang="zh-CN" sz="2800">
                                <a:solidFill>
                                  <a:srgbClr val="000000"/>
                                </a:solidFill>
                                <a:latin typeface="Cambria Math" panose="02040503050406030204" pitchFamily="18" charset="0"/>
                                <a:ea typeface="方正书宋_GBK" panose="02000000000000000000" pitchFamily="2" charset="-122"/>
                                <a:cs typeface="Times New Roman" panose="02020603050405020304" pitchFamily="18" charset="0"/>
                              </a:rPr>
                              <m:t>2</m:t>
                            </m:r>
                          </m:sub>
                        </m:sSub>
                        <m:r>
                          <m:rPr>
                            <m:nor/>
                          </m:rPr>
                          <a:rPr lang="en-US" altLang="zh-CN" sz="2800">
                            <a:solidFill>
                              <a:srgbClr val="000000"/>
                            </a:solidFill>
                            <a:ea typeface="方正书宋_GBK" panose="02000000000000000000" pitchFamily="2" charset="-122"/>
                            <a:cs typeface="Times New Roman" panose="02020603050405020304" pitchFamily="18" charset="0"/>
                          </a:rPr>
                          <m:t>)·</m:t>
                        </m:r>
                        <m:r>
                          <a:rPr lang="en-US" altLang="zh-CN" sz="2800" i="1">
                            <a:solidFill>
                              <a:srgbClr val="000000"/>
                            </a:solidFill>
                            <a:latin typeface="Cambria Math" panose="02040503050406030204" pitchFamily="18" charset="0"/>
                            <a:ea typeface="方正书宋_GBK" panose="02000000000000000000" pitchFamily="2" charset="-122"/>
                            <a:cs typeface="Times New Roman" panose="02020603050405020304" pitchFamily="18" charset="0"/>
                          </a:rPr>
                          <m:t>𝑐</m:t>
                        </m:r>
                        <m:r>
                          <m:rPr>
                            <m:nor/>
                          </m:rPr>
                          <a:rPr lang="en-US" altLang="zh-CN" sz="2800">
                            <a:solidFill>
                              <a:srgbClr val="000000"/>
                            </a:solidFill>
                            <a:ea typeface="方正书宋_GBK" panose="02000000000000000000" pitchFamily="2" charset="-122"/>
                            <a:cs typeface="Times New Roman" panose="02020603050405020304" pitchFamily="18" charset="0"/>
                          </a:rPr>
                          <m:t>(</m:t>
                        </m:r>
                        <m:sSub>
                          <m:sSubPr>
                            <m:ctrlPr>
                              <a:rPr lang="zh-CN" altLang="zh-CN" sz="2800" i="1">
                                <a:effectLst/>
                                <a:latin typeface="Cambria Math" panose="02040503050406030204" pitchFamily="18" charset="0"/>
                                <a:ea typeface="Cambria Math" panose="02040503050406030204" pitchFamily="18" charset="0"/>
                              </a:rPr>
                            </m:ctrlPr>
                          </m:sSubPr>
                          <m:e>
                            <m:r>
                              <m:rPr>
                                <m:sty m:val="p"/>
                              </m:rPr>
                              <a:rPr lang="en-US" altLang="zh-CN" sz="2800">
                                <a:solidFill>
                                  <a:srgbClr val="000000"/>
                                </a:solidFill>
                                <a:latin typeface="Cambria Math" panose="02040503050406030204" pitchFamily="18" charset="0"/>
                                <a:ea typeface="方正书宋_GBK" panose="02000000000000000000" pitchFamily="2" charset="-122"/>
                                <a:cs typeface="Times New Roman" panose="02020603050405020304" pitchFamily="18" charset="0"/>
                              </a:rPr>
                              <m:t>I</m:t>
                            </m:r>
                          </m:e>
                          <m:sub>
                            <m:r>
                              <a:rPr lang="en-US" altLang="zh-CN" sz="2800">
                                <a:solidFill>
                                  <a:srgbClr val="000000"/>
                                </a:solidFill>
                                <a:latin typeface="Cambria Math" panose="02040503050406030204" pitchFamily="18" charset="0"/>
                                <a:ea typeface="方正书宋_GBK" panose="02000000000000000000" pitchFamily="2" charset="-122"/>
                                <a:cs typeface="Times New Roman" panose="02020603050405020304" pitchFamily="18" charset="0"/>
                              </a:rPr>
                              <m:t>2</m:t>
                            </m:r>
                          </m:sub>
                        </m:sSub>
                        <m:r>
                          <m:rPr>
                            <m:nor/>
                          </m:rPr>
                          <a:rPr lang="en-US" altLang="zh-CN" sz="2800">
                            <a:solidFill>
                              <a:srgbClr val="000000"/>
                            </a:solidFill>
                            <a:ea typeface="方正书宋_GBK" panose="02000000000000000000" pitchFamily="2" charset="-122"/>
                            <a:cs typeface="Times New Roman" panose="02020603050405020304" pitchFamily="18" charset="0"/>
                          </a:rPr>
                          <m:t>)</m:t>
                        </m:r>
                      </m:num>
                      <m:den>
                        <m:sSup>
                          <m:sSupPr>
                            <m:ctrlPr>
                              <a:rPr lang="zh-CN" altLang="zh-CN" sz="2800" i="1">
                                <a:effectLst/>
                                <a:latin typeface="Cambria Math" panose="02040503050406030204" pitchFamily="18" charset="0"/>
                                <a:ea typeface="Cambria Math" panose="02040503050406030204" pitchFamily="18" charset="0"/>
                              </a:rPr>
                            </m:ctrlPr>
                          </m:sSupPr>
                          <m:e>
                            <m:r>
                              <a:rPr lang="en-US" altLang="zh-CN" sz="2800" i="1">
                                <a:solidFill>
                                  <a:srgbClr val="000000"/>
                                </a:solidFill>
                                <a:latin typeface="Cambria Math" panose="02040503050406030204" pitchFamily="18" charset="0"/>
                                <a:ea typeface="方正书宋_GBK" panose="02000000000000000000" pitchFamily="2" charset="-122"/>
                                <a:cs typeface="Times New Roman" panose="02020603050405020304" pitchFamily="18" charset="0"/>
                              </a:rPr>
                              <m:t>𝑐</m:t>
                            </m:r>
                          </m:e>
                          <m:sup>
                            <m:r>
                              <a:rPr lang="en-US" altLang="zh-CN" sz="2800">
                                <a:solidFill>
                                  <a:srgbClr val="000000"/>
                                </a:solidFill>
                                <a:latin typeface="Cambria Math" panose="02040503050406030204" pitchFamily="18" charset="0"/>
                                <a:ea typeface="方正书宋_GBK" panose="02000000000000000000" pitchFamily="2" charset="-122"/>
                                <a:cs typeface="Times New Roman" panose="02020603050405020304" pitchFamily="18" charset="0"/>
                              </a:rPr>
                              <m:t>2</m:t>
                            </m:r>
                          </m:sup>
                        </m:sSup>
                        <m:r>
                          <m:rPr>
                            <m:nor/>
                          </m:rPr>
                          <a:rPr lang="en-US" altLang="zh-CN" sz="2800">
                            <a:solidFill>
                              <a:srgbClr val="000000"/>
                            </a:solidFill>
                            <a:ea typeface="方正书宋_GBK" panose="02000000000000000000" pitchFamily="2" charset="-122"/>
                            <a:cs typeface="Times New Roman" panose="02020603050405020304" pitchFamily="18" charset="0"/>
                          </a:rPr>
                          <m:t>(</m:t>
                        </m:r>
                        <m:r>
                          <m:rPr>
                            <m:sty m:val="p"/>
                          </m:rPr>
                          <a:rPr lang="en-US" altLang="zh-CN" sz="2800">
                            <a:solidFill>
                              <a:srgbClr val="000000"/>
                            </a:solidFill>
                            <a:latin typeface="Cambria Math" panose="02040503050406030204" pitchFamily="18" charset="0"/>
                            <a:ea typeface="方正书宋_GBK" panose="02000000000000000000" pitchFamily="2" charset="-122"/>
                            <a:cs typeface="Times New Roman" panose="02020603050405020304" pitchFamily="18" charset="0"/>
                          </a:rPr>
                          <m:t>HI</m:t>
                        </m:r>
                        <m:r>
                          <m:rPr>
                            <m:nor/>
                          </m:rPr>
                          <a:rPr lang="en-US" altLang="zh-CN" sz="2800">
                            <a:solidFill>
                              <a:srgbClr val="000000"/>
                            </a:solidFill>
                            <a:ea typeface="方正书宋_GBK" panose="02000000000000000000" pitchFamily="2" charset="-122"/>
                            <a:cs typeface="Times New Roman" panose="02020603050405020304" pitchFamily="18" charset="0"/>
                          </a:rPr>
                          <m:t>)</m:t>
                        </m:r>
                      </m:den>
                    </m:f>
                  </m:oMath>
                </a14:m>
                <a:r>
                  <a:rPr lang="en-US" altLang="zh-CN" sz="2800" dirty="0">
                    <a:solidFill>
                      <a:srgbClr val="000000"/>
                    </a:solidFill>
                    <a:effectLst/>
                    <a:ea typeface="方正书宋_GBK" panose="02000000000000000000" pitchFamily="2"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i="1">
                            <a:solidFill>
                              <a:srgbClr val="000000"/>
                            </a:solidFill>
                            <a:latin typeface="Cambria Math" panose="02040503050406030204" pitchFamily="18" charset="0"/>
                            <a:ea typeface="方正书宋_GBK" panose="02000000000000000000" pitchFamily="2" charset="-122"/>
                            <a:cs typeface="Times New Roman" panose="02020603050405020304" pitchFamily="18" charset="0"/>
                          </a:rPr>
                          <m:t>𝑛</m:t>
                        </m:r>
                        <m:r>
                          <m:rPr>
                            <m:nor/>
                          </m:rPr>
                          <a:rPr lang="en-US" altLang="zh-CN" sz="2800">
                            <a:solidFill>
                              <a:srgbClr val="000000"/>
                            </a:solidFill>
                            <a:ea typeface="方正书宋_GBK" panose="02000000000000000000" pitchFamily="2" charset="-122"/>
                            <a:cs typeface="Times New Roman" panose="02020603050405020304" pitchFamily="18" charset="0"/>
                          </a:rPr>
                          <m:t>(</m:t>
                        </m:r>
                        <m:sSub>
                          <m:sSubPr>
                            <m:ctrlPr>
                              <a:rPr lang="zh-CN" altLang="zh-CN" sz="2800" i="1">
                                <a:effectLst/>
                                <a:latin typeface="Cambria Math" panose="02040503050406030204" pitchFamily="18" charset="0"/>
                                <a:ea typeface="Cambria Math" panose="02040503050406030204" pitchFamily="18" charset="0"/>
                              </a:rPr>
                            </m:ctrlPr>
                          </m:sSubPr>
                          <m:e>
                            <m:r>
                              <m:rPr>
                                <m:sty m:val="p"/>
                              </m:rPr>
                              <a:rPr lang="en-US" altLang="zh-CN" sz="2800">
                                <a:solidFill>
                                  <a:srgbClr val="000000"/>
                                </a:solidFill>
                                <a:latin typeface="Cambria Math" panose="02040503050406030204" pitchFamily="18" charset="0"/>
                                <a:ea typeface="方正书宋_GBK" panose="02000000000000000000" pitchFamily="2" charset="-122"/>
                                <a:cs typeface="Times New Roman" panose="02020603050405020304" pitchFamily="18" charset="0"/>
                              </a:rPr>
                              <m:t>H</m:t>
                            </m:r>
                          </m:e>
                          <m:sub>
                            <m:r>
                              <a:rPr lang="en-US" altLang="zh-CN" sz="2800">
                                <a:solidFill>
                                  <a:srgbClr val="000000"/>
                                </a:solidFill>
                                <a:latin typeface="Cambria Math" panose="02040503050406030204" pitchFamily="18" charset="0"/>
                                <a:ea typeface="方正书宋_GBK" panose="02000000000000000000" pitchFamily="2" charset="-122"/>
                                <a:cs typeface="Times New Roman" panose="02020603050405020304" pitchFamily="18" charset="0"/>
                              </a:rPr>
                              <m:t>2</m:t>
                            </m:r>
                          </m:sub>
                        </m:sSub>
                        <m:r>
                          <m:rPr>
                            <m:nor/>
                          </m:rPr>
                          <a:rPr lang="en-US" altLang="zh-CN" sz="2800">
                            <a:solidFill>
                              <a:srgbClr val="000000"/>
                            </a:solidFill>
                            <a:ea typeface="方正书宋_GBK" panose="02000000000000000000" pitchFamily="2" charset="-122"/>
                            <a:cs typeface="Times New Roman" panose="02020603050405020304" pitchFamily="18" charset="0"/>
                          </a:rPr>
                          <m:t>)·</m:t>
                        </m:r>
                        <m:r>
                          <a:rPr lang="en-US" altLang="zh-CN" sz="2800" i="1">
                            <a:solidFill>
                              <a:srgbClr val="000000"/>
                            </a:solidFill>
                            <a:latin typeface="Cambria Math" panose="02040503050406030204" pitchFamily="18" charset="0"/>
                            <a:ea typeface="方正书宋_GBK" panose="02000000000000000000" pitchFamily="2" charset="-122"/>
                            <a:cs typeface="Times New Roman" panose="02020603050405020304" pitchFamily="18" charset="0"/>
                          </a:rPr>
                          <m:t>𝑛</m:t>
                        </m:r>
                        <m:r>
                          <m:rPr>
                            <m:nor/>
                          </m:rPr>
                          <a:rPr lang="en-US" altLang="zh-CN" sz="2800">
                            <a:solidFill>
                              <a:srgbClr val="000000"/>
                            </a:solidFill>
                            <a:ea typeface="方正书宋_GBK" panose="02000000000000000000" pitchFamily="2" charset="-122"/>
                            <a:cs typeface="Times New Roman" panose="02020603050405020304" pitchFamily="18" charset="0"/>
                          </a:rPr>
                          <m:t>(</m:t>
                        </m:r>
                        <m:sSub>
                          <m:sSubPr>
                            <m:ctrlPr>
                              <a:rPr lang="zh-CN" altLang="zh-CN" sz="2800" i="1">
                                <a:effectLst/>
                                <a:latin typeface="Cambria Math" panose="02040503050406030204" pitchFamily="18" charset="0"/>
                                <a:ea typeface="Cambria Math" panose="02040503050406030204" pitchFamily="18" charset="0"/>
                              </a:rPr>
                            </m:ctrlPr>
                          </m:sSubPr>
                          <m:e>
                            <m:r>
                              <m:rPr>
                                <m:sty m:val="p"/>
                              </m:rPr>
                              <a:rPr lang="en-US" altLang="zh-CN" sz="2800">
                                <a:solidFill>
                                  <a:srgbClr val="000000"/>
                                </a:solidFill>
                                <a:latin typeface="Cambria Math" panose="02040503050406030204" pitchFamily="18" charset="0"/>
                                <a:ea typeface="方正书宋_GBK" panose="02000000000000000000" pitchFamily="2" charset="-122"/>
                                <a:cs typeface="Times New Roman" panose="02020603050405020304" pitchFamily="18" charset="0"/>
                              </a:rPr>
                              <m:t>I</m:t>
                            </m:r>
                          </m:e>
                          <m:sub>
                            <m:r>
                              <a:rPr lang="en-US" altLang="zh-CN" sz="2800">
                                <a:solidFill>
                                  <a:srgbClr val="000000"/>
                                </a:solidFill>
                                <a:latin typeface="Cambria Math" panose="02040503050406030204" pitchFamily="18" charset="0"/>
                                <a:ea typeface="方正书宋_GBK" panose="02000000000000000000" pitchFamily="2" charset="-122"/>
                                <a:cs typeface="Times New Roman" panose="02020603050405020304" pitchFamily="18" charset="0"/>
                              </a:rPr>
                              <m:t>2</m:t>
                            </m:r>
                          </m:sub>
                        </m:sSub>
                        <m:r>
                          <m:rPr>
                            <m:nor/>
                          </m:rPr>
                          <a:rPr lang="en-US" altLang="zh-CN" sz="2800">
                            <a:solidFill>
                              <a:srgbClr val="000000"/>
                            </a:solidFill>
                            <a:ea typeface="方正书宋_GBK" panose="02000000000000000000" pitchFamily="2" charset="-122"/>
                            <a:cs typeface="Times New Roman" panose="02020603050405020304" pitchFamily="18" charset="0"/>
                          </a:rPr>
                          <m:t>)</m:t>
                        </m:r>
                      </m:num>
                      <m:den>
                        <m:sSup>
                          <m:sSupPr>
                            <m:ctrlPr>
                              <a:rPr lang="zh-CN" altLang="zh-CN" sz="2800" i="1">
                                <a:effectLst/>
                                <a:latin typeface="Cambria Math" panose="02040503050406030204" pitchFamily="18" charset="0"/>
                                <a:ea typeface="Cambria Math" panose="02040503050406030204" pitchFamily="18" charset="0"/>
                              </a:rPr>
                            </m:ctrlPr>
                          </m:sSupPr>
                          <m:e>
                            <m:r>
                              <a:rPr lang="en-US" altLang="zh-CN" sz="2800" i="1">
                                <a:solidFill>
                                  <a:srgbClr val="000000"/>
                                </a:solidFill>
                                <a:latin typeface="Cambria Math" panose="02040503050406030204" pitchFamily="18" charset="0"/>
                                <a:ea typeface="方正书宋_GBK" panose="02000000000000000000" pitchFamily="2" charset="-122"/>
                                <a:cs typeface="Times New Roman" panose="02020603050405020304" pitchFamily="18" charset="0"/>
                              </a:rPr>
                              <m:t>𝑛</m:t>
                            </m:r>
                          </m:e>
                          <m:sup>
                            <m:r>
                              <a:rPr lang="en-US" altLang="zh-CN" sz="2800">
                                <a:solidFill>
                                  <a:srgbClr val="000000"/>
                                </a:solidFill>
                                <a:latin typeface="Cambria Math" panose="02040503050406030204" pitchFamily="18" charset="0"/>
                                <a:ea typeface="方正书宋_GBK" panose="02000000000000000000" pitchFamily="2" charset="-122"/>
                                <a:cs typeface="Times New Roman" panose="02020603050405020304" pitchFamily="18" charset="0"/>
                              </a:rPr>
                              <m:t>2</m:t>
                            </m:r>
                          </m:sup>
                        </m:sSup>
                        <m:r>
                          <m:rPr>
                            <m:nor/>
                          </m:rPr>
                          <a:rPr lang="en-US" altLang="zh-CN" sz="2800">
                            <a:solidFill>
                              <a:srgbClr val="000000"/>
                            </a:solidFill>
                            <a:ea typeface="方正书宋_GBK" panose="02000000000000000000" pitchFamily="2" charset="-122"/>
                            <a:cs typeface="Times New Roman" panose="02020603050405020304" pitchFamily="18" charset="0"/>
                          </a:rPr>
                          <m:t>(</m:t>
                        </m:r>
                        <m:r>
                          <m:rPr>
                            <m:sty m:val="p"/>
                          </m:rPr>
                          <a:rPr lang="en-US" altLang="zh-CN" sz="2800">
                            <a:solidFill>
                              <a:srgbClr val="000000"/>
                            </a:solidFill>
                            <a:latin typeface="Cambria Math" panose="02040503050406030204" pitchFamily="18" charset="0"/>
                            <a:ea typeface="方正书宋_GBK" panose="02000000000000000000" pitchFamily="2" charset="-122"/>
                            <a:cs typeface="Times New Roman" panose="02020603050405020304" pitchFamily="18" charset="0"/>
                          </a:rPr>
                          <m:t>HI</m:t>
                        </m:r>
                        <m:r>
                          <m:rPr>
                            <m:nor/>
                          </m:rPr>
                          <a:rPr lang="en-US" altLang="zh-CN" sz="2800">
                            <a:solidFill>
                              <a:srgbClr val="000000"/>
                            </a:solidFill>
                            <a:ea typeface="方正书宋_GBK" panose="02000000000000000000" pitchFamily="2" charset="-122"/>
                            <a:cs typeface="Times New Roman" panose="02020603050405020304" pitchFamily="18" charset="0"/>
                          </a:rPr>
                          <m:t>)</m:t>
                        </m:r>
                      </m:den>
                    </m:f>
                  </m:oMath>
                </a14:m>
                <a:r>
                  <a:rPr lang="en-US" altLang="zh-CN" sz="2800" dirty="0">
                    <a:solidFill>
                      <a:srgbClr val="000000"/>
                    </a:solidFill>
                    <a:effectLst/>
                    <a:ea typeface="方正书宋_GBK" panose="02000000000000000000" pitchFamily="2"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i="1">
                            <a:solidFill>
                              <a:srgbClr val="000000"/>
                            </a:solidFill>
                            <a:latin typeface="Cambria Math" panose="02040503050406030204" pitchFamily="18" charset="0"/>
                            <a:ea typeface="方正书宋_GBK" panose="02000000000000000000" pitchFamily="2" charset="-122"/>
                            <a:cs typeface="Times New Roman" panose="02020603050405020304" pitchFamily="18" charset="0"/>
                          </a:rPr>
                          <m:t>𝑥</m:t>
                        </m:r>
                        <m:r>
                          <m:rPr>
                            <m:nor/>
                          </m:rPr>
                          <a:rPr lang="en-US" altLang="zh-CN" sz="2800">
                            <a:solidFill>
                              <a:srgbClr val="000000"/>
                            </a:solidFill>
                            <a:ea typeface="方正书宋_GBK" panose="02000000000000000000" pitchFamily="2" charset="-122"/>
                            <a:cs typeface="Times New Roman" panose="02020603050405020304" pitchFamily="18" charset="0"/>
                          </a:rPr>
                          <m:t>(</m:t>
                        </m:r>
                        <m:sSub>
                          <m:sSubPr>
                            <m:ctrlPr>
                              <a:rPr lang="zh-CN" altLang="zh-CN" sz="2800" i="1">
                                <a:effectLst/>
                                <a:latin typeface="Cambria Math" panose="02040503050406030204" pitchFamily="18" charset="0"/>
                                <a:ea typeface="Cambria Math" panose="02040503050406030204" pitchFamily="18" charset="0"/>
                              </a:rPr>
                            </m:ctrlPr>
                          </m:sSubPr>
                          <m:e>
                            <m:r>
                              <m:rPr>
                                <m:sty m:val="p"/>
                              </m:rPr>
                              <a:rPr lang="en-US" altLang="zh-CN" sz="2800">
                                <a:solidFill>
                                  <a:srgbClr val="000000"/>
                                </a:solidFill>
                                <a:latin typeface="Cambria Math" panose="02040503050406030204" pitchFamily="18" charset="0"/>
                                <a:ea typeface="方正书宋_GBK" panose="02000000000000000000" pitchFamily="2" charset="-122"/>
                                <a:cs typeface="Times New Roman" panose="02020603050405020304" pitchFamily="18" charset="0"/>
                              </a:rPr>
                              <m:t>H</m:t>
                            </m:r>
                          </m:e>
                          <m:sub>
                            <m:r>
                              <a:rPr lang="en-US" altLang="zh-CN" sz="2800">
                                <a:solidFill>
                                  <a:srgbClr val="000000"/>
                                </a:solidFill>
                                <a:latin typeface="Cambria Math" panose="02040503050406030204" pitchFamily="18" charset="0"/>
                                <a:ea typeface="方正书宋_GBK" panose="02000000000000000000" pitchFamily="2" charset="-122"/>
                                <a:cs typeface="Times New Roman" panose="02020603050405020304" pitchFamily="18" charset="0"/>
                              </a:rPr>
                              <m:t>2</m:t>
                            </m:r>
                          </m:sub>
                        </m:sSub>
                        <m:r>
                          <m:rPr>
                            <m:nor/>
                          </m:rPr>
                          <a:rPr lang="en-US" altLang="zh-CN" sz="2800">
                            <a:solidFill>
                              <a:srgbClr val="000000"/>
                            </a:solidFill>
                            <a:ea typeface="方正书宋_GBK" panose="02000000000000000000" pitchFamily="2" charset="-122"/>
                            <a:cs typeface="Times New Roman" panose="02020603050405020304" pitchFamily="18" charset="0"/>
                          </a:rPr>
                          <m:t>)·</m:t>
                        </m:r>
                        <m:r>
                          <a:rPr lang="en-US" altLang="zh-CN" sz="2800" i="1">
                            <a:solidFill>
                              <a:srgbClr val="000000"/>
                            </a:solidFill>
                            <a:latin typeface="Cambria Math" panose="02040503050406030204" pitchFamily="18" charset="0"/>
                            <a:ea typeface="方正书宋_GBK" panose="02000000000000000000" pitchFamily="2" charset="-122"/>
                            <a:cs typeface="Times New Roman" panose="02020603050405020304" pitchFamily="18" charset="0"/>
                          </a:rPr>
                          <m:t>𝑥</m:t>
                        </m:r>
                        <m:r>
                          <m:rPr>
                            <m:nor/>
                          </m:rPr>
                          <a:rPr lang="en-US" altLang="zh-CN" sz="2800">
                            <a:solidFill>
                              <a:srgbClr val="000000"/>
                            </a:solidFill>
                            <a:ea typeface="方正书宋_GBK" panose="02000000000000000000" pitchFamily="2" charset="-122"/>
                            <a:cs typeface="Times New Roman" panose="02020603050405020304" pitchFamily="18" charset="0"/>
                          </a:rPr>
                          <m:t>(</m:t>
                        </m:r>
                        <m:sSub>
                          <m:sSubPr>
                            <m:ctrlPr>
                              <a:rPr lang="zh-CN" altLang="zh-CN" sz="2800" i="1">
                                <a:effectLst/>
                                <a:latin typeface="Cambria Math" panose="02040503050406030204" pitchFamily="18" charset="0"/>
                                <a:ea typeface="Cambria Math" panose="02040503050406030204" pitchFamily="18" charset="0"/>
                              </a:rPr>
                            </m:ctrlPr>
                          </m:sSubPr>
                          <m:e>
                            <m:r>
                              <m:rPr>
                                <m:sty m:val="p"/>
                              </m:rPr>
                              <a:rPr lang="en-US" altLang="zh-CN" sz="2800">
                                <a:solidFill>
                                  <a:srgbClr val="000000"/>
                                </a:solidFill>
                                <a:latin typeface="Cambria Math" panose="02040503050406030204" pitchFamily="18" charset="0"/>
                                <a:ea typeface="方正书宋_GBK" panose="02000000000000000000" pitchFamily="2" charset="-122"/>
                                <a:cs typeface="Times New Roman" panose="02020603050405020304" pitchFamily="18" charset="0"/>
                              </a:rPr>
                              <m:t>I</m:t>
                            </m:r>
                          </m:e>
                          <m:sub>
                            <m:r>
                              <a:rPr lang="en-US" altLang="zh-CN" sz="2800">
                                <a:solidFill>
                                  <a:srgbClr val="000000"/>
                                </a:solidFill>
                                <a:latin typeface="Cambria Math" panose="02040503050406030204" pitchFamily="18" charset="0"/>
                                <a:ea typeface="方正书宋_GBK" panose="02000000000000000000" pitchFamily="2" charset="-122"/>
                                <a:cs typeface="Times New Roman" panose="02020603050405020304" pitchFamily="18" charset="0"/>
                              </a:rPr>
                              <m:t>2</m:t>
                            </m:r>
                          </m:sub>
                        </m:sSub>
                        <m:r>
                          <m:rPr>
                            <m:nor/>
                          </m:rPr>
                          <a:rPr lang="en-US" altLang="zh-CN" sz="2800">
                            <a:solidFill>
                              <a:srgbClr val="000000"/>
                            </a:solidFill>
                            <a:ea typeface="方正书宋_GBK" panose="02000000000000000000" pitchFamily="2" charset="-122"/>
                            <a:cs typeface="Times New Roman" panose="02020603050405020304" pitchFamily="18" charset="0"/>
                          </a:rPr>
                          <m:t>)</m:t>
                        </m:r>
                      </m:num>
                      <m:den>
                        <m:sSup>
                          <m:sSupPr>
                            <m:ctrlPr>
                              <a:rPr lang="zh-CN" altLang="zh-CN" sz="2800" i="1">
                                <a:effectLst/>
                                <a:latin typeface="Cambria Math" panose="02040503050406030204" pitchFamily="18" charset="0"/>
                                <a:ea typeface="Cambria Math" panose="02040503050406030204" pitchFamily="18" charset="0"/>
                              </a:rPr>
                            </m:ctrlPr>
                          </m:sSupPr>
                          <m:e>
                            <m:r>
                              <a:rPr lang="en-US" altLang="zh-CN" sz="2800" i="1">
                                <a:solidFill>
                                  <a:srgbClr val="000000"/>
                                </a:solidFill>
                                <a:latin typeface="Cambria Math" panose="02040503050406030204" pitchFamily="18" charset="0"/>
                                <a:ea typeface="方正书宋_GBK" panose="02000000000000000000" pitchFamily="2" charset="-122"/>
                                <a:cs typeface="Times New Roman" panose="02020603050405020304" pitchFamily="18" charset="0"/>
                              </a:rPr>
                              <m:t>𝑥</m:t>
                            </m:r>
                          </m:e>
                          <m:sup>
                            <m:r>
                              <a:rPr lang="en-US" altLang="zh-CN" sz="2800">
                                <a:solidFill>
                                  <a:srgbClr val="000000"/>
                                </a:solidFill>
                                <a:latin typeface="Cambria Math" panose="02040503050406030204" pitchFamily="18" charset="0"/>
                                <a:ea typeface="方正书宋_GBK" panose="02000000000000000000" pitchFamily="2" charset="-122"/>
                                <a:cs typeface="Times New Roman" panose="02020603050405020304" pitchFamily="18" charset="0"/>
                              </a:rPr>
                              <m:t>2</m:t>
                            </m:r>
                          </m:sup>
                        </m:sSup>
                        <m:r>
                          <m:rPr>
                            <m:nor/>
                          </m:rPr>
                          <a:rPr lang="en-US" altLang="zh-CN" sz="2800">
                            <a:solidFill>
                              <a:srgbClr val="000000"/>
                            </a:solidFill>
                            <a:ea typeface="方正书宋_GBK" panose="02000000000000000000" pitchFamily="2" charset="-122"/>
                            <a:cs typeface="Times New Roman" panose="02020603050405020304" pitchFamily="18" charset="0"/>
                          </a:rPr>
                          <m:t>(</m:t>
                        </m:r>
                        <m:r>
                          <m:rPr>
                            <m:sty m:val="p"/>
                          </m:rPr>
                          <a:rPr lang="en-US" altLang="zh-CN" sz="2800">
                            <a:solidFill>
                              <a:srgbClr val="000000"/>
                            </a:solidFill>
                            <a:latin typeface="Cambria Math" panose="02040503050406030204" pitchFamily="18" charset="0"/>
                            <a:ea typeface="方正书宋_GBK" panose="02000000000000000000" pitchFamily="2" charset="-122"/>
                            <a:cs typeface="Times New Roman" panose="02020603050405020304" pitchFamily="18" charset="0"/>
                          </a:rPr>
                          <m:t>HI</m:t>
                        </m:r>
                        <m:r>
                          <m:rPr>
                            <m:nor/>
                          </m:rPr>
                          <a:rPr lang="en-US" altLang="zh-CN" sz="2800">
                            <a:solidFill>
                              <a:srgbClr val="000000"/>
                            </a:solidFill>
                            <a:ea typeface="方正书宋_GBK" panose="02000000000000000000" pitchFamily="2" charset="-122"/>
                            <a:cs typeface="Times New Roman" panose="02020603050405020304" pitchFamily="18" charset="0"/>
                          </a:rPr>
                          <m:t>)</m:t>
                        </m:r>
                      </m:den>
                    </m:f>
                  </m:oMath>
                </a14:m>
                <a:endParaRPr lang="zh-CN" altLang="en-US" sz="2800" dirty="0"/>
              </a:p>
            </p:txBody>
          </p:sp>
        </mc:Choice>
        <mc:Fallback xmlns="">
          <p:sp>
            <p:nvSpPr>
              <p:cNvPr id="6" name="矩形 5">
                <a:extLst>
                  <a:ext uri="{FF2B5EF4-FFF2-40B4-BE49-F238E27FC236}">
                    <a16:creationId xmlns:a16="http://schemas.microsoft.com/office/drawing/2014/main" xmlns:a14="http://schemas.microsoft.com/office/drawing/2010/main" xmlns="" id="{8AB365C3-9A30-4715-9DC5-23027804C6A1}"/>
                  </a:ext>
                </a:extLst>
              </p:cNvPr>
              <p:cNvSpPr>
                <a:spLocks noRot="1" noChangeAspect="1" noMove="1" noResize="1" noEditPoints="1" noAdjustHandles="1" noChangeArrowheads="1" noChangeShapeType="1" noTextEdit="1"/>
              </p:cNvSpPr>
              <p:nvPr/>
            </p:nvSpPr>
            <p:spPr>
              <a:xfrm>
                <a:off x="2752580" y="1511782"/>
                <a:ext cx="2112472" cy="3579057"/>
              </a:xfrm>
              <a:prstGeom prst="rect">
                <a:avLst/>
              </a:prstGeom>
              <a:blipFill rotWithShape="1">
                <a:blip r:embed="rId2"/>
                <a:stretch>
                  <a:fillRect l="-5747" r="-4310"/>
                </a:stretch>
              </a:blipFill>
              <a:ln>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矩形 6">
                <a:extLst>
                  <a:ext uri="{FF2B5EF4-FFF2-40B4-BE49-F238E27FC236}">
                    <a16:creationId xmlns="" xmlns:a16="http://schemas.microsoft.com/office/drawing/2014/main" id="{A2109DE0-E6F8-4C4F-BFAC-E84658C80DA8}"/>
                  </a:ext>
                </a:extLst>
              </p:cNvPr>
              <p:cNvSpPr/>
              <p:nvPr/>
            </p:nvSpPr>
            <p:spPr>
              <a:xfrm>
                <a:off x="5423681" y="1990240"/>
                <a:ext cx="3563815" cy="2877519"/>
              </a:xfrm>
              <a:prstGeom prst="rect">
                <a:avLst/>
              </a:prstGeom>
              <a:ln>
                <a:solidFill>
                  <a:schemeClr val="tx1"/>
                </a:solidFill>
              </a:ln>
            </p:spPr>
            <p:txBody>
              <a:bodyPr wrap="square">
                <a:spAutoFit/>
              </a:bodyPr>
              <a:lstStyle/>
              <a:p>
                <a:pPr>
                  <a:lnSpc>
                    <a:spcPct val="150000"/>
                  </a:lnSpc>
                </a:pPr>
                <a:r>
                  <a:rPr lang="zh-CN" altLang="zh-CN" sz="2800" dirty="0">
                    <a:solidFill>
                      <a:srgbClr val="000000"/>
                    </a:solidFill>
                    <a:cs typeface="Times New Roman" panose="02020603050405020304" pitchFamily="18" charset="0"/>
                  </a:rPr>
                  <a:t>平衡时</a:t>
                </a:r>
                <a:r>
                  <a:rPr lang="en-US" altLang="zh-CN" sz="2800" i="1" dirty="0">
                    <a:solidFill>
                      <a:srgbClr val="000000"/>
                    </a:solidFill>
                    <a:cs typeface="Times New Roman" panose="02020603050405020304" pitchFamily="18" charset="0"/>
                  </a:rPr>
                  <a:t>v</a:t>
                </a:r>
                <a:r>
                  <a:rPr lang="zh-CN" altLang="zh-CN" sz="2800" baseline="-25000" dirty="0">
                    <a:solidFill>
                      <a:srgbClr val="000000"/>
                    </a:solidFill>
                    <a:cs typeface="Times New Roman" panose="02020603050405020304" pitchFamily="18" charset="0"/>
                  </a:rPr>
                  <a:t>正</a:t>
                </a:r>
                <a:r>
                  <a:rPr lang="en-US" altLang="zh-CN" sz="2800" dirty="0">
                    <a:solidFill>
                      <a:srgbClr val="000000"/>
                    </a:solidFill>
                    <a:cs typeface="Times New Roman" panose="02020603050405020304" pitchFamily="18" charset="0"/>
                  </a:rPr>
                  <a:t>=</a:t>
                </a:r>
                <a:r>
                  <a:rPr lang="en-US" altLang="zh-CN" sz="2800" i="1" dirty="0">
                    <a:solidFill>
                      <a:srgbClr val="000000"/>
                    </a:solidFill>
                    <a:cs typeface="Times New Roman" panose="02020603050405020304" pitchFamily="18" charset="0"/>
                  </a:rPr>
                  <a:t>v</a:t>
                </a:r>
                <a:r>
                  <a:rPr lang="zh-CN" altLang="zh-CN" sz="2800" baseline="-25000" dirty="0">
                    <a:solidFill>
                      <a:srgbClr val="000000"/>
                    </a:solidFill>
                    <a:cs typeface="Times New Roman" panose="02020603050405020304" pitchFamily="18" charset="0"/>
                  </a:rPr>
                  <a:t>逆</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即</a:t>
                </a:r>
                <a:r>
                  <a:rPr lang="en-US" altLang="zh-CN" sz="2800" i="1" dirty="0">
                    <a:solidFill>
                      <a:srgbClr val="000000"/>
                    </a:solidFill>
                    <a:cs typeface="Times New Roman" panose="02020603050405020304" pitchFamily="18" charset="0"/>
                  </a:rPr>
                  <a:t>k</a:t>
                </a:r>
                <a:r>
                  <a:rPr lang="zh-CN" altLang="zh-CN" sz="2800" baseline="-25000" dirty="0">
                    <a:solidFill>
                      <a:srgbClr val="000000"/>
                    </a:solidFill>
                    <a:cs typeface="Times New Roman" panose="02020603050405020304" pitchFamily="18" charset="0"/>
                  </a:rPr>
                  <a:t>逆</a:t>
                </a:r>
                <a:r>
                  <a:rPr lang="en-US" altLang="zh-CN" sz="2800" i="1" dirty="0">
                    <a:solidFill>
                      <a:srgbClr val="000000"/>
                    </a:solidFill>
                    <a:cs typeface="Times New Roman" panose="02020603050405020304" pitchFamily="18" charset="0"/>
                  </a:rPr>
                  <a:t>x</a:t>
                </a:r>
                <a:r>
                  <a:rPr lang="en-US" altLang="zh-CN" sz="2800" dirty="0">
                    <a:solidFill>
                      <a:srgbClr val="000000"/>
                    </a:solidFill>
                    <a:cs typeface="Times New Roman" panose="02020603050405020304" pitchFamily="18" charset="0"/>
                  </a:rPr>
                  <a:t>(H</a:t>
                </a:r>
                <a:r>
                  <a:rPr lang="en-US" altLang="zh-CN" sz="2800" baseline="-25000" dirty="0">
                    <a:solidFill>
                      <a:srgbClr val="000000"/>
                    </a:solidFill>
                    <a:cs typeface="Times New Roman" panose="02020603050405020304" pitchFamily="18" charset="0"/>
                  </a:rPr>
                  <a:t>2</a:t>
                </a:r>
                <a:r>
                  <a:rPr lang="en-US" altLang="zh-CN" sz="2800" dirty="0">
                    <a:solidFill>
                      <a:srgbClr val="000000"/>
                    </a:solidFill>
                    <a:cs typeface="Times New Roman" panose="02020603050405020304" pitchFamily="18" charset="0"/>
                  </a:rPr>
                  <a:t>)</a:t>
                </a:r>
                <a:r>
                  <a:rPr lang="en-US" altLang="zh-CN" sz="2800" i="1" dirty="0">
                    <a:solidFill>
                      <a:srgbClr val="000000"/>
                    </a:solidFill>
                    <a:cs typeface="Times New Roman" panose="02020603050405020304" pitchFamily="18" charset="0"/>
                  </a:rPr>
                  <a:t>x</a:t>
                </a:r>
                <a:r>
                  <a:rPr lang="en-US" altLang="zh-CN" sz="2800" dirty="0">
                    <a:solidFill>
                      <a:srgbClr val="000000"/>
                    </a:solidFill>
                    <a:cs typeface="Times New Roman" panose="02020603050405020304" pitchFamily="18" charset="0"/>
                  </a:rPr>
                  <a:t>(I</a:t>
                </a:r>
                <a:r>
                  <a:rPr lang="en-US" altLang="zh-CN" sz="2800" baseline="-25000" dirty="0">
                    <a:solidFill>
                      <a:srgbClr val="000000"/>
                    </a:solidFill>
                    <a:cs typeface="Times New Roman" panose="02020603050405020304" pitchFamily="18" charset="0"/>
                  </a:rPr>
                  <a:t>2</a:t>
                </a:r>
                <a:r>
                  <a:rPr lang="en-US" altLang="zh-CN" sz="2800" dirty="0">
                    <a:solidFill>
                      <a:srgbClr val="000000"/>
                    </a:solidFill>
                    <a:cs typeface="Times New Roman" panose="02020603050405020304" pitchFamily="18" charset="0"/>
                  </a:rPr>
                  <a:t>)=</a:t>
                </a:r>
                <a:r>
                  <a:rPr lang="en-US" altLang="zh-CN" sz="2800" i="1" dirty="0">
                    <a:solidFill>
                      <a:srgbClr val="000000"/>
                    </a:solidFill>
                    <a:cs typeface="Times New Roman" panose="02020603050405020304" pitchFamily="18" charset="0"/>
                  </a:rPr>
                  <a:t>k</a:t>
                </a:r>
                <a:r>
                  <a:rPr lang="zh-CN" altLang="zh-CN" sz="2800" baseline="-25000" dirty="0">
                    <a:solidFill>
                      <a:srgbClr val="000000"/>
                    </a:solidFill>
                    <a:cs typeface="Times New Roman" panose="02020603050405020304" pitchFamily="18" charset="0"/>
                  </a:rPr>
                  <a:t>正</a:t>
                </a:r>
                <a:r>
                  <a:rPr lang="en-US" altLang="zh-CN" sz="2800" i="1" dirty="0">
                    <a:solidFill>
                      <a:srgbClr val="000000"/>
                    </a:solidFill>
                    <a:cs typeface="Times New Roman" panose="02020603050405020304" pitchFamily="18" charset="0"/>
                  </a:rPr>
                  <a:t>x</a:t>
                </a:r>
                <a:r>
                  <a:rPr lang="en-US" altLang="zh-CN" sz="2800" baseline="30000" dirty="0">
                    <a:solidFill>
                      <a:srgbClr val="000000"/>
                    </a:solidFill>
                    <a:cs typeface="Times New Roman" panose="02020603050405020304" pitchFamily="18" charset="0"/>
                  </a:rPr>
                  <a:t>2</a:t>
                </a:r>
                <a:r>
                  <a:rPr lang="en-US" altLang="zh-CN" sz="2800" dirty="0">
                    <a:solidFill>
                      <a:srgbClr val="000000"/>
                    </a:solidFill>
                    <a:cs typeface="Times New Roman" panose="02020603050405020304" pitchFamily="18" charset="0"/>
                  </a:rPr>
                  <a:t>(HI),</a:t>
                </a:r>
                <a:r>
                  <a:rPr lang="zh-CN" altLang="zh-CN" sz="2800" dirty="0">
                    <a:solidFill>
                      <a:srgbClr val="000000"/>
                    </a:solidFill>
                    <a:cs typeface="Times New Roman" panose="02020603050405020304" pitchFamily="18" charset="0"/>
                  </a:rPr>
                  <a:t>变形为</a:t>
                </a:r>
                <a14:m>
                  <m:oMath xmlns:m="http://schemas.openxmlformats.org/officeDocument/2006/math">
                    <m:f>
                      <m:fPr>
                        <m:ctrlPr>
                          <a:rPr lang="zh-CN" altLang="zh-CN" sz="2800" i="1">
                            <a:effectLst/>
                            <a:latin typeface="Cambria Math" panose="02040503050406030204" pitchFamily="18" charset="0"/>
                          </a:rPr>
                        </m:ctrlPr>
                      </m:fPr>
                      <m:num>
                        <m:sSub>
                          <m:sSubPr>
                            <m:ctrlPr>
                              <a:rPr lang="zh-CN" altLang="zh-CN" sz="2800" i="1">
                                <a:effectLst/>
                                <a:latin typeface="Cambria Math" panose="02040503050406030204" pitchFamily="18" charset="0"/>
                              </a:rPr>
                            </m:ctrlPr>
                          </m:sSubPr>
                          <m:e>
                            <m:r>
                              <a:rPr lang="en-US" altLang="zh-CN" sz="2800" i="1">
                                <a:solidFill>
                                  <a:srgbClr val="000000"/>
                                </a:solidFill>
                                <a:effectLst/>
                                <a:latin typeface="Cambria Math" panose="02040503050406030204" pitchFamily="18" charset="0"/>
                                <a:cs typeface="Times New Roman" panose="02020603050405020304" pitchFamily="18" charset="0"/>
                              </a:rPr>
                              <m:t>𝑘</m:t>
                            </m:r>
                          </m:e>
                          <m:sub>
                            <m:r>
                              <m:rPr>
                                <m:nor/>
                              </m:rPr>
                              <a:rPr lang="zh-CN" altLang="zh-CN" sz="2800">
                                <a:solidFill>
                                  <a:srgbClr val="000000"/>
                                </a:solidFill>
                                <a:effectLst/>
                                <a:cs typeface="Times New Roman" panose="02020603050405020304" pitchFamily="18" charset="0"/>
                              </a:rPr>
                              <m:t>逆</m:t>
                            </m:r>
                          </m:sub>
                        </m:sSub>
                      </m:num>
                      <m:den>
                        <m:sSub>
                          <m:sSubPr>
                            <m:ctrlPr>
                              <a:rPr lang="zh-CN" altLang="zh-CN" sz="2800" i="1">
                                <a:effectLst/>
                                <a:latin typeface="Cambria Math" panose="02040503050406030204" pitchFamily="18" charset="0"/>
                              </a:rPr>
                            </m:ctrlPr>
                          </m:sSubPr>
                          <m:e>
                            <m:r>
                              <a:rPr lang="en-US" altLang="zh-CN" sz="2800" i="1">
                                <a:solidFill>
                                  <a:srgbClr val="000000"/>
                                </a:solidFill>
                                <a:effectLst/>
                                <a:latin typeface="Cambria Math" panose="02040503050406030204" pitchFamily="18" charset="0"/>
                                <a:cs typeface="Times New Roman" panose="02020603050405020304" pitchFamily="18" charset="0"/>
                              </a:rPr>
                              <m:t>𝑘</m:t>
                            </m:r>
                          </m:e>
                          <m:sub>
                            <m:r>
                              <m:rPr>
                                <m:nor/>
                              </m:rPr>
                              <a:rPr lang="zh-CN" altLang="zh-CN" sz="2800">
                                <a:solidFill>
                                  <a:srgbClr val="000000"/>
                                </a:solidFill>
                                <a:effectLst/>
                                <a:cs typeface="Times New Roman" panose="02020603050405020304" pitchFamily="18" charset="0"/>
                              </a:rPr>
                              <m:t>正</m:t>
                            </m:r>
                          </m:sub>
                        </m:sSub>
                      </m:den>
                    </m:f>
                  </m:oMath>
                </a14:m>
                <a:r>
                  <a:rPr lang="en-US" altLang="zh-CN" sz="2800" dirty="0">
                    <a:solidFill>
                      <a:srgbClr val="000000"/>
                    </a:solidFill>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rPr>
                        </m:ctrlPr>
                      </m:fPr>
                      <m:num>
                        <m:sSup>
                          <m:sSupPr>
                            <m:ctrlPr>
                              <a:rPr lang="zh-CN" altLang="zh-CN" sz="2800" i="1">
                                <a:effectLst/>
                                <a:latin typeface="Cambria Math" panose="02040503050406030204" pitchFamily="18" charset="0"/>
                              </a:rPr>
                            </m:ctrlPr>
                          </m:sSupPr>
                          <m:e>
                            <m:r>
                              <a:rPr lang="en-US" altLang="zh-CN" sz="2800" i="1">
                                <a:solidFill>
                                  <a:srgbClr val="000000"/>
                                </a:solidFill>
                                <a:effectLst/>
                                <a:latin typeface="Cambria Math" panose="02040503050406030204" pitchFamily="18" charset="0"/>
                                <a:cs typeface="Times New Roman" panose="02020603050405020304" pitchFamily="18" charset="0"/>
                              </a:rPr>
                              <m:t>𝑥</m:t>
                            </m:r>
                          </m:e>
                          <m:sup>
                            <m:r>
                              <a:rPr lang="en-US" altLang="zh-CN" sz="2800">
                                <a:solidFill>
                                  <a:srgbClr val="000000"/>
                                </a:solidFill>
                                <a:effectLst/>
                                <a:latin typeface="Cambria Math" panose="02040503050406030204" pitchFamily="18" charset="0"/>
                                <a:cs typeface="Times New Roman" panose="02020603050405020304" pitchFamily="18" charset="0"/>
                              </a:rPr>
                              <m:t>2</m:t>
                            </m:r>
                          </m:sup>
                        </m:sSup>
                        <m:r>
                          <m:rPr>
                            <m:nor/>
                          </m:rPr>
                          <a:rPr lang="en-US" altLang="zh-CN" sz="2800">
                            <a:solidFill>
                              <a:srgbClr val="000000"/>
                            </a:solidFill>
                            <a:effectLst/>
                            <a:cs typeface="Times New Roman" panose="02020603050405020304" pitchFamily="18" charset="0"/>
                          </a:rPr>
                          <m:t>(</m:t>
                        </m:r>
                        <m:r>
                          <m:rPr>
                            <m:sty m:val="p"/>
                          </m:rPr>
                          <a:rPr lang="en-US" altLang="zh-CN" sz="2800">
                            <a:solidFill>
                              <a:srgbClr val="000000"/>
                            </a:solidFill>
                            <a:effectLst/>
                            <a:latin typeface="Cambria Math" panose="02040503050406030204" pitchFamily="18" charset="0"/>
                            <a:cs typeface="Times New Roman" panose="02020603050405020304" pitchFamily="18" charset="0"/>
                          </a:rPr>
                          <m:t>HI</m:t>
                        </m:r>
                        <m:r>
                          <m:rPr>
                            <m:nor/>
                          </m:rPr>
                          <a:rPr lang="en-US" altLang="zh-CN" sz="2800">
                            <a:solidFill>
                              <a:srgbClr val="000000"/>
                            </a:solidFill>
                            <a:effectLst/>
                            <a:cs typeface="Times New Roman" panose="02020603050405020304" pitchFamily="18" charset="0"/>
                          </a:rPr>
                          <m:t>)</m:t>
                        </m:r>
                      </m:num>
                      <m:den>
                        <m:r>
                          <a:rPr lang="en-US" altLang="zh-CN" sz="2800" i="1">
                            <a:solidFill>
                              <a:srgbClr val="000000"/>
                            </a:solidFill>
                            <a:effectLst/>
                            <a:latin typeface="Cambria Math" panose="02040503050406030204" pitchFamily="18" charset="0"/>
                            <a:cs typeface="Times New Roman" panose="02020603050405020304" pitchFamily="18" charset="0"/>
                          </a:rPr>
                          <m:t>𝑥</m:t>
                        </m:r>
                        <m:r>
                          <m:rPr>
                            <m:nor/>
                          </m:rPr>
                          <a:rPr lang="en-US" altLang="zh-CN" sz="2800">
                            <a:solidFill>
                              <a:srgbClr val="000000"/>
                            </a:solidFill>
                            <a:effectLst/>
                            <a:cs typeface="Times New Roman" panose="02020603050405020304" pitchFamily="18" charset="0"/>
                          </a:rPr>
                          <m:t>(</m:t>
                        </m:r>
                        <m:sSub>
                          <m:sSubPr>
                            <m:ctrlPr>
                              <a:rPr lang="zh-CN" altLang="zh-CN" sz="2800" i="1">
                                <a:effectLst/>
                                <a:latin typeface="Cambria Math" panose="02040503050406030204" pitchFamily="18" charset="0"/>
                              </a:rPr>
                            </m:ctrlPr>
                          </m:sSubPr>
                          <m:e>
                            <m:r>
                              <m:rPr>
                                <m:sty m:val="p"/>
                              </m:rPr>
                              <a:rPr lang="en-US" altLang="zh-CN" sz="2800">
                                <a:solidFill>
                                  <a:srgbClr val="000000"/>
                                </a:solidFill>
                                <a:effectLst/>
                                <a:latin typeface="Cambria Math" panose="02040503050406030204" pitchFamily="18" charset="0"/>
                                <a:cs typeface="Times New Roman" panose="02020603050405020304" pitchFamily="18" charset="0"/>
                              </a:rPr>
                              <m:t>H</m:t>
                            </m:r>
                          </m:e>
                          <m:sub>
                            <m:r>
                              <a:rPr lang="en-US" altLang="zh-CN" sz="2800">
                                <a:solidFill>
                                  <a:srgbClr val="000000"/>
                                </a:solidFill>
                                <a:effectLst/>
                                <a:latin typeface="Cambria Math" panose="02040503050406030204" pitchFamily="18" charset="0"/>
                                <a:cs typeface="Times New Roman" panose="02020603050405020304" pitchFamily="18" charset="0"/>
                              </a:rPr>
                              <m:t>2</m:t>
                            </m:r>
                          </m:sub>
                        </m:sSub>
                        <m:r>
                          <m:rPr>
                            <m:nor/>
                          </m:rPr>
                          <a:rPr lang="en-US" altLang="zh-CN" sz="2800">
                            <a:solidFill>
                              <a:srgbClr val="000000"/>
                            </a:solidFill>
                            <a:effectLst/>
                            <a:cs typeface="Times New Roman" panose="02020603050405020304" pitchFamily="18" charset="0"/>
                          </a:rPr>
                          <m:t>)·</m:t>
                        </m:r>
                        <m:r>
                          <a:rPr lang="en-US" altLang="zh-CN" sz="2800" i="1">
                            <a:solidFill>
                              <a:srgbClr val="000000"/>
                            </a:solidFill>
                            <a:effectLst/>
                            <a:latin typeface="Cambria Math" panose="02040503050406030204" pitchFamily="18" charset="0"/>
                            <a:cs typeface="Times New Roman" panose="02020603050405020304" pitchFamily="18" charset="0"/>
                          </a:rPr>
                          <m:t>𝑥</m:t>
                        </m:r>
                        <m:r>
                          <m:rPr>
                            <m:nor/>
                          </m:rPr>
                          <a:rPr lang="en-US" altLang="zh-CN" sz="2800">
                            <a:solidFill>
                              <a:srgbClr val="000000"/>
                            </a:solidFill>
                            <a:effectLst/>
                            <a:cs typeface="Times New Roman" panose="02020603050405020304" pitchFamily="18" charset="0"/>
                          </a:rPr>
                          <m:t>(</m:t>
                        </m:r>
                        <m:sSub>
                          <m:sSubPr>
                            <m:ctrlPr>
                              <a:rPr lang="zh-CN" altLang="zh-CN" sz="2800" i="1">
                                <a:effectLst/>
                                <a:latin typeface="Cambria Math" panose="02040503050406030204" pitchFamily="18" charset="0"/>
                              </a:rPr>
                            </m:ctrlPr>
                          </m:sSubPr>
                          <m:e>
                            <m:r>
                              <m:rPr>
                                <m:sty m:val="p"/>
                              </m:rPr>
                              <a:rPr lang="en-US" altLang="zh-CN" sz="2800">
                                <a:solidFill>
                                  <a:srgbClr val="000000"/>
                                </a:solidFill>
                                <a:effectLst/>
                                <a:latin typeface="Cambria Math" panose="02040503050406030204" pitchFamily="18" charset="0"/>
                                <a:cs typeface="Times New Roman" panose="02020603050405020304" pitchFamily="18" charset="0"/>
                              </a:rPr>
                              <m:t>I</m:t>
                            </m:r>
                          </m:e>
                          <m:sub>
                            <m:r>
                              <a:rPr lang="en-US" altLang="zh-CN" sz="2800">
                                <a:solidFill>
                                  <a:srgbClr val="000000"/>
                                </a:solidFill>
                                <a:effectLst/>
                                <a:latin typeface="Cambria Math" panose="02040503050406030204" pitchFamily="18" charset="0"/>
                                <a:cs typeface="Times New Roman" panose="02020603050405020304" pitchFamily="18" charset="0"/>
                              </a:rPr>
                              <m:t>2</m:t>
                            </m:r>
                          </m:sub>
                        </m:sSub>
                        <m:r>
                          <m:rPr>
                            <m:nor/>
                          </m:rPr>
                          <a:rPr lang="en-US" altLang="zh-CN" sz="2800">
                            <a:solidFill>
                              <a:srgbClr val="000000"/>
                            </a:solidFill>
                            <a:effectLst/>
                            <a:cs typeface="Times New Roman" panose="02020603050405020304" pitchFamily="18" charset="0"/>
                          </a:rPr>
                          <m:t>)</m:t>
                        </m:r>
                      </m:den>
                    </m:f>
                  </m:oMath>
                </a14:m>
                <a:r>
                  <a:rPr lang="en-US" altLang="zh-CN" sz="2800" dirty="0">
                    <a:solidFill>
                      <a:srgbClr val="000000"/>
                    </a:solidFill>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rPr>
                        </m:ctrlPr>
                      </m:fPr>
                      <m:num>
                        <m:r>
                          <a:rPr lang="en-US" altLang="zh-CN" sz="2800">
                            <a:solidFill>
                              <a:srgbClr val="000000"/>
                            </a:solidFill>
                            <a:effectLst/>
                            <a:latin typeface="Cambria Math" panose="02040503050406030204" pitchFamily="18" charset="0"/>
                            <a:cs typeface="Times New Roman" panose="02020603050405020304" pitchFamily="18" charset="0"/>
                          </a:rPr>
                          <m:t>1</m:t>
                        </m:r>
                      </m:num>
                      <m:den>
                        <m:r>
                          <a:rPr lang="en-US" altLang="zh-CN" sz="2800" i="1">
                            <a:solidFill>
                              <a:srgbClr val="000000"/>
                            </a:solidFill>
                            <a:effectLst/>
                            <a:latin typeface="Cambria Math" panose="02040503050406030204" pitchFamily="18" charset="0"/>
                            <a:cs typeface="Times New Roman" panose="02020603050405020304" pitchFamily="18" charset="0"/>
                          </a:rPr>
                          <m:t>𝐾</m:t>
                        </m:r>
                      </m:den>
                    </m:f>
                  </m:oMath>
                </a14:m>
                <a:endParaRPr lang="zh-CN" altLang="en-US" sz="2800" dirty="0"/>
              </a:p>
            </p:txBody>
          </p:sp>
        </mc:Choice>
        <mc:Fallback xmlns="">
          <p:sp>
            <p:nvSpPr>
              <p:cNvPr id="7" name="矩形 6">
                <a:extLst>
                  <a:ext uri="{FF2B5EF4-FFF2-40B4-BE49-F238E27FC236}">
                    <a16:creationId xmlns:a16="http://schemas.microsoft.com/office/drawing/2014/main" id="{A2109DE0-E6F8-4C4F-BFAC-E84658C80DA8}"/>
                  </a:ext>
                </a:extLst>
              </p:cNvPr>
              <p:cNvSpPr>
                <a:spLocks noRot="1" noChangeAspect="1" noMove="1" noResize="1" noEditPoints="1" noAdjustHandles="1" noChangeArrowheads="1" noChangeShapeType="1" noTextEdit="1"/>
              </p:cNvSpPr>
              <p:nvPr/>
            </p:nvSpPr>
            <p:spPr>
              <a:xfrm>
                <a:off x="5423681" y="1990240"/>
                <a:ext cx="3563815" cy="2877519"/>
              </a:xfrm>
              <a:prstGeom prst="rect">
                <a:avLst/>
              </a:prstGeom>
              <a:blipFill>
                <a:blip r:embed="rId3"/>
                <a:stretch>
                  <a:fillRect l="-3413" r="-1365"/>
                </a:stretch>
              </a:blipFill>
              <a:ln>
                <a:solidFill>
                  <a:schemeClr val="tx1"/>
                </a:solidFill>
              </a:ln>
            </p:spPr>
            <p:txBody>
              <a:bodyPr/>
              <a:lstStyle/>
              <a:p>
                <a:r>
                  <a:rPr lang="zh-CN" altLang="en-US">
                    <a:noFill/>
                  </a:rPr>
                  <a:t> </a:t>
                </a:r>
              </a:p>
            </p:txBody>
          </p:sp>
        </mc:Fallback>
      </mc:AlternateContent>
      <p:sp>
        <p:nvSpPr>
          <p:cNvPr id="9" name="矩形 8">
            <a:extLst>
              <a:ext uri="{FF2B5EF4-FFF2-40B4-BE49-F238E27FC236}">
                <a16:creationId xmlns="" xmlns:a16="http://schemas.microsoft.com/office/drawing/2014/main" id="{60B0A726-F6B9-4A8A-B4D9-4A2A1387523A}"/>
              </a:ext>
            </a:extLst>
          </p:cNvPr>
          <p:cNvSpPr/>
          <p:nvPr/>
        </p:nvSpPr>
        <p:spPr>
          <a:xfrm>
            <a:off x="9617320" y="797510"/>
            <a:ext cx="2174630" cy="5262979"/>
          </a:xfrm>
          <a:prstGeom prst="rect">
            <a:avLst/>
          </a:prstGeom>
          <a:ln>
            <a:solidFill>
              <a:schemeClr val="tx1"/>
            </a:solidFill>
          </a:ln>
        </p:spPr>
        <p:txBody>
          <a:bodyPr wrap="square">
            <a:spAutoFit/>
          </a:bodyPr>
          <a:lstStyle/>
          <a:p>
            <a:pPr>
              <a:lnSpc>
                <a:spcPct val="150000"/>
              </a:lnSpc>
              <a:spcAft>
                <a:spcPts val="0"/>
              </a:spcAft>
            </a:pPr>
            <a:r>
              <a:rPr lang="zh-CN" altLang="zh-CN" sz="2800" dirty="0">
                <a:solidFill>
                  <a:srgbClr val="000000"/>
                </a:solidFill>
                <a:cs typeface="Times New Roman" panose="02020603050405020304" pitchFamily="18" charset="0"/>
              </a:rPr>
              <a:t>升温时</a:t>
            </a:r>
            <a:r>
              <a:rPr lang="en-US" altLang="zh-CN" sz="2800" dirty="0">
                <a:solidFill>
                  <a:srgbClr val="000000"/>
                </a:solidFill>
                <a:cs typeface="Times New Roman" panose="02020603050405020304" pitchFamily="18" charset="0"/>
              </a:rPr>
              <a:t>,</a:t>
            </a:r>
            <a:r>
              <a:rPr lang="en-US" altLang="zh-CN" sz="2800" i="1" dirty="0">
                <a:solidFill>
                  <a:srgbClr val="000000"/>
                </a:solidFill>
                <a:cs typeface="Times New Roman" panose="02020603050405020304" pitchFamily="18" charset="0"/>
              </a:rPr>
              <a:t>v</a:t>
            </a:r>
            <a:r>
              <a:rPr lang="zh-CN" altLang="zh-CN" sz="2800" baseline="-25000" dirty="0">
                <a:solidFill>
                  <a:srgbClr val="000000"/>
                </a:solidFill>
                <a:cs typeface="Times New Roman" panose="02020603050405020304" pitchFamily="18" charset="0"/>
              </a:rPr>
              <a:t>正</a:t>
            </a:r>
            <a:r>
              <a:rPr lang="zh-CN" altLang="zh-CN" sz="2800" dirty="0">
                <a:solidFill>
                  <a:srgbClr val="000000"/>
                </a:solidFill>
                <a:cs typeface="Times New Roman" panose="02020603050405020304" pitchFamily="18" charset="0"/>
              </a:rPr>
              <a:t>、</a:t>
            </a:r>
            <a:r>
              <a:rPr lang="en-US" altLang="zh-CN" sz="2800" i="1" dirty="0">
                <a:solidFill>
                  <a:srgbClr val="000000"/>
                </a:solidFill>
                <a:cs typeface="Times New Roman" panose="02020603050405020304" pitchFamily="18" charset="0"/>
              </a:rPr>
              <a:t>v</a:t>
            </a:r>
            <a:r>
              <a:rPr lang="zh-CN" altLang="zh-CN" sz="2800" baseline="-25000" dirty="0">
                <a:solidFill>
                  <a:srgbClr val="000000"/>
                </a:solidFill>
                <a:cs typeface="Times New Roman" panose="02020603050405020304" pitchFamily="18" charset="0"/>
              </a:rPr>
              <a:t>逆</a:t>
            </a:r>
            <a:r>
              <a:rPr lang="zh-CN" altLang="zh-CN" sz="2800" dirty="0">
                <a:solidFill>
                  <a:srgbClr val="000000"/>
                </a:solidFill>
                <a:cs typeface="Times New Roman" panose="02020603050405020304" pitchFamily="18" charset="0"/>
              </a:rPr>
              <a:t>均增大</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纵坐标值均增大</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平衡向吸热的正反应方向移动</a:t>
            </a:r>
            <a:r>
              <a:rPr lang="en-US" altLang="zh-CN" sz="2800" dirty="0" smtClean="0">
                <a:solidFill>
                  <a:srgbClr val="000000"/>
                </a:solidFill>
                <a:cs typeface="Times New Roman" panose="02020603050405020304" pitchFamily="18" charset="0"/>
              </a:rPr>
              <a:t>,</a:t>
            </a:r>
          </a:p>
          <a:p>
            <a:pPr>
              <a:lnSpc>
                <a:spcPct val="150000"/>
              </a:lnSpc>
              <a:spcAft>
                <a:spcPts val="0"/>
              </a:spcAft>
            </a:pPr>
            <a:r>
              <a:rPr lang="en-US" altLang="zh-CN" sz="2800" i="1" dirty="0" smtClean="0">
                <a:solidFill>
                  <a:srgbClr val="000000"/>
                </a:solidFill>
                <a:cs typeface="Times New Roman" panose="02020603050405020304" pitchFamily="18" charset="0"/>
              </a:rPr>
              <a:t>x</a:t>
            </a:r>
            <a:r>
              <a:rPr lang="en-US" altLang="zh-CN" sz="2800" dirty="0" smtClean="0">
                <a:solidFill>
                  <a:srgbClr val="000000"/>
                </a:solidFill>
                <a:cs typeface="Times New Roman" panose="02020603050405020304" pitchFamily="18" charset="0"/>
              </a:rPr>
              <a:t>(HI</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减小</a:t>
            </a:r>
            <a:r>
              <a:rPr lang="en-US" altLang="zh-CN" sz="2800" dirty="0" smtClean="0">
                <a:solidFill>
                  <a:srgbClr val="000000"/>
                </a:solidFill>
                <a:cs typeface="Times New Roman" panose="02020603050405020304" pitchFamily="18" charset="0"/>
              </a:rPr>
              <a:t>,</a:t>
            </a:r>
          </a:p>
          <a:p>
            <a:pPr>
              <a:lnSpc>
                <a:spcPct val="150000"/>
              </a:lnSpc>
              <a:spcAft>
                <a:spcPts val="0"/>
              </a:spcAft>
            </a:pPr>
            <a:r>
              <a:rPr lang="en-US" altLang="zh-CN" sz="2800" i="1" dirty="0" smtClean="0">
                <a:solidFill>
                  <a:srgbClr val="000000"/>
                </a:solidFill>
                <a:cs typeface="Times New Roman" panose="02020603050405020304" pitchFamily="18" charset="0"/>
              </a:rPr>
              <a:t>x</a:t>
            </a:r>
            <a:r>
              <a:rPr lang="en-US" altLang="zh-CN" sz="2800" dirty="0" smtClean="0">
                <a:solidFill>
                  <a:srgbClr val="000000"/>
                </a:solidFill>
                <a:cs typeface="Times New Roman" panose="02020603050405020304" pitchFamily="18" charset="0"/>
              </a:rPr>
              <a:t>(H</a:t>
            </a:r>
            <a:r>
              <a:rPr lang="en-US" altLang="zh-CN" sz="2800" baseline="-25000" dirty="0" smtClean="0">
                <a:solidFill>
                  <a:srgbClr val="000000"/>
                </a:solidFill>
                <a:cs typeface="Times New Roman" panose="02020603050405020304" pitchFamily="18" charset="0"/>
              </a:rPr>
              <a:t>2</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增大</a:t>
            </a:r>
          </a:p>
        </p:txBody>
      </p:sp>
      <p:pic>
        <p:nvPicPr>
          <p:cNvPr id="17" name="图片 16">
            <a:extLst>
              <a:ext uri="{FF2B5EF4-FFF2-40B4-BE49-F238E27FC236}">
                <a16:creationId xmlns="" xmlns:a16="http://schemas.microsoft.com/office/drawing/2014/main" id="{CE84F5C9-E4E9-4B95-BD3F-95699736AC29}"/>
              </a:ext>
            </a:extLst>
          </p:cNvPr>
          <p:cNvPicPr/>
          <p:nvPr/>
        </p:nvPicPr>
        <p:blipFill>
          <a:blip r:embed="rId4"/>
          <a:stretch>
            <a:fillRect/>
          </a:stretch>
        </p:blipFill>
        <p:spPr>
          <a:xfrm>
            <a:off x="2198052" y="3296126"/>
            <a:ext cx="460930" cy="265748"/>
          </a:xfrm>
          <a:prstGeom prst="rect">
            <a:avLst/>
          </a:prstGeom>
        </p:spPr>
      </p:pic>
      <p:pic>
        <p:nvPicPr>
          <p:cNvPr id="19" name="图片 18">
            <a:extLst>
              <a:ext uri="{FF2B5EF4-FFF2-40B4-BE49-F238E27FC236}">
                <a16:creationId xmlns="" xmlns:a16="http://schemas.microsoft.com/office/drawing/2014/main" id="{B9DC7A30-6B11-4E37-AD9A-3773928D606E}"/>
              </a:ext>
            </a:extLst>
          </p:cNvPr>
          <p:cNvPicPr/>
          <p:nvPr/>
        </p:nvPicPr>
        <p:blipFill>
          <a:blip r:embed="rId4"/>
          <a:stretch>
            <a:fillRect/>
          </a:stretch>
        </p:blipFill>
        <p:spPr>
          <a:xfrm>
            <a:off x="4865052" y="3296126"/>
            <a:ext cx="460930" cy="265748"/>
          </a:xfrm>
          <a:prstGeom prst="rect">
            <a:avLst/>
          </a:prstGeom>
        </p:spPr>
      </p:pic>
      <p:pic>
        <p:nvPicPr>
          <p:cNvPr id="20" name="图片 19">
            <a:extLst>
              <a:ext uri="{FF2B5EF4-FFF2-40B4-BE49-F238E27FC236}">
                <a16:creationId xmlns="" xmlns:a16="http://schemas.microsoft.com/office/drawing/2014/main" id="{AA29D00B-E80E-4C3C-A1FA-9E98E6674865}"/>
              </a:ext>
            </a:extLst>
          </p:cNvPr>
          <p:cNvPicPr/>
          <p:nvPr/>
        </p:nvPicPr>
        <p:blipFill>
          <a:blip r:embed="rId4"/>
          <a:stretch>
            <a:fillRect/>
          </a:stretch>
        </p:blipFill>
        <p:spPr>
          <a:xfrm>
            <a:off x="9071292" y="3296126"/>
            <a:ext cx="460930" cy="265748"/>
          </a:xfrm>
          <a:prstGeom prst="rect">
            <a:avLst/>
          </a:prstGeom>
        </p:spPr>
      </p:pic>
      <p:sp>
        <p:nvSpPr>
          <p:cNvPr id="21" name="矩形 20">
            <a:extLst>
              <a:ext uri="{FF2B5EF4-FFF2-40B4-BE49-F238E27FC236}">
                <a16:creationId xmlns="" xmlns:a16="http://schemas.microsoft.com/office/drawing/2014/main" id="{A418D7C5-EB2B-4FD7-B7C0-55A7065BA392}"/>
              </a:ext>
            </a:extLst>
          </p:cNvPr>
          <p:cNvSpPr/>
          <p:nvPr/>
        </p:nvSpPr>
        <p:spPr>
          <a:xfrm>
            <a:off x="8214360" y="0"/>
            <a:ext cx="299859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专题十六　化学反应速率与化学平衡</a:t>
            </a:r>
          </a:p>
        </p:txBody>
      </p:sp>
    </p:spTree>
    <p:extLst>
      <p:ext uri="{BB962C8B-B14F-4D97-AF65-F5344CB8AC3E}">
        <p14:creationId xmlns:p14="http://schemas.microsoft.com/office/powerpoint/2010/main" val="1408290804"/>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 name="矩形 8">
                <a:extLst>
                  <a:ext uri="{FF2B5EF4-FFF2-40B4-BE49-F238E27FC236}">
                    <a16:creationId xmlns="" xmlns:a16="http://schemas.microsoft.com/office/drawing/2014/main" id="{BAB0AD86-7160-4F6D-8BC1-88C6EA6591F1}"/>
                  </a:ext>
                </a:extLst>
              </p:cNvPr>
              <p:cNvSpPr/>
              <p:nvPr/>
            </p:nvSpPr>
            <p:spPr>
              <a:xfrm>
                <a:off x="333174" y="322087"/>
                <a:ext cx="11554679" cy="5773953"/>
              </a:xfrm>
              <a:prstGeom prst="rect">
                <a:avLst/>
              </a:prstGeom>
            </p:spPr>
            <p:txBody>
              <a:bodyPr wrap="square">
                <a:spAutoFit/>
              </a:bodyPr>
              <a:lstStyle/>
              <a:p>
                <a:pPr>
                  <a:lnSpc>
                    <a:spcPct val="150000"/>
                  </a:lnSpc>
                </a:pPr>
                <a:r>
                  <a:rPr lang="en-US" altLang="zh-CN" sz="2800" dirty="0"/>
                  <a:t>              </a:t>
                </a:r>
              </a:p>
              <a:p>
                <a:pPr>
                  <a:lnSpc>
                    <a:spcPct val="150000"/>
                  </a:lnSpc>
                </a:pPr>
                <a:r>
                  <a:rPr lang="zh-CN" altLang="zh-CN" sz="2800" b="1" dirty="0">
                    <a:solidFill>
                      <a:srgbClr val="DA251C"/>
                    </a:solidFill>
                    <a:latin typeface="Times New Roman" panose="02020603050405020304" pitchFamily="18" charset="0"/>
                    <a:cs typeface="Times New Roman" panose="02020603050405020304" pitchFamily="18" charset="0"/>
                  </a:rPr>
                  <a:t>解析</a:t>
                </a:r>
                <a:r>
                  <a:rPr lang="en-US" altLang="zh-CN" sz="2800" b="1" dirty="0">
                    <a:solidFill>
                      <a:srgbClr val="DA251C"/>
                    </a:solidFill>
                    <a:latin typeface="Times New Roman" panose="02020603050405020304" pitchFamily="18" charset="0"/>
                    <a:cs typeface="Times New Roman" panose="02020603050405020304" pitchFamily="18" charset="0"/>
                  </a:rPr>
                  <a:t>    </a:t>
                </a:r>
                <a:r>
                  <a:rPr lang="en-US" altLang="zh-CN" sz="2800" dirty="0"/>
                  <a:t>(1)</a:t>
                </a:r>
                <a:r>
                  <a:rPr lang="zh-CN" altLang="zh-CN" sz="2800" dirty="0"/>
                  <a:t>设开始加入的</a:t>
                </a:r>
                <a:r>
                  <a:rPr lang="en-US" altLang="zh-CN" sz="2800" dirty="0"/>
                  <a:t>HI</a:t>
                </a:r>
                <a:r>
                  <a:rPr lang="zh-CN" altLang="zh-CN" sz="2800" dirty="0"/>
                  <a:t>为 </a:t>
                </a:r>
                <a:r>
                  <a:rPr lang="en-US" altLang="zh-CN" sz="2800" i="1" dirty="0"/>
                  <a:t>x</a:t>
                </a:r>
                <a:r>
                  <a:rPr lang="en-US" altLang="zh-CN" sz="2800" dirty="0"/>
                  <a:t> </a:t>
                </a:r>
                <a:r>
                  <a:rPr lang="en-US" altLang="zh-CN" sz="2800" dirty="0" err="1"/>
                  <a:t>mol</a:t>
                </a:r>
                <a:r>
                  <a:rPr lang="en-US" altLang="zh-CN" sz="2800" dirty="0"/>
                  <a:t>,</a:t>
                </a:r>
                <a:r>
                  <a:rPr lang="zh-CN" altLang="zh-CN" sz="2800" dirty="0"/>
                  <a:t>达平衡时转化的</a:t>
                </a:r>
                <a:r>
                  <a:rPr lang="en-US" altLang="zh-CN" sz="2800" dirty="0"/>
                  <a:t>HI</a:t>
                </a:r>
                <a:r>
                  <a:rPr lang="zh-CN" altLang="zh-CN" sz="2800" dirty="0"/>
                  <a:t>为</a:t>
                </a:r>
                <a:r>
                  <a:rPr lang="en-US" altLang="zh-CN" sz="2800" i="1" dirty="0"/>
                  <a:t>a</a:t>
                </a:r>
                <a:r>
                  <a:rPr lang="en-US" altLang="zh-CN" sz="2800" dirty="0"/>
                  <a:t> </a:t>
                </a:r>
                <a:r>
                  <a:rPr lang="en-US" altLang="zh-CN" sz="2800" dirty="0" err="1"/>
                  <a:t>mol</a:t>
                </a:r>
                <a:r>
                  <a:rPr lang="en-US" altLang="zh-CN" sz="2800" dirty="0"/>
                  <a:t>,</a:t>
                </a:r>
                <a:r>
                  <a:rPr lang="zh-CN" altLang="zh-CN" sz="2800" dirty="0"/>
                  <a:t>则</a:t>
                </a:r>
                <a:endParaRPr lang="en-US" altLang="zh-CN" sz="2800" dirty="0"/>
              </a:p>
              <a:p>
                <a:pPr>
                  <a:lnSpc>
                    <a:spcPct val="150000"/>
                  </a:lnSpc>
                </a:pPr>
                <a:r>
                  <a:rPr lang="zh-CN" altLang="zh-CN" sz="2800" dirty="0"/>
                  <a:t>　</a:t>
                </a:r>
                <a:r>
                  <a:rPr lang="en-US" altLang="zh-CN" sz="2800" dirty="0"/>
                  <a:t>            2HI(g)        H</a:t>
                </a:r>
                <a:r>
                  <a:rPr lang="en-US" altLang="zh-CN" sz="2800" baseline="-25000" dirty="0"/>
                  <a:t>2</a:t>
                </a:r>
                <a:r>
                  <a:rPr lang="en-US" altLang="zh-CN" sz="2800" dirty="0"/>
                  <a:t>(g)</a:t>
                </a:r>
                <a:r>
                  <a:rPr lang="zh-CN" altLang="zh-CN" sz="2800" dirty="0"/>
                  <a:t>　</a:t>
                </a:r>
                <a:r>
                  <a:rPr lang="en-US" altLang="zh-CN" sz="2800" dirty="0"/>
                  <a:t>+</a:t>
                </a:r>
                <a:r>
                  <a:rPr lang="zh-CN" altLang="zh-CN" sz="2800" dirty="0"/>
                  <a:t>　</a:t>
                </a:r>
                <a:r>
                  <a:rPr lang="en-US" altLang="zh-CN" sz="2800" dirty="0"/>
                  <a:t>I</a:t>
                </a:r>
                <a:r>
                  <a:rPr lang="en-US" altLang="zh-CN" sz="2800" baseline="-25000" dirty="0"/>
                  <a:t>2</a:t>
                </a:r>
                <a:r>
                  <a:rPr lang="en-US" altLang="zh-CN" sz="2800" dirty="0"/>
                  <a:t>(g)</a:t>
                </a:r>
                <a:endParaRPr lang="zh-CN" altLang="zh-CN" sz="2800" dirty="0"/>
              </a:p>
              <a:p>
                <a:pPr>
                  <a:lnSpc>
                    <a:spcPct val="150000"/>
                  </a:lnSpc>
                </a:pPr>
                <a:r>
                  <a:rPr lang="zh-CN" altLang="zh-CN" sz="2800" dirty="0"/>
                  <a:t>起始</a:t>
                </a:r>
                <a:r>
                  <a:rPr lang="en-US" altLang="zh-CN" sz="2800" dirty="0"/>
                  <a:t>/</a:t>
                </a:r>
                <a:r>
                  <a:rPr lang="en-US" altLang="zh-CN" sz="2800" dirty="0" err="1"/>
                  <a:t>mol</a:t>
                </a:r>
                <a:r>
                  <a:rPr lang="en-US" altLang="zh-CN" sz="2800" dirty="0"/>
                  <a:t>	</a:t>
                </a:r>
                <a:r>
                  <a:rPr lang="en-US" altLang="zh-CN" sz="2800" i="1" dirty="0"/>
                  <a:t>x</a:t>
                </a:r>
                <a:r>
                  <a:rPr lang="en-US" altLang="zh-CN" sz="2800" dirty="0"/>
                  <a:t>	         0	0</a:t>
                </a:r>
                <a:endParaRPr lang="zh-CN" altLang="zh-CN" sz="2800" dirty="0"/>
              </a:p>
              <a:p>
                <a:pPr>
                  <a:lnSpc>
                    <a:spcPct val="150000"/>
                  </a:lnSpc>
                </a:pPr>
                <a:r>
                  <a:rPr lang="zh-CN" altLang="zh-CN" sz="2800" dirty="0"/>
                  <a:t>转化</a:t>
                </a:r>
                <a:r>
                  <a:rPr lang="en-US" altLang="zh-CN" sz="2800" dirty="0"/>
                  <a:t>/</a:t>
                </a:r>
                <a:r>
                  <a:rPr lang="en-US" altLang="zh-CN" sz="2800" dirty="0" err="1"/>
                  <a:t>mol</a:t>
                </a:r>
                <a:r>
                  <a:rPr lang="en-US" altLang="zh-CN" sz="2800" dirty="0"/>
                  <a:t>	</a:t>
                </a:r>
                <a:r>
                  <a:rPr lang="en-US" altLang="zh-CN" sz="2800" i="1" dirty="0"/>
                  <a:t>a</a:t>
                </a:r>
                <a:r>
                  <a:rPr lang="en-US" altLang="zh-CN" sz="2800" dirty="0"/>
                  <a:t>	         </a:t>
                </a:r>
                <a14:m>
                  <m:oMath xmlns:m="http://schemas.openxmlformats.org/officeDocument/2006/math">
                    <m:f>
                      <m:fPr>
                        <m:ctrlPr>
                          <a:rPr lang="zh-CN" altLang="zh-CN" sz="2800" i="1">
                            <a:latin typeface="Cambria Math" panose="02040503050406030204" pitchFamily="18" charset="0"/>
                          </a:rPr>
                        </m:ctrlPr>
                      </m:fPr>
                      <m:num>
                        <m:r>
                          <a:rPr lang="en-US" altLang="zh-CN" sz="2800" i="1">
                            <a:latin typeface="Cambria Math" panose="02040503050406030204" pitchFamily="18" charset="0"/>
                          </a:rPr>
                          <m:t>𝑎</m:t>
                        </m:r>
                      </m:num>
                      <m:den>
                        <m:r>
                          <a:rPr lang="en-US" altLang="zh-CN" sz="2800">
                            <a:latin typeface="Cambria Math" panose="02040503050406030204" pitchFamily="18" charset="0"/>
                          </a:rPr>
                          <m:t>2</m:t>
                        </m:r>
                      </m:den>
                    </m:f>
                  </m:oMath>
                </a14:m>
                <a:r>
                  <a:rPr lang="en-US" altLang="zh-CN" sz="2800" dirty="0"/>
                  <a:t>	</a:t>
                </a:r>
                <a14:m>
                  <m:oMath xmlns:m="http://schemas.openxmlformats.org/officeDocument/2006/math">
                    <m:f>
                      <m:fPr>
                        <m:ctrlPr>
                          <a:rPr lang="zh-CN" altLang="zh-CN" sz="2800" i="1">
                            <a:latin typeface="Cambria Math" panose="02040503050406030204" pitchFamily="18" charset="0"/>
                          </a:rPr>
                        </m:ctrlPr>
                      </m:fPr>
                      <m:num>
                        <m:r>
                          <a:rPr lang="en-US" altLang="zh-CN" sz="2800" i="1">
                            <a:latin typeface="Cambria Math" panose="02040503050406030204" pitchFamily="18" charset="0"/>
                          </a:rPr>
                          <m:t>𝑎</m:t>
                        </m:r>
                      </m:num>
                      <m:den>
                        <m:r>
                          <a:rPr lang="en-US" altLang="zh-CN" sz="2800">
                            <a:latin typeface="Cambria Math" panose="02040503050406030204" pitchFamily="18" charset="0"/>
                          </a:rPr>
                          <m:t>2</m:t>
                        </m:r>
                      </m:den>
                    </m:f>
                  </m:oMath>
                </a14:m>
                <a:endParaRPr lang="zh-CN" altLang="zh-CN" sz="2800" dirty="0"/>
              </a:p>
              <a:p>
                <a:pPr>
                  <a:lnSpc>
                    <a:spcPct val="150000"/>
                  </a:lnSpc>
                </a:pPr>
                <a:r>
                  <a:rPr lang="zh-CN" altLang="zh-CN" sz="2800" dirty="0"/>
                  <a:t>平衡</a:t>
                </a:r>
                <a:r>
                  <a:rPr lang="en-US" altLang="zh-CN" sz="2800" dirty="0"/>
                  <a:t>/</a:t>
                </a:r>
                <a:r>
                  <a:rPr lang="en-US" altLang="zh-CN" sz="2800" dirty="0" err="1"/>
                  <a:t>mol</a:t>
                </a:r>
                <a:r>
                  <a:rPr lang="en-US" altLang="zh-CN" sz="2800" dirty="0"/>
                  <a:t>	</a:t>
                </a:r>
                <a:r>
                  <a:rPr lang="en-US" altLang="zh-CN" sz="2800" i="1" dirty="0"/>
                  <a:t>x-a</a:t>
                </a:r>
                <a:r>
                  <a:rPr lang="en-US" altLang="zh-CN" sz="2800" dirty="0"/>
                  <a:t>	         </a:t>
                </a:r>
                <a14:m>
                  <m:oMath xmlns:m="http://schemas.openxmlformats.org/officeDocument/2006/math">
                    <m:f>
                      <m:fPr>
                        <m:ctrlPr>
                          <a:rPr lang="zh-CN" altLang="zh-CN" sz="2800" i="1">
                            <a:latin typeface="Cambria Math" panose="02040503050406030204" pitchFamily="18" charset="0"/>
                          </a:rPr>
                        </m:ctrlPr>
                      </m:fPr>
                      <m:num>
                        <m:r>
                          <a:rPr lang="en-US" altLang="zh-CN" sz="2800" i="1">
                            <a:latin typeface="Cambria Math" panose="02040503050406030204" pitchFamily="18" charset="0"/>
                          </a:rPr>
                          <m:t>𝑎</m:t>
                        </m:r>
                      </m:num>
                      <m:den>
                        <m:r>
                          <a:rPr lang="en-US" altLang="zh-CN" sz="2800">
                            <a:latin typeface="Cambria Math" panose="02040503050406030204" pitchFamily="18" charset="0"/>
                          </a:rPr>
                          <m:t>2</m:t>
                        </m:r>
                      </m:den>
                    </m:f>
                  </m:oMath>
                </a14:m>
                <a:r>
                  <a:rPr lang="en-US" altLang="zh-CN" sz="2800" dirty="0"/>
                  <a:t>	</a:t>
                </a:r>
                <a14:m>
                  <m:oMath xmlns:m="http://schemas.openxmlformats.org/officeDocument/2006/math">
                    <m:f>
                      <m:fPr>
                        <m:ctrlPr>
                          <a:rPr lang="zh-CN" altLang="zh-CN" sz="2800" i="1">
                            <a:latin typeface="Cambria Math" panose="02040503050406030204" pitchFamily="18" charset="0"/>
                          </a:rPr>
                        </m:ctrlPr>
                      </m:fPr>
                      <m:num>
                        <m:r>
                          <a:rPr lang="en-US" altLang="zh-CN" sz="2800" i="1">
                            <a:latin typeface="Cambria Math" panose="02040503050406030204" pitchFamily="18" charset="0"/>
                          </a:rPr>
                          <m:t>𝑎</m:t>
                        </m:r>
                      </m:num>
                      <m:den>
                        <m:r>
                          <a:rPr lang="en-US" altLang="zh-CN" sz="2800">
                            <a:latin typeface="Cambria Math" panose="02040503050406030204" pitchFamily="18" charset="0"/>
                          </a:rPr>
                          <m:t>2</m:t>
                        </m:r>
                      </m:den>
                    </m:f>
                  </m:oMath>
                </a14:m>
                <a:endParaRPr lang="zh-CN" altLang="zh-CN" sz="2800" dirty="0"/>
              </a:p>
              <a:p>
                <a:pPr>
                  <a:lnSpc>
                    <a:spcPct val="150000"/>
                  </a:lnSpc>
                </a:pPr>
                <a:r>
                  <a:rPr lang="zh-CN" altLang="zh-CN" sz="2800" dirty="0"/>
                  <a:t>所以</a:t>
                </a:r>
                <a14:m>
                  <m:oMath xmlns:m="http://schemas.openxmlformats.org/officeDocument/2006/math">
                    <m:f>
                      <m:fPr>
                        <m:ctrlPr>
                          <a:rPr lang="zh-CN" altLang="zh-CN" sz="2800" i="1">
                            <a:latin typeface="Cambria Math" panose="02040503050406030204" pitchFamily="18" charset="0"/>
                          </a:rPr>
                        </m:ctrlPr>
                      </m:fPr>
                      <m:num>
                        <m:r>
                          <a:rPr lang="en-US" altLang="zh-CN" sz="2800" i="1">
                            <a:latin typeface="Cambria Math" panose="02040503050406030204" pitchFamily="18" charset="0"/>
                          </a:rPr>
                          <m:t>𝑥</m:t>
                        </m:r>
                        <m:r>
                          <m:rPr>
                            <m:nor/>
                          </m:rPr>
                          <a:rPr lang="en-US" altLang="zh-CN" sz="2800" i="1"/>
                          <m:t>−</m:t>
                        </m:r>
                        <m:r>
                          <a:rPr lang="en-US" altLang="zh-CN" sz="2800" i="1">
                            <a:latin typeface="Cambria Math" panose="02040503050406030204" pitchFamily="18" charset="0"/>
                          </a:rPr>
                          <m:t>𝑎</m:t>
                        </m:r>
                      </m:num>
                      <m:den>
                        <m:r>
                          <a:rPr lang="en-US" altLang="zh-CN" sz="2800" i="1">
                            <a:latin typeface="Cambria Math" panose="02040503050406030204" pitchFamily="18" charset="0"/>
                          </a:rPr>
                          <m:t>𝑥</m:t>
                        </m:r>
                      </m:den>
                    </m:f>
                  </m:oMath>
                </a14:m>
                <a:r>
                  <a:rPr lang="en-US" altLang="zh-CN" sz="2800" dirty="0"/>
                  <a:t>=0.784,</a:t>
                </a:r>
                <a:r>
                  <a:rPr lang="zh-CN" altLang="zh-CN" sz="2800" dirty="0"/>
                  <a:t>得</a:t>
                </a:r>
                <a:r>
                  <a:rPr lang="en-US" altLang="zh-CN" sz="2800" i="1" dirty="0"/>
                  <a:t>a</a:t>
                </a:r>
                <a:r>
                  <a:rPr lang="en-US" altLang="zh-CN" sz="2800" dirty="0"/>
                  <a:t>=0.216</a:t>
                </a:r>
                <a:r>
                  <a:rPr lang="en-US" altLang="zh-CN" sz="2800" i="1" dirty="0"/>
                  <a:t>x</a:t>
                </a:r>
                <a:r>
                  <a:rPr lang="en-US" altLang="zh-CN" sz="2800" dirty="0"/>
                  <a:t>,</a:t>
                </a:r>
                <a:r>
                  <a:rPr lang="en-US" altLang="zh-CN" sz="2800" i="1" dirty="0"/>
                  <a:t>K</a:t>
                </a:r>
                <a:r>
                  <a:rPr lang="en-US" altLang="zh-CN" sz="2800" dirty="0"/>
                  <a:t>=</a:t>
                </a:r>
                <a14:m>
                  <m:oMath xmlns:m="http://schemas.openxmlformats.org/officeDocument/2006/math">
                    <m:f>
                      <m:fPr>
                        <m:ctrlPr>
                          <a:rPr lang="zh-CN" altLang="zh-CN" sz="2800" i="1">
                            <a:latin typeface="Cambria Math" panose="02040503050406030204" pitchFamily="18" charset="0"/>
                          </a:rPr>
                        </m:ctrlPr>
                      </m:fPr>
                      <m:num>
                        <m:f>
                          <m:fPr>
                            <m:ctrlPr>
                              <a:rPr lang="zh-CN" altLang="zh-CN" sz="2800" i="1">
                                <a:latin typeface="Cambria Math" panose="02040503050406030204" pitchFamily="18" charset="0"/>
                              </a:rPr>
                            </m:ctrlPr>
                          </m:fPr>
                          <m:num>
                            <m:r>
                              <a:rPr lang="en-US" altLang="zh-CN" sz="2800" i="1">
                                <a:latin typeface="Cambria Math" panose="02040503050406030204" pitchFamily="18" charset="0"/>
                              </a:rPr>
                              <m:t>𝑎</m:t>
                            </m:r>
                          </m:num>
                          <m:den>
                            <m:r>
                              <a:rPr lang="en-US" altLang="zh-CN" sz="2800">
                                <a:latin typeface="Cambria Math" panose="02040503050406030204" pitchFamily="18" charset="0"/>
                              </a:rPr>
                              <m:t>2</m:t>
                            </m:r>
                          </m:den>
                        </m:f>
                        <m:r>
                          <a:rPr lang="en-US" altLang="zh-CN" sz="2800">
                            <a:latin typeface="Cambria Math" panose="02040503050406030204" pitchFamily="18" charset="0"/>
                          </a:rPr>
                          <m:t>×</m:t>
                        </m:r>
                        <m:f>
                          <m:fPr>
                            <m:ctrlPr>
                              <a:rPr lang="zh-CN" altLang="zh-CN" sz="2800" i="1">
                                <a:latin typeface="Cambria Math" panose="02040503050406030204" pitchFamily="18" charset="0"/>
                              </a:rPr>
                            </m:ctrlPr>
                          </m:fPr>
                          <m:num>
                            <m:r>
                              <a:rPr lang="en-US" altLang="zh-CN" sz="2800" i="1">
                                <a:latin typeface="Cambria Math" panose="02040503050406030204" pitchFamily="18" charset="0"/>
                              </a:rPr>
                              <m:t>𝑎</m:t>
                            </m:r>
                          </m:num>
                          <m:den>
                            <m:r>
                              <a:rPr lang="en-US" altLang="zh-CN" sz="2800">
                                <a:latin typeface="Cambria Math" panose="02040503050406030204" pitchFamily="18" charset="0"/>
                              </a:rPr>
                              <m:t>2</m:t>
                            </m:r>
                          </m:den>
                        </m:f>
                      </m:num>
                      <m:den>
                        <m:r>
                          <m:rPr>
                            <m:nor/>
                          </m:rPr>
                          <a:rPr lang="en-US" altLang="zh-CN" sz="2800"/>
                          <m:t>(</m:t>
                        </m:r>
                        <m:r>
                          <a:rPr lang="en-US" altLang="zh-CN" sz="2800" i="1">
                            <a:latin typeface="Cambria Math" panose="02040503050406030204" pitchFamily="18" charset="0"/>
                          </a:rPr>
                          <m:t>𝑥</m:t>
                        </m:r>
                        <m:r>
                          <m:rPr>
                            <m:nor/>
                          </m:rPr>
                          <a:rPr lang="en-US" altLang="zh-CN" sz="2800" i="1"/>
                          <m:t>−</m:t>
                        </m:r>
                        <m:r>
                          <a:rPr lang="en-US" altLang="zh-CN" sz="2800" i="1">
                            <a:latin typeface="Cambria Math" panose="02040503050406030204" pitchFamily="18" charset="0"/>
                          </a:rPr>
                          <m:t>𝑎</m:t>
                        </m:r>
                        <m:sSup>
                          <m:sSupPr>
                            <m:ctrlPr>
                              <a:rPr lang="zh-CN" altLang="zh-CN" sz="2800" i="1">
                                <a:latin typeface="Cambria Math" panose="02040503050406030204" pitchFamily="18" charset="0"/>
                              </a:rPr>
                            </m:ctrlPr>
                          </m:sSupPr>
                          <m:e>
                            <m:r>
                              <m:rPr>
                                <m:nor/>
                              </m:rPr>
                              <a:rPr lang="en-US" altLang="zh-CN" sz="2800"/>
                              <m:t>)</m:t>
                            </m:r>
                          </m:e>
                          <m:sup>
                            <m:r>
                              <a:rPr lang="en-US" altLang="zh-CN" sz="2800">
                                <a:latin typeface="Cambria Math" panose="02040503050406030204" pitchFamily="18" charset="0"/>
                              </a:rPr>
                              <m:t>2</m:t>
                            </m:r>
                          </m:sup>
                        </m:sSup>
                      </m:den>
                    </m:f>
                  </m:oMath>
                </a14:m>
                <a:r>
                  <a:rPr lang="en-US" altLang="zh-CN" sz="2800" dirty="0"/>
                  <a:t>=</a:t>
                </a:r>
                <a14:m>
                  <m:oMath xmlns:m="http://schemas.openxmlformats.org/officeDocument/2006/math">
                    <m:f>
                      <m:fPr>
                        <m:ctrlPr>
                          <a:rPr lang="zh-CN" altLang="zh-CN" sz="2800" i="1">
                            <a:latin typeface="Cambria Math" panose="02040503050406030204" pitchFamily="18" charset="0"/>
                          </a:rPr>
                        </m:ctrlPr>
                      </m:fPr>
                      <m:num>
                        <m:r>
                          <a:rPr lang="en-US" altLang="zh-CN" sz="2800">
                            <a:latin typeface="Cambria Math" panose="02040503050406030204" pitchFamily="18" charset="0"/>
                          </a:rPr>
                          <m:t>0</m:t>
                        </m:r>
                        <m:r>
                          <m:rPr>
                            <m:nor/>
                          </m:rPr>
                          <a:rPr lang="en-US" altLang="zh-CN" sz="2800"/>
                          <m:t>.</m:t>
                        </m:r>
                        <m:r>
                          <a:rPr lang="en-US" altLang="zh-CN" sz="2800">
                            <a:latin typeface="Cambria Math" panose="02040503050406030204" pitchFamily="18" charset="0"/>
                          </a:rPr>
                          <m:t>108×0</m:t>
                        </m:r>
                        <m:r>
                          <m:rPr>
                            <m:nor/>
                          </m:rPr>
                          <a:rPr lang="en-US" altLang="zh-CN" sz="2800"/>
                          <m:t>.</m:t>
                        </m:r>
                        <m:r>
                          <a:rPr lang="en-US" altLang="zh-CN" sz="2800">
                            <a:latin typeface="Cambria Math" panose="02040503050406030204" pitchFamily="18" charset="0"/>
                          </a:rPr>
                          <m:t>108</m:t>
                        </m:r>
                      </m:num>
                      <m:den>
                        <m:r>
                          <a:rPr lang="en-US" altLang="zh-CN" sz="2800">
                            <a:latin typeface="Cambria Math" panose="02040503050406030204" pitchFamily="18" charset="0"/>
                          </a:rPr>
                          <m:t>0</m:t>
                        </m:r>
                        <m:r>
                          <m:rPr>
                            <m:nor/>
                          </m:rPr>
                          <a:rPr lang="en-US" altLang="zh-CN" sz="2800"/>
                          <m:t>.</m:t>
                        </m:r>
                        <m:r>
                          <a:rPr lang="en-US" altLang="zh-CN" sz="2800">
                            <a:latin typeface="Cambria Math" panose="02040503050406030204" pitchFamily="18" charset="0"/>
                          </a:rPr>
                          <m:t>78</m:t>
                        </m:r>
                        <m:sSup>
                          <m:sSupPr>
                            <m:ctrlPr>
                              <a:rPr lang="zh-CN" altLang="zh-CN" sz="2800" i="1">
                                <a:latin typeface="Cambria Math" panose="02040503050406030204" pitchFamily="18" charset="0"/>
                              </a:rPr>
                            </m:ctrlPr>
                          </m:sSupPr>
                          <m:e>
                            <m:r>
                              <a:rPr lang="en-US" altLang="zh-CN" sz="2800">
                                <a:latin typeface="Cambria Math" panose="02040503050406030204" pitchFamily="18" charset="0"/>
                              </a:rPr>
                              <m:t>4</m:t>
                            </m:r>
                          </m:e>
                          <m:sup>
                            <m:r>
                              <a:rPr lang="en-US" altLang="zh-CN" sz="2800">
                                <a:latin typeface="Cambria Math" panose="02040503050406030204" pitchFamily="18" charset="0"/>
                              </a:rPr>
                              <m:t>2</m:t>
                            </m:r>
                          </m:sup>
                        </m:sSup>
                      </m:den>
                    </m:f>
                  </m:oMath>
                </a14:m>
                <a:r>
                  <a:rPr lang="zh-CN" altLang="zh-CN" sz="2800" dirty="0"/>
                  <a:t>。</a:t>
                </a:r>
                <a:r>
                  <a:rPr lang="en-US" altLang="zh-CN" sz="2800" dirty="0"/>
                  <a:t>(2)</a:t>
                </a:r>
                <a:r>
                  <a:rPr lang="zh-CN" altLang="zh-CN" sz="2800" dirty="0"/>
                  <a:t>达平衡时</a:t>
                </a:r>
                <a:r>
                  <a:rPr lang="en-US" altLang="zh-CN" sz="2800" dirty="0"/>
                  <a:t>,</a:t>
                </a:r>
                <a:r>
                  <a:rPr lang="en-US" altLang="zh-CN" sz="2800" i="1" dirty="0"/>
                  <a:t>v</a:t>
                </a:r>
                <a:r>
                  <a:rPr lang="zh-CN" altLang="zh-CN" sz="2800" baseline="-25000" dirty="0"/>
                  <a:t>正</a:t>
                </a:r>
                <a:r>
                  <a:rPr lang="en-US" altLang="zh-CN" sz="2800" dirty="0"/>
                  <a:t>=</a:t>
                </a:r>
                <a:r>
                  <a:rPr lang="en-US" altLang="zh-CN" sz="2800" i="1" dirty="0"/>
                  <a:t>v</a:t>
                </a:r>
                <a:r>
                  <a:rPr lang="zh-CN" altLang="zh-CN" sz="2800" baseline="-25000" dirty="0"/>
                  <a:t>逆</a:t>
                </a:r>
                <a:r>
                  <a:rPr lang="en-US" altLang="zh-CN" sz="2800" dirty="0"/>
                  <a:t>,</a:t>
                </a:r>
                <a:endParaRPr lang="zh-CN" altLang="zh-CN" sz="2800" dirty="0"/>
              </a:p>
            </p:txBody>
          </p:sp>
        </mc:Choice>
        <mc:Fallback xmlns="">
          <p:sp>
            <p:nvSpPr>
              <p:cNvPr id="9" name="矩形 8">
                <a:extLst>
                  <a:ext uri="{FF2B5EF4-FFF2-40B4-BE49-F238E27FC236}">
                    <a16:creationId xmlns:a16="http://schemas.microsoft.com/office/drawing/2014/main" xmlns:a14="http://schemas.microsoft.com/office/drawing/2010/main" xmlns="" id="{BAB0AD86-7160-4F6D-8BC1-88C6EA6591F1}"/>
                  </a:ext>
                </a:extLst>
              </p:cNvPr>
              <p:cNvSpPr>
                <a:spLocks noRot="1" noChangeAspect="1" noMove="1" noResize="1" noEditPoints="1" noAdjustHandles="1" noChangeArrowheads="1" noChangeShapeType="1" noTextEdit="1"/>
              </p:cNvSpPr>
              <p:nvPr/>
            </p:nvSpPr>
            <p:spPr>
              <a:xfrm>
                <a:off x="333174" y="322087"/>
                <a:ext cx="11554679" cy="5773953"/>
              </a:xfrm>
              <a:prstGeom prst="rect">
                <a:avLst/>
              </a:prstGeom>
              <a:blipFill rotWithShape="1">
                <a:blip r:embed="rId2"/>
                <a:stretch>
                  <a:fillRect l="-1108"/>
                </a:stretch>
              </a:blipFill>
            </p:spPr>
            <p:txBody>
              <a:bodyPr/>
              <a:lstStyle/>
              <a:p>
                <a:r>
                  <a:rPr lang="zh-CN" altLang="en-US">
                    <a:noFill/>
                  </a:rPr>
                  <a:t> </a:t>
                </a:r>
              </a:p>
            </p:txBody>
          </p:sp>
        </mc:Fallback>
      </mc:AlternateContent>
      <p:sp>
        <p:nvSpPr>
          <p:cNvPr id="10" name="矩形 9">
            <a:extLst>
              <a:ext uri="{FF2B5EF4-FFF2-40B4-BE49-F238E27FC236}">
                <a16:creationId xmlns="" xmlns:a16="http://schemas.microsoft.com/office/drawing/2014/main" id="{FD2052D6-98D0-4AB1-BD9B-EADA544C55B1}"/>
              </a:ext>
            </a:extLst>
          </p:cNvPr>
          <p:cNvSpPr/>
          <p:nvPr/>
        </p:nvSpPr>
        <p:spPr>
          <a:xfrm>
            <a:off x="332520" y="268930"/>
            <a:ext cx="11554679" cy="662297"/>
          </a:xfrm>
          <a:prstGeom prst="rect">
            <a:avLst/>
          </a:prstGeom>
        </p:spPr>
        <p:txBody>
          <a:bodyPr wrap="square">
            <a:spAutoFit/>
          </a:bodyPr>
          <a:lstStyle/>
          <a:p>
            <a:pPr>
              <a:lnSpc>
                <a:spcPct val="150000"/>
              </a:lnSpc>
            </a:pP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endParaRPr lang="zh-CN" altLang="zh-CN" sz="2800" dirty="0"/>
          </a:p>
        </p:txBody>
      </p:sp>
      <p:pic>
        <p:nvPicPr>
          <p:cNvPr id="7" name="图片 6">
            <a:extLst>
              <a:ext uri="{FF2B5EF4-FFF2-40B4-BE49-F238E27FC236}">
                <a16:creationId xmlns="" xmlns:a16="http://schemas.microsoft.com/office/drawing/2014/main" id="{C5002C88-FDC2-423C-9989-FBBC3163A5A9}"/>
              </a:ext>
            </a:extLst>
          </p:cNvPr>
          <p:cNvPicPr/>
          <p:nvPr/>
        </p:nvPicPr>
        <p:blipFill>
          <a:blip r:embed="rId3"/>
          <a:stretch>
            <a:fillRect/>
          </a:stretch>
        </p:blipFill>
        <p:spPr>
          <a:xfrm>
            <a:off x="2867705" y="1819917"/>
            <a:ext cx="574358" cy="326302"/>
          </a:xfrm>
          <a:prstGeom prst="rect">
            <a:avLst/>
          </a:prstGeom>
        </p:spPr>
      </p:pic>
      <p:sp>
        <p:nvSpPr>
          <p:cNvPr id="12" name="矩形 11">
            <a:extLst>
              <a:ext uri="{FF2B5EF4-FFF2-40B4-BE49-F238E27FC236}">
                <a16:creationId xmlns="" xmlns:a16="http://schemas.microsoft.com/office/drawing/2014/main" id="{F88BF455-B334-4F89-8F6F-4AFA242443F8}"/>
              </a:ext>
            </a:extLst>
          </p:cNvPr>
          <p:cNvSpPr/>
          <p:nvPr/>
        </p:nvSpPr>
        <p:spPr>
          <a:xfrm>
            <a:off x="8214360" y="0"/>
            <a:ext cx="299859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专题十六　化学反应速率与化学平衡</a:t>
            </a:r>
          </a:p>
        </p:txBody>
      </p:sp>
    </p:spTree>
    <p:extLst>
      <p:ext uri="{BB962C8B-B14F-4D97-AF65-F5344CB8AC3E}">
        <p14:creationId xmlns:p14="http://schemas.microsoft.com/office/powerpoint/2010/main" val="103136196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 name="矩形 8">
                <a:extLst>
                  <a:ext uri="{FF2B5EF4-FFF2-40B4-BE49-F238E27FC236}">
                    <a16:creationId xmlns="" xmlns:a16="http://schemas.microsoft.com/office/drawing/2014/main" id="{BAB0AD86-7160-4F6D-8BC1-88C6EA6591F1}"/>
                  </a:ext>
                </a:extLst>
              </p:cNvPr>
              <p:cNvSpPr/>
              <p:nvPr/>
            </p:nvSpPr>
            <p:spPr>
              <a:xfrm>
                <a:off x="333174" y="249517"/>
                <a:ext cx="11554679" cy="4939557"/>
              </a:xfrm>
              <a:prstGeom prst="rect">
                <a:avLst/>
              </a:prstGeom>
            </p:spPr>
            <p:txBody>
              <a:bodyPr wrap="square">
                <a:spAutoFit/>
              </a:bodyPr>
              <a:lstStyle/>
              <a:p>
                <a:pPr algn="dist">
                  <a:lnSpc>
                    <a:spcPct val="150000"/>
                  </a:lnSpc>
                </a:pPr>
                <a:r>
                  <a:rPr lang="en-US" altLang="zh-CN" sz="2800" i="1" dirty="0"/>
                  <a:t>k</a:t>
                </a:r>
                <a:r>
                  <a:rPr lang="zh-CN" altLang="zh-CN" sz="2800" baseline="-25000" dirty="0"/>
                  <a:t>正</a:t>
                </a:r>
                <a:r>
                  <a:rPr lang="en-US" altLang="zh-CN" sz="2800" i="1" dirty="0"/>
                  <a:t>x</a:t>
                </a:r>
                <a:r>
                  <a:rPr lang="en-US" altLang="zh-CN" sz="2800" baseline="30000" dirty="0"/>
                  <a:t>2</a:t>
                </a:r>
                <a:r>
                  <a:rPr lang="en-US" altLang="zh-CN" sz="2800" dirty="0"/>
                  <a:t>(HI)=</a:t>
                </a:r>
                <a:r>
                  <a:rPr lang="en-US" altLang="zh-CN" sz="2800" i="1" dirty="0"/>
                  <a:t>k</a:t>
                </a:r>
                <a:r>
                  <a:rPr lang="zh-CN" altLang="zh-CN" sz="2800" baseline="-25000" dirty="0"/>
                  <a:t>逆</a:t>
                </a:r>
                <a:r>
                  <a:rPr lang="en-US" altLang="zh-CN" sz="2800" i="1" dirty="0"/>
                  <a:t>x</a:t>
                </a:r>
                <a:r>
                  <a:rPr lang="en-US" altLang="zh-CN" sz="2800" dirty="0"/>
                  <a:t>(H</a:t>
                </a:r>
                <a:r>
                  <a:rPr lang="en-US" altLang="zh-CN" sz="2800" baseline="-25000" dirty="0"/>
                  <a:t>2</a:t>
                </a:r>
                <a:r>
                  <a:rPr lang="en-US" altLang="zh-CN" sz="2800" dirty="0"/>
                  <a:t>)</a:t>
                </a:r>
                <a:r>
                  <a:rPr lang="en-US" altLang="zh-CN" sz="2800" i="1" dirty="0"/>
                  <a:t>x</a:t>
                </a:r>
                <a:r>
                  <a:rPr lang="en-US" altLang="zh-CN" sz="2800" dirty="0"/>
                  <a:t>(I</a:t>
                </a:r>
                <a:r>
                  <a:rPr lang="en-US" altLang="zh-CN" sz="2800" baseline="-25000" dirty="0"/>
                  <a:t>2</a:t>
                </a:r>
                <a:r>
                  <a:rPr lang="en-US" altLang="zh-CN" sz="2800" dirty="0"/>
                  <a:t>),</a:t>
                </a:r>
                <a:r>
                  <a:rPr lang="en-US" altLang="zh-CN" sz="2800" i="1" dirty="0"/>
                  <a:t>k</a:t>
                </a:r>
                <a:r>
                  <a:rPr lang="zh-CN" altLang="zh-CN" sz="2800" baseline="-25000" dirty="0"/>
                  <a:t>逆</a:t>
                </a:r>
                <a:r>
                  <a:rPr lang="en-US" altLang="zh-CN" sz="2800" dirty="0"/>
                  <a:t>=</a:t>
                </a:r>
                <a14:m>
                  <m:oMath xmlns:m="http://schemas.openxmlformats.org/officeDocument/2006/math">
                    <m:f>
                      <m:fPr>
                        <m:ctrlPr>
                          <a:rPr lang="zh-CN" altLang="zh-CN" sz="2800" i="1">
                            <a:latin typeface="Cambria Math" panose="02040503050406030204" pitchFamily="18" charset="0"/>
                          </a:rPr>
                        </m:ctrlPr>
                      </m:fPr>
                      <m:num>
                        <m:sSub>
                          <m:sSubPr>
                            <m:ctrlPr>
                              <a:rPr lang="zh-CN" altLang="zh-CN" sz="2800" i="1">
                                <a:latin typeface="Cambria Math" panose="02040503050406030204" pitchFamily="18" charset="0"/>
                              </a:rPr>
                            </m:ctrlPr>
                          </m:sSubPr>
                          <m:e>
                            <m:r>
                              <a:rPr lang="en-US" altLang="zh-CN" sz="2800" i="1">
                                <a:latin typeface="Cambria Math" panose="02040503050406030204" pitchFamily="18" charset="0"/>
                              </a:rPr>
                              <m:t>𝑘</m:t>
                            </m:r>
                          </m:e>
                          <m:sub>
                            <m:r>
                              <m:rPr>
                                <m:nor/>
                              </m:rPr>
                              <a:rPr lang="zh-CN" altLang="zh-CN" sz="2800" smtClean="0"/>
                              <m:t>正</m:t>
                            </m:r>
                          </m:sub>
                        </m:sSub>
                        <m:sSup>
                          <m:sSupPr>
                            <m:ctrlPr>
                              <a:rPr lang="zh-CN" altLang="zh-CN" sz="2800" i="1">
                                <a:latin typeface="Cambria Math" panose="02040503050406030204" pitchFamily="18" charset="0"/>
                              </a:rPr>
                            </m:ctrlPr>
                          </m:sSupPr>
                          <m:e>
                            <m:r>
                              <a:rPr lang="en-US" altLang="zh-CN" sz="2800" i="1">
                                <a:latin typeface="Cambria Math" panose="02040503050406030204" pitchFamily="18" charset="0"/>
                              </a:rPr>
                              <m:t>𝑥</m:t>
                            </m:r>
                          </m:e>
                          <m:sup>
                            <m:r>
                              <a:rPr lang="en-US" altLang="zh-CN" sz="2800">
                                <a:latin typeface="Cambria Math" panose="02040503050406030204" pitchFamily="18" charset="0"/>
                              </a:rPr>
                              <m:t>2</m:t>
                            </m:r>
                          </m:sup>
                        </m:sSup>
                        <m:r>
                          <m:rPr>
                            <m:nor/>
                          </m:rPr>
                          <a:rPr lang="en-US" altLang="zh-CN" sz="2800"/>
                          <m:t>(</m:t>
                        </m:r>
                        <m:r>
                          <a:rPr lang="en-US" altLang="zh-CN" sz="2800" i="1">
                            <a:latin typeface="Cambria Math" panose="02040503050406030204" pitchFamily="18" charset="0"/>
                          </a:rPr>
                          <m:t>𝐻𝐼</m:t>
                        </m:r>
                        <m:r>
                          <m:rPr>
                            <m:nor/>
                          </m:rPr>
                          <a:rPr lang="en-US" altLang="zh-CN" sz="2800"/>
                          <m:t>)</m:t>
                        </m:r>
                      </m:num>
                      <m:den>
                        <m:r>
                          <a:rPr lang="en-US" altLang="zh-CN" sz="2800" i="1">
                            <a:latin typeface="Cambria Math" panose="02040503050406030204" pitchFamily="18" charset="0"/>
                          </a:rPr>
                          <m:t>𝑥</m:t>
                        </m:r>
                        <m:r>
                          <m:rPr>
                            <m:nor/>
                          </m:rPr>
                          <a:rPr lang="en-US" altLang="zh-CN" sz="2800"/>
                          <m:t>(</m:t>
                        </m:r>
                        <m:sSub>
                          <m:sSubPr>
                            <m:ctrlPr>
                              <a:rPr lang="zh-CN" altLang="zh-CN" sz="2800" i="1">
                                <a:latin typeface="Cambria Math" panose="02040503050406030204" pitchFamily="18" charset="0"/>
                              </a:rPr>
                            </m:ctrlPr>
                          </m:sSubPr>
                          <m:e>
                            <m:r>
                              <m:rPr>
                                <m:sty m:val="p"/>
                              </m:rPr>
                              <a:rPr lang="en-US" altLang="zh-CN" sz="2800">
                                <a:latin typeface="Cambria Math" panose="02040503050406030204" pitchFamily="18" charset="0"/>
                              </a:rPr>
                              <m:t>H</m:t>
                            </m:r>
                          </m:e>
                          <m:sub>
                            <m:r>
                              <a:rPr lang="en-US" altLang="zh-CN" sz="2800">
                                <a:latin typeface="Cambria Math" panose="02040503050406030204" pitchFamily="18" charset="0"/>
                              </a:rPr>
                              <m:t>2</m:t>
                            </m:r>
                          </m:sub>
                        </m:sSub>
                        <m:r>
                          <m:rPr>
                            <m:nor/>
                          </m:rPr>
                          <a:rPr lang="en-US" altLang="zh-CN" sz="2800"/>
                          <m:t>)</m:t>
                        </m:r>
                        <m:r>
                          <a:rPr lang="en-US" altLang="zh-CN" sz="2800" i="1">
                            <a:latin typeface="Cambria Math" panose="02040503050406030204" pitchFamily="18" charset="0"/>
                          </a:rPr>
                          <m:t>𝑥</m:t>
                        </m:r>
                        <m:r>
                          <m:rPr>
                            <m:nor/>
                          </m:rPr>
                          <a:rPr lang="en-US" altLang="zh-CN" sz="2800"/>
                          <m:t>(</m:t>
                        </m:r>
                        <m:sSub>
                          <m:sSubPr>
                            <m:ctrlPr>
                              <a:rPr lang="zh-CN" altLang="zh-CN" sz="2800" i="1">
                                <a:latin typeface="Cambria Math" panose="02040503050406030204" pitchFamily="18" charset="0"/>
                              </a:rPr>
                            </m:ctrlPr>
                          </m:sSubPr>
                          <m:e>
                            <m:r>
                              <m:rPr>
                                <m:sty m:val="p"/>
                              </m:rPr>
                              <a:rPr lang="en-US" altLang="zh-CN" sz="2800">
                                <a:latin typeface="Cambria Math" panose="02040503050406030204" pitchFamily="18" charset="0"/>
                              </a:rPr>
                              <m:t>I</m:t>
                            </m:r>
                          </m:e>
                          <m:sub>
                            <m:r>
                              <a:rPr lang="en-US" altLang="zh-CN" sz="2800">
                                <a:latin typeface="Cambria Math" panose="02040503050406030204" pitchFamily="18" charset="0"/>
                              </a:rPr>
                              <m:t>2</m:t>
                            </m:r>
                          </m:sub>
                        </m:sSub>
                        <m:r>
                          <m:rPr>
                            <m:nor/>
                          </m:rPr>
                          <a:rPr lang="en-US" altLang="zh-CN" sz="2800"/>
                          <m:t>)</m:t>
                        </m:r>
                      </m:den>
                    </m:f>
                  </m:oMath>
                </a14:m>
                <a:r>
                  <a:rPr lang="en-US" altLang="zh-CN" sz="2800" dirty="0"/>
                  <a:t>=</a:t>
                </a:r>
                <a:r>
                  <a:rPr lang="en-US" altLang="zh-CN" sz="2800" i="1" dirty="0"/>
                  <a:t>k</a:t>
                </a:r>
                <a:r>
                  <a:rPr lang="zh-CN" altLang="zh-CN" sz="2800" baseline="-25000" dirty="0"/>
                  <a:t>正</a:t>
                </a:r>
                <a:r>
                  <a:rPr lang="en-US" altLang="zh-CN" sz="2800" dirty="0"/>
                  <a:t>/</a:t>
                </a:r>
                <a:r>
                  <a:rPr lang="en-US" altLang="zh-CN" sz="2800" i="1" dirty="0"/>
                  <a:t>K</a:t>
                </a:r>
                <a:r>
                  <a:rPr lang="zh-CN" altLang="zh-CN" sz="2800" dirty="0"/>
                  <a:t>。</a:t>
                </a:r>
                <a:r>
                  <a:rPr lang="en-US" altLang="zh-CN" sz="2800" i="1" dirty="0"/>
                  <a:t>v</a:t>
                </a:r>
                <a:r>
                  <a:rPr lang="zh-CN" altLang="zh-CN" sz="2800" baseline="-25000" dirty="0"/>
                  <a:t>正</a:t>
                </a:r>
                <a:r>
                  <a:rPr lang="en-US" altLang="zh-CN" sz="2800" i="1" dirty="0"/>
                  <a:t>=k</a:t>
                </a:r>
                <a:r>
                  <a:rPr lang="zh-CN" altLang="zh-CN" sz="2800" baseline="-25000" dirty="0"/>
                  <a:t>正</a:t>
                </a:r>
                <a:r>
                  <a:rPr lang="en-US" altLang="zh-CN" sz="2800" i="1" dirty="0"/>
                  <a:t>x</a:t>
                </a:r>
                <a:r>
                  <a:rPr lang="en-US" altLang="zh-CN" sz="2800" baseline="30000" dirty="0"/>
                  <a:t>2</a:t>
                </a:r>
                <a:r>
                  <a:rPr lang="en-US" altLang="zh-CN" sz="2800" dirty="0"/>
                  <a:t>(HI),</a:t>
                </a:r>
                <a:r>
                  <a:rPr lang="zh-CN" altLang="zh-CN" sz="2800" dirty="0"/>
                  <a:t>在</a:t>
                </a:r>
                <a:r>
                  <a:rPr lang="en-US" altLang="zh-CN" sz="2800" dirty="0"/>
                  <a:t>40 min</a:t>
                </a:r>
                <a:r>
                  <a:rPr lang="zh-CN" altLang="zh-CN" sz="2800" dirty="0"/>
                  <a:t>时</a:t>
                </a:r>
                <a:r>
                  <a:rPr lang="en-US" altLang="zh-CN" sz="2800" dirty="0" smtClean="0"/>
                  <a:t>,</a:t>
                </a:r>
              </a:p>
              <a:p>
                <a:pPr algn="dist">
                  <a:lnSpc>
                    <a:spcPct val="150000"/>
                  </a:lnSpc>
                </a:pPr>
                <a:r>
                  <a:rPr lang="en-US" altLang="zh-CN" sz="2800" i="1" dirty="0" smtClean="0"/>
                  <a:t>x</a:t>
                </a:r>
                <a:r>
                  <a:rPr lang="en-US" altLang="zh-CN" sz="2800" dirty="0" smtClean="0"/>
                  <a:t>(HI)=0.85</a:t>
                </a:r>
                <a:r>
                  <a:rPr lang="en-US" altLang="zh-CN" sz="2800" dirty="0"/>
                  <a:t>,</a:t>
                </a:r>
                <a:r>
                  <a:rPr lang="zh-CN" altLang="zh-CN" sz="2800" dirty="0"/>
                  <a:t>所以</a:t>
                </a:r>
                <a:r>
                  <a:rPr lang="en-US" altLang="zh-CN" sz="2800" i="1" dirty="0"/>
                  <a:t>v</a:t>
                </a:r>
                <a:r>
                  <a:rPr lang="zh-CN" altLang="zh-CN" sz="2800" baseline="-25000" dirty="0"/>
                  <a:t>正</a:t>
                </a:r>
                <a:r>
                  <a:rPr lang="en-US" altLang="zh-CN" sz="2800" dirty="0"/>
                  <a:t>=0.002 7 min</a:t>
                </a:r>
                <a:r>
                  <a:rPr lang="en-US" altLang="zh-CN" sz="2800" baseline="30000" dirty="0"/>
                  <a:t>-1</a:t>
                </a:r>
                <a:r>
                  <a:rPr lang="en-US" altLang="zh-CN" sz="2800" dirty="0"/>
                  <a:t>×0.85×0.85=1.95×10</a:t>
                </a:r>
                <a:r>
                  <a:rPr lang="en-US" altLang="zh-CN" sz="2800" baseline="30000" dirty="0"/>
                  <a:t>-3</a:t>
                </a:r>
                <a:r>
                  <a:rPr lang="en-US" altLang="zh-CN" sz="2800" dirty="0"/>
                  <a:t> min</a:t>
                </a:r>
                <a:r>
                  <a:rPr lang="en-US" altLang="zh-CN" sz="2800" baseline="30000" dirty="0"/>
                  <a:t>-1</a:t>
                </a:r>
                <a:r>
                  <a:rPr lang="zh-CN" altLang="zh-CN" sz="2800" dirty="0"/>
                  <a:t>。</a:t>
                </a:r>
                <a:r>
                  <a:rPr lang="en-US" altLang="zh-CN" sz="2800" dirty="0"/>
                  <a:t>(3)</a:t>
                </a:r>
                <a:r>
                  <a:rPr lang="zh-CN" altLang="zh-CN" sz="2800" dirty="0"/>
                  <a:t>升高温度</a:t>
                </a:r>
                <a:r>
                  <a:rPr lang="en-US" altLang="zh-CN" sz="2800" dirty="0"/>
                  <a:t>,</a:t>
                </a:r>
                <a:r>
                  <a:rPr lang="zh-CN" altLang="zh-CN" sz="2800" dirty="0"/>
                  <a:t>正、逆反应速率都增大</a:t>
                </a:r>
                <a:r>
                  <a:rPr lang="en-US" altLang="zh-CN" sz="2800" dirty="0"/>
                  <a:t>,</a:t>
                </a:r>
                <a:r>
                  <a:rPr lang="zh-CN" altLang="zh-CN" sz="2800" dirty="0"/>
                  <a:t>但平衡正向移动</a:t>
                </a:r>
                <a:r>
                  <a:rPr lang="en-US" altLang="zh-CN" sz="2800" dirty="0"/>
                  <a:t>,HI</a:t>
                </a:r>
                <a:r>
                  <a:rPr lang="zh-CN" altLang="zh-CN" sz="2800" dirty="0"/>
                  <a:t>的物质的量分数减小</a:t>
                </a:r>
                <a:r>
                  <a:rPr lang="en-US" altLang="zh-CN" sz="2800" dirty="0"/>
                  <a:t>,H</a:t>
                </a:r>
                <a:r>
                  <a:rPr lang="en-US" altLang="zh-CN" sz="2800" baseline="-25000" dirty="0"/>
                  <a:t>2</a:t>
                </a:r>
                <a:r>
                  <a:rPr lang="zh-CN" altLang="zh-CN" sz="2800" dirty="0"/>
                  <a:t>的物质的量分数增大</a:t>
                </a:r>
                <a:r>
                  <a:rPr lang="en-US" altLang="zh-CN" sz="2800" dirty="0"/>
                  <a:t>,</a:t>
                </a:r>
                <a:r>
                  <a:rPr lang="zh-CN" altLang="zh-CN" sz="2800" dirty="0"/>
                  <a:t>分析题图</a:t>
                </a:r>
                <a:r>
                  <a:rPr lang="en-US" altLang="zh-CN" sz="2800" dirty="0"/>
                  <a:t>,</a:t>
                </a:r>
                <a:r>
                  <a:rPr lang="zh-CN" altLang="zh-CN" sz="2800" dirty="0"/>
                  <a:t>反应重新达到平衡时</a:t>
                </a:r>
                <a:r>
                  <a:rPr lang="en-US" altLang="zh-CN" sz="2800" dirty="0"/>
                  <a:t>,</a:t>
                </a:r>
                <a:r>
                  <a:rPr lang="zh-CN" altLang="zh-CN" sz="2800" dirty="0"/>
                  <a:t>相应的点分别是</a:t>
                </a:r>
                <a:r>
                  <a:rPr lang="en-US" altLang="zh-CN" sz="2800" dirty="0"/>
                  <a:t>A</a:t>
                </a:r>
                <a:r>
                  <a:rPr lang="zh-CN" altLang="zh-CN" sz="2800" dirty="0"/>
                  <a:t>、</a:t>
                </a:r>
                <a:r>
                  <a:rPr lang="en-US" altLang="zh-CN" sz="2800" dirty="0"/>
                  <a:t>E</a:t>
                </a:r>
                <a:r>
                  <a:rPr lang="zh-CN" altLang="zh-CN" sz="2800" dirty="0"/>
                  <a:t>。</a:t>
                </a:r>
              </a:p>
              <a:p>
                <a:pPr>
                  <a:lnSpc>
                    <a:spcPct val="150000"/>
                  </a:lnSpc>
                </a:pPr>
                <a:endParaRPr lang="zh-CN" altLang="zh-CN" sz="2800" dirty="0"/>
              </a:p>
              <a:p>
                <a:pPr>
                  <a:lnSpc>
                    <a:spcPct val="150000"/>
                  </a:lnSpc>
                </a:pPr>
                <a:r>
                  <a:rPr lang="zh-CN" altLang="en-US" sz="2800" b="1" dirty="0">
                    <a:solidFill>
                      <a:srgbClr val="DA251C"/>
                    </a:solidFill>
                    <a:latin typeface="Times New Roman" panose="02020603050405020304" pitchFamily="18" charset="0"/>
                    <a:cs typeface="Times New Roman" panose="02020603050405020304" pitchFamily="18" charset="0"/>
                  </a:rPr>
                  <a:t>答案</a:t>
                </a:r>
                <a:r>
                  <a:rPr lang="zh-CN" altLang="en-US" sz="2800" dirty="0"/>
                  <a:t>   </a:t>
                </a:r>
                <a:r>
                  <a:rPr lang="en-US" altLang="zh-CN" sz="2800" dirty="0"/>
                  <a:t>(1)</a:t>
                </a:r>
                <a14:m>
                  <m:oMath xmlns:m="http://schemas.openxmlformats.org/officeDocument/2006/math">
                    <m:f>
                      <m:fPr>
                        <m:ctrlPr>
                          <a:rPr lang="zh-CN" altLang="zh-CN" sz="2800" i="1">
                            <a:latin typeface="Cambria Math" panose="02040503050406030204" pitchFamily="18" charset="0"/>
                          </a:rPr>
                        </m:ctrlPr>
                      </m:fPr>
                      <m:num>
                        <m:r>
                          <a:rPr lang="en-US" altLang="zh-CN" sz="2800">
                            <a:latin typeface="Cambria Math" panose="02040503050406030204" pitchFamily="18" charset="0"/>
                          </a:rPr>
                          <m:t>0</m:t>
                        </m:r>
                        <m:r>
                          <m:rPr>
                            <m:nor/>
                          </m:rPr>
                          <a:rPr lang="en-US" altLang="zh-CN" sz="2800"/>
                          <m:t>.</m:t>
                        </m:r>
                        <m:r>
                          <a:rPr lang="en-US" altLang="zh-CN" sz="2800">
                            <a:latin typeface="Cambria Math" panose="02040503050406030204" pitchFamily="18" charset="0"/>
                          </a:rPr>
                          <m:t>108×0</m:t>
                        </m:r>
                        <m:r>
                          <m:rPr>
                            <m:nor/>
                          </m:rPr>
                          <a:rPr lang="en-US" altLang="zh-CN" sz="2800"/>
                          <m:t>.</m:t>
                        </m:r>
                        <m:r>
                          <a:rPr lang="en-US" altLang="zh-CN" sz="2800">
                            <a:latin typeface="Cambria Math" panose="02040503050406030204" pitchFamily="18" charset="0"/>
                          </a:rPr>
                          <m:t>108</m:t>
                        </m:r>
                      </m:num>
                      <m:den>
                        <m:r>
                          <a:rPr lang="en-US" altLang="zh-CN" sz="2800">
                            <a:latin typeface="Cambria Math" panose="02040503050406030204" pitchFamily="18" charset="0"/>
                          </a:rPr>
                          <m:t>0</m:t>
                        </m:r>
                        <m:r>
                          <m:rPr>
                            <m:nor/>
                          </m:rPr>
                          <a:rPr lang="en-US" altLang="zh-CN" sz="2800"/>
                          <m:t>.</m:t>
                        </m:r>
                        <m:r>
                          <a:rPr lang="en-US" altLang="zh-CN" sz="2800">
                            <a:latin typeface="Cambria Math" panose="02040503050406030204" pitchFamily="18" charset="0"/>
                          </a:rPr>
                          <m:t>78</m:t>
                        </m:r>
                        <m:sSup>
                          <m:sSupPr>
                            <m:ctrlPr>
                              <a:rPr lang="zh-CN" altLang="zh-CN" sz="2800" i="1">
                                <a:latin typeface="Cambria Math" panose="02040503050406030204" pitchFamily="18" charset="0"/>
                              </a:rPr>
                            </m:ctrlPr>
                          </m:sSupPr>
                          <m:e>
                            <m:r>
                              <a:rPr lang="en-US" altLang="zh-CN" sz="2800">
                                <a:latin typeface="Cambria Math" panose="02040503050406030204" pitchFamily="18" charset="0"/>
                              </a:rPr>
                              <m:t>4</m:t>
                            </m:r>
                          </m:e>
                          <m:sup>
                            <m:r>
                              <a:rPr lang="en-US" altLang="zh-CN" sz="2800">
                                <a:latin typeface="Cambria Math" panose="02040503050406030204" pitchFamily="18" charset="0"/>
                              </a:rPr>
                              <m:t>2</m:t>
                            </m:r>
                          </m:sup>
                        </m:sSup>
                      </m:den>
                    </m:f>
                  </m:oMath>
                </a14:m>
                <a:r>
                  <a:rPr lang="zh-CN" altLang="zh-CN" sz="2800" dirty="0"/>
                  <a:t>　</a:t>
                </a:r>
                <a:r>
                  <a:rPr lang="en-US" altLang="zh-CN" sz="2800" dirty="0"/>
                  <a:t>(2)</a:t>
                </a:r>
                <a:r>
                  <a:rPr lang="en-US" altLang="zh-CN" sz="2800" i="1" dirty="0"/>
                  <a:t>k</a:t>
                </a:r>
                <a:r>
                  <a:rPr lang="zh-CN" altLang="zh-CN" sz="2800" baseline="-25000" dirty="0"/>
                  <a:t>正</a:t>
                </a:r>
                <a:r>
                  <a:rPr lang="en-US" altLang="zh-CN" sz="2800" i="1" dirty="0"/>
                  <a:t>/K</a:t>
                </a:r>
                <a:r>
                  <a:rPr lang="zh-CN" altLang="zh-CN" sz="2800" dirty="0"/>
                  <a:t>　</a:t>
                </a:r>
                <a:r>
                  <a:rPr lang="en-US" altLang="zh-CN" sz="2800" dirty="0"/>
                  <a:t>1.95×10</a:t>
                </a:r>
                <a:r>
                  <a:rPr lang="en-US" altLang="zh-CN" sz="2800" baseline="30000" dirty="0"/>
                  <a:t>-3</a:t>
                </a:r>
                <a:r>
                  <a:rPr lang="zh-CN" altLang="zh-CN" sz="2800" dirty="0"/>
                  <a:t>　</a:t>
                </a:r>
                <a:r>
                  <a:rPr lang="en-US" altLang="zh-CN" sz="2800" dirty="0"/>
                  <a:t>(3)A</a:t>
                </a:r>
                <a:r>
                  <a:rPr lang="zh-CN" altLang="zh-CN" sz="2800" dirty="0"/>
                  <a:t>、</a:t>
                </a:r>
                <a:r>
                  <a:rPr lang="en-US" altLang="zh-CN" sz="2800" dirty="0"/>
                  <a:t>E</a:t>
                </a:r>
                <a:endParaRPr lang="zh-CN" altLang="zh-CN" sz="2800" dirty="0"/>
              </a:p>
            </p:txBody>
          </p:sp>
        </mc:Choice>
        <mc:Fallback xmlns="">
          <p:sp>
            <p:nvSpPr>
              <p:cNvPr id="9" name="矩形 8">
                <a:extLst>
                  <a:ext uri="{FF2B5EF4-FFF2-40B4-BE49-F238E27FC236}">
                    <a16:creationId xmlns="" xmlns:a16="http://schemas.microsoft.com/office/drawing/2014/main" xmlns:a14="http://schemas.microsoft.com/office/drawing/2010/main" id="{BAB0AD86-7160-4F6D-8BC1-88C6EA6591F1}"/>
                  </a:ext>
                </a:extLst>
              </p:cNvPr>
              <p:cNvSpPr>
                <a:spLocks noRot="1" noChangeAspect="1" noMove="1" noResize="1" noEditPoints="1" noAdjustHandles="1" noChangeArrowheads="1" noChangeShapeType="1" noTextEdit="1"/>
              </p:cNvSpPr>
              <p:nvPr/>
            </p:nvSpPr>
            <p:spPr>
              <a:xfrm>
                <a:off x="333174" y="249517"/>
                <a:ext cx="11554679" cy="4939557"/>
              </a:xfrm>
              <a:prstGeom prst="rect">
                <a:avLst/>
              </a:prstGeom>
              <a:blipFill rotWithShape="1">
                <a:blip r:embed="rId2"/>
                <a:stretch>
                  <a:fillRect l="-1108" r="-1900"/>
                </a:stretch>
              </a:blipFill>
            </p:spPr>
            <p:txBody>
              <a:bodyPr/>
              <a:lstStyle/>
              <a:p>
                <a:r>
                  <a:rPr lang="zh-CN" altLang="en-US">
                    <a:noFill/>
                  </a:rPr>
                  <a:t> </a:t>
                </a:r>
              </a:p>
            </p:txBody>
          </p:sp>
        </mc:Fallback>
      </mc:AlternateContent>
      <p:sp>
        <p:nvSpPr>
          <p:cNvPr id="5" name="矩形 4">
            <a:extLst>
              <a:ext uri="{FF2B5EF4-FFF2-40B4-BE49-F238E27FC236}">
                <a16:creationId xmlns="" xmlns:a16="http://schemas.microsoft.com/office/drawing/2014/main" id="{F1505523-44EB-4BCA-98B4-88A3CBA692AC}"/>
              </a:ext>
            </a:extLst>
          </p:cNvPr>
          <p:cNvSpPr/>
          <p:nvPr/>
        </p:nvSpPr>
        <p:spPr>
          <a:xfrm>
            <a:off x="8214360" y="0"/>
            <a:ext cx="299859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专题十六　化学反应速率与化学平衡</a:t>
            </a:r>
          </a:p>
        </p:txBody>
      </p:sp>
    </p:spTree>
    <p:extLst>
      <p:ext uri="{BB962C8B-B14F-4D97-AF65-F5344CB8AC3E}">
        <p14:creationId xmlns:p14="http://schemas.microsoft.com/office/powerpoint/2010/main" val="4088031058"/>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extLst>
              <a:ext uri="{FF2B5EF4-FFF2-40B4-BE49-F238E27FC236}">
                <a16:creationId xmlns="" xmlns:a16="http://schemas.microsoft.com/office/drawing/2014/main" id="{9BCFBCDB-577C-4C84-9BF9-814CC413FB39}"/>
              </a:ext>
            </a:extLst>
          </p:cNvPr>
          <p:cNvSpPr/>
          <p:nvPr/>
        </p:nvSpPr>
        <p:spPr>
          <a:xfrm>
            <a:off x="250487" y="734771"/>
            <a:ext cx="11723912" cy="5909310"/>
          </a:xfrm>
          <a:prstGeom prst="rect">
            <a:avLst/>
          </a:prstGeom>
        </p:spPr>
        <p:txBody>
          <a:bodyPr wrap="square">
            <a:spAutoFit/>
          </a:bodyPr>
          <a:lstStyle/>
          <a:p>
            <a:pPr>
              <a:lnSpc>
                <a:spcPct val="150000"/>
              </a:lnSpc>
            </a:pPr>
            <a:r>
              <a:rPr lang="zh-CN" altLang="zh-CN" sz="2800" b="1" dirty="0">
                <a:solidFill>
                  <a:srgbClr val="DA251C"/>
                </a:solidFill>
                <a:cs typeface="Times New Roman"/>
              </a:rPr>
              <a:t>示例</a:t>
            </a:r>
            <a:r>
              <a:rPr lang="en-US" altLang="zh-CN" sz="2800" b="1" dirty="0">
                <a:solidFill>
                  <a:srgbClr val="DA251C"/>
                </a:solidFill>
                <a:cs typeface="Times New Roman"/>
              </a:rPr>
              <a:t>12</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dirty="0"/>
              <a:t>[2017</a:t>
            </a:r>
            <a:r>
              <a:rPr lang="zh-CN" altLang="zh-CN" sz="2800" dirty="0"/>
              <a:t>全国卷</a:t>
            </a:r>
            <a:r>
              <a:rPr lang="en-US" altLang="zh-CN" sz="2800" dirty="0"/>
              <a:t>Ⅰ,28(3),8</a:t>
            </a:r>
            <a:r>
              <a:rPr lang="zh-CN" altLang="zh-CN" sz="2800" dirty="0"/>
              <a:t>分</a:t>
            </a:r>
            <a:r>
              <a:rPr lang="en-US" altLang="zh-CN" sz="2800" dirty="0"/>
              <a:t>]H</a:t>
            </a:r>
            <a:r>
              <a:rPr lang="en-US" altLang="zh-CN" sz="2800" baseline="-25000" dirty="0"/>
              <a:t>2</a:t>
            </a:r>
            <a:r>
              <a:rPr lang="en-US" altLang="zh-CN" sz="2800" dirty="0"/>
              <a:t>S</a:t>
            </a:r>
            <a:r>
              <a:rPr lang="zh-CN" altLang="zh-CN" sz="2800" dirty="0"/>
              <a:t>与</a:t>
            </a:r>
            <a:r>
              <a:rPr lang="en-US" altLang="zh-CN" sz="2800" dirty="0"/>
              <a:t>CO</a:t>
            </a:r>
            <a:r>
              <a:rPr lang="en-US" altLang="zh-CN" sz="2800" baseline="-25000" dirty="0"/>
              <a:t>2</a:t>
            </a:r>
            <a:r>
              <a:rPr lang="zh-CN" altLang="zh-CN" sz="2800" dirty="0"/>
              <a:t>在高温下发生反应</a:t>
            </a:r>
            <a:r>
              <a:rPr lang="en-US" altLang="zh-CN" sz="2800" dirty="0"/>
              <a:t>:H</a:t>
            </a:r>
            <a:r>
              <a:rPr lang="en-US" altLang="zh-CN" sz="2800" baseline="-25000" dirty="0"/>
              <a:t>2</a:t>
            </a:r>
            <a:r>
              <a:rPr lang="en-US" altLang="zh-CN" sz="2800" dirty="0"/>
              <a:t>S(g)+CO</a:t>
            </a:r>
            <a:r>
              <a:rPr lang="en-US" altLang="zh-CN" sz="2800" baseline="-25000" dirty="0"/>
              <a:t>2</a:t>
            </a:r>
            <a:r>
              <a:rPr lang="en-US" altLang="zh-CN" sz="2800" dirty="0"/>
              <a:t>(g)         COS(g)+H</a:t>
            </a:r>
            <a:r>
              <a:rPr lang="en-US" altLang="zh-CN" sz="2800" baseline="-25000" dirty="0"/>
              <a:t>2</a:t>
            </a:r>
            <a:r>
              <a:rPr lang="en-US" altLang="zh-CN" sz="2800" dirty="0"/>
              <a:t>O(g)</a:t>
            </a:r>
            <a:r>
              <a:rPr lang="zh-CN" altLang="zh-CN" sz="2800" dirty="0"/>
              <a:t>。在</a:t>
            </a:r>
            <a:r>
              <a:rPr lang="en-US" altLang="zh-CN" sz="2800" dirty="0"/>
              <a:t>610 K</a:t>
            </a:r>
            <a:r>
              <a:rPr lang="zh-CN" altLang="zh-CN" sz="2800" dirty="0"/>
              <a:t>时</a:t>
            </a:r>
            <a:r>
              <a:rPr lang="en-US" altLang="zh-CN" sz="2800" dirty="0"/>
              <a:t>,</a:t>
            </a:r>
            <a:r>
              <a:rPr lang="zh-CN" altLang="zh-CN" sz="2800" dirty="0"/>
              <a:t>将</a:t>
            </a:r>
            <a:r>
              <a:rPr lang="en-US" altLang="zh-CN" sz="2800" dirty="0"/>
              <a:t>0.10 </a:t>
            </a:r>
            <a:r>
              <a:rPr lang="en-US" altLang="zh-CN" sz="2800" dirty="0" err="1"/>
              <a:t>mol</a:t>
            </a:r>
            <a:r>
              <a:rPr lang="en-US" altLang="zh-CN" sz="2800" dirty="0"/>
              <a:t> CO</a:t>
            </a:r>
            <a:r>
              <a:rPr lang="en-US" altLang="zh-CN" sz="2800" baseline="-25000" dirty="0"/>
              <a:t>2</a:t>
            </a:r>
            <a:r>
              <a:rPr lang="zh-CN" altLang="zh-CN" sz="2800" dirty="0"/>
              <a:t>与</a:t>
            </a:r>
            <a:r>
              <a:rPr lang="en-US" altLang="zh-CN" sz="2800" dirty="0"/>
              <a:t> </a:t>
            </a:r>
          </a:p>
          <a:p>
            <a:pPr>
              <a:lnSpc>
                <a:spcPct val="150000"/>
              </a:lnSpc>
            </a:pPr>
            <a:r>
              <a:rPr lang="en-US" altLang="zh-CN" sz="2800" dirty="0"/>
              <a:t>0.40 </a:t>
            </a:r>
            <a:r>
              <a:rPr lang="en-US" altLang="zh-CN" sz="2800" dirty="0" err="1"/>
              <a:t>mol</a:t>
            </a:r>
            <a:r>
              <a:rPr lang="en-US" altLang="zh-CN" sz="2800" dirty="0"/>
              <a:t> H</a:t>
            </a:r>
            <a:r>
              <a:rPr lang="en-US" altLang="zh-CN" sz="2800" baseline="-25000" dirty="0"/>
              <a:t>2</a:t>
            </a:r>
            <a:r>
              <a:rPr lang="en-US" altLang="zh-CN" sz="2800" dirty="0"/>
              <a:t>S </a:t>
            </a:r>
            <a:r>
              <a:rPr lang="zh-CN" altLang="zh-CN" sz="2800" dirty="0"/>
              <a:t>充入</a:t>
            </a:r>
            <a:r>
              <a:rPr lang="en-US" altLang="zh-CN" sz="2800" dirty="0"/>
              <a:t>2.5 L</a:t>
            </a:r>
            <a:r>
              <a:rPr lang="zh-CN" altLang="zh-CN" sz="2800" dirty="0"/>
              <a:t>的空钢瓶中</a:t>
            </a:r>
            <a:r>
              <a:rPr lang="en-US" altLang="zh-CN" sz="2800" dirty="0"/>
              <a:t>,</a:t>
            </a:r>
            <a:r>
              <a:rPr lang="zh-CN" altLang="zh-CN" sz="2800" dirty="0"/>
              <a:t>反应平衡后水的物质的量分数为</a:t>
            </a:r>
            <a:r>
              <a:rPr lang="en-US" altLang="zh-CN" sz="2800" dirty="0"/>
              <a:t>0.02</a:t>
            </a:r>
            <a:r>
              <a:rPr lang="zh-CN" altLang="zh-CN" sz="2800" dirty="0"/>
              <a:t>。</a:t>
            </a:r>
          </a:p>
          <a:p>
            <a:pPr>
              <a:lnSpc>
                <a:spcPct val="150000"/>
              </a:lnSpc>
            </a:pPr>
            <a:r>
              <a:rPr lang="en-US" altLang="zh-CN" sz="2800" dirty="0"/>
              <a:t>①H</a:t>
            </a:r>
            <a:r>
              <a:rPr lang="en-US" altLang="zh-CN" sz="2800" baseline="-25000" dirty="0"/>
              <a:t>2</a:t>
            </a:r>
            <a:r>
              <a:rPr lang="en-US" altLang="zh-CN" sz="2800" dirty="0"/>
              <a:t>S</a:t>
            </a:r>
            <a:r>
              <a:rPr lang="zh-CN" altLang="zh-CN" sz="2800" dirty="0"/>
              <a:t>的平衡转化率</a:t>
            </a:r>
            <a:r>
              <a:rPr lang="en-US" altLang="zh-CN" sz="2800" i="1" dirty="0"/>
              <a:t>α</a:t>
            </a:r>
            <a:r>
              <a:rPr lang="en-US" altLang="zh-CN" sz="2800" baseline="-25000" dirty="0"/>
              <a:t>1</a:t>
            </a:r>
            <a:r>
              <a:rPr lang="en-US" altLang="zh-CN" sz="2800" dirty="0"/>
              <a:t>=</a:t>
            </a:r>
            <a:r>
              <a:rPr lang="zh-CN" altLang="zh-CN" sz="2800" u="sng" dirty="0"/>
              <a:t>　　　　</a:t>
            </a:r>
            <a:r>
              <a:rPr lang="en-US" altLang="zh-CN" sz="2800" dirty="0"/>
              <a:t>%,</a:t>
            </a:r>
            <a:r>
              <a:rPr lang="zh-CN" altLang="zh-CN" sz="2800" dirty="0"/>
              <a:t>反应平衡常数</a:t>
            </a:r>
            <a:r>
              <a:rPr lang="en-US" altLang="zh-CN" sz="2800" i="1" dirty="0"/>
              <a:t>K</a:t>
            </a:r>
            <a:r>
              <a:rPr lang="en-US" altLang="zh-CN" sz="2800" dirty="0"/>
              <a:t>=</a:t>
            </a:r>
            <a:r>
              <a:rPr lang="zh-CN" altLang="zh-CN" sz="2800" u="sng" dirty="0"/>
              <a:t>　　　　</a:t>
            </a:r>
            <a:r>
              <a:rPr lang="zh-CN" altLang="zh-CN" sz="2800" dirty="0"/>
              <a:t>。</a:t>
            </a:r>
            <a:r>
              <a:rPr lang="en-US" altLang="zh-CN" sz="2800" dirty="0"/>
              <a:t> </a:t>
            </a:r>
            <a:endParaRPr lang="zh-CN" altLang="zh-CN" sz="2800" dirty="0"/>
          </a:p>
          <a:p>
            <a:pPr>
              <a:lnSpc>
                <a:spcPct val="150000"/>
              </a:lnSpc>
            </a:pPr>
            <a:r>
              <a:rPr lang="en-US" altLang="zh-CN" sz="2800" dirty="0"/>
              <a:t>②</a:t>
            </a:r>
            <a:r>
              <a:rPr lang="zh-CN" altLang="zh-CN" sz="2800" dirty="0"/>
              <a:t>在</a:t>
            </a:r>
            <a:r>
              <a:rPr lang="en-US" altLang="zh-CN" sz="2800" dirty="0"/>
              <a:t>620 K</a:t>
            </a:r>
            <a:r>
              <a:rPr lang="zh-CN" altLang="zh-CN" sz="2800" dirty="0"/>
              <a:t>重复实验</a:t>
            </a:r>
            <a:r>
              <a:rPr lang="en-US" altLang="zh-CN" sz="2800" dirty="0"/>
              <a:t>,</a:t>
            </a:r>
            <a:r>
              <a:rPr lang="zh-CN" altLang="zh-CN" sz="2800" dirty="0"/>
              <a:t>平衡后水的物质的量分数为</a:t>
            </a:r>
            <a:r>
              <a:rPr lang="en-US" altLang="zh-CN" sz="2800" dirty="0"/>
              <a:t>0.03,H</a:t>
            </a:r>
            <a:r>
              <a:rPr lang="en-US" altLang="zh-CN" sz="2800" baseline="-25000" dirty="0"/>
              <a:t>2</a:t>
            </a:r>
            <a:r>
              <a:rPr lang="en-US" altLang="zh-CN" sz="2800" dirty="0"/>
              <a:t>S</a:t>
            </a:r>
            <a:r>
              <a:rPr lang="zh-CN" altLang="zh-CN" sz="2800" dirty="0"/>
              <a:t>的转化率</a:t>
            </a:r>
            <a:r>
              <a:rPr lang="en-US" altLang="zh-CN" sz="2800" i="1" dirty="0"/>
              <a:t>α</a:t>
            </a:r>
            <a:r>
              <a:rPr lang="en-US" altLang="zh-CN" sz="2800" baseline="-25000" dirty="0"/>
              <a:t>2</a:t>
            </a:r>
            <a:r>
              <a:rPr lang="zh-CN" altLang="zh-CN" sz="2800" u="sng" dirty="0"/>
              <a:t>　　　　</a:t>
            </a:r>
            <a:r>
              <a:rPr lang="en-US" altLang="zh-CN" sz="2800" i="1" dirty="0"/>
              <a:t>α</a:t>
            </a:r>
            <a:r>
              <a:rPr lang="en-US" altLang="zh-CN" sz="2800" baseline="-25000" dirty="0"/>
              <a:t>1</a:t>
            </a:r>
            <a:r>
              <a:rPr lang="en-US" altLang="zh-CN" sz="2800" dirty="0"/>
              <a:t>,</a:t>
            </a:r>
            <a:r>
              <a:rPr lang="zh-CN" altLang="zh-CN" sz="2800" dirty="0"/>
              <a:t>该反应的</a:t>
            </a:r>
            <a:r>
              <a:rPr lang="en-US" altLang="zh-CN" sz="2800" dirty="0"/>
              <a:t>Δ</a:t>
            </a:r>
            <a:r>
              <a:rPr lang="en-US" altLang="zh-CN" sz="2800" i="1" dirty="0"/>
              <a:t>H</a:t>
            </a:r>
            <a:r>
              <a:rPr lang="zh-CN" altLang="zh-CN" sz="2800" u="sng" dirty="0"/>
              <a:t>　　　　</a:t>
            </a:r>
            <a:r>
              <a:rPr lang="en-US" altLang="zh-CN" sz="2800" dirty="0"/>
              <a:t>0</a:t>
            </a:r>
            <a:r>
              <a:rPr lang="zh-CN" altLang="zh-CN" sz="2800" dirty="0"/>
              <a:t>。</a:t>
            </a:r>
            <a:r>
              <a:rPr lang="en-US" altLang="zh-CN" sz="2800" dirty="0"/>
              <a:t>(</a:t>
            </a:r>
            <a:r>
              <a:rPr lang="zh-CN" altLang="zh-CN" sz="2800" dirty="0"/>
              <a:t>填</a:t>
            </a:r>
            <a:r>
              <a:rPr lang="en-US" altLang="zh-CN" sz="2800" dirty="0"/>
              <a:t>“&gt;”“&lt;”</a:t>
            </a:r>
            <a:r>
              <a:rPr lang="zh-CN" altLang="zh-CN" sz="2800" dirty="0"/>
              <a:t>或</a:t>
            </a:r>
            <a:r>
              <a:rPr lang="en-US" altLang="zh-CN" sz="2800" dirty="0"/>
              <a:t>“=”) </a:t>
            </a:r>
            <a:endParaRPr lang="zh-CN" altLang="zh-CN" sz="2800" dirty="0"/>
          </a:p>
          <a:p>
            <a:pPr>
              <a:lnSpc>
                <a:spcPct val="150000"/>
              </a:lnSpc>
            </a:pPr>
            <a:r>
              <a:rPr lang="en-US" altLang="zh-CN" sz="2800" dirty="0"/>
              <a:t>③</a:t>
            </a:r>
            <a:r>
              <a:rPr lang="zh-CN" altLang="zh-CN" sz="2800" dirty="0"/>
              <a:t>向反应器中再分别充入下列气体</a:t>
            </a:r>
            <a:r>
              <a:rPr lang="en-US" altLang="zh-CN" sz="2800" dirty="0"/>
              <a:t>,</a:t>
            </a:r>
            <a:r>
              <a:rPr lang="zh-CN" altLang="zh-CN" sz="2800" dirty="0"/>
              <a:t>能使</a:t>
            </a:r>
            <a:r>
              <a:rPr lang="en-US" altLang="zh-CN" sz="2800" dirty="0"/>
              <a:t>H</a:t>
            </a:r>
            <a:r>
              <a:rPr lang="en-US" altLang="zh-CN" sz="2800" baseline="-25000" dirty="0"/>
              <a:t>2</a:t>
            </a:r>
            <a:r>
              <a:rPr lang="en-US" altLang="zh-CN" sz="2800" dirty="0"/>
              <a:t>S</a:t>
            </a:r>
            <a:r>
              <a:rPr lang="zh-CN" altLang="zh-CN" sz="2800" dirty="0"/>
              <a:t>转化率增大的是</a:t>
            </a:r>
            <a:r>
              <a:rPr lang="zh-CN" altLang="zh-CN" sz="2800" u="sng" dirty="0"/>
              <a:t>　　　　</a:t>
            </a:r>
            <a:r>
              <a:rPr lang="en-US" altLang="zh-CN" sz="2800" dirty="0"/>
              <a:t>(</a:t>
            </a:r>
            <a:r>
              <a:rPr lang="zh-CN" altLang="zh-CN" sz="2800" dirty="0"/>
              <a:t>填标号</a:t>
            </a:r>
            <a:r>
              <a:rPr lang="en-US" altLang="zh-CN" sz="2800" dirty="0"/>
              <a:t>)</a:t>
            </a:r>
            <a:r>
              <a:rPr lang="zh-CN" altLang="zh-CN" sz="2800" dirty="0"/>
              <a:t>。　　　　　　　　　　　　　　　　</a:t>
            </a:r>
          </a:p>
          <a:p>
            <a:pPr>
              <a:lnSpc>
                <a:spcPct val="150000"/>
              </a:lnSpc>
            </a:pPr>
            <a:r>
              <a:rPr lang="en-US" altLang="zh-CN" sz="2800" dirty="0"/>
              <a:t>A.H</a:t>
            </a:r>
            <a:r>
              <a:rPr lang="en-US" altLang="zh-CN" sz="2800" baseline="-25000" dirty="0"/>
              <a:t>2</a:t>
            </a:r>
            <a:r>
              <a:rPr lang="en-US" altLang="zh-CN" sz="2800" dirty="0"/>
              <a:t>S	B.CO</a:t>
            </a:r>
            <a:r>
              <a:rPr lang="en-US" altLang="zh-CN" sz="2800" baseline="-25000" dirty="0"/>
              <a:t>2</a:t>
            </a:r>
            <a:r>
              <a:rPr lang="en-US" altLang="zh-CN" sz="2800" dirty="0"/>
              <a:t>	C.COS	D.N</a:t>
            </a:r>
            <a:r>
              <a:rPr lang="en-US" altLang="zh-CN" sz="2800" baseline="-25000" dirty="0"/>
              <a:t>2</a:t>
            </a:r>
            <a:endParaRPr lang="zh-CN" altLang="zh-CN" sz="2800" dirty="0"/>
          </a:p>
        </p:txBody>
      </p:sp>
      <p:sp>
        <p:nvSpPr>
          <p:cNvPr id="18" name="矩形 17">
            <a:extLst>
              <a:ext uri="{FF2B5EF4-FFF2-40B4-BE49-F238E27FC236}">
                <a16:creationId xmlns="" xmlns:a16="http://schemas.microsoft.com/office/drawing/2014/main" id="{A2A84C92-79A9-4D4B-B239-8E7F764F7A24}"/>
              </a:ext>
            </a:extLst>
          </p:cNvPr>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19" name="矩形 18">
            <a:extLst>
              <a:ext uri="{FF2B5EF4-FFF2-40B4-BE49-F238E27FC236}">
                <a16:creationId xmlns="" xmlns:a16="http://schemas.microsoft.com/office/drawing/2014/main" id="{11FDB6B2-A016-4A70-B131-BD696910996E}"/>
              </a:ext>
            </a:extLst>
          </p:cNvPr>
          <p:cNvSpPr/>
          <p:nvPr/>
        </p:nvSpPr>
        <p:spPr>
          <a:xfrm>
            <a:off x="718457" y="-1"/>
            <a:ext cx="3483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DA251C"/>
              </a:solidFill>
            </a:endParaRPr>
          </a:p>
        </p:txBody>
      </p:sp>
      <p:sp>
        <p:nvSpPr>
          <p:cNvPr id="20" name="矩形 19">
            <a:extLst>
              <a:ext uri="{FF2B5EF4-FFF2-40B4-BE49-F238E27FC236}">
                <a16:creationId xmlns="" xmlns:a16="http://schemas.microsoft.com/office/drawing/2014/main" id="{3A6C60BF-FD67-4859-A866-B3E2AFF0A966}"/>
              </a:ext>
            </a:extLst>
          </p:cNvPr>
          <p:cNvSpPr/>
          <p:nvPr/>
        </p:nvSpPr>
        <p:spPr>
          <a:xfrm>
            <a:off x="1066799" y="-2"/>
            <a:ext cx="6059715"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zh-CN" sz="2800" dirty="0">
                <a:solidFill>
                  <a:srgbClr val="DA251C"/>
                </a:solidFill>
              </a:rPr>
              <a:t>考向</a:t>
            </a:r>
            <a:r>
              <a:rPr lang="en-US" altLang="zh-CN" sz="2800" dirty="0">
                <a:solidFill>
                  <a:srgbClr val="DA251C"/>
                </a:solidFill>
              </a:rPr>
              <a:t>2 “</a:t>
            </a:r>
            <a:r>
              <a:rPr lang="zh-CN" altLang="zh-CN" sz="2800" dirty="0">
                <a:solidFill>
                  <a:srgbClr val="DA251C"/>
                </a:solidFill>
              </a:rPr>
              <a:t>三段式</a:t>
            </a:r>
            <a:r>
              <a:rPr lang="en-US" altLang="zh-CN" sz="2800" dirty="0">
                <a:solidFill>
                  <a:srgbClr val="DA251C"/>
                </a:solidFill>
              </a:rPr>
              <a:t>”</a:t>
            </a:r>
            <a:r>
              <a:rPr lang="zh-CN" altLang="zh-CN" sz="2800" dirty="0">
                <a:solidFill>
                  <a:srgbClr val="DA251C"/>
                </a:solidFill>
              </a:rPr>
              <a:t>法计算化学平衡常数</a:t>
            </a:r>
            <a:endParaRPr lang="en-US" altLang="zh-CN" sz="2800" dirty="0">
              <a:solidFill>
                <a:srgbClr val="DA251C"/>
              </a:solidFill>
            </a:endParaRPr>
          </a:p>
        </p:txBody>
      </p:sp>
      <p:pic>
        <p:nvPicPr>
          <p:cNvPr id="6" name="图片 5">
            <a:extLst>
              <a:ext uri="{FF2B5EF4-FFF2-40B4-BE49-F238E27FC236}">
                <a16:creationId xmlns="" xmlns:a16="http://schemas.microsoft.com/office/drawing/2014/main" id="{FB3A9CD0-030B-4233-B195-0394A42A7A9D}"/>
              </a:ext>
            </a:extLst>
          </p:cNvPr>
          <p:cNvPicPr/>
          <p:nvPr/>
        </p:nvPicPr>
        <p:blipFill>
          <a:blip r:embed="rId2"/>
          <a:stretch>
            <a:fillRect/>
          </a:stretch>
        </p:blipFill>
        <p:spPr>
          <a:xfrm>
            <a:off x="3141662" y="1610540"/>
            <a:ext cx="515938" cy="293113"/>
          </a:xfrm>
          <a:prstGeom prst="rect">
            <a:avLst/>
          </a:prstGeom>
        </p:spPr>
      </p:pic>
    </p:spTree>
    <p:extLst>
      <p:ext uri="{BB962C8B-B14F-4D97-AF65-F5344CB8AC3E}">
        <p14:creationId xmlns:p14="http://schemas.microsoft.com/office/powerpoint/2010/main" val="1886195842"/>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 xmlns:a16="http://schemas.microsoft.com/office/drawing/2014/main" id="{4F601DA6-6A6F-4A8B-8BBA-E641769C2FC2}"/>
              </a:ext>
            </a:extLst>
          </p:cNvPr>
          <p:cNvSpPr/>
          <p:nvPr/>
        </p:nvSpPr>
        <p:spPr>
          <a:xfrm>
            <a:off x="327016" y="358751"/>
            <a:ext cx="1620957" cy="523220"/>
          </a:xfrm>
          <a:prstGeom prst="rect">
            <a:avLst/>
          </a:prstGeom>
        </p:spPr>
        <p:txBody>
          <a:bodyPr wrap="none">
            <a:spAutoFit/>
          </a:bodyPr>
          <a:lstStyle/>
          <a:p>
            <a:r>
              <a:rPr lang="zh-CN" altLang="zh-CN" sz="2800" b="1" dirty="0">
                <a:solidFill>
                  <a:srgbClr val="DA251C"/>
                </a:solidFill>
                <a:cs typeface="Times New Roman"/>
              </a:rPr>
              <a:t>思维导引</a:t>
            </a:r>
          </a:p>
        </p:txBody>
      </p:sp>
      <p:sp>
        <p:nvSpPr>
          <p:cNvPr id="2" name="矩形 1">
            <a:extLst>
              <a:ext uri="{FF2B5EF4-FFF2-40B4-BE49-F238E27FC236}">
                <a16:creationId xmlns="" xmlns:a16="http://schemas.microsoft.com/office/drawing/2014/main" id="{0A746262-2061-4DE5-9437-D40CE5EC3107}"/>
              </a:ext>
            </a:extLst>
          </p:cNvPr>
          <p:cNvSpPr/>
          <p:nvPr/>
        </p:nvSpPr>
        <p:spPr>
          <a:xfrm>
            <a:off x="656421" y="1767006"/>
            <a:ext cx="1912608" cy="3323987"/>
          </a:xfrm>
          <a:prstGeom prst="rect">
            <a:avLst/>
          </a:prstGeom>
          <a:ln>
            <a:solidFill>
              <a:schemeClr val="tx1"/>
            </a:solidFill>
          </a:ln>
        </p:spPr>
        <p:txBody>
          <a:bodyPr wrap="square">
            <a:spAutoFit/>
          </a:bodyPr>
          <a:lstStyle/>
          <a:p>
            <a:pPr>
              <a:lnSpc>
                <a:spcPct val="150000"/>
              </a:lnSpc>
            </a:pPr>
            <a:r>
              <a:rPr lang="zh-CN" altLang="zh-CN" sz="2800" dirty="0"/>
              <a:t>反应特点</a:t>
            </a:r>
            <a:r>
              <a:rPr lang="en-US" altLang="zh-CN" sz="2800" dirty="0"/>
              <a:t>:</a:t>
            </a:r>
            <a:r>
              <a:rPr lang="zh-CN" altLang="zh-CN" sz="2800" dirty="0"/>
              <a:t>反应前后气体分子数不变的可逆反应</a:t>
            </a:r>
            <a:endParaRPr lang="zh-CN" altLang="en-US" sz="2800" dirty="0"/>
          </a:p>
        </p:txBody>
      </p:sp>
      <p:sp>
        <p:nvSpPr>
          <p:cNvPr id="3" name="矩形 2">
            <a:extLst>
              <a:ext uri="{FF2B5EF4-FFF2-40B4-BE49-F238E27FC236}">
                <a16:creationId xmlns="" xmlns:a16="http://schemas.microsoft.com/office/drawing/2014/main" id="{2613A088-6768-46F1-8213-3C12B260FA0D}"/>
              </a:ext>
            </a:extLst>
          </p:cNvPr>
          <p:cNvSpPr/>
          <p:nvPr/>
        </p:nvSpPr>
        <p:spPr>
          <a:xfrm>
            <a:off x="3689398" y="1767006"/>
            <a:ext cx="1927629" cy="3323987"/>
          </a:xfrm>
          <a:prstGeom prst="rect">
            <a:avLst/>
          </a:prstGeom>
          <a:ln>
            <a:solidFill>
              <a:schemeClr val="tx1"/>
            </a:solidFill>
          </a:ln>
        </p:spPr>
        <p:txBody>
          <a:bodyPr wrap="square">
            <a:spAutoFit/>
          </a:bodyPr>
          <a:lstStyle/>
          <a:p>
            <a:pPr>
              <a:lnSpc>
                <a:spcPct val="150000"/>
              </a:lnSpc>
            </a:pPr>
            <a:r>
              <a:rPr lang="zh-CN" altLang="zh-CN" sz="2800" dirty="0"/>
              <a:t>三段式</a:t>
            </a:r>
            <a:r>
              <a:rPr lang="en-US" altLang="zh-CN" sz="2800" dirty="0"/>
              <a:t>”</a:t>
            </a:r>
            <a:r>
              <a:rPr lang="zh-CN" altLang="zh-CN" sz="2800" dirty="0"/>
              <a:t>法计算各组物质平衡时的物质的量</a:t>
            </a:r>
            <a:endParaRPr lang="zh-CN" altLang="en-US" sz="2800" dirty="0"/>
          </a:p>
        </p:txBody>
      </p:sp>
      <mc:AlternateContent xmlns:mc="http://schemas.openxmlformats.org/markup-compatibility/2006" xmlns:a14="http://schemas.microsoft.com/office/drawing/2010/main">
        <mc:Choice Requires="a14">
          <p:sp>
            <p:nvSpPr>
              <p:cNvPr id="6" name="矩形 5">
                <a:extLst>
                  <a:ext uri="{FF2B5EF4-FFF2-40B4-BE49-F238E27FC236}">
                    <a16:creationId xmlns="" xmlns:a16="http://schemas.microsoft.com/office/drawing/2014/main" id="{2BAF91D5-8B8B-4EB3-84E7-6A83A151ED9C}"/>
                  </a:ext>
                </a:extLst>
              </p:cNvPr>
              <p:cNvSpPr/>
              <p:nvPr/>
            </p:nvSpPr>
            <p:spPr>
              <a:xfrm>
                <a:off x="6539697" y="1185886"/>
                <a:ext cx="4854018" cy="4486228"/>
              </a:xfrm>
              <a:prstGeom prst="rect">
                <a:avLst/>
              </a:prstGeom>
              <a:ln>
                <a:solidFill>
                  <a:schemeClr val="tx1"/>
                </a:solidFill>
              </a:ln>
            </p:spPr>
            <p:txBody>
              <a:bodyPr wrap="square">
                <a:spAutoFit/>
              </a:bodyPr>
              <a:lstStyle/>
              <a:p>
                <a:pPr>
                  <a:lnSpc>
                    <a:spcPct val="150000"/>
                  </a:lnSpc>
                  <a:spcAft>
                    <a:spcPts val="0"/>
                  </a:spcAft>
                </a:pPr>
                <a:r>
                  <a:rPr lang="en-US" altLang="zh-CN" sz="2800" i="1" dirty="0">
                    <a:solidFill>
                      <a:srgbClr val="000000"/>
                    </a:solidFill>
                    <a:cs typeface="Times New Roman" panose="02020603050405020304" pitchFamily="18" charset="0"/>
                  </a:rPr>
                  <a:t>K</a:t>
                </a:r>
                <a:r>
                  <a:rPr lang="en-US" altLang="zh-CN" sz="2800" dirty="0">
                    <a:solidFill>
                      <a:srgbClr val="000000"/>
                    </a:solidFill>
                    <a:effectLst/>
                    <a:cs typeface="Times New Roman" panose="02020603050405020304" pitchFamily="18" charset="0"/>
                  </a:rPr>
                  <a:t>=</a:t>
                </a:r>
                <a14:m>
                  <m:oMath xmlns:m="http://schemas.openxmlformats.org/officeDocument/2006/math">
                    <m:f>
                      <m:fPr>
                        <m:ctrlPr>
                          <a:rPr lang="zh-CN" altLang="zh-CN" sz="2800" i="1">
                            <a:solidFill>
                              <a:srgbClr val="000000"/>
                            </a:solidFill>
                            <a:effectLst/>
                            <a:latin typeface="Cambria Math" panose="02040503050406030204" pitchFamily="18" charset="0"/>
                            <a:cs typeface="Times New Roman" panose="02020603050405020304" pitchFamily="18" charset="0"/>
                          </a:rPr>
                        </m:ctrlPr>
                      </m:fPr>
                      <m:num>
                        <m:r>
                          <a:rPr lang="en-US" altLang="zh-CN" sz="2800" i="1">
                            <a:solidFill>
                              <a:srgbClr val="000000"/>
                            </a:solidFill>
                            <a:latin typeface="Cambria Math" panose="02040503050406030204" pitchFamily="18" charset="0"/>
                            <a:cs typeface="Times New Roman" panose="02020603050405020304" pitchFamily="18" charset="0"/>
                          </a:rPr>
                          <m:t>𝑐</m:t>
                        </m:r>
                        <m:r>
                          <m:rPr>
                            <m:nor/>
                          </m:rPr>
                          <a:rPr lang="en-US" altLang="zh-CN" sz="2800">
                            <a:solidFill>
                              <a:srgbClr val="000000"/>
                            </a:solidFill>
                            <a:cs typeface="Times New Roman" panose="02020603050405020304" pitchFamily="18" charset="0"/>
                          </a:rPr>
                          <m:t>(</m:t>
                        </m:r>
                        <m:sSub>
                          <m:sSubPr>
                            <m:ctrlPr>
                              <a:rPr lang="zh-CN" altLang="zh-CN" sz="2800" i="1">
                                <a:solidFill>
                                  <a:srgbClr val="000000"/>
                                </a:solidFill>
                                <a:effectLst/>
                                <a:latin typeface="Cambria Math" panose="02040503050406030204" pitchFamily="18" charset="0"/>
                                <a:cs typeface="Times New Roman" panose="02020603050405020304" pitchFamily="18" charset="0"/>
                              </a:rPr>
                            </m:ctrlPr>
                          </m:sSubPr>
                          <m:e>
                            <m:r>
                              <m:rPr>
                                <m:sty m:val="p"/>
                              </m:rPr>
                              <a:rPr lang="en-US" altLang="zh-CN" sz="2800">
                                <a:solidFill>
                                  <a:srgbClr val="000000"/>
                                </a:solidFill>
                                <a:latin typeface="Cambria Math" panose="02040503050406030204" pitchFamily="18" charset="0"/>
                                <a:cs typeface="Times New Roman" panose="02020603050405020304" pitchFamily="18" charset="0"/>
                              </a:rPr>
                              <m:t>H</m:t>
                            </m:r>
                          </m:e>
                          <m:sub>
                            <m:r>
                              <a:rPr lang="en-US" altLang="zh-CN" sz="2800">
                                <a:solidFill>
                                  <a:srgbClr val="000000"/>
                                </a:solidFill>
                                <a:latin typeface="Cambria Math" panose="02040503050406030204" pitchFamily="18" charset="0"/>
                                <a:cs typeface="Times New Roman" panose="02020603050405020304" pitchFamily="18" charset="0"/>
                              </a:rPr>
                              <m:t>2</m:t>
                            </m:r>
                          </m:sub>
                        </m:sSub>
                        <m:r>
                          <m:rPr>
                            <m:sty m:val="p"/>
                          </m:rPr>
                          <a:rPr lang="en-US" altLang="zh-CN" sz="2800" i="0">
                            <a:solidFill>
                              <a:srgbClr val="000000"/>
                            </a:solidFill>
                            <a:latin typeface="Cambria Math" panose="02040503050406030204" pitchFamily="18" charset="0"/>
                            <a:cs typeface="Times New Roman" panose="02020603050405020304" pitchFamily="18" charset="0"/>
                          </a:rPr>
                          <m:t>O</m:t>
                        </m:r>
                        <m:r>
                          <m:rPr>
                            <m:nor/>
                          </m:rPr>
                          <a:rPr lang="en-US" altLang="zh-CN" sz="2800">
                            <a:solidFill>
                              <a:srgbClr val="000000"/>
                            </a:solidFill>
                            <a:cs typeface="Times New Roman" panose="02020603050405020304" pitchFamily="18" charset="0"/>
                          </a:rPr>
                          <m:t>)·</m:t>
                        </m:r>
                        <m:r>
                          <a:rPr lang="en-US" altLang="zh-CN" sz="2800" i="1">
                            <a:solidFill>
                              <a:srgbClr val="000000"/>
                            </a:solidFill>
                            <a:latin typeface="Cambria Math" panose="02040503050406030204" pitchFamily="18" charset="0"/>
                            <a:cs typeface="Times New Roman" panose="02020603050405020304" pitchFamily="18" charset="0"/>
                          </a:rPr>
                          <m:t>𝑐</m:t>
                        </m:r>
                        <m:r>
                          <m:rPr>
                            <m:nor/>
                          </m:rPr>
                          <a:rPr lang="en-US" altLang="zh-CN" sz="2800">
                            <a:solidFill>
                              <a:srgbClr val="000000"/>
                            </a:solidFill>
                            <a:cs typeface="Times New Roman" panose="02020603050405020304" pitchFamily="18" charset="0"/>
                          </a:rPr>
                          <m:t>(</m:t>
                        </m:r>
                        <m:r>
                          <m:rPr>
                            <m:sty m:val="p"/>
                          </m:rPr>
                          <a:rPr lang="en-US" altLang="zh-CN" sz="2800">
                            <a:solidFill>
                              <a:srgbClr val="000000"/>
                            </a:solidFill>
                            <a:latin typeface="Cambria Math" panose="02040503050406030204" pitchFamily="18" charset="0"/>
                            <a:cs typeface="Times New Roman" panose="02020603050405020304" pitchFamily="18" charset="0"/>
                          </a:rPr>
                          <m:t>COS</m:t>
                        </m:r>
                        <m:r>
                          <m:rPr>
                            <m:nor/>
                          </m:rPr>
                          <a:rPr lang="en-US" altLang="zh-CN" sz="2800">
                            <a:solidFill>
                              <a:srgbClr val="000000"/>
                            </a:solidFill>
                            <a:cs typeface="Times New Roman" panose="02020603050405020304" pitchFamily="18" charset="0"/>
                          </a:rPr>
                          <m:t>)</m:t>
                        </m:r>
                      </m:num>
                      <m:den>
                        <m:r>
                          <a:rPr lang="en-US" altLang="zh-CN" sz="2800" i="1">
                            <a:solidFill>
                              <a:srgbClr val="000000"/>
                            </a:solidFill>
                            <a:latin typeface="Cambria Math" panose="02040503050406030204" pitchFamily="18" charset="0"/>
                            <a:cs typeface="Times New Roman" panose="02020603050405020304" pitchFamily="18" charset="0"/>
                          </a:rPr>
                          <m:t>𝑐</m:t>
                        </m:r>
                        <m:r>
                          <m:rPr>
                            <m:nor/>
                          </m:rPr>
                          <a:rPr lang="en-US" altLang="zh-CN" sz="2800">
                            <a:solidFill>
                              <a:srgbClr val="000000"/>
                            </a:solidFill>
                            <a:cs typeface="Times New Roman" panose="02020603050405020304" pitchFamily="18" charset="0"/>
                          </a:rPr>
                          <m:t>(</m:t>
                        </m:r>
                        <m:sSub>
                          <m:sSubPr>
                            <m:ctrlPr>
                              <a:rPr lang="zh-CN" altLang="zh-CN" sz="2800" i="1">
                                <a:solidFill>
                                  <a:srgbClr val="000000"/>
                                </a:solidFill>
                                <a:effectLst/>
                                <a:latin typeface="Cambria Math" panose="02040503050406030204" pitchFamily="18" charset="0"/>
                                <a:cs typeface="Times New Roman" panose="02020603050405020304" pitchFamily="18" charset="0"/>
                              </a:rPr>
                            </m:ctrlPr>
                          </m:sSubPr>
                          <m:e>
                            <m:r>
                              <m:rPr>
                                <m:sty m:val="p"/>
                              </m:rPr>
                              <a:rPr lang="en-US" altLang="zh-CN" sz="2800">
                                <a:solidFill>
                                  <a:srgbClr val="000000"/>
                                </a:solidFill>
                                <a:latin typeface="Cambria Math" panose="02040503050406030204" pitchFamily="18" charset="0"/>
                                <a:cs typeface="Times New Roman" panose="02020603050405020304" pitchFamily="18" charset="0"/>
                              </a:rPr>
                              <m:t>H</m:t>
                            </m:r>
                          </m:e>
                          <m:sub>
                            <m:r>
                              <a:rPr lang="en-US" altLang="zh-CN" sz="2800">
                                <a:solidFill>
                                  <a:srgbClr val="000000"/>
                                </a:solidFill>
                                <a:latin typeface="Cambria Math" panose="02040503050406030204" pitchFamily="18" charset="0"/>
                                <a:cs typeface="Times New Roman" panose="02020603050405020304" pitchFamily="18" charset="0"/>
                              </a:rPr>
                              <m:t>2</m:t>
                            </m:r>
                          </m:sub>
                        </m:sSub>
                        <m:r>
                          <m:rPr>
                            <m:sty m:val="p"/>
                          </m:rPr>
                          <a:rPr lang="en-US" altLang="zh-CN" sz="2800" i="0">
                            <a:solidFill>
                              <a:srgbClr val="000000"/>
                            </a:solidFill>
                            <a:latin typeface="Cambria Math" panose="02040503050406030204" pitchFamily="18" charset="0"/>
                            <a:cs typeface="Times New Roman" panose="02020603050405020304" pitchFamily="18" charset="0"/>
                          </a:rPr>
                          <m:t>S</m:t>
                        </m:r>
                        <m:r>
                          <m:rPr>
                            <m:nor/>
                          </m:rPr>
                          <a:rPr lang="en-US" altLang="zh-CN" sz="2800">
                            <a:solidFill>
                              <a:srgbClr val="000000"/>
                            </a:solidFill>
                            <a:cs typeface="Times New Roman" panose="02020603050405020304" pitchFamily="18" charset="0"/>
                          </a:rPr>
                          <m:t>)·</m:t>
                        </m:r>
                        <m:r>
                          <a:rPr lang="en-US" altLang="zh-CN" sz="2800" i="1">
                            <a:solidFill>
                              <a:srgbClr val="000000"/>
                            </a:solidFill>
                            <a:latin typeface="Cambria Math" panose="02040503050406030204" pitchFamily="18" charset="0"/>
                            <a:cs typeface="Times New Roman" panose="02020603050405020304" pitchFamily="18" charset="0"/>
                          </a:rPr>
                          <m:t>𝑐</m:t>
                        </m:r>
                        <m:r>
                          <m:rPr>
                            <m:nor/>
                          </m:rPr>
                          <a:rPr lang="en-US" altLang="zh-CN" sz="2800">
                            <a:solidFill>
                              <a:srgbClr val="000000"/>
                            </a:solidFill>
                            <a:cs typeface="Times New Roman" panose="02020603050405020304" pitchFamily="18" charset="0"/>
                          </a:rPr>
                          <m:t>(</m:t>
                        </m:r>
                        <m:r>
                          <m:rPr>
                            <m:sty m:val="p"/>
                          </m:rPr>
                          <a:rPr lang="en-US" altLang="zh-CN" sz="2800">
                            <a:solidFill>
                              <a:srgbClr val="000000"/>
                            </a:solidFill>
                            <a:latin typeface="Cambria Math" panose="02040503050406030204" pitchFamily="18" charset="0"/>
                            <a:cs typeface="Times New Roman" panose="02020603050405020304" pitchFamily="18" charset="0"/>
                          </a:rPr>
                          <m:t>C</m:t>
                        </m:r>
                        <m:sSub>
                          <m:sSubPr>
                            <m:ctrlPr>
                              <a:rPr lang="zh-CN" altLang="zh-CN" sz="2800" i="1">
                                <a:solidFill>
                                  <a:srgbClr val="000000"/>
                                </a:solidFill>
                                <a:effectLst/>
                                <a:latin typeface="Cambria Math" panose="02040503050406030204" pitchFamily="18" charset="0"/>
                                <a:cs typeface="Times New Roman" panose="02020603050405020304" pitchFamily="18" charset="0"/>
                              </a:rPr>
                            </m:ctrlPr>
                          </m:sSubPr>
                          <m:e>
                            <m:r>
                              <m:rPr>
                                <m:sty m:val="p"/>
                              </m:rPr>
                              <a:rPr lang="en-US" altLang="zh-CN" sz="2800">
                                <a:solidFill>
                                  <a:srgbClr val="000000"/>
                                </a:solidFill>
                                <a:latin typeface="Cambria Math" panose="02040503050406030204" pitchFamily="18" charset="0"/>
                                <a:cs typeface="Times New Roman" panose="02020603050405020304" pitchFamily="18" charset="0"/>
                              </a:rPr>
                              <m:t>O</m:t>
                            </m:r>
                          </m:e>
                          <m:sub>
                            <m:r>
                              <a:rPr lang="en-US" altLang="zh-CN" sz="2800">
                                <a:solidFill>
                                  <a:srgbClr val="000000"/>
                                </a:solidFill>
                                <a:latin typeface="Cambria Math" panose="02040503050406030204" pitchFamily="18" charset="0"/>
                                <a:cs typeface="Times New Roman" panose="02020603050405020304" pitchFamily="18" charset="0"/>
                              </a:rPr>
                              <m:t>2</m:t>
                            </m:r>
                          </m:sub>
                        </m:sSub>
                        <m:r>
                          <m:rPr>
                            <m:nor/>
                          </m:rPr>
                          <a:rPr lang="en-US" altLang="zh-CN" sz="2800">
                            <a:solidFill>
                              <a:srgbClr val="000000"/>
                            </a:solidFill>
                            <a:cs typeface="Times New Roman" panose="02020603050405020304" pitchFamily="18" charset="0"/>
                          </a:rPr>
                          <m:t>)</m:t>
                        </m:r>
                      </m:den>
                    </m:f>
                  </m:oMath>
                </a14:m>
                <a:r>
                  <a:rPr lang="en-US" altLang="zh-CN" sz="2800" dirty="0">
                    <a:solidFill>
                      <a:srgbClr val="000000"/>
                    </a:solidFill>
                    <a:effectLst/>
                    <a:cs typeface="Times New Roman" panose="02020603050405020304" pitchFamily="18" charset="0"/>
                  </a:rPr>
                  <a:t>=</a:t>
                </a:r>
                <a14:m>
                  <m:oMath xmlns:m="http://schemas.openxmlformats.org/officeDocument/2006/math">
                    <m:f>
                      <m:fPr>
                        <m:ctrlPr>
                          <a:rPr lang="zh-CN" altLang="zh-CN" sz="2800" i="1">
                            <a:solidFill>
                              <a:srgbClr val="000000"/>
                            </a:solidFill>
                            <a:effectLst/>
                            <a:latin typeface="Cambria Math" panose="02040503050406030204" pitchFamily="18" charset="0"/>
                            <a:cs typeface="Times New Roman" panose="02020603050405020304" pitchFamily="18" charset="0"/>
                          </a:rPr>
                        </m:ctrlPr>
                      </m:fPr>
                      <m:num>
                        <m:r>
                          <a:rPr lang="en-US" altLang="zh-CN" sz="2800" i="1">
                            <a:solidFill>
                              <a:srgbClr val="000000"/>
                            </a:solidFill>
                            <a:latin typeface="Cambria Math" panose="02040503050406030204" pitchFamily="18" charset="0"/>
                            <a:cs typeface="Times New Roman" panose="02020603050405020304" pitchFamily="18" charset="0"/>
                          </a:rPr>
                          <m:t>𝑛</m:t>
                        </m:r>
                        <m:r>
                          <m:rPr>
                            <m:nor/>
                          </m:rPr>
                          <a:rPr lang="en-US" altLang="zh-CN" sz="2800">
                            <a:solidFill>
                              <a:srgbClr val="000000"/>
                            </a:solidFill>
                            <a:cs typeface="Times New Roman" panose="02020603050405020304" pitchFamily="18" charset="0"/>
                          </a:rPr>
                          <m:t>(</m:t>
                        </m:r>
                        <m:sSub>
                          <m:sSubPr>
                            <m:ctrlPr>
                              <a:rPr lang="zh-CN" altLang="zh-CN" sz="2800" i="1">
                                <a:solidFill>
                                  <a:srgbClr val="000000"/>
                                </a:solidFill>
                                <a:effectLst/>
                                <a:latin typeface="Cambria Math" panose="02040503050406030204" pitchFamily="18" charset="0"/>
                                <a:cs typeface="Times New Roman" panose="02020603050405020304" pitchFamily="18" charset="0"/>
                              </a:rPr>
                            </m:ctrlPr>
                          </m:sSubPr>
                          <m:e>
                            <m:r>
                              <m:rPr>
                                <m:sty m:val="p"/>
                              </m:rPr>
                              <a:rPr lang="en-US" altLang="zh-CN" sz="2800">
                                <a:solidFill>
                                  <a:srgbClr val="000000"/>
                                </a:solidFill>
                                <a:latin typeface="Cambria Math" panose="02040503050406030204" pitchFamily="18" charset="0"/>
                                <a:cs typeface="Times New Roman" panose="02020603050405020304" pitchFamily="18" charset="0"/>
                              </a:rPr>
                              <m:t>H</m:t>
                            </m:r>
                          </m:e>
                          <m:sub>
                            <m:r>
                              <a:rPr lang="en-US" altLang="zh-CN" sz="2800">
                                <a:solidFill>
                                  <a:srgbClr val="000000"/>
                                </a:solidFill>
                                <a:latin typeface="Cambria Math" panose="02040503050406030204" pitchFamily="18" charset="0"/>
                                <a:cs typeface="Times New Roman" panose="02020603050405020304" pitchFamily="18" charset="0"/>
                              </a:rPr>
                              <m:t>2</m:t>
                            </m:r>
                          </m:sub>
                        </m:sSub>
                        <m:r>
                          <m:rPr>
                            <m:sty m:val="p"/>
                          </m:rPr>
                          <a:rPr lang="en-US" altLang="zh-CN" sz="2800" i="0">
                            <a:solidFill>
                              <a:srgbClr val="000000"/>
                            </a:solidFill>
                            <a:latin typeface="Cambria Math" panose="02040503050406030204" pitchFamily="18" charset="0"/>
                            <a:cs typeface="Times New Roman" panose="02020603050405020304" pitchFamily="18" charset="0"/>
                          </a:rPr>
                          <m:t>O</m:t>
                        </m:r>
                        <m:r>
                          <m:rPr>
                            <m:nor/>
                          </m:rPr>
                          <a:rPr lang="en-US" altLang="zh-CN" sz="2800">
                            <a:solidFill>
                              <a:srgbClr val="000000"/>
                            </a:solidFill>
                            <a:cs typeface="Times New Roman" panose="02020603050405020304" pitchFamily="18" charset="0"/>
                          </a:rPr>
                          <m:t>)·</m:t>
                        </m:r>
                        <m:r>
                          <a:rPr lang="en-US" altLang="zh-CN" sz="2800" i="1">
                            <a:solidFill>
                              <a:srgbClr val="000000"/>
                            </a:solidFill>
                            <a:latin typeface="Cambria Math" panose="02040503050406030204" pitchFamily="18" charset="0"/>
                            <a:cs typeface="Times New Roman" panose="02020603050405020304" pitchFamily="18" charset="0"/>
                          </a:rPr>
                          <m:t>𝑛</m:t>
                        </m:r>
                        <m:r>
                          <m:rPr>
                            <m:nor/>
                          </m:rPr>
                          <a:rPr lang="en-US" altLang="zh-CN" sz="2800">
                            <a:solidFill>
                              <a:srgbClr val="000000"/>
                            </a:solidFill>
                            <a:cs typeface="Times New Roman" panose="02020603050405020304" pitchFamily="18" charset="0"/>
                          </a:rPr>
                          <m:t>(</m:t>
                        </m:r>
                        <m:r>
                          <m:rPr>
                            <m:sty m:val="p"/>
                          </m:rPr>
                          <a:rPr lang="en-US" altLang="zh-CN" sz="2800">
                            <a:solidFill>
                              <a:srgbClr val="000000"/>
                            </a:solidFill>
                            <a:latin typeface="Cambria Math" panose="02040503050406030204" pitchFamily="18" charset="0"/>
                            <a:cs typeface="Times New Roman" panose="02020603050405020304" pitchFamily="18" charset="0"/>
                          </a:rPr>
                          <m:t>COS</m:t>
                        </m:r>
                        <m:r>
                          <m:rPr>
                            <m:nor/>
                          </m:rPr>
                          <a:rPr lang="en-US" altLang="zh-CN" sz="2800">
                            <a:solidFill>
                              <a:srgbClr val="000000"/>
                            </a:solidFill>
                            <a:cs typeface="Times New Roman" panose="02020603050405020304" pitchFamily="18" charset="0"/>
                          </a:rPr>
                          <m:t>)</m:t>
                        </m:r>
                      </m:num>
                      <m:den>
                        <m:r>
                          <a:rPr lang="en-US" altLang="zh-CN" sz="2800" i="1">
                            <a:solidFill>
                              <a:srgbClr val="000000"/>
                            </a:solidFill>
                            <a:latin typeface="Cambria Math" panose="02040503050406030204" pitchFamily="18" charset="0"/>
                            <a:cs typeface="Times New Roman" panose="02020603050405020304" pitchFamily="18" charset="0"/>
                          </a:rPr>
                          <m:t>𝑛</m:t>
                        </m:r>
                        <m:r>
                          <m:rPr>
                            <m:nor/>
                          </m:rPr>
                          <a:rPr lang="en-US" altLang="zh-CN" sz="2800">
                            <a:solidFill>
                              <a:srgbClr val="000000"/>
                            </a:solidFill>
                            <a:cs typeface="Times New Roman" panose="02020603050405020304" pitchFamily="18" charset="0"/>
                          </a:rPr>
                          <m:t>(</m:t>
                        </m:r>
                        <m:sSub>
                          <m:sSubPr>
                            <m:ctrlPr>
                              <a:rPr lang="zh-CN" altLang="zh-CN" sz="2800" i="1">
                                <a:solidFill>
                                  <a:srgbClr val="000000"/>
                                </a:solidFill>
                                <a:effectLst/>
                                <a:latin typeface="Cambria Math" panose="02040503050406030204" pitchFamily="18" charset="0"/>
                                <a:cs typeface="Times New Roman" panose="02020603050405020304" pitchFamily="18" charset="0"/>
                              </a:rPr>
                            </m:ctrlPr>
                          </m:sSubPr>
                          <m:e>
                            <m:r>
                              <m:rPr>
                                <m:sty m:val="p"/>
                              </m:rPr>
                              <a:rPr lang="en-US" altLang="zh-CN" sz="2800" i="0">
                                <a:solidFill>
                                  <a:srgbClr val="000000"/>
                                </a:solidFill>
                                <a:latin typeface="Cambria Math" panose="02040503050406030204" pitchFamily="18" charset="0"/>
                                <a:cs typeface="Times New Roman" panose="02020603050405020304" pitchFamily="18" charset="0"/>
                              </a:rPr>
                              <m:t>H</m:t>
                            </m:r>
                          </m:e>
                          <m:sub>
                            <m:r>
                              <a:rPr lang="en-US" altLang="zh-CN" sz="2800" i="0">
                                <a:solidFill>
                                  <a:srgbClr val="000000"/>
                                </a:solidFill>
                                <a:latin typeface="Cambria Math" panose="02040503050406030204" pitchFamily="18" charset="0"/>
                                <a:cs typeface="Times New Roman" panose="02020603050405020304" pitchFamily="18" charset="0"/>
                              </a:rPr>
                              <m:t>2</m:t>
                            </m:r>
                          </m:sub>
                        </m:sSub>
                        <m:r>
                          <m:rPr>
                            <m:sty m:val="p"/>
                          </m:rPr>
                          <a:rPr lang="en-US" altLang="zh-CN" sz="2800" i="0">
                            <a:solidFill>
                              <a:srgbClr val="000000"/>
                            </a:solidFill>
                            <a:latin typeface="Cambria Math" panose="02040503050406030204" pitchFamily="18" charset="0"/>
                            <a:cs typeface="Times New Roman" panose="02020603050405020304" pitchFamily="18" charset="0"/>
                          </a:rPr>
                          <m:t>S</m:t>
                        </m:r>
                        <m:r>
                          <m:rPr>
                            <m:nor/>
                          </m:rPr>
                          <a:rPr lang="en-US" altLang="zh-CN" sz="2800">
                            <a:solidFill>
                              <a:srgbClr val="000000"/>
                            </a:solidFill>
                            <a:cs typeface="Times New Roman" panose="02020603050405020304" pitchFamily="18" charset="0"/>
                          </a:rPr>
                          <m:t>)·</m:t>
                        </m:r>
                        <m:r>
                          <a:rPr lang="en-US" altLang="zh-CN" sz="2800" i="1">
                            <a:solidFill>
                              <a:srgbClr val="000000"/>
                            </a:solidFill>
                            <a:latin typeface="Cambria Math" panose="02040503050406030204" pitchFamily="18" charset="0"/>
                            <a:cs typeface="Times New Roman" panose="02020603050405020304" pitchFamily="18" charset="0"/>
                          </a:rPr>
                          <m:t>𝑛</m:t>
                        </m:r>
                        <m:r>
                          <m:rPr>
                            <m:nor/>
                          </m:rPr>
                          <a:rPr lang="en-US" altLang="zh-CN" sz="2800">
                            <a:solidFill>
                              <a:srgbClr val="000000"/>
                            </a:solidFill>
                            <a:cs typeface="Times New Roman" panose="02020603050405020304" pitchFamily="18" charset="0"/>
                          </a:rPr>
                          <m:t>(</m:t>
                        </m:r>
                        <m:r>
                          <m:rPr>
                            <m:sty m:val="p"/>
                          </m:rPr>
                          <a:rPr lang="en-US" altLang="zh-CN" sz="2800">
                            <a:solidFill>
                              <a:srgbClr val="000000"/>
                            </a:solidFill>
                            <a:latin typeface="Cambria Math" panose="02040503050406030204" pitchFamily="18" charset="0"/>
                            <a:cs typeface="Times New Roman" panose="02020603050405020304" pitchFamily="18" charset="0"/>
                          </a:rPr>
                          <m:t>C</m:t>
                        </m:r>
                        <m:sSub>
                          <m:sSubPr>
                            <m:ctrlPr>
                              <a:rPr lang="zh-CN" altLang="zh-CN" sz="2800" i="1">
                                <a:solidFill>
                                  <a:srgbClr val="000000"/>
                                </a:solidFill>
                                <a:effectLst/>
                                <a:latin typeface="Cambria Math" panose="02040503050406030204" pitchFamily="18" charset="0"/>
                                <a:cs typeface="Times New Roman" panose="02020603050405020304" pitchFamily="18" charset="0"/>
                              </a:rPr>
                            </m:ctrlPr>
                          </m:sSubPr>
                          <m:e>
                            <m:r>
                              <m:rPr>
                                <m:sty m:val="p"/>
                              </m:rPr>
                              <a:rPr lang="en-US" altLang="zh-CN" sz="2800">
                                <a:solidFill>
                                  <a:srgbClr val="000000"/>
                                </a:solidFill>
                                <a:latin typeface="Cambria Math" panose="02040503050406030204" pitchFamily="18" charset="0"/>
                                <a:cs typeface="Times New Roman" panose="02020603050405020304" pitchFamily="18" charset="0"/>
                              </a:rPr>
                              <m:t>O</m:t>
                            </m:r>
                          </m:e>
                          <m:sub>
                            <m:r>
                              <a:rPr lang="en-US" altLang="zh-CN" sz="2800">
                                <a:solidFill>
                                  <a:srgbClr val="000000"/>
                                </a:solidFill>
                                <a:latin typeface="Cambria Math" panose="02040503050406030204" pitchFamily="18" charset="0"/>
                                <a:cs typeface="Times New Roman" panose="02020603050405020304" pitchFamily="18" charset="0"/>
                              </a:rPr>
                              <m:t>2</m:t>
                            </m:r>
                          </m:sub>
                        </m:sSub>
                        <m:r>
                          <m:rPr>
                            <m:nor/>
                          </m:rPr>
                          <a:rPr lang="en-US" altLang="zh-CN" sz="2800">
                            <a:solidFill>
                              <a:srgbClr val="000000"/>
                            </a:solidFill>
                            <a:cs typeface="Times New Roman" panose="02020603050405020304" pitchFamily="18" charset="0"/>
                          </a:rPr>
                          <m:t>)</m:t>
                        </m:r>
                      </m:den>
                    </m:f>
                  </m:oMath>
                </a14:m>
                <a:r>
                  <a:rPr lang="en-US" altLang="zh-CN" sz="2800" dirty="0">
                    <a:solidFill>
                      <a:srgbClr val="000000"/>
                    </a:solidFill>
                    <a:effectLst/>
                    <a:cs typeface="Times New Roman" panose="02020603050405020304" pitchFamily="18" charset="0"/>
                  </a:rPr>
                  <a:t>,</a:t>
                </a:r>
                <a:endParaRPr lang="zh-CN" altLang="zh-CN" sz="2800" dirty="0">
                  <a:solidFill>
                    <a:srgbClr val="000000"/>
                  </a:solidFill>
                  <a:effectLst/>
                  <a:cs typeface="Times New Roman" panose="02020603050405020304" pitchFamily="18" charset="0"/>
                </a:endParaRPr>
              </a:p>
              <a:p>
                <a:pPr>
                  <a:lnSpc>
                    <a:spcPct val="150000"/>
                  </a:lnSpc>
                  <a:spcAft>
                    <a:spcPts val="0"/>
                  </a:spcAft>
                </a:pPr>
                <a:r>
                  <a:rPr lang="zh-CN" altLang="zh-CN" sz="2800" dirty="0">
                    <a:solidFill>
                      <a:srgbClr val="000000"/>
                    </a:solidFill>
                    <a:effectLst/>
                    <a:cs typeface="Times New Roman" panose="02020603050405020304" pitchFamily="18" charset="0"/>
                  </a:rPr>
                  <a:t>升温</a:t>
                </a:r>
                <a:r>
                  <a:rPr lang="en-US" altLang="zh-CN" sz="2800" dirty="0">
                    <a:solidFill>
                      <a:srgbClr val="000000"/>
                    </a:solidFill>
                    <a:effectLst/>
                    <a:cs typeface="Times New Roman" panose="02020603050405020304" pitchFamily="18" charset="0"/>
                  </a:rPr>
                  <a:t>(610 K→620 K),H</a:t>
                </a:r>
                <a:r>
                  <a:rPr lang="en-US" altLang="zh-CN" sz="2800" baseline="-25000" dirty="0">
                    <a:solidFill>
                      <a:srgbClr val="000000"/>
                    </a:solidFill>
                    <a:effectLst/>
                    <a:cs typeface="Times New Roman" panose="02020603050405020304" pitchFamily="18" charset="0"/>
                  </a:rPr>
                  <a:t>2</a:t>
                </a:r>
                <a:r>
                  <a:rPr lang="en-US" altLang="zh-CN" sz="2800" dirty="0">
                    <a:solidFill>
                      <a:srgbClr val="000000"/>
                    </a:solidFill>
                    <a:effectLst/>
                    <a:cs typeface="Times New Roman" panose="02020603050405020304" pitchFamily="18" charset="0"/>
                  </a:rPr>
                  <a:t>O</a:t>
                </a:r>
                <a:r>
                  <a:rPr lang="zh-CN" altLang="zh-CN" sz="2800" dirty="0">
                    <a:solidFill>
                      <a:srgbClr val="000000"/>
                    </a:solidFill>
                    <a:effectLst/>
                    <a:cs typeface="Times New Roman" panose="02020603050405020304" pitchFamily="18" charset="0"/>
                  </a:rPr>
                  <a:t>的平衡物质的量分数增大</a:t>
                </a:r>
                <a:r>
                  <a:rPr lang="en-US" altLang="zh-CN" sz="2800" dirty="0">
                    <a:solidFill>
                      <a:srgbClr val="000000"/>
                    </a:solidFill>
                    <a:effectLst/>
                    <a:cs typeface="Times New Roman" panose="02020603050405020304" pitchFamily="18" charset="0"/>
                  </a:rPr>
                  <a:t>(0.02→0.03),</a:t>
                </a:r>
                <a:r>
                  <a:rPr lang="zh-CN" altLang="zh-CN" sz="2800" dirty="0">
                    <a:solidFill>
                      <a:srgbClr val="000000"/>
                    </a:solidFill>
                    <a:effectLst/>
                    <a:cs typeface="Times New Roman" panose="02020603050405020304" pitchFamily="18" charset="0"/>
                  </a:rPr>
                  <a:t>说明升温</a:t>
                </a:r>
                <a:r>
                  <a:rPr lang="en-US" altLang="zh-CN" sz="2800" dirty="0">
                    <a:solidFill>
                      <a:srgbClr val="000000"/>
                    </a:solidFill>
                    <a:effectLst/>
                    <a:cs typeface="Times New Roman" panose="02020603050405020304" pitchFamily="18" charset="0"/>
                  </a:rPr>
                  <a:t>,</a:t>
                </a:r>
                <a:r>
                  <a:rPr lang="zh-CN" altLang="zh-CN" sz="2800" dirty="0">
                    <a:solidFill>
                      <a:srgbClr val="000000"/>
                    </a:solidFill>
                    <a:effectLst/>
                    <a:cs typeface="Times New Roman" panose="02020603050405020304" pitchFamily="18" charset="0"/>
                  </a:rPr>
                  <a:t>平衡向吸热的正反应方向移动</a:t>
                </a:r>
                <a:r>
                  <a:rPr lang="en-US" altLang="zh-CN" sz="2800" dirty="0">
                    <a:solidFill>
                      <a:srgbClr val="000000"/>
                    </a:solidFill>
                    <a:effectLst/>
                    <a:cs typeface="Times New Roman" panose="02020603050405020304" pitchFamily="18" charset="0"/>
                  </a:rPr>
                  <a:t>,</a:t>
                </a:r>
                <a:r>
                  <a:rPr lang="zh-CN" altLang="zh-CN" sz="2800" dirty="0">
                    <a:solidFill>
                      <a:srgbClr val="000000"/>
                    </a:solidFill>
                    <a:effectLst/>
                    <a:cs typeface="Times New Roman" panose="02020603050405020304" pitchFamily="18" charset="0"/>
                  </a:rPr>
                  <a:t>故</a:t>
                </a:r>
                <a:r>
                  <a:rPr lang="en-US" altLang="zh-CN" sz="2800" dirty="0">
                    <a:solidFill>
                      <a:srgbClr val="000000"/>
                    </a:solidFill>
                    <a:effectLst/>
                    <a:cs typeface="Times New Roman" panose="02020603050405020304" pitchFamily="18" charset="0"/>
                  </a:rPr>
                  <a:t>Δ</a:t>
                </a:r>
                <a:r>
                  <a:rPr lang="en-US" altLang="zh-CN" sz="2800" i="1" dirty="0">
                    <a:solidFill>
                      <a:srgbClr val="000000"/>
                    </a:solidFill>
                    <a:effectLst/>
                    <a:cs typeface="Times New Roman" panose="02020603050405020304" pitchFamily="18" charset="0"/>
                  </a:rPr>
                  <a:t>H</a:t>
                </a:r>
                <a:r>
                  <a:rPr lang="en-US" altLang="zh-CN" sz="2800" dirty="0">
                    <a:solidFill>
                      <a:srgbClr val="000000"/>
                    </a:solidFill>
                    <a:effectLst/>
                    <a:cs typeface="Times New Roman" panose="02020603050405020304" pitchFamily="18" charset="0"/>
                  </a:rPr>
                  <a:t>&gt;0</a:t>
                </a:r>
                <a:endParaRPr lang="zh-CN" altLang="zh-CN" sz="2800" dirty="0">
                  <a:solidFill>
                    <a:srgbClr val="000000"/>
                  </a:solidFill>
                  <a:effectLst/>
                  <a:cs typeface="Times New Roman" panose="02020603050405020304" pitchFamily="18" charset="0"/>
                </a:endParaRPr>
              </a:p>
            </p:txBody>
          </p:sp>
        </mc:Choice>
        <mc:Fallback xmlns="">
          <p:sp>
            <p:nvSpPr>
              <p:cNvPr id="6" name="矩形 5">
                <a:extLst>
                  <a:ext uri="{FF2B5EF4-FFF2-40B4-BE49-F238E27FC236}">
                    <a16:creationId xmlns:a16="http://schemas.microsoft.com/office/drawing/2014/main" xmlns:a14="http://schemas.microsoft.com/office/drawing/2010/main" xmlns="" id="{2BAF91D5-8B8B-4EB3-84E7-6A83A151ED9C}"/>
                  </a:ext>
                </a:extLst>
              </p:cNvPr>
              <p:cNvSpPr>
                <a:spLocks noRot="1" noChangeAspect="1" noMove="1" noResize="1" noEditPoints="1" noAdjustHandles="1" noChangeArrowheads="1" noChangeShapeType="1" noTextEdit="1"/>
              </p:cNvSpPr>
              <p:nvPr/>
            </p:nvSpPr>
            <p:spPr>
              <a:xfrm>
                <a:off x="6539697" y="1185886"/>
                <a:ext cx="4854018" cy="4486228"/>
              </a:xfrm>
              <a:prstGeom prst="rect">
                <a:avLst/>
              </a:prstGeom>
              <a:blipFill rotWithShape="1">
                <a:blip r:embed="rId2"/>
                <a:stretch>
                  <a:fillRect l="-2506" r="-376" b="-1221"/>
                </a:stretch>
              </a:blipFill>
              <a:ln>
                <a:solidFill>
                  <a:schemeClr val="tx1"/>
                </a:solidFill>
              </a:ln>
            </p:spPr>
            <p:txBody>
              <a:bodyPr/>
              <a:lstStyle/>
              <a:p>
                <a:r>
                  <a:rPr lang="zh-CN" altLang="en-US">
                    <a:noFill/>
                  </a:rPr>
                  <a:t> </a:t>
                </a:r>
              </a:p>
            </p:txBody>
          </p:sp>
        </mc:Fallback>
      </mc:AlternateContent>
      <p:pic>
        <p:nvPicPr>
          <p:cNvPr id="8" name="图片 7">
            <a:extLst>
              <a:ext uri="{FF2B5EF4-FFF2-40B4-BE49-F238E27FC236}">
                <a16:creationId xmlns="" xmlns:a16="http://schemas.microsoft.com/office/drawing/2014/main" id="{5CD8F6CD-1E50-475D-8A8B-24D42465A97C}"/>
              </a:ext>
            </a:extLst>
          </p:cNvPr>
          <p:cNvPicPr/>
          <p:nvPr/>
        </p:nvPicPr>
        <p:blipFill>
          <a:blip r:embed="rId3"/>
          <a:stretch>
            <a:fillRect/>
          </a:stretch>
        </p:blipFill>
        <p:spPr>
          <a:xfrm>
            <a:off x="2776354" y="3279344"/>
            <a:ext cx="519146" cy="299312"/>
          </a:xfrm>
          <a:prstGeom prst="rect">
            <a:avLst/>
          </a:prstGeom>
        </p:spPr>
      </p:pic>
      <p:pic>
        <p:nvPicPr>
          <p:cNvPr id="9" name="图片 8">
            <a:extLst>
              <a:ext uri="{FF2B5EF4-FFF2-40B4-BE49-F238E27FC236}">
                <a16:creationId xmlns="" xmlns:a16="http://schemas.microsoft.com/office/drawing/2014/main" id="{D65D9DD2-F355-4F27-9D8C-D77BF72EABBC}"/>
              </a:ext>
            </a:extLst>
          </p:cNvPr>
          <p:cNvPicPr/>
          <p:nvPr/>
        </p:nvPicPr>
        <p:blipFill>
          <a:blip r:embed="rId3"/>
          <a:stretch>
            <a:fillRect/>
          </a:stretch>
        </p:blipFill>
        <p:spPr>
          <a:xfrm>
            <a:off x="5881653" y="3279344"/>
            <a:ext cx="519146" cy="299312"/>
          </a:xfrm>
          <a:prstGeom prst="rect">
            <a:avLst/>
          </a:prstGeom>
        </p:spPr>
      </p:pic>
      <p:sp>
        <p:nvSpPr>
          <p:cNvPr id="10" name="矩形 9">
            <a:extLst>
              <a:ext uri="{FF2B5EF4-FFF2-40B4-BE49-F238E27FC236}">
                <a16:creationId xmlns="" xmlns:a16="http://schemas.microsoft.com/office/drawing/2014/main" id="{1C662A89-688E-4D06-BC71-04D19CE65C67}"/>
              </a:ext>
            </a:extLst>
          </p:cNvPr>
          <p:cNvSpPr/>
          <p:nvPr/>
        </p:nvSpPr>
        <p:spPr>
          <a:xfrm>
            <a:off x="8214360" y="0"/>
            <a:ext cx="299859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专题十六　化学反应速率与化学平衡</a:t>
            </a:r>
          </a:p>
        </p:txBody>
      </p:sp>
    </p:spTree>
    <p:extLst>
      <p:ext uri="{BB962C8B-B14F-4D97-AF65-F5344CB8AC3E}">
        <p14:creationId xmlns:p14="http://schemas.microsoft.com/office/powerpoint/2010/main" val="1163343311"/>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extLst>
              <a:ext uri="{FF2B5EF4-FFF2-40B4-BE49-F238E27FC236}">
                <a16:creationId xmlns="" xmlns:a16="http://schemas.microsoft.com/office/drawing/2014/main" id="{9BCFBCDB-577C-4C84-9BF9-814CC413FB39}"/>
              </a:ext>
            </a:extLst>
          </p:cNvPr>
          <p:cNvSpPr/>
          <p:nvPr/>
        </p:nvSpPr>
        <p:spPr>
          <a:xfrm>
            <a:off x="250487" y="354464"/>
            <a:ext cx="11723912" cy="523220"/>
          </a:xfrm>
          <a:prstGeom prst="rect">
            <a:avLst/>
          </a:prstGeom>
        </p:spPr>
        <p:txBody>
          <a:bodyPr wrap="square">
            <a:spAutoFit/>
          </a:bodyPr>
          <a:lstStyle/>
          <a:p>
            <a:r>
              <a:rPr lang="zh-CN" altLang="zh-CN" sz="2800" dirty="0"/>
              <a:t>　</a:t>
            </a:r>
          </a:p>
        </p:txBody>
      </p:sp>
      <mc:AlternateContent xmlns:mc="http://schemas.openxmlformats.org/markup-compatibility/2006" xmlns:a14="http://schemas.microsoft.com/office/drawing/2010/main">
        <mc:Choice Requires="a14">
          <p:sp>
            <p:nvSpPr>
              <p:cNvPr id="5" name="矩形 4">
                <a:extLst>
                  <a:ext uri="{FF2B5EF4-FFF2-40B4-BE49-F238E27FC236}">
                    <a16:creationId xmlns="" xmlns:a16="http://schemas.microsoft.com/office/drawing/2014/main" id="{4AE8229A-93A3-403E-AF96-8D78149BF427}"/>
                  </a:ext>
                </a:extLst>
              </p:cNvPr>
              <p:cNvSpPr/>
              <p:nvPr/>
            </p:nvSpPr>
            <p:spPr>
              <a:xfrm>
                <a:off x="250487" y="697039"/>
                <a:ext cx="11723912" cy="6070444"/>
              </a:xfrm>
              <a:prstGeom prst="rect">
                <a:avLst/>
              </a:prstGeom>
            </p:spPr>
            <p:txBody>
              <a:bodyPr wrap="square">
                <a:spAutoFit/>
              </a:bodyPr>
              <a:lstStyle/>
              <a:p>
                <a:pPr>
                  <a:lnSpc>
                    <a:spcPct val="150000"/>
                  </a:lnSpc>
                </a:pPr>
                <a:r>
                  <a:rPr lang="zh-CN" altLang="zh-CN" sz="2800" b="1" dirty="0">
                    <a:solidFill>
                      <a:srgbClr val="DA251C"/>
                    </a:solidFill>
                    <a:cs typeface="Times New Roman"/>
                  </a:rPr>
                  <a:t>解析</a:t>
                </a:r>
                <a:r>
                  <a:rPr lang="en-US" altLang="zh-CN" sz="2800" b="1" dirty="0">
                    <a:solidFill>
                      <a:srgbClr val="DA251C"/>
                    </a:solidFill>
                    <a:cs typeface="Times New Roman"/>
                  </a:rPr>
                  <a:t>  </a:t>
                </a:r>
                <a:r>
                  <a:rPr lang="en-US" altLang="zh-CN" sz="2800" dirty="0"/>
                  <a:t>①</a:t>
                </a:r>
                <a:r>
                  <a:rPr lang="zh-CN" altLang="zh-CN" sz="2800" dirty="0"/>
                  <a:t>该反应是等气体分子数反应</a:t>
                </a:r>
                <a:r>
                  <a:rPr lang="en-US" altLang="zh-CN" sz="2800" dirty="0"/>
                  <a:t>,</a:t>
                </a:r>
                <a:r>
                  <a:rPr lang="zh-CN" altLang="zh-CN" sz="2800" dirty="0"/>
                  <a:t>平衡时</a:t>
                </a:r>
                <a:r>
                  <a:rPr lang="en-US" altLang="zh-CN" sz="2800" i="1" dirty="0"/>
                  <a:t>n</a:t>
                </a:r>
                <a:r>
                  <a:rPr lang="en-US" altLang="zh-CN" sz="2800" dirty="0"/>
                  <a:t>(H</a:t>
                </a:r>
                <a:r>
                  <a:rPr lang="en-US" altLang="zh-CN" sz="2800" baseline="-25000" dirty="0"/>
                  <a:t>2</a:t>
                </a:r>
                <a:r>
                  <a:rPr lang="en-US" altLang="zh-CN" sz="2800" dirty="0"/>
                  <a:t>O)=0.02×0.50 </a:t>
                </a:r>
                <a:r>
                  <a:rPr lang="en-US" altLang="zh-CN" sz="2800" dirty="0" err="1"/>
                  <a:t>mol</a:t>
                </a:r>
                <a:r>
                  <a:rPr lang="en-US" altLang="zh-CN" sz="2800" dirty="0"/>
                  <a:t>=0.01 </a:t>
                </a:r>
                <a:r>
                  <a:rPr lang="en-US" altLang="zh-CN" sz="2800" dirty="0" err="1"/>
                  <a:t>mol</a:t>
                </a:r>
                <a:r>
                  <a:rPr lang="zh-CN" altLang="zh-CN" sz="2800" dirty="0"/>
                  <a:t>。</a:t>
                </a:r>
              </a:p>
              <a:p>
                <a:pPr>
                  <a:lnSpc>
                    <a:spcPct val="150000"/>
                  </a:lnSpc>
                </a:pPr>
                <a:r>
                  <a:rPr lang="zh-CN" altLang="zh-CN" sz="2800" dirty="0"/>
                  <a:t>　　　</a:t>
                </a:r>
                <a:r>
                  <a:rPr lang="en-US" altLang="zh-CN" sz="2800" dirty="0"/>
                  <a:t>H</a:t>
                </a:r>
                <a:r>
                  <a:rPr lang="en-US" altLang="zh-CN" sz="2800" baseline="-25000" dirty="0"/>
                  <a:t>2</a:t>
                </a:r>
                <a:r>
                  <a:rPr lang="en-US" altLang="zh-CN" sz="2800" dirty="0"/>
                  <a:t>S(g)+CO</a:t>
                </a:r>
                <a:r>
                  <a:rPr lang="en-US" altLang="zh-CN" sz="2800" baseline="-25000" dirty="0"/>
                  <a:t>2</a:t>
                </a:r>
                <a:r>
                  <a:rPr lang="en-US" altLang="zh-CN" sz="2800" dirty="0"/>
                  <a:t>(g)        COS(g)+H</a:t>
                </a:r>
                <a:r>
                  <a:rPr lang="en-US" altLang="zh-CN" sz="2800" baseline="-25000" dirty="0"/>
                  <a:t>2</a:t>
                </a:r>
                <a:r>
                  <a:rPr lang="en-US" altLang="zh-CN" sz="2800" dirty="0"/>
                  <a:t>O(g)</a:t>
                </a:r>
                <a:endParaRPr lang="zh-CN" altLang="zh-CN" sz="2800" dirty="0"/>
              </a:p>
              <a:p>
                <a:pPr>
                  <a:lnSpc>
                    <a:spcPct val="150000"/>
                  </a:lnSpc>
                </a:pPr>
                <a:r>
                  <a:rPr lang="zh-CN" altLang="zh-CN" sz="2800" dirty="0"/>
                  <a:t>起始</a:t>
                </a:r>
                <a:r>
                  <a:rPr lang="en-US" altLang="zh-CN" sz="2800" dirty="0"/>
                  <a:t>/</a:t>
                </a:r>
                <a:r>
                  <a:rPr lang="en-US" altLang="zh-CN" sz="2800" dirty="0" err="1"/>
                  <a:t>mol</a:t>
                </a:r>
                <a:r>
                  <a:rPr lang="en-US" altLang="zh-CN" sz="2800" dirty="0"/>
                  <a:t> 	0.40	0.10	    0	         0</a:t>
                </a:r>
                <a:endParaRPr lang="zh-CN" altLang="zh-CN" sz="2800" dirty="0"/>
              </a:p>
              <a:p>
                <a:pPr>
                  <a:lnSpc>
                    <a:spcPct val="150000"/>
                  </a:lnSpc>
                </a:pPr>
                <a:r>
                  <a:rPr lang="zh-CN" altLang="zh-CN" sz="2800" dirty="0"/>
                  <a:t>转化</a:t>
                </a:r>
                <a:r>
                  <a:rPr lang="en-US" altLang="zh-CN" sz="2800" dirty="0"/>
                  <a:t>/</a:t>
                </a:r>
                <a:r>
                  <a:rPr lang="en-US" altLang="zh-CN" sz="2800" dirty="0" err="1"/>
                  <a:t>mol</a:t>
                </a:r>
                <a:r>
                  <a:rPr lang="en-US" altLang="zh-CN" sz="2800" dirty="0"/>
                  <a:t> 	0.01	0.01	   0.01	       0.01</a:t>
                </a:r>
                <a:endParaRPr lang="zh-CN" altLang="zh-CN" sz="2800" dirty="0"/>
              </a:p>
              <a:p>
                <a:pPr>
                  <a:lnSpc>
                    <a:spcPct val="150000"/>
                  </a:lnSpc>
                </a:pPr>
                <a:r>
                  <a:rPr lang="zh-CN" altLang="zh-CN" sz="2800" dirty="0"/>
                  <a:t>平衡</a:t>
                </a:r>
                <a:r>
                  <a:rPr lang="en-US" altLang="zh-CN" sz="2800" dirty="0"/>
                  <a:t>/</a:t>
                </a:r>
                <a:r>
                  <a:rPr lang="en-US" altLang="zh-CN" sz="2800" dirty="0" err="1"/>
                  <a:t>mol</a:t>
                </a:r>
                <a:r>
                  <a:rPr lang="en-US" altLang="zh-CN" sz="2800" dirty="0"/>
                  <a:t> 	0.39	0.09	    0.01      0.01</a:t>
                </a:r>
                <a:endParaRPr lang="zh-CN" altLang="zh-CN" sz="2800" dirty="0"/>
              </a:p>
              <a:p>
                <a:pPr>
                  <a:lnSpc>
                    <a:spcPct val="150000"/>
                  </a:lnSpc>
                </a:pPr>
                <a:r>
                  <a:rPr lang="en-US" altLang="zh-CN" sz="2800" dirty="0"/>
                  <a:t>H</a:t>
                </a:r>
                <a:r>
                  <a:rPr lang="en-US" altLang="zh-CN" sz="2800" baseline="-25000" dirty="0"/>
                  <a:t>2</a:t>
                </a:r>
                <a:r>
                  <a:rPr lang="en-US" altLang="zh-CN" sz="2800" dirty="0"/>
                  <a:t>S</a:t>
                </a:r>
                <a:r>
                  <a:rPr lang="zh-CN" altLang="zh-CN" sz="2800" dirty="0"/>
                  <a:t>的平衡转化率</a:t>
                </a:r>
                <a:r>
                  <a:rPr lang="en-US" altLang="zh-CN" sz="2800" i="1" dirty="0"/>
                  <a:t>α</a:t>
                </a:r>
                <a:r>
                  <a:rPr lang="en-US" altLang="zh-CN" sz="2800" baseline="-25000" dirty="0"/>
                  <a:t>1</a:t>
                </a:r>
                <a:r>
                  <a:rPr lang="en-US" altLang="zh-CN" sz="2800" dirty="0"/>
                  <a:t>=</a:t>
                </a:r>
                <a14:m>
                  <m:oMath xmlns:m="http://schemas.openxmlformats.org/officeDocument/2006/math">
                    <m:f>
                      <m:fPr>
                        <m:ctrlPr>
                          <a:rPr lang="zh-CN" altLang="zh-CN" sz="2800" i="1">
                            <a:latin typeface="Cambria Math" panose="02040503050406030204" pitchFamily="18" charset="0"/>
                          </a:rPr>
                        </m:ctrlPr>
                      </m:fPr>
                      <m:num>
                        <m:r>
                          <a:rPr lang="en-US" altLang="zh-CN" sz="2800">
                            <a:latin typeface="Cambria Math" panose="02040503050406030204" pitchFamily="18" charset="0"/>
                          </a:rPr>
                          <m:t>0</m:t>
                        </m:r>
                        <m:r>
                          <m:rPr>
                            <m:nor/>
                          </m:rPr>
                          <a:rPr lang="en-US" altLang="zh-CN" sz="2800"/>
                          <m:t>.</m:t>
                        </m:r>
                        <m:r>
                          <a:rPr lang="en-US" altLang="zh-CN" sz="2800">
                            <a:latin typeface="Cambria Math" panose="02040503050406030204" pitchFamily="18" charset="0"/>
                          </a:rPr>
                          <m:t>01</m:t>
                        </m:r>
                      </m:num>
                      <m:den>
                        <m:r>
                          <a:rPr lang="en-US" altLang="zh-CN" sz="2800">
                            <a:latin typeface="Cambria Math" panose="02040503050406030204" pitchFamily="18" charset="0"/>
                          </a:rPr>
                          <m:t>0</m:t>
                        </m:r>
                        <m:r>
                          <m:rPr>
                            <m:nor/>
                          </m:rPr>
                          <a:rPr lang="en-US" altLang="zh-CN" sz="2800"/>
                          <m:t>.</m:t>
                        </m:r>
                        <m:r>
                          <a:rPr lang="en-US" altLang="zh-CN" sz="2800">
                            <a:latin typeface="Cambria Math" panose="02040503050406030204" pitchFamily="18" charset="0"/>
                          </a:rPr>
                          <m:t>40</m:t>
                        </m:r>
                      </m:den>
                    </m:f>
                  </m:oMath>
                </a14:m>
                <a:r>
                  <a:rPr lang="en-US" altLang="zh-CN" sz="2800" dirty="0"/>
                  <a:t>×100%=2.5%</a:t>
                </a:r>
                <a:r>
                  <a:rPr lang="zh-CN" altLang="zh-CN" sz="2800" dirty="0"/>
                  <a:t>。对于等气体分子数反应</a:t>
                </a:r>
                <a:r>
                  <a:rPr lang="en-US" altLang="zh-CN" sz="2800" dirty="0"/>
                  <a:t>,</a:t>
                </a:r>
                <a:r>
                  <a:rPr lang="zh-CN" altLang="zh-CN" sz="2800" dirty="0"/>
                  <a:t>可直接用物质的量替代浓度计算平衡常数</a:t>
                </a:r>
                <a:r>
                  <a:rPr lang="en-US" altLang="zh-CN" sz="2800" dirty="0"/>
                  <a:t>:</a:t>
                </a:r>
              </a:p>
              <a:p>
                <a:pPr>
                  <a:lnSpc>
                    <a:spcPct val="150000"/>
                  </a:lnSpc>
                </a:pPr>
                <a:r>
                  <a:rPr lang="en-US" altLang="zh-CN" sz="2800" i="1" dirty="0"/>
                  <a:t>K</a:t>
                </a:r>
                <a:r>
                  <a:rPr lang="en-US" altLang="zh-CN" sz="2800" dirty="0"/>
                  <a:t>=</a:t>
                </a:r>
                <a14:m>
                  <m:oMath xmlns:m="http://schemas.openxmlformats.org/officeDocument/2006/math">
                    <m:f>
                      <m:fPr>
                        <m:ctrlPr>
                          <a:rPr lang="zh-CN" altLang="zh-CN" sz="2800" i="1">
                            <a:latin typeface="Cambria Math" panose="02040503050406030204" pitchFamily="18" charset="0"/>
                          </a:rPr>
                        </m:ctrlPr>
                      </m:fPr>
                      <m:num>
                        <m:r>
                          <a:rPr lang="en-US" altLang="zh-CN" sz="2800" i="1">
                            <a:latin typeface="Cambria Math" panose="02040503050406030204" pitchFamily="18" charset="0"/>
                          </a:rPr>
                          <m:t>𝑐</m:t>
                        </m:r>
                        <m:r>
                          <m:rPr>
                            <m:nor/>
                          </m:rPr>
                          <a:rPr lang="en-US" altLang="zh-CN" sz="2800"/>
                          <m:t>(</m:t>
                        </m:r>
                        <m:r>
                          <m:rPr>
                            <m:sty m:val="p"/>
                          </m:rPr>
                          <a:rPr lang="en-US" altLang="zh-CN" sz="2800">
                            <a:latin typeface="Cambria Math" panose="02040503050406030204" pitchFamily="18" charset="0"/>
                          </a:rPr>
                          <m:t>COS</m:t>
                        </m:r>
                        <m:r>
                          <m:rPr>
                            <m:nor/>
                          </m:rPr>
                          <a:rPr lang="en-US" altLang="zh-CN" sz="2800"/>
                          <m:t>)·</m:t>
                        </m:r>
                        <m:r>
                          <a:rPr lang="en-US" altLang="zh-CN" sz="2800" i="1">
                            <a:latin typeface="Cambria Math" panose="02040503050406030204" pitchFamily="18" charset="0"/>
                          </a:rPr>
                          <m:t>𝑐</m:t>
                        </m:r>
                        <m:r>
                          <m:rPr>
                            <m:nor/>
                          </m:rPr>
                          <a:rPr lang="en-US" altLang="zh-CN" sz="2800"/>
                          <m:t>(</m:t>
                        </m:r>
                        <m:sSub>
                          <m:sSubPr>
                            <m:ctrlPr>
                              <a:rPr lang="zh-CN" altLang="zh-CN" sz="2800" i="1">
                                <a:latin typeface="Cambria Math" panose="02040503050406030204" pitchFamily="18" charset="0"/>
                              </a:rPr>
                            </m:ctrlPr>
                          </m:sSubPr>
                          <m:e>
                            <m:r>
                              <m:rPr>
                                <m:sty m:val="p"/>
                              </m:rPr>
                              <a:rPr lang="en-US" altLang="zh-CN" sz="2800" i="0">
                                <a:latin typeface="Cambria Math" panose="02040503050406030204" pitchFamily="18" charset="0"/>
                              </a:rPr>
                              <m:t>H</m:t>
                            </m:r>
                          </m:e>
                          <m:sub>
                            <m:r>
                              <a:rPr lang="en-US" altLang="zh-CN" sz="2800" i="0">
                                <a:latin typeface="Cambria Math" panose="02040503050406030204" pitchFamily="18" charset="0"/>
                              </a:rPr>
                              <m:t>2</m:t>
                            </m:r>
                          </m:sub>
                        </m:sSub>
                        <m:r>
                          <m:rPr>
                            <m:sty m:val="p"/>
                          </m:rPr>
                          <a:rPr lang="en-US" altLang="zh-CN" sz="2800" i="0">
                            <a:latin typeface="Cambria Math" panose="02040503050406030204" pitchFamily="18" charset="0"/>
                          </a:rPr>
                          <m:t>O</m:t>
                        </m:r>
                        <m:r>
                          <m:rPr>
                            <m:nor/>
                          </m:rPr>
                          <a:rPr lang="en-US" altLang="zh-CN" sz="2800"/>
                          <m:t>)</m:t>
                        </m:r>
                      </m:num>
                      <m:den>
                        <m:r>
                          <a:rPr lang="en-US" altLang="zh-CN" sz="2800" i="1">
                            <a:latin typeface="Cambria Math" panose="02040503050406030204" pitchFamily="18" charset="0"/>
                          </a:rPr>
                          <m:t>𝑐</m:t>
                        </m:r>
                        <m:r>
                          <m:rPr>
                            <m:nor/>
                          </m:rPr>
                          <a:rPr lang="en-US" altLang="zh-CN" sz="2800"/>
                          <m:t>(</m:t>
                        </m:r>
                        <m:sSub>
                          <m:sSubPr>
                            <m:ctrlPr>
                              <a:rPr lang="zh-CN" altLang="zh-CN" sz="2800" i="1">
                                <a:latin typeface="Cambria Math" panose="02040503050406030204" pitchFamily="18" charset="0"/>
                              </a:rPr>
                            </m:ctrlPr>
                          </m:sSubPr>
                          <m:e>
                            <m:r>
                              <m:rPr>
                                <m:sty m:val="p"/>
                              </m:rPr>
                              <a:rPr lang="en-US" altLang="zh-CN" sz="2800">
                                <a:latin typeface="Cambria Math" panose="02040503050406030204" pitchFamily="18" charset="0"/>
                              </a:rPr>
                              <m:t>H</m:t>
                            </m:r>
                          </m:e>
                          <m:sub>
                            <m:r>
                              <a:rPr lang="en-US" altLang="zh-CN" sz="2800">
                                <a:latin typeface="Cambria Math" panose="02040503050406030204" pitchFamily="18" charset="0"/>
                              </a:rPr>
                              <m:t>2</m:t>
                            </m:r>
                          </m:sub>
                        </m:sSub>
                        <m:r>
                          <a:rPr lang="en-US" altLang="zh-CN" sz="2800" i="1">
                            <a:latin typeface="Cambria Math" panose="02040503050406030204" pitchFamily="18" charset="0"/>
                          </a:rPr>
                          <m:t>𝑆</m:t>
                        </m:r>
                        <m:r>
                          <m:rPr>
                            <m:nor/>
                          </m:rPr>
                          <a:rPr lang="en-US" altLang="zh-CN" sz="2800"/>
                          <m:t>)·</m:t>
                        </m:r>
                        <m:r>
                          <a:rPr lang="en-US" altLang="zh-CN" sz="2800" i="1">
                            <a:latin typeface="Cambria Math" panose="02040503050406030204" pitchFamily="18" charset="0"/>
                          </a:rPr>
                          <m:t>𝑐</m:t>
                        </m:r>
                        <m:r>
                          <m:rPr>
                            <m:nor/>
                          </m:rPr>
                          <a:rPr lang="en-US" altLang="zh-CN" sz="2800"/>
                          <m:t>(</m:t>
                        </m:r>
                        <m:r>
                          <m:rPr>
                            <m:sty m:val="p"/>
                          </m:rPr>
                          <a:rPr lang="en-US" altLang="zh-CN" sz="2800">
                            <a:latin typeface="Cambria Math" panose="02040503050406030204" pitchFamily="18" charset="0"/>
                          </a:rPr>
                          <m:t>C</m:t>
                        </m:r>
                        <m:sSub>
                          <m:sSubPr>
                            <m:ctrlPr>
                              <a:rPr lang="zh-CN" altLang="zh-CN" sz="2800" i="1">
                                <a:latin typeface="Cambria Math" panose="02040503050406030204" pitchFamily="18" charset="0"/>
                              </a:rPr>
                            </m:ctrlPr>
                          </m:sSubPr>
                          <m:e>
                            <m:r>
                              <m:rPr>
                                <m:sty m:val="p"/>
                              </m:rPr>
                              <a:rPr lang="en-US" altLang="zh-CN" sz="2800">
                                <a:latin typeface="Cambria Math" panose="02040503050406030204" pitchFamily="18" charset="0"/>
                              </a:rPr>
                              <m:t>O</m:t>
                            </m:r>
                          </m:e>
                          <m:sub>
                            <m:r>
                              <a:rPr lang="en-US" altLang="zh-CN" sz="2800">
                                <a:latin typeface="Cambria Math" panose="02040503050406030204" pitchFamily="18" charset="0"/>
                              </a:rPr>
                              <m:t>2</m:t>
                            </m:r>
                          </m:sub>
                        </m:sSub>
                        <m:r>
                          <m:rPr>
                            <m:nor/>
                          </m:rPr>
                          <a:rPr lang="en-US" altLang="zh-CN" sz="2800"/>
                          <m:t>)</m:t>
                        </m:r>
                      </m:den>
                    </m:f>
                  </m:oMath>
                </a14:m>
                <a:r>
                  <a:rPr lang="en-US" altLang="zh-CN" sz="2800" dirty="0"/>
                  <a:t>=</a:t>
                </a:r>
                <a14:m>
                  <m:oMath xmlns:m="http://schemas.openxmlformats.org/officeDocument/2006/math">
                    <m:f>
                      <m:fPr>
                        <m:ctrlPr>
                          <a:rPr lang="zh-CN" altLang="zh-CN" sz="2800" i="1">
                            <a:latin typeface="Cambria Math" panose="02040503050406030204" pitchFamily="18" charset="0"/>
                          </a:rPr>
                        </m:ctrlPr>
                      </m:fPr>
                      <m:num>
                        <m:r>
                          <a:rPr lang="en-US" altLang="zh-CN" sz="2800" i="1">
                            <a:latin typeface="Cambria Math" panose="02040503050406030204" pitchFamily="18" charset="0"/>
                          </a:rPr>
                          <m:t>𝑛</m:t>
                        </m:r>
                        <m:r>
                          <m:rPr>
                            <m:nor/>
                          </m:rPr>
                          <a:rPr lang="en-US" altLang="zh-CN" sz="2800"/>
                          <m:t>(</m:t>
                        </m:r>
                        <m:r>
                          <m:rPr>
                            <m:sty m:val="p"/>
                          </m:rPr>
                          <a:rPr lang="en-US" altLang="zh-CN" sz="2800">
                            <a:latin typeface="Cambria Math" panose="02040503050406030204" pitchFamily="18" charset="0"/>
                          </a:rPr>
                          <m:t>COS</m:t>
                        </m:r>
                        <m:r>
                          <m:rPr>
                            <m:nor/>
                          </m:rPr>
                          <a:rPr lang="en-US" altLang="zh-CN" sz="2800"/>
                          <m:t>)·</m:t>
                        </m:r>
                        <m:r>
                          <a:rPr lang="en-US" altLang="zh-CN" sz="2800" i="1">
                            <a:latin typeface="Cambria Math" panose="02040503050406030204" pitchFamily="18" charset="0"/>
                          </a:rPr>
                          <m:t>𝑛</m:t>
                        </m:r>
                        <m:r>
                          <m:rPr>
                            <m:nor/>
                          </m:rPr>
                          <a:rPr lang="en-US" altLang="zh-CN" sz="2800"/>
                          <m:t>(</m:t>
                        </m:r>
                        <m:sSub>
                          <m:sSubPr>
                            <m:ctrlPr>
                              <a:rPr lang="zh-CN" altLang="zh-CN" sz="2800" i="1">
                                <a:latin typeface="Cambria Math" panose="02040503050406030204" pitchFamily="18" charset="0"/>
                              </a:rPr>
                            </m:ctrlPr>
                          </m:sSubPr>
                          <m:e>
                            <m:r>
                              <m:rPr>
                                <m:sty m:val="p"/>
                              </m:rPr>
                              <a:rPr lang="en-US" altLang="zh-CN" sz="2800" i="0">
                                <a:latin typeface="Cambria Math" panose="02040503050406030204" pitchFamily="18" charset="0"/>
                              </a:rPr>
                              <m:t>H</m:t>
                            </m:r>
                          </m:e>
                          <m:sub>
                            <m:r>
                              <a:rPr lang="en-US" altLang="zh-CN" sz="2800" i="0">
                                <a:latin typeface="Cambria Math" panose="02040503050406030204" pitchFamily="18" charset="0"/>
                              </a:rPr>
                              <m:t>2</m:t>
                            </m:r>
                          </m:sub>
                        </m:sSub>
                        <m:r>
                          <m:rPr>
                            <m:sty m:val="p"/>
                          </m:rPr>
                          <a:rPr lang="en-US" altLang="zh-CN" sz="2800" i="0">
                            <a:latin typeface="Cambria Math" panose="02040503050406030204" pitchFamily="18" charset="0"/>
                          </a:rPr>
                          <m:t>O</m:t>
                        </m:r>
                        <m:r>
                          <m:rPr>
                            <m:nor/>
                          </m:rPr>
                          <a:rPr lang="en-US" altLang="zh-CN" sz="2800"/>
                          <m:t>)</m:t>
                        </m:r>
                      </m:num>
                      <m:den>
                        <m:r>
                          <a:rPr lang="en-US" altLang="zh-CN" sz="2800" i="1">
                            <a:latin typeface="Cambria Math" panose="02040503050406030204" pitchFamily="18" charset="0"/>
                          </a:rPr>
                          <m:t>𝑛</m:t>
                        </m:r>
                        <m:r>
                          <m:rPr>
                            <m:nor/>
                          </m:rPr>
                          <a:rPr lang="en-US" altLang="zh-CN" sz="2800"/>
                          <m:t>(</m:t>
                        </m:r>
                        <m:sSub>
                          <m:sSubPr>
                            <m:ctrlPr>
                              <a:rPr lang="zh-CN" altLang="zh-CN" sz="2800" i="1">
                                <a:latin typeface="Cambria Math" panose="02040503050406030204" pitchFamily="18" charset="0"/>
                              </a:rPr>
                            </m:ctrlPr>
                          </m:sSubPr>
                          <m:e>
                            <m:r>
                              <m:rPr>
                                <m:sty m:val="p"/>
                              </m:rPr>
                              <a:rPr lang="en-US" altLang="zh-CN" sz="2800">
                                <a:latin typeface="Cambria Math" panose="02040503050406030204" pitchFamily="18" charset="0"/>
                              </a:rPr>
                              <m:t>H</m:t>
                            </m:r>
                          </m:e>
                          <m:sub>
                            <m:r>
                              <a:rPr lang="en-US" altLang="zh-CN" sz="2800">
                                <a:latin typeface="Cambria Math" panose="02040503050406030204" pitchFamily="18" charset="0"/>
                              </a:rPr>
                              <m:t>2</m:t>
                            </m:r>
                          </m:sub>
                        </m:sSub>
                        <m:r>
                          <a:rPr lang="en-US" altLang="zh-CN" sz="2800" i="1">
                            <a:latin typeface="Cambria Math" panose="02040503050406030204" pitchFamily="18" charset="0"/>
                          </a:rPr>
                          <m:t>𝑆</m:t>
                        </m:r>
                        <m:r>
                          <m:rPr>
                            <m:nor/>
                          </m:rPr>
                          <a:rPr lang="en-US" altLang="zh-CN" sz="2800"/>
                          <m:t>)·</m:t>
                        </m:r>
                        <m:r>
                          <a:rPr lang="en-US" altLang="zh-CN" sz="2800" i="1">
                            <a:latin typeface="Cambria Math" panose="02040503050406030204" pitchFamily="18" charset="0"/>
                          </a:rPr>
                          <m:t>𝑛</m:t>
                        </m:r>
                        <m:r>
                          <m:rPr>
                            <m:nor/>
                          </m:rPr>
                          <a:rPr lang="en-US" altLang="zh-CN" sz="2800"/>
                          <m:t>(</m:t>
                        </m:r>
                        <m:r>
                          <m:rPr>
                            <m:sty m:val="p"/>
                          </m:rPr>
                          <a:rPr lang="en-US" altLang="zh-CN" sz="2800">
                            <a:latin typeface="Cambria Math" panose="02040503050406030204" pitchFamily="18" charset="0"/>
                          </a:rPr>
                          <m:t>C</m:t>
                        </m:r>
                        <m:sSub>
                          <m:sSubPr>
                            <m:ctrlPr>
                              <a:rPr lang="zh-CN" altLang="zh-CN" sz="2800" i="1">
                                <a:latin typeface="Cambria Math" panose="02040503050406030204" pitchFamily="18" charset="0"/>
                              </a:rPr>
                            </m:ctrlPr>
                          </m:sSubPr>
                          <m:e>
                            <m:r>
                              <m:rPr>
                                <m:sty m:val="p"/>
                              </m:rPr>
                              <a:rPr lang="en-US" altLang="zh-CN" sz="2800">
                                <a:latin typeface="Cambria Math" panose="02040503050406030204" pitchFamily="18" charset="0"/>
                              </a:rPr>
                              <m:t>O</m:t>
                            </m:r>
                          </m:e>
                          <m:sub>
                            <m:r>
                              <a:rPr lang="en-US" altLang="zh-CN" sz="2800">
                                <a:latin typeface="Cambria Math" panose="02040503050406030204" pitchFamily="18" charset="0"/>
                              </a:rPr>
                              <m:t>2</m:t>
                            </m:r>
                          </m:sub>
                        </m:sSub>
                        <m:r>
                          <m:rPr>
                            <m:nor/>
                          </m:rPr>
                          <a:rPr lang="en-US" altLang="zh-CN" sz="2800"/>
                          <m:t>)</m:t>
                        </m:r>
                      </m:den>
                    </m:f>
                  </m:oMath>
                </a14:m>
                <a:r>
                  <a:rPr lang="en-US" altLang="zh-CN" sz="2800" dirty="0"/>
                  <a:t>=</a:t>
                </a:r>
                <a14:m>
                  <m:oMath xmlns:m="http://schemas.openxmlformats.org/officeDocument/2006/math">
                    <m:f>
                      <m:fPr>
                        <m:ctrlPr>
                          <a:rPr lang="zh-CN" altLang="zh-CN" sz="2800" i="1">
                            <a:latin typeface="Cambria Math" panose="02040503050406030204" pitchFamily="18" charset="0"/>
                          </a:rPr>
                        </m:ctrlPr>
                      </m:fPr>
                      <m:num>
                        <m:r>
                          <a:rPr lang="en-US" altLang="zh-CN" sz="2800">
                            <a:latin typeface="Cambria Math" panose="02040503050406030204" pitchFamily="18" charset="0"/>
                          </a:rPr>
                          <m:t>0</m:t>
                        </m:r>
                        <m:r>
                          <m:rPr>
                            <m:nor/>
                          </m:rPr>
                          <a:rPr lang="en-US" altLang="zh-CN" sz="2800"/>
                          <m:t>.</m:t>
                        </m:r>
                        <m:r>
                          <a:rPr lang="en-US" altLang="zh-CN" sz="2800">
                            <a:latin typeface="Cambria Math" panose="02040503050406030204" pitchFamily="18" charset="0"/>
                          </a:rPr>
                          <m:t>01×0</m:t>
                        </m:r>
                        <m:r>
                          <m:rPr>
                            <m:nor/>
                          </m:rPr>
                          <a:rPr lang="en-US" altLang="zh-CN" sz="2800"/>
                          <m:t>.</m:t>
                        </m:r>
                        <m:r>
                          <a:rPr lang="en-US" altLang="zh-CN" sz="2800">
                            <a:latin typeface="Cambria Math" panose="02040503050406030204" pitchFamily="18" charset="0"/>
                          </a:rPr>
                          <m:t>01</m:t>
                        </m:r>
                      </m:num>
                      <m:den>
                        <m:r>
                          <a:rPr lang="en-US" altLang="zh-CN" sz="2800">
                            <a:latin typeface="Cambria Math" panose="02040503050406030204" pitchFamily="18" charset="0"/>
                          </a:rPr>
                          <m:t>0</m:t>
                        </m:r>
                        <m:r>
                          <m:rPr>
                            <m:nor/>
                          </m:rPr>
                          <a:rPr lang="en-US" altLang="zh-CN" sz="2800"/>
                          <m:t>.</m:t>
                        </m:r>
                        <m:r>
                          <a:rPr lang="en-US" altLang="zh-CN" sz="2800">
                            <a:latin typeface="Cambria Math" panose="02040503050406030204" pitchFamily="18" charset="0"/>
                          </a:rPr>
                          <m:t>39×0</m:t>
                        </m:r>
                        <m:r>
                          <m:rPr>
                            <m:nor/>
                          </m:rPr>
                          <a:rPr lang="en-US" altLang="zh-CN" sz="2800"/>
                          <m:t>.</m:t>
                        </m:r>
                        <m:r>
                          <a:rPr lang="en-US" altLang="zh-CN" sz="2800">
                            <a:latin typeface="Cambria Math" panose="02040503050406030204" pitchFamily="18" charset="0"/>
                          </a:rPr>
                          <m:t>09</m:t>
                        </m:r>
                      </m:den>
                    </m:f>
                  </m:oMath>
                </a14:m>
                <a:r>
                  <a:rPr lang="en-US" altLang="zh-CN" sz="2800" dirty="0"/>
                  <a:t>≈2.8×10</a:t>
                </a:r>
                <a:r>
                  <a:rPr lang="en-US" altLang="zh-CN" sz="2800" baseline="30000" dirty="0"/>
                  <a:t>-3</a:t>
                </a:r>
                <a:r>
                  <a:rPr lang="zh-CN" altLang="zh-CN" sz="2800" dirty="0"/>
                  <a:t>。</a:t>
                </a:r>
                <a:endParaRPr lang="zh-CN" altLang="zh-CN" sz="2800" b="1" dirty="0"/>
              </a:p>
            </p:txBody>
          </p:sp>
        </mc:Choice>
        <mc:Fallback xmlns="">
          <p:sp>
            <p:nvSpPr>
              <p:cNvPr id="5" name="矩形 4">
                <a:extLst>
                  <a:ext uri="{FF2B5EF4-FFF2-40B4-BE49-F238E27FC236}">
                    <a16:creationId xmlns:a16="http://schemas.microsoft.com/office/drawing/2014/main" xmlns:a14="http://schemas.microsoft.com/office/drawing/2010/main" xmlns="" id="{4AE8229A-93A3-403E-AF96-8D78149BF427}"/>
                  </a:ext>
                </a:extLst>
              </p:cNvPr>
              <p:cNvSpPr>
                <a:spLocks noRot="1" noChangeAspect="1" noMove="1" noResize="1" noEditPoints="1" noAdjustHandles="1" noChangeArrowheads="1" noChangeShapeType="1" noTextEdit="1"/>
              </p:cNvSpPr>
              <p:nvPr/>
            </p:nvSpPr>
            <p:spPr>
              <a:xfrm>
                <a:off x="250487" y="697039"/>
                <a:ext cx="11723912" cy="6070444"/>
              </a:xfrm>
              <a:prstGeom prst="rect">
                <a:avLst/>
              </a:prstGeom>
              <a:blipFill rotWithShape="1">
                <a:blip r:embed="rId2"/>
                <a:stretch>
                  <a:fillRect l="-1040" r="-4056"/>
                </a:stretch>
              </a:blipFill>
            </p:spPr>
            <p:txBody>
              <a:bodyPr/>
              <a:lstStyle/>
              <a:p>
                <a:r>
                  <a:rPr lang="zh-CN" altLang="en-US">
                    <a:noFill/>
                  </a:rPr>
                  <a:t> </a:t>
                </a:r>
              </a:p>
            </p:txBody>
          </p:sp>
        </mc:Fallback>
      </mc:AlternateContent>
      <p:pic>
        <p:nvPicPr>
          <p:cNvPr id="14" name="图片 13">
            <a:extLst>
              <a:ext uri="{FF2B5EF4-FFF2-40B4-BE49-F238E27FC236}">
                <a16:creationId xmlns="" xmlns:a16="http://schemas.microsoft.com/office/drawing/2014/main" id="{BB60FD73-164F-4A91-8DD8-B98183AB839F}"/>
              </a:ext>
            </a:extLst>
          </p:cNvPr>
          <p:cNvPicPr/>
          <p:nvPr/>
        </p:nvPicPr>
        <p:blipFill>
          <a:blip r:embed="rId3"/>
          <a:stretch>
            <a:fillRect/>
          </a:stretch>
        </p:blipFill>
        <p:spPr>
          <a:xfrm>
            <a:off x="3751262" y="1629590"/>
            <a:ext cx="515938" cy="293113"/>
          </a:xfrm>
          <a:prstGeom prst="rect">
            <a:avLst/>
          </a:prstGeom>
        </p:spPr>
      </p:pic>
      <p:sp>
        <p:nvSpPr>
          <p:cNvPr id="15" name="矩形 14">
            <a:extLst>
              <a:ext uri="{FF2B5EF4-FFF2-40B4-BE49-F238E27FC236}">
                <a16:creationId xmlns="" xmlns:a16="http://schemas.microsoft.com/office/drawing/2014/main" id="{597652BF-DA15-4224-BA23-6B7A642942A8}"/>
              </a:ext>
            </a:extLst>
          </p:cNvPr>
          <p:cNvSpPr/>
          <p:nvPr/>
        </p:nvSpPr>
        <p:spPr>
          <a:xfrm>
            <a:off x="8214360" y="0"/>
            <a:ext cx="299859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专题十六　化学反应速率与化学平衡</a:t>
            </a:r>
          </a:p>
        </p:txBody>
      </p:sp>
    </p:spTree>
    <p:extLst>
      <p:ext uri="{BB962C8B-B14F-4D97-AF65-F5344CB8AC3E}">
        <p14:creationId xmlns:p14="http://schemas.microsoft.com/office/powerpoint/2010/main" val="4070774127"/>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 xmlns:a16="http://schemas.microsoft.com/office/drawing/2014/main" id="{4AE8229A-93A3-403E-AF96-8D78149BF427}"/>
              </a:ext>
            </a:extLst>
          </p:cNvPr>
          <p:cNvSpPr/>
          <p:nvPr/>
        </p:nvSpPr>
        <p:spPr>
          <a:xfrm>
            <a:off x="250487" y="697039"/>
            <a:ext cx="11723912" cy="3893886"/>
          </a:xfrm>
          <a:prstGeom prst="rect">
            <a:avLst/>
          </a:prstGeom>
        </p:spPr>
        <p:txBody>
          <a:bodyPr wrap="square">
            <a:spAutoFit/>
          </a:bodyPr>
          <a:lstStyle/>
          <a:p>
            <a:pPr>
              <a:lnSpc>
                <a:spcPct val="150000"/>
              </a:lnSpc>
            </a:pPr>
            <a:r>
              <a:rPr lang="en-US" altLang="zh-CN" sz="2800" dirty="0"/>
              <a:t>②</a:t>
            </a:r>
            <a:r>
              <a:rPr lang="zh-CN" altLang="zh-CN" sz="2800" dirty="0"/>
              <a:t>总物质的量不变</a:t>
            </a:r>
            <a:r>
              <a:rPr lang="en-US" altLang="zh-CN" sz="2800" dirty="0"/>
              <a:t>,H</a:t>
            </a:r>
            <a:r>
              <a:rPr lang="en-US" altLang="zh-CN" sz="2800" baseline="-25000" dirty="0"/>
              <a:t>2</a:t>
            </a:r>
            <a:r>
              <a:rPr lang="en-US" altLang="zh-CN" sz="2800" dirty="0"/>
              <a:t>O</a:t>
            </a:r>
            <a:r>
              <a:rPr lang="zh-CN" altLang="zh-CN" sz="2800" dirty="0"/>
              <a:t>的物质的量分数增大</a:t>
            </a:r>
            <a:r>
              <a:rPr lang="en-US" altLang="zh-CN" sz="2800" dirty="0"/>
              <a:t>,</a:t>
            </a:r>
            <a:r>
              <a:rPr lang="zh-CN" altLang="zh-CN" sz="2800" dirty="0"/>
              <a:t>说明平衡正向移动</a:t>
            </a:r>
            <a:r>
              <a:rPr lang="en-US" altLang="zh-CN" sz="2800" dirty="0"/>
              <a:t>,H</a:t>
            </a:r>
            <a:r>
              <a:rPr lang="en-US" altLang="zh-CN" sz="2800" baseline="-25000" dirty="0"/>
              <a:t>2</a:t>
            </a:r>
            <a:r>
              <a:rPr lang="en-US" altLang="zh-CN" sz="2800" dirty="0"/>
              <a:t>S</a:t>
            </a:r>
            <a:r>
              <a:rPr lang="zh-CN" altLang="zh-CN" sz="2800" dirty="0"/>
              <a:t>的转化率增大。即升高温度</a:t>
            </a:r>
            <a:r>
              <a:rPr lang="en-US" altLang="zh-CN" sz="2800" dirty="0"/>
              <a:t>,</a:t>
            </a:r>
            <a:r>
              <a:rPr lang="zh-CN" altLang="zh-CN" sz="2800" dirty="0"/>
              <a:t>平衡向正反应方向移动</a:t>
            </a:r>
            <a:r>
              <a:rPr lang="en-US" altLang="zh-CN" sz="2800" dirty="0"/>
              <a:t>,</a:t>
            </a:r>
            <a:r>
              <a:rPr lang="zh-CN" altLang="zh-CN" sz="2800" dirty="0"/>
              <a:t>正反应是吸热反应。</a:t>
            </a:r>
            <a:r>
              <a:rPr lang="en-US" altLang="zh-CN" sz="2800" dirty="0"/>
              <a:t>③</a:t>
            </a:r>
            <a:r>
              <a:rPr lang="zh-CN" altLang="zh-CN" sz="2800" dirty="0"/>
              <a:t>平衡之后</a:t>
            </a:r>
            <a:r>
              <a:rPr lang="en-US" altLang="zh-CN" sz="2800" dirty="0"/>
              <a:t>,</a:t>
            </a:r>
            <a:r>
              <a:rPr lang="zh-CN" altLang="zh-CN" sz="2800" dirty="0"/>
              <a:t>再充入</a:t>
            </a:r>
            <a:r>
              <a:rPr lang="en-US" altLang="zh-CN" sz="2800" dirty="0"/>
              <a:t>H</a:t>
            </a:r>
            <a:r>
              <a:rPr lang="en-US" altLang="zh-CN" sz="2800" baseline="-25000" dirty="0"/>
              <a:t>2</a:t>
            </a:r>
            <a:r>
              <a:rPr lang="en-US" altLang="zh-CN" sz="2800" dirty="0"/>
              <a:t>S,</a:t>
            </a:r>
            <a:r>
              <a:rPr lang="zh-CN" altLang="zh-CN" sz="2800" dirty="0"/>
              <a:t>则</a:t>
            </a:r>
            <a:r>
              <a:rPr lang="en-US" altLang="zh-CN" sz="2800" dirty="0"/>
              <a:t>CO</a:t>
            </a:r>
            <a:r>
              <a:rPr lang="en-US" altLang="zh-CN" sz="2800" baseline="-25000" dirty="0"/>
              <a:t>2</a:t>
            </a:r>
            <a:r>
              <a:rPr lang="zh-CN" altLang="zh-CN" sz="2800" dirty="0"/>
              <a:t>的转化率增大</a:t>
            </a:r>
            <a:r>
              <a:rPr lang="en-US" altLang="zh-CN" sz="2800" dirty="0"/>
              <a:t>,H</a:t>
            </a:r>
            <a:r>
              <a:rPr lang="en-US" altLang="zh-CN" sz="2800" baseline="-25000" dirty="0"/>
              <a:t>2</a:t>
            </a:r>
            <a:r>
              <a:rPr lang="en-US" altLang="zh-CN" sz="2800" dirty="0"/>
              <a:t>S</a:t>
            </a:r>
            <a:r>
              <a:rPr lang="zh-CN" altLang="zh-CN" sz="2800" dirty="0"/>
              <a:t>的转化率减小</a:t>
            </a:r>
            <a:r>
              <a:rPr lang="en-US" altLang="zh-CN" sz="2800" dirty="0"/>
              <a:t>,A</a:t>
            </a:r>
            <a:r>
              <a:rPr lang="zh-CN" altLang="zh-CN" sz="2800" dirty="0"/>
              <a:t>项错误</a:t>
            </a:r>
            <a:r>
              <a:rPr lang="en-US" altLang="zh-CN" sz="2800" dirty="0"/>
              <a:t>;</a:t>
            </a:r>
            <a:r>
              <a:rPr lang="zh-CN" altLang="zh-CN" sz="2800" dirty="0"/>
              <a:t>充入</a:t>
            </a:r>
            <a:r>
              <a:rPr lang="en-US" altLang="zh-CN" sz="2800" dirty="0"/>
              <a:t>CO</a:t>
            </a:r>
            <a:r>
              <a:rPr lang="en-US" altLang="zh-CN" sz="2800" baseline="-25000" dirty="0"/>
              <a:t>2</a:t>
            </a:r>
            <a:r>
              <a:rPr lang="en-US" altLang="zh-CN" sz="2800" dirty="0"/>
              <a:t>,</a:t>
            </a:r>
            <a:r>
              <a:rPr lang="zh-CN" altLang="zh-CN" sz="2800" dirty="0"/>
              <a:t>平衡正向移动</a:t>
            </a:r>
            <a:r>
              <a:rPr lang="en-US" altLang="zh-CN" sz="2800" dirty="0"/>
              <a:t>,H</a:t>
            </a:r>
            <a:r>
              <a:rPr lang="en-US" altLang="zh-CN" sz="2800" baseline="-25000" dirty="0"/>
              <a:t>2</a:t>
            </a:r>
            <a:r>
              <a:rPr lang="en-US" altLang="zh-CN" sz="2800" dirty="0"/>
              <a:t>S</a:t>
            </a:r>
            <a:r>
              <a:rPr lang="zh-CN" altLang="zh-CN" sz="2800" dirty="0"/>
              <a:t>的转化率增大</a:t>
            </a:r>
            <a:r>
              <a:rPr lang="en-US" altLang="zh-CN" sz="2800" dirty="0"/>
              <a:t>,B</a:t>
            </a:r>
            <a:r>
              <a:rPr lang="zh-CN" altLang="zh-CN" sz="2800" dirty="0"/>
              <a:t>项正确</a:t>
            </a:r>
            <a:r>
              <a:rPr lang="en-US" altLang="zh-CN" sz="2800" dirty="0"/>
              <a:t>;</a:t>
            </a:r>
            <a:r>
              <a:rPr lang="zh-CN" altLang="zh-CN" sz="2800" dirty="0"/>
              <a:t>充入</a:t>
            </a:r>
            <a:r>
              <a:rPr lang="en-US" altLang="zh-CN" sz="2800" dirty="0"/>
              <a:t>COS,</a:t>
            </a:r>
            <a:r>
              <a:rPr lang="zh-CN" altLang="zh-CN" sz="2800" dirty="0"/>
              <a:t>平衡逆向移动</a:t>
            </a:r>
            <a:r>
              <a:rPr lang="en-US" altLang="zh-CN" sz="2800" dirty="0"/>
              <a:t>,H</a:t>
            </a:r>
            <a:r>
              <a:rPr lang="en-US" altLang="zh-CN" sz="2800" baseline="-25000" dirty="0"/>
              <a:t>2</a:t>
            </a:r>
            <a:r>
              <a:rPr lang="en-US" altLang="zh-CN" sz="2800" dirty="0"/>
              <a:t>S</a:t>
            </a:r>
            <a:r>
              <a:rPr lang="zh-CN" altLang="zh-CN" sz="2800" dirty="0"/>
              <a:t>的转化率减小</a:t>
            </a:r>
            <a:r>
              <a:rPr lang="en-US" altLang="zh-CN" sz="2800" dirty="0"/>
              <a:t>,C</a:t>
            </a:r>
            <a:r>
              <a:rPr lang="zh-CN" altLang="zh-CN" sz="2800" dirty="0"/>
              <a:t>项错误</a:t>
            </a:r>
            <a:r>
              <a:rPr lang="en-US" altLang="zh-CN" sz="2800" dirty="0"/>
              <a:t>;</a:t>
            </a:r>
            <a:r>
              <a:rPr lang="zh-CN" altLang="zh-CN" sz="2800" dirty="0"/>
              <a:t>充入</a:t>
            </a:r>
            <a:r>
              <a:rPr lang="en-US" altLang="zh-CN" sz="2800" dirty="0"/>
              <a:t>N</a:t>
            </a:r>
            <a:r>
              <a:rPr lang="en-US" altLang="zh-CN" sz="2800" baseline="-25000" dirty="0"/>
              <a:t>2</a:t>
            </a:r>
            <a:r>
              <a:rPr lang="en-US" altLang="zh-CN" sz="2800" dirty="0"/>
              <a:t>,</a:t>
            </a:r>
            <a:r>
              <a:rPr lang="zh-CN" altLang="zh-CN" sz="2800" dirty="0"/>
              <a:t>无论体积是否变化</a:t>
            </a:r>
            <a:r>
              <a:rPr lang="en-US" altLang="zh-CN" sz="2800" dirty="0"/>
              <a:t>,</a:t>
            </a:r>
            <a:r>
              <a:rPr lang="zh-CN" altLang="zh-CN" sz="2800" dirty="0"/>
              <a:t>对于气体分子数相等的反应</a:t>
            </a:r>
            <a:r>
              <a:rPr lang="en-US" altLang="zh-CN" sz="2800" dirty="0"/>
              <a:t>,</a:t>
            </a:r>
            <a:r>
              <a:rPr lang="zh-CN" altLang="zh-CN" sz="2800" dirty="0"/>
              <a:t>平衡不移动</a:t>
            </a:r>
            <a:r>
              <a:rPr lang="en-US" altLang="zh-CN" sz="2800" dirty="0"/>
              <a:t>,H</a:t>
            </a:r>
            <a:r>
              <a:rPr lang="en-US" altLang="zh-CN" sz="2800" baseline="-25000" dirty="0"/>
              <a:t>2</a:t>
            </a:r>
            <a:r>
              <a:rPr lang="en-US" altLang="zh-CN" sz="2800" dirty="0"/>
              <a:t>S</a:t>
            </a:r>
            <a:r>
              <a:rPr lang="zh-CN" altLang="zh-CN" sz="2800" dirty="0"/>
              <a:t>的转化率不变</a:t>
            </a:r>
            <a:r>
              <a:rPr lang="en-US" altLang="zh-CN" sz="2800" dirty="0"/>
              <a:t>,D</a:t>
            </a:r>
            <a:r>
              <a:rPr lang="zh-CN" altLang="zh-CN" sz="2800" dirty="0"/>
              <a:t>项错误。</a:t>
            </a:r>
            <a:endParaRPr lang="zh-CN" altLang="zh-CN" sz="2800" b="1" dirty="0"/>
          </a:p>
        </p:txBody>
      </p:sp>
      <p:sp>
        <p:nvSpPr>
          <p:cNvPr id="10" name="矩形 9">
            <a:extLst>
              <a:ext uri="{FF2B5EF4-FFF2-40B4-BE49-F238E27FC236}">
                <a16:creationId xmlns="" xmlns:a16="http://schemas.microsoft.com/office/drawing/2014/main" id="{BA0B8A03-AA45-46DE-9CD9-93262C4592C4}"/>
              </a:ext>
            </a:extLst>
          </p:cNvPr>
          <p:cNvSpPr/>
          <p:nvPr/>
        </p:nvSpPr>
        <p:spPr>
          <a:xfrm>
            <a:off x="286715" y="4826675"/>
            <a:ext cx="11618570" cy="1307537"/>
          </a:xfrm>
          <a:prstGeom prst="rect">
            <a:avLst/>
          </a:prstGeom>
        </p:spPr>
        <p:txBody>
          <a:bodyPr wrap="square">
            <a:spAutoFit/>
          </a:bodyPr>
          <a:lstStyle/>
          <a:p>
            <a:pPr>
              <a:lnSpc>
                <a:spcPct val="150000"/>
              </a:lnSpc>
            </a:pPr>
            <a:r>
              <a:rPr lang="zh-CN" altLang="en-US" sz="2800" b="1" dirty="0">
                <a:solidFill>
                  <a:srgbClr val="DA251C"/>
                </a:solidFill>
                <a:cs typeface="Times New Roman"/>
              </a:rPr>
              <a:t>答案</a:t>
            </a:r>
            <a:r>
              <a:rPr lang="zh-CN" altLang="zh-CN" sz="2800" dirty="0"/>
              <a:t>　</a:t>
            </a:r>
            <a:r>
              <a:rPr lang="en-US" altLang="zh-CN" sz="2800" dirty="0"/>
              <a:t>①2.5</a:t>
            </a:r>
            <a:r>
              <a:rPr lang="zh-CN" altLang="zh-CN" sz="2800" dirty="0"/>
              <a:t>　</a:t>
            </a:r>
            <a:r>
              <a:rPr lang="en-US" altLang="zh-CN" sz="2800" dirty="0"/>
              <a:t>2.8×10</a:t>
            </a:r>
            <a:r>
              <a:rPr lang="en-US" altLang="zh-CN" sz="2800" baseline="30000" dirty="0"/>
              <a:t>-3</a:t>
            </a:r>
            <a:r>
              <a:rPr lang="zh-CN" altLang="zh-CN" sz="2800" dirty="0"/>
              <a:t>　</a:t>
            </a:r>
            <a:r>
              <a:rPr lang="en-US" altLang="zh-CN" sz="2800" dirty="0"/>
              <a:t>②&gt;</a:t>
            </a:r>
            <a:r>
              <a:rPr lang="zh-CN" altLang="zh-CN" sz="2800" dirty="0"/>
              <a:t>　</a:t>
            </a:r>
            <a:r>
              <a:rPr lang="en-US" altLang="zh-CN" sz="2800" dirty="0"/>
              <a:t>&gt;</a:t>
            </a:r>
            <a:r>
              <a:rPr lang="zh-CN" altLang="zh-CN" sz="2800" dirty="0"/>
              <a:t>　</a:t>
            </a:r>
            <a:r>
              <a:rPr lang="en-US" altLang="zh-CN" sz="2800" dirty="0"/>
              <a:t>③B</a:t>
            </a:r>
            <a:endParaRPr lang="zh-CN" altLang="zh-CN" sz="2800" dirty="0"/>
          </a:p>
          <a:p>
            <a:pPr>
              <a:lnSpc>
                <a:spcPct val="150000"/>
              </a:lnSpc>
            </a:pPr>
            <a:endParaRPr lang="zh-CN" altLang="zh-CN" sz="2800" dirty="0"/>
          </a:p>
        </p:txBody>
      </p:sp>
      <p:sp>
        <p:nvSpPr>
          <p:cNvPr id="11" name="矩形 10">
            <a:extLst>
              <a:ext uri="{FF2B5EF4-FFF2-40B4-BE49-F238E27FC236}">
                <a16:creationId xmlns="" xmlns:a16="http://schemas.microsoft.com/office/drawing/2014/main" id="{FF2A2A54-6322-417D-B4B9-4C1176BCBC0A}"/>
              </a:ext>
            </a:extLst>
          </p:cNvPr>
          <p:cNvSpPr/>
          <p:nvPr/>
        </p:nvSpPr>
        <p:spPr>
          <a:xfrm>
            <a:off x="8214360" y="0"/>
            <a:ext cx="299859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专题十六　化学反应速率与化学平衡</a:t>
            </a:r>
          </a:p>
        </p:txBody>
      </p:sp>
    </p:spTree>
    <p:extLst>
      <p:ext uri="{BB962C8B-B14F-4D97-AF65-F5344CB8AC3E}">
        <p14:creationId xmlns:p14="http://schemas.microsoft.com/office/powerpoint/2010/main" val="715116012"/>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 name="矩形 8">
                <a:extLst>
                  <a:ext uri="{FF2B5EF4-FFF2-40B4-BE49-F238E27FC236}">
                    <a16:creationId xmlns="" xmlns:a16="http://schemas.microsoft.com/office/drawing/2014/main" id="{9BCFBCDB-577C-4C84-9BF9-814CC413FB39}"/>
                  </a:ext>
                </a:extLst>
              </p:cNvPr>
              <p:cNvSpPr/>
              <p:nvPr/>
            </p:nvSpPr>
            <p:spPr>
              <a:xfrm>
                <a:off x="250487" y="734771"/>
                <a:ext cx="11723912" cy="5530553"/>
              </a:xfrm>
              <a:prstGeom prst="rect">
                <a:avLst/>
              </a:prstGeom>
            </p:spPr>
            <p:txBody>
              <a:bodyPr wrap="square">
                <a:spAutoFit/>
              </a:bodyPr>
              <a:lstStyle/>
              <a:p>
                <a:pPr>
                  <a:lnSpc>
                    <a:spcPct val="150000"/>
                  </a:lnSpc>
                </a:pPr>
                <a:r>
                  <a:rPr lang="zh-CN" altLang="zh-CN" sz="2800" b="1" dirty="0">
                    <a:solidFill>
                      <a:srgbClr val="DA251C"/>
                    </a:solidFill>
                    <a:cs typeface="Times New Roman"/>
                  </a:rPr>
                  <a:t>示例</a:t>
                </a:r>
                <a:r>
                  <a:rPr lang="en-US" altLang="zh-CN" sz="2800" b="1" dirty="0">
                    <a:solidFill>
                      <a:srgbClr val="DA251C"/>
                    </a:solidFill>
                    <a:cs typeface="Times New Roman"/>
                  </a:rPr>
                  <a:t>13</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dirty="0"/>
                  <a:t>[2016</a:t>
                </a:r>
                <a:r>
                  <a:rPr lang="zh-CN" altLang="zh-CN" sz="2800" dirty="0"/>
                  <a:t>全国卷</a:t>
                </a:r>
                <a:r>
                  <a:rPr lang="en-US" altLang="zh-CN" sz="2800" dirty="0"/>
                  <a:t>Ⅱ,27,14</a:t>
                </a:r>
                <a:r>
                  <a:rPr lang="zh-CN" altLang="zh-CN" sz="2800" dirty="0"/>
                  <a:t>分</a:t>
                </a:r>
                <a:r>
                  <a:rPr lang="en-US" altLang="zh-CN" sz="2800" dirty="0"/>
                  <a:t>]</a:t>
                </a:r>
                <a:r>
                  <a:rPr lang="zh-CN" altLang="zh-CN" sz="2800" dirty="0"/>
                  <a:t>丙烯腈</a:t>
                </a:r>
                <a:r>
                  <a:rPr lang="en-US" altLang="zh-CN" sz="2800" dirty="0"/>
                  <a:t>(CH</a:t>
                </a:r>
                <a:r>
                  <a:rPr lang="en-US" altLang="zh-CN" sz="2800" baseline="-25000" dirty="0"/>
                  <a:t>2       </a:t>
                </a:r>
                <a:r>
                  <a:rPr lang="en-US" altLang="zh-CN" sz="2800" dirty="0"/>
                  <a:t>CHCN)</a:t>
                </a:r>
                <a:r>
                  <a:rPr lang="zh-CN" altLang="zh-CN" sz="2800" dirty="0"/>
                  <a:t>是一种重要的化工原料</a:t>
                </a:r>
                <a:r>
                  <a:rPr lang="en-US" altLang="zh-CN" sz="2800" dirty="0"/>
                  <a:t>,</a:t>
                </a:r>
                <a:r>
                  <a:rPr lang="zh-CN" altLang="zh-CN" sz="2800" dirty="0"/>
                  <a:t>工业上可用</a:t>
                </a:r>
                <a:r>
                  <a:rPr lang="en-US" altLang="zh-CN" sz="2800" dirty="0"/>
                  <a:t>“</a:t>
                </a:r>
                <a:r>
                  <a:rPr lang="zh-CN" altLang="zh-CN" sz="2800" dirty="0"/>
                  <a:t>丙烯氨氧化法</a:t>
                </a:r>
                <a:r>
                  <a:rPr lang="en-US" altLang="zh-CN" sz="2800" dirty="0"/>
                  <a:t>”</a:t>
                </a:r>
                <a:r>
                  <a:rPr lang="zh-CN" altLang="zh-CN" sz="2800" dirty="0"/>
                  <a:t>生产</a:t>
                </a:r>
                <a:r>
                  <a:rPr lang="en-US" altLang="zh-CN" sz="2800" dirty="0"/>
                  <a:t>,</a:t>
                </a:r>
                <a:r>
                  <a:rPr lang="zh-CN" altLang="zh-CN" sz="2800" dirty="0"/>
                  <a:t>主要副产物有丙烯醛</a:t>
                </a:r>
                <a:r>
                  <a:rPr lang="en-US" altLang="zh-CN" sz="2800" dirty="0"/>
                  <a:t>(CH</a:t>
                </a:r>
                <a:r>
                  <a:rPr lang="en-US" altLang="zh-CN" sz="2800" baseline="-25000" dirty="0"/>
                  <a:t>2         </a:t>
                </a:r>
                <a:r>
                  <a:rPr lang="en-US" altLang="zh-CN" sz="2800" dirty="0"/>
                  <a:t>CHCHO)</a:t>
                </a:r>
                <a:r>
                  <a:rPr lang="zh-CN" altLang="zh-CN" sz="2800" dirty="0"/>
                  <a:t>和乙腈</a:t>
                </a:r>
                <a:r>
                  <a:rPr lang="en-US" altLang="zh-CN" sz="2800" dirty="0"/>
                  <a:t>(CH</a:t>
                </a:r>
                <a:r>
                  <a:rPr lang="en-US" altLang="zh-CN" sz="2800" baseline="-25000" dirty="0"/>
                  <a:t>3</a:t>
                </a:r>
                <a:r>
                  <a:rPr lang="en-US" altLang="zh-CN" sz="2800" dirty="0"/>
                  <a:t>CN)</a:t>
                </a:r>
                <a:r>
                  <a:rPr lang="zh-CN" altLang="zh-CN" sz="2800" dirty="0"/>
                  <a:t>等。回答下列问题</a:t>
                </a:r>
                <a:r>
                  <a:rPr lang="en-US" altLang="zh-CN" sz="2800" dirty="0"/>
                  <a:t>:</a:t>
                </a:r>
                <a:endParaRPr lang="zh-CN" altLang="zh-CN" sz="2800" dirty="0"/>
              </a:p>
              <a:p>
                <a:pPr>
                  <a:lnSpc>
                    <a:spcPct val="150000"/>
                  </a:lnSpc>
                </a:pPr>
                <a:r>
                  <a:rPr lang="en-US" altLang="zh-CN" sz="2800" dirty="0"/>
                  <a:t>(1)</a:t>
                </a:r>
                <a:r>
                  <a:rPr lang="zh-CN" altLang="zh-CN" sz="2800" dirty="0"/>
                  <a:t>以丙烯、氨、氧气为原料</a:t>
                </a:r>
                <a:r>
                  <a:rPr lang="en-US" altLang="zh-CN" sz="2800" dirty="0"/>
                  <a:t>,</a:t>
                </a:r>
                <a:r>
                  <a:rPr lang="zh-CN" altLang="zh-CN" sz="2800" dirty="0"/>
                  <a:t>在催化剂存在下生成丙烯腈</a:t>
                </a:r>
                <a:r>
                  <a:rPr lang="en-US" altLang="zh-CN" sz="2800" dirty="0"/>
                  <a:t>(C</a:t>
                </a:r>
                <a:r>
                  <a:rPr lang="en-US" altLang="zh-CN" sz="2800" baseline="-25000" dirty="0"/>
                  <a:t>3</a:t>
                </a:r>
                <a:r>
                  <a:rPr lang="en-US" altLang="zh-CN" sz="2800" dirty="0"/>
                  <a:t>H</a:t>
                </a:r>
                <a:r>
                  <a:rPr lang="en-US" altLang="zh-CN" sz="2800" baseline="-25000" dirty="0"/>
                  <a:t>3</a:t>
                </a:r>
                <a:r>
                  <a:rPr lang="en-US" altLang="zh-CN" sz="2800" dirty="0"/>
                  <a:t>N)</a:t>
                </a:r>
                <a:r>
                  <a:rPr lang="zh-CN" altLang="zh-CN" sz="2800" dirty="0"/>
                  <a:t>和副产物丙烯醛</a:t>
                </a:r>
                <a:r>
                  <a:rPr lang="en-US" altLang="zh-CN" sz="2800" dirty="0"/>
                  <a:t>(C</a:t>
                </a:r>
                <a:r>
                  <a:rPr lang="en-US" altLang="zh-CN" sz="2800" baseline="-25000" dirty="0"/>
                  <a:t>3</a:t>
                </a:r>
                <a:r>
                  <a:rPr lang="en-US" altLang="zh-CN" sz="2800" dirty="0"/>
                  <a:t>H</a:t>
                </a:r>
                <a:r>
                  <a:rPr lang="en-US" altLang="zh-CN" sz="2800" baseline="-25000" dirty="0"/>
                  <a:t>4</a:t>
                </a:r>
                <a:r>
                  <a:rPr lang="en-US" altLang="zh-CN" sz="2800" dirty="0"/>
                  <a:t>O)</a:t>
                </a:r>
                <a:r>
                  <a:rPr lang="zh-CN" altLang="zh-CN" sz="2800" dirty="0"/>
                  <a:t>的热化学方程式如下</a:t>
                </a:r>
                <a:r>
                  <a:rPr lang="en-US" altLang="zh-CN" sz="2800" dirty="0"/>
                  <a:t>:</a:t>
                </a:r>
                <a:endParaRPr lang="zh-CN" altLang="zh-CN" sz="2800" dirty="0"/>
              </a:p>
              <a:p>
                <a:pPr>
                  <a:lnSpc>
                    <a:spcPct val="150000"/>
                  </a:lnSpc>
                </a:pPr>
                <a:r>
                  <a:rPr lang="en-US" altLang="zh-CN" sz="2800" dirty="0"/>
                  <a:t>①C</a:t>
                </a:r>
                <a:r>
                  <a:rPr lang="en-US" altLang="zh-CN" sz="2800" baseline="-25000" dirty="0"/>
                  <a:t>3</a:t>
                </a:r>
                <a:r>
                  <a:rPr lang="en-US" altLang="zh-CN" sz="2800" dirty="0"/>
                  <a:t>H</a:t>
                </a:r>
                <a:r>
                  <a:rPr lang="en-US" altLang="zh-CN" sz="2800" baseline="-25000" dirty="0"/>
                  <a:t>6</a:t>
                </a:r>
                <a:r>
                  <a:rPr lang="en-US" altLang="zh-CN" sz="2800" dirty="0"/>
                  <a:t>(g)+NH</a:t>
                </a:r>
                <a:r>
                  <a:rPr lang="en-US" altLang="zh-CN" sz="2800" baseline="-25000" dirty="0"/>
                  <a:t>3</a:t>
                </a:r>
                <a:r>
                  <a:rPr lang="en-US" altLang="zh-CN" sz="2800" dirty="0"/>
                  <a:t>(g)+</a:t>
                </a:r>
                <a14:m>
                  <m:oMath xmlns:m="http://schemas.openxmlformats.org/officeDocument/2006/math">
                    <m:f>
                      <m:fPr>
                        <m:ctrlPr>
                          <a:rPr lang="zh-CN" altLang="zh-CN" sz="2800" i="1">
                            <a:latin typeface="Cambria Math" panose="02040503050406030204" pitchFamily="18" charset="0"/>
                          </a:rPr>
                        </m:ctrlPr>
                      </m:fPr>
                      <m:num>
                        <m:r>
                          <a:rPr lang="en-US" altLang="zh-CN" sz="2800">
                            <a:latin typeface="Cambria Math" panose="02040503050406030204" pitchFamily="18" charset="0"/>
                          </a:rPr>
                          <m:t>3</m:t>
                        </m:r>
                      </m:num>
                      <m:den>
                        <m:r>
                          <a:rPr lang="en-US" altLang="zh-CN" sz="2800">
                            <a:latin typeface="Cambria Math" panose="02040503050406030204" pitchFamily="18" charset="0"/>
                          </a:rPr>
                          <m:t>2</m:t>
                        </m:r>
                      </m:den>
                    </m:f>
                  </m:oMath>
                </a14:m>
                <a:r>
                  <a:rPr lang="en-US" altLang="zh-CN" sz="2800" dirty="0"/>
                  <a:t>O</a:t>
                </a:r>
                <a:r>
                  <a:rPr lang="en-US" altLang="zh-CN" sz="2800" baseline="-25000" dirty="0"/>
                  <a:t>2</a:t>
                </a:r>
                <a:r>
                  <a:rPr lang="en-US" altLang="zh-CN" sz="2800" dirty="0"/>
                  <a:t>(g)          C</a:t>
                </a:r>
                <a:r>
                  <a:rPr lang="en-US" altLang="zh-CN" sz="2800" baseline="-25000" dirty="0"/>
                  <a:t>3</a:t>
                </a:r>
                <a:r>
                  <a:rPr lang="en-US" altLang="zh-CN" sz="2800" dirty="0"/>
                  <a:t>H</a:t>
                </a:r>
                <a:r>
                  <a:rPr lang="en-US" altLang="zh-CN" sz="2800" baseline="-25000" dirty="0"/>
                  <a:t>3</a:t>
                </a:r>
                <a:r>
                  <a:rPr lang="en-US" altLang="zh-CN" sz="2800" dirty="0"/>
                  <a:t>N(g)+3H</a:t>
                </a:r>
                <a:r>
                  <a:rPr lang="en-US" altLang="zh-CN" sz="2800" baseline="-25000" dirty="0"/>
                  <a:t>2</a:t>
                </a:r>
                <a:r>
                  <a:rPr lang="en-US" altLang="zh-CN" sz="2800" dirty="0"/>
                  <a:t>O(g)</a:t>
                </a:r>
                <a:r>
                  <a:rPr lang="zh-CN" altLang="zh-CN" sz="2800" dirty="0"/>
                  <a:t>　</a:t>
                </a:r>
                <a:r>
                  <a:rPr lang="en-US" altLang="zh-CN" sz="2800" dirty="0"/>
                  <a:t>Δ</a:t>
                </a:r>
                <a:r>
                  <a:rPr lang="en-US" altLang="zh-CN" sz="2800" i="1" dirty="0"/>
                  <a:t>H</a:t>
                </a:r>
                <a:r>
                  <a:rPr lang="en-US" altLang="zh-CN" sz="2800" dirty="0"/>
                  <a:t>=-515 kJ·mol</a:t>
                </a:r>
                <a:r>
                  <a:rPr lang="en-US" altLang="zh-CN" sz="2800" baseline="30000" dirty="0"/>
                  <a:t>-1</a:t>
                </a:r>
                <a:endParaRPr lang="zh-CN" altLang="zh-CN" sz="2800" dirty="0"/>
              </a:p>
              <a:p>
                <a:pPr>
                  <a:lnSpc>
                    <a:spcPct val="150000"/>
                  </a:lnSpc>
                </a:pPr>
                <a:r>
                  <a:rPr lang="en-US" altLang="zh-CN" sz="2800" dirty="0"/>
                  <a:t>②C</a:t>
                </a:r>
                <a:r>
                  <a:rPr lang="en-US" altLang="zh-CN" sz="2800" baseline="-25000" dirty="0"/>
                  <a:t>3</a:t>
                </a:r>
                <a:r>
                  <a:rPr lang="en-US" altLang="zh-CN" sz="2800" dirty="0"/>
                  <a:t>H</a:t>
                </a:r>
                <a:r>
                  <a:rPr lang="en-US" altLang="zh-CN" sz="2800" baseline="-25000" dirty="0"/>
                  <a:t>6</a:t>
                </a:r>
                <a:r>
                  <a:rPr lang="en-US" altLang="zh-CN" sz="2800" dirty="0"/>
                  <a:t>(g)+O</a:t>
                </a:r>
                <a:r>
                  <a:rPr lang="en-US" altLang="zh-CN" sz="2800" baseline="-25000" dirty="0"/>
                  <a:t>2</a:t>
                </a:r>
                <a:r>
                  <a:rPr lang="en-US" altLang="zh-CN" sz="2800" dirty="0"/>
                  <a:t>(g) C</a:t>
                </a:r>
                <a:r>
                  <a:rPr lang="en-US" altLang="zh-CN" sz="2800" baseline="-25000" dirty="0"/>
                  <a:t>3</a:t>
                </a:r>
                <a:r>
                  <a:rPr lang="en-US" altLang="zh-CN" sz="2800" dirty="0"/>
                  <a:t>H</a:t>
                </a:r>
                <a:r>
                  <a:rPr lang="en-US" altLang="zh-CN" sz="2800" baseline="-25000" dirty="0"/>
                  <a:t>4</a:t>
                </a:r>
                <a:r>
                  <a:rPr lang="en-US" altLang="zh-CN" sz="2800" dirty="0"/>
                  <a:t>O(g)+H</a:t>
                </a:r>
                <a:r>
                  <a:rPr lang="en-US" altLang="zh-CN" sz="2800" baseline="-25000" dirty="0"/>
                  <a:t>2</a:t>
                </a:r>
                <a:r>
                  <a:rPr lang="en-US" altLang="zh-CN" sz="2800" dirty="0"/>
                  <a:t>O(g)</a:t>
                </a:r>
                <a:r>
                  <a:rPr lang="zh-CN" altLang="zh-CN" sz="2800" dirty="0"/>
                  <a:t>　</a:t>
                </a:r>
                <a:r>
                  <a:rPr lang="en-US" altLang="zh-CN" sz="2800" dirty="0"/>
                  <a:t>      Δ</a:t>
                </a:r>
                <a:r>
                  <a:rPr lang="en-US" altLang="zh-CN" sz="2800" i="1" dirty="0"/>
                  <a:t>H</a:t>
                </a:r>
                <a:r>
                  <a:rPr lang="en-US" altLang="zh-CN" sz="2800" dirty="0"/>
                  <a:t>=-353 kJ·mol</a:t>
                </a:r>
                <a:r>
                  <a:rPr lang="en-US" altLang="zh-CN" sz="2800" baseline="30000" dirty="0"/>
                  <a:t>-1</a:t>
                </a:r>
                <a:endParaRPr lang="zh-CN" altLang="zh-CN" sz="2800" dirty="0"/>
              </a:p>
              <a:p>
                <a:pPr>
                  <a:lnSpc>
                    <a:spcPct val="150000"/>
                  </a:lnSpc>
                </a:pPr>
                <a:r>
                  <a:rPr lang="zh-CN" altLang="zh-CN" sz="2800" dirty="0"/>
                  <a:t>两个反应在热力学上趋势均很大</a:t>
                </a:r>
                <a:r>
                  <a:rPr lang="en-US" altLang="zh-CN" sz="2800" dirty="0"/>
                  <a:t>,</a:t>
                </a:r>
                <a:r>
                  <a:rPr lang="zh-CN" altLang="zh-CN" sz="2800" dirty="0"/>
                  <a:t>其原因是</a:t>
                </a:r>
                <a:r>
                  <a:rPr lang="zh-CN" altLang="zh-CN" sz="2800" u="sng" dirty="0"/>
                  <a:t>　</a:t>
                </a:r>
                <a:r>
                  <a:rPr lang="en-US" altLang="zh-CN" sz="2800" u="sng" dirty="0"/>
                  <a:t>                                     </a:t>
                </a:r>
                <a:r>
                  <a:rPr lang="en-US" altLang="zh-CN" sz="2800" dirty="0"/>
                  <a:t>; </a:t>
                </a:r>
                <a:endParaRPr lang="zh-CN" altLang="zh-CN" sz="2800" dirty="0"/>
              </a:p>
            </p:txBody>
          </p:sp>
        </mc:Choice>
        <mc:Fallback xmlns="">
          <p:sp>
            <p:nvSpPr>
              <p:cNvPr id="9" name="矩形 8">
                <a:extLst>
                  <a:ext uri="{FF2B5EF4-FFF2-40B4-BE49-F238E27FC236}">
                    <a16:creationId xmlns:a16="http://schemas.microsoft.com/office/drawing/2014/main" xmlns:a14="http://schemas.microsoft.com/office/drawing/2010/main" xmlns="" id="{9BCFBCDB-577C-4C84-9BF9-814CC413FB39}"/>
                  </a:ext>
                </a:extLst>
              </p:cNvPr>
              <p:cNvSpPr>
                <a:spLocks noRot="1" noChangeAspect="1" noMove="1" noResize="1" noEditPoints="1" noAdjustHandles="1" noChangeArrowheads="1" noChangeShapeType="1" noTextEdit="1"/>
              </p:cNvSpPr>
              <p:nvPr/>
            </p:nvSpPr>
            <p:spPr>
              <a:xfrm>
                <a:off x="250487" y="734771"/>
                <a:ext cx="11723912" cy="5530553"/>
              </a:xfrm>
              <a:prstGeom prst="rect">
                <a:avLst/>
              </a:prstGeom>
              <a:blipFill rotWithShape="1">
                <a:blip r:embed="rId2"/>
                <a:stretch>
                  <a:fillRect l="-1040" b="-772"/>
                </a:stretch>
              </a:blipFill>
            </p:spPr>
            <p:txBody>
              <a:bodyPr/>
              <a:lstStyle/>
              <a:p>
                <a:r>
                  <a:rPr lang="zh-CN" altLang="en-US">
                    <a:noFill/>
                  </a:rPr>
                  <a:t> </a:t>
                </a:r>
              </a:p>
            </p:txBody>
          </p:sp>
        </mc:Fallback>
      </mc:AlternateContent>
      <p:sp>
        <p:nvSpPr>
          <p:cNvPr id="18" name="矩形 17">
            <a:extLst>
              <a:ext uri="{FF2B5EF4-FFF2-40B4-BE49-F238E27FC236}">
                <a16:creationId xmlns="" xmlns:a16="http://schemas.microsoft.com/office/drawing/2014/main" id="{A2A84C92-79A9-4D4B-B239-8E7F764F7A24}"/>
              </a:ext>
            </a:extLst>
          </p:cNvPr>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19" name="矩形 18">
            <a:extLst>
              <a:ext uri="{FF2B5EF4-FFF2-40B4-BE49-F238E27FC236}">
                <a16:creationId xmlns="" xmlns:a16="http://schemas.microsoft.com/office/drawing/2014/main" id="{11FDB6B2-A016-4A70-B131-BD696910996E}"/>
              </a:ext>
            </a:extLst>
          </p:cNvPr>
          <p:cNvSpPr/>
          <p:nvPr/>
        </p:nvSpPr>
        <p:spPr>
          <a:xfrm>
            <a:off x="718457" y="-1"/>
            <a:ext cx="3483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DA251C"/>
              </a:solidFill>
            </a:endParaRPr>
          </a:p>
        </p:txBody>
      </p:sp>
      <p:sp>
        <p:nvSpPr>
          <p:cNvPr id="20" name="矩形 19">
            <a:extLst>
              <a:ext uri="{FF2B5EF4-FFF2-40B4-BE49-F238E27FC236}">
                <a16:creationId xmlns="" xmlns:a16="http://schemas.microsoft.com/office/drawing/2014/main" id="{3A6C60BF-FD67-4859-A866-B3E2AFF0A966}"/>
              </a:ext>
            </a:extLst>
          </p:cNvPr>
          <p:cNvSpPr/>
          <p:nvPr/>
        </p:nvSpPr>
        <p:spPr>
          <a:xfrm>
            <a:off x="1066800" y="-2"/>
            <a:ext cx="9163050"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zh-CN" sz="2800" dirty="0">
                <a:solidFill>
                  <a:srgbClr val="DA251C"/>
                </a:solidFill>
              </a:rPr>
              <a:t>考向</a:t>
            </a:r>
            <a:r>
              <a:rPr lang="en-US" altLang="zh-CN" sz="2800" dirty="0">
                <a:solidFill>
                  <a:srgbClr val="DA251C"/>
                </a:solidFill>
              </a:rPr>
              <a:t>3 </a:t>
            </a:r>
            <a:r>
              <a:rPr lang="zh-CN" altLang="zh-CN" sz="2800" dirty="0">
                <a:solidFill>
                  <a:srgbClr val="DA251C"/>
                </a:solidFill>
              </a:rPr>
              <a:t>化学反应速率与化学平衡理论在工业生产中的应用</a:t>
            </a:r>
          </a:p>
        </p:txBody>
      </p:sp>
      <p:pic>
        <p:nvPicPr>
          <p:cNvPr id="7" name="图片 6">
            <a:extLst>
              <a:ext uri="{FF2B5EF4-FFF2-40B4-BE49-F238E27FC236}">
                <a16:creationId xmlns="" xmlns:a16="http://schemas.microsoft.com/office/drawing/2014/main" id="{E86F0365-D663-43C5-97D7-615F69EE0FEB}"/>
              </a:ext>
            </a:extLst>
          </p:cNvPr>
          <p:cNvPicPr/>
          <p:nvPr/>
        </p:nvPicPr>
        <p:blipFill>
          <a:blip r:embed="rId3"/>
          <a:stretch>
            <a:fillRect/>
          </a:stretch>
        </p:blipFill>
        <p:spPr>
          <a:xfrm>
            <a:off x="7214870" y="966470"/>
            <a:ext cx="347980" cy="347980"/>
          </a:xfrm>
          <a:prstGeom prst="rect">
            <a:avLst/>
          </a:prstGeom>
        </p:spPr>
      </p:pic>
      <p:pic>
        <p:nvPicPr>
          <p:cNvPr id="8" name="图片 7">
            <a:extLst>
              <a:ext uri="{FF2B5EF4-FFF2-40B4-BE49-F238E27FC236}">
                <a16:creationId xmlns="" xmlns:a16="http://schemas.microsoft.com/office/drawing/2014/main" id="{91EFA990-4D09-4475-BB45-9958D178D982}"/>
              </a:ext>
            </a:extLst>
          </p:cNvPr>
          <p:cNvPicPr/>
          <p:nvPr/>
        </p:nvPicPr>
        <p:blipFill>
          <a:blip r:embed="rId3"/>
          <a:stretch>
            <a:fillRect/>
          </a:stretch>
        </p:blipFill>
        <p:spPr>
          <a:xfrm>
            <a:off x="10167620" y="1633220"/>
            <a:ext cx="347980" cy="347980"/>
          </a:xfrm>
          <a:prstGeom prst="rect">
            <a:avLst/>
          </a:prstGeom>
        </p:spPr>
      </p:pic>
      <p:pic>
        <p:nvPicPr>
          <p:cNvPr id="11" name="图片 10">
            <a:extLst>
              <a:ext uri="{FF2B5EF4-FFF2-40B4-BE49-F238E27FC236}">
                <a16:creationId xmlns="" xmlns:a16="http://schemas.microsoft.com/office/drawing/2014/main" id="{D8589FBC-09AB-4B19-85DB-344AF2B4B988}"/>
              </a:ext>
            </a:extLst>
          </p:cNvPr>
          <p:cNvPicPr/>
          <p:nvPr/>
        </p:nvPicPr>
        <p:blipFill>
          <a:blip r:embed="rId4"/>
          <a:stretch>
            <a:fillRect/>
          </a:stretch>
        </p:blipFill>
        <p:spPr>
          <a:xfrm>
            <a:off x="4348162" y="4349583"/>
            <a:ext cx="623888" cy="354441"/>
          </a:xfrm>
          <a:prstGeom prst="rect">
            <a:avLst/>
          </a:prstGeom>
        </p:spPr>
      </p:pic>
      <p:pic>
        <p:nvPicPr>
          <p:cNvPr id="12" name="图片 11">
            <a:extLst>
              <a:ext uri="{FF2B5EF4-FFF2-40B4-BE49-F238E27FC236}">
                <a16:creationId xmlns="" xmlns:a16="http://schemas.microsoft.com/office/drawing/2014/main" id="{A2C1C188-A476-46D2-A7CD-9B8581ECAF6E}"/>
              </a:ext>
            </a:extLst>
          </p:cNvPr>
          <p:cNvPicPr/>
          <p:nvPr/>
        </p:nvPicPr>
        <p:blipFill>
          <a:blip r:embed="rId4"/>
          <a:stretch>
            <a:fillRect/>
          </a:stretch>
        </p:blipFill>
        <p:spPr>
          <a:xfrm>
            <a:off x="5726906" y="5111583"/>
            <a:ext cx="623888" cy="354441"/>
          </a:xfrm>
          <a:prstGeom prst="rect">
            <a:avLst/>
          </a:prstGeom>
        </p:spPr>
      </p:pic>
    </p:spTree>
    <p:extLst>
      <p:ext uri="{BB962C8B-B14F-4D97-AF65-F5344CB8AC3E}">
        <p14:creationId xmlns:p14="http://schemas.microsoft.com/office/powerpoint/2010/main" val="20937653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矩形 1"/>
              <p:cNvSpPr/>
              <p:nvPr/>
            </p:nvSpPr>
            <p:spPr>
              <a:xfrm>
                <a:off x="234043" y="766132"/>
                <a:ext cx="11723913" cy="5550174"/>
              </a:xfrm>
              <a:prstGeom prst="rect">
                <a:avLst/>
              </a:prstGeom>
            </p:spPr>
            <p:txBody>
              <a:bodyPr wrap="square">
                <a:spAutoFit/>
              </a:bodyPr>
              <a:lstStyle/>
              <a:p>
                <a:pPr>
                  <a:lnSpc>
                    <a:spcPct val="150000"/>
                  </a:lnSpc>
                </a:pPr>
                <a:r>
                  <a:rPr lang="zh-CN" altLang="zh-CN" sz="2800" b="1" dirty="0"/>
                  <a:t> </a:t>
                </a:r>
                <a:r>
                  <a:rPr lang="en-US" altLang="zh-CN" sz="2800" b="1" dirty="0"/>
                  <a:t>1.</a:t>
                </a:r>
                <a:r>
                  <a:rPr lang="zh-CN" altLang="zh-CN" sz="2800" b="1" dirty="0"/>
                  <a:t>定义</a:t>
                </a:r>
              </a:p>
              <a:p>
                <a:pPr>
                  <a:lnSpc>
                    <a:spcPct val="150000"/>
                  </a:lnSpc>
                </a:pPr>
                <a:r>
                  <a:rPr lang="zh-CN" altLang="zh-CN" sz="2800" dirty="0"/>
                  <a:t>化学反应速率是用来衡量化学反应进行快慢的物理量。</a:t>
                </a:r>
              </a:p>
              <a:p>
                <a:pPr>
                  <a:lnSpc>
                    <a:spcPct val="150000"/>
                  </a:lnSpc>
                </a:pPr>
                <a:r>
                  <a:rPr lang="en-US" altLang="zh-CN" sz="2800" b="1" dirty="0"/>
                  <a:t>2.</a:t>
                </a:r>
                <a:r>
                  <a:rPr lang="zh-CN" altLang="zh-CN" sz="2800" b="1" dirty="0"/>
                  <a:t>表示方法</a:t>
                </a:r>
              </a:p>
              <a:p>
                <a:pPr>
                  <a:lnSpc>
                    <a:spcPct val="150000"/>
                  </a:lnSpc>
                </a:pPr>
                <a:r>
                  <a:rPr lang="zh-CN" altLang="zh-CN" sz="2800" dirty="0"/>
                  <a:t>通常用单位时间内反应物浓度的减少量或生成物浓度的增加量来表示。数学表达式为</a:t>
                </a:r>
                <a:r>
                  <a:rPr lang="en-US" altLang="zh-CN" sz="2800" i="1" dirty="0"/>
                  <a:t>v</a:t>
                </a:r>
                <a:r>
                  <a:rPr lang="en-US" altLang="zh-CN" sz="2800" dirty="0"/>
                  <a:t>=</a:t>
                </a:r>
                <a14:m>
                  <m:oMath xmlns:m="http://schemas.openxmlformats.org/officeDocument/2006/math">
                    <m:f>
                      <m:fPr>
                        <m:ctrlPr>
                          <a:rPr lang="zh-CN" altLang="zh-CN" sz="2800" i="1">
                            <a:latin typeface="Cambria Math" panose="02040503050406030204" pitchFamily="18" charset="0"/>
                          </a:rPr>
                        </m:ctrlPr>
                      </m:fPr>
                      <m:num>
                        <m:r>
                          <a:rPr lang="en-US" altLang="zh-CN" sz="2800" b="0" i="1">
                            <a:latin typeface="Cambria Math" panose="02040503050406030204" pitchFamily="18" charset="0"/>
                          </a:rPr>
                          <m:t>𝛥</m:t>
                        </m:r>
                        <m:r>
                          <a:rPr lang="en-US" altLang="zh-CN" sz="2800" b="0" i="1">
                            <a:latin typeface="Cambria Math" panose="02040503050406030204" pitchFamily="18" charset="0"/>
                          </a:rPr>
                          <m:t>𝑐</m:t>
                        </m:r>
                      </m:num>
                      <m:den>
                        <m:r>
                          <a:rPr lang="en-US" altLang="zh-CN" sz="2800" b="0" i="1">
                            <a:latin typeface="Cambria Math" panose="02040503050406030204" pitchFamily="18" charset="0"/>
                          </a:rPr>
                          <m:t>𝛥</m:t>
                        </m:r>
                        <m:r>
                          <a:rPr lang="en-US" altLang="zh-CN" sz="2800" b="0" i="1">
                            <a:latin typeface="Cambria Math" panose="02040503050406030204" pitchFamily="18" charset="0"/>
                          </a:rPr>
                          <m:t>𝑡</m:t>
                        </m:r>
                      </m:den>
                    </m:f>
                  </m:oMath>
                </a14:m>
                <a:r>
                  <a:rPr lang="en-US" altLang="zh-CN" sz="2800" dirty="0"/>
                  <a:t>,</a:t>
                </a:r>
                <a:r>
                  <a:rPr lang="zh-CN" altLang="zh-CN" sz="2800" dirty="0"/>
                  <a:t>单位为 </a:t>
                </a:r>
                <a:r>
                  <a:rPr lang="en-US" altLang="zh-CN" sz="2800" dirty="0" err="1"/>
                  <a:t>mol</a:t>
                </a:r>
                <a:r>
                  <a:rPr lang="en-US" altLang="zh-CN" sz="2800" dirty="0"/>
                  <a:t>/(</a:t>
                </a:r>
                <a:r>
                  <a:rPr lang="en-US" altLang="zh-CN" sz="2800" dirty="0" err="1"/>
                  <a:t>L·min</a:t>
                </a:r>
                <a:r>
                  <a:rPr lang="en-US" altLang="zh-CN" sz="2800" dirty="0"/>
                  <a:t>)</a:t>
                </a:r>
                <a:r>
                  <a:rPr lang="zh-CN" altLang="zh-CN" sz="2800" dirty="0"/>
                  <a:t>、</a:t>
                </a:r>
                <a:r>
                  <a:rPr lang="en-US" altLang="zh-CN" sz="2800" dirty="0" err="1"/>
                  <a:t>mol</a:t>
                </a:r>
                <a:r>
                  <a:rPr lang="en-US" altLang="zh-CN" sz="2800" dirty="0"/>
                  <a:t>/(L·s)</a:t>
                </a:r>
                <a:r>
                  <a:rPr lang="zh-CN" altLang="zh-CN" sz="2800" dirty="0"/>
                  <a:t>或 </a:t>
                </a:r>
                <a:r>
                  <a:rPr lang="en-US" altLang="zh-CN" sz="2800" dirty="0" err="1"/>
                  <a:t>mol</a:t>
                </a:r>
                <a:r>
                  <a:rPr lang="en-US" altLang="zh-CN" sz="2800" dirty="0"/>
                  <a:t>/(</a:t>
                </a:r>
                <a:r>
                  <a:rPr lang="en-US" altLang="zh-CN" sz="2800" dirty="0" err="1"/>
                  <a:t>L·h</a:t>
                </a:r>
                <a:r>
                  <a:rPr lang="en-US" altLang="zh-CN" sz="2800" dirty="0"/>
                  <a:t>)</a:t>
                </a:r>
                <a:r>
                  <a:rPr lang="zh-CN" altLang="zh-CN" sz="2800" dirty="0"/>
                  <a:t>。</a:t>
                </a:r>
              </a:p>
              <a:p>
                <a:pPr>
                  <a:lnSpc>
                    <a:spcPct val="150000"/>
                  </a:lnSpc>
                </a:pPr>
                <a:r>
                  <a:rPr lang="en-US" altLang="zh-CN" sz="2800" b="1" dirty="0"/>
                  <a:t>3.</a:t>
                </a:r>
                <a:r>
                  <a:rPr lang="zh-CN" altLang="zh-CN" sz="2800" b="1" dirty="0"/>
                  <a:t>特点</a:t>
                </a:r>
              </a:p>
              <a:p>
                <a:pPr>
                  <a:lnSpc>
                    <a:spcPct val="150000"/>
                  </a:lnSpc>
                </a:pPr>
                <a:r>
                  <a:rPr lang="en-US" altLang="zh-CN" sz="2800" dirty="0"/>
                  <a:t>(1)</a:t>
                </a:r>
                <a:r>
                  <a:rPr lang="zh-CN" altLang="zh-CN" sz="2800" dirty="0"/>
                  <a:t>同一化学反应</a:t>
                </a:r>
                <a:r>
                  <a:rPr lang="en-US" altLang="zh-CN" sz="2800" dirty="0"/>
                  <a:t>,</a:t>
                </a:r>
                <a:r>
                  <a:rPr lang="zh-CN" altLang="zh-CN" sz="2800" dirty="0"/>
                  <a:t>在相同的反应时间内</a:t>
                </a:r>
                <a:r>
                  <a:rPr lang="en-US" altLang="zh-CN" sz="2800" dirty="0"/>
                  <a:t>,</a:t>
                </a:r>
                <a:r>
                  <a:rPr lang="zh-CN" altLang="zh-CN" sz="2800" dirty="0"/>
                  <a:t>用不同物质表示其反应速率</a:t>
                </a:r>
                <a:r>
                  <a:rPr lang="en-US" altLang="zh-CN" sz="2800" dirty="0"/>
                  <a:t>,</a:t>
                </a:r>
                <a:r>
                  <a:rPr lang="zh-CN" altLang="zh-CN" sz="2800" dirty="0"/>
                  <a:t>其数值可能不同</a:t>
                </a:r>
                <a:r>
                  <a:rPr lang="en-US" altLang="zh-CN" sz="2800" dirty="0"/>
                  <a:t>,</a:t>
                </a:r>
                <a:r>
                  <a:rPr lang="zh-CN" altLang="zh-CN" sz="2800" dirty="0"/>
                  <a:t>但这些数值所表示的意义相同。因此表示化学反应速率时</a:t>
                </a:r>
                <a:r>
                  <a:rPr lang="en-US" altLang="zh-CN" sz="2800" dirty="0"/>
                  <a:t>,</a:t>
                </a:r>
                <a:r>
                  <a:rPr lang="zh-CN" altLang="zh-CN" sz="2800" dirty="0"/>
                  <a:t>必须</a:t>
                </a:r>
              </a:p>
            </p:txBody>
          </p:sp>
        </mc:Choice>
        <mc:Fallback xmlns="">
          <p:sp>
            <p:nvSpPr>
              <p:cNvPr id="2" name="矩形 1"/>
              <p:cNvSpPr>
                <a:spLocks noRot="1" noChangeAspect="1" noMove="1" noResize="1" noEditPoints="1" noAdjustHandles="1" noChangeArrowheads="1" noChangeShapeType="1" noTextEdit="1"/>
              </p:cNvSpPr>
              <p:nvPr/>
            </p:nvSpPr>
            <p:spPr>
              <a:xfrm>
                <a:off x="234043" y="766132"/>
                <a:ext cx="11723913" cy="5550174"/>
              </a:xfrm>
              <a:prstGeom prst="rect">
                <a:avLst/>
              </a:prstGeom>
              <a:blipFill rotWithShape="1">
                <a:blip r:embed="rId2"/>
                <a:stretch>
                  <a:fillRect l="-1040" b="-549"/>
                </a:stretch>
              </a:blipFill>
            </p:spPr>
            <p:txBody>
              <a:bodyPr/>
              <a:lstStyle/>
              <a:p>
                <a:r>
                  <a:rPr lang="zh-CN" altLang="en-US">
                    <a:noFill/>
                  </a:rPr>
                  <a:t> </a:t>
                </a:r>
              </a:p>
            </p:txBody>
          </p:sp>
        </mc:Fallback>
      </mc:AlternateContent>
      <p:sp>
        <p:nvSpPr>
          <p:cNvPr id="6" name="矩形 5"/>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7" name="矩形 6"/>
          <p:cNvSpPr/>
          <p:nvPr/>
        </p:nvSpPr>
        <p:spPr>
          <a:xfrm>
            <a:off x="718457" y="-1"/>
            <a:ext cx="3483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DA251C"/>
              </a:solidFill>
            </a:endParaRPr>
          </a:p>
        </p:txBody>
      </p:sp>
      <p:sp>
        <p:nvSpPr>
          <p:cNvPr id="8" name="矩形 7"/>
          <p:cNvSpPr/>
          <p:nvPr/>
        </p:nvSpPr>
        <p:spPr>
          <a:xfrm>
            <a:off x="1066799" y="-2"/>
            <a:ext cx="4766841"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zh-CN" sz="2800" dirty="0">
                <a:solidFill>
                  <a:srgbClr val="DA251C"/>
                </a:solidFill>
              </a:rPr>
              <a:t>考点</a:t>
            </a:r>
            <a:r>
              <a:rPr lang="en-US" altLang="zh-CN" sz="2800" dirty="0">
                <a:solidFill>
                  <a:srgbClr val="DA251C"/>
                </a:solidFill>
              </a:rPr>
              <a:t>1</a:t>
            </a:r>
            <a:r>
              <a:rPr lang="zh-CN" altLang="zh-CN" sz="2800" dirty="0">
                <a:solidFill>
                  <a:srgbClr val="DA251C"/>
                </a:solidFill>
              </a:rPr>
              <a:t>　化学反应速率</a:t>
            </a:r>
            <a:r>
              <a:rPr lang="zh-CN" altLang="en-US" sz="2800" dirty="0">
                <a:solidFill>
                  <a:srgbClr val="DA251C"/>
                </a:solidFill>
              </a:rPr>
              <a:t>（重点）</a:t>
            </a:r>
            <a:endParaRPr lang="en-US" altLang="zh-CN" sz="2800" dirty="0">
              <a:solidFill>
                <a:srgbClr val="DA251C"/>
              </a:solidFill>
            </a:endParaRPr>
          </a:p>
        </p:txBody>
      </p:sp>
    </p:spTree>
    <p:extLst>
      <p:ext uri="{BB962C8B-B14F-4D97-AF65-F5344CB8AC3E}">
        <p14:creationId xmlns:p14="http://schemas.microsoft.com/office/powerpoint/2010/main" val="235516073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extLst>
              <a:ext uri="{FF2B5EF4-FFF2-40B4-BE49-F238E27FC236}">
                <a16:creationId xmlns="" xmlns:a16="http://schemas.microsoft.com/office/drawing/2014/main" id="{9BCFBCDB-577C-4C84-9BF9-814CC413FB39}"/>
              </a:ext>
            </a:extLst>
          </p:cNvPr>
          <p:cNvSpPr/>
          <p:nvPr/>
        </p:nvSpPr>
        <p:spPr>
          <a:xfrm>
            <a:off x="250487" y="353771"/>
            <a:ext cx="11723912" cy="10433625"/>
          </a:xfrm>
          <a:prstGeom prst="rect">
            <a:avLst/>
          </a:prstGeom>
        </p:spPr>
        <p:txBody>
          <a:bodyPr wrap="square">
            <a:spAutoFit/>
          </a:bodyPr>
          <a:lstStyle/>
          <a:p>
            <a:pPr>
              <a:lnSpc>
                <a:spcPct val="150000"/>
              </a:lnSpc>
            </a:pPr>
            <a:r>
              <a:rPr lang="zh-CN" altLang="zh-CN" sz="2800" dirty="0"/>
              <a:t>有利于提高丙烯腈平衡产率的反应条件是</a:t>
            </a:r>
            <a:r>
              <a:rPr lang="zh-CN" altLang="zh-CN" sz="2800" u="sng" dirty="0"/>
              <a:t>　　　　　　　　　　　</a:t>
            </a:r>
            <a:r>
              <a:rPr lang="en-US" altLang="zh-CN" sz="2800" dirty="0"/>
              <a:t>;</a:t>
            </a:r>
            <a:r>
              <a:rPr lang="zh-CN" altLang="zh-CN" sz="2800" dirty="0"/>
              <a:t>提高丙烯腈反应选择性的关键因素是</a:t>
            </a:r>
            <a:r>
              <a:rPr lang="zh-CN" altLang="zh-CN" sz="2800" u="sng" dirty="0"/>
              <a:t>　　　　</a:t>
            </a:r>
            <a:r>
              <a:rPr lang="zh-CN" altLang="zh-CN" sz="2800" dirty="0"/>
              <a:t>。</a:t>
            </a:r>
            <a:r>
              <a:rPr lang="en-US" altLang="zh-CN" sz="2800" dirty="0"/>
              <a:t> </a:t>
            </a:r>
          </a:p>
          <a:p>
            <a:pPr>
              <a:lnSpc>
                <a:spcPct val="150000"/>
              </a:lnSpc>
            </a:pPr>
            <a:r>
              <a:rPr lang="en-US" altLang="zh-CN" sz="2800" dirty="0"/>
              <a:t>(2)</a:t>
            </a:r>
            <a:r>
              <a:rPr lang="zh-CN" altLang="zh-CN" sz="2800" dirty="0"/>
              <a:t>图</a:t>
            </a:r>
            <a:r>
              <a:rPr lang="en-US" altLang="zh-CN" sz="2800" dirty="0"/>
              <a:t>(a)</a:t>
            </a:r>
            <a:r>
              <a:rPr lang="zh-CN" altLang="zh-CN" sz="2800" dirty="0"/>
              <a:t>为丙烯腈产率与反应温度的关系曲线</a:t>
            </a:r>
            <a:r>
              <a:rPr lang="en-US" altLang="zh-CN" sz="2800" dirty="0"/>
              <a:t>,</a:t>
            </a:r>
            <a:r>
              <a:rPr lang="zh-CN" altLang="zh-CN" sz="2800" dirty="0"/>
              <a:t>最高产率对应的温度为</a:t>
            </a:r>
            <a:r>
              <a:rPr lang="en-US" altLang="zh-CN" sz="2800" dirty="0"/>
              <a:t>460 ℃</a:t>
            </a:r>
            <a:r>
              <a:rPr lang="zh-CN" altLang="zh-CN" sz="2800" dirty="0"/>
              <a:t>。低于</a:t>
            </a:r>
            <a:r>
              <a:rPr lang="en-US" altLang="zh-CN" sz="2800" dirty="0"/>
              <a:t>460 ℃</a:t>
            </a:r>
            <a:r>
              <a:rPr lang="zh-CN" altLang="zh-CN" sz="2800" dirty="0"/>
              <a:t>时</a:t>
            </a:r>
            <a:r>
              <a:rPr lang="en-US" altLang="zh-CN" sz="2800" dirty="0"/>
              <a:t>,</a:t>
            </a:r>
            <a:r>
              <a:rPr lang="zh-CN" altLang="zh-CN" sz="2800" dirty="0"/>
              <a:t>丙烯腈的产率</a:t>
            </a:r>
            <a:r>
              <a:rPr lang="zh-CN" altLang="zh-CN" sz="2800" u="sng" dirty="0"/>
              <a:t>　　　</a:t>
            </a:r>
            <a:r>
              <a:rPr lang="en-US" altLang="zh-CN" sz="2800" dirty="0"/>
              <a:t>(</a:t>
            </a:r>
            <a:r>
              <a:rPr lang="zh-CN" altLang="zh-CN" sz="2800" dirty="0"/>
              <a:t>填</a:t>
            </a:r>
            <a:r>
              <a:rPr lang="en-US" altLang="zh-CN" sz="2800" dirty="0"/>
              <a:t>“</a:t>
            </a:r>
            <a:r>
              <a:rPr lang="zh-CN" altLang="zh-CN" sz="2800" dirty="0"/>
              <a:t>是</a:t>
            </a:r>
            <a:r>
              <a:rPr lang="en-US" altLang="zh-CN" sz="2800" dirty="0"/>
              <a:t>”</a:t>
            </a:r>
            <a:r>
              <a:rPr lang="zh-CN" altLang="zh-CN" sz="2800" dirty="0"/>
              <a:t>或</a:t>
            </a:r>
            <a:r>
              <a:rPr lang="en-US" altLang="zh-CN" sz="2800" dirty="0"/>
              <a:t>“</a:t>
            </a:r>
            <a:r>
              <a:rPr lang="zh-CN" altLang="zh-CN" sz="2800" dirty="0"/>
              <a:t>不是</a:t>
            </a:r>
            <a:r>
              <a:rPr lang="en-US" altLang="zh-CN" sz="2800" dirty="0"/>
              <a:t>”)</a:t>
            </a:r>
            <a:r>
              <a:rPr lang="zh-CN" altLang="zh-CN" sz="2800" dirty="0"/>
              <a:t>对应温度下的平衡产率</a:t>
            </a:r>
            <a:r>
              <a:rPr lang="en-US" altLang="zh-CN" sz="2800" dirty="0"/>
              <a:t>,</a:t>
            </a:r>
            <a:r>
              <a:rPr lang="zh-CN" altLang="zh-CN" sz="2800" dirty="0"/>
              <a:t>判断理由是</a:t>
            </a:r>
            <a:r>
              <a:rPr lang="zh-CN" altLang="zh-CN" sz="2800" u="sng" dirty="0"/>
              <a:t>　</a:t>
            </a:r>
            <a:r>
              <a:rPr lang="en-US" altLang="zh-CN" sz="2800" u="sng" dirty="0"/>
              <a:t> </a:t>
            </a:r>
            <a:r>
              <a:rPr lang="zh-CN" altLang="zh-CN" sz="2800" u="sng" dirty="0"/>
              <a:t>　</a:t>
            </a:r>
            <a:r>
              <a:rPr lang="en-US" altLang="zh-CN" sz="2800" dirty="0"/>
              <a:t>; </a:t>
            </a:r>
            <a:endParaRPr lang="zh-CN" altLang="zh-CN" sz="2800" dirty="0"/>
          </a:p>
          <a:p>
            <a:pPr>
              <a:lnSpc>
                <a:spcPct val="150000"/>
              </a:lnSpc>
            </a:pPr>
            <a:r>
              <a:rPr lang="zh-CN" altLang="zh-CN" sz="2800" dirty="0"/>
              <a:t>高于</a:t>
            </a:r>
            <a:r>
              <a:rPr lang="en-US" altLang="zh-CN" sz="2800" dirty="0"/>
              <a:t>460 ℃</a:t>
            </a:r>
            <a:r>
              <a:rPr lang="zh-CN" altLang="zh-CN" sz="2800" dirty="0"/>
              <a:t>时</a:t>
            </a:r>
            <a:r>
              <a:rPr lang="en-US" altLang="zh-CN" sz="2800" dirty="0"/>
              <a:t>,</a:t>
            </a:r>
            <a:r>
              <a:rPr lang="zh-CN" altLang="zh-CN" sz="2800" dirty="0"/>
              <a:t>丙烯腈产率降低的可能原因是</a:t>
            </a:r>
            <a:r>
              <a:rPr lang="zh-CN" altLang="zh-CN" sz="2800" u="sng" dirty="0"/>
              <a:t>　　　　　　　　　　　</a:t>
            </a:r>
            <a:r>
              <a:rPr lang="en-US" altLang="zh-CN" sz="2800" dirty="0"/>
              <a:t>(</a:t>
            </a:r>
            <a:r>
              <a:rPr lang="zh-CN" altLang="zh-CN" sz="2800" dirty="0"/>
              <a:t>双选</a:t>
            </a:r>
            <a:r>
              <a:rPr lang="en-US" altLang="zh-CN" sz="2800" dirty="0"/>
              <a:t>,</a:t>
            </a:r>
            <a:r>
              <a:rPr lang="zh-CN" altLang="zh-CN" sz="2800" dirty="0"/>
              <a:t>填标号</a:t>
            </a:r>
            <a:r>
              <a:rPr lang="en-US" altLang="zh-CN" sz="2800" dirty="0"/>
              <a:t>)</a:t>
            </a:r>
            <a:r>
              <a:rPr lang="zh-CN" altLang="zh-CN" sz="2800" dirty="0"/>
              <a:t>。</a:t>
            </a:r>
            <a:r>
              <a:rPr lang="en-US" altLang="zh-CN" sz="2800" dirty="0"/>
              <a:t> </a:t>
            </a:r>
            <a:r>
              <a:rPr lang="zh-CN" altLang="zh-CN" sz="2800" dirty="0"/>
              <a:t>　　　　　　 　　　　　　　　　　　　</a:t>
            </a:r>
          </a:p>
          <a:p>
            <a:pPr>
              <a:lnSpc>
                <a:spcPct val="150000"/>
              </a:lnSpc>
            </a:pPr>
            <a:r>
              <a:rPr lang="en-US" altLang="zh-CN" sz="2800" dirty="0"/>
              <a:t>A.</a:t>
            </a:r>
            <a:r>
              <a:rPr lang="zh-CN" altLang="zh-CN" sz="2800" dirty="0"/>
              <a:t>催化剂活性降低</a:t>
            </a:r>
            <a:r>
              <a:rPr lang="en-US" altLang="zh-CN" sz="2800" dirty="0"/>
              <a:t>	B.</a:t>
            </a:r>
            <a:r>
              <a:rPr lang="zh-CN" altLang="zh-CN" sz="2800" dirty="0"/>
              <a:t>平衡常数变大</a:t>
            </a:r>
          </a:p>
          <a:p>
            <a:pPr>
              <a:lnSpc>
                <a:spcPct val="150000"/>
              </a:lnSpc>
            </a:pPr>
            <a:r>
              <a:rPr lang="en-US" altLang="zh-CN" sz="2800" dirty="0"/>
              <a:t>C.</a:t>
            </a:r>
            <a:r>
              <a:rPr lang="zh-CN" altLang="zh-CN" sz="2800" dirty="0"/>
              <a:t>副反应增多</a:t>
            </a:r>
            <a:r>
              <a:rPr lang="en-US" altLang="zh-CN" sz="2800" dirty="0"/>
              <a:t>	          D.</a:t>
            </a:r>
            <a:r>
              <a:rPr lang="zh-CN" altLang="zh-CN" sz="2800" dirty="0"/>
              <a:t>反应活化能增大</a:t>
            </a:r>
          </a:p>
          <a:p>
            <a:pPr>
              <a:lnSpc>
                <a:spcPct val="150000"/>
              </a:lnSpc>
            </a:pPr>
            <a:endParaRPr lang="zh-CN" altLang="zh-CN" sz="2800" dirty="0"/>
          </a:p>
          <a:p>
            <a:pPr>
              <a:lnSpc>
                <a:spcPct val="150000"/>
              </a:lnSpc>
            </a:pPr>
            <a:r>
              <a:rPr lang="en-US" altLang="zh-CN" sz="2800" dirty="0"/>
              <a:t> </a:t>
            </a:r>
          </a:p>
          <a:p>
            <a:pPr>
              <a:lnSpc>
                <a:spcPct val="150000"/>
              </a:lnSpc>
            </a:pPr>
            <a:endParaRPr lang="en-US" altLang="zh-CN" sz="2800" dirty="0"/>
          </a:p>
          <a:p>
            <a:pPr>
              <a:lnSpc>
                <a:spcPct val="150000"/>
              </a:lnSpc>
            </a:pPr>
            <a:endParaRPr lang="en-US" altLang="zh-CN" sz="2800" dirty="0"/>
          </a:p>
          <a:p>
            <a:pPr>
              <a:lnSpc>
                <a:spcPct val="150000"/>
              </a:lnSpc>
            </a:pPr>
            <a:endParaRPr lang="en-US" altLang="zh-CN" sz="2800" dirty="0"/>
          </a:p>
          <a:p>
            <a:pPr>
              <a:lnSpc>
                <a:spcPct val="150000"/>
              </a:lnSpc>
            </a:pPr>
            <a:endParaRPr lang="en-US" altLang="zh-CN" sz="2800" dirty="0"/>
          </a:p>
          <a:p>
            <a:pPr>
              <a:lnSpc>
                <a:spcPct val="150000"/>
              </a:lnSpc>
            </a:pPr>
            <a:endParaRPr lang="zh-CN" altLang="zh-CN" sz="2800" dirty="0"/>
          </a:p>
        </p:txBody>
      </p:sp>
      <p:sp>
        <p:nvSpPr>
          <p:cNvPr id="13" name="矩形 12">
            <a:extLst>
              <a:ext uri="{FF2B5EF4-FFF2-40B4-BE49-F238E27FC236}">
                <a16:creationId xmlns="" xmlns:a16="http://schemas.microsoft.com/office/drawing/2014/main" id="{343B23BC-1E6B-41C6-90B8-1B5DB59B8F09}"/>
              </a:ext>
            </a:extLst>
          </p:cNvPr>
          <p:cNvSpPr/>
          <p:nvPr/>
        </p:nvSpPr>
        <p:spPr>
          <a:xfrm>
            <a:off x="8214360" y="0"/>
            <a:ext cx="299859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专题十六　化学反应速率与化学平衡</a:t>
            </a:r>
          </a:p>
        </p:txBody>
      </p:sp>
    </p:spTree>
    <p:extLst>
      <p:ext uri="{BB962C8B-B14F-4D97-AF65-F5344CB8AC3E}">
        <p14:creationId xmlns:p14="http://schemas.microsoft.com/office/powerpoint/2010/main" val="1053461870"/>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extLst>
              <a:ext uri="{FF2B5EF4-FFF2-40B4-BE49-F238E27FC236}">
                <a16:creationId xmlns="" xmlns:a16="http://schemas.microsoft.com/office/drawing/2014/main" id="{9BCFBCDB-577C-4C84-9BF9-814CC413FB39}"/>
              </a:ext>
            </a:extLst>
          </p:cNvPr>
          <p:cNvSpPr/>
          <p:nvPr/>
        </p:nvSpPr>
        <p:spPr>
          <a:xfrm>
            <a:off x="250487" y="296621"/>
            <a:ext cx="11723912" cy="5909310"/>
          </a:xfrm>
          <a:prstGeom prst="rect">
            <a:avLst/>
          </a:prstGeom>
        </p:spPr>
        <p:txBody>
          <a:bodyPr wrap="square">
            <a:spAutoFit/>
          </a:bodyPr>
          <a:lstStyle/>
          <a:p>
            <a:pPr>
              <a:lnSpc>
                <a:spcPct val="150000"/>
              </a:lnSpc>
            </a:pPr>
            <a:endParaRPr lang="en-US" altLang="zh-CN" sz="2800" dirty="0"/>
          </a:p>
          <a:p>
            <a:pPr>
              <a:lnSpc>
                <a:spcPct val="150000"/>
              </a:lnSpc>
            </a:pPr>
            <a:endParaRPr lang="en-US" altLang="zh-CN" sz="2800" dirty="0"/>
          </a:p>
          <a:p>
            <a:pPr>
              <a:lnSpc>
                <a:spcPct val="150000"/>
              </a:lnSpc>
            </a:pPr>
            <a:endParaRPr lang="en-US" altLang="zh-CN" sz="2800" dirty="0"/>
          </a:p>
          <a:p>
            <a:pPr>
              <a:lnSpc>
                <a:spcPct val="150000"/>
              </a:lnSpc>
            </a:pPr>
            <a:endParaRPr lang="en-US" altLang="zh-CN" sz="2800" dirty="0"/>
          </a:p>
          <a:p>
            <a:pPr>
              <a:lnSpc>
                <a:spcPct val="150000"/>
              </a:lnSpc>
            </a:pPr>
            <a:endParaRPr lang="en-US" altLang="zh-CN" sz="2800" dirty="0"/>
          </a:p>
          <a:p>
            <a:pPr>
              <a:lnSpc>
                <a:spcPct val="150000"/>
              </a:lnSpc>
            </a:pPr>
            <a:endParaRPr lang="en-US" altLang="zh-CN" sz="2800" dirty="0"/>
          </a:p>
          <a:p>
            <a:pPr>
              <a:lnSpc>
                <a:spcPct val="150000"/>
              </a:lnSpc>
            </a:pPr>
            <a:r>
              <a:rPr lang="en-US" altLang="zh-CN" sz="2800" dirty="0"/>
              <a:t>(3)</a:t>
            </a:r>
            <a:r>
              <a:rPr lang="zh-CN" altLang="zh-CN" sz="2800" dirty="0"/>
              <a:t>丙烯腈和丙烯醛的产率与</a:t>
            </a:r>
            <a:r>
              <a:rPr lang="en-US" altLang="zh-CN" sz="2800" i="1" dirty="0"/>
              <a:t>n</a:t>
            </a:r>
            <a:r>
              <a:rPr lang="en-US" altLang="zh-CN" sz="2800" dirty="0"/>
              <a:t>(</a:t>
            </a:r>
            <a:r>
              <a:rPr lang="zh-CN" altLang="zh-CN" sz="2800" dirty="0"/>
              <a:t>氨</a:t>
            </a:r>
            <a:r>
              <a:rPr lang="en-US" altLang="zh-CN" sz="2800" dirty="0"/>
              <a:t>)/</a:t>
            </a:r>
            <a:r>
              <a:rPr lang="en-US" altLang="zh-CN" sz="2800" i="1" dirty="0"/>
              <a:t>n</a:t>
            </a:r>
            <a:r>
              <a:rPr lang="en-US" altLang="zh-CN" sz="2800" dirty="0"/>
              <a:t>(</a:t>
            </a:r>
            <a:r>
              <a:rPr lang="zh-CN" altLang="zh-CN" sz="2800" dirty="0"/>
              <a:t>丙烯</a:t>
            </a:r>
            <a:r>
              <a:rPr lang="en-US" altLang="zh-CN" sz="2800" dirty="0"/>
              <a:t>)</a:t>
            </a:r>
            <a:r>
              <a:rPr lang="zh-CN" altLang="zh-CN" sz="2800" dirty="0"/>
              <a:t>的关系如图</a:t>
            </a:r>
            <a:r>
              <a:rPr lang="en-US" altLang="zh-CN" sz="2800" dirty="0"/>
              <a:t>(b)</a:t>
            </a:r>
            <a:r>
              <a:rPr lang="zh-CN" altLang="zh-CN" sz="2800" dirty="0"/>
              <a:t>所示。由图可知</a:t>
            </a:r>
            <a:r>
              <a:rPr lang="en-US" altLang="zh-CN" sz="2800" dirty="0"/>
              <a:t>,</a:t>
            </a:r>
            <a:r>
              <a:rPr lang="zh-CN" altLang="zh-CN" sz="2800" dirty="0"/>
              <a:t>最佳</a:t>
            </a:r>
            <a:r>
              <a:rPr lang="en-US" altLang="zh-CN" sz="2800" i="1" dirty="0"/>
              <a:t>n</a:t>
            </a:r>
            <a:r>
              <a:rPr lang="en-US" altLang="zh-CN" sz="2800" dirty="0"/>
              <a:t>(</a:t>
            </a:r>
            <a:r>
              <a:rPr lang="zh-CN" altLang="zh-CN" sz="2800" dirty="0"/>
              <a:t>氨</a:t>
            </a:r>
            <a:r>
              <a:rPr lang="en-US" altLang="zh-CN" sz="2800" dirty="0"/>
              <a:t>)/</a:t>
            </a:r>
            <a:r>
              <a:rPr lang="en-US" altLang="zh-CN" sz="2800" i="1" dirty="0"/>
              <a:t>n</a:t>
            </a:r>
            <a:r>
              <a:rPr lang="en-US" altLang="zh-CN" sz="2800" dirty="0"/>
              <a:t>(</a:t>
            </a:r>
            <a:r>
              <a:rPr lang="zh-CN" altLang="zh-CN" sz="2800" dirty="0"/>
              <a:t>丙烯</a:t>
            </a:r>
            <a:r>
              <a:rPr lang="en-US" altLang="zh-CN" sz="2800" dirty="0"/>
              <a:t>)</a:t>
            </a:r>
            <a:r>
              <a:rPr lang="zh-CN" altLang="zh-CN" sz="2800" dirty="0"/>
              <a:t>约为</a:t>
            </a:r>
            <a:r>
              <a:rPr lang="zh-CN" altLang="zh-CN" sz="2800" u="sng" dirty="0"/>
              <a:t>　</a:t>
            </a:r>
            <a:r>
              <a:rPr lang="en-US" altLang="zh-CN" sz="2800" dirty="0"/>
              <a:t>, </a:t>
            </a:r>
            <a:r>
              <a:rPr lang="zh-CN" altLang="zh-CN" sz="2800" dirty="0"/>
              <a:t>理由是</a:t>
            </a:r>
            <a:r>
              <a:rPr lang="en-US" altLang="zh-CN" sz="2800" u="sng" dirty="0"/>
              <a:t> </a:t>
            </a:r>
            <a:r>
              <a:rPr lang="zh-CN" altLang="zh-CN" sz="2800" u="sng" dirty="0"/>
              <a:t>　</a:t>
            </a:r>
            <a:r>
              <a:rPr lang="zh-CN" altLang="zh-CN" sz="2800" dirty="0"/>
              <a:t>。</a:t>
            </a:r>
            <a:r>
              <a:rPr lang="en-US" altLang="zh-CN" sz="2800" dirty="0"/>
              <a:t> </a:t>
            </a:r>
            <a:r>
              <a:rPr lang="zh-CN" altLang="zh-CN" sz="2800" dirty="0"/>
              <a:t>进料气氨、空气、丙烯的理论体积比约为</a:t>
            </a:r>
            <a:r>
              <a:rPr lang="zh-CN" altLang="zh-CN" sz="2800" u="sng" dirty="0"/>
              <a:t>　　　</a:t>
            </a:r>
            <a:r>
              <a:rPr lang="zh-CN" altLang="zh-CN" sz="2800" dirty="0"/>
              <a:t>。</a:t>
            </a:r>
          </a:p>
        </p:txBody>
      </p:sp>
      <p:sp>
        <p:nvSpPr>
          <p:cNvPr id="4" name="矩形 3">
            <a:extLst>
              <a:ext uri="{FF2B5EF4-FFF2-40B4-BE49-F238E27FC236}">
                <a16:creationId xmlns="" xmlns:a16="http://schemas.microsoft.com/office/drawing/2014/main" id="{6AD8DF3A-761E-43F5-AEAF-61840F276CE0}"/>
              </a:ext>
            </a:extLst>
          </p:cNvPr>
          <p:cNvSpPr/>
          <p:nvPr/>
        </p:nvSpPr>
        <p:spPr>
          <a:xfrm>
            <a:off x="8214360" y="0"/>
            <a:ext cx="299859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专题十六　化学反应速率与化学平衡</a:t>
            </a:r>
          </a:p>
        </p:txBody>
      </p:sp>
      <p:pic>
        <p:nvPicPr>
          <p:cNvPr id="5" name="2016zs全国2-27.jpg" descr="id:2147528217;FounderCES">
            <a:extLst>
              <a:ext uri="{FF2B5EF4-FFF2-40B4-BE49-F238E27FC236}">
                <a16:creationId xmlns="" xmlns:a16="http://schemas.microsoft.com/office/drawing/2014/main" id="{11C437ED-1FFA-479E-98B5-855721269D77}"/>
              </a:ext>
            </a:extLst>
          </p:cNvPr>
          <p:cNvPicPr/>
          <p:nvPr/>
        </p:nvPicPr>
        <p:blipFill>
          <a:blip r:embed="rId2"/>
          <a:stretch>
            <a:fillRect/>
          </a:stretch>
        </p:blipFill>
        <p:spPr>
          <a:xfrm>
            <a:off x="1000663" y="388056"/>
            <a:ext cx="7213697" cy="3452813"/>
          </a:xfrm>
          <a:prstGeom prst="rect">
            <a:avLst/>
          </a:prstGeom>
        </p:spPr>
      </p:pic>
    </p:spTree>
    <p:extLst>
      <p:ext uri="{BB962C8B-B14F-4D97-AF65-F5344CB8AC3E}">
        <p14:creationId xmlns:p14="http://schemas.microsoft.com/office/powerpoint/2010/main" val="2469894163"/>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 xmlns:a16="http://schemas.microsoft.com/office/drawing/2014/main" id="{D2EE71F0-CAEC-437B-9B0C-5D3529162EC2}"/>
              </a:ext>
            </a:extLst>
          </p:cNvPr>
          <p:cNvSpPr/>
          <p:nvPr/>
        </p:nvSpPr>
        <p:spPr>
          <a:xfrm>
            <a:off x="250487" y="354464"/>
            <a:ext cx="11723912" cy="523220"/>
          </a:xfrm>
          <a:prstGeom prst="rect">
            <a:avLst/>
          </a:prstGeom>
        </p:spPr>
        <p:txBody>
          <a:bodyPr wrap="square">
            <a:spAutoFit/>
          </a:bodyPr>
          <a:lstStyle/>
          <a:p>
            <a:r>
              <a:rPr lang="zh-CN" altLang="zh-CN" sz="2800" b="1" dirty="0">
                <a:solidFill>
                  <a:srgbClr val="DA251C"/>
                </a:solidFill>
                <a:cs typeface="Times New Roman"/>
              </a:rPr>
              <a:t>思维导引</a:t>
            </a:r>
          </a:p>
        </p:txBody>
      </p:sp>
      <p:pic>
        <p:nvPicPr>
          <p:cNvPr id="8" name="DYSJSRLC-24.jpg" descr="id:2147528231;FounderCES">
            <a:extLst>
              <a:ext uri="{FF2B5EF4-FFF2-40B4-BE49-F238E27FC236}">
                <a16:creationId xmlns="" xmlns:a16="http://schemas.microsoft.com/office/drawing/2014/main" id="{8EC77DDF-2312-4945-BB15-7EB6E66413F9}"/>
              </a:ext>
            </a:extLst>
          </p:cNvPr>
          <p:cNvPicPr/>
          <p:nvPr/>
        </p:nvPicPr>
        <p:blipFill>
          <a:blip r:embed="rId2"/>
          <a:stretch>
            <a:fillRect/>
          </a:stretch>
        </p:blipFill>
        <p:spPr>
          <a:xfrm>
            <a:off x="469581" y="1372870"/>
            <a:ext cx="10844967" cy="3732530"/>
          </a:xfrm>
          <a:prstGeom prst="rect">
            <a:avLst/>
          </a:prstGeom>
        </p:spPr>
      </p:pic>
      <p:sp>
        <p:nvSpPr>
          <p:cNvPr id="9" name="矩形 8">
            <a:extLst>
              <a:ext uri="{FF2B5EF4-FFF2-40B4-BE49-F238E27FC236}">
                <a16:creationId xmlns="" xmlns:a16="http://schemas.microsoft.com/office/drawing/2014/main" id="{15FE45E3-8313-4C33-A3AC-AB37BFEBE13C}"/>
              </a:ext>
            </a:extLst>
          </p:cNvPr>
          <p:cNvSpPr/>
          <p:nvPr/>
        </p:nvSpPr>
        <p:spPr>
          <a:xfrm>
            <a:off x="8214360" y="0"/>
            <a:ext cx="299859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专题十六　化学反应速率与化学平衡</a:t>
            </a:r>
          </a:p>
        </p:txBody>
      </p:sp>
    </p:spTree>
    <p:extLst>
      <p:ext uri="{BB962C8B-B14F-4D97-AF65-F5344CB8AC3E}">
        <p14:creationId xmlns:p14="http://schemas.microsoft.com/office/powerpoint/2010/main" val="1521238044"/>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extLst>
              <a:ext uri="{FF2B5EF4-FFF2-40B4-BE49-F238E27FC236}">
                <a16:creationId xmlns="" xmlns:a16="http://schemas.microsoft.com/office/drawing/2014/main" id="{9BCFBCDB-577C-4C84-9BF9-814CC413FB39}"/>
              </a:ext>
            </a:extLst>
          </p:cNvPr>
          <p:cNvSpPr/>
          <p:nvPr/>
        </p:nvSpPr>
        <p:spPr>
          <a:xfrm>
            <a:off x="250487" y="354464"/>
            <a:ext cx="11723912" cy="523220"/>
          </a:xfrm>
          <a:prstGeom prst="rect">
            <a:avLst/>
          </a:prstGeom>
        </p:spPr>
        <p:txBody>
          <a:bodyPr wrap="square">
            <a:spAutoFit/>
          </a:bodyPr>
          <a:lstStyle/>
          <a:p>
            <a:r>
              <a:rPr lang="zh-CN" altLang="zh-CN" sz="2800" dirty="0"/>
              <a:t>　</a:t>
            </a:r>
          </a:p>
        </p:txBody>
      </p:sp>
      <p:sp>
        <p:nvSpPr>
          <p:cNvPr id="5" name="矩形 4">
            <a:extLst>
              <a:ext uri="{FF2B5EF4-FFF2-40B4-BE49-F238E27FC236}">
                <a16:creationId xmlns="" xmlns:a16="http://schemas.microsoft.com/office/drawing/2014/main" id="{4AE8229A-93A3-403E-AF96-8D78149BF427}"/>
              </a:ext>
            </a:extLst>
          </p:cNvPr>
          <p:cNvSpPr/>
          <p:nvPr/>
        </p:nvSpPr>
        <p:spPr>
          <a:xfrm>
            <a:off x="250487" y="830317"/>
            <a:ext cx="11723912" cy="5909310"/>
          </a:xfrm>
          <a:prstGeom prst="rect">
            <a:avLst/>
          </a:prstGeom>
        </p:spPr>
        <p:txBody>
          <a:bodyPr wrap="square">
            <a:spAutoFit/>
          </a:bodyPr>
          <a:lstStyle/>
          <a:p>
            <a:pPr algn="dist">
              <a:lnSpc>
                <a:spcPct val="150000"/>
              </a:lnSpc>
            </a:pPr>
            <a:r>
              <a:rPr lang="zh-CN" altLang="zh-CN" sz="2800" b="1" dirty="0">
                <a:solidFill>
                  <a:srgbClr val="DA251C"/>
                </a:solidFill>
                <a:cs typeface="Times New Roman"/>
              </a:rPr>
              <a:t>解析</a:t>
            </a:r>
            <a:r>
              <a:rPr lang="en-US" altLang="zh-CN" sz="2800" b="1" dirty="0">
                <a:solidFill>
                  <a:srgbClr val="DA251C"/>
                </a:solidFill>
                <a:cs typeface="Times New Roman"/>
              </a:rPr>
              <a:t>  </a:t>
            </a:r>
            <a:r>
              <a:rPr lang="en-US" altLang="zh-CN" sz="2800" dirty="0"/>
              <a:t>(1)</a:t>
            </a:r>
            <a:r>
              <a:rPr lang="zh-CN" altLang="zh-CN" sz="2800" dirty="0"/>
              <a:t>因为两个反应均为放出热量较大的反应</a:t>
            </a:r>
            <a:r>
              <a:rPr lang="en-US" altLang="zh-CN" sz="2800" dirty="0"/>
              <a:t>,</a:t>
            </a:r>
            <a:r>
              <a:rPr lang="zh-CN" altLang="zh-CN" sz="2800" dirty="0"/>
              <a:t>产物的能量较低所以热力学趋势大</a:t>
            </a:r>
            <a:r>
              <a:rPr lang="en-US" altLang="zh-CN" sz="2800" dirty="0"/>
              <a:t>;</a:t>
            </a:r>
            <a:r>
              <a:rPr lang="zh-CN" altLang="zh-CN" sz="2800" dirty="0"/>
              <a:t>反应</a:t>
            </a:r>
            <a:r>
              <a:rPr lang="en-US" altLang="zh-CN" sz="2800" dirty="0"/>
              <a:t>①</a:t>
            </a:r>
            <a:r>
              <a:rPr lang="zh-CN" altLang="zh-CN" sz="2800" dirty="0"/>
              <a:t>为气体体积增大的放热反应</a:t>
            </a:r>
            <a:r>
              <a:rPr lang="en-US" altLang="zh-CN" sz="2800" dirty="0"/>
              <a:t>,</a:t>
            </a:r>
            <a:r>
              <a:rPr lang="zh-CN" altLang="zh-CN" sz="2800" dirty="0"/>
              <a:t>所以降低温度、降低压强有利于提高丙烯腈的平衡产率</a:t>
            </a:r>
            <a:r>
              <a:rPr lang="en-US" altLang="zh-CN" sz="2800" dirty="0"/>
              <a:t>;</a:t>
            </a:r>
            <a:r>
              <a:rPr lang="zh-CN" altLang="zh-CN" sz="2800" dirty="0"/>
              <a:t>提高丙烯腈反应选择性的关键因素是催化剂。</a:t>
            </a:r>
            <a:r>
              <a:rPr lang="en-US" altLang="zh-CN" sz="2800" dirty="0"/>
              <a:t>(2)</a:t>
            </a:r>
            <a:r>
              <a:rPr lang="zh-CN" altLang="zh-CN" sz="2800" dirty="0"/>
              <a:t>生成丙烯腈的反应为放热反应</a:t>
            </a:r>
            <a:r>
              <a:rPr lang="en-US" altLang="zh-CN" sz="2800" dirty="0"/>
              <a:t>,</a:t>
            </a:r>
            <a:r>
              <a:rPr lang="zh-CN" altLang="zh-CN" sz="2800" dirty="0"/>
              <a:t>故平衡转化率随温度升高而降低</a:t>
            </a:r>
            <a:r>
              <a:rPr lang="en-US" altLang="zh-CN" sz="2800" dirty="0"/>
              <a:t>,</a:t>
            </a:r>
            <a:r>
              <a:rPr lang="zh-CN" altLang="zh-CN" sz="2800" dirty="0"/>
              <a:t>反应的开始阶段</a:t>
            </a:r>
            <a:r>
              <a:rPr lang="en-US" altLang="zh-CN" sz="2800" dirty="0"/>
              <a:t>,</a:t>
            </a:r>
            <a:r>
              <a:rPr lang="zh-CN" altLang="zh-CN" sz="2800" dirty="0"/>
              <a:t>反应尚未达到平衡</a:t>
            </a:r>
            <a:r>
              <a:rPr lang="en-US" altLang="zh-CN" sz="2800" dirty="0"/>
              <a:t>,</a:t>
            </a:r>
            <a:r>
              <a:rPr lang="zh-CN" altLang="zh-CN" sz="2800" dirty="0"/>
              <a:t>低于</a:t>
            </a:r>
            <a:r>
              <a:rPr lang="en-US" altLang="zh-CN" sz="2800" dirty="0"/>
              <a:t>460 ℃</a:t>
            </a:r>
            <a:r>
              <a:rPr lang="zh-CN" altLang="zh-CN" sz="2800" dirty="0"/>
              <a:t>是建立化学平衡的过程</a:t>
            </a:r>
            <a:r>
              <a:rPr lang="en-US" altLang="zh-CN" sz="2800" dirty="0"/>
              <a:t>,</a:t>
            </a:r>
            <a:r>
              <a:rPr lang="zh-CN" altLang="zh-CN" sz="2800" dirty="0"/>
              <a:t>故温度低于</a:t>
            </a:r>
            <a:r>
              <a:rPr lang="en-US" altLang="zh-CN" sz="2800" dirty="0"/>
              <a:t>460 ℃</a:t>
            </a:r>
            <a:r>
              <a:rPr lang="zh-CN" altLang="zh-CN" sz="2800" dirty="0"/>
              <a:t>时</a:t>
            </a:r>
            <a:r>
              <a:rPr lang="en-US" altLang="zh-CN" sz="2800" dirty="0"/>
              <a:t>,</a:t>
            </a:r>
            <a:r>
              <a:rPr lang="zh-CN" altLang="zh-CN" sz="2800" dirty="0"/>
              <a:t>丙烯腈的产率不是对应温度下的平衡产率</a:t>
            </a:r>
            <a:r>
              <a:rPr lang="en-US" altLang="zh-CN" sz="2800" dirty="0"/>
              <a:t>;</a:t>
            </a:r>
            <a:r>
              <a:rPr lang="zh-CN" altLang="zh-CN" sz="2800" dirty="0"/>
              <a:t>高于</a:t>
            </a:r>
            <a:r>
              <a:rPr lang="en-US" altLang="zh-CN" sz="2800" dirty="0"/>
              <a:t>460 ℃</a:t>
            </a:r>
            <a:r>
              <a:rPr lang="zh-CN" altLang="zh-CN" sz="2800" dirty="0"/>
              <a:t>时</a:t>
            </a:r>
            <a:r>
              <a:rPr lang="en-US" altLang="zh-CN" sz="2800" dirty="0"/>
              <a:t>,</a:t>
            </a:r>
            <a:r>
              <a:rPr lang="zh-CN" altLang="zh-CN" sz="2800" dirty="0"/>
              <a:t>丙烯腈产率降低。温度过高</a:t>
            </a:r>
            <a:r>
              <a:rPr lang="en-US" altLang="zh-CN" sz="2800" dirty="0"/>
              <a:t>,</a:t>
            </a:r>
            <a:r>
              <a:rPr lang="zh-CN" altLang="zh-CN" sz="2800" dirty="0"/>
              <a:t>催化剂活性降低</a:t>
            </a:r>
            <a:r>
              <a:rPr lang="en-US" altLang="zh-CN" sz="2800" dirty="0"/>
              <a:t>,A</a:t>
            </a:r>
            <a:r>
              <a:rPr lang="zh-CN" altLang="zh-CN" sz="2800" dirty="0"/>
              <a:t>项正确</a:t>
            </a:r>
            <a:r>
              <a:rPr lang="en-US" altLang="zh-CN" sz="2800" dirty="0"/>
              <a:t>;</a:t>
            </a:r>
            <a:r>
              <a:rPr lang="zh-CN" altLang="zh-CN" sz="2800" dirty="0"/>
              <a:t>该反应为放热反应</a:t>
            </a:r>
            <a:r>
              <a:rPr lang="en-US" altLang="zh-CN" sz="2800" dirty="0"/>
              <a:t>,</a:t>
            </a:r>
            <a:r>
              <a:rPr lang="zh-CN" altLang="zh-CN" sz="2800" dirty="0"/>
              <a:t>升高温度</a:t>
            </a:r>
            <a:r>
              <a:rPr lang="en-US" altLang="zh-CN" sz="2800" dirty="0"/>
              <a:t>,</a:t>
            </a:r>
            <a:r>
              <a:rPr lang="zh-CN" altLang="zh-CN" sz="2800" dirty="0"/>
              <a:t>平衡常数减小</a:t>
            </a:r>
            <a:r>
              <a:rPr lang="en-US" altLang="zh-CN" sz="2800" dirty="0"/>
              <a:t>,B</a:t>
            </a:r>
            <a:r>
              <a:rPr lang="zh-CN" altLang="zh-CN" sz="2800" dirty="0"/>
              <a:t>项错误</a:t>
            </a:r>
            <a:r>
              <a:rPr lang="en-US" altLang="zh-CN" sz="2800" dirty="0"/>
              <a:t>;</a:t>
            </a:r>
            <a:r>
              <a:rPr lang="zh-CN" altLang="zh-CN" sz="2800" dirty="0"/>
              <a:t>副反应与生成丙烯腈的反应为竞争反应</a:t>
            </a:r>
            <a:r>
              <a:rPr lang="en-US" altLang="zh-CN" sz="2800" dirty="0"/>
              <a:t>,</a:t>
            </a:r>
            <a:r>
              <a:rPr lang="zh-CN" altLang="zh-CN" sz="2800" dirty="0"/>
              <a:t>故副反应增多</a:t>
            </a:r>
            <a:r>
              <a:rPr lang="en-US" altLang="zh-CN" sz="2800" dirty="0"/>
              <a:t>,</a:t>
            </a:r>
            <a:r>
              <a:rPr lang="zh-CN" altLang="zh-CN" sz="2800" dirty="0"/>
              <a:t>产率降低</a:t>
            </a:r>
            <a:r>
              <a:rPr lang="en-US" altLang="zh-CN" sz="2800" dirty="0"/>
              <a:t>,C</a:t>
            </a:r>
            <a:r>
              <a:rPr lang="zh-CN" altLang="zh-CN" sz="2800" dirty="0"/>
              <a:t>项正确</a:t>
            </a:r>
            <a:r>
              <a:rPr lang="en-US" altLang="zh-CN" sz="2800" dirty="0"/>
              <a:t>;</a:t>
            </a:r>
            <a:r>
              <a:rPr lang="zh-CN" altLang="zh-CN" sz="2800" dirty="0"/>
              <a:t>升高温度可以提高活化分子的百分数</a:t>
            </a:r>
            <a:r>
              <a:rPr lang="en-US" altLang="zh-CN" sz="2800" dirty="0"/>
              <a:t>,</a:t>
            </a:r>
            <a:r>
              <a:rPr lang="zh-CN" altLang="zh-CN" sz="2800" dirty="0"/>
              <a:t>但不能</a:t>
            </a:r>
            <a:endParaRPr lang="zh-CN" altLang="zh-CN" sz="2800" b="1" dirty="0"/>
          </a:p>
        </p:txBody>
      </p:sp>
      <p:sp>
        <p:nvSpPr>
          <p:cNvPr id="4" name="矩形 3">
            <a:extLst>
              <a:ext uri="{FF2B5EF4-FFF2-40B4-BE49-F238E27FC236}">
                <a16:creationId xmlns="" xmlns:a16="http://schemas.microsoft.com/office/drawing/2014/main" id="{C8C7862A-628C-41A6-B1F8-62994E18A18F}"/>
              </a:ext>
            </a:extLst>
          </p:cNvPr>
          <p:cNvSpPr/>
          <p:nvPr/>
        </p:nvSpPr>
        <p:spPr>
          <a:xfrm>
            <a:off x="8214360" y="0"/>
            <a:ext cx="299859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专题十六　化学反应速率与化学平衡</a:t>
            </a:r>
          </a:p>
        </p:txBody>
      </p:sp>
    </p:spTree>
    <p:extLst>
      <p:ext uri="{BB962C8B-B14F-4D97-AF65-F5344CB8AC3E}">
        <p14:creationId xmlns:p14="http://schemas.microsoft.com/office/powerpoint/2010/main" val="3436035304"/>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矩形 4">
                <a:extLst>
                  <a:ext uri="{FF2B5EF4-FFF2-40B4-BE49-F238E27FC236}">
                    <a16:creationId xmlns="" xmlns:a16="http://schemas.microsoft.com/office/drawing/2014/main" id="{4AE8229A-93A3-403E-AF96-8D78149BF427}"/>
                  </a:ext>
                </a:extLst>
              </p:cNvPr>
              <p:cNvSpPr/>
              <p:nvPr/>
            </p:nvSpPr>
            <p:spPr>
              <a:xfrm>
                <a:off x="250487" y="430267"/>
                <a:ext cx="11723912" cy="3510769"/>
              </a:xfrm>
              <a:prstGeom prst="rect">
                <a:avLst/>
              </a:prstGeom>
            </p:spPr>
            <p:txBody>
              <a:bodyPr wrap="square">
                <a:spAutoFit/>
              </a:bodyPr>
              <a:lstStyle/>
              <a:p>
                <a:pPr algn="dist">
                  <a:lnSpc>
                    <a:spcPct val="150000"/>
                  </a:lnSpc>
                </a:pPr>
                <a:r>
                  <a:rPr lang="zh-CN" altLang="zh-CN" sz="2800" dirty="0"/>
                  <a:t>改变反应所需的活化能</a:t>
                </a:r>
                <a:r>
                  <a:rPr lang="en-US" altLang="zh-CN" sz="2800" dirty="0"/>
                  <a:t>,D</a:t>
                </a:r>
                <a:r>
                  <a:rPr lang="zh-CN" altLang="zh-CN" sz="2800" dirty="0"/>
                  <a:t>项错误。</a:t>
                </a:r>
                <a:r>
                  <a:rPr lang="en-US" altLang="zh-CN" sz="2800" dirty="0"/>
                  <a:t>(3)</a:t>
                </a:r>
                <a:r>
                  <a:rPr lang="zh-CN" altLang="zh-CN" sz="2800" dirty="0"/>
                  <a:t>根据图像可知</a:t>
                </a:r>
                <a:r>
                  <a:rPr lang="en-US" altLang="zh-CN" sz="2800" dirty="0"/>
                  <a:t>,</a:t>
                </a:r>
                <a:r>
                  <a:rPr lang="zh-CN" altLang="zh-CN" sz="2800" dirty="0"/>
                  <a:t>当</a:t>
                </a:r>
                <a:r>
                  <a:rPr lang="en-US" altLang="zh-CN" sz="2800" i="1" dirty="0"/>
                  <a:t>n</a:t>
                </a:r>
                <a:r>
                  <a:rPr lang="en-US" altLang="zh-CN" sz="2800" dirty="0"/>
                  <a:t>(</a:t>
                </a:r>
                <a:r>
                  <a:rPr lang="zh-CN" altLang="zh-CN" sz="2800" dirty="0"/>
                  <a:t>氨</a:t>
                </a:r>
                <a:r>
                  <a:rPr lang="en-US" altLang="zh-CN" sz="2800" dirty="0"/>
                  <a:t>)/</a:t>
                </a:r>
                <a:r>
                  <a:rPr lang="en-US" altLang="zh-CN" sz="2800" i="1" dirty="0"/>
                  <a:t>n</a:t>
                </a:r>
                <a:r>
                  <a:rPr lang="en-US" altLang="zh-CN" sz="2800" dirty="0"/>
                  <a:t>(</a:t>
                </a:r>
                <a:r>
                  <a:rPr lang="zh-CN" altLang="zh-CN" sz="2800" dirty="0"/>
                  <a:t>丙烯</a:t>
                </a:r>
                <a:r>
                  <a:rPr lang="en-US" altLang="zh-CN" sz="2800" dirty="0"/>
                  <a:t>)</a:t>
                </a:r>
                <a:r>
                  <a:rPr lang="zh-CN" altLang="zh-CN" sz="2800" dirty="0"/>
                  <a:t>约为</a:t>
                </a:r>
                <a:r>
                  <a:rPr lang="en-US" altLang="zh-CN" sz="2800" dirty="0"/>
                  <a:t>1.0</a:t>
                </a:r>
                <a:r>
                  <a:rPr lang="zh-CN" altLang="zh-CN" sz="2800" dirty="0"/>
                  <a:t>时</a:t>
                </a:r>
                <a:r>
                  <a:rPr lang="en-US" altLang="zh-CN" sz="2800" dirty="0"/>
                  <a:t>,</a:t>
                </a:r>
                <a:r>
                  <a:rPr lang="zh-CN" altLang="zh-CN" sz="2800" dirty="0"/>
                  <a:t>该比例下丙烯腈产率最高</a:t>
                </a:r>
                <a:r>
                  <a:rPr lang="en-US" altLang="zh-CN" sz="2800" dirty="0"/>
                  <a:t>,</a:t>
                </a:r>
                <a:r>
                  <a:rPr lang="zh-CN" altLang="zh-CN" sz="2800" dirty="0"/>
                  <a:t>而副产物丙烯醛产率最低</a:t>
                </a:r>
                <a:r>
                  <a:rPr lang="en-US" altLang="zh-CN" sz="2800" dirty="0"/>
                  <a:t>;</a:t>
                </a:r>
                <a:r>
                  <a:rPr lang="zh-CN" altLang="zh-CN" sz="2800" dirty="0"/>
                  <a:t>根据化学反应</a:t>
                </a:r>
                <a:r>
                  <a:rPr lang="en-US" altLang="zh-CN" sz="2800" dirty="0"/>
                  <a:t>C</a:t>
                </a:r>
                <a:r>
                  <a:rPr lang="en-US" altLang="zh-CN" sz="2800" baseline="-25000" dirty="0"/>
                  <a:t>3</a:t>
                </a:r>
                <a:r>
                  <a:rPr lang="en-US" altLang="zh-CN" sz="2800" dirty="0"/>
                  <a:t>H</a:t>
                </a:r>
                <a:r>
                  <a:rPr lang="en-US" altLang="zh-CN" sz="2800" baseline="-25000" dirty="0"/>
                  <a:t>6</a:t>
                </a:r>
                <a:r>
                  <a:rPr lang="en-US" altLang="zh-CN" sz="2800" dirty="0"/>
                  <a:t>(g)+NH</a:t>
                </a:r>
                <a:r>
                  <a:rPr lang="en-US" altLang="zh-CN" sz="2800" baseline="-25000" dirty="0"/>
                  <a:t>3</a:t>
                </a:r>
                <a:r>
                  <a:rPr lang="en-US" altLang="zh-CN" sz="2800" dirty="0"/>
                  <a:t>(g)+ </a:t>
                </a:r>
                <a14:m>
                  <m:oMath xmlns:m="http://schemas.openxmlformats.org/officeDocument/2006/math">
                    <m:f>
                      <m:fPr>
                        <m:ctrlPr>
                          <a:rPr lang="zh-CN" altLang="zh-CN" sz="2800" i="1">
                            <a:latin typeface="Cambria Math" panose="02040503050406030204" pitchFamily="18" charset="0"/>
                          </a:rPr>
                        </m:ctrlPr>
                      </m:fPr>
                      <m:num>
                        <m:r>
                          <a:rPr lang="en-US" altLang="zh-CN" sz="2800">
                            <a:latin typeface="Cambria Math" panose="02040503050406030204" pitchFamily="18" charset="0"/>
                          </a:rPr>
                          <m:t>3</m:t>
                        </m:r>
                      </m:num>
                      <m:den>
                        <m:r>
                          <a:rPr lang="en-US" altLang="zh-CN" sz="2800">
                            <a:latin typeface="Cambria Math" panose="02040503050406030204" pitchFamily="18" charset="0"/>
                          </a:rPr>
                          <m:t>2</m:t>
                        </m:r>
                      </m:den>
                    </m:f>
                  </m:oMath>
                </a14:m>
                <a:r>
                  <a:rPr lang="en-US" altLang="zh-CN" sz="2800" dirty="0"/>
                  <a:t>O</a:t>
                </a:r>
                <a:r>
                  <a:rPr lang="en-US" altLang="zh-CN" sz="2800" baseline="-25000" dirty="0"/>
                  <a:t>2</a:t>
                </a:r>
                <a:r>
                  <a:rPr lang="en-US" altLang="zh-CN" sz="2800" dirty="0"/>
                  <a:t>(g)         C</a:t>
                </a:r>
                <a:r>
                  <a:rPr lang="en-US" altLang="zh-CN" sz="2800" baseline="-25000" dirty="0"/>
                  <a:t>3</a:t>
                </a:r>
                <a:r>
                  <a:rPr lang="en-US" altLang="zh-CN" sz="2800" dirty="0"/>
                  <a:t>H</a:t>
                </a:r>
                <a:r>
                  <a:rPr lang="en-US" altLang="zh-CN" sz="2800" baseline="-25000" dirty="0"/>
                  <a:t>3</a:t>
                </a:r>
                <a:r>
                  <a:rPr lang="en-US" altLang="zh-CN" sz="2800" dirty="0"/>
                  <a:t>N(g)+3H</a:t>
                </a:r>
                <a:r>
                  <a:rPr lang="en-US" altLang="zh-CN" sz="2800" baseline="-25000" dirty="0"/>
                  <a:t>2</a:t>
                </a:r>
                <a:r>
                  <a:rPr lang="en-US" altLang="zh-CN" sz="2800" dirty="0"/>
                  <a:t>O(g),</a:t>
                </a:r>
                <a:r>
                  <a:rPr lang="zh-CN" altLang="zh-CN" sz="2800" dirty="0"/>
                  <a:t>氨气、氧气、丙烯按 </a:t>
                </a:r>
                <a:r>
                  <a:rPr lang="en-US" altLang="zh-CN" sz="2800" dirty="0"/>
                  <a:t>1∶1.5∶1 </a:t>
                </a:r>
                <a:r>
                  <a:rPr lang="zh-CN" altLang="zh-CN" sz="2800" dirty="0"/>
                  <a:t>的体积比加入</a:t>
                </a:r>
                <a:r>
                  <a:rPr lang="en-US" altLang="zh-CN" sz="2800" dirty="0"/>
                  <a:t>,</a:t>
                </a:r>
                <a:r>
                  <a:rPr lang="zh-CN" altLang="zh-CN" sz="2800" dirty="0"/>
                  <a:t>反应达到最佳状态</a:t>
                </a:r>
                <a:r>
                  <a:rPr lang="en-US" altLang="zh-CN" sz="2800" dirty="0"/>
                  <a:t>,</a:t>
                </a:r>
                <a:r>
                  <a:rPr lang="zh-CN" altLang="zh-CN" sz="2800" dirty="0"/>
                  <a:t>而空气中氧气约占</a:t>
                </a:r>
                <a:r>
                  <a:rPr lang="en-US" altLang="zh-CN" sz="2800" dirty="0"/>
                  <a:t>20%,</a:t>
                </a:r>
                <a:r>
                  <a:rPr lang="zh-CN" altLang="zh-CN" sz="2800" dirty="0"/>
                  <a:t>所以进料气氨、空气、丙烯的理论体积比约为</a:t>
                </a:r>
                <a:r>
                  <a:rPr lang="en-US" altLang="zh-CN" sz="2800" dirty="0"/>
                  <a:t>1∶7.5∶1</a:t>
                </a:r>
                <a:r>
                  <a:rPr lang="zh-CN" altLang="zh-CN" sz="2800" dirty="0"/>
                  <a:t>。</a:t>
                </a:r>
                <a:endParaRPr lang="zh-CN" altLang="zh-CN" sz="2800" b="1" dirty="0"/>
              </a:p>
            </p:txBody>
          </p:sp>
        </mc:Choice>
        <mc:Fallback xmlns="">
          <p:sp>
            <p:nvSpPr>
              <p:cNvPr id="5" name="矩形 4">
                <a:extLst>
                  <a:ext uri="{FF2B5EF4-FFF2-40B4-BE49-F238E27FC236}">
                    <a16:creationId xmlns="" xmlns:a16="http://schemas.microsoft.com/office/drawing/2014/main" xmlns:a14="http://schemas.microsoft.com/office/drawing/2010/main" id="{4AE8229A-93A3-403E-AF96-8D78149BF427}"/>
                  </a:ext>
                </a:extLst>
              </p:cNvPr>
              <p:cNvSpPr>
                <a:spLocks noRot="1" noChangeAspect="1" noMove="1" noResize="1" noEditPoints="1" noAdjustHandles="1" noChangeArrowheads="1" noChangeShapeType="1" noTextEdit="1"/>
              </p:cNvSpPr>
              <p:nvPr/>
            </p:nvSpPr>
            <p:spPr>
              <a:xfrm>
                <a:off x="250487" y="430267"/>
                <a:ext cx="11723912" cy="3510769"/>
              </a:xfrm>
              <a:prstGeom prst="rect">
                <a:avLst/>
              </a:prstGeom>
              <a:blipFill rotWithShape="1">
                <a:blip r:embed="rId2"/>
                <a:stretch>
                  <a:fillRect l="-1040" r="-1092" b="-4174"/>
                </a:stretch>
              </a:blipFill>
            </p:spPr>
            <p:txBody>
              <a:bodyPr/>
              <a:lstStyle/>
              <a:p>
                <a:r>
                  <a:rPr lang="zh-CN" altLang="en-US">
                    <a:noFill/>
                  </a:rPr>
                  <a:t> </a:t>
                </a:r>
              </a:p>
            </p:txBody>
          </p:sp>
        </mc:Fallback>
      </mc:AlternateContent>
      <p:pic>
        <p:nvPicPr>
          <p:cNvPr id="6" name="图片 5">
            <a:extLst>
              <a:ext uri="{FF2B5EF4-FFF2-40B4-BE49-F238E27FC236}">
                <a16:creationId xmlns="" xmlns:a16="http://schemas.microsoft.com/office/drawing/2014/main" id="{24839DD2-BFCF-4A67-85D2-F97D46B3AC96}"/>
              </a:ext>
            </a:extLst>
          </p:cNvPr>
          <p:cNvPicPr/>
          <p:nvPr/>
        </p:nvPicPr>
        <p:blipFill>
          <a:blip r:embed="rId3"/>
          <a:stretch>
            <a:fillRect/>
          </a:stretch>
        </p:blipFill>
        <p:spPr>
          <a:xfrm>
            <a:off x="4765588" y="2148963"/>
            <a:ext cx="679580" cy="386080"/>
          </a:xfrm>
          <a:prstGeom prst="rect">
            <a:avLst/>
          </a:prstGeom>
        </p:spPr>
      </p:pic>
      <p:sp>
        <p:nvSpPr>
          <p:cNvPr id="7" name="矩形 6">
            <a:extLst>
              <a:ext uri="{FF2B5EF4-FFF2-40B4-BE49-F238E27FC236}">
                <a16:creationId xmlns="" xmlns:a16="http://schemas.microsoft.com/office/drawing/2014/main" id="{E1A66CD7-4222-4DB3-9955-57216ACD6501}"/>
              </a:ext>
            </a:extLst>
          </p:cNvPr>
          <p:cNvSpPr/>
          <p:nvPr/>
        </p:nvSpPr>
        <p:spPr>
          <a:xfrm>
            <a:off x="326687" y="4257801"/>
            <a:ext cx="11618570" cy="1950470"/>
          </a:xfrm>
          <a:prstGeom prst="rect">
            <a:avLst/>
          </a:prstGeom>
        </p:spPr>
        <p:txBody>
          <a:bodyPr wrap="square">
            <a:spAutoFit/>
          </a:bodyPr>
          <a:lstStyle/>
          <a:p>
            <a:pPr>
              <a:lnSpc>
                <a:spcPct val="150000"/>
              </a:lnSpc>
            </a:pPr>
            <a:r>
              <a:rPr lang="zh-CN" altLang="en-US" sz="2800" b="1" dirty="0">
                <a:solidFill>
                  <a:srgbClr val="DA251C"/>
                </a:solidFill>
                <a:cs typeface="Times New Roman"/>
              </a:rPr>
              <a:t>答案</a:t>
            </a:r>
            <a:r>
              <a:rPr lang="zh-CN" altLang="zh-CN" sz="2800" dirty="0"/>
              <a:t>　</a:t>
            </a:r>
            <a:r>
              <a:rPr lang="en-US" altLang="zh-CN" sz="2800" dirty="0"/>
              <a:t>(1)</a:t>
            </a:r>
            <a:r>
              <a:rPr lang="zh-CN" altLang="zh-CN" sz="2800" dirty="0"/>
              <a:t>两个反应均为放热量大的反应　降低温度、降低压强　催化剂　</a:t>
            </a:r>
            <a:r>
              <a:rPr lang="en-US" altLang="zh-CN" sz="2800" dirty="0"/>
              <a:t>(2)</a:t>
            </a:r>
            <a:r>
              <a:rPr lang="zh-CN" altLang="zh-CN" sz="2800" dirty="0"/>
              <a:t>不是　该反应为放热反应</a:t>
            </a:r>
            <a:r>
              <a:rPr lang="en-US" altLang="zh-CN" sz="2800" dirty="0"/>
              <a:t>,</a:t>
            </a:r>
            <a:r>
              <a:rPr lang="zh-CN" altLang="zh-CN" sz="2800" dirty="0"/>
              <a:t>平衡产率应随温度升高而降低　</a:t>
            </a:r>
            <a:r>
              <a:rPr lang="en-US" altLang="zh-CN" sz="2800" dirty="0"/>
              <a:t>AC</a:t>
            </a:r>
            <a:r>
              <a:rPr lang="zh-CN" altLang="zh-CN" sz="2800" dirty="0"/>
              <a:t>　</a:t>
            </a:r>
            <a:r>
              <a:rPr lang="en-US" altLang="zh-CN" sz="2800" dirty="0"/>
              <a:t>(3)1.0</a:t>
            </a:r>
            <a:r>
              <a:rPr lang="zh-CN" altLang="zh-CN" sz="2800" dirty="0"/>
              <a:t>　该比例下丙烯腈产率最高</a:t>
            </a:r>
            <a:r>
              <a:rPr lang="en-US" altLang="zh-CN" sz="2800" dirty="0"/>
              <a:t>,</a:t>
            </a:r>
            <a:r>
              <a:rPr lang="zh-CN" altLang="zh-CN" sz="2800" dirty="0"/>
              <a:t>而副产物丙烯醛产率最低　</a:t>
            </a:r>
            <a:r>
              <a:rPr lang="en-US" altLang="zh-CN" sz="2800" dirty="0"/>
              <a:t>1∶7.5∶1</a:t>
            </a:r>
            <a:endParaRPr lang="zh-CN" altLang="zh-CN" sz="2800" dirty="0"/>
          </a:p>
        </p:txBody>
      </p:sp>
      <p:sp>
        <p:nvSpPr>
          <p:cNvPr id="8" name="矩形 7">
            <a:extLst>
              <a:ext uri="{FF2B5EF4-FFF2-40B4-BE49-F238E27FC236}">
                <a16:creationId xmlns="" xmlns:a16="http://schemas.microsoft.com/office/drawing/2014/main" id="{23FC70E9-25C6-4FC9-8803-98533E152ABE}"/>
              </a:ext>
            </a:extLst>
          </p:cNvPr>
          <p:cNvSpPr/>
          <p:nvPr/>
        </p:nvSpPr>
        <p:spPr>
          <a:xfrm>
            <a:off x="8214360" y="0"/>
            <a:ext cx="299859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专题十六　化学反应速率与化学平衡</a:t>
            </a:r>
          </a:p>
        </p:txBody>
      </p:sp>
    </p:spTree>
    <p:extLst>
      <p:ext uri="{BB962C8B-B14F-4D97-AF65-F5344CB8AC3E}">
        <p14:creationId xmlns:p14="http://schemas.microsoft.com/office/powerpoint/2010/main" val="3144015065"/>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6721571" y="2254128"/>
            <a:ext cx="4801314" cy="499432"/>
          </a:xfrm>
          <a:prstGeom prst="rect">
            <a:avLst/>
          </a:prstGeom>
          <a:noFill/>
        </p:spPr>
        <p:txBody>
          <a:bodyPr wrap="none" rtlCol="0">
            <a:spAutoFit/>
          </a:bodyPr>
          <a:lstStyle/>
          <a:p>
            <a:pPr algn="ctr">
              <a:lnSpc>
                <a:spcPct val="150000"/>
              </a:lnSpc>
            </a:pPr>
            <a:r>
              <a:rPr lang="zh-CN" altLang="en-US" sz="2000" dirty="0">
                <a:solidFill>
                  <a:srgbClr val="DA251C"/>
                </a:solidFill>
              </a:rPr>
              <a:t>找新题，组好卷！智能筛选，一键成卷！</a:t>
            </a:r>
            <a:endParaRPr lang="en-US" altLang="zh-CN" sz="2000" dirty="0">
              <a:solidFill>
                <a:srgbClr val="DA251C"/>
              </a:solidFill>
            </a:endParaRPr>
          </a:p>
        </p:txBody>
      </p:sp>
      <p:pic>
        <p:nvPicPr>
          <p:cNvPr id="2" name="图片 1"/>
          <p:cNvPicPr>
            <a:picLocks noChangeAspect="1"/>
          </p:cNvPicPr>
          <p:nvPr/>
        </p:nvPicPr>
        <p:blipFill rotWithShape="1">
          <a:blip r:embed="rId2">
            <a:extLst>
              <a:ext uri="{28A0092B-C50C-407E-A947-70E740481C1C}">
                <a14:useLocalDpi xmlns:a14="http://schemas.microsoft.com/office/drawing/2010/main" val="0"/>
              </a:ext>
            </a:extLst>
          </a:blip>
          <a:srcRect r="40505"/>
          <a:stretch/>
        </p:blipFill>
        <p:spPr>
          <a:xfrm>
            <a:off x="8514840" y="1725644"/>
            <a:ext cx="1214777" cy="288998"/>
          </a:xfrm>
          <a:prstGeom prst="rect">
            <a:avLst/>
          </a:prstGeom>
        </p:spPr>
      </p:pic>
      <p:sp>
        <p:nvSpPr>
          <p:cNvPr id="8" name="文本框 7"/>
          <p:cNvSpPr txBox="1"/>
          <p:nvPr/>
        </p:nvSpPr>
        <p:spPr>
          <a:xfrm>
            <a:off x="6830575" y="2816547"/>
            <a:ext cx="4583306" cy="535531"/>
          </a:xfrm>
          <a:prstGeom prst="rect">
            <a:avLst/>
          </a:prstGeom>
          <a:noFill/>
        </p:spPr>
        <p:txBody>
          <a:bodyPr wrap="none" rtlCol="0">
            <a:spAutoFit/>
          </a:bodyPr>
          <a:lstStyle/>
          <a:p>
            <a:pPr algn="ctr">
              <a:lnSpc>
                <a:spcPct val="120000"/>
              </a:lnSpc>
            </a:pPr>
            <a:r>
              <a:rPr lang="zh-CN" altLang="zh-CN" sz="1200" dirty="0">
                <a:solidFill>
                  <a:schemeClr val="tx1">
                    <a:lumMod val="50000"/>
                    <a:lumOff val="50000"/>
                  </a:schemeClr>
                </a:solidFill>
                <a:latin typeface="+mn-ea"/>
              </a:rPr>
              <a:t>强区名校，新题好卷，每日更新</a:t>
            </a:r>
            <a:r>
              <a:rPr lang="zh-CN" altLang="en-US" sz="1200" dirty="0">
                <a:solidFill>
                  <a:schemeClr val="tx1">
                    <a:lumMod val="50000"/>
                    <a:lumOff val="50000"/>
                  </a:schemeClr>
                </a:solidFill>
                <a:latin typeface="+mn-ea"/>
              </a:rPr>
              <a:t>，</a:t>
            </a:r>
            <a:r>
              <a:rPr lang="zh-CN" altLang="zh-CN" sz="1200" dirty="0">
                <a:solidFill>
                  <a:schemeClr val="tx1">
                    <a:lumMod val="50000"/>
                    <a:lumOff val="50000"/>
                  </a:schemeClr>
                </a:solidFill>
                <a:latin typeface="+mn-ea"/>
              </a:rPr>
              <a:t>智能选题，模板体例，</a:t>
            </a:r>
            <a:r>
              <a:rPr lang="en-US" altLang="zh-CN" sz="1200" dirty="0">
                <a:solidFill>
                  <a:schemeClr val="tx1">
                    <a:lumMod val="50000"/>
                    <a:lumOff val="50000"/>
                  </a:schemeClr>
                </a:solidFill>
                <a:latin typeface="+mn-ea"/>
              </a:rPr>
              <a:t>3</a:t>
            </a:r>
            <a:r>
              <a:rPr lang="zh-CN" altLang="zh-CN" sz="1200" dirty="0">
                <a:solidFill>
                  <a:schemeClr val="tx1">
                    <a:lumMod val="50000"/>
                    <a:lumOff val="50000"/>
                  </a:schemeClr>
                </a:solidFill>
                <a:latin typeface="+mn-ea"/>
              </a:rPr>
              <a:t>步成卷</a:t>
            </a:r>
            <a:endParaRPr lang="en-US" altLang="zh-CN" sz="1200" dirty="0">
              <a:solidFill>
                <a:schemeClr val="tx1">
                  <a:lumMod val="50000"/>
                  <a:lumOff val="50000"/>
                </a:schemeClr>
              </a:solidFill>
              <a:latin typeface="+mn-ea"/>
            </a:endParaRPr>
          </a:p>
          <a:p>
            <a:pPr algn="ctr">
              <a:lnSpc>
                <a:spcPct val="120000"/>
              </a:lnSpc>
            </a:pPr>
            <a:r>
              <a:rPr lang="zh-CN" altLang="zh-CN" sz="1200" dirty="0">
                <a:solidFill>
                  <a:schemeClr val="tx1">
                    <a:lumMod val="50000"/>
                    <a:lumOff val="50000"/>
                  </a:schemeClr>
                </a:solidFill>
                <a:latin typeface="+mn-ea"/>
              </a:rPr>
              <a:t>自动查重，一键替换，</a:t>
            </a:r>
            <a:r>
              <a:rPr lang="zh-CN" altLang="en-US" sz="1200" dirty="0">
                <a:solidFill>
                  <a:schemeClr val="tx1">
                    <a:lumMod val="50000"/>
                    <a:lumOff val="50000"/>
                  </a:schemeClr>
                </a:solidFill>
                <a:latin typeface="+mn-ea"/>
              </a:rPr>
              <a:t>难度自定，天星原创题库，</a:t>
            </a:r>
            <a:r>
              <a:rPr lang="zh-CN" altLang="zh-CN" sz="1200" dirty="0">
                <a:solidFill>
                  <a:schemeClr val="tx1">
                    <a:lumMod val="50000"/>
                    <a:lumOff val="50000"/>
                  </a:schemeClr>
                </a:solidFill>
                <a:latin typeface="+mn-ea"/>
              </a:rPr>
              <a:t>好题随选随用</a:t>
            </a:r>
            <a:r>
              <a:rPr lang="en-US" altLang="zh-CN" sz="1200" dirty="0">
                <a:solidFill>
                  <a:schemeClr val="tx1">
                    <a:lumMod val="50000"/>
                    <a:lumOff val="50000"/>
                  </a:schemeClr>
                </a:solidFill>
                <a:latin typeface="+mn-ea"/>
              </a:rPr>
              <a:t>!</a:t>
            </a:r>
          </a:p>
        </p:txBody>
      </p:sp>
      <p:sp>
        <p:nvSpPr>
          <p:cNvPr id="9" name="矩形 8"/>
          <p:cNvSpPr/>
          <p:nvPr/>
        </p:nvSpPr>
        <p:spPr>
          <a:xfrm>
            <a:off x="8516934" y="4347700"/>
            <a:ext cx="1210588" cy="430374"/>
          </a:xfrm>
          <a:prstGeom prst="rect">
            <a:avLst/>
          </a:prstGeom>
        </p:spPr>
        <p:txBody>
          <a:bodyPr wrap="none">
            <a:spAutoFit/>
          </a:bodyPr>
          <a:lstStyle/>
          <a:p>
            <a:pPr algn="ctr">
              <a:lnSpc>
                <a:spcPct val="120000"/>
              </a:lnSpc>
            </a:pPr>
            <a:r>
              <a:rPr lang="zh-CN" altLang="en-US" sz="2000" dirty="0">
                <a:solidFill>
                  <a:schemeClr val="tx1">
                    <a:lumMod val="85000"/>
                    <a:lumOff val="15000"/>
                  </a:schemeClr>
                </a:solidFill>
                <a:latin typeface="+mn-ea"/>
              </a:rPr>
              <a:t>免费组卷</a:t>
            </a:r>
            <a:endParaRPr lang="zh-CN" altLang="zh-CN" sz="2000" dirty="0">
              <a:solidFill>
                <a:schemeClr val="tx1">
                  <a:lumMod val="85000"/>
                  <a:lumOff val="15000"/>
                </a:schemeClr>
              </a:solidFill>
              <a:latin typeface="+mn-ea"/>
            </a:endParaRPr>
          </a:p>
        </p:txBody>
      </p:sp>
      <p:cxnSp>
        <p:nvCxnSpPr>
          <p:cNvPr id="11" name="直接连接符 10"/>
          <p:cNvCxnSpPr/>
          <p:nvPr/>
        </p:nvCxnSpPr>
        <p:spPr>
          <a:xfrm>
            <a:off x="6096000" y="1251857"/>
            <a:ext cx="0" cy="435428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2" name="矩形 11">
            <a:hlinkClick r:id="rId3"/>
          </p:cNvPr>
          <p:cNvSpPr/>
          <p:nvPr/>
        </p:nvSpPr>
        <p:spPr>
          <a:xfrm>
            <a:off x="7924799" y="4833257"/>
            <a:ext cx="2394857" cy="478971"/>
          </a:xfrm>
          <a:prstGeom prst="rect">
            <a:avLst/>
          </a:prstGeom>
          <a:solidFill>
            <a:srgbClr val="DA251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bg1"/>
                </a:solidFill>
              </a:rPr>
              <a:t>www.wln100.com</a:t>
            </a:r>
            <a:endParaRPr lang="zh-CN" altLang="en-US" sz="2000" dirty="0">
              <a:solidFill>
                <a:schemeClr val="bg1"/>
              </a:solidFill>
            </a:endParaRPr>
          </a:p>
        </p:txBody>
      </p:sp>
      <p:sp>
        <p:nvSpPr>
          <p:cNvPr id="14" name="文本框 13"/>
          <p:cNvSpPr txBox="1"/>
          <p:nvPr/>
        </p:nvSpPr>
        <p:spPr>
          <a:xfrm>
            <a:off x="1474395" y="4313171"/>
            <a:ext cx="3448380" cy="553998"/>
          </a:xfrm>
          <a:prstGeom prst="rect">
            <a:avLst/>
          </a:prstGeom>
          <a:noFill/>
        </p:spPr>
        <p:txBody>
          <a:bodyPr wrap="none" rtlCol="0">
            <a:spAutoFit/>
          </a:bodyPr>
          <a:lstStyle/>
          <a:p>
            <a:pPr algn="ctr">
              <a:lnSpc>
                <a:spcPct val="150000"/>
              </a:lnSpc>
            </a:pPr>
            <a:r>
              <a:rPr lang="en-US" altLang="zh-CN" sz="2000" dirty="0">
                <a:solidFill>
                  <a:schemeClr val="tx1">
                    <a:lumMod val="85000"/>
                    <a:lumOff val="15000"/>
                  </a:schemeClr>
                </a:solidFill>
              </a:rPr>
              <a:t>2019《</a:t>
            </a:r>
            <a:r>
              <a:rPr lang="zh-CN" altLang="en-US" sz="2000" dirty="0">
                <a:solidFill>
                  <a:schemeClr val="tx1">
                    <a:lumMod val="85000"/>
                    <a:lumOff val="15000"/>
                  </a:schemeClr>
                </a:solidFill>
              </a:rPr>
              <a:t>高考帮</a:t>
            </a:r>
            <a:r>
              <a:rPr lang="en-US" altLang="zh-CN" sz="2000" dirty="0">
                <a:solidFill>
                  <a:schemeClr val="tx1">
                    <a:lumMod val="85000"/>
                    <a:lumOff val="15000"/>
                  </a:schemeClr>
                </a:solidFill>
              </a:rPr>
              <a:t>》</a:t>
            </a:r>
            <a:r>
              <a:rPr lang="zh-CN" altLang="en-US" sz="2000" dirty="0">
                <a:solidFill>
                  <a:schemeClr val="tx1">
                    <a:lumMod val="85000"/>
                    <a:lumOff val="15000"/>
                  </a:schemeClr>
                </a:solidFill>
              </a:rPr>
              <a:t>增值</a:t>
            </a:r>
            <a:r>
              <a:rPr lang="en-US" altLang="zh-CN" sz="2000" dirty="0">
                <a:solidFill>
                  <a:schemeClr val="tx1">
                    <a:lumMod val="85000"/>
                    <a:lumOff val="15000"/>
                  </a:schemeClr>
                </a:solidFill>
              </a:rPr>
              <a:t>PPT</a:t>
            </a:r>
            <a:r>
              <a:rPr lang="zh-CN" altLang="en-US" sz="2000" dirty="0">
                <a:solidFill>
                  <a:schemeClr val="tx1">
                    <a:lumMod val="85000"/>
                    <a:lumOff val="15000"/>
                  </a:schemeClr>
                </a:solidFill>
              </a:rPr>
              <a:t>课件</a:t>
            </a:r>
            <a:endParaRPr lang="en-US" altLang="zh-CN" sz="2000" dirty="0">
              <a:solidFill>
                <a:schemeClr val="tx1">
                  <a:lumMod val="85000"/>
                  <a:lumOff val="15000"/>
                </a:schemeClr>
              </a:solidFill>
            </a:endParaRPr>
          </a:p>
        </p:txBody>
      </p:sp>
      <p:sp>
        <p:nvSpPr>
          <p:cNvPr id="16" name="矩形 15">
            <a:hlinkClick r:id="rId4"/>
          </p:cNvPr>
          <p:cNvSpPr/>
          <p:nvPr/>
        </p:nvSpPr>
        <p:spPr>
          <a:xfrm>
            <a:off x="1902399" y="4833257"/>
            <a:ext cx="2385706" cy="478971"/>
          </a:xfrm>
          <a:prstGeom prst="rect">
            <a:avLst/>
          </a:prstGeom>
          <a:solidFill>
            <a:srgbClr val="DA251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rPr>
              <a:t>查看更多 </a:t>
            </a:r>
            <a:r>
              <a:rPr lang="en-US" altLang="zh-CN" sz="1400" dirty="0">
                <a:solidFill>
                  <a:schemeClr val="bg1"/>
                </a:solidFill>
              </a:rPr>
              <a:t>&gt;</a:t>
            </a:r>
            <a:endParaRPr lang="zh-CN" altLang="en-US" sz="1400" dirty="0">
              <a:solidFill>
                <a:schemeClr val="bg1"/>
              </a:solidFill>
            </a:endParaRPr>
          </a:p>
        </p:txBody>
      </p:sp>
      <p:pic>
        <p:nvPicPr>
          <p:cNvPr id="15" name="图片 14">
            <a:extLst>
              <a:ext uri="{FF2B5EF4-FFF2-40B4-BE49-F238E27FC236}">
                <a16:creationId xmlns="" xmlns:a16="http://schemas.microsoft.com/office/drawing/2014/main" id="{E47479A0-592C-4611-83DF-B92E6D26AF18}"/>
              </a:ext>
            </a:extLst>
          </p:cNvPr>
          <p:cNvPicPr>
            <a:picLocks noChangeAspect="1"/>
          </p:cNvPicPr>
          <p:nvPr/>
        </p:nvPicPr>
        <p:blipFill>
          <a:blip r:embed="rId5"/>
          <a:stretch>
            <a:fillRect/>
          </a:stretch>
        </p:blipFill>
        <p:spPr>
          <a:xfrm>
            <a:off x="2298257" y="1562111"/>
            <a:ext cx="1654790" cy="2382898"/>
          </a:xfrm>
          <a:prstGeom prst="rect">
            <a:avLst/>
          </a:prstGeom>
          <a:solidFill>
            <a:srgbClr val="C00000"/>
          </a:solidFill>
          <a:ln>
            <a:solidFill>
              <a:srgbClr val="DA251C"/>
            </a:solidFill>
          </a:ln>
        </p:spPr>
      </p:pic>
    </p:spTree>
    <p:extLst>
      <p:ext uri="{BB962C8B-B14F-4D97-AF65-F5344CB8AC3E}">
        <p14:creationId xmlns:p14="http://schemas.microsoft.com/office/powerpoint/2010/main" val="27497154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4043" y="519389"/>
            <a:ext cx="11723913" cy="2031325"/>
          </a:xfrm>
          <a:prstGeom prst="rect">
            <a:avLst/>
          </a:prstGeom>
        </p:spPr>
        <p:txBody>
          <a:bodyPr wrap="square">
            <a:spAutoFit/>
          </a:bodyPr>
          <a:lstStyle/>
          <a:p>
            <a:pPr>
              <a:lnSpc>
                <a:spcPct val="150000"/>
              </a:lnSpc>
            </a:pPr>
            <a:r>
              <a:rPr lang="zh-CN" altLang="zh-CN" sz="2800" dirty="0"/>
              <a:t>指明是用反应体系中的哪种物质作依据。</a:t>
            </a:r>
          </a:p>
          <a:p>
            <a:pPr>
              <a:lnSpc>
                <a:spcPct val="150000"/>
              </a:lnSpc>
            </a:pPr>
            <a:r>
              <a:rPr lang="en-US" altLang="zh-CN" sz="2800" dirty="0"/>
              <a:t>(2)</a:t>
            </a:r>
            <a:r>
              <a:rPr lang="zh-CN" altLang="zh-CN" sz="2800" dirty="0"/>
              <a:t>同一化学反应中</a:t>
            </a:r>
            <a:r>
              <a:rPr lang="en-US" altLang="zh-CN" sz="2800" dirty="0"/>
              <a:t>,</a:t>
            </a:r>
            <a:r>
              <a:rPr lang="zh-CN" altLang="zh-CN" sz="2800" dirty="0"/>
              <a:t>各物质表示的化学反应速率之比等于化学方程式中各物质的化学计量数之比</a:t>
            </a:r>
            <a:r>
              <a:rPr lang="en-US" altLang="zh-CN" sz="2800" dirty="0"/>
              <a:t>,</a:t>
            </a:r>
            <a:r>
              <a:rPr lang="zh-CN" altLang="zh-CN" sz="2800" dirty="0"/>
              <a:t>也等于各物质的浓度变化量之比。</a:t>
            </a:r>
          </a:p>
        </p:txBody>
      </p:sp>
      <p:sp>
        <p:nvSpPr>
          <p:cNvPr id="9" name="矩形 8">
            <a:extLst>
              <a:ext uri="{FF2B5EF4-FFF2-40B4-BE49-F238E27FC236}">
                <a16:creationId xmlns="" xmlns:a16="http://schemas.microsoft.com/office/drawing/2014/main" id="{1E73F455-D1E1-4C12-9F50-B7E0C11D56A4}"/>
              </a:ext>
            </a:extLst>
          </p:cNvPr>
          <p:cNvSpPr/>
          <p:nvPr/>
        </p:nvSpPr>
        <p:spPr>
          <a:xfrm>
            <a:off x="8214360" y="0"/>
            <a:ext cx="299859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专题十六　化学反应速率与化学平衡</a:t>
            </a:r>
          </a:p>
        </p:txBody>
      </p:sp>
    </p:spTree>
    <p:extLst>
      <p:ext uri="{BB962C8B-B14F-4D97-AF65-F5344CB8AC3E}">
        <p14:creationId xmlns:p14="http://schemas.microsoft.com/office/powerpoint/2010/main" val="6366837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a16="http://schemas.microsoft.com/office/drawing/2014/main" id="{0CBBB5F7-BD3B-47F1-AB26-800CE83102CF}"/>
              </a:ext>
            </a:extLst>
          </p:cNvPr>
          <p:cNvSpPr/>
          <p:nvPr/>
        </p:nvSpPr>
        <p:spPr>
          <a:xfrm>
            <a:off x="234043" y="827775"/>
            <a:ext cx="11723913" cy="3970318"/>
          </a:xfrm>
          <a:prstGeom prst="rect">
            <a:avLst/>
          </a:prstGeom>
        </p:spPr>
        <p:txBody>
          <a:bodyPr wrap="square">
            <a:spAutoFit/>
          </a:bodyPr>
          <a:lstStyle/>
          <a:p>
            <a:pPr>
              <a:lnSpc>
                <a:spcPct val="150000"/>
              </a:lnSpc>
            </a:pPr>
            <a:r>
              <a:rPr lang="en-US" altLang="zh-CN" sz="2800" dirty="0"/>
              <a:t>1.</a:t>
            </a:r>
            <a:r>
              <a:rPr lang="zh-CN" altLang="zh-CN" sz="2800" dirty="0"/>
              <a:t>化学反应速率通常是指在某一段时间内的平均反应速率</a:t>
            </a:r>
            <a:r>
              <a:rPr lang="en-US" altLang="zh-CN" sz="2800" dirty="0"/>
              <a:t>,</a:t>
            </a:r>
            <a:r>
              <a:rPr lang="zh-CN" altLang="zh-CN" sz="2800" dirty="0"/>
              <a:t>而不是某一时刻的瞬时反应速率。</a:t>
            </a:r>
          </a:p>
          <a:p>
            <a:pPr>
              <a:lnSpc>
                <a:spcPct val="150000"/>
              </a:lnSpc>
            </a:pPr>
            <a:r>
              <a:rPr lang="en-US" altLang="zh-CN" sz="2800" dirty="0"/>
              <a:t>2.Δ</a:t>
            </a:r>
            <a:r>
              <a:rPr lang="en-US" altLang="zh-CN" sz="2800" i="1" dirty="0"/>
              <a:t>c</a:t>
            </a:r>
            <a:r>
              <a:rPr lang="zh-CN" altLang="zh-CN" sz="2800" dirty="0"/>
              <a:t>是指反应过程中物质的消耗浓度或生成浓度</a:t>
            </a:r>
            <a:r>
              <a:rPr lang="en-US" altLang="zh-CN" sz="2800" dirty="0"/>
              <a:t>,</a:t>
            </a:r>
            <a:r>
              <a:rPr lang="zh-CN" altLang="zh-CN" sz="2800" dirty="0"/>
              <a:t>可根据反应方程式或比例计算。</a:t>
            </a:r>
          </a:p>
          <a:p>
            <a:pPr>
              <a:lnSpc>
                <a:spcPct val="150000"/>
              </a:lnSpc>
            </a:pPr>
            <a:r>
              <a:rPr lang="en-US" altLang="zh-CN" sz="2800" dirty="0"/>
              <a:t>3.</a:t>
            </a:r>
            <a:r>
              <a:rPr lang="zh-CN" altLang="zh-CN" sz="2800" dirty="0"/>
              <a:t>固体或纯液体</a:t>
            </a:r>
            <a:r>
              <a:rPr lang="en-US" altLang="zh-CN" sz="2800" dirty="0"/>
              <a:t>(</a:t>
            </a:r>
            <a:r>
              <a:rPr lang="zh-CN" altLang="zh-CN" sz="2800" dirty="0"/>
              <a:t>不是溶液</a:t>
            </a:r>
            <a:r>
              <a:rPr lang="en-US" altLang="zh-CN" sz="2800" dirty="0"/>
              <a:t>),</a:t>
            </a:r>
            <a:r>
              <a:rPr lang="zh-CN" altLang="zh-CN" sz="2800" dirty="0"/>
              <a:t>其浓度保持不变</a:t>
            </a:r>
            <a:r>
              <a:rPr lang="en-US" altLang="zh-CN" sz="2800" dirty="0"/>
              <a:t>(</a:t>
            </a:r>
            <a:r>
              <a:rPr lang="zh-CN" altLang="zh-CN" sz="2800" dirty="0"/>
              <a:t>可视为常数</a:t>
            </a:r>
            <a:r>
              <a:rPr lang="en-US" altLang="zh-CN" sz="2800" dirty="0"/>
              <a:t>),</a:t>
            </a:r>
            <a:r>
              <a:rPr lang="zh-CN" altLang="zh-CN" sz="2800" dirty="0"/>
              <a:t>因此不用固体或纯液体的浓度变化表示反应速率。</a:t>
            </a:r>
          </a:p>
        </p:txBody>
      </p:sp>
      <p:sp>
        <p:nvSpPr>
          <p:cNvPr id="10" name="矩形 9">
            <a:extLst>
              <a:ext uri="{FF2B5EF4-FFF2-40B4-BE49-F238E27FC236}">
                <a16:creationId xmlns="" xmlns:a16="http://schemas.microsoft.com/office/drawing/2014/main" id="{3E3C3C88-EE79-4912-A76A-10A703D5F2C7}"/>
              </a:ext>
            </a:extLst>
          </p:cNvPr>
          <p:cNvSpPr/>
          <p:nvPr/>
        </p:nvSpPr>
        <p:spPr>
          <a:xfrm>
            <a:off x="234043" y="219258"/>
            <a:ext cx="11682186" cy="661207"/>
          </a:xfrm>
          <a:prstGeom prst="rect">
            <a:avLst/>
          </a:prstGeom>
        </p:spPr>
        <p:txBody>
          <a:bodyPr wrap="square">
            <a:spAutoFit/>
          </a:bodyPr>
          <a:lstStyle/>
          <a:p>
            <a:pPr>
              <a:lnSpc>
                <a:spcPct val="150000"/>
              </a:lnSpc>
            </a:pPr>
            <a:r>
              <a:rPr lang="zh-CN" altLang="en-US"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特别提醒</a:t>
            </a:r>
            <a:endPar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5" name="矩形 4">
            <a:extLst>
              <a:ext uri="{FF2B5EF4-FFF2-40B4-BE49-F238E27FC236}">
                <a16:creationId xmlns="" xmlns:a16="http://schemas.microsoft.com/office/drawing/2014/main" id="{6BED5A3B-4BD8-4EE1-B8BB-B9124CF1DE57}"/>
              </a:ext>
            </a:extLst>
          </p:cNvPr>
          <p:cNvSpPr/>
          <p:nvPr/>
        </p:nvSpPr>
        <p:spPr>
          <a:xfrm>
            <a:off x="8214360" y="0"/>
            <a:ext cx="299859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专题十六　化学反应速率与化学平衡</a:t>
            </a:r>
          </a:p>
        </p:txBody>
      </p:sp>
    </p:spTree>
    <p:extLst>
      <p:ext uri="{BB962C8B-B14F-4D97-AF65-F5344CB8AC3E}">
        <p14:creationId xmlns:p14="http://schemas.microsoft.com/office/powerpoint/2010/main" val="15610624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7" name="矩形 6"/>
          <p:cNvSpPr/>
          <p:nvPr/>
        </p:nvSpPr>
        <p:spPr>
          <a:xfrm>
            <a:off x="718457" y="-1"/>
            <a:ext cx="3483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DA251C"/>
              </a:solidFill>
            </a:endParaRPr>
          </a:p>
        </p:txBody>
      </p:sp>
      <p:sp>
        <p:nvSpPr>
          <p:cNvPr id="8" name="矩形 7"/>
          <p:cNvSpPr/>
          <p:nvPr/>
        </p:nvSpPr>
        <p:spPr>
          <a:xfrm>
            <a:off x="1066800" y="-2"/>
            <a:ext cx="4211256"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zh-CN" sz="2800" dirty="0">
                <a:solidFill>
                  <a:srgbClr val="DA251C"/>
                </a:solidFill>
              </a:rPr>
              <a:t>考点</a:t>
            </a:r>
            <a:r>
              <a:rPr lang="en-US" altLang="zh-CN" sz="2800" dirty="0">
                <a:solidFill>
                  <a:srgbClr val="DA251C"/>
                </a:solidFill>
              </a:rPr>
              <a:t>2</a:t>
            </a:r>
            <a:r>
              <a:rPr lang="zh-CN" altLang="zh-CN" sz="2800" dirty="0">
                <a:solidFill>
                  <a:srgbClr val="DA251C"/>
                </a:solidFill>
              </a:rPr>
              <a:t>　化学平衡</a:t>
            </a:r>
            <a:r>
              <a:rPr lang="zh-CN" altLang="en-US" sz="2800" dirty="0">
                <a:solidFill>
                  <a:srgbClr val="DA251C"/>
                </a:solidFill>
              </a:rPr>
              <a:t>（重点）</a:t>
            </a:r>
            <a:endParaRPr lang="en-US" altLang="zh-CN" sz="2800" dirty="0">
              <a:solidFill>
                <a:srgbClr val="DA251C"/>
              </a:solidFill>
            </a:endParaRPr>
          </a:p>
        </p:txBody>
      </p:sp>
      <p:sp>
        <p:nvSpPr>
          <p:cNvPr id="2" name="矩形 1">
            <a:extLst>
              <a:ext uri="{FF2B5EF4-FFF2-40B4-BE49-F238E27FC236}">
                <a16:creationId xmlns="" xmlns:a16="http://schemas.microsoft.com/office/drawing/2014/main" id="{715E11A9-0CCF-4A7C-B797-40FC7481E028}"/>
              </a:ext>
            </a:extLst>
          </p:cNvPr>
          <p:cNvSpPr/>
          <p:nvPr/>
        </p:nvSpPr>
        <p:spPr>
          <a:xfrm>
            <a:off x="246296" y="739434"/>
            <a:ext cx="11727990" cy="3970318"/>
          </a:xfrm>
          <a:prstGeom prst="rect">
            <a:avLst/>
          </a:prstGeom>
        </p:spPr>
        <p:txBody>
          <a:bodyPr wrap="square">
            <a:spAutoFit/>
          </a:bodyPr>
          <a:lstStyle/>
          <a:p>
            <a:pPr>
              <a:lnSpc>
                <a:spcPct val="150000"/>
              </a:lnSpc>
            </a:pPr>
            <a:r>
              <a:rPr lang="zh-CN" altLang="zh-CN" sz="2800" b="1" dirty="0"/>
              <a:t> </a:t>
            </a:r>
            <a:r>
              <a:rPr lang="en-US" altLang="zh-CN" sz="2800" b="1" dirty="0"/>
              <a:t>1.</a:t>
            </a:r>
            <a:r>
              <a:rPr lang="zh-CN" altLang="zh-CN" sz="2800" b="1" dirty="0"/>
              <a:t>可逆反应</a:t>
            </a:r>
          </a:p>
          <a:p>
            <a:pPr>
              <a:lnSpc>
                <a:spcPct val="150000"/>
              </a:lnSpc>
            </a:pPr>
            <a:r>
              <a:rPr lang="zh-CN" altLang="zh-CN" sz="2800" dirty="0"/>
              <a:t>在相同条件下</a:t>
            </a:r>
            <a:r>
              <a:rPr lang="en-US" altLang="zh-CN" sz="2800" dirty="0"/>
              <a:t>,</a:t>
            </a:r>
            <a:r>
              <a:rPr lang="zh-CN" altLang="zh-CN" sz="2800" dirty="0"/>
              <a:t>既能向正反应方向进行</a:t>
            </a:r>
            <a:r>
              <a:rPr lang="en-US" altLang="zh-CN" sz="2800" dirty="0"/>
              <a:t>,</a:t>
            </a:r>
            <a:r>
              <a:rPr lang="zh-CN" altLang="zh-CN" sz="2800" dirty="0"/>
              <a:t>同时又能向逆反应方向进行的化学反应</a:t>
            </a:r>
            <a:r>
              <a:rPr lang="en-US" altLang="zh-CN" sz="2800" dirty="0"/>
              <a:t>,</a:t>
            </a:r>
            <a:r>
              <a:rPr lang="zh-CN" altLang="zh-CN" sz="2800" dirty="0"/>
              <a:t>称为可逆反应。在可逆反应中使用</a:t>
            </a:r>
            <a:r>
              <a:rPr lang="en-US" altLang="zh-CN" sz="2800" dirty="0"/>
              <a:t>“         ”</a:t>
            </a:r>
            <a:r>
              <a:rPr lang="zh-CN" altLang="zh-CN" sz="2800" dirty="0"/>
              <a:t>。</a:t>
            </a:r>
          </a:p>
          <a:p>
            <a:pPr>
              <a:lnSpc>
                <a:spcPct val="150000"/>
              </a:lnSpc>
            </a:pPr>
            <a:r>
              <a:rPr lang="zh-CN" altLang="zh-CN" sz="2800" dirty="0"/>
              <a:t>可逆反应必须是同一条件下既能向正反应方向进行又能向逆反应方向进行的反应</a:t>
            </a:r>
            <a:r>
              <a:rPr lang="en-US" altLang="zh-CN" sz="2800" dirty="0"/>
              <a:t>,</a:t>
            </a:r>
            <a:r>
              <a:rPr lang="zh-CN" altLang="zh-CN" sz="2800" dirty="0"/>
              <a:t>对于在不同反应条件下进行的反应物、生成物正好相反的反应则不能认为是可逆反应。</a:t>
            </a:r>
          </a:p>
        </p:txBody>
      </p:sp>
      <p:pic>
        <p:nvPicPr>
          <p:cNvPr id="9" name="图片 8">
            <a:extLst>
              <a:ext uri="{FF2B5EF4-FFF2-40B4-BE49-F238E27FC236}">
                <a16:creationId xmlns="" xmlns:a16="http://schemas.microsoft.com/office/drawing/2014/main" id="{D780A0EB-A469-4A2D-81C7-1055E341B67E}"/>
              </a:ext>
            </a:extLst>
          </p:cNvPr>
          <p:cNvPicPr/>
          <p:nvPr/>
        </p:nvPicPr>
        <p:blipFill>
          <a:blip r:embed="rId2"/>
          <a:stretch>
            <a:fillRect/>
          </a:stretch>
        </p:blipFill>
        <p:spPr>
          <a:xfrm>
            <a:off x="6697662" y="2278197"/>
            <a:ext cx="563017" cy="319859"/>
          </a:xfrm>
          <a:prstGeom prst="rect">
            <a:avLst/>
          </a:prstGeom>
        </p:spPr>
      </p:pic>
    </p:spTree>
    <p:extLst>
      <p:ext uri="{BB962C8B-B14F-4D97-AF65-F5344CB8AC3E}">
        <p14:creationId xmlns:p14="http://schemas.microsoft.com/office/powerpoint/2010/main" val="30258120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a16="http://schemas.microsoft.com/office/drawing/2014/main" id="{0CBBB5F7-BD3B-47F1-AB26-800CE83102CF}"/>
              </a:ext>
            </a:extLst>
          </p:cNvPr>
          <p:cNvSpPr/>
          <p:nvPr/>
        </p:nvSpPr>
        <p:spPr>
          <a:xfrm>
            <a:off x="234043" y="827775"/>
            <a:ext cx="11723913" cy="4616648"/>
          </a:xfrm>
          <a:prstGeom prst="rect">
            <a:avLst/>
          </a:prstGeom>
        </p:spPr>
        <p:txBody>
          <a:bodyPr wrap="square">
            <a:spAutoFit/>
          </a:bodyPr>
          <a:lstStyle/>
          <a:p>
            <a:pPr algn="ctr">
              <a:lnSpc>
                <a:spcPct val="150000"/>
              </a:lnSpc>
            </a:pPr>
            <a:r>
              <a:rPr lang="zh-CN" altLang="zh-CN" sz="2800" b="1" dirty="0"/>
              <a:t>可逆反应的特点</a:t>
            </a:r>
          </a:p>
          <a:p>
            <a:pPr>
              <a:lnSpc>
                <a:spcPct val="150000"/>
              </a:lnSpc>
            </a:pPr>
            <a:r>
              <a:rPr lang="en-US" altLang="zh-CN" sz="2800" dirty="0"/>
              <a:t>1.</a:t>
            </a:r>
            <a:r>
              <a:rPr lang="zh-CN" altLang="zh-CN" sz="2800" dirty="0"/>
              <a:t>正反应和逆反应发生的条件相同。</a:t>
            </a:r>
          </a:p>
          <a:p>
            <a:pPr>
              <a:lnSpc>
                <a:spcPct val="150000"/>
              </a:lnSpc>
            </a:pPr>
            <a:r>
              <a:rPr lang="en-US" altLang="zh-CN" sz="2800" dirty="0"/>
              <a:t>2.</a:t>
            </a:r>
            <a:r>
              <a:rPr lang="zh-CN" altLang="zh-CN" sz="2800" dirty="0"/>
              <a:t>在可逆反应体系中</a:t>
            </a:r>
            <a:r>
              <a:rPr lang="en-US" altLang="zh-CN" sz="2800" dirty="0"/>
              <a:t>,</a:t>
            </a:r>
            <a:r>
              <a:rPr lang="zh-CN" altLang="zh-CN" sz="2800" dirty="0"/>
              <a:t>反应不能进行彻底</a:t>
            </a:r>
            <a:r>
              <a:rPr lang="en-US" altLang="zh-CN" sz="2800" dirty="0"/>
              <a:t>,</a:t>
            </a:r>
            <a:r>
              <a:rPr lang="zh-CN" altLang="zh-CN" sz="2800" dirty="0"/>
              <a:t>与化学反应有关的各种物质同时存在</a:t>
            </a:r>
            <a:r>
              <a:rPr lang="en-US" altLang="zh-CN" sz="2800" dirty="0"/>
              <a:t>,</a:t>
            </a:r>
            <a:r>
              <a:rPr lang="zh-CN" altLang="zh-CN" sz="2800" dirty="0"/>
              <a:t>即反应物不能全部转化为生成物</a:t>
            </a:r>
            <a:r>
              <a:rPr lang="en-US" altLang="zh-CN" sz="2800" dirty="0"/>
              <a:t>,</a:t>
            </a:r>
            <a:r>
              <a:rPr lang="zh-CN" altLang="zh-CN" sz="2800" dirty="0"/>
              <a:t>生成物也不能全部转化为反应物。</a:t>
            </a:r>
          </a:p>
          <a:p>
            <a:pPr>
              <a:lnSpc>
                <a:spcPct val="150000"/>
              </a:lnSpc>
            </a:pPr>
            <a:r>
              <a:rPr lang="en-US" altLang="zh-CN" sz="2800" dirty="0"/>
              <a:t>3.</a:t>
            </a:r>
            <a:r>
              <a:rPr lang="zh-CN" altLang="zh-CN" sz="2800" dirty="0"/>
              <a:t>能量转化可逆。若正反应是吸</a:t>
            </a:r>
            <a:r>
              <a:rPr lang="en-US" altLang="zh-CN" sz="2800" dirty="0"/>
              <a:t>(</a:t>
            </a:r>
            <a:r>
              <a:rPr lang="zh-CN" altLang="zh-CN" sz="2800" dirty="0"/>
              <a:t>或放</a:t>
            </a:r>
            <a:r>
              <a:rPr lang="en-US" altLang="zh-CN" sz="2800" dirty="0"/>
              <a:t>)</a:t>
            </a:r>
            <a:r>
              <a:rPr lang="zh-CN" altLang="zh-CN" sz="2800" dirty="0"/>
              <a:t>热反应 </a:t>
            </a:r>
            <a:r>
              <a:rPr lang="en-US" altLang="zh-CN" sz="2800" dirty="0"/>
              <a:t>,</a:t>
            </a:r>
            <a:r>
              <a:rPr lang="zh-CN" altLang="zh-CN" sz="2800" dirty="0"/>
              <a:t>则逆反应是放</a:t>
            </a:r>
            <a:r>
              <a:rPr lang="en-US" altLang="zh-CN" sz="2800" dirty="0"/>
              <a:t>(</a:t>
            </a:r>
            <a:r>
              <a:rPr lang="zh-CN" altLang="zh-CN" sz="2800" dirty="0"/>
              <a:t>或吸</a:t>
            </a:r>
            <a:r>
              <a:rPr lang="en-US" altLang="zh-CN" sz="2800" dirty="0"/>
              <a:t>)</a:t>
            </a:r>
            <a:r>
              <a:rPr lang="zh-CN" altLang="zh-CN" sz="2800" dirty="0"/>
              <a:t>热反应。</a:t>
            </a:r>
          </a:p>
          <a:p>
            <a:pPr>
              <a:lnSpc>
                <a:spcPct val="150000"/>
              </a:lnSpc>
            </a:pPr>
            <a:r>
              <a:rPr lang="en-US" altLang="zh-CN" sz="2800" dirty="0"/>
              <a:t>4.</a:t>
            </a:r>
            <a:r>
              <a:rPr lang="zh-CN" altLang="zh-CN" sz="2800" dirty="0"/>
              <a:t>对于可逆反应</a:t>
            </a:r>
            <a:r>
              <a:rPr lang="en-US" altLang="zh-CN" sz="2800" dirty="0"/>
              <a:t>,</a:t>
            </a:r>
            <a:r>
              <a:rPr lang="zh-CN" altLang="zh-CN" sz="2800" dirty="0"/>
              <a:t>可以通过改变反应条件</a:t>
            </a:r>
            <a:r>
              <a:rPr lang="en-US" altLang="zh-CN" sz="2800" dirty="0"/>
              <a:t>,</a:t>
            </a:r>
            <a:r>
              <a:rPr lang="zh-CN" altLang="zh-CN" sz="2800" dirty="0"/>
              <a:t>使之向着人们需要的反应方向最大限度地进行。</a:t>
            </a:r>
          </a:p>
        </p:txBody>
      </p:sp>
      <p:sp>
        <p:nvSpPr>
          <p:cNvPr id="10" name="矩形 9">
            <a:extLst>
              <a:ext uri="{FF2B5EF4-FFF2-40B4-BE49-F238E27FC236}">
                <a16:creationId xmlns="" xmlns:a16="http://schemas.microsoft.com/office/drawing/2014/main" id="{3E3C3C88-EE79-4912-A76A-10A703D5F2C7}"/>
              </a:ext>
            </a:extLst>
          </p:cNvPr>
          <p:cNvSpPr/>
          <p:nvPr/>
        </p:nvSpPr>
        <p:spPr>
          <a:xfrm>
            <a:off x="234043" y="219258"/>
            <a:ext cx="11682186" cy="661207"/>
          </a:xfrm>
          <a:prstGeom prst="rect">
            <a:avLst/>
          </a:prstGeom>
        </p:spPr>
        <p:txBody>
          <a:bodyPr wrap="square">
            <a:spAutoFit/>
          </a:bodyPr>
          <a:lstStyle/>
          <a:p>
            <a:pPr>
              <a:lnSpc>
                <a:spcPct val="150000"/>
              </a:lnSpc>
            </a:pPr>
            <a:r>
              <a:rPr lang="zh-CN" altLang="en-US"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规律总结</a:t>
            </a:r>
            <a:endParaRPr lang="en-US" altLang="zh-CN"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 name="矩形 3">
            <a:extLst>
              <a:ext uri="{FF2B5EF4-FFF2-40B4-BE49-F238E27FC236}">
                <a16:creationId xmlns="" xmlns:a16="http://schemas.microsoft.com/office/drawing/2014/main" id="{5EED4F65-545A-48B6-881B-7DDE565CDA6C}"/>
              </a:ext>
            </a:extLst>
          </p:cNvPr>
          <p:cNvSpPr/>
          <p:nvPr/>
        </p:nvSpPr>
        <p:spPr>
          <a:xfrm>
            <a:off x="8214360" y="0"/>
            <a:ext cx="299859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专题十六　化学反应速率与化学平衡</a:t>
            </a:r>
          </a:p>
        </p:txBody>
      </p:sp>
    </p:spTree>
    <p:extLst>
      <p:ext uri="{BB962C8B-B14F-4D97-AF65-F5344CB8AC3E}">
        <p14:creationId xmlns:p14="http://schemas.microsoft.com/office/powerpoint/2010/main" val="30440088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a16="http://schemas.microsoft.com/office/drawing/2014/main" id="{0CBBB5F7-BD3B-47F1-AB26-800CE83102CF}"/>
              </a:ext>
            </a:extLst>
          </p:cNvPr>
          <p:cNvSpPr/>
          <p:nvPr/>
        </p:nvSpPr>
        <p:spPr>
          <a:xfrm>
            <a:off x="106721" y="313667"/>
            <a:ext cx="11723913" cy="2677656"/>
          </a:xfrm>
          <a:prstGeom prst="rect">
            <a:avLst/>
          </a:prstGeom>
        </p:spPr>
        <p:txBody>
          <a:bodyPr wrap="square">
            <a:spAutoFit/>
          </a:bodyPr>
          <a:lstStyle/>
          <a:p>
            <a:pPr>
              <a:lnSpc>
                <a:spcPct val="150000"/>
              </a:lnSpc>
            </a:pPr>
            <a:r>
              <a:rPr lang="en-US" altLang="zh-CN" sz="2800" b="1" dirty="0"/>
              <a:t>2.</a:t>
            </a:r>
            <a:r>
              <a:rPr lang="zh-CN" altLang="zh-CN" sz="2800" b="1" dirty="0"/>
              <a:t>化学平衡状态</a:t>
            </a:r>
          </a:p>
          <a:p>
            <a:pPr>
              <a:lnSpc>
                <a:spcPct val="150000"/>
              </a:lnSpc>
            </a:pPr>
            <a:r>
              <a:rPr lang="zh-CN" altLang="zh-CN" sz="2800" dirty="0"/>
              <a:t>一定条件下的可逆反应</a:t>
            </a:r>
            <a:r>
              <a:rPr lang="en-US" altLang="zh-CN" sz="2800" dirty="0"/>
              <a:t>,</a:t>
            </a:r>
            <a:r>
              <a:rPr lang="zh-CN" altLang="zh-CN" sz="2800" dirty="0"/>
              <a:t>当反应进行到一定程度时</a:t>
            </a:r>
            <a:r>
              <a:rPr lang="en-US" altLang="zh-CN" sz="2800" dirty="0"/>
              <a:t>,</a:t>
            </a:r>
            <a:r>
              <a:rPr lang="zh-CN" altLang="zh-CN" sz="2800" dirty="0"/>
              <a:t>正反应速率和逆反应速率相等</a:t>
            </a:r>
            <a:r>
              <a:rPr lang="en-US" altLang="zh-CN" sz="2800" dirty="0"/>
              <a:t>,</a:t>
            </a:r>
            <a:r>
              <a:rPr lang="zh-CN" altLang="zh-CN" sz="2800" dirty="0"/>
              <a:t>反应物的浓度和生成物的浓度不再改变</a:t>
            </a:r>
            <a:r>
              <a:rPr lang="en-US" altLang="zh-CN" sz="2800" dirty="0"/>
              <a:t>,</a:t>
            </a:r>
            <a:r>
              <a:rPr lang="zh-CN" altLang="zh-CN" sz="2800" dirty="0"/>
              <a:t>我们称之为</a:t>
            </a:r>
            <a:r>
              <a:rPr lang="en-US" altLang="zh-CN" sz="2800" dirty="0"/>
              <a:t>“</a:t>
            </a:r>
            <a:r>
              <a:rPr lang="zh-CN" altLang="zh-CN" sz="2800" dirty="0"/>
              <a:t>化学平衡状态</a:t>
            </a:r>
            <a:r>
              <a:rPr lang="en-US" altLang="zh-CN" sz="2800" dirty="0"/>
              <a:t>”,</a:t>
            </a:r>
            <a:r>
              <a:rPr lang="zh-CN" altLang="zh-CN" sz="2800" dirty="0"/>
              <a:t>简称化学平衡。</a:t>
            </a:r>
          </a:p>
        </p:txBody>
      </p:sp>
      <p:sp>
        <p:nvSpPr>
          <p:cNvPr id="5" name="矩形 4">
            <a:extLst>
              <a:ext uri="{FF2B5EF4-FFF2-40B4-BE49-F238E27FC236}">
                <a16:creationId xmlns="" xmlns:a16="http://schemas.microsoft.com/office/drawing/2014/main" id="{B6BEA0D6-B03E-47FE-8E36-2909676ED22A}"/>
              </a:ext>
            </a:extLst>
          </p:cNvPr>
          <p:cNvSpPr/>
          <p:nvPr/>
        </p:nvSpPr>
        <p:spPr>
          <a:xfrm>
            <a:off x="8214360" y="0"/>
            <a:ext cx="299859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专题十六　化学反应速率与化学平衡</a:t>
            </a:r>
          </a:p>
        </p:txBody>
      </p:sp>
    </p:spTree>
    <p:extLst>
      <p:ext uri="{BB962C8B-B14F-4D97-AF65-F5344CB8AC3E}">
        <p14:creationId xmlns:p14="http://schemas.microsoft.com/office/powerpoint/2010/main" val="9302301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a16="http://schemas.microsoft.com/office/drawing/2014/main" id="{0CBBB5F7-BD3B-47F1-AB26-800CE83102CF}"/>
              </a:ext>
            </a:extLst>
          </p:cNvPr>
          <p:cNvSpPr/>
          <p:nvPr/>
        </p:nvSpPr>
        <p:spPr>
          <a:xfrm>
            <a:off x="234043" y="334289"/>
            <a:ext cx="11723913" cy="662233"/>
          </a:xfrm>
          <a:prstGeom prst="rect">
            <a:avLst/>
          </a:prstGeom>
        </p:spPr>
        <p:txBody>
          <a:bodyPr wrap="square">
            <a:spAutoFit/>
          </a:bodyPr>
          <a:lstStyle/>
          <a:p>
            <a:pPr>
              <a:lnSpc>
                <a:spcPct val="150000"/>
              </a:lnSpc>
            </a:pPr>
            <a:r>
              <a:rPr lang="en-US" altLang="zh-CN" sz="2800" b="1" dirty="0"/>
              <a:t>3.</a:t>
            </a:r>
            <a:r>
              <a:rPr lang="zh-CN" altLang="zh-CN" sz="2800" b="1" dirty="0"/>
              <a:t>化学平衡状态的特征</a:t>
            </a:r>
          </a:p>
        </p:txBody>
      </p:sp>
      <p:pic>
        <p:nvPicPr>
          <p:cNvPr id="4" name="QQXX21a.jpg" descr="id:2147527278;FounderCES">
            <a:extLst>
              <a:ext uri="{FF2B5EF4-FFF2-40B4-BE49-F238E27FC236}">
                <a16:creationId xmlns="" xmlns:a16="http://schemas.microsoft.com/office/drawing/2014/main" id="{3E15B0E4-CBFD-492E-8603-7A9E7B37D22D}"/>
              </a:ext>
            </a:extLst>
          </p:cNvPr>
          <p:cNvPicPr/>
          <p:nvPr/>
        </p:nvPicPr>
        <p:blipFill>
          <a:blip r:embed="rId2"/>
          <a:stretch>
            <a:fillRect/>
          </a:stretch>
        </p:blipFill>
        <p:spPr>
          <a:xfrm>
            <a:off x="2322399" y="1238976"/>
            <a:ext cx="7547202" cy="5023684"/>
          </a:xfrm>
          <a:prstGeom prst="rect">
            <a:avLst/>
          </a:prstGeom>
        </p:spPr>
      </p:pic>
      <p:sp>
        <p:nvSpPr>
          <p:cNvPr id="5" name="矩形 4">
            <a:extLst>
              <a:ext uri="{FF2B5EF4-FFF2-40B4-BE49-F238E27FC236}">
                <a16:creationId xmlns="" xmlns:a16="http://schemas.microsoft.com/office/drawing/2014/main" id="{40BE17E2-ED20-4A79-9ED5-849E5265AE0A}"/>
              </a:ext>
            </a:extLst>
          </p:cNvPr>
          <p:cNvSpPr/>
          <p:nvPr/>
        </p:nvSpPr>
        <p:spPr>
          <a:xfrm>
            <a:off x="8214360" y="0"/>
            <a:ext cx="299859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专题十六　化学反应速率与化学平衡</a:t>
            </a:r>
          </a:p>
        </p:txBody>
      </p:sp>
    </p:spTree>
    <p:extLst>
      <p:ext uri="{BB962C8B-B14F-4D97-AF65-F5344CB8AC3E}">
        <p14:creationId xmlns:p14="http://schemas.microsoft.com/office/powerpoint/2010/main" val="4423201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120400"/>
            <a:ext cx="12192000" cy="2617200"/>
          </a:xfrm>
          <a:prstGeom prst="rect">
            <a:avLst/>
          </a:prstGeom>
          <a:solidFill>
            <a:srgbClr val="DA251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zh-CN" sz="4000" b="1" dirty="0">
                <a:solidFill>
                  <a:schemeClr val="bg1"/>
                </a:solidFill>
              </a:rPr>
              <a:t>专题十六　化学反应速率与化学平衡</a:t>
            </a:r>
          </a:p>
        </p:txBody>
      </p:sp>
      <p:sp>
        <p:nvSpPr>
          <p:cNvPr id="11" name="文本框 10"/>
          <p:cNvSpPr txBox="1"/>
          <p:nvPr/>
        </p:nvSpPr>
        <p:spPr>
          <a:xfrm>
            <a:off x="2412940" y="1546119"/>
            <a:ext cx="7366119" cy="461665"/>
          </a:xfrm>
          <a:prstGeom prst="rect">
            <a:avLst/>
          </a:prstGeom>
          <a:noFill/>
        </p:spPr>
        <p:txBody>
          <a:bodyPr wrap="none" rtlCol="0">
            <a:spAutoFit/>
          </a:bodyPr>
          <a:lstStyle/>
          <a:p>
            <a:pPr algn="ctr"/>
            <a:r>
              <a:rPr lang="en-US" altLang="zh-CN" sz="2400" dirty="0">
                <a:solidFill>
                  <a:srgbClr val="DA251C"/>
                </a:solidFill>
              </a:rPr>
              <a:t>【</a:t>
            </a:r>
            <a:r>
              <a:rPr lang="zh-CN" altLang="en-US" sz="2400" dirty="0">
                <a:solidFill>
                  <a:srgbClr val="DA251C"/>
                </a:solidFill>
              </a:rPr>
              <a:t>高考帮</a:t>
            </a:r>
            <a:r>
              <a:rPr lang="en-US" altLang="zh-CN" sz="2400" dirty="0">
                <a:solidFill>
                  <a:srgbClr val="DA251C"/>
                </a:solidFill>
              </a:rPr>
              <a:t>·</a:t>
            </a:r>
            <a:r>
              <a:rPr lang="zh-CN" altLang="en-US" sz="2400" dirty="0">
                <a:solidFill>
                  <a:srgbClr val="DA251C"/>
                </a:solidFill>
              </a:rPr>
              <a:t>化学</a:t>
            </a:r>
            <a:r>
              <a:rPr lang="en-US" altLang="zh-CN" sz="2400" dirty="0">
                <a:solidFill>
                  <a:srgbClr val="DA251C"/>
                </a:solidFill>
              </a:rPr>
              <a:t>】</a:t>
            </a:r>
            <a:r>
              <a:rPr lang="zh-CN" altLang="zh-CN" sz="2400" dirty="0">
                <a:solidFill>
                  <a:srgbClr val="DA251C"/>
                </a:solidFill>
              </a:rPr>
              <a:t>专题十六　化学反应速率与化学平衡</a:t>
            </a:r>
          </a:p>
        </p:txBody>
      </p:sp>
    </p:spTree>
    <p:extLst>
      <p:ext uri="{BB962C8B-B14F-4D97-AF65-F5344CB8AC3E}">
        <p14:creationId xmlns:p14="http://schemas.microsoft.com/office/powerpoint/2010/main" val="36134758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a16="http://schemas.microsoft.com/office/drawing/2014/main" id="{0CBBB5F7-BD3B-47F1-AB26-800CE83102CF}"/>
              </a:ext>
            </a:extLst>
          </p:cNvPr>
          <p:cNvSpPr/>
          <p:nvPr/>
        </p:nvSpPr>
        <p:spPr>
          <a:xfrm>
            <a:off x="234043" y="334289"/>
            <a:ext cx="11723913" cy="3323987"/>
          </a:xfrm>
          <a:prstGeom prst="rect">
            <a:avLst/>
          </a:prstGeom>
        </p:spPr>
        <p:txBody>
          <a:bodyPr wrap="square">
            <a:spAutoFit/>
          </a:bodyPr>
          <a:lstStyle/>
          <a:p>
            <a:pPr>
              <a:lnSpc>
                <a:spcPct val="150000"/>
              </a:lnSpc>
            </a:pPr>
            <a:r>
              <a:rPr lang="en-US" altLang="zh-CN" sz="2800" b="1" dirty="0"/>
              <a:t>4.</a:t>
            </a:r>
            <a:r>
              <a:rPr lang="zh-CN" altLang="zh-CN" sz="2800" b="1" dirty="0"/>
              <a:t>化学平衡的移动 </a:t>
            </a:r>
          </a:p>
          <a:p>
            <a:pPr>
              <a:lnSpc>
                <a:spcPct val="150000"/>
              </a:lnSpc>
            </a:pPr>
            <a:r>
              <a:rPr lang="en-US" altLang="zh-CN" sz="2800" dirty="0"/>
              <a:t>(1)</a:t>
            </a:r>
            <a:r>
              <a:rPr lang="zh-CN" altLang="zh-CN" sz="2800" dirty="0"/>
              <a:t>化学平衡的移动</a:t>
            </a:r>
          </a:p>
          <a:p>
            <a:pPr>
              <a:lnSpc>
                <a:spcPct val="150000"/>
              </a:lnSpc>
            </a:pPr>
            <a:r>
              <a:rPr lang="en-US" altLang="zh-CN" sz="2800" dirty="0"/>
              <a:t>①</a:t>
            </a:r>
            <a:r>
              <a:rPr lang="zh-CN" altLang="zh-CN" sz="2800" dirty="0"/>
              <a:t>定义</a:t>
            </a:r>
          </a:p>
          <a:p>
            <a:pPr>
              <a:lnSpc>
                <a:spcPct val="150000"/>
              </a:lnSpc>
            </a:pPr>
            <a:r>
              <a:rPr lang="zh-CN" altLang="zh-CN" sz="2800" dirty="0"/>
              <a:t>达到平衡状态的反应体系</a:t>
            </a:r>
            <a:r>
              <a:rPr lang="en-US" altLang="zh-CN" sz="2800" dirty="0"/>
              <a:t>,</a:t>
            </a:r>
            <a:r>
              <a:rPr lang="zh-CN" altLang="zh-CN" sz="2800" dirty="0"/>
              <a:t>条件改变</a:t>
            </a:r>
            <a:r>
              <a:rPr lang="en-US" altLang="zh-CN" sz="2800" dirty="0"/>
              <a:t>,</a:t>
            </a:r>
            <a:r>
              <a:rPr lang="zh-CN" altLang="zh-CN" sz="2800" dirty="0"/>
              <a:t>引起平衡状态被破坏的过程。</a:t>
            </a:r>
          </a:p>
          <a:p>
            <a:pPr>
              <a:lnSpc>
                <a:spcPct val="150000"/>
              </a:lnSpc>
            </a:pPr>
            <a:r>
              <a:rPr lang="en-US" altLang="zh-CN" sz="2800" dirty="0"/>
              <a:t>②</a:t>
            </a:r>
            <a:r>
              <a:rPr lang="zh-CN" altLang="zh-CN" sz="2800" dirty="0"/>
              <a:t>化学平衡移动的过程</a:t>
            </a:r>
          </a:p>
        </p:txBody>
      </p:sp>
      <p:pic>
        <p:nvPicPr>
          <p:cNvPr id="5" name="GAOFUMM-7.jpg" descr="id:2147527285;FounderCES">
            <a:extLst>
              <a:ext uri="{FF2B5EF4-FFF2-40B4-BE49-F238E27FC236}">
                <a16:creationId xmlns="" xmlns:a16="http://schemas.microsoft.com/office/drawing/2014/main" id="{3685D93C-C2A7-41D1-8DC8-C0913DE8FF0A}"/>
              </a:ext>
            </a:extLst>
          </p:cNvPr>
          <p:cNvPicPr/>
          <p:nvPr/>
        </p:nvPicPr>
        <p:blipFill>
          <a:blip r:embed="rId2"/>
          <a:stretch>
            <a:fillRect/>
          </a:stretch>
        </p:blipFill>
        <p:spPr>
          <a:xfrm>
            <a:off x="2147949" y="3809727"/>
            <a:ext cx="7896102" cy="2649129"/>
          </a:xfrm>
          <a:prstGeom prst="rect">
            <a:avLst/>
          </a:prstGeom>
        </p:spPr>
      </p:pic>
      <p:sp>
        <p:nvSpPr>
          <p:cNvPr id="6" name="矩形 5">
            <a:extLst>
              <a:ext uri="{FF2B5EF4-FFF2-40B4-BE49-F238E27FC236}">
                <a16:creationId xmlns="" xmlns:a16="http://schemas.microsoft.com/office/drawing/2014/main" id="{6E3ABED3-218E-4338-AA28-D38DAF0D2E0D}"/>
              </a:ext>
            </a:extLst>
          </p:cNvPr>
          <p:cNvSpPr/>
          <p:nvPr/>
        </p:nvSpPr>
        <p:spPr>
          <a:xfrm>
            <a:off x="8214360" y="0"/>
            <a:ext cx="299859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专题十六　化学反应速率与化学平衡</a:t>
            </a:r>
          </a:p>
        </p:txBody>
      </p:sp>
    </p:spTree>
    <p:extLst>
      <p:ext uri="{BB962C8B-B14F-4D97-AF65-F5344CB8AC3E}">
        <p14:creationId xmlns:p14="http://schemas.microsoft.com/office/powerpoint/2010/main" val="36263005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a16="http://schemas.microsoft.com/office/drawing/2014/main" id="{0CBBB5F7-BD3B-47F1-AB26-800CE83102CF}"/>
              </a:ext>
            </a:extLst>
          </p:cNvPr>
          <p:cNvSpPr/>
          <p:nvPr/>
        </p:nvSpPr>
        <p:spPr>
          <a:xfrm>
            <a:off x="234043" y="334289"/>
            <a:ext cx="11723913" cy="5909310"/>
          </a:xfrm>
          <a:prstGeom prst="rect">
            <a:avLst/>
          </a:prstGeom>
        </p:spPr>
        <p:txBody>
          <a:bodyPr wrap="square">
            <a:spAutoFit/>
          </a:bodyPr>
          <a:lstStyle/>
          <a:p>
            <a:pPr>
              <a:lnSpc>
                <a:spcPct val="150000"/>
              </a:lnSpc>
            </a:pPr>
            <a:r>
              <a:rPr lang="en-US" altLang="zh-CN" sz="2800" dirty="0"/>
              <a:t>(2)</a:t>
            </a:r>
            <a:r>
              <a:rPr lang="zh-CN" altLang="zh-CN" sz="2800" dirty="0"/>
              <a:t>影响化学平衡移动的因素</a:t>
            </a:r>
          </a:p>
          <a:p>
            <a:pPr>
              <a:lnSpc>
                <a:spcPct val="150000"/>
              </a:lnSpc>
            </a:pPr>
            <a:r>
              <a:rPr lang="en-US" altLang="zh-CN" sz="2800" dirty="0"/>
              <a:t>①</a:t>
            </a:r>
            <a:r>
              <a:rPr lang="zh-CN" altLang="zh-CN" sz="2800" dirty="0"/>
              <a:t>温度</a:t>
            </a:r>
            <a:r>
              <a:rPr lang="en-US" altLang="zh-CN" sz="2800" dirty="0"/>
              <a:t>:</a:t>
            </a:r>
            <a:r>
              <a:rPr lang="zh-CN" altLang="zh-CN" sz="2800" dirty="0"/>
              <a:t>在其他条件不变的情况下</a:t>
            </a:r>
            <a:r>
              <a:rPr lang="en-US" altLang="zh-CN" sz="2800" dirty="0"/>
              <a:t>,</a:t>
            </a:r>
            <a:r>
              <a:rPr lang="zh-CN" altLang="zh-CN" sz="2800" dirty="0"/>
              <a:t>升高温度</a:t>
            </a:r>
            <a:r>
              <a:rPr lang="en-US" altLang="zh-CN" sz="2800" dirty="0"/>
              <a:t>,</a:t>
            </a:r>
            <a:r>
              <a:rPr lang="zh-CN" altLang="zh-CN" sz="2800" dirty="0"/>
              <a:t>化学平衡向吸热反应方向移动</a:t>
            </a:r>
            <a:r>
              <a:rPr lang="en-US" altLang="zh-CN" sz="2800" dirty="0"/>
              <a:t>;</a:t>
            </a:r>
            <a:r>
              <a:rPr lang="zh-CN" altLang="zh-CN" sz="2800" dirty="0"/>
              <a:t>降低温度</a:t>
            </a:r>
            <a:r>
              <a:rPr lang="en-US" altLang="zh-CN" sz="2800" dirty="0"/>
              <a:t>,</a:t>
            </a:r>
            <a:r>
              <a:rPr lang="zh-CN" altLang="zh-CN" sz="2800" dirty="0"/>
              <a:t>化学平衡向放热反应方向移动。</a:t>
            </a:r>
          </a:p>
          <a:p>
            <a:pPr>
              <a:lnSpc>
                <a:spcPct val="150000"/>
              </a:lnSpc>
            </a:pPr>
            <a:r>
              <a:rPr lang="en-US" altLang="zh-CN" sz="2800" dirty="0"/>
              <a:t>②</a:t>
            </a:r>
            <a:r>
              <a:rPr lang="zh-CN" altLang="zh-CN" sz="2800" dirty="0"/>
              <a:t>浓度</a:t>
            </a:r>
            <a:r>
              <a:rPr lang="en-US" altLang="zh-CN" sz="2800" dirty="0"/>
              <a:t>:</a:t>
            </a:r>
            <a:r>
              <a:rPr lang="zh-CN" altLang="zh-CN" sz="2800" dirty="0"/>
              <a:t>在其他条件不变的情况下</a:t>
            </a:r>
            <a:r>
              <a:rPr lang="en-US" altLang="zh-CN" sz="2800" dirty="0"/>
              <a:t>,</a:t>
            </a:r>
            <a:r>
              <a:rPr lang="zh-CN" altLang="zh-CN" sz="2800" dirty="0"/>
              <a:t>增大反应物浓度或减小生成物浓度</a:t>
            </a:r>
            <a:r>
              <a:rPr lang="en-US" altLang="zh-CN" sz="2800" dirty="0"/>
              <a:t>,</a:t>
            </a:r>
            <a:r>
              <a:rPr lang="zh-CN" altLang="zh-CN" sz="2800" dirty="0"/>
              <a:t>化学平衡向正反应方向移动</a:t>
            </a:r>
            <a:r>
              <a:rPr lang="en-US" altLang="zh-CN" sz="2800" dirty="0"/>
              <a:t>;</a:t>
            </a:r>
            <a:r>
              <a:rPr lang="zh-CN" altLang="zh-CN" sz="2800" dirty="0"/>
              <a:t>减小反应物浓度或增大生成物浓度</a:t>
            </a:r>
            <a:r>
              <a:rPr lang="en-US" altLang="zh-CN" sz="2800" dirty="0"/>
              <a:t>,</a:t>
            </a:r>
            <a:r>
              <a:rPr lang="zh-CN" altLang="zh-CN" sz="2800" dirty="0"/>
              <a:t>化学平衡向逆反应方向移动。</a:t>
            </a:r>
          </a:p>
          <a:p>
            <a:pPr>
              <a:lnSpc>
                <a:spcPct val="150000"/>
              </a:lnSpc>
            </a:pPr>
            <a:r>
              <a:rPr lang="en-US" altLang="zh-CN" sz="2800" dirty="0"/>
              <a:t>③</a:t>
            </a:r>
            <a:r>
              <a:rPr lang="zh-CN" altLang="zh-CN" sz="2800" dirty="0"/>
              <a:t>压强</a:t>
            </a:r>
            <a:r>
              <a:rPr lang="en-US" altLang="zh-CN" sz="2800" dirty="0"/>
              <a:t>:</a:t>
            </a:r>
            <a:r>
              <a:rPr lang="zh-CN" altLang="zh-CN" sz="2800" dirty="0"/>
              <a:t>对于反应前后总体积发生变化的化学反应</a:t>
            </a:r>
            <a:r>
              <a:rPr lang="en-US" altLang="zh-CN" sz="2800" dirty="0"/>
              <a:t>,</a:t>
            </a:r>
            <a:r>
              <a:rPr lang="zh-CN" altLang="zh-CN" sz="2800" dirty="0"/>
              <a:t>在其他条件不变的情况下</a:t>
            </a:r>
            <a:r>
              <a:rPr lang="en-US" altLang="zh-CN" sz="2800" dirty="0"/>
              <a:t>,</a:t>
            </a:r>
            <a:r>
              <a:rPr lang="zh-CN" altLang="zh-CN" sz="2800" dirty="0"/>
              <a:t>增大压强</a:t>
            </a:r>
            <a:r>
              <a:rPr lang="en-US" altLang="zh-CN" sz="2800" dirty="0"/>
              <a:t>,</a:t>
            </a:r>
            <a:r>
              <a:rPr lang="zh-CN" altLang="zh-CN" sz="2800" dirty="0"/>
              <a:t>化学平衡向气体体积减小的方向移动</a:t>
            </a:r>
            <a:r>
              <a:rPr lang="en-US" altLang="zh-CN" sz="2800" dirty="0"/>
              <a:t>;</a:t>
            </a:r>
            <a:r>
              <a:rPr lang="zh-CN" altLang="zh-CN" sz="2800" dirty="0"/>
              <a:t>减小压强</a:t>
            </a:r>
            <a:r>
              <a:rPr lang="en-US" altLang="zh-CN" sz="2800" dirty="0"/>
              <a:t>,</a:t>
            </a:r>
            <a:r>
              <a:rPr lang="zh-CN" altLang="zh-CN" sz="2800" dirty="0"/>
              <a:t>化学平衡向气体体积增大的方向移动。</a:t>
            </a:r>
          </a:p>
        </p:txBody>
      </p:sp>
      <p:sp>
        <p:nvSpPr>
          <p:cNvPr id="4" name="矩形 3">
            <a:extLst>
              <a:ext uri="{FF2B5EF4-FFF2-40B4-BE49-F238E27FC236}">
                <a16:creationId xmlns="" xmlns:a16="http://schemas.microsoft.com/office/drawing/2014/main" id="{E4F3CDD5-957E-478D-B106-733F65EDC339}"/>
              </a:ext>
            </a:extLst>
          </p:cNvPr>
          <p:cNvSpPr/>
          <p:nvPr/>
        </p:nvSpPr>
        <p:spPr>
          <a:xfrm>
            <a:off x="8214360" y="0"/>
            <a:ext cx="299859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专题十六　化学反应速率与化学平衡</a:t>
            </a:r>
          </a:p>
        </p:txBody>
      </p:sp>
    </p:spTree>
    <p:extLst>
      <p:ext uri="{BB962C8B-B14F-4D97-AF65-F5344CB8AC3E}">
        <p14:creationId xmlns:p14="http://schemas.microsoft.com/office/powerpoint/2010/main" val="25873801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 xmlns:a16="http://schemas.microsoft.com/office/drawing/2014/main" id="{1EF499D6-B0EB-427B-96F1-10A683B27A75}"/>
              </a:ext>
            </a:extLst>
          </p:cNvPr>
          <p:cNvSpPr/>
          <p:nvPr/>
        </p:nvSpPr>
        <p:spPr>
          <a:xfrm>
            <a:off x="234043" y="219258"/>
            <a:ext cx="11682186" cy="3970318"/>
          </a:xfrm>
          <a:prstGeom prst="rect">
            <a:avLst/>
          </a:prstGeom>
        </p:spPr>
        <p:txBody>
          <a:bodyPr wrap="square">
            <a:spAutoFit/>
          </a:bodyPr>
          <a:lstStyle/>
          <a:p>
            <a:pPr>
              <a:lnSpc>
                <a:spcPct val="150000"/>
              </a:lnSpc>
            </a:pPr>
            <a:r>
              <a:rPr lang="zh-CN" altLang="en-US"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注意</a:t>
            </a:r>
            <a:endParaRPr lang="en-US" altLang="zh-CN"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pPr>
            <a:r>
              <a:rPr lang="zh-CN" altLang="zh-CN" sz="2800" dirty="0"/>
              <a:t>因压强的影响实质是对浓度的影响</a:t>
            </a:r>
            <a:r>
              <a:rPr lang="en-US" altLang="zh-CN" sz="2800" dirty="0"/>
              <a:t>,</a:t>
            </a:r>
            <a:r>
              <a:rPr lang="zh-CN" altLang="zh-CN" sz="2800" dirty="0"/>
              <a:t>所以只有当压强</a:t>
            </a:r>
            <a:r>
              <a:rPr lang="en-US" altLang="zh-CN" sz="2800" dirty="0"/>
              <a:t>“</a:t>
            </a:r>
            <a:r>
              <a:rPr lang="zh-CN" altLang="zh-CN" sz="2800" dirty="0"/>
              <a:t>改变</a:t>
            </a:r>
            <a:r>
              <a:rPr lang="en-US" altLang="zh-CN" sz="2800" dirty="0"/>
              <a:t>”</a:t>
            </a:r>
            <a:r>
              <a:rPr lang="zh-CN" altLang="zh-CN" sz="2800" dirty="0"/>
              <a:t>能造成浓度改变时</a:t>
            </a:r>
            <a:r>
              <a:rPr lang="en-US" altLang="zh-CN" sz="2800" dirty="0"/>
              <a:t>,</a:t>
            </a:r>
            <a:r>
              <a:rPr lang="zh-CN" altLang="zh-CN" sz="2800" dirty="0"/>
              <a:t>化学平衡才可能移动。</a:t>
            </a:r>
            <a:endParaRPr lang="en-US" altLang="zh-CN" sz="2800" dirty="0"/>
          </a:p>
          <a:p>
            <a:pPr>
              <a:lnSpc>
                <a:spcPct val="150000"/>
              </a:lnSpc>
            </a:pPr>
            <a:r>
              <a:rPr lang="en-US" altLang="zh-CN" sz="2800" dirty="0"/>
              <a:t>④</a:t>
            </a:r>
            <a:r>
              <a:rPr lang="zh-CN" altLang="zh-CN" sz="2800" dirty="0"/>
              <a:t>催化剂</a:t>
            </a:r>
            <a:r>
              <a:rPr lang="en-US" altLang="zh-CN" sz="2800" dirty="0"/>
              <a:t>:</a:t>
            </a:r>
            <a:r>
              <a:rPr lang="zh-CN" altLang="zh-CN" sz="2800" dirty="0"/>
              <a:t>由于催化剂能同时同等程度地增大或减小正反应速率和逆反应速率</a:t>
            </a:r>
            <a:r>
              <a:rPr lang="en-US" altLang="zh-CN" sz="2800" dirty="0"/>
              <a:t>,</a:t>
            </a:r>
            <a:r>
              <a:rPr lang="zh-CN" altLang="zh-CN" sz="2800" dirty="0"/>
              <a:t>故其对化学平衡的移动无影响。催化剂可以缩短达到平衡所需的时间。</a:t>
            </a:r>
          </a:p>
          <a:p>
            <a:pPr>
              <a:lnSpc>
                <a:spcPct val="150000"/>
              </a:lnSpc>
            </a:pPr>
            <a:endPar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 name="矩形 3">
            <a:extLst>
              <a:ext uri="{FF2B5EF4-FFF2-40B4-BE49-F238E27FC236}">
                <a16:creationId xmlns="" xmlns:a16="http://schemas.microsoft.com/office/drawing/2014/main" id="{3C670C2D-F556-417C-8634-064CD6D1F599}"/>
              </a:ext>
            </a:extLst>
          </p:cNvPr>
          <p:cNvSpPr/>
          <p:nvPr/>
        </p:nvSpPr>
        <p:spPr>
          <a:xfrm>
            <a:off x="8214360" y="0"/>
            <a:ext cx="299859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专题十六　化学反应速率与化学平衡</a:t>
            </a:r>
          </a:p>
        </p:txBody>
      </p:sp>
    </p:spTree>
    <p:extLst>
      <p:ext uri="{BB962C8B-B14F-4D97-AF65-F5344CB8AC3E}">
        <p14:creationId xmlns:p14="http://schemas.microsoft.com/office/powerpoint/2010/main" val="2562846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 xmlns:a16="http://schemas.microsoft.com/office/drawing/2014/main" id="{1EF499D6-B0EB-427B-96F1-10A683B27A75}"/>
              </a:ext>
            </a:extLst>
          </p:cNvPr>
          <p:cNvSpPr/>
          <p:nvPr/>
        </p:nvSpPr>
        <p:spPr>
          <a:xfrm>
            <a:off x="234043" y="219258"/>
            <a:ext cx="11682186" cy="1384995"/>
          </a:xfrm>
          <a:prstGeom prst="rect">
            <a:avLst/>
          </a:prstGeom>
        </p:spPr>
        <p:txBody>
          <a:bodyPr wrap="square">
            <a:spAutoFit/>
          </a:bodyPr>
          <a:lstStyle/>
          <a:p>
            <a:pPr>
              <a:lnSpc>
                <a:spcPct val="150000"/>
              </a:lnSpc>
            </a:pPr>
            <a:r>
              <a:rPr lang="zh-CN" altLang="en-US"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疑难辨析</a:t>
            </a:r>
            <a:endParaRPr lang="en-US" altLang="zh-CN" sz="2800" dirty="0"/>
          </a:p>
          <a:p>
            <a:pPr algn="ctr">
              <a:lnSpc>
                <a:spcPct val="150000"/>
              </a:lnSpc>
            </a:pPr>
            <a:r>
              <a:rPr lang="zh-CN" altLang="zh-CN" sz="2800" b="1" dirty="0"/>
              <a:t>化学平衡移动的根本原因</a:t>
            </a:r>
            <a:endParaRPr lang="zh-CN" altLang="zh-CN" sz="2800" b="1"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 name="矩形 1">
                <a:extLst>
                  <a:ext uri="{FF2B5EF4-FFF2-40B4-BE49-F238E27FC236}">
                    <a16:creationId xmlns="" xmlns:a16="http://schemas.microsoft.com/office/drawing/2014/main" id="{90B08F6B-4184-4EA6-B090-E1797EC12476}"/>
                  </a:ext>
                </a:extLst>
              </p:cNvPr>
              <p:cNvSpPr/>
              <p:nvPr/>
            </p:nvSpPr>
            <p:spPr>
              <a:xfrm>
                <a:off x="3357232" y="698584"/>
                <a:ext cx="6096000" cy="5343322"/>
              </a:xfrm>
              <a:prstGeom prst="rect">
                <a:avLst/>
              </a:prstGeom>
            </p:spPr>
            <p:txBody>
              <a:bodyPr>
                <a:spAutoFit/>
              </a:bodyPr>
              <a:lstStyle/>
              <a:p>
                <a:pPr algn="ctr">
                  <a:lnSpc>
                    <a:spcPct val="150000"/>
                  </a:lnSpc>
                  <a:spcAft>
                    <a:spcPts val="0"/>
                  </a:spcAft>
                </a:pPr>
                <a14:m>
                  <m:oMathPara xmlns:m="http://schemas.openxmlformats.org/officeDocument/2006/math">
                    <m:oMathParaPr>
                      <m:jc m:val="centerGroup"/>
                    </m:oMathParaPr>
                    <m:oMath xmlns:m="http://schemas.openxmlformats.org/officeDocument/2006/math">
                      <m:d>
                        <m:dPr>
                          <m:begChr m:val="{"/>
                          <m:endChr m:val=""/>
                          <m:ctrlPr>
                            <a:rPr lang="zh-CN" altLang="zh-CN" sz="2800" i="1" smtClean="0">
                              <a:solidFill>
                                <a:srgbClr val="000000"/>
                              </a:solidFill>
                              <a:latin typeface="Cambria Math" panose="02040503050406030204" pitchFamily="18" charset="0"/>
                              <a:cs typeface="Times New Roman" panose="02020603050405020304" pitchFamily="18" charset="0"/>
                            </a:rPr>
                          </m:ctrlPr>
                        </m:dPr>
                        <m:e>
                          <m:m>
                            <m:mPr>
                              <m:plcHide m:val="on"/>
                              <m:mcs>
                                <m:mc>
                                  <m:mcPr>
                                    <m:count m:val="1"/>
                                    <m:mcJc m:val="center"/>
                                  </m:mcPr>
                                </m:mc>
                              </m:mcs>
                              <m:ctrlPr>
                                <a:rPr lang="zh-CN" altLang="zh-CN" sz="2800" i="1">
                                  <a:solidFill>
                                    <a:srgbClr val="000000"/>
                                  </a:solidFill>
                                  <a:latin typeface="Cambria Math" panose="02040503050406030204" pitchFamily="18" charset="0"/>
                                  <a:cs typeface="Times New Roman" panose="02020603050405020304" pitchFamily="18" charset="0"/>
                                </a:rPr>
                              </m:ctrlPr>
                            </m:mPr>
                            <m:mr>
                              <m:e>
                                <m:r>
                                  <m:rPr>
                                    <m:nor/>
                                  </m:rPr>
                                  <a:rPr lang="zh-CN" altLang="zh-CN" sz="2800">
                                    <a:solidFill>
                                      <a:srgbClr val="000000"/>
                                    </a:solidFill>
                                    <a:cs typeface="Times New Roman" panose="02020603050405020304" pitchFamily="18" charset="0"/>
                                  </a:rPr>
                                  <m:t>速率不变</m:t>
                                </m:r>
                                <m:r>
                                  <m:rPr>
                                    <m:nor/>
                                  </m:rPr>
                                  <a:rPr lang="en-US" altLang="zh-CN" sz="2800">
                                    <a:solidFill>
                                      <a:srgbClr val="000000"/>
                                    </a:solidFill>
                                    <a:cs typeface="Times New Roman" panose="02020603050405020304" pitchFamily="18" charset="0"/>
                                  </a:rPr>
                                  <m:t>:</m:t>
                                </m:r>
                                <m:r>
                                  <m:rPr>
                                    <m:nor/>
                                  </m:rPr>
                                  <a:rPr lang="zh-CN" altLang="zh-CN" sz="2800">
                                    <a:solidFill>
                                      <a:srgbClr val="000000"/>
                                    </a:solidFill>
                                    <a:cs typeface="Times New Roman" panose="02020603050405020304" pitchFamily="18" charset="0"/>
                                  </a:rPr>
                                  <m:t>如容积不变时充入惰性气体</m:t>
                                </m:r>
                                <m:r>
                                  <m:rPr>
                                    <m:nor/>
                                  </m:rPr>
                                  <a:rPr lang="en-US" altLang="zh-CN" sz="2800">
                                    <a:solidFill>
                                      <a:srgbClr val="000000"/>
                                    </a:solidFill>
                                    <a:cs typeface="Times New Roman" panose="02020603050405020304" pitchFamily="18" charset="0"/>
                                  </a:rPr>
                                  <m:t>,</m:t>
                                </m:r>
                                <m:r>
                                  <m:rPr>
                                    <m:nor/>
                                  </m:rPr>
                                  <a:rPr lang="zh-CN" altLang="zh-CN" sz="2800">
                                    <a:solidFill>
                                      <a:srgbClr val="000000"/>
                                    </a:solidFill>
                                    <a:cs typeface="Times New Roman" panose="02020603050405020304" pitchFamily="18" charset="0"/>
                                  </a:rPr>
                                  <m:t>平衡不移动</m:t>
                                </m:r>
                                <m:r>
                                  <m:rPr>
                                    <m:nor/>
                                  </m:rPr>
                                  <a:rPr lang="en-US" altLang="zh-CN" sz="2800" b="0" i="0" smtClean="0">
                                    <a:solidFill>
                                      <a:srgbClr val="000000"/>
                                    </a:solidFill>
                                    <a:cs typeface="Times New Roman" panose="02020603050405020304" pitchFamily="18" charset="0"/>
                                  </a:rPr>
                                  <m:t>                               </m:t>
                                </m:r>
                              </m:e>
                            </m:mr>
                            <m:mr>
                              <m:e>
                                <m:r>
                                  <m:rPr>
                                    <m:nor/>
                                  </m:rPr>
                                  <a:rPr lang="zh-CN" altLang="zh-CN" sz="2800">
                                    <a:solidFill>
                                      <a:srgbClr val="000000"/>
                                    </a:solidFill>
                                    <a:cs typeface="Times New Roman" panose="02020603050405020304" pitchFamily="18" charset="0"/>
                                  </a:rPr>
                                  <m:t>速率改变</m:t>
                                </m:r>
                                <m:d>
                                  <m:dPr>
                                    <m:begChr m:val="{"/>
                                    <m:endChr m:val=""/>
                                    <m:ctrlPr>
                                      <a:rPr lang="zh-CN" altLang="zh-CN" sz="2800" i="1">
                                        <a:solidFill>
                                          <a:srgbClr val="000000"/>
                                        </a:solidFill>
                                        <a:latin typeface="Cambria Math" panose="02040503050406030204" pitchFamily="18" charset="0"/>
                                        <a:cs typeface="Times New Roman" panose="02020603050405020304" pitchFamily="18" charset="0"/>
                                      </a:rPr>
                                    </m:ctrlPr>
                                  </m:dPr>
                                  <m:e>
                                    <m:m>
                                      <m:mPr>
                                        <m:plcHide m:val="on"/>
                                        <m:mcs>
                                          <m:mc>
                                            <m:mcPr>
                                              <m:count m:val="1"/>
                                              <m:mcJc m:val="center"/>
                                            </m:mcPr>
                                          </m:mc>
                                        </m:mcs>
                                        <m:ctrlPr>
                                          <a:rPr lang="zh-CN" altLang="zh-CN" sz="2800" i="1">
                                            <a:solidFill>
                                              <a:srgbClr val="000000"/>
                                            </a:solidFill>
                                            <a:latin typeface="Cambria Math" panose="02040503050406030204" pitchFamily="18" charset="0"/>
                                            <a:cs typeface="Times New Roman" panose="02020603050405020304" pitchFamily="18" charset="0"/>
                                          </a:rPr>
                                        </m:ctrlPr>
                                      </m:mPr>
                                      <m:mr>
                                        <m:e>
                                          <m:r>
                                            <m:rPr>
                                              <m:nor/>
                                            </m:rPr>
                                            <a:rPr lang="zh-CN" altLang="zh-CN" sz="2800">
                                              <a:solidFill>
                                                <a:srgbClr val="000000"/>
                                              </a:solidFill>
                                              <a:cs typeface="Times New Roman" panose="02020603050405020304" pitchFamily="18" charset="0"/>
                                            </a:rPr>
                                            <m:t>程度相同</m:t>
                                          </m:r>
                                          <m:r>
                                            <m:rPr>
                                              <m:nor/>
                                            </m:rPr>
                                            <a:rPr lang="en-US" altLang="zh-CN" sz="2800">
                                              <a:solidFill>
                                                <a:srgbClr val="000000"/>
                                              </a:solidFill>
                                              <a:cs typeface="Times New Roman" panose="02020603050405020304" pitchFamily="18" charset="0"/>
                                            </a:rPr>
                                            <m:t>(</m:t>
                                          </m:r>
                                          <m:sSub>
                                            <m:sSubPr>
                                              <m:ctrlPr>
                                                <a:rPr lang="zh-CN" altLang="zh-CN" sz="2800" i="1">
                                                  <a:solidFill>
                                                    <a:srgbClr val="000000"/>
                                                  </a:solidFill>
                                                  <a:latin typeface="Cambria Math" panose="02040503050406030204" pitchFamily="18" charset="0"/>
                                                  <a:cs typeface="Times New Roman" panose="02020603050405020304" pitchFamily="18" charset="0"/>
                                                </a:rPr>
                                              </m:ctrlPr>
                                            </m:sSubPr>
                                            <m:e>
                                              <m:r>
                                                <a:rPr lang="en-US" altLang="zh-CN" sz="2800" i="1">
                                                  <a:solidFill>
                                                    <a:srgbClr val="000000"/>
                                                  </a:solidFill>
                                                  <a:latin typeface="Cambria Math" panose="02040503050406030204" pitchFamily="18" charset="0"/>
                                                  <a:cs typeface="Times New Roman" panose="02020603050405020304" pitchFamily="18" charset="0"/>
                                                </a:rPr>
                                                <m:t>𝑣</m:t>
                                              </m:r>
                                            </m:e>
                                            <m:sub>
                                              <m:r>
                                                <m:rPr>
                                                  <m:nor/>
                                                </m:rPr>
                                                <a:rPr lang="zh-CN" altLang="zh-CN" sz="2800">
                                                  <a:solidFill>
                                                    <a:srgbClr val="000000"/>
                                                  </a:solidFill>
                                                  <a:cs typeface="Times New Roman" panose="02020603050405020304" pitchFamily="18" charset="0"/>
                                                </a:rPr>
                                                <m:t>正</m:t>
                                              </m:r>
                                            </m:sub>
                                          </m:sSub>
                                          <m:r>
                                            <a:rPr lang="en-US" altLang="zh-CN" sz="2800">
                                              <a:solidFill>
                                                <a:srgbClr val="000000"/>
                                              </a:solidFill>
                                              <a:latin typeface="Cambria Math" panose="02040503050406030204" pitchFamily="18" charset="0"/>
                                              <a:cs typeface="Times New Roman" panose="02020603050405020304" pitchFamily="18" charset="0"/>
                                            </a:rPr>
                                            <m:t>=</m:t>
                                          </m:r>
                                          <m:sSub>
                                            <m:sSubPr>
                                              <m:ctrlPr>
                                                <a:rPr lang="zh-CN" altLang="zh-CN" sz="2800" i="1">
                                                  <a:solidFill>
                                                    <a:srgbClr val="000000"/>
                                                  </a:solidFill>
                                                  <a:latin typeface="Cambria Math" panose="02040503050406030204" pitchFamily="18" charset="0"/>
                                                  <a:cs typeface="Times New Roman" panose="02020603050405020304" pitchFamily="18" charset="0"/>
                                                </a:rPr>
                                              </m:ctrlPr>
                                            </m:sSubPr>
                                            <m:e>
                                              <m:r>
                                                <a:rPr lang="en-US" altLang="zh-CN" sz="2800" i="1">
                                                  <a:solidFill>
                                                    <a:srgbClr val="000000"/>
                                                  </a:solidFill>
                                                  <a:latin typeface="Cambria Math" panose="02040503050406030204" pitchFamily="18" charset="0"/>
                                                  <a:cs typeface="Times New Roman" panose="02020603050405020304" pitchFamily="18" charset="0"/>
                                                </a:rPr>
                                                <m:t>𝑣</m:t>
                                              </m:r>
                                            </m:e>
                                            <m:sub>
                                              <m:r>
                                                <m:rPr>
                                                  <m:nor/>
                                                </m:rPr>
                                                <a:rPr lang="zh-CN" altLang="zh-CN" sz="2800">
                                                  <a:solidFill>
                                                    <a:srgbClr val="000000"/>
                                                  </a:solidFill>
                                                  <a:cs typeface="Times New Roman" panose="02020603050405020304" pitchFamily="18" charset="0"/>
                                                </a:rPr>
                                                <m:t>逆</m:t>
                                              </m:r>
                                            </m:sub>
                                          </m:sSub>
                                          <m:r>
                                            <m:rPr>
                                              <m:nor/>
                                            </m:rPr>
                                            <a:rPr lang="en-US" altLang="zh-CN" sz="2800">
                                              <a:solidFill>
                                                <a:srgbClr val="000000"/>
                                              </a:solidFill>
                                              <a:cs typeface="Times New Roman" panose="02020603050405020304" pitchFamily="18" charset="0"/>
                                            </a:rPr>
                                            <m:t>)</m:t>
                                          </m:r>
                                          <m:d>
                                            <m:dPr>
                                              <m:begChr m:val="{"/>
                                              <m:endChr m:val="}"/>
                                              <m:ctrlPr>
                                                <a:rPr lang="zh-CN" altLang="zh-CN" sz="2800" i="1">
                                                  <a:solidFill>
                                                    <a:srgbClr val="000000"/>
                                                  </a:solidFill>
                                                  <a:latin typeface="Cambria Math" panose="02040503050406030204" pitchFamily="18" charset="0"/>
                                                  <a:cs typeface="Times New Roman" panose="02020603050405020304" pitchFamily="18" charset="0"/>
                                                </a:rPr>
                                              </m:ctrlPr>
                                            </m:dPr>
                                            <m:e>
                                              <m:m>
                                                <m:mPr>
                                                  <m:plcHide m:val="on"/>
                                                  <m:mcs>
                                                    <m:mc>
                                                      <m:mcPr>
                                                        <m:count m:val="1"/>
                                                        <m:mcJc m:val="center"/>
                                                      </m:mcPr>
                                                    </m:mc>
                                                  </m:mcs>
                                                  <m:ctrlPr>
                                                    <a:rPr lang="zh-CN" altLang="zh-CN" sz="2800" i="1">
                                                      <a:solidFill>
                                                        <a:srgbClr val="000000"/>
                                                      </a:solidFill>
                                                      <a:latin typeface="Cambria Math" panose="02040503050406030204" pitchFamily="18" charset="0"/>
                                                      <a:cs typeface="Times New Roman" panose="02020603050405020304" pitchFamily="18" charset="0"/>
                                                    </a:rPr>
                                                  </m:ctrlPr>
                                                </m:mPr>
                                                <m:mr>
                                                  <m:e>
                                                    <m:r>
                                                      <m:rPr>
                                                        <m:nor/>
                                                      </m:rPr>
                                                      <a:rPr lang="zh-CN" altLang="zh-CN" sz="2800">
                                                        <a:solidFill>
                                                          <a:srgbClr val="000000"/>
                                                        </a:solidFill>
                                                        <a:cs typeface="Times New Roman" panose="02020603050405020304" pitchFamily="18" charset="0"/>
                                                      </a:rPr>
                                                      <m:t>使用催化剂或反应前</m:t>
                                                    </m:r>
                                                  </m:e>
                                                </m:mr>
                                                <m:mr>
                                                  <m:e>
                                                    <m:r>
                                                      <m:rPr>
                                                        <m:nor/>
                                                      </m:rPr>
                                                      <a:rPr lang="zh-CN" altLang="zh-CN" sz="2800">
                                                        <a:solidFill>
                                                          <a:srgbClr val="000000"/>
                                                        </a:solidFill>
                                                        <a:cs typeface="Times New Roman" panose="02020603050405020304" pitchFamily="18" charset="0"/>
                                                      </a:rPr>
                                                      <m:t>后气体总体积无变</m:t>
                                                    </m:r>
                                                  </m:e>
                                                </m:mr>
                                                <m:mr>
                                                  <m:e>
                                                    <m:r>
                                                      <m:rPr>
                                                        <m:nor/>
                                                      </m:rPr>
                                                      <a:rPr lang="zh-CN" altLang="zh-CN" sz="2800">
                                                        <a:solidFill>
                                                          <a:srgbClr val="000000"/>
                                                        </a:solidFill>
                                                        <a:cs typeface="Times New Roman" panose="02020603050405020304" pitchFamily="18" charset="0"/>
                                                      </a:rPr>
                                                      <m:t>化的反应改变压强</m:t>
                                                    </m:r>
                                                  </m:e>
                                                </m:mr>
                                              </m:m>
                                            </m:e>
                                          </m:d>
                                          <m:r>
                                            <m:rPr>
                                              <m:nor/>
                                            </m:rPr>
                                            <a:rPr lang="zh-CN" altLang="zh-CN" sz="2800">
                                              <a:solidFill>
                                                <a:srgbClr val="000000"/>
                                              </a:solidFill>
                                              <a:cs typeface="Times New Roman" panose="02020603050405020304" pitchFamily="18" charset="0"/>
                                            </a:rPr>
                                            <m:t>平衡不移动</m:t>
                                          </m:r>
                                        </m:e>
                                      </m:mr>
                                      <m:mr>
                                        <m:e>
                                          <m:r>
                                            <m:rPr>
                                              <m:nor/>
                                            </m:rPr>
                                            <a:rPr lang="zh-CN" altLang="zh-CN" sz="2800">
                                              <a:solidFill>
                                                <a:srgbClr val="000000"/>
                                              </a:solidFill>
                                              <a:cs typeface="Times New Roman" panose="02020603050405020304" pitchFamily="18" charset="0"/>
                                            </a:rPr>
                                            <m:t>程度不同</m:t>
                                          </m:r>
                                          <m:r>
                                            <m:rPr>
                                              <m:nor/>
                                            </m:rPr>
                                            <a:rPr lang="en-US" altLang="zh-CN" sz="2800">
                                              <a:solidFill>
                                                <a:srgbClr val="000000"/>
                                              </a:solidFill>
                                              <a:cs typeface="Times New Roman" panose="02020603050405020304" pitchFamily="18" charset="0"/>
                                            </a:rPr>
                                            <m:t>(</m:t>
                                          </m:r>
                                          <m:sSub>
                                            <m:sSubPr>
                                              <m:ctrlPr>
                                                <a:rPr lang="zh-CN" altLang="zh-CN" sz="2800" i="1">
                                                  <a:solidFill>
                                                    <a:srgbClr val="000000"/>
                                                  </a:solidFill>
                                                  <a:latin typeface="Cambria Math" panose="02040503050406030204" pitchFamily="18" charset="0"/>
                                                  <a:cs typeface="Times New Roman" panose="02020603050405020304" pitchFamily="18" charset="0"/>
                                                </a:rPr>
                                              </m:ctrlPr>
                                            </m:sSubPr>
                                            <m:e>
                                              <m:r>
                                                <a:rPr lang="en-US" altLang="zh-CN" sz="2800" i="1">
                                                  <a:solidFill>
                                                    <a:srgbClr val="000000"/>
                                                  </a:solidFill>
                                                  <a:latin typeface="Cambria Math" panose="02040503050406030204" pitchFamily="18" charset="0"/>
                                                  <a:cs typeface="Times New Roman" panose="02020603050405020304" pitchFamily="18" charset="0"/>
                                                </a:rPr>
                                                <m:t>𝑣</m:t>
                                              </m:r>
                                            </m:e>
                                            <m:sub>
                                              <m:r>
                                                <m:rPr>
                                                  <m:nor/>
                                                </m:rPr>
                                                <a:rPr lang="zh-CN" altLang="zh-CN" sz="2800">
                                                  <a:solidFill>
                                                    <a:srgbClr val="000000"/>
                                                  </a:solidFill>
                                                  <a:cs typeface="Times New Roman" panose="02020603050405020304" pitchFamily="18" charset="0"/>
                                                </a:rPr>
                                                <m:t>正</m:t>
                                              </m:r>
                                            </m:sub>
                                          </m:sSub>
                                          <m:r>
                                            <a:rPr lang="en-US" altLang="zh-CN" sz="2800">
                                              <a:solidFill>
                                                <a:srgbClr val="000000"/>
                                              </a:solidFill>
                                              <a:latin typeface="Cambria Math" panose="02040503050406030204" pitchFamily="18" charset="0"/>
                                              <a:cs typeface="Times New Roman" panose="02020603050405020304" pitchFamily="18" charset="0"/>
                                            </a:rPr>
                                            <m:t>≠</m:t>
                                          </m:r>
                                          <m:sSub>
                                            <m:sSubPr>
                                              <m:ctrlPr>
                                                <a:rPr lang="zh-CN" altLang="zh-CN" sz="2800" i="1">
                                                  <a:solidFill>
                                                    <a:srgbClr val="000000"/>
                                                  </a:solidFill>
                                                  <a:latin typeface="Cambria Math" panose="02040503050406030204" pitchFamily="18" charset="0"/>
                                                  <a:cs typeface="Times New Roman" panose="02020603050405020304" pitchFamily="18" charset="0"/>
                                                </a:rPr>
                                              </m:ctrlPr>
                                            </m:sSubPr>
                                            <m:e>
                                              <m:r>
                                                <a:rPr lang="en-US" altLang="zh-CN" sz="2800" i="1">
                                                  <a:solidFill>
                                                    <a:srgbClr val="000000"/>
                                                  </a:solidFill>
                                                  <a:latin typeface="Cambria Math" panose="02040503050406030204" pitchFamily="18" charset="0"/>
                                                  <a:cs typeface="Times New Roman" panose="02020603050405020304" pitchFamily="18" charset="0"/>
                                                </a:rPr>
                                                <m:t>𝑣</m:t>
                                              </m:r>
                                            </m:e>
                                            <m:sub>
                                              <m:r>
                                                <m:rPr>
                                                  <m:nor/>
                                                </m:rPr>
                                                <a:rPr lang="zh-CN" altLang="zh-CN" sz="2800">
                                                  <a:solidFill>
                                                    <a:srgbClr val="000000"/>
                                                  </a:solidFill>
                                                  <a:cs typeface="Times New Roman" panose="02020603050405020304" pitchFamily="18" charset="0"/>
                                                </a:rPr>
                                                <m:t>逆</m:t>
                                              </m:r>
                                            </m:sub>
                                          </m:sSub>
                                          <m:r>
                                            <m:rPr>
                                              <m:nor/>
                                            </m:rPr>
                                            <a:rPr lang="en-US" altLang="zh-CN" sz="2800">
                                              <a:solidFill>
                                                <a:srgbClr val="000000"/>
                                              </a:solidFill>
                                              <a:cs typeface="Times New Roman" panose="02020603050405020304" pitchFamily="18" charset="0"/>
                                            </a:rPr>
                                            <m:t>)</m:t>
                                          </m:r>
                                          <m:d>
                                            <m:dPr>
                                              <m:begChr m:val="{"/>
                                              <m:endChr m:val="}"/>
                                              <m:ctrlPr>
                                                <a:rPr lang="zh-CN" altLang="zh-CN" sz="2800" i="1">
                                                  <a:solidFill>
                                                    <a:srgbClr val="000000"/>
                                                  </a:solidFill>
                                                  <a:latin typeface="Cambria Math" panose="02040503050406030204" pitchFamily="18" charset="0"/>
                                                  <a:cs typeface="Times New Roman" panose="02020603050405020304" pitchFamily="18" charset="0"/>
                                                </a:rPr>
                                              </m:ctrlPr>
                                            </m:dPr>
                                            <m:e>
                                              <m:m>
                                                <m:mPr>
                                                  <m:plcHide m:val="on"/>
                                                  <m:mcs>
                                                    <m:mc>
                                                      <m:mcPr>
                                                        <m:count m:val="1"/>
                                                        <m:mcJc m:val="center"/>
                                                      </m:mcPr>
                                                    </m:mc>
                                                  </m:mcs>
                                                  <m:ctrlPr>
                                                    <a:rPr lang="zh-CN" altLang="zh-CN" sz="2800" i="1">
                                                      <a:solidFill>
                                                        <a:srgbClr val="000000"/>
                                                      </a:solidFill>
                                                      <a:latin typeface="Cambria Math" panose="02040503050406030204" pitchFamily="18" charset="0"/>
                                                      <a:cs typeface="Times New Roman" panose="02020603050405020304" pitchFamily="18" charset="0"/>
                                                    </a:rPr>
                                                  </m:ctrlPr>
                                                </m:mPr>
                                                <m:mr>
                                                  <m:e>
                                                    <m:r>
                                                      <m:rPr>
                                                        <m:nor/>
                                                      </m:rPr>
                                                      <a:rPr lang="zh-CN" altLang="zh-CN" sz="2800">
                                                        <a:solidFill>
                                                          <a:srgbClr val="000000"/>
                                                        </a:solidFill>
                                                        <a:cs typeface="Times New Roman" panose="02020603050405020304" pitchFamily="18" charset="0"/>
                                                      </a:rPr>
                                                      <m:t>浓度</m:t>
                                                    </m:r>
                                                  </m:e>
                                                </m:mr>
                                                <m:mr>
                                                  <m:e>
                                                    <m:r>
                                                      <m:rPr>
                                                        <m:nor/>
                                                      </m:rPr>
                                                      <a:rPr lang="zh-CN" altLang="zh-CN" sz="2800">
                                                        <a:solidFill>
                                                          <a:srgbClr val="000000"/>
                                                        </a:solidFill>
                                                        <a:cs typeface="Times New Roman" panose="02020603050405020304" pitchFamily="18" charset="0"/>
                                                      </a:rPr>
                                                      <m:t>压强</m:t>
                                                    </m:r>
                                                  </m:e>
                                                </m:mr>
                                                <m:mr>
                                                  <m:e>
                                                    <m:r>
                                                      <m:rPr>
                                                        <m:nor/>
                                                      </m:rPr>
                                                      <a:rPr lang="zh-CN" altLang="zh-CN" sz="2800">
                                                        <a:solidFill>
                                                          <a:srgbClr val="000000"/>
                                                        </a:solidFill>
                                                        <a:cs typeface="Times New Roman" panose="02020603050405020304" pitchFamily="18" charset="0"/>
                                                      </a:rPr>
                                                      <m:t>温度</m:t>
                                                    </m:r>
                                                  </m:e>
                                                </m:mr>
                                              </m:m>
                                            </m:e>
                                          </m:d>
                                          <m:r>
                                            <m:rPr>
                                              <m:nor/>
                                            </m:rPr>
                                            <a:rPr lang="zh-CN" altLang="zh-CN" sz="2800">
                                              <a:solidFill>
                                                <a:srgbClr val="000000"/>
                                              </a:solidFill>
                                              <a:cs typeface="Times New Roman" panose="02020603050405020304" pitchFamily="18" charset="0"/>
                                            </a:rPr>
                                            <m:t>平衡移动</m:t>
                                          </m:r>
                                          <m:r>
                                            <a:rPr lang="en-US" altLang="zh-CN" sz="2800" b="0" i="1" smtClean="0">
                                              <a:solidFill>
                                                <a:srgbClr val="000000"/>
                                              </a:solidFill>
                                              <a:latin typeface="Cambria Math" panose="02040503050406030204" pitchFamily="18" charset="0"/>
                                              <a:cs typeface="Times New Roman" panose="02020603050405020304" pitchFamily="18" charset="0"/>
                                            </a:rPr>
                                            <m:t>                                   </m:t>
                                          </m:r>
                                        </m:e>
                                      </m:mr>
                                    </m:m>
                                  </m:e>
                                </m:d>
                              </m:e>
                            </m:mr>
                          </m:m>
                        </m:e>
                      </m:d>
                    </m:oMath>
                  </m:oMathPara>
                </a14:m>
                <a:endParaRPr lang="zh-CN" altLang="zh-CN" sz="2800" dirty="0">
                  <a:solidFill>
                    <a:srgbClr val="000000"/>
                  </a:solidFill>
                  <a:cs typeface="Times New Roman" panose="02020603050405020304" pitchFamily="18" charset="0"/>
                </a:endParaRPr>
              </a:p>
            </p:txBody>
          </p:sp>
        </mc:Choice>
        <mc:Fallback xmlns="">
          <p:sp>
            <p:nvSpPr>
              <p:cNvPr id="2" name="矩形 1">
                <a:extLst>
                  <a:ext uri="{FF2B5EF4-FFF2-40B4-BE49-F238E27FC236}">
                    <a16:creationId xmlns:a16="http://schemas.microsoft.com/office/drawing/2014/main" xmlns:a14="http://schemas.microsoft.com/office/drawing/2010/main" xmlns="" id="{90B08F6B-4184-4EA6-B090-E1797EC12476}"/>
                  </a:ext>
                </a:extLst>
              </p:cNvPr>
              <p:cNvSpPr>
                <a:spLocks noRot="1" noChangeAspect="1" noMove="1" noResize="1" noEditPoints="1" noAdjustHandles="1" noChangeArrowheads="1" noChangeShapeType="1" noTextEdit="1"/>
              </p:cNvSpPr>
              <p:nvPr/>
            </p:nvSpPr>
            <p:spPr>
              <a:xfrm>
                <a:off x="3357232" y="698584"/>
                <a:ext cx="6096000" cy="5343322"/>
              </a:xfrm>
              <a:prstGeom prst="rect">
                <a:avLst/>
              </a:prstGeom>
              <a:blipFill rotWithShape="1">
                <a:blip r:embed="rId2"/>
                <a:stretch>
                  <a:fillRect l="-38400" r="-36900"/>
                </a:stretch>
              </a:blipFill>
            </p:spPr>
            <p:txBody>
              <a:bodyPr/>
              <a:lstStyle/>
              <a:p>
                <a:r>
                  <a:rPr lang="zh-CN" altLang="en-US">
                    <a:noFill/>
                  </a:rPr>
                  <a:t> </a:t>
                </a:r>
              </a:p>
            </p:txBody>
          </p:sp>
        </mc:Fallback>
      </mc:AlternateContent>
      <p:sp>
        <p:nvSpPr>
          <p:cNvPr id="5" name="矩形 4">
            <a:extLst>
              <a:ext uri="{FF2B5EF4-FFF2-40B4-BE49-F238E27FC236}">
                <a16:creationId xmlns="" xmlns:a16="http://schemas.microsoft.com/office/drawing/2014/main" id="{231D1C9E-37D8-4545-8EA3-1E36B297AF2D}"/>
              </a:ext>
            </a:extLst>
          </p:cNvPr>
          <p:cNvSpPr/>
          <p:nvPr/>
        </p:nvSpPr>
        <p:spPr>
          <a:xfrm>
            <a:off x="479879" y="2850802"/>
            <a:ext cx="625021" cy="2677656"/>
          </a:xfrm>
          <a:prstGeom prst="rect">
            <a:avLst/>
          </a:prstGeom>
        </p:spPr>
        <p:txBody>
          <a:bodyPr wrap="square">
            <a:spAutoFit/>
          </a:bodyPr>
          <a:lstStyle/>
          <a:p>
            <a:pPr>
              <a:lnSpc>
                <a:spcPct val="150000"/>
              </a:lnSpc>
            </a:pPr>
            <a:r>
              <a:rPr lang="zh-CN" altLang="zh-CN" sz="2800" dirty="0"/>
              <a:t>改变</a:t>
            </a:r>
            <a:r>
              <a:rPr lang="en-US" altLang="zh-CN" sz="2800" dirty="0"/>
              <a:t/>
            </a:r>
            <a:br>
              <a:rPr lang="en-US" altLang="zh-CN" sz="2800" dirty="0"/>
            </a:br>
            <a:r>
              <a:rPr lang="zh-CN" altLang="zh-CN" sz="2800" dirty="0"/>
              <a:t>条件</a:t>
            </a:r>
            <a:endParaRPr lang="zh-CN" altLang="en-US" sz="2800" dirty="0"/>
          </a:p>
        </p:txBody>
      </p:sp>
      <p:sp>
        <p:nvSpPr>
          <p:cNvPr id="6" name="矩形 5">
            <a:extLst>
              <a:ext uri="{FF2B5EF4-FFF2-40B4-BE49-F238E27FC236}">
                <a16:creationId xmlns="" xmlns:a16="http://schemas.microsoft.com/office/drawing/2014/main" id="{51B8293A-8D02-4F74-B5A4-A2E024C86BB7}"/>
              </a:ext>
            </a:extLst>
          </p:cNvPr>
          <p:cNvSpPr/>
          <p:nvPr/>
        </p:nvSpPr>
        <p:spPr>
          <a:xfrm>
            <a:off x="8214360" y="0"/>
            <a:ext cx="299859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专题十六　化学反应速率与化学平衡</a:t>
            </a:r>
          </a:p>
        </p:txBody>
      </p:sp>
    </p:spTree>
    <p:extLst>
      <p:ext uri="{BB962C8B-B14F-4D97-AF65-F5344CB8AC3E}">
        <p14:creationId xmlns:p14="http://schemas.microsoft.com/office/powerpoint/2010/main" val="9415208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a16="http://schemas.microsoft.com/office/drawing/2014/main" id="{0CBBB5F7-BD3B-47F1-AB26-800CE83102CF}"/>
              </a:ext>
            </a:extLst>
          </p:cNvPr>
          <p:cNvSpPr/>
          <p:nvPr/>
        </p:nvSpPr>
        <p:spPr>
          <a:xfrm>
            <a:off x="234043" y="334289"/>
            <a:ext cx="11723913" cy="2031325"/>
          </a:xfrm>
          <a:prstGeom prst="rect">
            <a:avLst/>
          </a:prstGeom>
        </p:spPr>
        <p:txBody>
          <a:bodyPr wrap="square">
            <a:spAutoFit/>
          </a:bodyPr>
          <a:lstStyle/>
          <a:p>
            <a:pPr>
              <a:lnSpc>
                <a:spcPct val="150000"/>
              </a:lnSpc>
            </a:pPr>
            <a:r>
              <a:rPr lang="en-US" altLang="zh-CN" sz="2800" dirty="0"/>
              <a:t>(3)</a:t>
            </a:r>
            <a:r>
              <a:rPr lang="zh-CN" altLang="zh-CN" sz="2800" dirty="0"/>
              <a:t>勒夏特列原理</a:t>
            </a:r>
          </a:p>
          <a:p>
            <a:pPr>
              <a:lnSpc>
                <a:spcPct val="150000"/>
              </a:lnSpc>
            </a:pPr>
            <a:r>
              <a:rPr lang="zh-CN" altLang="zh-CN" sz="2800" dirty="0"/>
              <a:t>在密闭体系中</a:t>
            </a:r>
            <a:r>
              <a:rPr lang="en-US" altLang="zh-CN" sz="2800" dirty="0"/>
              <a:t>,</a:t>
            </a:r>
            <a:r>
              <a:rPr lang="zh-CN" altLang="zh-CN" sz="2800" dirty="0"/>
              <a:t>如果改变影响化学平衡的一个条件</a:t>
            </a:r>
            <a:r>
              <a:rPr lang="en-US" altLang="zh-CN" sz="2800" dirty="0"/>
              <a:t>(</a:t>
            </a:r>
            <a:r>
              <a:rPr lang="zh-CN" altLang="zh-CN" sz="2800" dirty="0"/>
              <a:t>如温度、压强或浓度等</a:t>
            </a:r>
            <a:r>
              <a:rPr lang="en-US" altLang="zh-CN" sz="2800" dirty="0"/>
              <a:t>),</a:t>
            </a:r>
            <a:r>
              <a:rPr lang="zh-CN" altLang="zh-CN" sz="2800" dirty="0"/>
              <a:t>平衡就向能够减弱这种改变的方向移动。</a:t>
            </a:r>
          </a:p>
        </p:txBody>
      </p:sp>
      <p:sp>
        <p:nvSpPr>
          <p:cNvPr id="3" name="矩形 2">
            <a:extLst>
              <a:ext uri="{FF2B5EF4-FFF2-40B4-BE49-F238E27FC236}">
                <a16:creationId xmlns="" xmlns:a16="http://schemas.microsoft.com/office/drawing/2014/main" id="{6243A906-1FF1-4752-9CAC-33B092EF9903}"/>
              </a:ext>
            </a:extLst>
          </p:cNvPr>
          <p:cNvSpPr/>
          <p:nvPr/>
        </p:nvSpPr>
        <p:spPr>
          <a:xfrm>
            <a:off x="234043" y="2451553"/>
            <a:ext cx="11682186" cy="1954894"/>
          </a:xfrm>
          <a:prstGeom prst="rect">
            <a:avLst/>
          </a:prstGeom>
        </p:spPr>
        <p:txBody>
          <a:bodyPr wrap="square">
            <a:spAutoFit/>
          </a:bodyPr>
          <a:lstStyle/>
          <a:p>
            <a:pPr>
              <a:lnSpc>
                <a:spcPct val="150000"/>
              </a:lnSpc>
            </a:pPr>
            <a:r>
              <a:rPr lang="zh-CN" altLang="en-US"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注意</a:t>
            </a:r>
            <a:endParaRPr lang="en-US" altLang="zh-CN" sz="2800" dirty="0"/>
          </a:p>
          <a:p>
            <a:pPr>
              <a:lnSpc>
                <a:spcPct val="150000"/>
              </a:lnSpc>
            </a:pPr>
            <a:r>
              <a:rPr lang="en-US" altLang="zh-CN" sz="2800" dirty="0"/>
              <a:t>“</a:t>
            </a:r>
            <a:r>
              <a:rPr lang="zh-CN" altLang="zh-CN" sz="2800" dirty="0"/>
              <a:t>减弱</a:t>
            </a:r>
            <a:r>
              <a:rPr lang="en-US" altLang="zh-CN" sz="2800" dirty="0"/>
              <a:t>”</a:t>
            </a:r>
            <a:r>
              <a:rPr lang="zh-CN" altLang="zh-CN" sz="2800" dirty="0"/>
              <a:t>不等于</a:t>
            </a:r>
            <a:r>
              <a:rPr lang="en-US" altLang="zh-CN" sz="2800" dirty="0"/>
              <a:t>“</a:t>
            </a:r>
            <a:r>
              <a:rPr lang="zh-CN" altLang="zh-CN" sz="2800" dirty="0"/>
              <a:t>消除</a:t>
            </a:r>
            <a:r>
              <a:rPr lang="en-US" altLang="zh-CN" sz="2800" dirty="0"/>
              <a:t>”,</a:t>
            </a:r>
            <a:r>
              <a:rPr lang="zh-CN" altLang="zh-CN" sz="2800" dirty="0"/>
              <a:t>更不是</a:t>
            </a:r>
            <a:r>
              <a:rPr lang="en-US" altLang="zh-CN" sz="2800" dirty="0"/>
              <a:t>“</a:t>
            </a:r>
            <a:r>
              <a:rPr lang="zh-CN" altLang="zh-CN" sz="2800" dirty="0"/>
              <a:t>扭转</a:t>
            </a:r>
            <a:r>
              <a:rPr lang="en-US" altLang="zh-CN" sz="2800" dirty="0"/>
              <a:t>”,</a:t>
            </a:r>
            <a:r>
              <a:rPr lang="zh-CN" altLang="zh-CN" sz="2800" dirty="0"/>
              <a:t>即平衡移动不能将外界影响完全消除</a:t>
            </a:r>
            <a:r>
              <a:rPr lang="en-US" altLang="zh-CN" sz="2800" dirty="0"/>
              <a:t>,</a:t>
            </a:r>
            <a:r>
              <a:rPr lang="zh-CN" altLang="zh-CN" sz="2800" dirty="0"/>
              <a:t>而只能减弱。</a:t>
            </a:r>
          </a:p>
        </p:txBody>
      </p:sp>
      <p:sp>
        <p:nvSpPr>
          <p:cNvPr id="4" name="矩形 3">
            <a:extLst>
              <a:ext uri="{FF2B5EF4-FFF2-40B4-BE49-F238E27FC236}">
                <a16:creationId xmlns="" xmlns:a16="http://schemas.microsoft.com/office/drawing/2014/main" id="{C79BA322-1A9B-4D5A-B98E-D11EE59BF915}"/>
              </a:ext>
            </a:extLst>
          </p:cNvPr>
          <p:cNvSpPr/>
          <p:nvPr/>
        </p:nvSpPr>
        <p:spPr>
          <a:xfrm>
            <a:off x="8214360" y="0"/>
            <a:ext cx="299859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专题十六　化学反应速率与化学平衡</a:t>
            </a:r>
          </a:p>
        </p:txBody>
      </p:sp>
    </p:spTree>
    <p:extLst>
      <p:ext uri="{BB962C8B-B14F-4D97-AF65-F5344CB8AC3E}">
        <p14:creationId xmlns:p14="http://schemas.microsoft.com/office/powerpoint/2010/main" val="34329951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7" name="矩形 6"/>
          <p:cNvSpPr/>
          <p:nvPr/>
        </p:nvSpPr>
        <p:spPr>
          <a:xfrm>
            <a:off x="718457" y="-1"/>
            <a:ext cx="3483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DA251C"/>
              </a:solidFill>
            </a:endParaRPr>
          </a:p>
        </p:txBody>
      </p:sp>
      <p:sp>
        <p:nvSpPr>
          <p:cNvPr id="8" name="矩形 7"/>
          <p:cNvSpPr/>
          <p:nvPr/>
        </p:nvSpPr>
        <p:spPr>
          <a:xfrm>
            <a:off x="1066800" y="-2"/>
            <a:ext cx="6560916"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zh-CN" sz="2800" dirty="0">
                <a:solidFill>
                  <a:srgbClr val="DA251C"/>
                </a:solidFill>
              </a:rPr>
              <a:t>考点</a:t>
            </a:r>
            <a:r>
              <a:rPr lang="en-US" altLang="zh-CN" sz="2800" dirty="0">
                <a:solidFill>
                  <a:srgbClr val="DA251C"/>
                </a:solidFill>
              </a:rPr>
              <a:t>3</a:t>
            </a:r>
            <a:r>
              <a:rPr lang="zh-CN" altLang="zh-CN" sz="2800" dirty="0">
                <a:solidFill>
                  <a:srgbClr val="DA251C"/>
                </a:solidFill>
              </a:rPr>
              <a:t>　化学平衡常数与转化率</a:t>
            </a:r>
            <a:r>
              <a:rPr lang="zh-CN" altLang="en-US" sz="2800" dirty="0">
                <a:solidFill>
                  <a:srgbClr val="DA251C"/>
                </a:solidFill>
              </a:rPr>
              <a:t>（难点）</a:t>
            </a:r>
            <a:endParaRPr lang="en-US" altLang="zh-CN" sz="2800" dirty="0">
              <a:solidFill>
                <a:srgbClr val="DA251C"/>
              </a:solidFill>
            </a:endParaRPr>
          </a:p>
        </p:txBody>
      </p:sp>
      <mc:AlternateContent xmlns:mc="http://schemas.openxmlformats.org/markup-compatibility/2006" xmlns:a14="http://schemas.microsoft.com/office/drawing/2010/main">
        <mc:Choice Requires="a14">
          <p:sp>
            <p:nvSpPr>
              <p:cNvPr id="2" name="矩形 1">
                <a:extLst>
                  <a:ext uri="{FF2B5EF4-FFF2-40B4-BE49-F238E27FC236}">
                    <a16:creationId xmlns="" xmlns:a16="http://schemas.microsoft.com/office/drawing/2014/main" id="{715E11A9-0CCF-4A7C-B797-40FC7481E028}"/>
                  </a:ext>
                </a:extLst>
              </p:cNvPr>
              <p:cNvSpPr/>
              <p:nvPr/>
            </p:nvSpPr>
            <p:spPr>
              <a:xfrm>
                <a:off x="246296" y="739434"/>
                <a:ext cx="11727990" cy="5132559"/>
              </a:xfrm>
              <a:prstGeom prst="rect">
                <a:avLst/>
              </a:prstGeom>
            </p:spPr>
            <p:txBody>
              <a:bodyPr wrap="square">
                <a:spAutoFit/>
              </a:bodyPr>
              <a:lstStyle/>
              <a:p>
                <a:pPr>
                  <a:lnSpc>
                    <a:spcPct val="150000"/>
                  </a:lnSpc>
                </a:pPr>
                <a:r>
                  <a:rPr lang="zh-CN" altLang="zh-CN" sz="2800" b="1" dirty="0"/>
                  <a:t> </a:t>
                </a:r>
                <a:r>
                  <a:rPr lang="en-US" altLang="zh-CN" sz="2800" b="1" dirty="0"/>
                  <a:t>1.</a:t>
                </a:r>
                <a:r>
                  <a:rPr lang="zh-CN" altLang="zh-CN" sz="2800" b="1" dirty="0"/>
                  <a:t>化学平衡常数</a:t>
                </a:r>
              </a:p>
              <a:p>
                <a:pPr>
                  <a:lnSpc>
                    <a:spcPct val="150000"/>
                  </a:lnSpc>
                </a:pPr>
                <a:r>
                  <a:rPr lang="en-US" altLang="zh-CN" sz="2800" dirty="0"/>
                  <a:t>(1)</a:t>
                </a:r>
                <a:r>
                  <a:rPr lang="zh-CN" altLang="zh-CN" sz="2800" dirty="0"/>
                  <a:t>定义 </a:t>
                </a:r>
              </a:p>
              <a:p>
                <a:pPr>
                  <a:lnSpc>
                    <a:spcPct val="150000"/>
                  </a:lnSpc>
                </a:pPr>
                <a:r>
                  <a:rPr lang="zh-CN" altLang="zh-CN" sz="2800" dirty="0"/>
                  <a:t>在一定温度下</a:t>
                </a:r>
                <a:r>
                  <a:rPr lang="en-US" altLang="zh-CN" sz="2800" dirty="0"/>
                  <a:t>,</a:t>
                </a:r>
                <a:r>
                  <a:rPr lang="zh-CN" altLang="zh-CN" sz="2800" dirty="0"/>
                  <a:t>当一个可逆反应达到化学平衡时</a:t>
                </a:r>
                <a:r>
                  <a:rPr lang="en-US" altLang="zh-CN" sz="2800" dirty="0"/>
                  <a:t>,</a:t>
                </a:r>
                <a:r>
                  <a:rPr lang="zh-CN" altLang="zh-CN" sz="2800" dirty="0"/>
                  <a:t>生成物浓度幂之积与反应物浓度幂之积的比值是一个常数</a:t>
                </a:r>
                <a:r>
                  <a:rPr lang="en-US" altLang="zh-CN" sz="2800" dirty="0"/>
                  <a:t>,</a:t>
                </a:r>
                <a:r>
                  <a:rPr lang="zh-CN" altLang="zh-CN" sz="2800" dirty="0"/>
                  <a:t>这个常数就是该反应的化学平衡常数</a:t>
                </a:r>
                <a:r>
                  <a:rPr lang="en-US" altLang="zh-CN" sz="2800" dirty="0"/>
                  <a:t>(</a:t>
                </a:r>
                <a:r>
                  <a:rPr lang="zh-CN" altLang="zh-CN" sz="2800" dirty="0"/>
                  <a:t>简称平衡常数</a:t>
                </a:r>
                <a:r>
                  <a:rPr lang="en-US" altLang="zh-CN" sz="2800" dirty="0"/>
                  <a:t>),</a:t>
                </a:r>
                <a:r>
                  <a:rPr lang="zh-CN" altLang="zh-CN" sz="2800" dirty="0"/>
                  <a:t>用 </a:t>
                </a:r>
                <a:r>
                  <a:rPr lang="en-US" altLang="zh-CN" sz="2800" i="1" dirty="0"/>
                  <a:t>K</a:t>
                </a:r>
                <a:r>
                  <a:rPr lang="zh-CN" altLang="zh-CN" sz="2800" dirty="0"/>
                  <a:t>表示。</a:t>
                </a:r>
              </a:p>
              <a:p>
                <a:pPr>
                  <a:lnSpc>
                    <a:spcPct val="150000"/>
                  </a:lnSpc>
                </a:pPr>
                <a:r>
                  <a:rPr lang="en-US" altLang="zh-CN" sz="2800" dirty="0"/>
                  <a:t>(2)</a:t>
                </a:r>
                <a:r>
                  <a:rPr lang="zh-CN" altLang="zh-CN" sz="2800" dirty="0"/>
                  <a:t>表达式</a:t>
                </a:r>
              </a:p>
              <a:p>
                <a:pPr>
                  <a:lnSpc>
                    <a:spcPct val="150000"/>
                  </a:lnSpc>
                </a:pPr>
                <a:r>
                  <a:rPr lang="en-US" altLang="zh-CN" sz="2800" dirty="0"/>
                  <a:t> </a:t>
                </a:r>
                <a:r>
                  <a:rPr lang="zh-CN" altLang="zh-CN" sz="2800" dirty="0"/>
                  <a:t>对于一般的可逆反应</a:t>
                </a:r>
                <a:r>
                  <a:rPr lang="en-US" altLang="zh-CN" sz="2800" dirty="0"/>
                  <a:t>:</a:t>
                </a:r>
                <a:r>
                  <a:rPr lang="en-US" altLang="zh-CN" sz="2800" i="1" dirty="0"/>
                  <a:t>m</a:t>
                </a:r>
                <a:r>
                  <a:rPr lang="en-US" altLang="zh-CN" sz="2800" dirty="0"/>
                  <a:t>A(g)+</a:t>
                </a:r>
                <a:r>
                  <a:rPr lang="en-US" altLang="zh-CN" sz="2800" i="1" dirty="0" err="1"/>
                  <a:t>n</a:t>
                </a:r>
                <a:r>
                  <a:rPr lang="en-US" altLang="zh-CN" sz="2800" dirty="0" err="1"/>
                  <a:t>B</a:t>
                </a:r>
                <a:r>
                  <a:rPr lang="en-US" altLang="zh-CN" sz="2800" dirty="0"/>
                  <a:t>(g)          </a:t>
                </a:r>
                <a:r>
                  <a:rPr lang="en-US" altLang="zh-CN" sz="2800" i="1" dirty="0" err="1"/>
                  <a:t>p</a:t>
                </a:r>
                <a:r>
                  <a:rPr lang="en-US" altLang="zh-CN" sz="2800" dirty="0" err="1"/>
                  <a:t>C</a:t>
                </a:r>
                <a:r>
                  <a:rPr lang="en-US" altLang="zh-CN" sz="2800" dirty="0"/>
                  <a:t>(g)+</a:t>
                </a:r>
                <a:r>
                  <a:rPr lang="en-US" altLang="zh-CN" sz="2800" i="1" dirty="0" err="1"/>
                  <a:t>q</a:t>
                </a:r>
                <a:r>
                  <a:rPr lang="en-US" altLang="zh-CN" sz="2800" dirty="0" err="1"/>
                  <a:t>D</a:t>
                </a:r>
                <a:r>
                  <a:rPr lang="en-US" altLang="zh-CN" sz="2800" dirty="0"/>
                  <a:t>(g),</a:t>
                </a:r>
                <a:r>
                  <a:rPr lang="en-US" altLang="zh-CN" sz="2800" i="1" dirty="0"/>
                  <a:t>K</a:t>
                </a:r>
                <a:r>
                  <a:rPr lang="en-US" altLang="zh-CN" sz="2800" dirty="0"/>
                  <a:t>=</a:t>
                </a:r>
                <a14:m>
                  <m:oMath xmlns:m="http://schemas.openxmlformats.org/officeDocument/2006/math">
                    <m:f>
                      <m:fPr>
                        <m:ctrlPr>
                          <a:rPr lang="zh-CN" altLang="zh-CN" sz="2800" i="1">
                            <a:latin typeface="Cambria Math" panose="02040503050406030204" pitchFamily="18" charset="0"/>
                          </a:rPr>
                        </m:ctrlPr>
                      </m:fPr>
                      <m:num>
                        <m:sSup>
                          <m:sSupPr>
                            <m:ctrlPr>
                              <a:rPr lang="zh-CN" altLang="zh-CN" sz="2800" i="1">
                                <a:latin typeface="Cambria Math" panose="02040503050406030204" pitchFamily="18" charset="0"/>
                              </a:rPr>
                            </m:ctrlPr>
                          </m:sSupPr>
                          <m:e>
                            <m:r>
                              <a:rPr lang="en-US" altLang="zh-CN" sz="2800" i="1">
                                <a:latin typeface="Cambria Math" panose="02040503050406030204" pitchFamily="18" charset="0"/>
                              </a:rPr>
                              <m:t>𝑐</m:t>
                            </m:r>
                          </m:e>
                          <m:sup>
                            <m:r>
                              <a:rPr lang="en-US" altLang="zh-CN" sz="2800" i="1">
                                <a:latin typeface="Cambria Math" panose="02040503050406030204" pitchFamily="18" charset="0"/>
                              </a:rPr>
                              <m:t>𝑝</m:t>
                            </m:r>
                          </m:sup>
                        </m:sSup>
                        <m:r>
                          <m:rPr>
                            <m:nor/>
                          </m:rPr>
                          <a:rPr lang="en-US" altLang="zh-CN" sz="2800"/>
                          <m:t>(</m:t>
                        </m:r>
                        <m:r>
                          <m:rPr>
                            <m:sty m:val="p"/>
                          </m:rPr>
                          <a:rPr lang="en-US" altLang="zh-CN" sz="2800">
                            <a:latin typeface="Cambria Math" panose="02040503050406030204" pitchFamily="18" charset="0"/>
                          </a:rPr>
                          <m:t>C</m:t>
                        </m:r>
                        <m:r>
                          <m:rPr>
                            <m:nor/>
                          </m:rPr>
                          <a:rPr lang="en-US" altLang="zh-CN" sz="2800"/>
                          <m:t>)·</m:t>
                        </m:r>
                        <m:sSup>
                          <m:sSupPr>
                            <m:ctrlPr>
                              <a:rPr lang="zh-CN" altLang="zh-CN" sz="2800" i="1">
                                <a:latin typeface="Cambria Math" panose="02040503050406030204" pitchFamily="18" charset="0"/>
                              </a:rPr>
                            </m:ctrlPr>
                          </m:sSupPr>
                          <m:e>
                            <m:r>
                              <a:rPr lang="en-US" altLang="zh-CN" sz="2800" i="1">
                                <a:latin typeface="Cambria Math" panose="02040503050406030204" pitchFamily="18" charset="0"/>
                              </a:rPr>
                              <m:t>𝑐</m:t>
                            </m:r>
                          </m:e>
                          <m:sup>
                            <m:r>
                              <a:rPr lang="en-US" altLang="zh-CN" sz="2800" i="1">
                                <a:latin typeface="Cambria Math" panose="02040503050406030204" pitchFamily="18" charset="0"/>
                              </a:rPr>
                              <m:t>𝑞</m:t>
                            </m:r>
                          </m:sup>
                        </m:sSup>
                        <m:r>
                          <m:rPr>
                            <m:nor/>
                          </m:rPr>
                          <a:rPr lang="en-US" altLang="zh-CN" sz="2800"/>
                          <m:t>(</m:t>
                        </m:r>
                        <m:r>
                          <m:rPr>
                            <m:sty m:val="p"/>
                          </m:rPr>
                          <a:rPr lang="en-US" altLang="zh-CN" sz="2800">
                            <a:latin typeface="Cambria Math" panose="02040503050406030204" pitchFamily="18" charset="0"/>
                          </a:rPr>
                          <m:t>D</m:t>
                        </m:r>
                        <m:r>
                          <m:rPr>
                            <m:nor/>
                          </m:rPr>
                          <a:rPr lang="en-US" altLang="zh-CN" sz="2800"/>
                          <m:t>)</m:t>
                        </m:r>
                      </m:num>
                      <m:den>
                        <m:sSup>
                          <m:sSupPr>
                            <m:ctrlPr>
                              <a:rPr lang="zh-CN" altLang="zh-CN" sz="2800" i="1">
                                <a:latin typeface="Cambria Math" panose="02040503050406030204" pitchFamily="18" charset="0"/>
                              </a:rPr>
                            </m:ctrlPr>
                          </m:sSupPr>
                          <m:e>
                            <m:r>
                              <a:rPr lang="en-US" altLang="zh-CN" sz="2800" i="1">
                                <a:latin typeface="Cambria Math" panose="02040503050406030204" pitchFamily="18" charset="0"/>
                              </a:rPr>
                              <m:t>𝑐</m:t>
                            </m:r>
                          </m:e>
                          <m:sup>
                            <m:r>
                              <a:rPr lang="en-US" altLang="zh-CN" sz="2800" i="1">
                                <a:latin typeface="Cambria Math" panose="02040503050406030204" pitchFamily="18" charset="0"/>
                              </a:rPr>
                              <m:t>𝑚</m:t>
                            </m:r>
                          </m:sup>
                        </m:sSup>
                        <m:r>
                          <m:rPr>
                            <m:nor/>
                          </m:rPr>
                          <a:rPr lang="en-US" altLang="zh-CN" sz="2800"/>
                          <m:t>(</m:t>
                        </m:r>
                        <m:r>
                          <m:rPr>
                            <m:sty m:val="p"/>
                          </m:rPr>
                          <a:rPr lang="en-US" altLang="zh-CN" sz="2800">
                            <a:latin typeface="Cambria Math" panose="02040503050406030204" pitchFamily="18" charset="0"/>
                          </a:rPr>
                          <m:t>A</m:t>
                        </m:r>
                        <m:r>
                          <m:rPr>
                            <m:nor/>
                          </m:rPr>
                          <a:rPr lang="en-US" altLang="zh-CN" sz="2800"/>
                          <m:t>)·</m:t>
                        </m:r>
                        <m:sSup>
                          <m:sSupPr>
                            <m:ctrlPr>
                              <a:rPr lang="zh-CN" altLang="zh-CN" sz="2800" i="1">
                                <a:latin typeface="Cambria Math" panose="02040503050406030204" pitchFamily="18" charset="0"/>
                              </a:rPr>
                            </m:ctrlPr>
                          </m:sSupPr>
                          <m:e>
                            <m:r>
                              <a:rPr lang="en-US" altLang="zh-CN" sz="2800" i="1">
                                <a:latin typeface="Cambria Math" panose="02040503050406030204" pitchFamily="18" charset="0"/>
                              </a:rPr>
                              <m:t>𝑐</m:t>
                            </m:r>
                          </m:e>
                          <m:sup>
                            <m:r>
                              <a:rPr lang="en-US" altLang="zh-CN" sz="2800" i="1">
                                <a:latin typeface="Cambria Math" panose="02040503050406030204" pitchFamily="18" charset="0"/>
                              </a:rPr>
                              <m:t>𝑛</m:t>
                            </m:r>
                          </m:sup>
                        </m:sSup>
                        <m:r>
                          <m:rPr>
                            <m:nor/>
                          </m:rPr>
                          <a:rPr lang="en-US" altLang="zh-CN" sz="2800"/>
                          <m:t>(</m:t>
                        </m:r>
                        <m:r>
                          <m:rPr>
                            <m:sty m:val="p"/>
                          </m:rPr>
                          <a:rPr lang="en-US" altLang="zh-CN" sz="2800">
                            <a:latin typeface="Cambria Math" panose="02040503050406030204" pitchFamily="18" charset="0"/>
                          </a:rPr>
                          <m:t>B</m:t>
                        </m:r>
                        <m:r>
                          <m:rPr>
                            <m:nor/>
                          </m:rPr>
                          <a:rPr lang="en-US" altLang="zh-CN" sz="2800"/>
                          <m:t>)</m:t>
                        </m:r>
                      </m:den>
                    </m:f>
                  </m:oMath>
                </a14:m>
                <a:r>
                  <a:rPr lang="zh-CN" altLang="zh-CN" sz="2800" dirty="0"/>
                  <a:t>。</a:t>
                </a:r>
              </a:p>
            </p:txBody>
          </p:sp>
        </mc:Choice>
        <mc:Fallback xmlns="">
          <p:sp>
            <p:nvSpPr>
              <p:cNvPr id="2" name="矩形 1">
                <a:extLst>
                  <a:ext uri="{FF2B5EF4-FFF2-40B4-BE49-F238E27FC236}">
                    <a16:creationId xmlns:a16="http://schemas.microsoft.com/office/drawing/2014/main" xmlns:a14="http://schemas.microsoft.com/office/drawing/2010/main" xmlns="" id="{715E11A9-0CCF-4A7C-B797-40FC7481E028}"/>
                  </a:ext>
                </a:extLst>
              </p:cNvPr>
              <p:cNvSpPr>
                <a:spLocks noRot="1" noChangeAspect="1" noMove="1" noResize="1" noEditPoints="1" noAdjustHandles="1" noChangeArrowheads="1" noChangeShapeType="1" noTextEdit="1"/>
              </p:cNvSpPr>
              <p:nvPr/>
            </p:nvSpPr>
            <p:spPr>
              <a:xfrm>
                <a:off x="246296" y="739434"/>
                <a:ext cx="11727990" cy="5132559"/>
              </a:xfrm>
              <a:prstGeom prst="rect">
                <a:avLst/>
              </a:prstGeom>
              <a:blipFill rotWithShape="1">
                <a:blip r:embed="rId2"/>
                <a:stretch>
                  <a:fillRect l="-1040"/>
                </a:stretch>
              </a:blipFill>
            </p:spPr>
            <p:txBody>
              <a:bodyPr/>
              <a:lstStyle/>
              <a:p>
                <a:r>
                  <a:rPr lang="zh-CN" altLang="en-US">
                    <a:noFill/>
                  </a:rPr>
                  <a:t> </a:t>
                </a:r>
              </a:p>
            </p:txBody>
          </p:sp>
        </mc:Fallback>
      </mc:AlternateContent>
      <p:pic>
        <p:nvPicPr>
          <p:cNvPr id="9" name="图片 8">
            <a:extLst>
              <a:ext uri="{FF2B5EF4-FFF2-40B4-BE49-F238E27FC236}">
                <a16:creationId xmlns="" xmlns:a16="http://schemas.microsoft.com/office/drawing/2014/main" id="{D780A0EB-A469-4A2D-81C7-1055E341B67E}"/>
              </a:ext>
            </a:extLst>
          </p:cNvPr>
          <p:cNvPicPr/>
          <p:nvPr/>
        </p:nvPicPr>
        <p:blipFill>
          <a:blip r:embed="rId3"/>
          <a:stretch>
            <a:fillRect/>
          </a:stretch>
        </p:blipFill>
        <p:spPr>
          <a:xfrm>
            <a:off x="5814491" y="5173797"/>
            <a:ext cx="563017" cy="319859"/>
          </a:xfrm>
          <a:prstGeom prst="rect">
            <a:avLst/>
          </a:prstGeom>
        </p:spPr>
      </p:pic>
    </p:spTree>
    <p:extLst>
      <p:ext uri="{BB962C8B-B14F-4D97-AF65-F5344CB8AC3E}">
        <p14:creationId xmlns:p14="http://schemas.microsoft.com/office/powerpoint/2010/main" val="3438048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矩形 1">
                <a:extLst>
                  <a:ext uri="{FF2B5EF4-FFF2-40B4-BE49-F238E27FC236}">
                    <a16:creationId xmlns="" xmlns:a16="http://schemas.microsoft.com/office/drawing/2014/main" id="{0CBBB5F7-BD3B-47F1-AB26-800CE83102CF}"/>
                  </a:ext>
                </a:extLst>
              </p:cNvPr>
              <p:cNvSpPr/>
              <p:nvPr/>
            </p:nvSpPr>
            <p:spPr>
              <a:xfrm>
                <a:off x="234043" y="827775"/>
                <a:ext cx="11723913" cy="5132559"/>
              </a:xfrm>
              <a:prstGeom prst="rect">
                <a:avLst/>
              </a:prstGeom>
            </p:spPr>
            <p:txBody>
              <a:bodyPr wrap="square">
                <a:spAutoFit/>
              </a:bodyPr>
              <a:lstStyle/>
              <a:p>
                <a:pPr>
                  <a:lnSpc>
                    <a:spcPct val="150000"/>
                  </a:lnSpc>
                </a:pPr>
                <a:r>
                  <a:rPr lang="en-US" altLang="zh-CN" sz="2800" dirty="0"/>
                  <a:t>1.</a:t>
                </a:r>
                <a:r>
                  <a:rPr lang="zh-CN" altLang="zh-CN" sz="2800" dirty="0"/>
                  <a:t>不能把反应体系中固体、纯液体及稀溶液中水的浓度写入平衡常数表达式中。但非水溶液中发生的反应</a:t>
                </a:r>
                <a:r>
                  <a:rPr lang="en-US" altLang="zh-CN" sz="2800" dirty="0"/>
                  <a:t>,</a:t>
                </a:r>
                <a:r>
                  <a:rPr lang="zh-CN" altLang="zh-CN" sz="2800" dirty="0"/>
                  <a:t>若有水参加或生成</a:t>
                </a:r>
                <a:r>
                  <a:rPr lang="en-US" altLang="zh-CN" sz="2800" dirty="0"/>
                  <a:t>,</a:t>
                </a:r>
                <a:r>
                  <a:rPr lang="zh-CN" altLang="zh-CN" sz="2800" dirty="0"/>
                  <a:t>则此时水的浓度不可视为常数</a:t>
                </a:r>
                <a:r>
                  <a:rPr lang="en-US" altLang="zh-CN" sz="2800" dirty="0"/>
                  <a:t>,</a:t>
                </a:r>
                <a:r>
                  <a:rPr lang="zh-CN" altLang="zh-CN" sz="2800" dirty="0"/>
                  <a:t>应写入平衡常数表达式中。</a:t>
                </a:r>
              </a:p>
              <a:p>
                <a:pPr>
                  <a:lnSpc>
                    <a:spcPct val="150000"/>
                  </a:lnSpc>
                </a:pPr>
                <a:r>
                  <a:rPr lang="zh-CN" altLang="zh-CN" sz="2800" dirty="0"/>
                  <a:t>如</a:t>
                </a:r>
                <a:r>
                  <a:rPr lang="en-US" altLang="zh-CN" sz="2800" dirty="0"/>
                  <a:t>C</a:t>
                </a:r>
                <a:r>
                  <a:rPr lang="en-US" altLang="zh-CN" sz="2800" baseline="-25000" dirty="0"/>
                  <a:t>2</a:t>
                </a:r>
                <a:r>
                  <a:rPr lang="en-US" altLang="zh-CN" sz="2800" dirty="0"/>
                  <a:t>H</a:t>
                </a:r>
                <a:r>
                  <a:rPr lang="en-US" altLang="zh-CN" sz="2800" baseline="-25000" dirty="0"/>
                  <a:t>5</a:t>
                </a:r>
                <a:r>
                  <a:rPr lang="en-US" altLang="zh-CN" sz="2800" dirty="0"/>
                  <a:t>OH(l)+CH</a:t>
                </a:r>
                <a:r>
                  <a:rPr lang="en-US" altLang="zh-CN" sz="2800" baseline="-25000" dirty="0"/>
                  <a:t>3</a:t>
                </a:r>
                <a:r>
                  <a:rPr lang="en-US" altLang="zh-CN" sz="2800" dirty="0"/>
                  <a:t>COOH(l)         CH</a:t>
                </a:r>
                <a:r>
                  <a:rPr lang="en-US" altLang="zh-CN" sz="2800" baseline="-25000" dirty="0"/>
                  <a:t>3</a:t>
                </a:r>
                <a:r>
                  <a:rPr lang="en-US" altLang="zh-CN" sz="2800" dirty="0"/>
                  <a:t>COOC</a:t>
                </a:r>
                <a:r>
                  <a:rPr lang="en-US" altLang="zh-CN" sz="2800" baseline="-25000" dirty="0"/>
                  <a:t>2</a:t>
                </a:r>
                <a:r>
                  <a:rPr lang="en-US" altLang="zh-CN" sz="2800" dirty="0"/>
                  <a:t>H</a:t>
                </a:r>
                <a:r>
                  <a:rPr lang="en-US" altLang="zh-CN" sz="2800" baseline="-25000" dirty="0"/>
                  <a:t>5</a:t>
                </a:r>
                <a:r>
                  <a:rPr lang="en-US" altLang="zh-CN" sz="2800" dirty="0"/>
                  <a:t>(l)+H</a:t>
                </a:r>
                <a:r>
                  <a:rPr lang="en-US" altLang="zh-CN" sz="2800" baseline="-25000" dirty="0"/>
                  <a:t>2</a:t>
                </a:r>
                <a:r>
                  <a:rPr lang="en-US" altLang="zh-CN" sz="2800" dirty="0"/>
                  <a:t>O(l)</a:t>
                </a:r>
                <a:r>
                  <a:rPr lang="zh-CN" altLang="zh-CN" sz="2800" dirty="0"/>
                  <a:t>　</a:t>
                </a:r>
                <a:r>
                  <a:rPr lang="en-US" altLang="zh-CN" sz="2800" i="1" dirty="0"/>
                  <a:t>K</a:t>
                </a:r>
                <a:r>
                  <a:rPr lang="en-US" altLang="zh-CN" sz="2800" dirty="0"/>
                  <a:t>=</a:t>
                </a:r>
                <a14:m>
                  <m:oMath xmlns:m="http://schemas.openxmlformats.org/officeDocument/2006/math">
                    <m:f>
                      <m:fPr>
                        <m:ctrlPr>
                          <a:rPr lang="zh-CN" altLang="zh-CN" sz="2800" i="1">
                            <a:latin typeface="Cambria Math" panose="02040503050406030204" pitchFamily="18" charset="0"/>
                          </a:rPr>
                        </m:ctrlPr>
                      </m:fPr>
                      <m:num>
                        <m:r>
                          <a:rPr lang="en-US" altLang="zh-CN" sz="2800" i="1">
                            <a:latin typeface="Cambria Math" panose="02040503050406030204" pitchFamily="18" charset="0"/>
                          </a:rPr>
                          <m:t>𝑐</m:t>
                        </m:r>
                        <m:r>
                          <m:rPr>
                            <m:nor/>
                          </m:rPr>
                          <a:rPr lang="en-US" altLang="zh-CN" sz="2800"/>
                          <m:t>(</m:t>
                        </m:r>
                        <m:r>
                          <m:rPr>
                            <m:sty m:val="p"/>
                          </m:rPr>
                          <a:rPr lang="en-US" altLang="zh-CN" sz="2800">
                            <a:latin typeface="Cambria Math" panose="02040503050406030204" pitchFamily="18" charset="0"/>
                          </a:rPr>
                          <m:t>C</m:t>
                        </m:r>
                        <m:sSub>
                          <m:sSubPr>
                            <m:ctrlPr>
                              <a:rPr lang="zh-CN" altLang="zh-CN" sz="2800" i="1">
                                <a:latin typeface="Cambria Math" panose="02040503050406030204" pitchFamily="18" charset="0"/>
                              </a:rPr>
                            </m:ctrlPr>
                          </m:sSubPr>
                          <m:e>
                            <m:r>
                              <m:rPr>
                                <m:sty m:val="p"/>
                              </m:rPr>
                              <a:rPr lang="en-US" altLang="zh-CN" sz="2800">
                                <a:latin typeface="Cambria Math" panose="02040503050406030204" pitchFamily="18" charset="0"/>
                              </a:rPr>
                              <m:t>H</m:t>
                            </m:r>
                          </m:e>
                          <m:sub>
                            <m:r>
                              <a:rPr lang="en-US" altLang="zh-CN" sz="2800">
                                <a:latin typeface="Cambria Math" panose="02040503050406030204" pitchFamily="18" charset="0"/>
                              </a:rPr>
                              <m:t>3</m:t>
                            </m:r>
                          </m:sub>
                        </m:sSub>
                        <m:r>
                          <m:rPr>
                            <m:sty m:val="p"/>
                          </m:rPr>
                          <a:rPr lang="en-US" altLang="zh-CN" sz="2800" i="0">
                            <a:latin typeface="Cambria Math" panose="02040503050406030204" pitchFamily="18" charset="0"/>
                          </a:rPr>
                          <m:t>COO</m:t>
                        </m:r>
                        <m:sSub>
                          <m:sSubPr>
                            <m:ctrlPr>
                              <a:rPr lang="zh-CN" altLang="zh-CN" sz="2800" i="1">
                                <a:latin typeface="Cambria Math" panose="02040503050406030204" pitchFamily="18" charset="0"/>
                              </a:rPr>
                            </m:ctrlPr>
                          </m:sSubPr>
                          <m:e>
                            <m:r>
                              <m:rPr>
                                <m:sty m:val="p"/>
                              </m:rPr>
                              <a:rPr lang="en-US" altLang="zh-CN" sz="2800">
                                <a:latin typeface="Cambria Math" panose="02040503050406030204" pitchFamily="18" charset="0"/>
                              </a:rPr>
                              <m:t>C</m:t>
                            </m:r>
                          </m:e>
                          <m:sub>
                            <m:r>
                              <a:rPr lang="en-US" altLang="zh-CN" sz="2800">
                                <a:latin typeface="Cambria Math" panose="02040503050406030204" pitchFamily="18" charset="0"/>
                              </a:rPr>
                              <m:t>2</m:t>
                            </m:r>
                          </m:sub>
                        </m:sSub>
                        <m:sSub>
                          <m:sSubPr>
                            <m:ctrlPr>
                              <a:rPr lang="zh-CN" altLang="zh-CN" sz="2800" i="1">
                                <a:latin typeface="Cambria Math" panose="02040503050406030204" pitchFamily="18" charset="0"/>
                              </a:rPr>
                            </m:ctrlPr>
                          </m:sSubPr>
                          <m:e>
                            <m:r>
                              <m:rPr>
                                <m:sty m:val="p"/>
                              </m:rPr>
                              <a:rPr lang="en-US" altLang="zh-CN" sz="2800">
                                <a:latin typeface="Cambria Math" panose="02040503050406030204" pitchFamily="18" charset="0"/>
                              </a:rPr>
                              <m:t>H</m:t>
                            </m:r>
                          </m:e>
                          <m:sub>
                            <m:r>
                              <a:rPr lang="en-US" altLang="zh-CN" sz="2800">
                                <a:latin typeface="Cambria Math" panose="02040503050406030204" pitchFamily="18" charset="0"/>
                              </a:rPr>
                              <m:t>5</m:t>
                            </m:r>
                          </m:sub>
                        </m:sSub>
                        <m:r>
                          <m:rPr>
                            <m:nor/>
                          </m:rPr>
                          <a:rPr lang="en-US" altLang="zh-CN" sz="2800"/>
                          <m:t>)·</m:t>
                        </m:r>
                        <m:r>
                          <a:rPr lang="en-US" altLang="zh-CN" sz="2800" i="1">
                            <a:latin typeface="Cambria Math" panose="02040503050406030204" pitchFamily="18" charset="0"/>
                          </a:rPr>
                          <m:t>𝑐</m:t>
                        </m:r>
                        <m:r>
                          <m:rPr>
                            <m:nor/>
                          </m:rPr>
                          <a:rPr lang="en-US" altLang="zh-CN" sz="2800"/>
                          <m:t>(</m:t>
                        </m:r>
                        <m:sSub>
                          <m:sSubPr>
                            <m:ctrlPr>
                              <a:rPr lang="zh-CN" altLang="zh-CN" sz="2800" i="1">
                                <a:latin typeface="Cambria Math" panose="02040503050406030204" pitchFamily="18" charset="0"/>
                              </a:rPr>
                            </m:ctrlPr>
                          </m:sSubPr>
                          <m:e>
                            <m:r>
                              <m:rPr>
                                <m:sty m:val="p"/>
                              </m:rPr>
                              <a:rPr lang="en-US" altLang="zh-CN" sz="2800" i="0">
                                <a:latin typeface="Cambria Math" panose="02040503050406030204" pitchFamily="18" charset="0"/>
                              </a:rPr>
                              <m:t>H</m:t>
                            </m:r>
                          </m:e>
                          <m:sub>
                            <m:r>
                              <a:rPr lang="en-US" altLang="zh-CN" sz="2800" i="0">
                                <a:latin typeface="Cambria Math" panose="02040503050406030204" pitchFamily="18" charset="0"/>
                              </a:rPr>
                              <m:t>2</m:t>
                            </m:r>
                          </m:sub>
                        </m:sSub>
                        <m:r>
                          <m:rPr>
                            <m:sty m:val="p"/>
                          </m:rPr>
                          <a:rPr lang="en-US" altLang="zh-CN" sz="2800" i="0">
                            <a:latin typeface="Cambria Math" panose="02040503050406030204" pitchFamily="18" charset="0"/>
                          </a:rPr>
                          <m:t>O</m:t>
                        </m:r>
                        <m:r>
                          <m:rPr>
                            <m:nor/>
                          </m:rPr>
                          <a:rPr lang="en-US" altLang="zh-CN" sz="2800"/>
                          <m:t>)</m:t>
                        </m:r>
                      </m:num>
                      <m:den>
                        <m:r>
                          <a:rPr lang="en-US" altLang="zh-CN" sz="2800" i="1">
                            <a:latin typeface="Cambria Math" panose="02040503050406030204" pitchFamily="18" charset="0"/>
                          </a:rPr>
                          <m:t>𝑐</m:t>
                        </m:r>
                        <m:r>
                          <m:rPr>
                            <m:nor/>
                          </m:rPr>
                          <a:rPr lang="en-US" altLang="zh-CN" sz="2800"/>
                          <m:t>(</m:t>
                        </m:r>
                        <m:sSub>
                          <m:sSubPr>
                            <m:ctrlPr>
                              <a:rPr lang="zh-CN" altLang="zh-CN" sz="2800" i="1">
                                <a:latin typeface="Cambria Math" panose="02040503050406030204" pitchFamily="18" charset="0"/>
                              </a:rPr>
                            </m:ctrlPr>
                          </m:sSubPr>
                          <m:e>
                            <m:r>
                              <m:rPr>
                                <m:sty m:val="p"/>
                              </m:rPr>
                              <a:rPr lang="en-US" altLang="zh-CN" sz="2800">
                                <a:latin typeface="Cambria Math" panose="02040503050406030204" pitchFamily="18" charset="0"/>
                              </a:rPr>
                              <m:t>C</m:t>
                            </m:r>
                          </m:e>
                          <m:sub>
                            <m:r>
                              <a:rPr lang="en-US" altLang="zh-CN" sz="2800">
                                <a:latin typeface="Cambria Math" panose="02040503050406030204" pitchFamily="18" charset="0"/>
                              </a:rPr>
                              <m:t>2</m:t>
                            </m:r>
                          </m:sub>
                        </m:sSub>
                        <m:sSub>
                          <m:sSubPr>
                            <m:ctrlPr>
                              <a:rPr lang="zh-CN" altLang="zh-CN" sz="2800" i="1">
                                <a:latin typeface="Cambria Math" panose="02040503050406030204" pitchFamily="18" charset="0"/>
                              </a:rPr>
                            </m:ctrlPr>
                          </m:sSubPr>
                          <m:e>
                            <m:r>
                              <m:rPr>
                                <m:sty m:val="p"/>
                              </m:rPr>
                              <a:rPr lang="en-US" altLang="zh-CN" sz="2800">
                                <a:latin typeface="Cambria Math" panose="02040503050406030204" pitchFamily="18" charset="0"/>
                              </a:rPr>
                              <m:t>H</m:t>
                            </m:r>
                          </m:e>
                          <m:sub>
                            <m:r>
                              <a:rPr lang="en-US" altLang="zh-CN" sz="2800">
                                <a:latin typeface="Cambria Math" panose="02040503050406030204" pitchFamily="18" charset="0"/>
                              </a:rPr>
                              <m:t>5</m:t>
                            </m:r>
                          </m:sub>
                        </m:sSub>
                        <m:r>
                          <m:rPr>
                            <m:sty m:val="p"/>
                          </m:rPr>
                          <a:rPr lang="en-US" altLang="zh-CN" sz="2800" i="0">
                            <a:latin typeface="Cambria Math" panose="02040503050406030204" pitchFamily="18" charset="0"/>
                          </a:rPr>
                          <m:t>OH</m:t>
                        </m:r>
                        <m:r>
                          <m:rPr>
                            <m:nor/>
                          </m:rPr>
                          <a:rPr lang="en-US" altLang="zh-CN" sz="2800"/>
                          <m:t>)·</m:t>
                        </m:r>
                        <m:r>
                          <a:rPr lang="en-US" altLang="zh-CN" sz="2800" i="1">
                            <a:latin typeface="Cambria Math" panose="02040503050406030204" pitchFamily="18" charset="0"/>
                          </a:rPr>
                          <m:t>𝑐</m:t>
                        </m:r>
                        <m:r>
                          <m:rPr>
                            <m:nor/>
                          </m:rPr>
                          <a:rPr lang="en-US" altLang="zh-CN" sz="2800"/>
                          <m:t>(</m:t>
                        </m:r>
                        <m:r>
                          <m:rPr>
                            <m:sty m:val="p"/>
                          </m:rPr>
                          <a:rPr lang="en-US" altLang="zh-CN" sz="2800">
                            <a:latin typeface="Cambria Math" panose="02040503050406030204" pitchFamily="18" charset="0"/>
                          </a:rPr>
                          <m:t>C</m:t>
                        </m:r>
                        <m:sSub>
                          <m:sSubPr>
                            <m:ctrlPr>
                              <a:rPr lang="zh-CN" altLang="zh-CN" sz="2800" i="1">
                                <a:latin typeface="Cambria Math" panose="02040503050406030204" pitchFamily="18" charset="0"/>
                              </a:rPr>
                            </m:ctrlPr>
                          </m:sSubPr>
                          <m:e>
                            <m:r>
                              <m:rPr>
                                <m:sty m:val="p"/>
                              </m:rPr>
                              <a:rPr lang="en-US" altLang="zh-CN" sz="2800" i="0">
                                <a:latin typeface="Cambria Math" panose="02040503050406030204" pitchFamily="18" charset="0"/>
                              </a:rPr>
                              <m:t>H</m:t>
                            </m:r>
                          </m:e>
                          <m:sub>
                            <m:r>
                              <a:rPr lang="en-US" altLang="zh-CN" sz="2800" i="0">
                                <a:latin typeface="Cambria Math" panose="02040503050406030204" pitchFamily="18" charset="0"/>
                              </a:rPr>
                              <m:t>3</m:t>
                            </m:r>
                          </m:sub>
                        </m:sSub>
                        <m:r>
                          <m:rPr>
                            <m:sty m:val="p"/>
                          </m:rPr>
                          <a:rPr lang="en-US" altLang="zh-CN" sz="2800" i="0">
                            <a:latin typeface="Cambria Math" panose="02040503050406030204" pitchFamily="18" charset="0"/>
                          </a:rPr>
                          <m:t>COOH</m:t>
                        </m:r>
                        <m:r>
                          <m:rPr>
                            <m:nor/>
                          </m:rPr>
                          <a:rPr lang="en-US" altLang="zh-CN" sz="2800"/>
                          <m:t>)</m:t>
                        </m:r>
                      </m:den>
                    </m:f>
                  </m:oMath>
                </a14:m>
                <a:r>
                  <a:rPr lang="zh-CN" altLang="zh-CN" sz="2800" dirty="0"/>
                  <a:t>。</a:t>
                </a:r>
              </a:p>
              <a:p>
                <a:pPr>
                  <a:lnSpc>
                    <a:spcPct val="150000"/>
                  </a:lnSpc>
                </a:pPr>
                <a:r>
                  <a:rPr lang="en-US" altLang="zh-CN" sz="2800" dirty="0"/>
                  <a:t>2.</a:t>
                </a:r>
                <a:r>
                  <a:rPr lang="zh-CN" altLang="zh-CN" sz="2800" dirty="0"/>
                  <a:t>同一化学反应</a:t>
                </a:r>
                <a:r>
                  <a:rPr lang="en-US" altLang="zh-CN" sz="2800" dirty="0"/>
                  <a:t>,</a:t>
                </a:r>
                <a:r>
                  <a:rPr lang="zh-CN" altLang="zh-CN" sz="2800" dirty="0"/>
                  <a:t>化学方程式写法不同</a:t>
                </a:r>
                <a:r>
                  <a:rPr lang="en-US" altLang="zh-CN" sz="2800" dirty="0"/>
                  <a:t>,</a:t>
                </a:r>
                <a:r>
                  <a:rPr lang="zh-CN" altLang="zh-CN" sz="2800" dirty="0"/>
                  <a:t>其平衡常数的表达式及数值亦不同。</a:t>
                </a:r>
              </a:p>
              <a:p>
                <a:pPr>
                  <a:lnSpc>
                    <a:spcPct val="150000"/>
                  </a:lnSpc>
                </a:pPr>
                <a:r>
                  <a:rPr lang="zh-CN" altLang="zh-CN" sz="2800" dirty="0"/>
                  <a:t>如</a:t>
                </a:r>
                <a:r>
                  <a:rPr lang="en-US" altLang="zh-CN" sz="2800" dirty="0"/>
                  <a:t>373 K</a:t>
                </a:r>
                <a:r>
                  <a:rPr lang="zh-CN" altLang="zh-CN" sz="2800" dirty="0"/>
                  <a:t>时</a:t>
                </a:r>
                <a:r>
                  <a:rPr lang="en-US" altLang="zh-CN" sz="2800" dirty="0"/>
                  <a:t>,N</a:t>
                </a:r>
                <a:r>
                  <a:rPr lang="en-US" altLang="zh-CN" sz="2800" baseline="-25000" dirty="0"/>
                  <a:t>2</a:t>
                </a:r>
                <a:r>
                  <a:rPr lang="en-US" altLang="zh-CN" sz="2800" dirty="0"/>
                  <a:t>O</a:t>
                </a:r>
                <a:r>
                  <a:rPr lang="en-US" altLang="zh-CN" sz="2800" baseline="-25000" dirty="0"/>
                  <a:t>4</a:t>
                </a:r>
                <a:r>
                  <a:rPr lang="zh-CN" altLang="zh-CN" sz="2800" dirty="0"/>
                  <a:t>和</a:t>
                </a:r>
                <a:r>
                  <a:rPr lang="en-US" altLang="zh-CN" sz="2800" dirty="0"/>
                  <a:t>NO</a:t>
                </a:r>
                <a:r>
                  <a:rPr lang="en-US" altLang="zh-CN" sz="2800" baseline="-25000" dirty="0"/>
                  <a:t>2</a:t>
                </a:r>
                <a:r>
                  <a:rPr lang="zh-CN" altLang="zh-CN" sz="2800" dirty="0"/>
                  <a:t>的平衡体系</a:t>
                </a:r>
                <a:r>
                  <a:rPr lang="en-US" altLang="zh-CN" sz="2800" dirty="0"/>
                  <a:t>:</a:t>
                </a:r>
                <a:endParaRPr lang="zh-CN" altLang="zh-CN" sz="2800" dirty="0"/>
              </a:p>
            </p:txBody>
          </p:sp>
        </mc:Choice>
        <mc:Fallback xmlns="">
          <p:sp>
            <p:nvSpPr>
              <p:cNvPr id="2" name="矩形 1">
                <a:extLst>
                  <a:ext uri="{FF2B5EF4-FFF2-40B4-BE49-F238E27FC236}">
                    <a16:creationId xmlns:a16="http://schemas.microsoft.com/office/drawing/2014/main" xmlns:a14="http://schemas.microsoft.com/office/drawing/2010/main" xmlns="" id="{0CBBB5F7-BD3B-47F1-AB26-800CE83102CF}"/>
                  </a:ext>
                </a:extLst>
              </p:cNvPr>
              <p:cNvSpPr>
                <a:spLocks noRot="1" noChangeAspect="1" noMove="1" noResize="1" noEditPoints="1" noAdjustHandles="1" noChangeArrowheads="1" noChangeShapeType="1" noTextEdit="1"/>
              </p:cNvSpPr>
              <p:nvPr/>
            </p:nvSpPr>
            <p:spPr>
              <a:xfrm>
                <a:off x="234043" y="827775"/>
                <a:ext cx="11723913" cy="5132559"/>
              </a:xfrm>
              <a:prstGeom prst="rect">
                <a:avLst/>
              </a:prstGeom>
              <a:blipFill rotWithShape="1">
                <a:blip r:embed="rId2"/>
                <a:stretch>
                  <a:fillRect l="-1040" r="-156" b="-950"/>
                </a:stretch>
              </a:blipFill>
            </p:spPr>
            <p:txBody>
              <a:bodyPr/>
              <a:lstStyle/>
              <a:p>
                <a:r>
                  <a:rPr lang="zh-CN" altLang="en-US">
                    <a:noFill/>
                  </a:rPr>
                  <a:t> </a:t>
                </a:r>
              </a:p>
            </p:txBody>
          </p:sp>
        </mc:Fallback>
      </mc:AlternateContent>
      <p:sp>
        <p:nvSpPr>
          <p:cNvPr id="10" name="矩形 9">
            <a:extLst>
              <a:ext uri="{FF2B5EF4-FFF2-40B4-BE49-F238E27FC236}">
                <a16:creationId xmlns="" xmlns:a16="http://schemas.microsoft.com/office/drawing/2014/main" id="{3E3C3C88-EE79-4912-A76A-10A703D5F2C7}"/>
              </a:ext>
            </a:extLst>
          </p:cNvPr>
          <p:cNvSpPr/>
          <p:nvPr/>
        </p:nvSpPr>
        <p:spPr>
          <a:xfrm>
            <a:off x="234043" y="219258"/>
            <a:ext cx="11682186" cy="661207"/>
          </a:xfrm>
          <a:prstGeom prst="rect">
            <a:avLst/>
          </a:prstGeom>
        </p:spPr>
        <p:txBody>
          <a:bodyPr wrap="square">
            <a:spAutoFit/>
          </a:bodyPr>
          <a:lstStyle/>
          <a:p>
            <a:pPr>
              <a:lnSpc>
                <a:spcPct val="150000"/>
              </a:lnSpc>
            </a:pPr>
            <a:r>
              <a:rPr lang="zh-CN" altLang="en-US"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特别提醒</a:t>
            </a:r>
            <a:endPar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4" name="图片 3">
            <a:extLst>
              <a:ext uri="{FF2B5EF4-FFF2-40B4-BE49-F238E27FC236}">
                <a16:creationId xmlns="" xmlns:a16="http://schemas.microsoft.com/office/drawing/2014/main" id="{BCE0F38A-77AA-4796-BDE9-08CAE28C4DD8}"/>
              </a:ext>
            </a:extLst>
          </p:cNvPr>
          <p:cNvPicPr/>
          <p:nvPr/>
        </p:nvPicPr>
        <p:blipFill>
          <a:blip r:embed="rId3"/>
          <a:stretch>
            <a:fillRect/>
          </a:stretch>
        </p:blipFill>
        <p:spPr>
          <a:xfrm>
            <a:off x="4519091" y="2983047"/>
            <a:ext cx="563017" cy="319859"/>
          </a:xfrm>
          <a:prstGeom prst="rect">
            <a:avLst/>
          </a:prstGeom>
        </p:spPr>
      </p:pic>
      <p:sp>
        <p:nvSpPr>
          <p:cNvPr id="8" name="矩形 7">
            <a:extLst>
              <a:ext uri="{FF2B5EF4-FFF2-40B4-BE49-F238E27FC236}">
                <a16:creationId xmlns="" xmlns:a16="http://schemas.microsoft.com/office/drawing/2014/main" id="{A0CFC047-A91D-4F8C-9CE0-A3FB30A6F8D8}"/>
              </a:ext>
            </a:extLst>
          </p:cNvPr>
          <p:cNvSpPr/>
          <p:nvPr/>
        </p:nvSpPr>
        <p:spPr>
          <a:xfrm>
            <a:off x="8214360" y="0"/>
            <a:ext cx="299859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专题十六　化学反应速率与化学平衡</a:t>
            </a:r>
          </a:p>
        </p:txBody>
      </p:sp>
    </p:spTree>
    <p:extLst>
      <p:ext uri="{BB962C8B-B14F-4D97-AF65-F5344CB8AC3E}">
        <p14:creationId xmlns:p14="http://schemas.microsoft.com/office/powerpoint/2010/main" val="24648066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 xmlns:a16="http://schemas.microsoft.com/office/drawing/2014/main" id="{E4CB2147-37D1-43E7-BDF9-C393BEC84108}"/>
              </a:ext>
            </a:extLst>
          </p:cNvPr>
          <p:cNvGrpSpPr/>
          <p:nvPr/>
        </p:nvGrpSpPr>
        <p:grpSpPr>
          <a:xfrm>
            <a:off x="234043" y="465825"/>
            <a:ext cx="11723913" cy="5635902"/>
            <a:chOff x="234043" y="465825"/>
            <a:chExt cx="11723913" cy="5635902"/>
          </a:xfrm>
        </p:grpSpPr>
        <mc:AlternateContent xmlns:mc="http://schemas.openxmlformats.org/markup-compatibility/2006" xmlns:a14="http://schemas.microsoft.com/office/drawing/2010/main">
          <mc:Choice Requires="a14">
            <p:sp>
              <p:nvSpPr>
                <p:cNvPr id="2" name="矩形 1">
                  <a:extLst>
                    <a:ext uri="{FF2B5EF4-FFF2-40B4-BE49-F238E27FC236}">
                      <a16:creationId xmlns="" xmlns:a16="http://schemas.microsoft.com/office/drawing/2014/main" id="{0CBBB5F7-BD3B-47F1-AB26-800CE83102CF}"/>
                    </a:ext>
                  </a:extLst>
                </p:cNvPr>
                <p:cNvSpPr/>
                <p:nvPr/>
              </p:nvSpPr>
              <p:spPr>
                <a:xfrm>
                  <a:off x="234043" y="465825"/>
                  <a:ext cx="11723913" cy="5635902"/>
                </a:xfrm>
                <a:prstGeom prst="rect">
                  <a:avLst/>
                </a:prstGeom>
              </p:spPr>
              <p:txBody>
                <a:bodyPr wrap="square">
                  <a:spAutoFit/>
                </a:bodyPr>
                <a:lstStyle/>
                <a:p>
                  <a:pPr>
                    <a:lnSpc>
                      <a:spcPct val="150000"/>
                    </a:lnSpc>
                  </a:pPr>
                  <a:r>
                    <a:rPr lang="en-US" altLang="zh-CN" sz="2800" dirty="0"/>
                    <a:t>N</a:t>
                  </a:r>
                  <a:r>
                    <a:rPr lang="en-US" altLang="zh-CN" sz="2800" baseline="-25000" dirty="0"/>
                    <a:t>2</a:t>
                  </a:r>
                  <a:r>
                    <a:rPr lang="en-US" altLang="zh-CN" sz="2800" dirty="0"/>
                    <a:t>O</a:t>
                  </a:r>
                  <a:r>
                    <a:rPr lang="en-US" altLang="zh-CN" sz="2800" baseline="-25000" dirty="0"/>
                    <a:t>4</a:t>
                  </a:r>
                  <a:r>
                    <a:rPr lang="en-US" altLang="zh-CN" sz="2800" dirty="0"/>
                    <a:t>(g) 2NO</a:t>
                  </a:r>
                  <a:r>
                    <a:rPr lang="en-US" altLang="zh-CN" sz="2800" baseline="-25000" dirty="0"/>
                    <a:t>2</a:t>
                  </a:r>
                  <a:r>
                    <a:rPr lang="en-US" altLang="zh-CN" sz="2800" dirty="0"/>
                    <a:t>(g)</a:t>
                  </a:r>
                  <a:r>
                    <a:rPr lang="zh-CN" altLang="zh-CN" sz="2800" dirty="0"/>
                    <a:t>　</a:t>
                  </a:r>
                  <a:r>
                    <a:rPr lang="en-US" altLang="zh-CN" sz="2800" dirty="0"/>
                    <a:t>    </a:t>
                  </a:r>
                  <a:r>
                    <a:rPr lang="en-US" altLang="zh-CN" sz="2800" i="1" dirty="0"/>
                    <a:t>K</a:t>
                  </a:r>
                  <a:r>
                    <a:rPr lang="en-US" altLang="zh-CN" sz="2800" dirty="0"/>
                    <a:t>=</a:t>
                  </a:r>
                  <a14:m>
                    <m:oMath xmlns:m="http://schemas.openxmlformats.org/officeDocument/2006/math">
                      <m:f>
                        <m:fPr>
                          <m:ctrlPr>
                            <a:rPr lang="zh-CN" altLang="zh-CN" sz="2800" i="1">
                              <a:latin typeface="Cambria Math" panose="02040503050406030204" pitchFamily="18" charset="0"/>
                            </a:rPr>
                          </m:ctrlPr>
                        </m:fPr>
                        <m:num>
                          <m:sSup>
                            <m:sSupPr>
                              <m:ctrlPr>
                                <a:rPr lang="zh-CN" altLang="zh-CN" sz="2800" i="1">
                                  <a:latin typeface="Cambria Math" panose="02040503050406030204" pitchFamily="18" charset="0"/>
                                </a:rPr>
                              </m:ctrlPr>
                            </m:sSupPr>
                            <m:e>
                              <m:r>
                                <a:rPr lang="en-US" altLang="zh-CN" sz="2800" i="1">
                                  <a:latin typeface="Cambria Math" panose="02040503050406030204" pitchFamily="18" charset="0"/>
                                </a:rPr>
                                <m:t>𝑐</m:t>
                              </m:r>
                            </m:e>
                            <m:sup>
                              <m:r>
                                <a:rPr lang="en-US" altLang="zh-CN" sz="2800">
                                  <a:latin typeface="Cambria Math" panose="02040503050406030204" pitchFamily="18" charset="0"/>
                                </a:rPr>
                                <m:t>2</m:t>
                              </m:r>
                            </m:sup>
                          </m:sSup>
                          <m:r>
                            <m:rPr>
                              <m:nor/>
                            </m:rPr>
                            <a:rPr lang="en-US" altLang="zh-CN" sz="2800"/>
                            <m:t>(</m:t>
                          </m:r>
                          <m:r>
                            <m:rPr>
                              <m:sty m:val="p"/>
                            </m:rPr>
                            <a:rPr lang="en-US" altLang="zh-CN" sz="2800">
                              <a:latin typeface="Cambria Math" panose="02040503050406030204" pitchFamily="18" charset="0"/>
                            </a:rPr>
                            <m:t>N</m:t>
                          </m:r>
                          <m:sSub>
                            <m:sSubPr>
                              <m:ctrlPr>
                                <a:rPr lang="zh-CN" altLang="zh-CN" sz="2800" i="1">
                                  <a:latin typeface="Cambria Math" panose="02040503050406030204" pitchFamily="18" charset="0"/>
                                </a:rPr>
                              </m:ctrlPr>
                            </m:sSubPr>
                            <m:e>
                              <m:r>
                                <m:rPr>
                                  <m:sty m:val="p"/>
                                </m:rPr>
                                <a:rPr lang="en-US" altLang="zh-CN" sz="2800">
                                  <a:latin typeface="Cambria Math" panose="02040503050406030204" pitchFamily="18" charset="0"/>
                                </a:rPr>
                                <m:t>O</m:t>
                              </m:r>
                            </m:e>
                            <m:sub>
                              <m:r>
                                <a:rPr lang="en-US" altLang="zh-CN" sz="2800">
                                  <a:latin typeface="Cambria Math" panose="02040503050406030204" pitchFamily="18" charset="0"/>
                                </a:rPr>
                                <m:t>2</m:t>
                              </m:r>
                            </m:sub>
                          </m:sSub>
                          <m:r>
                            <m:rPr>
                              <m:nor/>
                            </m:rPr>
                            <a:rPr lang="en-US" altLang="zh-CN" sz="2800"/>
                            <m:t>)</m:t>
                          </m:r>
                        </m:num>
                        <m:den>
                          <m:r>
                            <a:rPr lang="en-US" altLang="zh-CN" sz="2800" i="1">
                              <a:latin typeface="Cambria Math" panose="02040503050406030204" pitchFamily="18" charset="0"/>
                            </a:rPr>
                            <m:t>𝑐</m:t>
                          </m:r>
                          <m:r>
                            <m:rPr>
                              <m:nor/>
                            </m:rPr>
                            <a:rPr lang="en-US" altLang="zh-CN" sz="2800"/>
                            <m:t>(</m:t>
                          </m:r>
                          <m:sSub>
                            <m:sSubPr>
                              <m:ctrlPr>
                                <a:rPr lang="zh-CN" altLang="zh-CN" sz="2800" i="1">
                                  <a:latin typeface="Cambria Math" panose="02040503050406030204" pitchFamily="18" charset="0"/>
                                </a:rPr>
                              </m:ctrlPr>
                            </m:sSubPr>
                            <m:e>
                              <m:r>
                                <m:rPr>
                                  <m:sty m:val="p"/>
                                </m:rPr>
                                <a:rPr lang="en-US" altLang="zh-CN" sz="2800">
                                  <a:latin typeface="Cambria Math" panose="02040503050406030204" pitchFamily="18" charset="0"/>
                                </a:rPr>
                                <m:t>N</m:t>
                              </m:r>
                            </m:e>
                            <m:sub>
                              <m:r>
                                <a:rPr lang="en-US" altLang="zh-CN" sz="2800">
                                  <a:latin typeface="Cambria Math" panose="02040503050406030204" pitchFamily="18" charset="0"/>
                                </a:rPr>
                                <m:t>2</m:t>
                              </m:r>
                            </m:sub>
                          </m:sSub>
                          <m:sSub>
                            <m:sSubPr>
                              <m:ctrlPr>
                                <a:rPr lang="zh-CN" altLang="zh-CN" sz="2800" i="1">
                                  <a:latin typeface="Cambria Math" panose="02040503050406030204" pitchFamily="18" charset="0"/>
                                </a:rPr>
                              </m:ctrlPr>
                            </m:sSubPr>
                            <m:e>
                              <m:r>
                                <m:rPr>
                                  <m:sty m:val="p"/>
                                </m:rPr>
                                <a:rPr lang="en-US" altLang="zh-CN" sz="2800">
                                  <a:latin typeface="Cambria Math" panose="02040503050406030204" pitchFamily="18" charset="0"/>
                                </a:rPr>
                                <m:t>O</m:t>
                              </m:r>
                            </m:e>
                            <m:sub>
                              <m:r>
                                <a:rPr lang="en-US" altLang="zh-CN" sz="2800">
                                  <a:latin typeface="Cambria Math" panose="02040503050406030204" pitchFamily="18" charset="0"/>
                                </a:rPr>
                                <m:t>4</m:t>
                              </m:r>
                            </m:sub>
                          </m:sSub>
                          <m:r>
                            <m:rPr>
                              <m:nor/>
                            </m:rPr>
                            <a:rPr lang="en-US" altLang="zh-CN" sz="2800"/>
                            <m:t>)</m:t>
                          </m:r>
                        </m:den>
                      </m:f>
                    </m:oMath>
                  </a14:m>
                  <a:r>
                    <a:rPr lang="en-US" altLang="zh-CN" sz="2800" dirty="0"/>
                    <a:t>=0.36</a:t>
                  </a:r>
                  <a:endParaRPr lang="zh-CN" altLang="zh-CN" sz="2800" dirty="0"/>
                </a:p>
                <a:p>
                  <a:pPr>
                    <a:lnSpc>
                      <a:spcPct val="150000"/>
                    </a:lnSpc>
                  </a:pPr>
                  <a14:m>
                    <m:oMath xmlns:m="http://schemas.openxmlformats.org/officeDocument/2006/math">
                      <m:f>
                        <m:fPr>
                          <m:ctrlPr>
                            <a:rPr lang="zh-CN" altLang="zh-CN" sz="2800" i="1">
                              <a:latin typeface="Cambria Math" panose="02040503050406030204" pitchFamily="18" charset="0"/>
                            </a:rPr>
                          </m:ctrlPr>
                        </m:fPr>
                        <m:num>
                          <m:r>
                            <a:rPr lang="en-US" altLang="zh-CN" sz="2800">
                              <a:latin typeface="Cambria Math" panose="02040503050406030204" pitchFamily="18" charset="0"/>
                            </a:rPr>
                            <m:t>1</m:t>
                          </m:r>
                        </m:num>
                        <m:den>
                          <m:r>
                            <a:rPr lang="en-US" altLang="zh-CN" sz="2800">
                              <a:latin typeface="Cambria Math" panose="02040503050406030204" pitchFamily="18" charset="0"/>
                            </a:rPr>
                            <m:t>2</m:t>
                          </m:r>
                        </m:den>
                      </m:f>
                    </m:oMath>
                  </a14:m>
                  <a:r>
                    <a:rPr lang="en-US" altLang="zh-CN" sz="2800" dirty="0"/>
                    <a:t>N</a:t>
                  </a:r>
                  <a:r>
                    <a:rPr lang="en-US" altLang="zh-CN" sz="2800" baseline="-25000" dirty="0"/>
                    <a:t>2</a:t>
                  </a:r>
                  <a:r>
                    <a:rPr lang="en-US" altLang="zh-CN" sz="2800" dirty="0"/>
                    <a:t>O</a:t>
                  </a:r>
                  <a:r>
                    <a:rPr lang="en-US" altLang="zh-CN" sz="2800" baseline="-25000" dirty="0"/>
                    <a:t>4</a:t>
                  </a:r>
                  <a:r>
                    <a:rPr lang="en-US" altLang="zh-CN" sz="2800" dirty="0"/>
                    <a:t>(g) NO</a:t>
                  </a:r>
                  <a:r>
                    <a:rPr lang="en-US" altLang="zh-CN" sz="2800" baseline="-25000" dirty="0"/>
                    <a:t>2</a:t>
                  </a:r>
                  <a:r>
                    <a:rPr lang="en-US" altLang="zh-CN" sz="2800" dirty="0"/>
                    <a:t>(g)</a:t>
                  </a:r>
                  <a:r>
                    <a:rPr lang="zh-CN" altLang="zh-CN" sz="2800" dirty="0"/>
                    <a:t>　</a:t>
                  </a:r>
                  <a:r>
                    <a:rPr lang="en-US" altLang="zh-CN" sz="2800" dirty="0"/>
                    <a:t>     </a:t>
                  </a:r>
                  <a:r>
                    <a:rPr lang="en-US" altLang="zh-CN" sz="2800" i="1" dirty="0"/>
                    <a:t>K</a:t>
                  </a:r>
                  <a:r>
                    <a:rPr lang="en-US" altLang="zh-CN" sz="2800" dirty="0"/>
                    <a:t>'=</a:t>
                  </a:r>
                  <a14:m>
                    <m:oMath xmlns:m="http://schemas.openxmlformats.org/officeDocument/2006/math">
                      <m:f>
                        <m:fPr>
                          <m:ctrlPr>
                            <a:rPr lang="zh-CN" altLang="zh-CN" sz="2800" i="1">
                              <a:latin typeface="Cambria Math" panose="02040503050406030204" pitchFamily="18" charset="0"/>
                            </a:rPr>
                          </m:ctrlPr>
                        </m:fPr>
                        <m:num>
                          <m:r>
                            <a:rPr lang="en-US" altLang="zh-CN" sz="2800" i="1">
                              <a:latin typeface="Cambria Math" panose="02040503050406030204" pitchFamily="18" charset="0"/>
                            </a:rPr>
                            <m:t>𝑐</m:t>
                          </m:r>
                          <m:r>
                            <m:rPr>
                              <m:nor/>
                            </m:rPr>
                            <a:rPr lang="en-US" altLang="zh-CN" sz="2800"/>
                            <m:t>(</m:t>
                          </m:r>
                          <m:r>
                            <m:rPr>
                              <m:sty m:val="p"/>
                            </m:rPr>
                            <a:rPr lang="en-US" altLang="zh-CN" sz="2800">
                              <a:latin typeface="Cambria Math" panose="02040503050406030204" pitchFamily="18" charset="0"/>
                            </a:rPr>
                            <m:t>N</m:t>
                          </m:r>
                          <m:sSub>
                            <m:sSubPr>
                              <m:ctrlPr>
                                <a:rPr lang="zh-CN" altLang="zh-CN" sz="2800" i="1">
                                  <a:latin typeface="Cambria Math" panose="02040503050406030204" pitchFamily="18" charset="0"/>
                                </a:rPr>
                              </m:ctrlPr>
                            </m:sSubPr>
                            <m:e>
                              <m:r>
                                <m:rPr>
                                  <m:sty m:val="p"/>
                                </m:rPr>
                                <a:rPr lang="en-US" altLang="zh-CN" sz="2800">
                                  <a:latin typeface="Cambria Math" panose="02040503050406030204" pitchFamily="18" charset="0"/>
                                </a:rPr>
                                <m:t>O</m:t>
                              </m:r>
                            </m:e>
                            <m:sub>
                              <m:r>
                                <a:rPr lang="en-US" altLang="zh-CN" sz="2800">
                                  <a:latin typeface="Cambria Math" panose="02040503050406030204" pitchFamily="18" charset="0"/>
                                </a:rPr>
                                <m:t>2</m:t>
                              </m:r>
                            </m:sub>
                          </m:sSub>
                          <m:r>
                            <m:rPr>
                              <m:nor/>
                            </m:rPr>
                            <a:rPr lang="en-US" altLang="zh-CN" sz="2800"/>
                            <m:t>)</m:t>
                          </m:r>
                        </m:num>
                        <m:den>
                          <m:sSup>
                            <m:sSupPr>
                              <m:ctrlPr>
                                <a:rPr lang="zh-CN" altLang="zh-CN" sz="2800" i="1">
                                  <a:latin typeface="Cambria Math" panose="02040503050406030204" pitchFamily="18" charset="0"/>
                                </a:rPr>
                              </m:ctrlPr>
                            </m:sSupPr>
                            <m:e>
                              <m:r>
                                <a:rPr lang="en-US" altLang="zh-CN" sz="2800" i="1">
                                  <a:latin typeface="Cambria Math" panose="02040503050406030204" pitchFamily="18" charset="0"/>
                                </a:rPr>
                                <m:t>𝑐</m:t>
                              </m:r>
                            </m:e>
                            <m:sup>
                              <m:r>
                                <a:rPr lang="en-US" altLang="zh-CN" sz="2800">
                                  <a:latin typeface="Cambria Math" panose="02040503050406030204" pitchFamily="18" charset="0"/>
                                </a:rPr>
                                <m:t>1</m:t>
                              </m:r>
                              <m:r>
                                <m:rPr>
                                  <m:nor/>
                                </m:rPr>
                                <a:rPr lang="en-US" altLang="zh-CN" sz="2800"/>
                                <m:t>/</m:t>
                              </m:r>
                              <m:r>
                                <a:rPr lang="en-US" altLang="zh-CN" sz="2800">
                                  <a:latin typeface="Cambria Math" panose="02040503050406030204" pitchFamily="18" charset="0"/>
                                </a:rPr>
                                <m:t>2</m:t>
                              </m:r>
                            </m:sup>
                          </m:sSup>
                          <m:r>
                            <m:rPr>
                              <m:nor/>
                            </m:rPr>
                            <a:rPr lang="en-US" altLang="zh-CN" sz="2800"/>
                            <m:t>(</m:t>
                          </m:r>
                          <m:sSub>
                            <m:sSubPr>
                              <m:ctrlPr>
                                <a:rPr lang="zh-CN" altLang="zh-CN" sz="2800" i="1">
                                  <a:latin typeface="Cambria Math" panose="02040503050406030204" pitchFamily="18" charset="0"/>
                                </a:rPr>
                              </m:ctrlPr>
                            </m:sSubPr>
                            <m:e>
                              <m:r>
                                <m:rPr>
                                  <m:sty m:val="p"/>
                                </m:rPr>
                                <a:rPr lang="en-US" altLang="zh-CN" sz="2800">
                                  <a:latin typeface="Cambria Math" panose="02040503050406030204" pitchFamily="18" charset="0"/>
                                </a:rPr>
                                <m:t>N</m:t>
                              </m:r>
                            </m:e>
                            <m:sub>
                              <m:r>
                                <a:rPr lang="en-US" altLang="zh-CN" sz="2800">
                                  <a:latin typeface="Cambria Math" panose="02040503050406030204" pitchFamily="18" charset="0"/>
                                </a:rPr>
                                <m:t>2</m:t>
                              </m:r>
                            </m:sub>
                          </m:sSub>
                          <m:sSub>
                            <m:sSubPr>
                              <m:ctrlPr>
                                <a:rPr lang="zh-CN" altLang="zh-CN" sz="2800" i="1">
                                  <a:latin typeface="Cambria Math" panose="02040503050406030204" pitchFamily="18" charset="0"/>
                                </a:rPr>
                              </m:ctrlPr>
                            </m:sSubPr>
                            <m:e>
                              <m:r>
                                <m:rPr>
                                  <m:sty m:val="p"/>
                                </m:rPr>
                                <a:rPr lang="en-US" altLang="zh-CN" sz="2800">
                                  <a:latin typeface="Cambria Math" panose="02040503050406030204" pitchFamily="18" charset="0"/>
                                </a:rPr>
                                <m:t>O</m:t>
                              </m:r>
                            </m:e>
                            <m:sub>
                              <m:r>
                                <a:rPr lang="en-US" altLang="zh-CN" sz="2800">
                                  <a:latin typeface="Cambria Math" panose="02040503050406030204" pitchFamily="18" charset="0"/>
                                </a:rPr>
                                <m:t>4</m:t>
                              </m:r>
                            </m:sub>
                          </m:sSub>
                          <m:r>
                            <m:rPr>
                              <m:nor/>
                            </m:rPr>
                            <a:rPr lang="en-US" altLang="zh-CN" sz="2800"/>
                            <m:t>)</m:t>
                          </m:r>
                        </m:den>
                      </m:f>
                    </m:oMath>
                  </a14:m>
                  <a:r>
                    <a:rPr lang="en-US" altLang="zh-CN" sz="2800" dirty="0"/>
                    <a:t>=</a:t>
                  </a:r>
                  <a14:m>
                    <m:oMath xmlns:m="http://schemas.openxmlformats.org/officeDocument/2006/math">
                      <m:rad>
                        <m:radPr>
                          <m:degHide m:val="on"/>
                          <m:ctrlPr>
                            <a:rPr lang="zh-CN" altLang="zh-CN" sz="2800" i="1">
                              <a:latin typeface="Cambria Math" panose="02040503050406030204" pitchFamily="18" charset="0"/>
                            </a:rPr>
                          </m:ctrlPr>
                        </m:radPr>
                        <m:deg/>
                        <m:e>
                          <m:r>
                            <a:rPr lang="en-US" altLang="zh-CN" sz="2800">
                              <a:latin typeface="Cambria Math" panose="02040503050406030204" pitchFamily="18" charset="0"/>
                            </a:rPr>
                            <m:t>0</m:t>
                          </m:r>
                          <m:r>
                            <m:rPr>
                              <m:nor/>
                            </m:rPr>
                            <a:rPr lang="en-US" altLang="zh-CN" sz="2800"/>
                            <m:t>.</m:t>
                          </m:r>
                          <m:r>
                            <a:rPr lang="en-US" altLang="zh-CN" sz="2800">
                              <a:latin typeface="Cambria Math" panose="02040503050406030204" pitchFamily="18" charset="0"/>
                            </a:rPr>
                            <m:t>36</m:t>
                          </m:r>
                        </m:e>
                      </m:rad>
                    </m:oMath>
                  </a14:m>
                  <a:r>
                    <a:rPr lang="en-US" altLang="zh-CN" sz="2800" dirty="0"/>
                    <a:t>=0.60</a:t>
                  </a:r>
                  <a:endParaRPr lang="zh-CN" altLang="zh-CN" sz="2800" dirty="0"/>
                </a:p>
                <a:p>
                  <a:pPr>
                    <a:lnSpc>
                      <a:spcPct val="150000"/>
                    </a:lnSpc>
                  </a:pPr>
                  <a:r>
                    <a:rPr lang="en-US" altLang="zh-CN" sz="2800" dirty="0"/>
                    <a:t>2NO</a:t>
                  </a:r>
                  <a:r>
                    <a:rPr lang="en-US" altLang="zh-CN" sz="2800" baseline="-25000" dirty="0"/>
                    <a:t>2</a:t>
                  </a:r>
                  <a:r>
                    <a:rPr lang="en-US" altLang="zh-CN" sz="2800" dirty="0"/>
                    <a:t>(g) N</a:t>
                  </a:r>
                  <a:r>
                    <a:rPr lang="en-US" altLang="zh-CN" sz="2800" baseline="-25000" dirty="0"/>
                    <a:t>2</a:t>
                  </a:r>
                  <a:r>
                    <a:rPr lang="en-US" altLang="zh-CN" sz="2800" dirty="0"/>
                    <a:t>O</a:t>
                  </a:r>
                  <a:r>
                    <a:rPr lang="en-US" altLang="zh-CN" sz="2800" baseline="-25000" dirty="0"/>
                    <a:t>4</a:t>
                  </a:r>
                  <a:r>
                    <a:rPr lang="en-US" altLang="zh-CN" sz="2800" dirty="0"/>
                    <a:t>(g)</a:t>
                  </a:r>
                  <a:r>
                    <a:rPr lang="zh-CN" altLang="zh-CN" sz="2800" dirty="0"/>
                    <a:t>　</a:t>
                  </a:r>
                  <a:r>
                    <a:rPr lang="en-US" altLang="zh-CN" sz="2800" dirty="0"/>
                    <a:t>     </a:t>
                  </a:r>
                  <a:r>
                    <a:rPr lang="en-US" altLang="zh-CN" sz="2800" i="1" dirty="0"/>
                    <a:t>K</a:t>
                  </a:r>
                  <a:r>
                    <a:rPr lang="en-US" altLang="zh-CN" sz="2800" dirty="0"/>
                    <a:t>″=</a:t>
                  </a:r>
                  <a14:m>
                    <m:oMath xmlns:m="http://schemas.openxmlformats.org/officeDocument/2006/math">
                      <m:f>
                        <m:fPr>
                          <m:ctrlPr>
                            <a:rPr lang="zh-CN" altLang="zh-CN" sz="2800" i="1">
                              <a:latin typeface="Cambria Math" panose="02040503050406030204" pitchFamily="18" charset="0"/>
                            </a:rPr>
                          </m:ctrlPr>
                        </m:fPr>
                        <m:num>
                          <m:r>
                            <a:rPr lang="en-US" altLang="zh-CN" sz="2800" i="1">
                              <a:latin typeface="Cambria Math" panose="02040503050406030204" pitchFamily="18" charset="0"/>
                            </a:rPr>
                            <m:t>𝑐</m:t>
                          </m:r>
                          <m:r>
                            <m:rPr>
                              <m:nor/>
                            </m:rPr>
                            <a:rPr lang="en-US" altLang="zh-CN" sz="2800"/>
                            <m:t>(</m:t>
                          </m:r>
                          <m:sSub>
                            <m:sSubPr>
                              <m:ctrlPr>
                                <a:rPr lang="zh-CN" altLang="zh-CN" sz="2800" i="1">
                                  <a:latin typeface="Cambria Math" panose="02040503050406030204" pitchFamily="18" charset="0"/>
                                </a:rPr>
                              </m:ctrlPr>
                            </m:sSubPr>
                            <m:e>
                              <m:r>
                                <m:rPr>
                                  <m:sty m:val="p"/>
                                </m:rPr>
                                <a:rPr lang="en-US" altLang="zh-CN" sz="2800">
                                  <a:latin typeface="Cambria Math" panose="02040503050406030204" pitchFamily="18" charset="0"/>
                                </a:rPr>
                                <m:t>N</m:t>
                              </m:r>
                            </m:e>
                            <m:sub>
                              <m:r>
                                <a:rPr lang="en-US" altLang="zh-CN" sz="2800">
                                  <a:latin typeface="Cambria Math" panose="02040503050406030204" pitchFamily="18" charset="0"/>
                                </a:rPr>
                                <m:t>2</m:t>
                              </m:r>
                            </m:sub>
                          </m:sSub>
                          <m:sSub>
                            <m:sSubPr>
                              <m:ctrlPr>
                                <a:rPr lang="zh-CN" altLang="zh-CN" sz="2800" i="1">
                                  <a:latin typeface="Cambria Math" panose="02040503050406030204" pitchFamily="18" charset="0"/>
                                </a:rPr>
                              </m:ctrlPr>
                            </m:sSubPr>
                            <m:e>
                              <m:r>
                                <m:rPr>
                                  <m:sty m:val="p"/>
                                </m:rPr>
                                <a:rPr lang="en-US" altLang="zh-CN" sz="2800">
                                  <a:latin typeface="Cambria Math" panose="02040503050406030204" pitchFamily="18" charset="0"/>
                                </a:rPr>
                                <m:t>O</m:t>
                              </m:r>
                            </m:e>
                            <m:sub>
                              <m:r>
                                <a:rPr lang="en-US" altLang="zh-CN" sz="2800">
                                  <a:latin typeface="Cambria Math" panose="02040503050406030204" pitchFamily="18" charset="0"/>
                                </a:rPr>
                                <m:t>4</m:t>
                              </m:r>
                            </m:sub>
                          </m:sSub>
                          <m:r>
                            <m:rPr>
                              <m:nor/>
                            </m:rPr>
                            <a:rPr lang="en-US" altLang="zh-CN" sz="2800"/>
                            <m:t>)</m:t>
                          </m:r>
                        </m:num>
                        <m:den>
                          <m:sSup>
                            <m:sSupPr>
                              <m:ctrlPr>
                                <a:rPr lang="zh-CN" altLang="zh-CN" sz="2800" i="1">
                                  <a:latin typeface="Cambria Math" panose="02040503050406030204" pitchFamily="18" charset="0"/>
                                </a:rPr>
                              </m:ctrlPr>
                            </m:sSupPr>
                            <m:e>
                              <m:r>
                                <a:rPr lang="en-US" altLang="zh-CN" sz="2800" i="1">
                                  <a:latin typeface="Cambria Math" panose="02040503050406030204" pitchFamily="18" charset="0"/>
                                </a:rPr>
                                <m:t>𝑐</m:t>
                              </m:r>
                            </m:e>
                            <m:sup>
                              <m:r>
                                <a:rPr lang="en-US" altLang="zh-CN" sz="2800">
                                  <a:latin typeface="Cambria Math" panose="02040503050406030204" pitchFamily="18" charset="0"/>
                                </a:rPr>
                                <m:t>2</m:t>
                              </m:r>
                            </m:sup>
                          </m:sSup>
                          <m:r>
                            <m:rPr>
                              <m:nor/>
                            </m:rPr>
                            <a:rPr lang="en-US" altLang="zh-CN" sz="2800"/>
                            <m:t>(</m:t>
                          </m:r>
                          <m:r>
                            <m:rPr>
                              <m:sty m:val="p"/>
                            </m:rPr>
                            <a:rPr lang="en-US" altLang="zh-CN" sz="2800">
                              <a:latin typeface="Cambria Math" panose="02040503050406030204" pitchFamily="18" charset="0"/>
                            </a:rPr>
                            <m:t>N</m:t>
                          </m:r>
                          <m:sSub>
                            <m:sSubPr>
                              <m:ctrlPr>
                                <a:rPr lang="zh-CN" altLang="zh-CN" sz="2800" i="1">
                                  <a:latin typeface="Cambria Math" panose="02040503050406030204" pitchFamily="18" charset="0"/>
                                </a:rPr>
                              </m:ctrlPr>
                            </m:sSubPr>
                            <m:e>
                              <m:r>
                                <m:rPr>
                                  <m:sty m:val="p"/>
                                </m:rPr>
                                <a:rPr lang="en-US" altLang="zh-CN" sz="2800">
                                  <a:latin typeface="Cambria Math" panose="02040503050406030204" pitchFamily="18" charset="0"/>
                                </a:rPr>
                                <m:t>O</m:t>
                              </m:r>
                            </m:e>
                            <m:sub>
                              <m:r>
                                <a:rPr lang="en-US" altLang="zh-CN" sz="2800">
                                  <a:latin typeface="Cambria Math" panose="02040503050406030204" pitchFamily="18" charset="0"/>
                                </a:rPr>
                                <m:t>2</m:t>
                              </m:r>
                            </m:sub>
                          </m:sSub>
                          <m:r>
                            <m:rPr>
                              <m:nor/>
                            </m:rPr>
                            <a:rPr lang="en-US" altLang="zh-CN" sz="2800"/>
                            <m:t>)</m:t>
                          </m:r>
                        </m:den>
                      </m:f>
                    </m:oMath>
                  </a14:m>
                  <a:r>
                    <a:rPr lang="en-US" altLang="zh-CN" sz="2800" dirty="0"/>
                    <a:t>=</a:t>
                  </a:r>
                  <a14:m>
                    <m:oMath xmlns:m="http://schemas.openxmlformats.org/officeDocument/2006/math">
                      <m:f>
                        <m:fPr>
                          <m:ctrlPr>
                            <a:rPr lang="zh-CN" altLang="zh-CN" sz="2800" i="1">
                              <a:latin typeface="Cambria Math" panose="02040503050406030204" pitchFamily="18" charset="0"/>
                            </a:rPr>
                          </m:ctrlPr>
                        </m:fPr>
                        <m:num>
                          <m:r>
                            <a:rPr lang="en-US" altLang="zh-CN" sz="2800">
                              <a:latin typeface="Cambria Math" panose="02040503050406030204" pitchFamily="18" charset="0"/>
                            </a:rPr>
                            <m:t>1</m:t>
                          </m:r>
                        </m:num>
                        <m:den>
                          <m:r>
                            <a:rPr lang="en-US" altLang="zh-CN" sz="2800">
                              <a:latin typeface="Cambria Math" panose="02040503050406030204" pitchFamily="18" charset="0"/>
                            </a:rPr>
                            <m:t>0</m:t>
                          </m:r>
                          <m:r>
                            <m:rPr>
                              <m:nor/>
                            </m:rPr>
                            <a:rPr lang="en-US" altLang="zh-CN" sz="2800"/>
                            <m:t>.</m:t>
                          </m:r>
                          <m:r>
                            <a:rPr lang="en-US" altLang="zh-CN" sz="2800">
                              <a:latin typeface="Cambria Math" panose="02040503050406030204" pitchFamily="18" charset="0"/>
                            </a:rPr>
                            <m:t>36</m:t>
                          </m:r>
                        </m:den>
                      </m:f>
                    </m:oMath>
                  </a14:m>
                  <a:r>
                    <a:rPr lang="en-US" altLang="zh-CN" sz="2800" dirty="0"/>
                    <a:t>≈2.8</a:t>
                  </a:r>
                  <a:endParaRPr lang="zh-CN" altLang="zh-CN" sz="2800" dirty="0"/>
                </a:p>
                <a:p>
                  <a:pPr>
                    <a:lnSpc>
                      <a:spcPct val="150000"/>
                    </a:lnSpc>
                  </a:pPr>
                  <a:r>
                    <a:rPr lang="zh-CN" altLang="zh-CN" sz="2800" dirty="0"/>
                    <a:t>书写平衡常数表达式时</a:t>
                  </a:r>
                  <a:r>
                    <a:rPr lang="en-US" altLang="zh-CN" sz="2800" dirty="0"/>
                    <a:t>,</a:t>
                  </a:r>
                  <a:r>
                    <a:rPr lang="zh-CN" altLang="zh-CN" sz="2800" dirty="0"/>
                    <a:t>要与化学方程式相对应</a:t>
                  </a:r>
                  <a:r>
                    <a:rPr lang="en-US" altLang="zh-CN" sz="2800" dirty="0"/>
                    <a:t>,</a:t>
                  </a:r>
                  <a:r>
                    <a:rPr lang="zh-CN" altLang="zh-CN" sz="2800" dirty="0"/>
                    <a:t>否则意义就不明确。</a:t>
                  </a:r>
                </a:p>
                <a:p>
                  <a:pPr>
                    <a:lnSpc>
                      <a:spcPct val="150000"/>
                    </a:lnSpc>
                  </a:pPr>
                  <a:r>
                    <a:rPr lang="en-US" altLang="zh-CN" sz="2800" dirty="0"/>
                    <a:t>3.</a:t>
                  </a:r>
                  <a:r>
                    <a:rPr lang="zh-CN" altLang="zh-CN" sz="2800" dirty="0"/>
                    <a:t>对于给定的化学反应</a:t>
                  </a:r>
                  <a:r>
                    <a:rPr lang="en-US" altLang="zh-CN" sz="2800" dirty="0"/>
                    <a:t>,</a:t>
                  </a:r>
                  <a:r>
                    <a:rPr lang="en-US" altLang="zh-CN" sz="2800" i="1" dirty="0"/>
                    <a:t>K</a:t>
                  </a:r>
                  <a:r>
                    <a:rPr lang="zh-CN" altLang="zh-CN" sz="2800" dirty="0"/>
                    <a:t>只与温度有关</a:t>
                  </a:r>
                  <a:r>
                    <a:rPr lang="en-US" altLang="zh-CN" sz="2800" dirty="0"/>
                    <a:t>,</a:t>
                  </a:r>
                  <a:r>
                    <a:rPr lang="zh-CN" altLang="zh-CN" sz="2800" dirty="0"/>
                    <a:t>温度改变</a:t>
                  </a:r>
                  <a:r>
                    <a:rPr lang="en-US" altLang="zh-CN" sz="2800" dirty="0"/>
                    <a:t>,</a:t>
                  </a:r>
                  <a:r>
                    <a:rPr lang="zh-CN" altLang="zh-CN" sz="2800" dirty="0"/>
                    <a:t>平衡常数发生变化。</a:t>
                  </a:r>
                </a:p>
                <a:p>
                  <a:pPr>
                    <a:lnSpc>
                      <a:spcPct val="150000"/>
                    </a:lnSpc>
                  </a:pPr>
                  <a:endParaRPr lang="zh-CN" altLang="zh-CN" sz="2800" dirty="0"/>
                </a:p>
              </p:txBody>
            </p:sp>
          </mc:Choice>
          <mc:Fallback xmlns="">
            <p:sp>
              <p:nvSpPr>
                <p:cNvPr id="2" name="矩形 1">
                  <a:extLst>
                    <a:ext uri="{FF2B5EF4-FFF2-40B4-BE49-F238E27FC236}">
                      <a16:creationId xmlns:a16="http://schemas.microsoft.com/office/drawing/2014/main" id="{0CBBB5F7-BD3B-47F1-AB26-800CE83102CF}"/>
                    </a:ext>
                  </a:extLst>
                </p:cNvPr>
                <p:cNvSpPr>
                  <a:spLocks noRot="1" noChangeAspect="1" noMove="1" noResize="1" noEditPoints="1" noAdjustHandles="1" noChangeArrowheads="1" noChangeShapeType="1" noTextEdit="1"/>
                </p:cNvSpPr>
                <p:nvPr/>
              </p:nvSpPr>
              <p:spPr>
                <a:xfrm>
                  <a:off x="234043" y="465825"/>
                  <a:ext cx="11723913" cy="5635902"/>
                </a:xfrm>
                <a:prstGeom prst="rect">
                  <a:avLst/>
                </a:prstGeom>
                <a:blipFill>
                  <a:blip r:embed="rId2"/>
                  <a:stretch>
                    <a:fillRect l="-1040"/>
                  </a:stretch>
                </a:blipFill>
              </p:spPr>
              <p:txBody>
                <a:bodyPr/>
                <a:lstStyle/>
                <a:p>
                  <a:r>
                    <a:rPr lang="zh-CN" altLang="en-US">
                      <a:noFill/>
                    </a:rPr>
                    <a:t> </a:t>
                  </a:r>
                </a:p>
              </p:txBody>
            </p:sp>
          </mc:Fallback>
        </mc:AlternateContent>
        <p:pic>
          <p:nvPicPr>
            <p:cNvPr id="5" name="图片 4">
              <a:extLst>
                <a:ext uri="{FF2B5EF4-FFF2-40B4-BE49-F238E27FC236}">
                  <a16:creationId xmlns="" xmlns:a16="http://schemas.microsoft.com/office/drawing/2014/main" id="{19B169EE-5803-4618-AF36-9E4869A8BE70}"/>
                </a:ext>
              </a:extLst>
            </p:cNvPr>
            <p:cNvPicPr/>
            <p:nvPr/>
          </p:nvPicPr>
          <p:blipFill>
            <a:blip r:embed="rId3"/>
            <a:stretch>
              <a:fillRect/>
            </a:stretch>
          </p:blipFill>
          <p:spPr>
            <a:xfrm>
              <a:off x="2899841" y="1020897"/>
              <a:ext cx="563017" cy="319859"/>
            </a:xfrm>
            <a:prstGeom prst="rect">
              <a:avLst/>
            </a:prstGeom>
          </p:spPr>
        </p:pic>
        <p:pic>
          <p:nvPicPr>
            <p:cNvPr id="6" name="图片 5">
              <a:extLst>
                <a:ext uri="{FF2B5EF4-FFF2-40B4-BE49-F238E27FC236}">
                  <a16:creationId xmlns="" xmlns:a16="http://schemas.microsoft.com/office/drawing/2014/main" id="{3B1F0E7E-B431-4F19-BC27-B6C5A2EC95DE}"/>
                </a:ext>
              </a:extLst>
            </p:cNvPr>
            <p:cNvPicPr/>
            <p:nvPr/>
          </p:nvPicPr>
          <p:blipFill>
            <a:blip r:embed="rId3"/>
            <a:stretch>
              <a:fillRect/>
            </a:stretch>
          </p:blipFill>
          <p:spPr>
            <a:xfrm>
              <a:off x="2861741" y="2297247"/>
              <a:ext cx="563017" cy="319859"/>
            </a:xfrm>
            <a:prstGeom prst="rect">
              <a:avLst/>
            </a:prstGeom>
          </p:spPr>
        </p:pic>
        <p:pic>
          <p:nvPicPr>
            <p:cNvPr id="7" name="图片 6">
              <a:extLst>
                <a:ext uri="{FF2B5EF4-FFF2-40B4-BE49-F238E27FC236}">
                  <a16:creationId xmlns="" xmlns:a16="http://schemas.microsoft.com/office/drawing/2014/main" id="{21D3CDFC-2BFF-47B7-B91F-7471849934E7}"/>
                </a:ext>
              </a:extLst>
            </p:cNvPr>
            <p:cNvPicPr/>
            <p:nvPr/>
          </p:nvPicPr>
          <p:blipFill>
            <a:blip r:embed="rId3"/>
            <a:stretch>
              <a:fillRect/>
            </a:stretch>
          </p:blipFill>
          <p:spPr>
            <a:xfrm>
              <a:off x="2918891" y="3440247"/>
              <a:ext cx="563017" cy="319859"/>
            </a:xfrm>
            <a:prstGeom prst="rect">
              <a:avLst/>
            </a:prstGeom>
          </p:spPr>
        </p:pic>
      </p:grpSp>
      <p:sp>
        <p:nvSpPr>
          <p:cNvPr id="9" name="矩形 8">
            <a:extLst>
              <a:ext uri="{FF2B5EF4-FFF2-40B4-BE49-F238E27FC236}">
                <a16:creationId xmlns="" xmlns:a16="http://schemas.microsoft.com/office/drawing/2014/main" id="{E5DDF9D9-E638-4EE5-B108-379D7377095C}"/>
              </a:ext>
            </a:extLst>
          </p:cNvPr>
          <p:cNvSpPr/>
          <p:nvPr/>
        </p:nvSpPr>
        <p:spPr>
          <a:xfrm>
            <a:off x="8214360" y="0"/>
            <a:ext cx="299859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专题十六　化学反应速率与化学平衡</a:t>
            </a:r>
          </a:p>
        </p:txBody>
      </p:sp>
    </p:spTree>
    <p:extLst>
      <p:ext uri="{BB962C8B-B14F-4D97-AF65-F5344CB8AC3E}">
        <p14:creationId xmlns:p14="http://schemas.microsoft.com/office/powerpoint/2010/main" val="19802739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a16="http://schemas.microsoft.com/office/drawing/2014/main" id="{0CBBB5F7-BD3B-47F1-AB26-800CE83102CF}"/>
              </a:ext>
            </a:extLst>
          </p:cNvPr>
          <p:cNvSpPr/>
          <p:nvPr/>
        </p:nvSpPr>
        <p:spPr>
          <a:xfrm>
            <a:off x="234043" y="256275"/>
            <a:ext cx="11723913" cy="2677656"/>
          </a:xfrm>
          <a:prstGeom prst="rect">
            <a:avLst/>
          </a:prstGeom>
        </p:spPr>
        <p:txBody>
          <a:bodyPr wrap="square">
            <a:spAutoFit/>
          </a:bodyPr>
          <a:lstStyle/>
          <a:p>
            <a:pPr>
              <a:lnSpc>
                <a:spcPct val="150000"/>
              </a:lnSpc>
            </a:pPr>
            <a:r>
              <a:rPr lang="en-US" altLang="zh-CN" sz="2800" dirty="0"/>
              <a:t>(3)</a:t>
            </a:r>
            <a:r>
              <a:rPr lang="zh-CN" altLang="zh-CN" sz="2800" dirty="0"/>
              <a:t>应用</a:t>
            </a:r>
          </a:p>
          <a:p>
            <a:pPr>
              <a:lnSpc>
                <a:spcPct val="150000"/>
              </a:lnSpc>
            </a:pPr>
            <a:r>
              <a:rPr lang="en-US" altLang="zh-CN" sz="2800" dirty="0"/>
              <a:t>①</a:t>
            </a:r>
            <a:r>
              <a:rPr lang="zh-CN" altLang="zh-CN" sz="2800" dirty="0"/>
              <a:t>判断反应进行的限度</a:t>
            </a:r>
          </a:p>
          <a:p>
            <a:pPr>
              <a:lnSpc>
                <a:spcPct val="150000"/>
              </a:lnSpc>
            </a:pPr>
            <a:r>
              <a:rPr lang="en-US" altLang="zh-CN" sz="2800" i="1" dirty="0"/>
              <a:t>K</a:t>
            </a:r>
            <a:r>
              <a:rPr lang="zh-CN" altLang="zh-CN" sz="2800" dirty="0"/>
              <a:t>值大</a:t>
            </a:r>
            <a:r>
              <a:rPr lang="en-US" altLang="zh-CN" sz="2800" dirty="0"/>
              <a:t>,</a:t>
            </a:r>
            <a:r>
              <a:rPr lang="zh-CN" altLang="zh-CN" sz="2800" dirty="0"/>
              <a:t>说明反应进行的程度大</a:t>
            </a:r>
            <a:r>
              <a:rPr lang="en-US" altLang="zh-CN" sz="2800" dirty="0"/>
              <a:t>,</a:t>
            </a:r>
            <a:r>
              <a:rPr lang="zh-CN" altLang="zh-CN" sz="2800" dirty="0"/>
              <a:t>反应物的转化率高。</a:t>
            </a:r>
            <a:r>
              <a:rPr lang="en-US" altLang="zh-CN" sz="2800" i="1" dirty="0"/>
              <a:t>K</a:t>
            </a:r>
            <a:r>
              <a:rPr lang="zh-CN" altLang="zh-CN" sz="2800" dirty="0"/>
              <a:t>值小</a:t>
            </a:r>
            <a:r>
              <a:rPr lang="en-US" altLang="zh-CN" sz="2800" dirty="0"/>
              <a:t>,</a:t>
            </a:r>
            <a:r>
              <a:rPr lang="zh-CN" altLang="zh-CN" sz="2800" dirty="0"/>
              <a:t>说明反应进行的程度小</a:t>
            </a:r>
            <a:r>
              <a:rPr lang="en-US" altLang="zh-CN" sz="2800" dirty="0"/>
              <a:t>,</a:t>
            </a:r>
            <a:r>
              <a:rPr lang="zh-CN" altLang="zh-CN" sz="2800" dirty="0"/>
              <a:t>反应物的转化率低。</a:t>
            </a:r>
          </a:p>
        </p:txBody>
      </p:sp>
      <p:graphicFrame>
        <p:nvGraphicFramePr>
          <p:cNvPr id="3" name="表格 2">
            <a:extLst>
              <a:ext uri="{FF2B5EF4-FFF2-40B4-BE49-F238E27FC236}">
                <a16:creationId xmlns="" xmlns:a16="http://schemas.microsoft.com/office/drawing/2014/main" id="{9061816B-9609-4CF2-A803-E53313B6DEC1}"/>
              </a:ext>
            </a:extLst>
          </p:cNvPr>
          <p:cNvGraphicFramePr>
            <a:graphicFrameLocks noGrp="1"/>
          </p:cNvGraphicFramePr>
          <p:nvPr>
            <p:extLst>
              <p:ext uri="{D42A27DB-BD31-4B8C-83A1-F6EECF244321}">
                <p14:modId xmlns:p14="http://schemas.microsoft.com/office/powerpoint/2010/main" val="1716924759"/>
              </p:ext>
            </p:extLst>
          </p:nvPr>
        </p:nvGraphicFramePr>
        <p:xfrm>
          <a:off x="838200" y="3588544"/>
          <a:ext cx="10515600" cy="1631156"/>
        </p:xfrm>
        <a:graphic>
          <a:graphicData uri="http://schemas.openxmlformats.org/drawingml/2006/table">
            <a:tbl>
              <a:tblPr firstRow="1" firstCol="1" bandRow="1"/>
              <a:tblGrid>
                <a:gridCol w="2076450">
                  <a:extLst>
                    <a:ext uri="{9D8B030D-6E8A-4147-A177-3AD203B41FA5}">
                      <a16:colId xmlns="" xmlns:a16="http://schemas.microsoft.com/office/drawing/2014/main" val="309209884"/>
                    </a:ext>
                  </a:extLst>
                </a:gridCol>
                <a:gridCol w="3181350">
                  <a:extLst>
                    <a:ext uri="{9D8B030D-6E8A-4147-A177-3AD203B41FA5}">
                      <a16:colId xmlns="" xmlns:a16="http://schemas.microsoft.com/office/drawing/2014/main" val="3032245472"/>
                    </a:ext>
                  </a:extLst>
                </a:gridCol>
                <a:gridCol w="2628900">
                  <a:extLst>
                    <a:ext uri="{9D8B030D-6E8A-4147-A177-3AD203B41FA5}">
                      <a16:colId xmlns="" xmlns:a16="http://schemas.microsoft.com/office/drawing/2014/main" val="2378037613"/>
                    </a:ext>
                  </a:extLst>
                </a:gridCol>
                <a:gridCol w="2628900">
                  <a:extLst>
                    <a:ext uri="{9D8B030D-6E8A-4147-A177-3AD203B41FA5}">
                      <a16:colId xmlns="" xmlns:a16="http://schemas.microsoft.com/office/drawing/2014/main" val="2774517246"/>
                    </a:ext>
                  </a:extLst>
                </a:gridCol>
              </a:tblGrid>
              <a:tr h="815578">
                <a:tc>
                  <a:txBody>
                    <a:bodyPr/>
                    <a:lstStyle/>
                    <a:p>
                      <a:pPr marL="0" algn="ctr" defTabSz="914400" rtl="0" eaLnBrk="1" latinLnBrk="0" hangingPunct="1">
                        <a:lnSpc>
                          <a:spcPct val="150000"/>
                        </a:lnSpc>
                        <a:spcAft>
                          <a:spcPts val="0"/>
                        </a:spcAft>
                      </a:pPr>
                      <a:r>
                        <a:rPr lang="en-US" sz="2800" i="1" kern="1200" dirty="0">
                          <a:solidFill>
                            <a:schemeClr val="tx1"/>
                          </a:solidFill>
                          <a:latin typeface="+mn-lt"/>
                          <a:ea typeface="+mn-ea"/>
                          <a:cs typeface="+mn-cs"/>
                        </a:rPr>
                        <a:t>K </a:t>
                      </a:r>
                      <a:endParaRPr lang="zh-CN" altLang="en-US" sz="2800" i="1" kern="1200" dirty="0">
                        <a:solidFill>
                          <a:schemeClr val="tx1"/>
                        </a:solidFill>
                        <a:latin typeface="+mn-lt"/>
                        <a:ea typeface="+mn-ea"/>
                        <a:cs typeface="+mn-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50000"/>
                        </a:lnSpc>
                        <a:spcAft>
                          <a:spcPts val="0"/>
                        </a:spcAft>
                      </a:pPr>
                      <a:r>
                        <a:rPr lang="en-US" sz="2800" kern="1200" dirty="0">
                          <a:solidFill>
                            <a:schemeClr val="tx1"/>
                          </a:solidFill>
                          <a:latin typeface="+mn-lt"/>
                          <a:ea typeface="+mn-ea"/>
                          <a:cs typeface="+mn-cs"/>
                        </a:rPr>
                        <a:t>&lt;10</a:t>
                      </a:r>
                      <a:r>
                        <a:rPr lang="en-US" sz="2800" kern="1200" baseline="30000" dirty="0">
                          <a:solidFill>
                            <a:schemeClr val="tx1"/>
                          </a:solidFill>
                          <a:latin typeface="+mn-lt"/>
                          <a:ea typeface="+mn-ea"/>
                          <a:cs typeface="+mn-cs"/>
                        </a:rPr>
                        <a:t>-5</a:t>
                      </a:r>
                      <a:endParaRPr lang="zh-CN" altLang="en-US" sz="2800" kern="1200" baseline="30000" dirty="0">
                        <a:solidFill>
                          <a:schemeClr val="tx1"/>
                        </a:solidFill>
                        <a:latin typeface="+mn-lt"/>
                        <a:ea typeface="+mn-ea"/>
                        <a:cs typeface="+mn-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50000"/>
                        </a:lnSpc>
                        <a:spcAft>
                          <a:spcPts val="0"/>
                        </a:spcAft>
                      </a:pPr>
                      <a:r>
                        <a:rPr lang="en-US" sz="2800" kern="1200" dirty="0">
                          <a:solidFill>
                            <a:schemeClr val="tx1"/>
                          </a:solidFill>
                          <a:latin typeface="+mn-lt"/>
                          <a:ea typeface="+mn-ea"/>
                          <a:cs typeface="+mn-cs"/>
                        </a:rPr>
                        <a:t>10</a:t>
                      </a:r>
                      <a:r>
                        <a:rPr lang="en-US" sz="2800" kern="1200" baseline="30000" dirty="0">
                          <a:solidFill>
                            <a:schemeClr val="tx1"/>
                          </a:solidFill>
                          <a:latin typeface="+mn-lt"/>
                          <a:ea typeface="+mn-ea"/>
                          <a:cs typeface="+mn-cs"/>
                        </a:rPr>
                        <a:t>-5</a:t>
                      </a:r>
                      <a:r>
                        <a:rPr lang="en-US" sz="2800" kern="1200" dirty="0">
                          <a:solidFill>
                            <a:schemeClr val="tx1"/>
                          </a:solidFill>
                          <a:latin typeface="+mn-lt"/>
                          <a:ea typeface="+mn-ea"/>
                          <a:cs typeface="+mn-cs"/>
                        </a:rPr>
                        <a:t>~10</a:t>
                      </a:r>
                      <a:r>
                        <a:rPr lang="en-US" sz="2800" kern="1200" baseline="30000" dirty="0">
                          <a:solidFill>
                            <a:schemeClr val="tx1"/>
                          </a:solidFill>
                          <a:latin typeface="+mn-lt"/>
                          <a:ea typeface="+mn-ea"/>
                          <a:cs typeface="+mn-cs"/>
                        </a:rPr>
                        <a:t>5</a:t>
                      </a:r>
                      <a:endParaRPr lang="zh-CN" altLang="en-US" sz="2800" kern="1200" baseline="30000" dirty="0">
                        <a:solidFill>
                          <a:schemeClr val="tx1"/>
                        </a:solidFill>
                        <a:latin typeface="+mn-lt"/>
                        <a:ea typeface="+mn-ea"/>
                        <a:cs typeface="+mn-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50000"/>
                        </a:lnSpc>
                        <a:spcAft>
                          <a:spcPts val="0"/>
                        </a:spcAft>
                      </a:pPr>
                      <a:r>
                        <a:rPr lang="en-US" sz="2800" kern="1200" dirty="0">
                          <a:solidFill>
                            <a:schemeClr val="tx1"/>
                          </a:solidFill>
                          <a:latin typeface="+mn-lt"/>
                          <a:ea typeface="+mn-ea"/>
                          <a:cs typeface="+mn-cs"/>
                        </a:rPr>
                        <a:t>&gt;10</a:t>
                      </a:r>
                      <a:r>
                        <a:rPr lang="en-US" sz="2800" strike="noStrike" kern="1200" baseline="30000" dirty="0">
                          <a:solidFill>
                            <a:schemeClr val="tx1"/>
                          </a:solidFill>
                          <a:latin typeface="+mn-lt"/>
                          <a:ea typeface="+mn-ea"/>
                          <a:cs typeface="+mn-cs"/>
                        </a:rPr>
                        <a:t>5</a:t>
                      </a:r>
                      <a:endParaRPr lang="zh-CN" altLang="en-US" sz="2800" strike="noStrike" kern="1200" baseline="30000" dirty="0">
                        <a:solidFill>
                          <a:schemeClr val="tx1"/>
                        </a:solidFill>
                        <a:latin typeface="+mn-lt"/>
                        <a:ea typeface="+mn-ea"/>
                        <a:cs typeface="+mn-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29251933"/>
                  </a:ext>
                </a:extLst>
              </a:tr>
              <a:tr h="815578">
                <a:tc>
                  <a:txBody>
                    <a:bodyPr/>
                    <a:lstStyle/>
                    <a:p>
                      <a:pPr marL="0" algn="ctr" defTabSz="914400" rtl="0" eaLnBrk="1" latinLnBrk="0" hangingPunct="1">
                        <a:lnSpc>
                          <a:spcPct val="150000"/>
                        </a:lnSpc>
                        <a:spcAft>
                          <a:spcPts val="0"/>
                        </a:spcAft>
                      </a:pPr>
                      <a:r>
                        <a:rPr lang="zh-CN" altLang="en-US" sz="2800" kern="1200">
                          <a:solidFill>
                            <a:schemeClr val="tx1"/>
                          </a:solidFill>
                          <a:latin typeface="+mn-lt"/>
                          <a:ea typeface="+mn-ea"/>
                          <a:cs typeface="+mn-cs"/>
                        </a:rPr>
                        <a:t>反应程度</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50000"/>
                        </a:lnSpc>
                        <a:spcAft>
                          <a:spcPts val="0"/>
                        </a:spcAft>
                      </a:pPr>
                      <a:r>
                        <a:rPr lang="zh-CN" altLang="en-US" sz="2800" kern="1200">
                          <a:solidFill>
                            <a:schemeClr val="tx1"/>
                          </a:solidFill>
                          <a:latin typeface="+mn-lt"/>
                          <a:ea typeface="+mn-ea"/>
                          <a:cs typeface="+mn-cs"/>
                        </a:rPr>
                        <a:t>很难进行</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50000"/>
                        </a:lnSpc>
                        <a:spcAft>
                          <a:spcPts val="0"/>
                        </a:spcAft>
                      </a:pPr>
                      <a:r>
                        <a:rPr lang="zh-CN" altLang="en-US" sz="2800" kern="1200" dirty="0">
                          <a:solidFill>
                            <a:schemeClr val="tx1"/>
                          </a:solidFill>
                          <a:latin typeface="+mn-lt"/>
                          <a:ea typeface="+mn-ea"/>
                          <a:cs typeface="+mn-cs"/>
                        </a:rPr>
                        <a:t>反应可逆</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50000"/>
                        </a:lnSpc>
                        <a:spcAft>
                          <a:spcPts val="0"/>
                        </a:spcAft>
                      </a:pPr>
                      <a:r>
                        <a:rPr lang="zh-CN" altLang="en-US" sz="2800" kern="1200" dirty="0">
                          <a:solidFill>
                            <a:schemeClr val="tx1"/>
                          </a:solidFill>
                          <a:latin typeface="+mn-lt"/>
                          <a:ea typeface="+mn-ea"/>
                          <a:cs typeface="+mn-cs"/>
                        </a:rPr>
                        <a:t>反应可接近完全</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928293723"/>
                  </a:ext>
                </a:extLst>
              </a:tr>
            </a:tbl>
          </a:graphicData>
        </a:graphic>
      </p:graphicFrame>
      <p:sp>
        <p:nvSpPr>
          <p:cNvPr id="7" name="矩形 6">
            <a:extLst>
              <a:ext uri="{FF2B5EF4-FFF2-40B4-BE49-F238E27FC236}">
                <a16:creationId xmlns="" xmlns:a16="http://schemas.microsoft.com/office/drawing/2014/main" id="{D7F69422-096A-4749-95CE-581FAF86F540}"/>
              </a:ext>
            </a:extLst>
          </p:cNvPr>
          <p:cNvSpPr/>
          <p:nvPr/>
        </p:nvSpPr>
        <p:spPr>
          <a:xfrm>
            <a:off x="8214360" y="0"/>
            <a:ext cx="299859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专题十六　化学反应速率与化学平衡</a:t>
            </a:r>
          </a:p>
        </p:txBody>
      </p:sp>
    </p:spTree>
    <p:extLst>
      <p:ext uri="{BB962C8B-B14F-4D97-AF65-F5344CB8AC3E}">
        <p14:creationId xmlns:p14="http://schemas.microsoft.com/office/powerpoint/2010/main" val="36329728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矩形 4">
                <a:extLst>
                  <a:ext uri="{FF2B5EF4-FFF2-40B4-BE49-F238E27FC236}">
                    <a16:creationId xmlns="" xmlns:a16="http://schemas.microsoft.com/office/drawing/2014/main" id="{98A551C2-AA74-43B1-99BB-9C5CAEFF172D}"/>
                  </a:ext>
                </a:extLst>
              </p:cNvPr>
              <p:cNvSpPr/>
              <p:nvPr/>
            </p:nvSpPr>
            <p:spPr>
              <a:xfrm>
                <a:off x="304800" y="582816"/>
                <a:ext cx="11525250" cy="2547236"/>
              </a:xfrm>
              <a:prstGeom prst="rect">
                <a:avLst/>
              </a:prstGeom>
            </p:spPr>
            <p:txBody>
              <a:bodyPr wrap="square">
                <a:spAutoFit/>
              </a:bodyPr>
              <a:lstStyle/>
              <a:p>
                <a:pPr>
                  <a:lnSpc>
                    <a:spcPct val="150000"/>
                  </a:lnSpc>
                  <a:spcAft>
                    <a:spcPts val="0"/>
                  </a:spcAft>
                </a:pPr>
                <a:r>
                  <a:rPr lang="en-US" altLang="zh-CN" sz="2800" dirty="0">
                    <a:solidFill>
                      <a:srgbClr val="000000"/>
                    </a:solidFill>
                    <a:cs typeface="Times New Roman" panose="02020603050405020304" pitchFamily="18" charset="0"/>
                  </a:rPr>
                  <a:t>②</a:t>
                </a:r>
                <a:r>
                  <a:rPr lang="zh-CN" altLang="zh-CN" sz="2800" dirty="0">
                    <a:solidFill>
                      <a:srgbClr val="000000"/>
                    </a:solidFill>
                    <a:cs typeface="Times New Roman" panose="02020603050405020304" pitchFamily="18" charset="0"/>
                  </a:rPr>
                  <a:t>判断反应是否达到平衡状态</a:t>
                </a:r>
              </a:p>
              <a:p>
                <a:pPr>
                  <a:lnSpc>
                    <a:spcPct val="150000"/>
                  </a:lnSpc>
                </a:pPr>
                <a:r>
                  <a:rPr lang="zh-CN" altLang="zh-CN" sz="2800" dirty="0">
                    <a:solidFill>
                      <a:srgbClr val="000000"/>
                    </a:solidFill>
                    <a:cs typeface="Times New Roman" panose="02020603050405020304" pitchFamily="18" charset="0"/>
                  </a:rPr>
                  <a:t>化学反应</a:t>
                </a:r>
                <a:r>
                  <a:rPr lang="en-US" altLang="zh-CN" sz="2800" i="1" dirty="0" err="1">
                    <a:solidFill>
                      <a:srgbClr val="000000"/>
                    </a:solidFill>
                    <a:cs typeface="Times New Roman" panose="02020603050405020304" pitchFamily="18" charset="0"/>
                  </a:rPr>
                  <a:t>a</a:t>
                </a:r>
                <a:r>
                  <a:rPr lang="en-US" altLang="zh-CN" sz="2800" dirty="0" err="1">
                    <a:solidFill>
                      <a:srgbClr val="000000"/>
                    </a:solidFill>
                    <a:cs typeface="Times New Roman" panose="02020603050405020304" pitchFamily="18" charset="0"/>
                  </a:rPr>
                  <a:t>A</a:t>
                </a:r>
                <a:r>
                  <a:rPr lang="en-US" altLang="zh-CN" sz="2800" dirty="0">
                    <a:solidFill>
                      <a:srgbClr val="000000"/>
                    </a:solidFill>
                    <a:cs typeface="Times New Roman" panose="02020603050405020304" pitchFamily="18" charset="0"/>
                  </a:rPr>
                  <a:t>(g)+</a:t>
                </a:r>
                <a:r>
                  <a:rPr lang="en-US" altLang="zh-CN" sz="2800" i="1" dirty="0" err="1">
                    <a:solidFill>
                      <a:srgbClr val="000000"/>
                    </a:solidFill>
                    <a:cs typeface="Times New Roman" panose="02020603050405020304" pitchFamily="18" charset="0"/>
                  </a:rPr>
                  <a:t>b</a:t>
                </a:r>
                <a:r>
                  <a:rPr lang="en-US" altLang="zh-CN" sz="2800" dirty="0" err="1">
                    <a:solidFill>
                      <a:srgbClr val="000000"/>
                    </a:solidFill>
                    <a:cs typeface="Times New Roman" panose="02020603050405020304" pitchFamily="18" charset="0"/>
                  </a:rPr>
                  <a:t>B</a:t>
                </a:r>
                <a:r>
                  <a:rPr lang="en-US" altLang="zh-CN" sz="2800" dirty="0">
                    <a:solidFill>
                      <a:srgbClr val="000000"/>
                    </a:solidFill>
                    <a:cs typeface="Times New Roman" panose="02020603050405020304" pitchFamily="18" charset="0"/>
                  </a:rPr>
                  <a:t>(g)         </a:t>
                </a:r>
                <a:r>
                  <a:rPr lang="en-US" altLang="zh-CN" sz="2800" i="1" dirty="0" err="1"/>
                  <a:t>c</a:t>
                </a:r>
                <a:r>
                  <a:rPr lang="en-US" altLang="zh-CN" sz="2800" dirty="0" err="1"/>
                  <a:t>C</a:t>
                </a:r>
                <a:r>
                  <a:rPr lang="en-US" altLang="zh-CN" sz="2800" dirty="0"/>
                  <a:t>(g)+</a:t>
                </a:r>
                <a:r>
                  <a:rPr lang="en-US" altLang="zh-CN" sz="2800" i="1" dirty="0" err="1"/>
                  <a:t>d</a:t>
                </a:r>
                <a:r>
                  <a:rPr lang="en-US" altLang="zh-CN" sz="2800" dirty="0" err="1"/>
                  <a:t>D</a:t>
                </a:r>
                <a:r>
                  <a:rPr lang="en-US" altLang="zh-CN" sz="2800" dirty="0"/>
                  <a:t>(g)</a:t>
                </a:r>
                <a:r>
                  <a:rPr lang="zh-CN" altLang="zh-CN" sz="2800" dirty="0"/>
                  <a:t>在任意状态时</a:t>
                </a:r>
                <a:r>
                  <a:rPr lang="en-US" altLang="zh-CN" sz="2800" dirty="0"/>
                  <a:t>,</a:t>
                </a:r>
              </a:p>
              <a:p>
                <a:pPr>
                  <a:lnSpc>
                    <a:spcPct val="150000"/>
                  </a:lnSpc>
                </a:pPr>
                <a:r>
                  <a:rPr lang="zh-CN" altLang="zh-CN" sz="2800" dirty="0"/>
                  <a:t>浓度商均为 </a:t>
                </a:r>
                <a:r>
                  <a:rPr lang="en-US" altLang="zh-CN" sz="2800" i="1" dirty="0"/>
                  <a:t>Q</a:t>
                </a:r>
                <a:r>
                  <a:rPr lang="en-US" altLang="zh-CN" sz="2800" baseline="-25000" dirty="0"/>
                  <a:t>c</a:t>
                </a:r>
                <a:r>
                  <a:rPr lang="en-US" altLang="zh-CN" sz="2800" dirty="0"/>
                  <a:t>=</a:t>
                </a:r>
                <a14:m>
                  <m:oMath xmlns:m="http://schemas.openxmlformats.org/officeDocument/2006/math">
                    <m:f>
                      <m:fPr>
                        <m:ctrlPr>
                          <a:rPr lang="zh-CN" altLang="zh-CN" sz="2800" i="1">
                            <a:latin typeface="Cambria Math" panose="02040503050406030204" pitchFamily="18" charset="0"/>
                          </a:rPr>
                        </m:ctrlPr>
                      </m:fPr>
                      <m:num>
                        <m:sSup>
                          <m:sSupPr>
                            <m:ctrlPr>
                              <a:rPr lang="zh-CN" altLang="zh-CN" sz="2800" i="1">
                                <a:latin typeface="Cambria Math" panose="02040503050406030204" pitchFamily="18" charset="0"/>
                              </a:rPr>
                            </m:ctrlPr>
                          </m:sSupPr>
                          <m:e>
                            <m:r>
                              <a:rPr lang="en-US" altLang="zh-CN" sz="2800" i="1">
                                <a:latin typeface="Cambria Math" panose="02040503050406030204" pitchFamily="18" charset="0"/>
                              </a:rPr>
                              <m:t>𝑐</m:t>
                            </m:r>
                          </m:e>
                          <m:sup>
                            <m:r>
                              <a:rPr lang="en-US" altLang="zh-CN" sz="2800" i="1">
                                <a:latin typeface="Cambria Math" panose="02040503050406030204" pitchFamily="18" charset="0"/>
                              </a:rPr>
                              <m:t>𝑐</m:t>
                            </m:r>
                          </m:sup>
                        </m:sSup>
                        <m:r>
                          <m:rPr>
                            <m:nor/>
                          </m:rPr>
                          <a:rPr lang="en-US" altLang="zh-CN" sz="2800"/>
                          <m:t>(</m:t>
                        </m:r>
                        <m:r>
                          <m:rPr>
                            <m:sty m:val="p"/>
                          </m:rPr>
                          <a:rPr lang="en-US" altLang="zh-CN" sz="2800">
                            <a:latin typeface="Cambria Math" panose="02040503050406030204" pitchFamily="18" charset="0"/>
                          </a:rPr>
                          <m:t>C</m:t>
                        </m:r>
                        <m:r>
                          <m:rPr>
                            <m:nor/>
                          </m:rPr>
                          <a:rPr lang="en-US" altLang="zh-CN" sz="2800"/>
                          <m:t>)·</m:t>
                        </m:r>
                        <m:sSup>
                          <m:sSupPr>
                            <m:ctrlPr>
                              <a:rPr lang="zh-CN" altLang="zh-CN" sz="2800" i="1">
                                <a:latin typeface="Cambria Math" panose="02040503050406030204" pitchFamily="18" charset="0"/>
                              </a:rPr>
                            </m:ctrlPr>
                          </m:sSupPr>
                          <m:e>
                            <m:r>
                              <a:rPr lang="en-US" altLang="zh-CN" sz="2800" i="1">
                                <a:latin typeface="Cambria Math" panose="02040503050406030204" pitchFamily="18" charset="0"/>
                              </a:rPr>
                              <m:t>𝑐</m:t>
                            </m:r>
                          </m:e>
                          <m:sup>
                            <m:r>
                              <a:rPr lang="en-US" altLang="zh-CN" sz="2800" i="1">
                                <a:latin typeface="Cambria Math" panose="02040503050406030204" pitchFamily="18" charset="0"/>
                              </a:rPr>
                              <m:t>𝑑</m:t>
                            </m:r>
                          </m:sup>
                        </m:sSup>
                        <m:r>
                          <m:rPr>
                            <m:nor/>
                          </m:rPr>
                          <a:rPr lang="en-US" altLang="zh-CN" sz="2800"/>
                          <m:t>(</m:t>
                        </m:r>
                        <m:r>
                          <m:rPr>
                            <m:sty m:val="p"/>
                          </m:rPr>
                          <a:rPr lang="en-US" altLang="zh-CN" sz="2800">
                            <a:latin typeface="Cambria Math" panose="02040503050406030204" pitchFamily="18" charset="0"/>
                          </a:rPr>
                          <m:t>D</m:t>
                        </m:r>
                        <m:r>
                          <m:rPr>
                            <m:nor/>
                          </m:rPr>
                          <a:rPr lang="en-US" altLang="zh-CN" sz="2800"/>
                          <m:t>)</m:t>
                        </m:r>
                      </m:num>
                      <m:den>
                        <m:sSup>
                          <m:sSupPr>
                            <m:ctrlPr>
                              <a:rPr lang="zh-CN" altLang="zh-CN" sz="2800" i="1">
                                <a:latin typeface="Cambria Math" panose="02040503050406030204" pitchFamily="18" charset="0"/>
                              </a:rPr>
                            </m:ctrlPr>
                          </m:sSupPr>
                          <m:e>
                            <m:r>
                              <a:rPr lang="en-US" altLang="zh-CN" sz="2800" i="1">
                                <a:latin typeface="Cambria Math" panose="02040503050406030204" pitchFamily="18" charset="0"/>
                              </a:rPr>
                              <m:t>𝑐</m:t>
                            </m:r>
                          </m:e>
                          <m:sup>
                            <m:r>
                              <a:rPr lang="en-US" altLang="zh-CN" sz="2800" i="1">
                                <a:latin typeface="Cambria Math" panose="02040503050406030204" pitchFamily="18" charset="0"/>
                              </a:rPr>
                              <m:t>𝑎</m:t>
                            </m:r>
                          </m:sup>
                        </m:sSup>
                        <m:r>
                          <m:rPr>
                            <m:nor/>
                          </m:rPr>
                          <a:rPr lang="en-US" altLang="zh-CN" sz="2800"/>
                          <m:t>(</m:t>
                        </m:r>
                        <m:r>
                          <m:rPr>
                            <m:sty m:val="p"/>
                          </m:rPr>
                          <a:rPr lang="en-US" altLang="zh-CN" sz="2800">
                            <a:latin typeface="Cambria Math" panose="02040503050406030204" pitchFamily="18" charset="0"/>
                          </a:rPr>
                          <m:t>A</m:t>
                        </m:r>
                        <m:r>
                          <m:rPr>
                            <m:nor/>
                          </m:rPr>
                          <a:rPr lang="en-US" altLang="zh-CN" sz="2800"/>
                          <m:t>)·</m:t>
                        </m:r>
                        <m:sSup>
                          <m:sSupPr>
                            <m:ctrlPr>
                              <a:rPr lang="zh-CN" altLang="zh-CN" sz="2800" i="1">
                                <a:latin typeface="Cambria Math" panose="02040503050406030204" pitchFamily="18" charset="0"/>
                              </a:rPr>
                            </m:ctrlPr>
                          </m:sSupPr>
                          <m:e>
                            <m:r>
                              <a:rPr lang="en-US" altLang="zh-CN" sz="2800" i="1">
                                <a:latin typeface="Cambria Math" panose="02040503050406030204" pitchFamily="18" charset="0"/>
                              </a:rPr>
                              <m:t>𝑐</m:t>
                            </m:r>
                          </m:e>
                          <m:sup>
                            <m:r>
                              <a:rPr lang="en-US" altLang="zh-CN" sz="2800" i="1">
                                <a:latin typeface="Cambria Math" panose="02040503050406030204" pitchFamily="18" charset="0"/>
                              </a:rPr>
                              <m:t>𝑏</m:t>
                            </m:r>
                          </m:sup>
                        </m:sSup>
                        <m:r>
                          <m:rPr>
                            <m:nor/>
                          </m:rPr>
                          <a:rPr lang="en-US" altLang="zh-CN" sz="2800"/>
                          <m:t>(</m:t>
                        </m:r>
                        <m:r>
                          <m:rPr>
                            <m:sty m:val="p"/>
                          </m:rPr>
                          <a:rPr lang="en-US" altLang="zh-CN" sz="2800">
                            <a:latin typeface="Cambria Math" panose="02040503050406030204" pitchFamily="18" charset="0"/>
                          </a:rPr>
                          <m:t>B</m:t>
                        </m:r>
                        <m:r>
                          <m:rPr>
                            <m:nor/>
                          </m:rPr>
                          <a:rPr lang="en-US" altLang="zh-CN" sz="2800"/>
                          <m:t>)</m:t>
                        </m:r>
                      </m:den>
                    </m:f>
                  </m:oMath>
                </a14:m>
                <a:r>
                  <a:rPr lang="zh-CN" altLang="zh-CN" sz="2800" dirty="0"/>
                  <a:t>。</a:t>
                </a:r>
                <a:endParaRPr lang="zh-CN" altLang="en-US" sz="2800" dirty="0"/>
              </a:p>
            </p:txBody>
          </p:sp>
        </mc:Choice>
        <mc:Fallback xmlns="">
          <p:sp>
            <p:nvSpPr>
              <p:cNvPr id="5" name="矩形 4">
                <a:extLst>
                  <a:ext uri="{FF2B5EF4-FFF2-40B4-BE49-F238E27FC236}">
                    <a16:creationId xmlns:a16="http://schemas.microsoft.com/office/drawing/2014/main" id="{98A551C2-AA74-43B1-99BB-9C5CAEFF172D}"/>
                  </a:ext>
                </a:extLst>
              </p:cNvPr>
              <p:cNvSpPr>
                <a:spLocks noRot="1" noChangeAspect="1" noMove="1" noResize="1" noEditPoints="1" noAdjustHandles="1" noChangeArrowheads="1" noChangeShapeType="1" noTextEdit="1"/>
              </p:cNvSpPr>
              <p:nvPr/>
            </p:nvSpPr>
            <p:spPr>
              <a:xfrm>
                <a:off x="304800" y="582816"/>
                <a:ext cx="11525250" cy="2547236"/>
              </a:xfrm>
              <a:prstGeom prst="rect">
                <a:avLst/>
              </a:prstGeom>
              <a:blipFill>
                <a:blip r:embed="rId2"/>
                <a:stretch>
                  <a:fillRect l="-1058"/>
                </a:stretch>
              </a:blipFill>
            </p:spPr>
            <p:txBody>
              <a:bodyPr/>
              <a:lstStyle/>
              <a:p>
                <a:r>
                  <a:rPr lang="zh-CN" altLang="en-US">
                    <a:noFill/>
                  </a:rPr>
                  <a:t> </a:t>
                </a:r>
              </a:p>
            </p:txBody>
          </p:sp>
        </mc:Fallback>
      </mc:AlternateContent>
      <p:pic>
        <p:nvPicPr>
          <p:cNvPr id="6" name="图片 5">
            <a:extLst>
              <a:ext uri="{FF2B5EF4-FFF2-40B4-BE49-F238E27FC236}">
                <a16:creationId xmlns="" xmlns:a16="http://schemas.microsoft.com/office/drawing/2014/main" id="{19424729-8C1D-492F-85A2-3095AA2821DB}"/>
              </a:ext>
            </a:extLst>
          </p:cNvPr>
          <p:cNvPicPr/>
          <p:nvPr/>
        </p:nvPicPr>
        <p:blipFill>
          <a:blip r:embed="rId3"/>
          <a:stretch>
            <a:fillRect/>
          </a:stretch>
        </p:blipFill>
        <p:spPr>
          <a:xfrm>
            <a:off x="3795191" y="1478097"/>
            <a:ext cx="563017" cy="319859"/>
          </a:xfrm>
          <a:prstGeom prst="rect">
            <a:avLst/>
          </a:prstGeom>
        </p:spPr>
      </p:pic>
      <p:sp>
        <p:nvSpPr>
          <p:cNvPr id="4" name="矩形 3">
            <a:extLst>
              <a:ext uri="{FF2B5EF4-FFF2-40B4-BE49-F238E27FC236}">
                <a16:creationId xmlns="" xmlns:a16="http://schemas.microsoft.com/office/drawing/2014/main" id="{62A08DE4-EE47-4D87-9F2F-833527E275AF}"/>
              </a:ext>
            </a:extLst>
          </p:cNvPr>
          <p:cNvSpPr/>
          <p:nvPr/>
        </p:nvSpPr>
        <p:spPr>
          <a:xfrm>
            <a:off x="361950" y="3208779"/>
            <a:ext cx="11506200" cy="2031325"/>
          </a:xfrm>
          <a:prstGeom prst="rect">
            <a:avLst/>
          </a:prstGeom>
        </p:spPr>
        <p:txBody>
          <a:bodyPr wrap="square">
            <a:spAutoFit/>
          </a:bodyPr>
          <a:lstStyle/>
          <a:p>
            <a:pPr>
              <a:lnSpc>
                <a:spcPct val="150000"/>
              </a:lnSpc>
              <a:spcAft>
                <a:spcPts val="0"/>
              </a:spcAft>
            </a:pPr>
            <a:r>
              <a:rPr lang="en-US" altLang="zh-CN" sz="2800" dirty="0"/>
              <a:t>③</a:t>
            </a:r>
            <a:r>
              <a:rPr lang="zh-CN" altLang="zh-CN" sz="2800" dirty="0"/>
              <a:t>利用平衡常数判断反应的热效应</a:t>
            </a:r>
          </a:p>
          <a:p>
            <a:pPr>
              <a:lnSpc>
                <a:spcPct val="150000"/>
              </a:lnSpc>
              <a:spcAft>
                <a:spcPts val="0"/>
              </a:spcAft>
            </a:pPr>
            <a:r>
              <a:rPr lang="zh-CN" altLang="zh-CN" sz="2800" dirty="0"/>
              <a:t>若升高温度</a:t>
            </a:r>
            <a:r>
              <a:rPr lang="en-US" altLang="zh-CN" sz="2800" dirty="0"/>
              <a:t>,</a:t>
            </a:r>
            <a:r>
              <a:rPr lang="en-US" altLang="zh-CN" sz="2800" i="1" dirty="0"/>
              <a:t>K</a:t>
            </a:r>
            <a:r>
              <a:rPr lang="zh-CN" altLang="zh-CN" sz="2800" dirty="0"/>
              <a:t>值增大</a:t>
            </a:r>
            <a:r>
              <a:rPr lang="en-US" altLang="zh-CN" sz="2800" dirty="0"/>
              <a:t>,</a:t>
            </a:r>
            <a:r>
              <a:rPr lang="zh-CN" altLang="zh-CN" sz="2800" dirty="0"/>
              <a:t>则正反应为吸热反应</a:t>
            </a:r>
            <a:r>
              <a:rPr lang="en-US" altLang="zh-CN" sz="2800" dirty="0"/>
              <a:t>;</a:t>
            </a:r>
            <a:r>
              <a:rPr lang="zh-CN" altLang="zh-CN" sz="2800" dirty="0"/>
              <a:t>若升高温度</a:t>
            </a:r>
            <a:r>
              <a:rPr lang="en-US" altLang="zh-CN" sz="2800" dirty="0"/>
              <a:t>,</a:t>
            </a:r>
            <a:r>
              <a:rPr lang="en-US" altLang="zh-CN" sz="2800" i="1" dirty="0"/>
              <a:t>K</a:t>
            </a:r>
            <a:r>
              <a:rPr lang="zh-CN" altLang="zh-CN" sz="2800" dirty="0"/>
              <a:t>值减小</a:t>
            </a:r>
            <a:r>
              <a:rPr lang="en-US" altLang="zh-CN" sz="2800" dirty="0"/>
              <a:t>,</a:t>
            </a:r>
            <a:r>
              <a:rPr lang="zh-CN" altLang="zh-CN" sz="2800" dirty="0"/>
              <a:t>则正反应为放热反应。</a:t>
            </a:r>
          </a:p>
        </p:txBody>
      </p:sp>
      <p:sp>
        <p:nvSpPr>
          <p:cNvPr id="7" name="矩形 6">
            <a:extLst>
              <a:ext uri="{FF2B5EF4-FFF2-40B4-BE49-F238E27FC236}">
                <a16:creationId xmlns="" xmlns:a16="http://schemas.microsoft.com/office/drawing/2014/main" id="{62349AB7-3820-4C57-BDEC-167AE5978AC8}"/>
              </a:ext>
            </a:extLst>
          </p:cNvPr>
          <p:cNvSpPr/>
          <p:nvPr/>
        </p:nvSpPr>
        <p:spPr>
          <a:xfrm>
            <a:off x="8214360" y="0"/>
            <a:ext cx="299859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专题十六　化学反应速率与化学平衡</a:t>
            </a:r>
          </a:p>
        </p:txBody>
      </p:sp>
    </p:spTree>
    <p:extLst>
      <p:ext uri="{BB962C8B-B14F-4D97-AF65-F5344CB8AC3E}">
        <p14:creationId xmlns:p14="http://schemas.microsoft.com/office/powerpoint/2010/main" val="3363445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hlinkClick r:id="rId2" action="ppaction://hlinksldjump"/>
          </p:cNvPr>
          <p:cNvSpPr/>
          <p:nvPr/>
        </p:nvSpPr>
        <p:spPr>
          <a:xfrm>
            <a:off x="1070450" y="1447799"/>
            <a:ext cx="10065636" cy="538284"/>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r>
              <a:rPr lang="zh-CN" altLang="en-US" sz="2800" b="1" dirty="0">
                <a:solidFill>
                  <a:srgbClr val="DA251C"/>
                </a:solidFill>
                <a:latin typeface="微软雅黑" panose="020B0503020204020204" pitchFamily="34" charset="-122"/>
                <a:ea typeface="微软雅黑" panose="020B0503020204020204" pitchFamily="34" charset="-122"/>
              </a:rPr>
              <a:t>考情精解读</a:t>
            </a:r>
          </a:p>
        </p:txBody>
      </p:sp>
      <p:sp>
        <p:nvSpPr>
          <p:cNvPr id="3" name="矩形 2">
            <a:hlinkClick r:id="rId3" action="ppaction://hlinksldjump"/>
          </p:cNvPr>
          <p:cNvSpPr/>
          <p:nvPr/>
        </p:nvSpPr>
        <p:spPr>
          <a:xfrm>
            <a:off x="1070450" y="2913318"/>
            <a:ext cx="10065636" cy="547777"/>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r>
              <a:rPr lang="en-US" altLang="zh-CN" sz="2800" b="1" dirty="0">
                <a:solidFill>
                  <a:srgbClr val="DA251C"/>
                </a:solidFill>
                <a:latin typeface="微软雅黑" panose="020B0503020204020204" pitchFamily="34" charset="-122"/>
                <a:ea typeface="微软雅黑" panose="020B0503020204020204" pitchFamily="34" charset="-122"/>
              </a:rPr>
              <a:t>A.</a:t>
            </a:r>
            <a:r>
              <a:rPr lang="zh-CN" altLang="en-US" sz="2800" b="1" dirty="0">
                <a:solidFill>
                  <a:srgbClr val="DA251C"/>
                </a:solidFill>
                <a:latin typeface="微软雅黑" panose="020B0503020204020204" pitchFamily="34" charset="-122"/>
                <a:ea typeface="微软雅黑" panose="020B0503020204020204" pitchFamily="34" charset="-122"/>
              </a:rPr>
              <a:t>考点帮</a:t>
            </a:r>
            <a:r>
              <a:rPr lang="en-US" altLang="zh-CN" sz="2800" b="1" dirty="0">
                <a:solidFill>
                  <a:srgbClr val="DA251C"/>
                </a:solidFill>
                <a:latin typeface="微软雅黑" panose="020B0503020204020204" pitchFamily="34" charset="-122"/>
                <a:ea typeface="微软雅黑" panose="020B0503020204020204" pitchFamily="34" charset="-122"/>
              </a:rPr>
              <a:t>·</a:t>
            </a:r>
            <a:r>
              <a:rPr lang="zh-CN" altLang="en-US" sz="2800" b="1" dirty="0">
                <a:solidFill>
                  <a:srgbClr val="DA251C"/>
                </a:solidFill>
                <a:latin typeface="微软雅黑" panose="020B0503020204020204" pitchFamily="34" charset="-122"/>
                <a:ea typeface="微软雅黑" panose="020B0503020204020204" pitchFamily="34" charset="-122"/>
              </a:rPr>
              <a:t>知识全通关</a:t>
            </a:r>
          </a:p>
        </p:txBody>
      </p:sp>
      <p:sp>
        <p:nvSpPr>
          <p:cNvPr id="6" name="矩形 5">
            <a:hlinkClick r:id="rId2" action="ppaction://hlinksldjump"/>
          </p:cNvPr>
          <p:cNvSpPr/>
          <p:nvPr/>
        </p:nvSpPr>
        <p:spPr>
          <a:xfrm>
            <a:off x="1063182" y="0"/>
            <a:ext cx="10065636" cy="1304263"/>
          </a:xfrm>
          <a:prstGeom prst="rect">
            <a:avLst/>
          </a:prstGeom>
          <a:solidFill>
            <a:srgbClr val="DA251C"/>
          </a:solidFill>
          <a:ln>
            <a:no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4000" b="1" dirty="0">
                <a:solidFill>
                  <a:schemeClr val="bg1"/>
                </a:solidFill>
                <a:latin typeface="微软雅黑" panose="020B0503020204020204" pitchFamily="34" charset="-122"/>
                <a:ea typeface="微软雅黑" panose="020B0503020204020204" pitchFamily="34" charset="-122"/>
              </a:rPr>
              <a:t>目录</a:t>
            </a:r>
            <a:endParaRPr lang="en-US" altLang="zh-CN" sz="4000" b="1" dirty="0">
              <a:solidFill>
                <a:schemeClr val="bg1"/>
              </a:solidFill>
              <a:latin typeface="微软雅黑" panose="020B0503020204020204" pitchFamily="34" charset="-122"/>
              <a:ea typeface="微软雅黑" panose="020B0503020204020204" pitchFamily="34" charset="-122"/>
            </a:endParaRPr>
          </a:p>
          <a:p>
            <a:pPr algn="ctr"/>
            <a:r>
              <a:rPr lang="en-US" altLang="zh-CN" sz="2000" dirty="0">
                <a:solidFill>
                  <a:schemeClr val="bg1"/>
                </a:solidFill>
                <a:latin typeface="微软雅黑" panose="020B0503020204020204" pitchFamily="34" charset="-122"/>
                <a:ea typeface="微软雅黑" panose="020B0503020204020204" pitchFamily="34" charset="-122"/>
              </a:rPr>
              <a:t>CONTENTS</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16" name="矩形 15">
            <a:hlinkClick r:id="rId2" action="ppaction://hlinksldjump"/>
          </p:cNvPr>
          <p:cNvSpPr/>
          <p:nvPr/>
        </p:nvSpPr>
        <p:spPr>
          <a:xfrm>
            <a:off x="1070450" y="4168243"/>
            <a:ext cx="6244750" cy="538284"/>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pPr>
              <a:lnSpc>
                <a:spcPct val="150000"/>
              </a:lnSpc>
            </a:pP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考点</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1</a:t>
            </a: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　化学反应速率</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考点</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2</a:t>
            </a: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　化学平衡</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考点</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3</a:t>
            </a: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　化学平衡常数与转化率</a:t>
            </a:r>
          </a:p>
        </p:txBody>
      </p:sp>
      <p:sp>
        <p:nvSpPr>
          <p:cNvPr id="21" name="矩形 20">
            <a:hlinkClick r:id="rId2" action="ppaction://hlinksldjump"/>
          </p:cNvPr>
          <p:cNvSpPr/>
          <p:nvPr/>
        </p:nvSpPr>
        <p:spPr>
          <a:xfrm>
            <a:off x="1070450" y="5930745"/>
            <a:ext cx="10065636" cy="538284"/>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endPar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0" name="矩形 9">
            <a:hlinkClick r:id="rId2" action="ppaction://hlinksldjump"/>
            <a:extLst>
              <a:ext uri="{FF2B5EF4-FFF2-40B4-BE49-F238E27FC236}">
                <a16:creationId xmlns="" xmlns:a16="http://schemas.microsoft.com/office/drawing/2014/main" id="{DF54693A-279D-4320-B23C-1B4907D9E407}"/>
              </a:ext>
            </a:extLst>
          </p:cNvPr>
          <p:cNvSpPr/>
          <p:nvPr/>
        </p:nvSpPr>
        <p:spPr>
          <a:xfrm>
            <a:off x="1070450" y="1995713"/>
            <a:ext cx="2881064" cy="538284"/>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考纲要求</a:t>
            </a:r>
          </a:p>
        </p:txBody>
      </p:sp>
      <p:sp>
        <p:nvSpPr>
          <p:cNvPr id="11" name="矩形 10">
            <a:hlinkClick r:id="rId2" action="ppaction://hlinksldjump"/>
            <a:extLst>
              <a:ext uri="{FF2B5EF4-FFF2-40B4-BE49-F238E27FC236}">
                <a16:creationId xmlns="" xmlns:a16="http://schemas.microsoft.com/office/drawing/2014/main" id="{6498C0BA-3C5D-49AC-8FDB-2587D4F6D02F}"/>
              </a:ext>
            </a:extLst>
          </p:cNvPr>
          <p:cNvSpPr/>
          <p:nvPr/>
        </p:nvSpPr>
        <p:spPr>
          <a:xfrm>
            <a:off x="3418114" y="1997597"/>
            <a:ext cx="2881065" cy="534517"/>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命题规律</a:t>
            </a:r>
          </a:p>
        </p:txBody>
      </p:sp>
      <p:sp>
        <p:nvSpPr>
          <p:cNvPr id="12" name="矩形 11">
            <a:hlinkClick r:id="rId2" action="ppaction://hlinksldjump"/>
            <a:extLst>
              <a:ext uri="{FF2B5EF4-FFF2-40B4-BE49-F238E27FC236}">
                <a16:creationId xmlns="" xmlns:a16="http://schemas.microsoft.com/office/drawing/2014/main" id="{852DF1BF-7F4F-4D93-9F51-2173276FA52B}"/>
              </a:ext>
            </a:extLst>
          </p:cNvPr>
          <p:cNvSpPr/>
          <p:nvPr/>
        </p:nvSpPr>
        <p:spPr>
          <a:xfrm>
            <a:off x="5816578" y="1997597"/>
            <a:ext cx="2881065" cy="534517"/>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命题分析预测</a:t>
            </a:r>
          </a:p>
        </p:txBody>
      </p:sp>
      <p:sp>
        <p:nvSpPr>
          <p:cNvPr id="17" name="矩形 16">
            <a:hlinkClick r:id="rId2" action="ppaction://hlinksldjump"/>
            <a:extLst>
              <a:ext uri="{FF2B5EF4-FFF2-40B4-BE49-F238E27FC236}">
                <a16:creationId xmlns="" xmlns:a16="http://schemas.microsoft.com/office/drawing/2014/main" id="{74DA4F84-1615-48B2-BD0D-CC097E96D914}"/>
              </a:ext>
            </a:extLst>
          </p:cNvPr>
          <p:cNvSpPr/>
          <p:nvPr/>
        </p:nvSpPr>
        <p:spPr>
          <a:xfrm>
            <a:off x="8969817" y="1997597"/>
            <a:ext cx="2881065" cy="534517"/>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知识体系构建</a:t>
            </a:r>
          </a:p>
        </p:txBody>
      </p:sp>
    </p:spTree>
    <p:extLst>
      <p:ext uri="{BB962C8B-B14F-4D97-AF65-F5344CB8AC3E}">
        <p14:creationId xmlns:p14="http://schemas.microsoft.com/office/powerpoint/2010/main" val="6624666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矩形 4">
                <a:extLst>
                  <a:ext uri="{FF2B5EF4-FFF2-40B4-BE49-F238E27FC236}">
                    <a16:creationId xmlns="" xmlns:a16="http://schemas.microsoft.com/office/drawing/2014/main" id="{98A551C2-AA74-43B1-99BB-9C5CAEFF172D}"/>
                  </a:ext>
                </a:extLst>
              </p:cNvPr>
              <p:cNvSpPr/>
              <p:nvPr/>
            </p:nvSpPr>
            <p:spPr>
              <a:xfrm>
                <a:off x="304800" y="582816"/>
                <a:ext cx="11525250" cy="3951466"/>
              </a:xfrm>
              <a:prstGeom prst="rect">
                <a:avLst/>
              </a:prstGeom>
            </p:spPr>
            <p:txBody>
              <a:bodyPr wrap="square">
                <a:spAutoFit/>
              </a:bodyPr>
              <a:lstStyle/>
              <a:p>
                <a:pPr>
                  <a:lnSpc>
                    <a:spcPct val="150000"/>
                  </a:lnSpc>
                </a:pPr>
                <a:r>
                  <a:rPr lang="en-US" altLang="zh-CN" sz="2800" b="1" dirty="0"/>
                  <a:t>2.</a:t>
                </a:r>
                <a:r>
                  <a:rPr lang="zh-CN" altLang="zh-CN" sz="2800" b="1" dirty="0"/>
                  <a:t>转化率</a:t>
                </a:r>
              </a:p>
              <a:p>
                <a:pPr>
                  <a:lnSpc>
                    <a:spcPct val="150000"/>
                  </a:lnSpc>
                </a:pPr>
                <a:r>
                  <a:rPr lang="zh-CN" altLang="zh-CN" sz="2800" dirty="0"/>
                  <a:t>对于一般的化学反应</a:t>
                </a:r>
                <a:r>
                  <a:rPr lang="en-US" altLang="zh-CN" sz="2800" dirty="0"/>
                  <a:t>:</a:t>
                </a:r>
                <a:r>
                  <a:rPr lang="en-US" altLang="zh-CN" sz="2800" i="1" dirty="0" err="1"/>
                  <a:t>a</a:t>
                </a:r>
                <a:r>
                  <a:rPr lang="en-US" altLang="zh-CN" sz="2800" dirty="0" err="1"/>
                  <a:t>A+</a:t>
                </a:r>
                <a:r>
                  <a:rPr lang="en-US" altLang="zh-CN" sz="2800" i="1" dirty="0" err="1"/>
                  <a:t>b</a:t>
                </a:r>
                <a:r>
                  <a:rPr lang="en-US" altLang="zh-CN" sz="2800" dirty="0" err="1"/>
                  <a:t>B</a:t>
                </a:r>
                <a:r>
                  <a:rPr lang="en-US" altLang="zh-CN" sz="2800" dirty="0"/>
                  <a:t>          </a:t>
                </a:r>
                <a:r>
                  <a:rPr lang="en-US" altLang="zh-CN" sz="2800" i="1" dirty="0" err="1"/>
                  <a:t>c</a:t>
                </a:r>
                <a:r>
                  <a:rPr lang="en-US" altLang="zh-CN" sz="2800" dirty="0" err="1"/>
                  <a:t>C+</a:t>
                </a:r>
                <a:r>
                  <a:rPr lang="en-US" altLang="zh-CN" sz="2800" i="1" dirty="0" err="1"/>
                  <a:t>d</a:t>
                </a:r>
                <a:r>
                  <a:rPr lang="en-US" altLang="zh-CN" sz="2800" dirty="0" err="1"/>
                  <a:t>D</a:t>
                </a:r>
                <a:r>
                  <a:rPr lang="en-US" altLang="zh-CN" sz="2800" dirty="0"/>
                  <a:t>,</a:t>
                </a:r>
                <a:r>
                  <a:rPr lang="zh-CN" altLang="zh-CN" sz="2800" dirty="0"/>
                  <a:t>达到平衡时反应物</a:t>
                </a:r>
                <a:r>
                  <a:rPr lang="en-US" altLang="zh-CN" sz="2800" dirty="0"/>
                  <a:t>A</a:t>
                </a:r>
                <a:r>
                  <a:rPr lang="zh-CN" altLang="zh-CN" sz="2800" dirty="0"/>
                  <a:t>的转化率为</a:t>
                </a:r>
                <a:r>
                  <a:rPr lang="en-US" altLang="zh-CN" sz="2800" i="1" dirty="0"/>
                  <a:t>α</a:t>
                </a:r>
                <a:r>
                  <a:rPr lang="en-US" altLang="zh-CN" sz="2800" dirty="0"/>
                  <a:t>(A)=</a:t>
                </a:r>
                <a14:m>
                  <m:oMath xmlns:m="http://schemas.openxmlformats.org/officeDocument/2006/math">
                    <m:f>
                      <m:fPr>
                        <m:ctrlPr>
                          <a:rPr lang="zh-CN" altLang="zh-CN" sz="2800" i="1">
                            <a:latin typeface="Cambria Math" panose="02040503050406030204" pitchFamily="18" charset="0"/>
                          </a:rPr>
                        </m:ctrlPr>
                      </m:fPr>
                      <m:num>
                        <m:r>
                          <m:rPr>
                            <m:sty m:val="p"/>
                          </m:rPr>
                          <a:rPr lang="en-US" altLang="zh-CN" sz="2800">
                            <a:latin typeface="Cambria Math" panose="02040503050406030204" pitchFamily="18" charset="0"/>
                          </a:rPr>
                          <m:t>A</m:t>
                        </m:r>
                        <m:r>
                          <m:rPr>
                            <m:nor/>
                          </m:rPr>
                          <a:rPr lang="zh-CN" altLang="zh-CN" sz="2800"/>
                          <m:t>的起始浓度</m:t>
                        </m:r>
                        <m:r>
                          <m:rPr>
                            <m:nor/>
                          </m:rPr>
                          <a:rPr lang="en-US" altLang="zh-CN" sz="2800" i="1"/>
                          <m:t>−</m:t>
                        </m:r>
                        <m:r>
                          <m:rPr>
                            <m:sty m:val="p"/>
                          </m:rPr>
                          <a:rPr lang="en-US" altLang="zh-CN" sz="2800">
                            <a:latin typeface="Cambria Math" panose="02040503050406030204" pitchFamily="18" charset="0"/>
                          </a:rPr>
                          <m:t>A</m:t>
                        </m:r>
                        <m:r>
                          <m:rPr>
                            <m:nor/>
                          </m:rPr>
                          <a:rPr lang="zh-CN" altLang="zh-CN" sz="2800"/>
                          <m:t>的平衡浓度</m:t>
                        </m:r>
                      </m:num>
                      <m:den>
                        <m:r>
                          <m:rPr>
                            <m:sty m:val="p"/>
                          </m:rPr>
                          <a:rPr lang="en-US" altLang="zh-CN" sz="2800">
                            <a:latin typeface="Cambria Math" panose="02040503050406030204" pitchFamily="18" charset="0"/>
                          </a:rPr>
                          <m:t>A</m:t>
                        </m:r>
                        <m:r>
                          <m:rPr>
                            <m:nor/>
                          </m:rPr>
                          <a:rPr lang="zh-CN" altLang="zh-CN" sz="2800"/>
                          <m:t>的起始浓度</m:t>
                        </m:r>
                      </m:den>
                    </m:f>
                  </m:oMath>
                </a14:m>
                <a:r>
                  <a:rPr lang="en-US" altLang="zh-CN" sz="2800" dirty="0"/>
                  <a:t>×100%=</a:t>
                </a:r>
                <a14:m>
                  <m:oMath xmlns:m="http://schemas.openxmlformats.org/officeDocument/2006/math">
                    <m:f>
                      <m:fPr>
                        <m:ctrlPr>
                          <a:rPr lang="zh-CN" altLang="zh-CN" sz="2800" i="1">
                            <a:latin typeface="Cambria Math" panose="02040503050406030204" pitchFamily="18" charset="0"/>
                          </a:rPr>
                        </m:ctrlPr>
                      </m:fPr>
                      <m:num>
                        <m:sSub>
                          <m:sSubPr>
                            <m:ctrlPr>
                              <a:rPr lang="zh-CN" altLang="zh-CN" sz="2800" i="1">
                                <a:latin typeface="Cambria Math" panose="02040503050406030204" pitchFamily="18" charset="0"/>
                              </a:rPr>
                            </m:ctrlPr>
                          </m:sSubPr>
                          <m:e>
                            <m:r>
                              <a:rPr lang="en-US" altLang="zh-CN" sz="2800" i="1">
                                <a:latin typeface="Cambria Math" panose="02040503050406030204" pitchFamily="18" charset="0"/>
                              </a:rPr>
                              <m:t>𝑐</m:t>
                            </m:r>
                          </m:e>
                          <m:sub>
                            <m:r>
                              <a:rPr lang="en-US" altLang="zh-CN" sz="2800">
                                <a:latin typeface="Cambria Math" panose="02040503050406030204" pitchFamily="18" charset="0"/>
                              </a:rPr>
                              <m:t>0</m:t>
                            </m:r>
                          </m:sub>
                        </m:sSub>
                        <m:r>
                          <m:rPr>
                            <m:nor/>
                          </m:rPr>
                          <a:rPr lang="en-US" altLang="zh-CN" sz="2800"/>
                          <m:t>(</m:t>
                        </m:r>
                        <m:r>
                          <m:rPr>
                            <m:sty m:val="p"/>
                          </m:rPr>
                          <a:rPr lang="en-US" altLang="zh-CN" sz="2800">
                            <a:latin typeface="Cambria Math" panose="02040503050406030204" pitchFamily="18" charset="0"/>
                          </a:rPr>
                          <m:t>A</m:t>
                        </m:r>
                        <m:r>
                          <m:rPr>
                            <m:nor/>
                          </m:rPr>
                          <a:rPr lang="en-US" altLang="zh-CN" sz="2800"/>
                          <m:t>)</m:t>
                        </m:r>
                        <m:r>
                          <m:rPr>
                            <m:nor/>
                          </m:rPr>
                          <a:rPr lang="en-US" altLang="zh-CN" sz="2800" i="1"/>
                          <m:t>−</m:t>
                        </m:r>
                        <m:r>
                          <a:rPr lang="en-US" altLang="zh-CN" sz="2800" i="1">
                            <a:latin typeface="Cambria Math" panose="02040503050406030204" pitchFamily="18" charset="0"/>
                          </a:rPr>
                          <m:t>𝑐</m:t>
                        </m:r>
                        <m:r>
                          <m:rPr>
                            <m:nor/>
                          </m:rPr>
                          <a:rPr lang="en-US" altLang="zh-CN" sz="2800"/>
                          <m:t>(</m:t>
                        </m:r>
                        <m:r>
                          <m:rPr>
                            <m:sty m:val="p"/>
                          </m:rPr>
                          <a:rPr lang="en-US" altLang="zh-CN" sz="2800">
                            <a:latin typeface="Cambria Math" panose="02040503050406030204" pitchFamily="18" charset="0"/>
                          </a:rPr>
                          <m:t>A</m:t>
                        </m:r>
                        <m:r>
                          <m:rPr>
                            <m:nor/>
                          </m:rPr>
                          <a:rPr lang="en-US" altLang="zh-CN" sz="2800"/>
                          <m:t>)</m:t>
                        </m:r>
                      </m:num>
                      <m:den>
                        <m:sSub>
                          <m:sSubPr>
                            <m:ctrlPr>
                              <a:rPr lang="zh-CN" altLang="zh-CN" sz="2800" i="1">
                                <a:latin typeface="Cambria Math" panose="02040503050406030204" pitchFamily="18" charset="0"/>
                              </a:rPr>
                            </m:ctrlPr>
                          </m:sSubPr>
                          <m:e>
                            <m:r>
                              <a:rPr lang="en-US" altLang="zh-CN" sz="2800" i="1">
                                <a:latin typeface="Cambria Math" panose="02040503050406030204" pitchFamily="18" charset="0"/>
                              </a:rPr>
                              <m:t>𝑐</m:t>
                            </m:r>
                          </m:e>
                          <m:sub>
                            <m:r>
                              <a:rPr lang="en-US" altLang="zh-CN" sz="2800">
                                <a:latin typeface="Cambria Math" panose="02040503050406030204" pitchFamily="18" charset="0"/>
                              </a:rPr>
                              <m:t>0</m:t>
                            </m:r>
                          </m:sub>
                        </m:sSub>
                        <m:r>
                          <m:rPr>
                            <m:nor/>
                          </m:rPr>
                          <a:rPr lang="en-US" altLang="zh-CN" sz="2800"/>
                          <m:t>(</m:t>
                        </m:r>
                        <m:r>
                          <m:rPr>
                            <m:sty m:val="p"/>
                          </m:rPr>
                          <a:rPr lang="en-US" altLang="zh-CN" sz="2800">
                            <a:latin typeface="Cambria Math" panose="02040503050406030204" pitchFamily="18" charset="0"/>
                          </a:rPr>
                          <m:t>A</m:t>
                        </m:r>
                        <m:r>
                          <m:rPr>
                            <m:nor/>
                          </m:rPr>
                          <a:rPr lang="en-US" altLang="zh-CN" sz="2800"/>
                          <m:t>)</m:t>
                        </m:r>
                      </m:den>
                    </m:f>
                  </m:oMath>
                </a14:m>
                <a:r>
                  <a:rPr lang="en-US" altLang="zh-CN" sz="2800" dirty="0"/>
                  <a:t>×100%</a:t>
                </a:r>
                <a:endParaRPr lang="zh-CN" altLang="zh-CN" sz="2800" dirty="0"/>
              </a:p>
              <a:p>
                <a:pPr>
                  <a:lnSpc>
                    <a:spcPct val="150000"/>
                  </a:lnSpc>
                </a:pPr>
                <a:r>
                  <a:rPr lang="en-US" altLang="zh-CN" sz="2800" dirty="0"/>
                  <a:t>[</a:t>
                </a:r>
                <a:r>
                  <a:rPr lang="en-US" altLang="zh-CN" sz="2800" i="1" dirty="0"/>
                  <a:t>c</a:t>
                </a:r>
                <a:r>
                  <a:rPr lang="en-US" altLang="zh-CN" sz="2800" baseline="-25000" dirty="0"/>
                  <a:t>0</a:t>
                </a:r>
                <a:r>
                  <a:rPr lang="en-US" altLang="zh-CN" sz="2800" dirty="0"/>
                  <a:t>(A)</a:t>
                </a:r>
                <a:r>
                  <a:rPr lang="zh-CN" altLang="zh-CN" sz="2800" dirty="0"/>
                  <a:t>为起始时</a:t>
                </a:r>
                <a:r>
                  <a:rPr lang="en-US" altLang="zh-CN" sz="2800" dirty="0"/>
                  <a:t>A</a:t>
                </a:r>
                <a:r>
                  <a:rPr lang="zh-CN" altLang="zh-CN" sz="2800" dirty="0"/>
                  <a:t>的浓度</a:t>
                </a:r>
                <a:r>
                  <a:rPr lang="en-US" altLang="zh-CN" sz="2800" dirty="0"/>
                  <a:t>,</a:t>
                </a:r>
                <a:r>
                  <a:rPr lang="en-US" altLang="zh-CN" sz="2800" i="1" dirty="0"/>
                  <a:t>c</a:t>
                </a:r>
                <a:r>
                  <a:rPr lang="en-US" altLang="zh-CN" sz="2800" dirty="0"/>
                  <a:t>(A)</a:t>
                </a:r>
                <a:r>
                  <a:rPr lang="zh-CN" altLang="zh-CN" sz="2800" dirty="0"/>
                  <a:t>为平衡时</a:t>
                </a:r>
                <a:r>
                  <a:rPr lang="en-US" altLang="zh-CN" sz="2800" dirty="0"/>
                  <a:t>A</a:t>
                </a:r>
                <a:r>
                  <a:rPr lang="zh-CN" altLang="zh-CN" sz="2800" dirty="0"/>
                  <a:t>的浓度</a:t>
                </a:r>
                <a:r>
                  <a:rPr lang="en-US" altLang="zh-CN" sz="2800" dirty="0"/>
                  <a:t>]</a:t>
                </a:r>
                <a:r>
                  <a:rPr lang="zh-CN" altLang="zh-CN" sz="2800" dirty="0"/>
                  <a:t>。</a:t>
                </a:r>
              </a:p>
              <a:p>
                <a:pPr>
                  <a:lnSpc>
                    <a:spcPct val="150000"/>
                  </a:lnSpc>
                </a:pPr>
                <a:endParaRPr lang="zh-CN" altLang="en-US" sz="2800" dirty="0"/>
              </a:p>
            </p:txBody>
          </p:sp>
        </mc:Choice>
        <mc:Fallback xmlns="">
          <p:sp>
            <p:nvSpPr>
              <p:cNvPr id="5" name="矩形 4">
                <a:extLst>
                  <a:ext uri="{FF2B5EF4-FFF2-40B4-BE49-F238E27FC236}">
                    <a16:creationId xmlns:a16="http://schemas.microsoft.com/office/drawing/2014/main" xmlns:a14="http://schemas.microsoft.com/office/drawing/2010/main" xmlns="" id="{98A551C2-AA74-43B1-99BB-9C5CAEFF172D}"/>
                  </a:ext>
                </a:extLst>
              </p:cNvPr>
              <p:cNvSpPr>
                <a:spLocks noRot="1" noChangeAspect="1" noMove="1" noResize="1" noEditPoints="1" noAdjustHandles="1" noChangeArrowheads="1" noChangeShapeType="1" noTextEdit="1"/>
              </p:cNvSpPr>
              <p:nvPr/>
            </p:nvSpPr>
            <p:spPr>
              <a:xfrm>
                <a:off x="304800" y="582816"/>
                <a:ext cx="11525250" cy="3951466"/>
              </a:xfrm>
              <a:prstGeom prst="rect">
                <a:avLst/>
              </a:prstGeom>
              <a:blipFill rotWithShape="1">
                <a:blip r:embed="rId2"/>
                <a:stretch>
                  <a:fillRect l="-1058"/>
                </a:stretch>
              </a:blipFill>
            </p:spPr>
            <p:txBody>
              <a:bodyPr/>
              <a:lstStyle/>
              <a:p>
                <a:r>
                  <a:rPr lang="zh-CN" altLang="en-US">
                    <a:noFill/>
                  </a:rPr>
                  <a:t> </a:t>
                </a:r>
              </a:p>
            </p:txBody>
          </p:sp>
        </mc:Fallback>
      </mc:AlternateContent>
      <p:pic>
        <p:nvPicPr>
          <p:cNvPr id="6" name="图片 5">
            <a:extLst>
              <a:ext uri="{FF2B5EF4-FFF2-40B4-BE49-F238E27FC236}">
                <a16:creationId xmlns="" xmlns:a16="http://schemas.microsoft.com/office/drawing/2014/main" id="{19424729-8C1D-492F-85A2-3095AA2821DB}"/>
              </a:ext>
            </a:extLst>
          </p:cNvPr>
          <p:cNvPicPr/>
          <p:nvPr/>
        </p:nvPicPr>
        <p:blipFill>
          <a:blip r:embed="rId3"/>
          <a:stretch>
            <a:fillRect/>
          </a:stretch>
        </p:blipFill>
        <p:spPr>
          <a:xfrm>
            <a:off x="4900091" y="1459047"/>
            <a:ext cx="563017" cy="319859"/>
          </a:xfrm>
          <a:prstGeom prst="rect">
            <a:avLst/>
          </a:prstGeom>
        </p:spPr>
      </p:pic>
      <p:sp>
        <p:nvSpPr>
          <p:cNvPr id="7" name="矩形 6">
            <a:extLst>
              <a:ext uri="{FF2B5EF4-FFF2-40B4-BE49-F238E27FC236}">
                <a16:creationId xmlns="" xmlns:a16="http://schemas.microsoft.com/office/drawing/2014/main" id="{95D2EE90-7EDB-45C7-BF98-7A605ADB0E28}"/>
              </a:ext>
            </a:extLst>
          </p:cNvPr>
          <p:cNvSpPr/>
          <p:nvPr/>
        </p:nvSpPr>
        <p:spPr>
          <a:xfrm>
            <a:off x="8214360" y="0"/>
            <a:ext cx="299859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专题十六　化学反应速率与化学平衡</a:t>
            </a:r>
          </a:p>
        </p:txBody>
      </p:sp>
      <p:sp>
        <p:nvSpPr>
          <p:cNvPr id="8" name="矩形 7">
            <a:extLst>
              <a:ext uri="{FF2B5EF4-FFF2-40B4-BE49-F238E27FC236}">
                <a16:creationId xmlns="" xmlns:a16="http://schemas.microsoft.com/office/drawing/2014/main" id="{3E3C3C88-EE79-4912-A76A-10A703D5F2C7}"/>
              </a:ext>
            </a:extLst>
          </p:cNvPr>
          <p:cNvSpPr/>
          <p:nvPr/>
        </p:nvSpPr>
        <p:spPr>
          <a:xfrm>
            <a:off x="304800" y="3840106"/>
            <a:ext cx="11682186" cy="661207"/>
          </a:xfrm>
          <a:prstGeom prst="rect">
            <a:avLst/>
          </a:prstGeom>
        </p:spPr>
        <p:txBody>
          <a:bodyPr wrap="square">
            <a:spAutoFit/>
          </a:bodyPr>
          <a:lstStyle/>
          <a:p>
            <a:pPr>
              <a:lnSpc>
                <a:spcPct val="150000"/>
              </a:lnSpc>
            </a:pPr>
            <a:r>
              <a:rPr lang="zh-CN" altLang="en-US"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误区警示</a:t>
            </a:r>
            <a:endPar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9" name="矩形 8">
            <a:extLst>
              <a:ext uri="{FF2B5EF4-FFF2-40B4-BE49-F238E27FC236}">
                <a16:creationId xmlns="" xmlns:a16="http://schemas.microsoft.com/office/drawing/2014/main" id="{0CBBB5F7-BD3B-47F1-AB26-800CE83102CF}"/>
              </a:ext>
            </a:extLst>
          </p:cNvPr>
          <p:cNvSpPr/>
          <p:nvPr/>
        </p:nvSpPr>
        <p:spPr>
          <a:xfrm>
            <a:off x="304800" y="4534282"/>
            <a:ext cx="11723913" cy="1308563"/>
          </a:xfrm>
          <a:prstGeom prst="rect">
            <a:avLst/>
          </a:prstGeom>
        </p:spPr>
        <p:txBody>
          <a:bodyPr wrap="square">
            <a:spAutoFit/>
          </a:bodyPr>
          <a:lstStyle/>
          <a:p>
            <a:pPr>
              <a:lnSpc>
                <a:spcPct val="150000"/>
              </a:lnSpc>
            </a:pPr>
            <a:r>
              <a:rPr lang="en-US" altLang="zh-CN" sz="2800" dirty="0"/>
              <a:t>1.</a:t>
            </a:r>
            <a:r>
              <a:rPr lang="zh-CN" altLang="zh-CN" sz="2800" dirty="0"/>
              <a:t>同一个反应中</a:t>
            </a:r>
            <a:r>
              <a:rPr lang="en-US" altLang="zh-CN" sz="2800" dirty="0"/>
              <a:t>,</a:t>
            </a:r>
            <a:r>
              <a:rPr lang="zh-CN" altLang="zh-CN" sz="2800" dirty="0"/>
              <a:t>反应物可有多种</a:t>
            </a:r>
            <a:r>
              <a:rPr lang="en-US" altLang="zh-CN" sz="2800" dirty="0"/>
              <a:t>,</a:t>
            </a:r>
            <a:r>
              <a:rPr lang="zh-CN" altLang="zh-CN" sz="2800" dirty="0"/>
              <a:t>但不同反应物的转化率可能不同。</a:t>
            </a:r>
          </a:p>
          <a:p>
            <a:pPr>
              <a:lnSpc>
                <a:spcPct val="150000"/>
              </a:lnSpc>
            </a:pPr>
            <a:r>
              <a:rPr lang="en-US" altLang="zh-CN" sz="2800" dirty="0"/>
              <a:t>2.</a:t>
            </a:r>
            <a:r>
              <a:rPr lang="zh-CN" altLang="zh-CN" sz="2800" dirty="0"/>
              <a:t>对于一个确定的化学反应</a:t>
            </a:r>
            <a:r>
              <a:rPr lang="en-US" altLang="zh-CN" sz="2800" dirty="0"/>
              <a:t>,</a:t>
            </a:r>
            <a:r>
              <a:rPr lang="zh-CN" altLang="zh-CN" sz="2800" dirty="0"/>
              <a:t>温度一定</a:t>
            </a:r>
            <a:r>
              <a:rPr lang="en-US" altLang="zh-CN" sz="2800" dirty="0"/>
              <a:t>,</a:t>
            </a:r>
            <a:r>
              <a:rPr lang="zh-CN" altLang="zh-CN" sz="2800" dirty="0"/>
              <a:t>平衡常数一定。</a:t>
            </a:r>
          </a:p>
        </p:txBody>
      </p:sp>
    </p:spTree>
    <p:extLst>
      <p:ext uri="{BB962C8B-B14F-4D97-AF65-F5344CB8AC3E}">
        <p14:creationId xmlns:p14="http://schemas.microsoft.com/office/powerpoint/2010/main" val="11150092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extLst>
              <a:ext uri="{FF2B5EF4-FFF2-40B4-BE49-F238E27FC236}">
                <a16:creationId xmlns="" xmlns:a16="http://schemas.microsoft.com/office/drawing/2014/main" id="{3E3C3C88-EE79-4912-A76A-10A703D5F2C7}"/>
              </a:ext>
            </a:extLst>
          </p:cNvPr>
          <p:cNvSpPr/>
          <p:nvPr/>
        </p:nvSpPr>
        <p:spPr>
          <a:xfrm>
            <a:off x="234043" y="219258"/>
            <a:ext cx="11682186" cy="661207"/>
          </a:xfrm>
          <a:prstGeom prst="rect">
            <a:avLst/>
          </a:prstGeom>
        </p:spPr>
        <p:txBody>
          <a:bodyPr wrap="square">
            <a:spAutoFit/>
          </a:bodyPr>
          <a:lstStyle/>
          <a:p>
            <a:pPr>
              <a:lnSpc>
                <a:spcPct val="150000"/>
              </a:lnSpc>
            </a:pPr>
            <a:r>
              <a:rPr lang="zh-CN" altLang="en-US"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5" name="矩形 4">
            <a:extLst>
              <a:ext uri="{FF2B5EF4-FFF2-40B4-BE49-F238E27FC236}">
                <a16:creationId xmlns="" xmlns:a16="http://schemas.microsoft.com/office/drawing/2014/main" id="{B12D3F24-707E-483D-B1A3-C07344B26FC0}"/>
              </a:ext>
            </a:extLst>
          </p:cNvPr>
          <p:cNvSpPr/>
          <p:nvPr/>
        </p:nvSpPr>
        <p:spPr>
          <a:xfrm>
            <a:off x="372939" y="880465"/>
            <a:ext cx="11723913" cy="4616648"/>
          </a:xfrm>
          <a:prstGeom prst="rect">
            <a:avLst/>
          </a:prstGeom>
        </p:spPr>
        <p:txBody>
          <a:bodyPr wrap="square">
            <a:spAutoFit/>
          </a:bodyPr>
          <a:lstStyle/>
          <a:p>
            <a:pPr>
              <a:lnSpc>
                <a:spcPct val="150000"/>
              </a:lnSpc>
            </a:pPr>
            <a:r>
              <a:rPr lang="en-US" altLang="zh-CN" sz="2800" b="1" dirty="0"/>
              <a:t>3.</a:t>
            </a:r>
            <a:r>
              <a:rPr lang="zh-CN" altLang="zh-CN" sz="2800" b="1" dirty="0"/>
              <a:t>化学反应进行的方向</a:t>
            </a:r>
          </a:p>
          <a:p>
            <a:pPr>
              <a:lnSpc>
                <a:spcPct val="150000"/>
              </a:lnSpc>
            </a:pPr>
            <a:r>
              <a:rPr lang="en-US" altLang="zh-CN" sz="2800" dirty="0"/>
              <a:t>(1)</a:t>
            </a:r>
            <a:r>
              <a:rPr lang="zh-CN" altLang="zh-CN" sz="2800" dirty="0"/>
              <a:t>自发过程</a:t>
            </a:r>
          </a:p>
          <a:p>
            <a:pPr>
              <a:lnSpc>
                <a:spcPct val="150000"/>
              </a:lnSpc>
            </a:pPr>
            <a:r>
              <a:rPr lang="en-US" altLang="zh-CN" sz="2800" dirty="0"/>
              <a:t>①</a:t>
            </a:r>
            <a:r>
              <a:rPr lang="zh-CN" altLang="zh-CN" sz="2800" dirty="0"/>
              <a:t>含义</a:t>
            </a:r>
          </a:p>
          <a:p>
            <a:pPr>
              <a:lnSpc>
                <a:spcPct val="150000"/>
              </a:lnSpc>
            </a:pPr>
            <a:r>
              <a:rPr lang="zh-CN" altLang="zh-CN" sz="2800" dirty="0"/>
              <a:t>在一定条件下</a:t>
            </a:r>
            <a:r>
              <a:rPr lang="en-US" altLang="zh-CN" sz="2800" dirty="0"/>
              <a:t>,</a:t>
            </a:r>
            <a:r>
              <a:rPr lang="zh-CN" altLang="zh-CN" sz="2800" dirty="0"/>
              <a:t>不需要借助外力就可以自动进行的过程。</a:t>
            </a:r>
          </a:p>
          <a:p>
            <a:pPr>
              <a:lnSpc>
                <a:spcPct val="150000"/>
              </a:lnSpc>
            </a:pPr>
            <a:r>
              <a:rPr lang="en-US" altLang="zh-CN" sz="2800" dirty="0"/>
              <a:t>②</a:t>
            </a:r>
            <a:r>
              <a:rPr lang="zh-CN" altLang="zh-CN" sz="2800" dirty="0"/>
              <a:t>特点</a:t>
            </a:r>
          </a:p>
          <a:p>
            <a:pPr>
              <a:lnSpc>
                <a:spcPct val="150000"/>
              </a:lnSpc>
            </a:pPr>
            <a:r>
              <a:rPr lang="en-US" altLang="zh-CN" sz="2800" dirty="0"/>
              <a:t>a.</a:t>
            </a:r>
            <a:r>
              <a:rPr lang="zh-CN" altLang="zh-CN" sz="2800" dirty="0"/>
              <a:t>体系趋向于从高能状态转变为低能状态</a:t>
            </a:r>
            <a:r>
              <a:rPr lang="en-US" altLang="zh-CN" sz="2800" dirty="0"/>
              <a:t>(</a:t>
            </a:r>
            <a:r>
              <a:rPr lang="zh-CN" altLang="zh-CN" sz="2800" dirty="0"/>
              <a:t>体系对外部做功或释放热量</a:t>
            </a:r>
            <a:r>
              <a:rPr lang="en-US" altLang="zh-CN" sz="2800" dirty="0"/>
              <a:t>);</a:t>
            </a:r>
            <a:endParaRPr lang="zh-CN" altLang="zh-CN" sz="2800" dirty="0"/>
          </a:p>
          <a:p>
            <a:pPr>
              <a:lnSpc>
                <a:spcPct val="150000"/>
              </a:lnSpc>
            </a:pPr>
            <a:r>
              <a:rPr lang="en-US" altLang="zh-CN" sz="2800" dirty="0"/>
              <a:t>b.</a:t>
            </a:r>
            <a:r>
              <a:rPr lang="zh-CN" altLang="zh-CN" sz="2800" dirty="0"/>
              <a:t>在密闭条件下</a:t>
            </a:r>
            <a:r>
              <a:rPr lang="en-US" altLang="zh-CN" sz="2800" dirty="0"/>
              <a:t>,</a:t>
            </a:r>
            <a:r>
              <a:rPr lang="zh-CN" altLang="zh-CN" sz="2800" dirty="0"/>
              <a:t>体系有从有序自发转变为无序的倾向</a:t>
            </a:r>
            <a:r>
              <a:rPr lang="en-US" altLang="zh-CN" sz="2800" dirty="0"/>
              <a:t>(</a:t>
            </a:r>
            <a:r>
              <a:rPr lang="zh-CN" altLang="zh-CN" sz="2800" dirty="0"/>
              <a:t>无序体系更加稳定</a:t>
            </a:r>
            <a:r>
              <a:rPr lang="en-US" altLang="zh-CN" sz="2800" dirty="0"/>
              <a:t>)</a:t>
            </a:r>
            <a:r>
              <a:rPr lang="zh-CN" altLang="zh-CN" sz="2800" dirty="0"/>
              <a:t>。</a:t>
            </a:r>
          </a:p>
        </p:txBody>
      </p:sp>
      <p:sp>
        <p:nvSpPr>
          <p:cNvPr id="6" name="矩形 5">
            <a:extLst>
              <a:ext uri="{FF2B5EF4-FFF2-40B4-BE49-F238E27FC236}">
                <a16:creationId xmlns="" xmlns:a16="http://schemas.microsoft.com/office/drawing/2014/main" id="{7A5C2C7A-A9A9-4708-BE8F-62136BAE16ED}"/>
              </a:ext>
            </a:extLst>
          </p:cNvPr>
          <p:cNvSpPr/>
          <p:nvPr/>
        </p:nvSpPr>
        <p:spPr>
          <a:xfrm>
            <a:off x="8214360" y="0"/>
            <a:ext cx="299859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专题十六　化学反应速率与化学平衡</a:t>
            </a:r>
          </a:p>
        </p:txBody>
      </p:sp>
    </p:spTree>
    <p:extLst>
      <p:ext uri="{BB962C8B-B14F-4D97-AF65-F5344CB8AC3E}">
        <p14:creationId xmlns:p14="http://schemas.microsoft.com/office/powerpoint/2010/main" val="29435430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 xmlns:a16="http://schemas.microsoft.com/office/drawing/2014/main" id="{B12D3F24-707E-483D-B1A3-C07344B26FC0}"/>
              </a:ext>
            </a:extLst>
          </p:cNvPr>
          <p:cNvSpPr/>
          <p:nvPr/>
        </p:nvSpPr>
        <p:spPr>
          <a:xfrm>
            <a:off x="234043" y="202968"/>
            <a:ext cx="11723913" cy="6555641"/>
          </a:xfrm>
          <a:prstGeom prst="rect">
            <a:avLst/>
          </a:prstGeom>
        </p:spPr>
        <p:txBody>
          <a:bodyPr wrap="square">
            <a:spAutoFit/>
          </a:bodyPr>
          <a:lstStyle/>
          <a:p>
            <a:pPr>
              <a:lnSpc>
                <a:spcPct val="150000"/>
              </a:lnSpc>
            </a:pPr>
            <a:r>
              <a:rPr lang="en-US" altLang="zh-CN" sz="2800" dirty="0"/>
              <a:t>(2)</a:t>
            </a:r>
            <a:r>
              <a:rPr lang="zh-CN" altLang="zh-CN" sz="2800" dirty="0"/>
              <a:t>化学反应方向的判据</a:t>
            </a:r>
          </a:p>
          <a:p>
            <a:pPr>
              <a:lnSpc>
                <a:spcPct val="150000"/>
              </a:lnSpc>
            </a:pPr>
            <a:r>
              <a:rPr lang="en-US" altLang="zh-CN" sz="2800" dirty="0"/>
              <a:t>①</a:t>
            </a:r>
            <a:r>
              <a:rPr lang="zh-CN" altLang="zh-CN" sz="2800" dirty="0"/>
              <a:t>焓判据</a:t>
            </a:r>
          </a:p>
          <a:p>
            <a:pPr>
              <a:lnSpc>
                <a:spcPct val="150000"/>
              </a:lnSpc>
            </a:pPr>
            <a:r>
              <a:rPr lang="zh-CN" altLang="zh-CN" sz="2800" dirty="0"/>
              <a:t>放热反应过程中体系能量降低</a:t>
            </a:r>
            <a:r>
              <a:rPr lang="en-US" altLang="zh-CN" sz="2800" dirty="0"/>
              <a:t>,Δ</a:t>
            </a:r>
            <a:r>
              <a:rPr lang="en-US" altLang="zh-CN" sz="2800" i="1" dirty="0"/>
              <a:t>H</a:t>
            </a:r>
            <a:r>
              <a:rPr lang="en-US" altLang="zh-CN" sz="2800" dirty="0"/>
              <a:t>&lt;0,</a:t>
            </a:r>
            <a:r>
              <a:rPr lang="zh-CN" altLang="zh-CN" sz="2800" dirty="0"/>
              <a:t>具有自发进行的倾向。但有些吸热反应也可以自发进行</a:t>
            </a:r>
            <a:r>
              <a:rPr lang="en-US" altLang="zh-CN" sz="2800" dirty="0"/>
              <a:t>,</a:t>
            </a:r>
            <a:r>
              <a:rPr lang="zh-CN" altLang="zh-CN" sz="2800" dirty="0"/>
              <a:t>故只用焓变判断反应进行的方向有一定的局限性。</a:t>
            </a:r>
          </a:p>
          <a:p>
            <a:pPr>
              <a:lnSpc>
                <a:spcPct val="150000"/>
              </a:lnSpc>
            </a:pPr>
            <a:r>
              <a:rPr lang="en-US" altLang="zh-CN" sz="2800" dirty="0"/>
              <a:t>②</a:t>
            </a:r>
            <a:r>
              <a:rPr lang="zh-CN" altLang="zh-CN" sz="2800" dirty="0"/>
              <a:t>熵判据</a:t>
            </a:r>
          </a:p>
          <a:p>
            <a:pPr>
              <a:lnSpc>
                <a:spcPct val="150000"/>
              </a:lnSpc>
            </a:pPr>
            <a:r>
              <a:rPr lang="en-US" altLang="zh-CN" sz="2800" dirty="0"/>
              <a:t>a.</a:t>
            </a:r>
            <a:r>
              <a:rPr lang="zh-CN" altLang="zh-CN" sz="2800" dirty="0"/>
              <a:t>熵</a:t>
            </a:r>
            <a:r>
              <a:rPr lang="en-US" altLang="zh-CN" sz="2800" dirty="0"/>
              <a:t>:</a:t>
            </a:r>
            <a:r>
              <a:rPr lang="zh-CN" altLang="zh-CN" sz="2800" dirty="0"/>
              <a:t>衡量体系混乱程度的物理量</a:t>
            </a:r>
            <a:r>
              <a:rPr lang="en-US" altLang="zh-CN" sz="2800" dirty="0"/>
              <a:t>,</a:t>
            </a:r>
            <a:r>
              <a:rPr lang="zh-CN" altLang="zh-CN" sz="2800" dirty="0"/>
              <a:t>符号为</a:t>
            </a:r>
            <a:r>
              <a:rPr lang="en-US" altLang="zh-CN" sz="2800" i="1" dirty="0"/>
              <a:t>S</a:t>
            </a:r>
            <a:r>
              <a:rPr lang="en-US" altLang="zh-CN" sz="2800" dirty="0"/>
              <a:t>,</a:t>
            </a:r>
            <a:r>
              <a:rPr lang="zh-CN" altLang="zh-CN" sz="2800" dirty="0"/>
              <a:t>单位为</a:t>
            </a:r>
            <a:r>
              <a:rPr lang="en-US" altLang="zh-CN" sz="2800" dirty="0"/>
              <a:t>J·mol</a:t>
            </a:r>
            <a:r>
              <a:rPr lang="en-US" altLang="zh-CN" sz="2800" baseline="30000" dirty="0"/>
              <a:t>-1</a:t>
            </a:r>
            <a:r>
              <a:rPr lang="en-US" altLang="zh-CN" sz="2800" dirty="0"/>
              <a:t>·K</a:t>
            </a:r>
            <a:r>
              <a:rPr lang="en-US" altLang="zh-CN" sz="2800" baseline="30000" dirty="0"/>
              <a:t>-1</a:t>
            </a:r>
            <a:r>
              <a:rPr lang="zh-CN" altLang="zh-CN" sz="2800" dirty="0"/>
              <a:t>。</a:t>
            </a:r>
          </a:p>
          <a:p>
            <a:pPr>
              <a:lnSpc>
                <a:spcPct val="150000"/>
              </a:lnSpc>
            </a:pPr>
            <a:r>
              <a:rPr lang="en-US" altLang="zh-CN" sz="2800" dirty="0"/>
              <a:t>b.</a:t>
            </a:r>
            <a:r>
              <a:rPr lang="zh-CN" altLang="zh-CN" sz="2800" dirty="0"/>
              <a:t>熵的大小</a:t>
            </a:r>
            <a:r>
              <a:rPr lang="en-US" altLang="zh-CN" sz="2800" dirty="0"/>
              <a:t>:</a:t>
            </a:r>
            <a:r>
              <a:rPr lang="zh-CN" altLang="zh-CN" sz="2800" dirty="0"/>
              <a:t>同种物质</a:t>
            </a:r>
            <a:r>
              <a:rPr lang="en-US" altLang="zh-CN" sz="2800" dirty="0"/>
              <a:t>,</a:t>
            </a:r>
            <a:r>
              <a:rPr lang="zh-CN" altLang="zh-CN" sz="2800" dirty="0"/>
              <a:t>三种聚集状态下</a:t>
            </a:r>
            <a:r>
              <a:rPr lang="en-US" altLang="zh-CN" sz="2800" dirty="0"/>
              <a:t>,</a:t>
            </a:r>
            <a:r>
              <a:rPr lang="zh-CN" altLang="zh-CN" sz="2800" dirty="0"/>
              <a:t>熵值由大到小的顺序为 </a:t>
            </a:r>
            <a:r>
              <a:rPr lang="en-US" altLang="zh-CN" sz="2800" i="1" dirty="0"/>
              <a:t>S</a:t>
            </a:r>
            <a:r>
              <a:rPr lang="en-US" altLang="zh-CN" sz="2800" dirty="0"/>
              <a:t>(g)&gt;</a:t>
            </a:r>
            <a:r>
              <a:rPr lang="en-US" altLang="zh-CN" sz="2800" i="1" dirty="0"/>
              <a:t>S</a:t>
            </a:r>
            <a:r>
              <a:rPr lang="en-US" altLang="zh-CN" sz="2800" dirty="0"/>
              <a:t>(l)&gt;</a:t>
            </a:r>
            <a:r>
              <a:rPr lang="en-US" altLang="zh-CN" sz="2800" i="1" dirty="0"/>
              <a:t>S</a:t>
            </a:r>
            <a:r>
              <a:rPr lang="en-US" altLang="zh-CN" sz="2800" dirty="0"/>
              <a:t>(s)</a:t>
            </a:r>
            <a:r>
              <a:rPr lang="zh-CN" altLang="zh-CN" sz="2800" dirty="0"/>
              <a:t>。</a:t>
            </a:r>
          </a:p>
          <a:p>
            <a:pPr>
              <a:lnSpc>
                <a:spcPct val="150000"/>
              </a:lnSpc>
            </a:pPr>
            <a:r>
              <a:rPr lang="en-US" altLang="zh-CN" sz="2800" dirty="0"/>
              <a:t>c.</a:t>
            </a:r>
            <a:r>
              <a:rPr lang="zh-CN" altLang="zh-CN" sz="2800" dirty="0"/>
              <a:t>熵判据</a:t>
            </a:r>
            <a:r>
              <a:rPr lang="en-US" altLang="zh-CN" sz="2800" dirty="0"/>
              <a:t>:</a:t>
            </a:r>
            <a:r>
              <a:rPr lang="zh-CN" altLang="zh-CN" sz="2800" dirty="0"/>
              <a:t>体系的混乱度增加</a:t>
            </a:r>
            <a:r>
              <a:rPr lang="en-US" altLang="zh-CN" sz="2800" dirty="0"/>
              <a:t>,Δ</a:t>
            </a:r>
            <a:r>
              <a:rPr lang="en-US" altLang="zh-CN" sz="2800" i="1" dirty="0"/>
              <a:t>S</a:t>
            </a:r>
            <a:r>
              <a:rPr lang="en-US" altLang="zh-CN" sz="2800" dirty="0"/>
              <a:t>&gt;0,</a:t>
            </a:r>
            <a:r>
              <a:rPr lang="zh-CN" altLang="zh-CN" sz="2800" dirty="0"/>
              <a:t>反应有自发进行的倾向。但有些熵减的过程也能自发进行</a:t>
            </a:r>
            <a:r>
              <a:rPr lang="en-US" altLang="zh-CN" sz="2800" dirty="0"/>
              <a:t>,</a:t>
            </a:r>
            <a:r>
              <a:rPr lang="zh-CN" altLang="zh-CN" sz="2800" dirty="0"/>
              <a:t>故只用熵变来判断反应进行的方向也不全面。</a:t>
            </a:r>
          </a:p>
        </p:txBody>
      </p:sp>
      <p:sp>
        <p:nvSpPr>
          <p:cNvPr id="6" name="矩形 5">
            <a:extLst>
              <a:ext uri="{FF2B5EF4-FFF2-40B4-BE49-F238E27FC236}">
                <a16:creationId xmlns="" xmlns:a16="http://schemas.microsoft.com/office/drawing/2014/main" id="{519B3038-CC17-44AD-93B6-98A4AEFE80C1}"/>
              </a:ext>
            </a:extLst>
          </p:cNvPr>
          <p:cNvSpPr/>
          <p:nvPr/>
        </p:nvSpPr>
        <p:spPr>
          <a:xfrm>
            <a:off x="8214360" y="0"/>
            <a:ext cx="299859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专题十六　化学反应速率与化学平衡</a:t>
            </a:r>
          </a:p>
        </p:txBody>
      </p:sp>
    </p:spTree>
    <p:extLst>
      <p:ext uri="{BB962C8B-B14F-4D97-AF65-F5344CB8AC3E}">
        <p14:creationId xmlns:p14="http://schemas.microsoft.com/office/powerpoint/2010/main" val="31714340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 xmlns:a16="http://schemas.microsoft.com/office/drawing/2014/main" id="{B12D3F24-707E-483D-B1A3-C07344B26FC0}"/>
              </a:ext>
            </a:extLst>
          </p:cNvPr>
          <p:cNvSpPr/>
          <p:nvPr/>
        </p:nvSpPr>
        <p:spPr>
          <a:xfrm>
            <a:off x="234043" y="279168"/>
            <a:ext cx="11723913" cy="3970318"/>
          </a:xfrm>
          <a:prstGeom prst="rect">
            <a:avLst/>
          </a:prstGeom>
        </p:spPr>
        <p:txBody>
          <a:bodyPr wrap="square">
            <a:spAutoFit/>
          </a:bodyPr>
          <a:lstStyle/>
          <a:p>
            <a:pPr>
              <a:lnSpc>
                <a:spcPct val="150000"/>
              </a:lnSpc>
            </a:pPr>
            <a:r>
              <a:rPr lang="en-US" altLang="zh-CN" sz="2800" dirty="0"/>
              <a:t>③</a:t>
            </a:r>
            <a:r>
              <a:rPr lang="zh-CN" altLang="zh-CN" sz="2800" dirty="0"/>
              <a:t>复合判据</a:t>
            </a:r>
            <a:r>
              <a:rPr lang="en-US" altLang="zh-CN" sz="2800" dirty="0"/>
              <a:t>——</a:t>
            </a:r>
            <a:r>
              <a:rPr lang="zh-CN" altLang="zh-CN" sz="2800" dirty="0"/>
              <a:t>自由能变化判据</a:t>
            </a:r>
          </a:p>
          <a:p>
            <a:pPr>
              <a:lnSpc>
                <a:spcPct val="150000"/>
              </a:lnSpc>
            </a:pPr>
            <a:r>
              <a:rPr lang="zh-CN" altLang="zh-CN" sz="2800" dirty="0"/>
              <a:t>在温度、压强一定的条件下</a:t>
            </a:r>
            <a:r>
              <a:rPr lang="en-US" altLang="zh-CN" sz="2800" dirty="0"/>
              <a:t>,</a:t>
            </a:r>
            <a:r>
              <a:rPr lang="zh-CN" altLang="zh-CN" sz="2800" dirty="0"/>
              <a:t>化学反应进行的方向是反应的焓变和熵变共同影响的结果</a:t>
            </a:r>
            <a:r>
              <a:rPr lang="en-US" altLang="zh-CN" sz="2800" dirty="0"/>
              <a:t>,</a:t>
            </a:r>
            <a:r>
              <a:rPr lang="zh-CN" altLang="zh-CN" sz="2800" dirty="0"/>
              <a:t>因此</a:t>
            </a:r>
            <a:r>
              <a:rPr lang="en-US" altLang="zh-CN" sz="2800" dirty="0"/>
              <a:t>,</a:t>
            </a:r>
            <a:r>
              <a:rPr lang="zh-CN" altLang="zh-CN" sz="2800" dirty="0"/>
              <a:t>把焓判据和熵判据结合起来组成的复合判据即自由能变化</a:t>
            </a:r>
            <a:r>
              <a:rPr lang="en-US" altLang="zh-CN" sz="2800" dirty="0"/>
              <a:t>Δ</a:t>
            </a:r>
            <a:r>
              <a:rPr lang="en-US" altLang="zh-CN" sz="2800" i="1" dirty="0"/>
              <a:t>G</a:t>
            </a:r>
            <a:r>
              <a:rPr lang="en-US" altLang="zh-CN" sz="2800" dirty="0"/>
              <a:t>,</a:t>
            </a:r>
            <a:r>
              <a:rPr lang="zh-CN" altLang="zh-CN" sz="2800" dirty="0"/>
              <a:t>更适合对所有过程进行判断。</a:t>
            </a:r>
            <a:r>
              <a:rPr lang="en-US" altLang="zh-CN" sz="2800" dirty="0"/>
              <a:t>Δ</a:t>
            </a:r>
            <a:r>
              <a:rPr lang="en-US" altLang="zh-CN" sz="2800" i="1" dirty="0"/>
              <a:t>G</a:t>
            </a:r>
            <a:r>
              <a:rPr lang="en-US" altLang="zh-CN" sz="2800" dirty="0"/>
              <a:t>=Δ</a:t>
            </a:r>
            <a:r>
              <a:rPr lang="en-US" altLang="zh-CN" sz="2800" i="1" dirty="0"/>
              <a:t>H</a:t>
            </a:r>
            <a:r>
              <a:rPr lang="en-US" altLang="zh-CN" sz="2800" dirty="0"/>
              <a:t>-</a:t>
            </a:r>
            <a:r>
              <a:rPr lang="en-US" altLang="zh-CN" sz="2800" i="1" dirty="0"/>
              <a:t>T</a:t>
            </a:r>
            <a:r>
              <a:rPr lang="en-US" altLang="zh-CN" sz="2800" dirty="0"/>
              <a:t>Δ</a:t>
            </a:r>
            <a:r>
              <a:rPr lang="en-US" altLang="zh-CN" sz="2800" i="1" dirty="0"/>
              <a:t>S</a:t>
            </a:r>
            <a:r>
              <a:rPr lang="en-US" altLang="zh-CN" sz="2800" dirty="0"/>
              <a:t>(</a:t>
            </a:r>
            <a:r>
              <a:rPr lang="en-US" altLang="zh-CN" sz="2800" i="1" dirty="0"/>
              <a:t>T</a:t>
            </a:r>
            <a:r>
              <a:rPr lang="zh-CN" altLang="zh-CN" sz="2800" dirty="0"/>
              <a:t>为开尔文温度</a:t>
            </a:r>
            <a:r>
              <a:rPr lang="en-US" altLang="zh-CN" sz="2800" dirty="0"/>
              <a:t>),Δ</a:t>
            </a:r>
            <a:r>
              <a:rPr lang="en-US" altLang="zh-CN" sz="2800" i="1" dirty="0"/>
              <a:t>G</a:t>
            </a:r>
            <a:r>
              <a:rPr lang="zh-CN" altLang="zh-CN" sz="2800" dirty="0"/>
              <a:t>的正、负决定着反应的自发与否。</a:t>
            </a:r>
            <a:r>
              <a:rPr lang="en-US" altLang="zh-CN" sz="2800" dirty="0"/>
              <a:t>Δ</a:t>
            </a:r>
            <a:r>
              <a:rPr lang="en-US" altLang="zh-CN" sz="2800" i="1" dirty="0"/>
              <a:t>G</a:t>
            </a:r>
            <a:r>
              <a:rPr lang="en-US" altLang="zh-CN" sz="2800" dirty="0"/>
              <a:t>&lt;0,</a:t>
            </a:r>
            <a:r>
              <a:rPr lang="zh-CN" altLang="zh-CN" sz="2800" dirty="0"/>
              <a:t>则反应能自发进行</a:t>
            </a:r>
            <a:r>
              <a:rPr lang="en-US" altLang="zh-CN" sz="2800" dirty="0"/>
              <a:t>;Δ</a:t>
            </a:r>
            <a:r>
              <a:rPr lang="en-US" altLang="zh-CN" sz="2800" i="1" dirty="0"/>
              <a:t>G</a:t>
            </a:r>
            <a:r>
              <a:rPr lang="en-US" altLang="zh-CN" sz="2800" dirty="0"/>
              <a:t>&gt;0,</a:t>
            </a:r>
            <a:r>
              <a:rPr lang="zh-CN" altLang="zh-CN" sz="2800" dirty="0"/>
              <a:t>则反应不能自发进行。</a:t>
            </a:r>
          </a:p>
        </p:txBody>
      </p:sp>
      <p:sp>
        <p:nvSpPr>
          <p:cNvPr id="4" name="矩形 3">
            <a:extLst>
              <a:ext uri="{FF2B5EF4-FFF2-40B4-BE49-F238E27FC236}">
                <a16:creationId xmlns="" xmlns:a16="http://schemas.microsoft.com/office/drawing/2014/main" id="{233F1D9A-A446-4638-B55C-D3943F3D113F}"/>
              </a:ext>
            </a:extLst>
          </p:cNvPr>
          <p:cNvSpPr/>
          <p:nvPr/>
        </p:nvSpPr>
        <p:spPr>
          <a:xfrm>
            <a:off x="8214360" y="0"/>
            <a:ext cx="299859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专题十六　化学反应速率与化学平衡</a:t>
            </a:r>
          </a:p>
        </p:txBody>
      </p:sp>
    </p:spTree>
    <p:extLst>
      <p:ext uri="{BB962C8B-B14F-4D97-AF65-F5344CB8AC3E}">
        <p14:creationId xmlns:p14="http://schemas.microsoft.com/office/powerpoint/2010/main" val="10580907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DEE.jpg" descr="id:2147527476;FounderCES">
            <a:extLst>
              <a:ext uri="{FF2B5EF4-FFF2-40B4-BE49-F238E27FC236}">
                <a16:creationId xmlns="" xmlns:a16="http://schemas.microsoft.com/office/drawing/2014/main" id="{C180F95B-7728-46B3-9515-09A6D5BC7657}"/>
              </a:ext>
            </a:extLst>
          </p:cNvPr>
          <p:cNvPicPr/>
          <p:nvPr/>
        </p:nvPicPr>
        <p:blipFill>
          <a:blip r:embed="rId2"/>
          <a:stretch>
            <a:fillRect/>
          </a:stretch>
        </p:blipFill>
        <p:spPr>
          <a:xfrm>
            <a:off x="3294221" y="734059"/>
            <a:ext cx="6173629" cy="4643861"/>
          </a:xfrm>
          <a:prstGeom prst="rect">
            <a:avLst/>
          </a:prstGeom>
        </p:spPr>
      </p:pic>
      <p:sp>
        <p:nvSpPr>
          <p:cNvPr id="4" name="矩形 3">
            <a:extLst>
              <a:ext uri="{FF2B5EF4-FFF2-40B4-BE49-F238E27FC236}">
                <a16:creationId xmlns="" xmlns:a16="http://schemas.microsoft.com/office/drawing/2014/main" id="{D4E54CDF-4CE9-47CA-8C3C-672A8711C865}"/>
              </a:ext>
            </a:extLst>
          </p:cNvPr>
          <p:cNvSpPr/>
          <p:nvPr/>
        </p:nvSpPr>
        <p:spPr>
          <a:xfrm>
            <a:off x="8214360" y="0"/>
            <a:ext cx="299859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专题十六　化学反应速率与化学平衡</a:t>
            </a:r>
          </a:p>
        </p:txBody>
      </p:sp>
    </p:spTree>
    <p:extLst>
      <p:ext uri="{BB962C8B-B14F-4D97-AF65-F5344CB8AC3E}">
        <p14:creationId xmlns:p14="http://schemas.microsoft.com/office/powerpoint/2010/main" val="42831867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1273629"/>
            <a:ext cx="3951514" cy="4354285"/>
          </a:xfrm>
          <a:prstGeom prst="rect">
            <a:avLst/>
          </a:prstGeom>
          <a:solidFill>
            <a:srgbClr val="DA251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chemeClr val="bg1"/>
                </a:solidFill>
                <a:latin typeface="微软雅黑" panose="020B0503020204020204" pitchFamily="34" charset="-122"/>
                <a:ea typeface="微软雅黑" panose="020B0503020204020204" pitchFamily="34" charset="-122"/>
              </a:rPr>
              <a:t>B.</a:t>
            </a:r>
            <a:r>
              <a:rPr lang="zh-CN" altLang="en-US" sz="2800" b="1" dirty="0">
                <a:solidFill>
                  <a:schemeClr val="bg1"/>
                </a:solidFill>
                <a:latin typeface="微软雅黑" panose="020B0503020204020204" pitchFamily="34" charset="-122"/>
                <a:ea typeface="微软雅黑" panose="020B0503020204020204" pitchFamily="34" charset="-122"/>
              </a:rPr>
              <a:t>方法帮</a:t>
            </a:r>
            <a:r>
              <a:rPr lang="en-US" altLang="zh-CN" sz="2800" b="1" dirty="0">
                <a:solidFill>
                  <a:schemeClr val="bg1"/>
                </a:solidFill>
                <a:latin typeface="微软雅黑" panose="020B0503020204020204" pitchFamily="34" charset="-122"/>
                <a:ea typeface="微软雅黑" panose="020B0503020204020204" pitchFamily="34" charset="-122"/>
              </a:rPr>
              <a:t>·</a:t>
            </a:r>
            <a:r>
              <a:rPr lang="zh-CN" altLang="en-US" sz="2800" b="1" dirty="0">
                <a:solidFill>
                  <a:schemeClr val="bg1"/>
                </a:solidFill>
                <a:latin typeface="微软雅黑" panose="020B0503020204020204" pitchFamily="34" charset="-122"/>
                <a:ea typeface="微软雅黑" panose="020B0503020204020204" pitchFamily="34" charset="-122"/>
              </a:rPr>
              <a:t>素养大提升</a:t>
            </a:r>
          </a:p>
        </p:txBody>
      </p:sp>
      <p:sp>
        <p:nvSpPr>
          <p:cNvPr id="3" name="矩形 2">
            <a:hlinkClick r:id="rId2" action="ppaction://hlinksldjump"/>
          </p:cNvPr>
          <p:cNvSpPr/>
          <p:nvPr/>
        </p:nvSpPr>
        <p:spPr>
          <a:xfrm>
            <a:off x="4659086" y="443593"/>
            <a:ext cx="6999514" cy="5970813"/>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pPr>
              <a:lnSpc>
                <a:spcPct val="150000"/>
              </a:lnSpc>
            </a:pP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方法</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1  </a:t>
            </a: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化学反应速率的计算与大小比较</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方法</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2  </a:t>
            </a: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影响化学反应速率的因素</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方法</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3  </a:t>
            </a: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化学平衡状态的判断</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方法</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4  </a:t>
            </a: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化学平衡的移动</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方法</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5  </a:t>
            </a: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平衡转化率的判断</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方法</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6“</a:t>
            </a: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三段式</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法解答有关化学平衡常数的计算</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方法</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7  </a:t>
            </a: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等效平衡</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微课</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12  </a:t>
            </a: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化学平衡图像题的解题方法</a:t>
            </a:r>
          </a:p>
        </p:txBody>
      </p:sp>
    </p:spTree>
    <p:extLst>
      <p:ext uri="{BB962C8B-B14F-4D97-AF65-F5344CB8AC3E}">
        <p14:creationId xmlns:p14="http://schemas.microsoft.com/office/powerpoint/2010/main" val="39999592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6" name="矩形 5"/>
          <p:cNvSpPr/>
          <p:nvPr/>
        </p:nvSpPr>
        <p:spPr>
          <a:xfrm>
            <a:off x="718457" y="-1"/>
            <a:ext cx="3483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DA251C"/>
              </a:solidFill>
            </a:endParaRPr>
          </a:p>
        </p:txBody>
      </p:sp>
      <p:sp>
        <p:nvSpPr>
          <p:cNvPr id="7" name="矩形 6"/>
          <p:cNvSpPr/>
          <p:nvPr/>
        </p:nvSpPr>
        <p:spPr>
          <a:xfrm>
            <a:off x="1066799" y="-2"/>
            <a:ext cx="6534151"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zh-CN" sz="2800" dirty="0">
                <a:solidFill>
                  <a:srgbClr val="DA251C"/>
                </a:solidFill>
              </a:rPr>
              <a:t>方法</a:t>
            </a:r>
            <a:r>
              <a:rPr lang="en-US" altLang="zh-CN" sz="2800" dirty="0">
                <a:solidFill>
                  <a:srgbClr val="DA251C"/>
                </a:solidFill>
              </a:rPr>
              <a:t>1  </a:t>
            </a:r>
            <a:r>
              <a:rPr lang="zh-CN" altLang="zh-CN" sz="2800" dirty="0">
                <a:solidFill>
                  <a:srgbClr val="DA251C"/>
                </a:solidFill>
              </a:rPr>
              <a:t>化学反应速率的计算与大小比较</a:t>
            </a:r>
            <a:endParaRPr lang="en-US" altLang="zh-CN" sz="2800" dirty="0">
              <a:solidFill>
                <a:srgbClr val="DA251C"/>
              </a:solidFill>
            </a:endParaRPr>
          </a:p>
        </p:txBody>
      </p:sp>
      <p:sp>
        <p:nvSpPr>
          <p:cNvPr id="2" name="矩形 1"/>
          <p:cNvSpPr/>
          <p:nvPr/>
        </p:nvSpPr>
        <p:spPr>
          <a:xfrm>
            <a:off x="234043" y="740354"/>
            <a:ext cx="11723913" cy="662297"/>
          </a:xfrm>
          <a:prstGeom prst="rect">
            <a:avLst/>
          </a:prstGeom>
        </p:spPr>
        <p:txBody>
          <a:bodyPr wrap="square">
            <a:spAutoFit/>
          </a:bodyPr>
          <a:lstStyle/>
          <a:p>
            <a:pPr>
              <a:lnSpc>
                <a:spcPct val="150000"/>
              </a:lnSpc>
              <a:spcAft>
                <a:spcPts val="0"/>
              </a:spcAft>
            </a:pPr>
            <a:r>
              <a:rPr lang="zh-CN" altLang="en-US" sz="2800" b="1" dirty="0">
                <a:solidFill>
                  <a:srgbClr val="DA251C"/>
                </a:solidFill>
                <a:latin typeface="微软雅黑" panose="020B0503020204020204" pitchFamily="34" charset="-122"/>
                <a:ea typeface="微软雅黑" panose="020B0503020204020204" pitchFamily="34" charset="-122"/>
                <a:cs typeface="Times New Roman" panose="02020603050405020304" pitchFamily="18" charset="0"/>
              </a:rPr>
              <a:t>方法解读：</a:t>
            </a:r>
            <a:endParaRPr lang="zh-CN" altLang="zh-CN" sz="1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矩形 2">
                <a:extLst>
                  <a:ext uri="{FF2B5EF4-FFF2-40B4-BE49-F238E27FC236}">
                    <a16:creationId xmlns="" xmlns:a16="http://schemas.microsoft.com/office/drawing/2014/main" id="{714F6134-7288-4796-8499-E211F9E0561B}"/>
                  </a:ext>
                </a:extLst>
              </p:cNvPr>
              <p:cNvSpPr/>
              <p:nvPr/>
            </p:nvSpPr>
            <p:spPr>
              <a:xfrm>
                <a:off x="335643" y="1272693"/>
                <a:ext cx="11513457" cy="4903843"/>
              </a:xfrm>
              <a:prstGeom prst="rect">
                <a:avLst/>
              </a:prstGeom>
            </p:spPr>
            <p:txBody>
              <a:bodyPr wrap="square">
                <a:spAutoFit/>
              </a:bodyPr>
              <a:lstStyle/>
              <a:p>
                <a:pPr>
                  <a:lnSpc>
                    <a:spcPct val="150000"/>
                  </a:lnSpc>
                </a:pPr>
                <a:r>
                  <a:rPr lang="en-US" altLang="zh-CN" sz="2800" b="1" dirty="0"/>
                  <a:t>1.</a:t>
                </a:r>
                <a:r>
                  <a:rPr lang="zh-CN" altLang="zh-CN" sz="2800" b="1" dirty="0"/>
                  <a:t>化学反应速率的计算</a:t>
                </a:r>
                <a:r>
                  <a:rPr lang="en-US" altLang="zh-CN" sz="2800" b="1" dirty="0"/>
                  <a:t>“</a:t>
                </a:r>
                <a:r>
                  <a:rPr lang="zh-CN" altLang="zh-CN" sz="2800" b="1" dirty="0"/>
                  <a:t>四法</a:t>
                </a:r>
                <a:r>
                  <a:rPr lang="en-US" altLang="zh-CN" sz="2800" b="1" dirty="0"/>
                  <a:t>”</a:t>
                </a:r>
                <a:endParaRPr lang="zh-CN" altLang="zh-CN" sz="2800" b="1" dirty="0"/>
              </a:p>
              <a:p>
                <a:pPr>
                  <a:lnSpc>
                    <a:spcPct val="150000"/>
                  </a:lnSpc>
                </a:pPr>
                <a:r>
                  <a:rPr lang="en-US" altLang="zh-CN" sz="2800" dirty="0"/>
                  <a:t>(1)</a:t>
                </a:r>
                <a:r>
                  <a:rPr lang="zh-CN" altLang="zh-CN" sz="2800" dirty="0"/>
                  <a:t>根据定义求化学反应速率</a:t>
                </a:r>
                <a:r>
                  <a:rPr lang="en-US" altLang="zh-CN" sz="2800" dirty="0"/>
                  <a:t>:</a:t>
                </a:r>
                <a:r>
                  <a:rPr lang="en-US" altLang="zh-CN" sz="2800" i="1" dirty="0"/>
                  <a:t>v</a:t>
                </a:r>
                <a:r>
                  <a:rPr lang="en-US" altLang="zh-CN" sz="2800" dirty="0"/>
                  <a:t>=</a:t>
                </a:r>
                <a14:m>
                  <m:oMath xmlns:m="http://schemas.openxmlformats.org/officeDocument/2006/math">
                    <m:f>
                      <m:fPr>
                        <m:ctrlPr>
                          <a:rPr lang="zh-CN" altLang="zh-CN" sz="2800" i="1">
                            <a:latin typeface="Cambria Math" panose="02040503050406030204" pitchFamily="18" charset="0"/>
                          </a:rPr>
                        </m:ctrlPr>
                      </m:fPr>
                      <m:num>
                        <m:r>
                          <m:rPr>
                            <m:sty m:val="p"/>
                          </m:rPr>
                          <a:rPr lang="en-US" altLang="zh-CN" sz="2800">
                            <a:latin typeface="Cambria Math" panose="02040503050406030204" pitchFamily="18" charset="0"/>
                          </a:rPr>
                          <m:t>Δ</m:t>
                        </m:r>
                        <m:r>
                          <a:rPr lang="en-US" altLang="zh-CN" sz="2800" i="1">
                            <a:latin typeface="Cambria Math" panose="02040503050406030204" pitchFamily="18" charset="0"/>
                          </a:rPr>
                          <m:t>𝑐</m:t>
                        </m:r>
                      </m:num>
                      <m:den>
                        <m:r>
                          <m:rPr>
                            <m:sty m:val="p"/>
                          </m:rPr>
                          <a:rPr lang="en-US" altLang="zh-CN" sz="2800">
                            <a:latin typeface="Cambria Math" panose="02040503050406030204" pitchFamily="18" charset="0"/>
                          </a:rPr>
                          <m:t>Δ</m:t>
                        </m:r>
                        <m:r>
                          <a:rPr lang="en-US" altLang="zh-CN" sz="2800" i="1">
                            <a:latin typeface="Cambria Math" panose="02040503050406030204" pitchFamily="18" charset="0"/>
                          </a:rPr>
                          <m:t>𝑡</m:t>
                        </m:r>
                      </m:den>
                    </m:f>
                  </m:oMath>
                </a14:m>
                <a:r>
                  <a:rPr lang="zh-CN" altLang="zh-CN" sz="2800" dirty="0"/>
                  <a:t>。</a:t>
                </a:r>
              </a:p>
              <a:p>
                <a:pPr>
                  <a:lnSpc>
                    <a:spcPct val="150000"/>
                  </a:lnSpc>
                </a:pPr>
                <a:r>
                  <a:rPr lang="en-US" altLang="zh-CN" sz="2800" dirty="0"/>
                  <a:t>(2)</a:t>
                </a:r>
                <a:r>
                  <a:rPr lang="zh-CN" altLang="zh-CN" sz="2800" dirty="0"/>
                  <a:t>根据反应速率与化学方程式中各物质的化学计量数的关系计算。同一个化学反应</a:t>
                </a:r>
                <a:r>
                  <a:rPr lang="en-US" altLang="zh-CN" sz="2800" dirty="0"/>
                  <a:t>,</a:t>
                </a:r>
                <a:r>
                  <a:rPr lang="zh-CN" altLang="zh-CN" sz="2800" dirty="0"/>
                  <a:t>同一段时间内</a:t>
                </a:r>
                <a:r>
                  <a:rPr lang="en-US" altLang="zh-CN" sz="2800" dirty="0"/>
                  <a:t>,</a:t>
                </a:r>
                <a:r>
                  <a:rPr lang="zh-CN" altLang="zh-CN" sz="2800" dirty="0"/>
                  <a:t>用不同物质的浓度变化表示的反应速率</a:t>
                </a:r>
                <a:r>
                  <a:rPr lang="en-US" altLang="zh-CN" sz="2800" dirty="0"/>
                  <a:t>,</a:t>
                </a:r>
                <a:r>
                  <a:rPr lang="zh-CN" altLang="zh-CN" sz="2800" dirty="0"/>
                  <a:t>数值可能不同</a:t>
                </a:r>
                <a:r>
                  <a:rPr lang="en-US" altLang="zh-CN" sz="2800" dirty="0"/>
                  <a:t>,</a:t>
                </a:r>
                <a:r>
                  <a:rPr lang="zh-CN" altLang="zh-CN" sz="2800" dirty="0"/>
                  <a:t>但意义相同</a:t>
                </a:r>
                <a:r>
                  <a:rPr lang="en-US" altLang="zh-CN" sz="2800" dirty="0"/>
                  <a:t>,</a:t>
                </a:r>
                <a:r>
                  <a:rPr lang="zh-CN" altLang="zh-CN" sz="2800" dirty="0"/>
                  <a:t>其数值之比等于化学方程式中各物质的化学计量数之比。</a:t>
                </a:r>
              </a:p>
              <a:p>
                <a:pPr>
                  <a:lnSpc>
                    <a:spcPct val="150000"/>
                  </a:lnSpc>
                </a:pPr>
                <a:r>
                  <a:rPr lang="zh-CN" altLang="zh-CN" sz="2800" dirty="0"/>
                  <a:t>对于化学反应</a:t>
                </a:r>
                <a:r>
                  <a:rPr lang="en-US" altLang="zh-CN" sz="2800" i="1" dirty="0"/>
                  <a:t>m</a:t>
                </a:r>
                <a:r>
                  <a:rPr lang="en-US" altLang="zh-CN" sz="2800" dirty="0"/>
                  <a:t>A(g)+</a:t>
                </a:r>
                <a:r>
                  <a:rPr lang="en-US" altLang="zh-CN" sz="2800" i="1" dirty="0" err="1"/>
                  <a:t>n</a:t>
                </a:r>
                <a:r>
                  <a:rPr lang="en-US" altLang="zh-CN" sz="2800" dirty="0" err="1"/>
                  <a:t>B</a:t>
                </a:r>
                <a:r>
                  <a:rPr lang="en-US" altLang="zh-CN" sz="2800" dirty="0"/>
                  <a:t>(g)         </a:t>
                </a:r>
                <a:r>
                  <a:rPr lang="en-US" altLang="zh-CN" sz="2800" i="1" dirty="0" err="1"/>
                  <a:t>p</a:t>
                </a:r>
                <a:r>
                  <a:rPr lang="en-US" altLang="zh-CN" sz="2800" dirty="0" err="1"/>
                  <a:t>C</a:t>
                </a:r>
                <a:r>
                  <a:rPr lang="en-US" altLang="zh-CN" sz="2800" dirty="0"/>
                  <a:t>(g),</a:t>
                </a:r>
                <a:r>
                  <a:rPr lang="zh-CN" altLang="zh-CN" sz="2800" dirty="0"/>
                  <a:t>即</a:t>
                </a:r>
                <a:r>
                  <a:rPr lang="en-US" altLang="zh-CN" sz="2800" i="1" dirty="0"/>
                  <a:t>v</a:t>
                </a:r>
                <a:r>
                  <a:rPr lang="en-US" altLang="zh-CN" sz="2800" dirty="0"/>
                  <a:t>(A)∶</a:t>
                </a:r>
                <a:r>
                  <a:rPr lang="en-US" altLang="zh-CN" sz="2800" i="1" dirty="0"/>
                  <a:t>v</a:t>
                </a:r>
                <a:r>
                  <a:rPr lang="en-US" altLang="zh-CN" sz="2800" dirty="0"/>
                  <a:t>(B)∶</a:t>
                </a:r>
                <a:r>
                  <a:rPr lang="en-US" altLang="zh-CN" sz="2800" i="1" dirty="0"/>
                  <a:t>v</a:t>
                </a:r>
                <a:r>
                  <a:rPr lang="en-US" altLang="zh-CN" sz="2800" dirty="0"/>
                  <a:t>(C)=</a:t>
                </a:r>
                <a:r>
                  <a:rPr lang="en-US" altLang="zh-CN" sz="2800" i="1" dirty="0" err="1"/>
                  <a:t>m</a:t>
                </a:r>
                <a:r>
                  <a:rPr lang="en-US" altLang="zh-CN" sz="2800" dirty="0" err="1"/>
                  <a:t>∶</a:t>
                </a:r>
                <a:r>
                  <a:rPr lang="en-US" altLang="zh-CN" sz="2800" i="1" dirty="0" err="1"/>
                  <a:t>n</a:t>
                </a:r>
                <a:r>
                  <a:rPr lang="en-US" altLang="zh-CN" sz="2800" dirty="0" err="1"/>
                  <a:t>∶</a:t>
                </a:r>
                <a:r>
                  <a:rPr lang="en-US" altLang="zh-CN" sz="2800" i="1" dirty="0" err="1"/>
                  <a:t>p</a:t>
                </a:r>
                <a:r>
                  <a:rPr lang="en-US" altLang="zh-CN" sz="2800" dirty="0"/>
                  <a:t>,</a:t>
                </a:r>
                <a:endParaRPr lang="zh-CN" altLang="zh-CN" sz="2800" dirty="0"/>
              </a:p>
            </p:txBody>
          </p:sp>
        </mc:Choice>
        <mc:Fallback xmlns="">
          <p:sp>
            <p:nvSpPr>
              <p:cNvPr id="3" name="矩形 2">
                <a:extLst>
                  <a:ext uri="{FF2B5EF4-FFF2-40B4-BE49-F238E27FC236}">
                    <a16:creationId xmlns:a16="http://schemas.microsoft.com/office/drawing/2014/main" xmlns:a14="http://schemas.microsoft.com/office/drawing/2010/main" xmlns="" id="{714F6134-7288-4796-8499-E211F9E0561B}"/>
                  </a:ext>
                </a:extLst>
              </p:cNvPr>
              <p:cNvSpPr>
                <a:spLocks noRot="1" noChangeAspect="1" noMove="1" noResize="1" noEditPoints="1" noAdjustHandles="1" noChangeArrowheads="1" noChangeShapeType="1" noTextEdit="1"/>
              </p:cNvSpPr>
              <p:nvPr/>
            </p:nvSpPr>
            <p:spPr>
              <a:xfrm>
                <a:off x="335643" y="1272693"/>
                <a:ext cx="11513457" cy="4903843"/>
              </a:xfrm>
              <a:prstGeom prst="rect">
                <a:avLst/>
              </a:prstGeom>
              <a:blipFill rotWithShape="1">
                <a:blip r:embed="rId2"/>
                <a:stretch>
                  <a:fillRect l="-1059" r="-476" b="-995"/>
                </a:stretch>
              </a:blipFill>
            </p:spPr>
            <p:txBody>
              <a:bodyPr/>
              <a:lstStyle/>
              <a:p>
                <a:r>
                  <a:rPr lang="zh-CN" altLang="en-US">
                    <a:noFill/>
                  </a:rPr>
                  <a:t> </a:t>
                </a:r>
              </a:p>
            </p:txBody>
          </p:sp>
        </mc:Fallback>
      </mc:AlternateContent>
      <p:pic>
        <p:nvPicPr>
          <p:cNvPr id="8" name="图片 7">
            <a:extLst>
              <a:ext uri="{FF2B5EF4-FFF2-40B4-BE49-F238E27FC236}">
                <a16:creationId xmlns="" xmlns:a16="http://schemas.microsoft.com/office/drawing/2014/main" id="{16A01C94-D83A-4348-802F-5D05A19AC898}"/>
              </a:ext>
            </a:extLst>
          </p:cNvPr>
          <p:cNvPicPr/>
          <p:nvPr/>
        </p:nvPicPr>
        <p:blipFill>
          <a:blip r:embed="rId3"/>
          <a:stretch>
            <a:fillRect/>
          </a:stretch>
        </p:blipFill>
        <p:spPr>
          <a:xfrm>
            <a:off x="4633391" y="5650047"/>
            <a:ext cx="563017" cy="319859"/>
          </a:xfrm>
          <a:prstGeom prst="rect">
            <a:avLst/>
          </a:prstGeom>
        </p:spPr>
      </p:pic>
    </p:spTree>
    <p:extLst>
      <p:ext uri="{BB962C8B-B14F-4D97-AF65-F5344CB8AC3E}">
        <p14:creationId xmlns:p14="http://schemas.microsoft.com/office/powerpoint/2010/main" val="34299984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矩形 2">
                <a:extLst>
                  <a:ext uri="{FF2B5EF4-FFF2-40B4-BE49-F238E27FC236}">
                    <a16:creationId xmlns="" xmlns:a16="http://schemas.microsoft.com/office/drawing/2014/main" id="{714F6134-7288-4796-8499-E211F9E0561B}"/>
                  </a:ext>
                </a:extLst>
              </p:cNvPr>
              <p:cNvSpPr/>
              <p:nvPr/>
            </p:nvSpPr>
            <p:spPr>
              <a:xfrm>
                <a:off x="335643" y="224943"/>
                <a:ext cx="11513457" cy="6031779"/>
              </a:xfrm>
              <a:prstGeom prst="rect">
                <a:avLst/>
              </a:prstGeom>
            </p:spPr>
            <p:txBody>
              <a:bodyPr wrap="square">
                <a:spAutoFit/>
              </a:bodyPr>
              <a:lstStyle/>
              <a:p>
                <a:pPr>
                  <a:lnSpc>
                    <a:spcPct val="150000"/>
                  </a:lnSpc>
                </a:pPr>
                <a:r>
                  <a:rPr lang="zh-CN" altLang="zh-CN" sz="2800" dirty="0"/>
                  <a:t>或</a:t>
                </a:r>
                <a14:m>
                  <m:oMath xmlns:m="http://schemas.openxmlformats.org/officeDocument/2006/math">
                    <m:f>
                      <m:fPr>
                        <m:ctrlPr>
                          <a:rPr lang="zh-CN" altLang="zh-CN" sz="2800" i="1">
                            <a:latin typeface="Cambria Math" panose="02040503050406030204" pitchFamily="18" charset="0"/>
                          </a:rPr>
                        </m:ctrlPr>
                      </m:fPr>
                      <m:num>
                        <m:r>
                          <a:rPr lang="en-US" altLang="zh-CN" sz="2800" i="1">
                            <a:latin typeface="Cambria Math" panose="02040503050406030204" pitchFamily="18" charset="0"/>
                          </a:rPr>
                          <m:t>𝑣</m:t>
                        </m:r>
                        <m:r>
                          <m:rPr>
                            <m:nor/>
                          </m:rPr>
                          <a:rPr lang="en-US" altLang="zh-CN" sz="2800"/>
                          <m:t>(</m:t>
                        </m:r>
                        <m:r>
                          <m:rPr>
                            <m:sty m:val="p"/>
                          </m:rPr>
                          <a:rPr lang="en-US" altLang="zh-CN" sz="2800">
                            <a:latin typeface="Cambria Math" panose="02040503050406030204" pitchFamily="18" charset="0"/>
                          </a:rPr>
                          <m:t>A</m:t>
                        </m:r>
                        <m:r>
                          <m:rPr>
                            <m:nor/>
                          </m:rPr>
                          <a:rPr lang="en-US" altLang="zh-CN" sz="2800"/>
                          <m:t>)</m:t>
                        </m:r>
                      </m:num>
                      <m:den>
                        <m:r>
                          <a:rPr lang="en-US" altLang="zh-CN" sz="2800" i="1">
                            <a:latin typeface="Cambria Math" panose="02040503050406030204" pitchFamily="18" charset="0"/>
                          </a:rPr>
                          <m:t>𝑚</m:t>
                        </m:r>
                      </m:den>
                    </m:f>
                  </m:oMath>
                </a14:m>
                <a:r>
                  <a:rPr lang="en-US" altLang="zh-CN" sz="2800" dirty="0"/>
                  <a:t>=</a:t>
                </a:r>
                <a14:m>
                  <m:oMath xmlns:m="http://schemas.openxmlformats.org/officeDocument/2006/math">
                    <m:f>
                      <m:fPr>
                        <m:ctrlPr>
                          <a:rPr lang="zh-CN" altLang="zh-CN" sz="2800" i="1">
                            <a:latin typeface="Cambria Math" panose="02040503050406030204" pitchFamily="18" charset="0"/>
                          </a:rPr>
                        </m:ctrlPr>
                      </m:fPr>
                      <m:num>
                        <m:r>
                          <a:rPr lang="en-US" altLang="zh-CN" sz="2800" i="1">
                            <a:latin typeface="Cambria Math" panose="02040503050406030204" pitchFamily="18" charset="0"/>
                          </a:rPr>
                          <m:t>𝑣</m:t>
                        </m:r>
                        <m:r>
                          <m:rPr>
                            <m:nor/>
                          </m:rPr>
                          <a:rPr lang="en-US" altLang="zh-CN" sz="2800"/>
                          <m:t>(</m:t>
                        </m:r>
                        <m:r>
                          <m:rPr>
                            <m:sty m:val="p"/>
                          </m:rPr>
                          <a:rPr lang="en-US" altLang="zh-CN" sz="2800">
                            <a:latin typeface="Cambria Math" panose="02040503050406030204" pitchFamily="18" charset="0"/>
                          </a:rPr>
                          <m:t>B</m:t>
                        </m:r>
                        <m:r>
                          <m:rPr>
                            <m:nor/>
                          </m:rPr>
                          <a:rPr lang="en-US" altLang="zh-CN" sz="2800"/>
                          <m:t>)</m:t>
                        </m:r>
                      </m:num>
                      <m:den>
                        <m:r>
                          <a:rPr lang="en-US" altLang="zh-CN" sz="2800" i="1">
                            <a:latin typeface="Cambria Math" panose="02040503050406030204" pitchFamily="18" charset="0"/>
                          </a:rPr>
                          <m:t>𝑛</m:t>
                        </m:r>
                      </m:den>
                    </m:f>
                  </m:oMath>
                </a14:m>
                <a:r>
                  <a:rPr lang="en-US" altLang="zh-CN" sz="2800" dirty="0"/>
                  <a:t>=</a:t>
                </a:r>
                <a14:m>
                  <m:oMath xmlns:m="http://schemas.openxmlformats.org/officeDocument/2006/math">
                    <m:f>
                      <m:fPr>
                        <m:ctrlPr>
                          <a:rPr lang="zh-CN" altLang="zh-CN" sz="2800" i="1">
                            <a:latin typeface="Cambria Math" panose="02040503050406030204" pitchFamily="18" charset="0"/>
                          </a:rPr>
                        </m:ctrlPr>
                      </m:fPr>
                      <m:num>
                        <m:r>
                          <a:rPr lang="en-US" altLang="zh-CN" sz="2800" i="1">
                            <a:latin typeface="Cambria Math" panose="02040503050406030204" pitchFamily="18" charset="0"/>
                          </a:rPr>
                          <m:t>𝑣</m:t>
                        </m:r>
                        <m:r>
                          <m:rPr>
                            <m:nor/>
                          </m:rPr>
                          <a:rPr lang="en-US" altLang="zh-CN" sz="2800"/>
                          <m:t>(</m:t>
                        </m:r>
                        <m:r>
                          <m:rPr>
                            <m:sty m:val="p"/>
                          </m:rPr>
                          <a:rPr lang="en-US" altLang="zh-CN" sz="2800">
                            <a:latin typeface="Cambria Math" panose="02040503050406030204" pitchFamily="18" charset="0"/>
                          </a:rPr>
                          <m:t>C</m:t>
                        </m:r>
                        <m:r>
                          <m:rPr>
                            <m:nor/>
                          </m:rPr>
                          <a:rPr lang="en-US" altLang="zh-CN" sz="2800"/>
                          <m:t>)</m:t>
                        </m:r>
                      </m:num>
                      <m:den>
                        <m:r>
                          <a:rPr lang="en-US" altLang="zh-CN" sz="2800" i="1">
                            <a:latin typeface="Cambria Math" panose="02040503050406030204" pitchFamily="18" charset="0"/>
                          </a:rPr>
                          <m:t>𝑝</m:t>
                        </m:r>
                      </m:den>
                    </m:f>
                  </m:oMath>
                </a14:m>
                <a:r>
                  <a:rPr lang="zh-CN" altLang="zh-CN" sz="2800" dirty="0"/>
                  <a:t>。</a:t>
                </a:r>
              </a:p>
              <a:p>
                <a:pPr>
                  <a:lnSpc>
                    <a:spcPct val="150000"/>
                  </a:lnSpc>
                </a:pPr>
                <a:r>
                  <a:rPr lang="en-US" altLang="zh-CN" sz="2800" dirty="0"/>
                  <a:t>(3)</a:t>
                </a:r>
                <a:r>
                  <a:rPr lang="zh-CN" altLang="zh-CN" sz="2800" dirty="0"/>
                  <a:t>根据图像求反应速率</a:t>
                </a:r>
              </a:p>
              <a:p>
                <a:pPr>
                  <a:lnSpc>
                    <a:spcPct val="150000"/>
                  </a:lnSpc>
                </a:pPr>
                <a:r>
                  <a:rPr lang="en-US" altLang="zh-CN" sz="2800" dirty="0"/>
                  <a:t>①</a:t>
                </a:r>
                <a:r>
                  <a:rPr lang="zh-CN" altLang="zh-CN" sz="2800" dirty="0"/>
                  <a:t>找出横、纵坐标对应的物理量</a:t>
                </a:r>
                <a:r>
                  <a:rPr lang="en-US" altLang="zh-CN" sz="2800" dirty="0"/>
                  <a:t>;</a:t>
                </a:r>
                <a:endParaRPr lang="zh-CN" altLang="zh-CN" sz="2800" dirty="0"/>
              </a:p>
              <a:p>
                <a:pPr>
                  <a:lnSpc>
                    <a:spcPct val="150000"/>
                  </a:lnSpc>
                </a:pPr>
                <a:r>
                  <a:rPr lang="en-US" altLang="zh-CN" sz="2800" dirty="0"/>
                  <a:t>②</a:t>
                </a:r>
                <a:r>
                  <a:rPr lang="zh-CN" altLang="zh-CN" sz="2800" dirty="0"/>
                  <a:t>将图中的变化量转化成相应浓度的变化量</a:t>
                </a:r>
                <a:r>
                  <a:rPr lang="en-US" altLang="zh-CN" sz="2800" dirty="0"/>
                  <a:t>;</a:t>
                </a:r>
                <a:endParaRPr lang="zh-CN" altLang="zh-CN" sz="2800" dirty="0"/>
              </a:p>
              <a:p>
                <a:pPr>
                  <a:lnSpc>
                    <a:spcPct val="150000"/>
                  </a:lnSpc>
                </a:pPr>
                <a:r>
                  <a:rPr lang="en-US" altLang="zh-CN" sz="2800" dirty="0"/>
                  <a:t>③</a:t>
                </a:r>
                <a:r>
                  <a:rPr lang="zh-CN" altLang="zh-CN" sz="2800" dirty="0"/>
                  <a:t>根据公式</a:t>
                </a:r>
                <a:r>
                  <a:rPr lang="en-US" altLang="zh-CN" sz="2800" i="1" dirty="0"/>
                  <a:t>v</a:t>
                </a:r>
                <a:r>
                  <a:rPr lang="en-US" altLang="zh-CN" sz="2800" dirty="0"/>
                  <a:t>=</a:t>
                </a:r>
                <a14:m>
                  <m:oMath xmlns:m="http://schemas.openxmlformats.org/officeDocument/2006/math">
                    <m:f>
                      <m:fPr>
                        <m:ctrlPr>
                          <a:rPr lang="zh-CN" altLang="zh-CN" sz="2800" i="1">
                            <a:latin typeface="Cambria Math" panose="02040503050406030204" pitchFamily="18" charset="0"/>
                          </a:rPr>
                        </m:ctrlPr>
                      </m:fPr>
                      <m:num>
                        <m:r>
                          <m:rPr>
                            <m:sty m:val="p"/>
                          </m:rPr>
                          <a:rPr lang="en-US" altLang="zh-CN" sz="2800">
                            <a:latin typeface="Cambria Math" panose="02040503050406030204" pitchFamily="18" charset="0"/>
                          </a:rPr>
                          <m:t>Δ</m:t>
                        </m:r>
                        <m:r>
                          <a:rPr lang="en-US" altLang="zh-CN" sz="2800" i="1">
                            <a:latin typeface="Cambria Math" panose="02040503050406030204" pitchFamily="18" charset="0"/>
                          </a:rPr>
                          <m:t>𝑐</m:t>
                        </m:r>
                      </m:num>
                      <m:den>
                        <m:r>
                          <m:rPr>
                            <m:sty m:val="p"/>
                          </m:rPr>
                          <a:rPr lang="en-US" altLang="zh-CN" sz="2800">
                            <a:latin typeface="Cambria Math" panose="02040503050406030204" pitchFamily="18" charset="0"/>
                          </a:rPr>
                          <m:t>Δ</m:t>
                        </m:r>
                        <m:r>
                          <a:rPr lang="en-US" altLang="zh-CN" sz="2800" i="1">
                            <a:latin typeface="Cambria Math" panose="02040503050406030204" pitchFamily="18" charset="0"/>
                          </a:rPr>
                          <m:t>𝑡</m:t>
                        </m:r>
                      </m:den>
                    </m:f>
                  </m:oMath>
                </a14:m>
                <a:r>
                  <a:rPr lang="zh-CN" altLang="zh-CN" sz="2800" dirty="0"/>
                  <a:t>进行计算。</a:t>
                </a:r>
              </a:p>
              <a:p>
                <a:pPr>
                  <a:lnSpc>
                    <a:spcPct val="150000"/>
                  </a:lnSpc>
                </a:pPr>
                <a:r>
                  <a:rPr lang="en-US" altLang="zh-CN" sz="2800" dirty="0"/>
                  <a:t>(4)</a:t>
                </a:r>
                <a:r>
                  <a:rPr lang="zh-CN" altLang="zh-CN" sz="2800" dirty="0"/>
                  <a:t>运用</a:t>
                </a:r>
                <a:r>
                  <a:rPr lang="en-US" altLang="zh-CN" sz="2800" dirty="0"/>
                  <a:t>“</a:t>
                </a:r>
                <a:r>
                  <a:rPr lang="zh-CN" altLang="zh-CN" sz="2800" dirty="0"/>
                  <a:t>三段式</a:t>
                </a:r>
                <a:r>
                  <a:rPr lang="en-US" altLang="zh-CN" sz="2800" dirty="0"/>
                  <a:t>”</a:t>
                </a:r>
                <a:r>
                  <a:rPr lang="zh-CN" altLang="zh-CN" sz="2800" dirty="0"/>
                  <a:t>进行化学反应速率的计算</a:t>
                </a:r>
              </a:p>
              <a:p>
                <a:pPr>
                  <a:lnSpc>
                    <a:spcPct val="150000"/>
                  </a:lnSpc>
                </a:pPr>
                <a:r>
                  <a:rPr lang="en-US" altLang="zh-CN" sz="2800" dirty="0"/>
                  <a:t>①</a:t>
                </a:r>
                <a:r>
                  <a:rPr lang="zh-CN" altLang="zh-CN" sz="2800" dirty="0"/>
                  <a:t>写出有关反应的化学方程式</a:t>
                </a:r>
                <a:r>
                  <a:rPr lang="en-US" altLang="zh-CN" sz="2800" dirty="0"/>
                  <a:t>;</a:t>
                </a:r>
                <a:endParaRPr lang="zh-CN" altLang="zh-CN" sz="2800" dirty="0"/>
              </a:p>
              <a:p>
                <a:pPr>
                  <a:lnSpc>
                    <a:spcPct val="150000"/>
                  </a:lnSpc>
                </a:pPr>
                <a:r>
                  <a:rPr lang="en-US" altLang="zh-CN" sz="2800" dirty="0"/>
                  <a:t>②</a:t>
                </a:r>
                <a:r>
                  <a:rPr lang="zh-CN" altLang="zh-CN" sz="2800" dirty="0"/>
                  <a:t>找出各物质的起始量、转化量、某时刻量</a:t>
                </a:r>
                <a:r>
                  <a:rPr lang="en-US" altLang="zh-CN" sz="2800" dirty="0"/>
                  <a:t>;</a:t>
                </a:r>
                <a:endParaRPr lang="zh-CN" altLang="zh-CN" sz="2800" dirty="0"/>
              </a:p>
            </p:txBody>
          </p:sp>
        </mc:Choice>
        <mc:Fallback xmlns="">
          <p:sp>
            <p:nvSpPr>
              <p:cNvPr id="3" name="矩形 2">
                <a:extLst>
                  <a:ext uri="{FF2B5EF4-FFF2-40B4-BE49-F238E27FC236}">
                    <a16:creationId xmlns:a16="http://schemas.microsoft.com/office/drawing/2014/main" id="{714F6134-7288-4796-8499-E211F9E0561B}"/>
                  </a:ext>
                </a:extLst>
              </p:cNvPr>
              <p:cNvSpPr>
                <a:spLocks noRot="1" noChangeAspect="1" noMove="1" noResize="1" noEditPoints="1" noAdjustHandles="1" noChangeArrowheads="1" noChangeShapeType="1" noTextEdit="1"/>
              </p:cNvSpPr>
              <p:nvPr/>
            </p:nvSpPr>
            <p:spPr>
              <a:xfrm>
                <a:off x="335643" y="224943"/>
                <a:ext cx="11513457" cy="6031779"/>
              </a:xfrm>
              <a:prstGeom prst="rect">
                <a:avLst/>
              </a:prstGeom>
              <a:blipFill>
                <a:blip r:embed="rId2"/>
                <a:stretch>
                  <a:fillRect l="-1059" b="-708"/>
                </a:stretch>
              </a:blipFill>
            </p:spPr>
            <p:txBody>
              <a:bodyPr/>
              <a:lstStyle/>
              <a:p>
                <a:r>
                  <a:rPr lang="zh-CN" altLang="en-US">
                    <a:noFill/>
                  </a:rPr>
                  <a:t> </a:t>
                </a:r>
              </a:p>
            </p:txBody>
          </p:sp>
        </mc:Fallback>
      </mc:AlternateContent>
      <p:sp>
        <p:nvSpPr>
          <p:cNvPr id="9" name="矩形 8">
            <a:extLst>
              <a:ext uri="{FF2B5EF4-FFF2-40B4-BE49-F238E27FC236}">
                <a16:creationId xmlns="" xmlns:a16="http://schemas.microsoft.com/office/drawing/2014/main" id="{79A9B249-BF84-4BA4-9FA2-89B455A57180}"/>
              </a:ext>
            </a:extLst>
          </p:cNvPr>
          <p:cNvSpPr/>
          <p:nvPr/>
        </p:nvSpPr>
        <p:spPr>
          <a:xfrm>
            <a:off x="8214360" y="0"/>
            <a:ext cx="299859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专题十六　化学反应速率与化学平衡</a:t>
            </a:r>
          </a:p>
        </p:txBody>
      </p:sp>
    </p:spTree>
    <p:extLst>
      <p:ext uri="{BB962C8B-B14F-4D97-AF65-F5344CB8AC3E}">
        <p14:creationId xmlns:p14="http://schemas.microsoft.com/office/powerpoint/2010/main" val="24595438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矩形 2">
                <a:extLst>
                  <a:ext uri="{FF2B5EF4-FFF2-40B4-BE49-F238E27FC236}">
                    <a16:creationId xmlns="" xmlns:a16="http://schemas.microsoft.com/office/drawing/2014/main" id="{714F6134-7288-4796-8499-E211F9E0561B}"/>
                  </a:ext>
                </a:extLst>
              </p:cNvPr>
              <p:cNvSpPr/>
              <p:nvPr/>
            </p:nvSpPr>
            <p:spPr>
              <a:xfrm>
                <a:off x="335643" y="224943"/>
                <a:ext cx="11513457" cy="4387996"/>
              </a:xfrm>
              <a:prstGeom prst="rect">
                <a:avLst/>
              </a:prstGeom>
            </p:spPr>
            <p:txBody>
              <a:bodyPr wrap="square">
                <a:spAutoFit/>
              </a:bodyPr>
              <a:lstStyle/>
              <a:p>
                <a:pPr>
                  <a:lnSpc>
                    <a:spcPct val="150000"/>
                  </a:lnSpc>
                </a:pPr>
                <a:r>
                  <a:rPr lang="en-US" altLang="zh-CN" sz="2800" dirty="0"/>
                  <a:t>③</a:t>
                </a:r>
                <a:r>
                  <a:rPr lang="zh-CN" altLang="zh-CN" sz="2800" dirty="0"/>
                  <a:t>根据已知条件列方程计算。</a:t>
                </a:r>
              </a:p>
              <a:p>
                <a:pPr>
                  <a:lnSpc>
                    <a:spcPct val="150000"/>
                  </a:lnSpc>
                </a:pPr>
                <a:r>
                  <a:rPr lang="zh-CN" altLang="zh-CN" sz="2800" dirty="0"/>
                  <a:t>例如</a:t>
                </a:r>
                <a:r>
                  <a:rPr lang="en-US" altLang="zh-CN" sz="2800" dirty="0"/>
                  <a:t>:</a:t>
                </a:r>
                <a:r>
                  <a:rPr lang="zh-CN" altLang="zh-CN" sz="2800" dirty="0"/>
                  <a:t>反应　　　　　</a:t>
                </a:r>
                <a:r>
                  <a:rPr lang="en-US" altLang="zh-CN" sz="2800" dirty="0"/>
                  <a:t>  </a:t>
                </a:r>
                <a:r>
                  <a:rPr lang="en-US" altLang="zh-CN" sz="2800" i="1" dirty="0"/>
                  <a:t>m</a:t>
                </a:r>
                <a:r>
                  <a:rPr lang="en-US" altLang="zh-CN" sz="2800" dirty="0"/>
                  <a:t>A</a:t>
                </a:r>
                <a:r>
                  <a:rPr lang="zh-CN" altLang="zh-CN" sz="2800" dirty="0"/>
                  <a:t>　</a:t>
                </a:r>
                <a:r>
                  <a:rPr lang="en-US" altLang="zh-CN" sz="2800" dirty="0"/>
                  <a:t>+</a:t>
                </a:r>
                <a:r>
                  <a:rPr lang="zh-CN" altLang="zh-CN" sz="2800" dirty="0"/>
                  <a:t>　</a:t>
                </a:r>
                <a:r>
                  <a:rPr lang="en-US" altLang="zh-CN" sz="2800" i="1" dirty="0" err="1"/>
                  <a:t>n</a:t>
                </a:r>
                <a:r>
                  <a:rPr lang="en-US" altLang="zh-CN" sz="2800" dirty="0" err="1"/>
                  <a:t>B</a:t>
                </a:r>
                <a:r>
                  <a:rPr lang="en-US" altLang="zh-CN" sz="2800" dirty="0"/>
                  <a:t>         </a:t>
                </a:r>
                <a:r>
                  <a:rPr lang="en-US" altLang="zh-CN" sz="2800" i="1" dirty="0" err="1"/>
                  <a:t>p</a:t>
                </a:r>
                <a:r>
                  <a:rPr lang="en-US" altLang="zh-CN" sz="2800" dirty="0" err="1"/>
                  <a:t>C</a:t>
                </a:r>
                <a:endParaRPr lang="zh-CN" altLang="zh-CN" sz="2800" dirty="0"/>
              </a:p>
              <a:p>
                <a:pPr>
                  <a:lnSpc>
                    <a:spcPct val="150000"/>
                  </a:lnSpc>
                </a:pPr>
                <a:r>
                  <a:rPr lang="zh-CN" altLang="zh-CN" sz="2800" dirty="0"/>
                  <a:t>起始浓度</a:t>
                </a:r>
                <a:r>
                  <a:rPr lang="en-US" altLang="zh-CN" sz="2800" dirty="0"/>
                  <a:t>(mol·L</a:t>
                </a:r>
                <a:r>
                  <a:rPr lang="en-US" altLang="zh-CN" sz="2800" baseline="30000" dirty="0"/>
                  <a:t>-1</a:t>
                </a:r>
                <a:r>
                  <a:rPr lang="en-US" altLang="zh-CN" sz="2800" dirty="0"/>
                  <a:t>)	</a:t>
                </a:r>
                <a:r>
                  <a:rPr lang="en-US" altLang="zh-CN" sz="2800" i="1" dirty="0"/>
                  <a:t>a    </a:t>
                </a:r>
                <a:r>
                  <a:rPr lang="en-US" altLang="zh-CN" sz="2800" dirty="0"/>
                  <a:t>	    </a:t>
                </a:r>
                <a:r>
                  <a:rPr lang="en-US" altLang="zh-CN" sz="2800" i="1" dirty="0"/>
                  <a:t>b</a:t>
                </a:r>
                <a:r>
                  <a:rPr lang="en-US" altLang="zh-CN" sz="2800" dirty="0"/>
                  <a:t>	        </a:t>
                </a:r>
                <a:r>
                  <a:rPr lang="en-US" altLang="zh-CN" sz="2800" i="1" dirty="0"/>
                  <a:t>c</a:t>
                </a:r>
                <a:endParaRPr lang="zh-CN" altLang="zh-CN" sz="2800" dirty="0"/>
              </a:p>
              <a:p>
                <a:pPr>
                  <a:lnSpc>
                    <a:spcPct val="150000"/>
                  </a:lnSpc>
                </a:pPr>
                <a:r>
                  <a:rPr lang="zh-CN" altLang="zh-CN" sz="2800" dirty="0"/>
                  <a:t>转化浓度</a:t>
                </a:r>
                <a:r>
                  <a:rPr lang="en-US" altLang="zh-CN" sz="2800" dirty="0"/>
                  <a:t>(mol·L</a:t>
                </a:r>
                <a:r>
                  <a:rPr lang="en-US" altLang="zh-CN" sz="2800" baseline="30000" dirty="0"/>
                  <a:t>-1</a:t>
                </a:r>
                <a:r>
                  <a:rPr lang="en-US" altLang="zh-CN" sz="2800" dirty="0"/>
                  <a:t>)	</a:t>
                </a:r>
                <a:r>
                  <a:rPr lang="en-US" altLang="zh-CN" sz="2800" i="1" dirty="0"/>
                  <a:t>x</a:t>
                </a:r>
                <a:r>
                  <a:rPr lang="en-US" altLang="zh-CN" sz="2800" dirty="0"/>
                  <a:t>	    </a:t>
                </a:r>
                <a14:m>
                  <m:oMath xmlns:m="http://schemas.openxmlformats.org/officeDocument/2006/math">
                    <m:f>
                      <m:fPr>
                        <m:ctrlPr>
                          <a:rPr lang="zh-CN" altLang="zh-CN" sz="2800" i="1">
                            <a:latin typeface="Cambria Math" panose="02040503050406030204" pitchFamily="18" charset="0"/>
                          </a:rPr>
                        </m:ctrlPr>
                      </m:fPr>
                      <m:num>
                        <m:r>
                          <a:rPr lang="en-US" altLang="zh-CN" sz="2800" i="1">
                            <a:latin typeface="Cambria Math" panose="02040503050406030204" pitchFamily="18" charset="0"/>
                          </a:rPr>
                          <m:t>𝑛𝑥</m:t>
                        </m:r>
                      </m:num>
                      <m:den>
                        <m:r>
                          <a:rPr lang="en-US" altLang="zh-CN" sz="2800" i="1">
                            <a:latin typeface="Cambria Math" panose="02040503050406030204" pitchFamily="18" charset="0"/>
                          </a:rPr>
                          <m:t>𝑚</m:t>
                        </m:r>
                      </m:den>
                    </m:f>
                  </m:oMath>
                </a14:m>
                <a:r>
                  <a:rPr lang="en-US" altLang="zh-CN" sz="2800" dirty="0"/>
                  <a:t>          </a:t>
                </a:r>
                <a14:m>
                  <m:oMath xmlns:m="http://schemas.openxmlformats.org/officeDocument/2006/math">
                    <m:f>
                      <m:fPr>
                        <m:ctrlPr>
                          <a:rPr lang="zh-CN" altLang="zh-CN" sz="2800" i="1">
                            <a:latin typeface="Cambria Math" panose="02040503050406030204" pitchFamily="18" charset="0"/>
                          </a:rPr>
                        </m:ctrlPr>
                      </m:fPr>
                      <m:num>
                        <m:r>
                          <a:rPr lang="en-US" altLang="zh-CN" sz="2800" i="1">
                            <a:latin typeface="Cambria Math" panose="02040503050406030204" pitchFamily="18" charset="0"/>
                          </a:rPr>
                          <m:t>𝑝𝑥</m:t>
                        </m:r>
                      </m:num>
                      <m:den>
                        <m:r>
                          <a:rPr lang="en-US" altLang="zh-CN" sz="2800" i="1">
                            <a:latin typeface="Cambria Math" panose="02040503050406030204" pitchFamily="18" charset="0"/>
                          </a:rPr>
                          <m:t>𝑚</m:t>
                        </m:r>
                      </m:den>
                    </m:f>
                  </m:oMath>
                </a14:m>
                <a:endParaRPr lang="zh-CN" altLang="zh-CN" sz="2800" dirty="0"/>
              </a:p>
              <a:p>
                <a:pPr>
                  <a:lnSpc>
                    <a:spcPct val="150000"/>
                  </a:lnSpc>
                </a:pPr>
                <a:r>
                  <a:rPr lang="zh-CN" altLang="zh-CN" sz="2800" dirty="0"/>
                  <a:t>某时刻浓度</a:t>
                </a:r>
                <a:r>
                  <a:rPr lang="en-US" altLang="zh-CN" sz="2800" dirty="0"/>
                  <a:t>(mol·L</a:t>
                </a:r>
                <a:r>
                  <a:rPr lang="en-US" altLang="zh-CN" sz="2800" baseline="30000" dirty="0"/>
                  <a:t>-1</a:t>
                </a:r>
                <a:r>
                  <a:rPr lang="en-US" altLang="zh-CN" sz="2800" dirty="0"/>
                  <a:t>)	</a:t>
                </a:r>
                <a:r>
                  <a:rPr lang="en-US" altLang="zh-CN" sz="2800" i="1" dirty="0"/>
                  <a:t>a-x</a:t>
                </a:r>
                <a:r>
                  <a:rPr lang="en-US" altLang="zh-CN" sz="2800" dirty="0"/>
                  <a:t>	  </a:t>
                </a:r>
                <a:r>
                  <a:rPr lang="en-US" altLang="zh-CN" sz="2800" i="1" dirty="0"/>
                  <a:t>b-</a:t>
                </a:r>
                <a14:m>
                  <m:oMath xmlns:m="http://schemas.openxmlformats.org/officeDocument/2006/math">
                    <m:f>
                      <m:fPr>
                        <m:ctrlPr>
                          <a:rPr lang="zh-CN" altLang="zh-CN" sz="2800" i="1">
                            <a:latin typeface="Cambria Math" panose="02040503050406030204" pitchFamily="18" charset="0"/>
                          </a:rPr>
                        </m:ctrlPr>
                      </m:fPr>
                      <m:num>
                        <m:r>
                          <a:rPr lang="en-US" altLang="zh-CN" sz="2800" i="1">
                            <a:latin typeface="Cambria Math" panose="02040503050406030204" pitchFamily="18" charset="0"/>
                          </a:rPr>
                          <m:t>𝑛𝑥</m:t>
                        </m:r>
                      </m:num>
                      <m:den>
                        <m:r>
                          <a:rPr lang="en-US" altLang="zh-CN" sz="2800" i="1">
                            <a:latin typeface="Cambria Math" panose="02040503050406030204" pitchFamily="18" charset="0"/>
                          </a:rPr>
                          <m:t>𝑚</m:t>
                        </m:r>
                      </m:den>
                    </m:f>
                  </m:oMath>
                </a14:m>
                <a:r>
                  <a:rPr lang="en-US" altLang="zh-CN" sz="2800" dirty="0"/>
                  <a:t>	      </a:t>
                </a:r>
                <a:r>
                  <a:rPr lang="en-US" altLang="zh-CN" sz="2800" i="1" dirty="0"/>
                  <a:t>c+</a:t>
                </a:r>
                <a14:m>
                  <m:oMath xmlns:m="http://schemas.openxmlformats.org/officeDocument/2006/math">
                    <m:f>
                      <m:fPr>
                        <m:ctrlPr>
                          <a:rPr lang="zh-CN" altLang="zh-CN" sz="2800" i="1">
                            <a:latin typeface="Cambria Math" panose="02040503050406030204" pitchFamily="18" charset="0"/>
                          </a:rPr>
                        </m:ctrlPr>
                      </m:fPr>
                      <m:num>
                        <m:r>
                          <a:rPr lang="en-US" altLang="zh-CN" sz="2800" i="1">
                            <a:latin typeface="Cambria Math" panose="02040503050406030204" pitchFamily="18" charset="0"/>
                          </a:rPr>
                          <m:t>𝑝𝑥</m:t>
                        </m:r>
                      </m:num>
                      <m:den>
                        <m:r>
                          <a:rPr lang="en-US" altLang="zh-CN" sz="2800" i="1">
                            <a:latin typeface="Cambria Math" panose="02040503050406030204" pitchFamily="18" charset="0"/>
                          </a:rPr>
                          <m:t>𝑚</m:t>
                        </m:r>
                      </m:den>
                    </m:f>
                  </m:oMath>
                </a14:m>
                <a:endParaRPr lang="zh-CN" altLang="zh-CN" sz="2800" dirty="0"/>
              </a:p>
              <a:p>
                <a:pPr>
                  <a:lnSpc>
                    <a:spcPct val="150000"/>
                  </a:lnSpc>
                </a:pPr>
                <a:endParaRPr lang="zh-CN" altLang="zh-CN" sz="2800" dirty="0"/>
              </a:p>
            </p:txBody>
          </p:sp>
        </mc:Choice>
        <mc:Fallback xmlns="">
          <p:sp>
            <p:nvSpPr>
              <p:cNvPr id="3" name="矩形 2">
                <a:extLst>
                  <a:ext uri="{FF2B5EF4-FFF2-40B4-BE49-F238E27FC236}">
                    <a16:creationId xmlns:a16="http://schemas.microsoft.com/office/drawing/2014/main" id="{714F6134-7288-4796-8499-E211F9E0561B}"/>
                  </a:ext>
                </a:extLst>
              </p:cNvPr>
              <p:cNvSpPr>
                <a:spLocks noRot="1" noChangeAspect="1" noMove="1" noResize="1" noEditPoints="1" noAdjustHandles="1" noChangeArrowheads="1" noChangeShapeType="1" noTextEdit="1"/>
              </p:cNvSpPr>
              <p:nvPr/>
            </p:nvSpPr>
            <p:spPr>
              <a:xfrm>
                <a:off x="335643" y="224943"/>
                <a:ext cx="11513457" cy="4387996"/>
              </a:xfrm>
              <a:prstGeom prst="rect">
                <a:avLst/>
              </a:prstGeom>
              <a:blipFill>
                <a:blip r:embed="rId2"/>
                <a:stretch>
                  <a:fillRect l="-1059"/>
                </a:stretch>
              </a:blipFill>
            </p:spPr>
            <p:txBody>
              <a:bodyPr/>
              <a:lstStyle/>
              <a:p>
                <a:r>
                  <a:rPr lang="zh-CN" altLang="en-US">
                    <a:noFill/>
                  </a:rPr>
                  <a:t> </a:t>
                </a:r>
              </a:p>
            </p:txBody>
          </p:sp>
        </mc:Fallback>
      </mc:AlternateContent>
      <p:pic>
        <p:nvPicPr>
          <p:cNvPr id="4" name="图片 3">
            <a:extLst>
              <a:ext uri="{FF2B5EF4-FFF2-40B4-BE49-F238E27FC236}">
                <a16:creationId xmlns="" xmlns:a16="http://schemas.microsoft.com/office/drawing/2014/main" id="{F1AECE60-26DB-42CA-A4B6-9E7855D05865}"/>
              </a:ext>
            </a:extLst>
          </p:cNvPr>
          <p:cNvPicPr/>
          <p:nvPr/>
        </p:nvPicPr>
        <p:blipFill>
          <a:blip r:embed="rId3"/>
          <a:stretch>
            <a:fillRect/>
          </a:stretch>
        </p:blipFill>
        <p:spPr>
          <a:xfrm>
            <a:off x="5814491" y="1116147"/>
            <a:ext cx="563017" cy="319859"/>
          </a:xfrm>
          <a:prstGeom prst="rect">
            <a:avLst/>
          </a:prstGeom>
        </p:spPr>
      </p:pic>
      <p:sp>
        <p:nvSpPr>
          <p:cNvPr id="5" name="矩形 4">
            <a:extLst>
              <a:ext uri="{FF2B5EF4-FFF2-40B4-BE49-F238E27FC236}">
                <a16:creationId xmlns="" xmlns:a16="http://schemas.microsoft.com/office/drawing/2014/main" id="{B589D99E-61A5-4B33-8D56-79E7BC04531B}"/>
              </a:ext>
            </a:extLst>
          </p:cNvPr>
          <p:cNvSpPr/>
          <p:nvPr/>
        </p:nvSpPr>
        <p:spPr>
          <a:xfrm>
            <a:off x="234043" y="3888467"/>
            <a:ext cx="11682186" cy="1954894"/>
          </a:xfrm>
          <a:prstGeom prst="rect">
            <a:avLst/>
          </a:prstGeom>
        </p:spPr>
        <p:txBody>
          <a:bodyPr wrap="square">
            <a:spAutoFit/>
          </a:bodyPr>
          <a:lstStyle/>
          <a:p>
            <a:pPr>
              <a:lnSpc>
                <a:spcPct val="150000"/>
              </a:lnSpc>
            </a:pPr>
            <a:r>
              <a:rPr lang="zh-CN" altLang="en-US"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注意</a:t>
            </a:r>
            <a:endParaRPr lang="en-US" altLang="zh-CN" sz="2800" dirty="0"/>
          </a:p>
          <a:p>
            <a:pPr>
              <a:lnSpc>
                <a:spcPct val="150000"/>
              </a:lnSpc>
            </a:pPr>
            <a:r>
              <a:rPr lang="zh-CN" altLang="zh-CN" sz="2800" dirty="0"/>
              <a:t>以上浓度也可用物质的量替代</a:t>
            </a:r>
            <a:r>
              <a:rPr lang="en-US" altLang="zh-CN" sz="2800" dirty="0"/>
              <a:t>,</a:t>
            </a:r>
            <a:r>
              <a:rPr lang="zh-CN" altLang="zh-CN" sz="2800" dirty="0"/>
              <a:t>且第一段是加料的量</a:t>
            </a:r>
            <a:r>
              <a:rPr lang="en-US" altLang="zh-CN" sz="2800" dirty="0"/>
              <a:t>,</a:t>
            </a:r>
            <a:r>
              <a:rPr lang="zh-CN" altLang="zh-CN" sz="2800" dirty="0"/>
              <a:t>其数值与化学方程式中的化学计量数没有关系。</a:t>
            </a:r>
          </a:p>
        </p:txBody>
      </p:sp>
      <p:sp>
        <p:nvSpPr>
          <p:cNvPr id="6" name="矩形 5">
            <a:extLst>
              <a:ext uri="{FF2B5EF4-FFF2-40B4-BE49-F238E27FC236}">
                <a16:creationId xmlns="" xmlns:a16="http://schemas.microsoft.com/office/drawing/2014/main" id="{932A180E-A757-4C99-80C0-EDFD08B909D4}"/>
              </a:ext>
            </a:extLst>
          </p:cNvPr>
          <p:cNvSpPr/>
          <p:nvPr/>
        </p:nvSpPr>
        <p:spPr>
          <a:xfrm>
            <a:off x="8214360" y="0"/>
            <a:ext cx="299859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专题十六　化学反应速率与化学平衡</a:t>
            </a:r>
          </a:p>
        </p:txBody>
      </p:sp>
    </p:spTree>
    <p:extLst>
      <p:ext uri="{BB962C8B-B14F-4D97-AF65-F5344CB8AC3E}">
        <p14:creationId xmlns:p14="http://schemas.microsoft.com/office/powerpoint/2010/main" val="3732905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4043" y="244824"/>
            <a:ext cx="11723913" cy="2031325"/>
          </a:xfrm>
          <a:prstGeom prst="rect">
            <a:avLst/>
          </a:prstGeom>
        </p:spPr>
        <p:txBody>
          <a:bodyPr wrap="square">
            <a:spAutoFit/>
          </a:bodyPr>
          <a:lstStyle/>
          <a:p>
            <a:pPr>
              <a:lnSpc>
                <a:spcPct val="150000"/>
              </a:lnSpc>
            </a:pPr>
            <a:r>
              <a:rPr lang="zh-CN" altLang="en-US" sz="28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rPr>
              <a:t>　</a:t>
            </a:r>
            <a:endParaRPr lang="en-US" altLang="zh-CN" sz="28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pPr>
            <a:r>
              <a:rPr lang="zh-CN" altLang="en-US"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示例</a:t>
            </a:r>
            <a:r>
              <a:rPr lang="en-US" altLang="zh-CN"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1   </a:t>
            </a:r>
            <a:r>
              <a:rPr lang="en-US" altLang="zh-CN" sz="2800" dirty="0"/>
              <a:t>[2014</a:t>
            </a:r>
            <a:r>
              <a:rPr lang="zh-CN" altLang="zh-CN" sz="2800" dirty="0"/>
              <a:t>北京理综</a:t>
            </a:r>
            <a:r>
              <a:rPr lang="en-US" altLang="zh-CN" sz="2800" dirty="0"/>
              <a:t>,12,6</a:t>
            </a:r>
            <a:r>
              <a:rPr lang="zh-CN" altLang="zh-CN" sz="2800" dirty="0"/>
              <a:t>分</a:t>
            </a:r>
            <a:r>
              <a:rPr lang="en-US" altLang="zh-CN" sz="2800" dirty="0"/>
              <a:t>]</a:t>
            </a:r>
            <a:r>
              <a:rPr lang="zh-CN" altLang="zh-CN" sz="2800" dirty="0"/>
              <a:t>一定温度下</a:t>
            </a:r>
            <a:r>
              <a:rPr lang="en-US" altLang="zh-CN" sz="2800" dirty="0"/>
              <a:t>,10 mL 0.40 </a:t>
            </a:r>
            <a:r>
              <a:rPr lang="en-US" altLang="zh-CN" sz="2800" dirty="0" err="1"/>
              <a:t>mol</a:t>
            </a:r>
            <a:r>
              <a:rPr lang="en-US" altLang="zh-CN" sz="2800" dirty="0"/>
              <a:t>/L H</a:t>
            </a:r>
            <a:r>
              <a:rPr lang="en-US" altLang="zh-CN" sz="2800" baseline="-25000" dirty="0"/>
              <a:t>2</a:t>
            </a:r>
            <a:r>
              <a:rPr lang="en-US" altLang="zh-CN" sz="2800" dirty="0"/>
              <a:t>O</a:t>
            </a:r>
            <a:r>
              <a:rPr lang="en-US" altLang="zh-CN" sz="2800" baseline="-25000" dirty="0"/>
              <a:t>2</a:t>
            </a:r>
            <a:r>
              <a:rPr lang="zh-CN" altLang="zh-CN" sz="2800" dirty="0"/>
              <a:t>溶液发生催化分解。不同时刻测得生成</a:t>
            </a:r>
            <a:r>
              <a:rPr lang="en-US" altLang="zh-CN" sz="2800" dirty="0"/>
              <a:t>O</a:t>
            </a:r>
            <a:r>
              <a:rPr lang="en-US" altLang="zh-CN" sz="2800" baseline="-25000" dirty="0"/>
              <a:t>2</a:t>
            </a:r>
            <a:r>
              <a:rPr lang="zh-CN" altLang="zh-CN" sz="2800" dirty="0"/>
              <a:t>的体积</a:t>
            </a:r>
            <a:r>
              <a:rPr lang="en-US" altLang="zh-CN" sz="2800" dirty="0"/>
              <a:t>(</a:t>
            </a:r>
            <a:r>
              <a:rPr lang="zh-CN" altLang="zh-CN" sz="2800" dirty="0"/>
              <a:t>已折算为标准状况</a:t>
            </a:r>
            <a:r>
              <a:rPr lang="en-US" altLang="zh-CN" sz="2800" dirty="0"/>
              <a:t>)</a:t>
            </a:r>
            <a:r>
              <a:rPr lang="zh-CN" altLang="zh-CN" sz="2800" dirty="0"/>
              <a:t>如下表。</a:t>
            </a:r>
            <a:endParaRPr lang="en-US" altLang="zh-CN" sz="28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aphicFrame>
        <p:nvGraphicFramePr>
          <p:cNvPr id="5" name="表格 4">
            <a:extLst>
              <a:ext uri="{FF2B5EF4-FFF2-40B4-BE49-F238E27FC236}">
                <a16:creationId xmlns="" xmlns:a16="http://schemas.microsoft.com/office/drawing/2014/main" id="{DE4A5175-F982-458F-B7A7-A22B6DEB1385}"/>
              </a:ext>
            </a:extLst>
          </p:cNvPr>
          <p:cNvGraphicFramePr>
            <a:graphicFrameLocks noGrp="1"/>
          </p:cNvGraphicFramePr>
          <p:nvPr>
            <p:extLst>
              <p:ext uri="{D42A27DB-BD31-4B8C-83A1-F6EECF244321}">
                <p14:modId xmlns:p14="http://schemas.microsoft.com/office/powerpoint/2010/main" val="40121423"/>
              </p:ext>
            </p:extLst>
          </p:nvPr>
        </p:nvGraphicFramePr>
        <p:xfrm>
          <a:off x="2362201" y="2226056"/>
          <a:ext cx="7120889" cy="1280160"/>
        </p:xfrm>
        <a:graphic>
          <a:graphicData uri="http://schemas.openxmlformats.org/drawingml/2006/table">
            <a:tbl>
              <a:tblPr firstRow="1" firstCol="1" bandRow="1"/>
              <a:tblGrid>
                <a:gridCol w="1767667">
                  <a:extLst>
                    <a:ext uri="{9D8B030D-6E8A-4147-A177-3AD203B41FA5}">
                      <a16:colId xmlns="" xmlns:a16="http://schemas.microsoft.com/office/drawing/2014/main" val="2635018928"/>
                    </a:ext>
                  </a:extLst>
                </a:gridCol>
                <a:gridCol w="891869">
                  <a:extLst>
                    <a:ext uri="{9D8B030D-6E8A-4147-A177-3AD203B41FA5}">
                      <a16:colId xmlns="" xmlns:a16="http://schemas.microsoft.com/office/drawing/2014/main" val="1213278720"/>
                    </a:ext>
                  </a:extLst>
                </a:gridCol>
                <a:gridCol w="891869">
                  <a:extLst>
                    <a:ext uri="{9D8B030D-6E8A-4147-A177-3AD203B41FA5}">
                      <a16:colId xmlns="" xmlns:a16="http://schemas.microsoft.com/office/drawing/2014/main" val="3969302129"/>
                    </a:ext>
                  </a:extLst>
                </a:gridCol>
                <a:gridCol w="893877">
                  <a:extLst>
                    <a:ext uri="{9D8B030D-6E8A-4147-A177-3AD203B41FA5}">
                      <a16:colId xmlns="" xmlns:a16="http://schemas.microsoft.com/office/drawing/2014/main" val="296858904"/>
                    </a:ext>
                  </a:extLst>
                </a:gridCol>
                <a:gridCol w="891869">
                  <a:extLst>
                    <a:ext uri="{9D8B030D-6E8A-4147-A177-3AD203B41FA5}">
                      <a16:colId xmlns="" xmlns:a16="http://schemas.microsoft.com/office/drawing/2014/main" val="15005136"/>
                    </a:ext>
                  </a:extLst>
                </a:gridCol>
                <a:gridCol w="891869">
                  <a:extLst>
                    <a:ext uri="{9D8B030D-6E8A-4147-A177-3AD203B41FA5}">
                      <a16:colId xmlns="" xmlns:a16="http://schemas.microsoft.com/office/drawing/2014/main" val="192302978"/>
                    </a:ext>
                  </a:extLst>
                </a:gridCol>
                <a:gridCol w="891869">
                  <a:extLst>
                    <a:ext uri="{9D8B030D-6E8A-4147-A177-3AD203B41FA5}">
                      <a16:colId xmlns="" xmlns:a16="http://schemas.microsoft.com/office/drawing/2014/main" val="115004637"/>
                    </a:ext>
                  </a:extLst>
                </a:gridCol>
              </a:tblGrid>
              <a:tr h="0">
                <a:tc>
                  <a:txBody>
                    <a:bodyPr/>
                    <a:lstStyle/>
                    <a:p>
                      <a:pPr marL="0" algn="ctr" defTabSz="914400" rtl="0" eaLnBrk="1" latinLnBrk="0" hangingPunct="1">
                        <a:lnSpc>
                          <a:spcPct val="150000"/>
                        </a:lnSpc>
                        <a:spcAft>
                          <a:spcPts val="0"/>
                        </a:spcAft>
                      </a:pPr>
                      <a:r>
                        <a:rPr lang="en-US" sz="2800" kern="1200" dirty="0">
                          <a:solidFill>
                            <a:schemeClr val="tx1"/>
                          </a:solidFill>
                          <a:latin typeface="+mn-lt"/>
                          <a:ea typeface="+mn-ea"/>
                          <a:cs typeface="+mn-cs"/>
                        </a:rPr>
                        <a:t>t/min</a:t>
                      </a:r>
                      <a:endParaRPr lang="zh-CN" altLang="en-US" sz="2800" kern="1200" dirty="0">
                        <a:solidFill>
                          <a:schemeClr val="tx1"/>
                        </a:solidFill>
                        <a:latin typeface="+mn-lt"/>
                        <a:ea typeface="+mn-ea"/>
                        <a:cs typeface="+mn-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50000"/>
                        </a:lnSpc>
                        <a:spcAft>
                          <a:spcPts val="0"/>
                        </a:spcAft>
                      </a:pPr>
                      <a:r>
                        <a:rPr lang="en-US" sz="2800" kern="1200">
                          <a:solidFill>
                            <a:schemeClr val="tx1"/>
                          </a:solidFill>
                          <a:latin typeface="+mn-lt"/>
                          <a:ea typeface="+mn-ea"/>
                          <a:cs typeface="+mn-cs"/>
                        </a:rPr>
                        <a:t>0</a:t>
                      </a:r>
                      <a:endParaRPr lang="zh-CN" altLang="en-US" sz="2800" kern="1200">
                        <a:solidFill>
                          <a:schemeClr val="tx1"/>
                        </a:solidFill>
                        <a:latin typeface="+mn-lt"/>
                        <a:ea typeface="+mn-ea"/>
                        <a:cs typeface="+mn-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50000"/>
                        </a:lnSpc>
                        <a:spcAft>
                          <a:spcPts val="0"/>
                        </a:spcAft>
                      </a:pPr>
                      <a:r>
                        <a:rPr lang="en-US" sz="2800" kern="1200">
                          <a:solidFill>
                            <a:schemeClr val="tx1"/>
                          </a:solidFill>
                          <a:latin typeface="+mn-lt"/>
                          <a:ea typeface="+mn-ea"/>
                          <a:cs typeface="+mn-cs"/>
                        </a:rPr>
                        <a:t>2</a:t>
                      </a:r>
                      <a:endParaRPr lang="zh-CN" altLang="en-US" sz="2800" kern="1200">
                        <a:solidFill>
                          <a:schemeClr val="tx1"/>
                        </a:solidFill>
                        <a:latin typeface="+mn-lt"/>
                        <a:ea typeface="+mn-ea"/>
                        <a:cs typeface="+mn-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50000"/>
                        </a:lnSpc>
                        <a:spcAft>
                          <a:spcPts val="0"/>
                        </a:spcAft>
                      </a:pPr>
                      <a:r>
                        <a:rPr lang="en-US" sz="2800" kern="1200" dirty="0">
                          <a:solidFill>
                            <a:schemeClr val="tx1"/>
                          </a:solidFill>
                          <a:latin typeface="+mn-lt"/>
                          <a:ea typeface="+mn-ea"/>
                          <a:cs typeface="+mn-cs"/>
                        </a:rPr>
                        <a:t>4</a:t>
                      </a:r>
                      <a:endParaRPr lang="zh-CN" altLang="en-US" sz="2800" kern="1200" dirty="0">
                        <a:solidFill>
                          <a:schemeClr val="tx1"/>
                        </a:solidFill>
                        <a:latin typeface="+mn-lt"/>
                        <a:ea typeface="+mn-ea"/>
                        <a:cs typeface="+mn-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50000"/>
                        </a:lnSpc>
                        <a:spcAft>
                          <a:spcPts val="0"/>
                        </a:spcAft>
                      </a:pPr>
                      <a:r>
                        <a:rPr lang="en-US" sz="2800" kern="1200">
                          <a:solidFill>
                            <a:schemeClr val="tx1"/>
                          </a:solidFill>
                          <a:latin typeface="+mn-lt"/>
                          <a:ea typeface="+mn-ea"/>
                          <a:cs typeface="+mn-cs"/>
                        </a:rPr>
                        <a:t>6</a:t>
                      </a:r>
                      <a:endParaRPr lang="zh-CN" altLang="en-US" sz="2800" kern="1200">
                        <a:solidFill>
                          <a:schemeClr val="tx1"/>
                        </a:solidFill>
                        <a:latin typeface="+mn-lt"/>
                        <a:ea typeface="+mn-ea"/>
                        <a:cs typeface="+mn-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50000"/>
                        </a:lnSpc>
                        <a:spcAft>
                          <a:spcPts val="0"/>
                        </a:spcAft>
                      </a:pPr>
                      <a:r>
                        <a:rPr lang="en-US" sz="2800" kern="1200">
                          <a:solidFill>
                            <a:schemeClr val="tx1"/>
                          </a:solidFill>
                          <a:latin typeface="+mn-lt"/>
                          <a:ea typeface="+mn-ea"/>
                          <a:cs typeface="+mn-cs"/>
                        </a:rPr>
                        <a:t>8</a:t>
                      </a:r>
                      <a:endParaRPr lang="zh-CN" altLang="en-US" sz="2800" kern="1200">
                        <a:solidFill>
                          <a:schemeClr val="tx1"/>
                        </a:solidFill>
                        <a:latin typeface="+mn-lt"/>
                        <a:ea typeface="+mn-ea"/>
                        <a:cs typeface="+mn-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50000"/>
                        </a:lnSpc>
                        <a:spcAft>
                          <a:spcPts val="0"/>
                        </a:spcAft>
                      </a:pPr>
                      <a:r>
                        <a:rPr lang="en-US" sz="2800" kern="1200">
                          <a:solidFill>
                            <a:schemeClr val="tx1"/>
                          </a:solidFill>
                          <a:latin typeface="+mn-lt"/>
                          <a:ea typeface="+mn-ea"/>
                          <a:cs typeface="+mn-cs"/>
                        </a:rPr>
                        <a:t>10</a:t>
                      </a:r>
                      <a:endParaRPr lang="zh-CN" altLang="en-US" sz="2800" kern="1200">
                        <a:solidFill>
                          <a:schemeClr val="tx1"/>
                        </a:solidFill>
                        <a:latin typeface="+mn-lt"/>
                        <a:ea typeface="+mn-ea"/>
                        <a:cs typeface="+mn-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50267884"/>
                  </a:ext>
                </a:extLst>
              </a:tr>
              <a:tr h="0">
                <a:tc>
                  <a:txBody>
                    <a:bodyPr/>
                    <a:lstStyle/>
                    <a:p>
                      <a:pPr marL="0" algn="ctr" defTabSz="914400" rtl="0" eaLnBrk="1" latinLnBrk="0" hangingPunct="1">
                        <a:lnSpc>
                          <a:spcPct val="150000"/>
                        </a:lnSpc>
                        <a:spcAft>
                          <a:spcPts val="0"/>
                        </a:spcAft>
                      </a:pPr>
                      <a:r>
                        <a:rPr lang="en-US" sz="2800" kern="1200" dirty="0">
                          <a:solidFill>
                            <a:schemeClr val="tx1"/>
                          </a:solidFill>
                          <a:latin typeface="+mn-lt"/>
                          <a:ea typeface="+mn-ea"/>
                          <a:cs typeface="+mn-cs"/>
                        </a:rPr>
                        <a:t>V(O</a:t>
                      </a:r>
                      <a:r>
                        <a:rPr lang="en-US" sz="2800" kern="1200" baseline="-25000" dirty="0">
                          <a:solidFill>
                            <a:schemeClr val="tx1"/>
                          </a:solidFill>
                          <a:latin typeface="+mn-lt"/>
                          <a:ea typeface="+mn-ea"/>
                          <a:cs typeface="+mn-cs"/>
                        </a:rPr>
                        <a:t>2</a:t>
                      </a:r>
                      <a:r>
                        <a:rPr lang="en-US" sz="2800" kern="1200" dirty="0">
                          <a:solidFill>
                            <a:schemeClr val="tx1"/>
                          </a:solidFill>
                          <a:latin typeface="+mn-lt"/>
                          <a:ea typeface="+mn-ea"/>
                          <a:cs typeface="+mn-cs"/>
                        </a:rPr>
                        <a:t>)/mL</a:t>
                      </a:r>
                      <a:endParaRPr lang="zh-CN" altLang="en-US" sz="2800" kern="1200" dirty="0">
                        <a:solidFill>
                          <a:schemeClr val="tx1"/>
                        </a:solidFill>
                        <a:latin typeface="+mn-lt"/>
                        <a:ea typeface="+mn-ea"/>
                        <a:cs typeface="+mn-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50000"/>
                        </a:lnSpc>
                        <a:spcAft>
                          <a:spcPts val="0"/>
                        </a:spcAft>
                      </a:pPr>
                      <a:r>
                        <a:rPr lang="en-US" sz="2800" kern="1200">
                          <a:solidFill>
                            <a:schemeClr val="tx1"/>
                          </a:solidFill>
                          <a:latin typeface="+mn-lt"/>
                          <a:ea typeface="+mn-ea"/>
                          <a:cs typeface="+mn-cs"/>
                        </a:rPr>
                        <a:t>0.0</a:t>
                      </a:r>
                      <a:endParaRPr lang="zh-CN" altLang="en-US" sz="2800" kern="1200">
                        <a:solidFill>
                          <a:schemeClr val="tx1"/>
                        </a:solidFill>
                        <a:latin typeface="+mn-lt"/>
                        <a:ea typeface="+mn-ea"/>
                        <a:cs typeface="+mn-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50000"/>
                        </a:lnSpc>
                        <a:spcAft>
                          <a:spcPts val="0"/>
                        </a:spcAft>
                      </a:pPr>
                      <a:r>
                        <a:rPr lang="en-US" sz="2800" kern="1200">
                          <a:solidFill>
                            <a:schemeClr val="tx1"/>
                          </a:solidFill>
                          <a:latin typeface="+mn-lt"/>
                          <a:ea typeface="+mn-ea"/>
                          <a:cs typeface="+mn-cs"/>
                        </a:rPr>
                        <a:t>9.9</a:t>
                      </a:r>
                      <a:endParaRPr lang="zh-CN" altLang="en-US" sz="2800" kern="1200">
                        <a:solidFill>
                          <a:schemeClr val="tx1"/>
                        </a:solidFill>
                        <a:latin typeface="+mn-lt"/>
                        <a:ea typeface="+mn-ea"/>
                        <a:cs typeface="+mn-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50000"/>
                        </a:lnSpc>
                        <a:spcAft>
                          <a:spcPts val="0"/>
                        </a:spcAft>
                      </a:pPr>
                      <a:r>
                        <a:rPr lang="en-US" sz="2800" kern="1200">
                          <a:solidFill>
                            <a:schemeClr val="tx1"/>
                          </a:solidFill>
                          <a:latin typeface="+mn-lt"/>
                          <a:ea typeface="+mn-ea"/>
                          <a:cs typeface="+mn-cs"/>
                        </a:rPr>
                        <a:t>17.2</a:t>
                      </a:r>
                      <a:endParaRPr lang="zh-CN" altLang="en-US" sz="2800" kern="1200">
                        <a:solidFill>
                          <a:schemeClr val="tx1"/>
                        </a:solidFill>
                        <a:latin typeface="+mn-lt"/>
                        <a:ea typeface="+mn-ea"/>
                        <a:cs typeface="+mn-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50000"/>
                        </a:lnSpc>
                        <a:spcAft>
                          <a:spcPts val="0"/>
                        </a:spcAft>
                      </a:pPr>
                      <a:r>
                        <a:rPr lang="en-US" sz="2800" kern="1200">
                          <a:solidFill>
                            <a:schemeClr val="tx1"/>
                          </a:solidFill>
                          <a:latin typeface="+mn-lt"/>
                          <a:ea typeface="+mn-ea"/>
                          <a:cs typeface="+mn-cs"/>
                        </a:rPr>
                        <a:t>22.4</a:t>
                      </a:r>
                      <a:endParaRPr lang="zh-CN" altLang="en-US" sz="2800" kern="1200">
                        <a:solidFill>
                          <a:schemeClr val="tx1"/>
                        </a:solidFill>
                        <a:latin typeface="+mn-lt"/>
                        <a:ea typeface="+mn-ea"/>
                        <a:cs typeface="+mn-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50000"/>
                        </a:lnSpc>
                        <a:spcAft>
                          <a:spcPts val="0"/>
                        </a:spcAft>
                      </a:pPr>
                      <a:r>
                        <a:rPr lang="en-US" sz="2800" kern="1200" dirty="0">
                          <a:solidFill>
                            <a:schemeClr val="tx1"/>
                          </a:solidFill>
                          <a:latin typeface="+mn-lt"/>
                          <a:ea typeface="+mn-ea"/>
                          <a:cs typeface="+mn-cs"/>
                        </a:rPr>
                        <a:t>26.5</a:t>
                      </a:r>
                      <a:endParaRPr lang="zh-CN" altLang="en-US" sz="2800" kern="1200" dirty="0">
                        <a:solidFill>
                          <a:schemeClr val="tx1"/>
                        </a:solidFill>
                        <a:latin typeface="+mn-lt"/>
                        <a:ea typeface="+mn-ea"/>
                        <a:cs typeface="+mn-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50000"/>
                        </a:lnSpc>
                        <a:spcAft>
                          <a:spcPts val="0"/>
                        </a:spcAft>
                      </a:pPr>
                      <a:r>
                        <a:rPr lang="en-US" sz="2800" kern="1200" dirty="0">
                          <a:solidFill>
                            <a:schemeClr val="tx1"/>
                          </a:solidFill>
                          <a:latin typeface="+mn-lt"/>
                          <a:ea typeface="+mn-ea"/>
                          <a:cs typeface="+mn-cs"/>
                        </a:rPr>
                        <a:t>29.9</a:t>
                      </a:r>
                      <a:endParaRPr lang="zh-CN" altLang="en-US" sz="2800" kern="1200" dirty="0">
                        <a:solidFill>
                          <a:schemeClr val="tx1"/>
                        </a:solidFill>
                        <a:latin typeface="+mn-lt"/>
                        <a:ea typeface="+mn-ea"/>
                        <a:cs typeface="+mn-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900988448"/>
                  </a:ext>
                </a:extLst>
              </a:tr>
            </a:tbl>
          </a:graphicData>
        </a:graphic>
      </p:graphicFrame>
      <p:sp>
        <p:nvSpPr>
          <p:cNvPr id="20" name="矩形 19">
            <a:extLst>
              <a:ext uri="{FF2B5EF4-FFF2-40B4-BE49-F238E27FC236}">
                <a16:creationId xmlns="" xmlns:a16="http://schemas.microsoft.com/office/drawing/2014/main" id="{51B1BE0B-1469-4653-9D58-742D619EF6DB}"/>
              </a:ext>
            </a:extLst>
          </p:cNvPr>
          <p:cNvSpPr/>
          <p:nvPr/>
        </p:nvSpPr>
        <p:spPr>
          <a:xfrm>
            <a:off x="329293" y="3390900"/>
            <a:ext cx="11176907" cy="3323987"/>
          </a:xfrm>
          <a:prstGeom prst="rect">
            <a:avLst/>
          </a:prstGeom>
        </p:spPr>
        <p:txBody>
          <a:bodyPr wrap="square">
            <a:spAutoFit/>
          </a:bodyPr>
          <a:lstStyle/>
          <a:p>
            <a:pPr>
              <a:lnSpc>
                <a:spcPct val="150000"/>
              </a:lnSpc>
            </a:pPr>
            <a:r>
              <a:rPr lang="zh-CN" altLang="zh-CN" sz="2800" dirty="0"/>
              <a:t>下列叙述不正确的是</a:t>
            </a:r>
            <a:r>
              <a:rPr lang="en-US" altLang="zh-CN" sz="2800" dirty="0"/>
              <a:t>(</a:t>
            </a:r>
            <a:r>
              <a:rPr lang="zh-CN" altLang="zh-CN" sz="2800" dirty="0"/>
              <a:t>溶液体积变化忽略不计</a:t>
            </a:r>
            <a:r>
              <a:rPr lang="en-US" altLang="zh-CN" sz="2800" dirty="0"/>
              <a:t>)</a:t>
            </a:r>
            <a:endParaRPr lang="zh-CN" altLang="zh-CN" sz="2800" dirty="0"/>
          </a:p>
          <a:p>
            <a:pPr>
              <a:lnSpc>
                <a:spcPct val="150000"/>
              </a:lnSpc>
            </a:pPr>
            <a:r>
              <a:rPr lang="en-US" altLang="zh-CN" sz="2800" dirty="0"/>
              <a:t>A.0~6 min</a:t>
            </a:r>
            <a:r>
              <a:rPr lang="zh-CN" altLang="zh-CN" sz="2800" dirty="0"/>
              <a:t>的平均反应速率</a:t>
            </a:r>
            <a:r>
              <a:rPr lang="en-US" altLang="zh-CN" sz="2800" dirty="0"/>
              <a:t>:</a:t>
            </a:r>
            <a:r>
              <a:rPr lang="en-US" altLang="zh-CN" sz="2800" i="1" dirty="0"/>
              <a:t>v</a:t>
            </a:r>
            <a:r>
              <a:rPr lang="en-US" altLang="zh-CN" sz="2800" dirty="0"/>
              <a:t>(H</a:t>
            </a:r>
            <a:r>
              <a:rPr lang="en-US" altLang="zh-CN" sz="2800" baseline="-25000" dirty="0"/>
              <a:t>2</a:t>
            </a:r>
            <a:r>
              <a:rPr lang="en-US" altLang="zh-CN" sz="2800" dirty="0"/>
              <a:t>O</a:t>
            </a:r>
            <a:r>
              <a:rPr lang="en-US" altLang="zh-CN" sz="2800" baseline="-25000" dirty="0"/>
              <a:t>2</a:t>
            </a:r>
            <a:r>
              <a:rPr lang="en-US" altLang="zh-CN" sz="2800" dirty="0"/>
              <a:t>)≈3.3×10</a:t>
            </a:r>
            <a:r>
              <a:rPr lang="en-US" altLang="zh-CN" sz="2800" baseline="30000" dirty="0"/>
              <a:t>-2</a:t>
            </a:r>
            <a:r>
              <a:rPr lang="en-US" altLang="zh-CN" sz="2800" dirty="0"/>
              <a:t> </a:t>
            </a:r>
            <a:r>
              <a:rPr lang="en-US" altLang="zh-CN" sz="2800" dirty="0" err="1"/>
              <a:t>mol</a:t>
            </a:r>
            <a:r>
              <a:rPr lang="en-US" altLang="zh-CN" sz="2800" dirty="0"/>
              <a:t>/(</a:t>
            </a:r>
            <a:r>
              <a:rPr lang="en-US" altLang="zh-CN" sz="2800" dirty="0" err="1"/>
              <a:t>L·min</a:t>
            </a:r>
            <a:r>
              <a:rPr lang="en-US" altLang="zh-CN" sz="2800" dirty="0"/>
              <a:t>)</a:t>
            </a:r>
            <a:endParaRPr lang="zh-CN" altLang="zh-CN" sz="2800" dirty="0"/>
          </a:p>
          <a:p>
            <a:pPr>
              <a:lnSpc>
                <a:spcPct val="150000"/>
              </a:lnSpc>
            </a:pPr>
            <a:r>
              <a:rPr lang="en-US" altLang="zh-CN" sz="2800" dirty="0"/>
              <a:t>B.6~10 min</a:t>
            </a:r>
            <a:r>
              <a:rPr lang="zh-CN" altLang="zh-CN" sz="2800" dirty="0"/>
              <a:t>的平均反应速率</a:t>
            </a:r>
            <a:r>
              <a:rPr lang="en-US" altLang="zh-CN" sz="2800" dirty="0"/>
              <a:t>:</a:t>
            </a:r>
            <a:r>
              <a:rPr lang="en-US" altLang="zh-CN" sz="2800" i="1" dirty="0"/>
              <a:t>v</a:t>
            </a:r>
            <a:r>
              <a:rPr lang="en-US" altLang="zh-CN" sz="2800" dirty="0"/>
              <a:t>(H</a:t>
            </a:r>
            <a:r>
              <a:rPr lang="en-US" altLang="zh-CN" sz="2800" baseline="-25000" dirty="0"/>
              <a:t>2</a:t>
            </a:r>
            <a:r>
              <a:rPr lang="en-US" altLang="zh-CN" sz="2800" dirty="0"/>
              <a:t>O</a:t>
            </a:r>
            <a:r>
              <a:rPr lang="en-US" altLang="zh-CN" sz="2800" baseline="-25000" dirty="0"/>
              <a:t>2</a:t>
            </a:r>
            <a:r>
              <a:rPr lang="en-US" altLang="zh-CN" sz="2800" dirty="0"/>
              <a:t>)&lt;3.3×10</a:t>
            </a:r>
            <a:r>
              <a:rPr lang="en-US" altLang="zh-CN" sz="2800" baseline="30000" dirty="0"/>
              <a:t>-2</a:t>
            </a:r>
            <a:r>
              <a:rPr lang="en-US" altLang="zh-CN" sz="2800" dirty="0"/>
              <a:t> </a:t>
            </a:r>
            <a:r>
              <a:rPr lang="en-US" altLang="zh-CN" sz="2800" dirty="0" err="1"/>
              <a:t>mol</a:t>
            </a:r>
            <a:r>
              <a:rPr lang="en-US" altLang="zh-CN" sz="2800" dirty="0"/>
              <a:t>/(</a:t>
            </a:r>
            <a:r>
              <a:rPr lang="en-US" altLang="zh-CN" sz="2800" dirty="0" err="1"/>
              <a:t>L·min</a:t>
            </a:r>
            <a:r>
              <a:rPr lang="en-US" altLang="zh-CN" sz="2800" dirty="0"/>
              <a:t>)</a:t>
            </a:r>
            <a:endParaRPr lang="zh-CN" altLang="zh-CN" sz="2800" dirty="0"/>
          </a:p>
          <a:p>
            <a:pPr>
              <a:lnSpc>
                <a:spcPct val="150000"/>
              </a:lnSpc>
            </a:pPr>
            <a:r>
              <a:rPr lang="en-US" altLang="zh-CN" sz="2800" dirty="0"/>
              <a:t>C.</a:t>
            </a:r>
            <a:r>
              <a:rPr lang="zh-CN" altLang="zh-CN" sz="2800" dirty="0"/>
              <a:t>反应至</a:t>
            </a:r>
            <a:r>
              <a:rPr lang="en-US" altLang="zh-CN" sz="2800" dirty="0"/>
              <a:t>6 min</a:t>
            </a:r>
            <a:r>
              <a:rPr lang="zh-CN" altLang="zh-CN" sz="2800" dirty="0"/>
              <a:t>时</a:t>
            </a:r>
            <a:r>
              <a:rPr lang="en-US" altLang="zh-CN" sz="2800" dirty="0"/>
              <a:t>,</a:t>
            </a:r>
            <a:r>
              <a:rPr lang="en-US" altLang="zh-CN" sz="2800" i="1" dirty="0"/>
              <a:t>c</a:t>
            </a:r>
            <a:r>
              <a:rPr lang="en-US" altLang="zh-CN" sz="2800" dirty="0"/>
              <a:t>(H</a:t>
            </a:r>
            <a:r>
              <a:rPr lang="en-US" altLang="zh-CN" sz="2800" baseline="-25000" dirty="0"/>
              <a:t>2</a:t>
            </a:r>
            <a:r>
              <a:rPr lang="en-US" altLang="zh-CN" sz="2800" dirty="0"/>
              <a:t>O</a:t>
            </a:r>
            <a:r>
              <a:rPr lang="en-US" altLang="zh-CN" sz="2800" baseline="-25000" dirty="0"/>
              <a:t>2</a:t>
            </a:r>
            <a:r>
              <a:rPr lang="en-US" altLang="zh-CN" sz="2800" dirty="0"/>
              <a:t>)=0.30 </a:t>
            </a:r>
            <a:r>
              <a:rPr lang="en-US" altLang="zh-CN" sz="2800" dirty="0" err="1"/>
              <a:t>mol</a:t>
            </a:r>
            <a:r>
              <a:rPr lang="en-US" altLang="zh-CN" sz="2800" dirty="0"/>
              <a:t>/L</a:t>
            </a:r>
            <a:endParaRPr lang="zh-CN" altLang="zh-CN" sz="2800" dirty="0"/>
          </a:p>
          <a:p>
            <a:pPr>
              <a:lnSpc>
                <a:spcPct val="150000"/>
              </a:lnSpc>
            </a:pPr>
            <a:r>
              <a:rPr lang="en-US" altLang="zh-CN" sz="2800" dirty="0"/>
              <a:t>D.</a:t>
            </a:r>
            <a:r>
              <a:rPr lang="zh-CN" altLang="zh-CN" sz="2800" dirty="0"/>
              <a:t>反应至</a:t>
            </a:r>
            <a:r>
              <a:rPr lang="en-US" altLang="zh-CN" sz="2800" dirty="0"/>
              <a:t>6 min</a:t>
            </a:r>
            <a:r>
              <a:rPr lang="zh-CN" altLang="zh-CN" sz="2800" dirty="0"/>
              <a:t>时</a:t>
            </a:r>
            <a:r>
              <a:rPr lang="en-US" altLang="zh-CN" sz="2800" dirty="0"/>
              <a:t>,H</a:t>
            </a:r>
            <a:r>
              <a:rPr lang="en-US" altLang="zh-CN" sz="2800" baseline="-25000" dirty="0"/>
              <a:t>2</a:t>
            </a:r>
            <a:r>
              <a:rPr lang="en-US" altLang="zh-CN" sz="2800" dirty="0"/>
              <a:t>O</a:t>
            </a:r>
            <a:r>
              <a:rPr lang="en-US" altLang="zh-CN" sz="2800" baseline="-25000" dirty="0"/>
              <a:t>2</a:t>
            </a:r>
            <a:r>
              <a:rPr lang="zh-CN" altLang="zh-CN" sz="2800" dirty="0"/>
              <a:t>分解了</a:t>
            </a:r>
            <a:r>
              <a:rPr lang="en-US" altLang="zh-CN" sz="2800" dirty="0"/>
              <a:t>50%</a:t>
            </a:r>
            <a:endParaRPr lang="zh-CN" altLang="zh-CN" sz="2800" dirty="0"/>
          </a:p>
        </p:txBody>
      </p:sp>
      <p:sp>
        <p:nvSpPr>
          <p:cNvPr id="21" name="矩形 20">
            <a:extLst>
              <a:ext uri="{FF2B5EF4-FFF2-40B4-BE49-F238E27FC236}">
                <a16:creationId xmlns="" xmlns:a16="http://schemas.microsoft.com/office/drawing/2014/main" id="{7E52D6AF-DBA5-4510-B9C7-2FB5B42E61F7}"/>
              </a:ext>
            </a:extLst>
          </p:cNvPr>
          <p:cNvSpPr/>
          <p:nvPr/>
        </p:nvSpPr>
        <p:spPr>
          <a:xfrm>
            <a:off x="8214360" y="0"/>
            <a:ext cx="299859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专题十六　化学反应速率与化学平衡</a:t>
            </a:r>
          </a:p>
        </p:txBody>
      </p:sp>
    </p:spTree>
    <p:extLst>
      <p:ext uri="{BB962C8B-B14F-4D97-AF65-F5344CB8AC3E}">
        <p14:creationId xmlns:p14="http://schemas.microsoft.com/office/powerpoint/2010/main" val="31662807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hlinkClick r:id="rId2" action="ppaction://hlinksldjump"/>
          </p:cNvPr>
          <p:cNvSpPr/>
          <p:nvPr/>
        </p:nvSpPr>
        <p:spPr>
          <a:xfrm>
            <a:off x="1081338" y="1513398"/>
            <a:ext cx="10065636" cy="4334951"/>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pPr>
              <a:lnSpc>
                <a:spcPct val="150000"/>
              </a:lnSpc>
            </a:pP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方法</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1  </a:t>
            </a: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化学反应速率的计算与大小比较</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方法</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2  </a:t>
            </a: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影响化学反应速率的因素</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方法</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3  </a:t>
            </a: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化学平衡状态的判断</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方法</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4  </a:t>
            </a: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化学平衡的移动</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方法</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5  </a:t>
            </a: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平衡转化率的判断</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方法</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6“</a:t>
            </a: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三段式</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法解答有关化学平衡常数的计算</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方法</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7  </a:t>
            </a: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等效平衡</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微课</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12  </a:t>
            </a: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化学平衡图像题的解题方法</a:t>
            </a:r>
          </a:p>
        </p:txBody>
      </p:sp>
      <p:sp>
        <p:nvSpPr>
          <p:cNvPr id="4" name="矩形 3">
            <a:hlinkClick r:id="" action="ppaction://noaction"/>
          </p:cNvPr>
          <p:cNvSpPr/>
          <p:nvPr/>
        </p:nvSpPr>
        <p:spPr>
          <a:xfrm>
            <a:off x="1081338" y="550288"/>
            <a:ext cx="10087407" cy="538284"/>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r>
              <a:rPr lang="en-US" altLang="zh-CN" sz="2800" b="1" dirty="0">
                <a:solidFill>
                  <a:srgbClr val="DA251C"/>
                </a:solidFill>
                <a:latin typeface="Calibri" panose="020F0502020204030204" pitchFamily="34" charset="0"/>
                <a:ea typeface="微软雅黑" panose="020B0503020204020204" pitchFamily="34" charset="-122"/>
              </a:rPr>
              <a:t>B.</a:t>
            </a:r>
            <a:r>
              <a:rPr lang="zh-CN" altLang="en-US" sz="2800" b="1" dirty="0">
                <a:solidFill>
                  <a:srgbClr val="DA251C"/>
                </a:solidFill>
                <a:latin typeface="Calibri" panose="020F0502020204030204" pitchFamily="34" charset="0"/>
                <a:ea typeface="微软雅黑" panose="020B0503020204020204" pitchFamily="34" charset="-122"/>
              </a:rPr>
              <a:t>方法帮</a:t>
            </a:r>
            <a:r>
              <a:rPr lang="en-US" altLang="zh-CN" sz="2800" b="1" dirty="0">
                <a:solidFill>
                  <a:srgbClr val="DA251C"/>
                </a:solidFill>
                <a:latin typeface="+mn-ea"/>
              </a:rPr>
              <a:t>·</a:t>
            </a:r>
            <a:r>
              <a:rPr lang="zh-CN" altLang="en-US" sz="2800" b="1" dirty="0">
                <a:solidFill>
                  <a:srgbClr val="DA251C"/>
                </a:solidFill>
                <a:latin typeface="Calibri" panose="020F0502020204030204" pitchFamily="34" charset="0"/>
                <a:ea typeface="微软雅黑" panose="020B0503020204020204" pitchFamily="34" charset="-122"/>
              </a:rPr>
              <a:t>素养大提升</a:t>
            </a:r>
          </a:p>
        </p:txBody>
      </p:sp>
    </p:spTree>
    <p:extLst>
      <p:ext uri="{BB962C8B-B14F-4D97-AF65-F5344CB8AC3E}">
        <p14:creationId xmlns:p14="http://schemas.microsoft.com/office/powerpoint/2010/main" val="3213010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矩形 13">
            <a:extLst>
              <a:ext uri="{FF2B5EF4-FFF2-40B4-BE49-F238E27FC236}">
                <a16:creationId xmlns="" xmlns:a16="http://schemas.microsoft.com/office/drawing/2014/main" id="{E6887BEB-6A6D-41A9-8ECC-AF3CEFAE4603}"/>
              </a:ext>
            </a:extLst>
          </p:cNvPr>
          <p:cNvSpPr/>
          <p:nvPr/>
        </p:nvSpPr>
        <p:spPr>
          <a:xfrm>
            <a:off x="234043" y="254679"/>
            <a:ext cx="11682186" cy="662233"/>
          </a:xfrm>
          <a:prstGeom prst="rect">
            <a:avLst/>
          </a:prstGeom>
        </p:spPr>
        <p:txBody>
          <a:bodyPr wrap="square">
            <a:spAutoFit/>
          </a:bodyPr>
          <a:lstStyle/>
          <a:p>
            <a:pPr>
              <a:lnSpc>
                <a:spcPct val="150000"/>
              </a:lnSpc>
            </a:pPr>
            <a:r>
              <a:rPr lang="zh-CN" altLang="en-US"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思维导引</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p>
        </p:txBody>
      </p:sp>
      <mc:AlternateContent xmlns:mc="http://schemas.openxmlformats.org/markup-compatibility/2006" xmlns:a14="http://schemas.microsoft.com/office/drawing/2010/main">
        <mc:Choice Requires="a14">
          <p:sp>
            <p:nvSpPr>
              <p:cNvPr id="13" name="矩形 12">
                <a:extLst>
                  <a:ext uri="{FF2B5EF4-FFF2-40B4-BE49-F238E27FC236}">
                    <a16:creationId xmlns="" xmlns:a16="http://schemas.microsoft.com/office/drawing/2014/main" id="{60710EB8-3B61-4B71-B26A-395E4C6165F7}"/>
                  </a:ext>
                </a:extLst>
              </p:cNvPr>
              <p:cNvSpPr/>
              <p:nvPr/>
            </p:nvSpPr>
            <p:spPr>
              <a:xfrm>
                <a:off x="234043" y="1130979"/>
                <a:ext cx="11682186" cy="3534750"/>
              </a:xfrm>
              <a:prstGeom prst="rect">
                <a:avLst/>
              </a:prstGeom>
            </p:spPr>
            <p:txBody>
              <a:bodyPr wrap="square">
                <a:spAutoFit/>
              </a:bodyPr>
              <a:lstStyle/>
              <a:p>
                <a:pPr>
                  <a:lnSpc>
                    <a:spcPct val="150000"/>
                  </a:lnSpc>
                </a:pPr>
                <a:r>
                  <a:rPr lang="zh-CN" altLang="zh-CN" sz="2800" dirty="0"/>
                  <a:t>表格中数据是连续反应过程中不同时刻所测得的生成</a:t>
                </a:r>
                <a:r>
                  <a:rPr lang="en-US" altLang="zh-CN" sz="2800" dirty="0"/>
                  <a:t>O</a:t>
                </a:r>
                <a:r>
                  <a:rPr lang="en-US" altLang="zh-CN" sz="2800" baseline="-25000" dirty="0"/>
                  <a:t>2</a:t>
                </a:r>
                <a:r>
                  <a:rPr lang="zh-CN" altLang="zh-CN" sz="2800" dirty="0"/>
                  <a:t>的体积</a:t>
                </a:r>
                <a:r>
                  <a:rPr lang="en-US" altLang="zh-CN" sz="2800" dirty="0"/>
                  <a:t>,</a:t>
                </a:r>
                <a:r>
                  <a:rPr lang="zh-CN" altLang="zh-CN" sz="2800" dirty="0"/>
                  <a:t>因此计算某段时间内的平均反应速率必须紧扣公式</a:t>
                </a:r>
                <a:r>
                  <a:rPr lang="en-US" altLang="zh-CN" sz="2800" i="1" dirty="0"/>
                  <a:t>v</a:t>
                </a:r>
                <a:r>
                  <a:rPr lang="en-US" altLang="zh-CN" sz="2800" dirty="0"/>
                  <a:t>=</a:t>
                </a:r>
                <a14:m>
                  <m:oMath xmlns:m="http://schemas.openxmlformats.org/officeDocument/2006/math">
                    <m:f>
                      <m:fPr>
                        <m:ctrlPr>
                          <a:rPr lang="zh-CN" altLang="zh-CN" sz="2800" i="1">
                            <a:latin typeface="Cambria Math" panose="02040503050406030204" pitchFamily="18" charset="0"/>
                          </a:rPr>
                        </m:ctrlPr>
                      </m:fPr>
                      <m:num>
                        <m:r>
                          <m:rPr>
                            <m:sty m:val="p"/>
                          </m:rPr>
                          <a:rPr lang="en-US" altLang="zh-CN" sz="2800">
                            <a:latin typeface="Cambria Math" panose="02040503050406030204" pitchFamily="18" charset="0"/>
                          </a:rPr>
                          <m:t>Δ</m:t>
                        </m:r>
                        <m:r>
                          <a:rPr lang="en-US" altLang="zh-CN" sz="2800" i="1">
                            <a:latin typeface="Cambria Math" panose="02040503050406030204" pitchFamily="18" charset="0"/>
                          </a:rPr>
                          <m:t>𝑐</m:t>
                        </m:r>
                      </m:num>
                      <m:den>
                        <m:r>
                          <m:rPr>
                            <m:sty m:val="p"/>
                          </m:rPr>
                          <a:rPr lang="en-US" altLang="zh-CN" sz="2800">
                            <a:latin typeface="Cambria Math" panose="02040503050406030204" pitchFamily="18" charset="0"/>
                          </a:rPr>
                          <m:t>Δ</m:t>
                        </m:r>
                        <m:r>
                          <a:rPr lang="en-US" altLang="zh-CN" sz="2800" i="1">
                            <a:latin typeface="Cambria Math" panose="02040503050406030204" pitchFamily="18" charset="0"/>
                          </a:rPr>
                          <m:t>𝑡</m:t>
                        </m:r>
                      </m:den>
                    </m:f>
                  </m:oMath>
                </a14:m>
                <a:r>
                  <a:rPr lang="en-US" altLang="zh-CN" sz="2800" dirty="0"/>
                  <a:t>,</a:t>
                </a:r>
                <a:r>
                  <a:rPr lang="zh-CN" altLang="zh-CN" sz="2800" dirty="0"/>
                  <a:t>用一段时间结束时生成</a:t>
                </a:r>
                <a:r>
                  <a:rPr lang="en-US" altLang="zh-CN" sz="2800" dirty="0"/>
                  <a:t>O</a:t>
                </a:r>
                <a:r>
                  <a:rPr lang="en-US" altLang="zh-CN" sz="2800" baseline="-25000" dirty="0"/>
                  <a:t>2</a:t>
                </a:r>
                <a:r>
                  <a:rPr lang="zh-CN" altLang="zh-CN" sz="2800" dirty="0"/>
                  <a:t>的体积减去该段时间开始时</a:t>
                </a:r>
                <a:r>
                  <a:rPr lang="en-US" altLang="zh-CN" sz="2800" dirty="0"/>
                  <a:t>O</a:t>
                </a:r>
                <a:r>
                  <a:rPr lang="en-US" altLang="zh-CN" sz="2800" baseline="-25000" dirty="0"/>
                  <a:t>2</a:t>
                </a:r>
                <a:r>
                  <a:rPr lang="zh-CN" altLang="zh-CN" sz="2800" dirty="0"/>
                  <a:t>的体积算出</a:t>
                </a:r>
                <a:r>
                  <a:rPr lang="en-US" altLang="zh-CN" sz="2800" dirty="0"/>
                  <a:t>Δ</a:t>
                </a:r>
                <a:r>
                  <a:rPr lang="en-US" altLang="zh-CN" sz="2800" i="1" dirty="0"/>
                  <a:t>V</a:t>
                </a:r>
                <a:r>
                  <a:rPr lang="en-US" altLang="zh-CN" sz="2800" dirty="0"/>
                  <a:t>(O</a:t>
                </a:r>
                <a:r>
                  <a:rPr lang="en-US" altLang="zh-CN" sz="2800" baseline="-25000" dirty="0"/>
                  <a:t>2</a:t>
                </a:r>
                <a:r>
                  <a:rPr lang="en-US" altLang="zh-CN" sz="2800" dirty="0"/>
                  <a:t>),</a:t>
                </a:r>
                <a:r>
                  <a:rPr lang="zh-CN" altLang="zh-CN" sz="2800" dirty="0"/>
                  <a:t>进而算出</a:t>
                </a:r>
                <a:r>
                  <a:rPr lang="en-US" altLang="zh-CN" sz="2800" dirty="0" err="1"/>
                  <a:t>Δ</a:t>
                </a:r>
                <a:r>
                  <a:rPr lang="en-US" altLang="zh-CN" sz="2800" i="1" dirty="0" err="1"/>
                  <a:t>n</a:t>
                </a:r>
                <a:r>
                  <a:rPr lang="en-US" altLang="zh-CN" sz="2800" dirty="0"/>
                  <a:t>(O</a:t>
                </a:r>
                <a:r>
                  <a:rPr lang="en-US" altLang="zh-CN" sz="2800" baseline="-25000" dirty="0"/>
                  <a:t>2</a:t>
                </a:r>
                <a:r>
                  <a:rPr lang="en-US" altLang="zh-CN" sz="2800" dirty="0"/>
                  <a:t>),</a:t>
                </a:r>
                <a:r>
                  <a:rPr lang="zh-CN" altLang="zh-CN" sz="2800" dirty="0"/>
                  <a:t>结合过氧化氢分解反应方程式算出</a:t>
                </a:r>
                <a:r>
                  <a:rPr lang="en-US" altLang="zh-CN" sz="2800" dirty="0" err="1"/>
                  <a:t>Δ</a:t>
                </a:r>
                <a:r>
                  <a:rPr lang="en-US" altLang="zh-CN" sz="2800" i="1" dirty="0" err="1"/>
                  <a:t>c</a:t>
                </a:r>
                <a:r>
                  <a:rPr lang="en-US" altLang="zh-CN" sz="2800" dirty="0"/>
                  <a:t>(H</a:t>
                </a:r>
                <a:r>
                  <a:rPr lang="en-US" altLang="zh-CN" sz="2800" baseline="-25000" dirty="0"/>
                  <a:t>2</a:t>
                </a:r>
                <a:r>
                  <a:rPr lang="en-US" altLang="zh-CN" sz="2800" dirty="0"/>
                  <a:t>O</a:t>
                </a:r>
                <a:r>
                  <a:rPr lang="en-US" altLang="zh-CN" sz="2800" baseline="-25000" dirty="0"/>
                  <a:t>2</a:t>
                </a:r>
                <a:r>
                  <a:rPr lang="en-US" altLang="zh-CN" sz="2800" dirty="0"/>
                  <a:t>),</a:t>
                </a:r>
                <a:r>
                  <a:rPr lang="zh-CN" altLang="zh-CN" sz="2800" dirty="0"/>
                  <a:t>最终计算出该段时间内用</a:t>
                </a:r>
                <a:r>
                  <a:rPr lang="en-US" altLang="zh-CN" sz="2800" dirty="0"/>
                  <a:t>H</a:t>
                </a:r>
                <a:r>
                  <a:rPr lang="en-US" altLang="zh-CN" sz="2800" baseline="-25000" dirty="0"/>
                  <a:t>2</a:t>
                </a:r>
                <a:r>
                  <a:rPr lang="en-US" altLang="zh-CN" sz="2800" dirty="0"/>
                  <a:t>O</a:t>
                </a:r>
                <a:r>
                  <a:rPr lang="en-US" altLang="zh-CN" sz="2800" baseline="-25000" dirty="0"/>
                  <a:t>2</a:t>
                </a:r>
                <a:r>
                  <a:rPr lang="zh-CN" altLang="zh-CN" sz="2800" dirty="0"/>
                  <a:t>表示的平均反应速率。</a:t>
                </a:r>
              </a:p>
            </p:txBody>
          </p:sp>
        </mc:Choice>
        <mc:Fallback xmlns="">
          <p:sp>
            <p:nvSpPr>
              <p:cNvPr id="13" name="矩形 12">
                <a:extLst>
                  <a:ext uri="{FF2B5EF4-FFF2-40B4-BE49-F238E27FC236}">
                    <a16:creationId xmlns:a16="http://schemas.microsoft.com/office/drawing/2014/main" id="{60710EB8-3B61-4B71-B26A-395E4C6165F7}"/>
                  </a:ext>
                </a:extLst>
              </p:cNvPr>
              <p:cNvSpPr>
                <a:spLocks noRot="1" noChangeAspect="1" noMove="1" noResize="1" noEditPoints="1" noAdjustHandles="1" noChangeArrowheads="1" noChangeShapeType="1" noTextEdit="1"/>
              </p:cNvSpPr>
              <p:nvPr/>
            </p:nvSpPr>
            <p:spPr>
              <a:xfrm>
                <a:off x="234043" y="1130979"/>
                <a:ext cx="11682186" cy="3534750"/>
              </a:xfrm>
              <a:prstGeom prst="rect">
                <a:avLst/>
              </a:prstGeom>
              <a:blipFill>
                <a:blip r:embed="rId2"/>
                <a:stretch>
                  <a:fillRect l="-1043" r="-730" b="-3972"/>
                </a:stretch>
              </a:blipFill>
            </p:spPr>
            <p:txBody>
              <a:bodyPr/>
              <a:lstStyle/>
              <a:p>
                <a:r>
                  <a:rPr lang="zh-CN" altLang="en-US">
                    <a:noFill/>
                  </a:rPr>
                  <a:t> </a:t>
                </a:r>
              </a:p>
            </p:txBody>
          </p:sp>
        </mc:Fallback>
      </mc:AlternateContent>
      <p:sp>
        <p:nvSpPr>
          <p:cNvPr id="15" name="矩形 14">
            <a:extLst>
              <a:ext uri="{FF2B5EF4-FFF2-40B4-BE49-F238E27FC236}">
                <a16:creationId xmlns="" xmlns:a16="http://schemas.microsoft.com/office/drawing/2014/main" id="{5E8984A5-C48D-47F0-B321-4D01F32FCF4B}"/>
              </a:ext>
            </a:extLst>
          </p:cNvPr>
          <p:cNvSpPr/>
          <p:nvPr/>
        </p:nvSpPr>
        <p:spPr>
          <a:xfrm>
            <a:off x="8214360" y="0"/>
            <a:ext cx="299859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专题十六　化学反应速率与化学平衡</a:t>
            </a:r>
          </a:p>
        </p:txBody>
      </p:sp>
    </p:spTree>
    <p:extLst>
      <p:ext uri="{BB962C8B-B14F-4D97-AF65-F5344CB8AC3E}">
        <p14:creationId xmlns:p14="http://schemas.microsoft.com/office/powerpoint/2010/main" val="4959866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矩形 13">
            <a:extLst>
              <a:ext uri="{FF2B5EF4-FFF2-40B4-BE49-F238E27FC236}">
                <a16:creationId xmlns="" xmlns:a16="http://schemas.microsoft.com/office/drawing/2014/main" id="{E6887BEB-6A6D-41A9-8ECC-AF3CEFAE4603}"/>
              </a:ext>
            </a:extLst>
          </p:cNvPr>
          <p:cNvSpPr/>
          <p:nvPr/>
        </p:nvSpPr>
        <p:spPr>
          <a:xfrm>
            <a:off x="234043" y="254679"/>
            <a:ext cx="11682186" cy="3892861"/>
          </a:xfrm>
          <a:prstGeom prst="rect">
            <a:avLst/>
          </a:prstGeom>
        </p:spPr>
        <p:txBody>
          <a:bodyPr wrap="square">
            <a:spAutoFit/>
          </a:bodyPr>
          <a:lstStyle/>
          <a:p>
            <a:pPr>
              <a:lnSpc>
                <a:spcPct val="150000"/>
              </a:lnSpc>
            </a:pPr>
            <a:r>
              <a:rPr lang="zh-CN" altLang="zh-CN"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800" dirty="0"/>
              <a:t>根据题目信息可知</a:t>
            </a:r>
            <a:r>
              <a:rPr lang="en-US" altLang="zh-CN" sz="2800" dirty="0"/>
              <a:t>,0~6 min</a:t>
            </a:r>
            <a:r>
              <a:rPr lang="zh-CN" altLang="zh-CN" sz="2800" dirty="0"/>
              <a:t>内生成</a:t>
            </a:r>
            <a:r>
              <a:rPr lang="en-US" altLang="zh-CN" sz="2800" dirty="0"/>
              <a:t>22.4 mL(</a:t>
            </a:r>
            <a:r>
              <a:rPr lang="zh-CN" altLang="zh-CN" sz="2800" dirty="0"/>
              <a:t>标准状况</a:t>
            </a:r>
            <a:r>
              <a:rPr lang="en-US" altLang="zh-CN" sz="2800" dirty="0"/>
              <a:t>)</a:t>
            </a:r>
            <a:r>
              <a:rPr lang="zh-CN" altLang="zh-CN" sz="2800" dirty="0"/>
              <a:t>氧气</a:t>
            </a:r>
            <a:r>
              <a:rPr lang="en-US" altLang="zh-CN" sz="2800" dirty="0"/>
              <a:t>,</a:t>
            </a:r>
            <a:r>
              <a:rPr lang="zh-CN" altLang="zh-CN" sz="2800" dirty="0"/>
              <a:t>消耗</a:t>
            </a:r>
            <a:r>
              <a:rPr lang="en-US" altLang="zh-CN" sz="2800" dirty="0"/>
              <a:t>0.002 </a:t>
            </a:r>
            <a:r>
              <a:rPr lang="en-US" altLang="zh-CN" sz="2800" dirty="0" err="1"/>
              <a:t>mol</a:t>
            </a:r>
            <a:r>
              <a:rPr lang="en-US" altLang="zh-CN" sz="2800" dirty="0"/>
              <a:t> H</a:t>
            </a:r>
            <a:r>
              <a:rPr lang="en-US" altLang="zh-CN" sz="2800" baseline="-25000" dirty="0"/>
              <a:t>2</a:t>
            </a:r>
            <a:r>
              <a:rPr lang="en-US" altLang="zh-CN" sz="2800" dirty="0"/>
              <a:t>O</a:t>
            </a:r>
            <a:r>
              <a:rPr lang="en-US" altLang="zh-CN" sz="2800" baseline="-25000" dirty="0"/>
              <a:t>2</a:t>
            </a:r>
            <a:r>
              <a:rPr lang="en-US" altLang="zh-CN" sz="2800" dirty="0"/>
              <a:t>,</a:t>
            </a:r>
            <a:r>
              <a:rPr lang="zh-CN" altLang="zh-CN" sz="2800" dirty="0"/>
              <a:t>则</a:t>
            </a:r>
            <a:r>
              <a:rPr lang="en-US" altLang="zh-CN" sz="2800" i="1" dirty="0"/>
              <a:t>v</a:t>
            </a:r>
            <a:r>
              <a:rPr lang="en-US" altLang="zh-CN" sz="2800" dirty="0"/>
              <a:t>(H</a:t>
            </a:r>
            <a:r>
              <a:rPr lang="en-US" altLang="zh-CN" sz="2800" baseline="-25000" dirty="0"/>
              <a:t>2</a:t>
            </a:r>
            <a:r>
              <a:rPr lang="en-US" altLang="zh-CN" sz="2800" dirty="0"/>
              <a:t>O</a:t>
            </a:r>
            <a:r>
              <a:rPr lang="en-US" altLang="zh-CN" sz="2800" baseline="-25000" dirty="0"/>
              <a:t>2</a:t>
            </a:r>
            <a:r>
              <a:rPr lang="en-US" altLang="zh-CN" sz="2800" dirty="0"/>
              <a:t>)≈3.3×10</a:t>
            </a:r>
            <a:r>
              <a:rPr lang="en-US" altLang="zh-CN" sz="2800" baseline="30000" dirty="0"/>
              <a:t>-2</a:t>
            </a:r>
            <a:r>
              <a:rPr lang="en-US" altLang="zh-CN" sz="2800" dirty="0"/>
              <a:t> </a:t>
            </a:r>
            <a:r>
              <a:rPr lang="en-US" altLang="zh-CN" sz="2800" dirty="0" err="1"/>
              <a:t>mol</a:t>
            </a:r>
            <a:r>
              <a:rPr lang="en-US" altLang="zh-CN" sz="2800" dirty="0"/>
              <a:t>/(</a:t>
            </a:r>
            <a:r>
              <a:rPr lang="en-US" altLang="zh-CN" sz="2800" dirty="0" err="1"/>
              <a:t>L·min</a:t>
            </a:r>
            <a:r>
              <a:rPr lang="en-US" altLang="zh-CN" sz="2800" dirty="0"/>
              <a:t>),A</a:t>
            </a:r>
            <a:r>
              <a:rPr lang="zh-CN" altLang="zh-CN" sz="2800" dirty="0"/>
              <a:t>项正确</a:t>
            </a:r>
            <a:r>
              <a:rPr lang="en-US" altLang="zh-CN" sz="2800" dirty="0"/>
              <a:t>;</a:t>
            </a:r>
            <a:r>
              <a:rPr lang="zh-CN" altLang="zh-CN" sz="2800" dirty="0"/>
              <a:t>随反应物浓度的减小</a:t>
            </a:r>
            <a:r>
              <a:rPr lang="en-US" altLang="zh-CN" sz="2800" dirty="0"/>
              <a:t>,</a:t>
            </a:r>
            <a:r>
              <a:rPr lang="zh-CN" altLang="zh-CN" sz="2800" dirty="0"/>
              <a:t>反应速率逐渐降低</a:t>
            </a:r>
            <a:r>
              <a:rPr lang="en-US" altLang="zh-CN" sz="2800" dirty="0"/>
              <a:t>,B</a:t>
            </a:r>
            <a:r>
              <a:rPr lang="zh-CN" altLang="zh-CN" sz="2800" dirty="0"/>
              <a:t>项正确</a:t>
            </a:r>
            <a:r>
              <a:rPr lang="en-US" altLang="zh-CN" sz="2800" dirty="0"/>
              <a:t>;</a:t>
            </a:r>
            <a:r>
              <a:rPr lang="zh-CN" altLang="zh-CN" sz="2800" dirty="0"/>
              <a:t>反应至 </a:t>
            </a:r>
            <a:r>
              <a:rPr lang="en-US" altLang="zh-CN" sz="2800" dirty="0"/>
              <a:t>6 min</a:t>
            </a:r>
            <a:r>
              <a:rPr lang="zh-CN" altLang="zh-CN" sz="2800" dirty="0"/>
              <a:t>时</a:t>
            </a:r>
            <a:r>
              <a:rPr lang="en-US" altLang="zh-CN" sz="2800" dirty="0"/>
              <a:t>,</a:t>
            </a:r>
            <a:r>
              <a:rPr lang="zh-CN" altLang="zh-CN" sz="2800" dirty="0"/>
              <a:t>剩余 </a:t>
            </a:r>
            <a:r>
              <a:rPr lang="en-US" altLang="zh-CN" sz="2800" dirty="0"/>
              <a:t>0.002 </a:t>
            </a:r>
            <a:r>
              <a:rPr lang="en-US" altLang="zh-CN" sz="2800" dirty="0" err="1"/>
              <a:t>mol</a:t>
            </a:r>
            <a:r>
              <a:rPr lang="en-US" altLang="zh-CN" sz="2800" dirty="0"/>
              <a:t> H</a:t>
            </a:r>
            <a:r>
              <a:rPr lang="en-US" altLang="zh-CN" sz="2800" baseline="-25000" dirty="0"/>
              <a:t>2</a:t>
            </a:r>
            <a:r>
              <a:rPr lang="en-US" altLang="zh-CN" sz="2800" dirty="0"/>
              <a:t>O</a:t>
            </a:r>
            <a:r>
              <a:rPr lang="en-US" altLang="zh-CN" sz="2800" baseline="-25000" dirty="0"/>
              <a:t>2</a:t>
            </a:r>
            <a:r>
              <a:rPr lang="en-US" altLang="zh-CN" sz="2800" dirty="0"/>
              <a:t>,</a:t>
            </a:r>
            <a:r>
              <a:rPr lang="zh-CN" altLang="zh-CN" sz="2800" dirty="0" smtClean="0"/>
              <a:t>此时</a:t>
            </a:r>
            <a:r>
              <a:rPr lang="en-US" altLang="zh-CN" sz="2800" i="1" dirty="0"/>
              <a:t>c</a:t>
            </a:r>
            <a:r>
              <a:rPr lang="en-US" altLang="zh-CN" sz="2800" dirty="0"/>
              <a:t>(H</a:t>
            </a:r>
            <a:r>
              <a:rPr lang="en-US" altLang="zh-CN" sz="2800" baseline="-25000" dirty="0"/>
              <a:t>2</a:t>
            </a:r>
            <a:r>
              <a:rPr lang="en-US" altLang="zh-CN" sz="2800" dirty="0"/>
              <a:t>O</a:t>
            </a:r>
            <a:r>
              <a:rPr lang="en-US" altLang="zh-CN" sz="2800" baseline="-25000" dirty="0"/>
              <a:t>2</a:t>
            </a:r>
            <a:r>
              <a:rPr lang="en-US" altLang="zh-CN" sz="2800" dirty="0" smtClean="0"/>
              <a:t>)</a:t>
            </a:r>
          </a:p>
          <a:p>
            <a:pPr>
              <a:lnSpc>
                <a:spcPct val="150000"/>
              </a:lnSpc>
            </a:pPr>
            <a:r>
              <a:rPr lang="en-US" altLang="zh-CN" sz="2800" dirty="0" smtClean="0"/>
              <a:t>=0.20 </a:t>
            </a:r>
            <a:r>
              <a:rPr lang="en-US" altLang="zh-CN" sz="2800" dirty="0" err="1"/>
              <a:t>mol</a:t>
            </a:r>
            <a:r>
              <a:rPr lang="en-US" altLang="zh-CN" sz="2800" dirty="0"/>
              <a:t>/L,C</a:t>
            </a:r>
            <a:r>
              <a:rPr lang="zh-CN" altLang="zh-CN" sz="2800" dirty="0"/>
              <a:t>项错误</a:t>
            </a:r>
            <a:r>
              <a:rPr lang="en-US" altLang="zh-CN" sz="2800" dirty="0"/>
              <a:t>;</a:t>
            </a:r>
            <a:r>
              <a:rPr lang="zh-CN" altLang="zh-CN" sz="2800" dirty="0"/>
              <a:t>反应至</a:t>
            </a:r>
            <a:r>
              <a:rPr lang="en-US" altLang="zh-CN" sz="2800" dirty="0"/>
              <a:t>6 min</a:t>
            </a:r>
            <a:r>
              <a:rPr lang="zh-CN" altLang="zh-CN" sz="2800" dirty="0"/>
              <a:t>时</a:t>
            </a:r>
            <a:r>
              <a:rPr lang="en-US" altLang="zh-CN" sz="2800" dirty="0"/>
              <a:t>,</a:t>
            </a:r>
            <a:r>
              <a:rPr lang="zh-CN" altLang="zh-CN" sz="2800" dirty="0"/>
              <a:t>消耗 </a:t>
            </a:r>
            <a:r>
              <a:rPr lang="en-US" altLang="zh-CN" sz="2800" dirty="0"/>
              <a:t>0.002 </a:t>
            </a:r>
            <a:r>
              <a:rPr lang="en-US" altLang="zh-CN" sz="2800" dirty="0" err="1"/>
              <a:t>mol</a:t>
            </a:r>
            <a:r>
              <a:rPr lang="en-US" altLang="zh-CN" sz="2800" dirty="0"/>
              <a:t> H</a:t>
            </a:r>
            <a:r>
              <a:rPr lang="en-US" altLang="zh-CN" sz="2800" baseline="-25000" dirty="0"/>
              <a:t>2</a:t>
            </a:r>
            <a:r>
              <a:rPr lang="en-US" altLang="zh-CN" sz="2800" dirty="0"/>
              <a:t>O</a:t>
            </a:r>
            <a:r>
              <a:rPr lang="en-US" altLang="zh-CN" sz="2800" baseline="-25000" dirty="0"/>
              <a:t>2</a:t>
            </a:r>
            <a:r>
              <a:rPr lang="en-US" altLang="zh-CN" sz="2800" dirty="0"/>
              <a:t>,</a:t>
            </a:r>
            <a:r>
              <a:rPr lang="zh-CN" altLang="zh-CN" sz="2800" dirty="0"/>
              <a:t>转化率为</a:t>
            </a:r>
            <a:r>
              <a:rPr lang="en-US" altLang="zh-CN" sz="2800" dirty="0"/>
              <a:t>50%,D</a:t>
            </a:r>
            <a:r>
              <a:rPr lang="zh-CN" altLang="zh-CN" sz="2800" dirty="0"/>
              <a:t>项正确。</a:t>
            </a:r>
          </a:p>
          <a:p>
            <a:pPr>
              <a:lnSpc>
                <a:spcPct val="150000"/>
              </a:lnSpc>
            </a:pPr>
            <a:endPar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6" name="矩形 15">
            <a:extLst>
              <a:ext uri="{FF2B5EF4-FFF2-40B4-BE49-F238E27FC236}">
                <a16:creationId xmlns="" xmlns:a16="http://schemas.microsoft.com/office/drawing/2014/main" id="{A1F3DE05-9D8F-4386-815C-CF88AEEA2BC4}"/>
              </a:ext>
            </a:extLst>
          </p:cNvPr>
          <p:cNvSpPr/>
          <p:nvPr/>
        </p:nvSpPr>
        <p:spPr>
          <a:xfrm>
            <a:off x="234044" y="3872696"/>
            <a:ext cx="11723912" cy="738664"/>
          </a:xfrm>
          <a:prstGeom prst="rect">
            <a:avLst/>
          </a:prstGeom>
        </p:spPr>
        <p:txBody>
          <a:bodyPr wrap="square">
            <a:spAutoFit/>
          </a:bodyPr>
          <a:lstStyle/>
          <a:p>
            <a:pPr>
              <a:lnSpc>
                <a:spcPct val="150000"/>
              </a:lnSpc>
              <a:spcAft>
                <a:spcPts val="0"/>
              </a:spcAft>
            </a:pPr>
            <a:r>
              <a:rPr lang="zh-CN" altLang="en-US"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答案</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C</a:t>
            </a:r>
            <a:endPar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5" name="矩形 14">
            <a:extLst>
              <a:ext uri="{FF2B5EF4-FFF2-40B4-BE49-F238E27FC236}">
                <a16:creationId xmlns="" xmlns:a16="http://schemas.microsoft.com/office/drawing/2014/main" id="{6EAE8B22-C900-4C11-A829-20F00A2FBA59}"/>
              </a:ext>
            </a:extLst>
          </p:cNvPr>
          <p:cNvSpPr/>
          <p:nvPr/>
        </p:nvSpPr>
        <p:spPr>
          <a:xfrm>
            <a:off x="8214360" y="0"/>
            <a:ext cx="299859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专题十六　化学反应速率与化学平衡</a:t>
            </a:r>
          </a:p>
        </p:txBody>
      </p:sp>
    </p:spTree>
    <p:extLst>
      <p:ext uri="{BB962C8B-B14F-4D97-AF65-F5344CB8AC3E}">
        <p14:creationId xmlns:p14="http://schemas.microsoft.com/office/powerpoint/2010/main" val="32932868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矩形 2">
                <a:extLst>
                  <a:ext uri="{FF2B5EF4-FFF2-40B4-BE49-F238E27FC236}">
                    <a16:creationId xmlns="" xmlns:a16="http://schemas.microsoft.com/office/drawing/2014/main" id="{714F6134-7288-4796-8499-E211F9E0561B}"/>
                  </a:ext>
                </a:extLst>
              </p:cNvPr>
              <p:cNvSpPr/>
              <p:nvPr/>
            </p:nvSpPr>
            <p:spPr>
              <a:xfrm>
                <a:off x="335643" y="224943"/>
                <a:ext cx="11513457" cy="5018682"/>
              </a:xfrm>
              <a:prstGeom prst="rect">
                <a:avLst/>
              </a:prstGeom>
            </p:spPr>
            <p:txBody>
              <a:bodyPr wrap="square">
                <a:spAutoFit/>
              </a:bodyPr>
              <a:lstStyle/>
              <a:p>
                <a:pPr>
                  <a:lnSpc>
                    <a:spcPct val="150000"/>
                  </a:lnSpc>
                </a:pPr>
                <a:r>
                  <a:rPr lang="en-US" altLang="zh-CN" sz="2800" b="1" dirty="0"/>
                  <a:t>2.</a:t>
                </a:r>
                <a:r>
                  <a:rPr lang="zh-CN" altLang="zh-CN" sz="2800" b="1" dirty="0"/>
                  <a:t>定量法比较化学反应速率的大小</a:t>
                </a:r>
              </a:p>
              <a:p>
                <a:pPr>
                  <a:lnSpc>
                    <a:spcPct val="150000"/>
                  </a:lnSpc>
                </a:pPr>
                <a:r>
                  <a:rPr lang="en-US" altLang="zh-CN" sz="2800" dirty="0"/>
                  <a:t>(1)</a:t>
                </a:r>
                <a:r>
                  <a:rPr lang="zh-CN" altLang="zh-CN" sz="2800" dirty="0"/>
                  <a:t>归一法</a:t>
                </a:r>
              </a:p>
              <a:p>
                <a:pPr>
                  <a:lnSpc>
                    <a:spcPct val="150000"/>
                  </a:lnSpc>
                </a:pPr>
                <a:r>
                  <a:rPr lang="zh-CN" altLang="zh-CN" sz="2800" dirty="0"/>
                  <a:t>按照化学计量数关系将化学反应速率换算成用同一物质、同一单位表示的量</a:t>
                </a:r>
                <a:r>
                  <a:rPr lang="en-US" altLang="zh-CN" sz="2800" dirty="0"/>
                  <a:t>,</a:t>
                </a:r>
                <a:r>
                  <a:rPr lang="zh-CN" altLang="zh-CN" sz="2800" dirty="0"/>
                  <a:t>再比较它们数值的大小。</a:t>
                </a:r>
              </a:p>
              <a:p>
                <a:pPr>
                  <a:lnSpc>
                    <a:spcPct val="150000"/>
                  </a:lnSpc>
                </a:pPr>
                <a:r>
                  <a:rPr lang="en-US" altLang="zh-CN" sz="2800" dirty="0"/>
                  <a:t>(2)</a:t>
                </a:r>
                <a:r>
                  <a:rPr lang="zh-CN" altLang="zh-CN" sz="2800" dirty="0"/>
                  <a:t>比值法</a:t>
                </a:r>
              </a:p>
              <a:p>
                <a:pPr>
                  <a:lnSpc>
                    <a:spcPct val="150000"/>
                  </a:lnSpc>
                </a:pPr>
                <a:r>
                  <a:rPr lang="zh-CN" altLang="zh-CN" sz="2800" dirty="0"/>
                  <a:t>比较化学反应速率与化学计量数的比值。如</a:t>
                </a:r>
                <a:r>
                  <a:rPr lang="en-US" altLang="zh-CN" sz="2800" i="1" dirty="0" err="1"/>
                  <a:t>a</a:t>
                </a:r>
                <a:r>
                  <a:rPr lang="en-US" altLang="zh-CN" sz="2800" dirty="0" err="1"/>
                  <a:t>A</a:t>
                </a:r>
                <a:r>
                  <a:rPr lang="en-US" altLang="zh-CN" sz="2800" dirty="0"/>
                  <a:t>(g)+</a:t>
                </a:r>
                <a:r>
                  <a:rPr lang="en-US" altLang="zh-CN" sz="2800" i="1" dirty="0" err="1"/>
                  <a:t>b</a:t>
                </a:r>
                <a:r>
                  <a:rPr lang="en-US" altLang="zh-CN" sz="2800" dirty="0" err="1"/>
                  <a:t>B</a:t>
                </a:r>
                <a:r>
                  <a:rPr lang="en-US" altLang="zh-CN" sz="2800" dirty="0"/>
                  <a:t>(g)         </a:t>
                </a:r>
                <a:r>
                  <a:rPr lang="en-US" altLang="zh-CN" sz="2800" i="1" dirty="0" err="1"/>
                  <a:t>c</a:t>
                </a:r>
                <a:r>
                  <a:rPr lang="en-US" altLang="zh-CN" sz="2800" dirty="0" err="1"/>
                  <a:t>C</a:t>
                </a:r>
                <a:r>
                  <a:rPr lang="en-US" altLang="zh-CN" sz="2800" dirty="0"/>
                  <a:t>(g),</a:t>
                </a:r>
                <a:r>
                  <a:rPr lang="zh-CN" altLang="zh-CN" sz="2800" dirty="0"/>
                  <a:t>即比较</a:t>
                </a:r>
                <a14:m>
                  <m:oMath xmlns:m="http://schemas.openxmlformats.org/officeDocument/2006/math">
                    <m:f>
                      <m:fPr>
                        <m:ctrlPr>
                          <a:rPr lang="zh-CN" altLang="zh-CN" sz="2800" i="1">
                            <a:latin typeface="Cambria Math" panose="02040503050406030204" pitchFamily="18" charset="0"/>
                          </a:rPr>
                        </m:ctrlPr>
                      </m:fPr>
                      <m:num>
                        <m:r>
                          <a:rPr lang="en-US" altLang="zh-CN" sz="2800" i="1">
                            <a:latin typeface="Cambria Math" panose="02040503050406030204" pitchFamily="18" charset="0"/>
                          </a:rPr>
                          <m:t>𝑣</m:t>
                        </m:r>
                        <m:r>
                          <m:rPr>
                            <m:nor/>
                          </m:rPr>
                          <a:rPr lang="en-US" altLang="zh-CN" sz="2800"/>
                          <m:t>(</m:t>
                        </m:r>
                        <m:r>
                          <m:rPr>
                            <m:sty m:val="p"/>
                          </m:rPr>
                          <a:rPr lang="en-US" altLang="zh-CN" sz="2800">
                            <a:latin typeface="Cambria Math" panose="02040503050406030204" pitchFamily="18" charset="0"/>
                          </a:rPr>
                          <m:t>A</m:t>
                        </m:r>
                        <m:r>
                          <m:rPr>
                            <m:nor/>
                          </m:rPr>
                          <a:rPr lang="en-US" altLang="zh-CN" sz="2800"/>
                          <m:t>)</m:t>
                        </m:r>
                      </m:num>
                      <m:den>
                        <m:r>
                          <a:rPr lang="en-US" altLang="zh-CN" sz="2800" i="1">
                            <a:latin typeface="Cambria Math" panose="02040503050406030204" pitchFamily="18" charset="0"/>
                          </a:rPr>
                          <m:t>𝑎</m:t>
                        </m:r>
                      </m:den>
                    </m:f>
                  </m:oMath>
                </a14:m>
                <a:r>
                  <a:rPr lang="zh-CN" altLang="zh-CN" sz="2800" dirty="0"/>
                  <a:t>与</a:t>
                </a:r>
                <a14:m>
                  <m:oMath xmlns:m="http://schemas.openxmlformats.org/officeDocument/2006/math">
                    <m:f>
                      <m:fPr>
                        <m:ctrlPr>
                          <a:rPr lang="zh-CN" altLang="zh-CN" sz="2800" i="1">
                            <a:latin typeface="Cambria Math" panose="02040503050406030204" pitchFamily="18" charset="0"/>
                          </a:rPr>
                        </m:ctrlPr>
                      </m:fPr>
                      <m:num>
                        <m:r>
                          <a:rPr lang="en-US" altLang="zh-CN" sz="2800" i="1">
                            <a:latin typeface="Cambria Math" panose="02040503050406030204" pitchFamily="18" charset="0"/>
                          </a:rPr>
                          <m:t>𝑣</m:t>
                        </m:r>
                        <m:r>
                          <m:rPr>
                            <m:nor/>
                          </m:rPr>
                          <a:rPr lang="en-US" altLang="zh-CN" sz="2800"/>
                          <m:t>(</m:t>
                        </m:r>
                        <m:r>
                          <m:rPr>
                            <m:sty m:val="p"/>
                          </m:rPr>
                          <a:rPr lang="en-US" altLang="zh-CN" sz="2800">
                            <a:latin typeface="Cambria Math" panose="02040503050406030204" pitchFamily="18" charset="0"/>
                          </a:rPr>
                          <m:t>B</m:t>
                        </m:r>
                        <m:r>
                          <m:rPr>
                            <m:nor/>
                          </m:rPr>
                          <a:rPr lang="en-US" altLang="zh-CN" sz="2800"/>
                          <m:t>)</m:t>
                        </m:r>
                      </m:num>
                      <m:den>
                        <m:r>
                          <a:rPr lang="en-US" altLang="zh-CN" sz="2800" i="1">
                            <a:latin typeface="Cambria Math" panose="02040503050406030204" pitchFamily="18" charset="0"/>
                          </a:rPr>
                          <m:t>𝑏</m:t>
                        </m:r>
                      </m:den>
                    </m:f>
                  </m:oMath>
                </a14:m>
                <a:r>
                  <a:rPr lang="en-US" altLang="zh-CN" sz="2800" dirty="0"/>
                  <a:t>,</a:t>
                </a:r>
                <a:r>
                  <a:rPr lang="zh-CN" altLang="zh-CN" sz="2800" dirty="0"/>
                  <a:t>若</a:t>
                </a:r>
                <a14:m>
                  <m:oMath xmlns:m="http://schemas.openxmlformats.org/officeDocument/2006/math">
                    <m:f>
                      <m:fPr>
                        <m:ctrlPr>
                          <a:rPr lang="zh-CN" altLang="zh-CN" sz="2800" i="1">
                            <a:latin typeface="Cambria Math" panose="02040503050406030204" pitchFamily="18" charset="0"/>
                          </a:rPr>
                        </m:ctrlPr>
                      </m:fPr>
                      <m:num>
                        <m:r>
                          <a:rPr lang="en-US" altLang="zh-CN" sz="2800" i="1">
                            <a:latin typeface="Cambria Math" panose="02040503050406030204" pitchFamily="18" charset="0"/>
                          </a:rPr>
                          <m:t>𝑣</m:t>
                        </m:r>
                        <m:r>
                          <m:rPr>
                            <m:nor/>
                          </m:rPr>
                          <a:rPr lang="en-US" altLang="zh-CN" sz="2800"/>
                          <m:t>(</m:t>
                        </m:r>
                        <m:r>
                          <m:rPr>
                            <m:sty m:val="p"/>
                          </m:rPr>
                          <a:rPr lang="en-US" altLang="zh-CN" sz="2800">
                            <a:latin typeface="Cambria Math" panose="02040503050406030204" pitchFamily="18" charset="0"/>
                          </a:rPr>
                          <m:t>A</m:t>
                        </m:r>
                        <m:r>
                          <m:rPr>
                            <m:nor/>
                          </m:rPr>
                          <a:rPr lang="en-US" altLang="zh-CN" sz="2800"/>
                          <m:t>)</m:t>
                        </m:r>
                      </m:num>
                      <m:den>
                        <m:r>
                          <a:rPr lang="en-US" altLang="zh-CN" sz="2800" i="1">
                            <a:latin typeface="Cambria Math" panose="02040503050406030204" pitchFamily="18" charset="0"/>
                          </a:rPr>
                          <m:t>𝑎</m:t>
                        </m:r>
                      </m:den>
                    </m:f>
                  </m:oMath>
                </a14:m>
                <a:r>
                  <a:rPr lang="en-US" altLang="zh-CN" sz="2800" dirty="0"/>
                  <a:t>&gt;</a:t>
                </a:r>
                <a14:m>
                  <m:oMath xmlns:m="http://schemas.openxmlformats.org/officeDocument/2006/math">
                    <m:f>
                      <m:fPr>
                        <m:ctrlPr>
                          <a:rPr lang="zh-CN" altLang="zh-CN" sz="2800" i="1">
                            <a:latin typeface="Cambria Math" panose="02040503050406030204" pitchFamily="18" charset="0"/>
                          </a:rPr>
                        </m:ctrlPr>
                      </m:fPr>
                      <m:num>
                        <m:r>
                          <a:rPr lang="en-US" altLang="zh-CN" sz="2800" i="1">
                            <a:latin typeface="Cambria Math" panose="02040503050406030204" pitchFamily="18" charset="0"/>
                          </a:rPr>
                          <m:t>𝑣</m:t>
                        </m:r>
                        <m:r>
                          <m:rPr>
                            <m:nor/>
                          </m:rPr>
                          <a:rPr lang="en-US" altLang="zh-CN" sz="2800"/>
                          <m:t>(</m:t>
                        </m:r>
                        <m:r>
                          <m:rPr>
                            <m:sty m:val="p"/>
                          </m:rPr>
                          <a:rPr lang="en-US" altLang="zh-CN" sz="2800">
                            <a:latin typeface="Cambria Math" panose="02040503050406030204" pitchFamily="18" charset="0"/>
                          </a:rPr>
                          <m:t>B</m:t>
                        </m:r>
                        <m:r>
                          <m:rPr>
                            <m:nor/>
                          </m:rPr>
                          <a:rPr lang="en-US" altLang="zh-CN" sz="2800"/>
                          <m:t>)</m:t>
                        </m:r>
                      </m:num>
                      <m:den>
                        <m:r>
                          <a:rPr lang="en-US" altLang="zh-CN" sz="2800" i="1">
                            <a:latin typeface="Cambria Math" panose="02040503050406030204" pitchFamily="18" charset="0"/>
                          </a:rPr>
                          <m:t>𝑏</m:t>
                        </m:r>
                      </m:den>
                    </m:f>
                  </m:oMath>
                </a14:m>
                <a:r>
                  <a:rPr lang="en-US" altLang="zh-CN" sz="2800" dirty="0"/>
                  <a:t>,</a:t>
                </a:r>
                <a:r>
                  <a:rPr lang="zh-CN" altLang="zh-CN" sz="2800" dirty="0"/>
                  <a:t>则用</a:t>
                </a:r>
                <a:r>
                  <a:rPr lang="en-US" altLang="zh-CN" sz="2800" dirty="0"/>
                  <a:t>A</a:t>
                </a:r>
                <a:r>
                  <a:rPr lang="zh-CN" altLang="zh-CN" sz="2800" dirty="0"/>
                  <a:t>表示的反应速率比用</a:t>
                </a:r>
                <a:r>
                  <a:rPr lang="en-US" altLang="zh-CN" sz="2800" dirty="0"/>
                  <a:t>B</a:t>
                </a:r>
                <a:r>
                  <a:rPr lang="zh-CN" altLang="zh-CN" sz="2800" dirty="0"/>
                  <a:t>表示的大。</a:t>
                </a:r>
              </a:p>
            </p:txBody>
          </p:sp>
        </mc:Choice>
        <mc:Fallback xmlns="">
          <p:sp>
            <p:nvSpPr>
              <p:cNvPr id="3" name="矩形 2">
                <a:extLst>
                  <a:ext uri="{FF2B5EF4-FFF2-40B4-BE49-F238E27FC236}">
                    <a16:creationId xmlns:a16="http://schemas.microsoft.com/office/drawing/2014/main" xmlns:a14="http://schemas.microsoft.com/office/drawing/2010/main" xmlns="" id="{714F6134-7288-4796-8499-E211F9E0561B}"/>
                  </a:ext>
                </a:extLst>
              </p:cNvPr>
              <p:cNvSpPr>
                <a:spLocks noRot="1" noChangeAspect="1" noMove="1" noResize="1" noEditPoints="1" noAdjustHandles="1" noChangeArrowheads="1" noChangeShapeType="1" noTextEdit="1"/>
              </p:cNvSpPr>
              <p:nvPr/>
            </p:nvSpPr>
            <p:spPr>
              <a:xfrm>
                <a:off x="335643" y="224943"/>
                <a:ext cx="11513457" cy="5018682"/>
              </a:xfrm>
              <a:prstGeom prst="rect">
                <a:avLst/>
              </a:prstGeom>
              <a:blipFill rotWithShape="1">
                <a:blip r:embed="rId2"/>
                <a:stretch>
                  <a:fillRect l="-1059"/>
                </a:stretch>
              </a:blipFill>
            </p:spPr>
            <p:txBody>
              <a:bodyPr/>
              <a:lstStyle/>
              <a:p>
                <a:r>
                  <a:rPr lang="zh-CN" altLang="en-US">
                    <a:noFill/>
                  </a:rPr>
                  <a:t> </a:t>
                </a:r>
              </a:p>
            </p:txBody>
          </p:sp>
        </mc:Fallback>
      </mc:AlternateContent>
      <p:pic>
        <p:nvPicPr>
          <p:cNvPr id="4" name="图片 3">
            <a:extLst>
              <a:ext uri="{FF2B5EF4-FFF2-40B4-BE49-F238E27FC236}">
                <a16:creationId xmlns="" xmlns:a16="http://schemas.microsoft.com/office/drawing/2014/main" id="{41583C13-C847-44CA-89C5-78309AAE5031}"/>
              </a:ext>
            </a:extLst>
          </p:cNvPr>
          <p:cNvPicPr/>
          <p:nvPr/>
        </p:nvPicPr>
        <p:blipFill>
          <a:blip r:embed="rId3"/>
          <a:stretch>
            <a:fillRect/>
          </a:stretch>
        </p:blipFill>
        <p:spPr>
          <a:xfrm>
            <a:off x="9167291" y="3687897"/>
            <a:ext cx="563017" cy="319859"/>
          </a:xfrm>
          <a:prstGeom prst="rect">
            <a:avLst/>
          </a:prstGeom>
        </p:spPr>
      </p:pic>
      <p:sp>
        <p:nvSpPr>
          <p:cNvPr id="5" name="矩形 4">
            <a:extLst>
              <a:ext uri="{FF2B5EF4-FFF2-40B4-BE49-F238E27FC236}">
                <a16:creationId xmlns="" xmlns:a16="http://schemas.microsoft.com/office/drawing/2014/main" id="{25521B81-5F31-4458-9D18-F53B17B1EB2A}"/>
              </a:ext>
            </a:extLst>
          </p:cNvPr>
          <p:cNvSpPr/>
          <p:nvPr/>
        </p:nvSpPr>
        <p:spPr>
          <a:xfrm>
            <a:off x="8214360" y="0"/>
            <a:ext cx="299859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专题十六　化学反应速率与化学平衡</a:t>
            </a:r>
          </a:p>
        </p:txBody>
      </p:sp>
    </p:spTree>
    <p:extLst>
      <p:ext uri="{BB962C8B-B14F-4D97-AF65-F5344CB8AC3E}">
        <p14:creationId xmlns:p14="http://schemas.microsoft.com/office/powerpoint/2010/main" val="39766153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 xmlns:a16="http://schemas.microsoft.com/office/drawing/2014/main" id="{B589D99E-61A5-4B33-8D56-79E7BC04531B}"/>
              </a:ext>
            </a:extLst>
          </p:cNvPr>
          <p:cNvSpPr/>
          <p:nvPr/>
        </p:nvSpPr>
        <p:spPr>
          <a:xfrm>
            <a:off x="234043" y="440417"/>
            <a:ext cx="11682186" cy="3323987"/>
          </a:xfrm>
          <a:prstGeom prst="rect">
            <a:avLst/>
          </a:prstGeom>
        </p:spPr>
        <p:txBody>
          <a:bodyPr wrap="square">
            <a:spAutoFit/>
          </a:bodyPr>
          <a:lstStyle/>
          <a:p>
            <a:pPr>
              <a:lnSpc>
                <a:spcPct val="150000"/>
              </a:lnSpc>
            </a:pPr>
            <a:r>
              <a:rPr lang="zh-CN" altLang="en-US"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注意</a:t>
            </a:r>
            <a:endParaRPr lang="en-US" altLang="zh-CN" sz="2800" dirty="0"/>
          </a:p>
          <a:p>
            <a:pPr algn="dist">
              <a:lnSpc>
                <a:spcPct val="150000"/>
              </a:lnSpc>
            </a:pPr>
            <a:r>
              <a:rPr lang="zh-CN" altLang="zh-CN" sz="2800" dirty="0"/>
              <a:t>压强对反应后气体体积减小的反应影响更大</a:t>
            </a:r>
            <a:r>
              <a:rPr lang="en-US" altLang="zh-CN" sz="2800" dirty="0"/>
              <a:t>,</a:t>
            </a:r>
            <a:r>
              <a:rPr lang="zh-CN" altLang="zh-CN" sz="2800" dirty="0"/>
              <a:t>如</a:t>
            </a:r>
            <a:r>
              <a:rPr lang="en-US" altLang="zh-CN" sz="2800" dirty="0"/>
              <a:t>①</a:t>
            </a:r>
            <a:r>
              <a:rPr lang="zh-CN" altLang="zh-CN" sz="2800" dirty="0"/>
              <a:t>正反应是气体体积减小的反应</a:t>
            </a:r>
            <a:r>
              <a:rPr lang="en-US" altLang="zh-CN" sz="2800" dirty="0"/>
              <a:t>:</a:t>
            </a:r>
            <a:r>
              <a:rPr lang="zh-CN" altLang="zh-CN" sz="2800" dirty="0"/>
              <a:t>增大压强</a:t>
            </a:r>
            <a:r>
              <a:rPr lang="en-US" altLang="zh-CN" sz="2800" dirty="0"/>
              <a:t>,</a:t>
            </a:r>
            <a:r>
              <a:rPr lang="en-US" altLang="zh-CN" sz="2800" i="1" dirty="0"/>
              <a:t>v</a:t>
            </a:r>
            <a:r>
              <a:rPr lang="zh-CN" altLang="zh-CN" sz="2800" baseline="-25000" dirty="0"/>
              <a:t>正</a:t>
            </a:r>
            <a:r>
              <a:rPr lang="zh-CN" altLang="zh-CN" sz="2800" dirty="0"/>
              <a:t>、</a:t>
            </a:r>
            <a:r>
              <a:rPr lang="en-US" altLang="zh-CN" sz="2800" i="1" dirty="0"/>
              <a:t>v</a:t>
            </a:r>
            <a:r>
              <a:rPr lang="zh-CN" altLang="zh-CN" sz="2800" baseline="-25000" dirty="0"/>
              <a:t>逆</a:t>
            </a:r>
            <a:r>
              <a:rPr lang="zh-CN" altLang="zh-CN" sz="2800" dirty="0"/>
              <a:t>均增大</a:t>
            </a:r>
            <a:r>
              <a:rPr lang="en-US" altLang="zh-CN" sz="2800" dirty="0"/>
              <a:t>,</a:t>
            </a:r>
            <a:r>
              <a:rPr lang="zh-CN" altLang="zh-CN" sz="2800" dirty="0"/>
              <a:t>但</a:t>
            </a:r>
            <a:r>
              <a:rPr lang="en-US" altLang="zh-CN" sz="2800" i="1" dirty="0"/>
              <a:t>v</a:t>
            </a:r>
            <a:r>
              <a:rPr lang="zh-CN" altLang="zh-CN" sz="2800" baseline="-25000" dirty="0"/>
              <a:t>正</a:t>
            </a:r>
            <a:r>
              <a:rPr lang="zh-CN" altLang="zh-CN" sz="2800" dirty="0"/>
              <a:t>增大的幅度更大</a:t>
            </a:r>
            <a:r>
              <a:rPr lang="en-US" altLang="zh-CN" sz="2800" dirty="0"/>
              <a:t>;</a:t>
            </a:r>
            <a:r>
              <a:rPr lang="zh-CN" altLang="zh-CN" sz="2800" dirty="0"/>
              <a:t>减小压强</a:t>
            </a:r>
            <a:r>
              <a:rPr lang="en-US" altLang="zh-CN" sz="2800" dirty="0"/>
              <a:t>,</a:t>
            </a:r>
            <a:r>
              <a:rPr lang="en-US" altLang="zh-CN" sz="2800" i="1" dirty="0"/>
              <a:t>v</a:t>
            </a:r>
            <a:r>
              <a:rPr lang="zh-CN" altLang="zh-CN" sz="2800" baseline="-25000" dirty="0"/>
              <a:t>正</a:t>
            </a:r>
            <a:r>
              <a:rPr lang="zh-CN" altLang="zh-CN" sz="2800" dirty="0"/>
              <a:t>、</a:t>
            </a:r>
            <a:r>
              <a:rPr lang="en-US" altLang="zh-CN" sz="2800" i="1" dirty="0"/>
              <a:t>v</a:t>
            </a:r>
            <a:r>
              <a:rPr lang="zh-CN" altLang="zh-CN" sz="2800" baseline="-25000" dirty="0"/>
              <a:t>逆</a:t>
            </a:r>
            <a:r>
              <a:rPr lang="zh-CN" altLang="zh-CN" sz="2800" dirty="0"/>
              <a:t>均减小</a:t>
            </a:r>
            <a:r>
              <a:rPr lang="en-US" altLang="zh-CN" sz="2800" dirty="0"/>
              <a:t>,</a:t>
            </a:r>
            <a:r>
              <a:rPr lang="zh-CN" altLang="zh-CN" sz="2800" dirty="0"/>
              <a:t>但</a:t>
            </a:r>
            <a:r>
              <a:rPr lang="en-US" altLang="zh-CN" sz="2800" i="1" dirty="0"/>
              <a:t>v</a:t>
            </a:r>
            <a:r>
              <a:rPr lang="zh-CN" altLang="zh-CN" sz="2800" baseline="-25000" dirty="0"/>
              <a:t>正</a:t>
            </a:r>
            <a:r>
              <a:rPr lang="zh-CN" altLang="zh-CN" sz="2800" dirty="0"/>
              <a:t>减小的幅度更大</a:t>
            </a:r>
            <a:r>
              <a:rPr lang="en-US" altLang="zh-CN" sz="2800" dirty="0"/>
              <a:t>;②</a:t>
            </a:r>
            <a:r>
              <a:rPr lang="zh-CN" altLang="zh-CN" sz="2800" dirty="0"/>
              <a:t>反应前后气体体积不变的反应</a:t>
            </a:r>
            <a:r>
              <a:rPr lang="en-US" altLang="zh-CN" sz="2800" dirty="0"/>
              <a:t>:</a:t>
            </a:r>
            <a:r>
              <a:rPr lang="zh-CN" altLang="zh-CN" sz="2800" dirty="0"/>
              <a:t>改变压强</a:t>
            </a:r>
            <a:r>
              <a:rPr lang="en-US" altLang="zh-CN" sz="2800" dirty="0"/>
              <a:t>,</a:t>
            </a:r>
            <a:r>
              <a:rPr lang="en-US" altLang="zh-CN" sz="2800" i="1" dirty="0"/>
              <a:t>v</a:t>
            </a:r>
            <a:r>
              <a:rPr lang="zh-CN" altLang="zh-CN" sz="2800" baseline="-25000" dirty="0"/>
              <a:t>正</a:t>
            </a:r>
            <a:r>
              <a:rPr lang="zh-CN" altLang="zh-CN" sz="2800" dirty="0" smtClean="0"/>
              <a:t>、</a:t>
            </a:r>
            <a:endParaRPr lang="en-US" altLang="zh-CN" sz="2800" dirty="0" smtClean="0"/>
          </a:p>
          <a:p>
            <a:pPr>
              <a:lnSpc>
                <a:spcPct val="150000"/>
              </a:lnSpc>
            </a:pPr>
            <a:r>
              <a:rPr lang="en-US" altLang="zh-CN" sz="2800" i="1" dirty="0" smtClean="0"/>
              <a:t>v</a:t>
            </a:r>
            <a:r>
              <a:rPr lang="zh-CN" altLang="zh-CN" sz="2800" baseline="-25000" dirty="0" smtClean="0"/>
              <a:t>逆</a:t>
            </a:r>
            <a:r>
              <a:rPr lang="zh-CN" altLang="zh-CN" sz="2800" dirty="0" smtClean="0"/>
              <a:t>同等</a:t>
            </a:r>
            <a:r>
              <a:rPr lang="zh-CN" altLang="zh-CN" sz="2800" dirty="0"/>
              <a:t>程度改变。</a:t>
            </a:r>
          </a:p>
        </p:txBody>
      </p:sp>
      <p:sp>
        <p:nvSpPr>
          <p:cNvPr id="6" name="矩形 5">
            <a:extLst>
              <a:ext uri="{FF2B5EF4-FFF2-40B4-BE49-F238E27FC236}">
                <a16:creationId xmlns="" xmlns:a16="http://schemas.microsoft.com/office/drawing/2014/main" id="{696894DA-D4ED-4DC6-9ED8-A5B42E962E04}"/>
              </a:ext>
            </a:extLst>
          </p:cNvPr>
          <p:cNvSpPr/>
          <p:nvPr/>
        </p:nvSpPr>
        <p:spPr>
          <a:xfrm>
            <a:off x="8214360" y="0"/>
            <a:ext cx="299859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专题十六　化学反应速率与化学平衡</a:t>
            </a:r>
          </a:p>
        </p:txBody>
      </p:sp>
    </p:spTree>
    <p:extLst>
      <p:ext uri="{BB962C8B-B14F-4D97-AF65-F5344CB8AC3E}">
        <p14:creationId xmlns:p14="http://schemas.microsoft.com/office/powerpoint/2010/main" val="18113363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4043" y="244824"/>
            <a:ext cx="11723913" cy="3970318"/>
          </a:xfrm>
          <a:prstGeom prst="rect">
            <a:avLst/>
          </a:prstGeom>
        </p:spPr>
        <p:txBody>
          <a:bodyPr wrap="square">
            <a:spAutoFit/>
          </a:bodyPr>
          <a:lstStyle/>
          <a:p>
            <a:pPr>
              <a:lnSpc>
                <a:spcPct val="150000"/>
              </a:lnSpc>
            </a:pPr>
            <a:r>
              <a:rPr lang="zh-CN" altLang="en-US"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示例</a:t>
            </a:r>
            <a:r>
              <a:rPr lang="en-US" altLang="zh-CN"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en-US" sz="28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800" dirty="0"/>
              <a:t>　对于反应</a:t>
            </a:r>
            <a:r>
              <a:rPr lang="en-US" altLang="zh-CN" sz="2800" dirty="0"/>
              <a:t>A</a:t>
            </a:r>
            <a:r>
              <a:rPr lang="en-US" altLang="zh-CN" sz="2800" baseline="-25000" dirty="0"/>
              <a:t>2</a:t>
            </a:r>
            <a:r>
              <a:rPr lang="en-US" altLang="zh-CN" sz="2800" dirty="0"/>
              <a:t>(g)+3B</a:t>
            </a:r>
            <a:r>
              <a:rPr lang="en-US" altLang="zh-CN" sz="2800" baseline="-25000" dirty="0"/>
              <a:t>2</a:t>
            </a:r>
            <a:r>
              <a:rPr lang="en-US" altLang="zh-CN" sz="2800" dirty="0"/>
              <a:t>(g)         2AB</a:t>
            </a:r>
            <a:r>
              <a:rPr lang="en-US" altLang="zh-CN" sz="2800" baseline="-25000" dirty="0"/>
              <a:t>3</a:t>
            </a:r>
            <a:r>
              <a:rPr lang="en-US" altLang="zh-CN" sz="2800" dirty="0"/>
              <a:t>(g)</a:t>
            </a:r>
            <a:r>
              <a:rPr lang="zh-CN" altLang="zh-CN" sz="2800" dirty="0"/>
              <a:t>来说</a:t>
            </a:r>
            <a:r>
              <a:rPr lang="en-US" altLang="zh-CN" sz="2800" dirty="0"/>
              <a:t>,</a:t>
            </a:r>
            <a:r>
              <a:rPr lang="zh-CN" altLang="zh-CN" sz="2800" dirty="0"/>
              <a:t>下列反应速率中表示该反应进行得最快的是</a:t>
            </a:r>
          </a:p>
          <a:p>
            <a:pPr>
              <a:lnSpc>
                <a:spcPct val="150000"/>
              </a:lnSpc>
            </a:pPr>
            <a:r>
              <a:rPr lang="en-US" altLang="zh-CN" sz="2800" dirty="0" err="1"/>
              <a:t>A.</a:t>
            </a:r>
            <a:r>
              <a:rPr lang="en-US" altLang="zh-CN" sz="2800" i="1" dirty="0" err="1"/>
              <a:t>v</a:t>
            </a:r>
            <a:r>
              <a:rPr lang="en-US" altLang="zh-CN" sz="2800" dirty="0"/>
              <a:t>(A</a:t>
            </a:r>
            <a:r>
              <a:rPr lang="en-US" altLang="zh-CN" sz="2800" baseline="-25000" dirty="0"/>
              <a:t>2</a:t>
            </a:r>
            <a:r>
              <a:rPr lang="en-US" altLang="zh-CN" sz="2800" dirty="0"/>
              <a:t>)=0.6 </a:t>
            </a:r>
            <a:r>
              <a:rPr lang="en-US" altLang="zh-CN" sz="2800" dirty="0" err="1"/>
              <a:t>mol</a:t>
            </a:r>
            <a:r>
              <a:rPr lang="en-US" altLang="zh-CN" sz="2800" dirty="0"/>
              <a:t>/(L·s)</a:t>
            </a:r>
            <a:endParaRPr lang="zh-CN" altLang="zh-CN" sz="2800" dirty="0"/>
          </a:p>
          <a:p>
            <a:pPr>
              <a:lnSpc>
                <a:spcPct val="150000"/>
              </a:lnSpc>
            </a:pPr>
            <a:r>
              <a:rPr lang="en-US" altLang="zh-CN" sz="2800" dirty="0" err="1"/>
              <a:t>B.</a:t>
            </a:r>
            <a:r>
              <a:rPr lang="en-US" altLang="zh-CN" sz="2800" i="1" dirty="0" err="1"/>
              <a:t>v</a:t>
            </a:r>
            <a:r>
              <a:rPr lang="en-US" altLang="zh-CN" sz="2800" dirty="0"/>
              <a:t>(B</a:t>
            </a:r>
            <a:r>
              <a:rPr lang="en-US" altLang="zh-CN" sz="2800" baseline="-25000" dirty="0"/>
              <a:t>2</a:t>
            </a:r>
            <a:r>
              <a:rPr lang="en-US" altLang="zh-CN" sz="2800" dirty="0"/>
              <a:t>)=2.7 </a:t>
            </a:r>
            <a:r>
              <a:rPr lang="en-US" altLang="zh-CN" sz="2800" dirty="0" err="1"/>
              <a:t>mol</a:t>
            </a:r>
            <a:r>
              <a:rPr lang="en-US" altLang="zh-CN" sz="2800" dirty="0"/>
              <a:t>/(</a:t>
            </a:r>
            <a:r>
              <a:rPr lang="en-US" altLang="zh-CN" sz="2800" dirty="0" err="1"/>
              <a:t>L·min</a:t>
            </a:r>
            <a:r>
              <a:rPr lang="en-US" altLang="zh-CN" sz="2800" dirty="0"/>
              <a:t>)</a:t>
            </a:r>
            <a:endParaRPr lang="zh-CN" altLang="zh-CN" sz="2800" dirty="0"/>
          </a:p>
          <a:p>
            <a:pPr>
              <a:lnSpc>
                <a:spcPct val="150000"/>
              </a:lnSpc>
            </a:pPr>
            <a:r>
              <a:rPr lang="en-US" altLang="zh-CN" sz="2800" dirty="0" err="1"/>
              <a:t>C.</a:t>
            </a:r>
            <a:r>
              <a:rPr lang="en-US" altLang="zh-CN" sz="2800" i="1" dirty="0" err="1"/>
              <a:t>v</a:t>
            </a:r>
            <a:r>
              <a:rPr lang="en-US" altLang="zh-CN" sz="2800" dirty="0"/>
              <a:t>(AB</a:t>
            </a:r>
            <a:r>
              <a:rPr lang="en-US" altLang="zh-CN" sz="2800" baseline="-25000" dirty="0"/>
              <a:t>3</a:t>
            </a:r>
            <a:r>
              <a:rPr lang="en-US" altLang="zh-CN" sz="2800" dirty="0"/>
              <a:t>)=12 </a:t>
            </a:r>
            <a:r>
              <a:rPr lang="en-US" altLang="zh-CN" sz="2800" dirty="0" err="1"/>
              <a:t>mol</a:t>
            </a:r>
            <a:r>
              <a:rPr lang="en-US" altLang="zh-CN" sz="2800" dirty="0"/>
              <a:t>/(</a:t>
            </a:r>
            <a:r>
              <a:rPr lang="en-US" altLang="zh-CN" sz="2800" dirty="0" err="1"/>
              <a:t>L·min</a:t>
            </a:r>
            <a:r>
              <a:rPr lang="en-US" altLang="zh-CN" sz="2800" dirty="0"/>
              <a:t>)</a:t>
            </a:r>
            <a:endParaRPr lang="zh-CN" altLang="zh-CN" sz="2800" dirty="0"/>
          </a:p>
          <a:p>
            <a:pPr>
              <a:lnSpc>
                <a:spcPct val="150000"/>
              </a:lnSpc>
            </a:pPr>
            <a:r>
              <a:rPr lang="en-US" altLang="zh-CN" sz="2800" dirty="0" err="1"/>
              <a:t>D.</a:t>
            </a:r>
            <a:r>
              <a:rPr lang="en-US" altLang="zh-CN" sz="2800" i="1" dirty="0" err="1"/>
              <a:t>v</a:t>
            </a:r>
            <a:r>
              <a:rPr lang="en-US" altLang="zh-CN" sz="2800" dirty="0"/>
              <a:t>(A</a:t>
            </a:r>
            <a:r>
              <a:rPr lang="en-US" altLang="zh-CN" sz="2800" baseline="-25000" dirty="0"/>
              <a:t>2</a:t>
            </a:r>
            <a:r>
              <a:rPr lang="en-US" altLang="zh-CN" sz="2800" dirty="0"/>
              <a:t>)=6 </a:t>
            </a:r>
            <a:r>
              <a:rPr lang="en-US" altLang="zh-CN" sz="2800" dirty="0" err="1"/>
              <a:t>mol</a:t>
            </a:r>
            <a:r>
              <a:rPr lang="en-US" altLang="zh-CN" sz="2800" dirty="0"/>
              <a:t>/(</a:t>
            </a:r>
            <a:r>
              <a:rPr lang="en-US" altLang="zh-CN" sz="2800" dirty="0" err="1"/>
              <a:t>L·min</a:t>
            </a:r>
            <a:r>
              <a:rPr lang="en-US" altLang="zh-CN" sz="2800" dirty="0"/>
              <a:t>)</a:t>
            </a:r>
            <a:endParaRPr lang="zh-CN" altLang="zh-CN" sz="2800" dirty="0"/>
          </a:p>
        </p:txBody>
      </p:sp>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4" name="图片 13">
            <a:extLst>
              <a:ext uri="{FF2B5EF4-FFF2-40B4-BE49-F238E27FC236}">
                <a16:creationId xmlns="" xmlns:a16="http://schemas.microsoft.com/office/drawing/2014/main" id="{1352ADC7-2E61-4325-95E6-C7D0DD14C5A1}"/>
              </a:ext>
            </a:extLst>
          </p:cNvPr>
          <p:cNvPicPr/>
          <p:nvPr/>
        </p:nvPicPr>
        <p:blipFill>
          <a:blip r:embed="rId2"/>
          <a:stretch>
            <a:fillRect/>
          </a:stretch>
        </p:blipFill>
        <p:spPr>
          <a:xfrm>
            <a:off x="5486542" y="475166"/>
            <a:ext cx="563017" cy="319859"/>
          </a:xfrm>
          <a:prstGeom prst="rect">
            <a:avLst/>
          </a:prstGeom>
        </p:spPr>
      </p:pic>
      <p:sp>
        <p:nvSpPr>
          <p:cNvPr id="15" name="矩形 14">
            <a:extLst>
              <a:ext uri="{FF2B5EF4-FFF2-40B4-BE49-F238E27FC236}">
                <a16:creationId xmlns="" xmlns:a16="http://schemas.microsoft.com/office/drawing/2014/main" id="{1B48A67C-ECFF-4AA6-93BC-A69560AA48B0}"/>
              </a:ext>
            </a:extLst>
          </p:cNvPr>
          <p:cNvSpPr/>
          <p:nvPr/>
        </p:nvSpPr>
        <p:spPr>
          <a:xfrm>
            <a:off x="8214360" y="0"/>
            <a:ext cx="299859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专题十六　化学反应速率与化学平衡</a:t>
            </a:r>
          </a:p>
        </p:txBody>
      </p:sp>
    </p:spTree>
    <p:extLst>
      <p:ext uri="{BB962C8B-B14F-4D97-AF65-F5344CB8AC3E}">
        <p14:creationId xmlns:p14="http://schemas.microsoft.com/office/powerpoint/2010/main" val="1600676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矩形 13">
            <a:extLst>
              <a:ext uri="{FF2B5EF4-FFF2-40B4-BE49-F238E27FC236}">
                <a16:creationId xmlns="" xmlns:a16="http://schemas.microsoft.com/office/drawing/2014/main" id="{E6887BEB-6A6D-41A9-8ECC-AF3CEFAE4603}"/>
              </a:ext>
            </a:extLst>
          </p:cNvPr>
          <p:cNvSpPr/>
          <p:nvPr/>
        </p:nvSpPr>
        <p:spPr>
          <a:xfrm>
            <a:off x="275770" y="866483"/>
            <a:ext cx="11682186" cy="1953868"/>
          </a:xfrm>
          <a:prstGeom prst="rect">
            <a:avLst/>
          </a:prstGeom>
        </p:spPr>
        <p:txBody>
          <a:bodyPr wrap="square">
            <a:spAutoFit/>
          </a:bodyPr>
          <a:lstStyle/>
          <a:p>
            <a:pPr>
              <a:lnSpc>
                <a:spcPct val="150000"/>
              </a:lnSpc>
            </a:pPr>
            <a:r>
              <a:rPr lang="zh-CN" altLang="zh-CN"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dirty="0"/>
              <a:t>A</a:t>
            </a:r>
            <a:r>
              <a:rPr lang="zh-CN" altLang="zh-CN" sz="2800" dirty="0"/>
              <a:t>项</a:t>
            </a:r>
            <a:r>
              <a:rPr lang="en-US" altLang="zh-CN" sz="2800" dirty="0"/>
              <a:t>,</a:t>
            </a:r>
            <a:r>
              <a:rPr lang="zh-CN" altLang="zh-CN" sz="2800" dirty="0"/>
              <a:t>可表示为</a:t>
            </a:r>
            <a:r>
              <a:rPr lang="en-US" altLang="zh-CN" sz="2800" i="1" dirty="0"/>
              <a:t>v</a:t>
            </a:r>
            <a:r>
              <a:rPr lang="en-US" altLang="zh-CN" sz="2800" dirty="0"/>
              <a:t>(A</a:t>
            </a:r>
            <a:r>
              <a:rPr lang="en-US" altLang="zh-CN" sz="2800" baseline="-25000" dirty="0"/>
              <a:t>2</a:t>
            </a:r>
            <a:r>
              <a:rPr lang="en-US" altLang="zh-CN" sz="2800" dirty="0"/>
              <a:t>)=36 </a:t>
            </a:r>
            <a:r>
              <a:rPr lang="en-US" altLang="zh-CN" sz="2800" dirty="0" err="1"/>
              <a:t>mol</a:t>
            </a:r>
            <a:r>
              <a:rPr lang="en-US" altLang="zh-CN" sz="2800" dirty="0"/>
              <a:t>/(</a:t>
            </a:r>
            <a:r>
              <a:rPr lang="en-US" altLang="zh-CN" sz="2800" dirty="0" err="1"/>
              <a:t>L·min</a:t>
            </a:r>
            <a:r>
              <a:rPr lang="en-US" altLang="zh-CN" sz="2800" dirty="0"/>
              <a:t>);B</a:t>
            </a:r>
            <a:r>
              <a:rPr lang="zh-CN" altLang="zh-CN" sz="2800" dirty="0"/>
              <a:t>项</a:t>
            </a:r>
            <a:r>
              <a:rPr lang="en-US" altLang="zh-CN" sz="2800" dirty="0"/>
              <a:t>,</a:t>
            </a:r>
            <a:r>
              <a:rPr lang="zh-CN" altLang="zh-CN" sz="2800" dirty="0"/>
              <a:t>经转化可表示为</a:t>
            </a:r>
            <a:r>
              <a:rPr lang="en-US" altLang="zh-CN" sz="2800" i="1" dirty="0"/>
              <a:t>v</a:t>
            </a:r>
            <a:r>
              <a:rPr lang="en-US" altLang="zh-CN" sz="2800" dirty="0"/>
              <a:t> (A</a:t>
            </a:r>
            <a:r>
              <a:rPr lang="en-US" altLang="zh-CN" sz="2800" baseline="-25000" dirty="0"/>
              <a:t>2</a:t>
            </a:r>
            <a:r>
              <a:rPr lang="en-US" altLang="zh-CN" sz="2800" dirty="0"/>
              <a:t>)=0.9 </a:t>
            </a:r>
            <a:r>
              <a:rPr lang="en-US" altLang="zh-CN" sz="2800" dirty="0" err="1"/>
              <a:t>mol</a:t>
            </a:r>
            <a:r>
              <a:rPr lang="en-US" altLang="zh-CN" sz="2800" dirty="0"/>
              <a:t>/(</a:t>
            </a:r>
            <a:r>
              <a:rPr lang="en-US" altLang="zh-CN" sz="2800" dirty="0" err="1"/>
              <a:t>L·min</a:t>
            </a:r>
            <a:r>
              <a:rPr lang="en-US" altLang="zh-CN" sz="2800" dirty="0"/>
              <a:t>);C</a:t>
            </a:r>
            <a:r>
              <a:rPr lang="zh-CN" altLang="zh-CN" sz="2800" dirty="0"/>
              <a:t>项</a:t>
            </a:r>
            <a:r>
              <a:rPr lang="en-US" altLang="zh-CN" sz="2800" dirty="0"/>
              <a:t>,</a:t>
            </a:r>
            <a:r>
              <a:rPr lang="zh-CN" altLang="zh-CN" sz="2800" dirty="0"/>
              <a:t>经转化可表示为</a:t>
            </a:r>
            <a:r>
              <a:rPr lang="en-US" altLang="zh-CN" sz="2800" i="1" dirty="0"/>
              <a:t>v</a:t>
            </a:r>
            <a:r>
              <a:rPr lang="en-US" altLang="zh-CN" sz="2800" dirty="0"/>
              <a:t>(A</a:t>
            </a:r>
            <a:r>
              <a:rPr lang="en-US" altLang="zh-CN" sz="2800" baseline="-25000" dirty="0"/>
              <a:t>2</a:t>
            </a:r>
            <a:r>
              <a:rPr lang="en-US" altLang="zh-CN" sz="2800" dirty="0"/>
              <a:t>)=6 </a:t>
            </a:r>
            <a:r>
              <a:rPr lang="en-US" altLang="zh-CN" sz="2800" dirty="0" err="1"/>
              <a:t>mol</a:t>
            </a:r>
            <a:r>
              <a:rPr lang="en-US" altLang="zh-CN" sz="2800" dirty="0"/>
              <a:t>/(</a:t>
            </a:r>
            <a:r>
              <a:rPr lang="en-US" altLang="zh-CN" sz="2800" dirty="0" err="1"/>
              <a:t>L·min</a:t>
            </a:r>
            <a:r>
              <a:rPr lang="en-US" altLang="zh-CN" sz="2800" dirty="0"/>
              <a:t>),</a:t>
            </a:r>
            <a:r>
              <a:rPr lang="zh-CN" altLang="zh-CN" sz="2800" dirty="0"/>
              <a:t>故</a:t>
            </a:r>
            <a:r>
              <a:rPr lang="en-US" altLang="zh-CN" sz="2800" dirty="0"/>
              <a:t>A</a:t>
            </a:r>
            <a:r>
              <a:rPr lang="zh-CN" altLang="zh-CN" sz="2800" dirty="0"/>
              <a:t>项符合要求。</a:t>
            </a:r>
          </a:p>
          <a:p>
            <a:pPr>
              <a:lnSpc>
                <a:spcPct val="150000"/>
              </a:lnSpc>
            </a:pPr>
            <a:endPar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6" name="矩形 15">
            <a:extLst>
              <a:ext uri="{FF2B5EF4-FFF2-40B4-BE49-F238E27FC236}">
                <a16:creationId xmlns="" xmlns:a16="http://schemas.microsoft.com/office/drawing/2014/main" id="{A1F3DE05-9D8F-4386-815C-CF88AEEA2BC4}"/>
              </a:ext>
            </a:extLst>
          </p:cNvPr>
          <p:cNvSpPr/>
          <p:nvPr/>
        </p:nvSpPr>
        <p:spPr>
          <a:xfrm>
            <a:off x="234044" y="1843417"/>
            <a:ext cx="11723912" cy="1308628"/>
          </a:xfrm>
          <a:prstGeom prst="rect">
            <a:avLst/>
          </a:prstGeom>
        </p:spPr>
        <p:txBody>
          <a:bodyPr wrap="square">
            <a:spAutoFit/>
          </a:bodyPr>
          <a:lstStyle/>
          <a:p>
            <a:pPr>
              <a:lnSpc>
                <a:spcPct val="150000"/>
              </a:lnSpc>
              <a:spcAft>
                <a:spcPts val="0"/>
              </a:spcAft>
            </a:pPr>
            <a:endParaRPr lang="en-US" altLang="zh-CN" sz="2800" b="1" dirty="0" smtClean="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spcAft>
                <a:spcPts val="0"/>
              </a:spcAft>
            </a:pPr>
            <a:r>
              <a:rPr lang="zh-CN" altLang="en-US" sz="2800" b="1" dirty="0" smtClean="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答案</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a:t>
            </a:r>
            <a:endPar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5" name="矩形 14">
            <a:extLst>
              <a:ext uri="{FF2B5EF4-FFF2-40B4-BE49-F238E27FC236}">
                <a16:creationId xmlns="" xmlns:a16="http://schemas.microsoft.com/office/drawing/2014/main" id="{8565B252-A95B-4574-B2CD-A5EC036B539E}"/>
              </a:ext>
            </a:extLst>
          </p:cNvPr>
          <p:cNvSpPr/>
          <p:nvPr/>
        </p:nvSpPr>
        <p:spPr>
          <a:xfrm>
            <a:off x="8214360" y="0"/>
            <a:ext cx="299859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专题十六　化学反应速率与化学平衡</a:t>
            </a:r>
          </a:p>
        </p:txBody>
      </p:sp>
    </p:spTree>
    <p:extLst>
      <p:ext uri="{BB962C8B-B14F-4D97-AF65-F5344CB8AC3E}">
        <p14:creationId xmlns:p14="http://schemas.microsoft.com/office/powerpoint/2010/main" val="39561595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6" name="矩形 5"/>
          <p:cNvSpPr/>
          <p:nvPr/>
        </p:nvSpPr>
        <p:spPr>
          <a:xfrm>
            <a:off x="718457" y="-1"/>
            <a:ext cx="3483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DA251C"/>
              </a:solidFill>
            </a:endParaRPr>
          </a:p>
        </p:txBody>
      </p:sp>
      <p:sp>
        <p:nvSpPr>
          <p:cNvPr id="7" name="矩形 6"/>
          <p:cNvSpPr/>
          <p:nvPr/>
        </p:nvSpPr>
        <p:spPr>
          <a:xfrm>
            <a:off x="1066799" y="-2"/>
            <a:ext cx="5429251"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zh-CN" sz="2800" dirty="0">
                <a:solidFill>
                  <a:srgbClr val="DA251C"/>
                </a:solidFill>
              </a:rPr>
              <a:t>方法</a:t>
            </a:r>
            <a:r>
              <a:rPr lang="en-US" altLang="zh-CN" sz="2800" dirty="0">
                <a:solidFill>
                  <a:srgbClr val="DA251C"/>
                </a:solidFill>
              </a:rPr>
              <a:t>2 </a:t>
            </a:r>
            <a:r>
              <a:rPr lang="zh-CN" altLang="zh-CN" sz="2800" dirty="0">
                <a:solidFill>
                  <a:srgbClr val="DA251C"/>
                </a:solidFill>
              </a:rPr>
              <a:t>影响化学反应速率的因素</a:t>
            </a:r>
          </a:p>
        </p:txBody>
      </p:sp>
      <p:sp>
        <p:nvSpPr>
          <p:cNvPr id="30" name="矩形 29">
            <a:extLst>
              <a:ext uri="{FF2B5EF4-FFF2-40B4-BE49-F238E27FC236}">
                <a16:creationId xmlns="" xmlns:a16="http://schemas.microsoft.com/office/drawing/2014/main" id="{D080D175-763B-4714-8F2A-930ED62CA217}"/>
              </a:ext>
            </a:extLst>
          </p:cNvPr>
          <p:cNvSpPr/>
          <p:nvPr/>
        </p:nvSpPr>
        <p:spPr>
          <a:xfrm>
            <a:off x="234043" y="740354"/>
            <a:ext cx="11723913" cy="662297"/>
          </a:xfrm>
          <a:prstGeom prst="rect">
            <a:avLst/>
          </a:prstGeom>
        </p:spPr>
        <p:txBody>
          <a:bodyPr wrap="square">
            <a:spAutoFit/>
          </a:bodyPr>
          <a:lstStyle/>
          <a:p>
            <a:pPr>
              <a:lnSpc>
                <a:spcPct val="150000"/>
              </a:lnSpc>
              <a:spcAft>
                <a:spcPts val="0"/>
              </a:spcAft>
            </a:pPr>
            <a:r>
              <a:rPr lang="zh-CN" altLang="en-US" sz="2800" b="1" dirty="0">
                <a:solidFill>
                  <a:srgbClr val="DA251C"/>
                </a:solidFill>
                <a:latin typeface="微软雅黑" panose="020B0503020204020204" pitchFamily="34" charset="-122"/>
                <a:ea typeface="微软雅黑" panose="020B0503020204020204" pitchFamily="34" charset="-122"/>
                <a:cs typeface="Times New Roman" panose="02020603050405020304" pitchFamily="18" charset="0"/>
              </a:rPr>
              <a:t>方法解读：</a:t>
            </a:r>
            <a:endParaRPr lang="zh-CN" altLang="zh-CN" sz="1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9" name="矩形 8">
            <a:extLst>
              <a:ext uri="{FF2B5EF4-FFF2-40B4-BE49-F238E27FC236}">
                <a16:creationId xmlns="" xmlns:a16="http://schemas.microsoft.com/office/drawing/2014/main" id="{7C7EBEFC-364B-4A42-8C75-CA22D447CA30}"/>
              </a:ext>
            </a:extLst>
          </p:cNvPr>
          <p:cNvSpPr/>
          <p:nvPr/>
        </p:nvSpPr>
        <p:spPr>
          <a:xfrm>
            <a:off x="234043" y="1302425"/>
            <a:ext cx="11723913" cy="1384995"/>
          </a:xfrm>
          <a:prstGeom prst="rect">
            <a:avLst/>
          </a:prstGeom>
        </p:spPr>
        <p:txBody>
          <a:bodyPr wrap="square">
            <a:spAutoFit/>
          </a:bodyPr>
          <a:lstStyle/>
          <a:p>
            <a:pPr>
              <a:lnSpc>
                <a:spcPct val="150000"/>
              </a:lnSpc>
            </a:pPr>
            <a:r>
              <a:rPr lang="en-US" altLang="zh-CN" sz="2800" b="1" dirty="0"/>
              <a:t> 1.</a:t>
            </a:r>
            <a:r>
              <a:rPr lang="zh-CN" altLang="zh-CN" sz="2800" b="1" dirty="0"/>
              <a:t>内因</a:t>
            </a:r>
            <a:r>
              <a:rPr lang="en-US" altLang="zh-CN" sz="2800" b="1" dirty="0"/>
              <a:t>(</a:t>
            </a:r>
            <a:r>
              <a:rPr lang="zh-CN" altLang="zh-CN" sz="2800" b="1" dirty="0"/>
              <a:t>主要因素</a:t>
            </a:r>
            <a:r>
              <a:rPr lang="en-US" altLang="zh-CN" sz="2800" b="1" dirty="0"/>
              <a:t>)</a:t>
            </a:r>
            <a:r>
              <a:rPr lang="zh-CN" altLang="zh-CN" sz="2800" dirty="0"/>
              <a:t>　　反应物本身的性质</a:t>
            </a:r>
            <a:r>
              <a:rPr lang="en-US" altLang="zh-CN" sz="2800" dirty="0"/>
              <a:t>(</a:t>
            </a:r>
            <a:r>
              <a:rPr lang="zh-CN" altLang="zh-CN" sz="2800" dirty="0"/>
              <a:t>活化能的大小</a:t>
            </a:r>
            <a:r>
              <a:rPr lang="en-US" altLang="zh-CN" sz="2800" dirty="0"/>
              <a:t>)</a:t>
            </a:r>
            <a:r>
              <a:rPr lang="zh-CN" altLang="zh-CN" sz="2800" dirty="0"/>
              <a:t>。</a:t>
            </a:r>
          </a:p>
          <a:p>
            <a:pPr>
              <a:lnSpc>
                <a:spcPct val="150000"/>
              </a:lnSpc>
            </a:pPr>
            <a:r>
              <a:rPr lang="en-US" altLang="zh-CN" sz="2800" dirty="0"/>
              <a:t> </a:t>
            </a:r>
            <a:r>
              <a:rPr lang="en-US" altLang="zh-CN" sz="2800" b="1" dirty="0"/>
              <a:t>2.</a:t>
            </a:r>
            <a:r>
              <a:rPr lang="zh-CN" altLang="zh-CN" sz="2800" b="1" dirty="0"/>
              <a:t>外因</a:t>
            </a:r>
            <a:r>
              <a:rPr lang="en-US" altLang="zh-CN" sz="2800" b="1" dirty="0"/>
              <a:t>(</a:t>
            </a:r>
            <a:r>
              <a:rPr lang="zh-CN" altLang="zh-CN" sz="2800" b="1" dirty="0"/>
              <a:t>只改变一个条件</a:t>
            </a:r>
            <a:r>
              <a:rPr lang="en-US" altLang="zh-CN" sz="2800" b="1" dirty="0"/>
              <a:t>,</a:t>
            </a:r>
            <a:r>
              <a:rPr lang="zh-CN" altLang="zh-CN" sz="2800" b="1" dirty="0"/>
              <a:t>其他条件不变</a:t>
            </a:r>
            <a:r>
              <a:rPr lang="en-US" altLang="zh-CN" sz="2800" b="1" dirty="0"/>
              <a:t>)</a:t>
            </a:r>
            <a:endParaRPr lang="zh-CN" altLang="zh-CN" sz="2800" b="1" dirty="0"/>
          </a:p>
        </p:txBody>
      </p:sp>
      <p:pic>
        <p:nvPicPr>
          <p:cNvPr id="10" name="YLLJBTLJT35.jpg" descr="id:2147527589;FounderCES">
            <a:extLst>
              <a:ext uri="{FF2B5EF4-FFF2-40B4-BE49-F238E27FC236}">
                <a16:creationId xmlns="" xmlns:a16="http://schemas.microsoft.com/office/drawing/2014/main" id="{4F601D99-B55B-4DDA-A60F-814B6F246182}"/>
              </a:ext>
            </a:extLst>
          </p:cNvPr>
          <p:cNvPicPr/>
          <p:nvPr/>
        </p:nvPicPr>
        <p:blipFill>
          <a:blip r:embed="rId2"/>
          <a:stretch>
            <a:fillRect/>
          </a:stretch>
        </p:blipFill>
        <p:spPr>
          <a:xfrm>
            <a:off x="2916713" y="2692717"/>
            <a:ext cx="6358573" cy="3929202"/>
          </a:xfrm>
          <a:prstGeom prst="rect">
            <a:avLst/>
          </a:prstGeom>
        </p:spPr>
      </p:pic>
    </p:spTree>
    <p:extLst>
      <p:ext uri="{BB962C8B-B14F-4D97-AF65-F5344CB8AC3E}">
        <p14:creationId xmlns:p14="http://schemas.microsoft.com/office/powerpoint/2010/main" val="4098577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a16="http://schemas.microsoft.com/office/drawing/2014/main" id="{342FB956-1CFE-4DA6-ABB6-25A7D3661038}"/>
              </a:ext>
            </a:extLst>
          </p:cNvPr>
          <p:cNvSpPr/>
          <p:nvPr/>
        </p:nvSpPr>
        <p:spPr>
          <a:xfrm>
            <a:off x="266700" y="267365"/>
            <a:ext cx="10972800" cy="2677656"/>
          </a:xfrm>
          <a:prstGeom prst="rect">
            <a:avLst/>
          </a:prstGeom>
        </p:spPr>
        <p:txBody>
          <a:bodyPr wrap="square">
            <a:spAutoFit/>
          </a:bodyPr>
          <a:lstStyle/>
          <a:p>
            <a:pPr>
              <a:lnSpc>
                <a:spcPct val="150000"/>
              </a:lnSpc>
              <a:spcAft>
                <a:spcPts val="0"/>
              </a:spcAft>
            </a:pPr>
            <a:r>
              <a:rPr lang="en-US" altLang="zh-CN" sz="2800" b="1" dirty="0"/>
              <a:t>3.</a:t>
            </a:r>
            <a:r>
              <a:rPr lang="zh-CN" altLang="zh-CN" sz="2800" b="1" dirty="0"/>
              <a:t>理论解释</a:t>
            </a:r>
            <a:r>
              <a:rPr lang="en-US" altLang="zh-CN" sz="2800" b="1" dirty="0"/>
              <a:t>——</a:t>
            </a:r>
            <a:r>
              <a:rPr lang="zh-CN" altLang="zh-CN" sz="2800" b="1" dirty="0"/>
              <a:t>有效碰撞理论</a:t>
            </a:r>
          </a:p>
          <a:p>
            <a:pPr>
              <a:lnSpc>
                <a:spcPct val="150000"/>
              </a:lnSpc>
              <a:spcAft>
                <a:spcPts val="0"/>
              </a:spcAft>
            </a:pPr>
            <a:r>
              <a:rPr lang="en-US" altLang="zh-CN" sz="2800" dirty="0"/>
              <a:t>(1)</a:t>
            </a:r>
            <a:r>
              <a:rPr lang="zh-CN" altLang="zh-CN" sz="2800" dirty="0"/>
              <a:t>活化分子、活化能、有效碰撞</a:t>
            </a:r>
          </a:p>
          <a:p>
            <a:pPr>
              <a:lnSpc>
                <a:spcPct val="150000"/>
              </a:lnSpc>
              <a:spcAft>
                <a:spcPts val="0"/>
              </a:spcAft>
            </a:pPr>
            <a:r>
              <a:rPr lang="en-US" altLang="zh-CN" sz="2800" dirty="0"/>
              <a:t>①</a:t>
            </a:r>
            <a:r>
              <a:rPr lang="zh-CN" altLang="zh-CN" sz="2800" dirty="0"/>
              <a:t>活化分子</a:t>
            </a:r>
            <a:r>
              <a:rPr lang="en-US" altLang="zh-CN" sz="2800" dirty="0"/>
              <a:t>:</a:t>
            </a:r>
            <a:r>
              <a:rPr lang="zh-CN" altLang="zh-CN" sz="2800" dirty="0"/>
              <a:t>能够发生有效碰撞的分子。</a:t>
            </a:r>
          </a:p>
          <a:p>
            <a:pPr>
              <a:lnSpc>
                <a:spcPct val="150000"/>
              </a:lnSpc>
              <a:spcAft>
                <a:spcPts val="0"/>
              </a:spcAft>
            </a:pPr>
            <a:r>
              <a:rPr lang="en-US" altLang="zh-CN" sz="2800" dirty="0"/>
              <a:t>②</a:t>
            </a:r>
            <a:r>
              <a:rPr lang="zh-CN" altLang="zh-CN" sz="2800" dirty="0"/>
              <a:t>活化能</a:t>
            </a:r>
            <a:r>
              <a:rPr lang="en-US" altLang="zh-CN" sz="2800" dirty="0"/>
              <a:t>:</a:t>
            </a:r>
            <a:r>
              <a:rPr lang="zh-CN" altLang="zh-CN" sz="2800" dirty="0"/>
              <a:t>如图</a:t>
            </a:r>
          </a:p>
        </p:txBody>
      </p:sp>
      <p:pic>
        <p:nvPicPr>
          <p:cNvPr id="3" name="YLLJBTLJT36.jpg" descr="id:2147527596;FounderCES">
            <a:extLst>
              <a:ext uri="{FF2B5EF4-FFF2-40B4-BE49-F238E27FC236}">
                <a16:creationId xmlns="" xmlns:a16="http://schemas.microsoft.com/office/drawing/2014/main" id="{E6099325-9A38-44BE-BBD1-EB6AB87F82D1}"/>
              </a:ext>
            </a:extLst>
          </p:cNvPr>
          <p:cNvPicPr/>
          <p:nvPr/>
        </p:nvPicPr>
        <p:blipFill>
          <a:blip r:embed="rId2"/>
          <a:stretch>
            <a:fillRect/>
          </a:stretch>
        </p:blipFill>
        <p:spPr>
          <a:xfrm>
            <a:off x="3689191" y="2786380"/>
            <a:ext cx="4813618" cy="3202166"/>
          </a:xfrm>
          <a:prstGeom prst="rect">
            <a:avLst/>
          </a:prstGeom>
        </p:spPr>
      </p:pic>
      <p:sp>
        <p:nvSpPr>
          <p:cNvPr id="4" name="矩形 3">
            <a:extLst>
              <a:ext uri="{FF2B5EF4-FFF2-40B4-BE49-F238E27FC236}">
                <a16:creationId xmlns="" xmlns:a16="http://schemas.microsoft.com/office/drawing/2014/main" id="{813772E7-1E8C-4E15-A529-490DD5C74E41}"/>
              </a:ext>
            </a:extLst>
          </p:cNvPr>
          <p:cNvSpPr/>
          <p:nvPr/>
        </p:nvSpPr>
        <p:spPr>
          <a:xfrm>
            <a:off x="8214360" y="0"/>
            <a:ext cx="299859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专题十六　化学反应速率与化学平衡</a:t>
            </a:r>
          </a:p>
        </p:txBody>
      </p:sp>
    </p:spTree>
    <p:extLst>
      <p:ext uri="{BB962C8B-B14F-4D97-AF65-F5344CB8AC3E}">
        <p14:creationId xmlns:p14="http://schemas.microsoft.com/office/powerpoint/2010/main" val="38312813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a16="http://schemas.microsoft.com/office/drawing/2014/main" id="{342FB956-1CFE-4DA6-ABB6-25A7D3661038}"/>
              </a:ext>
            </a:extLst>
          </p:cNvPr>
          <p:cNvSpPr/>
          <p:nvPr/>
        </p:nvSpPr>
        <p:spPr>
          <a:xfrm>
            <a:off x="266700" y="267365"/>
            <a:ext cx="10972800" cy="2677656"/>
          </a:xfrm>
          <a:prstGeom prst="rect">
            <a:avLst/>
          </a:prstGeom>
        </p:spPr>
        <p:txBody>
          <a:bodyPr wrap="square">
            <a:spAutoFit/>
          </a:bodyPr>
          <a:lstStyle/>
          <a:p>
            <a:pPr>
              <a:lnSpc>
                <a:spcPct val="150000"/>
              </a:lnSpc>
            </a:pPr>
            <a:r>
              <a:rPr lang="zh-CN" altLang="zh-CN" sz="2800" dirty="0"/>
              <a:t>图中</a:t>
            </a:r>
            <a:r>
              <a:rPr lang="en-US" altLang="zh-CN" sz="2800" i="1" dirty="0"/>
              <a:t>E</a:t>
            </a:r>
            <a:r>
              <a:rPr lang="en-US" altLang="zh-CN" sz="2800" baseline="-25000" dirty="0"/>
              <a:t>1</a:t>
            </a:r>
            <a:r>
              <a:rPr lang="zh-CN" altLang="zh-CN" sz="2800" dirty="0"/>
              <a:t>为正反应的活化能</a:t>
            </a:r>
            <a:r>
              <a:rPr lang="en-US" altLang="zh-CN" sz="2800" dirty="0"/>
              <a:t>,</a:t>
            </a:r>
            <a:r>
              <a:rPr lang="zh-CN" altLang="zh-CN" sz="2800" dirty="0"/>
              <a:t>使用催化剂时的活化能为</a:t>
            </a:r>
            <a:r>
              <a:rPr lang="en-US" altLang="zh-CN" sz="2800" i="1" dirty="0"/>
              <a:t>E</a:t>
            </a:r>
            <a:r>
              <a:rPr lang="en-US" altLang="zh-CN" sz="2800" baseline="-25000" dirty="0"/>
              <a:t>3</a:t>
            </a:r>
            <a:r>
              <a:rPr lang="en-US" altLang="zh-CN" sz="2800" dirty="0"/>
              <a:t>,</a:t>
            </a:r>
            <a:r>
              <a:rPr lang="en-US" altLang="zh-CN" sz="2800" i="1" dirty="0"/>
              <a:t>E</a:t>
            </a:r>
            <a:r>
              <a:rPr lang="en-US" altLang="zh-CN" sz="2800" baseline="-25000" dirty="0"/>
              <a:t>2</a:t>
            </a:r>
            <a:r>
              <a:rPr lang="zh-CN" altLang="zh-CN" sz="2800" dirty="0"/>
              <a:t>为逆反应的活化能</a:t>
            </a:r>
            <a:r>
              <a:rPr lang="en-US" altLang="zh-CN" sz="2800" dirty="0"/>
              <a:t>,</a:t>
            </a:r>
            <a:r>
              <a:rPr lang="zh-CN" altLang="zh-CN" sz="2800" dirty="0"/>
              <a:t>反应热为</a:t>
            </a:r>
            <a:r>
              <a:rPr lang="en-US" altLang="zh-CN" sz="2800" i="1" dirty="0"/>
              <a:t>E</a:t>
            </a:r>
            <a:r>
              <a:rPr lang="en-US" altLang="zh-CN" sz="2800" baseline="-25000" dirty="0"/>
              <a:t>1</a:t>
            </a:r>
            <a:r>
              <a:rPr lang="en-US" altLang="zh-CN" sz="2800" dirty="0"/>
              <a:t>-</a:t>
            </a:r>
            <a:r>
              <a:rPr lang="en-US" altLang="zh-CN" sz="2800" i="1" dirty="0"/>
              <a:t>E</a:t>
            </a:r>
            <a:r>
              <a:rPr lang="en-US" altLang="zh-CN" sz="2800" baseline="-25000" dirty="0"/>
              <a:t>2</a:t>
            </a:r>
            <a:r>
              <a:rPr lang="zh-CN" altLang="zh-CN" sz="2800" dirty="0"/>
              <a:t>。</a:t>
            </a:r>
          </a:p>
          <a:p>
            <a:pPr>
              <a:lnSpc>
                <a:spcPct val="150000"/>
              </a:lnSpc>
            </a:pPr>
            <a:r>
              <a:rPr lang="en-US" altLang="zh-CN" sz="2800" dirty="0"/>
              <a:t>③</a:t>
            </a:r>
            <a:r>
              <a:rPr lang="zh-CN" altLang="zh-CN" sz="2800" dirty="0"/>
              <a:t>有效碰撞</a:t>
            </a:r>
            <a:r>
              <a:rPr lang="en-US" altLang="zh-CN" sz="2800" dirty="0"/>
              <a:t>:</a:t>
            </a:r>
            <a:r>
              <a:rPr lang="zh-CN" altLang="zh-CN" sz="2800" dirty="0"/>
              <a:t>活化分子之间能够引发化学反应的碰撞。</a:t>
            </a:r>
          </a:p>
          <a:p>
            <a:pPr>
              <a:lnSpc>
                <a:spcPct val="150000"/>
              </a:lnSpc>
            </a:pPr>
            <a:r>
              <a:rPr lang="en-US" altLang="zh-CN" sz="2800" dirty="0"/>
              <a:t>(2)</a:t>
            </a:r>
            <a:r>
              <a:rPr lang="zh-CN" altLang="zh-CN" sz="2800" dirty="0"/>
              <a:t>活化分子、有效碰撞与反应速率的关系</a:t>
            </a:r>
          </a:p>
        </p:txBody>
      </p:sp>
      <p:pic>
        <p:nvPicPr>
          <p:cNvPr id="4" name="YLLJBTLJT37.jpg" descr="id:2147527603;FounderCES">
            <a:extLst>
              <a:ext uri="{FF2B5EF4-FFF2-40B4-BE49-F238E27FC236}">
                <a16:creationId xmlns="" xmlns:a16="http://schemas.microsoft.com/office/drawing/2014/main" id="{418446F1-100C-4E29-94A2-85EC777F636E}"/>
              </a:ext>
            </a:extLst>
          </p:cNvPr>
          <p:cNvPicPr/>
          <p:nvPr/>
        </p:nvPicPr>
        <p:blipFill>
          <a:blip r:embed="rId2"/>
          <a:stretch>
            <a:fillRect/>
          </a:stretch>
        </p:blipFill>
        <p:spPr>
          <a:xfrm>
            <a:off x="2670333" y="2814002"/>
            <a:ext cx="6851333" cy="3775913"/>
          </a:xfrm>
          <a:prstGeom prst="rect">
            <a:avLst/>
          </a:prstGeom>
        </p:spPr>
      </p:pic>
      <p:sp>
        <p:nvSpPr>
          <p:cNvPr id="5" name="矩形 4">
            <a:extLst>
              <a:ext uri="{FF2B5EF4-FFF2-40B4-BE49-F238E27FC236}">
                <a16:creationId xmlns="" xmlns:a16="http://schemas.microsoft.com/office/drawing/2014/main" id="{C47D7E8A-343A-4226-A2D0-B12AA2B907E1}"/>
              </a:ext>
            </a:extLst>
          </p:cNvPr>
          <p:cNvSpPr/>
          <p:nvPr/>
        </p:nvSpPr>
        <p:spPr>
          <a:xfrm>
            <a:off x="8214360" y="0"/>
            <a:ext cx="299859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专题十六　化学反应速率与化学平衡</a:t>
            </a:r>
          </a:p>
        </p:txBody>
      </p:sp>
    </p:spTree>
    <p:extLst>
      <p:ext uri="{BB962C8B-B14F-4D97-AF65-F5344CB8AC3E}">
        <p14:creationId xmlns:p14="http://schemas.microsoft.com/office/powerpoint/2010/main" val="38120228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a16="http://schemas.microsoft.com/office/drawing/2014/main" id="{342FB956-1CFE-4DA6-ABB6-25A7D3661038}"/>
              </a:ext>
            </a:extLst>
          </p:cNvPr>
          <p:cNvSpPr/>
          <p:nvPr/>
        </p:nvSpPr>
        <p:spPr>
          <a:xfrm>
            <a:off x="266699" y="267365"/>
            <a:ext cx="11527903" cy="3970318"/>
          </a:xfrm>
          <a:prstGeom prst="rect">
            <a:avLst/>
          </a:prstGeom>
        </p:spPr>
        <p:txBody>
          <a:bodyPr wrap="square">
            <a:spAutoFit/>
          </a:bodyPr>
          <a:lstStyle/>
          <a:p>
            <a:pPr>
              <a:lnSpc>
                <a:spcPct val="150000"/>
              </a:lnSpc>
            </a:pPr>
            <a:r>
              <a:rPr lang="en-US" altLang="zh-CN" sz="2800" b="1" dirty="0"/>
              <a:t>4.</a:t>
            </a:r>
            <a:r>
              <a:rPr lang="zh-CN" altLang="zh-CN" sz="2800" b="1" dirty="0"/>
              <a:t>外界条件对化学反应速率的影响</a:t>
            </a:r>
          </a:p>
          <a:p>
            <a:pPr>
              <a:lnSpc>
                <a:spcPct val="150000"/>
              </a:lnSpc>
            </a:pPr>
            <a:r>
              <a:rPr lang="en-US" altLang="zh-CN" sz="2800" dirty="0"/>
              <a:t>(1)</a:t>
            </a:r>
            <a:r>
              <a:rPr lang="zh-CN" altLang="zh-CN" sz="2800" dirty="0"/>
              <a:t>固体或纯液体的浓度可视为常数</a:t>
            </a:r>
            <a:r>
              <a:rPr lang="en-US" altLang="zh-CN" sz="2800" dirty="0"/>
              <a:t>,</a:t>
            </a:r>
            <a:r>
              <a:rPr lang="zh-CN" altLang="zh-CN" sz="2800" dirty="0"/>
              <a:t>其物质的量的变化不会引起反应速率的变化</a:t>
            </a:r>
            <a:r>
              <a:rPr lang="en-US" altLang="zh-CN" sz="2800" dirty="0"/>
              <a:t>,</a:t>
            </a:r>
            <a:r>
              <a:rPr lang="zh-CN" altLang="zh-CN" sz="2800" dirty="0"/>
              <a:t>但固体颗粒的大小会影响接触面积的大小</a:t>
            </a:r>
            <a:r>
              <a:rPr lang="en-US" altLang="zh-CN" sz="2800" dirty="0"/>
              <a:t>,</a:t>
            </a:r>
            <a:r>
              <a:rPr lang="zh-CN" altLang="zh-CN" sz="2800" dirty="0"/>
              <a:t>从而影响反应速率的大小。</a:t>
            </a:r>
          </a:p>
          <a:p>
            <a:pPr>
              <a:lnSpc>
                <a:spcPct val="150000"/>
              </a:lnSpc>
            </a:pPr>
            <a:r>
              <a:rPr lang="en-US" altLang="zh-CN" sz="2800" dirty="0"/>
              <a:t>(2)</a:t>
            </a:r>
            <a:r>
              <a:rPr lang="zh-CN" altLang="zh-CN" sz="2800" dirty="0"/>
              <a:t>改变压强</a:t>
            </a:r>
            <a:r>
              <a:rPr lang="en-US" altLang="zh-CN" sz="2800" dirty="0"/>
              <a:t>,</a:t>
            </a:r>
            <a:r>
              <a:rPr lang="zh-CN" altLang="zh-CN" sz="2800" dirty="0"/>
              <a:t>对反应速率产生影响的原因是引起浓度的改变。对于有气体参加的反应体系</a:t>
            </a:r>
            <a:r>
              <a:rPr lang="en-US" altLang="zh-CN" sz="2800" dirty="0"/>
              <a:t>,</a:t>
            </a:r>
            <a:r>
              <a:rPr lang="zh-CN" altLang="zh-CN" sz="2800" dirty="0"/>
              <a:t>有以下几种情况</a:t>
            </a:r>
            <a:r>
              <a:rPr lang="en-US" altLang="zh-CN" sz="2800" dirty="0"/>
              <a:t>:</a:t>
            </a:r>
            <a:endParaRPr lang="zh-CN" altLang="zh-CN" sz="2800" dirty="0"/>
          </a:p>
        </p:txBody>
      </p:sp>
      <p:sp>
        <p:nvSpPr>
          <p:cNvPr id="5" name="矩形 4">
            <a:extLst>
              <a:ext uri="{FF2B5EF4-FFF2-40B4-BE49-F238E27FC236}">
                <a16:creationId xmlns="" xmlns:a16="http://schemas.microsoft.com/office/drawing/2014/main" id="{8857DFAE-E1EC-4D2D-B145-51B9560AB409}"/>
              </a:ext>
            </a:extLst>
          </p:cNvPr>
          <p:cNvSpPr/>
          <p:nvPr/>
        </p:nvSpPr>
        <p:spPr>
          <a:xfrm>
            <a:off x="266700" y="4591050"/>
            <a:ext cx="10972800" cy="662233"/>
          </a:xfrm>
          <a:prstGeom prst="rect">
            <a:avLst/>
          </a:prstGeom>
        </p:spPr>
        <p:txBody>
          <a:bodyPr wrap="square">
            <a:spAutoFit/>
          </a:bodyPr>
          <a:lstStyle/>
          <a:p>
            <a:pPr>
              <a:lnSpc>
                <a:spcPct val="150000"/>
              </a:lnSpc>
            </a:pPr>
            <a:r>
              <a:rPr lang="en-US" altLang="zh-CN" sz="2800" dirty="0"/>
              <a:t>①</a:t>
            </a:r>
            <a:r>
              <a:rPr lang="zh-CN" altLang="zh-CN" sz="2800" dirty="0"/>
              <a:t>恒温时</a:t>
            </a:r>
            <a:r>
              <a:rPr lang="en-US" altLang="zh-CN" sz="2800" dirty="0"/>
              <a:t>:</a:t>
            </a:r>
            <a:r>
              <a:rPr lang="zh-CN" altLang="zh-CN" sz="2800" dirty="0"/>
              <a:t>增大压强</a:t>
            </a:r>
          </a:p>
        </p:txBody>
      </p:sp>
      <p:pic>
        <p:nvPicPr>
          <p:cNvPr id="6" name="图片 5">
            <a:extLst>
              <a:ext uri="{FF2B5EF4-FFF2-40B4-BE49-F238E27FC236}">
                <a16:creationId xmlns="" xmlns:a16="http://schemas.microsoft.com/office/drawing/2014/main" id="{B6F1D778-C03D-4374-A9AA-3735BBFEEACB}"/>
              </a:ext>
            </a:extLst>
          </p:cNvPr>
          <p:cNvPicPr/>
          <p:nvPr/>
        </p:nvPicPr>
        <p:blipFill>
          <a:blip r:embed="rId2"/>
          <a:stretch>
            <a:fillRect/>
          </a:stretch>
        </p:blipFill>
        <p:spPr>
          <a:xfrm>
            <a:off x="3452812" y="4587557"/>
            <a:ext cx="661988" cy="596749"/>
          </a:xfrm>
          <a:prstGeom prst="rect">
            <a:avLst/>
          </a:prstGeom>
        </p:spPr>
      </p:pic>
      <p:sp>
        <p:nvSpPr>
          <p:cNvPr id="3" name="矩形 2">
            <a:extLst>
              <a:ext uri="{FF2B5EF4-FFF2-40B4-BE49-F238E27FC236}">
                <a16:creationId xmlns="" xmlns:a16="http://schemas.microsoft.com/office/drawing/2014/main" id="{BF6109A3-53DF-4A51-891F-7CBC87CB1A1B}"/>
              </a:ext>
            </a:extLst>
          </p:cNvPr>
          <p:cNvSpPr/>
          <p:nvPr/>
        </p:nvSpPr>
        <p:spPr>
          <a:xfrm>
            <a:off x="4208502" y="4596884"/>
            <a:ext cx="1620957" cy="662233"/>
          </a:xfrm>
          <a:prstGeom prst="rect">
            <a:avLst/>
          </a:prstGeom>
        </p:spPr>
        <p:txBody>
          <a:bodyPr wrap="none">
            <a:spAutoFit/>
          </a:bodyPr>
          <a:lstStyle/>
          <a:p>
            <a:pPr>
              <a:lnSpc>
                <a:spcPct val="150000"/>
              </a:lnSpc>
            </a:pPr>
            <a:r>
              <a:rPr lang="zh-CN" altLang="zh-CN" sz="2800" dirty="0"/>
              <a:t>体积缩小</a:t>
            </a:r>
            <a:endParaRPr lang="zh-CN" altLang="en-US" sz="2800" dirty="0"/>
          </a:p>
        </p:txBody>
      </p:sp>
      <p:pic>
        <p:nvPicPr>
          <p:cNvPr id="7" name="图片 6">
            <a:extLst>
              <a:ext uri="{FF2B5EF4-FFF2-40B4-BE49-F238E27FC236}">
                <a16:creationId xmlns="" xmlns:a16="http://schemas.microsoft.com/office/drawing/2014/main" id="{3EE0CC9A-6AAE-49C2-A506-96D0EE5C331F}"/>
              </a:ext>
            </a:extLst>
          </p:cNvPr>
          <p:cNvPicPr/>
          <p:nvPr/>
        </p:nvPicPr>
        <p:blipFill>
          <a:blip r:embed="rId2"/>
          <a:stretch>
            <a:fillRect/>
          </a:stretch>
        </p:blipFill>
        <p:spPr>
          <a:xfrm>
            <a:off x="5765006" y="4587557"/>
            <a:ext cx="661988" cy="596749"/>
          </a:xfrm>
          <a:prstGeom prst="rect">
            <a:avLst/>
          </a:prstGeom>
        </p:spPr>
      </p:pic>
      <p:sp>
        <p:nvSpPr>
          <p:cNvPr id="8" name="矩形 7">
            <a:extLst>
              <a:ext uri="{FF2B5EF4-FFF2-40B4-BE49-F238E27FC236}">
                <a16:creationId xmlns="" xmlns:a16="http://schemas.microsoft.com/office/drawing/2014/main" id="{783628FA-ED0C-4604-AFBC-BCF3CCC31015}"/>
              </a:ext>
            </a:extLst>
          </p:cNvPr>
          <p:cNvSpPr/>
          <p:nvPr/>
        </p:nvSpPr>
        <p:spPr>
          <a:xfrm>
            <a:off x="6437352" y="4577834"/>
            <a:ext cx="1620957" cy="662233"/>
          </a:xfrm>
          <a:prstGeom prst="rect">
            <a:avLst/>
          </a:prstGeom>
        </p:spPr>
        <p:txBody>
          <a:bodyPr wrap="none">
            <a:spAutoFit/>
          </a:bodyPr>
          <a:lstStyle/>
          <a:p>
            <a:pPr>
              <a:lnSpc>
                <a:spcPct val="150000"/>
              </a:lnSpc>
            </a:pPr>
            <a:r>
              <a:rPr lang="zh-CN" altLang="zh-CN" sz="2800" dirty="0"/>
              <a:t>浓度增大</a:t>
            </a:r>
            <a:endParaRPr lang="zh-CN" altLang="en-US" sz="2800" dirty="0"/>
          </a:p>
        </p:txBody>
      </p:sp>
      <p:pic>
        <p:nvPicPr>
          <p:cNvPr id="9" name="图片 8">
            <a:extLst>
              <a:ext uri="{FF2B5EF4-FFF2-40B4-BE49-F238E27FC236}">
                <a16:creationId xmlns="" xmlns:a16="http://schemas.microsoft.com/office/drawing/2014/main" id="{E8F27626-4C55-4062-A117-F4D3AA04FFEA}"/>
              </a:ext>
            </a:extLst>
          </p:cNvPr>
          <p:cNvPicPr/>
          <p:nvPr/>
        </p:nvPicPr>
        <p:blipFill>
          <a:blip r:embed="rId2"/>
          <a:stretch>
            <a:fillRect/>
          </a:stretch>
        </p:blipFill>
        <p:spPr>
          <a:xfrm>
            <a:off x="8031956" y="4587557"/>
            <a:ext cx="661988" cy="596749"/>
          </a:xfrm>
          <a:prstGeom prst="rect">
            <a:avLst/>
          </a:prstGeom>
        </p:spPr>
      </p:pic>
      <p:sp>
        <p:nvSpPr>
          <p:cNvPr id="10" name="矩形 9">
            <a:extLst>
              <a:ext uri="{FF2B5EF4-FFF2-40B4-BE49-F238E27FC236}">
                <a16:creationId xmlns="" xmlns:a16="http://schemas.microsoft.com/office/drawing/2014/main" id="{3C33FF07-FC2A-4FAA-8C34-D30A54C2F00A}"/>
              </a:ext>
            </a:extLst>
          </p:cNvPr>
          <p:cNvSpPr/>
          <p:nvPr/>
        </p:nvSpPr>
        <p:spPr>
          <a:xfrm>
            <a:off x="8789929" y="4735897"/>
            <a:ext cx="2339102" cy="523220"/>
          </a:xfrm>
          <a:prstGeom prst="rect">
            <a:avLst/>
          </a:prstGeom>
        </p:spPr>
        <p:txBody>
          <a:bodyPr wrap="none">
            <a:spAutoFit/>
          </a:bodyPr>
          <a:lstStyle/>
          <a:p>
            <a:r>
              <a:rPr lang="zh-CN" altLang="en-US" sz="2800" dirty="0"/>
              <a:t>反应速率增大</a:t>
            </a:r>
            <a:endParaRPr lang="zh-CN" altLang="zh-CN" sz="2800" dirty="0"/>
          </a:p>
        </p:txBody>
      </p:sp>
      <p:sp>
        <p:nvSpPr>
          <p:cNvPr id="12" name="矩形 11">
            <a:extLst>
              <a:ext uri="{FF2B5EF4-FFF2-40B4-BE49-F238E27FC236}">
                <a16:creationId xmlns="" xmlns:a16="http://schemas.microsoft.com/office/drawing/2014/main" id="{E5054A11-28CF-40BD-ABA0-F23FA0A0B8FE}"/>
              </a:ext>
            </a:extLst>
          </p:cNvPr>
          <p:cNvSpPr/>
          <p:nvPr/>
        </p:nvSpPr>
        <p:spPr>
          <a:xfrm>
            <a:off x="8214360" y="0"/>
            <a:ext cx="299859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专题十六　化学反应速率与化学平衡</a:t>
            </a:r>
          </a:p>
        </p:txBody>
      </p:sp>
    </p:spTree>
    <p:extLst>
      <p:ext uri="{BB962C8B-B14F-4D97-AF65-F5344CB8AC3E}">
        <p14:creationId xmlns:p14="http://schemas.microsoft.com/office/powerpoint/2010/main" val="16048560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hlinkClick r:id="" action="ppaction://noaction"/>
          </p:cNvPr>
          <p:cNvSpPr/>
          <p:nvPr/>
        </p:nvSpPr>
        <p:spPr>
          <a:xfrm>
            <a:off x="1081343" y="627063"/>
            <a:ext cx="10087402" cy="538284"/>
          </a:xfrm>
          <a:prstGeom prst="rect">
            <a:avLst/>
          </a:prstGeom>
          <a:noFill/>
          <a:ln>
            <a:noFill/>
          </a:ln>
        </p:spPr>
        <p:style>
          <a:lnRef idx="1">
            <a:schemeClr val="accent5"/>
          </a:lnRef>
          <a:fillRef idx="3">
            <a:schemeClr val="accent5"/>
          </a:fillRef>
          <a:effectRef idx="2">
            <a:schemeClr val="accent5"/>
          </a:effectRef>
          <a:fontRef idx="minor">
            <a:schemeClr val="lt1"/>
          </a:fontRef>
        </p:style>
        <p:txBody>
          <a:bodyPr rtlCol="0" anchor="ctr"/>
          <a:lstStyle/>
          <a:p>
            <a:r>
              <a:rPr lang="en-US" altLang="zh-CN" sz="2800" b="1" dirty="0">
                <a:solidFill>
                  <a:srgbClr val="DA251C"/>
                </a:solidFill>
                <a:latin typeface="Calibri" panose="020F0502020204030204" pitchFamily="34" charset="0"/>
                <a:ea typeface="微软雅黑" panose="020B0503020204020204" pitchFamily="34" charset="-122"/>
              </a:rPr>
              <a:t>C.</a:t>
            </a:r>
            <a:r>
              <a:rPr lang="zh-CN" altLang="en-US" sz="2800" b="1" dirty="0">
                <a:solidFill>
                  <a:srgbClr val="DA251C"/>
                </a:solidFill>
                <a:latin typeface="Calibri" panose="020F0502020204030204" pitchFamily="34" charset="0"/>
                <a:ea typeface="微软雅黑" panose="020B0503020204020204" pitchFamily="34" charset="-122"/>
              </a:rPr>
              <a:t>考法帮</a:t>
            </a:r>
            <a:r>
              <a:rPr lang="en-US" altLang="zh-CN" sz="2800" b="1" dirty="0">
                <a:solidFill>
                  <a:srgbClr val="DA251C"/>
                </a:solidFill>
                <a:latin typeface="+mn-ea"/>
              </a:rPr>
              <a:t>·</a:t>
            </a:r>
            <a:r>
              <a:rPr lang="zh-CN" altLang="en-US" sz="2800" b="1" dirty="0">
                <a:solidFill>
                  <a:srgbClr val="DA251C"/>
                </a:solidFill>
                <a:latin typeface="Calibri" panose="020F0502020204030204" pitchFamily="34" charset="0"/>
                <a:ea typeface="微软雅黑" panose="020B0503020204020204" pitchFamily="34" charset="-122"/>
              </a:rPr>
              <a:t>考向全扫描</a:t>
            </a:r>
          </a:p>
        </p:txBody>
      </p:sp>
      <p:sp>
        <p:nvSpPr>
          <p:cNvPr id="13" name="矩形 12">
            <a:hlinkClick r:id="rId2" action="ppaction://hlinksldjump"/>
          </p:cNvPr>
          <p:cNvSpPr/>
          <p:nvPr/>
        </p:nvSpPr>
        <p:spPr>
          <a:xfrm>
            <a:off x="1081338" y="1314450"/>
            <a:ext cx="10065636" cy="2375528"/>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pPr>
              <a:lnSpc>
                <a:spcPct val="150000"/>
              </a:lnSpc>
            </a:pP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考向</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1  </a:t>
            </a: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有关化学反应速率的图像题</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考向</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2“</a:t>
            </a: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三段式</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法计算化学平衡常数</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考向</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3  </a:t>
            </a: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化学反应速率与化学平衡理论在工业生产中的应用</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6602393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a:ext uri="{FF2B5EF4-FFF2-40B4-BE49-F238E27FC236}">
                <a16:creationId xmlns="" xmlns:a16="http://schemas.microsoft.com/office/drawing/2014/main" id="{BF740196-3AE2-48CC-B958-5371F70A8FF7}"/>
              </a:ext>
            </a:extLst>
          </p:cNvPr>
          <p:cNvSpPr/>
          <p:nvPr/>
        </p:nvSpPr>
        <p:spPr>
          <a:xfrm>
            <a:off x="253115" y="251292"/>
            <a:ext cx="2438488" cy="662233"/>
          </a:xfrm>
          <a:prstGeom prst="rect">
            <a:avLst/>
          </a:prstGeom>
        </p:spPr>
        <p:txBody>
          <a:bodyPr wrap="none">
            <a:spAutoFit/>
          </a:bodyPr>
          <a:lstStyle/>
          <a:p>
            <a:pPr>
              <a:lnSpc>
                <a:spcPct val="150000"/>
              </a:lnSpc>
              <a:spcAft>
                <a:spcPts val="0"/>
              </a:spcAft>
            </a:pPr>
            <a:r>
              <a:rPr lang="en-US" altLang="zh-CN" sz="2800" dirty="0"/>
              <a:t>②</a:t>
            </a:r>
            <a:r>
              <a:rPr lang="zh-CN" altLang="zh-CN" sz="2800" dirty="0"/>
              <a:t>恒温恒容时</a:t>
            </a:r>
            <a:r>
              <a:rPr lang="en-US" altLang="zh-CN" sz="2800" dirty="0"/>
              <a:t>:</a:t>
            </a:r>
            <a:endParaRPr lang="zh-CN" altLang="zh-CN" sz="2800" dirty="0"/>
          </a:p>
        </p:txBody>
      </p:sp>
      <p:sp>
        <p:nvSpPr>
          <p:cNvPr id="15" name="矩形 14">
            <a:extLst>
              <a:ext uri="{FF2B5EF4-FFF2-40B4-BE49-F238E27FC236}">
                <a16:creationId xmlns="" xmlns:a16="http://schemas.microsoft.com/office/drawing/2014/main" id="{B4E4B1E0-5291-49A5-BC10-85AAAA59B14B}"/>
              </a:ext>
            </a:extLst>
          </p:cNvPr>
          <p:cNvSpPr/>
          <p:nvPr/>
        </p:nvSpPr>
        <p:spPr>
          <a:xfrm>
            <a:off x="291945" y="1053584"/>
            <a:ext cx="2946640" cy="662233"/>
          </a:xfrm>
          <a:prstGeom prst="rect">
            <a:avLst/>
          </a:prstGeom>
        </p:spPr>
        <p:txBody>
          <a:bodyPr wrap="none">
            <a:spAutoFit/>
          </a:bodyPr>
          <a:lstStyle/>
          <a:p>
            <a:pPr>
              <a:lnSpc>
                <a:spcPct val="150000"/>
              </a:lnSpc>
            </a:pPr>
            <a:r>
              <a:rPr lang="en-US" altLang="zh-CN" sz="2800" dirty="0"/>
              <a:t>a.</a:t>
            </a:r>
            <a:r>
              <a:rPr lang="zh-CN" altLang="zh-CN" sz="2800" dirty="0"/>
              <a:t>充入气体反应物</a:t>
            </a:r>
            <a:endParaRPr lang="zh-CN" altLang="en-US" sz="2800" dirty="0"/>
          </a:p>
        </p:txBody>
      </p:sp>
      <p:sp>
        <p:nvSpPr>
          <p:cNvPr id="16" name="矩形 15">
            <a:extLst>
              <a:ext uri="{FF2B5EF4-FFF2-40B4-BE49-F238E27FC236}">
                <a16:creationId xmlns="" xmlns:a16="http://schemas.microsoft.com/office/drawing/2014/main" id="{A19CFFF6-9B17-469E-85CB-552187232165}"/>
              </a:ext>
            </a:extLst>
          </p:cNvPr>
          <p:cNvSpPr/>
          <p:nvPr/>
        </p:nvSpPr>
        <p:spPr>
          <a:xfrm>
            <a:off x="3957503" y="1053584"/>
            <a:ext cx="2698175" cy="662233"/>
          </a:xfrm>
          <a:prstGeom prst="rect">
            <a:avLst/>
          </a:prstGeom>
        </p:spPr>
        <p:txBody>
          <a:bodyPr wrap="none">
            <a:spAutoFit/>
          </a:bodyPr>
          <a:lstStyle/>
          <a:p>
            <a:pPr>
              <a:lnSpc>
                <a:spcPct val="150000"/>
              </a:lnSpc>
            </a:pPr>
            <a:r>
              <a:rPr lang="zh-CN" altLang="zh-CN" sz="2800" dirty="0"/>
              <a:t>反应物浓度增大</a:t>
            </a:r>
            <a:endParaRPr lang="zh-CN" altLang="en-US" sz="2800" dirty="0"/>
          </a:p>
        </p:txBody>
      </p:sp>
      <p:sp>
        <p:nvSpPr>
          <p:cNvPr id="17" name="矩形 16">
            <a:extLst>
              <a:ext uri="{FF2B5EF4-FFF2-40B4-BE49-F238E27FC236}">
                <a16:creationId xmlns="" xmlns:a16="http://schemas.microsoft.com/office/drawing/2014/main" id="{EEE97084-9788-4848-916E-083E212A8D92}"/>
              </a:ext>
            </a:extLst>
          </p:cNvPr>
          <p:cNvSpPr/>
          <p:nvPr/>
        </p:nvSpPr>
        <p:spPr>
          <a:xfrm>
            <a:off x="7386503" y="1015484"/>
            <a:ext cx="2698175" cy="662233"/>
          </a:xfrm>
          <a:prstGeom prst="rect">
            <a:avLst/>
          </a:prstGeom>
        </p:spPr>
        <p:txBody>
          <a:bodyPr wrap="none">
            <a:spAutoFit/>
          </a:bodyPr>
          <a:lstStyle/>
          <a:p>
            <a:pPr>
              <a:lnSpc>
                <a:spcPct val="150000"/>
              </a:lnSpc>
            </a:pPr>
            <a:r>
              <a:rPr lang="zh-CN" altLang="zh-CN" sz="2800" dirty="0"/>
              <a:t>反应速率增大。</a:t>
            </a:r>
            <a:endParaRPr lang="zh-CN" altLang="en-US" sz="2800" dirty="0"/>
          </a:p>
        </p:txBody>
      </p:sp>
      <p:pic>
        <p:nvPicPr>
          <p:cNvPr id="20" name="图片 19">
            <a:extLst>
              <a:ext uri="{FF2B5EF4-FFF2-40B4-BE49-F238E27FC236}">
                <a16:creationId xmlns="" xmlns:a16="http://schemas.microsoft.com/office/drawing/2014/main" id="{C5C67CD2-D7EF-4CDB-919C-6421ECD8FE62}"/>
              </a:ext>
            </a:extLst>
          </p:cNvPr>
          <p:cNvPicPr/>
          <p:nvPr/>
        </p:nvPicPr>
        <p:blipFill>
          <a:blip r:embed="rId2"/>
          <a:stretch>
            <a:fillRect/>
          </a:stretch>
        </p:blipFill>
        <p:spPr>
          <a:xfrm>
            <a:off x="3205162" y="1082357"/>
            <a:ext cx="661988" cy="596749"/>
          </a:xfrm>
          <a:prstGeom prst="rect">
            <a:avLst/>
          </a:prstGeom>
        </p:spPr>
      </p:pic>
      <p:pic>
        <p:nvPicPr>
          <p:cNvPr id="21" name="图片 20">
            <a:extLst>
              <a:ext uri="{FF2B5EF4-FFF2-40B4-BE49-F238E27FC236}">
                <a16:creationId xmlns="" xmlns:a16="http://schemas.microsoft.com/office/drawing/2014/main" id="{D9F45078-16E2-4EE7-A8A6-9650AA4DB024}"/>
              </a:ext>
            </a:extLst>
          </p:cNvPr>
          <p:cNvPicPr/>
          <p:nvPr/>
        </p:nvPicPr>
        <p:blipFill>
          <a:blip r:embed="rId2"/>
          <a:stretch>
            <a:fillRect/>
          </a:stretch>
        </p:blipFill>
        <p:spPr>
          <a:xfrm>
            <a:off x="6634162" y="1082357"/>
            <a:ext cx="661988" cy="596749"/>
          </a:xfrm>
          <a:prstGeom prst="rect">
            <a:avLst/>
          </a:prstGeom>
        </p:spPr>
      </p:pic>
      <p:sp>
        <p:nvSpPr>
          <p:cNvPr id="18" name="矩形 17">
            <a:extLst>
              <a:ext uri="{FF2B5EF4-FFF2-40B4-BE49-F238E27FC236}">
                <a16:creationId xmlns="" xmlns:a16="http://schemas.microsoft.com/office/drawing/2014/main" id="{211F39CF-5A72-4DB7-A424-538E3CFA479E}"/>
              </a:ext>
            </a:extLst>
          </p:cNvPr>
          <p:cNvSpPr/>
          <p:nvPr/>
        </p:nvSpPr>
        <p:spPr>
          <a:xfrm>
            <a:off x="330934" y="1929884"/>
            <a:ext cx="5003293" cy="662233"/>
          </a:xfrm>
          <a:prstGeom prst="rect">
            <a:avLst/>
          </a:prstGeom>
        </p:spPr>
        <p:txBody>
          <a:bodyPr wrap="none">
            <a:spAutoFit/>
          </a:bodyPr>
          <a:lstStyle/>
          <a:p>
            <a:pPr>
              <a:lnSpc>
                <a:spcPct val="150000"/>
              </a:lnSpc>
            </a:pPr>
            <a:r>
              <a:rPr lang="en-US" altLang="zh-CN" sz="2800" dirty="0"/>
              <a:t>b.</a:t>
            </a:r>
            <a:r>
              <a:rPr lang="zh-CN" altLang="zh-CN" sz="2800" dirty="0"/>
              <a:t>充入稀有气体</a:t>
            </a:r>
            <a:r>
              <a:rPr lang="en-US" altLang="zh-CN" sz="2800" dirty="0"/>
              <a:t>(</a:t>
            </a:r>
            <a:r>
              <a:rPr lang="zh-CN" altLang="zh-CN" sz="2800" dirty="0"/>
              <a:t>或非反应气体</a:t>
            </a:r>
            <a:r>
              <a:rPr lang="en-US" altLang="zh-CN" sz="2800" dirty="0"/>
              <a:t>)</a:t>
            </a:r>
            <a:endParaRPr lang="zh-CN" altLang="en-US" sz="2800" dirty="0"/>
          </a:p>
        </p:txBody>
      </p:sp>
      <p:pic>
        <p:nvPicPr>
          <p:cNvPr id="23" name="图片 22">
            <a:extLst>
              <a:ext uri="{FF2B5EF4-FFF2-40B4-BE49-F238E27FC236}">
                <a16:creationId xmlns="" xmlns:a16="http://schemas.microsoft.com/office/drawing/2014/main" id="{0A392647-1F4E-4634-B985-5E20662E524C}"/>
              </a:ext>
            </a:extLst>
          </p:cNvPr>
          <p:cNvPicPr/>
          <p:nvPr/>
        </p:nvPicPr>
        <p:blipFill>
          <a:blip r:embed="rId2"/>
          <a:stretch>
            <a:fillRect/>
          </a:stretch>
        </p:blipFill>
        <p:spPr>
          <a:xfrm>
            <a:off x="5300662" y="2053907"/>
            <a:ext cx="661988" cy="596749"/>
          </a:xfrm>
          <a:prstGeom prst="rect">
            <a:avLst/>
          </a:prstGeom>
        </p:spPr>
      </p:pic>
      <p:sp>
        <p:nvSpPr>
          <p:cNvPr id="19" name="矩形 18">
            <a:extLst>
              <a:ext uri="{FF2B5EF4-FFF2-40B4-BE49-F238E27FC236}">
                <a16:creationId xmlns="" xmlns:a16="http://schemas.microsoft.com/office/drawing/2014/main" id="{BD4C71F6-87D9-458C-8871-9DA6ED72DFDF}"/>
              </a:ext>
            </a:extLst>
          </p:cNvPr>
          <p:cNvSpPr/>
          <p:nvPr/>
        </p:nvSpPr>
        <p:spPr>
          <a:xfrm>
            <a:off x="6096000" y="2025134"/>
            <a:ext cx="5391219" cy="738664"/>
          </a:xfrm>
          <a:prstGeom prst="rect">
            <a:avLst/>
          </a:prstGeom>
        </p:spPr>
        <p:txBody>
          <a:bodyPr wrap="none">
            <a:spAutoFit/>
          </a:bodyPr>
          <a:lstStyle/>
          <a:p>
            <a:pPr>
              <a:lnSpc>
                <a:spcPct val="150000"/>
              </a:lnSpc>
            </a:pPr>
            <a:r>
              <a:rPr lang="zh-CN" altLang="zh-CN" sz="2800" dirty="0"/>
              <a:t>总压强增大</a:t>
            </a:r>
            <a:r>
              <a:rPr lang="en-US" altLang="zh-CN" sz="2800" dirty="0"/>
              <a:t>,</a:t>
            </a:r>
            <a:r>
              <a:rPr lang="zh-CN" altLang="zh-CN" sz="2800" dirty="0"/>
              <a:t>但各物质的浓度不变</a:t>
            </a:r>
            <a:r>
              <a:rPr lang="en-US" altLang="zh-CN" sz="2800" dirty="0"/>
              <a:t>,</a:t>
            </a:r>
            <a:endParaRPr lang="zh-CN" altLang="en-US" sz="2800" dirty="0"/>
          </a:p>
        </p:txBody>
      </p:sp>
      <p:sp>
        <p:nvSpPr>
          <p:cNvPr id="25" name="矩形 24">
            <a:extLst>
              <a:ext uri="{FF2B5EF4-FFF2-40B4-BE49-F238E27FC236}">
                <a16:creationId xmlns="" xmlns:a16="http://schemas.microsoft.com/office/drawing/2014/main" id="{CBDBBA0B-CFD4-449A-9EF7-0B00354509FB}"/>
              </a:ext>
            </a:extLst>
          </p:cNvPr>
          <p:cNvSpPr/>
          <p:nvPr/>
        </p:nvSpPr>
        <p:spPr>
          <a:xfrm>
            <a:off x="323850" y="2907383"/>
            <a:ext cx="2698175" cy="738664"/>
          </a:xfrm>
          <a:prstGeom prst="rect">
            <a:avLst/>
          </a:prstGeom>
        </p:spPr>
        <p:txBody>
          <a:bodyPr wrap="none">
            <a:spAutoFit/>
          </a:bodyPr>
          <a:lstStyle/>
          <a:p>
            <a:pPr>
              <a:lnSpc>
                <a:spcPct val="150000"/>
              </a:lnSpc>
            </a:pPr>
            <a:r>
              <a:rPr lang="zh-CN" altLang="zh-CN" sz="2800" dirty="0"/>
              <a:t>反应速率不变。</a:t>
            </a:r>
            <a:endParaRPr lang="zh-CN" altLang="en-US" sz="2800" dirty="0"/>
          </a:p>
        </p:txBody>
      </p:sp>
      <p:sp>
        <p:nvSpPr>
          <p:cNvPr id="22" name="矩形 21">
            <a:extLst>
              <a:ext uri="{FF2B5EF4-FFF2-40B4-BE49-F238E27FC236}">
                <a16:creationId xmlns="" xmlns:a16="http://schemas.microsoft.com/office/drawing/2014/main" id="{E2F550A0-5508-4B42-975F-FA008EB08878}"/>
              </a:ext>
            </a:extLst>
          </p:cNvPr>
          <p:cNvSpPr/>
          <p:nvPr/>
        </p:nvSpPr>
        <p:spPr>
          <a:xfrm>
            <a:off x="328001" y="3720584"/>
            <a:ext cx="6987810" cy="662233"/>
          </a:xfrm>
          <a:prstGeom prst="rect">
            <a:avLst/>
          </a:prstGeom>
        </p:spPr>
        <p:txBody>
          <a:bodyPr wrap="none">
            <a:spAutoFit/>
          </a:bodyPr>
          <a:lstStyle/>
          <a:p>
            <a:pPr>
              <a:lnSpc>
                <a:spcPct val="150000"/>
              </a:lnSpc>
            </a:pPr>
            <a:r>
              <a:rPr lang="en-US" altLang="zh-CN" sz="2800" dirty="0"/>
              <a:t>③</a:t>
            </a:r>
            <a:r>
              <a:rPr lang="zh-CN" altLang="zh-CN" sz="2800" dirty="0"/>
              <a:t>恒温恒压时</a:t>
            </a:r>
            <a:r>
              <a:rPr lang="en-US" altLang="zh-CN" sz="2800" dirty="0"/>
              <a:t>:</a:t>
            </a:r>
            <a:r>
              <a:rPr lang="zh-CN" altLang="zh-CN" sz="2800" dirty="0"/>
              <a:t>充入稀有气体</a:t>
            </a:r>
            <a:r>
              <a:rPr lang="en-US" altLang="zh-CN" sz="2800" dirty="0"/>
              <a:t>(</a:t>
            </a:r>
            <a:r>
              <a:rPr lang="zh-CN" altLang="zh-CN" sz="2800" dirty="0"/>
              <a:t>或非反应气体</a:t>
            </a:r>
            <a:r>
              <a:rPr lang="en-US" altLang="zh-CN" sz="2800" dirty="0"/>
              <a:t>)</a:t>
            </a:r>
            <a:endParaRPr lang="zh-CN" altLang="en-US" sz="2800" dirty="0"/>
          </a:p>
        </p:txBody>
      </p:sp>
      <p:sp>
        <p:nvSpPr>
          <p:cNvPr id="24" name="矩形 23">
            <a:extLst>
              <a:ext uri="{FF2B5EF4-FFF2-40B4-BE49-F238E27FC236}">
                <a16:creationId xmlns="" xmlns:a16="http://schemas.microsoft.com/office/drawing/2014/main" id="{97F64FD8-C00E-4790-903C-C0B7724484EA}"/>
              </a:ext>
            </a:extLst>
          </p:cNvPr>
          <p:cNvSpPr/>
          <p:nvPr/>
        </p:nvSpPr>
        <p:spPr>
          <a:xfrm>
            <a:off x="7961352" y="3701534"/>
            <a:ext cx="1620957" cy="662233"/>
          </a:xfrm>
          <a:prstGeom prst="rect">
            <a:avLst/>
          </a:prstGeom>
        </p:spPr>
        <p:txBody>
          <a:bodyPr wrap="none">
            <a:spAutoFit/>
          </a:bodyPr>
          <a:lstStyle/>
          <a:p>
            <a:pPr>
              <a:lnSpc>
                <a:spcPct val="150000"/>
              </a:lnSpc>
            </a:pPr>
            <a:r>
              <a:rPr lang="zh-CN" altLang="zh-CN" sz="2800" dirty="0"/>
              <a:t>体积增大</a:t>
            </a:r>
            <a:endParaRPr lang="zh-CN" altLang="en-US" sz="2800" dirty="0"/>
          </a:p>
        </p:txBody>
      </p:sp>
      <p:pic>
        <p:nvPicPr>
          <p:cNvPr id="28" name="图片 27">
            <a:extLst>
              <a:ext uri="{FF2B5EF4-FFF2-40B4-BE49-F238E27FC236}">
                <a16:creationId xmlns="" xmlns:a16="http://schemas.microsoft.com/office/drawing/2014/main" id="{4896754F-A2EE-48DF-B60A-39F4B1550EAD}"/>
              </a:ext>
            </a:extLst>
          </p:cNvPr>
          <p:cNvPicPr/>
          <p:nvPr/>
        </p:nvPicPr>
        <p:blipFill>
          <a:blip r:embed="rId2"/>
          <a:stretch>
            <a:fillRect/>
          </a:stretch>
        </p:blipFill>
        <p:spPr>
          <a:xfrm>
            <a:off x="7224712" y="3765701"/>
            <a:ext cx="661988" cy="596749"/>
          </a:xfrm>
          <a:prstGeom prst="rect">
            <a:avLst/>
          </a:prstGeom>
        </p:spPr>
      </p:pic>
      <p:pic>
        <p:nvPicPr>
          <p:cNvPr id="29" name="图片 28">
            <a:extLst>
              <a:ext uri="{FF2B5EF4-FFF2-40B4-BE49-F238E27FC236}">
                <a16:creationId xmlns="" xmlns:a16="http://schemas.microsoft.com/office/drawing/2014/main" id="{E8B7A532-71E4-414E-82AC-3D2D6B32CD77}"/>
              </a:ext>
            </a:extLst>
          </p:cNvPr>
          <p:cNvPicPr/>
          <p:nvPr/>
        </p:nvPicPr>
        <p:blipFill>
          <a:blip r:embed="rId2"/>
          <a:stretch>
            <a:fillRect/>
          </a:stretch>
        </p:blipFill>
        <p:spPr>
          <a:xfrm>
            <a:off x="9548812" y="3765701"/>
            <a:ext cx="661988" cy="596749"/>
          </a:xfrm>
          <a:prstGeom prst="rect">
            <a:avLst/>
          </a:prstGeom>
        </p:spPr>
      </p:pic>
      <p:sp>
        <p:nvSpPr>
          <p:cNvPr id="26" name="矩形 25">
            <a:extLst>
              <a:ext uri="{FF2B5EF4-FFF2-40B4-BE49-F238E27FC236}">
                <a16:creationId xmlns="" xmlns:a16="http://schemas.microsoft.com/office/drawing/2014/main" id="{E0854652-173E-48F8-928B-402FDF201FBD}"/>
              </a:ext>
            </a:extLst>
          </p:cNvPr>
          <p:cNvSpPr/>
          <p:nvPr/>
        </p:nvSpPr>
        <p:spPr>
          <a:xfrm>
            <a:off x="357053" y="4463534"/>
            <a:ext cx="2698175" cy="662233"/>
          </a:xfrm>
          <a:prstGeom prst="rect">
            <a:avLst/>
          </a:prstGeom>
        </p:spPr>
        <p:txBody>
          <a:bodyPr wrap="none">
            <a:spAutoFit/>
          </a:bodyPr>
          <a:lstStyle/>
          <a:p>
            <a:pPr>
              <a:lnSpc>
                <a:spcPct val="150000"/>
              </a:lnSpc>
            </a:pPr>
            <a:r>
              <a:rPr lang="zh-CN" altLang="zh-CN" sz="2800" dirty="0"/>
              <a:t>各物质浓度减小</a:t>
            </a:r>
            <a:endParaRPr lang="zh-CN" altLang="en-US" sz="2800" dirty="0"/>
          </a:p>
        </p:txBody>
      </p:sp>
      <p:pic>
        <p:nvPicPr>
          <p:cNvPr id="31" name="图片 30">
            <a:extLst>
              <a:ext uri="{FF2B5EF4-FFF2-40B4-BE49-F238E27FC236}">
                <a16:creationId xmlns="" xmlns:a16="http://schemas.microsoft.com/office/drawing/2014/main" id="{070D66AE-9579-4366-A5DC-BFC6F8E3AB0B}"/>
              </a:ext>
            </a:extLst>
          </p:cNvPr>
          <p:cNvPicPr/>
          <p:nvPr/>
        </p:nvPicPr>
        <p:blipFill>
          <a:blip r:embed="rId2"/>
          <a:stretch>
            <a:fillRect/>
          </a:stretch>
        </p:blipFill>
        <p:spPr>
          <a:xfrm>
            <a:off x="3071812" y="4533900"/>
            <a:ext cx="661988" cy="596749"/>
          </a:xfrm>
          <a:prstGeom prst="rect">
            <a:avLst/>
          </a:prstGeom>
        </p:spPr>
      </p:pic>
      <p:sp>
        <p:nvSpPr>
          <p:cNvPr id="27" name="矩形 26">
            <a:extLst>
              <a:ext uri="{FF2B5EF4-FFF2-40B4-BE49-F238E27FC236}">
                <a16:creationId xmlns="" xmlns:a16="http://schemas.microsoft.com/office/drawing/2014/main" id="{142A9E83-419A-4B70-8CBE-42783B7EBFAE}"/>
              </a:ext>
            </a:extLst>
          </p:cNvPr>
          <p:cNvSpPr/>
          <p:nvPr/>
        </p:nvSpPr>
        <p:spPr>
          <a:xfrm>
            <a:off x="3805103" y="4463534"/>
            <a:ext cx="2698175" cy="662233"/>
          </a:xfrm>
          <a:prstGeom prst="rect">
            <a:avLst/>
          </a:prstGeom>
        </p:spPr>
        <p:txBody>
          <a:bodyPr wrap="none">
            <a:spAutoFit/>
          </a:bodyPr>
          <a:lstStyle/>
          <a:p>
            <a:pPr>
              <a:lnSpc>
                <a:spcPct val="150000"/>
              </a:lnSpc>
            </a:pPr>
            <a:r>
              <a:rPr lang="zh-CN" altLang="zh-CN" sz="2800" dirty="0"/>
              <a:t>反应速率减小。</a:t>
            </a:r>
            <a:endParaRPr lang="zh-CN" altLang="en-US" sz="2800" dirty="0"/>
          </a:p>
        </p:txBody>
      </p:sp>
      <p:sp>
        <p:nvSpPr>
          <p:cNvPr id="30" name="矩形 29">
            <a:extLst>
              <a:ext uri="{FF2B5EF4-FFF2-40B4-BE49-F238E27FC236}">
                <a16:creationId xmlns="" xmlns:a16="http://schemas.microsoft.com/office/drawing/2014/main" id="{EF8462D7-5569-463B-AA8A-E022E7A7BC1E}"/>
              </a:ext>
            </a:extLst>
          </p:cNvPr>
          <p:cNvSpPr/>
          <p:nvPr/>
        </p:nvSpPr>
        <p:spPr>
          <a:xfrm>
            <a:off x="304800" y="5189979"/>
            <a:ext cx="11601450" cy="1384995"/>
          </a:xfrm>
          <a:prstGeom prst="rect">
            <a:avLst/>
          </a:prstGeom>
        </p:spPr>
        <p:txBody>
          <a:bodyPr wrap="square">
            <a:spAutoFit/>
          </a:bodyPr>
          <a:lstStyle/>
          <a:p>
            <a:pPr>
              <a:lnSpc>
                <a:spcPct val="150000"/>
              </a:lnSpc>
              <a:spcAft>
                <a:spcPts val="0"/>
              </a:spcAft>
            </a:pPr>
            <a:r>
              <a:rPr lang="en-US" altLang="zh-CN" sz="2800" dirty="0"/>
              <a:t>(3)</a:t>
            </a:r>
            <a:r>
              <a:rPr lang="zh-CN" altLang="zh-CN" sz="2800" dirty="0"/>
              <a:t>增加反应物的浓度</a:t>
            </a:r>
            <a:r>
              <a:rPr lang="en-US" altLang="zh-CN" sz="2800" dirty="0"/>
              <a:t>,</a:t>
            </a:r>
            <a:r>
              <a:rPr lang="en-US" altLang="zh-CN" sz="2800" i="1" dirty="0"/>
              <a:t>v</a:t>
            </a:r>
            <a:r>
              <a:rPr lang="zh-CN" altLang="zh-CN" sz="2800" baseline="-25000" dirty="0"/>
              <a:t>正</a:t>
            </a:r>
            <a:r>
              <a:rPr lang="zh-CN" altLang="zh-CN" sz="2800" dirty="0"/>
              <a:t>急剧增大</a:t>
            </a:r>
            <a:r>
              <a:rPr lang="en-US" altLang="zh-CN" sz="2800" dirty="0"/>
              <a:t>(</a:t>
            </a:r>
            <a:r>
              <a:rPr lang="zh-CN" altLang="zh-CN" sz="2800" dirty="0"/>
              <a:t>突变</a:t>
            </a:r>
            <a:r>
              <a:rPr lang="en-US" altLang="zh-CN" sz="2800" dirty="0"/>
              <a:t>),</a:t>
            </a:r>
            <a:r>
              <a:rPr lang="en-US" altLang="zh-CN" sz="2800" i="1" dirty="0"/>
              <a:t>v</a:t>
            </a:r>
            <a:r>
              <a:rPr lang="zh-CN" altLang="zh-CN" sz="2800" baseline="-25000" dirty="0"/>
              <a:t>逆</a:t>
            </a:r>
            <a:r>
              <a:rPr lang="zh-CN" altLang="zh-CN" sz="2800" dirty="0"/>
              <a:t>随着反应进行逐渐增大</a:t>
            </a:r>
            <a:r>
              <a:rPr lang="en-US" altLang="zh-CN" sz="2800" dirty="0"/>
              <a:t>(</a:t>
            </a:r>
            <a:r>
              <a:rPr lang="zh-CN" altLang="zh-CN" sz="2800" dirty="0"/>
              <a:t>渐变</a:t>
            </a:r>
            <a:r>
              <a:rPr lang="en-US" altLang="zh-CN" sz="2800" dirty="0"/>
              <a:t>)</a:t>
            </a:r>
            <a:r>
              <a:rPr lang="zh-CN" altLang="zh-CN" sz="2800" dirty="0"/>
              <a:t>。</a:t>
            </a:r>
          </a:p>
          <a:p>
            <a:pPr>
              <a:lnSpc>
                <a:spcPct val="150000"/>
              </a:lnSpc>
              <a:spcAft>
                <a:spcPts val="0"/>
              </a:spcAft>
            </a:pPr>
            <a:r>
              <a:rPr lang="en-US" altLang="zh-CN" sz="2800" dirty="0"/>
              <a:t>(4)</a:t>
            </a:r>
            <a:r>
              <a:rPr lang="zh-CN" altLang="zh-CN" sz="2800" dirty="0"/>
              <a:t>催化剂能同时同等程度地改变正逆反应速率。</a:t>
            </a:r>
          </a:p>
        </p:txBody>
      </p:sp>
      <p:sp>
        <p:nvSpPr>
          <p:cNvPr id="34" name="矩形 33">
            <a:extLst>
              <a:ext uri="{FF2B5EF4-FFF2-40B4-BE49-F238E27FC236}">
                <a16:creationId xmlns="" xmlns:a16="http://schemas.microsoft.com/office/drawing/2014/main" id="{D42CFBD3-701B-4075-8DA8-6C1B283A8BC9}"/>
              </a:ext>
            </a:extLst>
          </p:cNvPr>
          <p:cNvSpPr/>
          <p:nvPr/>
        </p:nvSpPr>
        <p:spPr>
          <a:xfrm>
            <a:off x="8214360" y="0"/>
            <a:ext cx="299859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专题十六　化学反应速率与化学平衡</a:t>
            </a:r>
          </a:p>
        </p:txBody>
      </p:sp>
    </p:spTree>
    <p:extLst>
      <p:ext uri="{BB962C8B-B14F-4D97-AF65-F5344CB8AC3E}">
        <p14:creationId xmlns:p14="http://schemas.microsoft.com/office/powerpoint/2010/main" val="1330389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4043" y="244824"/>
            <a:ext cx="11723913" cy="3970318"/>
          </a:xfrm>
          <a:prstGeom prst="rect">
            <a:avLst/>
          </a:prstGeom>
        </p:spPr>
        <p:txBody>
          <a:bodyPr wrap="square">
            <a:spAutoFit/>
          </a:bodyPr>
          <a:lstStyle/>
          <a:p>
            <a:pPr>
              <a:lnSpc>
                <a:spcPct val="150000"/>
              </a:lnSpc>
            </a:pPr>
            <a:r>
              <a:rPr lang="zh-CN" altLang="en-US"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示例</a:t>
            </a:r>
            <a:r>
              <a:rPr lang="en-US" altLang="zh-CN"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en-US" sz="28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dirty="0"/>
              <a:t>[</a:t>
            </a:r>
            <a:r>
              <a:rPr lang="zh-CN" altLang="zh-CN" sz="2800" dirty="0"/>
              <a:t>利用</a:t>
            </a:r>
            <a:r>
              <a:rPr lang="en-US" altLang="zh-CN" sz="2800" dirty="0"/>
              <a:t>“</a:t>
            </a:r>
            <a:r>
              <a:rPr lang="zh-CN" altLang="zh-CN" sz="2800" dirty="0"/>
              <a:t>断点</a:t>
            </a:r>
            <a:r>
              <a:rPr lang="en-US" altLang="zh-CN" sz="2800" dirty="0"/>
              <a:t>”</a:t>
            </a:r>
            <a:r>
              <a:rPr lang="zh-CN" altLang="zh-CN" sz="2800" dirty="0"/>
              <a:t>突破化学反应速率图像</a:t>
            </a:r>
            <a:r>
              <a:rPr lang="en-US" altLang="zh-CN" sz="2800" dirty="0"/>
              <a:t>(</a:t>
            </a:r>
            <a:r>
              <a:rPr lang="en-US" altLang="zh-CN" sz="2800" i="1" dirty="0"/>
              <a:t>v</a:t>
            </a:r>
            <a:r>
              <a:rPr lang="en-US" altLang="zh-CN" sz="2800" dirty="0"/>
              <a:t>—</a:t>
            </a:r>
            <a:r>
              <a:rPr lang="en-US" altLang="zh-CN" sz="2800" i="1" dirty="0"/>
              <a:t>t</a:t>
            </a:r>
            <a:r>
              <a:rPr lang="en-US" altLang="zh-CN" sz="2800" dirty="0"/>
              <a:t>)][2017</a:t>
            </a:r>
            <a:r>
              <a:rPr lang="zh-CN" altLang="zh-CN" sz="2800" dirty="0"/>
              <a:t>郑州一模</a:t>
            </a:r>
            <a:r>
              <a:rPr lang="en-US" altLang="zh-CN" sz="2800" dirty="0"/>
              <a:t>]</a:t>
            </a:r>
            <a:r>
              <a:rPr lang="zh-CN" altLang="zh-CN" sz="2800" dirty="0"/>
              <a:t>一定条件下向某密闭容器中加入</a:t>
            </a:r>
            <a:r>
              <a:rPr lang="en-US" altLang="zh-CN" sz="2800" dirty="0"/>
              <a:t>0.3 </a:t>
            </a:r>
            <a:r>
              <a:rPr lang="en-US" altLang="zh-CN" sz="2800" dirty="0" err="1"/>
              <a:t>mol</a:t>
            </a:r>
            <a:r>
              <a:rPr lang="en-US" altLang="zh-CN" sz="2800" dirty="0"/>
              <a:t> A</a:t>
            </a:r>
            <a:r>
              <a:rPr lang="zh-CN" altLang="zh-CN" sz="2800" dirty="0"/>
              <a:t>、</a:t>
            </a:r>
            <a:r>
              <a:rPr lang="en-US" altLang="zh-CN" sz="2800" dirty="0"/>
              <a:t>0.1 </a:t>
            </a:r>
            <a:r>
              <a:rPr lang="en-US" altLang="zh-CN" sz="2800" dirty="0" err="1"/>
              <a:t>mol</a:t>
            </a:r>
            <a:r>
              <a:rPr lang="en-US" altLang="zh-CN" sz="2800" dirty="0"/>
              <a:t> C</a:t>
            </a:r>
            <a:r>
              <a:rPr lang="zh-CN" altLang="zh-CN" sz="2800" dirty="0"/>
              <a:t>和一定量的</a:t>
            </a:r>
            <a:r>
              <a:rPr lang="en-US" altLang="zh-CN" sz="2800" dirty="0"/>
              <a:t>B</a:t>
            </a:r>
            <a:r>
              <a:rPr lang="zh-CN" altLang="zh-CN" sz="2800" dirty="0"/>
              <a:t>三种气体</a:t>
            </a:r>
            <a:r>
              <a:rPr lang="en-US" altLang="zh-CN" sz="2800" dirty="0"/>
              <a:t>,</a:t>
            </a:r>
            <a:r>
              <a:rPr lang="zh-CN" altLang="zh-CN" sz="2800" dirty="0"/>
              <a:t>图</a:t>
            </a:r>
            <a:r>
              <a:rPr lang="en-US" altLang="zh-CN" sz="2800" dirty="0"/>
              <a:t>1</a:t>
            </a:r>
            <a:r>
              <a:rPr lang="zh-CN" altLang="zh-CN" sz="2800" dirty="0"/>
              <a:t>表示各物质浓度随时间的变化</a:t>
            </a:r>
            <a:r>
              <a:rPr lang="en-US" altLang="zh-CN" sz="2800" dirty="0"/>
              <a:t>,</a:t>
            </a:r>
            <a:r>
              <a:rPr lang="zh-CN" altLang="zh-CN" sz="2800" dirty="0"/>
              <a:t>图</a:t>
            </a:r>
            <a:r>
              <a:rPr lang="en-US" altLang="zh-CN" sz="2800" dirty="0"/>
              <a:t>2</a:t>
            </a:r>
            <a:r>
              <a:rPr lang="zh-CN" altLang="zh-CN" sz="2800" dirty="0"/>
              <a:t>表示速率随时间的变化</a:t>
            </a:r>
            <a:r>
              <a:rPr lang="en-US" altLang="zh-CN" sz="2800" dirty="0"/>
              <a:t>,</a:t>
            </a:r>
            <a:r>
              <a:rPr lang="en-US" altLang="zh-CN" sz="2800" i="1" dirty="0"/>
              <a:t>t</a:t>
            </a:r>
            <a:r>
              <a:rPr lang="en-US" altLang="zh-CN" sz="2800" baseline="-25000" dirty="0"/>
              <a:t>2</a:t>
            </a:r>
            <a:r>
              <a:rPr lang="zh-CN" altLang="zh-CN" sz="2800" dirty="0"/>
              <a:t>、</a:t>
            </a:r>
            <a:r>
              <a:rPr lang="en-US" altLang="zh-CN" sz="2800" i="1" dirty="0"/>
              <a:t>t</a:t>
            </a:r>
            <a:r>
              <a:rPr lang="en-US" altLang="zh-CN" sz="2800" baseline="-25000" dirty="0"/>
              <a:t>3</a:t>
            </a:r>
            <a:r>
              <a:rPr lang="zh-CN" altLang="zh-CN" sz="2800" dirty="0"/>
              <a:t>、</a:t>
            </a:r>
            <a:r>
              <a:rPr lang="en-US" altLang="zh-CN" sz="2800" i="1" dirty="0"/>
              <a:t>t</a:t>
            </a:r>
            <a:r>
              <a:rPr lang="en-US" altLang="zh-CN" sz="2800" baseline="-25000" dirty="0"/>
              <a:t>4</a:t>
            </a:r>
            <a:r>
              <a:rPr lang="zh-CN" altLang="zh-CN" sz="2800" dirty="0"/>
              <a:t>、</a:t>
            </a:r>
            <a:r>
              <a:rPr lang="en-US" altLang="zh-CN" sz="2800" i="1" dirty="0"/>
              <a:t>t</a:t>
            </a:r>
            <a:r>
              <a:rPr lang="en-US" altLang="zh-CN" sz="2800" baseline="-25000" dirty="0"/>
              <a:t>5</a:t>
            </a:r>
            <a:r>
              <a:rPr lang="zh-CN" altLang="zh-CN" sz="2800" dirty="0"/>
              <a:t>时刻各改变一种条件</a:t>
            </a:r>
            <a:r>
              <a:rPr lang="en-US" altLang="zh-CN" sz="2800" dirty="0"/>
              <a:t>,</a:t>
            </a:r>
            <a:r>
              <a:rPr lang="zh-CN" altLang="zh-CN" sz="2800" dirty="0"/>
              <a:t>且改变的条件均不同。若</a:t>
            </a:r>
            <a:r>
              <a:rPr lang="en-US" altLang="zh-CN" sz="2800" i="1" dirty="0"/>
              <a:t>t</a:t>
            </a:r>
            <a:r>
              <a:rPr lang="en-US" altLang="zh-CN" sz="2800" baseline="-25000" dirty="0"/>
              <a:t>4</a:t>
            </a:r>
            <a:r>
              <a:rPr lang="zh-CN" altLang="zh-CN" sz="2800" dirty="0"/>
              <a:t>时刻改变的条件是压强</a:t>
            </a:r>
            <a:r>
              <a:rPr lang="en-US" altLang="zh-CN" sz="2800" dirty="0"/>
              <a:t>,</a:t>
            </a:r>
            <a:r>
              <a:rPr lang="zh-CN" altLang="zh-CN" sz="2800" dirty="0"/>
              <a:t>则下列说法错误的是</a:t>
            </a:r>
          </a:p>
          <a:p>
            <a:pPr>
              <a:lnSpc>
                <a:spcPct val="150000"/>
              </a:lnSpc>
            </a:pPr>
            <a:endParaRPr lang="zh-CN" altLang="zh-CN" sz="2800" dirty="0"/>
          </a:p>
        </p:txBody>
      </p:sp>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4" name="17n5qhxgdx5xlk17.jpg" descr="id:2147527617;FounderCES">
            <a:extLst>
              <a:ext uri="{FF2B5EF4-FFF2-40B4-BE49-F238E27FC236}">
                <a16:creationId xmlns="" xmlns:a16="http://schemas.microsoft.com/office/drawing/2014/main" id="{42C04534-12D3-4550-AED5-278B74AAFC94}"/>
              </a:ext>
            </a:extLst>
          </p:cNvPr>
          <p:cNvPicPr/>
          <p:nvPr/>
        </p:nvPicPr>
        <p:blipFill>
          <a:blip r:embed="rId2"/>
          <a:stretch>
            <a:fillRect/>
          </a:stretch>
        </p:blipFill>
        <p:spPr>
          <a:xfrm>
            <a:off x="1866265" y="3579177"/>
            <a:ext cx="3608976" cy="3000639"/>
          </a:xfrm>
          <a:prstGeom prst="rect">
            <a:avLst/>
          </a:prstGeom>
        </p:spPr>
      </p:pic>
      <p:pic>
        <p:nvPicPr>
          <p:cNvPr id="16" name="17n5qhxgdx5xlk18.jpg" descr="id:2147527624;FounderCES">
            <a:extLst>
              <a:ext uri="{FF2B5EF4-FFF2-40B4-BE49-F238E27FC236}">
                <a16:creationId xmlns="" xmlns:a16="http://schemas.microsoft.com/office/drawing/2014/main" id="{354999E2-6129-416B-BD88-E6B87041093E}"/>
              </a:ext>
            </a:extLst>
          </p:cNvPr>
          <p:cNvPicPr/>
          <p:nvPr/>
        </p:nvPicPr>
        <p:blipFill>
          <a:blip r:embed="rId3"/>
          <a:stretch>
            <a:fillRect/>
          </a:stretch>
        </p:blipFill>
        <p:spPr>
          <a:xfrm>
            <a:off x="7062152" y="3653086"/>
            <a:ext cx="3643948" cy="2829064"/>
          </a:xfrm>
          <a:prstGeom prst="rect">
            <a:avLst/>
          </a:prstGeom>
        </p:spPr>
      </p:pic>
      <p:sp>
        <p:nvSpPr>
          <p:cNvPr id="5" name="矩形 4">
            <a:extLst>
              <a:ext uri="{FF2B5EF4-FFF2-40B4-BE49-F238E27FC236}">
                <a16:creationId xmlns="" xmlns:a16="http://schemas.microsoft.com/office/drawing/2014/main" id="{6754D9AE-35B7-4185-A4F8-F57DFC8AC214}"/>
              </a:ext>
            </a:extLst>
          </p:cNvPr>
          <p:cNvSpPr/>
          <p:nvPr/>
        </p:nvSpPr>
        <p:spPr>
          <a:xfrm>
            <a:off x="5734362" y="5816084"/>
            <a:ext cx="723275" cy="662233"/>
          </a:xfrm>
          <a:prstGeom prst="rect">
            <a:avLst/>
          </a:prstGeom>
        </p:spPr>
        <p:txBody>
          <a:bodyPr wrap="none">
            <a:spAutoFit/>
          </a:bodyPr>
          <a:lstStyle/>
          <a:p>
            <a:pPr>
              <a:lnSpc>
                <a:spcPct val="150000"/>
              </a:lnSpc>
            </a:pPr>
            <a:r>
              <a:rPr lang="zh-CN" altLang="zh-CN" sz="2800" dirty="0"/>
              <a:t>图</a:t>
            </a:r>
            <a:r>
              <a:rPr lang="en-US" altLang="zh-CN" sz="2800" dirty="0"/>
              <a:t>1</a:t>
            </a:r>
            <a:endParaRPr lang="zh-CN" altLang="en-US" sz="2800" dirty="0"/>
          </a:p>
        </p:txBody>
      </p:sp>
      <p:sp>
        <p:nvSpPr>
          <p:cNvPr id="18" name="矩形 17">
            <a:extLst>
              <a:ext uri="{FF2B5EF4-FFF2-40B4-BE49-F238E27FC236}">
                <a16:creationId xmlns="" xmlns:a16="http://schemas.microsoft.com/office/drawing/2014/main" id="{20442DCD-8732-4428-99AB-9210B8A2F790}"/>
              </a:ext>
            </a:extLst>
          </p:cNvPr>
          <p:cNvSpPr/>
          <p:nvPr/>
        </p:nvSpPr>
        <p:spPr>
          <a:xfrm>
            <a:off x="10896912" y="5816084"/>
            <a:ext cx="723275" cy="662233"/>
          </a:xfrm>
          <a:prstGeom prst="rect">
            <a:avLst/>
          </a:prstGeom>
        </p:spPr>
        <p:txBody>
          <a:bodyPr wrap="none">
            <a:spAutoFit/>
          </a:bodyPr>
          <a:lstStyle/>
          <a:p>
            <a:pPr>
              <a:lnSpc>
                <a:spcPct val="150000"/>
              </a:lnSpc>
            </a:pPr>
            <a:r>
              <a:rPr lang="zh-CN" altLang="zh-CN" sz="2800" dirty="0"/>
              <a:t>图</a:t>
            </a:r>
            <a:r>
              <a:rPr lang="en-US" altLang="zh-CN" sz="2800" dirty="0"/>
              <a:t>2</a:t>
            </a:r>
            <a:endParaRPr lang="zh-CN" altLang="en-US" sz="2800" dirty="0"/>
          </a:p>
        </p:txBody>
      </p:sp>
      <p:sp>
        <p:nvSpPr>
          <p:cNvPr id="19" name="矩形 18">
            <a:extLst>
              <a:ext uri="{FF2B5EF4-FFF2-40B4-BE49-F238E27FC236}">
                <a16:creationId xmlns="" xmlns:a16="http://schemas.microsoft.com/office/drawing/2014/main" id="{097B8823-EFFB-42FE-A763-30AF77983F6A}"/>
              </a:ext>
            </a:extLst>
          </p:cNvPr>
          <p:cNvSpPr/>
          <p:nvPr/>
        </p:nvSpPr>
        <p:spPr>
          <a:xfrm>
            <a:off x="8214360" y="0"/>
            <a:ext cx="299859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专题十六　化学反应速率与化学平衡</a:t>
            </a:r>
          </a:p>
        </p:txBody>
      </p:sp>
    </p:spTree>
    <p:extLst>
      <p:ext uri="{BB962C8B-B14F-4D97-AF65-F5344CB8AC3E}">
        <p14:creationId xmlns:p14="http://schemas.microsoft.com/office/powerpoint/2010/main" val="284212073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4043" y="244824"/>
            <a:ext cx="11723913" cy="3323987"/>
          </a:xfrm>
          <a:prstGeom prst="rect">
            <a:avLst/>
          </a:prstGeom>
        </p:spPr>
        <p:txBody>
          <a:bodyPr wrap="square">
            <a:spAutoFit/>
          </a:bodyPr>
          <a:lstStyle/>
          <a:p>
            <a:pPr>
              <a:lnSpc>
                <a:spcPct val="150000"/>
              </a:lnSpc>
            </a:pPr>
            <a:r>
              <a:rPr lang="en-US" altLang="zh-CN" sz="2800" dirty="0"/>
              <a:t>A.</a:t>
            </a:r>
            <a:r>
              <a:rPr lang="zh-CN" altLang="zh-CN" sz="2800" dirty="0"/>
              <a:t>若</a:t>
            </a:r>
            <a:r>
              <a:rPr lang="en-US" altLang="zh-CN" sz="2800" i="1" dirty="0"/>
              <a:t>t</a:t>
            </a:r>
            <a:r>
              <a:rPr lang="en-US" altLang="zh-CN" sz="2800" baseline="-25000" dirty="0"/>
              <a:t>1</a:t>
            </a:r>
            <a:r>
              <a:rPr lang="en-US" altLang="zh-CN" sz="2800" dirty="0"/>
              <a:t>=15 s,</a:t>
            </a:r>
            <a:r>
              <a:rPr lang="zh-CN" altLang="zh-CN" sz="2800" dirty="0"/>
              <a:t>则前</a:t>
            </a:r>
            <a:r>
              <a:rPr lang="en-US" altLang="zh-CN" sz="2800" dirty="0"/>
              <a:t>15 s</a:t>
            </a:r>
            <a:r>
              <a:rPr lang="zh-CN" altLang="zh-CN" sz="2800" dirty="0"/>
              <a:t>的平均反应速率</a:t>
            </a:r>
            <a:r>
              <a:rPr lang="en-US" altLang="zh-CN" sz="2800" i="1" dirty="0"/>
              <a:t>v</a:t>
            </a:r>
            <a:r>
              <a:rPr lang="en-US" altLang="zh-CN" sz="2800" dirty="0"/>
              <a:t>(C)=0.004 mol·L</a:t>
            </a:r>
            <a:r>
              <a:rPr lang="en-US" altLang="zh-CN" sz="2800" baseline="30000" dirty="0"/>
              <a:t>-1</a:t>
            </a:r>
            <a:r>
              <a:rPr lang="en-US" altLang="zh-CN" sz="2800" dirty="0"/>
              <a:t>·s</a:t>
            </a:r>
            <a:r>
              <a:rPr lang="en-US" altLang="zh-CN" sz="2800" baseline="30000" dirty="0"/>
              <a:t>-1</a:t>
            </a:r>
            <a:endParaRPr lang="zh-CN" altLang="zh-CN" sz="2800" dirty="0"/>
          </a:p>
          <a:p>
            <a:pPr>
              <a:lnSpc>
                <a:spcPct val="150000"/>
              </a:lnSpc>
            </a:pPr>
            <a:r>
              <a:rPr lang="en-US" altLang="zh-CN" sz="2800" dirty="0"/>
              <a:t>B.</a:t>
            </a:r>
            <a:r>
              <a:rPr lang="zh-CN" altLang="zh-CN" sz="2800" dirty="0"/>
              <a:t>该反应的化学方程式为</a:t>
            </a:r>
            <a:r>
              <a:rPr lang="en-US" altLang="zh-CN" sz="2800" dirty="0"/>
              <a:t>3A(g)          B(g)+2C(g)</a:t>
            </a:r>
            <a:endParaRPr lang="zh-CN" altLang="zh-CN" sz="2800" dirty="0"/>
          </a:p>
          <a:p>
            <a:pPr>
              <a:lnSpc>
                <a:spcPct val="150000"/>
              </a:lnSpc>
            </a:pPr>
            <a:r>
              <a:rPr lang="en-US" altLang="zh-CN" sz="2800" dirty="0"/>
              <a:t>C.</a:t>
            </a:r>
            <a:r>
              <a:rPr lang="en-US" altLang="zh-CN" sz="2800" i="1" dirty="0"/>
              <a:t>t</a:t>
            </a:r>
            <a:r>
              <a:rPr lang="en-US" altLang="zh-CN" sz="2800" baseline="-25000" dirty="0"/>
              <a:t>2</a:t>
            </a:r>
            <a:r>
              <a:rPr lang="zh-CN" altLang="zh-CN" sz="2800" dirty="0"/>
              <a:t>、</a:t>
            </a:r>
            <a:r>
              <a:rPr lang="en-US" altLang="zh-CN" sz="2800" i="1" dirty="0"/>
              <a:t>t</a:t>
            </a:r>
            <a:r>
              <a:rPr lang="en-US" altLang="zh-CN" sz="2800" baseline="-25000" dirty="0"/>
              <a:t>3</a:t>
            </a:r>
            <a:r>
              <a:rPr lang="zh-CN" altLang="zh-CN" sz="2800" dirty="0"/>
              <a:t>、</a:t>
            </a:r>
            <a:r>
              <a:rPr lang="en-US" altLang="zh-CN" sz="2800" i="1" dirty="0"/>
              <a:t>t</a:t>
            </a:r>
            <a:r>
              <a:rPr lang="en-US" altLang="zh-CN" sz="2800" baseline="-25000" dirty="0"/>
              <a:t>5</a:t>
            </a:r>
            <a:r>
              <a:rPr lang="zh-CN" altLang="zh-CN" sz="2800" dirty="0"/>
              <a:t>时刻改变的条件分别是升高温度、加入催化剂、增大反应物浓度</a:t>
            </a:r>
          </a:p>
          <a:p>
            <a:pPr>
              <a:lnSpc>
                <a:spcPct val="150000"/>
              </a:lnSpc>
            </a:pPr>
            <a:r>
              <a:rPr lang="en-US" altLang="zh-CN" sz="2800" dirty="0"/>
              <a:t>D.B</a:t>
            </a:r>
            <a:r>
              <a:rPr lang="zh-CN" altLang="zh-CN" sz="2800" dirty="0"/>
              <a:t>的起始物质的量为</a:t>
            </a:r>
            <a:r>
              <a:rPr lang="en-US" altLang="zh-CN" sz="2800" dirty="0"/>
              <a:t>0.04 </a:t>
            </a:r>
            <a:r>
              <a:rPr lang="en-US" altLang="zh-CN" sz="2800" dirty="0" err="1"/>
              <a:t>mol</a:t>
            </a:r>
            <a:endParaRPr lang="zh-CN" altLang="zh-CN" sz="2800" dirty="0"/>
          </a:p>
        </p:txBody>
      </p:sp>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5" name="图片 14">
            <a:extLst>
              <a:ext uri="{FF2B5EF4-FFF2-40B4-BE49-F238E27FC236}">
                <a16:creationId xmlns="" xmlns:a16="http://schemas.microsoft.com/office/drawing/2014/main" id="{94B4F845-56D3-4219-97F9-EB44CEA15797}"/>
              </a:ext>
            </a:extLst>
          </p:cNvPr>
          <p:cNvPicPr/>
          <p:nvPr/>
        </p:nvPicPr>
        <p:blipFill>
          <a:blip r:embed="rId2"/>
          <a:stretch>
            <a:fillRect/>
          </a:stretch>
        </p:blipFill>
        <p:spPr>
          <a:xfrm>
            <a:off x="5200650" y="1154247"/>
            <a:ext cx="563017" cy="319859"/>
          </a:xfrm>
          <a:prstGeom prst="rect">
            <a:avLst/>
          </a:prstGeom>
        </p:spPr>
      </p:pic>
      <p:sp>
        <p:nvSpPr>
          <p:cNvPr id="17" name="矩形 16">
            <a:extLst>
              <a:ext uri="{FF2B5EF4-FFF2-40B4-BE49-F238E27FC236}">
                <a16:creationId xmlns="" xmlns:a16="http://schemas.microsoft.com/office/drawing/2014/main" id="{5EC76FD6-20D8-4F57-89D2-FA5B15724D4A}"/>
              </a:ext>
            </a:extLst>
          </p:cNvPr>
          <p:cNvSpPr/>
          <p:nvPr/>
        </p:nvSpPr>
        <p:spPr>
          <a:xfrm>
            <a:off x="8214360" y="0"/>
            <a:ext cx="299859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专题十六　化学反应速率与化学平衡</a:t>
            </a:r>
          </a:p>
        </p:txBody>
      </p:sp>
    </p:spTree>
    <p:extLst>
      <p:ext uri="{BB962C8B-B14F-4D97-AF65-F5344CB8AC3E}">
        <p14:creationId xmlns:p14="http://schemas.microsoft.com/office/powerpoint/2010/main" val="38559039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mc:AlternateContent xmlns:mc="http://schemas.openxmlformats.org/markup-compatibility/2006" xmlns:a14="http://schemas.microsoft.com/office/drawing/2010/main">
        <mc:Choice Requires="a14">
          <p:sp>
            <p:nvSpPr>
              <p:cNvPr id="14" name="矩形 13">
                <a:extLst>
                  <a:ext uri="{FF2B5EF4-FFF2-40B4-BE49-F238E27FC236}">
                    <a16:creationId xmlns="" xmlns:a16="http://schemas.microsoft.com/office/drawing/2014/main" id="{E6887BEB-6A6D-41A9-8ECC-AF3CEFAE4603}"/>
                  </a:ext>
                </a:extLst>
              </p:cNvPr>
              <p:cNvSpPr/>
              <p:nvPr/>
            </p:nvSpPr>
            <p:spPr>
              <a:xfrm>
                <a:off x="234043" y="254679"/>
                <a:ext cx="11682186" cy="6216574"/>
              </a:xfrm>
              <a:prstGeom prst="rect">
                <a:avLst/>
              </a:prstGeom>
            </p:spPr>
            <p:txBody>
              <a:bodyPr wrap="square">
                <a:spAutoFit/>
              </a:bodyPr>
              <a:lstStyle/>
              <a:p>
                <a:pPr algn="dist">
                  <a:lnSpc>
                    <a:spcPct val="150000"/>
                  </a:lnSpc>
                </a:pPr>
                <a:r>
                  <a:rPr lang="zh-CN" altLang="zh-CN"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800" dirty="0"/>
                  <a:t>由题图</a:t>
                </a:r>
                <a:r>
                  <a:rPr lang="en-US" altLang="zh-CN" sz="2800" dirty="0"/>
                  <a:t>1</a:t>
                </a:r>
                <a:r>
                  <a:rPr lang="zh-CN" altLang="zh-CN" sz="2800" dirty="0"/>
                  <a:t>知</a:t>
                </a:r>
                <a:r>
                  <a:rPr lang="en-US" altLang="zh-CN" sz="2800" dirty="0"/>
                  <a:t>,</a:t>
                </a:r>
                <a:r>
                  <a:rPr lang="zh-CN" altLang="zh-CN" sz="2800" dirty="0"/>
                  <a:t>前</a:t>
                </a:r>
                <a:r>
                  <a:rPr lang="en-US" altLang="zh-CN" sz="2800" dirty="0"/>
                  <a:t>15 s</a:t>
                </a:r>
                <a:r>
                  <a:rPr lang="zh-CN" altLang="zh-CN" sz="2800" dirty="0"/>
                  <a:t>内</a:t>
                </a:r>
                <a:r>
                  <a:rPr lang="en-US" altLang="zh-CN" sz="2800" dirty="0" err="1"/>
                  <a:t>Δ</a:t>
                </a:r>
                <a:r>
                  <a:rPr lang="en-US" altLang="zh-CN" sz="2800" i="1" dirty="0" err="1"/>
                  <a:t>c</a:t>
                </a:r>
                <a:r>
                  <a:rPr lang="en-US" altLang="zh-CN" sz="2800" dirty="0"/>
                  <a:t>(C)=0.11 mol·L</a:t>
                </a:r>
                <a:r>
                  <a:rPr lang="en-US" altLang="zh-CN" sz="2800" baseline="30000" dirty="0"/>
                  <a:t>-1</a:t>
                </a:r>
                <a:r>
                  <a:rPr lang="en-US" altLang="zh-CN" sz="2800" dirty="0"/>
                  <a:t>-0.05 mol·L</a:t>
                </a:r>
                <a:r>
                  <a:rPr lang="en-US" altLang="zh-CN" sz="2800" baseline="30000" dirty="0"/>
                  <a:t>-1</a:t>
                </a:r>
                <a:r>
                  <a:rPr lang="en-US" altLang="zh-CN" sz="2800" dirty="0"/>
                  <a:t>=0.06 mol·L</a:t>
                </a:r>
                <a:r>
                  <a:rPr lang="en-US" altLang="zh-CN" sz="2800" baseline="30000" dirty="0"/>
                  <a:t>-1</a:t>
                </a:r>
                <a:r>
                  <a:rPr lang="en-US" altLang="zh-CN" sz="2800" dirty="0"/>
                  <a:t>,</a:t>
                </a:r>
                <a:r>
                  <a:rPr lang="zh-CN" altLang="zh-CN" sz="2800" dirty="0"/>
                  <a:t>则</a:t>
                </a:r>
                <a:r>
                  <a:rPr lang="en-US" altLang="zh-CN" sz="2800" i="1" dirty="0"/>
                  <a:t>v</a:t>
                </a:r>
                <a:r>
                  <a:rPr lang="en-US" altLang="zh-CN" sz="2800" dirty="0"/>
                  <a:t>(C)=</a:t>
                </a:r>
                <a14:m>
                  <m:oMath xmlns:m="http://schemas.openxmlformats.org/officeDocument/2006/math">
                    <m:f>
                      <m:fPr>
                        <m:ctrlPr>
                          <a:rPr lang="zh-CN" altLang="zh-CN" sz="2800" i="1">
                            <a:latin typeface="Cambria Math" panose="02040503050406030204" pitchFamily="18" charset="0"/>
                          </a:rPr>
                        </m:ctrlPr>
                      </m:fPr>
                      <m:num>
                        <m:r>
                          <a:rPr lang="en-US" altLang="zh-CN" sz="2800">
                            <a:latin typeface="Cambria Math" panose="02040503050406030204" pitchFamily="18" charset="0"/>
                          </a:rPr>
                          <m:t>0</m:t>
                        </m:r>
                        <m:r>
                          <m:rPr>
                            <m:nor/>
                          </m:rPr>
                          <a:rPr lang="en-US" altLang="zh-CN" sz="2800"/>
                          <m:t>.</m:t>
                        </m:r>
                        <m:r>
                          <a:rPr lang="en-US" altLang="zh-CN" sz="2800">
                            <a:latin typeface="Cambria Math" panose="02040503050406030204" pitchFamily="18" charset="0"/>
                          </a:rPr>
                          <m:t>06</m:t>
                        </m:r>
                        <m:r>
                          <m:rPr>
                            <m:sty m:val="p"/>
                          </m:rPr>
                          <a:rPr lang="en-US" altLang="zh-CN" sz="2800">
                            <a:latin typeface="Cambria Math" panose="02040503050406030204" pitchFamily="18" charset="0"/>
                          </a:rPr>
                          <m:t>mol</m:t>
                        </m:r>
                        <m:r>
                          <m:rPr>
                            <m:nor/>
                          </m:rPr>
                          <a:rPr lang="en-US" altLang="zh-CN" sz="2800"/>
                          <m:t>·</m:t>
                        </m:r>
                        <m:sSup>
                          <m:sSupPr>
                            <m:ctrlPr>
                              <a:rPr lang="zh-CN" altLang="zh-CN" sz="2800" i="1">
                                <a:latin typeface="Cambria Math" panose="02040503050406030204" pitchFamily="18" charset="0"/>
                              </a:rPr>
                            </m:ctrlPr>
                          </m:sSupPr>
                          <m:e>
                            <m:r>
                              <m:rPr>
                                <m:sty m:val="p"/>
                              </m:rPr>
                              <a:rPr lang="en-US" altLang="zh-CN" sz="2800">
                                <a:latin typeface="Cambria Math" panose="02040503050406030204" pitchFamily="18" charset="0"/>
                              </a:rPr>
                              <m:t>L</m:t>
                            </m:r>
                          </m:e>
                          <m:sup>
                            <m:r>
                              <m:rPr>
                                <m:nor/>
                              </m:rPr>
                              <a:rPr lang="en-US" altLang="zh-CN" sz="2800" i="1"/>
                              <m:t>−</m:t>
                            </m:r>
                            <m:r>
                              <a:rPr lang="en-US" altLang="zh-CN" sz="2800">
                                <a:latin typeface="Cambria Math" panose="02040503050406030204" pitchFamily="18" charset="0"/>
                              </a:rPr>
                              <m:t>1</m:t>
                            </m:r>
                          </m:sup>
                        </m:sSup>
                      </m:num>
                      <m:den>
                        <m:r>
                          <a:rPr lang="en-US" altLang="zh-CN" sz="2800">
                            <a:latin typeface="Cambria Math" panose="02040503050406030204" pitchFamily="18" charset="0"/>
                          </a:rPr>
                          <m:t>15</m:t>
                        </m:r>
                        <m:r>
                          <m:rPr>
                            <m:nor/>
                          </m:rPr>
                          <a:rPr lang="en-US" altLang="zh-CN" sz="2800"/>
                          <m:t> </m:t>
                        </m:r>
                        <m:r>
                          <m:rPr>
                            <m:sty m:val="p"/>
                          </m:rPr>
                          <a:rPr lang="en-US" altLang="zh-CN" sz="2800">
                            <a:latin typeface="Cambria Math" panose="02040503050406030204" pitchFamily="18" charset="0"/>
                          </a:rPr>
                          <m:t>s</m:t>
                        </m:r>
                      </m:den>
                    </m:f>
                  </m:oMath>
                </a14:m>
                <a:r>
                  <a:rPr lang="en-US" altLang="zh-CN" sz="2800" dirty="0"/>
                  <a:t>=0.004 mol·L</a:t>
                </a:r>
                <a:r>
                  <a:rPr lang="en-US" altLang="zh-CN" sz="2800" baseline="30000" dirty="0"/>
                  <a:t>-1</a:t>
                </a:r>
                <a:r>
                  <a:rPr lang="en-US" altLang="zh-CN" sz="2800" dirty="0"/>
                  <a:t>·s</a:t>
                </a:r>
                <a:r>
                  <a:rPr lang="en-US" altLang="zh-CN" sz="2800" baseline="30000" dirty="0"/>
                  <a:t>-1</a:t>
                </a:r>
                <a:r>
                  <a:rPr lang="en-US" altLang="zh-CN" sz="2800" dirty="0"/>
                  <a:t>,A</a:t>
                </a:r>
                <a:r>
                  <a:rPr lang="zh-CN" altLang="zh-CN" sz="2800" dirty="0"/>
                  <a:t>项正确</a:t>
                </a:r>
                <a:r>
                  <a:rPr lang="en-US" altLang="zh-CN" sz="2800" dirty="0"/>
                  <a:t>;</a:t>
                </a:r>
                <a:r>
                  <a:rPr lang="zh-CN" altLang="zh-CN" sz="2800" dirty="0"/>
                  <a:t>由题图</a:t>
                </a:r>
                <a:r>
                  <a:rPr lang="en-US" altLang="zh-CN" sz="2800" dirty="0"/>
                  <a:t>1</a:t>
                </a:r>
                <a:r>
                  <a:rPr lang="zh-CN" altLang="zh-CN" sz="2800" dirty="0"/>
                  <a:t>知</a:t>
                </a:r>
                <a:r>
                  <a:rPr lang="en-US" altLang="zh-CN" sz="2800" dirty="0"/>
                  <a:t>,A</a:t>
                </a:r>
                <a:r>
                  <a:rPr lang="zh-CN" altLang="zh-CN" sz="2800" dirty="0"/>
                  <a:t>为反应物</a:t>
                </a:r>
                <a:r>
                  <a:rPr lang="en-US" altLang="zh-CN" sz="2800" dirty="0"/>
                  <a:t>,C</a:t>
                </a:r>
                <a:r>
                  <a:rPr lang="zh-CN" altLang="zh-CN" sz="2800" dirty="0"/>
                  <a:t>为生成物</a:t>
                </a:r>
                <a:r>
                  <a:rPr lang="en-US" altLang="zh-CN" sz="2800" dirty="0"/>
                  <a:t>,</a:t>
                </a:r>
                <a:r>
                  <a:rPr lang="zh-CN" altLang="zh-CN" sz="2800" dirty="0"/>
                  <a:t>根据各物质浓度变化量之比等于其系数之比知</a:t>
                </a:r>
                <a:r>
                  <a:rPr lang="en-US" altLang="zh-CN" sz="2800" dirty="0"/>
                  <a:t>,A</a:t>
                </a:r>
                <a:r>
                  <a:rPr lang="zh-CN" altLang="zh-CN" sz="2800" dirty="0"/>
                  <a:t>与</a:t>
                </a:r>
                <a:r>
                  <a:rPr lang="en-US" altLang="zh-CN" sz="2800" dirty="0"/>
                  <a:t>C</a:t>
                </a:r>
                <a:r>
                  <a:rPr lang="zh-CN" altLang="zh-CN" sz="2800" dirty="0"/>
                  <a:t>的系数之比为</a:t>
                </a:r>
                <a:r>
                  <a:rPr lang="en-US" altLang="zh-CN" sz="2800" dirty="0"/>
                  <a:t>(0.15-0.06)∶(0.11-0.05)=3∶2,</a:t>
                </a:r>
                <a:r>
                  <a:rPr lang="zh-CN" altLang="zh-CN" sz="2800" dirty="0"/>
                  <a:t>由题图</a:t>
                </a:r>
                <a:r>
                  <a:rPr lang="en-US" altLang="zh-CN" sz="2800" dirty="0"/>
                  <a:t>2</a:t>
                </a:r>
                <a:r>
                  <a:rPr lang="zh-CN" altLang="zh-CN" sz="2800" dirty="0"/>
                  <a:t>知</a:t>
                </a:r>
                <a:r>
                  <a:rPr lang="en-US" altLang="zh-CN" sz="2800" dirty="0"/>
                  <a:t>,</a:t>
                </a:r>
                <a:r>
                  <a:rPr lang="en-US" altLang="zh-CN" sz="2800" i="1" dirty="0"/>
                  <a:t>t</a:t>
                </a:r>
                <a:r>
                  <a:rPr lang="en-US" altLang="zh-CN" sz="2800" baseline="-25000" dirty="0"/>
                  <a:t>4</a:t>
                </a:r>
                <a:r>
                  <a:rPr lang="zh-CN" altLang="zh-CN" sz="2800" dirty="0"/>
                  <a:t>时刻改变压强</a:t>
                </a:r>
                <a:r>
                  <a:rPr lang="en-US" altLang="zh-CN" sz="2800" dirty="0"/>
                  <a:t>,</a:t>
                </a:r>
                <a:r>
                  <a:rPr lang="zh-CN" altLang="zh-CN" sz="2800" dirty="0"/>
                  <a:t>平衡不移动</a:t>
                </a:r>
                <a:r>
                  <a:rPr lang="en-US" altLang="zh-CN" sz="2800" dirty="0"/>
                  <a:t>,</a:t>
                </a:r>
                <a:r>
                  <a:rPr lang="zh-CN" altLang="zh-CN" sz="2800" dirty="0"/>
                  <a:t>故该反应在反应前后气体分子数不变</a:t>
                </a:r>
                <a:r>
                  <a:rPr lang="en-US" altLang="zh-CN" sz="2800" dirty="0"/>
                  <a:t>,</a:t>
                </a:r>
                <a:r>
                  <a:rPr lang="zh-CN" altLang="zh-CN" sz="2800" dirty="0"/>
                  <a:t>从而推出</a:t>
                </a:r>
                <a:r>
                  <a:rPr lang="en-US" altLang="zh-CN" sz="2800" dirty="0"/>
                  <a:t>B</a:t>
                </a:r>
                <a:r>
                  <a:rPr lang="zh-CN" altLang="zh-CN" sz="2800" dirty="0"/>
                  <a:t>为生成物</a:t>
                </a:r>
                <a:r>
                  <a:rPr lang="en-US" altLang="zh-CN" sz="2800" dirty="0"/>
                  <a:t>,</a:t>
                </a:r>
                <a:r>
                  <a:rPr lang="zh-CN" altLang="zh-CN" sz="2800" dirty="0"/>
                  <a:t>反应的化学方程式为 </a:t>
                </a:r>
                <a:r>
                  <a:rPr lang="en-US" altLang="zh-CN" sz="2800" dirty="0"/>
                  <a:t>3A(g) B(g)+2C(g),B</a:t>
                </a:r>
                <a:r>
                  <a:rPr lang="zh-CN" altLang="zh-CN" sz="2800" dirty="0"/>
                  <a:t>项正确</a:t>
                </a:r>
                <a:r>
                  <a:rPr lang="en-US" altLang="zh-CN" sz="2800" dirty="0"/>
                  <a:t>;</a:t>
                </a:r>
                <a:r>
                  <a:rPr lang="zh-CN" altLang="zh-CN" sz="2800" dirty="0"/>
                  <a:t>由题图</a:t>
                </a:r>
                <a:r>
                  <a:rPr lang="en-US" altLang="zh-CN" sz="2800" dirty="0"/>
                  <a:t>2</a:t>
                </a:r>
                <a:r>
                  <a:rPr lang="zh-CN" altLang="zh-CN" sz="2800" dirty="0"/>
                  <a:t>知</a:t>
                </a:r>
                <a:r>
                  <a:rPr lang="en-US" altLang="zh-CN" sz="2800" dirty="0"/>
                  <a:t>,</a:t>
                </a:r>
                <a:r>
                  <a:rPr lang="en-US" altLang="zh-CN" sz="2800" i="1" dirty="0"/>
                  <a:t>t</a:t>
                </a:r>
                <a:r>
                  <a:rPr lang="en-US" altLang="zh-CN" sz="2800" baseline="-25000" dirty="0"/>
                  <a:t>2</a:t>
                </a:r>
                <a:r>
                  <a:rPr lang="zh-CN" altLang="zh-CN" sz="2800" dirty="0"/>
                  <a:t>时刻</a:t>
                </a:r>
                <a:r>
                  <a:rPr lang="en-US" altLang="zh-CN" sz="2800" dirty="0"/>
                  <a:t>,</a:t>
                </a:r>
                <a:r>
                  <a:rPr lang="zh-CN" altLang="zh-CN" sz="2800" dirty="0"/>
                  <a:t>一个速率瞬时不变</a:t>
                </a:r>
                <a:r>
                  <a:rPr lang="en-US" altLang="zh-CN" sz="2800" dirty="0"/>
                  <a:t>,</a:t>
                </a:r>
                <a:r>
                  <a:rPr lang="zh-CN" altLang="zh-CN" sz="2800" dirty="0"/>
                  <a:t>另一个速率瞬时增大</a:t>
                </a:r>
                <a:r>
                  <a:rPr lang="en-US" altLang="zh-CN" sz="2800" dirty="0"/>
                  <a:t>,</a:t>
                </a:r>
                <a:r>
                  <a:rPr lang="zh-CN" altLang="zh-CN" sz="2800" dirty="0"/>
                  <a:t>则改变的条件应为增大反应物浓度或增大生成物浓度</a:t>
                </a:r>
                <a:r>
                  <a:rPr lang="en-US" altLang="zh-CN" sz="2800" dirty="0"/>
                  <a:t>,</a:t>
                </a:r>
                <a:r>
                  <a:rPr lang="en-US" altLang="zh-CN" sz="2800" i="1" dirty="0"/>
                  <a:t>t</a:t>
                </a:r>
                <a:r>
                  <a:rPr lang="en-US" altLang="zh-CN" sz="2800" baseline="-25000" dirty="0"/>
                  <a:t>5</a:t>
                </a:r>
                <a:r>
                  <a:rPr lang="zh-CN" altLang="zh-CN" sz="2800" dirty="0"/>
                  <a:t>时刻</a:t>
                </a:r>
                <a:r>
                  <a:rPr lang="en-US" altLang="zh-CN" sz="2800" dirty="0"/>
                  <a:t>,</a:t>
                </a:r>
                <a:r>
                  <a:rPr lang="zh-CN" altLang="zh-CN" sz="2800" dirty="0"/>
                  <a:t>正、逆反应速率同时但不同倍数增大</a:t>
                </a:r>
                <a:r>
                  <a:rPr lang="en-US" altLang="zh-CN" sz="2800" dirty="0"/>
                  <a:t>,</a:t>
                </a:r>
                <a:r>
                  <a:rPr lang="zh-CN" altLang="zh-CN" sz="2800" dirty="0"/>
                  <a:t>则改变的条件应为升高温度</a:t>
                </a:r>
                <a:r>
                  <a:rPr lang="en-US" altLang="zh-CN" sz="2800" dirty="0"/>
                  <a:t>,C</a:t>
                </a:r>
                <a:r>
                  <a:rPr lang="zh-CN" altLang="zh-CN" sz="2800" dirty="0"/>
                  <a:t>项错误</a:t>
                </a:r>
                <a:r>
                  <a:rPr lang="en-US" altLang="zh-CN" sz="2800" dirty="0"/>
                  <a:t>;</a:t>
                </a:r>
                <a:r>
                  <a:rPr lang="zh-CN" altLang="zh-CN" sz="2800" dirty="0"/>
                  <a:t>由题图</a:t>
                </a:r>
                <a:r>
                  <a:rPr lang="en-US" altLang="zh-CN" sz="2800" dirty="0"/>
                  <a:t>1</a:t>
                </a:r>
                <a:r>
                  <a:rPr lang="zh-CN" altLang="zh-CN" sz="2800" dirty="0"/>
                  <a:t>知</a:t>
                </a:r>
                <a:r>
                  <a:rPr lang="en-US" altLang="zh-CN" sz="2800" dirty="0"/>
                  <a:t>,</a:t>
                </a:r>
                <a:r>
                  <a:rPr lang="zh-CN" altLang="zh-CN" sz="2800" dirty="0"/>
                  <a:t>平衡时</a:t>
                </a:r>
                <a:r>
                  <a:rPr lang="en-US" altLang="zh-CN" sz="2800" i="1" dirty="0"/>
                  <a:t>c</a:t>
                </a:r>
                <a:r>
                  <a:rPr lang="en-US" altLang="zh-CN" sz="2800" dirty="0"/>
                  <a:t>(B)=0.05 mol·L</a:t>
                </a:r>
                <a:r>
                  <a:rPr lang="en-US" altLang="zh-CN" sz="2800" baseline="30000" dirty="0"/>
                  <a:t>-1</a:t>
                </a:r>
                <a:r>
                  <a:rPr lang="en-US" altLang="zh-CN" sz="2800" dirty="0"/>
                  <a:t>,</a:t>
                </a:r>
                <a:r>
                  <a:rPr lang="zh-CN" altLang="zh-CN" sz="2800" dirty="0"/>
                  <a:t>结合反应的化学方程式知</a:t>
                </a:r>
                <a:r>
                  <a:rPr lang="en-US" altLang="zh-CN" sz="2800" dirty="0"/>
                  <a:t>,</a:t>
                </a:r>
                <a:r>
                  <a:rPr lang="zh-CN" altLang="zh-CN" sz="2800" dirty="0"/>
                  <a:t>前</a:t>
                </a:r>
                <a:r>
                  <a:rPr lang="en-US" altLang="zh-CN" sz="2800" dirty="0"/>
                  <a:t>15 s</a:t>
                </a:r>
                <a:r>
                  <a:rPr lang="zh-CN" altLang="zh-CN" sz="2800" dirty="0"/>
                  <a:t>内</a:t>
                </a:r>
                <a:r>
                  <a:rPr lang="en-US" altLang="zh-CN" sz="2800" dirty="0"/>
                  <a:t>,</a:t>
                </a:r>
                <a:endPar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14" name="矩形 13">
                <a:extLst>
                  <a:ext uri="{FF2B5EF4-FFF2-40B4-BE49-F238E27FC236}">
                    <a16:creationId xmlns:a16="http://schemas.microsoft.com/office/drawing/2014/main" xmlns:a14="http://schemas.microsoft.com/office/drawing/2010/main" xmlns="" id="{E6887BEB-6A6D-41A9-8ECC-AF3CEFAE4603}"/>
                  </a:ext>
                </a:extLst>
              </p:cNvPr>
              <p:cNvSpPr>
                <a:spLocks noRot="1" noChangeAspect="1" noMove="1" noResize="1" noEditPoints="1" noAdjustHandles="1" noChangeArrowheads="1" noChangeShapeType="1" noTextEdit="1"/>
              </p:cNvSpPr>
              <p:nvPr/>
            </p:nvSpPr>
            <p:spPr>
              <a:xfrm>
                <a:off x="234043" y="254679"/>
                <a:ext cx="11682186" cy="6216574"/>
              </a:xfrm>
              <a:prstGeom prst="rect">
                <a:avLst/>
              </a:prstGeom>
              <a:blipFill rotWithShape="1">
                <a:blip r:embed="rId2"/>
                <a:stretch>
                  <a:fillRect l="-1043" r="-1043" b="-1373"/>
                </a:stretch>
              </a:blipFill>
            </p:spPr>
            <p:txBody>
              <a:bodyPr/>
              <a:lstStyle/>
              <a:p>
                <a:r>
                  <a:rPr lang="zh-CN" altLang="en-US">
                    <a:noFill/>
                  </a:rPr>
                  <a:t> </a:t>
                </a:r>
              </a:p>
            </p:txBody>
          </p:sp>
        </mc:Fallback>
      </mc:AlternateContent>
      <p:sp>
        <p:nvSpPr>
          <p:cNvPr id="13" name="矩形 12">
            <a:extLst>
              <a:ext uri="{FF2B5EF4-FFF2-40B4-BE49-F238E27FC236}">
                <a16:creationId xmlns="" xmlns:a16="http://schemas.microsoft.com/office/drawing/2014/main" id="{1E6948E5-3CA2-410E-96B4-6C9D211F2EC8}"/>
              </a:ext>
            </a:extLst>
          </p:cNvPr>
          <p:cNvSpPr/>
          <p:nvPr/>
        </p:nvSpPr>
        <p:spPr>
          <a:xfrm>
            <a:off x="8214360" y="0"/>
            <a:ext cx="299859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专题十六　化学反应速率与化学平衡</a:t>
            </a:r>
          </a:p>
        </p:txBody>
      </p:sp>
    </p:spTree>
    <p:extLst>
      <p:ext uri="{BB962C8B-B14F-4D97-AF65-F5344CB8AC3E}">
        <p14:creationId xmlns:p14="http://schemas.microsoft.com/office/powerpoint/2010/main" val="205966185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矩形 13">
            <a:extLst>
              <a:ext uri="{FF2B5EF4-FFF2-40B4-BE49-F238E27FC236}">
                <a16:creationId xmlns="" xmlns:a16="http://schemas.microsoft.com/office/drawing/2014/main" id="{E6887BEB-6A6D-41A9-8ECC-AF3CEFAE4603}"/>
              </a:ext>
            </a:extLst>
          </p:cNvPr>
          <p:cNvSpPr/>
          <p:nvPr/>
        </p:nvSpPr>
        <p:spPr>
          <a:xfrm>
            <a:off x="234043" y="254679"/>
            <a:ext cx="11682186" cy="1954894"/>
          </a:xfrm>
          <a:prstGeom prst="rect">
            <a:avLst/>
          </a:prstGeom>
        </p:spPr>
        <p:txBody>
          <a:bodyPr wrap="square">
            <a:spAutoFit/>
          </a:bodyPr>
          <a:lstStyle/>
          <a:p>
            <a:pPr>
              <a:lnSpc>
                <a:spcPct val="150000"/>
              </a:lnSpc>
            </a:pPr>
            <a:r>
              <a:rPr lang="en-US" altLang="zh-CN" sz="2800" dirty="0" err="1"/>
              <a:t>Δ</a:t>
            </a:r>
            <a:r>
              <a:rPr lang="en-US" altLang="zh-CN" sz="2800" i="1" dirty="0" err="1"/>
              <a:t>c</a:t>
            </a:r>
            <a:r>
              <a:rPr lang="en-US" altLang="zh-CN" sz="2800" dirty="0"/>
              <a:t>(B</a:t>
            </a:r>
            <a:r>
              <a:rPr lang="en-US" altLang="zh-CN" sz="2800" dirty="0" smtClean="0"/>
              <a:t>)=0.03 </a:t>
            </a:r>
            <a:r>
              <a:rPr lang="en-US" altLang="zh-CN" sz="2800" dirty="0"/>
              <a:t>mol·L</a:t>
            </a:r>
            <a:r>
              <a:rPr lang="en-US" altLang="zh-CN" sz="2800" baseline="30000" dirty="0"/>
              <a:t>-1</a:t>
            </a:r>
            <a:r>
              <a:rPr lang="en-US" altLang="zh-CN" sz="2800" dirty="0"/>
              <a:t>,</a:t>
            </a:r>
            <a:r>
              <a:rPr lang="zh-CN" altLang="zh-CN" sz="2800" dirty="0"/>
              <a:t>故</a:t>
            </a:r>
            <a:r>
              <a:rPr lang="en-US" altLang="zh-CN" sz="2800" dirty="0"/>
              <a:t>B</a:t>
            </a:r>
            <a:r>
              <a:rPr lang="zh-CN" altLang="zh-CN" sz="2800" dirty="0"/>
              <a:t>的起始浓度为</a:t>
            </a:r>
            <a:r>
              <a:rPr lang="en-US" altLang="zh-CN" sz="2800" dirty="0"/>
              <a:t>0.05 mol·L</a:t>
            </a:r>
            <a:r>
              <a:rPr lang="en-US" altLang="zh-CN" sz="2800" baseline="30000" dirty="0"/>
              <a:t>-1</a:t>
            </a:r>
            <a:r>
              <a:rPr lang="en-US" altLang="zh-CN" sz="2800" dirty="0"/>
              <a:t>-0.03 mol·L</a:t>
            </a:r>
            <a:r>
              <a:rPr lang="en-US" altLang="zh-CN" sz="2800" baseline="30000" dirty="0"/>
              <a:t>-1</a:t>
            </a:r>
            <a:r>
              <a:rPr lang="en-US" altLang="zh-CN" sz="2800" dirty="0"/>
              <a:t>=0.02 mol·L</a:t>
            </a:r>
            <a:r>
              <a:rPr lang="en-US" altLang="zh-CN" sz="2800" baseline="30000" dirty="0"/>
              <a:t>-1</a:t>
            </a:r>
            <a:r>
              <a:rPr lang="en-US" altLang="zh-CN" sz="2800" dirty="0"/>
              <a:t>,</a:t>
            </a:r>
            <a:r>
              <a:rPr lang="zh-CN" altLang="zh-CN" sz="2800" dirty="0"/>
              <a:t>结合题图</a:t>
            </a:r>
            <a:r>
              <a:rPr lang="en-US" altLang="zh-CN" sz="2800" dirty="0"/>
              <a:t>1</a:t>
            </a:r>
            <a:r>
              <a:rPr lang="zh-CN" altLang="zh-CN" sz="2800" dirty="0"/>
              <a:t>知</a:t>
            </a:r>
            <a:r>
              <a:rPr lang="en-US" altLang="zh-CN" sz="2800" dirty="0"/>
              <a:t>,</a:t>
            </a:r>
            <a:r>
              <a:rPr lang="zh-CN" altLang="zh-CN" sz="2800" dirty="0"/>
              <a:t>容器的容积为</a:t>
            </a:r>
            <a:r>
              <a:rPr lang="en-US" altLang="zh-CN" sz="2800" dirty="0"/>
              <a:t>2 L,</a:t>
            </a:r>
            <a:r>
              <a:rPr lang="zh-CN" altLang="zh-CN" sz="2800" dirty="0"/>
              <a:t>故</a:t>
            </a:r>
            <a:r>
              <a:rPr lang="en-US" altLang="zh-CN" sz="2800" dirty="0"/>
              <a:t>B</a:t>
            </a:r>
            <a:r>
              <a:rPr lang="zh-CN" altLang="zh-CN" sz="2800" dirty="0"/>
              <a:t>的起始物质的量为</a:t>
            </a:r>
            <a:r>
              <a:rPr lang="en-US" altLang="zh-CN" sz="2800" dirty="0"/>
              <a:t>0.02 mol·L</a:t>
            </a:r>
            <a:r>
              <a:rPr lang="en-US" altLang="zh-CN" sz="2800" baseline="30000" dirty="0"/>
              <a:t>-1</a:t>
            </a:r>
            <a:r>
              <a:rPr lang="en-US" altLang="zh-CN" sz="2800" dirty="0"/>
              <a:t>×2 L</a:t>
            </a:r>
            <a:r>
              <a:rPr lang="en-US" altLang="zh-CN" sz="2800" dirty="0" smtClean="0"/>
              <a:t>=</a:t>
            </a:r>
          </a:p>
          <a:p>
            <a:pPr>
              <a:lnSpc>
                <a:spcPct val="150000"/>
              </a:lnSpc>
            </a:pPr>
            <a:r>
              <a:rPr lang="en-US" altLang="zh-CN" sz="2800" dirty="0" smtClean="0"/>
              <a:t>0.04 </a:t>
            </a:r>
            <a:r>
              <a:rPr lang="en-US" altLang="zh-CN" sz="2800" dirty="0" err="1"/>
              <a:t>mol,D</a:t>
            </a:r>
            <a:r>
              <a:rPr lang="zh-CN" altLang="zh-CN" sz="2800" dirty="0"/>
              <a:t>项正确。</a:t>
            </a:r>
            <a:endPar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6" name="矩形 15">
            <a:extLst>
              <a:ext uri="{FF2B5EF4-FFF2-40B4-BE49-F238E27FC236}">
                <a16:creationId xmlns="" xmlns:a16="http://schemas.microsoft.com/office/drawing/2014/main" id="{A1F3DE05-9D8F-4386-815C-CF88AEEA2BC4}"/>
              </a:ext>
            </a:extLst>
          </p:cNvPr>
          <p:cNvSpPr/>
          <p:nvPr/>
        </p:nvSpPr>
        <p:spPr>
          <a:xfrm>
            <a:off x="234043" y="2529217"/>
            <a:ext cx="11723912" cy="738664"/>
          </a:xfrm>
          <a:prstGeom prst="rect">
            <a:avLst/>
          </a:prstGeom>
        </p:spPr>
        <p:txBody>
          <a:bodyPr wrap="square">
            <a:spAutoFit/>
          </a:bodyPr>
          <a:lstStyle/>
          <a:p>
            <a:pPr>
              <a:lnSpc>
                <a:spcPct val="150000"/>
              </a:lnSpc>
              <a:spcAft>
                <a:spcPts val="0"/>
              </a:spcAft>
            </a:pPr>
            <a:r>
              <a:rPr lang="zh-CN" altLang="en-US"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答案</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dirty="0"/>
              <a:t>C</a:t>
            </a:r>
            <a:endPar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3" name="矩形 12">
            <a:extLst>
              <a:ext uri="{FF2B5EF4-FFF2-40B4-BE49-F238E27FC236}">
                <a16:creationId xmlns="" xmlns:a16="http://schemas.microsoft.com/office/drawing/2014/main" id="{E996FC83-4B35-4A8F-BC0F-C5B2E2B442C2}"/>
              </a:ext>
            </a:extLst>
          </p:cNvPr>
          <p:cNvSpPr/>
          <p:nvPr/>
        </p:nvSpPr>
        <p:spPr>
          <a:xfrm>
            <a:off x="8214360" y="0"/>
            <a:ext cx="299859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专题十六　化学反应速率与化学平衡</a:t>
            </a:r>
          </a:p>
        </p:txBody>
      </p:sp>
    </p:spTree>
    <p:extLst>
      <p:ext uri="{BB962C8B-B14F-4D97-AF65-F5344CB8AC3E}">
        <p14:creationId xmlns:p14="http://schemas.microsoft.com/office/powerpoint/2010/main" val="379351687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a16="http://schemas.microsoft.com/office/drawing/2014/main" id="{A73D0BF0-B835-4D97-A8E1-00443A94FC28}"/>
              </a:ext>
            </a:extLst>
          </p:cNvPr>
          <p:cNvSpPr/>
          <p:nvPr/>
        </p:nvSpPr>
        <p:spPr>
          <a:xfrm>
            <a:off x="234043" y="338467"/>
            <a:ext cx="11723912" cy="662233"/>
          </a:xfrm>
          <a:prstGeom prst="rect">
            <a:avLst/>
          </a:prstGeom>
        </p:spPr>
        <p:txBody>
          <a:bodyPr wrap="square">
            <a:spAutoFit/>
          </a:bodyPr>
          <a:lstStyle/>
          <a:p>
            <a:pPr>
              <a:lnSpc>
                <a:spcPct val="150000"/>
              </a:lnSpc>
              <a:spcAft>
                <a:spcPts val="0"/>
              </a:spcAft>
            </a:pPr>
            <a:r>
              <a:rPr lang="zh-CN" altLang="en-US"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素养提升</a:t>
            </a:r>
            <a:endPar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 name="矩形 2">
            <a:extLst>
              <a:ext uri="{FF2B5EF4-FFF2-40B4-BE49-F238E27FC236}">
                <a16:creationId xmlns="" xmlns:a16="http://schemas.microsoft.com/office/drawing/2014/main" id="{2ECBF7A4-BBAE-4101-B685-6C66A20D5B3B}"/>
              </a:ext>
            </a:extLst>
          </p:cNvPr>
          <p:cNvSpPr/>
          <p:nvPr/>
        </p:nvSpPr>
        <p:spPr>
          <a:xfrm>
            <a:off x="400050" y="413911"/>
            <a:ext cx="11391900" cy="662233"/>
          </a:xfrm>
          <a:prstGeom prst="rect">
            <a:avLst/>
          </a:prstGeom>
        </p:spPr>
        <p:txBody>
          <a:bodyPr wrap="square">
            <a:spAutoFit/>
          </a:bodyPr>
          <a:lstStyle/>
          <a:p>
            <a:pPr algn="ctr">
              <a:lnSpc>
                <a:spcPct val="150000"/>
              </a:lnSpc>
            </a:pPr>
            <a:r>
              <a:rPr lang="zh-CN" altLang="zh-CN" sz="2800" b="1" dirty="0"/>
              <a:t>常见含</a:t>
            </a:r>
            <a:r>
              <a:rPr lang="en-US" altLang="zh-CN" sz="2800" b="1" dirty="0"/>
              <a:t>“</a:t>
            </a:r>
            <a:r>
              <a:rPr lang="zh-CN" altLang="zh-CN" sz="2800" b="1" dirty="0"/>
              <a:t>断点</a:t>
            </a:r>
            <a:r>
              <a:rPr lang="en-US" altLang="zh-CN" sz="2800" b="1" dirty="0"/>
              <a:t>”</a:t>
            </a:r>
            <a:r>
              <a:rPr lang="zh-CN" altLang="zh-CN" sz="2800" b="1" dirty="0"/>
              <a:t>的速率变化图像分析</a:t>
            </a:r>
          </a:p>
        </p:txBody>
      </p:sp>
      <p:graphicFrame>
        <p:nvGraphicFramePr>
          <p:cNvPr id="5" name="表格 4">
            <a:extLst>
              <a:ext uri="{FF2B5EF4-FFF2-40B4-BE49-F238E27FC236}">
                <a16:creationId xmlns="" xmlns:a16="http://schemas.microsoft.com/office/drawing/2014/main" id="{25B44DD8-E2D5-49C2-8322-B4AC31EBDF1F}"/>
              </a:ext>
            </a:extLst>
          </p:cNvPr>
          <p:cNvGraphicFramePr>
            <a:graphicFrameLocks noGrp="1"/>
          </p:cNvGraphicFramePr>
          <p:nvPr>
            <p:extLst>
              <p:ext uri="{D42A27DB-BD31-4B8C-83A1-F6EECF244321}">
                <p14:modId xmlns:p14="http://schemas.microsoft.com/office/powerpoint/2010/main" val="905371419"/>
              </p:ext>
            </p:extLst>
          </p:nvPr>
        </p:nvGraphicFramePr>
        <p:xfrm>
          <a:off x="304800" y="1248664"/>
          <a:ext cx="11658598" cy="3361436"/>
        </p:xfrm>
        <a:graphic>
          <a:graphicData uri="http://schemas.openxmlformats.org/drawingml/2006/table">
            <a:tbl>
              <a:tblPr firstRow="1" firstCol="1" bandRow="1"/>
              <a:tblGrid>
                <a:gridCol w="1007036">
                  <a:extLst>
                    <a:ext uri="{9D8B030D-6E8A-4147-A177-3AD203B41FA5}">
                      <a16:colId xmlns="" xmlns:a16="http://schemas.microsoft.com/office/drawing/2014/main" val="3701895442"/>
                    </a:ext>
                  </a:extLst>
                </a:gridCol>
                <a:gridCol w="2517214">
                  <a:extLst>
                    <a:ext uri="{9D8B030D-6E8A-4147-A177-3AD203B41FA5}">
                      <a16:colId xmlns="" xmlns:a16="http://schemas.microsoft.com/office/drawing/2014/main" val="2923253964"/>
                    </a:ext>
                  </a:extLst>
                </a:gridCol>
                <a:gridCol w="2590800">
                  <a:extLst>
                    <a:ext uri="{9D8B030D-6E8A-4147-A177-3AD203B41FA5}">
                      <a16:colId xmlns="" xmlns:a16="http://schemas.microsoft.com/office/drawing/2014/main" val="3514410582"/>
                    </a:ext>
                  </a:extLst>
                </a:gridCol>
                <a:gridCol w="2609850">
                  <a:extLst>
                    <a:ext uri="{9D8B030D-6E8A-4147-A177-3AD203B41FA5}">
                      <a16:colId xmlns="" xmlns:a16="http://schemas.microsoft.com/office/drawing/2014/main" val="1683559372"/>
                    </a:ext>
                  </a:extLst>
                </a:gridCol>
                <a:gridCol w="2933698">
                  <a:extLst>
                    <a:ext uri="{9D8B030D-6E8A-4147-A177-3AD203B41FA5}">
                      <a16:colId xmlns="" xmlns:a16="http://schemas.microsoft.com/office/drawing/2014/main" val="356576081"/>
                    </a:ext>
                  </a:extLst>
                </a:gridCol>
              </a:tblGrid>
              <a:tr h="3361436">
                <a:tc>
                  <a:txBody>
                    <a:bodyPr/>
                    <a:lstStyle/>
                    <a:p>
                      <a:pPr marL="0" algn="l" defTabSz="914400" rtl="0" eaLnBrk="1" latinLnBrk="0" hangingPunct="1">
                        <a:lnSpc>
                          <a:spcPct val="150000"/>
                        </a:lnSpc>
                        <a:spcAft>
                          <a:spcPts val="0"/>
                        </a:spcAft>
                      </a:pPr>
                      <a:r>
                        <a:rPr lang="zh-CN" altLang="en-US" sz="2800" kern="1200">
                          <a:solidFill>
                            <a:schemeClr val="tx1"/>
                          </a:solidFill>
                          <a:latin typeface="+mn-lt"/>
                          <a:ea typeface="+mn-ea"/>
                          <a:cs typeface="+mn-cs"/>
                        </a:rPr>
                        <a:t>图像</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ct val="150000"/>
                        </a:lnSpc>
                        <a:spcAft>
                          <a:spcPts val="0"/>
                        </a:spcAft>
                      </a:pPr>
                      <a:endParaRPr lang="en-US" sz="2800" kern="1200">
                        <a:solidFill>
                          <a:schemeClr val="tx1"/>
                        </a:solidFill>
                        <a:latin typeface="+mn-lt"/>
                        <a:ea typeface="+mn-ea"/>
                        <a:cs typeface="+mn-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ct val="150000"/>
                        </a:lnSpc>
                        <a:spcAft>
                          <a:spcPts val="0"/>
                        </a:spcAft>
                      </a:pPr>
                      <a:endParaRPr lang="en-US" sz="2800" kern="1200">
                        <a:solidFill>
                          <a:schemeClr val="tx1"/>
                        </a:solidFill>
                        <a:latin typeface="+mn-lt"/>
                        <a:ea typeface="+mn-ea"/>
                        <a:cs typeface="+mn-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ct val="150000"/>
                        </a:lnSpc>
                        <a:spcAft>
                          <a:spcPts val="0"/>
                        </a:spcAft>
                      </a:pPr>
                      <a:endParaRPr lang="en-US" sz="2800" kern="1200">
                        <a:solidFill>
                          <a:schemeClr val="tx1"/>
                        </a:solidFill>
                        <a:latin typeface="+mn-lt"/>
                        <a:ea typeface="+mn-ea"/>
                        <a:cs typeface="+mn-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ct val="150000"/>
                        </a:lnSpc>
                        <a:spcAft>
                          <a:spcPts val="0"/>
                        </a:spcAft>
                      </a:pPr>
                      <a:endParaRPr lang="en-US" sz="2800" kern="1200" dirty="0">
                        <a:solidFill>
                          <a:schemeClr val="tx1"/>
                        </a:solidFill>
                        <a:latin typeface="+mn-lt"/>
                        <a:ea typeface="+mn-ea"/>
                        <a:cs typeface="+mn-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017564178"/>
                  </a:ext>
                </a:extLst>
              </a:tr>
            </a:tbl>
          </a:graphicData>
        </a:graphic>
      </p:graphicFrame>
      <p:pic>
        <p:nvPicPr>
          <p:cNvPr id="13316" name="ZT16ZT-1-1.eps">
            <a:extLst>
              <a:ext uri="{FF2B5EF4-FFF2-40B4-BE49-F238E27FC236}">
                <a16:creationId xmlns="" xmlns:a16="http://schemas.microsoft.com/office/drawing/2014/main" id="{356CD05A-361B-4F3F-B694-CE3BAB03DA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6722" y="2020888"/>
            <a:ext cx="1813640" cy="2151062"/>
          </a:xfrm>
          <a:prstGeom prst="rect">
            <a:avLst/>
          </a:prstGeom>
          <a:noFill/>
          <a:extLst>
            <a:ext uri="{909E8E84-426E-40DD-AFC4-6F175D3DCCD1}">
              <a14:hiddenFill xmlns:a14="http://schemas.microsoft.com/office/drawing/2010/main">
                <a:solidFill>
                  <a:srgbClr val="FFFFFF"/>
                </a:solidFill>
              </a14:hiddenFill>
            </a:ext>
          </a:extLst>
        </p:spPr>
      </p:pic>
      <p:pic>
        <p:nvPicPr>
          <p:cNvPr id="13315" name="ZT16ZT-1-2.eps">
            <a:extLst>
              <a:ext uri="{FF2B5EF4-FFF2-40B4-BE49-F238E27FC236}">
                <a16:creationId xmlns="" xmlns:a16="http://schemas.microsoft.com/office/drawing/2014/main" id="{246FD3D8-1D18-4EB2-8910-4E764252C6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1472" y="2173288"/>
            <a:ext cx="2024528" cy="1813640"/>
          </a:xfrm>
          <a:prstGeom prst="rect">
            <a:avLst/>
          </a:prstGeom>
          <a:noFill/>
          <a:extLst>
            <a:ext uri="{909E8E84-426E-40DD-AFC4-6F175D3DCCD1}">
              <a14:hiddenFill xmlns:a14="http://schemas.microsoft.com/office/drawing/2010/main">
                <a:solidFill>
                  <a:srgbClr val="FFFFFF"/>
                </a:solidFill>
              </a14:hiddenFill>
            </a:ext>
          </a:extLst>
        </p:spPr>
      </p:pic>
      <p:pic>
        <p:nvPicPr>
          <p:cNvPr id="13314" name="ZT16ZT-1-3.eps">
            <a:extLst>
              <a:ext uri="{FF2B5EF4-FFF2-40B4-BE49-F238E27FC236}">
                <a16:creationId xmlns="" xmlns:a16="http://schemas.microsoft.com/office/drawing/2014/main" id="{5966B246-DFF9-4443-938E-091DF86B2B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19794" y="2097088"/>
            <a:ext cx="1940174" cy="2151062"/>
          </a:xfrm>
          <a:prstGeom prst="rect">
            <a:avLst/>
          </a:prstGeom>
          <a:noFill/>
          <a:extLst>
            <a:ext uri="{909E8E84-426E-40DD-AFC4-6F175D3DCCD1}">
              <a14:hiddenFill xmlns:a14="http://schemas.microsoft.com/office/drawing/2010/main">
                <a:solidFill>
                  <a:srgbClr val="FFFFFF"/>
                </a:solidFill>
              </a14:hiddenFill>
            </a:ext>
          </a:extLst>
        </p:spPr>
      </p:pic>
      <p:pic>
        <p:nvPicPr>
          <p:cNvPr id="13313" name="ZT16ZT-1-4.eps">
            <a:extLst>
              <a:ext uri="{FF2B5EF4-FFF2-40B4-BE49-F238E27FC236}">
                <a16:creationId xmlns="" xmlns:a16="http://schemas.microsoft.com/office/drawing/2014/main" id="{018DA6F4-32FB-4781-8A15-7B28A299EF8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59421" y="2001838"/>
            <a:ext cx="2530661" cy="2151062"/>
          </a:xfrm>
          <a:prstGeom prst="rect">
            <a:avLst/>
          </a:prstGeom>
          <a:noFill/>
          <a:extLst>
            <a:ext uri="{909E8E84-426E-40DD-AFC4-6F175D3DCCD1}">
              <a14:hiddenFill xmlns:a14="http://schemas.microsoft.com/office/drawing/2010/main">
                <a:solidFill>
                  <a:srgbClr val="FFFFFF"/>
                </a:solidFill>
              </a14:hiddenFill>
            </a:ext>
          </a:extLst>
        </p:spPr>
      </p:pic>
      <p:sp>
        <p:nvSpPr>
          <p:cNvPr id="9" name="矩形 8">
            <a:extLst>
              <a:ext uri="{FF2B5EF4-FFF2-40B4-BE49-F238E27FC236}">
                <a16:creationId xmlns="" xmlns:a16="http://schemas.microsoft.com/office/drawing/2014/main" id="{53F27398-CB21-40F2-B7D8-C7EFCD97BE38}"/>
              </a:ext>
            </a:extLst>
          </p:cNvPr>
          <p:cNvSpPr/>
          <p:nvPr/>
        </p:nvSpPr>
        <p:spPr>
          <a:xfrm>
            <a:off x="8214360" y="0"/>
            <a:ext cx="299859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专题十六　化学反应速率与化学平衡</a:t>
            </a:r>
          </a:p>
        </p:txBody>
      </p:sp>
    </p:spTree>
    <p:extLst>
      <p:ext uri="{BB962C8B-B14F-4D97-AF65-F5344CB8AC3E}">
        <p14:creationId xmlns:p14="http://schemas.microsoft.com/office/powerpoint/2010/main" val="100254616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a:extLst>
              <a:ext uri="{FF2B5EF4-FFF2-40B4-BE49-F238E27FC236}">
                <a16:creationId xmlns="" xmlns:a16="http://schemas.microsoft.com/office/drawing/2014/main" id="{25B44DD8-E2D5-49C2-8322-B4AC31EBDF1F}"/>
              </a:ext>
            </a:extLst>
          </p:cNvPr>
          <p:cNvGraphicFramePr>
            <a:graphicFrameLocks noGrp="1"/>
          </p:cNvGraphicFramePr>
          <p:nvPr>
            <p:extLst>
              <p:ext uri="{D42A27DB-BD31-4B8C-83A1-F6EECF244321}">
                <p14:modId xmlns:p14="http://schemas.microsoft.com/office/powerpoint/2010/main" val="1027715701"/>
              </p:ext>
            </p:extLst>
          </p:nvPr>
        </p:nvGraphicFramePr>
        <p:xfrm>
          <a:off x="304800" y="1230630"/>
          <a:ext cx="11658598" cy="5120640"/>
        </p:xfrm>
        <a:graphic>
          <a:graphicData uri="http://schemas.openxmlformats.org/drawingml/2006/table">
            <a:tbl>
              <a:tblPr firstRow="1" firstCol="1" bandRow="1"/>
              <a:tblGrid>
                <a:gridCol w="402815">
                  <a:extLst>
                    <a:ext uri="{9D8B030D-6E8A-4147-A177-3AD203B41FA5}">
                      <a16:colId xmlns="" xmlns:a16="http://schemas.microsoft.com/office/drawing/2014/main" val="3701895442"/>
                    </a:ext>
                  </a:extLst>
                </a:gridCol>
                <a:gridCol w="604221">
                  <a:extLst>
                    <a:ext uri="{9D8B030D-6E8A-4147-A177-3AD203B41FA5}">
                      <a16:colId xmlns="" xmlns:a16="http://schemas.microsoft.com/office/drawing/2014/main" val="2284610118"/>
                    </a:ext>
                  </a:extLst>
                </a:gridCol>
                <a:gridCol w="2517214">
                  <a:extLst>
                    <a:ext uri="{9D8B030D-6E8A-4147-A177-3AD203B41FA5}">
                      <a16:colId xmlns="" xmlns:a16="http://schemas.microsoft.com/office/drawing/2014/main" val="2923253964"/>
                    </a:ext>
                  </a:extLst>
                </a:gridCol>
                <a:gridCol w="2590800">
                  <a:extLst>
                    <a:ext uri="{9D8B030D-6E8A-4147-A177-3AD203B41FA5}">
                      <a16:colId xmlns="" xmlns:a16="http://schemas.microsoft.com/office/drawing/2014/main" val="3514410582"/>
                    </a:ext>
                  </a:extLst>
                </a:gridCol>
                <a:gridCol w="2609850">
                  <a:extLst>
                    <a:ext uri="{9D8B030D-6E8A-4147-A177-3AD203B41FA5}">
                      <a16:colId xmlns="" xmlns:a16="http://schemas.microsoft.com/office/drawing/2014/main" val="1683559372"/>
                    </a:ext>
                  </a:extLst>
                </a:gridCol>
                <a:gridCol w="2933698">
                  <a:extLst>
                    <a:ext uri="{9D8B030D-6E8A-4147-A177-3AD203B41FA5}">
                      <a16:colId xmlns="" xmlns:a16="http://schemas.microsoft.com/office/drawing/2014/main" val="356576081"/>
                    </a:ext>
                  </a:extLst>
                </a:gridCol>
              </a:tblGrid>
              <a:tr h="0">
                <a:tc rowSpan="4">
                  <a:txBody>
                    <a:bodyPr/>
                    <a:lstStyle/>
                    <a:p>
                      <a:pPr marL="0" algn="l" defTabSz="914400" rtl="0" eaLnBrk="1" latinLnBrk="0" hangingPunct="1">
                        <a:lnSpc>
                          <a:spcPct val="150000"/>
                        </a:lnSpc>
                        <a:spcAft>
                          <a:spcPts val="0"/>
                        </a:spcAft>
                      </a:pPr>
                      <a:r>
                        <a:rPr lang="en-US" sz="2800" i="1" kern="1200" dirty="0">
                          <a:solidFill>
                            <a:schemeClr val="tx1"/>
                          </a:solidFill>
                          <a:latin typeface="+mn-lt"/>
                          <a:ea typeface="+mn-ea"/>
                          <a:cs typeface="+mn-cs"/>
                        </a:rPr>
                        <a:t>t</a:t>
                      </a:r>
                      <a:r>
                        <a:rPr lang="en-US" sz="2800" kern="1200" baseline="-25000" dirty="0">
                          <a:solidFill>
                            <a:schemeClr val="tx1"/>
                          </a:solidFill>
                          <a:latin typeface="+mn-lt"/>
                          <a:ea typeface="+mn-ea"/>
                          <a:cs typeface="+mn-cs"/>
                        </a:rPr>
                        <a:t>1</a:t>
                      </a:r>
                      <a:r>
                        <a:rPr lang="zh-CN" altLang="en-US" sz="2800" kern="1200" dirty="0">
                          <a:solidFill>
                            <a:schemeClr val="tx1"/>
                          </a:solidFill>
                          <a:latin typeface="+mn-lt"/>
                          <a:ea typeface="+mn-ea"/>
                          <a:cs typeface="+mn-cs"/>
                        </a:rPr>
                        <a:t>时刻改变的条件</a:t>
                      </a:r>
                    </a:p>
                  </a:txBody>
                  <a:tcPr marL="22225" marR="22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algn="ctr" defTabSz="914400" rtl="0" eaLnBrk="1" latinLnBrk="0" hangingPunct="1">
                        <a:lnSpc>
                          <a:spcPct val="150000"/>
                        </a:lnSpc>
                        <a:spcAft>
                          <a:spcPts val="0"/>
                        </a:spcAft>
                      </a:pPr>
                      <a:r>
                        <a:rPr lang="zh-CN" altLang="en-US" sz="2800" kern="1200" dirty="0">
                          <a:solidFill>
                            <a:schemeClr val="tx1"/>
                          </a:solidFill>
                          <a:latin typeface="+mn-lt"/>
                          <a:ea typeface="+mn-ea"/>
                          <a:cs typeface="+mn-cs"/>
                        </a:rPr>
                        <a:t>温</a:t>
                      </a:r>
                    </a:p>
                    <a:p>
                      <a:pPr marL="0" algn="ctr" defTabSz="914400" rtl="0" eaLnBrk="1" latinLnBrk="0" hangingPunct="1">
                        <a:lnSpc>
                          <a:spcPct val="150000"/>
                        </a:lnSpc>
                        <a:spcAft>
                          <a:spcPts val="0"/>
                        </a:spcAft>
                      </a:pPr>
                      <a:r>
                        <a:rPr lang="zh-CN" altLang="en-US" sz="2800" kern="1200" dirty="0">
                          <a:solidFill>
                            <a:schemeClr val="tx1"/>
                          </a:solidFill>
                          <a:latin typeface="+mn-lt"/>
                          <a:ea typeface="+mn-ea"/>
                          <a:cs typeface="+mn-cs"/>
                        </a:rPr>
                        <a:t>度</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50000"/>
                        </a:lnSpc>
                        <a:spcAft>
                          <a:spcPts val="0"/>
                        </a:spcAft>
                      </a:pPr>
                      <a:r>
                        <a:rPr lang="zh-CN" altLang="en-US" sz="2800" kern="1200" dirty="0">
                          <a:solidFill>
                            <a:schemeClr val="tx1"/>
                          </a:solidFill>
                          <a:latin typeface="+mn-lt"/>
                          <a:ea typeface="+mn-ea"/>
                          <a:cs typeface="+mn-cs"/>
                        </a:rPr>
                        <a:t>升高</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50000"/>
                        </a:lnSpc>
                        <a:spcAft>
                          <a:spcPts val="0"/>
                        </a:spcAft>
                      </a:pPr>
                      <a:r>
                        <a:rPr lang="zh-CN" altLang="en-US" sz="2800" kern="1200" dirty="0">
                          <a:solidFill>
                            <a:schemeClr val="tx1"/>
                          </a:solidFill>
                          <a:latin typeface="+mn-lt"/>
                          <a:ea typeface="+mn-ea"/>
                          <a:cs typeface="+mn-cs"/>
                        </a:rPr>
                        <a:t>降低</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50000"/>
                        </a:lnSpc>
                        <a:spcAft>
                          <a:spcPts val="0"/>
                        </a:spcAft>
                      </a:pPr>
                      <a:r>
                        <a:rPr lang="zh-CN" altLang="en-US" sz="2800" kern="1200" dirty="0">
                          <a:solidFill>
                            <a:schemeClr val="tx1"/>
                          </a:solidFill>
                          <a:latin typeface="+mn-lt"/>
                          <a:ea typeface="+mn-ea"/>
                          <a:cs typeface="+mn-cs"/>
                        </a:rPr>
                        <a:t>升高</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50000"/>
                        </a:lnSpc>
                        <a:spcAft>
                          <a:spcPts val="0"/>
                        </a:spcAft>
                      </a:pPr>
                      <a:r>
                        <a:rPr lang="zh-CN" altLang="en-US" sz="2800" kern="1200" dirty="0">
                          <a:solidFill>
                            <a:schemeClr val="tx1"/>
                          </a:solidFill>
                          <a:latin typeface="+mn-lt"/>
                          <a:ea typeface="+mn-ea"/>
                          <a:cs typeface="+mn-cs"/>
                        </a:rPr>
                        <a:t>降低</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491720730"/>
                  </a:ext>
                </a:extLst>
              </a:tr>
              <a:tr h="0">
                <a:tc vMerge="1">
                  <a:txBody>
                    <a:bodyPr/>
                    <a:lstStyle/>
                    <a:p>
                      <a:endParaRPr lang="zh-CN" altLang="en-US"/>
                    </a:p>
                  </a:txBody>
                  <a:tcPr/>
                </a:tc>
                <a:tc vMerge="1">
                  <a:txBody>
                    <a:bodyPr/>
                    <a:lstStyle/>
                    <a:p>
                      <a:endParaRPr lang="zh-CN" altLang="en-US"/>
                    </a:p>
                  </a:txBody>
                  <a:tcPr/>
                </a:tc>
                <a:tc gridSpan="2">
                  <a:txBody>
                    <a:bodyPr/>
                    <a:lstStyle/>
                    <a:p>
                      <a:pPr marL="0" algn="ctr" defTabSz="914400" rtl="0" eaLnBrk="1" latinLnBrk="0" hangingPunct="1">
                        <a:lnSpc>
                          <a:spcPct val="150000"/>
                        </a:lnSpc>
                        <a:spcAft>
                          <a:spcPts val="0"/>
                        </a:spcAft>
                      </a:pPr>
                      <a:r>
                        <a:rPr lang="zh-CN" altLang="en-US" sz="2800" kern="1200" dirty="0">
                          <a:solidFill>
                            <a:schemeClr val="tx1"/>
                          </a:solidFill>
                          <a:latin typeface="+mn-lt"/>
                          <a:ea typeface="+mn-ea"/>
                          <a:cs typeface="+mn-cs"/>
                        </a:rPr>
                        <a:t>适用于正反应为放热的反应</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algn="l" defTabSz="914400" rtl="0" eaLnBrk="1" latinLnBrk="0" hangingPunct="1">
                        <a:lnSpc>
                          <a:spcPct val="150000"/>
                        </a:lnSpc>
                        <a:spcAft>
                          <a:spcPts val="0"/>
                        </a:spcAft>
                      </a:pPr>
                      <a:endParaRPr lang="zh-CN" altLang="en-US" sz="2800" kern="1200">
                        <a:solidFill>
                          <a:schemeClr val="tx1"/>
                        </a:solidFill>
                        <a:latin typeface="+mn-lt"/>
                        <a:ea typeface="+mn-ea"/>
                        <a:cs typeface="+mn-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algn="ctr" defTabSz="914400" rtl="0" eaLnBrk="1" latinLnBrk="0" hangingPunct="1">
                        <a:lnSpc>
                          <a:spcPct val="150000"/>
                        </a:lnSpc>
                        <a:spcAft>
                          <a:spcPts val="0"/>
                        </a:spcAft>
                      </a:pPr>
                      <a:r>
                        <a:rPr lang="zh-CN" altLang="en-US" sz="2800" kern="1200" dirty="0">
                          <a:solidFill>
                            <a:schemeClr val="tx1"/>
                          </a:solidFill>
                          <a:latin typeface="+mn-lt"/>
                          <a:ea typeface="+mn-ea"/>
                          <a:cs typeface="+mn-cs"/>
                        </a:rPr>
                        <a:t>适用于正反应为吸热的反应</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algn="l" defTabSz="914400" rtl="0" eaLnBrk="1" latinLnBrk="0" hangingPunct="1">
                        <a:lnSpc>
                          <a:spcPct val="150000"/>
                        </a:lnSpc>
                        <a:spcAft>
                          <a:spcPts val="0"/>
                        </a:spcAft>
                      </a:pPr>
                      <a:endParaRPr lang="zh-CN" altLang="en-US" sz="2800" kern="1200">
                        <a:solidFill>
                          <a:schemeClr val="tx1"/>
                        </a:solidFill>
                        <a:latin typeface="+mn-lt"/>
                        <a:ea typeface="+mn-ea"/>
                        <a:cs typeface="+mn-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413103496"/>
                  </a:ext>
                </a:extLst>
              </a:tr>
              <a:tr h="0">
                <a:tc vMerge="1">
                  <a:txBody>
                    <a:bodyPr/>
                    <a:lstStyle/>
                    <a:p>
                      <a:endParaRPr lang="zh-CN" altLang="en-US"/>
                    </a:p>
                  </a:txBody>
                  <a:tcPr/>
                </a:tc>
                <a:tc rowSpan="2">
                  <a:txBody>
                    <a:bodyPr/>
                    <a:lstStyle/>
                    <a:p>
                      <a:pPr marL="0" algn="ctr" defTabSz="914400" rtl="0" eaLnBrk="1" latinLnBrk="0" hangingPunct="1">
                        <a:lnSpc>
                          <a:spcPct val="150000"/>
                        </a:lnSpc>
                        <a:spcAft>
                          <a:spcPts val="0"/>
                        </a:spcAft>
                      </a:pPr>
                      <a:r>
                        <a:rPr lang="zh-CN" altLang="en-US" sz="2800" kern="1200" dirty="0">
                          <a:solidFill>
                            <a:schemeClr val="tx1"/>
                          </a:solidFill>
                          <a:latin typeface="+mn-lt"/>
                          <a:ea typeface="+mn-ea"/>
                          <a:cs typeface="+mn-cs"/>
                        </a:rPr>
                        <a:t>压</a:t>
                      </a:r>
                    </a:p>
                    <a:p>
                      <a:pPr marL="0" algn="ctr" defTabSz="914400" rtl="0" eaLnBrk="1" latinLnBrk="0" hangingPunct="1">
                        <a:lnSpc>
                          <a:spcPct val="150000"/>
                        </a:lnSpc>
                        <a:spcAft>
                          <a:spcPts val="0"/>
                        </a:spcAft>
                      </a:pPr>
                      <a:r>
                        <a:rPr lang="zh-CN" altLang="en-US" sz="2800" kern="1200" dirty="0">
                          <a:solidFill>
                            <a:schemeClr val="tx1"/>
                          </a:solidFill>
                          <a:latin typeface="+mn-lt"/>
                          <a:ea typeface="+mn-ea"/>
                          <a:cs typeface="+mn-cs"/>
                        </a:rPr>
                        <a:t>强</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50000"/>
                        </a:lnSpc>
                        <a:spcAft>
                          <a:spcPts val="0"/>
                        </a:spcAft>
                      </a:pPr>
                      <a:r>
                        <a:rPr lang="zh-CN" altLang="en-US" sz="2800" kern="1200">
                          <a:solidFill>
                            <a:schemeClr val="tx1"/>
                          </a:solidFill>
                          <a:latin typeface="+mn-lt"/>
                          <a:ea typeface="+mn-ea"/>
                          <a:cs typeface="+mn-cs"/>
                        </a:rPr>
                        <a:t>增大</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50000"/>
                        </a:lnSpc>
                        <a:spcAft>
                          <a:spcPts val="0"/>
                        </a:spcAft>
                      </a:pPr>
                      <a:r>
                        <a:rPr lang="zh-CN" altLang="en-US" sz="2800" kern="1200" dirty="0">
                          <a:solidFill>
                            <a:schemeClr val="tx1"/>
                          </a:solidFill>
                          <a:latin typeface="+mn-lt"/>
                          <a:ea typeface="+mn-ea"/>
                          <a:cs typeface="+mn-cs"/>
                        </a:rPr>
                        <a:t>减小</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50000"/>
                        </a:lnSpc>
                        <a:spcAft>
                          <a:spcPts val="0"/>
                        </a:spcAft>
                      </a:pPr>
                      <a:r>
                        <a:rPr lang="zh-CN" altLang="en-US" sz="2800" kern="1200" dirty="0">
                          <a:solidFill>
                            <a:schemeClr val="tx1"/>
                          </a:solidFill>
                          <a:latin typeface="+mn-lt"/>
                          <a:ea typeface="+mn-ea"/>
                          <a:cs typeface="+mn-cs"/>
                        </a:rPr>
                        <a:t>增大</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50000"/>
                        </a:lnSpc>
                        <a:spcAft>
                          <a:spcPts val="0"/>
                        </a:spcAft>
                      </a:pPr>
                      <a:r>
                        <a:rPr lang="zh-CN" altLang="en-US" sz="2800" kern="1200" dirty="0">
                          <a:solidFill>
                            <a:schemeClr val="tx1"/>
                          </a:solidFill>
                          <a:latin typeface="+mn-lt"/>
                          <a:ea typeface="+mn-ea"/>
                          <a:cs typeface="+mn-cs"/>
                        </a:rPr>
                        <a:t>减小</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893473623"/>
                  </a:ext>
                </a:extLst>
              </a:tr>
              <a:tr h="0">
                <a:tc vMerge="1">
                  <a:txBody>
                    <a:bodyPr/>
                    <a:lstStyle/>
                    <a:p>
                      <a:endParaRPr lang="zh-CN" altLang="en-US"/>
                    </a:p>
                  </a:txBody>
                  <a:tcPr/>
                </a:tc>
                <a:tc vMerge="1">
                  <a:txBody>
                    <a:bodyPr/>
                    <a:lstStyle/>
                    <a:p>
                      <a:endParaRPr lang="zh-CN" altLang="en-US"/>
                    </a:p>
                  </a:txBody>
                  <a:tcPr/>
                </a:tc>
                <a:tc gridSpan="2">
                  <a:txBody>
                    <a:bodyPr/>
                    <a:lstStyle/>
                    <a:p>
                      <a:pPr marL="0" algn="l" defTabSz="914400" rtl="0" eaLnBrk="1" latinLnBrk="0" hangingPunct="1">
                        <a:lnSpc>
                          <a:spcPct val="150000"/>
                        </a:lnSpc>
                        <a:spcAft>
                          <a:spcPts val="0"/>
                        </a:spcAft>
                      </a:pPr>
                      <a:r>
                        <a:rPr lang="zh-CN" altLang="en-US" sz="2800" kern="1200" dirty="0">
                          <a:solidFill>
                            <a:schemeClr val="tx1"/>
                          </a:solidFill>
                          <a:latin typeface="+mn-lt"/>
                          <a:ea typeface="+mn-ea"/>
                          <a:cs typeface="+mn-cs"/>
                        </a:rPr>
                        <a:t>适用于正反应为气体总体积增大的反应</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algn="l" defTabSz="914400" rtl="0" eaLnBrk="1" latinLnBrk="0" hangingPunct="1">
                        <a:lnSpc>
                          <a:spcPct val="150000"/>
                        </a:lnSpc>
                        <a:spcAft>
                          <a:spcPts val="0"/>
                        </a:spcAft>
                      </a:pPr>
                      <a:endParaRPr lang="zh-CN" altLang="en-US" sz="2800" kern="1200">
                        <a:solidFill>
                          <a:schemeClr val="tx1"/>
                        </a:solidFill>
                        <a:latin typeface="+mn-lt"/>
                        <a:ea typeface="+mn-ea"/>
                        <a:cs typeface="+mn-cs"/>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algn="l" defTabSz="914400" rtl="0" eaLnBrk="1" latinLnBrk="0" hangingPunct="1">
                        <a:lnSpc>
                          <a:spcPct val="150000"/>
                        </a:lnSpc>
                        <a:spcAft>
                          <a:spcPts val="0"/>
                        </a:spcAft>
                      </a:pPr>
                      <a:r>
                        <a:rPr lang="zh-CN" altLang="en-US" sz="2800" kern="1200" dirty="0">
                          <a:solidFill>
                            <a:schemeClr val="tx1"/>
                          </a:solidFill>
                          <a:latin typeface="+mn-lt"/>
                          <a:ea typeface="+mn-ea"/>
                          <a:cs typeface="+mn-cs"/>
                        </a:rPr>
                        <a:t>适用于正反应为气体总体积减小的反应</a:t>
                      </a: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algn="l" defTabSz="914400" rtl="0" eaLnBrk="1" latinLnBrk="0" hangingPunct="1">
                        <a:lnSpc>
                          <a:spcPct val="150000"/>
                        </a:lnSpc>
                        <a:spcAft>
                          <a:spcPts val="0"/>
                        </a:spcAft>
                      </a:pPr>
                      <a:endParaRPr lang="zh-CN" altLang="en-US" sz="2800" kern="1200" dirty="0">
                        <a:solidFill>
                          <a:schemeClr val="tx1"/>
                        </a:solidFill>
                        <a:latin typeface="+mn-lt"/>
                        <a:ea typeface="+mn-ea"/>
                        <a:cs typeface="+mn-cs"/>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020980850"/>
                  </a:ext>
                </a:extLst>
              </a:tr>
            </a:tbl>
          </a:graphicData>
        </a:graphic>
      </p:graphicFrame>
      <p:sp>
        <p:nvSpPr>
          <p:cNvPr id="11" name="矩形 10">
            <a:extLst>
              <a:ext uri="{FF2B5EF4-FFF2-40B4-BE49-F238E27FC236}">
                <a16:creationId xmlns="" xmlns:a16="http://schemas.microsoft.com/office/drawing/2014/main" id="{D8035B77-6016-4D79-96F1-34A72F0B2CDC}"/>
              </a:ext>
            </a:extLst>
          </p:cNvPr>
          <p:cNvSpPr/>
          <p:nvPr/>
        </p:nvSpPr>
        <p:spPr>
          <a:xfrm>
            <a:off x="8214360" y="0"/>
            <a:ext cx="299859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专题十六　化学反应速率与化学平衡</a:t>
            </a:r>
          </a:p>
        </p:txBody>
      </p:sp>
      <p:sp>
        <p:nvSpPr>
          <p:cNvPr id="6" name="矩形 5">
            <a:extLst>
              <a:ext uri="{FF2B5EF4-FFF2-40B4-BE49-F238E27FC236}">
                <a16:creationId xmlns="" xmlns:a16="http://schemas.microsoft.com/office/drawing/2014/main" id="{5BC772CA-2E6D-4A35-8413-F3365A7F9B99}"/>
              </a:ext>
            </a:extLst>
          </p:cNvPr>
          <p:cNvSpPr/>
          <p:nvPr/>
        </p:nvSpPr>
        <p:spPr>
          <a:xfrm>
            <a:off x="10532962" y="584361"/>
            <a:ext cx="1490466" cy="523220"/>
          </a:xfrm>
          <a:prstGeom prst="rect">
            <a:avLst/>
          </a:prstGeom>
        </p:spPr>
        <p:txBody>
          <a:bodyPr wrap="square">
            <a:spAutoFit/>
          </a:bodyPr>
          <a:lstStyle/>
          <a:p>
            <a:r>
              <a:rPr lang="zh-CN" altLang="en-US" sz="2800" dirty="0"/>
              <a:t>（</a:t>
            </a:r>
            <a:r>
              <a:rPr lang="zh-CN" altLang="en-US" sz="2800" dirty="0" smtClean="0"/>
              <a:t>续表</a:t>
            </a:r>
            <a:r>
              <a:rPr lang="zh-CN" altLang="en-US" sz="2800" dirty="0"/>
              <a:t>）</a:t>
            </a:r>
          </a:p>
        </p:txBody>
      </p:sp>
    </p:spTree>
    <p:extLst>
      <p:ext uri="{BB962C8B-B14F-4D97-AF65-F5344CB8AC3E}">
        <p14:creationId xmlns:p14="http://schemas.microsoft.com/office/powerpoint/2010/main" val="355384850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6" name="矩形 5"/>
          <p:cNvSpPr/>
          <p:nvPr/>
        </p:nvSpPr>
        <p:spPr>
          <a:xfrm>
            <a:off x="718457" y="-1"/>
            <a:ext cx="3483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DA251C"/>
              </a:solidFill>
            </a:endParaRPr>
          </a:p>
        </p:txBody>
      </p:sp>
      <p:sp>
        <p:nvSpPr>
          <p:cNvPr id="7" name="矩形 6"/>
          <p:cNvSpPr/>
          <p:nvPr/>
        </p:nvSpPr>
        <p:spPr>
          <a:xfrm>
            <a:off x="1066799" y="-2"/>
            <a:ext cx="4724401"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zh-CN" sz="2800" dirty="0">
                <a:solidFill>
                  <a:srgbClr val="DA251C"/>
                </a:solidFill>
              </a:rPr>
              <a:t>方法</a:t>
            </a:r>
            <a:r>
              <a:rPr lang="en-US" altLang="zh-CN" sz="2800" dirty="0">
                <a:solidFill>
                  <a:srgbClr val="DA251C"/>
                </a:solidFill>
              </a:rPr>
              <a:t>3 </a:t>
            </a:r>
            <a:r>
              <a:rPr lang="zh-CN" altLang="zh-CN" sz="2800" dirty="0">
                <a:solidFill>
                  <a:srgbClr val="DA251C"/>
                </a:solidFill>
              </a:rPr>
              <a:t>化学平衡状态的判断</a:t>
            </a:r>
          </a:p>
        </p:txBody>
      </p:sp>
      <p:sp>
        <p:nvSpPr>
          <p:cNvPr id="30" name="矩形 29">
            <a:extLst>
              <a:ext uri="{FF2B5EF4-FFF2-40B4-BE49-F238E27FC236}">
                <a16:creationId xmlns="" xmlns:a16="http://schemas.microsoft.com/office/drawing/2014/main" id="{D080D175-763B-4714-8F2A-930ED62CA217}"/>
              </a:ext>
            </a:extLst>
          </p:cNvPr>
          <p:cNvSpPr/>
          <p:nvPr/>
        </p:nvSpPr>
        <p:spPr>
          <a:xfrm>
            <a:off x="234043" y="740354"/>
            <a:ext cx="11723913" cy="662297"/>
          </a:xfrm>
          <a:prstGeom prst="rect">
            <a:avLst/>
          </a:prstGeom>
        </p:spPr>
        <p:txBody>
          <a:bodyPr wrap="square">
            <a:spAutoFit/>
          </a:bodyPr>
          <a:lstStyle/>
          <a:p>
            <a:pPr>
              <a:lnSpc>
                <a:spcPct val="150000"/>
              </a:lnSpc>
              <a:spcAft>
                <a:spcPts val="0"/>
              </a:spcAft>
            </a:pPr>
            <a:r>
              <a:rPr lang="zh-CN" altLang="en-US" sz="2800" b="1" dirty="0">
                <a:solidFill>
                  <a:srgbClr val="DA251C"/>
                </a:solidFill>
                <a:latin typeface="微软雅黑" panose="020B0503020204020204" pitchFamily="34" charset="-122"/>
                <a:ea typeface="微软雅黑" panose="020B0503020204020204" pitchFamily="34" charset="-122"/>
                <a:cs typeface="Times New Roman" panose="02020603050405020304" pitchFamily="18" charset="0"/>
              </a:rPr>
              <a:t>方法解读：</a:t>
            </a:r>
            <a:endParaRPr lang="zh-CN" altLang="zh-CN" sz="1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 name="矩形 1">
            <a:extLst>
              <a:ext uri="{FF2B5EF4-FFF2-40B4-BE49-F238E27FC236}">
                <a16:creationId xmlns="" xmlns:a16="http://schemas.microsoft.com/office/drawing/2014/main" id="{290C2D6A-039E-45D6-AD14-D6BD6656E558}"/>
              </a:ext>
            </a:extLst>
          </p:cNvPr>
          <p:cNvSpPr/>
          <p:nvPr/>
        </p:nvSpPr>
        <p:spPr>
          <a:xfrm>
            <a:off x="342900" y="1351375"/>
            <a:ext cx="11563350" cy="2031325"/>
          </a:xfrm>
          <a:prstGeom prst="rect">
            <a:avLst/>
          </a:prstGeom>
        </p:spPr>
        <p:txBody>
          <a:bodyPr wrap="square">
            <a:spAutoFit/>
          </a:bodyPr>
          <a:lstStyle/>
          <a:p>
            <a:pPr>
              <a:lnSpc>
                <a:spcPct val="150000"/>
              </a:lnSpc>
              <a:spcAft>
                <a:spcPts val="0"/>
              </a:spcAft>
            </a:pPr>
            <a:r>
              <a:rPr lang="en-US" altLang="zh-CN" sz="2800" b="1" dirty="0">
                <a:solidFill>
                  <a:srgbClr val="000000"/>
                </a:solidFill>
                <a:cs typeface="Times New Roman" panose="02020603050405020304" pitchFamily="18" charset="0"/>
              </a:rPr>
              <a:t>1.</a:t>
            </a:r>
            <a:r>
              <a:rPr lang="zh-CN" altLang="zh-CN" sz="2800" b="1" dirty="0">
                <a:solidFill>
                  <a:srgbClr val="000000"/>
                </a:solidFill>
                <a:cs typeface="Times New Roman" panose="02020603050405020304" pitchFamily="18" charset="0"/>
              </a:rPr>
              <a:t>动态标志</a:t>
            </a:r>
            <a:r>
              <a:rPr lang="en-US" altLang="zh-CN" sz="2800" b="1" dirty="0">
                <a:solidFill>
                  <a:srgbClr val="000000"/>
                </a:solidFill>
                <a:cs typeface="Times New Roman" panose="02020603050405020304" pitchFamily="18" charset="0"/>
              </a:rPr>
              <a:t>:</a:t>
            </a:r>
            <a:r>
              <a:rPr lang="en-US" altLang="zh-CN" sz="2800" b="1" i="1" dirty="0">
                <a:solidFill>
                  <a:srgbClr val="000000"/>
                </a:solidFill>
                <a:cs typeface="Times New Roman" panose="02020603050405020304" pitchFamily="18" charset="0"/>
              </a:rPr>
              <a:t>v</a:t>
            </a:r>
            <a:r>
              <a:rPr lang="zh-CN" altLang="zh-CN" sz="2800" b="1" baseline="-25000" dirty="0">
                <a:solidFill>
                  <a:srgbClr val="000000"/>
                </a:solidFill>
                <a:cs typeface="Times New Roman" panose="02020603050405020304" pitchFamily="18" charset="0"/>
              </a:rPr>
              <a:t>正</a:t>
            </a:r>
            <a:r>
              <a:rPr lang="en-US" altLang="zh-CN" sz="2800" b="1" dirty="0">
                <a:solidFill>
                  <a:srgbClr val="000000"/>
                </a:solidFill>
                <a:cs typeface="Times New Roman" panose="02020603050405020304" pitchFamily="18" charset="0"/>
              </a:rPr>
              <a:t>=</a:t>
            </a:r>
            <a:r>
              <a:rPr lang="en-US" altLang="zh-CN" sz="2800" b="1" i="1" dirty="0">
                <a:solidFill>
                  <a:srgbClr val="000000"/>
                </a:solidFill>
                <a:cs typeface="Times New Roman" panose="02020603050405020304" pitchFamily="18" charset="0"/>
              </a:rPr>
              <a:t>v</a:t>
            </a:r>
            <a:r>
              <a:rPr lang="zh-CN" altLang="zh-CN" sz="2800" b="1" baseline="-25000" dirty="0">
                <a:solidFill>
                  <a:srgbClr val="000000"/>
                </a:solidFill>
                <a:cs typeface="Times New Roman" panose="02020603050405020304" pitchFamily="18" charset="0"/>
              </a:rPr>
              <a:t>逆</a:t>
            </a:r>
            <a:r>
              <a:rPr lang="en-US" altLang="zh-CN" sz="2800" b="1" dirty="0">
                <a:solidFill>
                  <a:srgbClr val="000000"/>
                </a:solidFill>
                <a:cs typeface="Times New Roman" panose="02020603050405020304" pitchFamily="18" charset="0"/>
              </a:rPr>
              <a:t>≠0</a:t>
            </a:r>
            <a:endParaRPr lang="zh-CN" altLang="zh-CN" sz="2800" b="1" dirty="0">
              <a:solidFill>
                <a:srgbClr val="000000"/>
              </a:solidFill>
              <a:cs typeface="Times New Roman" panose="02020603050405020304" pitchFamily="18" charset="0"/>
            </a:endParaRPr>
          </a:p>
          <a:p>
            <a:pPr>
              <a:lnSpc>
                <a:spcPct val="150000"/>
              </a:lnSpc>
              <a:spcAft>
                <a:spcPts val="0"/>
              </a:spcAft>
            </a:pPr>
            <a:r>
              <a:rPr lang="en-US" altLang="zh-CN" sz="2800" dirty="0">
                <a:solidFill>
                  <a:srgbClr val="000000"/>
                </a:solidFill>
                <a:cs typeface="Times New Roman" panose="02020603050405020304" pitchFamily="18" charset="0"/>
              </a:rPr>
              <a:t>(1)</a:t>
            </a:r>
            <a:r>
              <a:rPr lang="zh-CN" altLang="zh-CN" sz="2800" dirty="0">
                <a:solidFill>
                  <a:srgbClr val="000000"/>
                </a:solidFill>
                <a:cs typeface="Times New Roman" panose="02020603050405020304" pitchFamily="18" charset="0"/>
              </a:rPr>
              <a:t>同种物质</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同一物质的生成速率等于消耗速率。</a:t>
            </a:r>
          </a:p>
          <a:p>
            <a:pPr>
              <a:lnSpc>
                <a:spcPct val="150000"/>
              </a:lnSpc>
            </a:pPr>
            <a:r>
              <a:rPr lang="en-US" altLang="zh-CN" sz="2800" dirty="0">
                <a:solidFill>
                  <a:srgbClr val="000000"/>
                </a:solidFill>
                <a:cs typeface="Times New Roman" panose="02020603050405020304" pitchFamily="18" charset="0"/>
              </a:rPr>
              <a:t>(2)</a:t>
            </a:r>
            <a:r>
              <a:rPr lang="zh-CN" altLang="zh-CN" sz="2800" dirty="0">
                <a:solidFill>
                  <a:srgbClr val="000000"/>
                </a:solidFill>
                <a:cs typeface="Times New Roman" panose="02020603050405020304" pitchFamily="18" charset="0"/>
              </a:rPr>
              <a:t>不同物质</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必须标明是</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异向</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的反应速率关系。如 </a:t>
            </a:r>
            <a:r>
              <a:rPr lang="en-US" altLang="zh-CN" sz="2800" i="1" dirty="0" err="1">
                <a:solidFill>
                  <a:srgbClr val="000000"/>
                </a:solidFill>
                <a:cs typeface="Times New Roman" panose="02020603050405020304" pitchFamily="18" charset="0"/>
              </a:rPr>
              <a:t>a</a:t>
            </a:r>
            <a:r>
              <a:rPr lang="en-US" altLang="zh-CN" sz="2800" dirty="0" err="1">
                <a:solidFill>
                  <a:srgbClr val="000000"/>
                </a:solidFill>
                <a:cs typeface="Times New Roman" panose="02020603050405020304" pitchFamily="18" charset="0"/>
              </a:rPr>
              <a:t>A</a:t>
            </a:r>
            <a:r>
              <a:rPr lang="en-US" altLang="zh-CN" sz="2800" dirty="0">
                <a:solidFill>
                  <a:srgbClr val="000000"/>
                </a:solidFill>
                <a:cs typeface="Times New Roman" panose="02020603050405020304" pitchFamily="18" charset="0"/>
              </a:rPr>
              <a:t>(g)+</a:t>
            </a:r>
            <a:r>
              <a:rPr lang="en-US" altLang="zh-CN" sz="2800" i="1" dirty="0" err="1">
                <a:solidFill>
                  <a:srgbClr val="000000"/>
                </a:solidFill>
                <a:cs typeface="Times New Roman" panose="02020603050405020304" pitchFamily="18" charset="0"/>
              </a:rPr>
              <a:t>b</a:t>
            </a:r>
            <a:r>
              <a:rPr lang="en-US" altLang="zh-CN" sz="2800" dirty="0" err="1">
                <a:solidFill>
                  <a:srgbClr val="000000"/>
                </a:solidFill>
                <a:cs typeface="Times New Roman" panose="02020603050405020304" pitchFamily="18" charset="0"/>
              </a:rPr>
              <a:t>B</a:t>
            </a:r>
            <a:r>
              <a:rPr lang="en-US" altLang="zh-CN" sz="2800" dirty="0">
                <a:solidFill>
                  <a:srgbClr val="000000"/>
                </a:solidFill>
                <a:cs typeface="Times New Roman" panose="02020603050405020304" pitchFamily="18" charset="0"/>
              </a:rPr>
              <a:t>(g)</a:t>
            </a:r>
            <a:endParaRPr lang="zh-CN" altLang="en-US" sz="2800" dirty="0"/>
          </a:p>
        </p:txBody>
      </p:sp>
      <mc:AlternateContent xmlns:mc="http://schemas.openxmlformats.org/markup-compatibility/2006" xmlns:a14="http://schemas.microsoft.com/office/drawing/2010/main">
        <mc:Choice Requires="a14">
          <p:sp>
            <p:nvSpPr>
              <p:cNvPr id="9" name="矩形 8">
                <a:extLst>
                  <a:ext uri="{FF2B5EF4-FFF2-40B4-BE49-F238E27FC236}">
                    <a16:creationId xmlns="" xmlns:a16="http://schemas.microsoft.com/office/drawing/2014/main" id="{51475612-9076-4D97-B653-0E100AE44ABC}"/>
                  </a:ext>
                </a:extLst>
              </p:cNvPr>
              <p:cNvSpPr/>
              <p:nvPr/>
            </p:nvSpPr>
            <p:spPr>
              <a:xfrm>
                <a:off x="342900" y="2913475"/>
                <a:ext cx="11563350" cy="3625031"/>
              </a:xfrm>
              <a:prstGeom prst="rect">
                <a:avLst/>
              </a:prstGeom>
            </p:spPr>
            <p:txBody>
              <a:bodyPr wrap="square">
                <a:spAutoFit/>
              </a:bodyPr>
              <a:lstStyle/>
              <a:p>
                <a:pPr>
                  <a:lnSpc>
                    <a:spcPct val="150000"/>
                  </a:lnSpc>
                </a:pPr>
                <a:r>
                  <a:rPr lang="en-US" altLang="zh-CN" sz="2800" i="1" dirty="0" err="1"/>
                  <a:t>c</a:t>
                </a:r>
                <a:r>
                  <a:rPr lang="en-US" altLang="zh-CN" sz="2800" dirty="0" err="1"/>
                  <a:t>C</a:t>
                </a:r>
                <a:r>
                  <a:rPr lang="en-US" altLang="zh-CN" sz="2800" dirty="0"/>
                  <a:t>(g)+</a:t>
                </a:r>
                <a:r>
                  <a:rPr lang="en-US" altLang="zh-CN" sz="2800" i="1" dirty="0" err="1"/>
                  <a:t>d</a:t>
                </a:r>
                <a:r>
                  <a:rPr lang="en-US" altLang="zh-CN" sz="2800" dirty="0" err="1"/>
                  <a:t>D</a:t>
                </a:r>
                <a:r>
                  <a:rPr lang="en-US" altLang="zh-CN" sz="2800" dirty="0"/>
                  <a:t>(g),</a:t>
                </a:r>
                <a14:m>
                  <m:oMath xmlns:m="http://schemas.openxmlformats.org/officeDocument/2006/math">
                    <m:f>
                      <m:fPr>
                        <m:ctrlPr>
                          <a:rPr lang="zh-CN" altLang="zh-CN" sz="2800" i="1">
                            <a:latin typeface="Cambria Math" panose="02040503050406030204" pitchFamily="18" charset="0"/>
                          </a:rPr>
                        </m:ctrlPr>
                      </m:fPr>
                      <m:num>
                        <m:sSub>
                          <m:sSubPr>
                            <m:ctrlPr>
                              <a:rPr lang="zh-CN" altLang="zh-CN" sz="2800" i="1">
                                <a:latin typeface="Cambria Math" panose="02040503050406030204" pitchFamily="18" charset="0"/>
                              </a:rPr>
                            </m:ctrlPr>
                          </m:sSubPr>
                          <m:e>
                            <m:r>
                              <a:rPr lang="en-US" altLang="zh-CN" sz="2800" i="1">
                                <a:latin typeface="Cambria Math" panose="02040503050406030204" pitchFamily="18" charset="0"/>
                              </a:rPr>
                              <m:t>𝑣</m:t>
                            </m:r>
                          </m:e>
                          <m:sub>
                            <m:r>
                              <m:rPr>
                                <m:nor/>
                              </m:rPr>
                              <a:rPr lang="zh-CN" altLang="zh-CN" sz="2800"/>
                              <m:t>正</m:t>
                            </m:r>
                          </m:sub>
                        </m:sSub>
                        <m:r>
                          <m:rPr>
                            <m:nor/>
                          </m:rPr>
                          <a:rPr lang="en-US" altLang="zh-CN" sz="2800"/>
                          <m:t>(</m:t>
                        </m:r>
                        <m:r>
                          <m:rPr>
                            <m:sty m:val="p"/>
                          </m:rPr>
                          <a:rPr lang="en-US" altLang="zh-CN" sz="2800">
                            <a:latin typeface="Cambria Math" panose="02040503050406030204" pitchFamily="18" charset="0"/>
                          </a:rPr>
                          <m:t>A</m:t>
                        </m:r>
                        <m:r>
                          <m:rPr>
                            <m:nor/>
                          </m:rPr>
                          <a:rPr lang="en-US" altLang="zh-CN" sz="2800"/>
                          <m:t>)</m:t>
                        </m:r>
                      </m:num>
                      <m:den>
                        <m:sSub>
                          <m:sSubPr>
                            <m:ctrlPr>
                              <a:rPr lang="zh-CN" altLang="zh-CN" sz="2800" i="1">
                                <a:latin typeface="Cambria Math" panose="02040503050406030204" pitchFamily="18" charset="0"/>
                              </a:rPr>
                            </m:ctrlPr>
                          </m:sSubPr>
                          <m:e>
                            <m:r>
                              <a:rPr lang="en-US" altLang="zh-CN" sz="2800" i="1">
                                <a:latin typeface="Cambria Math" panose="02040503050406030204" pitchFamily="18" charset="0"/>
                              </a:rPr>
                              <m:t>𝑣</m:t>
                            </m:r>
                          </m:e>
                          <m:sub>
                            <m:r>
                              <m:rPr>
                                <m:nor/>
                              </m:rPr>
                              <a:rPr lang="zh-CN" altLang="zh-CN" sz="2800"/>
                              <m:t>逆</m:t>
                            </m:r>
                          </m:sub>
                        </m:sSub>
                        <m:r>
                          <m:rPr>
                            <m:nor/>
                          </m:rPr>
                          <a:rPr lang="en-US" altLang="zh-CN" sz="2800"/>
                          <m:t>(</m:t>
                        </m:r>
                        <m:r>
                          <m:rPr>
                            <m:sty m:val="p"/>
                          </m:rPr>
                          <a:rPr lang="en-US" altLang="zh-CN" sz="2800">
                            <a:latin typeface="Cambria Math" panose="02040503050406030204" pitchFamily="18" charset="0"/>
                          </a:rPr>
                          <m:t>B</m:t>
                        </m:r>
                        <m:r>
                          <m:rPr>
                            <m:nor/>
                          </m:rPr>
                          <a:rPr lang="en-US" altLang="zh-CN" sz="2800"/>
                          <m:t>)</m:t>
                        </m:r>
                      </m:den>
                    </m:f>
                  </m:oMath>
                </a14:m>
                <a:r>
                  <a:rPr lang="en-US" altLang="zh-CN" sz="2800" dirty="0"/>
                  <a:t>=</a:t>
                </a:r>
                <a14:m>
                  <m:oMath xmlns:m="http://schemas.openxmlformats.org/officeDocument/2006/math">
                    <m:f>
                      <m:fPr>
                        <m:ctrlPr>
                          <a:rPr lang="zh-CN" altLang="zh-CN" sz="2800" i="1">
                            <a:latin typeface="Cambria Math" panose="02040503050406030204" pitchFamily="18" charset="0"/>
                          </a:rPr>
                        </m:ctrlPr>
                      </m:fPr>
                      <m:num>
                        <m:r>
                          <a:rPr lang="en-US" altLang="zh-CN" sz="2800" i="1">
                            <a:latin typeface="Cambria Math" panose="02040503050406030204" pitchFamily="18" charset="0"/>
                          </a:rPr>
                          <m:t>𝑎</m:t>
                        </m:r>
                      </m:num>
                      <m:den>
                        <m:r>
                          <a:rPr lang="en-US" altLang="zh-CN" sz="2800" i="1">
                            <a:latin typeface="Cambria Math" panose="02040503050406030204" pitchFamily="18" charset="0"/>
                          </a:rPr>
                          <m:t>𝑏</m:t>
                        </m:r>
                      </m:den>
                    </m:f>
                  </m:oMath>
                </a14:m>
                <a:r>
                  <a:rPr lang="zh-CN" altLang="zh-CN" sz="2800" dirty="0"/>
                  <a:t>时</a:t>
                </a:r>
                <a:r>
                  <a:rPr lang="en-US" altLang="zh-CN" sz="2800" dirty="0"/>
                  <a:t>,</a:t>
                </a:r>
                <a:r>
                  <a:rPr lang="zh-CN" altLang="zh-CN" sz="2800" dirty="0"/>
                  <a:t>反应达到平衡状态。</a:t>
                </a:r>
              </a:p>
              <a:p>
                <a:pPr>
                  <a:lnSpc>
                    <a:spcPct val="150000"/>
                  </a:lnSpc>
                </a:pPr>
                <a:r>
                  <a:rPr lang="en-US" altLang="zh-CN" sz="2800" b="1" dirty="0"/>
                  <a:t>2.</a:t>
                </a:r>
                <a:r>
                  <a:rPr lang="zh-CN" altLang="zh-CN" sz="2800" b="1" dirty="0"/>
                  <a:t>静态标志</a:t>
                </a:r>
                <a:r>
                  <a:rPr lang="en-US" altLang="zh-CN" sz="2800" b="1" dirty="0"/>
                  <a:t>:</a:t>
                </a:r>
                <a:r>
                  <a:rPr lang="zh-CN" altLang="zh-CN" sz="2800" b="1" dirty="0"/>
                  <a:t>各种</a:t>
                </a:r>
                <a:r>
                  <a:rPr lang="en-US" altLang="zh-CN" sz="2800" b="1" dirty="0"/>
                  <a:t>“</a:t>
                </a:r>
                <a:r>
                  <a:rPr lang="zh-CN" altLang="zh-CN" sz="2800" b="1" dirty="0"/>
                  <a:t>量</a:t>
                </a:r>
                <a:r>
                  <a:rPr lang="en-US" altLang="zh-CN" sz="2800" b="1" dirty="0"/>
                  <a:t>”</a:t>
                </a:r>
                <a:r>
                  <a:rPr lang="zh-CN" altLang="zh-CN" sz="2800" b="1" dirty="0"/>
                  <a:t>不变</a:t>
                </a:r>
              </a:p>
              <a:p>
                <a:pPr>
                  <a:lnSpc>
                    <a:spcPct val="150000"/>
                  </a:lnSpc>
                </a:pPr>
                <a:r>
                  <a:rPr lang="en-US" altLang="zh-CN" sz="2800" dirty="0"/>
                  <a:t>(1)</a:t>
                </a:r>
                <a:r>
                  <a:rPr lang="zh-CN" altLang="zh-CN" sz="2800" dirty="0"/>
                  <a:t>各物质的质量、物质的量或浓度不变。</a:t>
                </a:r>
              </a:p>
              <a:p>
                <a:pPr>
                  <a:lnSpc>
                    <a:spcPct val="150000"/>
                  </a:lnSpc>
                </a:pPr>
                <a:r>
                  <a:rPr lang="en-US" altLang="zh-CN" sz="2800" dirty="0"/>
                  <a:t>(2)</a:t>
                </a:r>
                <a:r>
                  <a:rPr lang="zh-CN" altLang="zh-CN" sz="2800" dirty="0"/>
                  <a:t>各物质的百分含量</a:t>
                </a:r>
                <a:r>
                  <a:rPr lang="en-US" altLang="zh-CN" sz="2800" dirty="0"/>
                  <a:t>(</a:t>
                </a:r>
                <a:r>
                  <a:rPr lang="zh-CN" altLang="zh-CN" sz="2800" dirty="0"/>
                  <a:t>物质的量分数、质量分数、体积分数</a:t>
                </a:r>
                <a:r>
                  <a:rPr lang="en-US" altLang="zh-CN" sz="2800" dirty="0"/>
                  <a:t>)</a:t>
                </a:r>
                <a:r>
                  <a:rPr lang="zh-CN" altLang="zh-CN" sz="2800" dirty="0"/>
                  <a:t>不变。</a:t>
                </a:r>
              </a:p>
            </p:txBody>
          </p:sp>
        </mc:Choice>
        <mc:Fallback xmlns="">
          <p:sp>
            <p:nvSpPr>
              <p:cNvPr id="9" name="矩形 8">
                <a:extLst>
                  <a:ext uri="{FF2B5EF4-FFF2-40B4-BE49-F238E27FC236}">
                    <a16:creationId xmlns:a16="http://schemas.microsoft.com/office/drawing/2014/main" xmlns:a14="http://schemas.microsoft.com/office/drawing/2010/main" xmlns="" id="{51475612-9076-4D97-B653-0E100AE44ABC}"/>
                  </a:ext>
                </a:extLst>
              </p:cNvPr>
              <p:cNvSpPr>
                <a:spLocks noRot="1" noChangeAspect="1" noMove="1" noResize="1" noEditPoints="1" noAdjustHandles="1" noChangeArrowheads="1" noChangeShapeType="1" noTextEdit="1"/>
              </p:cNvSpPr>
              <p:nvPr/>
            </p:nvSpPr>
            <p:spPr>
              <a:xfrm>
                <a:off x="342900" y="2913475"/>
                <a:ext cx="11563350" cy="3625031"/>
              </a:xfrm>
              <a:prstGeom prst="rect">
                <a:avLst/>
              </a:prstGeom>
              <a:blipFill rotWithShape="1">
                <a:blip r:embed="rId2"/>
                <a:stretch>
                  <a:fillRect l="-1054" b="-1513"/>
                </a:stretch>
              </a:blipFill>
            </p:spPr>
            <p:txBody>
              <a:bodyPr/>
              <a:lstStyle/>
              <a:p>
                <a:r>
                  <a:rPr lang="zh-CN" altLang="en-US">
                    <a:noFill/>
                  </a:rPr>
                  <a:t> </a:t>
                </a:r>
              </a:p>
            </p:txBody>
          </p:sp>
        </mc:Fallback>
      </mc:AlternateContent>
      <p:pic>
        <p:nvPicPr>
          <p:cNvPr id="10" name="图片 9">
            <a:extLst>
              <a:ext uri="{FF2B5EF4-FFF2-40B4-BE49-F238E27FC236}">
                <a16:creationId xmlns="" xmlns:a16="http://schemas.microsoft.com/office/drawing/2014/main" id="{830464ED-7FF1-41D3-A377-FF222D559839}"/>
              </a:ext>
            </a:extLst>
          </p:cNvPr>
          <p:cNvPicPr/>
          <p:nvPr/>
        </p:nvPicPr>
        <p:blipFill>
          <a:blip r:embed="rId3"/>
          <a:stretch>
            <a:fillRect/>
          </a:stretch>
        </p:blipFill>
        <p:spPr>
          <a:xfrm>
            <a:off x="10463212" y="2852419"/>
            <a:ext cx="681038" cy="386909"/>
          </a:xfrm>
          <a:prstGeom prst="rect">
            <a:avLst/>
          </a:prstGeom>
        </p:spPr>
      </p:pic>
    </p:spTree>
    <p:extLst>
      <p:ext uri="{BB962C8B-B14F-4D97-AF65-F5344CB8AC3E}">
        <p14:creationId xmlns:p14="http://schemas.microsoft.com/office/powerpoint/2010/main" val="22396614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a16="http://schemas.microsoft.com/office/drawing/2014/main" id="{576B0B4D-DC9B-4874-9224-8571E5782B0C}"/>
              </a:ext>
            </a:extLst>
          </p:cNvPr>
          <p:cNvSpPr/>
          <p:nvPr/>
        </p:nvSpPr>
        <p:spPr>
          <a:xfrm>
            <a:off x="342900" y="244823"/>
            <a:ext cx="11563350" cy="2031325"/>
          </a:xfrm>
          <a:prstGeom prst="rect">
            <a:avLst/>
          </a:prstGeom>
        </p:spPr>
        <p:txBody>
          <a:bodyPr wrap="square">
            <a:spAutoFit/>
          </a:bodyPr>
          <a:lstStyle/>
          <a:p>
            <a:pPr>
              <a:lnSpc>
                <a:spcPct val="150000"/>
              </a:lnSpc>
            </a:pPr>
            <a:r>
              <a:rPr lang="en-US" altLang="zh-CN" sz="2800" dirty="0"/>
              <a:t>(3)</a:t>
            </a:r>
            <a:r>
              <a:rPr lang="zh-CN" altLang="zh-CN" sz="2800" dirty="0"/>
              <a:t>温度、压强</a:t>
            </a:r>
            <a:r>
              <a:rPr lang="en-US" altLang="zh-CN" sz="2800" dirty="0"/>
              <a:t>(</a:t>
            </a:r>
            <a:r>
              <a:rPr lang="zh-CN" altLang="zh-CN" sz="2800" dirty="0"/>
              <a:t>化学反应方程式两边气体体积不相等</a:t>
            </a:r>
            <a:r>
              <a:rPr lang="en-US" altLang="zh-CN" sz="2800" dirty="0"/>
              <a:t>)</a:t>
            </a:r>
            <a:r>
              <a:rPr lang="zh-CN" altLang="zh-CN" sz="2800" dirty="0"/>
              <a:t>或颜色</a:t>
            </a:r>
            <a:r>
              <a:rPr lang="en-US" altLang="zh-CN" sz="2800" dirty="0"/>
              <a:t>(</a:t>
            </a:r>
            <a:r>
              <a:rPr lang="zh-CN" altLang="zh-CN" sz="2800" dirty="0"/>
              <a:t>某组分有颜色</a:t>
            </a:r>
            <a:r>
              <a:rPr lang="en-US" altLang="zh-CN" sz="2800" dirty="0"/>
              <a:t>)</a:t>
            </a:r>
            <a:r>
              <a:rPr lang="zh-CN" altLang="zh-CN" sz="2800" dirty="0"/>
              <a:t>不变。</a:t>
            </a:r>
          </a:p>
          <a:p>
            <a:pPr>
              <a:lnSpc>
                <a:spcPct val="150000"/>
              </a:lnSpc>
            </a:pPr>
            <a:r>
              <a:rPr lang="en-US" altLang="zh-CN" sz="2800" b="1" dirty="0"/>
              <a:t>3.</a:t>
            </a:r>
            <a:r>
              <a:rPr lang="zh-CN" altLang="zh-CN" sz="2800" b="1" dirty="0"/>
              <a:t>综合分析</a:t>
            </a:r>
          </a:p>
        </p:txBody>
      </p:sp>
      <p:graphicFrame>
        <p:nvGraphicFramePr>
          <p:cNvPr id="3" name="表格 2">
            <a:extLst>
              <a:ext uri="{FF2B5EF4-FFF2-40B4-BE49-F238E27FC236}">
                <a16:creationId xmlns="" xmlns:a16="http://schemas.microsoft.com/office/drawing/2014/main" id="{88D92049-D86B-43BF-9231-693D3DF10906}"/>
              </a:ext>
            </a:extLst>
          </p:cNvPr>
          <p:cNvGraphicFramePr>
            <a:graphicFrameLocks noGrp="1"/>
          </p:cNvGraphicFramePr>
          <p:nvPr>
            <p:extLst>
              <p:ext uri="{D42A27DB-BD31-4B8C-83A1-F6EECF244321}">
                <p14:modId xmlns:p14="http://schemas.microsoft.com/office/powerpoint/2010/main" val="991301598"/>
              </p:ext>
            </p:extLst>
          </p:nvPr>
        </p:nvGraphicFramePr>
        <p:xfrm>
          <a:off x="342900" y="2235072"/>
          <a:ext cx="11605259" cy="3908934"/>
        </p:xfrm>
        <a:graphic>
          <a:graphicData uri="http://schemas.openxmlformats.org/drawingml/2006/table">
            <a:tbl>
              <a:tblPr firstRow="1" firstCol="1" bandRow="1"/>
              <a:tblGrid>
                <a:gridCol w="2717800">
                  <a:extLst>
                    <a:ext uri="{9D8B030D-6E8A-4147-A177-3AD203B41FA5}">
                      <a16:colId xmlns="" xmlns:a16="http://schemas.microsoft.com/office/drawing/2014/main" val="1863217545"/>
                    </a:ext>
                  </a:extLst>
                </a:gridCol>
                <a:gridCol w="6163310">
                  <a:extLst>
                    <a:ext uri="{9D8B030D-6E8A-4147-A177-3AD203B41FA5}">
                      <a16:colId xmlns="" xmlns:a16="http://schemas.microsoft.com/office/drawing/2014/main" val="2073648930"/>
                    </a:ext>
                  </a:extLst>
                </a:gridCol>
                <a:gridCol w="2724149">
                  <a:extLst>
                    <a:ext uri="{9D8B030D-6E8A-4147-A177-3AD203B41FA5}">
                      <a16:colId xmlns="" xmlns:a16="http://schemas.microsoft.com/office/drawing/2014/main" val="2595882237"/>
                    </a:ext>
                  </a:extLst>
                </a:gridCol>
              </a:tblGrid>
              <a:tr h="0">
                <a:tc>
                  <a:txBody>
                    <a:bodyPr/>
                    <a:lstStyle/>
                    <a:p>
                      <a:pPr algn="ctr">
                        <a:lnSpc>
                          <a:spcPct val="150000"/>
                        </a:lnSpc>
                        <a:spcAft>
                          <a:spcPts val="0"/>
                        </a:spcAft>
                      </a:pPr>
                      <a:r>
                        <a:rPr lang="zh-CN" sz="2800" dirty="0">
                          <a:solidFill>
                            <a:srgbClr val="000000"/>
                          </a:solidFill>
                          <a:effectLst/>
                          <a:latin typeface="+mn-lt"/>
                          <a:ea typeface="+mn-ea"/>
                          <a:cs typeface="Times New Roman" panose="02020603050405020304" pitchFamily="18" charset="0"/>
                        </a:rPr>
                        <a:t>举例</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2800" i="1" dirty="0">
                          <a:solidFill>
                            <a:srgbClr val="000000"/>
                          </a:solidFill>
                          <a:effectLst/>
                          <a:latin typeface="+mn-lt"/>
                          <a:ea typeface="+mn-ea"/>
                          <a:cs typeface="Times New Roman" panose="02020603050405020304" pitchFamily="18" charset="0"/>
                        </a:rPr>
                        <a:t>m</a:t>
                      </a:r>
                      <a:r>
                        <a:rPr lang="en-US" sz="2800" dirty="0">
                          <a:solidFill>
                            <a:srgbClr val="000000"/>
                          </a:solidFill>
                          <a:effectLst/>
                          <a:latin typeface="+mn-lt"/>
                          <a:ea typeface="+mn-ea"/>
                          <a:cs typeface="Times New Roman" panose="02020603050405020304" pitchFamily="18" charset="0"/>
                        </a:rPr>
                        <a:t>A(g)+</a:t>
                      </a:r>
                      <a:r>
                        <a:rPr lang="en-US" sz="2800" i="1" dirty="0" err="1">
                          <a:solidFill>
                            <a:srgbClr val="000000"/>
                          </a:solidFill>
                          <a:effectLst/>
                          <a:latin typeface="+mn-lt"/>
                          <a:ea typeface="+mn-ea"/>
                          <a:cs typeface="Times New Roman" panose="02020603050405020304" pitchFamily="18" charset="0"/>
                        </a:rPr>
                        <a:t>n</a:t>
                      </a:r>
                      <a:r>
                        <a:rPr lang="en-US" sz="2800" dirty="0" err="1">
                          <a:solidFill>
                            <a:srgbClr val="000000"/>
                          </a:solidFill>
                          <a:effectLst/>
                          <a:latin typeface="+mn-lt"/>
                          <a:ea typeface="+mn-ea"/>
                          <a:cs typeface="Times New Roman" panose="02020603050405020304" pitchFamily="18" charset="0"/>
                        </a:rPr>
                        <a:t>B</a:t>
                      </a:r>
                      <a:r>
                        <a:rPr lang="en-US" sz="2800" dirty="0">
                          <a:solidFill>
                            <a:srgbClr val="000000"/>
                          </a:solidFill>
                          <a:effectLst/>
                          <a:latin typeface="+mn-lt"/>
                          <a:ea typeface="+mn-ea"/>
                          <a:cs typeface="Times New Roman" panose="02020603050405020304" pitchFamily="18" charset="0"/>
                        </a:rPr>
                        <a:t>(g)         </a:t>
                      </a:r>
                      <a:r>
                        <a:rPr lang="en-US" sz="2800" i="1" dirty="0" err="1">
                          <a:solidFill>
                            <a:srgbClr val="000000"/>
                          </a:solidFill>
                          <a:effectLst/>
                          <a:latin typeface="+mn-lt"/>
                          <a:ea typeface="+mn-ea"/>
                          <a:cs typeface="Times New Roman" panose="02020603050405020304" pitchFamily="18" charset="0"/>
                        </a:rPr>
                        <a:t>p</a:t>
                      </a:r>
                      <a:r>
                        <a:rPr lang="en-US" sz="2800" dirty="0" err="1">
                          <a:solidFill>
                            <a:srgbClr val="000000"/>
                          </a:solidFill>
                          <a:effectLst/>
                          <a:latin typeface="+mn-lt"/>
                          <a:ea typeface="+mn-ea"/>
                          <a:cs typeface="Times New Roman" panose="02020603050405020304" pitchFamily="18" charset="0"/>
                        </a:rPr>
                        <a:t>C</a:t>
                      </a:r>
                      <a:r>
                        <a:rPr lang="en-US" sz="2800" dirty="0">
                          <a:solidFill>
                            <a:srgbClr val="000000"/>
                          </a:solidFill>
                          <a:effectLst/>
                          <a:latin typeface="+mn-lt"/>
                          <a:ea typeface="+mn-ea"/>
                          <a:cs typeface="Times New Roman" panose="02020603050405020304" pitchFamily="18" charset="0"/>
                        </a:rPr>
                        <a:t>(g)+</a:t>
                      </a:r>
                      <a:r>
                        <a:rPr lang="en-US" sz="2800" i="1" dirty="0" err="1">
                          <a:solidFill>
                            <a:srgbClr val="000000"/>
                          </a:solidFill>
                          <a:effectLst/>
                          <a:latin typeface="+mn-lt"/>
                          <a:ea typeface="+mn-ea"/>
                          <a:cs typeface="Times New Roman" panose="02020603050405020304" pitchFamily="18" charset="0"/>
                        </a:rPr>
                        <a:t>q</a:t>
                      </a:r>
                      <a:r>
                        <a:rPr lang="en-US" sz="2800" dirty="0" err="1">
                          <a:solidFill>
                            <a:srgbClr val="000000"/>
                          </a:solidFill>
                          <a:effectLst/>
                          <a:latin typeface="+mn-lt"/>
                          <a:ea typeface="+mn-ea"/>
                          <a:cs typeface="Times New Roman" panose="02020603050405020304" pitchFamily="18" charset="0"/>
                        </a:rPr>
                        <a:t>D</a:t>
                      </a:r>
                      <a:r>
                        <a:rPr lang="en-US" sz="2800" dirty="0">
                          <a:solidFill>
                            <a:srgbClr val="000000"/>
                          </a:solidFill>
                          <a:effectLst/>
                          <a:latin typeface="+mn-lt"/>
                          <a:ea typeface="+mn-ea"/>
                          <a:cs typeface="Times New Roman" panose="02020603050405020304" pitchFamily="18" charset="0"/>
                        </a:rPr>
                        <a:t>(g)</a:t>
                      </a:r>
                      <a:endParaRPr lang="zh-CN" sz="2800" dirty="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zh-CN" sz="2800">
                          <a:solidFill>
                            <a:srgbClr val="000000"/>
                          </a:solidFill>
                          <a:effectLst/>
                          <a:latin typeface="+mn-lt"/>
                          <a:ea typeface="+mn-ea"/>
                          <a:cs typeface="Times New Roman" panose="02020603050405020304" pitchFamily="18" charset="0"/>
                        </a:rPr>
                        <a:t>状态</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592383319"/>
                  </a:ext>
                </a:extLst>
              </a:tr>
              <a:tr h="1280160">
                <a:tc rowSpan="4">
                  <a:txBody>
                    <a:bodyPr/>
                    <a:lstStyle/>
                    <a:p>
                      <a:pPr marL="0" algn="l" defTabSz="914400" rtl="0" eaLnBrk="1" latinLnBrk="0" hangingPunct="1">
                        <a:lnSpc>
                          <a:spcPct val="150000"/>
                        </a:lnSpc>
                        <a:spcAft>
                          <a:spcPts val="0"/>
                        </a:spcAft>
                      </a:pPr>
                      <a:r>
                        <a:rPr lang="zh-CN" altLang="en-US" sz="2800" kern="1200" dirty="0">
                          <a:solidFill>
                            <a:srgbClr val="000000"/>
                          </a:solidFill>
                          <a:effectLst/>
                          <a:latin typeface="+mn-lt"/>
                          <a:ea typeface="+mn-ea"/>
                          <a:cs typeface="Times New Roman" panose="02020603050405020304" pitchFamily="18" charset="0"/>
                        </a:rPr>
                        <a:t>混合物体系中各成分的含量</a:t>
                      </a: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latinLnBrk="0" hangingPunct="1">
                        <a:lnSpc>
                          <a:spcPct val="150000"/>
                        </a:lnSpc>
                        <a:spcAft>
                          <a:spcPts val="0"/>
                        </a:spcAft>
                      </a:pPr>
                      <a:r>
                        <a:rPr lang="zh-CN" altLang="en-US" sz="2800" kern="1200" dirty="0">
                          <a:solidFill>
                            <a:srgbClr val="000000"/>
                          </a:solidFill>
                          <a:effectLst/>
                          <a:latin typeface="+mn-lt"/>
                          <a:ea typeface="+mn-ea"/>
                          <a:cs typeface="Times New Roman" panose="02020603050405020304" pitchFamily="18" charset="0"/>
                        </a:rPr>
                        <a:t>各物质的物质的量或各物质的物质的量分数一定</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zh-CN" sz="2800" dirty="0">
                          <a:solidFill>
                            <a:srgbClr val="000000"/>
                          </a:solidFill>
                          <a:effectLst/>
                          <a:latin typeface="+mn-lt"/>
                          <a:ea typeface="+mn-ea"/>
                          <a:cs typeface="Times New Roman" panose="02020603050405020304" pitchFamily="18" charset="0"/>
                        </a:rPr>
                        <a:t>平衡</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136933839"/>
                  </a:ext>
                </a:extLst>
              </a:tr>
              <a:tr h="670688">
                <a:tc vMerge="1">
                  <a:txBody>
                    <a:bodyPr/>
                    <a:lstStyle/>
                    <a:p>
                      <a:endParaRPr lang="zh-CN" altLang="en-US"/>
                    </a:p>
                  </a:txBody>
                  <a:tcPr>
                    <a:lnT w="12700" cap="flat" cmpd="sng" algn="ctr">
                      <a:solidFill>
                        <a:schemeClr val="tx1"/>
                      </a:solidFill>
                      <a:prstDash val="solid"/>
                      <a:round/>
                      <a:headEnd type="none" w="med" len="med"/>
                      <a:tailEnd type="none" w="med" len="med"/>
                    </a:lnT>
                  </a:tcPr>
                </a:tc>
                <a:tc>
                  <a:txBody>
                    <a:bodyPr/>
                    <a:lstStyle/>
                    <a:p>
                      <a:pPr marL="0" algn="l" defTabSz="914400" rtl="0" eaLnBrk="1" latinLnBrk="0" hangingPunct="1">
                        <a:lnSpc>
                          <a:spcPct val="150000"/>
                        </a:lnSpc>
                        <a:spcAft>
                          <a:spcPts val="0"/>
                        </a:spcAft>
                      </a:pPr>
                      <a:r>
                        <a:rPr lang="zh-CN" altLang="en-US" sz="2800" kern="1200" dirty="0">
                          <a:solidFill>
                            <a:srgbClr val="000000"/>
                          </a:solidFill>
                          <a:effectLst/>
                          <a:latin typeface="+mn-lt"/>
                          <a:ea typeface="+mn-ea"/>
                          <a:cs typeface="Times New Roman" panose="02020603050405020304" pitchFamily="18" charset="0"/>
                        </a:rPr>
                        <a:t>各物质的质量或各物质的质量分数一定</a:t>
                      </a:r>
                    </a:p>
                  </a:txBody>
                  <a:tcPr marL="0" marR="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150000"/>
                        </a:lnSpc>
                        <a:spcAft>
                          <a:spcPts val="0"/>
                        </a:spcAft>
                      </a:pPr>
                      <a:r>
                        <a:rPr lang="zh-CN" altLang="en-US" sz="2800" kern="1200" dirty="0">
                          <a:solidFill>
                            <a:srgbClr val="000000"/>
                          </a:solidFill>
                          <a:effectLst/>
                          <a:latin typeface="+mn-lt"/>
                          <a:ea typeface="+mn-ea"/>
                          <a:cs typeface="Times New Roman" panose="02020603050405020304" pitchFamily="18" charset="0"/>
                        </a:rPr>
                        <a:t>平衡</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212589564"/>
                  </a:ext>
                </a:extLst>
              </a:tr>
              <a:tr h="677926">
                <a:tc vMerge="1">
                  <a:txBody>
                    <a:bodyPr/>
                    <a:lstStyle/>
                    <a:p>
                      <a:endParaRPr lang="zh-CN" altLang="en-US"/>
                    </a:p>
                  </a:txBody>
                  <a:tcPr>
                    <a:lnT w="12700" cap="flat" cmpd="sng" algn="ctr">
                      <a:solidFill>
                        <a:schemeClr val="tx1"/>
                      </a:solidFill>
                      <a:prstDash val="solid"/>
                      <a:round/>
                      <a:headEnd type="none" w="med" len="med"/>
                      <a:tailEnd type="none" w="med" len="med"/>
                    </a:lnT>
                  </a:tcPr>
                </a:tc>
                <a:tc>
                  <a:txBody>
                    <a:bodyPr/>
                    <a:lstStyle/>
                    <a:p>
                      <a:pPr marL="0" algn="ctr" defTabSz="914400" rtl="0" eaLnBrk="1" latinLnBrk="0" hangingPunct="1">
                        <a:lnSpc>
                          <a:spcPct val="150000"/>
                        </a:lnSpc>
                        <a:spcAft>
                          <a:spcPts val="0"/>
                        </a:spcAft>
                      </a:pPr>
                      <a:r>
                        <a:rPr lang="zh-CN" altLang="en-US" sz="2800" kern="1200" dirty="0">
                          <a:solidFill>
                            <a:srgbClr val="000000"/>
                          </a:solidFill>
                          <a:effectLst/>
                          <a:latin typeface="+mn-lt"/>
                          <a:ea typeface="+mn-ea"/>
                          <a:cs typeface="Times New Roman" panose="02020603050405020304" pitchFamily="18" charset="0"/>
                        </a:rPr>
                        <a:t>各气体的体积或体积分数一定</a:t>
                      </a:r>
                    </a:p>
                  </a:txBody>
                  <a:tcPr marL="0" marR="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150000"/>
                        </a:lnSpc>
                        <a:spcAft>
                          <a:spcPts val="0"/>
                        </a:spcAft>
                      </a:pPr>
                      <a:r>
                        <a:rPr lang="zh-CN" altLang="en-US" sz="2800" kern="1200" dirty="0">
                          <a:solidFill>
                            <a:srgbClr val="000000"/>
                          </a:solidFill>
                          <a:effectLst/>
                          <a:latin typeface="+mn-lt"/>
                          <a:ea typeface="+mn-ea"/>
                          <a:cs typeface="Times New Roman" panose="02020603050405020304" pitchFamily="18" charset="0"/>
                        </a:rPr>
                        <a:t>平衡</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580993932"/>
                  </a:ext>
                </a:extLst>
              </a:tr>
              <a:tr h="301117">
                <a:tc vMerge="1">
                  <a:txBody>
                    <a:bodyPr/>
                    <a:lstStyle/>
                    <a:p>
                      <a:endParaRPr lang="zh-CN" altLang="en-US"/>
                    </a:p>
                  </a:txBody>
                  <a:tcPr>
                    <a:lnT w="12700" cap="flat" cmpd="sng" algn="ctr">
                      <a:solidFill>
                        <a:schemeClr val="tx1"/>
                      </a:solidFill>
                      <a:prstDash val="solid"/>
                      <a:round/>
                      <a:headEnd type="none" w="med" len="med"/>
                      <a:tailEnd type="none" w="med" len="med"/>
                    </a:lnT>
                  </a:tcPr>
                </a:tc>
                <a:tc>
                  <a:txBody>
                    <a:bodyPr/>
                    <a:lstStyle/>
                    <a:p>
                      <a:pPr marL="0" algn="ctr" defTabSz="914400" rtl="0" eaLnBrk="1" latinLnBrk="0" hangingPunct="1">
                        <a:lnSpc>
                          <a:spcPct val="150000"/>
                        </a:lnSpc>
                        <a:spcAft>
                          <a:spcPts val="0"/>
                        </a:spcAft>
                      </a:pPr>
                      <a:r>
                        <a:rPr lang="zh-CN" altLang="en-US" sz="2800" kern="1200" dirty="0">
                          <a:solidFill>
                            <a:srgbClr val="000000"/>
                          </a:solidFill>
                          <a:effectLst/>
                          <a:latin typeface="+mn-lt"/>
                          <a:ea typeface="+mn-ea"/>
                          <a:cs typeface="Times New Roman" panose="02020603050405020304" pitchFamily="18" charset="0"/>
                        </a:rPr>
                        <a:t>总压强、总体积、总物质的量一定</a:t>
                      </a:r>
                    </a:p>
                  </a:txBody>
                  <a:tcPr marL="0" marR="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150000"/>
                        </a:lnSpc>
                        <a:spcAft>
                          <a:spcPts val="0"/>
                        </a:spcAft>
                      </a:pPr>
                      <a:r>
                        <a:rPr lang="zh-CN" altLang="en-US" sz="2800" kern="1200" dirty="0">
                          <a:solidFill>
                            <a:srgbClr val="000000"/>
                          </a:solidFill>
                          <a:effectLst/>
                          <a:latin typeface="+mn-lt"/>
                          <a:ea typeface="+mn-ea"/>
                          <a:cs typeface="Times New Roman" panose="02020603050405020304" pitchFamily="18" charset="0"/>
                        </a:rPr>
                        <a:t>不一定平衡</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076896570"/>
                  </a:ext>
                </a:extLst>
              </a:tr>
            </a:tbl>
          </a:graphicData>
        </a:graphic>
      </p:graphicFrame>
      <p:pic>
        <p:nvPicPr>
          <p:cNvPr id="15361" name="图片 3177">
            <a:extLst>
              <a:ext uri="{FF2B5EF4-FFF2-40B4-BE49-F238E27FC236}">
                <a16:creationId xmlns="" xmlns:a16="http://schemas.microsoft.com/office/drawing/2014/main" id="{B6A277D1-B13C-468F-8361-5E80C1BF9E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8187" y="2372088"/>
            <a:ext cx="631825" cy="379095"/>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a:extLst>
              <a:ext uri="{FF2B5EF4-FFF2-40B4-BE49-F238E27FC236}">
                <a16:creationId xmlns="" xmlns:a16="http://schemas.microsoft.com/office/drawing/2014/main" id="{464741E3-573B-4099-80A8-4533A9DD6750}"/>
              </a:ext>
            </a:extLst>
          </p:cNvPr>
          <p:cNvSpPr/>
          <p:nvPr/>
        </p:nvSpPr>
        <p:spPr>
          <a:xfrm>
            <a:off x="8214360" y="0"/>
            <a:ext cx="299859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专题十六　化学反应速率与化学平衡</a:t>
            </a:r>
          </a:p>
        </p:txBody>
      </p:sp>
    </p:spTree>
    <p:extLst>
      <p:ext uri="{BB962C8B-B14F-4D97-AF65-F5344CB8AC3E}">
        <p14:creationId xmlns:p14="http://schemas.microsoft.com/office/powerpoint/2010/main" val="252508554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a:extLst>
              <a:ext uri="{FF2B5EF4-FFF2-40B4-BE49-F238E27FC236}">
                <a16:creationId xmlns="" xmlns:a16="http://schemas.microsoft.com/office/drawing/2014/main" id="{88D92049-D86B-43BF-9231-693D3DF10906}"/>
              </a:ext>
            </a:extLst>
          </p:cNvPr>
          <p:cNvGraphicFramePr>
            <a:graphicFrameLocks noGrp="1"/>
          </p:cNvGraphicFramePr>
          <p:nvPr>
            <p:extLst>
              <p:ext uri="{D42A27DB-BD31-4B8C-83A1-F6EECF244321}">
                <p14:modId xmlns:p14="http://schemas.microsoft.com/office/powerpoint/2010/main" val="732193742"/>
              </p:ext>
            </p:extLst>
          </p:nvPr>
        </p:nvGraphicFramePr>
        <p:xfrm>
          <a:off x="342900" y="736472"/>
          <a:ext cx="11605259" cy="5996815"/>
        </p:xfrm>
        <a:graphic>
          <a:graphicData uri="http://schemas.openxmlformats.org/drawingml/2006/table">
            <a:tbl>
              <a:tblPr firstRow="1" firstCol="1" bandRow="1"/>
              <a:tblGrid>
                <a:gridCol w="2717800">
                  <a:extLst>
                    <a:ext uri="{9D8B030D-6E8A-4147-A177-3AD203B41FA5}">
                      <a16:colId xmlns="" xmlns:a16="http://schemas.microsoft.com/office/drawing/2014/main" val="1863217545"/>
                    </a:ext>
                  </a:extLst>
                </a:gridCol>
                <a:gridCol w="6163310">
                  <a:extLst>
                    <a:ext uri="{9D8B030D-6E8A-4147-A177-3AD203B41FA5}">
                      <a16:colId xmlns="" xmlns:a16="http://schemas.microsoft.com/office/drawing/2014/main" val="2073648930"/>
                    </a:ext>
                  </a:extLst>
                </a:gridCol>
                <a:gridCol w="2724149">
                  <a:extLst>
                    <a:ext uri="{9D8B030D-6E8A-4147-A177-3AD203B41FA5}">
                      <a16:colId xmlns="" xmlns:a16="http://schemas.microsoft.com/office/drawing/2014/main" val="2595882237"/>
                    </a:ext>
                  </a:extLst>
                </a:gridCol>
              </a:tblGrid>
              <a:tr h="659787">
                <a:tc>
                  <a:txBody>
                    <a:bodyPr/>
                    <a:lstStyle/>
                    <a:p>
                      <a:pPr algn="ctr">
                        <a:lnSpc>
                          <a:spcPct val="150000"/>
                        </a:lnSpc>
                        <a:spcAft>
                          <a:spcPts val="0"/>
                        </a:spcAft>
                      </a:pPr>
                      <a:r>
                        <a:rPr lang="zh-CN" sz="2800" dirty="0">
                          <a:solidFill>
                            <a:srgbClr val="000000"/>
                          </a:solidFill>
                          <a:effectLst/>
                          <a:latin typeface="+mn-lt"/>
                          <a:ea typeface="+mn-ea"/>
                          <a:cs typeface="Times New Roman" panose="02020603050405020304" pitchFamily="18" charset="0"/>
                        </a:rPr>
                        <a:t>举例</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2800" i="1" dirty="0">
                          <a:solidFill>
                            <a:srgbClr val="000000"/>
                          </a:solidFill>
                          <a:effectLst/>
                          <a:latin typeface="+mn-lt"/>
                          <a:ea typeface="+mn-ea"/>
                          <a:cs typeface="Times New Roman" panose="02020603050405020304" pitchFamily="18" charset="0"/>
                        </a:rPr>
                        <a:t>m</a:t>
                      </a:r>
                      <a:r>
                        <a:rPr lang="en-US" sz="2800" dirty="0">
                          <a:solidFill>
                            <a:srgbClr val="000000"/>
                          </a:solidFill>
                          <a:effectLst/>
                          <a:latin typeface="+mn-lt"/>
                          <a:ea typeface="+mn-ea"/>
                          <a:cs typeface="Times New Roman" panose="02020603050405020304" pitchFamily="18" charset="0"/>
                        </a:rPr>
                        <a:t>A(g)+</a:t>
                      </a:r>
                      <a:r>
                        <a:rPr lang="en-US" sz="2800" i="1" dirty="0" err="1">
                          <a:solidFill>
                            <a:srgbClr val="000000"/>
                          </a:solidFill>
                          <a:effectLst/>
                          <a:latin typeface="+mn-lt"/>
                          <a:ea typeface="+mn-ea"/>
                          <a:cs typeface="Times New Roman" panose="02020603050405020304" pitchFamily="18" charset="0"/>
                        </a:rPr>
                        <a:t>n</a:t>
                      </a:r>
                      <a:r>
                        <a:rPr lang="en-US" sz="2800" dirty="0" err="1">
                          <a:solidFill>
                            <a:srgbClr val="000000"/>
                          </a:solidFill>
                          <a:effectLst/>
                          <a:latin typeface="+mn-lt"/>
                          <a:ea typeface="+mn-ea"/>
                          <a:cs typeface="Times New Roman" panose="02020603050405020304" pitchFamily="18" charset="0"/>
                        </a:rPr>
                        <a:t>B</a:t>
                      </a:r>
                      <a:r>
                        <a:rPr lang="en-US" sz="2800" dirty="0">
                          <a:solidFill>
                            <a:srgbClr val="000000"/>
                          </a:solidFill>
                          <a:effectLst/>
                          <a:latin typeface="+mn-lt"/>
                          <a:ea typeface="+mn-ea"/>
                          <a:cs typeface="Times New Roman" panose="02020603050405020304" pitchFamily="18" charset="0"/>
                        </a:rPr>
                        <a:t>(g)         </a:t>
                      </a:r>
                      <a:r>
                        <a:rPr lang="en-US" sz="2800" i="1" dirty="0" err="1">
                          <a:solidFill>
                            <a:srgbClr val="000000"/>
                          </a:solidFill>
                          <a:effectLst/>
                          <a:latin typeface="+mn-lt"/>
                          <a:ea typeface="+mn-ea"/>
                          <a:cs typeface="Times New Roman" panose="02020603050405020304" pitchFamily="18" charset="0"/>
                        </a:rPr>
                        <a:t>p</a:t>
                      </a:r>
                      <a:r>
                        <a:rPr lang="en-US" sz="2800" dirty="0" err="1">
                          <a:solidFill>
                            <a:srgbClr val="000000"/>
                          </a:solidFill>
                          <a:effectLst/>
                          <a:latin typeface="+mn-lt"/>
                          <a:ea typeface="+mn-ea"/>
                          <a:cs typeface="Times New Roman" panose="02020603050405020304" pitchFamily="18" charset="0"/>
                        </a:rPr>
                        <a:t>C</a:t>
                      </a:r>
                      <a:r>
                        <a:rPr lang="en-US" sz="2800" dirty="0">
                          <a:solidFill>
                            <a:srgbClr val="000000"/>
                          </a:solidFill>
                          <a:effectLst/>
                          <a:latin typeface="+mn-lt"/>
                          <a:ea typeface="+mn-ea"/>
                          <a:cs typeface="Times New Roman" panose="02020603050405020304" pitchFamily="18" charset="0"/>
                        </a:rPr>
                        <a:t>(g)+</a:t>
                      </a:r>
                      <a:r>
                        <a:rPr lang="en-US" sz="2800" i="1" dirty="0" err="1">
                          <a:solidFill>
                            <a:srgbClr val="000000"/>
                          </a:solidFill>
                          <a:effectLst/>
                          <a:latin typeface="+mn-lt"/>
                          <a:ea typeface="+mn-ea"/>
                          <a:cs typeface="Times New Roman" panose="02020603050405020304" pitchFamily="18" charset="0"/>
                        </a:rPr>
                        <a:t>q</a:t>
                      </a:r>
                      <a:r>
                        <a:rPr lang="en-US" sz="2800" dirty="0" err="1">
                          <a:solidFill>
                            <a:srgbClr val="000000"/>
                          </a:solidFill>
                          <a:effectLst/>
                          <a:latin typeface="+mn-lt"/>
                          <a:ea typeface="+mn-ea"/>
                          <a:cs typeface="Times New Roman" panose="02020603050405020304" pitchFamily="18" charset="0"/>
                        </a:rPr>
                        <a:t>D</a:t>
                      </a:r>
                      <a:r>
                        <a:rPr lang="en-US" sz="2800" dirty="0">
                          <a:solidFill>
                            <a:srgbClr val="000000"/>
                          </a:solidFill>
                          <a:effectLst/>
                          <a:latin typeface="+mn-lt"/>
                          <a:ea typeface="+mn-ea"/>
                          <a:cs typeface="Times New Roman" panose="02020603050405020304" pitchFamily="18" charset="0"/>
                        </a:rPr>
                        <a:t>(g)</a:t>
                      </a:r>
                      <a:endParaRPr lang="zh-CN" sz="2800" dirty="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zh-CN" sz="2800">
                          <a:solidFill>
                            <a:srgbClr val="000000"/>
                          </a:solidFill>
                          <a:effectLst/>
                          <a:latin typeface="+mn-lt"/>
                          <a:ea typeface="+mn-ea"/>
                          <a:cs typeface="Times New Roman" panose="02020603050405020304" pitchFamily="18" charset="0"/>
                        </a:rPr>
                        <a:t>状态</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592383319"/>
                  </a:ext>
                </a:extLst>
              </a:tr>
              <a:tr h="1496548">
                <a:tc rowSpan="4">
                  <a:txBody>
                    <a:bodyPr/>
                    <a:lstStyle/>
                    <a:p>
                      <a:pPr marL="0" algn="l" defTabSz="914400" rtl="0" eaLnBrk="1" latinLnBrk="0" hangingPunct="1">
                        <a:lnSpc>
                          <a:spcPct val="150000"/>
                        </a:lnSpc>
                        <a:spcAft>
                          <a:spcPts val="0"/>
                        </a:spcAft>
                      </a:pPr>
                      <a:r>
                        <a:rPr lang="zh-CN" altLang="en-US" sz="2800" kern="1200" dirty="0">
                          <a:solidFill>
                            <a:srgbClr val="000000"/>
                          </a:solidFill>
                          <a:effectLst/>
                          <a:latin typeface="+mn-lt"/>
                          <a:ea typeface="+mn-ea"/>
                          <a:cs typeface="Times New Roman" panose="02020603050405020304" pitchFamily="18" charset="0"/>
                        </a:rPr>
                        <a:t>正、逆反应速率</a:t>
                      </a:r>
                    </a:p>
                    <a:p>
                      <a:pPr marL="0" algn="l" defTabSz="914400" rtl="0" eaLnBrk="1" latinLnBrk="0" hangingPunct="1">
                        <a:lnSpc>
                          <a:spcPct val="150000"/>
                        </a:lnSpc>
                        <a:spcAft>
                          <a:spcPts val="0"/>
                        </a:spcAft>
                      </a:pPr>
                      <a:r>
                        <a:rPr lang="zh-CN" altLang="en-US" sz="2800" kern="1200" dirty="0">
                          <a:solidFill>
                            <a:srgbClr val="000000"/>
                          </a:solidFill>
                          <a:effectLst/>
                          <a:latin typeface="+mn-lt"/>
                          <a:ea typeface="+mn-ea"/>
                          <a:cs typeface="Times New Roman" panose="02020603050405020304" pitchFamily="18" charset="0"/>
                        </a:rPr>
                        <a:t>的关系</a:t>
                      </a: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pPr>
                      <a:r>
                        <a:rPr lang="zh-CN" altLang="en-US" sz="2800" b="0" i="0" u="none" strike="noStrike" kern="1200" baseline="0" dirty="0">
                          <a:solidFill>
                            <a:schemeClr val="tx1"/>
                          </a:solidFill>
                          <a:latin typeface="+mn-lt"/>
                          <a:ea typeface="+mn-ea"/>
                          <a:cs typeface="+mn-cs"/>
                        </a:rPr>
                        <a:t>在单位时间内消耗了</a:t>
                      </a:r>
                      <a:r>
                        <a:rPr lang="en-US" altLang="zh-CN" sz="2800" b="0" i="1" u="none" strike="noStrike" kern="1200" baseline="0" dirty="0">
                          <a:solidFill>
                            <a:schemeClr val="tx1"/>
                          </a:solidFill>
                          <a:latin typeface="+mn-lt"/>
                          <a:ea typeface="+mn-ea"/>
                          <a:cs typeface="+mn-cs"/>
                        </a:rPr>
                        <a:t>m</a:t>
                      </a:r>
                      <a:r>
                        <a:rPr lang="en-US" altLang="zh-CN" sz="2800" b="0" i="0" u="none" strike="noStrike" kern="1200" baseline="0" dirty="0">
                          <a:solidFill>
                            <a:schemeClr val="tx1"/>
                          </a:solidFill>
                          <a:latin typeface="+mn-lt"/>
                          <a:ea typeface="+mn-ea"/>
                          <a:cs typeface="+mn-cs"/>
                        </a:rPr>
                        <a:t> </a:t>
                      </a:r>
                      <a:r>
                        <a:rPr lang="en-US" altLang="zh-CN" sz="2800" b="0" i="0" u="none" strike="noStrike" kern="1200" baseline="0" dirty="0" err="1">
                          <a:solidFill>
                            <a:schemeClr val="tx1"/>
                          </a:solidFill>
                          <a:latin typeface="+mn-lt"/>
                          <a:ea typeface="+mn-ea"/>
                          <a:cs typeface="+mn-cs"/>
                        </a:rPr>
                        <a:t>molA</a:t>
                      </a:r>
                      <a:r>
                        <a:rPr lang="en-US" altLang="zh-CN" sz="2800" b="0" i="0" u="none" strike="noStrike" kern="1200" baseline="0" dirty="0">
                          <a:solidFill>
                            <a:schemeClr val="tx1"/>
                          </a:solidFill>
                          <a:latin typeface="+mn-lt"/>
                          <a:ea typeface="+mn-ea"/>
                          <a:cs typeface="+mn-cs"/>
                        </a:rPr>
                        <a:t>,</a:t>
                      </a:r>
                      <a:r>
                        <a:rPr lang="zh-CN" altLang="en-US" sz="2800" b="0" i="0" u="none" strike="noStrike" kern="1200" baseline="0" dirty="0">
                          <a:solidFill>
                            <a:schemeClr val="tx1"/>
                          </a:solidFill>
                          <a:latin typeface="+mn-lt"/>
                          <a:ea typeface="+mn-ea"/>
                          <a:cs typeface="+mn-cs"/>
                        </a:rPr>
                        <a:t>同时生成</a:t>
                      </a:r>
                    </a:p>
                    <a:p>
                      <a:pPr>
                        <a:lnSpc>
                          <a:spcPct val="150000"/>
                        </a:lnSpc>
                      </a:pPr>
                      <a:r>
                        <a:rPr lang="en-US" altLang="zh-CN" sz="2800" b="0" i="1" u="none" strike="noStrike" kern="1200" baseline="0" dirty="0">
                          <a:solidFill>
                            <a:schemeClr val="tx1"/>
                          </a:solidFill>
                          <a:latin typeface="+mn-lt"/>
                          <a:ea typeface="+mn-ea"/>
                          <a:cs typeface="+mn-cs"/>
                        </a:rPr>
                        <a:t>m</a:t>
                      </a:r>
                      <a:r>
                        <a:rPr lang="en-US" altLang="zh-CN" sz="2800" b="0" i="0" u="none" strike="noStrike" kern="1200" baseline="0" dirty="0">
                          <a:solidFill>
                            <a:schemeClr val="tx1"/>
                          </a:solidFill>
                          <a:latin typeface="+mn-lt"/>
                          <a:ea typeface="+mn-ea"/>
                          <a:cs typeface="+mn-cs"/>
                        </a:rPr>
                        <a:t> </a:t>
                      </a:r>
                      <a:r>
                        <a:rPr lang="en-US" altLang="zh-CN" sz="2800" b="0" i="0" u="none" strike="noStrike" kern="1200" baseline="0" dirty="0" err="1">
                          <a:solidFill>
                            <a:schemeClr val="tx1"/>
                          </a:solidFill>
                          <a:latin typeface="+mn-lt"/>
                          <a:ea typeface="+mn-ea"/>
                          <a:cs typeface="+mn-cs"/>
                        </a:rPr>
                        <a:t>molA</a:t>
                      </a:r>
                      <a:r>
                        <a:rPr lang="en-US" altLang="zh-CN" sz="2800" b="0" i="0" u="none" strike="noStrike" kern="1200" baseline="0" dirty="0">
                          <a:solidFill>
                            <a:schemeClr val="tx1"/>
                          </a:solidFill>
                          <a:latin typeface="+mn-lt"/>
                          <a:ea typeface="+mn-ea"/>
                          <a:cs typeface="+mn-cs"/>
                        </a:rPr>
                        <a:t>,</a:t>
                      </a:r>
                      <a:r>
                        <a:rPr lang="zh-CN" altLang="en-US" sz="2800" b="0" i="0" u="none" strike="noStrike" kern="1200" baseline="0" dirty="0">
                          <a:solidFill>
                            <a:schemeClr val="tx1"/>
                          </a:solidFill>
                          <a:latin typeface="+mn-lt"/>
                          <a:ea typeface="+mn-ea"/>
                          <a:cs typeface="+mn-cs"/>
                        </a:rPr>
                        <a:t>即</a:t>
                      </a:r>
                      <a:r>
                        <a:rPr lang="en-US" altLang="zh-CN" sz="2800" b="0" i="1" u="none" strike="noStrike" kern="1200" baseline="0" dirty="0">
                          <a:solidFill>
                            <a:schemeClr val="tx1"/>
                          </a:solidFill>
                          <a:latin typeface="+mn-lt"/>
                          <a:ea typeface="+mn-ea"/>
                          <a:cs typeface="+mn-cs"/>
                        </a:rPr>
                        <a:t>v</a:t>
                      </a:r>
                      <a:r>
                        <a:rPr lang="zh-CN" altLang="en-US" sz="2800" b="0" i="0" u="none" strike="noStrike" kern="1200" baseline="-25000" dirty="0">
                          <a:solidFill>
                            <a:schemeClr val="tx1"/>
                          </a:solidFill>
                          <a:latin typeface="+mn-lt"/>
                          <a:ea typeface="+mn-ea"/>
                          <a:cs typeface="+mn-cs"/>
                        </a:rPr>
                        <a:t>正</a:t>
                      </a:r>
                      <a:r>
                        <a:rPr lang="en-US" altLang="zh-CN" sz="2800" b="0" i="0" u="none" strike="noStrike" kern="1200" baseline="0" dirty="0">
                          <a:solidFill>
                            <a:schemeClr val="tx1"/>
                          </a:solidFill>
                          <a:latin typeface="+mn-lt"/>
                          <a:ea typeface="+mn-ea"/>
                          <a:cs typeface="+mn-cs"/>
                        </a:rPr>
                        <a:t>=</a:t>
                      </a:r>
                      <a:r>
                        <a:rPr lang="en-US" altLang="zh-CN" sz="2800" b="0" i="1" u="none" strike="noStrike" kern="1200" baseline="0" dirty="0">
                          <a:solidFill>
                            <a:schemeClr val="tx1"/>
                          </a:solidFill>
                          <a:latin typeface="+mn-lt"/>
                          <a:ea typeface="+mn-ea"/>
                          <a:cs typeface="+mn-cs"/>
                        </a:rPr>
                        <a:t>v</a:t>
                      </a:r>
                      <a:r>
                        <a:rPr lang="zh-CN" altLang="en-US" sz="2800" b="0" i="0" u="none" strike="noStrike" kern="1200" baseline="-25000" dirty="0">
                          <a:solidFill>
                            <a:schemeClr val="tx1"/>
                          </a:solidFill>
                          <a:latin typeface="+mn-lt"/>
                          <a:ea typeface="+mn-ea"/>
                          <a:cs typeface="+mn-cs"/>
                        </a:rPr>
                        <a:t>逆</a:t>
                      </a:r>
                      <a:endParaRPr lang="zh-CN" altLang="en-US" sz="2800" kern="1200" baseline="-25000" dirty="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zh-CN" sz="2800" dirty="0">
                          <a:solidFill>
                            <a:srgbClr val="000000"/>
                          </a:solidFill>
                          <a:effectLst/>
                          <a:latin typeface="+mn-lt"/>
                          <a:ea typeface="+mn-ea"/>
                          <a:cs typeface="Times New Roman" panose="02020603050405020304" pitchFamily="18" charset="0"/>
                        </a:rPr>
                        <a:t>平衡</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136933839"/>
                  </a:ext>
                </a:extLst>
              </a:tr>
              <a:tr h="997699">
                <a:tc vMerge="1">
                  <a:txBody>
                    <a:bodyPr/>
                    <a:lstStyle/>
                    <a:p>
                      <a:endParaRPr lang="zh-CN" altLang="en-US"/>
                    </a:p>
                  </a:txBody>
                  <a:tcPr>
                    <a:lnT w="12700" cap="flat" cmpd="sng" algn="ctr">
                      <a:solidFill>
                        <a:schemeClr val="tx1"/>
                      </a:solidFill>
                      <a:prstDash val="solid"/>
                      <a:round/>
                      <a:headEnd type="none" w="med" len="med"/>
                      <a:tailEnd type="none" w="med" len="med"/>
                    </a:lnT>
                  </a:tcPr>
                </a:tc>
                <a:tc>
                  <a:txBody>
                    <a:bodyPr/>
                    <a:lstStyle/>
                    <a:p>
                      <a:pPr algn="l">
                        <a:lnSpc>
                          <a:spcPct val="150000"/>
                        </a:lnSpc>
                      </a:pPr>
                      <a:r>
                        <a:rPr lang="zh-CN" altLang="en-US" sz="2800" b="0" i="0" u="none" strike="noStrike" baseline="0" dirty="0">
                          <a:latin typeface="+mn-lt"/>
                        </a:rPr>
                        <a:t>在单位时间内消耗了</a:t>
                      </a:r>
                      <a:r>
                        <a:rPr lang="en-US" altLang="zh-CN" sz="2800" b="0" i="1" u="none" strike="noStrike" baseline="0" dirty="0">
                          <a:latin typeface="+mn-lt"/>
                        </a:rPr>
                        <a:t>n</a:t>
                      </a:r>
                      <a:r>
                        <a:rPr lang="en-US" altLang="zh-CN" sz="2800" b="0" i="0" u="none" strike="noStrike" baseline="0" dirty="0">
                          <a:latin typeface="+mn-lt"/>
                        </a:rPr>
                        <a:t> </a:t>
                      </a:r>
                      <a:r>
                        <a:rPr lang="en-US" altLang="zh-CN" sz="2800" b="0" i="0" u="none" strike="noStrike" baseline="0" dirty="0" err="1">
                          <a:latin typeface="+mn-lt"/>
                        </a:rPr>
                        <a:t>molB</a:t>
                      </a:r>
                      <a:r>
                        <a:rPr lang="en-US" altLang="zh-CN" sz="2800" b="0" i="0" u="none" strike="noStrike" baseline="0" dirty="0">
                          <a:latin typeface="+mn-lt"/>
                        </a:rPr>
                        <a:t>,</a:t>
                      </a:r>
                      <a:r>
                        <a:rPr lang="zh-CN" altLang="en-US" sz="2800" b="0" i="0" u="none" strike="noStrike" baseline="0" dirty="0">
                          <a:latin typeface="+mn-lt"/>
                        </a:rPr>
                        <a:t>同时生成</a:t>
                      </a:r>
                    </a:p>
                    <a:p>
                      <a:pPr algn="l">
                        <a:lnSpc>
                          <a:spcPct val="150000"/>
                        </a:lnSpc>
                      </a:pPr>
                      <a:r>
                        <a:rPr lang="en-US" altLang="zh-CN" sz="2800" b="0" i="1" u="none" strike="noStrike" baseline="0" dirty="0">
                          <a:latin typeface="+mn-lt"/>
                        </a:rPr>
                        <a:t>p</a:t>
                      </a:r>
                      <a:r>
                        <a:rPr lang="en-US" altLang="zh-CN" sz="2800" b="0" i="0" u="none" strike="noStrike" baseline="0" dirty="0">
                          <a:latin typeface="+mn-lt"/>
                        </a:rPr>
                        <a:t> </a:t>
                      </a:r>
                      <a:r>
                        <a:rPr lang="en-US" altLang="zh-CN" sz="2800" b="0" i="0" u="none" strike="noStrike" baseline="0" dirty="0" err="1">
                          <a:latin typeface="+mn-lt"/>
                        </a:rPr>
                        <a:t>molC</a:t>
                      </a:r>
                      <a:endParaRPr lang="zh-CN" altLang="en-US" sz="2800" kern="1200" dirty="0">
                        <a:solidFill>
                          <a:srgbClr val="000000"/>
                        </a:solidFill>
                        <a:effectLst/>
                        <a:latin typeface="+mn-lt"/>
                        <a:ea typeface="+mn-ea"/>
                        <a:cs typeface="Times New Roman" panose="02020603050405020304" pitchFamily="18" charset="0"/>
                      </a:endParaRPr>
                    </a:p>
                  </a:txBody>
                  <a:tcPr marL="0" marR="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150000"/>
                        </a:lnSpc>
                        <a:spcAft>
                          <a:spcPts val="0"/>
                        </a:spcAft>
                      </a:pPr>
                      <a:r>
                        <a:rPr lang="zh-CN" altLang="en-US" sz="2800" kern="1200" dirty="0">
                          <a:solidFill>
                            <a:srgbClr val="000000"/>
                          </a:solidFill>
                          <a:effectLst/>
                          <a:latin typeface="+mn-lt"/>
                          <a:ea typeface="+mn-ea"/>
                          <a:cs typeface="Times New Roman" panose="02020603050405020304" pitchFamily="18" charset="0"/>
                        </a:rPr>
                        <a:t>不一定平衡</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212589564"/>
                  </a:ext>
                </a:extLst>
              </a:tr>
              <a:tr h="910094">
                <a:tc vMerge="1">
                  <a:txBody>
                    <a:bodyPr/>
                    <a:lstStyle/>
                    <a:p>
                      <a:endParaRPr lang="zh-CN" altLang="en-US"/>
                    </a:p>
                  </a:txBody>
                  <a:tcPr>
                    <a:lnT w="12700" cap="flat" cmpd="sng" algn="ctr">
                      <a:solidFill>
                        <a:schemeClr val="tx1"/>
                      </a:solidFill>
                      <a:prstDash val="solid"/>
                      <a:round/>
                      <a:headEnd type="none" w="med" len="med"/>
                      <a:tailEnd type="none" w="med" len="med"/>
                    </a:lnT>
                  </a:tcPr>
                </a:tc>
                <a:tc>
                  <a:txBody>
                    <a:bodyPr/>
                    <a:lstStyle/>
                    <a:p>
                      <a:pPr>
                        <a:lnSpc>
                          <a:spcPct val="150000"/>
                        </a:lnSpc>
                      </a:pPr>
                      <a:r>
                        <a:rPr lang="en-US" altLang="zh-CN" sz="2800" b="0" i="1" u="none" strike="noStrike" kern="1200" baseline="0" dirty="0" err="1">
                          <a:solidFill>
                            <a:schemeClr val="tx1"/>
                          </a:solidFill>
                          <a:latin typeface="+mn-lt"/>
                          <a:ea typeface="+mn-ea"/>
                          <a:cs typeface="+mn-cs"/>
                        </a:rPr>
                        <a:t>v</a:t>
                      </a:r>
                      <a:r>
                        <a:rPr lang="en-US" altLang="zh-CN" sz="2800" b="0" i="1" u="none" strike="noStrike" kern="1200" baseline="-25000" dirty="0" err="1">
                          <a:solidFill>
                            <a:schemeClr val="tx1"/>
                          </a:solidFill>
                          <a:latin typeface="+mn-lt"/>
                          <a:ea typeface="+mn-ea"/>
                          <a:cs typeface="+mn-cs"/>
                        </a:rPr>
                        <a:t>A</a:t>
                      </a:r>
                      <a:r>
                        <a:rPr lang="en-US" altLang="zh-CN" sz="2800" b="0" i="0" u="none" strike="noStrike" kern="1200" baseline="0" dirty="0" err="1">
                          <a:solidFill>
                            <a:schemeClr val="tx1"/>
                          </a:solidFill>
                          <a:latin typeface="+mn-lt"/>
                          <a:ea typeface="+mn-ea"/>
                          <a:cs typeface="+mn-cs"/>
                        </a:rPr>
                        <a:t>∶</a:t>
                      </a:r>
                      <a:r>
                        <a:rPr lang="en-US" altLang="zh-CN" sz="2800" b="0" i="1" u="none" strike="noStrike" kern="1200" baseline="0" dirty="0" err="1">
                          <a:solidFill>
                            <a:schemeClr val="tx1"/>
                          </a:solidFill>
                          <a:latin typeface="+mn-lt"/>
                          <a:ea typeface="+mn-ea"/>
                          <a:cs typeface="+mn-cs"/>
                        </a:rPr>
                        <a:t>v</a:t>
                      </a:r>
                      <a:r>
                        <a:rPr lang="en-US" altLang="zh-CN" sz="2800" b="0" i="1" u="none" strike="noStrike" kern="1200" baseline="-25000" dirty="0" err="1">
                          <a:solidFill>
                            <a:schemeClr val="tx1"/>
                          </a:solidFill>
                          <a:latin typeface="+mn-lt"/>
                          <a:ea typeface="+mn-ea"/>
                          <a:cs typeface="+mn-cs"/>
                        </a:rPr>
                        <a:t>B</a:t>
                      </a:r>
                      <a:r>
                        <a:rPr lang="en-US" altLang="zh-CN" sz="2800" b="0" i="0" u="none" strike="noStrike" kern="1200" baseline="0" dirty="0" err="1">
                          <a:solidFill>
                            <a:schemeClr val="tx1"/>
                          </a:solidFill>
                          <a:latin typeface="+mn-lt"/>
                          <a:ea typeface="+mn-ea"/>
                          <a:cs typeface="+mn-cs"/>
                        </a:rPr>
                        <a:t>∶</a:t>
                      </a:r>
                      <a:r>
                        <a:rPr lang="en-US" altLang="zh-CN" sz="2800" b="0" i="1" u="none" strike="noStrike" kern="1200" baseline="0" dirty="0" err="1">
                          <a:solidFill>
                            <a:schemeClr val="tx1"/>
                          </a:solidFill>
                          <a:latin typeface="+mn-lt"/>
                          <a:ea typeface="+mn-ea"/>
                          <a:cs typeface="+mn-cs"/>
                        </a:rPr>
                        <a:t>v</a:t>
                      </a:r>
                      <a:r>
                        <a:rPr lang="en-US" altLang="zh-CN" sz="2800" b="0" i="1" u="none" strike="noStrike" kern="1200" baseline="-25000" dirty="0" err="1">
                          <a:solidFill>
                            <a:schemeClr val="tx1"/>
                          </a:solidFill>
                          <a:latin typeface="+mn-lt"/>
                          <a:ea typeface="+mn-ea"/>
                          <a:cs typeface="+mn-cs"/>
                        </a:rPr>
                        <a:t>C</a:t>
                      </a:r>
                      <a:r>
                        <a:rPr lang="en-US" altLang="zh-CN" sz="2800" b="0" i="0" u="none" strike="noStrike" kern="1200" baseline="0" dirty="0" err="1">
                          <a:solidFill>
                            <a:schemeClr val="tx1"/>
                          </a:solidFill>
                          <a:latin typeface="+mn-lt"/>
                          <a:ea typeface="+mn-ea"/>
                          <a:cs typeface="+mn-cs"/>
                        </a:rPr>
                        <a:t>∶</a:t>
                      </a:r>
                      <a:r>
                        <a:rPr lang="en-US" altLang="zh-CN" sz="2800" b="0" i="1" u="none" strike="noStrike" kern="1200" baseline="0" dirty="0" err="1">
                          <a:solidFill>
                            <a:schemeClr val="tx1"/>
                          </a:solidFill>
                          <a:latin typeface="+mn-lt"/>
                          <a:ea typeface="+mn-ea"/>
                          <a:cs typeface="+mn-cs"/>
                        </a:rPr>
                        <a:t>v</a:t>
                      </a:r>
                      <a:r>
                        <a:rPr lang="en-US" altLang="zh-CN" sz="2800" b="0" i="1" u="none" strike="noStrike" kern="1200" baseline="-25000" dirty="0" err="1">
                          <a:solidFill>
                            <a:schemeClr val="tx1"/>
                          </a:solidFill>
                          <a:latin typeface="+mn-lt"/>
                          <a:ea typeface="+mn-ea"/>
                          <a:cs typeface="+mn-cs"/>
                        </a:rPr>
                        <a:t>D</a:t>
                      </a:r>
                      <a:r>
                        <a:rPr lang="en-US" altLang="zh-CN" sz="2800" b="0" i="0" u="none" strike="noStrike" kern="1200" baseline="0" dirty="0">
                          <a:solidFill>
                            <a:schemeClr val="tx1"/>
                          </a:solidFill>
                          <a:latin typeface="+mn-lt"/>
                          <a:ea typeface="+mn-ea"/>
                          <a:cs typeface="+mn-cs"/>
                        </a:rPr>
                        <a:t>=</a:t>
                      </a:r>
                      <a:r>
                        <a:rPr lang="en-US" altLang="zh-CN" sz="2800" b="0" i="1" u="none" strike="noStrike" kern="1200" baseline="0" dirty="0" err="1">
                          <a:solidFill>
                            <a:schemeClr val="tx1"/>
                          </a:solidFill>
                          <a:latin typeface="+mn-lt"/>
                          <a:ea typeface="+mn-ea"/>
                          <a:cs typeface="+mn-cs"/>
                        </a:rPr>
                        <a:t>m</a:t>
                      </a:r>
                      <a:r>
                        <a:rPr lang="en-US" altLang="zh-CN" sz="2800" b="0" i="0" u="none" strike="noStrike" kern="1200" baseline="0" dirty="0" err="1">
                          <a:solidFill>
                            <a:schemeClr val="tx1"/>
                          </a:solidFill>
                          <a:latin typeface="+mn-lt"/>
                          <a:ea typeface="+mn-ea"/>
                          <a:cs typeface="+mn-cs"/>
                        </a:rPr>
                        <a:t>∶</a:t>
                      </a:r>
                      <a:r>
                        <a:rPr lang="en-US" altLang="zh-CN" sz="2800" b="0" i="1" u="none" strike="noStrike" kern="1200" baseline="0" dirty="0" err="1">
                          <a:solidFill>
                            <a:schemeClr val="tx1"/>
                          </a:solidFill>
                          <a:latin typeface="+mn-lt"/>
                          <a:ea typeface="+mn-ea"/>
                          <a:cs typeface="+mn-cs"/>
                        </a:rPr>
                        <a:t>n</a:t>
                      </a:r>
                      <a:r>
                        <a:rPr lang="en-US" altLang="zh-CN" sz="2800" b="0" i="0" u="none" strike="noStrike" kern="1200" baseline="0" dirty="0" err="1">
                          <a:solidFill>
                            <a:schemeClr val="tx1"/>
                          </a:solidFill>
                          <a:latin typeface="+mn-lt"/>
                          <a:ea typeface="+mn-ea"/>
                          <a:cs typeface="+mn-cs"/>
                        </a:rPr>
                        <a:t>∶</a:t>
                      </a:r>
                      <a:r>
                        <a:rPr lang="en-US" altLang="zh-CN" sz="2800" b="0" i="1" u="none" strike="noStrike" kern="1200" baseline="0" dirty="0" err="1">
                          <a:solidFill>
                            <a:schemeClr val="tx1"/>
                          </a:solidFill>
                          <a:latin typeface="+mn-lt"/>
                          <a:ea typeface="+mn-ea"/>
                          <a:cs typeface="+mn-cs"/>
                        </a:rPr>
                        <a:t>p</a:t>
                      </a:r>
                      <a:r>
                        <a:rPr lang="en-US" altLang="zh-CN" sz="2800" b="0" i="0" u="none" strike="noStrike" kern="1200" baseline="0" dirty="0" err="1">
                          <a:solidFill>
                            <a:schemeClr val="tx1"/>
                          </a:solidFill>
                          <a:latin typeface="+mn-lt"/>
                          <a:ea typeface="+mn-ea"/>
                          <a:cs typeface="+mn-cs"/>
                        </a:rPr>
                        <a:t>∶</a:t>
                      </a:r>
                      <a:r>
                        <a:rPr lang="en-US" altLang="zh-CN" sz="2800" b="0" i="1" u="none" strike="noStrike" kern="1200" baseline="0" dirty="0" err="1">
                          <a:solidFill>
                            <a:schemeClr val="tx1"/>
                          </a:solidFill>
                          <a:latin typeface="+mn-lt"/>
                          <a:ea typeface="+mn-ea"/>
                          <a:cs typeface="+mn-cs"/>
                        </a:rPr>
                        <a:t>q,v</a:t>
                      </a:r>
                      <a:r>
                        <a:rPr lang="zh-CN" altLang="en-US" sz="2800" b="0" i="0" u="none" strike="noStrike" kern="1200" baseline="-25000" dirty="0">
                          <a:solidFill>
                            <a:schemeClr val="tx1"/>
                          </a:solidFill>
                          <a:latin typeface="+mn-lt"/>
                          <a:ea typeface="+mn-ea"/>
                          <a:cs typeface="+mn-cs"/>
                        </a:rPr>
                        <a:t>正</a:t>
                      </a:r>
                      <a:r>
                        <a:rPr lang="zh-CN" altLang="en-US" sz="2800" b="0" i="0" u="none" strike="noStrike" kern="1200" baseline="0" dirty="0">
                          <a:solidFill>
                            <a:schemeClr val="tx1"/>
                          </a:solidFill>
                          <a:latin typeface="+mn-lt"/>
                          <a:ea typeface="+mn-ea"/>
                          <a:cs typeface="+mn-cs"/>
                        </a:rPr>
                        <a:t>不一定等于</a:t>
                      </a:r>
                      <a:r>
                        <a:rPr lang="en-US" altLang="zh-CN" sz="2800" b="0" i="1" u="none" strike="noStrike" kern="1200" baseline="0" dirty="0">
                          <a:solidFill>
                            <a:schemeClr val="tx1"/>
                          </a:solidFill>
                          <a:latin typeface="+mn-lt"/>
                          <a:ea typeface="+mn-ea"/>
                          <a:cs typeface="+mn-cs"/>
                        </a:rPr>
                        <a:t>v</a:t>
                      </a:r>
                      <a:r>
                        <a:rPr lang="zh-CN" altLang="en-US" sz="2800" b="0" i="0" u="none" strike="noStrike" kern="1200" baseline="-25000" dirty="0">
                          <a:solidFill>
                            <a:schemeClr val="tx1"/>
                          </a:solidFill>
                          <a:latin typeface="+mn-lt"/>
                          <a:ea typeface="+mn-ea"/>
                          <a:cs typeface="+mn-cs"/>
                        </a:rPr>
                        <a:t>逆</a:t>
                      </a:r>
                      <a:endParaRPr lang="zh-CN" altLang="en-US" sz="2800" kern="1200" baseline="-25000" dirty="0">
                        <a:solidFill>
                          <a:srgbClr val="000000"/>
                        </a:solidFill>
                        <a:effectLst/>
                        <a:latin typeface="+mn-lt"/>
                        <a:ea typeface="+mn-ea"/>
                        <a:cs typeface="Times New Roman" panose="02020603050405020304" pitchFamily="18" charset="0"/>
                      </a:endParaRPr>
                    </a:p>
                  </a:txBody>
                  <a:tcPr marL="0" marR="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150000"/>
                        </a:lnSpc>
                        <a:spcAft>
                          <a:spcPts val="0"/>
                        </a:spcAft>
                      </a:pPr>
                      <a:r>
                        <a:rPr lang="zh-CN" altLang="en-US" sz="2800" kern="1200" dirty="0">
                          <a:solidFill>
                            <a:srgbClr val="000000"/>
                          </a:solidFill>
                          <a:effectLst/>
                          <a:latin typeface="+mn-lt"/>
                          <a:ea typeface="+mn-ea"/>
                          <a:cs typeface="Times New Roman" panose="02020603050405020304" pitchFamily="18" charset="0"/>
                        </a:rPr>
                        <a:t>不一定平衡</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580993932"/>
                  </a:ext>
                </a:extLst>
              </a:tr>
              <a:tr h="659787">
                <a:tc vMerge="1">
                  <a:txBody>
                    <a:bodyPr/>
                    <a:lstStyle/>
                    <a:p>
                      <a:endParaRPr lang="zh-CN" altLang="en-US"/>
                    </a:p>
                  </a:txBody>
                  <a:tcPr>
                    <a:lnT w="12700" cap="flat" cmpd="sng" algn="ctr">
                      <a:solidFill>
                        <a:schemeClr val="tx1"/>
                      </a:solidFill>
                      <a:prstDash val="solid"/>
                      <a:round/>
                      <a:headEnd type="none" w="med" len="med"/>
                      <a:tailEnd type="none" w="med" len="med"/>
                    </a:lnT>
                  </a:tcPr>
                </a:tc>
                <a:tc>
                  <a:txBody>
                    <a:bodyPr/>
                    <a:lstStyle/>
                    <a:p>
                      <a:pPr>
                        <a:lnSpc>
                          <a:spcPct val="150000"/>
                        </a:lnSpc>
                      </a:pPr>
                      <a:r>
                        <a:rPr lang="zh-CN" altLang="en-US" sz="2800" b="0" i="0" u="none" strike="noStrike" kern="1200" baseline="0" dirty="0">
                          <a:solidFill>
                            <a:schemeClr val="tx1"/>
                          </a:solidFill>
                          <a:latin typeface="+mn-lt"/>
                          <a:ea typeface="+mn-ea"/>
                          <a:cs typeface="+mn-cs"/>
                        </a:rPr>
                        <a:t>在单位时间内生成了</a:t>
                      </a:r>
                      <a:r>
                        <a:rPr lang="en-US" altLang="zh-CN" sz="2800" b="0" i="1" u="none" strike="noStrike" kern="1200" baseline="0" dirty="0">
                          <a:solidFill>
                            <a:schemeClr val="tx1"/>
                          </a:solidFill>
                          <a:latin typeface="+mn-lt"/>
                          <a:ea typeface="+mn-ea"/>
                          <a:cs typeface="+mn-cs"/>
                        </a:rPr>
                        <a:t>n </a:t>
                      </a:r>
                      <a:r>
                        <a:rPr lang="en-US" altLang="zh-CN" sz="2800" b="0" i="0" u="none" strike="noStrike" kern="1200" baseline="0" dirty="0" err="1">
                          <a:solidFill>
                            <a:schemeClr val="tx1"/>
                          </a:solidFill>
                          <a:latin typeface="+mn-lt"/>
                          <a:ea typeface="+mn-ea"/>
                          <a:cs typeface="+mn-cs"/>
                        </a:rPr>
                        <a:t>molB</a:t>
                      </a:r>
                      <a:r>
                        <a:rPr lang="en-US" altLang="zh-CN" sz="2800" b="0" i="0" u="none" strike="noStrike" kern="1200" baseline="0" dirty="0">
                          <a:solidFill>
                            <a:schemeClr val="tx1"/>
                          </a:solidFill>
                          <a:latin typeface="+mn-lt"/>
                          <a:ea typeface="+mn-ea"/>
                          <a:cs typeface="+mn-cs"/>
                        </a:rPr>
                        <a:t>,</a:t>
                      </a:r>
                      <a:r>
                        <a:rPr lang="zh-CN" altLang="en-US" sz="2800" b="0" i="0" u="none" strike="noStrike" kern="1200" baseline="0" dirty="0">
                          <a:solidFill>
                            <a:schemeClr val="tx1"/>
                          </a:solidFill>
                          <a:latin typeface="+mn-lt"/>
                          <a:ea typeface="+mn-ea"/>
                          <a:cs typeface="+mn-cs"/>
                        </a:rPr>
                        <a:t>同时消耗</a:t>
                      </a:r>
                    </a:p>
                    <a:p>
                      <a:pPr>
                        <a:lnSpc>
                          <a:spcPct val="150000"/>
                        </a:lnSpc>
                      </a:pPr>
                      <a:r>
                        <a:rPr lang="zh-CN" altLang="en-US" sz="2800" b="0" i="0" u="none" strike="noStrike" kern="1200" baseline="0" dirty="0">
                          <a:solidFill>
                            <a:schemeClr val="tx1"/>
                          </a:solidFill>
                          <a:latin typeface="+mn-lt"/>
                          <a:ea typeface="+mn-ea"/>
                          <a:cs typeface="+mn-cs"/>
                        </a:rPr>
                        <a:t>了</a:t>
                      </a:r>
                      <a:r>
                        <a:rPr lang="en-US" altLang="zh-CN" sz="2800" b="0" i="1" u="none" strike="noStrike" kern="1200" baseline="0" dirty="0">
                          <a:solidFill>
                            <a:schemeClr val="tx1"/>
                          </a:solidFill>
                          <a:latin typeface="+mn-lt"/>
                          <a:ea typeface="+mn-ea"/>
                          <a:cs typeface="+mn-cs"/>
                        </a:rPr>
                        <a:t>q </a:t>
                      </a:r>
                      <a:r>
                        <a:rPr lang="en-US" altLang="zh-CN" sz="2800" b="0" i="0" u="none" strike="noStrike" kern="1200" baseline="0" dirty="0" err="1">
                          <a:solidFill>
                            <a:schemeClr val="tx1"/>
                          </a:solidFill>
                          <a:latin typeface="+mn-lt"/>
                          <a:ea typeface="+mn-ea"/>
                          <a:cs typeface="+mn-cs"/>
                        </a:rPr>
                        <a:t>molD</a:t>
                      </a:r>
                      <a:endParaRPr lang="zh-CN" altLang="en-US" sz="2800" kern="1200" dirty="0">
                        <a:solidFill>
                          <a:srgbClr val="000000"/>
                        </a:solidFill>
                        <a:effectLst/>
                        <a:latin typeface="+mn-lt"/>
                        <a:ea typeface="+mn-ea"/>
                        <a:cs typeface="Times New Roman" panose="02020603050405020304" pitchFamily="18" charset="0"/>
                      </a:endParaRPr>
                    </a:p>
                  </a:txBody>
                  <a:tcPr marL="0" marR="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150000"/>
                        </a:lnSpc>
                        <a:spcAft>
                          <a:spcPts val="0"/>
                        </a:spcAft>
                      </a:pPr>
                      <a:r>
                        <a:rPr lang="zh-CN" altLang="en-US" sz="2800" kern="1200" dirty="0">
                          <a:solidFill>
                            <a:srgbClr val="000000"/>
                          </a:solidFill>
                          <a:effectLst/>
                          <a:latin typeface="+mn-lt"/>
                          <a:ea typeface="+mn-ea"/>
                          <a:cs typeface="Times New Roman" panose="02020603050405020304" pitchFamily="18" charset="0"/>
                        </a:rPr>
                        <a:t>不一定平衡</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076896570"/>
                  </a:ext>
                </a:extLst>
              </a:tr>
            </a:tbl>
          </a:graphicData>
        </a:graphic>
      </p:graphicFrame>
      <p:pic>
        <p:nvPicPr>
          <p:cNvPr id="15361" name="图片 3177">
            <a:extLst>
              <a:ext uri="{FF2B5EF4-FFF2-40B4-BE49-F238E27FC236}">
                <a16:creationId xmlns="" xmlns:a16="http://schemas.microsoft.com/office/drawing/2014/main" id="{B6A277D1-B13C-468F-8361-5E80C1BF9E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8187" y="911588"/>
            <a:ext cx="631825" cy="379095"/>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a:extLst>
              <a:ext uri="{FF2B5EF4-FFF2-40B4-BE49-F238E27FC236}">
                <a16:creationId xmlns="" xmlns:a16="http://schemas.microsoft.com/office/drawing/2014/main" id="{464741E3-573B-4099-80A8-4533A9DD6750}"/>
              </a:ext>
            </a:extLst>
          </p:cNvPr>
          <p:cNvSpPr/>
          <p:nvPr/>
        </p:nvSpPr>
        <p:spPr>
          <a:xfrm>
            <a:off x="8214360" y="0"/>
            <a:ext cx="299859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专题十六　化学反应速率与化学平衡</a:t>
            </a:r>
          </a:p>
        </p:txBody>
      </p:sp>
      <p:sp>
        <p:nvSpPr>
          <p:cNvPr id="7" name="矩形 6">
            <a:extLst>
              <a:ext uri="{FF2B5EF4-FFF2-40B4-BE49-F238E27FC236}">
                <a16:creationId xmlns="" xmlns:a16="http://schemas.microsoft.com/office/drawing/2014/main" id="{135F5012-8633-4DD8-ACD4-F9AF1E651E7A}"/>
              </a:ext>
            </a:extLst>
          </p:cNvPr>
          <p:cNvSpPr/>
          <p:nvPr/>
        </p:nvSpPr>
        <p:spPr>
          <a:xfrm>
            <a:off x="10508547" y="238969"/>
            <a:ext cx="1408806" cy="523220"/>
          </a:xfrm>
          <a:prstGeom prst="rect">
            <a:avLst/>
          </a:prstGeom>
        </p:spPr>
        <p:txBody>
          <a:bodyPr wrap="square">
            <a:spAutoFit/>
          </a:bodyPr>
          <a:lstStyle/>
          <a:p>
            <a:r>
              <a:rPr lang="zh-CN" altLang="en-US" sz="2800" dirty="0" smtClean="0"/>
              <a:t>（续表</a:t>
            </a:r>
            <a:r>
              <a:rPr lang="zh-CN" altLang="en-US" sz="2800" dirty="0"/>
              <a:t>）</a:t>
            </a:r>
          </a:p>
        </p:txBody>
      </p:sp>
    </p:spTree>
    <p:extLst>
      <p:ext uri="{BB962C8B-B14F-4D97-AF65-F5344CB8AC3E}">
        <p14:creationId xmlns:p14="http://schemas.microsoft.com/office/powerpoint/2010/main" val="15056416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1273629"/>
            <a:ext cx="3951514" cy="4354285"/>
          </a:xfrm>
          <a:prstGeom prst="rect">
            <a:avLst/>
          </a:prstGeom>
          <a:solidFill>
            <a:srgbClr val="DA251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chemeClr val="bg1"/>
                </a:solidFill>
                <a:latin typeface="微软雅黑" panose="020B0503020204020204" pitchFamily="34" charset="-122"/>
                <a:ea typeface="微软雅黑" panose="020B0503020204020204" pitchFamily="34" charset="-122"/>
              </a:rPr>
              <a:t>考情精解读</a:t>
            </a:r>
          </a:p>
        </p:txBody>
      </p:sp>
      <p:sp>
        <p:nvSpPr>
          <p:cNvPr id="3" name="矩形 2">
            <a:hlinkClick r:id="rId2" action="ppaction://hlinksldjump"/>
          </p:cNvPr>
          <p:cNvSpPr/>
          <p:nvPr/>
        </p:nvSpPr>
        <p:spPr>
          <a:xfrm>
            <a:off x="4659086" y="1273628"/>
            <a:ext cx="6487885" cy="4354285"/>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pPr>
              <a:lnSpc>
                <a:spcPct val="150000"/>
              </a:lnSpc>
            </a:pP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考纲要求</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命题规律</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命题分析预测</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知识体系构建</a:t>
            </a:r>
          </a:p>
        </p:txBody>
      </p:sp>
    </p:spTree>
    <p:extLst>
      <p:ext uri="{BB962C8B-B14F-4D97-AF65-F5344CB8AC3E}">
        <p14:creationId xmlns:p14="http://schemas.microsoft.com/office/powerpoint/2010/main" val="46296130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a:extLst>
              <a:ext uri="{FF2B5EF4-FFF2-40B4-BE49-F238E27FC236}">
                <a16:creationId xmlns="" xmlns:a16="http://schemas.microsoft.com/office/drawing/2014/main" id="{88D92049-D86B-43BF-9231-693D3DF10906}"/>
              </a:ext>
            </a:extLst>
          </p:cNvPr>
          <p:cNvGraphicFramePr>
            <a:graphicFrameLocks noGrp="1"/>
          </p:cNvGraphicFramePr>
          <p:nvPr>
            <p:extLst>
              <p:ext uri="{D42A27DB-BD31-4B8C-83A1-F6EECF244321}">
                <p14:modId xmlns:p14="http://schemas.microsoft.com/office/powerpoint/2010/main" val="2043652"/>
              </p:ext>
            </p:extLst>
          </p:nvPr>
        </p:nvGraphicFramePr>
        <p:xfrm>
          <a:off x="342900" y="1650872"/>
          <a:ext cx="11605259" cy="3154034"/>
        </p:xfrm>
        <a:graphic>
          <a:graphicData uri="http://schemas.openxmlformats.org/drawingml/2006/table">
            <a:tbl>
              <a:tblPr firstRow="1" firstCol="1" bandRow="1"/>
              <a:tblGrid>
                <a:gridCol w="2235200">
                  <a:extLst>
                    <a:ext uri="{9D8B030D-6E8A-4147-A177-3AD203B41FA5}">
                      <a16:colId xmlns="" xmlns:a16="http://schemas.microsoft.com/office/drawing/2014/main" val="1863217545"/>
                    </a:ext>
                  </a:extLst>
                </a:gridCol>
                <a:gridCol w="6645910">
                  <a:extLst>
                    <a:ext uri="{9D8B030D-6E8A-4147-A177-3AD203B41FA5}">
                      <a16:colId xmlns="" xmlns:a16="http://schemas.microsoft.com/office/drawing/2014/main" val="2073648930"/>
                    </a:ext>
                  </a:extLst>
                </a:gridCol>
                <a:gridCol w="2724149">
                  <a:extLst>
                    <a:ext uri="{9D8B030D-6E8A-4147-A177-3AD203B41FA5}">
                      <a16:colId xmlns="" xmlns:a16="http://schemas.microsoft.com/office/drawing/2014/main" val="2595882237"/>
                    </a:ext>
                  </a:extLst>
                </a:gridCol>
              </a:tblGrid>
              <a:tr h="659787">
                <a:tc>
                  <a:txBody>
                    <a:bodyPr/>
                    <a:lstStyle/>
                    <a:p>
                      <a:pPr algn="ctr">
                        <a:lnSpc>
                          <a:spcPct val="150000"/>
                        </a:lnSpc>
                        <a:spcAft>
                          <a:spcPts val="0"/>
                        </a:spcAft>
                      </a:pPr>
                      <a:r>
                        <a:rPr lang="zh-CN" sz="2800" dirty="0">
                          <a:solidFill>
                            <a:srgbClr val="000000"/>
                          </a:solidFill>
                          <a:effectLst/>
                          <a:latin typeface="+mn-lt"/>
                          <a:ea typeface="+mn-ea"/>
                          <a:cs typeface="Times New Roman" panose="02020603050405020304" pitchFamily="18" charset="0"/>
                        </a:rPr>
                        <a:t>举例</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2800" i="1" dirty="0">
                          <a:solidFill>
                            <a:srgbClr val="000000"/>
                          </a:solidFill>
                          <a:effectLst/>
                          <a:latin typeface="+mn-lt"/>
                          <a:ea typeface="+mn-ea"/>
                          <a:cs typeface="Times New Roman" panose="02020603050405020304" pitchFamily="18" charset="0"/>
                        </a:rPr>
                        <a:t>m</a:t>
                      </a:r>
                      <a:r>
                        <a:rPr lang="en-US" sz="2800" dirty="0">
                          <a:solidFill>
                            <a:srgbClr val="000000"/>
                          </a:solidFill>
                          <a:effectLst/>
                          <a:latin typeface="+mn-lt"/>
                          <a:ea typeface="+mn-ea"/>
                          <a:cs typeface="Times New Roman" panose="02020603050405020304" pitchFamily="18" charset="0"/>
                        </a:rPr>
                        <a:t>A(g)+</a:t>
                      </a:r>
                      <a:r>
                        <a:rPr lang="en-US" sz="2800" i="1" dirty="0" err="1">
                          <a:solidFill>
                            <a:srgbClr val="000000"/>
                          </a:solidFill>
                          <a:effectLst/>
                          <a:latin typeface="+mn-lt"/>
                          <a:ea typeface="+mn-ea"/>
                          <a:cs typeface="Times New Roman" panose="02020603050405020304" pitchFamily="18" charset="0"/>
                        </a:rPr>
                        <a:t>n</a:t>
                      </a:r>
                      <a:r>
                        <a:rPr lang="en-US" sz="2800" dirty="0" err="1">
                          <a:solidFill>
                            <a:srgbClr val="000000"/>
                          </a:solidFill>
                          <a:effectLst/>
                          <a:latin typeface="+mn-lt"/>
                          <a:ea typeface="+mn-ea"/>
                          <a:cs typeface="Times New Roman" panose="02020603050405020304" pitchFamily="18" charset="0"/>
                        </a:rPr>
                        <a:t>B</a:t>
                      </a:r>
                      <a:r>
                        <a:rPr lang="en-US" sz="2800" dirty="0">
                          <a:solidFill>
                            <a:srgbClr val="000000"/>
                          </a:solidFill>
                          <a:effectLst/>
                          <a:latin typeface="+mn-lt"/>
                          <a:ea typeface="+mn-ea"/>
                          <a:cs typeface="Times New Roman" panose="02020603050405020304" pitchFamily="18" charset="0"/>
                        </a:rPr>
                        <a:t>(g)         </a:t>
                      </a:r>
                      <a:r>
                        <a:rPr lang="en-US" sz="2800" i="1" dirty="0" err="1">
                          <a:solidFill>
                            <a:srgbClr val="000000"/>
                          </a:solidFill>
                          <a:effectLst/>
                          <a:latin typeface="+mn-lt"/>
                          <a:ea typeface="+mn-ea"/>
                          <a:cs typeface="Times New Roman" panose="02020603050405020304" pitchFamily="18" charset="0"/>
                        </a:rPr>
                        <a:t>p</a:t>
                      </a:r>
                      <a:r>
                        <a:rPr lang="en-US" sz="2800" dirty="0" err="1">
                          <a:solidFill>
                            <a:srgbClr val="000000"/>
                          </a:solidFill>
                          <a:effectLst/>
                          <a:latin typeface="+mn-lt"/>
                          <a:ea typeface="+mn-ea"/>
                          <a:cs typeface="Times New Roman" panose="02020603050405020304" pitchFamily="18" charset="0"/>
                        </a:rPr>
                        <a:t>C</a:t>
                      </a:r>
                      <a:r>
                        <a:rPr lang="en-US" sz="2800" dirty="0">
                          <a:solidFill>
                            <a:srgbClr val="000000"/>
                          </a:solidFill>
                          <a:effectLst/>
                          <a:latin typeface="+mn-lt"/>
                          <a:ea typeface="+mn-ea"/>
                          <a:cs typeface="Times New Roman" panose="02020603050405020304" pitchFamily="18" charset="0"/>
                        </a:rPr>
                        <a:t>(g)+</a:t>
                      </a:r>
                      <a:r>
                        <a:rPr lang="en-US" sz="2800" i="1" dirty="0" err="1">
                          <a:solidFill>
                            <a:srgbClr val="000000"/>
                          </a:solidFill>
                          <a:effectLst/>
                          <a:latin typeface="+mn-lt"/>
                          <a:ea typeface="+mn-ea"/>
                          <a:cs typeface="Times New Roman" panose="02020603050405020304" pitchFamily="18" charset="0"/>
                        </a:rPr>
                        <a:t>q</a:t>
                      </a:r>
                      <a:r>
                        <a:rPr lang="en-US" sz="2800" dirty="0" err="1">
                          <a:solidFill>
                            <a:srgbClr val="000000"/>
                          </a:solidFill>
                          <a:effectLst/>
                          <a:latin typeface="+mn-lt"/>
                          <a:ea typeface="+mn-ea"/>
                          <a:cs typeface="Times New Roman" panose="02020603050405020304" pitchFamily="18" charset="0"/>
                        </a:rPr>
                        <a:t>D</a:t>
                      </a:r>
                      <a:r>
                        <a:rPr lang="en-US" sz="2800" dirty="0">
                          <a:solidFill>
                            <a:srgbClr val="000000"/>
                          </a:solidFill>
                          <a:effectLst/>
                          <a:latin typeface="+mn-lt"/>
                          <a:ea typeface="+mn-ea"/>
                          <a:cs typeface="Times New Roman" panose="02020603050405020304" pitchFamily="18" charset="0"/>
                        </a:rPr>
                        <a:t>(g)</a:t>
                      </a:r>
                      <a:endParaRPr lang="zh-CN" sz="2800" dirty="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zh-CN" sz="2800">
                          <a:solidFill>
                            <a:srgbClr val="000000"/>
                          </a:solidFill>
                          <a:effectLst/>
                          <a:latin typeface="+mn-lt"/>
                          <a:ea typeface="+mn-ea"/>
                          <a:cs typeface="Times New Roman" panose="02020603050405020304" pitchFamily="18" charset="0"/>
                        </a:rPr>
                        <a:t>状态</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592383319"/>
                  </a:ext>
                </a:extLst>
              </a:tr>
              <a:tr h="1496548">
                <a:tc rowSpan="2">
                  <a:txBody>
                    <a:bodyPr/>
                    <a:lstStyle/>
                    <a:p>
                      <a:pPr marL="0" algn="ctr" defTabSz="914400" rtl="0" eaLnBrk="1" latinLnBrk="0" hangingPunct="1">
                        <a:lnSpc>
                          <a:spcPct val="150000"/>
                        </a:lnSpc>
                        <a:spcAft>
                          <a:spcPts val="0"/>
                        </a:spcAft>
                      </a:pPr>
                      <a:r>
                        <a:rPr lang="zh-CN" altLang="en-US" sz="2800" kern="1200" dirty="0">
                          <a:solidFill>
                            <a:srgbClr val="000000"/>
                          </a:solidFill>
                          <a:effectLst/>
                          <a:latin typeface="+mn-lt"/>
                          <a:ea typeface="+mn-ea"/>
                          <a:cs typeface="Times New Roman" panose="02020603050405020304" pitchFamily="18" charset="0"/>
                        </a:rPr>
                        <a:t>压强</a:t>
                      </a: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altLang="zh-CN" sz="2800" b="0" i="1" u="none" strike="noStrike" kern="1200" baseline="0" dirty="0" err="1">
                          <a:solidFill>
                            <a:schemeClr val="tx1"/>
                          </a:solidFill>
                          <a:latin typeface="+mn-lt"/>
                          <a:ea typeface="+mn-ea"/>
                          <a:cs typeface="+mn-cs"/>
                        </a:rPr>
                        <a:t>m+n</a:t>
                      </a:r>
                      <a:r>
                        <a:rPr lang="zh-CN" altLang="en-US" sz="2800" b="0" i="1" u="none" strike="noStrike" kern="1200" baseline="0" dirty="0">
                          <a:solidFill>
                            <a:schemeClr val="tx1"/>
                          </a:solidFill>
                          <a:latin typeface="+mn-lt"/>
                          <a:ea typeface="+mn-ea"/>
                          <a:cs typeface="+mn-cs"/>
                        </a:rPr>
                        <a:t>≠</a:t>
                      </a:r>
                      <a:r>
                        <a:rPr lang="en-US" altLang="zh-CN" sz="2800" b="0" i="1" u="none" strike="noStrike" kern="1200" baseline="0" dirty="0" err="1">
                          <a:solidFill>
                            <a:schemeClr val="tx1"/>
                          </a:solidFill>
                          <a:latin typeface="+mn-lt"/>
                          <a:ea typeface="+mn-ea"/>
                          <a:cs typeface="+mn-cs"/>
                        </a:rPr>
                        <a:t>p+q</a:t>
                      </a:r>
                      <a:r>
                        <a:rPr lang="en-US" altLang="zh-CN" sz="2800" b="0" i="1" u="none" strike="noStrike" kern="1200" baseline="0" dirty="0">
                          <a:solidFill>
                            <a:schemeClr val="tx1"/>
                          </a:solidFill>
                          <a:latin typeface="+mn-lt"/>
                          <a:ea typeface="+mn-ea"/>
                          <a:cs typeface="+mn-cs"/>
                        </a:rPr>
                        <a:t> </a:t>
                      </a:r>
                      <a:r>
                        <a:rPr lang="zh-CN" altLang="en-US" sz="2800" b="0" i="0" u="none" strike="noStrike" kern="1200" baseline="0" dirty="0">
                          <a:solidFill>
                            <a:schemeClr val="tx1"/>
                          </a:solidFill>
                          <a:latin typeface="+mn-lt"/>
                          <a:ea typeface="+mn-ea"/>
                          <a:cs typeface="+mn-cs"/>
                        </a:rPr>
                        <a:t>时</a:t>
                      </a:r>
                      <a:r>
                        <a:rPr lang="en-US" altLang="zh-CN" sz="2800" b="0" i="0" u="none" strike="noStrike" kern="1200" baseline="0" dirty="0">
                          <a:solidFill>
                            <a:schemeClr val="tx1"/>
                          </a:solidFill>
                          <a:latin typeface="+mn-lt"/>
                          <a:ea typeface="+mn-ea"/>
                          <a:cs typeface="+mn-cs"/>
                        </a:rPr>
                        <a:t>,</a:t>
                      </a:r>
                      <a:r>
                        <a:rPr lang="zh-CN" altLang="en-US" sz="2800" b="0" i="0" u="none" strike="noStrike" kern="1200" baseline="0" dirty="0">
                          <a:solidFill>
                            <a:schemeClr val="tx1"/>
                          </a:solidFill>
                          <a:latin typeface="+mn-lt"/>
                          <a:ea typeface="+mn-ea"/>
                          <a:cs typeface="+mn-cs"/>
                        </a:rPr>
                        <a:t>总压强一定</a:t>
                      </a:r>
                      <a:r>
                        <a:rPr lang="en-US" altLang="zh-CN" sz="2800" b="0" i="0" u="none" strike="noStrike" kern="1200" baseline="0" dirty="0">
                          <a:solidFill>
                            <a:schemeClr val="tx1"/>
                          </a:solidFill>
                          <a:latin typeface="+mn-lt"/>
                          <a:ea typeface="+mn-ea"/>
                          <a:cs typeface="+mn-cs"/>
                        </a:rPr>
                        <a:t>(</a:t>
                      </a:r>
                      <a:r>
                        <a:rPr lang="zh-CN" altLang="en-US" sz="2800" b="0" i="0" u="none" strike="noStrike" kern="1200" baseline="0" dirty="0">
                          <a:solidFill>
                            <a:schemeClr val="tx1"/>
                          </a:solidFill>
                          <a:latin typeface="+mn-lt"/>
                          <a:ea typeface="+mn-ea"/>
                          <a:cs typeface="+mn-cs"/>
                        </a:rPr>
                        <a:t>其他条件一定</a:t>
                      </a:r>
                      <a:r>
                        <a:rPr lang="en-US" altLang="zh-CN" sz="2800" b="0" i="0" u="none" strike="noStrike" kern="1200" baseline="0" dirty="0">
                          <a:solidFill>
                            <a:schemeClr val="tx1"/>
                          </a:solidFill>
                          <a:latin typeface="+mn-lt"/>
                          <a:ea typeface="+mn-ea"/>
                          <a:cs typeface="+mn-cs"/>
                        </a:rPr>
                        <a:t>)</a:t>
                      </a:r>
                      <a:endParaRPr lang="zh-CN" altLang="en-US" sz="2800" kern="1200" baseline="-25000" dirty="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zh-CN" sz="2800" dirty="0">
                          <a:solidFill>
                            <a:srgbClr val="000000"/>
                          </a:solidFill>
                          <a:effectLst/>
                          <a:latin typeface="+mn-lt"/>
                          <a:ea typeface="+mn-ea"/>
                          <a:cs typeface="Times New Roman" panose="02020603050405020304" pitchFamily="18" charset="0"/>
                        </a:rPr>
                        <a:t>平衡</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136933839"/>
                  </a:ext>
                </a:extLst>
              </a:tr>
              <a:tr h="997699">
                <a:tc vMerge="1">
                  <a:txBody>
                    <a:bodyPr/>
                    <a:lstStyle/>
                    <a:p>
                      <a:endParaRPr lang="zh-CN" altLang="en-US"/>
                    </a:p>
                  </a:txBody>
                  <a:tcPr>
                    <a:lnT w="12700" cap="flat" cmpd="sng" algn="ctr">
                      <a:solidFill>
                        <a:schemeClr val="tx1"/>
                      </a:solidFill>
                      <a:prstDash val="solid"/>
                      <a:round/>
                      <a:headEnd type="none" w="med" len="med"/>
                      <a:tailEnd type="none" w="med" len="med"/>
                    </a:lnT>
                  </a:tcPr>
                </a:tc>
                <a:tc>
                  <a:txBody>
                    <a:bodyPr/>
                    <a:lstStyle/>
                    <a:p>
                      <a:pPr algn="ctr">
                        <a:lnSpc>
                          <a:spcPct val="150000"/>
                        </a:lnSpc>
                      </a:pPr>
                      <a:r>
                        <a:rPr lang="en-US" altLang="zh-CN" sz="2800" b="0" i="1" u="none" strike="noStrike" kern="1200" baseline="0" dirty="0" err="1">
                          <a:solidFill>
                            <a:schemeClr val="tx1"/>
                          </a:solidFill>
                          <a:latin typeface="+mn-lt"/>
                          <a:ea typeface="+mn-ea"/>
                          <a:cs typeface="+mn-cs"/>
                        </a:rPr>
                        <a:t>m+n</a:t>
                      </a:r>
                      <a:r>
                        <a:rPr lang="en-US" altLang="zh-CN" sz="2800" b="0" i="1" u="none" strike="noStrike" kern="1200" baseline="0" dirty="0">
                          <a:solidFill>
                            <a:schemeClr val="tx1"/>
                          </a:solidFill>
                          <a:latin typeface="+mn-lt"/>
                          <a:ea typeface="+mn-ea"/>
                          <a:cs typeface="+mn-cs"/>
                        </a:rPr>
                        <a:t>=</a:t>
                      </a:r>
                      <a:r>
                        <a:rPr lang="en-US" altLang="zh-CN" sz="2800" b="0" i="1" u="none" strike="noStrike" kern="1200" baseline="0" dirty="0" err="1">
                          <a:solidFill>
                            <a:schemeClr val="tx1"/>
                          </a:solidFill>
                          <a:latin typeface="+mn-lt"/>
                          <a:ea typeface="+mn-ea"/>
                          <a:cs typeface="+mn-cs"/>
                        </a:rPr>
                        <a:t>p+q</a:t>
                      </a:r>
                      <a:r>
                        <a:rPr lang="en-US" altLang="zh-CN" sz="2800" b="0" i="1" u="none" strike="noStrike" kern="1200" baseline="0" dirty="0">
                          <a:solidFill>
                            <a:schemeClr val="tx1"/>
                          </a:solidFill>
                          <a:latin typeface="+mn-lt"/>
                          <a:ea typeface="+mn-ea"/>
                          <a:cs typeface="+mn-cs"/>
                        </a:rPr>
                        <a:t> </a:t>
                      </a:r>
                      <a:r>
                        <a:rPr lang="zh-CN" altLang="en-US" sz="2800" b="0" i="0" u="none" strike="noStrike" kern="1200" baseline="0" dirty="0">
                          <a:solidFill>
                            <a:schemeClr val="tx1"/>
                          </a:solidFill>
                          <a:latin typeface="+mn-lt"/>
                          <a:ea typeface="+mn-ea"/>
                          <a:cs typeface="+mn-cs"/>
                        </a:rPr>
                        <a:t>时</a:t>
                      </a:r>
                      <a:r>
                        <a:rPr lang="en-US" altLang="zh-CN" sz="2800" b="0" i="0" u="none" strike="noStrike" kern="1200" baseline="0" dirty="0">
                          <a:solidFill>
                            <a:schemeClr val="tx1"/>
                          </a:solidFill>
                          <a:latin typeface="+mn-lt"/>
                          <a:ea typeface="+mn-ea"/>
                          <a:cs typeface="+mn-cs"/>
                        </a:rPr>
                        <a:t>,</a:t>
                      </a:r>
                      <a:r>
                        <a:rPr lang="zh-CN" altLang="en-US" sz="2800" b="0" i="0" u="none" strike="noStrike" kern="1200" baseline="0" dirty="0">
                          <a:solidFill>
                            <a:schemeClr val="tx1"/>
                          </a:solidFill>
                          <a:latin typeface="+mn-lt"/>
                          <a:ea typeface="+mn-ea"/>
                          <a:cs typeface="+mn-cs"/>
                        </a:rPr>
                        <a:t>总压强一定</a:t>
                      </a:r>
                      <a:r>
                        <a:rPr lang="en-US" altLang="zh-CN" sz="2800" b="0" i="0" u="none" strike="noStrike" kern="1200" baseline="0" dirty="0">
                          <a:solidFill>
                            <a:schemeClr val="tx1"/>
                          </a:solidFill>
                          <a:latin typeface="+mn-lt"/>
                          <a:ea typeface="+mn-ea"/>
                          <a:cs typeface="+mn-cs"/>
                        </a:rPr>
                        <a:t>(</a:t>
                      </a:r>
                      <a:r>
                        <a:rPr lang="zh-CN" altLang="en-US" sz="2800" b="0" i="0" u="none" strike="noStrike" kern="1200" baseline="0" dirty="0">
                          <a:solidFill>
                            <a:schemeClr val="tx1"/>
                          </a:solidFill>
                          <a:latin typeface="+mn-lt"/>
                          <a:ea typeface="+mn-ea"/>
                          <a:cs typeface="+mn-cs"/>
                        </a:rPr>
                        <a:t>其他条件一定</a:t>
                      </a:r>
                      <a:r>
                        <a:rPr lang="en-US" altLang="zh-CN" sz="2800" b="0" i="0" u="none" strike="noStrike" kern="1200" baseline="0" dirty="0">
                          <a:solidFill>
                            <a:schemeClr val="tx1"/>
                          </a:solidFill>
                          <a:latin typeface="+mn-lt"/>
                          <a:ea typeface="+mn-ea"/>
                          <a:cs typeface="+mn-cs"/>
                        </a:rPr>
                        <a:t>)</a:t>
                      </a:r>
                      <a:endParaRPr lang="zh-CN" altLang="en-US" sz="2800" kern="1200" dirty="0">
                        <a:solidFill>
                          <a:srgbClr val="000000"/>
                        </a:solidFill>
                        <a:effectLst/>
                        <a:latin typeface="+mn-lt"/>
                        <a:ea typeface="+mn-ea"/>
                        <a:cs typeface="Times New Roman" panose="02020603050405020304" pitchFamily="18" charset="0"/>
                      </a:endParaRPr>
                    </a:p>
                  </a:txBody>
                  <a:tcPr marL="0" marR="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150000"/>
                        </a:lnSpc>
                        <a:spcAft>
                          <a:spcPts val="0"/>
                        </a:spcAft>
                      </a:pPr>
                      <a:r>
                        <a:rPr lang="zh-CN" altLang="en-US" sz="2800" kern="1200" dirty="0">
                          <a:solidFill>
                            <a:srgbClr val="000000"/>
                          </a:solidFill>
                          <a:effectLst/>
                          <a:latin typeface="+mn-lt"/>
                          <a:ea typeface="+mn-ea"/>
                          <a:cs typeface="Times New Roman" panose="02020603050405020304" pitchFamily="18" charset="0"/>
                        </a:rPr>
                        <a:t>不一定平衡</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212589564"/>
                  </a:ext>
                </a:extLst>
              </a:tr>
            </a:tbl>
          </a:graphicData>
        </a:graphic>
      </p:graphicFrame>
      <p:pic>
        <p:nvPicPr>
          <p:cNvPr id="15361" name="图片 3177">
            <a:extLst>
              <a:ext uri="{FF2B5EF4-FFF2-40B4-BE49-F238E27FC236}">
                <a16:creationId xmlns="" xmlns:a16="http://schemas.microsoft.com/office/drawing/2014/main" id="{B6A277D1-B13C-468F-8361-5E80C1BF9E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1187" y="1825988"/>
            <a:ext cx="631825" cy="379095"/>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a:extLst>
              <a:ext uri="{FF2B5EF4-FFF2-40B4-BE49-F238E27FC236}">
                <a16:creationId xmlns="" xmlns:a16="http://schemas.microsoft.com/office/drawing/2014/main" id="{464741E3-573B-4099-80A8-4533A9DD6750}"/>
              </a:ext>
            </a:extLst>
          </p:cNvPr>
          <p:cNvSpPr/>
          <p:nvPr/>
        </p:nvSpPr>
        <p:spPr>
          <a:xfrm>
            <a:off x="8214360" y="0"/>
            <a:ext cx="299859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专题十六　化学反应速率与化学平衡</a:t>
            </a:r>
          </a:p>
        </p:txBody>
      </p:sp>
      <p:sp>
        <p:nvSpPr>
          <p:cNvPr id="8" name="矩形 7">
            <a:extLst>
              <a:ext uri="{FF2B5EF4-FFF2-40B4-BE49-F238E27FC236}">
                <a16:creationId xmlns="" xmlns:a16="http://schemas.microsoft.com/office/drawing/2014/main" id="{8C4E32B1-D476-4720-84CB-CFAD311DB3D0}"/>
              </a:ext>
            </a:extLst>
          </p:cNvPr>
          <p:cNvSpPr/>
          <p:nvPr/>
        </p:nvSpPr>
        <p:spPr>
          <a:xfrm>
            <a:off x="10518675" y="607269"/>
            <a:ext cx="1388550" cy="523220"/>
          </a:xfrm>
          <a:prstGeom prst="rect">
            <a:avLst/>
          </a:prstGeom>
        </p:spPr>
        <p:txBody>
          <a:bodyPr wrap="square">
            <a:spAutoFit/>
          </a:bodyPr>
          <a:lstStyle/>
          <a:p>
            <a:r>
              <a:rPr lang="zh-CN" altLang="en-US" sz="2800" dirty="0"/>
              <a:t>（</a:t>
            </a:r>
            <a:r>
              <a:rPr lang="zh-CN" altLang="en-US" sz="2800" dirty="0" smtClean="0"/>
              <a:t>续表</a:t>
            </a:r>
            <a:r>
              <a:rPr lang="zh-CN" altLang="en-US" sz="2800" dirty="0"/>
              <a:t>）</a:t>
            </a:r>
          </a:p>
        </p:txBody>
      </p:sp>
    </p:spTree>
    <p:extLst>
      <p:ext uri="{BB962C8B-B14F-4D97-AF65-F5344CB8AC3E}">
        <p14:creationId xmlns:p14="http://schemas.microsoft.com/office/powerpoint/2010/main" val="83114893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3" name="表格 2">
                <a:extLst>
                  <a:ext uri="{FF2B5EF4-FFF2-40B4-BE49-F238E27FC236}">
                    <a16:creationId xmlns="" xmlns:a16="http://schemas.microsoft.com/office/drawing/2014/main" id="{88D92049-D86B-43BF-9231-693D3DF10906}"/>
                  </a:ext>
                </a:extLst>
              </p:cNvPr>
              <p:cNvGraphicFramePr>
                <a:graphicFrameLocks noGrp="1"/>
              </p:cNvGraphicFramePr>
              <p:nvPr>
                <p:extLst>
                  <p:ext uri="{D42A27DB-BD31-4B8C-83A1-F6EECF244321}">
                    <p14:modId xmlns:p14="http://schemas.microsoft.com/office/powerpoint/2010/main" val="4011377544"/>
                  </p:ext>
                </p:extLst>
              </p:nvPr>
            </p:nvGraphicFramePr>
            <p:xfrm>
              <a:off x="281940" y="1042194"/>
              <a:ext cx="11605259" cy="5263008"/>
            </p:xfrm>
            <a:graphic>
              <a:graphicData uri="http://schemas.openxmlformats.org/drawingml/2006/table">
                <a:tbl>
                  <a:tblPr firstRow="1" firstCol="1" bandRow="1"/>
                  <a:tblGrid>
                    <a:gridCol w="3166110">
                      <a:extLst>
                        <a:ext uri="{9D8B030D-6E8A-4147-A177-3AD203B41FA5}">
                          <a16:colId xmlns="" xmlns:a16="http://schemas.microsoft.com/office/drawing/2014/main" val="1863217545"/>
                        </a:ext>
                      </a:extLst>
                    </a:gridCol>
                    <a:gridCol w="5715000">
                      <a:extLst>
                        <a:ext uri="{9D8B030D-6E8A-4147-A177-3AD203B41FA5}">
                          <a16:colId xmlns="" xmlns:a16="http://schemas.microsoft.com/office/drawing/2014/main" val="2073648930"/>
                        </a:ext>
                      </a:extLst>
                    </a:gridCol>
                    <a:gridCol w="2724149">
                      <a:extLst>
                        <a:ext uri="{9D8B030D-6E8A-4147-A177-3AD203B41FA5}">
                          <a16:colId xmlns="" xmlns:a16="http://schemas.microsoft.com/office/drawing/2014/main" val="2595882237"/>
                        </a:ext>
                      </a:extLst>
                    </a:gridCol>
                  </a:tblGrid>
                  <a:tr h="0">
                    <a:tc>
                      <a:txBody>
                        <a:bodyPr/>
                        <a:lstStyle/>
                        <a:p>
                          <a:pPr algn="ctr">
                            <a:lnSpc>
                              <a:spcPct val="150000"/>
                            </a:lnSpc>
                            <a:spcAft>
                              <a:spcPts val="0"/>
                            </a:spcAft>
                          </a:pPr>
                          <a:r>
                            <a:rPr lang="zh-CN" sz="2800" dirty="0">
                              <a:solidFill>
                                <a:srgbClr val="000000"/>
                              </a:solidFill>
                              <a:effectLst/>
                              <a:latin typeface="+mn-lt"/>
                              <a:ea typeface="+mn-ea"/>
                              <a:cs typeface="Times New Roman" panose="02020603050405020304" pitchFamily="18" charset="0"/>
                            </a:rPr>
                            <a:t>举例</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i="1" dirty="0">
                              <a:solidFill>
                                <a:srgbClr val="000000"/>
                              </a:solidFill>
                              <a:effectLst/>
                              <a:latin typeface="+mn-lt"/>
                              <a:ea typeface="+mn-ea"/>
                              <a:cs typeface="Times New Roman" panose="02020603050405020304" pitchFamily="18" charset="0"/>
                            </a:rPr>
                            <a:t>m</a:t>
                          </a:r>
                          <a:r>
                            <a:rPr lang="en-US" sz="2800" dirty="0">
                              <a:solidFill>
                                <a:srgbClr val="000000"/>
                              </a:solidFill>
                              <a:effectLst/>
                              <a:latin typeface="+mn-lt"/>
                              <a:ea typeface="+mn-ea"/>
                              <a:cs typeface="Times New Roman" panose="02020603050405020304" pitchFamily="18" charset="0"/>
                            </a:rPr>
                            <a:t>A(g)+</a:t>
                          </a:r>
                          <a:r>
                            <a:rPr lang="en-US" sz="2800" i="1" dirty="0" err="1">
                              <a:solidFill>
                                <a:srgbClr val="000000"/>
                              </a:solidFill>
                              <a:effectLst/>
                              <a:latin typeface="+mn-lt"/>
                              <a:ea typeface="+mn-ea"/>
                              <a:cs typeface="Times New Roman" panose="02020603050405020304" pitchFamily="18" charset="0"/>
                            </a:rPr>
                            <a:t>n</a:t>
                          </a:r>
                          <a:r>
                            <a:rPr lang="en-US" sz="2800" dirty="0" err="1">
                              <a:solidFill>
                                <a:srgbClr val="000000"/>
                              </a:solidFill>
                              <a:effectLst/>
                              <a:latin typeface="+mn-lt"/>
                              <a:ea typeface="+mn-ea"/>
                              <a:cs typeface="Times New Roman" panose="02020603050405020304" pitchFamily="18" charset="0"/>
                            </a:rPr>
                            <a:t>B</a:t>
                          </a:r>
                          <a:r>
                            <a:rPr lang="en-US" sz="2800" dirty="0">
                              <a:solidFill>
                                <a:srgbClr val="000000"/>
                              </a:solidFill>
                              <a:effectLst/>
                              <a:latin typeface="+mn-lt"/>
                              <a:ea typeface="+mn-ea"/>
                              <a:cs typeface="Times New Roman" panose="02020603050405020304" pitchFamily="18" charset="0"/>
                            </a:rPr>
                            <a:t>(g)         </a:t>
                          </a:r>
                          <a:r>
                            <a:rPr lang="en-US" sz="2800" i="1" dirty="0" err="1">
                              <a:solidFill>
                                <a:srgbClr val="000000"/>
                              </a:solidFill>
                              <a:effectLst/>
                              <a:latin typeface="+mn-lt"/>
                              <a:ea typeface="+mn-ea"/>
                              <a:cs typeface="Times New Roman" panose="02020603050405020304" pitchFamily="18" charset="0"/>
                            </a:rPr>
                            <a:t>p</a:t>
                          </a:r>
                          <a:r>
                            <a:rPr lang="en-US" sz="2800" dirty="0" err="1">
                              <a:solidFill>
                                <a:srgbClr val="000000"/>
                              </a:solidFill>
                              <a:effectLst/>
                              <a:latin typeface="+mn-lt"/>
                              <a:ea typeface="+mn-ea"/>
                              <a:cs typeface="Times New Roman" panose="02020603050405020304" pitchFamily="18" charset="0"/>
                            </a:rPr>
                            <a:t>C</a:t>
                          </a:r>
                          <a:r>
                            <a:rPr lang="en-US" sz="2800" dirty="0">
                              <a:solidFill>
                                <a:srgbClr val="000000"/>
                              </a:solidFill>
                              <a:effectLst/>
                              <a:latin typeface="+mn-lt"/>
                              <a:ea typeface="+mn-ea"/>
                              <a:cs typeface="Times New Roman" panose="02020603050405020304" pitchFamily="18" charset="0"/>
                            </a:rPr>
                            <a:t>(g)+</a:t>
                          </a:r>
                          <a:r>
                            <a:rPr lang="en-US" sz="2800" i="1" dirty="0" err="1">
                              <a:solidFill>
                                <a:srgbClr val="000000"/>
                              </a:solidFill>
                              <a:effectLst/>
                              <a:latin typeface="+mn-lt"/>
                              <a:ea typeface="+mn-ea"/>
                              <a:cs typeface="Times New Roman" panose="02020603050405020304" pitchFamily="18" charset="0"/>
                            </a:rPr>
                            <a:t>q</a:t>
                          </a:r>
                          <a:r>
                            <a:rPr lang="en-US" sz="2800" dirty="0" err="1">
                              <a:solidFill>
                                <a:srgbClr val="000000"/>
                              </a:solidFill>
                              <a:effectLst/>
                              <a:latin typeface="+mn-lt"/>
                              <a:ea typeface="+mn-ea"/>
                              <a:cs typeface="Times New Roman" panose="02020603050405020304" pitchFamily="18" charset="0"/>
                            </a:rPr>
                            <a:t>D</a:t>
                          </a:r>
                          <a:r>
                            <a:rPr lang="en-US" sz="2800" dirty="0">
                              <a:solidFill>
                                <a:srgbClr val="000000"/>
                              </a:solidFill>
                              <a:effectLst/>
                              <a:latin typeface="+mn-lt"/>
                              <a:ea typeface="+mn-ea"/>
                              <a:cs typeface="Times New Roman" panose="02020603050405020304" pitchFamily="18" charset="0"/>
                            </a:rPr>
                            <a:t>(g)</a:t>
                          </a:r>
                          <a:endParaRPr lang="zh-CN" sz="2800" dirty="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a:solidFill>
                                <a:srgbClr val="000000"/>
                              </a:solidFill>
                              <a:effectLst/>
                              <a:latin typeface="+mn-lt"/>
                              <a:ea typeface="+mn-ea"/>
                              <a:cs typeface="Times New Roman" panose="02020603050405020304" pitchFamily="18" charset="0"/>
                            </a:rPr>
                            <a:t>状态</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592383319"/>
                      </a:ext>
                    </a:extLst>
                  </a:tr>
                  <a:tr h="0">
                    <a:tc rowSpan="2">
                      <a:txBody>
                        <a:bodyPr/>
                        <a:lstStyle/>
                        <a:p>
                          <a:pPr>
                            <a:lnSpc>
                              <a:spcPct val="150000"/>
                            </a:lnSpc>
                            <a:spcAft>
                              <a:spcPts val="0"/>
                            </a:spcAft>
                          </a:pPr>
                          <a:r>
                            <a:rPr lang="zh-CN" sz="2800" dirty="0">
                              <a:solidFill>
                                <a:srgbClr val="000000"/>
                              </a:solidFill>
                              <a:effectLst/>
                              <a:latin typeface="+mn-lt"/>
                              <a:ea typeface="+mn-ea"/>
                              <a:cs typeface="Times New Roman" panose="02020603050405020304" pitchFamily="18" charset="0"/>
                            </a:rPr>
                            <a:t>混合气体的平均相对分子质量</a:t>
                          </a:r>
                          <a:r>
                            <a:rPr lang="en-US" sz="2800" dirty="0">
                              <a:solidFill>
                                <a:srgbClr val="000000"/>
                              </a:solidFill>
                              <a:effectLst/>
                              <a:latin typeface="+mn-lt"/>
                              <a:ea typeface="+mn-ea"/>
                              <a:cs typeface="Times New Roman" panose="02020603050405020304" pitchFamily="18" charset="0"/>
                            </a:rPr>
                            <a:t>(</a:t>
                          </a:r>
                          <a14:m>
                            <m:oMath xmlns:m="http://schemas.openxmlformats.org/officeDocument/2006/math">
                              <m:bar>
                                <m:barPr>
                                  <m:pos m:val="top"/>
                                  <m:ctrlPr>
                                    <a:rPr lang="zh-CN" sz="2800" i="1">
                                      <a:solidFill>
                                        <a:srgbClr val="000000"/>
                                      </a:solidFill>
                                      <a:effectLst/>
                                      <a:latin typeface="Cambria Math" panose="02040503050406030204" pitchFamily="18" charset="0"/>
                                      <a:ea typeface="+mn-ea"/>
                                      <a:cs typeface="Times New Roman" panose="02020603050405020304" pitchFamily="18" charset="0"/>
                                    </a:rPr>
                                  </m:ctrlPr>
                                </m:barPr>
                                <m:e>
                                  <m:sSub>
                                    <m:sSubPr>
                                      <m:ctrlPr>
                                        <a:rPr lang="zh-CN" sz="2800" i="1">
                                          <a:solidFill>
                                            <a:srgbClr val="000000"/>
                                          </a:solidFill>
                                          <a:effectLst/>
                                          <a:latin typeface="Cambria Math" panose="02040503050406030204" pitchFamily="18" charset="0"/>
                                          <a:ea typeface="+mn-ea"/>
                                          <a:cs typeface="Times New Roman" panose="02020603050405020304" pitchFamily="18" charset="0"/>
                                        </a:rPr>
                                      </m:ctrlPr>
                                    </m:sSubPr>
                                    <m:e>
                                      <m:r>
                                        <a:rPr lang="en-US" sz="2800" i="1">
                                          <a:solidFill>
                                            <a:srgbClr val="000000"/>
                                          </a:solidFill>
                                          <a:effectLst/>
                                          <a:latin typeface="Cambria Math" panose="02040503050406030204" pitchFamily="18" charset="0"/>
                                          <a:ea typeface="+mn-ea"/>
                                          <a:cs typeface="Times New Roman" panose="02020603050405020304" pitchFamily="18" charset="0"/>
                                        </a:rPr>
                                        <m:t>𝑀</m:t>
                                      </m:r>
                                    </m:e>
                                    <m:sub>
                                      <m:r>
                                        <m:rPr>
                                          <m:sty m:val="p"/>
                                        </m:rPr>
                                        <a:rPr lang="en-US" sz="2800">
                                          <a:solidFill>
                                            <a:srgbClr val="000000"/>
                                          </a:solidFill>
                                          <a:effectLst/>
                                          <a:latin typeface="Cambria Math" panose="02040503050406030204" pitchFamily="18" charset="0"/>
                                          <a:ea typeface="+mn-ea"/>
                                          <a:cs typeface="Times New Roman" panose="02020603050405020304" pitchFamily="18" charset="0"/>
                                        </a:rPr>
                                        <m:t>r</m:t>
                                      </m:r>
                                    </m:sub>
                                  </m:sSub>
                                </m:e>
                              </m:bar>
                            </m:oMath>
                          </a14:m>
                          <a:r>
                            <a:rPr lang="en-US" sz="2800" dirty="0">
                              <a:solidFill>
                                <a:srgbClr val="000000"/>
                              </a:solidFill>
                              <a:effectLst/>
                              <a:latin typeface="+mn-lt"/>
                              <a:ea typeface="+mn-ea"/>
                              <a:cs typeface="Times New Roman" panose="02020603050405020304" pitchFamily="18" charset="0"/>
                            </a:rPr>
                            <a:t>)</a:t>
                          </a:r>
                          <a:endParaRPr lang="zh-CN" sz="2800" dirty="0">
                            <a:solidFill>
                              <a:srgbClr val="000000"/>
                            </a:solidFill>
                            <a:effectLst/>
                            <a:latin typeface="+mn-lt"/>
                            <a:ea typeface="+mn-ea"/>
                            <a:cs typeface="Times New Roman" panose="02020603050405020304" pitchFamily="18" charset="0"/>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14:m>
                            <m:oMath xmlns:m="http://schemas.openxmlformats.org/officeDocument/2006/math">
                              <m:bar>
                                <m:barPr>
                                  <m:pos m:val="top"/>
                                  <m:ctrlPr>
                                    <a:rPr lang="zh-CN" sz="2800" i="1">
                                      <a:solidFill>
                                        <a:srgbClr val="000000"/>
                                      </a:solidFill>
                                      <a:effectLst/>
                                      <a:latin typeface="Cambria Math" panose="02040503050406030204" pitchFamily="18" charset="0"/>
                                      <a:ea typeface="+mn-ea"/>
                                      <a:cs typeface="Times New Roman" panose="02020603050405020304" pitchFamily="18" charset="0"/>
                                    </a:rPr>
                                  </m:ctrlPr>
                                </m:barPr>
                                <m:e>
                                  <m:sSub>
                                    <m:sSubPr>
                                      <m:ctrlPr>
                                        <a:rPr lang="zh-CN" sz="2800" i="1">
                                          <a:solidFill>
                                            <a:srgbClr val="000000"/>
                                          </a:solidFill>
                                          <a:effectLst/>
                                          <a:latin typeface="Cambria Math" panose="02040503050406030204" pitchFamily="18" charset="0"/>
                                          <a:ea typeface="+mn-ea"/>
                                          <a:cs typeface="Times New Roman" panose="02020603050405020304" pitchFamily="18" charset="0"/>
                                        </a:rPr>
                                      </m:ctrlPr>
                                    </m:sSubPr>
                                    <m:e>
                                      <m:r>
                                        <a:rPr lang="en-US" sz="2800" i="1">
                                          <a:solidFill>
                                            <a:srgbClr val="000000"/>
                                          </a:solidFill>
                                          <a:effectLst/>
                                          <a:latin typeface="Cambria Math" panose="02040503050406030204" pitchFamily="18" charset="0"/>
                                          <a:ea typeface="+mn-ea"/>
                                          <a:cs typeface="Times New Roman" panose="02020603050405020304" pitchFamily="18" charset="0"/>
                                        </a:rPr>
                                        <m:t>𝑀</m:t>
                                      </m:r>
                                    </m:e>
                                    <m:sub>
                                      <m:r>
                                        <m:rPr>
                                          <m:sty m:val="p"/>
                                        </m:rPr>
                                        <a:rPr lang="en-US" sz="2800">
                                          <a:solidFill>
                                            <a:srgbClr val="000000"/>
                                          </a:solidFill>
                                          <a:effectLst/>
                                          <a:latin typeface="Cambria Math" panose="02040503050406030204" pitchFamily="18" charset="0"/>
                                          <a:ea typeface="+mn-ea"/>
                                          <a:cs typeface="Times New Roman" panose="02020603050405020304" pitchFamily="18" charset="0"/>
                                        </a:rPr>
                                        <m:t>r</m:t>
                                      </m:r>
                                    </m:sub>
                                  </m:sSub>
                                </m:e>
                              </m:bar>
                            </m:oMath>
                          </a14:m>
                          <a:r>
                            <a:rPr lang="zh-CN" sz="2800" dirty="0">
                              <a:solidFill>
                                <a:srgbClr val="000000"/>
                              </a:solidFill>
                              <a:effectLst/>
                              <a:latin typeface="+mn-lt"/>
                              <a:ea typeface="+mn-ea"/>
                              <a:cs typeface="Times New Roman" panose="02020603050405020304" pitchFamily="18" charset="0"/>
                            </a:rPr>
                            <a:t>一定</a:t>
                          </a:r>
                          <a:r>
                            <a:rPr lang="en-US" sz="2800" dirty="0">
                              <a:solidFill>
                                <a:srgbClr val="000000"/>
                              </a:solidFill>
                              <a:effectLst/>
                              <a:latin typeface="+mn-lt"/>
                              <a:ea typeface="+mn-ea"/>
                              <a:cs typeface="Times New Roman" panose="02020603050405020304" pitchFamily="18" charset="0"/>
                            </a:rPr>
                            <a:t>,</a:t>
                          </a:r>
                          <a:r>
                            <a:rPr lang="zh-CN" sz="2800" dirty="0">
                              <a:solidFill>
                                <a:srgbClr val="000000"/>
                              </a:solidFill>
                              <a:effectLst/>
                              <a:latin typeface="+mn-lt"/>
                              <a:ea typeface="+mn-ea"/>
                              <a:cs typeface="Times New Roman" panose="02020603050405020304" pitchFamily="18" charset="0"/>
                            </a:rPr>
                            <a:t>当</a:t>
                          </a:r>
                          <a:r>
                            <a:rPr lang="en-US" sz="2800" i="1" dirty="0" err="1">
                              <a:solidFill>
                                <a:srgbClr val="000000"/>
                              </a:solidFill>
                              <a:effectLst/>
                              <a:latin typeface="+mn-lt"/>
                              <a:ea typeface="+mn-ea"/>
                              <a:cs typeface="Times New Roman" panose="02020603050405020304" pitchFamily="18" charset="0"/>
                            </a:rPr>
                            <a:t>m+n</a:t>
                          </a:r>
                          <a:r>
                            <a:rPr lang="en-US" sz="2800" dirty="0" err="1">
                              <a:solidFill>
                                <a:srgbClr val="000000"/>
                              </a:solidFill>
                              <a:effectLst/>
                              <a:latin typeface="+mn-lt"/>
                              <a:ea typeface="+mn-ea"/>
                              <a:cs typeface="Times New Roman" panose="02020603050405020304" pitchFamily="18" charset="0"/>
                            </a:rPr>
                            <a:t>≠</a:t>
                          </a:r>
                          <a:r>
                            <a:rPr lang="en-US" sz="2800" i="1" dirty="0" err="1">
                              <a:solidFill>
                                <a:srgbClr val="000000"/>
                              </a:solidFill>
                              <a:effectLst/>
                              <a:latin typeface="+mn-lt"/>
                              <a:ea typeface="+mn-ea"/>
                              <a:cs typeface="Times New Roman" panose="02020603050405020304" pitchFamily="18" charset="0"/>
                            </a:rPr>
                            <a:t>p+q</a:t>
                          </a:r>
                          <a:r>
                            <a:rPr lang="zh-CN" sz="2800" dirty="0">
                              <a:solidFill>
                                <a:srgbClr val="000000"/>
                              </a:solidFill>
                              <a:effectLst/>
                              <a:latin typeface="+mn-lt"/>
                              <a:ea typeface="+mn-ea"/>
                              <a:cs typeface="Times New Roman" panose="02020603050405020304" pitchFamily="18" charset="0"/>
                            </a:rPr>
                            <a:t>时</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algn="ctr">
                            <a:lnSpc>
                              <a:spcPct val="150000"/>
                            </a:lnSpc>
                            <a:spcAft>
                              <a:spcPts val="0"/>
                            </a:spcAft>
                          </a:pPr>
                          <a:r>
                            <a:rPr lang="zh-CN" sz="2800" dirty="0">
                              <a:solidFill>
                                <a:srgbClr val="000000"/>
                              </a:solidFill>
                              <a:effectLst/>
                              <a:latin typeface="+mn-lt"/>
                              <a:ea typeface="+mn-ea"/>
                              <a:cs typeface="Times New Roman" panose="02020603050405020304" pitchFamily="18" charset="0"/>
                            </a:rPr>
                            <a:t>平衡</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chemeClr val="tx1"/>
                          </a:solidFill>
                          <a:prstDash val="sysDot"/>
                          <a:round/>
                          <a:headEnd type="none" w="med" len="med"/>
                          <a:tailEnd type="none" w="med" len="med"/>
                        </a:lnB>
                      </a:tcPr>
                    </a:tc>
                    <a:extLst>
                      <a:ext uri="{0D108BD9-81ED-4DB2-BD59-A6C34878D82A}">
                        <a16:rowId xmlns="" xmlns:a16="http://schemas.microsoft.com/office/drawing/2014/main" val="1136933839"/>
                      </a:ext>
                    </a:extLst>
                  </a:tr>
                  <a:tr h="0">
                    <a:tc vMerge="1">
                      <a:txBody>
                        <a:bodyPr/>
                        <a:lstStyle/>
                        <a:p>
                          <a:endParaRPr lang="zh-CN" altLang="en-US"/>
                        </a:p>
                      </a:txBody>
                      <a:tcPr/>
                    </a:tc>
                    <a:tc>
                      <a:txBody>
                        <a:bodyPr/>
                        <a:lstStyle/>
                        <a:p>
                          <a:pPr algn="ctr">
                            <a:lnSpc>
                              <a:spcPct val="150000"/>
                            </a:lnSpc>
                            <a:spcAft>
                              <a:spcPts val="0"/>
                            </a:spcAft>
                          </a:pPr>
                          <a14:m>
                            <m:oMath xmlns:m="http://schemas.openxmlformats.org/officeDocument/2006/math">
                              <m:bar>
                                <m:barPr>
                                  <m:pos m:val="top"/>
                                  <m:ctrlPr>
                                    <a:rPr lang="zh-CN" sz="2800" i="1">
                                      <a:solidFill>
                                        <a:srgbClr val="000000"/>
                                      </a:solidFill>
                                      <a:effectLst/>
                                      <a:latin typeface="Cambria Math" panose="02040503050406030204" pitchFamily="18" charset="0"/>
                                      <a:ea typeface="+mn-ea"/>
                                      <a:cs typeface="Times New Roman" panose="02020603050405020304" pitchFamily="18" charset="0"/>
                                    </a:rPr>
                                  </m:ctrlPr>
                                </m:barPr>
                                <m:e>
                                  <m:sSub>
                                    <m:sSubPr>
                                      <m:ctrlPr>
                                        <a:rPr lang="zh-CN" sz="2800" i="1">
                                          <a:solidFill>
                                            <a:srgbClr val="000000"/>
                                          </a:solidFill>
                                          <a:effectLst/>
                                          <a:latin typeface="Cambria Math" panose="02040503050406030204" pitchFamily="18" charset="0"/>
                                          <a:ea typeface="+mn-ea"/>
                                          <a:cs typeface="Times New Roman" panose="02020603050405020304" pitchFamily="18" charset="0"/>
                                        </a:rPr>
                                      </m:ctrlPr>
                                    </m:sSubPr>
                                    <m:e>
                                      <m:r>
                                        <a:rPr lang="en-US" sz="2800" i="1">
                                          <a:solidFill>
                                            <a:srgbClr val="000000"/>
                                          </a:solidFill>
                                          <a:effectLst/>
                                          <a:latin typeface="Cambria Math" panose="02040503050406030204" pitchFamily="18" charset="0"/>
                                          <a:ea typeface="+mn-ea"/>
                                          <a:cs typeface="Times New Roman" panose="02020603050405020304" pitchFamily="18" charset="0"/>
                                        </a:rPr>
                                        <m:t>𝑀</m:t>
                                      </m:r>
                                    </m:e>
                                    <m:sub>
                                      <m:r>
                                        <m:rPr>
                                          <m:sty m:val="p"/>
                                        </m:rPr>
                                        <a:rPr lang="en-US" sz="2800">
                                          <a:solidFill>
                                            <a:srgbClr val="000000"/>
                                          </a:solidFill>
                                          <a:effectLst/>
                                          <a:latin typeface="Cambria Math" panose="02040503050406030204" pitchFamily="18" charset="0"/>
                                          <a:ea typeface="+mn-ea"/>
                                          <a:cs typeface="Times New Roman" panose="02020603050405020304" pitchFamily="18" charset="0"/>
                                        </a:rPr>
                                        <m:t>r</m:t>
                                      </m:r>
                                    </m:sub>
                                  </m:sSub>
                                </m:e>
                              </m:bar>
                            </m:oMath>
                          </a14:m>
                          <a:r>
                            <a:rPr lang="zh-CN" sz="2800" dirty="0">
                              <a:solidFill>
                                <a:srgbClr val="000000"/>
                              </a:solidFill>
                              <a:effectLst/>
                              <a:latin typeface="+mn-lt"/>
                              <a:ea typeface="+mn-ea"/>
                              <a:cs typeface="Times New Roman" panose="02020603050405020304" pitchFamily="18" charset="0"/>
                            </a:rPr>
                            <a:t>一定</a:t>
                          </a:r>
                          <a:r>
                            <a:rPr lang="en-US" sz="2800" dirty="0">
                              <a:solidFill>
                                <a:srgbClr val="000000"/>
                              </a:solidFill>
                              <a:effectLst/>
                              <a:latin typeface="+mn-lt"/>
                              <a:ea typeface="+mn-ea"/>
                              <a:cs typeface="Times New Roman" panose="02020603050405020304" pitchFamily="18" charset="0"/>
                            </a:rPr>
                            <a:t>,</a:t>
                          </a:r>
                          <a:r>
                            <a:rPr lang="zh-CN" sz="2800" dirty="0">
                              <a:solidFill>
                                <a:srgbClr val="000000"/>
                              </a:solidFill>
                              <a:effectLst/>
                              <a:latin typeface="+mn-lt"/>
                              <a:ea typeface="+mn-ea"/>
                              <a:cs typeface="Times New Roman" panose="02020603050405020304" pitchFamily="18" charset="0"/>
                            </a:rPr>
                            <a:t>当</a:t>
                          </a:r>
                          <a:r>
                            <a:rPr lang="en-US" sz="2800" i="1" dirty="0" err="1">
                              <a:solidFill>
                                <a:srgbClr val="000000"/>
                              </a:solidFill>
                              <a:effectLst/>
                              <a:latin typeface="+mn-lt"/>
                              <a:ea typeface="+mn-ea"/>
                              <a:cs typeface="Times New Roman" panose="02020603050405020304" pitchFamily="18" charset="0"/>
                            </a:rPr>
                            <a:t>m+n</a:t>
                          </a:r>
                          <a:r>
                            <a:rPr lang="en-US" sz="2800" i="1" dirty="0">
                              <a:solidFill>
                                <a:srgbClr val="000000"/>
                              </a:solidFill>
                              <a:effectLst/>
                              <a:latin typeface="+mn-lt"/>
                              <a:ea typeface="+mn-ea"/>
                              <a:cs typeface="Times New Roman" panose="02020603050405020304" pitchFamily="18" charset="0"/>
                            </a:rPr>
                            <a:t>=</a:t>
                          </a:r>
                          <a:r>
                            <a:rPr lang="en-US" sz="2800" i="1" dirty="0" err="1">
                              <a:solidFill>
                                <a:srgbClr val="000000"/>
                              </a:solidFill>
                              <a:effectLst/>
                              <a:latin typeface="+mn-lt"/>
                              <a:ea typeface="+mn-ea"/>
                              <a:cs typeface="Times New Roman" panose="02020603050405020304" pitchFamily="18" charset="0"/>
                            </a:rPr>
                            <a:t>p+q</a:t>
                          </a:r>
                          <a:r>
                            <a:rPr lang="zh-CN" sz="2800" dirty="0">
                              <a:solidFill>
                                <a:srgbClr val="000000"/>
                              </a:solidFill>
                              <a:effectLst/>
                              <a:latin typeface="+mn-lt"/>
                              <a:ea typeface="+mn-ea"/>
                              <a:cs typeface="Times New Roman" panose="02020603050405020304" pitchFamily="18" charset="0"/>
                            </a:rPr>
                            <a:t>时</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dirty="0">
                              <a:solidFill>
                                <a:srgbClr val="000000"/>
                              </a:solidFill>
                              <a:effectLst/>
                              <a:latin typeface="+mn-lt"/>
                              <a:ea typeface="+mn-ea"/>
                              <a:cs typeface="Times New Roman" panose="02020603050405020304" pitchFamily="18" charset="0"/>
                            </a:rPr>
                            <a:t>不一定平衡</a:t>
                          </a:r>
                        </a:p>
                      </a:txBody>
                      <a:tcPr marL="0" marR="0" marT="0" marB="0" anchor="ctr">
                        <a:lnL w="12700" cap="flat" cmpd="sng" algn="ctr">
                          <a:solidFill>
                            <a:schemeClr val="tx1"/>
                          </a:solidFill>
                          <a:prstDash val="sysDot"/>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chemeClr val="tx1"/>
                          </a:solidFill>
                          <a:prstDash val="sysDot"/>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737532370"/>
                      </a:ext>
                    </a:extLst>
                  </a:tr>
                  <a:tr h="0">
                    <a:tc>
                      <a:txBody>
                        <a:bodyPr/>
                        <a:lstStyle/>
                        <a:p>
                          <a:pPr algn="ctr">
                            <a:lnSpc>
                              <a:spcPct val="150000"/>
                            </a:lnSpc>
                            <a:spcAft>
                              <a:spcPts val="0"/>
                            </a:spcAft>
                          </a:pPr>
                          <a:r>
                            <a:rPr lang="zh-CN" sz="2800" dirty="0">
                              <a:solidFill>
                                <a:srgbClr val="000000"/>
                              </a:solidFill>
                              <a:effectLst/>
                              <a:latin typeface="+mn-lt"/>
                              <a:ea typeface="+mn-ea"/>
                              <a:cs typeface="Times New Roman" panose="02020603050405020304" pitchFamily="18" charset="0"/>
                            </a:rPr>
                            <a:t>温度</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zh-CN" sz="2800" dirty="0">
                              <a:solidFill>
                                <a:srgbClr val="000000"/>
                              </a:solidFill>
                              <a:effectLst/>
                              <a:latin typeface="+mn-lt"/>
                              <a:ea typeface="+mn-ea"/>
                              <a:cs typeface="Times New Roman" panose="02020603050405020304" pitchFamily="18" charset="0"/>
                            </a:rPr>
                            <a:t>任何化学反应都伴随着能量的变化</a:t>
                          </a:r>
                          <a:r>
                            <a:rPr lang="en-US" sz="2800" dirty="0">
                              <a:solidFill>
                                <a:srgbClr val="000000"/>
                              </a:solidFill>
                              <a:effectLst/>
                              <a:latin typeface="+mn-lt"/>
                              <a:ea typeface="+mn-ea"/>
                              <a:cs typeface="Times New Roman" panose="02020603050405020304" pitchFamily="18" charset="0"/>
                            </a:rPr>
                            <a:t>,</a:t>
                          </a:r>
                          <a:r>
                            <a:rPr lang="zh-CN" sz="2800" dirty="0">
                              <a:solidFill>
                                <a:srgbClr val="000000"/>
                              </a:solidFill>
                              <a:effectLst/>
                              <a:latin typeface="+mn-lt"/>
                              <a:ea typeface="+mn-ea"/>
                              <a:cs typeface="Times New Roman" panose="02020603050405020304" pitchFamily="18" charset="0"/>
                            </a:rPr>
                            <a:t>在其他条件不变的情况下</a:t>
                          </a:r>
                          <a:r>
                            <a:rPr lang="en-US" sz="2800" dirty="0">
                              <a:solidFill>
                                <a:srgbClr val="000000"/>
                              </a:solidFill>
                              <a:effectLst/>
                              <a:latin typeface="+mn-lt"/>
                              <a:ea typeface="+mn-ea"/>
                              <a:cs typeface="Times New Roman" panose="02020603050405020304" pitchFamily="18" charset="0"/>
                            </a:rPr>
                            <a:t>,</a:t>
                          </a:r>
                          <a:r>
                            <a:rPr lang="zh-CN" sz="2800" dirty="0">
                              <a:solidFill>
                                <a:srgbClr val="000000"/>
                              </a:solidFill>
                              <a:effectLst/>
                              <a:latin typeface="+mn-lt"/>
                              <a:ea typeface="+mn-ea"/>
                              <a:cs typeface="Times New Roman" panose="02020603050405020304" pitchFamily="18" charset="0"/>
                            </a:rPr>
                            <a:t>体系温度一定</a:t>
                          </a:r>
                          <a:r>
                            <a:rPr lang="en-US" sz="2800" dirty="0">
                              <a:solidFill>
                                <a:srgbClr val="000000"/>
                              </a:solidFill>
                              <a:effectLst/>
                              <a:latin typeface="+mn-lt"/>
                              <a:ea typeface="+mn-ea"/>
                              <a:cs typeface="Times New Roman" panose="02020603050405020304" pitchFamily="18" charset="0"/>
                            </a:rPr>
                            <a:t>(</a:t>
                          </a:r>
                          <a:r>
                            <a:rPr lang="zh-CN" sz="2800" dirty="0">
                              <a:solidFill>
                                <a:srgbClr val="000000"/>
                              </a:solidFill>
                              <a:effectLst/>
                              <a:latin typeface="+mn-lt"/>
                              <a:ea typeface="+mn-ea"/>
                              <a:cs typeface="Times New Roman" panose="02020603050405020304" pitchFamily="18" charset="0"/>
                            </a:rPr>
                            <a:t>假设体系与环境无能量交换</a:t>
                          </a:r>
                          <a:r>
                            <a:rPr lang="en-US" sz="2800" dirty="0">
                              <a:solidFill>
                                <a:srgbClr val="000000"/>
                              </a:solidFill>
                              <a:effectLst/>
                              <a:latin typeface="+mn-lt"/>
                              <a:ea typeface="+mn-ea"/>
                              <a:cs typeface="Times New Roman" panose="02020603050405020304" pitchFamily="18" charset="0"/>
                            </a:rPr>
                            <a:t>)</a:t>
                          </a:r>
                          <a:endParaRPr lang="zh-CN" sz="2800" dirty="0">
                            <a:solidFill>
                              <a:srgbClr val="000000"/>
                            </a:solidFill>
                            <a:effectLst/>
                            <a:latin typeface="+mn-lt"/>
                            <a:ea typeface="+mn-ea"/>
                            <a:cs typeface="Times New Roman" panose="02020603050405020304" pitchFamily="18" charset="0"/>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dirty="0">
                              <a:solidFill>
                                <a:srgbClr val="000000"/>
                              </a:solidFill>
                              <a:effectLst/>
                              <a:latin typeface="+mn-lt"/>
                              <a:ea typeface="+mn-ea"/>
                              <a:cs typeface="Times New Roman" panose="02020603050405020304" pitchFamily="18" charset="0"/>
                            </a:rPr>
                            <a:t>平衡</a:t>
                          </a:r>
                        </a:p>
                      </a:txBody>
                      <a:tcPr marL="0" marR="0" marT="0" marB="0" anchor="ctr">
                        <a:lnL w="12700" cap="flat" cmpd="sng" algn="ctr">
                          <a:solidFill>
                            <a:schemeClr val="tx1"/>
                          </a:solidFill>
                          <a:prstDash val="sys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59191945"/>
                      </a:ext>
                    </a:extLst>
                  </a:tr>
                  <a:tr h="0">
                    <a:tc>
                      <a:txBody>
                        <a:bodyPr/>
                        <a:lstStyle/>
                        <a:p>
                          <a:pPr algn="ctr">
                            <a:lnSpc>
                              <a:spcPct val="150000"/>
                            </a:lnSpc>
                            <a:spcAft>
                              <a:spcPts val="0"/>
                            </a:spcAft>
                          </a:pPr>
                          <a:r>
                            <a:rPr lang="zh-CN" sz="2800" dirty="0">
                              <a:solidFill>
                                <a:srgbClr val="000000"/>
                              </a:solidFill>
                              <a:effectLst/>
                              <a:latin typeface="+mn-lt"/>
                              <a:ea typeface="+mn-ea"/>
                              <a:cs typeface="Times New Roman" panose="02020603050405020304" pitchFamily="18" charset="0"/>
                            </a:rPr>
                            <a:t>密度</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dirty="0">
                              <a:solidFill>
                                <a:srgbClr val="000000"/>
                              </a:solidFill>
                              <a:effectLst/>
                              <a:latin typeface="+mn-lt"/>
                              <a:ea typeface="+mn-ea"/>
                              <a:cs typeface="Times New Roman" panose="02020603050405020304" pitchFamily="18" charset="0"/>
                            </a:rPr>
                            <a:t>密度一定</a:t>
                          </a: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dirty="0">
                              <a:solidFill>
                                <a:srgbClr val="000000"/>
                              </a:solidFill>
                              <a:effectLst/>
                              <a:latin typeface="+mn-lt"/>
                              <a:ea typeface="+mn-ea"/>
                              <a:cs typeface="Times New Roman" panose="02020603050405020304" pitchFamily="18" charset="0"/>
                            </a:rPr>
                            <a:t>不一定平衡</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185129282"/>
                      </a:ext>
                    </a:extLst>
                  </a:tr>
                  <a:tr h="0">
                    <a:tc>
                      <a:txBody>
                        <a:bodyPr/>
                        <a:lstStyle/>
                        <a:p>
                          <a:pPr algn="ctr">
                            <a:lnSpc>
                              <a:spcPct val="150000"/>
                            </a:lnSpc>
                            <a:spcAft>
                              <a:spcPts val="0"/>
                            </a:spcAft>
                          </a:pPr>
                          <a:r>
                            <a:rPr lang="zh-CN" sz="2800" dirty="0">
                              <a:solidFill>
                                <a:srgbClr val="000000"/>
                              </a:solidFill>
                              <a:effectLst/>
                              <a:latin typeface="+mn-lt"/>
                              <a:ea typeface="+mn-ea"/>
                              <a:cs typeface="Times New Roman" panose="02020603050405020304" pitchFamily="18" charset="0"/>
                            </a:rPr>
                            <a:t>颜色</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dirty="0">
                              <a:solidFill>
                                <a:srgbClr val="000000"/>
                              </a:solidFill>
                              <a:effectLst/>
                              <a:latin typeface="+mn-lt"/>
                              <a:ea typeface="+mn-ea"/>
                              <a:cs typeface="Times New Roman" panose="02020603050405020304" pitchFamily="18" charset="0"/>
                            </a:rPr>
                            <a:t>含有有色物质的体系颜色不再变化</a:t>
                          </a: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dirty="0">
                              <a:solidFill>
                                <a:srgbClr val="000000"/>
                              </a:solidFill>
                              <a:effectLst/>
                              <a:latin typeface="+mn-lt"/>
                              <a:ea typeface="+mn-ea"/>
                              <a:cs typeface="Times New Roman" panose="02020603050405020304" pitchFamily="18" charset="0"/>
                            </a:rPr>
                            <a:t>平衡</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992091895"/>
                      </a:ext>
                    </a:extLst>
                  </a:tr>
                </a:tbl>
              </a:graphicData>
            </a:graphic>
          </p:graphicFrame>
        </mc:Choice>
        <mc:Fallback xmlns="">
          <p:graphicFrame>
            <p:nvGraphicFramePr>
              <p:cNvPr id="3" name="表格 2">
                <a:extLst>
                  <a:ext uri="{FF2B5EF4-FFF2-40B4-BE49-F238E27FC236}">
                    <a16:creationId xmlns:a16="http://schemas.microsoft.com/office/drawing/2014/main" xmlns:a14="http://schemas.microsoft.com/office/drawing/2010/main" xmlns="" id="{88D92049-D86B-43BF-9231-693D3DF10906}"/>
                  </a:ext>
                </a:extLst>
              </p:cNvPr>
              <p:cNvGraphicFramePr>
                <a:graphicFrameLocks noGrp="1"/>
              </p:cNvGraphicFramePr>
              <p:nvPr>
                <p:extLst>
                  <p:ext uri="{D42A27DB-BD31-4B8C-83A1-F6EECF244321}">
                    <p14:modId xmlns:p14="http://schemas.microsoft.com/office/powerpoint/2010/main" val="4011377544"/>
                  </p:ext>
                </p:extLst>
              </p:nvPr>
            </p:nvGraphicFramePr>
            <p:xfrm>
              <a:off x="281940" y="1042194"/>
              <a:ext cx="11605259" cy="4795141"/>
            </p:xfrm>
            <a:graphic>
              <a:graphicData uri="http://schemas.openxmlformats.org/drawingml/2006/table">
                <a:tbl>
                  <a:tblPr firstRow="1" firstCol="1" bandRow="1"/>
                  <a:tblGrid>
                    <a:gridCol w="3166110">
                      <a:extLst>
                        <a:ext uri="{9D8B030D-6E8A-4147-A177-3AD203B41FA5}">
                          <a16:colId xmlns:a16="http://schemas.microsoft.com/office/drawing/2014/main" xmlns:a14="http://schemas.microsoft.com/office/drawing/2010/main" xmlns="" val="1863217545"/>
                        </a:ext>
                      </a:extLst>
                    </a:gridCol>
                    <a:gridCol w="5715000">
                      <a:extLst>
                        <a:ext uri="{9D8B030D-6E8A-4147-A177-3AD203B41FA5}">
                          <a16:colId xmlns:a16="http://schemas.microsoft.com/office/drawing/2014/main" xmlns:a14="http://schemas.microsoft.com/office/drawing/2010/main" xmlns="" val="2073648930"/>
                        </a:ext>
                      </a:extLst>
                    </a:gridCol>
                    <a:gridCol w="2724149">
                      <a:extLst>
                        <a:ext uri="{9D8B030D-6E8A-4147-A177-3AD203B41FA5}">
                          <a16:colId xmlns:a16="http://schemas.microsoft.com/office/drawing/2014/main" xmlns:a14="http://schemas.microsoft.com/office/drawing/2010/main" xmlns="" val="2595882237"/>
                        </a:ext>
                      </a:extLst>
                    </a:gridCol>
                  </a:tblGrid>
                  <a:tr h="564452">
                    <a:tc>
                      <a:txBody>
                        <a:bodyPr/>
                        <a:lstStyle/>
                        <a:p>
                          <a:pPr algn="ctr">
                            <a:lnSpc>
                              <a:spcPct val="150000"/>
                            </a:lnSpc>
                            <a:spcAft>
                              <a:spcPts val="0"/>
                            </a:spcAft>
                          </a:pPr>
                          <a:r>
                            <a:rPr lang="zh-CN" sz="2800" dirty="0">
                              <a:solidFill>
                                <a:srgbClr val="000000"/>
                              </a:solidFill>
                              <a:effectLst/>
                              <a:latin typeface="+mn-lt"/>
                              <a:ea typeface="+mn-ea"/>
                              <a:cs typeface="Times New Roman" panose="02020603050405020304" pitchFamily="18" charset="0"/>
                            </a:rPr>
                            <a:t>举例</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i="1" dirty="0">
                              <a:solidFill>
                                <a:srgbClr val="000000"/>
                              </a:solidFill>
                              <a:effectLst/>
                              <a:latin typeface="+mn-lt"/>
                              <a:ea typeface="+mn-ea"/>
                              <a:cs typeface="Times New Roman" panose="02020603050405020304" pitchFamily="18" charset="0"/>
                            </a:rPr>
                            <a:t>m</a:t>
                          </a:r>
                          <a:r>
                            <a:rPr lang="en-US" sz="2800" dirty="0">
                              <a:solidFill>
                                <a:srgbClr val="000000"/>
                              </a:solidFill>
                              <a:effectLst/>
                              <a:latin typeface="+mn-lt"/>
                              <a:ea typeface="+mn-ea"/>
                              <a:cs typeface="Times New Roman" panose="02020603050405020304" pitchFamily="18" charset="0"/>
                            </a:rPr>
                            <a:t>A(g)+</a:t>
                          </a:r>
                          <a:r>
                            <a:rPr lang="en-US" sz="2800" i="1" dirty="0" err="1">
                              <a:solidFill>
                                <a:srgbClr val="000000"/>
                              </a:solidFill>
                              <a:effectLst/>
                              <a:latin typeface="+mn-lt"/>
                              <a:ea typeface="+mn-ea"/>
                              <a:cs typeface="Times New Roman" panose="02020603050405020304" pitchFamily="18" charset="0"/>
                            </a:rPr>
                            <a:t>n</a:t>
                          </a:r>
                          <a:r>
                            <a:rPr lang="en-US" sz="2800" dirty="0" err="1">
                              <a:solidFill>
                                <a:srgbClr val="000000"/>
                              </a:solidFill>
                              <a:effectLst/>
                              <a:latin typeface="+mn-lt"/>
                              <a:ea typeface="+mn-ea"/>
                              <a:cs typeface="Times New Roman" panose="02020603050405020304" pitchFamily="18" charset="0"/>
                            </a:rPr>
                            <a:t>B</a:t>
                          </a:r>
                          <a:r>
                            <a:rPr lang="en-US" sz="2800" dirty="0">
                              <a:solidFill>
                                <a:srgbClr val="000000"/>
                              </a:solidFill>
                              <a:effectLst/>
                              <a:latin typeface="+mn-lt"/>
                              <a:ea typeface="+mn-ea"/>
                              <a:cs typeface="Times New Roman" panose="02020603050405020304" pitchFamily="18" charset="0"/>
                            </a:rPr>
                            <a:t>(g)         </a:t>
                          </a:r>
                          <a:r>
                            <a:rPr lang="en-US" sz="2800" i="1" dirty="0" err="1">
                              <a:solidFill>
                                <a:srgbClr val="000000"/>
                              </a:solidFill>
                              <a:effectLst/>
                              <a:latin typeface="+mn-lt"/>
                              <a:ea typeface="+mn-ea"/>
                              <a:cs typeface="Times New Roman" panose="02020603050405020304" pitchFamily="18" charset="0"/>
                            </a:rPr>
                            <a:t>p</a:t>
                          </a:r>
                          <a:r>
                            <a:rPr lang="en-US" sz="2800" dirty="0" err="1">
                              <a:solidFill>
                                <a:srgbClr val="000000"/>
                              </a:solidFill>
                              <a:effectLst/>
                              <a:latin typeface="+mn-lt"/>
                              <a:ea typeface="+mn-ea"/>
                              <a:cs typeface="Times New Roman" panose="02020603050405020304" pitchFamily="18" charset="0"/>
                            </a:rPr>
                            <a:t>C</a:t>
                          </a:r>
                          <a:r>
                            <a:rPr lang="en-US" sz="2800" dirty="0">
                              <a:solidFill>
                                <a:srgbClr val="000000"/>
                              </a:solidFill>
                              <a:effectLst/>
                              <a:latin typeface="+mn-lt"/>
                              <a:ea typeface="+mn-ea"/>
                              <a:cs typeface="Times New Roman" panose="02020603050405020304" pitchFamily="18" charset="0"/>
                            </a:rPr>
                            <a:t>(g)+</a:t>
                          </a:r>
                          <a:r>
                            <a:rPr lang="en-US" sz="2800" i="1" dirty="0" err="1">
                              <a:solidFill>
                                <a:srgbClr val="000000"/>
                              </a:solidFill>
                              <a:effectLst/>
                              <a:latin typeface="+mn-lt"/>
                              <a:ea typeface="+mn-ea"/>
                              <a:cs typeface="Times New Roman" panose="02020603050405020304" pitchFamily="18" charset="0"/>
                            </a:rPr>
                            <a:t>q</a:t>
                          </a:r>
                          <a:r>
                            <a:rPr lang="en-US" sz="2800" dirty="0" err="1">
                              <a:solidFill>
                                <a:srgbClr val="000000"/>
                              </a:solidFill>
                              <a:effectLst/>
                              <a:latin typeface="+mn-lt"/>
                              <a:ea typeface="+mn-ea"/>
                              <a:cs typeface="Times New Roman" panose="02020603050405020304" pitchFamily="18" charset="0"/>
                            </a:rPr>
                            <a:t>D</a:t>
                          </a:r>
                          <a:r>
                            <a:rPr lang="en-US" sz="2800" dirty="0">
                              <a:solidFill>
                                <a:srgbClr val="000000"/>
                              </a:solidFill>
                              <a:effectLst/>
                              <a:latin typeface="+mn-lt"/>
                              <a:ea typeface="+mn-ea"/>
                              <a:cs typeface="Times New Roman" panose="02020603050405020304" pitchFamily="18" charset="0"/>
                            </a:rPr>
                            <a:t>(g)</a:t>
                          </a:r>
                          <a:endParaRPr lang="zh-CN" sz="2800" dirty="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a:solidFill>
                                <a:srgbClr val="000000"/>
                              </a:solidFill>
                              <a:effectLst/>
                              <a:latin typeface="+mn-lt"/>
                              <a:ea typeface="+mn-ea"/>
                              <a:cs typeface="Times New Roman" panose="02020603050405020304" pitchFamily="18" charset="0"/>
                            </a:rPr>
                            <a:t>状态</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a14="http://schemas.microsoft.com/office/drawing/2010/main" xmlns="" val="1592383319"/>
                      </a:ext>
                    </a:extLst>
                  </a:tr>
                  <a:tr h="617093">
                    <a:tc rowSpan="2">
                      <a:txBody>
                        <a:bodyPr/>
                        <a:lstStyle/>
                        <a:p>
                          <a:endParaRPr lang="zh-CN"/>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2"/>
                          <a:stretch>
                            <a:fillRect t="-45631" r="-266859" b="-253883"/>
                          </a:stretch>
                        </a:blipFill>
                      </a:tcPr>
                    </a:tc>
                    <a:tc>
                      <a:txBody>
                        <a:bodyPr/>
                        <a:lstStyle/>
                        <a:p>
                          <a:endParaRPr lang="zh-CN"/>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chemeClr val="tx1"/>
                          </a:solidFill>
                          <a:prstDash val="sysDot"/>
                          <a:round/>
                          <a:headEnd type="none" w="med" len="med"/>
                          <a:tailEnd type="none" w="med" len="med"/>
                        </a:lnB>
                        <a:blipFill rotWithShape="1">
                          <a:blip r:embed="rId2"/>
                          <a:stretch>
                            <a:fillRect l="-55330" t="-93069" r="-47655" b="-621782"/>
                          </a:stretch>
                        </a:blipFill>
                      </a:tcPr>
                    </a:tc>
                    <a:tc>
                      <a:txBody>
                        <a:bodyPr/>
                        <a:lstStyle/>
                        <a:p>
                          <a:pPr algn="ctr">
                            <a:lnSpc>
                              <a:spcPct val="150000"/>
                            </a:lnSpc>
                            <a:spcAft>
                              <a:spcPts val="0"/>
                            </a:spcAft>
                          </a:pPr>
                          <a:r>
                            <a:rPr lang="zh-CN" sz="2800" dirty="0">
                              <a:solidFill>
                                <a:srgbClr val="000000"/>
                              </a:solidFill>
                              <a:effectLst/>
                              <a:latin typeface="+mn-lt"/>
                              <a:ea typeface="+mn-ea"/>
                              <a:cs typeface="Times New Roman" panose="02020603050405020304" pitchFamily="18" charset="0"/>
                            </a:rPr>
                            <a:t>平衡</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chemeClr val="tx1"/>
                          </a:solidFill>
                          <a:prstDash val="sysDot"/>
                          <a:round/>
                          <a:headEnd type="none" w="med" len="med"/>
                          <a:tailEnd type="none" w="med" len="med"/>
                        </a:lnB>
                      </a:tcPr>
                    </a:tc>
                    <a:extLst>
                      <a:ext uri="{0D108BD9-81ED-4DB2-BD59-A6C34878D82A}">
                        <a16:rowId xmlns:a16="http://schemas.microsoft.com/office/drawing/2014/main" xmlns:a14="http://schemas.microsoft.com/office/drawing/2010/main" xmlns="" val="1136933839"/>
                      </a:ext>
                    </a:extLst>
                  </a:tr>
                  <a:tr h="640080">
                    <a:tc vMerge="1">
                      <a:txBody>
                        <a:bodyPr/>
                        <a:lstStyle/>
                        <a:p>
                          <a:endParaRPr lang="zh-CN" altLang="en-US"/>
                        </a:p>
                      </a:txBody>
                      <a:tcPr/>
                    </a:tc>
                    <a:tc>
                      <a:txBody>
                        <a:bodyPr/>
                        <a:lstStyle/>
                        <a:p>
                          <a:endParaRPr lang="zh-CN"/>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2"/>
                          <a:stretch>
                            <a:fillRect l="-55330" t="-185714" r="-47655" b="-498095"/>
                          </a:stretch>
                        </a:blipFill>
                      </a:tcPr>
                    </a:tc>
                    <a:tc>
                      <a:txBody>
                        <a:bodyPr/>
                        <a:lstStyle/>
                        <a:p>
                          <a:pPr algn="ctr">
                            <a:lnSpc>
                              <a:spcPct val="150000"/>
                            </a:lnSpc>
                            <a:spcAft>
                              <a:spcPts val="0"/>
                            </a:spcAft>
                          </a:pPr>
                          <a:r>
                            <a:rPr lang="zh-CN" sz="2800" dirty="0">
                              <a:solidFill>
                                <a:srgbClr val="000000"/>
                              </a:solidFill>
                              <a:effectLst/>
                              <a:latin typeface="+mn-lt"/>
                              <a:ea typeface="+mn-ea"/>
                              <a:cs typeface="Times New Roman" panose="02020603050405020304" pitchFamily="18" charset="0"/>
                            </a:rPr>
                            <a:t>不一定平衡</a:t>
                          </a:r>
                        </a:p>
                      </a:txBody>
                      <a:tcPr marL="0" marR="0" marT="0" marB="0" anchor="ctr">
                        <a:lnL w="12700" cap="flat" cmpd="sng" algn="ctr">
                          <a:solidFill>
                            <a:schemeClr val="tx1"/>
                          </a:solidFill>
                          <a:prstDash val="sysDot"/>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chemeClr val="tx1"/>
                          </a:solidFill>
                          <a:prstDash val="sysDot"/>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a14="http://schemas.microsoft.com/office/drawing/2010/main" xmlns="" val="3737532370"/>
                      </a:ext>
                    </a:extLst>
                  </a:tr>
                  <a:tr h="1844612">
                    <a:tc>
                      <a:txBody>
                        <a:bodyPr/>
                        <a:lstStyle/>
                        <a:p>
                          <a:pPr algn="ctr">
                            <a:lnSpc>
                              <a:spcPct val="150000"/>
                            </a:lnSpc>
                            <a:spcAft>
                              <a:spcPts val="0"/>
                            </a:spcAft>
                          </a:pPr>
                          <a:r>
                            <a:rPr lang="zh-CN" sz="2800" dirty="0">
                              <a:solidFill>
                                <a:srgbClr val="000000"/>
                              </a:solidFill>
                              <a:effectLst/>
                              <a:latin typeface="+mn-lt"/>
                              <a:ea typeface="+mn-ea"/>
                              <a:cs typeface="Times New Roman" panose="02020603050405020304" pitchFamily="18" charset="0"/>
                            </a:rPr>
                            <a:t>温度</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zh-CN" sz="2800" dirty="0">
                              <a:solidFill>
                                <a:srgbClr val="000000"/>
                              </a:solidFill>
                              <a:effectLst/>
                              <a:latin typeface="+mn-lt"/>
                              <a:ea typeface="+mn-ea"/>
                              <a:cs typeface="Times New Roman" panose="02020603050405020304" pitchFamily="18" charset="0"/>
                            </a:rPr>
                            <a:t>任何化学反应都伴随着能量的变化</a:t>
                          </a:r>
                          <a:r>
                            <a:rPr lang="en-US" sz="2800" dirty="0">
                              <a:solidFill>
                                <a:srgbClr val="000000"/>
                              </a:solidFill>
                              <a:effectLst/>
                              <a:latin typeface="+mn-lt"/>
                              <a:ea typeface="+mn-ea"/>
                              <a:cs typeface="Times New Roman" panose="02020603050405020304" pitchFamily="18" charset="0"/>
                            </a:rPr>
                            <a:t>,</a:t>
                          </a:r>
                          <a:r>
                            <a:rPr lang="zh-CN" sz="2800" dirty="0">
                              <a:solidFill>
                                <a:srgbClr val="000000"/>
                              </a:solidFill>
                              <a:effectLst/>
                              <a:latin typeface="+mn-lt"/>
                              <a:ea typeface="+mn-ea"/>
                              <a:cs typeface="Times New Roman" panose="02020603050405020304" pitchFamily="18" charset="0"/>
                            </a:rPr>
                            <a:t>在其他条件不变的情况下</a:t>
                          </a:r>
                          <a:r>
                            <a:rPr lang="en-US" sz="2800" dirty="0">
                              <a:solidFill>
                                <a:srgbClr val="000000"/>
                              </a:solidFill>
                              <a:effectLst/>
                              <a:latin typeface="+mn-lt"/>
                              <a:ea typeface="+mn-ea"/>
                              <a:cs typeface="Times New Roman" panose="02020603050405020304" pitchFamily="18" charset="0"/>
                            </a:rPr>
                            <a:t>,</a:t>
                          </a:r>
                          <a:r>
                            <a:rPr lang="zh-CN" sz="2800" dirty="0">
                              <a:solidFill>
                                <a:srgbClr val="000000"/>
                              </a:solidFill>
                              <a:effectLst/>
                              <a:latin typeface="+mn-lt"/>
                              <a:ea typeface="+mn-ea"/>
                              <a:cs typeface="Times New Roman" panose="02020603050405020304" pitchFamily="18" charset="0"/>
                            </a:rPr>
                            <a:t>体系温度一定</a:t>
                          </a:r>
                          <a:r>
                            <a:rPr lang="en-US" sz="2800" dirty="0">
                              <a:solidFill>
                                <a:srgbClr val="000000"/>
                              </a:solidFill>
                              <a:effectLst/>
                              <a:latin typeface="+mn-lt"/>
                              <a:ea typeface="+mn-ea"/>
                              <a:cs typeface="Times New Roman" panose="02020603050405020304" pitchFamily="18" charset="0"/>
                            </a:rPr>
                            <a:t>(</a:t>
                          </a:r>
                          <a:r>
                            <a:rPr lang="zh-CN" sz="2800" dirty="0">
                              <a:solidFill>
                                <a:srgbClr val="000000"/>
                              </a:solidFill>
                              <a:effectLst/>
                              <a:latin typeface="+mn-lt"/>
                              <a:ea typeface="+mn-ea"/>
                              <a:cs typeface="Times New Roman" panose="02020603050405020304" pitchFamily="18" charset="0"/>
                            </a:rPr>
                            <a:t>假设体系与环境无能量交换</a:t>
                          </a:r>
                          <a:r>
                            <a:rPr lang="en-US" sz="2800" dirty="0">
                              <a:solidFill>
                                <a:srgbClr val="000000"/>
                              </a:solidFill>
                              <a:effectLst/>
                              <a:latin typeface="+mn-lt"/>
                              <a:ea typeface="+mn-ea"/>
                              <a:cs typeface="Times New Roman" panose="02020603050405020304" pitchFamily="18" charset="0"/>
                            </a:rPr>
                            <a:t>)</a:t>
                          </a:r>
                          <a:endParaRPr lang="zh-CN" sz="2800" dirty="0">
                            <a:solidFill>
                              <a:srgbClr val="000000"/>
                            </a:solidFill>
                            <a:effectLst/>
                            <a:latin typeface="+mn-lt"/>
                            <a:ea typeface="+mn-ea"/>
                            <a:cs typeface="Times New Roman" panose="02020603050405020304" pitchFamily="18" charset="0"/>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dirty="0">
                              <a:solidFill>
                                <a:srgbClr val="000000"/>
                              </a:solidFill>
                              <a:effectLst/>
                              <a:latin typeface="+mn-lt"/>
                              <a:ea typeface="+mn-ea"/>
                              <a:cs typeface="Times New Roman" panose="02020603050405020304" pitchFamily="18" charset="0"/>
                            </a:rPr>
                            <a:t>平衡</a:t>
                          </a:r>
                        </a:p>
                      </a:txBody>
                      <a:tcPr marL="0" marR="0" marT="0" marB="0" anchor="ctr">
                        <a:lnL w="12700" cap="flat" cmpd="sng" algn="ctr">
                          <a:solidFill>
                            <a:schemeClr val="tx1"/>
                          </a:solidFill>
                          <a:prstDash val="sys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a14="http://schemas.microsoft.com/office/drawing/2010/main" xmlns="" val="259191945"/>
                      </a:ext>
                    </a:extLst>
                  </a:tr>
                  <a:tr h="564452">
                    <a:tc>
                      <a:txBody>
                        <a:bodyPr/>
                        <a:lstStyle/>
                        <a:p>
                          <a:pPr algn="ctr">
                            <a:lnSpc>
                              <a:spcPct val="150000"/>
                            </a:lnSpc>
                            <a:spcAft>
                              <a:spcPts val="0"/>
                            </a:spcAft>
                          </a:pPr>
                          <a:r>
                            <a:rPr lang="zh-CN" sz="2800" dirty="0">
                              <a:solidFill>
                                <a:srgbClr val="000000"/>
                              </a:solidFill>
                              <a:effectLst/>
                              <a:latin typeface="+mn-lt"/>
                              <a:ea typeface="+mn-ea"/>
                              <a:cs typeface="Times New Roman" panose="02020603050405020304" pitchFamily="18" charset="0"/>
                            </a:rPr>
                            <a:t>密度</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dirty="0">
                              <a:solidFill>
                                <a:srgbClr val="000000"/>
                              </a:solidFill>
                              <a:effectLst/>
                              <a:latin typeface="+mn-lt"/>
                              <a:ea typeface="+mn-ea"/>
                              <a:cs typeface="Times New Roman" panose="02020603050405020304" pitchFamily="18" charset="0"/>
                            </a:rPr>
                            <a:t>密度一定</a:t>
                          </a: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dirty="0">
                              <a:solidFill>
                                <a:srgbClr val="000000"/>
                              </a:solidFill>
                              <a:effectLst/>
                              <a:latin typeface="+mn-lt"/>
                              <a:ea typeface="+mn-ea"/>
                              <a:cs typeface="Times New Roman" panose="02020603050405020304" pitchFamily="18" charset="0"/>
                            </a:rPr>
                            <a:t>不一定平衡</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a14="http://schemas.microsoft.com/office/drawing/2010/main" xmlns="" val="1185129282"/>
                      </a:ext>
                    </a:extLst>
                  </a:tr>
                  <a:tr h="564452">
                    <a:tc>
                      <a:txBody>
                        <a:bodyPr/>
                        <a:lstStyle/>
                        <a:p>
                          <a:pPr algn="ctr">
                            <a:lnSpc>
                              <a:spcPct val="150000"/>
                            </a:lnSpc>
                            <a:spcAft>
                              <a:spcPts val="0"/>
                            </a:spcAft>
                          </a:pPr>
                          <a:r>
                            <a:rPr lang="zh-CN" sz="2800" dirty="0">
                              <a:solidFill>
                                <a:srgbClr val="000000"/>
                              </a:solidFill>
                              <a:effectLst/>
                              <a:latin typeface="+mn-lt"/>
                              <a:ea typeface="+mn-ea"/>
                              <a:cs typeface="Times New Roman" panose="02020603050405020304" pitchFamily="18" charset="0"/>
                            </a:rPr>
                            <a:t>颜色</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dirty="0">
                              <a:solidFill>
                                <a:srgbClr val="000000"/>
                              </a:solidFill>
                              <a:effectLst/>
                              <a:latin typeface="+mn-lt"/>
                              <a:ea typeface="+mn-ea"/>
                              <a:cs typeface="Times New Roman" panose="02020603050405020304" pitchFamily="18" charset="0"/>
                            </a:rPr>
                            <a:t>含有有色物质的体系颜色不再变化</a:t>
                          </a: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dirty="0">
                              <a:solidFill>
                                <a:srgbClr val="000000"/>
                              </a:solidFill>
                              <a:effectLst/>
                              <a:latin typeface="+mn-lt"/>
                              <a:ea typeface="+mn-ea"/>
                              <a:cs typeface="Times New Roman" panose="02020603050405020304" pitchFamily="18" charset="0"/>
                            </a:rPr>
                            <a:t>平衡</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a14="http://schemas.microsoft.com/office/drawing/2010/main" xmlns="" val="1992091895"/>
                      </a:ext>
                    </a:extLst>
                  </a:tr>
                </a:tbl>
              </a:graphicData>
            </a:graphic>
          </p:graphicFrame>
        </mc:Fallback>
      </mc:AlternateContent>
      <p:pic>
        <p:nvPicPr>
          <p:cNvPr id="15361" name="图片 3177">
            <a:extLst>
              <a:ext uri="{FF2B5EF4-FFF2-40B4-BE49-F238E27FC236}">
                <a16:creationId xmlns="" xmlns:a16="http://schemas.microsoft.com/office/drawing/2014/main" id="{B6A277D1-B13C-468F-8361-5E80C1BF9E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7900" y="1176337"/>
            <a:ext cx="631825" cy="379095"/>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a:extLst>
              <a:ext uri="{FF2B5EF4-FFF2-40B4-BE49-F238E27FC236}">
                <a16:creationId xmlns="" xmlns:a16="http://schemas.microsoft.com/office/drawing/2014/main" id="{464741E3-573B-4099-80A8-4533A9DD6750}"/>
              </a:ext>
            </a:extLst>
          </p:cNvPr>
          <p:cNvSpPr/>
          <p:nvPr/>
        </p:nvSpPr>
        <p:spPr>
          <a:xfrm>
            <a:off x="8214360" y="0"/>
            <a:ext cx="299859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专题十六　化学反应速率与化学平衡</a:t>
            </a:r>
          </a:p>
        </p:txBody>
      </p:sp>
      <p:sp>
        <p:nvSpPr>
          <p:cNvPr id="8" name="矩形 7">
            <a:extLst>
              <a:ext uri="{FF2B5EF4-FFF2-40B4-BE49-F238E27FC236}">
                <a16:creationId xmlns="" xmlns:a16="http://schemas.microsoft.com/office/drawing/2014/main" id="{D21F5473-2970-4FC8-AF69-819CBAA7BA30}"/>
              </a:ext>
            </a:extLst>
          </p:cNvPr>
          <p:cNvSpPr/>
          <p:nvPr/>
        </p:nvSpPr>
        <p:spPr>
          <a:xfrm>
            <a:off x="10512887" y="454869"/>
            <a:ext cx="1400125" cy="523220"/>
          </a:xfrm>
          <a:prstGeom prst="rect">
            <a:avLst/>
          </a:prstGeom>
        </p:spPr>
        <p:txBody>
          <a:bodyPr wrap="square">
            <a:spAutoFit/>
          </a:bodyPr>
          <a:lstStyle/>
          <a:p>
            <a:r>
              <a:rPr lang="zh-CN" altLang="en-US" sz="2800" dirty="0"/>
              <a:t>（</a:t>
            </a:r>
            <a:r>
              <a:rPr lang="zh-CN" altLang="en-US" sz="2800" dirty="0" smtClean="0"/>
              <a:t>续表</a:t>
            </a:r>
            <a:r>
              <a:rPr lang="zh-CN" altLang="en-US" sz="2800" dirty="0"/>
              <a:t>）</a:t>
            </a:r>
          </a:p>
        </p:txBody>
      </p:sp>
    </p:spTree>
    <p:extLst>
      <p:ext uri="{BB962C8B-B14F-4D97-AF65-F5344CB8AC3E}">
        <p14:creationId xmlns:p14="http://schemas.microsoft.com/office/powerpoint/2010/main" val="401146421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 xmlns:a16="http://schemas.microsoft.com/office/drawing/2014/main" id="{86C480B3-7DEA-4048-A7F9-AA3482C6D5D9}"/>
              </a:ext>
            </a:extLst>
          </p:cNvPr>
          <p:cNvSpPr/>
          <p:nvPr/>
        </p:nvSpPr>
        <p:spPr>
          <a:xfrm>
            <a:off x="234043" y="725925"/>
            <a:ext cx="11682186" cy="2677656"/>
          </a:xfrm>
          <a:prstGeom prst="rect">
            <a:avLst/>
          </a:prstGeom>
        </p:spPr>
        <p:txBody>
          <a:bodyPr wrap="square">
            <a:spAutoFit/>
          </a:bodyPr>
          <a:lstStyle/>
          <a:p>
            <a:pPr>
              <a:lnSpc>
                <a:spcPct val="150000"/>
              </a:lnSpc>
            </a:pPr>
            <a:r>
              <a:rPr lang="zh-CN" altLang="en-US"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注意</a:t>
            </a:r>
            <a:endParaRPr lang="en-US" altLang="zh-CN" sz="2800" dirty="0"/>
          </a:p>
          <a:p>
            <a:pPr>
              <a:lnSpc>
                <a:spcPct val="150000"/>
              </a:lnSpc>
            </a:pPr>
            <a:r>
              <a:rPr lang="en-US" altLang="zh-CN" sz="2800" dirty="0"/>
              <a:t>1.</a:t>
            </a:r>
            <a:r>
              <a:rPr lang="zh-CN" altLang="zh-CN" sz="2800" dirty="0"/>
              <a:t>正反应速率与逆反应速率相等和反应混合物中各组成成分的百分含量保持不变是判断可逆反应达到化学平衡状态的直接依据和核心依据</a:t>
            </a:r>
            <a:r>
              <a:rPr lang="en-US" altLang="zh-CN" sz="2800" dirty="0"/>
              <a:t>,</a:t>
            </a:r>
            <a:r>
              <a:rPr lang="zh-CN" altLang="zh-CN" sz="2800" dirty="0"/>
              <a:t>其他依据都是由这两个依据衍生的间接依据。</a:t>
            </a:r>
          </a:p>
        </p:txBody>
      </p:sp>
      <p:sp>
        <p:nvSpPr>
          <p:cNvPr id="6" name="矩形 5">
            <a:extLst>
              <a:ext uri="{FF2B5EF4-FFF2-40B4-BE49-F238E27FC236}">
                <a16:creationId xmlns="" xmlns:a16="http://schemas.microsoft.com/office/drawing/2014/main" id="{79DD80B4-CE79-4F0F-9620-6918487D295F}"/>
              </a:ext>
            </a:extLst>
          </p:cNvPr>
          <p:cNvSpPr/>
          <p:nvPr/>
        </p:nvSpPr>
        <p:spPr>
          <a:xfrm>
            <a:off x="8214360" y="0"/>
            <a:ext cx="299859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专题十六　化学反应速率与化学平衡</a:t>
            </a:r>
          </a:p>
        </p:txBody>
      </p:sp>
    </p:spTree>
    <p:extLst>
      <p:ext uri="{BB962C8B-B14F-4D97-AF65-F5344CB8AC3E}">
        <p14:creationId xmlns:p14="http://schemas.microsoft.com/office/powerpoint/2010/main" val="199910316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 xmlns:a16="http://schemas.microsoft.com/office/drawing/2014/main" id="{86C480B3-7DEA-4048-A7F9-AA3482C6D5D9}"/>
              </a:ext>
            </a:extLst>
          </p:cNvPr>
          <p:cNvSpPr/>
          <p:nvPr/>
        </p:nvSpPr>
        <p:spPr>
          <a:xfrm>
            <a:off x="234043" y="302359"/>
            <a:ext cx="11682186" cy="5909310"/>
          </a:xfrm>
          <a:prstGeom prst="rect">
            <a:avLst/>
          </a:prstGeom>
        </p:spPr>
        <p:txBody>
          <a:bodyPr wrap="square">
            <a:spAutoFit/>
          </a:bodyPr>
          <a:lstStyle/>
          <a:p>
            <a:pPr>
              <a:lnSpc>
                <a:spcPct val="150000"/>
              </a:lnSpc>
            </a:pPr>
            <a:r>
              <a:rPr lang="en-US" altLang="zh-CN" sz="2800" dirty="0"/>
              <a:t>2.</a:t>
            </a:r>
            <a:r>
              <a:rPr lang="zh-CN" altLang="zh-CN" sz="2800" dirty="0"/>
              <a:t>以下几种情况不能作为可逆反应达到化学平衡状态时的标志</a:t>
            </a:r>
            <a:r>
              <a:rPr lang="en-US" altLang="zh-CN" sz="2800" dirty="0"/>
              <a:t>:</a:t>
            </a:r>
            <a:endParaRPr lang="zh-CN" altLang="zh-CN" sz="2800" dirty="0"/>
          </a:p>
          <a:p>
            <a:pPr>
              <a:lnSpc>
                <a:spcPct val="150000"/>
              </a:lnSpc>
            </a:pPr>
            <a:r>
              <a:rPr lang="en-US" altLang="zh-CN" sz="2800" dirty="0"/>
              <a:t>(1)</a:t>
            </a:r>
            <a:r>
              <a:rPr lang="zh-CN" altLang="zh-CN" sz="2800" dirty="0"/>
              <a:t>反应组分的物质的量之比等于化学方程式中相应物质的化学计量数之比</a:t>
            </a:r>
            <a:r>
              <a:rPr lang="en-US" altLang="zh-CN" sz="2800" dirty="0"/>
              <a:t>(</a:t>
            </a:r>
            <a:r>
              <a:rPr lang="zh-CN" altLang="zh-CN" sz="2800" dirty="0"/>
              <a:t>同为正反应速率或逆反应速率</a:t>
            </a:r>
            <a:r>
              <a:rPr lang="en-US" altLang="zh-CN" sz="2800" dirty="0"/>
              <a:t>)</a:t>
            </a:r>
            <a:r>
              <a:rPr lang="zh-CN" altLang="zh-CN" sz="2800" dirty="0"/>
              <a:t>。</a:t>
            </a:r>
          </a:p>
          <a:p>
            <a:pPr>
              <a:lnSpc>
                <a:spcPct val="150000"/>
              </a:lnSpc>
            </a:pPr>
            <a:r>
              <a:rPr lang="en-US" altLang="zh-CN" sz="2800" dirty="0"/>
              <a:t>(2)</a:t>
            </a:r>
            <a:r>
              <a:rPr lang="zh-CN" altLang="zh-CN" sz="2800" dirty="0"/>
              <a:t>恒温恒容下体积不变的反应</a:t>
            </a:r>
            <a:r>
              <a:rPr lang="en-US" altLang="zh-CN" sz="2800" dirty="0"/>
              <a:t>,</a:t>
            </a:r>
            <a:r>
              <a:rPr lang="zh-CN" altLang="zh-CN" sz="2800" dirty="0"/>
              <a:t>体系的压强或总物质的量不随时间而变化</a:t>
            </a:r>
            <a:r>
              <a:rPr lang="en-US" altLang="zh-CN" sz="2800" dirty="0"/>
              <a:t>,</a:t>
            </a:r>
            <a:r>
              <a:rPr lang="zh-CN" altLang="zh-CN" sz="2800" dirty="0"/>
              <a:t>如</a:t>
            </a:r>
            <a:r>
              <a:rPr lang="en-US" altLang="zh-CN" sz="2800" dirty="0"/>
              <a:t>2HI(g)          I</a:t>
            </a:r>
            <a:r>
              <a:rPr lang="en-US" altLang="zh-CN" sz="2800" baseline="-25000" dirty="0"/>
              <a:t>2</a:t>
            </a:r>
            <a:r>
              <a:rPr lang="en-US" altLang="zh-CN" sz="2800" dirty="0"/>
              <a:t>(g)+H</a:t>
            </a:r>
            <a:r>
              <a:rPr lang="en-US" altLang="zh-CN" sz="2800" baseline="-25000" dirty="0"/>
              <a:t>2</a:t>
            </a:r>
            <a:r>
              <a:rPr lang="en-US" altLang="zh-CN" sz="2800" dirty="0"/>
              <a:t>(g)</a:t>
            </a:r>
            <a:r>
              <a:rPr lang="zh-CN" altLang="zh-CN" sz="2800" dirty="0"/>
              <a:t>。</a:t>
            </a:r>
          </a:p>
          <a:p>
            <a:pPr>
              <a:lnSpc>
                <a:spcPct val="150000"/>
              </a:lnSpc>
            </a:pPr>
            <a:r>
              <a:rPr lang="en-US" altLang="zh-CN" sz="2800" dirty="0"/>
              <a:t>(3)</a:t>
            </a:r>
            <a:r>
              <a:rPr lang="zh-CN" altLang="zh-CN" sz="2800" dirty="0"/>
              <a:t>全是气体参加的体积不变的反应</a:t>
            </a:r>
            <a:r>
              <a:rPr lang="en-US" altLang="zh-CN" sz="2800" dirty="0"/>
              <a:t>,</a:t>
            </a:r>
            <a:r>
              <a:rPr lang="zh-CN" altLang="zh-CN" sz="2800" dirty="0"/>
              <a:t>气体的平均相对分子质量不随时间而变化</a:t>
            </a:r>
            <a:r>
              <a:rPr lang="en-US" altLang="zh-CN" sz="2800" dirty="0"/>
              <a:t>,</a:t>
            </a:r>
            <a:r>
              <a:rPr lang="zh-CN" altLang="zh-CN" sz="2800" dirty="0"/>
              <a:t>如</a:t>
            </a:r>
            <a:r>
              <a:rPr lang="en-US" altLang="zh-CN" sz="2800" dirty="0"/>
              <a:t>2HI(g)          I</a:t>
            </a:r>
            <a:r>
              <a:rPr lang="en-US" altLang="zh-CN" sz="2800" baseline="-25000" dirty="0"/>
              <a:t>2</a:t>
            </a:r>
            <a:r>
              <a:rPr lang="en-US" altLang="zh-CN" sz="2800" dirty="0"/>
              <a:t>(g)+H</a:t>
            </a:r>
            <a:r>
              <a:rPr lang="en-US" altLang="zh-CN" sz="2800" baseline="-25000" dirty="0"/>
              <a:t>2</a:t>
            </a:r>
            <a:r>
              <a:rPr lang="en-US" altLang="zh-CN" sz="2800" dirty="0"/>
              <a:t>(g)</a:t>
            </a:r>
            <a:r>
              <a:rPr lang="zh-CN" altLang="zh-CN" sz="2800" dirty="0"/>
              <a:t>。</a:t>
            </a:r>
          </a:p>
          <a:p>
            <a:pPr>
              <a:lnSpc>
                <a:spcPct val="150000"/>
              </a:lnSpc>
            </a:pPr>
            <a:r>
              <a:rPr lang="en-US" altLang="zh-CN" sz="2800" dirty="0"/>
              <a:t>(4)</a:t>
            </a:r>
            <a:r>
              <a:rPr lang="zh-CN" altLang="zh-CN" sz="2800" dirty="0"/>
              <a:t>全是气体参加的反应</a:t>
            </a:r>
            <a:r>
              <a:rPr lang="en-US" altLang="zh-CN" sz="2800" dirty="0"/>
              <a:t>,</a:t>
            </a:r>
            <a:r>
              <a:rPr lang="zh-CN" altLang="zh-CN" sz="2800" dirty="0"/>
              <a:t>恒容条件下体系的密度保持不变</a:t>
            </a:r>
            <a:r>
              <a:rPr lang="en-US" altLang="zh-CN" sz="2800" dirty="0"/>
              <a:t>(</a:t>
            </a:r>
            <a:r>
              <a:rPr lang="zh-CN" altLang="zh-CN" sz="2800" dirty="0"/>
              <a:t>因为密度始终保持不变</a:t>
            </a:r>
            <a:r>
              <a:rPr lang="en-US" altLang="zh-CN" sz="2800" dirty="0"/>
              <a:t>)</a:t>
            </a:r>
            <a:r>
              <a:rPr lang="zh-CN" altLang="zh-CN" sz="2800" dirty="0"/>
              <a:t>。</a:t>
            </a:r>
          </a:p>
        </p:txBody>
      </p:sp>
      <p:pic>
        <p:nvPicPr>
          <p:cNvPr id="6" name="图片 3177">
            <a:extLst>
              <a:ext uri="{FF2B5EF4-FFF2-40B4-BE49-F238E27FC236}">
                <a16:creationId xmlns="" xmlns:a16="http://schemas.microsoft.com/office/drawing/2014/main" id="{BC58A3D1-8AD0-4E06-87D8-6B8F4CE960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0700" y="3088005"/>
            <a:ext cx="631825" cy="379095"/>
          </a:xfrm>
          <a:prstGeom prst="rect">
            <a:avLst/>
          </a:prstGeom>
          <a:noFill/>
          <a:extLst>
            <a:ext uri="{909E8E84-426E-40DD-AFC4-6F175D3DCCD1}">
              <a14:hiddenFill xmlns:a14="http://schemas.microsoft.com/office/drawing/2010/main">
                <a:solidFill>
                  <a:srgbClr val="FFFFFF"/>
                </a:solidFill>
              </a14:hiddenFill>
            </a:ext>
          </a:extLst>
        </p:spPr>
      </p:pic>
      <p:pic>
        <p:nvPicPr>
          <p:cNvPr id="7" name="图片 3177">
            <a:extLst>
              <a:ext uri="{FF2B5EF4-FFF2-40B4-BE49-F238E27FC236}">
                <a16:creationId xmlns="" xmlns:a16="http://schemas.microsoft.com/office/drawing/2014/main" id="{CA5ED845-0E26-4719-B74B-C30338C097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1750" y="4364355"/>
            <a:ext cx="631825" cy="379095"/>
          </a:xfrm>
          <a:prstGeom prst="rect">
            <a:avLst/>
          </a:prstGeom>
          <a:noFill/>
          <a:extLst>
            <a:ext uri="{909E8E84-426E-40DD-AFC4-6F175D3DCCD1}">
              <a14:hiddenFill xmlns:a14="http://schemas.microsoft.com/office/drawing/2010/main">
                <a:solidFill>
                  <a:srgbClr val="FFFFFF"/>
                </a:solidFill>
              </a14:hiddenFill>
            </a:ext>
          </a:extLst>
        </p:spPr>
      </p:pic>
      <p:sp>
        <p:nvSpPr>
          <p:cNvPr id="8" name="矩形 7">
            <a:extLst>
              <a:ext uri="{FF2B5EF4-FFF2-40B4-BE49-F238E27FC236}">
                <a16:creationId xmlns="" xmlns:a16="http://schemas.microsoft.com/office/drawing/2014/main" id="{32DE2655-EB88-413F-9862-8B8337D065CF}"/>
              </a:ext>
            </a:extLst>
          </p:cNvPr>
          <p:cNvSpPr/>
          <p:nvPr/>
        </p:nvSpPr>
        <p:spPr>
          <a:xfrm>
            <a:off x="8214360" y="0"/>
            <a:ext cx="299859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专题十六　化学反应速率与化学平衡</a:t>
            </a:r>
          </a:p>
        </p:txBody>
      </p:sp>
    </p:spTree>
    <p:extLst>
      <p:ext uri="{BB962C8B-B14F-4D97-AF65-F5344CB8AC3E}">
        <p14:creationId xmlns:p14="http://schemas.microsoft.com/office/powerpoint/2010/main" val="232735310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4043" y="244824"/>
            <a:ext cx="11723913" cy="5909310"/>
          </a:xfrm>
          <a:prstGeom prst="rect">
            <a:avLst/>
          </a:prstGeom>
        </p:spPr>
        <p:txBody>
          <a:bodyPr wrap="square">
            <a:spAutoFit/>
          </a:bodyPr>
          <a:lstStyle/>
          <a:p>
            <a:pPr>
              <a:lnSpc>
                <a:spcPct val="150000"/>
              </a:lnSpc>
            </a:pPr>
            <a:r>
              <a:rPr lang="zh-CN" altLang="en-US"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示例</a:t>
            </a:r>
            <a:r>
              <a:rPr lang="en-US" altLang="zh-CN"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4</a:t>
            </a:r>
            <a:r>
              <a:rPr lang="zh-CN" altLang="en-US" sz="28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dirty="0"/>
              <a:t>[</a:t>
            </a:r>
            <a:r>
              <a:rPr lang="zh-CN" altLang="zh-CN" sz="2800" dirty="0"/>
              <a:t>利用压强、密度等物理量判断化学平衡状态</a:t>
            </a:r>
            <a:r>
              <a:rPr lang="en-US" altLang="zh-CN" sz="2800" dirty="0"/>
              <a:t>]</a:t>
            </a:r>
            <a:r>
              <a:rPr lang="zh-CN" altLang="zh-CN" sz="2800" dirty="0"/>
              <a:t>在一个不传热的固定容积的密闭容器中</a:t>
            </a:r>
            <a:r>
              <a:rPr lang="en-US" altLang="zh-CN" sz="2800" dirty="0"/>
              <a:t>,</a:t>
            </a:r>
            <a:r>
              <a:rPr lang="zh-CN" altLang="zh-CN" sz="2800" dirty="0"/>
              <a:t>发生可逆反应</a:t>
            </a:r>
            <a:r>
              <a:rPr lang="en-US" altLang="zh-CN" sz="2800" i="1" dirty="0"/>
              <a:t>m</a:t>
            </a:r>
            <a:r>
              <a:rPr lang="en-US" altLang="zh-CN" sz="2800" dirty="0"/>
              <a:t>A(g)+</a:t>
            </a:r>
            <a:r>
              <a:rPr lang="en-US" altLang="zh-CN" sz="2800" i="1" dirty="0" err="1"/>
              <a:t>n</a:t>
            </a:r>
            <a:r>
              <a:rPr lang="en-US" altLang="zh-CN" sz="2800" dirty="0" err="1"/>
              <a:t>B</a:t>
            </a:r>
            <a:r>
              <a:rPr lang="en-US" altLang="zh-CN" sz="2800" dirty="0"/>
              <a:t>(g)          </a:t>
            </a:r>
            <a:r>
              <a:rPr lang="en-US" altLang="zh-CN" sz="2800" i="1" dirty="0" err="1"/>
              <a:t>p</a:t>
            </a:r>
            <a:r>
              <a:rPr lang="en-US" altLang="zh-CN" sz="2800" dirty="0" err="1"/>
              <a:t>C</a:t>
            </a:r>
            <a:r>
              <a:rPr lang="en-US" altLang="zh-CN" sz="2800" dirty="0"/>
              <a:t>(g)+</a:t>
            </a:r>
            <a:r>
              <a:rPr lang="en-US" altLang="zh-CN" sz="2800" i="1" dirty="0" err="1"/>
              <a:t>q</a:t>
            </a:r>
            <a:r>
              <a:rPr lang="en-US" altLang="zh-CN" sz="2800" dirty="0" err="1"/>
              <a:t>D</a:t>
            </a:r>
            <a:r>
              <a:rPr lang="en-US" altLang="zh-CN" sz="2800" dirty="0"/>
              <a:t>(g),</a:t>
            </a:r>
            <a:r>
              <a:rPr lang="zh-CN" altLang="zh-CN" sz="2800" dirty="0"/>
              <a:t>当</a:t>
            </a:r>
            <a:r>
              <a:rPr lang="en-US" altLang="zh-CN" sz="2800" i="1" dirty="0"/>
              <a:t>m</a:t>
            </a:r>
            <a:r>
              <a:rPr lang="zh-CN" altLang="zh-CN" sz="2800" dirty="0"/>
              <a:t>、</a:t>
            </a:r>
            <a:r>
              <a:rPr lang="en-US" altLang="zh-CN" sz="2800" i="1" dirty="0"/>
              <a:t>n</a:t>
            </a:r>
            <a:r>
              <a:rPr lang="zh-CN" altLang="zh-CN" sz="2800" dirty="0"/>
              <a:t>、</a:t>
            </a:r>
            <a:r>
              <a:rPr lang="en-US" altLang="zh-CN" sz="2800" i="1" dirty="0"/>
              <a:t>p</a:t>
            </a:r>
            <a:r>
              <a:rPr lang="zh-CN" altLang="zh-CN" sz="2800" dirty="0"/>
              <a:t>、</a:t>
            </a:r>
            <a:r>
              <a:rPr lang="en-US" altLang="zh-CN" sz="2800" i="1" dirty="0"/>
              <a:t>q</a:t>
            </a:r>
            <a:r>
              <a:rPr lang="zh-CN" altLang="zh-CN" sz="2800" dirty="0"/>
              <a:t>为任意整数时</a:t>
            </a:r>
            <a:r>
              <a:rPr lang="en-US" altLang="zh-CN" sz="2800" dirty="0"/>
              <a:t>,</a:t>
            </a:r>
            <a:r>
              <a:rPr lang="zh-CN" altLang="zh-CN" sz="2800" dirty="0"/>
              <a:t>反应一定达到平衡的标志是</a:t>
            </a:r>
          </a:p>
          <a:p>
            <a:pPr>
              <a:lnSpc>
                <a:spcPct val="150000"/>
              </a:lnSpc>
            </a:pPr>
            <a:r>
              <a:rPr lang="en-US" altLang="zh-CN" sz="2800" dirty="0"/>
              <a:t>①</a:t>
            </a:r>
            <a:r>
              <a:rPr lang="zh-CN" altLang="zh-CN" sz="2800" dirty="0"/>
              <a:t>体系的压强不再改变</a:t>
            </a:r>
            <a:r>
              <a:rPr lang="en-US" altLang="zh-CN" sz="2800" dirty="0"/>
              <a:t>                </a:t>
            </a:r>
            <a:r>
              <a:rPr lang="en-US" altLang="zh-CN" sz="2800" dirty="0" smtClean="0"/>
              <a:t> ②</a:t>
            </a:r>
            <a:r>
              <a:rPr lang="zh-CN" altLang="zh-CN" sz="2800" dirty="0"/>
              <a:t>体系的温度不再改变</a:t>
            </a:r>
          </a:p>
          <a:p>
            <a:pPr>
              <a:lnSpc>
                <a:spcPct val="150000"/>
              </a:lnSpc>
            </a:pPr>
            <a:r>
              <a:rPr lang="en-US" altLang="zh-CN" sz="2800" dirty="0"/>
              <a:t>③</a:t>
            </a:r>
            <a:r>
              <a:rPr lang="zh-CN" altLang="zh-CN" sz="2800" dirty="0"/>
              <a:t>各组分的浓度不再改变</a:t>
            </a:r>
            <a:r>
              <a:rPr lang="en-US" altLang="zh-CN" sz="2800" dirty="0"/>
              <a:t>             ④</a:t>
            </a:r>
            <a:r>
              <a:rPr lang="zh-CN" altLang="zh-CN" sz="2800" dirty="0"/>
              <a:t>各组分的质量分数不再改变</a:t>
            </a:r>
          </a:p>
          <a:p>
            <a:pPr>
              <a:lnSpc>
                <a:spcPct val="150000"/>
              </a:lnSpc>
            </a:pPr>
            <a:r>
              <a:rPr lang="en-US" altLang="zh-CN" sz="2800" dirty="0"/>
              <a:t>⑤</a:t>
            </a:r>
            <a:r>
              <a:rPr lang="zh-CN" altLang="zh-CN" sz="2800" dirty="0"/>
              <a:t>反应速率</a:t>
            </a:r>
            <a:r>
              <a:rPr lang="en-US" altLang="zh-CN" sz="2800" i="1" dirty="0"/>
              <a:t>v</a:t>
            </a:r>
            <a:r>
              <a:rPr lang="en-US" altLang="zh-CN" sz="2800" dirty="0"/>
              <a:t>(A)∶</a:t>
            </a:r>
            <a:r>
              <a:rPr lang="en-US" altLang="zh-CN" sz="2800" i="1" dirty="0"/>
              <a:t>v</a:t>
            </a:r>
            <a:r>
              <a:rPr lang="en-US" altLang="zh-CN" sz="2800" dirty="0"/>
              <a:t>(B)∶</a:t>
            </a:r>
            <a:r>
              <a:rPr lang="en-US" altLang="zh-CN" sz="2800" i="1" dirty="0"/>
              <a:t>v</a:t>
            </a:r>
            <a:r>
              <a:rPr lang="en-US" altLang="zh-CN" sz="2800" dirty="0"/>
              <a:t>(C)∶</a:t>
            </a:r>
            <a:r>
              <a:rPr lang="en-US" altLang="zh-CN" sz="2800" i="1" dirty="0"/>
              <a:t>v</a:t>
            </a:r>
            <a:r>
              <a:rPr lang="en-US" altLang="zh-CN" sz="2800" dirty="0"/>
              <a:t>(D)=</a:t>
            </a:r>
            <a:r>
              <a:rPr lang="en-US" altLang="zh-CN" sz="2800" i="1" dirty="0" err="1"/>
              <a:t>m∶n∶p∶q</a:t>
            </a:r>
            <a:endParaRPr lang="zh-CN" altLang="zh-CN" sz="2800" dirty="0"/>
          </a:p>
          <a:p>
            <a:pPr>
              <a:lnSpc>
                <a:spcPct val="150000"/>
              </a:lnSpc>
            </a:pPr>
            <a:r>
              <a:rPr lang="en-US" altLang="zh-CN" sz="2800" dirty="0"/>
              <a:t>⑥</a:t>
            </a:r>
            <a:r>
              <a:rPr lang="zh-CN" altLang="zh-CN" sz="2800" dirty="0"/>
              <a:t>单位时间内</a:t>
            </a:r>
            <a:r>
              <a:rPr lang="en-US" altLang="zh-CN" sz="2800" i="1" dirty="0"/>
              <a:t>m</a:t>
            </a:r>
            <a:r>
              <a:rPr lang="en-US" altLang="zh-CN" sz="2800" dirty="0"/>
              <a:t> </a:t>
            </a:r>
            <a:r>
              <a:rPr lang="en-US" altLang="zh-CN" sz="2800" dirty="0" err="1"/>
              <a:t>mol</a:t>
            </a:r>
            <a:r>
              <a:rPr lang="en-US" altLang="zh-CN" sz="2800" dirty="0"/>
              <a:t> A</a:t>
            </a:r>
            <a:r>
              <a:rPr lang="zh-CN" altLang="zh-CN" sz="2800" dirty="0"/>
              <a:t>断键反应</a:t>
            </a:r>
            <a:r>
              <a:rPr lang="en-US" altLang="zh-CN" sz="2800" dirty="0"/>
              <a:t>,</a:t>
            </a:r>
            <a:r>
              <a:rPr lang="zh-CN" altLang="zh-CN" sz="2800" dirty="0"/>
              <a:t>同时</a:t>
            </a:r>
            <a:r>
              <a:rPr lang="en-US" altLang="zh-CN" sz="2800" i="1" dirty="0"/>
              <a:t>p</a:t>
            </a:r>
            <a:r>
              <a:rPr lang="en-US" altLang="zh-CN" sz="2800" dirty="0"/>
              <a:t> </a:t>
            </a:r>
            <a:r>
              <a:rPr lang="en-US" altLang="zh-CN" sz="2800" dirty="0" err="1"/>
              <a:t>mol</a:t>
            </a:r>
            <a:r>
              <a:rPr lang="en-US" altLang="zh-CN" sz="2800" dirty="0"/>
              <a:t> C</a:t>
            </a:r>
            <a:r>
              <a:rPr lang="zh-CN" altLang="zh-CN" sz="2800" dirty="0"/>
              <a:t>也断键反应</a:t>
            </a:r>
          </a:p>
          <a:p>
            <a:pPr>
              <a:lnSpc>
                <a:spcPct val="150000"/>
              </a:lnSpc>
            </a:pPr>
            <a:r>
              <a:rPr lang="en-US" altLang="zh-CN" sz="2800" dirty="0"/>
              <a:t>⑦</a:t>
            </a:r>
            <a:r>
              <a:rPr lang="zh-CN" altLang="zh-CN" sz="2800" dirty="0"/>
              <a:t>体系的密度不再变化　　　　　　 　　　　　　　　　　　　</a:t>
            </a:r>
          </a:p>
          <a:p>
            <a:pPr>
              <a:lnSpc>
                <a:spcPct val="150000"/>
              </a:lnSpc>
            </a:pPr>
            <a:r>
              <a:rPr lang="en-US" altLang="zh-CN" sz="2800" dirty="0"/>
              <a:t>A.③④⑤⑥ </a:t>
            </a:r>
            <a:r>
              <a:rPr lang="zh-CN" altLang="zh-CN" sz="2800" dirty="0"/>
              <a:t>　</a:t>
            </a:r>
            <a:r>
              <a:rPr lang="en-US" altLang="zh-CN" sz="2800" dirty="0"/>
              <a:t>B.②③④⑥ </a:t>
            </a:r>
            <a:r>
              <a:rPr lang="zh-CN" altLang="zh-CN" sz="2800" dirty="0"/>
              <a:t>　</a:t>
            </a:r>
            <a:r>
              <a:rPr lang="en-US" altLang="zh-CN" sz="2800" dirty="0"/>
              <a:t>C.①③④⑤ </a:t>
            </a:r>
            <a:r>
              <a:rPr lang="zh-CN" altLang="zh-CN" sz="2800" dirty="0"/>
              <a:t>　</a:t>
            </a:r>
            <a:r>
              <a:rPr lang="en-US" altLang="zh-CN" sz="2800" dirty="0"/>
              <a:t>D.③④⑥⑦</a:t>
            </a:r>
            <a:endParaRPr lang="zh-CN" altLang="zh-CN" sz="2800" dirty="0"/>
          </a:p>
        </p:txBody>
      </p:sp>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5" name="图片 3177">
            <a:extLst>
              <a:ext uri="{FF2B5EF4-FFF2-40B4-BE49-F238E27FC236}">
                <a16:creationId xmlns="" xmlns:a16="http://schemas.microsoft.com/office/drawing/2014/main" id="{064F20F2-8518-474B-9995-7A3B28ADA5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0549" y="1114991"/>
            <a:ext cx="631825" cy="379095"/>
          </a:xfrm>
          <a:prstGeom prst="rect">
            <a:avLst/>
          </a:prstGeom>
          <a:noFill/>
          <a:extLst>
            <a:ext uri="{909E8E84-426E-40DD-AFC4-6F175D3DCCD1}">
              <a14:hiddenFill xmlns:a14="http://schemas.microsoft.com/office/drawing/2010/main">
                <a:solidFill>
                  <a:srgbClr val="FFFFFF"/>
                </a:solidFill>
              </a14:hiddenFill>
            </a:ext>
          </a:extLst>
        </p:spPr>
      </p:pic>
      <p:sp>
        <p:nvSpPr>
          <p:cNvPr id="17" name="矩形 16">
            <a:extLst>
              <a:ext uri="{FF2B5EF4-FFF2-40B4-BE49-F238E27FC236}">
                <a16:creationId xmlns="" xmlns:a16="http://schemas.microsoft.com/office/drawing/2014/main" id="{7B9987C2-BC17-4937-AEAA-A98E578FA414}"/>
              </a:ext>
            </a:extLst>
          </p:cNvPr>
          <p:cNvSpPr/>
          <p:nvPr/>
        </p:nvSpPr>
        <p:spPr>
          <a:xfrm>
            <a:off x="8214360" y="0"/>
            <a:ext cx="299859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专题十六　化学反应速率与化学平衡</a:t>
            </a:r>
          </a:p>
        </p:txBody>
      </p:sp>
    </p:spTree>
    <p:extLst>
      <p:ext uri="{BB962C8B-B14F-4D97-AF65-F5344CB8AC3E}">
        <p14:creationId xmlns:p14="http://schemas.microsoft.com/office/powerpoint/2010/main" val="312532215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矩形 13">
            <a:extLst>
              <a:ext uri="{FF2B5EF4-FFF2-40B4-BE49-F238E27FC236}">
                <a16:creationId xmlns="" xmlns:a16="http://schemas.microsoft.com/office/drawing/2014/main" id="{E6887BEB-6A6D-41A9-8ECC-AF3CEFAE4603}"/>
              </a:ext>
            </a:extLst>
          </p:cNvPr>
          <p:cNvSpPr/>
          <p:nvPr/>
        </p:nvSpPr>
        <p:spPr>
          <a:xfrm>
            <a:off x="234043" y="254679"/>
            <a:ext cx="11682186" cy="5909310"/>
          </a:xfrm>
          <a:prstGeom prst="rect">
            <a:avLst/>
          </a:prstGeom>
        </p:spPr>
        <p:txBody>
          <a:bodyPr wrap="square">
            <a:spAutoFit/>
          </a:bodyPr>
          <a:lstStyle/>
          <a:p>
            <a:pPr>
              <a:lnSpc>
                <a:spcPct val="150000"/>
              </a:lnSpc>
            </a:pPr>
            <a:r>
              <a:rPr lang="zh-CN" altLang="zh-CN"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800" dirty="0"/>
              <a:t>因为</a:t>
            </a:r>
            <a:r>
              <a:rPr lang="en-US" altLang="zh-CN" sz="2800" i="1" dirty="0" err="1"/>
              <a:t>m</a:t>
            </a:r>
            <a:r>
              <a:rPr lang="en-US" altLang="zh-CN" sz="2800" dirty="0" err="1"/>
              <a:t>+</a:t>
            </a:r>
            <a:r>
              <a:rPr lang="en-US" altLang="zh-CN" sz="2800" i="1" dirty="0" err="1"/>
              <a:t>n</a:t>
            </a:r>
            <a:r>
              <a:rPr lang="zh-CN" altLang="zh-CN" sz="2800" dirty="0"/>
              <a:t>与</a:t>
            </a:r>
            <a:r>
              <a:rPr lang="en-US" altLang="zh-CN" sz="2800" i="1" dirty="0" err="1"/>
              <a:t>p</a:t>
            </a:r>
            <a:r>
              <a:rPr lang="en-US" altLang="zh-CN" sz="2800" dirty="0" err="1"/>
              <a:t>+</a:t>
            </a:r>
            <a:r>
              <a:rPr lang="en-US" altLang="zh-CN" sz="2800" i="1" dirty="0" err="1"/>
              <a:t>q</a:t>
            </a:r>
            <a:r>
              <a:rPr lang="zh-CN" altLang="zh-CN" sz="2800" dirty="0"/>
              <a:t>的关系不确定</a:t>
            </a:r>
            <a:r>
              <a:rPr lang="en-US" altLang="zh-CN" sz="2800" dirty="0"/>
              <a:t>,</a:t>
            </a:r>
            <a:r>
              <a:rPr lang="zh-CN" altLang="zh-CN" sz="2800" dirty="0"/>
              <a:t>故无法确定该反应是不是体积改变的反应</a:t>
            </a:r>
            <a:r>
              <a:rPr lang="en-US" altLang="zh-CN" sz="2800" dirty="0"/>
              <a:t>,</a:t>
            </a:r>
            <a:r>
              <a:rPr lang="zh-CN" altLang="zh-CN" sz="2800" dirty="0"/>
              <a:t>故</a:t>
            </a:r>
            <a:r>
              <a:rPr lang="en-US" altLang="zh-CN" sz="2800" dirty="0"/>
              <a:t>①</a:t>
            </a:r>
            <a:r>
              <a:rPr lang="zh-CN" altLang="zh-CN" sz="2800" dirty="0"/>
              <a:t>不一定是平衡状态的标志</a:t>
            </a:r>
            <a:r>
              <a:rPr lang="en-US" altLang="zh-CN" sz="2800" dirty="0"/>
              <a:t>;</a:t>
            </a:r>
            <a:r>
              <a:rPr lang="zh-CN" altLang="zh-CN" sz="2800" dirty="0"/>
              <a:t>因容器是</a:t>
            </a:r>
            <a:r>
              <a:rPr lang="en-US" altLang="zh-CN" sz="2800" dirty="0"/>
              <a:t>“</a:t>
            </a:r>
            <a:r>
              <a:rPr lang="zh-CN" altLang="zh-CN" sz="2800" dirty="0"/>
              <a:t>不传热的固定容积的密闭容器</a:t>
            </a:r>
            <a:r>
              <a:rPr lang="en-US" altLang="zh-CN" sz="2800" dirty="0"/>
              <a:t>”,</a:t>
            </a:r>
            <a:r>
              <a:rPr lang="zh-CN" altLang="zh-CN" sz="2800" dirty="0"/>
              <a:t>反应过程中</a:t>
            </a:r>
            <a:r>
              <a:rPr lang="en-US" altLang="zh-CN" sz="2800" dirty="0"/>
              <a:t>,</a:t>
            </a:r>
            <a:r>
              <a:rPr lang="zh-CN" altLang="zh-CN" sz="2800" dirty="0"/>
              <a:t>体系中的温度应随时间发生变化</a:t>
            </a:r>
            <a:r>
              <a:rPr lang="en-US" altLang="zh-CN" sz="2800" dirty="0"/>
              <a:t>,</a:t>
            </a:r>
            <a:r>
              <a:rPr lang="zh-CN" altLang="zh-CN" sz="2800" dirty="0"/>
              <a:t>当温度不变时达到平衡状态</a:t>
            </a:r>
            <a:r>
              <a:rPr lang="en-US" altLang="zh-CN" sz="2800" dirty="0"/>
              <a:t>;</a:t>
            </a:r>
            <a:r>
              <a:rPr lang="zh-CN" altLang="zh-CN" sz="2800" dirty="0"/>
              <a:t>各组分的浓度不再改变和各组分的质量分数不再改变时</a:t>
            </a:r>
            <a:r>
              <a:rPr lang="en-US" altLang="zh-CN" sz="2800" dirty="0"/>
              <a:t>,</a:t>
            </a:r>
            <a:r>
              <a:rPr lang="zh-CN" altLang="zh-CN" sz="2800" dirty="0"/>
              <a:t>反应都达到了平衡状态</a:t>
            </a:r>
            <a:r>
              <a:rPr lang="en-US" altLang="zh-CN" sz="2800" dirty="0"/>
              <a:t>;</a:t>
            </a:r>
            <a:r>
              <a:rPr lang="zh-CN" altLang="zh-CN" sz="2800" dirty="0"/>
              <a:t>速率之比等于方程式的化学计量数之比是恒定的</a:t>
            </a:r>
            <a:r>
              <a:rPr lang="en-US" altLang="zh-CN" sz="2800" dirty="0"/>
              <a:t>,</a:t>
            </a:r>
            <a:r>
              <a:rPr lang="zh-CN" altLang="zh-CN" sz="2800" dirty="0"/>
              <a:t>不论反应是否达到平衡状态都存在这一关系</a:t>
            </a:r>
            <a:r>
              <a:rPr lang="en-US" altLang="zh-CN" sz="2800" dirty="0"/>
              <a:t>,</a:t>
            </a:r>
            <a:r>
              <a:rPr lang="zh-CN" altLang="zh-CN" sz="2800" dirty="0"/>
              <a:t>故</a:t>
            </a:r>
            <a:r>
              <a:rPr lang="en-US" altLang="zh-CN" sz="2800" dirty="0"/>
              <a:t>⑤</a:t>
            </a:r>
            <a:r>
              <a:rPr lang="zh-CN" altLang="zh-CN" sz="2800" dirty="0"/>
              <a:t>不一定是平衡状态的标志</a:t>
            </a:r>
            <a:r>
              <a:rPr lang="en-US" altLang="zh-CN" sz="2800" dirty="0"/>
              <a:t>;</a:t>
            </a:r>
            <a:r>
              <a:rPr lang="zh-CN" altLang="zh-CN" sz="2800" dirty="0"/>
              <a:t>单位时间内</a:t>
            </a:r>
            <a:r>
              <a:rPr lang="en-US" altLang="zh-CN" sz="2800" i="1" dirty="0"/>
              <a:t>m</a:t>
            </a:r>
            <a:r>
              <a:rPr lang="en-US" altLang="zh-CN" sz="2800" dirty="0"/>
              <a:t> </a:t>
            </a:r>
            <a:r>
              <a:rPr lang="en-US" altLang="zh-CN" sz="2800" dirty="0" err="1"/>
              <a:t>mol</a:t>
            </a:r>
            <a:r>
              <a:rPr lang="en-US" altLang="zh-CN" sz="2800" dirty="0"/>
              <a:t> A</a:t>
            </a:r>
            <a:r>
              <a:rPr lang="zh-CN" altLang="zh-CN" sz="2800" dirty="0"/>
              <a:t>断键反应</a:t>
            </a:r>
            <a:r>
              <a:rPr lang="en-US" altLang="zh-CN" sz="2800" dirty="0"/>
              <a:t>,</a:t>
            </a:r>
            <a:r>
              <a:rPr lang="zh-CN" altLang="zh-CN" sz="2800" dirty="0"/>
              <a:t>则说明有</a:t>
            </a:r>
            <a:r>
              <a:rPr lang="en-US" altLang="zh-CN" sz="2800" i="1" dirty="0"/>
              <a:t>p</a:t>
            </a:r>
            <a:r>
              <a:rPr lang="en-US" altLang="zh-CN" sz="2800" dirty="0"/>
              <a:t> </a:t>
            </a:r>
            <a:r>
              <a:rPr lang="en-US" altLang="zh-CN" sz="2800" dirty="0" err="1"/>
              <a:t>mol</a:t>
            </a:r>
            <a:r>
              <a:rPr lang="en-US" altLang="zh-CN" sz="2800" dirty="0"/>
              <a:t> C</a:t>
            </a:r>
            <a:r>
              <a:rPr lang="zh-CN" altLang="zh-CN" sz="2800" dirty="0"/>
              <a:t>生成</a:t>
            </a:r>
            <a:r>
              <a:rPr lang="en-US" altLang="zh-CN" sz="2800" dirty="0"/>
              <a:t>,</a:t>
            </a:r>
            <a:r>
              <a:rPr lang="zh-CN" altLang="zh-CN" sz="2800" dirty="0"/>
              <a:t>同时</a:t>
            </a:r>
            <a:r>
              <a:rPr lang="en-US" altLang="zh-CN" sz="2800" i="1" dirty="0"/>
              <a:t>p</a:t>
            </a:r>
            <a:r>
              <a:rPr lang="en-US" altLang="zh-CN" sz="2800" dirty="0"/>
              <a:t> </a:t>
            </a:r>
            <a:r>
              <a:rPr lang="en-US" altLang="zh-CN" sz="2800" dirty="0" err="1"/>
              <a:t>mol</a:t>
            </a:r>
            <a:r>
              <a:rPr lang="en-US" altLang="zh-CN" sz="2800" dirty="0"/>
              <a:t> C</a:t>
            </a:r>
            <a:r>
              <a:rPr lang="zh-CN" altLang="zh-CN" sz="2800" dirty="0"/>
              <a:t>也断键反应</a:t>
            </a:r>
            <a:r>
              <a:rPr lang="en-US" altLang="zh-CN" sz="2800" dirty="0"/>
              <a:t>,</a:t>
            </a:r>
            <a:r>
              <a:rPr lang="zh-CN" altLang="zh-CN" sz="2800" dirty="0"/>
              <a:t>即</a:t>
            </a:r>
            <a:r>
              <a:rPr lang="en-US" altLang="zh-CN" sz="2800" i="1" dirty="0"/>
              <a:t>v</a:t>
            </a:r>
            <a:r>
              <a:rPr lang="zh-CN" altLang="zh-CN" sz="2800" baseline="-25000" dirty="0"/>
              <a:t>正</a:t>
            </a:r>
            <a:r>
              <a:rPr lang="en-US" altLang="zh-CN" sz="2800" dirty="0"/>
              <a:t>=</a:t>
            </a:r>
            <a:r>
              <a:rPr lang="en-US" altLang="zh-CN" sz="2800" i="1" dirty="0"/>
              <a:t>v</a:t>
            </a:r>
            <a:r>
              <a:rPr lang="zh-CN" altLang="zh-CN" sz="2800" baseline="-25000" dirty="0"/>
              <a:t>逆</a:t>
            </a:r>
            <a:r>
              <a:rPr lang="en-US" altLang="zh-CN" sz="2800" dirty="0"/>
              <a:t>≠0,</a:t>
            </a:r>
            <a:r>
              <a:rPr lang="zh-CN" altLang="zh-CN" sz="2800" dirty="0"/>
              <a:t>故</a:t>
            </a:r>
            <a:r>
              <a:rPr lang="en-US" altLang="zh-CN" sz="2800" dirty="0"/>
              <a:t>⑥</a:t>
            </a:r>
            <a:r>
              <a:rPr lang="zh-CN" altLang="zh-CN" sz="2800" dirty="0"/>
              <a:t>能说明反应达到平衡状态</a:t>
            </a:r>
            <a:r>
              <a:rPr lang="en-US" altLang="zh-CN" sz="2800" dirty="0"/>
              <a:t>;</a:t>
            </a:r>
            <a:r>
              <a:rPr lang="zh-CN" altLang="zh-CN" sz="2800" dirty="0"/>
              <a:t>体系的总质量和总体积始终不变</a:t>
            </a:r>
            <a:r>
              <a:rPr lang="en-US" altLang="zh-CN" sz="2800" dirty="0"/>
              <a:t>,</a:t>
            </a:r>
            <a:r>
              <a:rPr lang="zh-CN" altLang="zh-CN" sz="2800" dirty="0"/>
              <a:t>体系的密度始终不变</a:t>
            </a:r>
            <a:r>
              <a:rPr lang="en-US" altLang="zh-CN" sz="2800" dirty="0"/>
              <a:t>,</a:t>
            </a:r>
            <a:r>
              <a:rPr lang="zh-CN" altLang="zh-CN" sz="2800" dirty="0"/>
              <a:t>故</a:t>
            </a:r>
            <a:r>
              <a:rPr lang="en-US" altLang="zh-CN" sz="2800" dirty="0"/>
              <a:t>⑦</a:t>
            </a:r>
            <a:r>
              <a:rPr lang="zh-CN" altLang="zh-CN" sz="2800" dirty="0"/>
              <a:t>不一定是平衡状态的标志。</a:t>
            </a:r>
            <a:endPar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2" name="矩形 21">
            <a:extLst>
              <a:ext uri="{FF2B5EF4-FFF2-40B4-BE49-F238E27FC236}">
                <a16:creationId xmlns="" xmlns:a16="http://schemas.microsoft.com/office/drawing/2014/main" id="{1824600B-C132-42F1-8F4D-6670DB9F284A}"/>
              </a:ext>
            </a:extLst>
          </p:cNvPr>
          <p:cNvSpPr/>
          <p:nvPr/>
        </p:nvSpPr>
        <p:spPr>
          <a:xfrm>
            <a:off x="234043" y="5930668"/>
            <a:ext cx="11723912" cy="738664"/>
          </a:xfrm>
          <a:prstGeom prst="rect">
            <a:avLst/>
          </a:prstGeom>
        </p:spPr>
        <p:txBody>
          <a:bodyPr wrap="square">
            <a:spAutoFit/>
          </a:bodyPr>
          <a:lstStyle/>
          <a:p>
            <a:pPr>
              <a:lnSpc>
                <a:spcPct val="150000"/>
              </a:lnSpc>
              <a:spcAft>
                <a:spcPts val="0"/>
              </a:spcAft>
            </a:pPr>
            <a:r>
              <a:rPr lang="zh-CN" altLang="en-US"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答案</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dirty="0"/>
              <a:t>B</a:t>
            </a:r>
            <a:endPar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3" name="矩形 22">
            <a:extLst>
              <a:ext uri="{FF2B5EF4-FFF2-40B4-BE49-F238E27FC236}">
                <a16:creationId xmlns="" xmlns:a16="http://schemas.microsoft.com/office/drawing/2014/main" id="{83CBD45E-AEC5-4C6F-891D-7C026D83FB38}"/>
              </a:ext>
            </a:extLst>
          </p:cNvPr>
          <p:cNvSpPr/>
          <p:nvPr/>
        </p:nvSpPr>
        <p:spPr>
          <a:xfrm>
            <a:off x="8214360" y="0"/>
            <a:ext cx="299859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专题十六　化学反应速率与化学平衡</a:t>
            </a:r>
          </a:p>
        </p:txBody>
      </p:sp>
    </p:spTree>
    <p:extLst>
      <p:ext uri="{BB962C8B-B14F-4D97-AF65-F5344CB8AC3E}">
        <p14:creationId xmlns:p14="http://schemas.microsoft.com/office/powerpoint/2010/main" val="373066453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4043" y="244824"/>
            <a:ext cx="11723913" cy="5909310"/>
          </a:xfrm>
          <a:prstGeom prst="rect">
            <a:avLst/>
          </a:prstGeom>
        </p:spPr>
        <p:txBody>
          <a:bodyPr wrap="square">
            <a:spAutoFit/>
          </a:bodyPr>
          <a:lstStyle/>
          <a:p>
            <a:pPr algn="dist">
              <a:lnSpc>
                <a:spcPct val="150000"/>
              </a:lnSpc>
            </a:pPr>
            <a:r>
              <a:rPr lang="zh-CN" altLang="en-US"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示例</a:t>
            </a:r>
            <a:r>
              <a:rPr lang="en-US" altLang="zh-CN"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5</a:t>
            </a:r>
            <a:r>
              <a:rPr lang="zh-CN" altLang="en-US" sz="28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dirty="0"/>
              <a:t>[</a:t>
            </a:r>
            <a:r>
              <a:rPr lang="zh-CN" altLang="zh-CN" sz="2800" dirty="0"/>
              <a:t>利用</a:t>
            </a:r>
            <a:r>
              <a:rPr lang="en-US" altLang="zh-CN" sz="2800" i="1" dirty="0"/>
              <a:t>Q</a:t>
            </a:r>
            <a:r>
              <a:rPr lang="en-US" altLang="zh-CN" sz="2800" baseline="-25000" dirty="0"/>
              <a:t>c</a:t>
            </a:r>
            <a:r>
              <a:rPr lang="zh-CN" altLang="zh-CN" sz="2800" dirty="0"/>
              <a:t>与</a:t>
            </a:r>
            <a:r>
              <a:rPr lang="en-US" altLang="zh-CN" sz="2800" i="1" dirty="0"/>
              <a:t>K</a:t>
            </a:r>
            <a:r>
              <a:rPr lang="zh-CN" altLang="zh-CN" sz="2800" dirty="0"/>
              <a:t>的大小关系判断化学平衡状态</a:t>
            </a:r>
            <a:r>
              <a:rPr lang="en-US" altLang="zh-CN" sz="2800" dirty="0"/>
              <a:t>]</a:t>
            </a:r>
            <a:r>
              <a:rPr lang="zh-CN" altLang="zh-CN" sz="2800" dirty="0"/>
              <a:t>一定温度下</a:t>
            </a:r>
            <a:r>
              <a:rPr lang="en-US" altLang="zh-CN" sz="2800" dirty="0"/>
              <a:t>,</a:t>
            </a:r>
            <a:r>
              <a:rPr lang="zh-CN" altLang="zh-CN" sz="2800" dirty="0"/>
              <a:t>在容积</a:t>
            </a:r>
            <a:r>
              <a:rPr lang="zh-CN" altLang="zh-CN" sz="2800" dirty="0" smtClean="0"/>
              <a:t>为</a:t>
            </a:r>
            <a:endParaRPr lang="en-US" altLang="zh-CN" sz="2800" dirty="0" smtClean="0"/>
          </a:p>
          <a:p>
            <a:pPr algn="dist">
              <a:lnSpc>
                <a:spcPct val="150000"/>
              </a:lnSpc>
            </a:pPr>
            <a:r>
              <a:rPr lang="en-US" altLang="zh-CN" sz="2800" dirty="0" smtClean="0"/>
              <a:t>1 L</a:t>
            </a:r>
            <a:r>
              <a:rPr lang="zh-CN" altLang="zh-CN" sz="2800" dirty="0" smtClean="0"/>
              <a:t>的</a:t>
            </a:r>
            <a:r>
              <a:rPr lang="zh-CN" altLang="zh-CN" sz="2800" dirty="0"/>
              <a:t>密闭容器中进行反应</a:t>
            </a:r>
            <a:r>
              <a:rPr lang="en-US" altLang="zh-CN" sz="2800" dirty="0"/>
              <a:t>2SO</a:t>
            </a:r>
            <a:r>
              <a:rPr lang="en-US" altLang="zh-CN" sz="2800" baseline="-25000" dirty="0"/>
              <a:t>2</a:t>
            </a:r>
            <a:r>
              <a:rPr lang="en-US" altLang="zh-CN" sz="2800" dirty="0"/>
              <a:t>(g)+O</a:t>
            </a:r>
            <a:r>
              <a:rPr lang="en-US" altLang="zh-CN" sz="2800" baseline="-25000" dirty="0"/>
              <a:t>2</a:t>
            </a:r>
            <a:r>
              <a:rPr lang="en-US" altLang="zh-CN" sz="2800" dirty="0"/>
              <a:t>(g)         2SO</a:t>
            </a:r>
            <a:r>
              <a:rPr lang="en-US" altLang="zh-CN" sz="2800" baseline="-25000" dirty="0"/>
              <a:t>3</a:t>
            </a:r>
            <a:r>
              <a:rPr lang="en-US" altLang="zh-CN" sz="2800" dirty="0"/>
              <a:t>(g),SO</a:t>
            </a:r>
            <a:r>
              <a:rPr lang="en-US" altLang="zh-CN" sz="2800" baseline="-25000" dirty="0"/>
              <a:t>2</a:t>
            </a:r>
            <a:r>
              <a:rPr lang="zh-CN" altLang="zh-CN" sz="2800" dirty="0"/>
              <a:t>的起始浓度是</a:t>
            </a:r>
            <a:r>
              <a:rPr lang="en-US" altLang="zh-CN" sz="2800" dirty="0"/>
              <a:t>0.40 mol·L</a:t>
            </a:r>
            <a:r>
              <a:rPr lang="en-US" altLang="zh-CN" sz="2800" baseline="30000" dirty="0"/>
              <a:t>-1</a:t>
            </a:r>
            <a:r>
              <a:rPr lang="en-US" altLang="zh-CN" sz="2800" dirty="0"/>
              <a:t>,O</a:t>
            </a:r>
            <a:r>
              <a:rPr lang="en-US" altLang="zh-CN" sz="2800" baseline="-25000" dirty="0"/>
              <a:t>2</a:t>
            </a:r>
            <a:r>
              <a:rPr lang="zh-CN" altLang="zh-CN" sz="2800" dirty="0"/>
              <a:t>的起始浓度是 </a:t>
            </a:r>
            <a:r>
              <a:rPr lang="en-US" altLang="zh-CN" sz="2800" dirty="0"/>
              <a:t>0.96 mol·L</a:t>
            </a:r>
            <a:r>
              <a:rPr lang="en-US" altLang="zh-CN" sz="2800" baseline="30000" dirty="0"/>
              <a:t>-1</a:t>
            </a:r>
            <a:r>
              <a:rPr lang="zh-CN" altLang="zh-CN" sz="2800" dirty="0"/>
              <a:t>。当</a:t>
            </a:r>
            <a:r>
              <a:rPr lang="en-US" altLang="zh-CN" sz="2800" dirty="0"/>
              <a:t>SO</a:t>
            </a:r>
            <a:r>
              <a:rPr lang="en-US" altLang="zh-CN" sz="2800" baseline="-25000" dirty="0"/>
              <a:t>3</a:t>
            </a:r>
            <a:r>
              <a:rPr lang="zh-CN" altLang="zh-CN" sz="2800" dirty="0"/>
              <a:t>的浓度为</a:t>
            </a:r>
            <a:r>
              <a:rPr lang="en-US" altLang="zh-CN" sz="2800" dirty="0"/>
              <a:t>0.32 mol·L</a:t>
            </a:r>
            <a:r>
              <a:rPr lang="en-US" altLang="zh-CN" sz="2800" baseline="30000" dirty="0"/>
              <a:t>-1</a:t>
            </a:r>
            <a:r>
              <a:rPr lang="zh-CN" altLang="zh-CN" sz="2800" dirty="0"/>
              <a:t>时</a:t>
            </a:r>
            <a:r>
              <a:rPr lang="en-US" altLang="zh-CN" sz="2800" dirty="0"/>
              <a:t>,</a:t>
            </a:r>
            <a:r>
              <a:rPr lang="zh-CN" altLang="zh-CN" sz="2800" dirty="0"/>
              <a:t>反应达到平衡状态。下列说法正确的是</a:t>
            </a:r>
          </a:p>
          <a:p>
            <a:pPr>
              <a:lnSpc>
                <a:spcPct val="150000"/>
              </a:lnSpc>
            </a:pPr>
            <a:r>
              <a:rPr lang="en-US" altLang="zh-CN" sz="2800" dirty="0"/>
              <a:t>A.</a:t>
            </a:r>
            <a:r>
              <a:rPr lang="zh-CN" altLang="zh-CN" sz="2800" dirty="0"/>
              <a:t>该温度下反应的平衡常数为</a:t>
            </a:r>
            <a:r>
              <a:rPr lang="en-US" altLang="zh-CN" sz="2800" dirty="0"/>
              <a:t>6.25</a:t>
            </a:r>
            <a:endParaRPr lang="zh-CN" altLang="zh-CN" sz="2800" dirty="0"/>
          </a:p>
          <a:p>
            <a:pPr>
              <a:lnSpc>
                <a:spcPct val="150000"/>
              </a:lnSpc>
            </a:pPr>
            <a:r>
              <a:rPr lang="en-US" altLang="zh-CN" sz="2800" dirty="0"/>
              <a:t>B.</a:t>
            </a:r>
            <a:r>
              <a:rPr lang="zh-CN" altLang="zh-CN" sz="2800" dirty="0"/>
              <a:t>若将平衡时混合物的压强增大</a:t>
            </a:r>
            <a:r>
              <a:rPr lang="en-US" altLang="zh-CN" sz="2800" dirty="0"/>
              <a:t>1</a:t>
            </a:r>
            <a:r>
              <a:rPr lang="zh-CN" altLang="zh-CN" sz="2800" dirty="0"/>
              <a:t>倍</a:t>
            </a:r>
            <a:r>
              <a:rPr lang="en-US" altLang="zh-CN" sz="2800" dirty="0"/>
              <a:t>,</a:t>
            </a:r>
            <a:r>
              <a:rPr lang="zh-CN" altLang="zh-CN" sz="2800" dirty="0"/>
              <a:t>平衡常数将变大</a:t>
            </a:r>
          </a:p>
          <a:p>
            <a:pPr>
              <a:lnSpc>
                <a:spcPct val="150000"/>
              </a:lnSpc>
            </a:pPr>
            <a:r>
              <a:rPr lang="en-US" altLang="zh-CN" sz="2800" dirty="0"/>
              <a:t>C.</a:t>
            </a:r>
            <a:r>
              <a:rPr lang="zh-CN" altLang="zh-CN" sz="2800" dirty="0"/>
              <a:t>平衡时保持容器总体积不变</a:t>
            </a:r>
            <a:r>
              <a:rPr lang="en-US" altLang="zh-CN" sz="2800" dirty="0"/>
              <a:t>,</a:t>
            </a:r>
            <a:r>
              <a:rPr lang="zh-CN" altLang="zh-CN" sz="2800" dirty="0"/>
              <a:t>向混合气体中充入</a:t>
            </a:r>
            <a:r>
              <a:rPr lang="en-US" altLang="zh-CN" sz="2800" dirty="0"/>
              <a:t>0.08 </a:t>
            </a:r>
            <a:r>
              <a:rPr lang="en-US" altLang="zh-CN" sz="2800" dirty="0" err="1"/>
              <a:t>mol</a:t>
            </a:r>
            <a:r>
              <a:rPr lang="en-US" altLang="zh-CN" sz="2800" dirty="0"/>
              <a:t> SO</a:t>
            </a:r>
            <a:r>
              <a:rPr lang="en-US" altLang="zh-CN" sz="2800" baseline="-25000" dirty="0"/>
              <a:t>3</a:t>
            </a:r>
            <a:r>
              <a:rPr lang="zh-CN" altLang="zh-CN" sz="2800" dirty="0"/>
              <a:t>和</a:t>
            </a:r>
            <a:r>
              <a:rPr lang="en-US" altLang="zh-CN" sz="2800" dirty="0"/>
              <a:t>0.20 </a:t>
            </a:r>
            <a:r>
              <a:rPr lang="en-US" altLang="zh-CN" sz="2800" dirty="0" err="1"/>
              <a:t>mol</a:t>
            </a:r>
            <a:r>
              <a:rPr lang="en-US" altLang="zh-CN" sz="2800" dirty="0"/>
              <a:t> O</a:t>
            </a:r>
            <a:r>
              <a:rPr lang="en-US" altLang="zh-CN" sz="2800" baseline="-25000" dirty="0"/>
              <a:t>2</a:t>
            </a:r>
            <a:r>
              <a:rPr lang="en-US" altLang="zh-CN" sz="2800" dirty="0"/>
              <a:t>,</a:t>
            </a:r>
            <a:r>
              <a:rPr lang="zh-CN" altLang="zh-CN" sz="2800" dirty="0"/>
              <a:t>则平衡正向移动</a:t>
            </a:r>
          </a:p>
          <a:p>
            <a:pPr>
              <a:lnSpc>
                <a:spcPct val="150000"/>
              </a:lnSpc>
            </a:pPr>
            <a:r>
              <a:rPr lang="en-US" altLang="zh-CN" sz="2800" dirty="0"/>
              <a:t>D.SO</a:t>
            </a:r>
            <a:r>
              <a:rPr lang="en-US" altLang="zh-CN" sz="2800" baseline="-25000" dirty="0"/>
              <a:t>2</a:t>
            </a:r>
            <a:r>
              <a:rPr lang="zh-CN" altLang="zh-CN" sz="2800" dirty="0"/>
              <a:t>的转化率为</a:t>
            </a:r>
            <a:r>
              <a:rPr lang="en-US" altLang="zh-CN" sz="2800" dirty="0"/>
              <a:t>80%</a:t>
            </a:r>
            <a:endParaRPr lang="zh-CN" altLang="zh-CN" sz="2800" dirty="0"/>
          </a:p>
        </p:txBody>
      </p:sp>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3" name="图片 12">
            <a:extLst>
              <a:ext uri="{FF2B5EF4-FFF2-40B4-BE49-F238E27FC236}">
                <a16:creationId xmlns="" xmlns:a16="http://schemas.microsoft.com/office/drawing/2014/main" id="{2E329CF7-D2BF-43E6-84B8-8F398D3AD605}"/>
              </a:ext>
            </a:extLst>
          </p:cNvPr>
          <p:cNvPicPr/>
          <p:nvPr/>
        </p:nvPicPr>
        <p:blipFill>
          <a:blip r:embed="rId2"/>
          <a:stretch>
            <a:fillRect/>
          </a:stretch>
        </p:blipFill>
        <p:spPr>
          <a:xfrm>
            <a:off x="6968636" y="1091846"/>
            <a:ext cx="679580" cy="386080"/>
          </a:xfrm>
          <a:prstGeom prst="rect">
            <a:avLst/>
          </a:prstGeom>
        </p:spPr>
      </p:pic>
      <p:sp>
        <p:nvSpPr>
          <p:cNvPr id="14" name="矩形 13">
            <a:extLst>
              <a:ext uri="{FF2B5EF4-FFF2-40B4-BE49-F238E27FC236}">
                <a16:creationId xmlns="" xmlns:a16="http://schemas.microsoft.com/office/drawing/2014/main" id="{8E28B0A5-47AB-42CB-B926-9CC75BEE4F03}"/>
              </a:ext>
            </a:extLst>
          </p:cNvPr>
          <p:cNvSpPr/>
          <p:nvPr/>
        </p:nvSpPr>
        <p:spPr>
          <a:xfrm>
            <a:off x="8214360" y="0"/>
            <a:ext cx="299859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专题十六　化学反应速率与化学平衡</a:t>
            </a:r>
          </a:p>
        </p:txBody>
      </p:sp>
    </p:spTree>
    <p:extLst>
      <p:ext uri="{BB962C8B-B14F-4D97-AF65-F5344CB8AC3E}">
        <p14:creationId xmlns:p14="http://schemas.microsoft.com/office/powerpoint/2010/main" val="25512851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mc:AlternateContent xmlns:mc="http://schemas.openxmlformats.org/markup-compatibility/2006" xmlns:a14="http://schemas.microsoft.com/office/drawing/2010/main">
        <mc:Choice Requires="a14">
          <p:sp>
            <p:nvSpPr>
              <p:cNvPr id="17" name="矩形 16">
                <a:extLst>
                  <a:ext uri="{FF2B5EF4-FFF2-40B4-BE49-F238E27FC236}">
                    <a16:creationId xmlns="" xmlns:a16="http://schemas.microsoft.com/office/drawing/2014/main" id="{BAFA49D7-6C07-4654-94FE-AEC2FE922665}"/>
                  </a:ext>
                </a:extLst>
              </p:cNvPr>
              <p:cNvSpPr/>
              <p:nvPr/>
            </p:nvSpPr>
            <p:spPr>
              <a:xfrm>
                <a:off x="234043" y="437013"/>
                <a:ext cx="11682186" cy="5650971"/>
              </a:xfrm>
              <a:prstGeom prst="rect">
                <a:avLst/>
              </a:prstGeom>
            </p:spPr>
            <p:txBody>
              <a:bodyPr wrap="square">
                <a:spAutoFit/>
              </a:bodyPr>
              <a:lstStyle/>
              <a:p>
                <a:pPr>
                  <a:lnSpc>
                    <a:spcPct val="150000"/>
                  </a:lnSpc>
                </a:pPr>
                <a:r>
                  <a:rPr lang="zh-CN" altLang="zh-CN"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800" dirty="0"/>
                  <a:t>首先</a:t>
                </a:r>
                <a:r>
                  <a:rPr lang="en-US" altLang="zh-CN" sz="2800" dirty="0"/>
                  <a:t>,</a:t>
                </a:r>
                <a:r>
                  <a:rPr lang="zh-CN" altLang="zh-CN" sz="2800" dirty="0"/>
                  <a:t>标出各物质的起始浓度、转化浓度、平衡浓度</a:t>
                </a:r>
                <a:r>
                  <a:rPr lang="en-US" altLang="zh-CN" sz="2800" dirty="0"/>
                  <a:t>,</a:t>
                </a:r>
                <a:r>
                  <a:rPr lang="zh-CN" altLang="zh-CN" sz="2800" dirty="0"/>
                  <a:t>然后</a:t>
                </a:r>
                <a:r>
                  <a:rPr lang="en-US" altLang="zh-CN" sz="2800" dirty="0"/>
                  <a:t>,</a:t>
                </a:r>
                <a:r>
                  <a:rPr lang="zh-CN" altLang="zh-CN" sz="2800" dirty="0"/>
                  <a:t>根据化学反应速率和平衡常数进行计算。</a:t>
                </a:r>
                <a:endParaRPr lang="en-US" altLang="zh-CN" sz="2800" dirty="0"/>
              </a:p>
              <a:p>
                <a:pPr>
                  <a:lnSpc>
                    <a:spcPct val="150000"/>
                  </a:lnSpc>
                </a:pPr>
                <a:r>
                  <a:rPr lang="en-US" altLang="zh-CN" sz="2800" dirty="0"/>
                  <a:t>                                     2SO</a:t>
                </a:r>
                <a:r>
                  <a:rPr lang="en-US" altLang="zh-CN" sz="2800" baseline="-25000" dirty="0"/>
                  <a:t>2</a:t>
                </a:r>
                <a:r>
                  <a:rPr lang="en-US" altLang="zh-CN" sz="2800" dirty="0"/>
                  <a:t>(g)+O</a:t>
                </a:r>
                <a:r>
                  <a:rPr lang="en-US" altLang="zh-CN" sz="2800" baseline="-25000" dirty="0"/>
                  <a:t>2</a:t>
                </a:r>
                <a:r>
                  <a:rPr lang="en-US" altLang="zh-CN" sz="2800" dirty="0"/>
                  <a:t>(g)          2SO</a:t>
                </a:r>
                <a:r>
                  <a:rPr lang="en-US" altLang="zh-CN" sz="2800" baseline="-25000" dirty="0"/>
                  <a:t>3</a:t>
                </a:r>
                <a:r>
                  <a:rPr lang="en-US" altLang="zh-CN" sz="2800" dirty="0"/>
                  <a:t>(g)</a:t>
                </a:r>
                <a:endParaRPr lang="zh-CN" altLang="zh-CN" sz="2800" dirty="0"/>
              </a:p>
              <a:p>
                <a:pPr>
                  <a:lnSpc>
                    <a:spcPct val="150000"/>
                  </a:lnSpc>
                </a:pPr>
                <a:r>
                  <a:rPr lang="zh-CN" altLang="zh-CN" sz="2800" dirty="0"/>
                  <a:t>起始浓度</a:t>
                </a:r>
                <a:r>
                  <a:rPr lang="en-US" altLang="zh-CN" sz="2800" dirty="0"/>
                  <a:t>(mol·L</a:t>
                </a:r>
                <a:r>
                  <a:rPr lang="en-US" altLang="zh-CN" sz="2800" baseline="30000" dirty="0"/>
                  <a:t>-1</a:t>
                </a:r>
                <a:r>
                  <a:rPr lang="en-US" altLang="zh-CN" sz="2800" dirty="0"/>
                  <a:t>)	0.40	   0.96            0</a:t>
                </a:r>
                <a:endParaRPr lang="zh-CN" altLang="zh-CN" sz="2800" dirty="0"/>
              </a:p>
              <a:p>
                <a:pPr>
                  <a:lnSpc>
                    <a:spcPct val="150000"/>
                  </a:lnSpc>
                </a:pPr>
                <a:r>
                  <a:rPr lang="zh-CN" altLang="zh-CN" sz="2800" dirty="0"/>
                  <a:t>转化浓度</a:t>
                </a:r>
                <a:r>
                  <a:rPr lang="en-US" altLang="zh-CN" sz="2800" dirty="0"/>
                  <a:t>(mol·L</a:t>
                </a:r>
                <a:r>
                  <a:rPr lang="en-US" altLang="zh-CN" sz="2800" baseline="30000" dirty="0"/>
                  <a:t>-1</a:t>
                </a:r>
                <a:r>
                  <a:rPr lang="en-US" altLang="zh-CN" sz="2800" dirty="0"/>
                  <a:t>)	0.32	   0.16	            0.32</a:t>
                </a:r>
                <a:endParaRPr lang="zh-CN" altLang="zh-CN" sz="2800" dirty="0"/>
              </a:p>
              <a:p>
                <a:pPr>
                  <a:lnSpc>
                    <a:spcPct val="150000"/>
                  </a:lnSpc>
                </a:pPr>
                <a:r>
                  <a:rPr lang="zh-CN" altLang="zh-CN" sz="2800" dirty="0"/>
                  <a:t>平衡浓度</a:t>
                </a:r>
                <a:r>
                  <a:rPr lang="en-US" altLang="zh-CN" sz="2800" dirty="0"/>
                  <a:t>(mol·L</a:t>
                </a:r>
                <a:r>
                  <a:rPr lang="en-US" altLang="zh-CN" sz="2800" baseline="30000" dirty="0"/>
                  <a:t>-1</a:t>
                </a:r>
                <a:r>
                  <a:rPr lang="en-US" altLang="zh-CN" sz="2800" dirty="0"/>
                  <a:t>)	0.08	   0.80	            0.32</a:t>
                </a:r>
                <a:endParaRPr lang="zh-CN" altLang="zh-CN" sz="2800" dirty="0"/>
              </a:p>
              <a:p>
                <a:pPr>
                  <a:lnSpc>
                    <a:spcPct val="150000"/>
                  </a:lnSpc>
                </a:pPr>
                <a:r>
                  <a:rPr lang="zh-CN" altLang="zh-CN" sz="2800" dirty="0"/>
                  <a:t>平衡常数</a:t>
                </a:r>
                <a:r>
                  <a:rPr lang="en-US" altLang="zh-CN" sz="2800" i="1" dirty="0"/>
                  <a:t>K</a:t>
                </a:r>
                <a:r>
                  <a:rPr lang="en-US" altLang="zh-CN" sz="2800" dirty="0"/>
                  <a:t>=</a:t>
                </a:r>
                <a14:m>
                  <m:oMath xmlns:m="http://schemas.openxmlformats.org/officeDocument/2006/math">
                    <m:f>
                      <m:fPr>
                        <m:ctrlPr>
                          <a:rPr lang="zh-CN" altLang="zh-CN" sz="2800" i="1">
                            <a:latin typeface="Cambria Math" panose="02040503050406030204" pitchFamily="18" charset="0"/>
                          </a:rPr>
                        </m:ctrlPr>
                      </m:fPr>
                      <m:num>
                        <m:r>
                          <a:rPr lang="en-US" altLang="zh-CN" sz="2800">
                            <a:latin typeface="Cambria Math" panose="02040503050406030204" pitchFamily="18" charset="0"/>
                          </a:rPr>
                          <m:t>0</m:t>
                        </m:r>
                        <m:r>
                          <m:rPr>
                            <m:nor/>
                          </m:rPr>
                          <a:rPr lang="en-US" altLang="zh-CN" sz="2800"/>
                          <m:t>.</m:t>
                        </m:r>
                        <m:r>
                          <a:rPr lang="en-US" altLang="zh-CN" sz="2800">
                            <a:latin typeface="Cambria Math" panose="02040503050406030204" pitchFamily="18" charset="0"/>
                          </a:rPr>
                          <m:t>3</m:t>
                        </m:r>
                        <m:sSup>
                          <m:sSupPr>
                            <m:ctrlPr>
                              <a:rPr lang="zh-CN" altLang="zh-CN" sz="2800" i="1">
                                <a:latin typeface="Cambria Math" panose="02040503050406030204" pitchFamily="18" charset="0"/>
                              </a:rPr>
                            </m:ctrlPr>
                          </m:sSupPr>
                          <m:e>
                            <m:r>
                              <a:rPr lang="en-US" altLang="zh-CN" sz="2800">
                                <a:latin typeface="Cambria Math" panose="02040503050406030204" pitchFamily="18" charset="0"/>
                              </a:rPr>
                              <m:t>2</m:t>
                            </m:r>
                          </m:e>
                          <m:sup>
                            <m:r>
                              <a:rPr lang="en-US" altLang="zh-CN" sz="2800">
                                <a:latin typeface="Cambria Math" panose="02040503050406030204" pitchFamily="18" charset="0"/>
                              </a:rPr>
                              <m:t>2</m:t>
                            </m:r>
                          </m:sup>
                        </m:sSup>
                      </m:num>
                      <m:den>
                        <m:r>
                          <a:rPr lang="en-US" altLang="zh-CN" sz="2800">
                            <a:latin typeface="Cambria Math" panose="02040503050406030204" pitchFamily="18" charset="0"/>
                          </a:rPr>
                          <m:t>0</m:t>
                        </m:r>
                        <m:r>
                          <m:rPr>
                            <m:nor/>
                          </m:rPr>
                          <a:rPr lang="en-US" altLang="zh-CN" sz="2800"/>
                          <m:t>.</m:t>
                        </m:r>
                        <m:r>
                          <a:rPr lang="en-US" altLang="zh-CN" sz="2800">
                            <a:latin typeface="Cambria Math" panose="02040503050406030204" pitchFamily="18" charset="0"/>
                          </a:rPr>
                          <m:t>0</m:t>
                        </m:r>
                        <m:sSup>
                          <m:sSupPr>
                            <m:ctrlPr>
                              <a:rPr lang="zh-CN" altLang="zh-CN" sz="2800" i="1">
                                <a:latin typeface="Cambria Math" panose="02040503050406030204" pitchFamily="18" charset="0"/>
                              </a:rPr>
                            </m:ctrlPr>
                          </m:sSupPr>
                          <m:e>
                            <m:r>
                              <a:rPr lang="en-US" altLang="zh-CN" sz="2800">
                                <a:latin typeface="Cambria Math" panose="02040503050406030204" pitchFamily="18" charset="0"/>
                              </a:rPr>
                              <m:t>8</m:t>
                            </m:r>
                          </m:e>
                          <m:sup>
                            <m:r>
                              <a:rPr lang="en-US" altLang="zh-CN" sz="2800">
                                <a:latin typeface="Cambria Math" panose="02040503050406030204" pitchFamily="18" charset="0"/>
                              </a:rPr>
                              <m:t>2</m:t>
                            </m:r>
                          </m:sup>
                        </m:sSup>
                        <m:r>
                          <a:rPr lang="en-US" altLang="zh-CN" sz="2800">
                            <a:latin typeface="Cambria Math" panose="02040503050406030204" pitchFamily="18" charset="0"/>
                          </a:rPr>
                          <m:t>×0</m:t>
                        </m:r>
                        <m:r>
                          <m:rPr>
                            <m:nor/>
                          </m:rPr>
                          <a:rPr lang="en-US" altLang="zh-CN" sz="2800"/>
                          <m:t>.</m:t>
                        </m:r>
                        <m:r>
                          <a:rPr lang="en-US" altLang="zh-CN" sz="2800">
                            <a:latin typeface="Cambria Math" panose="02040503050406030204" pitchFamily="18" charset="0"/>
                          </a:rPr>
                          <m:t>80</m:t>
                        </m:r>
                      </m:den>
                    </m:f>
                  </m:oMath>
                </a14:m>
                <a:r>
                  <a:rPr lang="en-US" altLang="zh-CN" sz="2800" dirty="0"/>
                  <a:t>=20,A</a:t>
                </a:r>
                <a:r>
                  <a:rPr lang="zh-CN" altLang="zh-CN" sz="2800" dirty="0"/>
                  <a:t>项错误</a:t>
                </a:r>
                <a:r>
                  <a:rPr lang="en-US" altLang="zh-CN" sz="2800" dirty="0"/>
                  <a:t>;</a:t>
                </a:r>
                <a:r>
                  <a:rPr lang="zh-CN" altLang="zh-CN" sz="2800" dirty="0"/>
                  <a:t>因为平衡常数只与温度有关</a:t>
                </a:r>
                <a:r>
                  <a:rPr lang="en-US" altLang="zh-CN" sz="2800" dirty="0"/>
                  <a:t>,</a:t>
                </a:r>
                <a:r>
                  <a:rPr lang="zh-CN" altLang="zh-CN" sz="2800" dirty="0"/>
                  <a:t>故压强变化对</a:t>
                </a:r>
                <a:r>
                  <a:rPr lang="en-US" altLang="zh-CN" sz="2800" i="1" dirty="0"/>
                  <a:t>K</a:t>
                </a:r>
                <a:r>
                  <a:rPr lang="zh-CN" altLang="zh-CN" sz="2800" dirty="0"/>
                  <a:t>无影响</a:t>
                </a:r>
                <a:r>
                  <a:rPr lang="en-US" altLang="zh-CN" sz="2800" dirty="0"/>
                  <a:t>,B</a:t>
                </a:r>
                <a:r>
                  <a:rPr lang="zh-CN" altLang="zh-CN" sz="2800" dirty="0"/>
                  <a:t>项错误</a:t>
                </a:r>
                <a:r>
                  <a:rPr lang="en-US" altLang="zh-CN" sz="2800" dirty="0"/>
                  <a:t>;</a:t>
                </a:r>
                <a:r>
                  <a:rPr lang="zh-CN" altLang="zh-CN" sz="2800" dirty="0"/>
                  <a:t>保持容器总体积不变</a:t>
                </a:r>
                <a:r>
                  <a:rPr lang="en-US" altLang="zh-CN" sz="2800" dirty="0"/>
                  <a:t>,</a:t>
                </a:r>
                <a:r>
                  <a:rPr lang="zh-CN" altLang="zh-CN" sz="2800" dirty="0"/>
                  <a:t>向混合气体中充入</a:t>
                </a:r>
                <a:r>
                  <a:rPr lang="en-US" altLang="zh-CN" sz="2800" dirty="0"/>
                  <a:t>0.08 </a:t>
                </a:r>
                <a:r>
                  <a:rPr lang="en-US" altLang="zh-CN" sz="2800" dirty="0" err="1"/>
                  <a:t>mol</a:t>
                </a:r>
                <a:r>
                  <a:rPr lang="en-US" altLang="zh-CN" sz="2800" dirty="0"/>
                  <a:t> SO</a:t>
                </a:r>
                <a:r>
                  <a:rPr lang="en-US" altLang="zh-CN" sz="2800" baseline="-25000" dirty="0"/>
                  <a:t>3</a:t>
                </a:r>
                <a:endParaRPr lang="zh-CN" altLang="zh-CN" sz="2800" dirty="0"/>
              </a:p>
            </p:txBody>
          </p:sp>
        </mc:Choice>
        <mc:Fallback xmlns="">
          <p:sp>
            <p:nvSpPr>
              <p:cNvPr id="17" name="矩形 16">
                <a:extLst>
                  <a:ext uri="{FF2B5EF4-FFF2-40B4-BE49-F238E27FC236}">
                    <a16:creationId xmlns:a16="http://schemas.microsoft.com/office/drawing/2014/main" id="{BAFA49D7-6C07-4654-94FE-AEC2FE922665}"/>
                  </a:ext>
                </a:extLst>
              </p:cNvPr>
              <p:cNvSpPr>
                <a:spLocks noRot="1" noChangeAspect="1" noMove="1" noResize="1" noEditPoints="1" noAdjustHandles="1" noChangeArrowheads="1" noChangeShapeType="1" noTextEdit="1"/>
              </p:cNvSpPr>
              <p:nvPr/>
            </p:nvSpPr>
            <p:spPr>
              <a:xfrm>
                <a:off x="234043" y="437013"/>
                <a:ext cx="11682186" cy="5650971"/>
              </a:xfrm>
              <a:prstGeom prst="rect">
                <a:avLst/>
              </a:prstGeom>
              <a:blipFill>
                <a:blip r:embed="rId2"/>
                <a:stretch>
                  <a:fillRect l="-1043" r="-104" b="-755"/>
                </a:stretch>
              </a:blipFill>
            </p:spPr>
            <p:txBody>
              <a:bodyPr/>
              <a:lstStyle/>
              <a:p>
                <a:r>
                  <a:rPr lang="zh-CN" altLang="en-US">
                    <a:noFill/>
                  </a:rPr>
                  <a:t> </a:t>
                </a:r>
              </a:p>
            </p:txBody>
          </p:sp>
        </mc:Fallback>
      </mc:AlternateContent>
      <p:pic>
        <p:nvPicPr>
          <p:cNvPr id="19" name="图片 18">
            <a:extLst>
              <a:ext uri="{FF2B5EF4-FFF2-40B4-BE49-F238E27FC236}">
                <a16:creationId xmlns="" xmlns:a16="http://schemas.microsoft.com/office/drawing/2014/main" id="{425A0561-7403-4BDE-B2EE-B16AC13871BD}"/>
              </a:ext>
            </a:extLst>
          </p:cNvPr>
          <p:cNvPicPr/>
          <p:nvPr/>
        </p:nvPicPr>
        <p:blipFill>
          <a:blip r:embed="rId3"/>
          <a:stretch>
            <a:fillRect/>
          </a:stretch>
        </p:blipFill>
        <p:spPr>
          <a:xfrm>
            <a:off x="5948362" y="1899920"/>
            <a:ext cx="679580" cy="386080"/>
          </a:xfrm>
          <a:prstGeom prst="rect">
            <a:avLst/>
          </a:prstGeom>
        </p:spPr>
      </p:pic>
      <p:sp>
        <p:nvSpPr>
          <p:cNvPr id="16" name="矩形 15">
            <a:extLst>
              <a:ext uri="{FF2B5EF4-FFF2-40B4-BE49-F238E27FC236}">
                <a16:creationId xmlns="" xmlns:a16="http://schemas.microsoft.com/office/drawing/2014/main" id="{97F87A82-9F7D-4C87-B0FE-2E2E4023AC0D}"/>
              </a:ext>
            </a:extLst>
          </p:cNvPr>
          <p:cNvSpPr/>
          <p:nvPr/>
        </p:nvSpPr>
        <p:spPr>
          <a:xfrm>
            <a:off x="8214360" y="0"/>
            <a:ext cx="299859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专题十六　化学反应速率与化学平衡</a:t>
            </a:r>
          </a:p>
        </p:txBody>
      </p:sp>
    </p:spTree>
    <p:extLst>
      <p:ext uri="{BB962C8B-B14F-4D97-AF65-F5344CB8AC3E}">
        <p14:creationId xmlns:p14="http://schemas.microsoft.com/office/powerpoint/2010/main" val="143951039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mc:AlternateContent xmlns:mc="http://schemas.openxmlformats.org/markup-compatibility/2006" xmlns:a14="http://schemas.microsoft.com/office/drawing/2010/main">
        <mc:Choice Requires="a14">
          <p:sp>
            <p:nvSpPr>
              <p:cNvPr id="17" name="矩形 16">
                <a:extLst>
                  <a:ext uri="{FF2B5EF4-FFF2-40B4-BE49-F238E27FC236}">
                    <a16:creationId xmlns="" xmlns:a16="http://schemas.microsoft.com/office/drawing/2014/main" id="{BAFA49D7-6C07-4654-94FE-AEC2FE922665}"/>
                  </a:ext>
                </a:extLst>
              </p:cNvPr>
              <p:cNvSpPr/>
              <p:nvPr/>
            </p:nvSpPr>
            <p:spPr>
              <a:xfrm>
                <a:off x="234043" y="437013"/>
                <a:ext cx="11682186" cy="3376181"/>
              </a:xfrm>
              <a:prstGeom prst="rect">
                <a:avLst/>
              </a:prstGeom>
            </p:spPr>
            <p:txBody>
              <a:bodyPr wrap="square">
                <a:spAutoFit/>
              </a:bodyPr>
              <a:lstStyle/>
              <a:p>
                <a:pPr>
                  <a:lnSpc>
                    <a:spcPct val="150000"/>
                  </a:lnSpc>
                </a:pPr>
                <a:r>
                  <a:rPr lang="zh-CN" altLang="zh-CN" sz="2800" dirty="0"/>
                  <a:t>和</a:t>
                </a:r>
                <a:r>
                  <a:rPr lang="en-US" altLang="zh-CN" sz="2800" dirty="0"/>
                  <a:t>0.20 </a:t>
                </a:r>
                <a:r>
                  <a:rPr lang="en-US" altLang="zh-CN" sz="2800" dirty="0" err="1"/>
                  <a:t>mol</a:t>
                </a:r>
                <a:r>
                  <a:rPr lang="en-US" altLang="zh-CN" sz="2800" dirty="0"/>
                  <a:t> O</a:t>
                </a:r>
                <a:r>
                  <a:rPr lang="en-US" altLang="zh-CN" sz="2800" baseline="-25000" dirty="0"/>
                  <a:t>2</a:t>
                </a:r>
                <a:r>
                  <a:rPr lang="en-US" altLang="zh-CN" sz="2800" dirty="0"/>
                  <a:t>,</a:t>
                </a:r>
                <a:r>
                  <a:rPr lang="zh-CN" altLang="zh-CN" sz="2800" dirty="0"/>
                  <a:t>在平衡不发生移动时</a:t>
                </a:r>
                <a:r>
                  <a:rPr lang="en-US" altLang="zh-CN" sz="2800" dirty="0"/>
                  <a:t>,SO</a:t>
                </a:r>
                <a:r>
                  <a:rPr lang="en-US" altLang="zh-CN" sz="2800" baseline="-25000" dirty="0"/>
                  <a:t>3</a:t>
                </a:r>
                <a:r>
                  <a:rPr lang="zh-CN" altLang="zh-CN" sz="2800" dirty="0"/>
                  <a:t>和</a:t>
                </a:r>
                <a:r>
                  <a:rPr lang="en-US" altLang="zh-CN" sz="2800" dirty="0"/>
                  <a:t>O</a:t>
                </a:r>
                <a:r>
                  <a:rPr lang="en-US" altLang="zh-CN" sz="2800" baseline="-25000" dirty="0"/>
                  <a:t>2</a:t>
                </a:r>
                <a:r>
                  <a:rPr lang="zh-CN" altLang="zh-CN" sz="2800" dirty="0"/>
                  <a:t>的浓度分别为</a:t>
                </a:r>
                <a:r>
                  <a:rPr lang="en-US" altLang="zh-CN" sz="2800" dirty="0"/>
                  <a:t>0.40 mol·L</a:t>
                </a:r>
                <a:r>
                  <a:rPr lang="en-US" altLang="zh-CN" sz="2800" baseline="30000" dirty="0"/>
                  <a:t>-1</a:t>
                </a:r>
                <a:r>
                  <a:rPr lang="zh-CN" altLang="zh-CN" sz="2800" dirty="0"/>
                  <a:t>和</a:t>
                </a:r>
                <a:r>
                  <a:rPr lang="en-US" altLang="zh-CN" sz="2800" dirty="0"/>
                  <a:t>1.00 mol·L</a:t>
                </a:r>
                <a:r>
                  <a:rPr lang="en-US" altLang="zh-CN" sz="2800" baseline="30000" dirty="0"/>
                  <a:t>-1</a:t>
                </a:r>
                <a:r>
                  <a:rPr lang="en-US" altLang="zh-CN" sz="2800" dirty="0"/>
                  <a:t>,</a:t>
                </a:r>
                <a:r>
                  <a:rPr lang="en-US" altLang="zh-CN" sz="2800" i="1" dirty="0"/>
                  <a:t>Q</a:t>
                </a:r>
                <a:r>
                  <a:rPr lang="en-US" altLang="zh-CN" sz="2800" baseline="-25000" dirty="0"/>
                  <a:t>c</a:t>
                </a:r>
                <a:r>
                  <a:rPr lang="en-US" altLang="zh-CN" sz="2800" dirty="0"/>
                  <a:t>=</a:t>
                </a:r>
                <a14:m>
                  <m:oMath xmlns:m="http://schemas.openxmlformats.org/officeDocument/2006/math">
                    <m:f>
                      <m:fPr>
                        <m:ctrlPr>
                          <a:rPr lang="zh-CN" altLang="zh-CN" sz="2800" i="1">
                            <a:latin typeface="Cambria Math" panose="02040503050406030204" pitchFamily="18" charset="0"/>
                          </a:rPr>
                        </m:ctrlPr>
                      </m:fPr>
                      <m:num>
                        <m:r>
                          <a:rPr lang="en-US" altLang="zh-CN" sz="2800">
                            <a:latin typeface="Cambria Math" panose="02040503050406030204" pitchFamily="18" charset="0"/>
                          </a:rPr>
                          <m:t>0</m:t>
                        </m:r>
                        <m:r>
                          <m:rPr>
                            <m:nor/>
                          </m:rPr>
                          <a:rPr lang="en-US" altLang="zh-CN" sz="2800"/>
                          <m:t>.</m:t>
                        </m:r>
                        <m:r>
                          <a:rPr lang="en-US" altLang="zh-CN" sz="2800">
                            <a:latin typeface="Cambria Math" panose="02040503050406030204" pitchFamily="18" charset="0"/>
                          </a:rPr>
                          <m:t>4</m:t>
                        </m:r>
                        <m:sSup>
                          <m:sSupPr>
                            <m:ctrlPr>
                              <a:rPr lang="zh-CN" altLang="zh-CN" sz="2800" i="1">
                                <a:latin typeface="Cambria Math" panose="02040503050406030204" pitchFamily="18" charset="0"/>
                              </a:rPr>
                            </m:ctrlPr>
                          </m:sSupPr>
                          <m:e>
                            <m:r>
                              <a:rPr lang="en-US" altLang="zh-CN" sz="2800">
                                <a:latin typeface="Cambria Math" panose="02040503050406030204" pitchFamily="18" charset="0"/>
                              </a:rPr>
                              <m:t>0</m:t>
                            </m:r>
                          </m:e>
                          <m:sup>
                            <m:r>
                              <a:rPr lang="en-US" altLang="zh-CN" sz="2800">
                                <a:latin typeface="Cambria Math" panose="02040503050406030204" pitchFamily="18" charset="0"/>
                              </a:rPr>
                              <m:t>2</m:t>
                            </m:r>
                          </m:sup>
                        </m:sSup>
                      </m:num>
                      <m:den>
                        <m:r>
                          <a:rPr lang="en-US" altLang="zh-CN" sz="2800">
                            <a:latin typeface="Cambria Math" panose="02040503050406030204" pitchFamily="18" charset="0"/>
                          </a:rPr>
                          <m:t>0</m:t>
                        </m:r>
                        <m:r>
                          <m:rPr>
                            <m:nor/>
                          </m:rPr>
                          <a:rPr lang="en-US" altLang="zh-CN" sz="2800"/>
                          <m:t>.</m:t>
                        </m:r>
                        <m:r>
                          <a:rPr lang="en-US" altLang="zh-CN" sz="2800">
                            <a:latin typeface="Cambria Math" panose="02040503050406030204" pitchFamily="18" charset="0"/>
                          </a:rPr>
                          <m:t>0</m:t>
                        </m:r>
                        <m:sSup>
                          <m:sSupPr>
                            <m:ctrlPr>
                              <a:rPr lang="zh-CN" altLang="zh-CN" sz="2800" i="1">
                                <a:latin typeface="Cambria Math" panose="02040503050406030204" pitchFamily="18" charset="0"/>
                              </a:rPr>
                            </m:ctrlPr>
                          </m:sSupPr>
                          <m:e>
                            <m:r>
                              <a:rPr lang="en-US" altLang="zh-CN" sz="2800">
                                <a:latin typeface="Cambria Math" panose="02040503050406030204" pitchFamily="18" charset="0"/>
                              </a:rPr>
                              <m:t>8</m:t>
                            </m:r>
                          </m:e>
                          <m:sup>
                            <m:r>
                              <a:rPr lang="en-US" altLang="zh-CN" sz="2800">
                                <a:latin typeface="Cambria Math" panose="02040503050406030204" pitchFamily="18" charset="0"/>
                              </a:rPr>
                              <m:t>2</m:t>
                            </m:r>
                          </m:sup>
                        </m:sSup>
                        <m:r>
                          <a:rPr lang="en-US" altLang="zh-CN" sz="2800">
                            <a:latin typeface="Cambria Math" panose="02040503050406030204" pitchFamily="18" charset="0"/>
                          </a:rPr>
                          <m:t>×1</m:t>
                        </m:r>
                        <m:r>
                          <m:rPr>
                            <m:nor/>
                          </m:rPr>
                          <a:rPr lang="en-US" altLang="zh-CN" sz="2800"/>
                          <m:t>.</m:t>
                        </m:r>
                        <m:r>
                          <a:rPr lang="en-US" altLang="zh-CN" sz="2800">
                            <a:latin typeface="Cambria Math" panose="02040503050406030204" pitchFamily="18" charset="0"/>
                          </a:rPr>
                          <m:t>00</m:t>
                        </m:r>
                      </m:den>
                    </m:f>
                  </m:oMath>
                </a14:m>
                <a:r>
                  <a:rPr lang="en-US" altLang="zh-CN" sz="2800" dirty="0"/>
                  <a:t>=25&gt;</a:t>
                </a:r>
                <a:r>
                  <a:rPr lang="en-US" altLang="zh-CN" sz="2800" i="1" dirty="0"/>
                  <a:t>K</a:t>
                </a:r>
                <a:r>
                  <a:rPr lang="en-US" altLang="zh-CN" sz="2800" dirty="0"/>
                  <a:t>,</a:t>
                </a:r>
                <a:r>
                  <a:rPr lang="zh-CN" altLang="zh-CN" sz="2800" dirty="0"/>
                  <a:t>平衡逆向移动</a:t>
                </a:r>
                <a:r>
                  <a:rPr lang="en-US" altLang="zh-CN" sz="2800" dirty="0"/>
                  <a:t>,C</a:t>
                </a:r>
                <a:r>
                  <a:rPr lang="zh-CN" altLang="zh-CN" sz="2800" dirty="0"/>
                  <a:t>项错误</a:t>
                </a:r>
                <a:r>
                  <a:rPr lang="en-US" altLang="zh-CN" sz="2800" dirty="0"/>
                  <a:t>;SO</a:t>
                </a:r>
                <a:r>
                  <a:rPr lang="en-US" altLang="zh-CN" sz="2800" baseline="-25000" dirty="0"/>
                  <a:t>2</a:t>
                </a:r>
                <a:r>
                  <a:rPr lang="zh-CN" altLang="zh-CN" sz="2800" dirty="0"/>
                  <a:t>的转化率为</a:t>
                </a:r>
                <a14:m>
                  <m:oMath xmlns:m="http://schemas.openxmlformats.org/officeDocument/2006/math">
                    <m:f>
                      <m:fPr>
                        <m:ctrlPr>
                          <a:rPr lang="zh-CN" altLang="zh-CN" sz="2800" i="1">
                            <a:latin typeface="Cambria Math" panose="02040503050406030204" pitchFamily="18" charset="0"/>
                          </a:rPr>
                        </m:ctrlPr>
                      </m:fPr>
                      <m:num>
                        <m:r>
                          <a:rPr lang="en-US" altLang="zh-CN" sz="2800">
                            <a:latin typeface="Cambria Math" panose="02040503050406030204" pitchFamily="18" charset="0"/>
                          </a:rPr>
                          <m:t>0</m:t>
                        </m:r>
                        <m:r>
                          <m:rPr>
                            <m:nor/>
                          </m:rPr>
                          <a:rPr lang="en-US" altLang="zh-CN" sz="2800"/>
                          <m:t>.</m:t>
                        </m:r>
                        <m:r>
                          <a:rPr lang="en-US" altLang="zh-CN" sz="2800">
                            <a:latin typeface="Cambria Math" panose="02040503050406030204" pitchFamily="18" charset="0"/>
                          </a:rPr>
                          <m:t>32</m:t>
                        </m:r>
                        <m:r>
                          <m:rPr>
                            <m:sty m:val="p"/>
                          </m:rPr>
                          <a:rPr lang="en-US" altLang="zh-CN" sz="2800">
                            <a:latin typeface="Cambria Math" panose="02040503050406030204" pitchFamily="18" charset="0"/>
                          </a:rPr>
                          <m:t>mol</m:t>
                        </m:r>
                        <m:r>
                          <m:rPr>
                            <m:nor/>
                          </m:rPr>
                          <a:rPr lang="en-US" altLang="zh-CN" sz="2800"/>
                          <m:t>·</m:t>
                        </m:r>
                        <m:sSup>
                          <m:sSupPr>
                            <m:ctrlPr>
                              <a:rPr lang="zh-CN" altLang="zh-CN" sz="2800" i="1">
                                <a:latin typeface="Cambria Math" panose="02040503050406030204" pitchFamily="18" charset="0"/>
                              </a:rPr>
                            </m:ctrlPr>
                          </m:sSupPr>
                          <m:e>
                            <m:r>
                              <m:rPr>
                                <m:sty m:val="p"/>
                              </m:rPr>
                              <a:rPr lang="en-US" altLang="zh-CN" sz="2800">
                                <a:latin typeface="Cambria Math" panose="02040503050406030204" pitchFamily="18" charset="0"/>
                              </a:rPr>
                              <m:t>L</m:t>
                            </m:r>
                          </m:e>
                          <m:sup>
                            <m:r>
                              <m:rPr>
                                <m:nor/>
                              </m:rPr>
                              <a:rPr lang="en-US" altLang="zh-CN" sz="2800" i="1"/>
                              <m:t>−</m:t>
                            </m:r>
                            <m:r>
                              <a:rPr lang="en-US" altLang="zh-CN" sz="2800">
                                <a:latin typeface="Cambria Math" panose="02040503050406030204" pitchFamily="18" charset="0"/>
                              </a:rPr>
                              <m:t>1</m:t>
                            </m:r>
                          </m:sup>
                        </m:sSup>
                      </m:num>
                      <m:den>
                        <m:r>
                          <a:rPr lang="en-US" altLang="zh-CN" sz="2800">
                            <a:latin typeface="Cambria Math" panose="02040503050406030204" pitchFamily="18" charset="0"/>
                          </a:rPr>
                          <m:t>0</m:t>
                        </m:r>
                        <m:r>
                          <m:rPr>
                            <m:nor/>
                          </m:rPr>
                          <a:rPr lang="en-US" altLang="zh-CN" sz="2800"/>
                          <m:t>.</m:t>
                        </m:r>
                        <m:r>
                          <a:rPr lang="en-US" altLang="zh-CN" sz="2800">
                            <a:latin typeface="Cambria Math" panose="02040503050406030204" pitchFamily="18" charset="0"/>
                          </a:rPr>
                          <m:t>40</m:t>
                        </m:r>
                        <m:r>
                          <m:rPr>
                            <m:sty m:val="p"/>
                          </m:rPr>
                          <a:rPr lang="en-US" altLang="zh-CN" sz="2800">
                            <a:latin typeface="Cambria Math" panose="02040503050406030204" pitchFamily="18" charset="0"/>
                          </a:rPr>
                          <m:t>mol</m:t>
                        </m:r>
                        <m:r>
                          <m:rPr>
                            <m:nor/>
                          </m:rPr>
                          <a:rPr lang="en-US" altLang="zh-CN" sz="2800"/>
                          <m:t>·</m:t>
                        </m:r>
                        <m:sSup>
                          <m:sSupPr>
                            <m:ctrlPr>
                              <a:rPr lang="zh-CN" altLang="zh-CN" sz="2800" i="1">
                                <a:latin typeface="Cambria Math" panose="02040503050406030204" pitchFamily="18" charset="0"/>
                              </a:rPr>
                            </m:ctrlPr>
                          </m:sSupPr>
                          <m:e>
                            <m:r>
                              <m:rPr>
                                <m:sty m:val="p"/>
                              </m:rPr>
                              <a:rPr lang="en-US" altLang="zh-CN" sz="2800">
                                <a:latin typeface="Cambria Math" panose="02040503050406030204" pitchFamily="18" charset="0"/>
                              </a:rPr>
                              <m:t>L</m:t>
                            </m:r>
                          </m:e>
                          <m:sup>
                            <m:r>
                              <m:rPr>
                                <m:nor/>
                              </m:rPr>
                              <a:rPr lang="en-US" altLang="zh-CN" sz="2800" i="1"/>
                              <m:t>−</m:t>
                            </m:r>
                            <m:r>
                              <a:rPr lang="en-US" altLang="zh-CN" sz="2800">
                                <a:latin typeface="Cambria Math" panose="02040503050406030204" pitchFamily="18" charset="0"/>
                              </a:rPr>
                              <m:t>1</m:t>
                            </m:r>
                          </m:sup>
                        </m:sSup>
                      </m:den>
                    </m:f>
                  </m:oMath>
                </a14:m>
                <a:r>
                  <a:rPr lang="en-US" altLang="zh-CN" sz="2800" dirty="0"/>
                  <a:t>×100%=80%,D</a:t>
                </a:r>
                <a:r>
                  <a:rPr lang="zh-CN" altLang="zh-CN" sz="2800" dirty="0"/>
                  <a:t>项正确。</a:t>
                </a:r>
              </a:p>
              <a:p>
                <a:pPr>
                  <a:lnSpc>
                    <a:spcPct val="150000"/>
                  </a:lnSpc>
                </a:pPr>
                <a:endParaRPr lang="zh-CN" altLang="zh-CN" sz="2800" dirty="0"/>
              </a:p>
            </p:txBody>
          </p:sp>
        </mc:Choice>
        <mc:Fallback xmlns="">
          <p:sp>
            <p:nvSpPr>
              <p:cNvPr id="17" name="矩形 16">
                <a:extLst>
                  <a:ext uri="{FF2B5EF4-FFF2-40B4-BE49-F238E27FC236}">
                    <a16:creationId xmlns:a16="http://schemas.microsoft.com/office/drawing/2014/main" id="{BAFA49D7-6C07-4654-94FE-AEC2FE922665}"/>
                  </a:ext>
                </a:extLst>
              </p:cNvPr>
              <p:cNvSpPr>
                <a:spLocks noRot="1" noChangeAspect="1" noMove="1" noResize="1" noEditPoints="1" noAdjustHandles="1" noChangeArrowheads="1" noChangeShapeType="1" noTextEdit="1"/>
              </p:cNvSpPr>
              <p:nvPr/>
            </p:nvSpPr>
            <p:spPr>
              <a:xfrm>
                <a:off x="234043" y="437013"/>
                <a:ext cx="11682186" cy="3376181"/>
              </a:xfrm>
              <a:prstGeom prst="rect">
                <a:avLst/>
              </a:prstGeom>
              <a:blipFill>
                <a:blip r:embed="rId2"/>
                <a:stretch>
                  <a:fillRect l="-1043"/>
                </a:stretch>
              </a:blipFill>
            </p:spPr>
            <p:txBody>
              <a:bodyPr/>
              <a:lstStyle/>
              <a:p>
                <a:r>
                  <a:rPr lang="zh-CN" altLang="en-US">
                    <a:noFill/>
                  </a:rPr>
                  <a:t> </a:t>
                </a:r>
              </a:p>
            </p:txBody>
          </p:sp>
        </mc:Fallback>
      </mc:AlternateContent>
      <p:sp>
        <p:nvSpPr>
          <p:cNvPr id="18" name="矩形 17">
            <a:extLst>
              <a:ext uri="{FF2B5EF4-FFF2-40B4-BE49-F238E27FC236}">
                <a16:creationId xmlns="" xmlns:a16="http://schemas.microsoft.com/office/drawing/2014/main" id="{D9FD324A-487D-4273-B02C-FDA2BB52579A}"/>
              </a:ext>
            </a:extLst>
          </p:cNvPr>
          <p:cNvSpPr/>
          <p:nvPr/>
        </p:nvSpPr>
        <p:spPr>
          <a:xfrm>
            <a:off x="234043" y="3429000"/>
            <a:ext cx="11682186" cy="662233"/>
          </a:xfrm>
          <a:prstGeom prst="rect">
            <a:avLst/>
          </a:prstGeom>
        </p:spPr>
        <p:txBody>
          <a:bodyPr wrap="square">
            <a:spAutoFit/>
          </a:bodyPr>
          <a:lstStyle/>
          <a:p>
            <a:pPr>
              <a:lnSpc>
                <a:spcPct val="150000"/>
              </a:lnSpc>
            </a:pPr>
            <a:r>
              <a:rPr lang="zh-CN" altLang="en-US"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答案</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dirty="0"/>
              <a:t>D</a:t>
            </a:r>
            <a:endParaRPr lang="zh-CN" altLang="zh-CN" sz="2800" dirty="0"/>
          </a:p>
        </p:txBody>
      </p:sp>
      <p:sp>
        <p:nvSpPr>
          <p:cNvPr id="20" name="矩形 19">
            <a:extLst>
              <a:ext uri="{FF2B5EF4-FFF2-40B4-BE49-F238E27FC236}">
                <a16:creationId xmlns="" xmlns:a16="http://schemas.microsoft.com/office/drawing/2014/main" id="{872E6565-7252-41A4-96C5-94A7D9CE6C50}"/>
              </a:ext>
            </a:extLst>
          </p:cNvPr>
          <p:cNvSpPr/>
          <p:nvPr/>
        </p:nvSpPr>
        <p:spPr>
          <a:xfrm>
            <a:off x="8214360" y="0"/>
            <a:ext cx="299859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专题十六　化学反应速率与化学平衡</a:t>
            </a:r>
          </a:p>
        </p:txBody>
      </p:sp>
    </p:spTree>
    <p:extLst>
      <p:ext uri="{BB962C8B-B14F-4D97-AF65-F5344CB8AC3E}">
        <p14:creationId xmlns:p14="http://schemas.microsoft.com/office/powerpoint/2010/main" val="322272030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6" name="矩形 5"/>
          <p:cNvSpPr/>
          <p:nvPr/>
        </p:nvSpPr>
        <p:spPr>
          <a:xfrm>
            <a:off x="718457" y="-1"/>
            <a:ext cx="3483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DA251C"/>
              </a:solidFill>
            </a:endParaRPr>
          </a:p>
        </p:txBody>
      </p:sp>
      <p:sp>
        <p:nvSpPr>
          <p:cNvPr id="7" name="矩形 6"/>
          <p:cNvSpPr/>
          <p:nvPr/>
        </p:nvSpPr>
        <p:spPr>
          <a:xfrm>
            <a:off x="1066799" y="-2"/>
            <a:ext cx="3943351"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zh-CN" sz="2800" dirty="0">
                <a:solidFill>
                  <a:srgbClr val="DA251C"/>
                </a:solidFill>
              </a:rPr>
              <a:t>方法</a:t>
            </a:r>
            <a:r>
              <a:rPr lang="en-US" altLang="zh-CN" sz="2800" dirty="0">
                <a:solidFill>
                  <a:srgbClr val="DA251C"/>
                </a:solidFill>
              </a:rPr>
              <a:t>4 </a:t>
            </a:r>
            <a:r>
              <a:rPr lang="zh-CN" altLang="zh-CN" sz="2800" dirty="0">
                <a:solidFill>
                  <a:srgbClr val="DA251C"/>
                </a:solidFill>
              </a:rPr>
              <a:t>化学平衡的移动</a:t>
            </a:r>
          </a:p>
        </p:txBody>
      </p:sp>
      <p:sp>
        <p:nvSpPr>
          <p:cNvPr id="30" name="矩形 29">
            <a:extLst>
              <a:ext uri="{FF2B5EF4-FFF2-40B4-BE49-F238E27FC236}">
                <a16:creationId xmlns="" xmlns:a16="http://schemas.microsoft.com/office/drawing/2014/main" id="{D080D175-763B-4714-8F2A-930ED62CA217}"/>
              </a:ext>
            </a:extLst>
          </p:cNvPr>
          <p:cNvSpPr/>
          <p:nvPr/>
        </p:nvSpPr>
        <p:spPr>
          <a:xfrm>
            <a:off x="234043" y="740354"/>
            <a:ext cx="11723913" cy="662297"/>
          </a:xfrm>
          <a:prstGeom prst="rect">
            <a:avLst/>
          </a:prstGeom>
        </p:spPr>
        <p:txBody>
          <a:bodyPr wrap="square">
            <a:spAutoFit/>
          </a:bodyPr>
          <a:lstStyle/>
          <a:p>
            <a:pPr>
              <a:lnSpc>
                <a:spcPct val="150000"/>
              </a:lnSpc>
              <a:spcAft>
                <a:spcPts val="0"/>
              </a:spcAft>
            </a:pPr>
            <a:r>
              <a:rPr lang="zh-CN" altLang="en-US" sz="2800" b="1" dirty="0">
                <a:solidFill>
                  <a:srgbClr val="DA251C"/>
                </a:solidFill>
                <a:latin typeface="微软雅黑" panose="020B0503020204020204" pitchFamily="34" charset="-122"/>
                <a:ea typeface="微软雅黑" panose="020B0503020204020204" pitchFamily="34" charset="-122"/>
                <a:cs typeface="Times New Roman" panose="02020603050405020304" pitchFamily="18" charset="0"/>
              </a:rPr>
              <a:t>方法解读：</a:t>
            </a:r>
            <a:endParaRPr lang="zh-CN" altLang="zh-CN" sz="1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9" name="矩形 8">
            <a:extLst>
              <a:ext uri="{FF2B5EF4-FFF2-40B4-BE49-F238E27FC236}">
                <a16:creationId xmlns="" xmlns:a16="http://schemas.microsoft.com/office/drawing/2014/main" id="{98D47D05-8DBE-4DDD-B892-7D7F363ECD0C}"/>
              </a:ext>
            </a:extLst>
          </p:cNvPr>
          <p:cNvSpPr/>
          <p:nvPr/>
        </p:nvSpPr>
        <p:spPr>
          <a:xfrm>
            <a:off x="234043" y="1426154"/>
            <a:ext cx="11723913" cy="662233"/>
          </a:xfrm>
          <a:prstGeom prst="rect">
            <a:avLst/>
          </a:prstGeom>
        </p:spPr>
        <p:txBody>
          <a:bodyPr wrap="square">
            <a:spAutoFit/>
          </a:bodyPr>
          <a:lstStyle/>
          <a:p>
            <a:pPr>
              <a:lnSpc>
                <a:spcPct val="150000"/>
              </a:lnSpc>
              <a:spcAft>
                <a:spcPts val="0"/>
              </a:spcAft>
            </a:pPr>
            <a:r>
              <a:rPr lang="en-US" altLang="zh-CN" sz="2800" b="1" dirty="0"/>
              <a:t>1.</a:t>
            </a:r>
            <a:r>
              <a:rPr lang="zh-CN" altLang="zh-CN" sz="2800" b="1" dirty="0"/>
              <a:t>解答化学平衡移动问题的一般思路</a:t>
            </a:r>
          </a:p>
        </p:txBody>
      </p:sp>
      <p:pic>
        <p:nvPicPr>
          <p:cNvPr id="10" name="ZT16ZT-2.eps" descr="id:2147527745;FounderCES">
            <a:extLst>
              <a:ext uri="{FF2B5EF4-FFF2-40B4-BE49-F238E27FC236}">
                <a16:creationId xmlns="" xmlns:a16="http://schemas.microsoft.com/office/drawing/2014/main" id="{9674AB66-0EEF-49F3-9A19-79105EBD463C}"/>
              </a:ext>
            </a:extLst>
          </p:cNvPr>
          <p:cNvPicPr/>
          <p:nvPr/>
        </p:nvPicPr>
        <p:blipFill>
          <a:blip r:embed="rId2"/>
          <a:stretch>
            <a:fillRect/>
          </a:stretch>
        </p:blipFill>
        <p:spPr>
          <a:xfrm>
            <a:off x="1868823" y="2418397"/>
            <a:ext cx="8454353" cy="3753803"/>
          </a:xfrm>
          <a:prstGeom prst="rect">
            <a:avLst/>
          </a:prstGeom>
        </p:spPr>
      </p:pic>
    </p:spTree>
    <p:extLst>
      <p:ext uri="{BB962C8B-B14F-4D97-AF65-F5344CB8AC3E}">
        <p14:creationId xmlns:p14="http://schemas.microsoft.com/office/powerpoint/2010/main" val="37939395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34043" y="738889"/>
            <a:ext cx="11723913" cy="5638980"/>
          </a:xfrm>
          <a:prstGeom prst="rect">
            <a:avLst/>
          </a:prstGeom>
        </p:spPr>
        <p:txBody>
          <a:bodyPr wrap="square">
            <a:spAutoFit/>
          </a:bodyPr>
          <a:lstStyle/>
          <a:p>
            <a:pPr>
              <a:lnSpc>
                <a:spcPct val="130000"/>
              </a:lnSpc>
            </a:pPr>
            <a:r>
              <a:rPr lang="en-US" altLang="zh-CN" sz="2800" dirty="0"/>
              <a:t>1.</a:t>
            </a:r>
            <a:r>
              <a:rPr lang="zh-CN" altLang="zh-CN" sz="2800" dirty="0"/>
              <a:t>了解化学反应速率的概念和定量表示方法。能正确计算化学反应的转化率</a:t>
            </a:r>
            <a:r>
              <a:rPr lang="en-US" altLang="zh-CN" sz="2800" dirty="0"/>
              <a:t>(α)</a:t>
            </a:r>
            <a:r>
              <a:rPr lang="zh-CN" altLang="zh-CN" sz="2800" dirty="0"/>
              <a:t>。</a:t>
            </a:r>
          </a:p>
          <a:p>
            <a:pPr>
              <a:lnSpc>
                <a:spcPct val="130000"/>
              </a:lnSpc>
            </a:pPr>
            <a:r>
              <a:rPr lang="en-US" altLang="zh-CN" sz="2800" dirty="0"/>
              <a:t>2.</a:t>
            </a:r>
            <a:r>
              <a:rPr lang="zh-CN" altLang="zh-CN" sz="2800" dirty="0"/>
              <a:t>了解反应活化能的概念</a:t>
            </a:r>
            <a:r>
              <a:rPr lang="en-US" altLang="zh-CN" sz="2800" dirty="0"/>
              <a:t>,</a:t>
            </a:r>
            <a:r>
              <a:rPr lang="zh-CN" altLang="zh-CN" sz="2800" dirty="0"/>
              <a:t>了解催化剂的重要作用。</a:t>
            </a:r>
          </a:p>
          <a:p>
            <a:pPr>
              <a:lnSpc>
                <a:spcPct val="130000"/>
              </a:lnSpc>
            </a:pPr>
            <a:r>
              <a:rPr lang="en-US" altLang="zh-CN" sz="2800" dirty="0"/>
              <a:t>3.</a:t>
            </a:r>
            <a:r>
              <a:rPr lang="zh-CN" altLang="zh-CN" sz="2800" dirty="0"/>
              <a:t>了解化学反应的可逆性及化学平衡的建立。</a:t>
            </a:r>
          </a:p>
          <a:p>
            <a:pPr>
              <a:lnSpc>
                <a:spcPct val="130000"/>
              </a:lnSpc>
            </a:pPr>
            <a:r>
              <a:rPr lang="en-US" altLang="zh-CN" sz="2800" dirty="0"/>
              <a:t>4.</a:t>
            </a:r>
            <a:r>
              <a:rPr lang="zh-CN" altLang="zh-CN" sz="2800" dirty="0"/>
              <a:t>掌握化学平衡的特征。了解化学平衡常数</a:t>
            </a:r>
            <a:r>
              <a:rPr lang="en-US" altLang="zh-CN" sz="2800" dirty="0"/>
              <a:t>(</a:t>
            </a:r>
            <a:r>
              <a:rPr lang="en-US" altLang="zh-CN" sz="2800" i="1" dirty="0"/>
              <a:t>K</a:t>
            </a:r>
            <a:r>
              <a:rPr lang="en-US" altLang="zh-CN" sz="2800" dirty="0"/>
              <a:t>)</a:t>
            </a:r>
            <a:r>
              <a:rPr lang="zh-CN" altLang="zh-CN" sz="2800" dirty="0"/>
              <a:t>的含义</a:t>
            </a:r>
            <a:r>
              <a:rPr lang="en-US" altLang="zh-CN" sz="2800" dirty="0"/>
              <a:t>,</a:t>
            </a:r>
            <a:r>
              <a:rPr lang="zh-CN" altLang="zh-CN" sz="2800" dirty="0"/>
              <a:t>能利用化学平衡常数进行相关计算。</a:t>
            </a:r>
          </a:p>
          <a:p>
            <a:pPr>
              <a:lnSpc>
                <a:spcPct val="130000"/>
              </a:lnSpc>
            </a:pPr>
            <a:r>
              <a:rPr lang="en-US" altLang="zh-CN" sz="2800" dirty="0"/>
              <a:t>5.</a:t>
            </a:r>
            <a:r>
              <a:rPr lang="zh-CN" altLang="zh-CN" sz="2800" dirty="0"/>
              <a:t>理解外界条件</a:t>
            </a:r>
            <a:r>
              <a:rPr lang="en-US" altLang="zh-CN" sz="2800" dirty="0"/>
              <a:t>(</a:t>
            </a:r>
            <a:r>
              <a:rPr lang="zh-CN" altLang="zh-CN" sz="2800" dirty="0"/>
              <a:t>浓度、温度、压强、催化剂等</a:t>
            </a:r>
            <a:r>
              <a:rPr lang="en-US" altLang="zh-CN" sz="2800" dirty="0"/>
              <a:t>)</a:t>
            </a:r>
            <a:r>
              <a:rPr lang="zh-CN" altLang="zh-CN" sz="2800" dirty="0"/>
              <a:t>对反应速率和化学平衡的影响</a:t>
            </a:r>
            <a:r>
              <a:rPr lang="en-US" altLang="zh-CN" sz="2800" dirty="0"/>
              <a:t>,</a:t>
            </a:r>
            <a:r>
              <a:rPr lang="zh-CN" altLang="zh-CN" sz="2800" dirty="0"/>
              <a:t>能用相关理论解释其一般规律。</a:t>
            </a:r>
          </a:p>
          <a:p>
            <a:pPr>
              <a:lnSpc>
                <a:spcPct val="130000"/>
              </a:lnSpc>
            </a:pPr>
            <a:r>
              <a:rPr lang="en-US" altLang="zh-CN" sz="2800" dirty="0"/>
              <a:t>6.</a:t>
            </a:r>
            <a:r>
              <a:rPr lang="zh-CN" altLang="zh-CN" sz="2800" dirty="0"/>
              <a:t>了解化学反应速率和化学平衡的调控在生活、生产和科学研究领域中的重要作用</a:t>
            </a:r>
          </a:p>
        </p:txBody>
      </p:sp>
      <p:sp>
        <p:nvSpPr>
          <p:cNvPr id="4" name="矩形 3"/>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6" name="矩形 5"/>
          <p:cNvSpPr/>
          <p:nvPr/>
        </p:nvSpPr>
        <p:spPr>
          <a:xfrm>
            <a:off x="718457" y="0"/>
            <a:ext cx="27105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solidFill>
                  <a:srgbClr val="DA251C"/>
                </a:solidFill>
              </a:rPr>
              <a:t>考纲要求</a:t>
            </a:r>
          </a:p>
        </p:txBody>
      </p:sp>
    </p:spTree>
    <p:extLst>
      <p:ext uri="{BB962C8B-B14F-4D97-AF65-F5344CB8AC3E}">
        <p14:creationId xmlns:p14="http://schemas.microsoft.com/office/powerpoint/2010/main" val="164307971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a16="http://schemas.microsoft.com/office/drawing/2014/main" id="{48F84FC2-189C-4B31-8058-1C1856BFC7A1}"/>
              </a:ext>
            </a:extLst>
          </p:cNvPr>
          <p:cNvSpPr/>
          <p:nvPr/>
        </p:nvSpPr>
        <p:spPr>
          <a:xfrm>
            <a:off x="376275" y="367784"/>
            <a:ext cx="8401659" cy="523220"/>
          </a:xfrm>
          <a:prstGeom prst="rect">
            <a:avLst/>
          </a:prstGeom>
        </p:spPr>
        <p:txBody>
          <a:bodyPr wrap="none">
            <a:spAutoFit/>
          </a:bodyPr>
          <a:lstStyle/>
          <a:p>
            <a:r>
              <a:rPr lang="zh-CN" altLang="zh-CN" sz="2800" dirty="0"/>
              <a:t>对于反应</a:t>
            </a:r>
            <a:r>
              <a:rPr lang="en-US" altLang="zh-CN" sz="2800" i="1" dirty="0"/>
              <a:t>m</a:t>
            </a:r>
            <a:r>
              <a:rPr lang="en-US" altLang="zh-CN" sz="2800" dirty="0"/>
              <a:t>A(g)+</a:t>
            </a:r>
            <a:r>
              <a:rPr lang="en-US" altLang="zh-CN" sz="2800" i="1" dirty="0" err="1"/>
              <a:t>n</a:t>
            </a:r>
            <a:r>
              <a:rPr lang="en-US" altLang="zh-CN" sz="2800" dirty="0" err="1"/>
              <a:t>B</a:t>
            </a:r>
            <a:r>
              <a:rPr lang="en-US" altLang="zh-CN" sz="2800" dirty="0"/>
              <a:t>(g)</a:t>
            </a:r>
            <a:r>
              <a:rPr lang="en-US" altLang="zh-CN" sz="2800" i="1" dirty="0"/>
              <a:t>             </a:t>
            </a:r>
            <a:r>
              <a:rPr lang="en-US" altLang="zh-CN" sz="2800" i="1" dirty="0" err="1"/>
              <a:t>p</a:t>
            </a:r>
            <a:r>
              <a:rPr lang="en-US" altLang="zh-CN" sz="2800" dirty="0" err="1"/>
              <a:t>C</a:t>
            </a:r>
            <a:r>
              <a:rPr lang="en-US" altLang="zh-CN" sz="2800" dirty="0"/>
              <a:t>(g)+ </a:t>
            </a:r>
            <a:r>
              <a:rPr lang="en-US" altLang="zh-CN" sz="2800" i="1" dirty="0" err="1"/>
              <a:t>q</a:t>
            </a:r>
            <a:r>
              <a:rPr lang="en-US" altLang="zh-CN" sz="2800" dirty="0" err="1"/>
              <a:t>D</a:t>
            </a:r>
            <a:r>
              <a:rPr lang="en-US" altLang="zh-CN" sz="2800" dirty="0"/>
              <a:t>(g),</a:t>
            </a:r>
            <a:r>
              <a:rPr lang="zh-CN" altLang="zh-CN" sz="2800" dirty="0"/>
              <a:t>分析如下</a:t>
            </a:r>
            <a:r>
              <a:rPr lang="en-US" altLang="zh-CN" sz="2800" dirty="0"/>
              <a:t>:</a:t>
            </a:r>
            <a:endParaRPr lang="zh-CN" altLang="zh-CN" sz="2800" dirty="0"/>
          </a:p>
        </p:txBody>
      </p:sp>
      <p:graphicFrame>
        <p:nvGraphicFramePr>
          <p:cNvPr id="3" name="表格 2">
            <a:extLst>
              <a:ext uri="{FF2B5EF4-FFF2-40B4-BE49-F238E27FC236}">
                <a16:creationId xmlns="" xmlns:a16="http://schemas.microsoft.com/office/drawing/2014/main" id="{0959E422-B17F-4A96-893A-873011E199A9}"/>
              </a:ext>
            </a:extLst>
          </p:cNvPr>
          <p:cNvGraphicFramePr>
            <a:graphicFrameLocks noGrp="1"/>
          </p:cNvGraphicFramePr>
          <p:nvPr>
            <p:extLst>
              <p:ext uri="{D42A27DB-BD31-4B8C-83A1-F6EECF244321}">
                <p14:modId xmlns:p14="http://schemas.microsoft.com/office/powerpoint/2010/main" val="2620202149"/>
              </p:ext>
            </p:extLst>
          </p:nvPr>
        </p:nvGraphicFramePr>
        <p:xfrm>
          <a:off x="313256" y="940594"/>
          <a:ext cx="11554894" cy="5486400"/>
        </p:xfrm>
        <a:graphic>
          <a:graphicData uri="http://schemas.openxmlformats.org/drawingml/2006/table">
            <a:tbl>
              <a:tblPr firstRow="1" firstCol="1" bandRow="1"/>
              <a:tblGrid>
                <a:gridCol w="1153594">
                  <a:extLst>
                    <a:ext uri="{9D8B030D-6E8A-4147-A177-3AD203B41FA5}">
                      <a16:colId xmlns="" xmlns:a16="http://schemas.microsoft.com/office/drawing/2014/main" val="2034929092"/>
                    </a:ext>
                  </a:extLst>
                </a:gridCol>
                <a:gridCol w="3468362">
                  <a:extLst>
                    <a:ext uri="{9D8B030D-6E8A-4147-A177-3AD203B41FA5}">
                      <a16:colId xmlns="" xmlns:a16="http://schemas.microsoft.com/office/drawing/2014/main" val="2954938117"/>
                    </a:ext>
                  </a:extLst>
                </a:gridCol>
                <a:gridCol w="1540652">
                  <a:extLst>
                    <a:ext uri="{9D8B030D-6E8A-4147-A177-3AD203B41FA5}">
                      <a16:colId xmlns="" xmlns:a16="http://schemas.microsoft.com/office/drawing/2014/main" val="27267333"/>
                    </a:ext>
                  </a:extLst>
                </a:gridCol>
                <a:gridCol w="1540652">
                  <a:extLst>
                    <a:ext uri="{9D8B030D-6E8A-4147-A177-3AD203B41FA5}">
                      <a16:colId xmlns="" xmlns:a16="http://schemas.microsoft.com/office/drawing/2014/main" val="2576080368"/>
                    </a:ext>
                  </a:extLst>
                </a:gridCol>
                <a:gridCol w="1925817">
                  <a:extLst>
                    <a:ext uri="{9D8B030D-6E8A-4147-A177-3AD203B41FA5}">
                      <a16:colId xmlns="" xmlns:a16="http://schemas.microsoft.com/office/drawing/2014/main" val="2849672497"/>
                    </a:ext>
                  </a:extLst>
                </a:gridCol>
                <a:gridCol w="1925817">
                  <a:extLst>
                    <a:ext uri="{9D8B030D-6E8A-4147-A177-3AD203B41FA5}">
                      <a16:colId xmlns="" xmlns:a16="http://schemas.microsoft.com/office/drawing/2014/main" val="2316554445"/>
                    </a:ext>
                  </a:extLst>
                </a:gridCol>
              </a:tblGrid>
              <a:tr h="310810">
                <a:tc gridSpan="2">
                  <a:txBody>
                    <a:bodyPr/>
                    <a:lstStyle/>
                    <a:p>
                      <a:pPr algn="ctr">
                        <a:lnSpc>
                          <a:spcPct val="150000"/>
                        </a:lnSpc>
                        <a:spcAft>
                          <a:spcPts val="0"/>
                        </a:spcAft>
                      </a:pPr>
                      <a:r>
                        <a:rPr lang="zh-CN" sz="2400" dirty="0">
                          <a:solidFill>
                            <a:srgbClr val="000000"/>
                          </a:solidFill>
                          <a:effectLst/>
                          <a:latin typeface="+mn-lt"/>
                          <a:ea typeface="+mn-ea"/>
                          <a:cs typeface="Times New Roman" panose="02020603050405020304" pitchFamily="18" charset="0"/>
                        </a:rPr>
                        <a:t>条件改变的时刻</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a:p>
                  </a:txBody>
                  <a:tcPr/>
                </a:tc>
                <a:tc>
                  <a:txBody>
                    <a:bodyPr/>
                    <a:lstStyle/>
                    <a:p>
                      <a:pPr algn="ctr">
                        <a:lnSpc>
                          <a:spcPct val="150000"/>
                        </a:lnSpc>
                        <a:spcAft>
                          <a:spcPts val="0"/>
                        </a:spcAft>
                      </a:pPr>
                      <a:r>
                        <a:rPr lang="en-US" sz="2400" i="1">
                          <a:solidFill>
                            <a:srgbClr val="000000"/>
                          </a:solidFill>
                          <a:effectLst/>
                          <a:latin typeface="+mn-lt"/>
                          <a:ea typeface="+mn-ea"/>
                          <a:cs typeface="Times New Roman" panose="02020603050405020304" pitchFamily="18" charset="0"/>
                        </a:rPr>
                        <a:t>v</a:t>
                      </a:r>
                      <a:r>
                        <a:rPr lang="zh-CN" sz="2400" baseline="-25000">
                          <a:solidFill>
                            <a:srgbClr val="000000"/>
                          </a:solidFill>
                          <a:effectLst/>
                          <a:latin typeface="+mn-lt"/>
                          <a:ea typeface="+mn-ea"/>
                          <a:cs typeface="Times New Roman" panose="02020603050405020304" pitchFamily="18" charset="0"/>
                        </a:rPr>
                        <a:t>正</a:t>
                      </a:r>
                      <a:r>
                        <a:rPr lang="zh-CN" sz="2400">
                          <a:solidFill>
                            <a:srgbClr val="000000"/>
                          </a:solidFill>
                          <a:effectLst/>
                          <a:latin typeface="+mn-lt"/>
                          <a:ea typeface="+mn-ea"/>
                          <a:cs typeface="Times New Roman" panose="02020603050405020304" pitchFamily="18" charset="0"/>
                        </a:rPr>
                        <a:t>的</a:t>
                      </a:r>
                    </a:p>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变化</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2400" i="1">
                          <a:solidFill>
                            <a:srgbClr val="000000"/>
                          </a:solidFill>
                          <a:effectLst/>
                          <a:latin typeface="+mn-lt"/>
                          <a:ea typeface="+mn-ea"/>
                          <a:cs typeface="Times New Roman" panose="02020603050405020304" pitchFamily="18" charset="0"/>
                        </a:rPr>
                        <a:t>v</a:t>
                      </a:r>
                      <a:r>
                        <a:rPr lang="zh-CN" sz="2400" baseline="-25000">
                          <a:solidFill>
                            <a:srgbClr val="000000"/>
                          </a:solidFill>
                          <a:effectLst/>
                          <a:latin typeface="+mn-lt"/>
                          <a:ea typeface="+mn-ea"/>
                          <a:cs typeface="Times New Roman" panose="02020603050405020304" pitchFamily="18" charset="0"/>
                        </a:rPr>
                        <a:t>逆</a:t>
                      </a:r>
                      <a:r>
                        <a:rPr lang="zh-CN" sz="2400">
                          <a:solidFill>
                            <a:srgbClr val="000000"/>
                          </a:solidFill>
                          <a:effectLst/>
                          <a:latin typeface="+mn-lt"/>
                          <a:ea typeface="+mn-ea"/>
                          <a:cs typeface="Times New Roman" panose="02020603050405020304" pitchFamily="18" charset="0"/>
                        </a:rPr>
                        <a:t>的</a:t>
                      </a:r>
                    </a:p>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变化</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2400" i="1">
                          <a:solidFill>
                            <a:srgbClr val="000000"/>
                          </a:solidFill>
                          <a:effectLst/>
                          <a:latin typeface="+mn-lt"/>
                          <a:ea typeface="+mn-ea"/>
                          <a:cs typeface="Times New Roman" panose="02020603050405020304" pitchFamily="18" charset="0"/>
                        </a:rPr>
                        <a:t>v</a:t>
                      </a:r>
                      <a:r>
                        <a:rPr lang="zh-CN" sz="2400" baseline="-25000">
                          <a:solidFill>
                            <a:srgbClr val="000000"/>
                          </a:solidFill>
                          <a:effectLst/>
                          <a:latin typeface="+mn-lt"/>
                          <a:ea typeface="+mn-ea"/>
                          <a:cs typeface="Times New Roman" panose="02020603050405020304" pitchFamily="18" charset="0"/>
                        </a:rPr>
                        <a:t>正</a:t>
                      </a:r>
                      <a:r>
                        <a:rPr lang="zh-CN" sz="2400">
                          <a:solidFill>
                            <a:srgbClr val="000000"/>
                          </a:solidFill>
                          <a:effectLst/>
                          <a:latin typeface="+mn-lt"/>
                          <a:ea typeface="+mn-ea"/>
                          <a:cs typeface="Times New Roman" panose="02020603050405020304" pitchFamily="18" charset="0"/>
                        </a:rPr>
                        <a:t>与</a:t>
                      </a:r>
                      <a:r>
                        <a:rPr lang="en-US" sz="2400" i="1">
                          <a:solidFill>
                            <a:srgbClr val="000000"/>
                          </a:solidFill>
                          <a:effectLst/>
                          <a:latin typeface="+mn-lt"/>
                          <a:ea typeface="+mn-ea"/>
                          <a:cs typeface="Times New Roman" panose="02020603050405020304" pitchFamily="18" charset="0"/>
                        </a:rPr>
                        <a:t>v</a:t>
                      </a:r>
                      <a:r>
                        <a:rPr lang="zh-CN" sz="2400" baseline="-25000">
                          <a:solidFill>
                            <a:srgbClr val="000000"/>
                          </a:solidFill>
                          <a:effectLst/>
                          <a:latin typeface="+mn-lt"/>
                          <a:ea typeface="+mn-ea"/>
                          <a:cs typeface="Times New Roman" panose="02020603050405020304" pitchFamily="18" charset="0"/>
                        </a:rPr>
                        <a:t>逆</a:t>
                      </a:r>
                      <a:endParaRPr lang="zh-CN" sz="2400">
                        <a:solidFill>
                          <a:srgbClr val="000000"/>
                        </a:solidFill>
                        <a:effectLst/>
                        <a:latin typeface="+mn-lt"/>
                        <a:ea typeface="+mn-ea"/>
                        <a:cs typeface="Times New Roman" panose="02020603050405020304" pitchFamily="18" charset="0"/>
                      </a:endParaRPr>
                    </a:p>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的比较</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平衡移</a:t>
                      </a:r>
                    </a:p>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动方向</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054034030"/>
                  </a:ext>
                </a:extLst>
              </a:tr>
              <a:tr h="310810">
                <a:tc rowSpan="4">
                  <a:txBody>
                    <a:bodyPr/>
                    <a:lstStyle/>
                    <a:p>
                      <a:pPr algn="ctr">
                        <a:lnSpc>
                          <a:spcPct val="150000"/>
                        </a:lnSpc>
                        <a:spcAft>
                          <a:spcPts val="0"/>
                        </a:spcAft>
                      </a:pPr>
                      <a:endParaRPr lang="en-US" sz="24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增大反应物的浓度</a:t>
                      </a:r>
                      <a:endParaRPr lang="en-US" sz="2400">
                        <a:solidFill>
                          <a:srgbClr val="000000"/>
                        </a:solidFill>
                        <a:effectLst/>
                        <a:latin typeface="+mn-lt"/>
                        <a:ea typeface="+mn-ea"/>
                        <a:cs typeface="Times New Roman" panose="02020603050405020304" pitchFamily="18" charset="0"/>
                      </a:endParaRPr>
                    </a:p>
                  </a:txBody>
                  <a:tcPr marL="58277" marR="582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增大</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不变</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2400" i="1">
                          <a:solidFill>
                            <a:srgbClr val="000000"/>
                          </a:solidFill>
                          <a:effectLst/>
                          <a:latin typeface="+mn-lt"/>
                          <a:ea typeface="+mn-ea"/>
                          <a:cs typeface="Times New Roman" panose="02020603050405020304" pitchFamily="18" charset="0"/>
                        </a:rPr>
                        <a:t>v</a:t>
                      </a:r>
                      <a:r>
                        <a:rPr lang="zh-CN" sz="2400" baseline="-25000">
                          <a:solidFill>
                            <a:srgbClr val="000000"/>
                          </a:solidFill>
                          <a:effectLst/>
                          <a:latin typeface="+mn-lt"/>
                          <a:ea typeface="+mn-ea"/>
                          <a:cs typeface="Times New Roman" panose="02020603050405020304" pitchFamily="18" charset="0"/>
                        </a:rPr>
                        <a:t>正</a:t>
                      </a:r>
                      <a:r>
                        <a:rPr lang="en-US" sz="2400" i="1">
                          <a:solidFill>
                            <a:srgbClr val="000000"/>
                          </a:solidFill>
                          <a:effectLst/>
                          <a:latin typeface="+mn-lt"/>
                          <a:ea typeface="+mn-ea"/>
                          <a:cs typeface="Times New Roman" panose="02020603050405020304" pitchFamily="18" charset="0"/>
                        </a:rPr>
                        <a:t>&gt;v</a:t>
                      </a:r>
                      <a:r>
                        <a:rPr lang="zh-CN" sz="2400" baseline="-25000">
                          <a:solidFill>
                            <a:srgbClr val="000000"/>
                          </a:solidFill>
                          <a:effectLst/>
                          <a:latin typeface="+mn-lt"/>
                          <a:ea typeface="+mn-ea"/>
                          <a:cs typeface="Times New Roman" panose="02020603050405020304" pitchFamily="18" charset="0"/>
                        </a:rPr>
                        <a:t>逆</a:t>
                      </a:r>
                      <a:endParaRPr lang="zh-CN" sz="24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Aft>
                          <a:spcPts val="0"/>
                        </a:spcAft>
                      </a:pPr>
                      <a:r>
                        <a:rPr lang="zh-CN" sz="2400">
                          <a:solidFill>
                            <a:srgbClr val="000000"/>
                          </a:solidFill>
                          <a:effectLst/>
                          <a:latin typeface="+mn-lt"/>
                          <a:ea typeface="+mn-ea"/>
                          <a:cs typeface="Times New Roman" panose="02020603050405020304" pitchFamily="18" charset="0"/>
                        </a:rPr>
                        <a:t>向正反应方向移动</a:t>
                      </a:r>
                    </a:p>
                  </a:txBody>
                  <a:tcPr marL="58277" marR="582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757187721"/>
                  </a:ext>
                </a:extLst>
              </a:tr>
              <a:tr h="310810">
                <a:tc vMerge="1">
                  <a:txBody>
                    <a:bodyPr/>
                    <a:lstStyle/>
                    <a:p>
                      <a:endParaRPr lang="zh-CN" altLang="en-US"/>
                    </a:p>
                  </a:txBody>
                  <a:tcPr/>
                </a:tc>
                <a:tc>
                  <a:txBody>
                    <a:bodyPr/>
                    <a:lstStyle/>
                    <a:p>
                      <a:r>
                        <a:rPr lang="zh-CN" sz="2400" dirty="0">
                          <a:solidFill>
                            <a:srgbClr val="000000"/>
                          </a:solidFill>
                          <a:effectLst/>
                          <a:latin typeface="+mn-lt"/>
                          <a:ea typeface="+mn-ea"/>
                          <a:cs typeface="Times New Roman" panose="02020603050405020304" pitchFamily="18" charset="0"/>
                        </a:rPr>
                        <a:t>减小反应物的浓度</a:t>
                      </a:r>
                      <a:endParaRPr lang="zh-CN" altLang="en-US" dirty="0"/>
                    </a:p>
                  </a:txBody>
                  <a:tcPr marL="58277" marR="582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减小</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不变</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2400" i="1">
                          <a:solidFill>
                            <a:srgbClr val="000000"/>
                          </a:solidFill>
                          <a:effectLst/>
                          <a:latin typeface="+mn-lt"/>
                          <a:ea typeface="+mn-ea"/>
                          <a:cs typeface="Times New Roman" panose="02020603050405020304" pitchFamily="18" charset="0"/>
                        </a:rPr>
                        <a:t>v</a:t>
                      </a:r>
                      <a:r>
                        <a:rPr lang="zh-CN" sz="2400" baseline="-25000">
                          <a:solidFill>
                            <a:srgbClr val="000000"/>
                          </a:solidFill>
                          <a:effectLst/>
                          <a:latin typeface="+mn-lt"/>
                          <a:ea typeface="+mn-ea"/>
                          <a:cs typeface="Times New Roman" panose="02020603050405020304" pitchFamily="18" charset="0"/>
                        </a:rPr>
                        <a:t>正</a:t>
                      </a:r>
                      <a:r>
                        <a:rPr lang="en-US" sz="2400" i="1">
                          <a:solidFill>
                            <a:srgbClr val="000000"/>
                          </a:solidFill>
                          <a:effectLst/>
                          <a:latin typeface="+mn-lt"/>
                          <a:ea typeface="+mn-ea"/>
                          <a:cs typeface="Times New Roman" panose="02020603050405020304" pitchFamily="18" charset="0"/>
                        </a:rPr>
                        <a:t>&lt;v</a:t>
                      </a:r>
                      <a:r>
                        <a:rPr lang="zh-CN" sz="2400" baseline="-25000">
                          <a:solidFill>
                            <a:srgbClr val="000000"/>
                          </a:solidFill>
                          <a:effectLst/>
                          <a:latin typeface="+mn-lt"/>
                          <a:ea typeface="+mn-ea"/>
                          <a:cs typeface="Times New Roman" panose="02020603050405020304" pitchFamily="18" charset="0"/>
                        </a:rPr>
                        <a:t>逆</a:t>
                      </a:r>
                      <a:endParaRPr lang="zh-CN" sz="24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Aft>
                          <a:spcPts val="0"/>
                        </a:spcAft>
                      </a:pPr>
                      <a:r>
                        <a:rPr lang="zh-CN" sz="2400">
                          <a:solidFill>
                            <a:srgbClr val="000000"/>
                          </a:solidFill>
                          <a:effectLst/>
                          <a:latin typeface="+mn-lt"/>
                          <a:ea typeface="+mn-ea"/>
                          <a:cs typeface="Times New Roman" panose="02020603050405020304" pitchFamily="18" charset="0"/>
                        </a:rPr>
                        <a:t>向逆反应方向移动</a:t>
                      </a:r>
                    </a:p>
                  </a:txBody>
                  <a:tcPr marL="58277" marR="582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89668148"/>
                  </a:ext>
                </a:extLst>
              </a:tr>
              <a:tr h="310810">
                <a:tc vMerge="1">
                  <a:txBody>
                    <a:bodyPr/>
                    <a:lstStyle/>
                    <a:p>
                      <a:endParaRPr lang="zh-CN" altLang="en-US"/>
                    </a:p>
                  </a:txBody>
                  <a:tcPr/>
                </a:tc>
                <a:tc>
                  <a:txBody>
                    <a:bodyPr/>
                    <a:lstStyle/>
                    <a:p>
                      <a:r>
                        <a:rPr lang="zh-CN" sz="2400">
                          <a:solidFill>
                            <a:srgbClr val="000000"/>
                          </a:solidFill>
                          <a:effectLst/>
                          <a:latin typeface="+mn-lt"/>
                          <a:ea typeface="+mn-ea"/>
                          <a:cs typeface="Times New Roman" panose="02020603050405020304" pitchFamily="18" charset="0"/>
                        </a:rPr>
                        <a:t>增大生成物的浓度</a:t>
                      </a:r>
                      <a:endParaRPr lang="zh-CN" altLang="en-US"/>
                    </a:p>
                  </a:txBody>
                  <a:tcPr marL="58277" marR="582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不变</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增大</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2400" i="1">
                          <a:solidFill>
                            <a:srgbClr val="000000"/>
                          </a:solidFill>
                          <a:effectLst/>
                          <a:latin typeface="+mn-lt"/>
                          <a:ea typeface="+mn-ea"/>
                          <a:cs typeface="Times New Roman" panose="02020603050405020304" pitchFamily="18" charset="0"/>
                        </a:rPr>
                        <a:t>v</a:t>
                      </a:r>
                      <a:r>
                        <a:rPr lang="zh-CN" sz="2400" baseline="-25000">
                          <a:solidFill>
                            <a:srgbClr val="000000"/>
                          </a:solidFill>
                          <a:effectLst/>
                          <a:latin typeface="+mn-lt"/>
                          <a:ea typeface="+mn-ea"/>
                          <a:cs typeface="Times New Roman" panose="02020603050405020304" pitchFamily="18" charset="0"/>
                        </a:rPr>
                        <a:t>正</a:t>
                      </a:r>
                      <a:r>
                        <a:rPr lang="en-US" sz="2400" i="1">
                          <a:solidFill>
                            <a:srgbClr val="000000"/>
                          </a:solidFill>
                          <a:effectLst/>
                          <a:latin typeface="+mn-lt"/>
                          <a:ea typeface="+mn-ea"/>
                          <a:cs typeface="Times New Roman" panose="02020603050405020304" pitchFamily="18" charset="0"/>
                        </a:rPr>
                        <a:t>&lt;v</a:t>
                      </a:r>
                      <a:r>
                        <a:rPr lang="zh-CN" sz="2400" baseline="-25000">
                          <a:solidFill>
                            <a:srgbClr val="000000"/>
                          </a:solidFill>
                          <a:effectLst/>
                          <a:latin typeface="+mn-lt"/>
                          <a:ea typeface="+mn-ea"/>
                          <a:cs typeface="Times New Roman" panose="02020603050405020304" pitchFamily="18" charset="0"/>
                        </a:rPr>
                        <a:t>逆</a:t>
                      </a:r>
                      <a:endParaRPr lang="zh-CN" sz="24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Aft>
                          <a:spcPts val="0"/>
                        </a:spcAft>
                      </a:pPr>
                      <a:r>
                        <a:rPr lang="zh-CN" sz="2400">
                          <a:solidFill>
                            <a:srgbClr val="000000"/>
                          </a:solidFill>
                          <a:effectLst/>
                          <a:latin typeface="+mn-lt"/>
                          <a:ea typeface="+mn-ea"/>
                          <a:cs typeface="Times New Roman" panose="02020603050405020304" pitchFamily="18" charset="0"/>
                        </a:rPr>
                        <a:t>向逆反应方向移动</a:t>
                      </a:r>
                    </a:p>
                  </a:txBody>
                  <a:tcPr marL="58277" marR="582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130174424"/>
                  </a:ext>
                </a:extLst>
              </a:tr>
              <a:tr h="310810">
                <a:tc vMerge="1">
                  <a:txBody>
                    <a:bodyPr/>
                    <a:lstStyle/>
                    <a:p>
                      <a:endParaRPr lang="zh-CN" altLang="en-US"/>
                    </a:p>
                  </a:txBody>
                  <a:tcPr/>
                </a:tc>
                <a:tc>
                  <a:txBody>
                    <a:bodyPr/>
                    <a:lstStyle/>
                    <a:p>
                      <a:r>
                        <a:rPr lang="zh-CN" sz="2400">
                          <a:solidFill>
                            <a:srgbClr val="000000"/>
                          </a:solidFill>
                          <a:effectLst/>
                          <a:latin typeface="+mn-lt"/>
                          <a:ea typeface="+mn-ea"/>
                          <a:cs typeface="Times New Roman" panose="02020603050405020304" pitchFamily="18" charset="0"/>
                        </a:rPr>
                        <a:t>减小生成物的浓度</a:t>
                      </a:r>
                      <a:endParaRPr lang="zh-CN" altLang="en-US"/>
                    </a:p>
                  </a:txBody>
                  <a:tcPr marL="58277" marR="582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不变</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减小</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2400" i="1">
                          <a:solidFill>
                            <a:srgbClr val="000000"/>
                          </a:solidFill>
                          <a:effectLst/>
                          <a:latin typeface="+mn-lt"/>
                          <a:ea typeface="+mn-ea"/>
                          <a:cs typeface="Times New Roman" panose="02020603050405020304" pitchFamily="18" charset="0"/>
                        </a:rPr>
                        <a:t>v</a:t>
                      </a:r>
                      <a:r>
                        <a:rPr lang="zh-CN" sz="2400" baseline="-25000">
                          <a:solidFill>
                            <a:srgbClr val="000000"/>
                          </a:solidFill>
                          <a:effectLst/>
                          <a:latin typeface="+mn-lt"/>
                          <a:ea typeface="+mn-ea"/>
                          <a:cs typeface="Times New Roman" panose="02020603050405020304" pitchFamily="18" charset="0"/>
                        </a:rPr>
                        <a:t>正</a:t>
                      </a:r>
                      <a:r>
                        <a:rPr lang="en-US" sz="2400" i="1">
                          <a:solidFill>
                            <a:srgbClr val="000000"/>
                          </a:solidFill>
                          <a:effectLst/>
                          <a:latin typeface="+mn-lt"/>
                          <a:ea typeface="+mn-ea"/>
                          <a:cs typeface="Times New Roman" panose="02020603050405020304" pitchFamily="18" charset="0"/>
                        </a:rPr>
                        <a:t>&gt;v</a:t>
                      </a:r>
                      <a:r>
                        <a:rPr lang="zh-CN" sz="2400" baseline="-25000">
                          <a:solidFill>
                            <a:srgbClr val="000000"/>
                          </a:solidFill>
                          <a:effectLst/>
                          <a:latin typeface="+mn-lt"/>
                          <a:ea typeface="+mn-ea"/>
                          <a:cs typeface="Times New Roman" panose="02020603050405020304" pitchFamily="18" charset="0"/>
                        </a:rPr>
                        <a:t>逆</a:t>
                      </a:r>
                      <a:endParaRPr lang="zh-CN" sz="24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Aft>
                          <a:spcPts val="0"/>
                        </a:spcAft>
                      </a:pPr>
                      <a:r>
                        <a:rPr lang="zh-CN" sz="2400" dirty="0">
                          <a:solidFill>
                            <a:srgbClr val="000000"/>
                          </a:solidFill>
                          <a:effectLst/>
                          <a:latin typeface="+mn-lt"/>
                          <a:ea typeface="+mn-ea"/>
                          <a:cs typeface="Times New Roman" panose="02020603050405020304" pitchFamily="18" charset="0"/>
                        </a:rPr>
                        <a:t>向正反应方向移动</a:t>
                      </a:r>
                    </a:p>
                  </a:txBody>
                  <a:tcPr marL="58277" marR="582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93450881"/>
                  </a:ext>
                </a:extLst>
              </a:tr>
            </a:tbl>
          </a:graphicData>
        </a:graphic>
      </p:graphicFrame>
      <p:pic>
        <p:nvPicPr>
          <p:cNvPr id="17409" name="图片 3193">
            <a:extLst>
              <a:ext uri="{FF2B5EF4-FFF2-40B4-BE49-F238E27FC236}">
                <a16:creationId xmlns="" xmlns:a16="http://schemas.microsoft.com/office/drawing/2014/main" id="{0F252416-40BF-4CA8-A5C2-B398124245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638" y="3589338"/>
            <a:ext cx="392112" cy="718872"/>
          </a:xfrm>
          <a:prstGeom prst="rect">
            <a:avLst/>
          </a:prstGeom>
          <a:noFill/>
          <a:extLst>
            <a:ext uri="{909E8E84-426E-40DD-AFC4-6F175D3DCCD1}">
              <a14:hiddenFill xmlns:a14="http://schemas.microsoft.com/office/drawing/2010/main">
                <a:solidFill>
                  <a:srgbClr val="FFFFFF"/>
                </a:solidFill>
              </a14:hiddenFill>
            </a:ext>
          </a:extLst>
        </p:spPr>
      </p:pic>
      <p:pic>
        <p:nvPicPr>
          <p:cNvPr id="5" name="图片 4">
            <a:extLst>
              <a:ext uri="{FF2B5EF4-FFF2-40B4-BE49-F238E27FC236}">
                <a16:creationId xmlns="" xmlns:a16="http://schemas.microsoft.com/office/drawing/2014/main" id="{59B84F3B-B0F6-4DFA-8E3D-A123055842FE}"/>
              </a:ext>
            </a:extLst>
          </p:cNvPr>
          <p:cNvPicPr/>
          <p:nvPr/>
        </p:nvPicPr>
        <p:blipFill>
          <a:blip r:embed="rId3"/>
          <a:stretch>
            <a:fillRect/>
          </a:stretch>
        </p:blipFill>
        <p:spPr>
          <a:xfrm>
            <a:off x="4081462" y="394970"/>
            <a:ext cx="679580" cy="386080"/>
          </a:xfrm>
          <a:prstGeom prst="rect">
            <a:avLst/>
          </a:prstGeom>
        </p:spPr>
      </p:pic>
      <p:sp>
        <p:nvSpPr>
          <p:cNvPr id="6" name="矩形 5">
            <a:extLst>
              <a:ext uri="{FF2B5EF4-FFF2-40B4-BE49-F238E27FC236}">
                <a16:creationId xmlns="" xmlns:a16="http://schemas.microsoft.com/office/drawing/2014/main" id="{E569B080-340A-4BDC-8C70-0CEA31B73897}"/>
              </a:ext>
            </a:extLst>
          </p:cNvPr>
          <p:cNvSpPr/>
          <p:nvPr/>
        </p:nvSpPr>
        <p:spPr>
          <a:xfrm>
            <a:off x="8214360" y="0"/>
            <a:ext cx="299859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专题十六　化学反应速率与化学平衡</a:t>
            </a:r>
          </a:p>
        </p:txBody>
      </p:sp>
    </p:spTree>
    <p:extLst>
      <p:ext uri="{BB962C8B-B14F-4D97-AF65-F5344CB8AC3E}">
        <p14:creationId xmlns:p14="http://schemas.microsoft.com/office/powerpoint/2010/main" val="305344910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a:extLst>
              <a:ext uri="{FF2B5EF4-FFF2-40B4-BE49-F238E27FC236}">
                <a16:creationId xmlns="" xmlns:a16="http://schemas.microsoft.com/office/drawing/2014/main" id="{0959E422-B17F-4A96-893A-873011E199A9}"/>
              </a:ext>
            </a:extLst>
          </p:cNvPr>
          <p:cNvGraphicFramePr>
            <a:graphicFrameLocks noGrp="1"/>
          </p:cNvGraphicFramePr>
          <p:nvPr>
            <p:extLst>
              <p:ext uri="{D42A27DB-BD31-4B8C-83A1-F6EECF244321}">
                <p14:modId xmlns:p14="http://schemas.microsoft.com/office/powerpoint/2010/main" val="2904539521"/>
              </p:ext>
            </p:extLst>
          </p:nvPr>
        </p:nvGraphicFramePr>
        <p:xfrm>
          <a:off x="313256" y="826294"/>
          <a:ext cx="11554894" cy="5486400"/>
        </p:xfrm>
        <a:graphic>
          <a:graphicData uri="http://schemas.openxmlformats.org/drawingml/2006/table">
            <a:tbl>
              <a:tblPr firstRow="1" firstCol="1" bandRow="1"/>
              <a:tblGrid>
                <a:gridCol w="1153594">
                  <a:extLst>
                    <a:ext uri="{9D8B030D-6E8A-4147-A177-3AD203B41FA5}">
                      <a16:colId xmlns="" xmlns:a16="http://schemas.microsoft.com/office/drawing/2014/main" val="2034929092"/>
                    </a:ext>
                  </a:extLst>
                </a:gridCol>
                <a:gridCol w="1927710">
                  <a:extLst>
                    <a:ext uri="{9D8B030D-6E8A-4147-A177-3AD203B41FA5}">
                      <a16:colId xmlns="" xmlns:a16="http://schemas.microsoft.com/office/drawing/2014/main" val="2954938117"/>
                    </a:ext>
                  </a:extLst>
                </a:gridCol>
                <a:gridCol w="1540652">
                  <a:extLst>
                    <a:ext uri="{9D8B030D-6E8A-4147-A177-3AD203B41FA5}">
                      <a16:colId xmlns="" xmlns:a16="http://schemas.microsoft.com/office/drawing/2014/main" val="687148478"/>
                    </a:ext>
                  </a:extLst>
                </a:gridCol>
                <a:gridCol w="1540652">
                  <a:extLst>
                    <a:ext uri="{9D8B030D-6E8A-4147-A177-3AD203B41FA5}">
                      <a16:colId xmlns="" xmlns:a16="http://schemas.microsoft.com/office/drawing/2014/main" val="27267333"/>
                    </a:ext>
                  </a:extLst>
                </a:gridCol>
                <a:gridCol w="1540652">
                  <a:extLst>
                    <a:ext uri="{9D8B030D-6E8A-4147-A177-3AD203B41FA5}">
                      <a16:colId xmlns="" xmlns:a16="http://schemas.microsoft.com/office/drawing/2014/main" val="2576080368"/>
                    </a:ext>
                  </a:extLst>
                </a:gridCol>
                <a:gridCol w="1925817">
                  <a:extLst>
                    <a:ext uri="{9D8B030D-6E8A-4147-A177-3AD203B41FA5}">
                      <a16:colId xmlns="" xmlns:a16="http://schemas.microsoft.com/office/drawing/2014/main" val="2849672497"/>
                    </a:ext>
                  </a:extLst>
                </a:gridCol>
                <a:gridCol w="1925817">
                  <a:extLst>
                    <a:ext uri="{9D8B030D-6E8A-4147-A177-3AD203B41FA5}">
                      <a16:colId xmlns="" xmlns:a16="http://schemas.microsoft.com/office/drawing/2014/main" val="2316554445"/>
                    </a:ext>
                  </a:extLst>
                </a:gridCol>
              </a:tblGrid>
              <a:tr h="310810">
                <a:tc gridSpan="3">
                  <a:txBody>
                    <a:bodyPr/>
                    <a:lstStyle/>
                    <a:p>
                      <a:pPr algn="ctr">
                        <a:lnSpc>
                          <a:spcPct val="150000"/>
                        </a:lnSpc>
                        <a:spcAft>
                          <a:spcPts val="0"/>
                        </a:spcAft>
                      </a:pPr>
                      <a:r>
                        <a:rPr lang="zh-CN" sz="2400" dirty="0">
                          <a:solidFill>
                            <a:srgbClr val="000000"/>
                          </a:solidFill>
                          <a:effectLst/>
                          <a:latin typeface="+mn-lt"/>
                          <a:ea typeface="+mn-ea"/>
                          <a:cs typeface="Times New Roman" panose="02020603050405020304" pitchFamily="18" charset="0"/>
                        </a:rPr>
                        <a:t>条件改变的时刻</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a:txBody>
                    <a:bodyPr/>
                    <a:lstStyle/>
                    <a:p>
                      <a:pPr algn="ctr">
                        <a:lnSpc>
                          <a:spcPct val="150000"/>
                        </a:lnSpc>
                        <a:spcAft>
                          <a:spcPts val="0"/>
                        </a:spcAft>
                      </a:pPr>
                      <a:r>
                        <a:rPr lang="en-US" sz="2400" i="1">
                          <a:solidFill>
                            <a:srgbClr val="000000"/>
                          </a:solidFill>
                          <a:effectLst/>
                          <a:latin typeface="+mn-lt"/>
                          <a:ea typeface="+mn-ea"/>
                          <a:cs typeface="Times New Roman" panose="02020603050405020304" pitchFamily="18" charset="0"/>
                        </a:rPr>
                        <a:t>v</a:t>
                      </a:r>
                      <a:r>
                        <a:rPr lang="zh-CN" sz="2400" baseline="-25000">
                          <a:solidFill>
                            <a:srgbClr val="000000"/>
                          </a:solidFill>
                          <a:effectLst/>
                          <a:latin typeface="+mn-lt"/>
                          <a:ea typeface="+mn-ea"/>
                          <a:cs typeface="Times New Roman" panose="02020603050405020304" pitchFamily="18" charset="0"/>
                        </a:rPr>
                        <a:t>正</a:t>
                      </a:r>
                      <a:r>
                        <a:rPr lang="zh-CN" sz="2400">
                          <a:solidFill>
                            <a:srgbClr val="000000"/>
                          </a:solidFill>
                          <a:effectLst/>
                          <a:latin typeface="+mn-lt"/>
                          <a:ea typeface="+mn-ea"/>
                          <a:cs typeface="Times New Roman" panose="02020603050405020304" pitchFamily="18" charset="0"/>
                        </a:rPr>
                        <a:t>的</a:t>
                      </a:r>
                    </a:p>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变化</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2400" i="1">
                          <a:solidFill>
                            <a:srgbClr val="000000"/>
                          </a:solidFill>
                          <a:effectLst/>
                          <a:latin typeface="+mn-lt"/>
                          <a:ea typeface="+mn-ea"/>
                          <a:cs typeface="Times New Roman" panose="02020603050405020304" pitchFamily="18" charset="0"/>
                        </a:rPr>
                        <a:t>v</a:t>
                      </a:r>
                      <a:r>
                        <a:rPr lang="zh-CN" sz="2400" baseline="-25000">
                          <a:solidFill>
                            <a:srgbClr val="000000"/>
                          </a:solidFill>
                          <a:effectLst/>
                          <a:latin typeface="+mn-lt"/>
                          <a:ea typeface="+mn-ea"/>
                          <a:cs typeface="Times New Roman" panose="02020603050405020304" pitchFamily="18" charset="0"/>
                        </a:rPr>
                        <a:t>逆</a:t>
                      </a:r>
                      <a:r>
                        <a:rPr lang="zh-CN" sz="2400">
                          <a:solidFill>
                            <a:srgbClr val="000000"/>
                          </a:solidFill>
                          <a:effectLst/>
                          <a:latin typeface="+mn-lt"/>
                          <a:ea typeface="+mn-ea"/>
                          <a:cs typeface="Times New Roman" panose="02020603050405020304" pitchFamily="18" charset="0"/>
                        </a:rPr>
                        <a:t>的</a:t>
                      </a:r>
                    </a:p>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变化</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2400" i="1">
                          <a:solidFill>
                            <a:srgbClr val="000000"/>
                          </a:solidFill>
                          <a:effectLst/>
                          <a:latin typeface="+mn-lt"/>
                          <a:ea typeface="+mn-ea"/>
                          <a:cs typeface="Times New Roman" panose="02020603050405020304" pitchFamily="18" charset="0"/>
                        </a:rPr>
                        <a:t>v</a:t>
                      </a:r>
                      <a:r>
                        <a:rPr lang="zh-CN" sz="2400" baseline="-25000">
                          <a:solidFill>
                            <a:srgbClr val="000000"/>
                          </a:solidFill>
                          <a:effectLst/>
                          <a:latin typeface="+mn-lt"/>
                          <a:ea typeface="+mn-ea"/>
                          <a:cs typeface="Times New Roman" panose="02020603050405020304" pitchFamily="18" charset="0"/>
                        </a:rPr>
                        <a:t>正</a:t>
                      </a:r>
                      <a:r>
                        <a:rPr lang="zh-CN" sz="2400">
                          <a:solidFill>
                            <a:srgbClr val="000000"/>
                          </a:solidFill>
                          <a:effectLst/>
                          <a:latin typeface="+mn-lt"/>
                          <a:ea typeface="+mn-ea"/>
                          <a:cs typeface="Times New Roman" panose="02020603050405020304" pitchFamily="18" charset="0"/>
                        </a:rPr>
                        <a:t>与</a:t>
                      </a:r>
                      <a:r>
                        <a:rPr lang="en-US" sz="2400" i="1">
                          <a:solidFill>
                            <a:srgbClr val="000000"/>
                          </a:solidFill>
                          <a:effectLst/>
                          <a:latin typeface="+mn-lt"/>
                          <a:ea typeface="+mn-ea"/>
                          <a:cs typeface="Times New Roman" panose="02020603050405020304" pitchFamily="18" charset="0"/>
                        </a:rPr>
                        <a:t>v</a:t>
                      </a:r>
                      <a:r>
                        <a:rPr lang="zh-CN" sz="2400" baseline="-25000">
                          <a:solidFill>
                            <a:srgbClr val="000000"/>
                          </a:solidFill>
                          <a:effectLst/>
                          <a:latin typeface="+mn-lt"/>
                          <a:ea typeface="+mn-ea"/>
                          <a:cs typeface="Times New Roman" panose="02020603050405020304" pitchFamily="18" charset="0"/>
                        </a:rPr>
                        <a:t>逆</a:t>
                      </a:r>
                      <a:endParaRPr lang="zh-CN" sz="2400">
                        <a:solidFill>
                          <a:srgbClr val="000000"/>
                        </a:solidFill>
                        <a:effectLst/>
                        <a:latin typeface="+mn-lt"/>
                        <a:ea typeface="+mn-ea"/>
                        <a:cs typeface="Times New Roman" panose="02020603050405020304" pitchFamily="18" charset="0"/>
                      </a:endParaRPr>
                    </a:p>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的比较</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zh-CN" sz="2400" dirty="0">
                          <a:solidFill>
                            <a:srgbClr val="000000"/>
                          </a:solidFill>
                          <a:effectLst/>
                          <a:latin typeface="+mn-lt"/>
                          <a:ea typeface="+mn-ea"/>
                          <a:cs typeface="Times New Roman" panose="02020603050405020304" pitchFamily="18" charset="0"/>
                        </a:rPr>
                        <a:t>平衡移</a:t>
                      </a:r>
                    </a:p>
                    <a:p>
                      <a:pPr algn="ctr">
                        <a:lnSpc>
                          <a:spcPct val="150000"/>
                        </a:lnSpc>
                        <a:spcAft>
                          <a:spcPts val="0"/>
                        </a:spcAft>
                      </a:pPr>
                      <a:r>
                        <a:rPr lang="zh-CN" sz="2400" dirty="0">
                          <a:solidFill>
                            <a:srgbClr val="000000"/>
                          </a:solidFill>
                          <a:effectLst/>
                          <a:latin typeface="+mn-lt"/>
                          <a:ea typeface="+mn-ea"/>
                          <a:cs typeface="Times New Roman" panose="02020603050405020304" pitchFamily="18" charset="0"/>
                        </a:rPr>
                        <a:t>动方向</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054034030"/>
                  </a:ext>
                </a:extLst>
              </a:tr>
              <a:tr h="310810">
                <a:tc rowSpan="4">
                  <a:txBody>
                    <a:bodyPr/>
                    <a:lstStyle/>
                    <a:p>
                      <a:pPr>
                        <a:lnSpc>
                          <a:spcPct val="150000"/>
                        </a:lnSpc>
                        <a:spcAft>
                          <a:spcPts val="0"/>
                        </a:spcAft>
                      </a:pPr>
                      <a:r>
                        <a:rPr lang="zh-CN" sz="2400" dirty="0">
                          <a:solidFill>
                            <a:srgbClr val="000000"/>
                          </a:solidFill>
                          <a:effectLst/>
                          <a:latin typeface="+mn-lt"/>
                          <a:ea typeface="+mn-ea"/>
                          <a:cs typeface="Times New Roman" panose="02020603050405020304" pitchFamily="18" charset="0"/>
                        </a:rPr>
                        <a:t>压强</a:t>
                      </a:r>
                      <a:r>
                        <a:rPr lang="en-US" sz="2400" dirty="0">
                          <a:solidFill>
                            <a:srgbClr val="000000"/>
                          </a:solidFill>
                          <a:effectLst/>
                          <a:latin typeface="+mn-lt"/>
                          <a:ea typeface="+mn-ea"/>
                          <a:cs typeface="Times New Roman" panose="02020603050405020304" pitchFamily="18" charset="0"/>
                        </a:rPr>
                        <a:t>(</a:t>
                      </a:r>
                      <a:r>
                        <a:rPr lang="zh-CN" sz="2400" dirty="0">
                          <a:solidFill>
                            <a:srgbClr val="000000"/>
                          </a:solidFill>
                          <a:effectLst/>
                          <a:latin typeface="+mn-lt"/>
                          <a:ea typeface="+mn-ea"/>
                          <a:cs typeface="Times New Roman" panose="02020603050405020304" pitchFamily="18" charset="0"/>
                        </a:rPr>
                        <a:t>通过改变体积使压强变化</a:t>
                      </a:r>
                      <a:r>
                        <a:rPr lang="en-US" sz="2400" dirty="0">
                          <a:solidFill>
                            <a:srgbClr val="000000"/>
                          </a:solidFill>
                          <a:effectLst/>
                          <a:latin typeface="+mn-lt"/>
                          <a:ea typeface="+mn-ea"/>
                          <a:cs typeface="Times New Roman" panose="02020603050405020304" pitchFamily="18" charset="0"/>
                        </a:rPr>
                        <a:t>)</a:t>
                      </a:r>
                      <a:endParaRPr lang="zh-CN" sz="2400" dirty="0">
                        <a:solidFill>
                          <a:srgbClr val="000000"/>
                        </a:solidFill>
                        <a:effectLst/>
                        <a:latin typeface="+mn-lt"/>
                        <a:ea typeface="+mn-ea"/>
                        <a:cs typeface="Times New Roman" panose="02020603050405020304" pitchFamily="18" charset="0"/>
                      </a:endParaRPr>
                    </a:p>
                  </a:txBody>
                  <a:tcPr marL="58277" marR="582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lnSpc>
                          <a:spcPct val="150000"/>
                        </a:lnSpc>
                        <a:spcAft>
                          <a:spcPts val="0"/>
                        </a:spcAft>
                      </a:pPr>
                      <a:r>
                        <a:rPr lang="en-US" sz="2400" i="1">
                          <a:solidFill>
                            <a:srgbClr val="000000"/>
                          </a:solidFill>
                          <a:effectLst/>
                          <a:latin typeface="+mn-lt"/>
                          <a:ea typeface="+mn-ea"/>
                          <a:cs typeface="Times New Roman" panose="02020603050405020304" pitchFamily="18" charset="0"/>
                        </a:rPr>
                        <a:t>m+n&gt;</a:t>
                      </a:r>
                      <a:endParaRPr lang="zh-CN" sz="2400">
                        <a:solidFill>
                          <a:srgbClr val="000000"/>
                        </a:solidFill>
                        <a:effectLst/>
                        <a:latin typeface="+mn-lt"/>
                        <a:ea typeface="+mn-ea"/>
                        <a:cs typeface="Times New Roman" panose="02020603050405020304" pitchFamily="18" charset="0"/>
                      </a:endParaRPr>
                    </a:p>
                    <a:p>
                      <a:pPr algn="ctr">
                        <a:lnSpc>
                          <a:spcPct val="150000"/>
                        </a:lnSpc>
                        <a:spcAft>
                          <a:spcPts val="0"/>
                        </a:spcAft>
                      </a:pPr>
                      <a:r>
                        <a:rPr lang="en-US" sz="2400" i="1">
                          <a:solidFill>
                            <a:srgbClr val="000000"/>
                          </a:solidFill>
                          <a:effectLst/>
                          <a:latin typeface="+mn-lt"/>
                          <a:ea typeface="+mn-ea"/>
                          <a:cs typeface="Times New Roman" panose="02020603050405020304" pitchFamily="18" charset="0"/>
                        </a:rPr>
                        <a:t>p+q</a:t>
                      </a:r>
                      <a:endParaRPr lang="zh-CN" sz="24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增大</a:t>
                      </a:r>
                    </a:p>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压强</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增大</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增大</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2400" i="1">
                          <a:solidFill>
                            <a:srgbClr val="000000"/>
                          </a:solidFill>
                          <a:effectLst/>
                          <a:latin typeface="+mn-lt"/>
                          <a:ea typeface="+mn-ea"/>
                          <a:cs typeface="Times New Roman" panose="02020603050405020304" pitchFamily="18" charset="0"/>
                        </a:rPr>
                        <a:t>v</a:t>
                      </a:r>
                      <a:r>
                        <a:rPr lang="zh-CN" sz="2400" baseline="-25000">
                          <a:solidFill>
                            <a:srgbClr val="000000"/>
                          </a:solidFill>
                          <a:effectLst/>
                          <a:latin typeface="+mn-lt"/>
                          <a:ea typeface="+mn-ea"/>
                          <a:cs typeface="Times New Roman" panose="02020603050405020304" pitchFamily="18" charset="0"/>
                        </a:rPr>
                        <a:t>正</a:t>
                      </a:r>
                      <a:r>
                        <a:rPr lang="en-US" sz="2400" i="1">
                          <a:solidFill>
                            <a:srgbClr val="000000"/>
                          </a:solidFill>
                          <a:effectLst/>
                          <a:latin typeface="+mn-lt"/>
                          <a:ea typeface="+mn-ea"/>
                          <a:cs typeface="Times New Roman" panose="02020603050405020304" pitchFamily="18" charset="0"/>
                        </a:rPr>
                        <a:t>&gt;v</a:t>
                      </a:r>
                      <a:r>
                        <a:rPr lang="zh-CN" sz="2400" baseline="-25000">
                          <a:solidFill>
                            <a:srgbClr val="000000"/>
                          </a:solidFill>
                          <a:effectLst/>
                          <a:latin typeface="+mn-lt"/>
                          <a:ea typeface="+mn-ea"/>
                          <a:cs typeface="Times New Roman" panose="02020603050405020304" pitchFamily="18" charset="0"/>
                        </a:rPr>
                        <a:t>逆</a:t>
                      </a:r>
                      <a:endParaRPr lang="zh-CN" sz="24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Aft>
                          <a:spcPts val="0"/>
                        </a:spcAft>
                      </a:pPr>
                      <a:r>
                        <a:rPr lang="zh-CN" sz="2400" dirty="0">
                          <a:solidFill>
                            <a:srgbClr val="000000"/>
                          </a:solidFill>
                          <a:effectLst/>
                          <a:latin typeface="+mn-lt"/>
                          <a:ea typeface="+mn-ea"/>
                          <a:cs typeface="Times New Roman" panose="02020603050405020304" pitchFamily="18" charset="0"/>
                        </a:rPr>
                        <a:t>向正反应方向移动</a:t>
                      </a:r>
                    </a:p>
                  </a:txBody>
                  <a:tcPr marL="58277" marR="582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904897678"/>
                  </a:ext>
                </a:extLst>
              </a:tr>
              <a:tr h="310810">
                <a:tc vMerge="1">
                  <a:txBody>
                    <a:bodyPr/>
                    <a:lstStyle/>
                    <a:p>
                      <a:endParaRPr lang="zh-CN" altLang="en-US"/>
                    </a:p>
                  </a:txBody>
                  <a:tcPr/>
                </a:tc>
                <a:tc vMerge="1">
                  <a:txBody>
                    <a:bodyPr/>
                    <a:lstStyle/>
                    <a:p>
                      <a:endParaRPr lang="zh-CN" altLang="en-US"/>
                    </a:p>
                  </a:txBody>
                  <a:tcPr/>
                </a:tc>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减小</a:t>
                      </a:r>
                    </a:p>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压强</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减小</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减小</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2400" i="1">
                          <a:solidFill>
                            <a:srgbClr val="000000"/>
                          </a:solidFill>
                          <a:effectLst/>
                          <a:latin typeface="+mn-lt"/>
                          <a:ea typeface="+mn-ea"/>
                          <a:cs typeface="Times New Roman" panose="02020603050405020304" pitchFamily="18" charset="0"/>
                        </a:rPr>
                        <a:t>v</a:t>
                      </a:r>
                      <a:r>
                        <a:rPr lang="zh-CN" sz="2400" baseline="-25000">
                          <a:solidFill>
                            <a:srgbClr val="000000"/>
                          </a:solidFill>
                          <a:effectLst/>
                          <a:latin typeface="+mn-lt"/>
                          <a:ea typeface="+mn-ea"/>
                          <a:cs typeface="Times New Roman" panose="02020603050405020304" pitchFamily="18" charset="0"/>
                        </a:rPr>
                        <a:t>正</a:t>
                      </a:r>
                      <a:r>
                        <a:rPr lang="en-US" sz="2400" i="1">
                          <a:solidFill>
                            <a:srgbClr val="000000"/>
                          </a:solidFill>
                          <a:effectLst/>
                          <a:latin typeface="+mn-lt"/>
                          <a:ea typeface="+mn-ea"/>
                          <a:cs typeface="Times New Roman" panose="02020603050405020304" pitchFamily="18" charset="0"/>
                        </a:rPr>
                        <a:t>&lt;v</a:t>
                      </a:r>
                      <a:r>
                        <a:rPr lang="zh-CN" sz="2400" baseline="-25000">
                          <a:solidFill>
                            <a:srgbClr val="000000"/>
                          </a:solidFill>
                          <a:effectLst/>
                          <a:latin typeface="+mn-lt"/>
                          <a:ea typeface="+mn-ea"/>
                          <a:cs typeface="Times New Roman" panose="02020603050405020304" pitchFamily="18" charset="0"/>
                        </a:rPr>
                        <a:t>逆</a:t>
                      </a:r>
                      <a:endParaRPr lang="zh-CN" sz="24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Aft>
                          <a:spcPts val="0"/>
                        </a:spcAft>
                      </a:pPr>
                      <a:r>
                        <a:rPr lang="zh-CN" sz="2400">
                          <a:solidFill>
                            <a:srgbClr val="000000"/>
                          </a:solidFill>
                          <a:effectLst/>
                          <a:latin typeface="+mn-lt"/>
                          <a:ea typeface="+mn-ea"/>
                          <a:cs typeface="Times New Roman" panose="02020603050405020304" pitchFamily="18" charset="0"/>
                        </a:rPr>
                        <a:t>向逆反应方向移动</a:t>
                      </a:r>
                    </a:p>
                  </a:txBody>
                  <a:tcPr marL="58277" marR="582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99758732"/>
                  </a:ext>
                </a:extLst>
              </a:tr>
              <a:tr h="310810">
                <a:tc vMerge="1">
                  <a:txBody>
                    <a:bodyPr/>
                    <a:lstStyle/>
                    <a:p>
                      <a:endParaRPr lang="zh-CN" altLang="en-US"/>
                    </a:p>
                  </a:txBody>
                  <a:tcPr/>
                </a:tc>
                <a:tc rowSpan="2">
                  <a:txBody>
                    <a:bodyPr/>
                    <a:lstStyle/>
                    <a:p>
                      <a:pPr algn="ctr">
                        <a:lnSpc>
                          <a:spcPct val="150000"/>
                        </a:lnSpc>
                        <a:spcAft>
                          <a:spcPts val="0"/>
                        </a:spcAft>
                      </a:pPr>
                      <a:r>
                        <a:rPr lang="en-US" sz="2400" i="1" dirty="0" err="1">
                          <a:solidFill>
                            <a:srgbClr val="000000"/>
                          </a:solidFill>
                          <a:effectLst/>
                          <a:latin typeface="+mn-lt"/>
                          <a:ea typeface="+mn-ea"/>
                          <a:cs typeface="Times New Roman" panose="02020603050405020304" pitchFamily="18" charset="0"/>
                        </a:rPr>
                        <a:t>m+n</a:t>
                      </a:r>
                      <a:r>
                        <a:rPr lang="en-US" sz="2400" i="1" dirty="0">
                          <a:solidFill>
                            <a:srgbClr val="000000"/>
                          </a:solidFill>
                          <a:effectLst/>
                          <a:latin typeface="+mn-lt"/>
                          <a:ea typeface="+mn-ea"/>
                          <a:cs typeface="Times New Roman" panose="02020603050405020304" pitchFamily="18" charset="0"/>
                        </a:rPr>
                        <a:t>&lt;</a:t>
                      </a:r>
                      <a:endParaRPr lang="zh-CN" sz="2400" dirty="0">
                        <a:solidFill>
                          <a:srgbClr val="000000"/>
                        </a:solidFill>
                        <a:effectLst/>
                        <a:latin typeface="+mn-lt"/>
                        <a:ea typeface="+mn-ea"/>
                        <a:cs typeface="Times New Roman" panose="02020603050405020304" pitchFamily="18" charset="0"/>
                      </a:endParaRPr>
                    </a:p>
                    <a:p>
                      <a:pPr algn="ctr">
                        <a:lnSpc>
                          <a:spcPct val="150000"/>
                        </a:lnSpc>
                        <a:spcAft>
                          <a:spcPts val="0"/>
                        </a:spcAft>
                      </a:pPr>
                      <a:r>
                        <a:rPr lang="en-US" sz="2400" i="1" dirty="0" err="1">
                          <a:solidFill>
                            <a:srgbClr val="000000"/>
                          </a:solidFill>
                          <a:effectLst/>
                          <a:latin typeface="+mn-lt"/>
                          <a:ea typeface="+mn-ea"/>
                          <a:cs typeface="Times New Roman" panose="02020603050405020304" pitchFamily="18" charset="0"/>
                        </a:rPr>
                        <a:t>p+q</a:t>
                      </a:r>
                      <a:endParaRPr lang="zh-CN" altLang="en-US"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增大</a:t>
                      </a:r>
                    </a:p>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压强</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增大</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增大</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2400" i="1">
                          <a:solidFill>
                            <a:srgbClr val="000000"/>
                          </a:solidFill>
                          <a:effectLst/>
                          <a:latin typeface="+mn-lt"/>
                          <a:ea typeface="+mn-ea"/>
                          <a:cs typeface="Times New Roman" panose="02020603050405020304" pitchFamily="18" charset="0"/>
                        </a:rPr>
                        <a:t>v</a:t>
                      </a:r>
                      <a:r>
                        <a:rPr lang="zh-CN" sz="2400" baseline="-25000">
                          <a:solidFill>
                            <a:srgbClr val="000000"/>
                          </a:solidFill>
                          <a:effectLst/>
                          <a:latin typeface="+mn-lt"/>
                          <a:ea typeface="+mn-ea"/>
                          <a:cs typeface="Times New Roman" panose="02020603050405020304" pitchFamily="18" charset="0"/>
                        </a:rPr>
                        <a:t>正</a:t>
                      </a:r>
                      <a:r>
                        <a:rPr lang="en-US" sz="2400" i="1">
                          <a:solidFill>
                            <a:srgbClr val="000000"/>
                          </a:solidFill>
                          <a:effectLst/>
                          <a:latin typeface="+mn-lt"/>
                          <a:ea typeface="+mn-ea"/>
                          <a:cs typeface="Times New Roman" panose="02020603050405020304" pitchFamily="18" charset="0"/>
                        </a:rPr>
                        <a:t>&lt;v</a:t>
                      </a:r>
                      <a:r>
                        <a:rPr lang="zh-CN" sz="2400" baseline="-25000">
                          <a:solidFill>
                            <a:srgbClr val="000000"/>
                          </a:solidFill>
                          <a:effectLst/>
                          <a:latin typeface="+mn-lt"/>
                          <a:ea typeface="+mn-ea"/>
                          <a:cs typeface="Times New Roman" panose="02020603050405020304" pitchFamily="18" charset="0"/>
                        </a:rPr>
                        <a:t>逆</a:t>
                      </a:r>
                      <a:endParaRPr lang="zh-CN" sz="24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Aft>
                          <a:spcPts val="0"/>
                        </a:spcAft>
                      </a:pPr>
                      <a:r>
                        <a:rPr lang="zh-CN" sz="2400">
                          <a:solidFill>
                            <a:srgbClr val="000000"/>
                          </a:solidFill>
                          <a:effectLst/>
                          <a:latin typeface="+mn-lt"/>
                          <a:ea typeface="+mn-ea"/>
                          <a:cs typeface="Times New Roman" panose="02020603050405020304" pitchFamily="18" charset="0"/>
                        </a:rPr>
                        <a:t>向逆反应方向移动</a:t>
                      </a:r>
                    </a:p>
                  </a:txBody>
                  <a:tcPr marL="58277" marR="582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772045343"/>
                  </a:ext>
                </a:extLst>
              </a:tr>
              <a:tr h="310810">
                <a:tc vMerge="1">
                  <a:txBody>
                    <a:bodyPr/>
                    <a:lstStyle/>
                    <a:p>
                      <a:endParaRPr lang="zh-CN" altLang="en-US"/>
                    </a:p>
                  </a:txBody>
                  <a:tcPr/>
                </a:tc>
                <a:tc vMerge="1">
                  <a:txBody>
                    <a:bodyPr/>
                    <a:lstStyle/>
                    <a:p>
                      <a:endParaRPr lang="zh-CN" altLang="en-US"/>
                    </a:p>
                  </a:txBody>
                  <a:tcPr/>
                </a:tc>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减小</a:t>
                      </a:r>
                    </a:p>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压强</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减小</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减小</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2400" i="1">
                          <a:solidFill>
                            <a:srgbClr val="000000"/>
                          </a:solidFill>
                          <a:effectLst/>
                          <a:latin typeface="+mn-lt"/>
                          <a:ea typeface="+mn-ea"/>
                          <a:cs typeface="Times New Roman" panose="02020603050405020304" pitchFamily="18" charset="0"/>
                        </a:rPr>
                        <a:t>v</a:t>
                      </a:r>
                      <a:r>
                        <a:rPr lang="zh-CN" sz="2400" baseline="-25000">
                          <a:solidFill>
                            <a:srgbClr val="000000"/>
                          </a:solidFill>
                          <a:effectLst/>
                          <a:latin typeface="+mn-lt"/>
                          <a:ea typeface="+mn-ea"/>
                          <a:cs typeface="Times New Roman" panose="02020603050405020304" pitchFamily="18" charset="0"/>
                        </a:rPr>
                        <a:t>正</a:t>
                      </a:r>
                      <a:r>
                        <a:rPr lang="en-US" sz="2400" i="1">
                          <a:solidFill>
                            <a:srgbClr val="000000"/>
                          </a:solidFill>
                          <a:effectLst/>
                          <a:latin typeface="+mn-lt"/>
                          <a:ea typeface="+mn-ea"/>
                          <a:cs typeface="Times New Roman" panose="02020603050405020304" pitchFamily="18" charset="0"/>
                        </a:rPr>
                        <a:t>&gt;v</a:t>
                      </a:r>
                      <a:r>
                        <a:rPr lang="zh-CN" sz="2400" baseline="-25000">
                          <a:solidFill>
                            <a:srgbClr val="000000"/>
                          </a:solidFill>
                          <a:effectLst/>
                          <a:latin typeface="+mn-lt"/>
                          <a:ea typeface="+mn-ea"/>
                          <a:cs typeface="Times New Roman" panose="02020603050405020304" pitchFamily="18" charset="0"/>
                        </a:rPr>
                        <a:t>逆</a:t>
                      </a:r>
                      <a:endParaRPr lang="zh-CN" sz="24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Aft>
                          <a:spcPts val="0"/>
                        </a:spcAft>
                      </a:pPr>
                      <a:r>
                        <a:rPr lang="zh-CN" sz="2400" dirty="0">
                          <a:solidFill>
                            <a:srgbClr val="000000"/>
                          </a:solidFill>
                          <a:effectLst/>
                          <a:latin typeface="+mn-lt"/>
                          <a:ea typeface="+mn-ea"/>
                          <a:cs typeface="Times New Roman" panose="02020603050405020304" pitchFamily="18" charset="0"/>
                        </a:rPr>
                        <a:t>向正反应方向移动</a:t>
                      </a:r>
                    </a:p>
                  </a:txBody>
                  <a:tcPr marL="58277" marR="582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45028348"/>
                  </a:ext>
                </a:extLst>
              </a:tr>
            </a:tbl>
          </a:graphicData>
        </a:graphic>
      </p:graphicFrame>
      <p:sp>
        <p:nvSpPr>
          <p:cNvPr id="5" name="矩形 4">
            <a:extLst>
              <a:ext uri="{FF2B5EF4-FFF2-40B4-BE49-F238E27FC236}">
                <a16:creationId xmlns="" xmlns:a16="http://schemas.microsoft.com/office/drawing/2014/main" id="{E8F8E82A-0C38-40EA-A63B-B122EBA01CD7}"/>
              </a:ext>
            </a:extLst>
          </p:cNvPr>
          <p:cNvSpPr/>
          <p:nvPr/>
        </p:nvSpPr>
        <p:spPr>
          <a:xfrm>
            <a:off x="10764144" y="302469"/>
            <a:ext cx="1169355" cy="461665"/>
          </a:xfrm>
          <a:prstGeom prst="rect">
            <a:avLst/>
          </a:prstGeom>
        </p:spPr>
        <p:txBody>
          <a:bodyPr wrap="square">
            <a:spAutoFit/>
          </a:bodyPr>
          <a:lstStyle/>
          <a:p>
            <a:r>
              <a:rPr lang="zh-CN" altLang="en-US" sz="2400" dirty="0" smtClean="0"/>
              <a:t>（</a:t>
            </a:r>
            <a:r>
              <a:rPr lang="zh-CN" altLang="en-US" sz="2400" dirty="0"/>
              <a:t>续表</a:t>
            </a:r>
            <a:r>
              <a:rPr lang="zh-CN" altLang="en-US" sz="2400" dirty="0" smtClean="0"/>
              <a:t>）</a:t>
            </a:r>
            <a:endParaRPr lang="zh-CN" altLang="en-US" sz="2400" dirty="0"/>
          </a:p>
        </p:txBody>
      </p:sp>
      <p:sp>
        <p:nvSpPr>
          <p:cNvPr id="6" name="矩形 5">
            <a:extLst>
              <a:ext uri="{FF2B5EF4-FFF2-40B4-BE49-F238E27FC236}">
                <a16:creationId xmlns="" xmlns:a16="http://schemas.microsoft.com/office/drawing/2014/main" id="{A7A499BC-11B7-41C9-8B48-500CC73D03F2}"/>
              </a:ext>
            </a:extLst>
          </p:cNvPr>
          <p:cNvSpPr/>
          <p:nvPr/>
        </p:nvSpPr>
        <p:spPr>
          <a:xfrm>
            <a:off x="8214360" y="0"/>
            <a:ext cx="299859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专题十六　化学反应速率与化学平衡</a:t>
            </a:r>
          </a:p>
        </p:txBody>
      </p:sp>
    </p:spTree>
    <p:extLst>
      <p:ext uri="{BB962C8B-B14F-4D97-AF65-F5344CB8AC3E}">
        <p14:creationId xmlns:p14="http://schemas.microsoft.com/office/powerpoint/2010/main" val="321502968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a:extLst>
              <a:ext uri="{FF2B5EF4-FFF2-40B4-BE49-F238E27FC236}">
                <a16:creationId xmlns="" xmlns:a16="http://schemas.microsoft.com/office/drawing/2014/main" id="{0959E422-B17F-4A96-893A-873011E199A9}"/>
              </a:ext>
            </a:extLst>
          </p:cNvPr>
          <p:cNvGraphicFramePr>
            <a:graphicFrameLocks noGrp="1"/>
          </p:cNvGraphicFramePr>
          <p:nvPr>
            <p:extLst>
              <p:ext uri="{D42A27DB-BD31-4B8C-83A1-F6EECF244321}">
                <p14:modId xmlns:p14="http://schemas.microsoft.com/office/powerpoint/2010/main" val="2195400700"/>
              </p:ext>
            </p:extLst>
          </p:nvPr>
        </p:nvGraphicFramePr>
        <p:xfrm>
          <a:off x="313256" y="1508760"/>
          <a:ext cx="11554894" cy="4480560"/>
        </p:xfrm>
        <a:graphic>
          <a:graphicData uri="http://schemas.openxmlformats.org/drawingml/2006/table">
            <a:tbl>
              <a:tblPr firstRow="1" firstCol="1" bandRow="1"/>
              <a:tblGrid>
                <a:gridCol w="1153594">
                  <a:extLst>
                    <a:ext uri="{9D8B030D-6E8A-4147-A177-3AD203B41FA5}">
                      <a16:colId xmlns="" xmlns:a16="http://schemas.microsoft.com/office/drawing/2014/main" val="2034929092"/>
                    </a:ext>
                  </a:extLst>
                </a:gridCol>
                <a:gridCol w="1927710">
                  <a:extLst>
                    <a:ext uri="{9D8B030D-6E8A-4147-A177-3AD203B41FA5}">
                      <a16:colId xmlns="" xmlns:a16="http://schemas.microsoft.com/office/drawing/2014/main" val="2954938117"/>
                    </a:ext>
                  </a:extLst>
                </a:gridCol>
                <a:gridCol w="1540652">
                  <a:extLst>
                    <a:ext uri="{9D8B030D-6E8A-4147-A177-3AD203B41FA5}">
                      <a16:colId xmlns="" xmlns:a16="http://schemas.microsoft.com/office/drawing/2014/main" val="687148478"/>
                    </a:ext>
                  </a:extLst>
                </a:gridCol>
                <a:gridCol w="1540652">
                  <a:extLst>
                    <a:ext uri="{9D8B030D-6E8A-4147-A177-3AD203B41FA5}">
                      <a16:colId xmlns="" xmlns:a16="http://schemas.microsoft.com/office/drawing/2014/main" val="27267333"/>
                    </a:ext>
                  </a:extLst>
                </a:gridCol>
                <a:gridCol w="1540652">
                  <a:extLst>
                    <a:ext uri="{9D8B030D-6E8A-4147-A177-3AD203B41FA5}">
                      <a16:colId xmlns="" xmlns:a16="http://schemas.microsoft.com/office/drawing/2014/main" val="2576080368"/>
                    </a:ext>
                  </a:extLst>
                </a:gridCol>
                <a:gridCol w="1925817">
                  <a:extLst>
                    <a:ext uri="{9D8B030D-6E8A-4147-A177-3AD203B41FA5}">
                      <a16:colId xmlns="" xmlns:a16="http://schemas.microsoft.com/office/drawing/2014/main" val="2849672497"/>
                    </a:ext>
                  </a:extLst>
                </a:gridCol>
                <a:gridCol w="1925817">
                  <a:extLst>
                    <a:ext uri="{9D8B030D-6E8A-4147-A177-3AD203B41FA5}">
                      <a16:colId xmlns="" xmlns:a16="http://schemas.microsoft.com/office/drawing/2014/main" val="2316554445"/>
                    </a:ext>
                  </a:extLst>
                </a:gridCol>
              </a:tblGrid>
              <a:tr h="310810">
                <a:tc gridSpan="3">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条件改变的时刻</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a:txBody>
                    <a:bodyPr/>
                    <a:lstStyle/>
                    <a:p>
                      <a:pPr algn="ctr">
                        <a:lnSpc>
                          <a:spcPct val="150000"/>
                        </a:lnSpc>
                        <a:spcAft>
                          <a:spcPts val="0"/>
                        </a:spcAft>
                      </a:pPr>
                      <a:r>
                        <a:rPr lang="en-US" sz="2400" i="1">
                          <a:solidFill>
                            <a:srgbClr val="000000"/>
                          </a:solidFill>
                          <a:effectLst/>
                          <a:latin typeface="+mn-lt"/>
                          <a:ea typeface="+mn-ea"/>
                          <a:cs typeface="Times New Roman" panose="02020603050405020304" pitchFamily="18" charset="0"/>
                        </a:rPr>
                        <a:t>v</a:t>
                      </a:r>
                      <a:r>
                        <a:rPr lang="zh-CN" sz="2400" baseline="-25000">
                          <a:solidFill>
                            <a:srgbClr val="000000"/>
                          </a:solidFill>
                          <a:effectLst/>
                          <a:latin typeface="+mn-lt"/>
                          <a:ea typeface="+mn-ea"/>
                          <a:cs typeface="Times New Roman" panose="02020603050405020304" pitchFamily="18" charset="0"/>
                        </a:rPr>
                        <a:t>正</a:t>
                      </a:r>
                      <a:r>
                        <a:rPr lang="zh-CN" sz="2400">
                          <a:solidFill>
                            <a:srgbClr val="000000"/>
                          </a:solidFill>
                          <a:effectLst/>
                          <a:latin typeface="+mn-lt"/>
                          <a:ea typeface="+mn-ea"/>
                          <a:cs typeface="Times New Roman" panose="02020603050405020304" pitchFamily="18" charset="0"/>
                        </a:rPr>
                        <a:t>的</a:t>
                      </a:r>
                    </a:p>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变化</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2400" i="1">
                          <a:solidFill>
                            <a:srgbClr val="000000"/>
                          </a:solidFill>
                          <a:effectLst/>
                          <a:latin typeface="+mn-lt"/>
                          <a:ea typeface="+mn-ea"/>
                          <a:cs typeface="Times New Roman" panose="02020603050405020304" pitchFamily="18" charset="0"/>
                        </a:rPr>
                        <a:t>v</a:t>
                      </a:r>
                      <a:r>
                        <a:rPr lang="zh-CN" sz="2400" baseline="-25000">
                          <a:solidFill>
                            <a:srgbClr val="000000"/>
                          </a:solidFill>
                          <a:effectLst/>
                          <a:latin typeface="+mn-lt"/>
                          <a:ea typeface="+mn-ea"/>
                          <a:cs typeface="Times New Roman" panose="02020603050405020304" pitchFamily="18" charset="0"/>
                        </a:rPr>
                        <a:t>逆</a:t>
                      </a:r>
                      <a:r>
                        <a:rPr lang="zh-CN" sz="2400">
                          <a:solidFill>
                            <a:srgbClr val="000000"/>
                          </a:solidFill>
                          <a:effectLst/>
                          <a:latin typeface="+mn-lt"/>
                          <a:ea typeface="+mn-ea"/>
                          <a:cs typeface="Times New Roman" panose="02020603050405020304" pitchFamily="18" charset="0"/>
                        </a:rPr>
                        <a:t>的</a:t>
                      </a:r>
                    </a:p>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变化</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2400" i="1">
                          <a:solidFill>
                            <a:srgbClr val="000000"/>
                          </a:solidFill>
                          <a:effectLst/>
                          <a:latin typeface="+mn-lt"/>
                          <a:ea typeface="+mn-ea"/>
                          <a:cs typeface="Times New Roman" panose="02020603050405020304" pitchFamily="18" charset="0"/>
                        </a:rPr>
                        <a:t>v</a:t>
                      </a:r>
                      <a:r>
                        <a:rPr lang="zh-CN" sz="2400" baseline="-25000">
                          <a:solidFill>
                            <a:srgbClr val="000000"/>
                          </a:solidFill>
                          <a:effectLst/>
                          <a:latin typeface="+mn-lt"/>
                          <a:ea typeface="+mn-ea"/>
                          <a:cs typeface="Times New Roman" panose="02020603050405020304" pitchFamily="18" charset="0"/>
                        </a:rPr>
                        <a:t>正</a:t>
                      </a:r>
                      <a:r>
                        <a:rPr lang="zh-CN" sz="2400">
                          <a:solidFill>
                            <a:srgbClr val="000000"/>
                          </a:solidFill>
                          <a:effectLst/>
                          <a:latin typeface="+mn-lt"/>
                          <a:ea typeface="+mn-ea"/>
                          <a:cs typeface="Times New Roman" panose="02020603050405020304" pitchFamily="18" charset="0"/>
                        </a:rPr>
                        <a:t>与</a:t>
                      </a:r>
                      <a:r>
                        <a:rPr lang="en-US" sz="2400" i="1">
                          <a:solidFill>
                            <a:srgbClr val="000000"/>
                          </a:solidFill>
                          <a:effectLst/>
                          <a:latin typeface="+mn-lt"/>
                          <a:ea typeface="+mn-ea"/>
                          <a:cs typeface="Times New Roman" panose="02020603050405020304" pitchFamily="18" charset="0"/>
                        </a:rPr>
                        <a:t>v</a:t>
                      </a:r>
                      <a:r>
                        <a:rPr lang="zh-CN" sz="2400" baseline="-25000">
                          <a:solidFill>
                            <a:srgbClr val="000000"/>
                          </a:solidFill>
                          <a:effectLst/>
                          <a:latin typeface="+mn-lt"/>
                          <a:ea typeface="+mn-ea"/>
                          <a:cs typeface="Times New Roman" panose="02020603050405020304" pitchFamily="18" charset="0"/>
                        </a:rPr>
                        <a:t>逆</a:t>
                      </a:r>
                      <a:endParaRPr lang="zh-CN" sz="2400">
                        <a:solidFill>
                          <a:srgbClr val="000000"/>
                        </a:solidFill>
                        <a:effectLst/>
                        <a:latin typeface="+mn-lt"/>
                        <a:ea typeface="+mn-ea"/>
                        <a:cs typeface="Times New Roman" panose="02020603050405020304" pitchFamily="18" charset="0"/>
                      </a:endParaRPr>
                    </a:p>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的比较</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平衡移</a:t>
                      </a:r>
                    </a:p>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动方向</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054034030"/>
                  </a:ext>
                </a:extLst>
              </a:tr>
              <a:tr h="310810">
                <a:tc rowSpan="2">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zh-CN" altLang="zh-CN" sz="2400" dirty="0">
                          <a:solidFill>
                            <a:srgbClr val="000000"/>
                          </a:solidFill>
                          <a:effectLst/>
                          <a:latin typeface="+mn-lt"/>
                          <a:ea typeface="+mn-ea"/>
                          <a:cs typeface="Times New Roman" panose="02020603050405020304" pitchFamily="18" charset="0"/>
                        </a:rPr>
                        <a:t>压强</a:t>
                      </a:r>
                      <a:r>
                        <a:rPr lang="en-US" altLang="zh-CN" sz="2400" dirty="0">
                          <a:solidFill>
                            <a:srgbClr val="000000"/>
                          </a:solidFill>
                          <a:effectLst/>
                          <a:latin typeface="+mn-lt"/>
                          <a:ea typeface="+mn-ea"/>
                          <a:cs typeface="Times New Roman" panose="02020603050405020304" pitchFamily="18" charset="0"/>
                        </a:rPr>
                        <a:t>(</a:t>
                      </a:r>
                      <a:r>
                        <a:rPr lang="zh-CN" altLang="zh-CN" sz="2400" dirty="0">
                          <a:solidFill>
                            <a:srgbClr val="000000"/>
                          </a:solidFill>
                          <a:effectLst/>
                          <a:latin typeface="+mn-lt"/>
                          <a:ea typeface="+mn-ea"/>
                          <a:cs typeface="Times New Roman" panose="02020603050405020304" pitchFamily="18" charset="0"/>
                        </a:rPr>
                        <a:t>通过改变体积使压强变化</a:t>
                      </a:r>
                      <a:r>
                        <a:rPr lang="en-US" altLang="zh-CN" sz="2400" dirty="0">
                          <a:solidFill>
                            <a:srgbClr val="000000"/>
                          </a:solidFill>
                          <a:effectLst/>
                          <a:latin typeface="+mn-lt"/>
                          <a:ea typeface="+mn-ea"/>
                          <a:cs typeface="Times New Roman" panose="02020603050405020304" pitchFamily="18" charset="0"/>
                        </a:rPr>
                        <a:t>)</a:t>
                      </a:r>
                      <a:endParaRPr lang="zh-CN" altLang="zh-CN" sz="2400" dirty="0">
                        <a:solidFill>
                          <a:srgbClr val="000000"/>
                        </a:solidFill>
                        <a:effectLst/>
                        <a:latin typeface="+mn-lt"/>
                        <a:ea typeface="+mn-ea"/>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tc rowSpan="2">
                  <a:txBody>
                    <a:bodyPr/>
                    <a:lstStyle/>
                    <a:p>
                      <a:pPr algn="ctr">
                        <a:lnSpc>
                          <a:spcPct val="150000"/>
                        </a:lnSpc>
                        <a:spcAft>
                          <a:spcPts val="0"/>
                        </a:spcAft>
                      </a:pPr>
                      <a:r>
                        <a:rPr lang="en-US" sz="2400" i="1" dirty="0" err="1">
                          <a:solidFill>
                            <a:srgbClr val="000000"/>
                          </a:solidFill>
                          <a:effectLst/>
                          <a:latin typeface="+mn-lt"/>
                          <a:ea typeface="+mn-ea"/>
                          <a:cs typeface="Times New Roman" panose="02020603050405020304" pitchFamily="18" charset="0"/>
                        </a:rPr>
                        <a:t>m+n</a:t>
                      </a:r>
                      <a:r>
                        <a:rPr lang="en-US" sz="2400" i="1" dirty="0">
                          <a:solidFill>
                            <a:srgbClr val="000000"/>
                          </a:solidFill>
                          <a:effectLst/>
                          <a:latin typeface="+mn-lt"/>
                          <a:ea typeface="+mn-ea"/>
                          <a:cs typeface="Times New Roman" panose="02020603050405020304" pitchFamily="18" charset="0"/>
                        </a:rPr>
                        <a:t>=</a:t>
                      </a:r>
                      <a:endParaRPr lang="zh-CN" sz="2400" dirty="0">
                        <a:solidFill>
                          <a:srgbClr val="000000"/>
                        </a:solidFill>
                        <a:effectLst/>
                        <a:latin typeface="+mn-lt"/>
                        <a:ea typeface="+mn-ea"/>
                        <a:cs typeface="Times New Roman" panose="02020603050405020304" pitchFamily="18" charset="0"/>
                      </a:endParaRPr>
                    </a:p>
                    <a:p>
                      <a:pPr algn="ctr">
                        <a:lnSpc>
                          <a:spcPct val="150000"/>
                        </a:lnSpc>
                        <a:spcAft>
                          <a:spcPts val="0"/>
                        </a:spcAft>
                      </a:pPr>
                      <a:r>
                        <a:rPr lang="en-US" sz="2400" i="1" dirty="0" err="1">
                          <a:solidFill>
                            <a:srgbClr val="000000"/>
                          </a:solidFill>
                          <a:effectLst/>
                          <a:latin typeface="+mn-lt"/>
                          <a:ea typeface="+mn-ea"/>
                          <a:cs typeface="Times New Roman" panose="02020603050405020304" pitchFamily="18" charset="0"/>
                        </a:rPr>
                        <a:t>p+q</a:t>
                      </a:r>
                      <a:endParaRPr lang="zh-CN" altLang="en-US" dirty="0"/>
                    </a:p>
                  </a:txBody>
                  <a:tcPr marL="0" marR="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增大</a:t>
                      </a:r>
                    </a:p>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压强</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增大</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增大</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2400" i="1">
                          <a:solidFill>
                            <a:srgbClr val="000000"/>
                          </a:solidFill>
                          <a:effectLst/>
                          <a:latin typeface="+mn-lt"/>
                          <a:ea typeface="+mn-ea"/>
                          <a:cs typeface="Times New Roman" panose="02020603050405020304" pitchFamily="18" charset="0"/>
                        </a:rPr>
                        <a:t>v</a:t>
                      </a:r>
                      <a:r>
                        <a:rPr lang="zh-CN" sz="2400" baseline="-25000">
                          <a:solidFill>
                            <a:srgbClr val="000000"/>
                          </a:solidFill>
                          <a:effectLst/>
                          <a:latin typeface="+mn-lt"/>
                          <a:ea typeface="+mn-ea"/>
                          <a:cs typeface="Times New Roman" panose="02020603050405020304" pitchFamily="18" charset="0"/>
                        </a:rPr>
                        <a:t>正</a:t>
                      </a:r>
                      <a:r>
                        <a:rPr lang="en-US" sz="2400" i="1">
                          <a:solidFill>
                            <a:srgbClr val="000000"/>
                          </a:solidFill>
                          <a:effectLst/>
                          <a:latin typeface="+mn-lt"/>
                          <a:ea typeface="+mn-ea"/>
                          <a:cs typeface="Times New Roman" panose="02020603050405020304" pitchFamily="18" charset="0"/>
                        </a:rPr>
                        <a:t>=v</a:t>
                      </a:r>
                      <a:r>
                        <a:rPr lang="zh-CN" sz="2400" baseline="-25000">
                          <a:solidFill>
                            <a:srgbClr val="000000"/>
                          </a:solidFill>
                          <a:effectLst/>
                          <a:latin typeface="+mn-lt"/>
                          <a:ea typeface="+mn-ea"/>
                          <a:cs typeface="Times New Roman" panose="02020603050405020304" pitchFamily="18" charset="0"/>
                        </a:rPr>
                        <a:t>逆</a:t>
                      </a:r>
                      <a:endParaRPr lang="zh-CN" sz="24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Aft>
                          <a:spcPts val="0"/>
                        </a:spcAft>
                      </a:pPr>
                      <a:r>
                        <a:rPr lang="zh-CN" sz="2400" dirty="0">
                          <a:solidFill>
                            <a:srgbClr val="000000"/>
                          </a:solidFill>
                          <a:effectLst/>
                          <a:latin typeface="+mn-lt"/>
                          <a:ea typeface="+mn-ea"/>
                          <a:cs typeface="Times New Roman" panose="02020603050405020304" pitchFamily="18" charset="0"/>
                        </a:rPr>
                        <a:t>平衡不移动</a:t>
                      </a:r>
                    </a:p>
                  </a:txBody>
                  <a:tcPr marL="58277" marR="582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991465369"/>
                  </a:ext>
                </a:extLst>
              </a:tr>
              <a:tr h="310810">
                <a:tc vMerge="1">
                  <a:txBody>
                    <a:bodyPr/>
                    <a:lstStyle/>
                    <a:p>
                      <a:endParaRPr lang="zh-CN" altLang="en-US"/>
                    </a:p>
                  </a:txBody>
                  <a:tcPr/>
                </a:tc>
                <a:tc vMerge="1">
                  <a:txBody>
                    <a:bodyPr/>
                    <a:lstStyle/>
                    <a:p>
                      <a:endParaRPr lang="zh-CN" altLang="en-US"/>
                    </a:p>
                  </a:txBody>
                  <a:tcPr/>
                </a:tc>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减小</a:t>
                      </a:r>
                    </a:p>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压强</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减小</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减小</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2400" i="1">
                          <a:solidFill>
                            <a:srgbClr val="000000"/>
                          </a:solidFill>
                          <a:effectLst/>
                          <a:latin typeface="+mn-lt"/>
                          <a:ea typeface="+mn-ea"/>
                          <a:cs typeface="Times New Roman" panose="02020603050405020304" pitchFamily="18" charset="0"/>
                        </a:rPr>
                        <a:t>v</a:t>
                      </a:r>
                      <a:r>
                        <a:rPr lang="zh-CN" sz="2400" baseline="-25000">
                          <a:solidFill>
                            <a:srgbClr val="000000"/>
                          </a:solidFill>
                          <a:effectLst/>
                          <a:latin typeface="+mn-lt"/>
                          <a:ea typeface="+mn-ea"/>
                          <a:cs typeface="Times New Roman" panose="02020603050405020304" pitchFamily="18" charset="0"/>
                        </a:rPr>
                        <a:t>正</a:t>
                      </a:r>
                      <a:r>
                        <a:rPr lang="en-US" sz="2400" i="1">
                          <a:solidFill>
                            <a:srgbClr val="000000"/>
                          </a:solidFill>
                          <a:effectLst/>
                          <a:latin typeface="+mn-lt"/>
                          <a:ea typeface="+mn-ea"/>
                          <a:cs typeface="Times New Roman" panose="02020603050405020304" pitchFamily="18" charset="0"/>
                        </a:rPr>
                        <a:t>=v</a:t>
                      </a:r>
                      <a:r>
                        <a:rPr lang="zh-CN" sz="2400" baseline="-25000">
                          <a:solidFill>
                            <a:srgbClr val="000000"/>
                          </a:solidFill>
                          <a:effectLst/>
                          <a:latin typeface="+mn-lt"/>
                          <a:ea typeface="+mn-ea"/>
                          <a:cs typeface="Times New Roman" panose="02020603050405020304" pitchFamily="18" charset="0"/>
                        </a:rPr>
                        <a:t>逆</a:t>
                      </a:r>
                      <a:endParaRPr lang="zh-CN" sz="24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Aft>
                          <a:spcPts val="0"/>
                        </a:spcAft>
                      </a:pPr>
                      <a:r>
                        <a:rPr lang="zh-CN" sz="2400">
                          <a:solidFill>
                            <a:srgbClr val="000000"/>
                          </a:solidFill>
                          <a:effectLst/>
                          <a:latin typeface="+mn-lt"/>
                          <a:ea typeface="+mn-ea"/>
                          <a:cs typeface="Times New Roman" panose="02020603050405020304" pitchFamily="18" charset="0"/>
                        </a:rPr>
                        <a:t>平衡不移动</a:t>
                      </a:r>
                    </a:p>
                  </a:txBody>
                  <a:tcPr marL="58277" marR="582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70623500"/>
                  </a:ext>
                </a:extLst>
              </a:tr>
              <a:tr h="155405">
                <a:tc gridSpan="3">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容积不变充入稀有气体</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不变</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不变</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2400" i="1">
                          <a:solidFill>
                            <a:srgbClr val="000000"/>
                          </a:solidFill>
                          <a:effectLst/>
                          <a:latin typeface="+mn-lt"/>
                          <a:ea typeface="+mn-ea"/>
                          <a:cs typeface="Times New Roman" panose="02020603050405020304" pitchFamily="18" charset="0"/>
                        </a:rPr>
                        <a:t>v</a:t>
                      </a:r>
                      <a:r>
                        <a:rPr lang="zh-CN" sz="2400" baseline="-25000">
                          <a:solidFill>
                            <a:srgbClr val="000000"/>
                          </a:solidFill>
                          <a:effectLst/>
                          <a:latin typeface="+mn-lt"/>
                          <a:ea typeface="+mn-ea"/>
                          <a:cs typeface="Times New Roman" panose="02020603050405020304" pitchFamily="18" charset="0"/>
                        </a:rPr>
                        <a:t>正</a:t>
                      </a:r>
                      <a:r>
                        <a:rPr lang="en-US" sz="2400" i="1">
                          <a:solidFill>
                            <a:srgbClr val="000000"/>
                          </a:solidFill>
                          <a:effectLst/>
                          <a:latin typeface="+mn-lt"/>
                          <a:ea typeface="+mn-ea"/>
                          <a:cs typeface="Times New Roman" panose="02020603050405020304" pitchFamily="18" charset="0"/>
                        </a:rPr>
                        <a:t>=v</a:t>
                      </a:r>
                      <a:r>
                        <a:rPr lang="zh-CN" sz="2400" baseline="-25000">
                          <a:solidFill>
                            <a:srgbClr val="000000"/>
                          </a:solidFill>
                          <a:effectLst/>
                          <a:latin typeface="+mn-lt"/>
                          <a:ea typeface="+mn-ea"/>
                          <a:cs typeface="Times New Roman" panose="02020603050405020304" pitchFamily="18" charset="0"/>
                        </a:rPr>
                        <a:t>逆</a:t>
                      </a:r>
                      <a:endParaRPr lang="zh-CN" sz="24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zh-CN" sz="2400" dirty="0">
                          <a:solidFill>
                            <a:srgbClr val="000000"/>
                          </a:solidFill>
                          <a:effectLst/>
                          <a:latin typeface="+mn-lt"/>
                          <a:ea typeface="+mn-ea"/>
                          <a:cs typeface="Times New Roman" panose="02020603050405020304" pitchFamily="18" charset="0"/>
                        </a:rPr>
                        <a:t>平衡不移动</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151312336"/>
                  </a:ext>
                </a:extLst>
              </a:tr>
            </a:tbl>
          </a:graphicData>
        </a:graphic>
      </p:graphicFrame>
      <p:sp>
        <p:nvSpPr>
          <p:cNvPr id="4" name="矩形 3">
            <a:extLst>
              <a:ext uri="{FF2B5EF4-FFF2-40B4-BE49-F238E27FC236}">
                <a16:creationId xmlns="" xmlns:a16="http://schemas.microsoft.com/office/drawing/2014/main" id="{ED6E9DF3-81A1-464A-BC79-10DF22F80BD9}"/>
              </a:ext>
            </a:extLst>
          </p:cNvPr>
          <p:cNvSpPr/>
          <p:nvPr/>
        </p:nvSpPr>
        <p:spPr>
          <a:xfrm>
            <a:off x="10764144" y="988269"/>
            <a:ext cx="1415772" cy="461665"/>
          </a:xfrm>
          <a:prstGeom prst="rect">
            <a:avLst/>
          </a:prstGeom>
        </p:spPr>
        <p:txBody>
          <a:bodyPr wrap="none">
            <a:spAutoFit/>
          </a:bodyPr>
          <a:lstStyle/>
          <a:p>
            <a:r>
              <a:rPr lang="zh-CN" altLang="en-US" sz="2400" dirty="0"/>
              <a:t>（续表</a:t>
            </a:r>
            <a:r>
              <a:rPr lang="zh-CN" altLang="en-US" sz="2400" dirty="0" smtClean="0"/>
              <a:t>）</a:t>
            </a:r>
            <a:endParaRPr lang="zh-CN" altLang="en-US" sz="2400" dirty="0"/>
          </a:p>
        </p:txBody>
      </p:sp>
      <p:sp>
        <p:nvSpPr>
          <p:cNvPr id="5" name="矩形 4">
            <a:extLst>
              <a:ext uri="{FF2B5EF4-FFF2-40B4-BE49-F238E27FC236}">
                <a16:creationId xmlns="" xmlns:a16="http://schemas.microsoft.com/office/drawing/2014/main" id="{CA83E289-B40B-498F-A55F-55F0B374D34C}"/>
              </a:ext>
            </a:extLst>
          </p:cNvPr>
          <p:cNvSpPr/>
          <p:nvPr/>
        </p:nvSpPr>
        <p:spPr>
          <a:xfrm>
            <a:off x="8214360" y="0"/>
            <a:ext cx="299859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专题十六　化学反应速率与化学平衡</a:t>
            </a:r>
          </a:p>
        </p:txBody>
      </p:sp>
    </p:spTree>
    <p:extLst>
      <p:ext uri="{BB962C8B-B14F-4D97-AF65-F5344CB8AC3E}">
        <p14:creationId xmlns:p14="http://schemas.microsoft.com/office/powerpoint/2010/main" val="207166626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a:extLst>
              <a:ext uri="{FF2B5EF4-FFF2-40B4-BE49-F238E27FC236}">
                <a16:creationId xmlns="" xmlns:a16="http://schemas.microsoft.com/office/drawing/2014/main" id="{0959E422-B17F-4A96-893A-873011E199A9}"/>
              </a:ext>
            </a:extLst>
          </p:cNvPr>
          <p:cNvGraphicFramePr>
            <a:graphicFrameLocks noGrp="1"/>
          </p:cNvGraphicFramePr>
          <p:nvPr>
            <p:extLst>
              <p:ext uri="{D42A27DB-BD31-4B8C-83A1-F6EECF244321}">
                <p14:modId xmlns:p14="http://schemas.microsoft.com/office/powerpoint/2010/main" val="2891743221"/>
              </p:ext>
            </p:extLst>
          </p:nvPr>
        </p:nvGraphicFramePr>
        <p:xfrm>
          <a:off x="313256" y="1264444"/>
          <a:ext cx="11554894" cy="3840480"/>
        </p:xfrm>
        <a:graphic>
          <a:graphicData uri="http://schemas.openxmlformats.org/drawingml/2006/table">
            <a:tbl>
              <a:tblPr firstRow="1" firstCol="1" bandRow="1"/>
              <a:tblGrid>
                <a:gridCol w="1540652">
                  <a:extLst>
                    <a:ext uri="{9D8B030D-6E8A-4147-A177-3AD203B41FA5}">
                      <a16:colId xmlns="" xmlns:a16="http://schemas.microsoft.com/office/drawing/2014/main" val="2034929092"/>
                    </a:ext>
                  </a:extLst>
                </a:gridCol>
                <a:gridCol w="3081304">
                  <a:extLst>
                    <a:ext uri="{9D8B030D-6E8A-4147-A177-3AD203B41FA5}">
                      <a16:colId xmlns="" xmlns:a16="http://schemas.microsoft.com/office/drawing/2014/main" val="2129418959"/>
                    </a:ext>
                  </a:extLst>
                </a:gridCol>
                <a:gridCol w="1540652">
                  <a:extLst>
                    <a:ext uri="{9D8B030D-6E8A-4147-A177-3AD203B41FA5}">
                      <a16:colId xmlns="" xmlns:a16="http://schemas.microsoft.com/office/drawing/2014/main" val="27267333"/>
                    </a:ext>
                  </a:extLst>
                </a:gridCol>
                <a:gridCol w="1540652">
                  <a:extLst>
                    <a:ext uri="{9D8B030D-6E8A-4147-A177-3AD203B41FA5}">
                      <a16:colId xmlns="" xmlns:a16="http://schemas.microsoft.com/office/drawing/2014/main" val="2576080368"/>
                    </a:ext>
                  </a:extLst>
                </a:gridCol>
                <a:gridCol w="1925817">
                  <a:extLst>
                    <a:ext uri="{9D8B030D-6E8A-4147-A177-3AD203B41FA5}">
                      <a16:colId xmlns="" xmlns:a16="http://schemas.microsoft.com/office/drawing/2014/main" val="2849672497"/>
                    </a:ext>
                  </a:extLst>
                </a:gridCol>
                <a:gridCol w="1925817">
                  <a:extLst>
                    <a:ext uri="{9D8B030D-6E8A-4147-A177-3AD203B41FA5}">
                      <a16:colId xmlns="" xmlns:a16="http://schemas.microsoft.com/office/drawing/2014/main" val="2316554445"/>
                    </a:ext>
                  </a:extLst>
                </a:gridCol>
              </a:tblGrid>
              <a:tr h="310810">
                <a:tc gridSpan="2">
                  <a:txBody>
                    <a:bodyPr/>
                    <a:lstStyle/>
                    <a:p>
                      <a:pPr algn="ctr">
                        <a:lnSpc>
                          <a:spcPct val="150000"/>
                        </a:lnSpc>
                        <a:spcAft>
                          <a:spcPts val="0"/>
                        </a:spcAft>
                      </a:pPr>
                      <a:r>
                        <a:rPr lang="zh-CN" sz="2400" dirty="0">
                          <a:solidFill>
                            <a:srgbClr val="000000"/>
                          </a:solidFill>
                          <a:effectLst/>
                          <a:latin typeface="+mn-lt"/>
                          <a:ea typeface="+mn-ea"/>
                          <a:cs typeface="Times New Roman" panose="02020603050405020304" pitchFamily="18" charset="0"/>
                        </a:rPr>
                        <a:t>条件改变的时刻</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a:p>
                  </a:txBody>
                  <a:tcPr/>
                </a:tc>
                <a:tc>
                  <a:txBody>
                    <a:bodyPr/>
                    <a:lstStyle/>
                    <a:p>
                      <a:pPr algn="ctr">
                        <a:lnSpc>
                          <a:spcPct val="150000"/>
                        </a:lnSpc>
                        <a:spcAft>
                          <a:spcPts val="0"/>
                        </a:spcAft>
                      </a:pPr>
                      <a:r>
                        <a:rPr lang="en-US" sz="2400" i="1">
                          <a:solidFill>
                            <a:srgbClr val="000000"/>
                          </a:solidFill>
                          <a:effectLst/>
                          <a:latin typeface="+mn-lt"/>
                          <a:ea typeface="+mn-ea"/>
                          <a:cs typeface="Times New Roman" panose="02020603050405020304" pitchFamily="18" charset="0"/>
                        </a:rPr>
                        <a:t>v</a:t>
                      </a:r>
                      <a:r>
                        <a:rPr lang="zh-CN" sz="2400" baseline="-25000">
                          <a:solidFill>
                            <a:srgbClr val="000000"/>
                          </a:solidFill>
                          <a:effectLst/>
                          <a:latin typeface="+mn-lt"/>
                          <a:ea typeface="+mn-ea"/>
                          <a:cs typeface="Times New Roman" panose="02020603050405020304" pitchFamily="18" charset="0"/>
                        </a:rPr>
                        <a:t>正</a:t>
                      </a:r>
                      <a:r>
                        <a:rPr lang="zh-CN" sz="2400">
                          <a:solidFill>
                            <a:srgbClr val="000000"/>
                          </a:solidFill>
                          <a:effectLst/>
                          <a:latin typeface="+mn-lt"/>
                          <a:ea typeface="+mn-ea"/>
                          <a:cs typeface="Times New Roman" panose="02020603050405020304" pitchFamily="18" charset="0"/>
                        </a:rPr>
                        <a:t>的</a:t>
                      </a:r>
                    </a:p>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变化</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2400" i="1">
                          <a:solidFill>
                            <a:srgbClr val="000000"/>
                          </a:solidFill>
                          <a:effectLst/>
                          <a:latin typeface="+mn-lt"/>
                          <a:ea typeface="+mn-ea"/>
                          <a:cs typeface="Times New Roman" panose="02020603050405020304" pitchFamily="18" charset="0"/>
                        </a:rPr>
                        <a:t>v</a:t>
                      </a:r>
                      <a:r>
                        <a:rPr lang="zh-CN" sz="2400" baseline="-25000">
                          <a:solidFill>
                            <a:srgbClr val="000000"/>
                          </a:solidFill>
                          <a:effectLst/>
                          <a:latin typeface="+mn-lt"/>
                          <a:ea typeface="+mn-ea"/>
                          <a:cs typeface="Times New Roman" panose="02020603050405020304" pitchFamily="18" charset="0"/>
                        </a:rPr>
                        <a:t>逆</a:t>
                      </a:r>
                      <a:r>
                        <a:rPr lang="zh-CN" sz="2400">
                          <a:solidFill>
                            <a:srgbClr val="000000"/>
                          </a:solidFill>
                          <a:effectLst/>
                          <a:latin typeface="+mn-lt"/>
                          <a:ea typeface="+mn-ea"/>
                          <a:cs typeface="Times New Roman" panose="02020603050405020304" pitchFamily="18" charset="0"/>
                        </a:rPr>
                        <a:t>的</a:t>
                      </a:r>
                    </a:p>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变化</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2400" i="1">
                          <a:solidFill>
                            <a:srgbClr val="000000"/>
                          </a:solidFill>
                          <a:effectLst/>
                          <a:latin typeface="+mn-lt"/>
                          <a:ea typeface="+mn-ea"/>
                          <a:cs typeface="Times New Roman" panose="02020603050405020304" pitchFamily="18" charset="0"/>
                        </a:rPr>
                        <a:t>v</a:t>
                      </a:r>
                      <a:r>
                        <a:rPr lang="zh-CN" sz="2400" baseline="-25000">
                          <a:solidFill>
                            <a:srgbClr val="000000"/>
                          </a:solidFill>
                          <a:effectLst/>
                          <a:latin typeface="+mn-lt"/>
                          <a:ea typeface="+mn-ea"/>
                          <a:cs typeface="Times New Roman" panose="02020603050405020304" pitchFamily="18" charset="0"/>
                        </a:rPr>
                        <a:t>正</a:t>
                      </a:r>
                      <a:r>
                        <a:rPr lang="zh-CN" sz="2400">
                          <a:solidFill>
                            <a:srgbClr val="000000"/>
                          </a:solidFill>
                          <a:effectLst/>
                          <a:latin typeface="+mn-lt"/>
                          <a:ea typeface="+mn-ea"/>
                          <a:cs typeface="Times New Roman" panose="02020603050405020304" pitchFamily="18" charset="0"/>
                        </a:rPr>
                        <a:t>与</a:t>
                      </a:r>
                      <a:r>
                        <a:rPr lang="en-US" sz="2400" i="1">
                          <a:solidFill>
                            <a:srgbClr val="000000"/>
                          </a:solidFill>
                          <a:effectLst/>
                          <a:latin typeface="+mn-lt"/>
                          <a:ea typeface="+mn-ea"/>
                          <a:cs typeface="Times New Roman" panose="02020603050405020304" pitchFamily="18" charset="0"/>
                        </a:rPr>
                        <a:t>v</a:t>
                      </a:r>
                      <a:r>
                        <a:rPr lang="zh-CN" sz="2400" baseline="-25000">
                          <a:solidFill>
                            <a:srgbClr val="000000"/>
                          </a:solidFill>
                          <a:effectLst/>
                          <a:latin typeface="+mn-lt"/>
                          <a:ea typeface="+mn-ea"/>
                          <a:cs typeface="Times New Roman" panose="02020603050405020304" pitchFamily="18" charset="0"/>
                        </a:rPr>
                        <a:t>逆</a:t>
                      </a:r>
                      <a:endParaRPr lang="zh-CN" sz="2400">
                        <a:solidFill>
                          <a:srgbClr val="000000"/>
                        </a:solidFill>
                        <a:effectLst/>
                        <a:latin typeface="+mn-lt"/>
                        <a:ea typeface="+mn-ea"/>
                        <a:cs typeface="Times New Roman" panose="02020603050405020304" pitchFamily="18" charset="0"/>
                      </a:endParaRPr>
                    </a:p>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的比较</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平衡移</a:t>
                      </a:r>
                    </a:p>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动方向</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054034030"/>
                  </a:ext>
                </a:extLst>
              </a:tr>
              <a:tr h="310810">
                <a:tc rowSpan="3">
                  <a:txBody>
                    <a:bodyPr/>
                    <a:lstStyle/>
                    <a:p>
                      <a:pPr>
                        <a:lnSpc>
                          <a:spcPct val="150000"/>
                        </a:lnSpc>
                        <a:spcAft>
                          <a:spcPts val="0"/>
                        </a:spcAft>
                      </a:pPr>
                      <a:r>
                        <a:rPr lang="zh-CN" sz="2400" dirty="0">
                          <a:solidFill>
                            <a:srgbClr val="000000"/>
                          </a:solidFill>
                          <a:effectLst/>
                          <a:latin typeface="+mn-lt"/>
                          <a:ea typeface="+mn-ea"/>
                          <a:cs typeface="Times New Roman" panose="02020603050405020304" pitchFamily="18" charset="0"/>
                        </a:rPr>
                        <a:t>压强不变充入稀有气体　　</a:t>
                      </a:r>
                    </a:p>
                  </a:txBody>
                  <a:tcPr marL="58277" marR="582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2400" i="1" dirty="0" err="1">
                          <a:solidFill>
                            <a:srgbClr val="000000"/>
                          </a:solidFill>
                          <a:effectLst/>
                          <a:latin typeface="+mn-lt"/>
                          <a:ea typeface="+mn-ea"/>
                          <a:cs typeface="Times New Roman" panose="02020603050405020304" pitchFamily="18" charset="0"/>
                        </a:rPr>
                        <a:t>m+n</a:t>
                      </a:r>
                      <a:r>
                        <a:rPr lang="en-US" sz="2400" i="1" dirty="0">
                          <a:solidFill>
                            <a:srgbClr val="000000"/>
                          </a:solidFill>
                          <a:effectLst/>
                          <a:latin typeface="+mn-lt"/>
                          <a:ea typeface="+mn-ea"/>
                          <a:cs typeface="Times New Roman" panose="02020603050405020304" pitchFamily="18" charset="0"/>
                        </a:rPr>
                        <a:t>&gt;</a:t>
                      </a:r>
                      <a:r>
                        <a:rPr lang="en-US" sz="2400" i="1" dirty="0" err="1">
                          <a:solidFill>
                            <a:srgbClr val="000000"/>
                          </a:solidFill>
                          <a:effectLst/>
                          <a:latin typeface="+mn-lt"/>
                          <a:ea typeface="+mn-ea"/>
                          <a:cs typeface="Times New Roman" panose="02020603050405020304" pitchFamily="18" charset="0"/>
                        </a:rPr>
                        <a:t>p+q</a:t>
                      </a:r>
                      <a:endParaRPr lang="zh-CN" sz="2400" dirty="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zh-CN" sz="2400" dirty="0">
                          <a:solidFill>
                            <a:srgbClr val="000000"/>
                          </a:solidFill>
                          <a:effectLst/>
                          <a:latin typeface="+mn-lt"/>
                          <a:ea typeface="+mn-ea"/>
                          <a:cs typeface="Times New Roman" panose="02020603050405020304" pitchFamily="18" charset="0"/>
                        </a:rPr>
                        <a:t>减小</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减小</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2400" i="1">
                          <a:solidFill>
                            <a:srgbClr val="000000"/>
                          </a:solidFill>
                          <a:effectLst/>
                          <a:latin typeface="+mn-lt"/>
                          <a:ea typeface="+mn-ea"/>
                          <a:cs typeface="Times New Roman" panose="02020603050405020304" pitchFamily="18" charset="0"/>
                        </a:rPr>
                        <a:t>v</a:t>
                      </a:r>
                      <a:r>
                        <a:rPr lang="zh-CN" sz="2400" baseline="-25000">
                          <a:solidFill>
                            <a:srgbClr val="000000"/>
                          </a:solidFill>
                          <a:effectLst/>
                          <a:latin typeface="+mn-lt"/>
                          <a:ea typeface="+mn-ea"/>
                          <a:cs typeface="Times New Roman" panose="02020603050405020304" pitchFamily="18" charset="0"/>
                        </a:rPr>
                        <a:t>正</a:t>
                      </a:r>
                      <a:r>
                        <a:rPr lang="en-US" sz="2400" i="1">
                          <a:solidFill>
                            <a:srgbClr val="000000"/>
                          </a:solidFill>
                          <a:effectLst/>
                          <a:latin typeface="+mn-lt"/>
                          <a:ea typeface="+mn-ea"/>
                          <a:cs typeface="Times New Roman" panose="02020603050405020304" pitchFamily="18" charset="0"/>
                        </a:rPr>
                        <a:t>&lt;v</a:t>
                      </a:r>
                      <a:r>
                        <a:rPr lang="zh-CN" sz="2400" baseline="-25000">
                          <a:solidFill>
                            <a:srgbClr val="000000"/>
                          </a:solidFill>
                          <a:effectLst/>
                          <a:latin typeface="+mn-lt"/>
                          <a:ea typeface="+mn-ea"/>
                          <a:cs typeface="Times New Roman" panose="02020603050405020304" pitchFamily="18" charset="0"/>
                        </a:rPr>
                        <a:t>逆</a:t>
                      </a:r>
                      <a:endParaRPr lang="zh-CN" sz="24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Aft>
                          <a:spcPts val="0"/>
                        </a:spcAft>
                      </a:pPr>
                      <a:r>
                        <a:rPr lang="zh-CN" sz="2400" dirty="0">
                          <a:solidFill>
                            <a:srgbClr val="000000"/>
                          </a:solidFill>
                          <a:effectLst/>
                          <a:latin typeface="+mn-lt"/>
                          <a:ea typeface="+mn-ea"/>
                          <a:cs typeface="Times New Roman" panose="02020603050405020304" pitchFamily="18" charset="0"/>
                        </a:rPr>
                        <a:t>向逆反应方向移动</a:t>
                      </a:r>
                    </a:p>
                  </a:txBody>
                  <a:tcPr marL="58277" marR="582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805152829"/>
                  </a:ext>
                </a:extLst>
              </a:tr>
              <a:tr h="155405">
                <a:tc vMerge="1">
                  <a:txBody>
                    <a:bodyPr/>
                    <a:lstStyle/>
                    <a:p>
                      <a:endParaRPr lang="zh-CN" altLang="en-US"/>
                    </a:p>
                  </a:txBody>
                  <a:tcPr/>
                </a:tc>
                <a:tc>
                  <a:txBody>
                    <a:bodyPr/>
                    <a:lstStyle/>
                    <a:p>
                      <a:pPr algn="ctr">
                        <a:lnSpc>
                          <a:spcPct val="150000"/>
                        </a:lnSpc>
                        <a:spcAft>
                          <a:spcPts val="0"/>
                        </a:spcAft>
                      </a:pPr>
                      <a:r>
                        <a:rPr lang="en-US" sz="2400" i="1">
                          <a:solidFill>
                            <a:srgbClr val="000000"/>
                          </a:solidFill>
                          <a:effectLst/>
                          <a:latin typeface="+mn-lt"/>
                          <a:ea typeface="+mn-ea"/>
                          <a:cs typeface="Times New Roman" panose="02020603050405020304" pitchFamily="18" charset="0"/>
                        </a:rPr>
                        <a:t>m+n=p+q</a:t>
                      </a:r>
                      <a:endParaRPr lang="zh-CN" sz="24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zh-CN" sz="2400" dirty="0">
                          <a:solidFill>
                            <a:srgbClr val="000000"/>
                          </a:solidFill>
                          <a:effectLst/>
                          <a:latin typeface="+mn-lt"/>
                          <a:ea typeface="+mn-ea"/>
                          <a:cs typeface="Times New Roman" panose="02020603050405020304" pitchFamily="18" charset="0"/>
                        </a:rPr>
                        <a:t>减小</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zh-CN" sz="2400" dirty="0">
                          <a:solidFill>
                            <a:srgbClr val="000000"/>
                          </a:solidFill>
                          <a:effectLst/>
                          <a:latin typeface="+mn-lt"/>
                          <a:ea typeface="+mn-ea"/>
                          <a:cs typeface="Times New Roman" panose="02020603050405020304" pitchFamily="18" charset="0"/>
                        </a:rPr>
                        <a:t>减小</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2400" i="1" dirty="0">
                          <a:solidFill>
                            <a:srgbClr val="000000"/>
                          </a:solidFill>
                          <a:effectLst/>
                          <a:latin typeface="+mn-lt"/>
                          <a:ea typeface="+mn-ea"/>
                          <a:cs typeface="Times New Roman" panose="02020603050405020304" pitchFamily="18" charset="0"/>
                        </a:rPr>
                        <a:t>v</a:t>
                      </a:r>
                      <a:r>
                        <a:rPr lang="zh-CN" sz="2400" baseline="-25000" dirty="0">
                          <a:solidFill>
                            <a:srgbClr val="000000"/>
                          </a:solidFill>
                          <a:effectLst/>
                          <a:latin typeface="+mn-lt"/>
                          <a:ea typeface="+mn-ea"/>
                          <a:cs typeface="Times New Roman" panose="02020603050405020304" pitchFamily="18" charset="0"/>
                        </a:rPr>
                        <a:t>正</a:t>
                      </a:r>
                      <a:r>
                        <a:rPr lang="en-US" sz="2400" i="1" dirty="0">
                          <a:solidFill>
                            <a:srgbClr val="000000"/>
                          </a:solidFill>
                          <a:effectLst/>
                          <a:latin typeface="+mn-lt"/>
                          <a:ea typeface="+mn-ea"/>
                          <a:cs typeface="Times New Roman" panose="02020603050405020304" pitchFamily="18" charset="0"/>
                        </a:rPr>
                        <a:t>=v</a:t>
                      </a:r>
                      <a:r>
                        <a:rPr lang="zh-CN" sz="2400" baseline="-25000" dirty="0">
                          <a:solidFill>
                            <a:srgbClr val="000000"/>
                          </a:solidFill>
                          <a:effectLst/>
                          <a:latin typeface="+mn-lt"/>
                          <a:ea typeface="+mn-ea"/>
                          <a:cs typeface="Times New Roman" panose="02020603050405020304" pitchFamily="18" charset="0"/>
                        </a:rPr>
                        <a:t>逆</a:t>
                      </a:r>
                      <a:endParaRPr lang="zh-CN" sz="2400" dirty="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Aft>
                          <a:spcPts val="0"/>
                        </a:spcAft>
                      </a:pPr>
                      <a:r>
                        <a:rPr lang="zh-CN" sz="2400" dirty="0">
                          <a:solidFill>
                            <a:srgbClr val="000000"/>
                          </a:solidFill>
                          <a:effectLst/>
                          <a:latin typeface="+mn-lt"/>
                          <a:ea typeface="+mn-ea"/>
                          <a:cs typeface="Times New Roman" panose="02020603050405020304" pitchFamily="18" charset="0"/>
                        </a:rPr>
                        <a:t>平衡不移动</a:t>
                      </a:r>
                    </a:p>
                  </a:txBody>
                  <a:tcPr marL="58277" marR="582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908014200"/>
                  </a:ext>
                </a:extLst>
              </a:tr>
              <a:tr h="310810">
                <a:tc vMerge="1">
                  <a:txBody>
                    <a:bodyPr/>
                    <a:lstStyle/>
                    <a:p>
                      <a:endParaRPr lang="zh-CN" altLang="en-US"/>
                    </a:p>
                  </a:txBody>
                  <a:tcPr/>
                </a:tc>
                <a:tc>
                  <a:txBody>
                    <a:bodyPr/>
                    <a:lstStyle/>
                    <a:p>
                      <a:pPr algn="ctr">
                        <a:lnSpc>
                          <a:spcPct val="150000"/>
                        </a:lnSpc>
                        <a:spcAft>
                          <a:spcPts val="0"/>
                        </a:spcAft>
                      </a:pPr>
                      <a:r>
                        <a:rPr lang="en-US" sz="2400" i="1">
                          <a:solidFill>
                            <a:srgbClr val="000000"/>
                          </a:solidFill>
                          <a:effectLst/>
                          <a:latin typeface="+mn-lt"/>
                          <a:ea typeface="+mn-ea"/>
                          <a:cs typeface="Times New Roman" panose="02020603050405020304" pitchFamily="18" charset="0"/>
                        </a:rPr>
                        <a:t>m+n&lt;p+q</a:t>
                      </a:r>
                      <a:endParaRPr lang="zh-CN" sz="24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zh-CN" sz="2400" dirty="0">
                          <a:solidFill>
                            <a:srgbClr val="000000"/>
                          </a:solidFill>
                          <a:effectLst/>
                          <a:latin typeface="+mn-lt"/>
                          <a:ea typeface="+mn-ea"/>
                          <a:cs typeface="Times New Roman" panose="02020603050405020304" pitchFamily="18" charset="0"/>
                        </a:rPr>
                        <a:t>减小</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减小</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2400" i="1">
                          <a:solidFill>
                            <a:srgbClr val="000000"/>
                          </a:solidFill>
                          <a:effectLst/>
                          <a:latin typeface="+mn-lt"/>
                          <a:ea typeface="+mn-ea"/>
                          <a:cs typeface="Times New Roman" panose="02020603050405020304" pitchFamily="18" charset="0"/>
                        </a:rPr>
                        <a:t>v</a:t>
                      </a:r>
                      <a:r>
                        <a:rPr lang="zh-CN" sz="2400" baseline="-25000">
                          <a:solidFill>
                            <a:srgbClr val="000000"/>
                          </a:solidFill>
                          <a:effectLst/>
                          <a:latin typeface="+mn-lt"/>
                          <a:ea typeface="+mn-ea"/>
                          <a:cs typeface="Times New Roman" panose="02020603050405020304" pitchFamily="18" charset="0"/>
                        </a:rPr>
                        <a:t>正</a:t>
                      </a:r>
                      <a:r>
                        <a:rPr lang="en-US" sz="2400" i="1">
                          <a:solidFill>
                            <a:srgbClr val="000000"/>
                          </a:solidFill>
                          <a:effectLst/>
                          <a:latin typeface="+mn-lt"/>
                          <a:ea typeface="+mn-ea"/>
                          <a:cs typeface="Times New Roman" panose="02020603050405020304" pitchFamily="18" charset="0"/>
                        </a:rPr>
                        <a:t>&gt;v</a:t>
                      </a:r>
                      <a:r>
                        <a:rPr lang="zh-CN" sz="2400" baseline="-25000">
                          <a:solidFill>
                            <a:srgbClr val="000000"/>
                          </a:solidFill>
                          <a:effectLst/>
                          <a:latin typeface="+mn-lt"/>
                          <a:ea typeface="+mn-ea"/>
                          <a:cs typeface="Times New Roman" panose="02020603050405020304" pitchFamily="18" charset="0"/>
                        </a:rPr>
                        <a:t>逆</a:t>
                      </a:r>
                      <a:endParaRPr lang="zh-CN" sz="24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Aft>
                          <a:spcPts val="0"/>
                        </a:spcAft>
                      </a:pPr>
                      <a:r>
                        <a:rPr lang="zh-CN" sz="2400" dirty="0">
                          <a:solidFill>
                            <a:srgbClr val="000000"/>
                          </a:solidFill>
                          <a:effectLst/>
                          <a:latin typeface="+mn-lt"/>
                          <a:ea typeface="+mn-ea"/>
                          <a:cs typeface="Times New Roman" panose="02020603050405020304" pitchFamily="18" charset="0"/>
                        </a:rPr>
                        <a:t>向正反应方向移动</a:t>
                      </a:r>
                    </a:p>
                  </a:txBody>
                  <a:tcPr marL="58277" marR="582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773900972"/>
                  </a:ext>
                </a:extLst>
              </a:tr>
            </a:tbl>
          </a:graphicData>
        </a:graphic>
      </p:graphicFrame>
      <p:sp>
        <p:nvSpPr>
          <p:cNvPr id="4" name="矩形 3">
            <a:extLst>
              <a:ext uri="{FF2B5EF4-FFF2-40B4-BE49-F238E27FC236}">
                <a16:creationId xmlns="" xmlns:a16="http://schemas.microsoft.com/office/drawing/2014/main" id="{F63CDA39-AC77-4F09-87D8-6EC7B1D06864}"/>
              </a:ext>
            </a:extLst>
          </p:cNvPr>
          <p:cNvSpPr/>
          <p:nvPr/>
        </p:nvSpPr>
        <p:spPr>
          <a:xfrm>
            <a:off x="10764144" y="664419"/>
            <a:ext cx="1415772" cy="461665"/>
          </a:xfrm>
          <a:prstGeom prst="rect">
            <a:avLst/>
          </a:prstGeom>
        </p:spPr>
        <p:txBody>
          <a:bodyPr wrap="none">
            <a:spAutoFit/>
          </a:bodyPr>
          <a:lstStyle/>
          <a:p>
            <a:r>
              <a:rPr lang="zh-CN" altLang="en-US" sz="2400" dirty="0"/>
              <a:t>（</a:t>
            </a:r>
            <a:r>
              <a:rPr lang="zh-CN" altLang="en-US" sz="2400" dirty="0" smtClean="0"/>
              <a:t>续表</a:t>
            </a:r>
            <a:r>
              <a:rPr lang="zh-CN" altLang="en-US" sz="2400" dirty="0"/>
              <a:t>）</a:t>
            </a:r>
          </a:p>
        </p:txBody>
      </p:sp>
      <p:sp>
        <p:nvSpPr>
          <p:cNvPr id="5" name="矩形 4">
            <a:extLst>
              <a:ext uri="{FF2B5EF4-FFF2-40B4-BE49-F238E27FC236}">
                <a16:creationId xmlns="" xmlns:a16="http://schemas.microsoft.com/office/drawing/2014/main" id="{180B5D33-91EB-4690-9CB4-EF4ABBD234FE}"/>
              </a:ext>
            </a:extLst>
          </p:cNvPr>
          <p:cNvSpPr/>
          <p:nvPr/>
        </p:nvSpPr>
        <p:spPr>
          <a:xfrm>
            <a:off x="8214360" y="0"/>
            <a:ext cx="299859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专题十六　化学反应速率与化学平衡</a:t>
            </a:r>
          </a:p>
        </p:txBody>
      </p:sp>
    </p:spTree>
    <p:extLst>
      <p:ext uri="{BB962C8B-B14F-4D97-AF65-F5344CB8AC3E}">
        <p14:creationId xmlns:p14="http://schemas.microsoft.com/office/powerpoint/2010/main" val="183268814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a:extLst>
              <a:ext uri="{FF2B5EF4-FFF2-40B4-BE49-F238E27FC236}">
                <a16:creationId xmlns="" xmlns:a16="http://schemas.microsoft.com/office/drawing/2014/main" id="{A9A61635-38D7-4ED5-8523-C0646B144965}"/>
              </a:ext>
            </a:extLst>
          </p:cNvPr>
          <p:cNvGraphicFramePr>
            <a:graphicFrameLocks noGrp="1"/>
          </p:cNvGraphicFramePr>
          <p:nvPr>
            <p:extLst>
              <p:ext uri="{D42A27DB-BD31-4B8C-83A1-F6EECF244321}">
                <p14:modId xmlns:p14="http://schemas.microsoft.com/office/powerpoint/2010/main" val="1424730496"/>
              </p:ext>
            </p:extLst>
          </p:nvPr>
        </p:nvGraphicFramePr>
        <p:xfrm>
          <a:off x="294968" y="1041170"/>
          <a:ext cx="11533239" cy="5486400"/>
        </p:xfrm>
        <a:graphic>
          <a:graphicData uri="http://schemas.openxmlformats.org/drawingml/2006/table">
            <a:tbl>
              <a:tblPr firstRow="1" firstCol="1" bandRow="1"/>
              <a:tblGrid>
                <a:gridCol w="1537765">
                  <a:extLst>
                    <a:ext uri="{9D8B030D-6E8A-4147-A177-3AD203B41FA5}">
                      <a16:colId xmlns="" xmlns:a16="http://schemas.microsoft.com/office/drawing/2014/main" val="4274909106"/>
                    </a:ext>
                  </a:extLst>
                </a:gridCol>
                <a:gridCol w="1537765">
                  <a:extLst>
                    <a:ext uri="{9D8B030D-6E8A-4147-A177-3AD203B41FA5}">
                      <a16:colId xmlns="" xmlns:a16="http://schemas.microsoft.com/office/drawing/2014/main" val="46492514"/>
                    </a:ext>
                  </a:extLst>
                </a:gridCol>
                <a:gridCol w="1163402">
                  <a:extLst>
                    <a:ext uri="{9D8B030D-6E8A-4147-A177-3AD203B41FA5}">
                      <a16:colId xmlns="" xmlns:a16="http://schemas.microsoft.com/office/drawing/2014/main" val="4188370000"/>
                    </a:ext>
                  </a:extLst>
                </a:gridCol>
                <a:gridCol w="1912128">
                  <a:extLst>
                    <a:ext uri="{9D8B030D-6E8A-4147-A177-3AD203B41FA5}">
                      <a16:colId xmlns="" xmlns:a16="http://schemas.microsoft.com/office/drawing/2014/main" val="3353792706"/>
                    </a:ext>
                  </a:extLst>
                </a:gridCol>
                <a:gridCol w="1537765">
                  <a:extLst>
                    <a:ext uri="{9D8B030D-6E8A-4147-A177-3AD203B41FA5}">
                      <a16:colId xmlns="" xmlns:a16="http://schemas.microsoft.com/office/drawing/2014/main" val="572335330"/>
                    </a:ext>
                  </a:extLst>
                </a:gridCol>
                <a:gridCol w="1922207">
                  <a:extLst>
                    <a:ext uri="{9D8B030D-6E8A-4147-A177-3AD203B41FA5}">
                      <a16:colId xmlns="" xmlns:a16="http://schemas.microsoft.com/office/drawing/2014/main" val="2481781191"/>
                    </a:ext>
                  </a:extLst>
                </a:gridCol>
                <a:gridCol w="1922207">
                  <a:extLst>
                    <a:ext uri="{9D8B030D-6E8A-4147-A177-3AD203B41FA5}">
                      <a16:colId xmlns="" xmlns:a16="http://schemas.microsoft.com/office/drawing/2014/main" val="1840691288"/>
                    </a:ext>
                  </a:extLst>
                </a:gridCol>
              </a:tblGrid>
              <a:tr h="0">
                <a:tc gridSpan="3">
                  <a:txBody>
                    <a:bodyPr/>
                    <a:lstStyle/>
                    <a:p>
                      <a:pPr algn="ctr">
                        <a:lnSpc>
                          <a:spcPct val="150000"/>
                        </a:lnSpc>
                        <a:spcAft>
                          <a:spcPts val="0"/>
                        </a:spcAft>
                      </a:pPr>
                      <a:r>
                        <a:rPr lang="zh-CN" sz="2400" dirty="0">
                          <a:solidFill>
                            <a:srgbClr val="000000"/>
                          </a:solidFill>
                          <a:effectLst/>
                          <a:latin typeface="+mn-lt"/>
                          <a:ea typeface="+mn-ea"/>
                          <a:cs typeface="Times New Roman" panose="02020603050405020304" pitchFamily="18" charset="0"/>
                        </a:rPr>
                        <a:t>条件改变的时刻</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a:txBody>
                    <a:bodyPr/>
                    <a:lstStyle/>
                    <a:p>
                      <a:pPr algn="ctr">
                        <a:lnSpc>
                          <a:spcPct val="150000"/>
                        </a:lnSpc>
                        <a:spcAft>
                          <a:spcPts val="0"/>
                        </a:spcAft>
                      </a:pPr>
                      <a:r>
                        <a:rPr lang="en-US" sz="2400" i="1">
                          <a:solidFill>
                            <a:srgbClr val="000000"/>
                          </a:solidFill>
                          <a:effectLst/>
                          <a:latin typeface="+mn-lt"/>
                          <a:ea typeface="+mn-ea"/>
                          <a:cs typeface="Times New Roman" panose="02020603050405020304" pitchFamily="18" charset="0"/>
                        </a:rPr>
                        <a:t>v</a:t>
                      </a:r>
                      <a:r>
                        <a:rPr lang="zh-CN" sz="2400" baseline="-25000">
                          <a:solidFill>
                            <a:srgbClr val="000000"/>
                          </a:solidFill>
                          <a:effectLst/>
                          <a:latin typeface="+mn-lt"/>
                          <a:ea typeface="+mn-ea"/>
                          <a:cs typeface="Times New Roman" panose="02020603050405020304" pitchFamily="18" charset="0"/>
                        </a:rPr>
                        <a:t>正</a:t>
                      </a:r>
                      <a:r>
                        <a:rPr lang="zh-CN" sz="2400">
                          <a:solidFill>
                            <a:srgbClr val="000000"/>
                          </a:solidFill>
                          <a:effectLst/>
                          <a:latin typeface="+mn-lt"/>
                          <a:ea typeface="+mn-ea"/>
                          <a:cs typeface="Times New Roman" panose="02020603050405020304" pitchFamily="18" charset="0"/>
                        </a:rPr>
                        <a:t>的</a:t>
                      </a:r>
                    </a:p>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变化</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2400" i="1">
                          <a:solidFill>
                            <a:srgbClr val="000000"/>
                          </a:solidFill>
                          <a:effectLst/>
                          <a:latin typeface="+mn-lt"/>
                          <a:ea typeface="+mn-ea"/>
                          <a:cs typeface="Times New Roman" panose="02020603050405020304" pitchFamily="18" charset="0"/>
                        </a:rPr>
                        <a:t>v</a:t>
                      </a:r>
                      <a:r>
                        <a:rPr lang="zh-CN" sz="2400" baseline="-25000">
                          <a:solidFill>
                            <a:srgbClr val="000000"/>
                          </a:solidFill>
                          <a:effectLst/>
                          <a:latin typeface="+mn-lt"/>
                          <a:ea typeface="+mn-ea"/>
                          <a:cs typeface="Times New Roman" panose="02020603050405020304" pitchFamily="18" charset="0"/>
                        </a:rPr>
                        <a:t>逆</a:t>
                      </a:r>
                      <a:r>
                        <a:rPr lang="zh-CN" sz="2400">
                          <a:solidFill>
                            <a:srgbClr val="000000"/>
                          </a:solidFill>
                          <a:effectLst/>
                          <a:latin typeface="+mn-lt"/>
                          <a:ea typeface="+mn-ea"/>
                          <a:cs typeface="Times New Roman" panose="02020603050405020304" pitchFamily="18" charset="0"/>
                        </a:rPr>
                        <a:t>的</a:t>
                      </a:r>
                    </a:p>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变化</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2400" i="1">
                          <a:solidFill>
                            <a:srgbClr val="000000"/>
                          </a:solidFill>
                          <a:effectLst/>
                          <a:latin typeface="+mn-lt"/>
                          <a:ea typeface="+mn-ea"/>
                          <a:cs typeface="Times New Roman" panose="02020603050405020304" pitchFamily="18" charset="0"/>
                        </a:rPr>
                        <a:t>v</a:t>
                      </a:r>
                      <a:r>
                        <a:rPr lang="zh-CN" sz="2400" baseline="-25000">
                          <a:solidFill>
                            <a:srgbClr val="000000"/>
                          </a:solidFill>
                          <a:effectLst/>
                          <a:latin typeface="+mn-lt"/>
                          <a:ea typeface="+mn-ea"/>
                          <a:cs typeface="Times New Roman" panose="02020603050405020304" pitchFamily="18" charset="0"/>
                        </a:rPr>
                        <a:t>正</a:t>
                      </a:r>
                      <a:r>
                        <a:rPr lang="zh-CN" sz="2400">
                          <a:solidFill>
                            <a:srgbClr val="000000"/>
                          </a:solidFill>
                          <a:effectLst/>
                          <a:latin typeface="+mn-lt"/>
                          <a:ea typeface="+mn-ea"/>
                          <a:cs typeface="Times New Roman" panose="02020603050405020304" pitchFamily="18" charset="0"/>
                        </a:rPr>
                        <a:t>与</a:t>
                      </a:r>
                      <a:r>
                        <a:rPr lang="en-US" sz="2400" i="1">
                          <a:solidFill>
                            <a:srgbClr val="000000"/>
                          </a:solidFill>
                          <a:effectLst/>
                          <a:latin typeface="+mn-lt"/>
                          <a:ea typeface="+mn-ea"/>
                          <a:cs typeface="Times New Roman" panose="02020603050405020304" pitchFamily="18" charset="0"/>
                        </a:rPr>
                        <a:t>v</a:t>
                      </a:r>
                      <a:r>
                        <a:rPr lang="zh-CN" sz="2400" baseline="-25000">
                          <a:solidFill>
                            <a:srgbClr val="000000"/>
                          </a:solidFill>
                          <a:effectLst/>
                          <a:latin typeface="+mn-lt"/>
                          <a:ea typeface="+mn-ea"/>
                          <a:cs typeface="Times New Roman" panose="02020603050405020304" pitchFamily="18" charset="0"/>
                        </a:rPr>
                        <a:t>逆</a:t>
                      </a:r>
                      <a:endParaRPr lang="zh-CN" sz="2400">
                        <a:solidFill>
                          <a:srgbClr val="000000"/>
                        </a:solidFill>
                        <a:effectLst/>
                        <a:latin typeface="+mn-lt"/>
                        <a:ea typeface="+mn-ea"/>
                        <a:cs typeface="Times New Roman" panose="02020603050405020304" pitchFamily="18" charset="0"/>
                      </a:endParaRPr>
                    </a:p>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的比较</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zh-CN" sz="2400" dirty="0">
                          <a:solidFill>
                            <a:srgbClr val="000000"/>
                          </a:solidFill>
                          <a:effectLst/>
                          <a:latin typeface="+mn-lt"/>
                          <a:ea typeface="+mn-ea"/>
                          <a:cs typeface="Times New Roman" panose="02020603050405020304" pitchFamily="18" charset="0"/>
                        </a:rPr>
                        <a:t>平衡移</a:t>
                      </a:r>
                    </a:p>
                    <a:p>
                      <a:pPr algn="ctr">
                        <a:lnSpc>
                          <a:spcPct val="150000"/>
                        </a:lnSpc>
                        <a:spcAft>
                          <a:spcPts val="0"/>
                        </a:spcAft>
                      </a:pPr>
                      <a:r>
                        <a:rPr lang="zh-CN" sz="2400" dirty="0">
                          <a:solidFill>
                            <a:srgbClr val="000000"/>
                          </a:solidFill>
                          <a:effectLst/>
                          <a:latin typeface="+mn-lt"/>
                          <a:ea typeface="+mn-ea"/>
                          <a:cs typeface="Times New Roman" panose="02020603050405020304" pitchFamily="18" charset="0"/>
                        </a:rPr>
                        <a:t>动方向</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786991765"/>
                  </a:ext>
                </a:extLst>
              </a:tr>
              <a:tr h="0">
                <a:tc rowSpan="4">
                  <a:txBody>
                    <a:bodyPr/>
                    <a:lstStyle/>
                    <a:p>
                      <a:pPr>
                        <a:lnSpc>
                          <a:spcPct val="150000"/>
                        </a:lnSpc>
                        <a:spcAft>
                          <a:spcPts val="0"/>
                        </a:spcAft>
                      </a:pPr>
                      <a:r>
                        <a:rPr lang="zh-CN" sz="2400">
                          <a:solidFill>
                            <a:srgbClr val="000000"/>
                          </a:solidFill>
                          <a:effectLst/>
                          <a:latin typeface="+mn-lt"/>
                          <a:ea typeface="+mn-ea"/>
                          <a:cs typeface="Times New Roman" panose="02020603050405020304" pitchFamily="18" charset="0"/>
                        </a:rPr>
                        <a:t>温度</a:t>
                      </a: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lnSpc>
                          <a:spcPct val="150000"/>
                        </a:lnSpc>
                        <a:spcAft>
                          <a:spcPts val="0"/>
                        </a:spcAft>
                      </a:pPr>
                      <a:r>
                        <a:rPr lang="en-US" sz="2400">
                          <a:solidFill>
                            <a:srgbClr val="000000"/>
                          </a:solidFill>
                          <a:effectLst/>
                          <a:latin typeface="+mn-lt"/>
                          <a:ea typeface="+mn-ea"/>
                          <a:cs typeface="Times New Roman" panose="02020603050405020304" pitchFamily="18" charset="0"/>
                        </a:rPr>
                        <a:t>Δ</a:t>
                      </a:r>
                      <a:r>
                        <a:rPr lang="en-US" sz="2400" i="1">
                          <a:solidFill>
                            <a:srgbClr val="000000"/>
                          </a:solidFill>
                          <a:effectLst/>
                          <a:latin typeface="+mn-lt"/>
                          <a:ea typeface="+mn-ea"/>
                          <a:cs typeface="Times New Roman" panose="02020603050405020304" pitchFamily="18" charset="0"/>
                        </a:rPr>
                        <a:t>H</a:t>
                      </a:r>
                      <a:r>
                        <a:rPr lang="en-US" sz="2400">
                          <a:solidFill>
                            <a:srgbClr val="000000"/>
                          </a:solidFill>
                          <a:effectLst/>
                          <a:latin typeface="+mn-lt"/>
                          <a:ea typeface="+mn-ea"/>
                          <a:cs typeface="Times New Roman" panose="02020603050405020304" pitchFamily="18" charset="0"/>
                        </a:rPr>
                        <a:t>&lt;0</a:t>
                      </a:r>
                      <a:endParaRPr lang="zh-CN" sz="24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升高</a:t>
                      </a:r>
                    </a:p>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温度</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zh-CN" sz="2400" dirty="0">
                          <a:solidFill>
                            <a:srgbClr val="000000"/>
                          </a:solidFill>
                          <a:effectLst/>
                          <a:latin typeface="+mn-lt"/>
                          <a:ea typeface="+mn-ea"/>
                          <a:cs typeface="Times New Roman" panose="02020603050405020304" pitchFamily="18" charset="0"/>
                        </a:rPr>
                        <a:t>增大</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增大</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2400" i="1">
                          <a:solidFill>
                            <a:srgbClr val="000000"/>
                          </a:solidFill>
                          <a:effectLst/>
                          <a:latin typeface="+mn-lt"/>
                          <a:ea typeface="+mn-ea"/>
                          <a:cs typeface="Times New Roman" panose="02020603050405020304" pitchFamily="18" charset="0"/>
                        </a:rPr>
                        <a:t>v</a:t>
                      </a:r>
                      <a:r>
                        <a:rPr lang="zh-CN" sz="2400" baseline="-25000">
                          <a:solidFill>
                            <a:srgbClr val="000000"/>
                          </a:solidFill>
                          <a:effectLst/>
                          <a:latin typeface="+mn-lt"/>
                          <a:ea typeface="+mn-ea"/>
                          <a:cs typeface="Times New Roman" panose="02020603050405020304" pitchFamily="18" charset="0"/>
                        </a:rPr>
                        <a:t>正</a:t>
                      </a:r>
                      <a:r>
                        <a:rPr lang="en-US" sz="2400" i="1">
                          <a:solidFill>
                            <a:srgbClr val="000000"/>
                          </a:solidFill>
                          <a:effectLst/>
                          <a:latin typeface="+mn-lt"/>
                          <a:ea typeface="+mn-ea"/>
                          <a:cs typeface="Times New Roman" panose="02020603050405020304" pitchFamily="18" charset="0"/>
                        </a:rPr>
                        <a:t>&lt;v</a:t>
                      </a:r>
                      <a:r>
                        <a:rPr lang="zh-CN" sz="2400" baseline="-25000">
                          <a:solidFill>
                            <a:srgbClr val="000000"/>
                          </a:solidFill>
                          <a:effectLst/>
                          <a:latin typeface="+mn-lt"/>
                          <a:ea typeface="+mn-ea"/>
                          <a:cs typeface="Times New Roman" panose="02020603050405020304" pitchFamily="18" charset="0"/>
                        </a:rPr>
                        <a:t>逆</a:t>
                      </a:r>
                      <a:endParaRPr lang="zh-CN" sz="24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Aft>
                          <a:spcPts val="0"/>
                        </a:spcAft>
                      </a:pPr>
                      <a:r>
                        <a:rPr lang="zh-CN" sz="2400">
                          <a:solidFill>
                            <a:srgbClr val="000000"/>
                          </a:solidFill>
                          <a:effectLst/>
                          <a:latin typeface="+mn-lt"/>
                          <a:ea typeface="+mn-ea"/>
                          <a:cs typeface="Times New Roman" panose="02020603050405020304" pitchFamily="18" charset="0"/>
                        </a:rPr>
                        <a:t>向逆反应方向移动</a:t>
                      </a: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674530225"/>
                  </a:ext>
                </a:extLst>
              </a:tr>
              <a:tr h="0">
                <a:tc vMerge="1">
                  <a:txBody>
                    <a:bodyPr/>
                    <a:lstStyle/>
                    <a:p>
                      <a:endParaRPr lang="zh-CN" altLang="en-US"/>
                    </a:p>
                  </a:txBody>
                  <a:tcPr/>
                </a:tc>
                <a:tc vMerge="1">
                  <a:txBody>
                    <a:bodyPr/>
                    <a:lstStyle/>
                    <a:p>
                      <a:endParaRPr lang="zh-CN" altLang="en-US"/>
                    </a:p>
                  </a:txBody>
                  <a:tcPr/>
                </a:tc>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降低</a:t>
                      </a:r>
                    </a:p>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温度</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减小</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减小</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2400" i="1">
                          <a:solidFill>
                            <a:srgbClr val="000000"/>
                          </a:solidFill>
                          <a:effectLst/>
                          <a:latin typeface="+mn-lt"/>
                          <a:ea typeface="+mn-ea"/>
                          <a:cs typeface="Times New Roman" panose="02020603050405020304" pitchFamily="18" charset="0"/>
                        </a:rPr>
                        <a:t>v</a:t>
                      </a:r>
                      <a:r>
                        <a:rPr lang="zh-CN" sz="2400" baseline="-25000">
                          <a:solidFill>
                            <a:srgbClr val="000000"/>
                          </a:solidFill>
                          <a:effectLst/>
                          <a:latin typeface="+mn-lt"/>
                          <a:ea typeface="+mn-ea"/>
                          <a:cs typeface="Times New Roman" panose="02020603050405020304" pitchFamily="18" charset="0"/>
                        </a:rPr>
                        <a:t>正</a:t>
                      </a:r>
                      <a:r>
                        <a:rPr lang="en-US" sz="2400" i="1">
                          <a:solidFill>
                            <a:srgbClr val="000000"/>
                          </a:solidFill>
                          <a:effectLst/>
                          <a:latin typeface="+mn-lt"/>
                          <a:ea typeface="+mn-ea"/>
                          <a:cs typeface="Times New Roman" panose="02020603050405020304" pitchFamily="18" charset="0"/>
                        </a:rPr>
                        <a:t>&gt;v</a:t>
                      </a:r>
                      <a:r>
                        <a:rPr lang="zh-CN" sz="2400" baseline="-25000">
                          <a:solidFill>
                            <a:srgbClr val="000000"/>
                          </a:solidFill>
                          <a:effectLst/>
                          <a:latin typeface="+mn-lt"/>
                          <a:ea typeface="+mn-ea"/>
                          <a:cs typeface="Times New Roman" panose="02020603050405020304" pitchFamily="18" charset="0"/>
                        </a:rPr>
                        <a:t>逆</a:t>
                      </a:r>
                      <a:endParaRPr lang="zh-CN" sz="24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Aft>
                          <a:spcPts val="0"/>
                        </a:spcAft>
                      </a:pPr>
                      <a:r>
                        <a:rPr lang="zh-CN" sz="2400">
                          <a:solidFill>
                            <a:srgbClr val="000000"/>
                          </a:solidFill>
                          <a:effectLst/>
                          <a:latin typeface="+mn-lt"/>
                          <a:ea typeface="+mn-ea"/>
                          <a:cs typeface="Times New Roman" panose="02020603050405020304" pitchFamily="18" charset="0"/>
                        </a:rPr>
                        <a:t>向正反应方向移动</a:t>
                      </a: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858462543"/>
                  </a:ext>
                </a:extLst>
              </a:tr>
              <a:tr h="0">
                <a:tc vMerge="1">
                  <a:txBody>
                    <a:bodyPr/>
                    <a:lstStyle/>
                    <a:p>
                      <a:endParaRPr lang="zh-CN" altLang="en-US"/>
                    </a:p>
                  </a:txBody>
                  <a:tcPr/>
                </a:tc>
                <a:tc rowSpan="2">
                  <a:txBody>
                    <a:bodyPr/>
                    <a:lstStyle/>
                    <a:p>
                      <a:pPr algn="ctr">
                        <a:lnSpc>
                          <a:spcPct val="150000"/>
                        </a:lnSpc>
                        <a:spcAft>
                          <a:spcPts val="0"/>
                        </a:spcAft>
                      </a:pPr>
                      <a:r>
                        <a:rPr lang="en-US" sz="2400">
                          <a:solidFill>
                            <a:srgbClr val="000000"/>
                          </a:solidFill>
                          <a:effectLst/>
                          <a:latin typeface="+mn-lt"/>
                          <a:ea typeface="+mn-ea"/>
                          <a:cs typeface="Times New Roman" panose="02020603050405020304" pitchFamily="18" charset="0"/>
                        </a:rPr>
                        <a:t>Δ</a:t>
                      </a:r>
                      <a:r>
                        <a:rPr lang="en-US" sz="2400" i="1">
                          <a:solidFill>
                            <a:srgbClr val="000000"/>
                          </a:solidFill>
                          <a:effectLst/>
                          <a:latin typeface="+mn-lt"/>
                          <a:ea typeface="+mn-ea"/>
                          <a:cs typeface="Times New Roman" panose="02020603050405020304" pitchFamily="18" charset="0"/>
                        </a:rPr>
                        <a:t>H</a:t>
                      </a:r>
                      <a:r>
                        <a:rPr lang="en-US" sz="2400">
                          <a:solidFill>
                            <a:srgbClr val="000000"/>
                          </a:solidFill>
                          <a:effectLst/>
                          <a:latin typeface="+mn-lt"/>
                          <a:ea typeface="+mn-ea"/>
                          <a:cs typeface="Times New Roman" panose="02020603050405020304" pitchFamily="18" charset="0"/>
                        </a:rPr>
                        <a:t>&gt;0</a:t>
                      </a:r>
                      <a:endParaRPr lang="zh-CN" sz="24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升高</a:t>
                      </a:r>
                    </a:p>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温度</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增大</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增大</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2400" i="1">
                          <a:solidFill>
                            <a:srgbClr val="000000"/>
                          </a:solidFill>
                          <a:effectLst/>
                          <a:latin typeface="+mn-lt"/>
                          <a:ea typeface="+mn-ea"/>
                          <a:cs typeface="Times New Roman" panose="02020603050405020304" pitchFamily="18" charset="0"/>
                        </a:rPr>
                        <a:t>v</a:t>
                      </a:r>
                      <a:r>
                        <a:rPr lang="zh-CN" sz="2400" baseline="-25000">
                          <a:solidFill>
                            <a:srgbClr val="000000"/>
                          </a:solidFill>
                          <a:effectLst/>
                          <a:latin typeface="+mn-lt"/>
                          <a:ea typeface="+mn-ea"/>
                          <a:cs typeface="Times New Roman" panose="02020603050405020304" pitchFamily="18" charset="0"/>
                        </a:rPr>
                        <a:t>正</a:t>
                      </a:r>
                      <a:r>
                        <a:rPr lang="en-US" sz="2400" i="1">
                          <a:solidFill>
                            <a:srgbClr val="000000"/>
                          </a:solidFill>
                          <a:effectLst/>
                          <a:latin typeface="+mn-lt"/>
                          <a:ea typeface="+mn-ea"/>
                          <a:cs typeface="Times New Roman" panose="02020603050405020304" pitchFamily="18" charset="0"/>
                        </a:rPr>
                        <a:t>&gt;v</a:t>
                      </a:r>
                      <a:r>
                        <a:rPr lang="zh-CN" sz="2400" baseline="-25000">
                          <a:solidFill>
                            <a:srgbClr val="000000"/>
                          </a:solidFill>
                          <a:effectLst/>
                          <a:latin typeface="+mn-lt"/>
                          <a:ea typeface="+mn-ea"/>
                          <a:cs typeface="Times New Roman" panose="02020603050405020304" pitchFamily="18" charset="0"/>
                        </a:rPr>
                        <a:t>逆</a:t>
                      </a:r>
                      <a:endParaRPr lang="zh-CN" sz="24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Aft>
                          <a:spcPts val="0"/>
                        </a:spcAft>
                      </a:pPr>
                      <a:r>
                        <a:rPr lang="zh-CN" sz="2400">
                          <a:solidFill>
                            <a:srgbClr val="000000"/>
                          </a:solidFill>
                          <a:effectLst/>
                          <a:latin typeface="+mn-lt"/>
                          <a:ea typeface="+mn-ea"/>
                          <a:cs typeface="Times New Roman" panose="02020603050405020304" pitchFamily="18" charset="0"/>
                        </a:rPr>
                        <a:t>向正反应方向移动</a:t>
                      </a: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890967520"/>
                  </a:ext>
                </a:extLst>
              </a:tr>
              <a:tr h="0">
                <a:tc vMerge="1">
                  <a:txBody>
                    <a:bodyPr/>
                    <a:lstStyle/>
                    <a:p>
                      <a:endParaRPr lang="zh-CN" altLang="en-US"/>
                    </a:p>
                  </a:txBody>
                  <a:tcPr/>
                </a:tc>
                <a:tc vMerge="1">
                  <a:txBody>
                    <a:bodyPr/>
                    <a:lstStyle/>
                    <a:p>
                      <a:endParaRPr lang="zh-CN" altLang="en-US"/>
                    </a:p>
                  </a:txBody>
                  <a:tcPr/>
                </a:tc>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降低</a:t>
                      </a:r>
                    </a:p>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温度</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减小</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减小</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2400" i="1">
                          <a:solidFill>
                            <a:srgbClr val="000000"/>
                          </a:solidFill>
                          <a:effectLst/>
                          <a:latin typeface="+mn-lt"/>
                          <a:ea typeface="+mn-ea"/>
                          <a:cs typeface="Times New Roman" panose="02020603050405020304" pitchFamily="18" charset="0"/>
                        </a:rPr>
                        <a:t>v</a:t>
                      </a:r>
                      <a:r>
                        <a:rPr lang="zh-CN" sz="2400" baseline="-25000">
                          <a:solidFill>
                            <a:srgbClr val="000000"/>
                          </a:solidFill>
                          <a:effectLst/>
                          <a:latin typeface="+mn-lt"/>
                          <a:ea typeface="+mn-ea"/>
                          <a:cs typeface="Times New Roman" panose="02020603050405020304" pitchFamily="18" charset="0"/>
                        </a:rPr>
                        <a:t>正</a:t>
                      </a:r>
                      <a:r>
                        <a:rPr lang="en-US" sz="2400" i="1">
                          <a:solidFill>
                            <a:srgbClr val="000000"/>
                          </a:solidFill>
                          <a:effectLst/>
                          <a:latin typeface="+mn-lt"/>
                          <a:ea typeface="+mn-ea"/>
                          <a:cs typeface="Times New Roman" panose="02020603050405020304" pitchFamily="18" charset="0"/>
                        </a:rPr>
                        <a:t>&lt;v</a:t>
                      </a:r>
                      <a:r>
                        <a:rPr lang="zh-CN" sz="2400" baseline="-25000">
                          <a:solidFill>
                            <a:srgbClr val="000000"/>
                          </a:solidFill>
                          <a:effectLst/>
                          <a:latin typeface="+mn-lt"/>
                          <a:ea typeface="+mn-ea"/>
                          <a:cs typeface="Times New Roman" panose="02020603050405020304" pitchFamily="18" charset="0"/>
                        </a:rPr>
                        <a:t>逆</a:t>
                      </a:r>
                      <a:endParaRPr lang="zh-CN" sz="24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Aft>
                          <a:spcPts val="0"/>
                        </a:spcAft>
                      </a:pPr>
                      <a:r>
                        <a:rPr lang="zh-CN" sz="2400" dirty="0">
                          <a:solidFill>
                            <a:srgbClr val="000000"/>
                          </a:solidFill>
                          <a:effectLst/>
                          <a:latin typeface="+mn-lt"/>
                          <a:ea typeface="+mn-ea"/>
                          <a:cs typeface="Times New Roman" panose="02020603050405020304" pitchFamily="18" charset="0"/>
                        </a:rPr>
                        <a:t>向逆反应方向移动</a:t>
                      </a: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92899277"/>
                  </a:ext>
                </a:extLst>
              </a:tr>
            </a:tbl>
          </a:graphicData>
        </a:graphic>
      </p:graphicFrame>
      <p:sp>
        <p:nvSpPr>
          <p:cNvPr id="4" name="矩形 3">
            <a:extLst>
              <a:ext uri="{FF2B5EF4-FFF2-40B4-BE49-F238E27FC236}">
                <a16:creationId xmlns="" xmlns:a16="http://schemas.microsoft.com/office/drawing/2014/main" id="{DA1B9AF8-180A-4EC6-8127-F2AAD3440C1F}"/>
              </a:ext>
            </a:extLst>
          </p:cNvPr>
          <p:cNvSpPr/>
          <p:nvPr/>
        </p:nvSpPr>
        <p:spPr>
          <a:xfrm>
            <a:off x="8214360" y="0"/>
            <a:ext cx="299859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专题十六　化学反应速率与化学平衡</a:t>
            </a:r>
          </a:p>
        </p:txBody>
      </p:sp>
      <p:sp>
        <p:nvSpPr>
          <p:cNvPr id="5" name="矩形 4">
            <a:extLst>
              <a:ext uri="{FF2B5EF4-FFF2-40B4-BE49-F238E27FC236}">
                <a16:creationId xmlns="" xmlns:a16="http://schemas.microsoft.com/office/drawing/2014/main" id="{F63CDA39-AC77-4F09-87D8-6EC7B1D06864}"/>
              </a:ext>
            </a:extLst>
          </p:cNvPr>
          <p:cNvSpPr/>
          <p:nvPr/>
        </p:nvSpPr>
        <p:spPr>
          <a:xfrm>
            <a:off x="10612314" y="511375"/>
            <a:ext cx="1201272" cy="461665"/>
          </a:xfrm>
          <a:prstGeom prst="rect">
            <a:avLst/>
          </a:prstGeom>
        </p:spPr>
        <p:txBody>
          <a:bodyPr wrap="square">
            <a:spAutoFit/>
          </a:bodyPr>
          <a:lstStyle/>
          <a:p>
            <a:r>
              <a:rPr lang="zh-CN" altLang="en-US" sz="2400" dirty="0"/>
              <a:t>（</a:t>
            </a:r>
            <a:r>
              <a:rPr lang="zh-CN" altLang="en-US" sz="2400" dirty="0" smtClean="0"/>
              <a:t>续表</a:t>
            </a:r>
            <a:r>
              <a:rPr lang="zh-CN" altLang="en-US" sz="2400" dirty="0"/>
              <a:t>）</a:t>
            </a:r>
          </a:p>
        </p:txBody>
      </p:sp>
    </p:spTree>
    <p:extLst>
      <p:ext uri="{BB962C8B-B14F-4D97-AF65-F5344CB8AC3E}">
        <p14:creationId xmlns:p14="http://schemas.microsoft.com/office/powerpoint/2010/main" val="243531850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a:extLst>
              <a:ext uri="{FF2B5EF4-FFF2-40B4-BE49-F238E27FC236}">
                <a16:creationId xmlns="" xmlns:a16="http://schemas.microsoft.com/office/drawing/2014/main" id="{A9A61635-38D7-4ED5-8523-C0646B144965}"/>
              </a:ext>
            </a:extLst>
          </p:cNvPr>
          <p:cNvGraphicFramePr>
            <a:graphicFrameLocks noGrp="1"/>
          </p:cNvGraphicFramePr>
          <p:nvPr>
            <p:extLst>
              <p:ext uri="{D42A27DB-BD31-4B8C-83A1-F6EECF244321}">
                <p14:modId xmlns:p14="http://schemas.microsoft.com/office/powerpoint/2010/main" val="3045789857"/>
              </p:ext>
            </p:extLst>
          </p:nvPr>
        </p:nvGraphicFramePr>
        <p:xfrm>
          <a:off x="294968" y="1460270"/>
          <a:ext cx="11533239" cy="2749780"/>
        </p:xfrm>
        <a:graphic>
          <a:graphicData uri="http://schemas.openxmlformats.org/drawingml/2006/table">
            <a:tbl>
              <a:tblPr firstRow="1" firstCol="1" bandRow="1"/>
              <a:tblGrid>
                <a:gridCol w="1537765">
                  <a:extLst>
                    <a:ext uri="{9D8B030D-6E8A-4147-A177-3AD203B41FA5}">
                      <a16:colId xmlns="" xmlns:a16="http://schemas.microsoft.com/office/drawing/2014/main" val="4274909106"/>
                    </a:ext>
                  </a:extLst>
                </a:gridCol>
                <a:gridCol w="2701167">
                  <a:extLst>
                    <a:ext uri="{9D8B030D-6E8A-4147-A177-3AD203B41FA5}">
                      <a16:colId xmlns="" xmlns:a16="http://schemas.microsoft.com/office/drawing/2014/main" val="46492514"/>
                    </a:ext>
                  </a:extLst>
                </a:gridCol>
                <a:gridCol w="1912128">
                  <a:extLst>
                    <a:ext uri="{9D8B030D-6E8A-4147-A177-3AD203B41FA5}">
                      <a16:colId xmlns="" xmlns:a16="http://schemas.microsoft.com/office/drawing/2014/main" val="3353792706"/>
                    </a:ext>
                  </a:extLst>
                </a:gridCol>
                <a:gridCol w="1537765">
                  <a:extLst>
                    <a:ext uri="{9D8B030D-6E8A-4147-A177-3AD203B41FA5}">
                      <a16:colId xmlns="" xmlns:a16="http://schemas.microsoft.com/office/drawing/2014/main" val="572335330"/>
                    </a:ext>
                  </a:extLst>
                </a:gridCol>
                <a:gridCol w="1922207">
                  <a:extLst>
                    <a:ext uri="{9D8B030D-6E8A-4147-A177-3AD203B41FA5}">
                      <a16:colId xmlns="" xmlns:a16="http://schemas.microsoft.com/office/drawing/2014/main" val="2481781191"/>
                    </a:ext>
                  </a:extLst>
                </a:gridCol>
                <a:gridCol w="1922207">
                  <a:extLst>
                    <a:ext uri="{9D8B030D-6E8A-4147-A177-3AD203B41FA5}">
                      <a16:colId xmlns="" xmlns:a16="http://schemas.microsoft.com/office/drawing/2014/main" val="1840691288"/>
                    </a:ext>
                  </a:extLst>
                </a:gridCol>
              </a:tblGrid>
              <a:tr h="1374890">
                <a:tc gridSpan="2">
                  <a:txBody>
                    <a:bodyPr/>
                    <a:lstStyle/>
                    <a:p>
                      <a:pPr algn="ctr">
                        <a:lnSpc>
                          <a:spcPct val="150000"/>
                        </a:lnSpc>
                        <a:spcAft>
                          <a:spcPts val="0"/>
                        </a:spcAft>
                      </a:pPr>
                      <a:r>
                        <a:rPr lang="zh-CN" sz="2400" dirty="0">
                          <a:solidFill>
                            <a:srgbClr val="000000"/>
                          </a:solidFill>
                          <a:effectLst/>
                          <a:latin typeface="+mn-lt"/>
                          <a:ea typeface="+mn-ea"/>
                          <a:cs typeface="Times New Roman" panose="02020603050405020304" pitchFamily="18" charset="0"/>
                        </a:rPr>
                        <a:t>条件改变的时刻</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a:p>
                  </a:txBody>
                  <a:tcPr/>
                </a:tc>
                <a:tc>
                  <a:txBody>
                    <a:bodyPr/>
                    <a:lstStyle/>
                    <a:p>
                      <a:pPr algn="ctr">
                        <a:lnSpc>
                          <a:spcPct val="150000"/>
                        </a:lnSpc>
                        <a:spcAft>
                          <a:spcPts val="0"/>
                        </a:spcAft>
                      </a:pPr>
                      <a:r>
                        <a:rPr lang="en-US" sz="2400" i="1">
                          <a:solidFill>
                            <a:srgbClr val="000000"/>
                          </a:solidFill>
                          <a:effectLst/>
                          <a:latin typeface="+mn-lt"/>
                          <a:ea typeface="+mn-ea"/>
                          <a:cs typeface="Times New Roman" panose="02020603050405020304" pitchFamily="18" charset="0"/>
                        </a:rPr>
                        <a:t>v</a:t>
                      </a:r>
                      <a:r>
                        <a:rPr lang="zh-CN" sz="2400" baseline="-25000">
                          <a:solidFill>
                            <a:srgbClr val="000000"/>
                          </a:solidFill>
                          <a:effectLst/>
                          <a:latin typeface="+mn-lt"/>
                          <a:ea typeface="+mn-ea"/>
                          <a:cs typeface="Times New Roman" panose="02020603050405020304" pitchFamily="18" charset="0"/>
                        </a:rPr>
                        <a:t>正</a:t>
                      </a:r>
                      <a:r>
                        <a:rPr lang="zh-CN" sz="2400">
                          <a:solidFill>
                            <a:srgbClr val="000000"/>
                          </a:solidFill>
                          <a:effectLst/>
                          <a:latin typeface="+mn-lt"/>
                          <a:ea typeface="+mn-ea"/>
                          <a:cs typeface="Times New Roman" panose="02020603050405020304" pitchFamily="18" charset="0"/>
                        </a:rPr>
                        <a:t>的</a:t>
                      </a:r>
                    </a:p>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变化</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2400" i="1">
                          <a:solidFill>
                            <a:srgbClr val="000000"/>
                          </a:solidFill>
                          <a:effectLst/>
                          <a:latin typeface="+mn-lt"/>
                          <a:ea typeface="+mn-ea"/>
                          <a:cs typeface="Times New Roman" panose="02020603050405020304" pitchFamily="18" charset="0"/>
                        </a:rPr>
                        <a:t>v</a:t>
                      </a:r>
                      <a:r>
                        <a:rPr lang="zh-CN" sz="2400" baseline="-25000">
                          <a:solidFill>
                            <a:srgbClr val="000000"/>
                          </a:solidFill>
                          <a:effectLst/>
                          <a:latin typeface="+mn-lt"/>
                          <a:ea typeface="+mn-ea"/>
                          <a:cs typeface="Times New Roman" panose="02020603050405020304" pitchFamily="18" charset="0"/>
                        </a:rPr>
                        <a:t>逆</a:t>
                      </a:r>
                      <a:r>
                        <a:rPr lang="zh-CN" sz="2400">
                          <a:solidFill>
                            <a:srgbClr val="000000"/>
                          </a:solidFill>
                          <a:effectLst/>
                          <a:latin typeface="+mn-lt"/>
                          <a:ea typeface="+mn-ea"/>
                          <a:cs typeface="Times New Roman" panose="02020603050405020304" pitchFamily="18" charset="0"/>
                        </a:rPr>
                        <a:t>的</a:t>
                      </a:r>
                    </a:p>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变化</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2400" i="1">
                          <a:solidFill>
                            <a:srgbClr val="000000"/>
                          </a:solidFill>
                          <a:effectLst/>
                          <a:latin typeface="+mn-lt"/>
                          <a:ea typeface="+mn-ea"/>
                          <a:cs typeface="Times New Roman" panose="02020603050405020304" pitchFamily="18" charset="0"/>
                        </a:rPr>
                        <a:t>v</a:t>
                      </a:r>
                      <a:r>
                        <a:rPr lang="zh-CN" sz="2400" baseline="-25000">
                          <a:solidFill>
                            <a:srgbClr val="000000"/>
                          </a:solidFill>
                          <a:effectLst/>
                          <a:latin typeface="+mn-lt"/>
                          <a:ea typeface="+mn-ea"/>
                          <a:cs typeface="Times New Roman" panose="02020603050405020304" pitchFamily="18" charset="0"/>
                        </a:rPr>
                        <a:t>正</a:t>
                      </a:r>
                      <a:r>
                        <a:rPr lang="zh-CN" sz="2400">
                          <a:solidFill>
                            <a:srgbClr val="000000"/>
                          </a:solidFill>
                          <a:effectLst/>
                          <a:latin typeface="+mn-lt"/>
                          <a:ea typeface="+mn-ea"/>
                          <a:cs typeface="Times New Roman" panose="02020603050405020304" pitchFamily="18" charset="0"/>
                        </a:rPr>
                        <a:t>与</a:t>
                      </a:r>
                      <a:r>
                        <a:rPr lang="en-US" sz="2400" i="1">
                          <a:solidFill>
                            <a:srgbClr val="000000"/>
                          </a:solidFill>
                          <a:effectLst/>
                          <a:latin typeface="+mn-lt"/>
                          <a:ea typeface="+mn-ea"/>
                          <a:cs typeface="Times New Roman" panose="02020603050405020304" pitchFamily="18" charset="0"/>
                        </a:rPr>
                        <a:t>v</a:t>
                      </a:r>
                      <a:r>
                        <a:rPr lang="zh-CN" sz="2400" baseline="-25000">
                          <a:solidFill>
                            <a:srgbClr val="000000"/>
                          </a:solidFill>
                          <a:effectLst/>
                          <a:latin typeface="+mn-lt"/>
                          <a:ea typeface="+mn-ea"/>
                          <a:cs typeface="Times New Roman" panose="02020603050405020304" pitchFamily="18" charset="0"/>
                        </a:rPr>
                        <a:t>逆</a:t>
                      </a:r>
                      <a:endParaRPr lang="zh-CN" sz="2400">
                        <a:solidFill>
                          <a:srgbClr val="000000"/>
                        </a:solidFill>
                        <a:effectLst/>
                        <a:latin typeface="+mn-lt"/>
                        <a:ea typeface="+mn-ea"/>
                        <a:cs typeface="Times New Roman" panose="02020603050405020304" pitchFamily="18" charset="0"/>
                      </a:endParaRPr>
                    </a:p>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的比较</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zh-CN" sz="2400" dirty="0">
                          <a:solidFill>
                            <a:srgbClr val="000000"/>
                          </a:solidFill>
                          <a:effectLst/>
                          <a:latin typeface="+mn-lt"/>
                          <a:ea typeface="+mn-ea"/>
                          <a:cs typeface="Times New Roman" panose="02020603050405020304" pitchFamily="18" charset="0"/>
                        </a:rPr>
                        <a:t>平衡移</a:t>
                      </a:r>
                    </a:p>
                    <a:p>
                      <a:pPr algn="ctr">
                        <a:lnSpc>
                          <a:spcPct val="150000"/>
                        </a:lnSpc>
                        <a:spcAft>
                          <a:spcPts val="0"/>
                        </a:spcAft>
                      </a:pPr>
                      <a:r>
                        <a:rPr lang="zh-CN" sz="2400" dirty="0">
                          <a:solidFill>
                            <a:srgbClr val="000000"/>
                          </a:solidFill>
                          <a:effectLst/>
                          <a:latin typeface="+mn-lt"/>
                          <a:ea typeface="+mn-ea"/>
                          <a:cs typeface="Times New Roman" panose="02020603050405020304" pitchFamily="18" charset="0"/>
                        </a:rPr>
                        <a:t>动方向</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786991765"/>
                  </a:ext>
                </a:extLst>
              </a:tr>
              <a:tr h="687445">
                <a:tc rowSpan="2">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催化剂</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使用正催化剂</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增大</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增大</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2400" i="1">
                          <a:solidFill>
                            <a:srgbClr val="000000"/>
                          </a:solidFill>
                          <a:effectLst/>
                          <a:latin typeface="+mn-lt"/>
                          <a:ea typeface="+mn-ea"/>
                          <a:cs typeface="Times New Roman" panose="02020603050405020304" pitchFamily="18" charset="0"/>
                        </a:rPr>
                        <a:t>v</a:t>
                      </a:r>
                      <a:r>
                        <a:rPr lang="zh-CN" sz="2400" baseline="-25000">
                          <a:solidFill>
                            <a:srgbClr val="000000"/>
                          </a:solidFill>
                          <a:effectLst/>
                          <a:latin typeface="+mn-lt"/>
                          <a:ea typeface="+mn-ea"/>
                          <a:cs typeface="Times New Roman" panose="02020603050405020304" pitchFamily="18" charset="0"/>
                        </a:rPr>
                        <a:t>正</a:t>
                      </a:r>
                      <a:r>
                        <a:rPr lang="en-US" sz="2400" i="1">
                          <a:solidFill>
                            <a:srgbClr val="000000"/>
                          </a:solidFill>
                          <a:effectLst/>
                          <a:latin typeface="+mn-lt"/>
                          <a:ea typeface="+mn-ea"/>
                          <a:cs typeface="Times New Roman" panose="02020603050405020304" pitchFamily="18" charset="0"/>
                        </a:rPr>
                        <a:t>=v</a:t>
                      </a:r>
                      <a:r>
                        <a:rPr lang="zh-CN" sz="2400" baseline="-25000">
                          <a:solidFill>
                            <a:srgbClr val="000000"/>
                          </a:solidFill>
                          <a:effectLst/>
                          <a:latin typeface="+mn-lt"/>
                          <a:ea typeface="+mn-ea"/>
                          <a:cs typeface="Times New Roman" panose="02020603050405020304" pitchFamily="18" charset="0"/>
                        </a:rPr>
                        <a:t>逆</a:t>
                      </a:r>
                      <a:endParaRPr lang="zh-CN" sz="24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Aft>
                          <a:spcPts val="0"/>
                        </a:spcAft>
                      </a:pPr>
                      <a:r>
                        <a:rPr lang="zh-CN" sz="2400" dirty="0">
                          <a:solidFill>
                            <a:srgbClr val="000000"/>
                          </a:solidFill>
                          <a:effectLst/>
                          <a:latin typeface="+mn-lt"/>
                          <a:ea typeface="+mn-ea"/>
                          <a:cs typeface="Times New Roman" panose="02020603050405020304" pitchFamily="18" charset="0"/>
                        </a:rPr>
                        <a:t>平衡不移动</a:t>
                      </a: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539598182"/>
                  </a:ext>
                </a:extLst>
              </a:tr>
              <a:tr h="687445">
                <a:tc vMerge="1">
                  <a:txBody>
                    <a:bodyPr/>
                    <a:lstStyle/>
                    <a:p>
                      <a:endParaRPr lang="zh-CN" altLang="en-US"/>
                    </a:p>
                  </a:txBody>
                  <a:tcPr/>
                </a:tc>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使用负催化剂</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减小</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zh-CN" sz="2400" dirty="0">
                          <a:solidFill>
                            <a:srgbClr val="000000"/>
                          </a:solidFill>
                          <a:effectLst/>
                          <a:latin typeface="+mn-lt"/>
                          <a:ea typeface="+mn-ea"/>
                          <a:cs typeface="Times New Roman" panose="02020603050405020304" pitchFamily="18" charset="0"/>
                        </a:rPr>
                        <a:t>减小</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2400" i="1">
                          <a:solidFill>
                            <a:srgbClr val="000000"/>
                          </a:solidFill>
                          <a:effectLst/>
                          <a:latin typeface="+mn-lt"/>
                          <a:ea typeface="+mn-ea"/>
                          <a:cs typeface="Times New Roman" panose="02020603050405020304" pitchFamily="18" charset="0"/>
                        </a:rPr>
                        <a:t>v</a:t>
                      </a:r>
                      <a:r>
                        <a:rPr lang="zh-CN" sz="2400" baseline="-25000">
                          <a:solidFill>
                            <a:srgbClr val="000000"/>
                          </a:solidFill>
                          <a:effectLst/>
                          <a:latin typeface="+mn-lt"/>
                          <a:ea typeface="+mn-ea"/>
                          <a:cs typeface="Times New Roman" panose="02020603050405020304" pitchFamily="18" charset="0"/>
                        </a:rPr>
                        <a:t>正</a:t>
                      </a:r>
                      <a:r>
                        <a:rPr lang="en-US" sz="2400" i="1">
                          <a:solidFill>
                            <a:srgbClr val="000000"/>
                          </a:solidFill>
                          <a:effectLst/>
                          <a:latin typeface="+mn-lt"/>
                          <a:ea typeface="+mn-ea"/>
                          <a:cs typeface="Times New Roman" panose="02020603050405020304" pitchFamily="18" charset="0"/>
                        </a:rPr>
                        <a:t>=v</a:t>
                      </a:r>
                      <a:r>
                        <a:rPr lang="zh-CN" sz="2400" baseline="-25000">
                          <a:solidFill>
                            <a:srgbClr val="000000"/>
                          </a:solidFill>
                          <a:effectLst/>
                          <a:latin typeface="+mn-lt"/>
                          <a:ea typeface="+mn-ea"/>
                          <a:cs typeface="Times New Roman" panose="02020603050405020304" pitchFamily="18" charset="0"/>
                        </a:rPr>
                        <a:t>逆</a:t>
                      </a:r>
                      <a:endParaRPr lang="zh-CN" sz="24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Aft>
                          <a:spcPts val="0"/>
                        </a:spcAft>
                      </a:pPr>
                      <a:r>
                        <a:rPr lang="zh-CN" sz="2400" dirty="0">
                          <a:solidFill>
                            <a:srgbClr val="000000"/>
                          </a:solidFill>
                          <a:effectLst/>
                          <a:latin typeface="+mn-lt"/>
                          <a:ea typeface="+mn-ea"/>
                          <a:cs typeface="Times New Roman" panose="02020603050405020304" pitchFamily="18" charset="0"/>
                        </a:rPr>
                        <a:t>平衡不移动</a:t>
                      </a: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231489547"/>
                  </a:ext>
                </a:extLst>
              </a:tr>
            </a:tbl>
          </a:graphicData>
        </a:graphic>
      </p:graphicFrame>
      <p:sp>
        <p:nvSpPr>
          <p:cNvPr id="4" name="矩形 3">
            <a:extLst>
              <a:ext uri="{FF2B5EF4-FFF2-40B4-BE49-F238E27FC236}">
                <a16:creationId xmlns="" xmlns:a16="http://schemas.microsoft.com/office/drawing/2014/main" id="{5098CB92-EDFD-42A2-856D-CF637AE87C95}"/>
              </a:ext>
            </a:extLst>
          </p:cNvPr>
          <p:cNvSpPr/>
          <p:nvPr/>
        </p:nvSpPr>
        <p:spPr>
          <a:xfrm>
            <a:off x="8214360" y="0"/>
            <a:ext cx="299859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专题十六　化学反应速率与化学平衡</a:t>
            </a:r>
          </a:p>
        </p:txBody>
      </p:sp>
      <p:sp>
        <p:nvSpPr>
          <p:cNvPr id="5" name="矩形 4">
            <a:extLst>
              <a:ext uri="{FF2B5EF4-FFF2-40B4-BE49-F238E27FC236}">
                <a16:creationId xmlns="" xmlns:a16="http://schemas.microsoft.com/office/drawing/2014/main" id="{F63CDA39-AC77-4F09-87D8-6EC7B1D06864}"/>
              </a:ext>
            </a:extLst>
          </p:cNvPr>
          <p:cNvSpPr/>
          <p:nvPr/>
        </p:nvSpPr>
        <p:spPr>
          <a:xfrm>
            <a:off x="10590523" y="895251"/>
            <a:ext cx="1415772" cy="461665"/>
          </a:xfrm>
          <a:prstGeom prst="rect">
            <a:avLst/>
          </a:prstGeom>
        </p:spPr>
        <p:txBody>
          <a:bodyPr wrap="none">
            <a:spAutoFit/>
          </a:bodyPr>
          <a:lstStyle/>
          <a:p>
            <a:r>
              <a:rPr lang="zh-CN" altLang="en-US" sz="2400" dirty="0"/>
              <a:t>（</a:t>
            </a:r>
            <a:r>
              <a:rPr lang="zh-CN" altLang="en-US" sz="2400" dirty="0" smtClean="0"/>
              <a:t>续表</a:t>
            </a:r>
            <a:r>
              <a:rPr lang="zh-CN" altLang="en-US" sz="2400" dirty="0"/>
              <a:t>）</a:t>
            </a:r>
          </a:p>
        </p:txBody>
      </p:sp>
    </p:spTree>
    <p:extLst>
      <p:ext uri="{BB962C8B-B14F-4D97-AF65-F5344CB8AC3E}">
        <p14:creationId xmlns:p14="http://schemas.microsoft.com/office/powerpoint/2010/main" val="269709716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a16="http://schemas.microsoft.com/office/drawing/2014/main" id="{0D254295-3E26-4D11-9915-67466F757717}"/>
              </a:ext>
            </a:extLst>
          </p:cNvPr>
          <p:cNvSpPr/>
          <p:nvPr/>
        </p:nvSpPr>
        <p:spPr>
          <a:xfrm>
            <a:off x="246743" y="288437"/>
            <a:ext cx="11713027" cy="5909310"/>
          </a:xfrm>
          <a:prstGeom prst="rect">
            <a:avLst/>
          </a:prstGeom>
        </p:spPr>
        <p:txBody>
          <a:bodyPr wrap="square">
            <a:spAutoFit/>
          </a:bodyPr>
          <a:lstStyle/>
          <a:p>
            <a:pPr>
              <a:lnSpc>
                <a:spcPct val="150000"/>
              </a:lnSpc>
            </a:pPr>
            <a:r>
              <a:rPr lang="en-US" altLang="zh-CN" sz="2800" b="1" dirty="0"/>
              <a:t>2.</a:t>
            </a:r>
            <a:r>
              <a:rPr lang="zh-CN" altLang="zh-CN" sz="2800" b="1" dirty="0"/>
              <a:t>浓度、压强和温度对平衡移动影响的几种特殊情况</a:t>
            </a:r>
          </a:p>
          <a:p>
            <a:pPr>
              <a:lnSpc>
                <a:spcPct val="150000"/>
              </a:lnSpc>
            </a:pPr>
            <a:r>
              <a:rPr lang="en-US" altLang="zh-CN" sz="2800" dirty="0"/>
              <a:t>(1)</a:t>
            </a:r>
            <a:r>
              <a:rPr lang="zh-CN" altLang="zh-CN" sz="2800" dirty="0"/>
              <a:t>改变固体或纯液体的量</a:t>
            </a:r>
            <a:r>
              <a:rPr lang="en-US" altLang="zh-CN" sz="2800" dirty="0"/>
              <a:t>,</a:t>
            </a:r>
            <a:r>
              <a:rPr lang="zh-CN" altLang="zh-CN" sz="2800" dirty="0"/>
              <a:t>对平衡无影响。</a:t>
            </a:r>
          </a:p>
          <a:p>
            <a:pPr>
              <a:lnSpc>
                <a:spcPct val="150000"/>
              </a:lnSpc>
            </a:pPr>
            <a:r>
              <a:rPr lang="en-US" altLang="zh-CN" sz="2800" dirty="0"/>
              <a:t>(2)</a:t>
            </a:r>
            <a:r>
              <a:rPr lang="zh-CN" altLang="zh-CN" sz="2800" dirty="0"/>
              <a:t>当反应混合物中不存在气态物质时</a:t>
            </a:r>
            <a:r>
              <a:rPr lang="en-US" altLang="zh-CN" sz="2800" dirty="0"/>
              <a:t>,</a:t>
            </a:r>
            <a:r>
              <a:rPr lang="zh-CN" altLang="zh-CN" sz="2800" dirty="0"/>
              <a:t>压强的改变一般对平衡无影响。</a:t>
            </a:r>
          </a:p>
          <a:p>
            <a:pPr>
              <a:lnSpc>
                <a:spcPct val="150000"/>
              </a:lnSpc>
            </a:pPr>
            <a:r>
              <a:rPr lang="en-US" altLang="zh-CN" sz="2800" dirty="0"/>
              <a:t>(3)</a:t>
            </a:r>
            <a:r>
              <a:rPr lang="zh-CN" altLang="zh-CN" sz="2800" dirty="0"/>
              <a:t>对于反应前后气体体积无变化的反应</a:t>
            </a:r>
            <a:r>
              <a:rPr lang="en-US" altLang="zh-CN" sz="2800" dirty="0"/>
              <a:t>,</a:t>
            </a:r>
            <a:r>
              <a:rPr lang="zh-CN" altLang="zh-CN" sz="2800" dirty="0"/>
              <a:t>如</a:t>
            </a:r>
            <a:r>
              <a:rPr lang="en-US" altLang="zh-CN" sz="2800" dirty="0"/>
              <a:t>H</a:t>
            </a:r>
            <a:r>
              <a:rPr lang="en-US" altLang="zh-CN" sz="2800" baseline="-25000" dirty="0"/>
              <a:t>2</a:t>
            </a:r>
            <a:r>
              <a:rPr lang="en-US" altLang="zh-CN" sz="2800" dirty="0"/>
              <a:t>(g)+I</a:t>
            </a:r>
            <a:r>
              <a:rPr lang="en-US" altLang="zh-CN" sz="2800" baseline="-25000" dirty="0"/>
              <a:t>2</a:t>
            </a:r>
            <a:r>
              <a:rPr lang="en-US" altLang="zh-CN" sz="2800" dirty="0"/>
              <a:t>(g)        2HI(g),</a:t>
            </a:r>
            <a:r>
              <a:rPr lang="zh-CN" altLang="zh-CN" sz="2800" dirty="0"/>
              <a:t>压强的改变对平衡无影响。但增大</a:t>
            </a:r>
            <a:r>
              <a:rPr lang="en-US" altLang="zh-CN" sz="2800" dirty="0"/>
              <a:t>(</a:t>
            </a:r>
            <a:r>
              <a:rPr lang="zh-CN" altLang="zh-CN" sz="2800" dirty="0"/>
              <a:t>或减小</a:t>
            </a:r>
            <a:r>
              <a:rPr lang="en-US" altLang="zh-CN" sz="2800" dirty="0"/>
              <a:t>)</a:t>
            </a:r>
            <a:r>
              <a:rPr lang="zh-CN" altLang="zh-CN" sz="2800" dirty="0"/>
              <a:t>压强会使各物质的浓度增大</a:t>
            </a:r>
            <a:r>
              <a:rPr lang="en-US" altLang="zh-CN" sz="2800" dirty="0"/>
              <a:t>(</a:t>
            </a:r>
            <a:r>
              <a:rPr lang="zh-CN" altLang="zh-CN" sz="2800" dirty="0"/>
              <a:t>或减小</a:t>
            </a:r>
            <a:r>
              <a:rPr lang="en-US" altLang="zh-CN" sz="2800" dirty="0"/>
              <a:t>),</a:t>
            </a:r>
            <a:r>
              <a:rPr lang="zh-CN" altLang="zh-CN" sz="2800" dirty="0"/>
              <a:t>混合气体的颜色变深</a:t>
            </a:r>
            <a:r>
              <a:rPr lang="en-US" altLang="zh-CN" sz="2800" dirty="0"/>
              <a:t>(</a:t>
            </a:r>
            <a:r>
              <a:rPr lang="zh-CN" altLang="zh-CN" sz="2800" dirty="0"/>
              <a:t>或变浅</a:t>
            </a:r>
            <a:r>
              <a:rPr lang="en-US" altLang="zh-CN" sz="2800" dirty="0"/>
              <a:t>)</a:t>
            </a:r>
            <a:r>
              <a:rPr lang="zh-CN" altLang="zh-CN" sz="2800" dirty="0"/>
              <a:t>。</a:t>
            </a:r>
          </a:p>
          <a:p>
            <a:pPr>
              <a:lnSpc>
                <a:spcPct val="150000"/>
              </a:lnSpc>
            </a:pPr>
            <a:r>
              <a:rPr lang="en-US" altLang="zh-CN" sz="2800" dirty="0"/>
              <a:t>(4)</a:t>
            </a:r>
            <a:r>
              <a:rPr lang="zh-CN" altLang="zh-CN" sz="2800" dirty="0"/>
              <a:t>恒容时</a:t>
            </a:r>
            <a:r>
              <a:rPr lang="en-US" altLang="zh-CN" sz="2800" dirty="0"/>
              <a:t>,</a:t>
            </a:r>
            <a:r>
              <a:rPr lang="zh-CN" altLang="zh-CN" sz="2800" dirty="0"/>
              <a:t>同等程度地改变反应混合物中各物质的浓度时</a:t>
            </a:r>
            <a:r>
              <a:rPr lang="en-US" altLang="zh-CN" sz="2800" dirty="0"/>
              <a:t>,</a:t>
            </a:r>
            <a:r>
              <a:rPr lang="zh-CN" altLang="zh-CN" sz="2800" dirty="0"/>
              <a:t>应视为压强的影响</a:t>
            </a:r>
            <a:r>
              <a:rPr lang="en-US" altLang="zh-CN" sz="2800" dirty="0"/>
              <a:t>,</a:t>
            </a:r>
            <a:r>
              <a:rPr lang="zh-CN" altLang="zh-CN" sz="2800" dirty="0"/>
              <a:t>增大</a:t>
            </a:r>
            <a:r>
              <a:rPr lang="en-US" altLang="zh-CN" sz="2800" dirty="0"/>
              <a:t>(</a:t>
            </a:r>
            <a:r>
              <a:rPr lang="zh-CN" altLang="zh-CN" sz="2800" dirty="0"/>
              <a:t>减小</a:t>
            </a:r>
            <a:r>
              <a:rPr lang="en-US" altLang="zh-CN" sz="2800" dirty="0"/>
              <a:t>)</a:t>
            </a:r>
            <a:r>
              <a:rPr lang="zh-CN" altLang="zh-CN" sz="2800" dirty="0"/>
              <a:t>浓度相当于增大</a:t>
            </a:r>
            <a:r>
              <a:rPr lang="en-US" altLang="zh-CN" sz="2800" dirty="0"/>
              <a:t>(</a:t>
            </a:r>
            <a:r>
              <a:rPr lang="zh-CN" altLang="zh-CN" sz="2800" dirty="0"/>
              <a:t>减小</a:t>
            </a:r>
            <a:r>
              <a:rPr lang="en-US" altLang="zh-CN" sz="2800" dirty="0"/>
              <a:t>)</a:t>
            </a:r>
            <a:r>
              <a:rPr lang="zh-CN" altLang="zh-CN" sz="2800" dirty="0"/>
              <a:t>压强。</a:t>
            </a:r>
          </a:p>
          <a:p>
            <a:pPr>
              <a:lnSpc>
                <a:spcPct val="150000"/>
              </a:lnSpc>
            </a:pPr>
            <a:r>
              <a:rPr lang="en-US" altLang="zh-CN" sz="2800" dirty="0"/>
              <a:t>(5)</a:t>
            </a:r>
            <a:r>
              <a:rPr lang="zh-CN" altLang="zh-CN" sz="2800" dirty="0"/>
              <a:t>在恒容容器中</a:t>
            </a:r>
            <a:r>
              <a:rPr lang="en-US" altLang="zh-CN" sz="2800" dirty="0"/>
              <a:t>,</a:t>
            </a:r>
            <a:r>
              <a:rPr lang="zh-CN" altLang="zh-CN" sz="2800" dirty="0"/>
              <a:t>当改变其中一种气态物质的浓度时</a:t>
            </a:r>
            <a:r>
              <a:rPr lang="en-US" altLang="zh-CN" sz="2800" dirty="0"/>
              <a:t>,</a:t>
            </a:r>
            <a:r>
              <a:rPr lang="zh-CN" altLang="zh-CN" sz="2800" dirty="0"/>
              <a:t>必然会引起压强的改</a:t>
            </a:r>
          </a:p>
        </p:txBody>
      </p:sp>
      <p:pic>
        <p:nvPicPr>
          <p:cNvPr id="4" name="图片 3">
            <a:extLst>
              <a:ext uri="{FF2B5EF4-FFF2-40B4-BE49-F238E27FC236}">
                <a16:creationId xmlns="" xmlns:a16="http://schemas.microsoft.com/office/drawing/2014/main" id="{7EB21F88-D8F6-4F2B-8FAE-EE237C53532A}"/>
              </a:ext>
            </a:extLst>
          </p:cNvPr>
          <p:cNvPicPr/>
          <p:nvPr/>
        </p:nvPicPr>
        <p:blipFill>
          <a:blip r:embed="rId2"/>
          <a:stretch>
            <a:fillRect/>
          </a:stretch>
        </p:blipFill>
        <p:spPr>
          <a:xfrm>
            <a:off x="8615362" y="2391354"/>
            <a:ext cx="585788" cy="332795"/>
          </a:xfrm>
          <a:prstGeom prst="rect">
            <a:avLst/>
          </a:prstGeom>
        </p:spPr>
      </p:pic>
      <p:sp>
        <p:nvSpPr>
          <p:cNvPr id="6" name="矩形 5">
            <a:extLst>
              <a:ext uri="{FF2B5EF4-FFF2-40B4-BE49-F238E27FC236}">
                <a16:creationId xmlns="" xmlns:a16="http://schemas.microsoft.com/office/drawing/2014/main" id="{B0D7B516-212B-4D8E-BAFC-35E2F543D845}"/>
              </a:ext>
            </a:extLst>
          </p:cNvPr>
          <p:cNvSpPr/>
          <p:nvPr/>
        </p:nvSpPr>
        <p:spPr>
          <a:xfrm>
            <a:off x="8214360" y="0"/>
            <a:ext cx="299859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专题十六　化学反应速率与化学平衡</a:t>
            </a:r>
          </a:p>
        </p:txBody>
      </p:sp>
    </p:spTree>
    <p:extLst>
      <p:ext uri="{BB962C8B-B14F-4D97-AF65-F5344CB8AC3E}">
        <p14:creationId xmlns:p14="http://schemas.microsoft.com/office/powerpoint/2010/main" val="32461586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a16="http://schemas.microsoft.com/office/drawing/2014/main" id="{0D254295-3E26-4D11-9915-67466F757717}"/>
              </a:ext>
            </a:extLst>
          </p:cNvPr>
          <p:cNvSpPr/>
          <p:nvPr/>
        </p:nvSpPr>
        <p:spPr>
          <a:xfrm>
            <a:off x="246743" y="288437"/>
            <a:ext cx="11713027" cy="5909310"/>
          </a:xfrm>
          <a:prstGeom prst="rect">
            <a:avLst/>
          </a:prstGeom>
        </p:spPr>
        <p:txBody>
          <a:bodyPr wrap="square">
            <a:spAutoFit/>
          </a:bodyPr>
          <a:lstStyle/>
          <a:p>
            <a:pPr>
              <a:lnSpc>
                <a:spcPct val="150000"/>
              </a:lnSpc>
            </a:pPr>
            <a:r>
              <a:rPr lang="zh-CN" altLang="zh-CN" sz="2800" dirty="0"/>
              <a:t>变</a:t>
            </a:r>
            <a:r>
              <a:rPr lang="en-US" altLang="zh-CN" sz="2800" dirty="0"/>
              <a:t>,</a:t>
            </a:r>
            <a:r>
              <a:rPr lang="zh-CN" altLang="zh-CN" sz="2800" dirty="0"/>
              <a:t>在判断平衡移动的方向、物质的转化率和体积分数变化时</a:t>
            </a:r>
            <a:r>
              <a:rPr lang="en-US" altLang="zh-CN" sz="2800" dirty="0"/>
              <a:t>,</a:t>
            </a:r>
            <a:r>
              <a:rPr lang="zh-CN" altLang="zh-CN" sz="2800" dirty="0"/>
              <a:t>应灵活分析浓度和压强对化学平衡的影响。若用</a:t>
            </a:r>
            <a:r>
              <a:rPr lang="en-US" altLang="zh-CN" sz="2800" i="1" dirty="0"/>
              <a:t>α</a:t>
            </a:r>
            <a:r>
              <a:rPr lang="zh-CN" altLang="zh-CN" sz="2800" dirty="0"/>
              <a:t>表示物质的转化率</a:t>
            </a:r>
            <a:r>
              <a:rPr lang="en-US" altLang="zh-CN" sz="2800" dirty="0"/>
              <a:t>,</a:t>
            </a:r>
            <a:r>
              <a:rPr lang="en-US" altLang="zh-CN" sz="2800" i="1" dirty="0"/>
              <a:t>φ</a:t>
            </a:r>
            <a:r>
              <a:rPr lang="zh-CN" altLang="zh-CN" sz="2800" dirty="0"/>
              <a:t>表示气体的体积分数</a:t>
            </a:r>
            <a:r>
              <a:rPr lang="en-US" altLang="zh-CN" sz="2800" dirty="0"/>
              <a:t>,</a:t>
            </a:r>
            <a:r>
              <a:rPr lang="zh-CN" altLang="zh-CN" sz="2800" dirty="0"/>
              <a:t>则</a:t>
            </a:r>
            <a:r>
              <a:rPr lang="en-US" altLang="zh-CN" sz="2800" dirty="0"/>
              <a:t>:</a:t>
            </a:r>
            <a:endParaRPr lang="zh-CN" altLang="zh-CN" sz="2800" dirty="0"/>
          </a:p>
          <a:p>
            <a:pPr>
              <a:lnSpc>
                <a:spcPct val="150000"/>
              </a:lnSpc>
            </a:pPr>
            <a:r>
              <a:rPr lang="en-US" altLang="zh-CN" sz="2800" dirty="0"/>
              <a:t>①</a:t>
            </a:r>
            <a:r>
              <a:rPr lang="zh-CN" altLang="zh-CN" sz="2800" dirty="0"/>
              <a:t>对于</a:t>
            </a:r>
            <a:r>
              <a:rPr lang="en-US" altLang="zh-CN" sz="2800" dirty="0"/>
              <a:t>A(g)+B(g)          C(g)</a:t>
            </a:r>
            <a:r>
              <a:rPr lang="zh-CN" altLang="zh-CN" sz="2800" dirty="0"/>
              <a:t>类反应</a:t>
            </a:r>
            <a:r>
              <a:rPr lang="en-US" altLang="zh-CN" sz="2800" dirty="0"/>
              <a:t>,</a:t>
            </a:r>
            <a:r>
              <a:rPr lang="zh-CN" altLang="zh-CN" sz="2800" dirty="0"/>
              <a:t>达到平衡后</a:t>
            </a:r>
            <a:r>
              <a:rPr lang="en-US" altLang="zh-CN" sz="2800" dirty="0"/>
              <a:t>,</a:t>
            </a:r>
            <a:r>
              <a:rPr lang="zh-CN" altLang="zh-CN" sz="2800" dirty="0"/>
              <a:t>保持温度、容积不变</a:t>
            </a:r>
            <a:r>
              <a:rPr lang="en-US" altLang="zh-CN" sz="2800" dirty="0"/>
              <a:t>,</a:t>
            </a:r>
            <a:r>
              <a:rPr lang="zh-CN" altLang="zh-CN" sz="2800" dirty="0"/>
              <a:t>加入一定量的</a:t>
            </a:r>
            <a:r>
              <a:rPr lang="en-US" altLang="zh-CN" sz="2800" dirty="0"/>
              <a:t>A,</a:t>
            </a:r>
            <a:r>
              <a:rPr lang="zh-CN" altLang="zh-CN" sz="2800" dirty="0"/>
              <a:t>则平衡向正反应方向移动</a:t>
            </a:r>
            <a:r>
              <a:rPr lang="en-US" altLang="zh-CN" sz="2800" dirty="0"/>
              <a:t>,</a:t>
            </a:r>
            <a:r>
              <a:rPr lang="en-US" altLang="zh-CN" sz="2800" i="1" dirty="0"/>
              <a:t>α</a:t>
            </a:r>
            <a:r>
              <a:rPr lang="en-US" altLang="zh-CN" sz="2800" dirty="0"/>
              <a:t>(B)</a:t>
            </a:r>
            <a:r>
              <a:rPr lang="zh-CN" altLang="zh-CN" sz="2800" dirty="0"/>
              <a:t>增大而</a:t>
            </a:r>
            <a:r>
              <a:rPr lang="en-US" altLang="zh-CN" sz="2800" i="1" dirty="0"/>
              <a:t>α</a:t>
            </a:r>
            <a:r>
              <a:rPr lang="en-US" altLang="zh-CN" sz="2800" dirty="0"/>
              <a:t>(A)</a:t>
            </a:r>
            <a:r>
              <a:rPr lang="zh-CN" altLang="zh-CN" sz="2800" dirty="0"/>
              <a:t>减小</a:t>
            </a:r>
            <a:r>
              <a:rPr lang="en-US" altLang="zh-CN" sz="2800" dirty="0"/>
              <a:t>,</a:t>
            </a:r>
            <a:r>
              <a:rPr lang="en-US" altLang="zh-CN" sz="2800" i="1" dirty="0"/>
              <a:t>φ</a:t>
            </a:r>
            <a:r>
              <a:rPr lang="en-US" altLang="zh-CN" sz="2800" dirty="0"/>
              <a:t>(B)</a:t>
            </a:r>
            <a:r>
              <a:rPr lang="zh-CN" altLang="zh-CN" sz="2800" dirty="0"/>
              <a:t>减小而</a:t>
            </a:r>
            <a:r>
              <a:rPr lang="en-US" altLang="zh-CN" sz="2800" i="1" dirty="0"/>
              <a:t>φ</a:t>
            </a:r>
            <a:r>
              <a:rPr lang="en-US" altLang="zh-CN" sz="2800" dirty="0"/>
              <a:t>(A)</a:t>
            </a:r>
            <a:r>
              <a:rPr lang="zh-CN" altLang="zh-CN" sz="2800" dirty="0"/>
              <a:t>增大。</a:t>
            </a:r>
          </a:p>
          <a:p>
            <a:pPr>
              <a:lnSpc>
                <a:spcPct val="150000"/>
              </a:lnSpc>
            </a:pPr>
            <a:r>
              <a:rPr lang="en-US" altLang="zh-CN" sz="2800" dirty="0"/>
              <a:t>②</a:t>
            </a:r>
            <a:r>
              <a:rPr lang="zh-CN" altLang="zh-CN" sz="2800" dirty="0"/>
              <a:t>对于</a:t>
            </a:r>
            <a:r>
              <a:rPr lang="en-US" altLang="zh-CN" sz="2800" i="1" dirty="0" err="1"/>
              <a:t>a</a:t>
            </a:r>
            <a:r>
              <a:rPr lang="en-US" altLang="zh-CN" sz="2800" dirty="0" err="1"/>
              <a:t>A</a:t>
            </a:r>
            <a:r>
              <a:rPr lang="en-US" altLang="zh-CN" sz="2800" dirty="0"/>
              <a:t>(g)         </a:t>
            </a:r>
            <a:r>
              <a:rPr lang="en-US" altLang="zh-CN" sz="2800" i="1" dirty="0" err="1"/>
              <a:t>b</a:t>
            </a:r>
            <a:r>
              <a:rPr lang="en-US" altLang="zh-CN" sz="2800" dirty="0" err="1"/>
              <a:t>B</a:t>
            </a:r>
            <a:r>
              <a:rPr lang="en-US" altLang="zh-CN" sz="2800" dirty="0"/>
              <a:t>(g)</a:t>
            </a:r>
            <a:r>
              <a:rPr lang="zh-CN" altLang="zh-CN" sz="2800" dirty="0"/>
              <a:t>或</a:t>
            </a:r>
            <a:r>
              <a:rPr lang="en-US" altLang="zh-CN" sz="2800" i="1" dirty="0" err="1"/>
              <a:t>a</a:t>
            </a:r>
            <a:r>
              <a:rPr lang="en-US" altLang="zh-CN" sz="2800" dirty="0" err="1"/>
              <a:t>A</a:t>
            </a:r>
            <a:r>
              <a:rPr lang="en-US" altLang="zh-CN" sz="2800" dirty="0"/>
              <a:t>(g)        </a:t>
            </a:r>
            <a:r>
              <a:rPr lang="en-US" altLang="zh-CN" sz="2800" i="1" dirty="0" err="1"/>
              <a:t>b</a:t>
            </a:r>
            <a:r>
              <a:rPr lang="en-US" altLang="zh-CN" sz="2800" dirty="0" err="1"/>
              <a:t>B</a:t>
            </a:r>
            <a:r>
              <a:rPr lang="en-US" altLang="zh-CN" sz="2800" dirty="0"/>
              <a:t>(g)+</a:t>
            </a:r>
            <a:r>
              <a:rPr lang="en-US" altLang="zh-CN" sz="2800" i="1" dirty="0" err="1"/>
              <a:t>c</a:t>
            </a:r>
            <a:r>
              <a:rPr lang="en-US" altLang="zh-CN" sz="2800" dirty="0" err="1"/>
              <a:t>C</a:t>
            </a:r>
            <a:r>
              <a:rPr lang="en-US" altLang="zh-CN" sz="2800" dirty="0"/>
              <a:t>(g)</a:t>
            </a:r>
            <a:r>
              <a:rPr lang="zh-CN" altLang="zh-CN" sz="2800" dirty="0"/>
              <a:t>类反应</a:t>
            </a:r>
            <a:r>
              <a:rPr lang="en-US" altLang="zh-CN" sz="2800" dirty="0"/>
              <a:t>,</a:t>
            </a:r>
            <a:r>
              <a:rPr lang="zh-CN" altLang="zh-CN" sz="2800" dirty="0"/>
              <a:t>达到平衡后</a:t>
            </a:r>
            <a:r>
              <a:rPr lang="en-US" altLang="zh-CN" sz="2800" dirty="0"/>
              <a:t>,</a:t>
            </a:r>
            <a:r>
              <a:rPr lang="zh-CN" altLang="zh-CN" sz="2800" dirty="0"/>
              <a:t>保持温度、容积不变</a:t>
            </a:r>
            <a:r>
              <a:rPr lang="en-US" altLang="zh-CN" sz="2800" dirty="0"/>
              <a:t>,</a:t>
            </a:r>
            <a:r>
              <a:rPr lang="zh-CN" altLang="zh-CN" sz="2800" dirty="0"/>
              <a:t>加入一定量的</a:t>
            </a:r>
            <a:r>
              <a:rPr lang="en-US" altLang="zh-CN" sz="2800" dirty="0"/>
              <a:t>A,</a:t>
            </a:r>
            <a:r>
              <a:rPr lang="zh-CN" altLang="zh-CN" sz="2800" dirty="0"/>
              <a:t>平衡移动的方向、</a:t>
            </a:r>
            <a:r>
              <a:rPr lang="en-US" altLang="zh-CN" sz="2800" dirty="0"/>
              <a:t>A</a:t>
            </a:r>
            <a:r>
              <a:rPr lang="zh-CN" altLang="zh-CN" sz="2800" dirty="0"/>
              <a:t>的转化率变化</a:t>
            </a:r>
            <a:r>
              <a:rPr lang="en-US" altLang="zh-CN" sz="2800" dirty="0"/>
              <a:t>,</a:t>
            </a:r>
            <a:r>
              <a:rPr lang="zh-CN" altLang="zh-CN" sz="2800" dirty="0"/>
              <a:t>可分以下三种情况进行分析</a:t>
            </a:r>
            <a:r>
              <a:rPr lang="en-US" altLang="zh-CN" sz="2800" dirty="0"/>
              <a:t>:</a:t>
            </a:r>
            <a:endParaRPr lang="zh-CN" altLang="zh-CN" sz="2800" dirty="0"/>
          </a:p>
        </p:txBody>
      </p:sp>
      <p:pic>
        <p:nvPicPr>
          <p:cNvPr id="3" name="图片 2">
            <a:extLst>
              <a:ext uri="{FF2B5EF4-FFF2-40B4-BE49-F238E27FC236}">
                <a16:creationId xmlns="" xmlns:a16="http://schemas.microsoft.com/office/drawing/2014/main" id="{9DDA1445-EFF6-4143-95F8-E2A8230A215C}"/>
              </a:ext>
            </a:extLst>
          </p:cNvPr>
          <p:cNvPicPr/>
          <p:nvPr/>
        </p:nvPicPr>
        <p:blipFill>
          <a:blip r:embed="rId2"/>
          <a:stretch>
            <a:fillRect/>
          </a:stretch>
        </p:blipFill>
        <p:spPr>
          <a:xfrm>
            <a:off x="3071812" y="2467554"/>
            <a:ext cx="585788" cy="332795"/>
          </a:xfrm>
          <a:prstGeom prst="rect">
            <a:avLst/>
          </a:prstGeom>
        </p:spPr>
      </p:pic>
      <p:pic>
        <p:nvPicPr>
          <p:cNvPr id="4" name="图片 3">
            <a:extLst>
              <a:ext uri="{FF2B5EF4-FFF2-40B4-BE49-F238E27FC236}">
                <a16:creationId xmlns="" xmlns:a16="http://schemas.microsoft.com/office/drawing/2014/main" id="{5BE51878-779E-4EC2-8083-525B262FF80E}"/>
              </a:ext>
            </a:extLst>
          </p:cNvPr>
          <p:cNvPicPr/>
          <p:nvPr/>
        </p:nvPicPr>
        <p:blipFill>
          <a:blip r:embed="rId2"/>
          <a:stretch>
            <a:fillRect/>
          </a:stretch>
        </p:blipFill>
        <p:spPr>
          <a:xfrm>
            <a:off x="2386012" y="4391604"/>
            <a:ext cx="585788" cy="332795"/>
          </a:xfrm>
          <a:prstGeom prst="rect">
            <a:avLst/>
          </a:prstGeom>
        </p:spPr>
      </p:pic>
      <p:pic>
        <p:nvPicPr>
          <p:cNvPr id="5" name="图片 4">
            <a:extLst>
              <a:ext uri="{FF2B5EF4-FFF2-40B4-BE49-F238E27FC236}">
                <a16:creationId xmlns="" xmlns:a16="http://schemas.microsoft.com/office/drawing/2014/main" id="{62F05AC4-325B-4085-B9AA-1B37AF215B7B}"/>
              </a:ext>
            </a:extLst>
          </p:cNvPr>
          <p:cNvPicPr/>
          <p:nvPr/>
        </p:nvPicPr>
        <p:blipFill>
          <a:blip r:embed="rId2"/>
          <a:stretch>
            <a:fillRect/>
          </a:stretch>
        </p:blipFill>
        <p:spPr>
          <a:xfrm>
            <a:off x="5148262" y="4391604"/>
            <a:ext cx="585788" cy="332795"/>
          </a:xfrm>
          <a:prstGeom prst="rect">
            <a:avLst/>
          </a:prstGeom>
        </p:spPr>
      </p:pic>
      <p:sp>
        <p:nvSpPr>
          <p:cNvPr id="6" name="矩形 5">
            <a:extLst>
              <a:ext uri="{FF2B5EF4-FFF2-40B4-BE49-F238E27FC236}">
                <a16:creationId xmlns="" xmlns:a16="http://schemas.microsoft.com/office/drawing/2014/main" id="{5FB8C9C1-8FDA-48BB-8CE8-76E2623153C6}"/>
              </a:ext>
            </a:extLst>
          </p:cNvPr>
          <p:cNvSpPr/>
          <p:nvPr/>
        </p:nvSpPr>
        <p:spPr>
          <a:xfrm>
            <a:off x="8214360" y="0"/>
            <a:ext cx="299859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专题十六　化学反应速率与化学平衡</a:t>
            </a:r>
          </a:p>
        </p:txBody>
      </p:sp>
    </p:spTree>
    <p:extLst>
      <p:ext uri="{BB962C8B-B14F-4D97-AF65-F5344CB8AC3E}">
        <p14:creationId xmlns:p14="http://schemas.microsoft.com/office/powerpoint/2010/main" val="155280091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 xmlns:a16="http://schemas.microsoft.com/office/drawing/2014/main" id="{074106B9-E78D-4222-8E43-0DE31EABC6E8}"/>
              </a:ext>
            </a:extLst>
          </p:cNvPr>
          <p:cNvPicPr/>
          <p:nvPr/>
        </p:nvPicPr>
        <p:blipFill>
          <a:blip r:embed="rId2"/>
          <a:stretch>
            <a:fillRect/>
          </a:stretch>
        </p:blipFill>
        <p:spPr>
          <a:xfrm>
            <a:off x="2447607" y="357699"/>
            <a:ext cx="7296785" cy="6142602"/>
          </a:xfrm>
          <a:prstGeom prst="rect">
            <a:avLst/>
          </a:prstGeom>
        </p:spPr>
      </p:pic>
      <p:sp>
        <p:nvSpPr>
          <p:cNvPr id="4" name="矩形 3">
            <a:extLst>
              <a:ext uri="{FF2B5EF4-FFF2-40B4-BE49-F238E27FC236}">
                <a16:creationId xmlns="" xmlns:a16="http://schemas.microsoft.com/office/drawing/2014/main" id="{1B18E945-7AA4-4986-9CF5-35CA1BD36E3C}"/>
              </a:ext>
            </a:extLst>
          </p:cNvPr>
          <p:cNvSpPr/>
          <p:nvPr/>
        </p:nvSpPr>
        <p:spPr>
          <a:xfrm>
            <a:off x="8214360" y="0"/>
            <a:ext cx="299859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专题十六　化学反应速率与化学平衡</a:t>
            </a:r>
          </a:p>
        </p:txBody>
      </p:sp>
    </p:spTree>
    <p:extLst>
      <p:ext uri="{BB962C8B-B14F-4D97-AF65-F5344CB8AC3E}">
        <p14:creationId xmlns:p14="http://schemas.microsoft.com/office/powerpoint/2010/main" val="248397255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4043" y="244824"/>
            <a:ext cx="11723913" cy="4616648"/>
          </a:xfrm>
          <a:prstGeom prst="rect">
            <a:avLst/>
          </a:prstGeom>
        </p:spPr>
        <p:txBody>
          <a:bodyPr wrap="square">
            <a:spAutoFit/>
          </a:bodyPr>
          <a:lstStyle/>
          <a:p>
            <a:pPr>
              <a:lnSpc>
                <a:spcPct val="150000"/>
              </a:lnSpc>
            </a:pPr>
            <a:r>
              <a:rPr lang="zh-CN" altLang="en-US"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示例</a:t>
            </a:r>
            <a:r>
              <a:rPr lang="en-US" altLang="zh-CN"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6</a:t>
            </a:r>
            <a:r>
              <a:rPr lang="zh-CN" altLang="en-US" sz="28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800" dirty="0"/>
              <a:t>在密闭容器中</a:t>
            </a:r>
            <a:r>
              <a:rPr lang="en-US" altLang="zh-CN" sz="2800" dirty="0"/>
              <a:t>,</a:t>
            </a:r>
            <a:r>
              <a:rPr lang="zh-CN" altLang="zh-CN" sz="2800" dirty="0"/>
              <a:t>发生反应</a:t>
            </a:r>
            <a:r>
              <a:rPr lang="en-US" altLang="zh-CN" sz="2800" dirty="0"/>
              <a:t>:N</a:t>
            </a:r>
            <a:r>
              <a:rPr lang="en-US" altLang="zh-CN" sz="2800" baseline="-25000" dirty="0"/>
              <a:t>2</a:t>
            </a:r>
            <a:r>
              <a:rPr lang="en-US" altLang="zh-CN" sz="2800" dirty="0"/>
              <a:t>(g)+3H</a:t>
            </a:r>
            <a:r>
              <a:rPr lang="en-US" altLang="zh-CN" sz="2800" baseline="-25000" dirty="0"/>
              <a:t>2</a:t>
            </a:r>
            <a:r>
              <a:rPr lang="en-US" altLang="zh-CN" sz="2800" dirty="0"/>
              <a:t>(g)         2NH</a:t>
            </a:r>
            <a:r>
              <a:rPr lang="en-US" altLang="zh-CN" sz="2800" baseline="-25000" dirty="0"/>
              <a:t>3</a:t>
            </a:r>
            <a:r>
              <a:rPr lang="en-US" altLang="zh-CN" sz="2800" dirty="0"/>
              <a:t>(g)</a:t>
            </a:r>
            <a:r>
              <a:rPr lang="zh-CN" altLang="zh-CN" sz="2800" dirty="0"/>
              <a:t>　</a:t>
            </a:r>
            <a:r>
              <a:rPr lang="en-US" altLang="zh-CN" sz="2800" dirty="0"/>
              <a:t>Δ</a:t>
            </a:r>
            <a:r>
              <a:rPr lang="en-US" altLang="zh-CN" sz="2800" i="1" dirty="0"/>
              <a:t>H</a:t>
            </a:r>
            <a:r>
              <a:rPr lang="en-US" altLang="zh-CN" sz="2800" dirty="0"/>
              <a:t>&lt;0,</a:t>
            </a:r>
            <a:r>
              <a:rPr lang="zh-CN" altLang="zh-CN" sz="2800" dirty="0"/>
              <a:t>下列有关说法正确的是</a:t>
            </a:r>
          </a:p>
          <a:p>
            <a:pPr>
              <a:lnSpc>
                <a:spcPct val="150000"/>
              </a:lnSpc>
            </a:pPr>
            <a:r>
              <a:rPr lang="en-US" altLang="zh-CN" sz="2800" dirty="0"/>
              <a:t>A.</a:t>
            </a:r>
            <a:r>
              <a:rPr lang="zh-CN" altLang="zh-CN" sz="2800" dirty="0"/>
              <a:t>恒温恒容条件下</a:t>
            </a:r>
            <a:r>
              <a:rPr lang="en-US" altLang="zh-CN" sz="2800" dirty="0"/>
              <a:t>,</a:t>
            </a:r>
            <a:r>
              <a:rPr lang="zh-CN" altLang="zh-CN" sz="2800" dirty="0"/>
              <a:t>充入少量</a:t>
            </a:r>
            <a:r>
              <a:rPr lang="en-US" altLang="zh-CN" sz="2800" dirty="0"/>
              <a:t>H</a:t>
            </a:r>
            <a:r>
              <a:rPr lang="en-US" altLang="zh-CN" sz="2800" baseline="-25000" dirty="0"/>
              <a:t>2</a:t>
            </a:r>
            <a:r>
              <a:rPr lang="en-US" altLang="zh-CN" sz="2800" dirty="0"/>
              <a:t>,</a:t>
            </a:r>
            <a:r>
              <a:rPr lang="zh-CN" altLang="zh-CN" sz="2800" dirty="0"/>
              <a:t>平衡向正反应方向移动</a:t>
            </a:r>
            <a:r>
              <a:rPr lang="en-US" altLang="zh-CN" sz="2800" dirty="0"/>
              <a:t>,</a:t>
            </a:r>
            <a:r>
              <a:rPr lang="zh-CN" altLang="zh-CN" sz="2800" dirty="0"/>
              <a:t>逆反应速率会一直减小</a:t>
            </a:r>
          </a:p>
          <a:p>
            <a:pPr>
              <a:lnSpc>
                <a:spcPct val="150000"/>
              </a:lnSpc>
            </a:pPr>
            <a:r>
              <a:rPr lang="en-US" altLang="zh-CN" sz="2800" dirty="0"/>
              <a:t>B.</a:t>
            </a:r>
            <a:r>
              <a:rPr lang="zh-CN" altLang="zh-CN" sz="2800" dirty="0"/>
              <a:t>恒温恒容条件下</a:t>
            </a:r>
            <a:r>
              <a:rPr lang="en-US" altLang="zh-CN" sz="2800" dirty="0"/>
              <a:t>,</a:t>
            </a:r>
            <a:r>
              <a:rPr lang="zh-CN" altLang="zh-CN" sz="2800" dirty="0"/>
              <a:t>充入少量</a:t>
            </a:r>
            <a:r>
              <a:rPr lang="en-US" altLang="zh-CN" sz="2800" dirty="0"/>
              <a:t>He,</a:t>
            </a:r>
            <a:r>
              <a:rPr lang="zh-CN" altLang="zh-CN" sz="2800" dirty="0"/>
              <a:t>压强增大</a:t>
            </a:r>
            <a:r>
              <a:rPr lang="en-US" altLang="zh-CN" sz="2800" dirty="0"/>
              <a:t>,</a:t>
            </a:r>
            <a:r>
              <a:rPr lang="zh-CN" altLang="zh-CN" sz="2800" dirty="0"/>
              <a:t>平衡正向移动</a:t>
            </a:r>
          </a:p>
          <a:p>
            <a:pPr>
              <a:lnSpc>
                <a:spcPct val="150000"/>
              </a:lnSpc>
            </a:pPr>
            <a:r>
              <a:rPr lang="en-US" altLang="zh-CN" sz="2800" dirty="0"/>
              <a:t>C.</a:t>
            </a:r>
            <a:r>
              <a:rPr lang="zh-CN" altLang="zh-CN" sz="2800" dirty="0"/>
              <a:t>其他条件不变时</a:t>
            </a:r>
            <a:r>
              <a:rPr lang="en-US" altLang="zh-CN" sz="2800" dirty="0"/>
              <a:t>,</a:t>
            </a:r>
            <a:r>
              <a:rPr lang="zh-CN" altLang="zh-CN" sz="2800" dirty="0"/>
              <a:t>升高温度</a:t>
            </a:r>
            <a:r>
              <a:rPr lang="en-US" altLang="zh-CN" sz="2800" dirty="0"/>
              <a:t>,</a:t>
            </a:r>
            <a:r>
              <a:rPr lang="zh-CN" altLang="zh-CN" sz="2800" dirty="0"/>
              <a:t>平衡向逆反应方向移动</a:t>
            </a:r>
            <a:r>
              <a:rPr lang="en-US" altLang="zh-CN" sz="2800" dirty="0"/>
              <a:t>,</a:t>
            </a:r>
            <a:r>
              <a:rPr lang="zh-CN" altLang="zh-CN" sz="2800" dirty="0"/>
              <a:t>正反应速率减小</a:t>
            </a:r>
          </a:p>
          <a:p>
            <a:pPr>
              <a:lnSpc>
                <a:spcPct val="150000"/>
              </a:lnSpc>
            </a:pPr>
            <a:r>
              <a:rPr lang="en-US" altLang="zh-CN" sz="2800" dirty="0"/>
              <a:t>D.</a:t>
            </a:r>
            <a:r>
              <a:rPr lang="zh-CN" altLang="zh-CN" sz="2800" dirty="0"/>
              <a:t>使用催化剂可大大提高生产效率</a:t>
            </a:r>
          </a:p>
        </p:txBody>
      </p:sp>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3" name="图片 12">
            <a:extLst>
              <a:ext uri="{FF2B5EF4-FFF2-40B4-BE49-F238E27FC236}">
                <a16:creationId xmlns="" xmlns:a16="http://schemas.microsoft.com/office/drawing/2014/main" id="{0F9F0406-63F5-4E4D-B67B-FE7FF9F5F039}"/>
              </a:ext>
            </a:extLst>
          </p:cNvPr>
          <p:cNvPicPr/>
          <p:nvPr/>
        </p:nvPicPr>
        <p:blipFill>
          <a:blip r:embed="rId2"/>
          <a:stretch>
            <a:fillRect/>
          </a:stretch>
        </p:blipFill>
        <p:spPr>
          <a:xfrm>
            <a:off x="7341604" y="550243"/>
            <a:ext cx="585788" cy="332795"/>
          </a:xfrm>
          <a:prstGeom prst="rect">
            <a:avLst/>
          </a:prstGeom>
        </p:spPr>
      </p:pic>
      <p:sp>
        <p:nvSpPr>
          <p:cNvPr id="14" name="矩形 13">
            <a:extLst>
              <a:ext uri="{FF2B5EF4-FFF2-40B4-BE49-F238E27FC236}">
                <a16:creationId xmlns="" xmlns:a16="http://schemas.microsoft.com/office/drawing/2014/main" id="{CB7E4D58-B1F2-45A9-9223-359A3C1C1FFA}"/>
              </a:ext>
            </a:extLst>
          </p:cNvPr>
          <p:cNvSpPr/>
          <p:nvPr/>
        </p:nvSpPr>
        <p:spPr>
          <a:xfrm>
            <a:off x="8214360" y="0"/>
            <a:ext cx="299859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专题十六　化学反应速率与化学平衡</a:t>
            </a:r>
          </a:p>
        </p:txBody>
      </p:sp>
    </p:spTree>
    <p:extLst>
      <p:ext uri="{BB962C8B-B14F-4D97-AF65-F5344CB8AC3E}">
        <p14:creationId xmlns:p14="http://schemas.microsoft.com/office/powerpoint/2010/main" val="31958925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7" name="矩形 6"/>
          <p:cNvSpPr/>
          <p:nvPr/>
        </p:nvSpPr>
        <p:spPr>
          <a:xfrm>
            <a:off x="718457" y="0"/>
            <a:ext cx="27105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solidFill>
                  <a:srgbClr val="DA251C"/>
                </a:solidFill>
              </a:rPr>
              <a:t>命题规律</a:t>
            </a:r>
          </a:p>
        </p:txBody>
      </p:sp>
      <p:graphicFrame>
        <p:nvGraphicFramePr>
          <p:cNvPr id="2" name="表格 1">
            <a:extLst>
              <a:ext uri="{FF2B5EF4-FFF2-40B4-BE49-F238E27FC236}">
                <a16:creationId xmlns="" xmlns:a16="http://schemas.microsoft.com/office/drawing/2014/main" id="{6C5B7CFF-3419-4DF1-B0BF-8680314EBF2A}"/>
              </a:ext>
            </a:extLst>
          </p:cNvPr>
          <p:cNvGraphicFramePr>
            <a:graphicFrameLocks noGrp="1"/>
          </p:cNvGraphicFramePr>
          <p:nvPr>
            <p:extLst>
              <p:ext uri="{D42A27DB-BD31-4B8C-83A1-F6EECF244321}">
                <p14:modId xmlns:p14="http://schemas.microsoft.com/office/powerpoint/2010/main" val="3789044308"/>
              </p:ext>
            </p:extLst>
          </p:nvPr>
        </p:nvGraphicFramePr>
        <p:xfrm>
          <a:off x="244865" y="1044832"/>
          <a:ext cx="11661385" cy="5525504"/>
        </p:xfrm>
        <a:graphic>
          <a:graphicData uri="http://schemas.openxmlformats.org/drawingml/2006/table">
            <a:tbl>
              <a:tblPr firstRow="1" firstCol="1" bandRow="1"/>
              <a:tblGrid>
                <a:gridCol w="1643040">
                  <a:extLst>
                    <a:ext uri="{9D8B030D-6E8A-4147-A177-3AD203B41FA5}">
                      <a16:colId xmlns="" xmlns:a16="http://schemas.microsoft.com/office/drawing/2014/main" val="1243187160"/>
                    </a:ext>
                  </a:extLst>
                </a:gridCol>
                <a:gridCol w="3220835">
                  <a:extLst>
                    <a:ext uri="{9D8B030D-6E8A-4147-A177-3AD203B41FA5}">
                      <a16:colId xmlns="" xmlns:a16="http://schemas.microsoft.com/office/drawing/2014/main" val="46426499"/>
                    </a:ext>
                  </a:extLst>
                </a:gridCol>
                <a:gridCol w="6797510">
                  <a:extLst>
                    <a:ext uri="{9D8B030D-6E8A-4147-A177-3AD203B41FA5}">
                      <a16:colId xmlns="" xmlns:a16="http://schemas.microsoft.com/office/drawing/2014/main" val="1923980461"/>
                    </a:ext>
                  </a:extLst>
                </a:gridCol>
              </a:tblGrid>
              <a:tr h="574418">
                <a:tc>
                  <a:txBody>
                    <a:bodyPr/>
                    <a:lstStyle/>
                    <a:p>
                      <a:pPr algn="ctr">
                        <a:lnSpc>
                          <a:spcPct val="120000"/>
                        </a:lnSpc>
                      </a:pPr>
                      <a:r>
                        <a:rPr lang="zh-CN" altLang="en-US" sz="2400" b="1" dirty="0">
                          <a:solidFill>
                            <a:srgbClr val="DA251C"/>
                          </a:solidFill>
                          <a:latin typeface="微软雅黑" panose="020B0503020204020204" pitchFamily="82" charset="2"/>
                          <a:ea typeface="微软雅黑" panose="020B0503020204020204" pitchFamily="82" charset="2"/>
                        </a:rPr>
                        <a:t>核心考点</a:t>
                      </a:r>
                    </a:p>
                  </a:txBody>
                  <a:tcPr marL="148833" marR="148833" marT="74416" marB="74416"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ctr" defTabSz="863600" rtl="0" eaLnBrk="1" latinLnBrk="0" hangingPunct="1">
                        <a:lnSpc>
                          <a:spcPct val="120000"/>
                        </a:lnSpc>
                      </a:pPr>
                      <a:r>
                        <a:rPr lang="zh-CN" altLang="en-US" sz="2400" b="1" kern="1200" dirty="0">
                          <a:solidFill>
                            <a:srgbClr val="DA251C"/>
                          </a:solidFill>
                          <a:latin typeface="微软雅黑" panose="020B0503020204020204" pitchFamily="82" charset="2"/>
                          <a:ea typeface="微软雅黑" panose="020B0503020204020204" pitchFamily="82" charset="2"/>
                          <a:cs typeface="+mn-cs"/>
                        </a:rPr>
                        <a:t>考题取样</a:t>
                      </a:r>
                    </a:p>
                  </a:txBody>
                  <a:tcPr marL="148833" marR="148833" marT="74416" marB="74416"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ctr" defTabSz="863600" rtl="0" eaLnBrk="1" latinLnBrk="0" hangingPunct="1">
                        <a:lnSpc>
                          <a:spcPct val="120000"/>
                        </a:lnSpc>
                      </a:pPr>
                      <a:r>
                        <a:rPr lang="zh-CN" altLang="en-US" sz="2400" b="1" kern="1200" dirty="0">
                          <a:solidFill>
                            <a:srgbClr val="DA251C"/>
                          </a:solidFill>
                          <a:latin typeface="微软雅黑" panose="020B0503020204020204" pitchFamily="82" charset="2"/>
                          <a:ea typeface="微软雅黑" panose="020B0503020204020204" pitchFamily="82" charset="2"/>
                          <a:cs typeface="+mn-cs"/>
                        </a:rPr>
                        <a:t>考向必究</a:t>
                      </a:r>
                    </a:p>
                  </a:txBody>
                  <a:tcPr marL="148833" marR="148833" marT="74416" marB="74416"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 xmlns:a16="http://schemas.microsoft.com/office/drawing/2014/main" val="985339343"/>
                  </a:ext>
                </a:extLst>
              </a:tr>
              <a:tr h="846093">
                <a:tc rowSpan="3">
                  <a:txBody>
                    <a:bodyPr/>
                    <a:lstStyle/>
                    <a:p>
                      <a:pPr marL="0" algn="l" defTabSz="914400" rtl="0" eaLnBrk="1" latinLnBrk="0" hangingPunct="1">
                        <a:lnSpc>
                          <a:spcPct val="150000"/>
                        </a:lnSpc>
                        <a:spcAft>
                          <a:spcPts val="0"/>
                        </a:spcAft>
                      </a:pPr>
                      <a:r>
                        <a:rPr lang="zh-CN" altLang="en-US" sz="2400" kern="1200">
                          <a:solidFill>
                            <a:schemeClr val="tx1"/>
                          </a:solidFill>
                          <a:latin typeface="+mn-lt"/>
                          <a:ea typeface="+mn-ea"/>
                          <a:cs typeface="+mn-cs"/>
                        </a:rPr>
                        <a:t>化学反应速率</a:t>
                      </a:r>
                    </a:p>
                  </a:txBody>
                  <a:tcPr marL="28844" marR="28844"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algn="l" defTabSz="914400" rtl="0" eaLnBrk="1" latinLnBrk="0" hangingPunct="1">
                        <a:lnSpc>
                          <a:spcPct val="150000"/>
                        </a:lnSpc>
                        <a:spcAft>
                          <a:spcPts val="0"/>
                        </a:spcAft>
                      </a:pPr>
                      <a:r>
                        <a:rPr lang="en-US" sz="2400" kern="1200" dirty="0">
                          <a:solidFill>
                            <a:schemeClr val="tx1"/>
                          </a:solidFill>
                          <a:latin typeface="+mn-lt"/>
                          <a:ea typeface="+mn-ea"/>
                          <a:cs typeface="+mn-cs"/>
                        </a:rPr>
                        <a:t>2015</a:t>
                      </a:r>
                      <a:r>
                        <a:rPr lang="zh-CN" altLang="en-US" sz="2400" kern="1200" dirty="0">
                          <a:solidFill>
                            <a:schemeClr val="tx1"/>
                          </a:solidFill>
                          <a:latin typeface="+mn-lt"/>
                          <a:ea typeface="+mn-ea"/>
                          <a:cs typeface="+mn-cs"/>
                        </a:rPr>
                        <a:t>新课标全国卷</a:t>
                      </a:r>
                      <a:r>
                        <a:rPr lang="en-US" sz="2400" kern="1200" dirty="0">
                          <a:solidFill>
                            <a:schemeClr val="tx1"/>
                          </a:solidFill>
                          <a:latin typeface="+mn-lt"/>
                          <a:ea typeface="+mn-ea"/>
                          <a:cs typeface="+mn-cs"/>
                        </a:rPr>
                        <a:t>Ⅰ,T28(4)③</a:t>
                      </a:r>
                      <a:endParaRPr lang="zh-CN" altLang="en-US" sz="2400" kern="1200" dirty="0">
                        <a:solidFill>
                          <a:schemeClr val="tx1"/>
                        </a:solidFill>
                        <a:latin typeface="+mn-lt"/>
                        <a:ea typeface="+mn-ea"/>
                        <a:cs typeface="+mn-cs"/>
                      </a:endParaRPr>
                    </a:p>
                  </a:txBody>
                  <a:tcPr marL="28844" marR="28844"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algn="l" defTabSz="914400" rtl="0" eaLnBrk="1" latinLnBrk="0" hangingPunct="1">
                        <a:lnSpc>
                          <a:spcPct val="150000"/>
                        </a:lnSpc>
                        <a:spcAft>
                          <a:spcPts val="0"/>
                        </a:spcAft>
                      </a:pPr>
                      <a:r>
                        <a:rPr lang="zh-CN" altLang="en-US" sz="2400" kern="1200" dirty="0">
                          <a:solidFill>
                            <a:schemeClr val="tx1"/>
                          </a:solidFill>
                          <a:latin typeface="+mn-lt"/>
                          <a:ea typeface="+mn-ea"/>
                          <a:cs typeface="+mn-cs"/>
                        </a:rPr>
                        <a:t>结合图像考查温度升高时对化学反应速率变化情况的分析</a:t>
                      </a:r>
                      <a:r>
                        <a:rPr lang="en-US" sz="2400" b="1" kern="1200" dirty="0">
                          <a:solidFill>
                            <a:schemeClr val="tx1"/>
                          </a:solidFill>
                          <a:latin typeface="+mn-lt"/>
                          <a:ea typeface="+mn-ea"/>
                          <a:cs typeface="+mn-cs"/>
                        </a:rPr>
                        <a:t>(</a:t>
                      </a:r>
                      <a:r>
                        <a:rPr lang="zh-CN" altLang="en-US" sz="2400" b="1" kern="1200" dirty="0">
                          <a:solidFill>
                            <a:schemeClr val="tx1"/>
                          </a:solidFill>
                          <a:latin typeface="+mn-lt"/>
                          <a:ea typeface="+mn-ea"/>
                          <a:cs typeface="+mn-cs"/>
                        </a:rPr>
                        <a:t>考向</a:t>
                      </a:r>
                      <a:r>
                        <a:rPr lang="en-US" sz="2400" b="1" kern="1200" dirty="0">
                          <a:solidFill>
                            <a:schemeClr val="tx1"/>
                          </a:solidFill>
                          <a:latin typeface="+mn-lt"/>
                          <a:ea typeface="+mn-ea"/>
                          <a:cs typeface="+mn-cs"/>
                        </a:rPr>
                        <a:t>1)</a:t>
                      </a:r>
                      <a:endParaRPr lang="zh-CN" altLang="en-US" sz="2400" b="1" kern="1200" dirty="0">
                        <a:solidFill>
                          <a:schemeClr val="tx1"/>
                        </a:solidFill>
                        <a:latin typeface="+mn-lt"/>
                        <a:ea typeface="+mn-ea"/>
                        <a:cs typeface="+mn-cs"/>
                      </a:endParaRPr>
                    </a:p>
                  </a:txBody>
                  <a:tcPr marL="28844" marR="28844"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3978950681"/>
                  </a:ext>
                </a:extLst>
              </a:tr>
              <a:tr h="362611">
                <a:tc vMerge="1">
                  <a:txBody>
                    <a:bodyPr/>
                    <a:lstStyle/>
                    <a:p>
                      <a:endParaRPr lang="zh-CN" altLang="en-US"/>
                    </a:p>
                  </a:txBody>
                  <a:tcPr/>
                </a:tc>
                <a:tc>
                  <a:txBody>
                    <a:bodyPr/>
                    <a:lstStyle/>
                    <a:p>
                      <a:pPr marL="0" algn="l" defTabSz="914400" rtl="0" eaLnBrk="1" latinLnBrk="0" hangingPunct="1">
                        <a:lnSpc>
                          <a:spcPct val="150000"/>
                        </a:lnSpc>
                        <a:spcAft>
                          <a:spcPts val="0"/>
                        </a:spcAft>
                      </a:pPr>
                      <a:r>
                        <a:rPr lang="en-US" sz="2400" kern="1200" dirty="0">
                          <a:solidFill>
                            <a:schemeClr val="tx1"/>
                          </a:solidFill>
                          <a:latin typeface="+mn-lt"/>
                          <a:ea typeface="+mn-ea"/>
                          <a:cs typeface="+mn-cs"/>
                        </a:rPr>
                        <a:t>2015</a:t>
                      </a:r>
                      <a:r>
                        <a:rPr lang="zh-CN" altLang="en-US" sz="2400" kern="1200" dirty="0">
                          <a:solidFill>
                            <a:schemeClr val="tx1"/>
                          </a:solidFill>
                          <a:latin typeface="+mn-lt"/>
                          <a:ea typeface="+mn-ea"/>
                          <a:cs typeface="+mn-cs"/>
                        </a:rPr>
                        <a:t>新课标全国卷</a:t>
                      </a:r>
                      <a:r>
                        <a:rPr lang="en-US" sz="2400" kern="1200" dirty="0">
                          <a:solidFill>
                            <a:schemeClr val="tx1"/>
                          </a:solidFill>
                          <a:latin typeface="+mn-lt"/>
                          <a:ea typeface="+mn-ea"/>
                          <a:cs typeface="+mn-cs"/>
                        </a:rPr>
                        <a:t>Ⅰ,T28(4)②</a:t>
                      </a:r>
                      <a:endParaRPr lang="zh-CN" altLang="en-US" sz="2400" kern="1200" dirty="0">
                        <a:solidFill>
                          <a:schemeClr val="tx1"/>
                        </a:solidFill>
                        <a:latin typeface="+mn-lt"/>
                        <a:ea typeface="+mn-ea"/>
                        <a:cs typeface="+mn-cs"/>
                      </a:endParaRPr>
                    </a:p>
                  </a:txBody>
                  <a:tcPr marL="28844" marR="28844"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algn="l" defTabSz="914400" rtl="0" eaLnBrk="1" latinLnBrk="0" hangingPunct="1">
                        <a:lnSpc>
                          <a:spcPct val="150000"/>
                        </a:lnSpc>
                        <a:spcAft>
                          <a:spcPts val="0"/>
                        </a:spcAft>
                      </a:pPr>
                      <a:r>
                        <a:rPr lang="zh-CN" altLang="en-US" sz="2400" kern="1200" dirty="0">
                          <a:solidFill>
                            <a:schemeClr val="tx1"/>
                          </a:solidFill>
                          <a:latin typeface="+mn-lt"/>
                          <a:ea typeface="+mn-ea"/>
                          <a:cs typeface="+mn-cs"/>
                        </a:rPr>
                        <a:t>化学反应速率的计算</a:t>
                      </a:r>
                      <a:r>
                        <a:rPr lang="en-US" sz="2400" b="1" kern="1200" dirty="0">
                          <a:solidFill>
                            <a:schemeClr val="tx1"/>
                          </a:solidFill>
                          <a:latin typeface="+mn-lt"/>
                          <a:ea typeface="+mn-ea"/>
                          <a:cs typeface="+mn-cs"/>
                        </a:rPr>
                        <a:t>(</a:t>
                      </a:r>
                      <a:r>
                        <a:rPr lang="zh-CN" altLang="en-US" sz="2400" b="1" kern="1200" dirty="0">
                          <a:solidFill>
                            <a:schemeClr val="tx1"/>
                          </a:solidFill>
                          <a:latin typeface="+mn-lt"/>
                          <a:ea typeface="+mn-ea"/>
                          <a:cs typeface="+mn-cs"/>
                        </a:rPr>
                        <a:t>考向</a:t>
                      </a:r>
                      <a:r>
                        <a:rPr lang="en-US" sz="2400" b="1" kern="1200" dirty="0">
                          <a:solidFill>
                            <a:schemeClr val="tx1"/>
                          </a:solidFill>
                          <a:latin typeface="+mn-lt"/>
                          <a:ea typeface="+mn-ea"/>
                          <a:cs typeface="+mn-cs"/>
                        </a:rPr>
                        <a:t>1)</a:t>
                      </a:r>
                      <a:endParaRPr lang="zh-CN" altLang="en-US" sz="2400" b="1" kern="1200" dirty="0">
                        <a:solidFill>
                          <a:schemeClr val="tx1"/>
                        </a:solidFill>
                        <a:latin typeface="+mn-lt"/>
                        <a:ea typeface="+mn-ea"/>
                        <a:cs typeface="+mn-cs"/>
                      </a:endParaRPr>
                    </a:p>
                  </a:txBody>
                  <a:tcPr marL="28844" marR="28844"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653540497"/>
                  </a:ext>
                </a:extLst>
              </a:tr>
              <a:tr h="543917">
                <a:tc vMerge="1">
                  <a:txBody>
                    <a:bodyPr/>
                    <a:lstStyle/>
                    <a:p>
                      <a:endParaRPr lang="zh-CN" altLang="en-US"/>
                    </a:p>
                  </a:txBody>
                  <a:tcPr/>
                </a:tc>
                <a:tc>
                  <a:txBody>
                    <a:bodyPr/>
                    <a:lstStyle/>
                    <a:p>
                      <a:pPr marL="0" algn="l" defTabSz="914400" rtl="0" eaLnBrk="1" latinLnBrk="0" hangingPunct="1">
                        <a:lnSpc>
                          <a:spcPct val="150000"/>
                        </a:lnSpc>
                        <a:spcAft>
                          <a:spcPts val="0"/>
                        </a:spcAft>
                      </a:pPr>
                      <a:r>
                        <a:rPr lang="en-US" sz="2400" kern="1200">
                          <a:solidFill>
                            <a:schemeClr val="tx1"/>
                          </a:solidFill>
                          <a:latin typeface="+mn-lt"/>
                          <a:ea typeface="+mn-ea"/>
                          <a:cs typeface="+mn-cs"/>
                        </a:rPr>
                        <a:t>2016</a:t>
                      </a:r>
                      <a:r>
                        <a:rPr lang="zh-CN" altLang="en-US" sz="2400" kern="1200">
                          <a:solidFill>
                            <a:schemeClr val="tx1"/>
                          </a:solidFill>
                          <a:latin typeface="+mn-lt"/>
                          <a:ea typeface="+mn-ea"/>
                          <a:cs typeface="+mn-cs"/>
                        </a:rPr>
                        <a:t>全国卷</a:t>
                      </a:r>
                      <a:r>
                        <a:rPr lang="en-US" sz="2400" kern="1200">
                          <a:solidFill>
                            <a:schemeClr val="tx1"/>
                          </a:solidFill>
                          <a:latin typeface="+mn-lt"/>
                          <a:ea typeface="+mn-ea"/>
                          <a:cs typeface="+mn-cs"/>
                        </a:rPr>
                        <a:t>Ⅲ, T27(2)③</a:t>
                      </a:r>
                      <a:endParaRPr lang="zh-CN" altLang="en-US" sz="2400" kern="1200">
                        <a:solidFill>
                          <a:schemeClr val="tx1"/>
                        </a:solidFill>
                        <a:latin typeface="+mn-lt"/>
                        <a:ea typeface="+mn-ea"/>
                        <a:cs typeface="+mn-cs"/>
                      </a:endParaRPr>
                    </a:p>
                  </a:txBody>
                  <a:tcPr marL="28844" marR="28844"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algn="l" defTabSz="914400" rtl="0" eaLnBrk="1" latinLnBrk="0" hangingPunct="1">
                        <a:lnSpc>
                          <a:spcPct val="150000"/>
                        </a:lnSpc>
                        <a:spcAft>
                          <a:spcPts val="0"/>
                        </a:spcAft>
                      </a:pPr>
                      <a:r>
                        <a:rPr lang="zh-CN" altLang="en-US" sz="2400" kern="1200" dirty="0">
                          <a:solidFill>
                            <a:schemeClr val="tx1"/>
                          </a:solidFill>
                          <a:latin typeface="+mn-lt"/>
                          <a:ea typeface="+mn-ea"/>
                          <a:cs typeface="+mn-cs"/>
                        </a:rPr>
                        <a:t>离子浓度对化学反应速率的影响</a:t>
                      </a:r>
                      <a:r>
                        <a:rPr lang="en-US" sz="2400" b="1" kern="1200" dirty="0">
                          <a:solidFill>
                            <a:schemeClr val="tx1"/>
                          </a:solidFill>
                          <a:latin typeface="+mn-lt"/>
                          <a:ea typeface="+mn-ea"/>
                          <a:cs typeface="+mn-cs"/>
                        </a:rPr>
                        <a:t>(</a:t>
                      </a:r>
                      <a:r>
                        <a:rPr lang="zh-CN" altLang="en-US" sz="2400" b="1" kern="1200" dirty="0">
                          <a:solidFill>
                            <a:schemeClr val="tx1"/>
                          </a:solidFill>
                          <a:latin typeface="+mn-lt"/>
                          <a:ea typeface="+mn-ea"/>
                          <a:cs typeface="+mn-cs"/>
                        </a:rPr>
                        <a:t>方法</a:t>
                      </a:r>
                      <a:r>
                        <a:rPr lang="en-US" sz="2400" b="1" kern="1200" dirty="0">
                          <a:solidFill>
                            <a:schemeClr val="tx1"/>
                          </a:solidFill>
                          <a:latin typeface="+mn-lt"/>
                          <a:ea typeface="+mn-ea"/>
                          <a:cs typeface="+mn-cs"/>
                        </a:rPr>
                        <a:t>2)</a:t>
                      </a:r>
                      <a:endParaRPr lang="zh-CN" altLang="en-US" sz="2400" b="1" kern="1200" dirty="0">
                        <a:solidFill>
                          <a:schemeClr val="tx1"/>
                        </a:solidFill>
                        <a:latin typeface="+mn-lt"/>
                        <a:ea typeface="+mn-ea"/>
                        <a:cs typeface="+mn-cs"/>
                      </a:endParaRPr>
                    </a:p>
                  </a:txBody>
                  <a:tcPr marL="28844" marR="28844"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973054251"/>
                  </a:ext>
                </a:extLst>
              </a:tr>
              <a:tr h="362611">
                <a:tc rowSpan="3">
                  <a:txBody>
                    <a:bodyPr/>
                    <a:lstStyle/>
                    <a:p>
                      <a:pPr marL="0" algn="l" defTabSz="914400" rtl="0" eaLnBrk="1" latinLnBrk="0" hangingPunct="1">
                        <a:lnSpc>
                          <a:spcPct val="150000"/>
                        </a:lnSpc>
                        <a:spcAft>
                          <a:spcPts val="0"/>
                        </a:spcAft>
                      </a:pPr>
                      <a:r>
                        <a:rPr lang="zh-CN" altLang="en-US" sz="2400" kern="1200">
                          <a:solidFill>
                            <a:schemeClr val="tx1"/>
                          </a:solidFill>
                          <a:latin typeface="+mn-lt"/>
                          <a:ea typeface="+mn-ea"/>
                          <a:cs typeface="+mn-cs"/>
                        </a:rPr>
                        <a:t>化学平衡 </a:t>
                      </a:r>
                    </a:p>
                  </a:txBody>
                  <a:tcPr marL="28844" marR="28844"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algn="l" defTabSz="914400" rtl="0" eaLnBrk="1" latinLnBrk="0" hangingPunct="1">
                        <a:lnSpc>
                          <a:spcPct val="150000"/>
                        </a:lnSpc>
                        <a:spcAft>
                          <a:spcPts val="0"/>
                        </a:spcAft>
                      </a:pPr>
                      <a:r>
                        <a:rPr lang="en-US" sz="2400" kern="1200" dirty="0">
                          <a:solidFill>
                            <a:schemeClr val="tx1"/>
                          </a:solidFill>
                          <a:latin typeface="+mn-lt"/>
                          <a:ea typeface="+mn-ea"/>
                          <a:cs typeface="+mn-cs"/>
                        </a:rPr>
                        <a:t>2017</a:t>
                      </a:r>
                      <a:r>
                        <a:rPr lang="zh-CN" altLang="en-US" sz="2400" kern="1200" dirty="0">
                          <a:solidFill>
                            <a:schemeClr val="tx1"/>
                          </a:solidFill>
                          <a:latin typeface="+mn-lt"/>
                          <a:ea typeface="+mn-ea"/>
                          <a:cs typeface="+mn-cs"/>
                        </a:rPr>
                        <a:t>全国</a:t>
                      </a:r>
                      <a:r>
                        <a:rPr lang="en-US" sz="2400" kern="1200" dirty="0">
                          <a:solidFill>
                            <a:schemeClr val="tx1"/>
                          </a:solidFill>
                          <a:latin typeface="+mn-lt"/>
                          <a:ea typeface="+mn-ea"/>
                          <a:cs typeface="+mn-cs"/>
                        </a:rPr>
                        <a:t>Ⅲ,T28(4)① </a:t>
                      </a:r>
                      <a:endParaRPr lang="zh-CN" altLang="en-US" sz="2400" kern="1200" dirty="0">
                        <a:solidFill>
                          <a:schemeClr val="tx1"/>
                        </a:solidFill>
                        <a:latin typeface="+mn-lt"/>
                        <a:ea typeface="+mn-ea"/>
                        <a:cs typeface="+mn-cs"/>
                      </a:endParaRPr>
                    </a:p>
                  </a:txBody>
                  <a:tcPr marL="28844" marR="28844"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algn="l" defTabSz="914400" rtl="0" eaLnBrk="1" latinLnBrk="0" hangingPunct="1">
                        <a:lnSpc>
                          <a:spcPct val="150000"/>
                        </a:lnSpc>
                        <a:spcAft>
                          <a:spcPts val="0"/>
                        </a:spcAft>
                      </a:pPr>
                      <a:r>
                        <a:rPr lang="zh-CN" altLang="en-US" sz="2400" kern="1200" dirty="0">
                          <a:solidFill>
                            <a:schemeClr val="tx1"/>
                          </a:solidFill>
                          <a:latin typeface="+mn-lt"/>
                          <a:ea typeface="+mn-ea"/>
                          <a:cs typeface="+mn-cs"/>
                        </a:rPr>
                        <a:t>化学平衡状态的判断</a:t>
                      </a:r>
                      <a:r>
                        <a:rPr lang="en-US" sz="2400" b="1" kern="1200" dirty="0">
                          <a:solidFill>
                            <a:schemeClr val="tx1"/>
                          </a:solidFill>
                          <a:latin typeface="+mn-lt"/>
                          <a:ea typeface="+mn-ea"/>
                          <a:cs typeface="+mn-cs"/>
                        </a:rPr>
                        <a:t>(</a:t>
                      </a:r>
                      <a:r>
                        <a:rPr lang="zh-CN" altLang="en-US" sz="2400" b="1" kern="1200" dirty="0">
                          <a:solidFill>
                            <a:schemeClr val="tx1"/>
                          </a:solidFill>
                          <a:latin typeface="+mn-lt"/>
                          <a:ea typeface="+mn-ea"/>
                          <a:cs typeface="+mn-cs"/>
                        </a:rPr>
                        <a:t>方法</a:t>
                      </a:r>
                      <a:r>
                        <a:rPr lang="en-US" sz="2400" b="1" kern="1200" dirty="0">
                          <a:solidFill>
                            <a:schemeClr val="tx1"/>
                          </a:solidFill>
                          <a:latin typeface="+mn-lt"/>
                          <a:ea typeface="+mn-ea"/>
                          <a:cs typeface="+mn-cs"/>
                        </a:rPr>
                        <a:t>3)</a:t>
                      </a:r>
                      <a:endParaRPr lang="zh-CN" altLang="en-US" sz="2400" b="1" kern="1200" dirty="0">
                        <a:solidFill>
                          <a:schemeClr val="tx1"/>
                        </a:solidFill>
                        <a:latin typeface="+mn-lt"/>
                        <a:ea typeface="+mn-ea"/>
                        <a:cs typeface="+mn-cs"/>
                      </a:endParaRPr>
                    </a:p>
                  </a:txBody>
                  <a:tcPr marL="28844" marR="28844"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4161197081"/>
                  </a:ext>
                </a:extLst>
              </a:tr>
              <a:tr h="362611">
                <a:tc vMerge="1">
                  <a:txBody>
                    <a:bodyPr/>
                    <a:lstStyle/>
                    <a:p>
                      <a:endParaRPr lang="zh-CN" altLang="en-US"/>
                    </a:p>
                  </a:txBody>
                  <a:tcPr/>
                </a:tc>
                <a:tc>
                  <a:txBody>
                    <a:bodyPr/>
                    <a:lstStyle/>
                    <a:p>
                      <a:pPr marL="0" algn="l" defTabSz="914400" rtl="0" eaLnBrk="1" latinLnBrk="0" hangingPunct="1">
                        <a:lnSpc>
                          <a:spcPct val="150000"/>
                        </a:lnSpc>
                        <a:spcAft>
                          <a:spcPts val="0"/>
                        </a:spcAft>
                      </a:pPr>
                      <a:r>
                        <a:rPr lang="en-US" sz="2400" kern="1200">
                          <a:solidFill>
                            <a:schemeClr val="tx1"/>
                          </a:solidFill>
                          <a:latin typeface="+mn-lt"/>
                          <a:ea typeface="+mn-ea"/>
                          <a:cs typeface="+mn-cs"/>
                        </a:rPr>
                        <a:t>2016</a:t>
                      </a:r>
                      <a:r>
                        <a:rPr lang="zh-CN" altLang="en-US" sz="2400" kern="1200">
                          <a:solidFill>
                            <a:schemeClr val="tx1"/>
                          </a:solidFill>
                          <a:latin typeface="+mn-lt"/>
                          <a:ea typeface="+mn-ea"/>
                          <a:cs typeface="+mn-cs"/>
                        </a:rPr>
                        <a:t>全国卷</a:t>
                      </a:r>
                      <a:r>
                        <a:rPr lang="en-US" sz="2400" kern="1200">
                          <a:solidFill>
                            <a:schemeClr val="tx1"/>
                          </a:solidFill>
                          <a:latin typeface="+mn-lt"/>
                          <a:ea typeface="+mn-ea"/>
                          <a:cs typeface="+mn-cs"/>
                        </a:rPr>
                        <a:t>Ⅲ,T27(4)</a:t>
                      </a:r>
                      <a:endParaRPr lang="zh-CN" altLang="en-US" sz="2400" kern="1200">
                        <a:solidFill>
                          <a:schemeClr val="tx1"/>
                        </a:solidFill>
                        <a:latin typeface="+mn-lt"/>
                        <a:ea typeface="+mn-ea"/>
                        <a:cs typeface="+mn-cs"/>
                      </a:endParaRPr>
                    </a:p>
                  </a:txBody>
                  <a:tcPr marL="28844" marR="28844"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algn="l" defTabSz="914400" rtl="0" eaLnBrk="1" latinLnBrk="0" hangingPunct="1">
                        <a:lnSpc>
                          <a:spcPct val="150000"/>
                        </a:lnSpc>
                        <a:spcAft>
                          <a:spcPts val="0"/>
                        </a:spcAft>
                      </a:pPr>
                      <a:r>
                        <a:rPr lang="zh-CN" altLang="en-US" sz="2400" kern="1200" dirty="0">
                          <a:solidFill>
                            <a:schemeClr val="tx1"/>
                          </a:solidFill>
                          <a:latin typeface="+mn-lt"/>
                          <a:ea typeface="+mn-ea"/>
                          <a:cs typeface="+mn-cs"/>
                        </a:rPr>
                        <a:t>化学平衡移动原理</a:t>
                      </a:r>
                      <a:r>
                        <a:rPr lang="en-US" sz="2400" b="1" kern="1200" dirty="0">
                          <a:solidFill>
                            <a:schemeClr val="tx1"/>
                          </a:solidFill>
                          <a:latin typeface="+mn-lt"/>
                          <a:ea typeface="+mn-ea"/>
                          <a:cs typeface="+mn-cs"/>
                        </a:rPr>
                        <a:t>(</a:t>
                      </a:r>
                      <a:r>
                        <a:rPr lang="zh-CN" altLang="en-US" sz="2400" b="1" kern="1200" dirty="0">
                          <a:solidFill>
                            <a:schemeClr val="tx1"/>
                          </a:solidFill>
                          <a:latin typeface="+mn-lt"/>
                          <a:ea typeface="+mn-ea"/>
                          <a:cs typeface="+mn-cs"/>
                        </a:rPr>
                        <a:t>方法</a:t>
                      </a:r>
                      <a:r>
                        <a:rPr lang="en-US" sz="2400" b="1" kern="1200" dirty="0">
                          <a:solidFill>
                            <a:schemeClr val="tx1"/>
                          </a:solidFill>
                          <a:latin typeface="+mn-lt"/>
                          <a:ea typeface="+mn-ea"/>
                          <a:cs typeface="+mn-cs"/>
                        </a:rPr>
                        <a:t>4)</a:t>
                      </a:r>
                      <a:endParaRPr lang="zh-CN" altLang="en-US" sz="2400" b="1" kern="1200" dirty="0">
                        <a:solidFill>
                          <a:schemeClr val="tx1"/>
                        </a:solidFill>
                        <a:latin typeface="+mn-lt"/>
                        <a:ea typeface="+mn-ea"/>
                        <a:cs typeface="+mn-cs"/>
                      </a:endParaRPr>
                    </a:p>
                  </a:txBody>
                  <a:tcPr marL="28844" marR="28844"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3899246737"/>
                  </a:ext>
                </a:extLst>
              </a:tr>
              <a:tr h="846093">
                <a:tc vMerge="1">
                  <a:txBody>
                    <a:bodyPr/>
                    <a:lstStyle/>
                    <a:p>
                      <a:endParaRPr lang="zh-CN" altLang="en-US"/>
                    </a:p>
                  </a:txBody>
                  <a:tcPr/>
                </a:tc>
                <a:tc>
                  <a:txBody>
                    <a:bodyPr/>
                    <a:lstStyle/>
                    <a:p>
                      <a:pPr marL="0" algn="l" defTabSz="914400" rtl="0" eaLnBrk="1" latinLnBrk="0" hangingPunct="1">
                        <a:lnSpc>
                          <a:spcPct val="150000"/>
                        </a:lnSpc>
                        <a:spcAft>
                          <a:spcPts val="0"/>
                        </a:spcAft>
                      </a:pPr>
                      <a:r>
                        <a:rPr lang="en-US" sz="2400" kern="1200" dirty="0">
                          <a:solidFill>
                            <a:schemeClr val="tx1"/>
                          </a:solidFill>
                          <a:latin typeface="+mn-lt"/>
                          <a:ea typeface="+mn-ea"/>
                          <a:cs typeface="+mn-cs"/>
                        </a:rPr>
                        <a:t>2016</a:t>
                      </a:r>
                      <a:r>
                        <a:rPr lang="zh-CN" altLang="en-US" sz="2400" kern="1200" dirty="0">
                          <a:solidFill>
                            <a:schemeClr val="tx1"/>
                          </a:solidFill>
                          <a:latin typeface="+mn-lt"/>
                          <a:ea typeface="+mn-ea"/>
                          <a:cs typeface="+mn-cs"/>
                        </a:rPr>
                        <a:t>全国卷</a:t>
                      </a:r>
                      <a:r>
                        <a:rPr lang="en-US" sz="2400" kern="1200" dirty="0">
                          <a:solidFill>
                            <a:schemeClr val="tx1"/>
                          </a:solidFill>
                          <a:latin typeface="+mn-lt"/>
                          <a:ea typeface="+mn-ea"/>
                          <a:cs typeface="+mn-cs"/>
                        </a:rPr>
                        <a:t>Ⅱ,T27</a:t>
                      </a:r>
                      <a:endParaRPr lang="zh-CN" altLang="en-US" sz="2400" kern="1200" dirty="0">
                        <a:solidFill>
                          <a:schemeClr val="tx1"/>
                        </a:solidFill>
                        <a:latin typeface="+mn-lt"/>
                        <a:ea typeface="+mn-ea"/>
                        <a:cs typeface="+mn-cs"/>
                      </a:endParaRPr>
                    </a:p>
                  </a:txBody>
                  <a:tcPr marL="28844" marR="28844"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algn="l" defTabSz="914400" rtl="0" eaLnBrk="1" latinLnBrk="0" hangingPunct="1">
                        <a:lnSpc>
                          <a:spcPct val="150000"/>
                        </a:lnSpc>
                        <a:spcAft>
                          <a:spcPts val="0"/>
                        </a:spcAft>
                      </a:pPr>
                      <a:r>
                        <a:rPr lang="zh-CN" altLang="en-US" sz="2400" kern="1200" dirty="0">
                          <a:solidFill>
                            <a:schemeClr val="tx1"/>
                          </a:solidFill>
                          <a:latin typeface="+mn-lt"/>
                          <a:ea typeface="+mn-ea"/>
                          <a:cs typeface="+mn-cs"/>
                        </a:rPr>
                        <a:t>结合化工生产实际考查化学反应速率和化学平衡的应用</a:t>
                      </a:r>
                      <a:r>
                        <a:rPr lang="en-US" sz="2400" b="1" kern="1200" dirty="0">
                          <a:solidFill>
                            <a:schemeClr val="tx1"/>
                          </a:solidFill>
                          <a:latin typeface="+mn-lt"/>
                          <a:ea typeface="+mn-ea"/>
                          <a:cs typeface="+mn-cs"/>
                        </a:rPr>
                        <a:t>(</a:t>
                      </a:r>
                      <a:r>
                        <a:rPr lang="zh-CN" altLang="en-US" sz="2400" b="1" kern="1200" dirty="0">
                          <a:solidFill>
                            <a:schemeClr val="tx1"/>
                          </a:solidFill>
                          <a:latin typeface="+mn-lt"/>
                          <a:ea typeface="+mn-ea"/>
                          <a:cs typeface="+mn-cs"/>
                        </a:rPr>
                        <a:t>考向</a:t>
                      </a:r>
                      <a:r>
                        <a:rPr lang="en-US" sz="2400" b="1" kern="1200" dirty="0">
                          <a:solidFill>
                            <a:schemeClr val="tx1"/>
                          </a:solidFill>
                          <a:latin typeface="+mn-lt"/>
                          <a:ea typeface="+mn-ea"/>
                          <a:cs typeface="+mn-cs"/>
                        </a:rPr>
                        <a:t>3)</a:t>
                      </a:r>
                      <a:endParaRPr lang="zh-CN" altLang="en-US" sz="2400" b="1" kern="1200" dirty="0">
                        <a:solidFill>
                          <a:schemeClr val="tx1"/>
                        </a:solidFill>
                        <a:latin typeface="+mn-lt"/>
                        <a:ea typeface="+mn-ea"/>
                        <a:cs typeface="+mn-cs"/>
                      </a:endParaRPr>
                    </a:p>
                  </a:txBody>
                  <a:tcPr marL="28844" marR="28844"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2187888399"/>
                  </a:ext>
                </a:extLst>
              </a:tr>
            </a:tbl>
          </a:graphicData>
        </a:graphic>
      </p:graphicFrame>
    </p:spTree>
    <p:extLst>
      <p:ext uri="{BB962C8B-B14F-4D97-AF65-F5344CB8AC3E}">
        <p14:creationId xmlns:p14="http://schemas.microsoft.com/office/powerpoint/2010/main" val="379123527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矩形 16">
            <a:extLst>
              <a:ext uri="{FF2B5EF4-FFF2-40B4-BE49-F238E27FC236}">
                <a16:creationId xmlns="" xmlns:a16="http://schemas.microsoft.com/office/drawing/2014/main" id="{BAFA49D7-6C07-4654-94FE-AEC2FE922665}"/>
              </a:ext>
            </a:extLst>
          </p:cNvPr>
          <p:cNvSpPr/>
          <p:nvPr/>
        </p:nvSpPr>
        <p:spPr>
          <a:xfrm>
            <a:off x="234043" y="437013"/>
            <a:ext cx="11682186" cy="3893886"/>
          </a:xfrm>
          <a:prstGeom prst="rect">
            <a:avLst/>
          </a:prstGeom>
        </p:spPr>
        <p:txBody>
          <a:bodyPr wrap="square">
            <a:spAutoFit/>
          </a:bodyPr>
          <a:lstStyle/>
          <a:p>
            <a:pPr>
              <a:lnSpc>
                <a:spcPct val="150000"/>
              </a:lnSpc>
            </a:pPr>
            <a:r>
              <a:rPr lang="zh-CN" altLang="zh-CN"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800" dirty="0"/>
              <a:t>恒温恒容条件下</a:t>
            </a:r>
            <a:r>
              <a:rPr lang="en-US" altLang="zh-CN" sz="2800" dirty="0"/>
              <a:t>,</a:t>
            </a:r>
            <a:r>
              <a:rPr lang="zh-CN" altLang="zh-CN" sz="2800" dirty="0"/>
              <a:t>充入少量</a:t>
            </a:r>
            <a:r>
              <a:rPr lang="en-US" altLang="zh-CN" sz="2800" dirty="0"/>
              <a:t>H2,</a:t>
            </a:r>
            <a:r>
              <a:rPr lang="zh-CN" altLang="zh-CN" sz="2800" dirty="0"/>
              <a:t>增大了反应物的浓度</a:t>
            </a:r>
            <a:r>
              <a:rPr lang="en-US" altLang="zh-CN" sz="2800" dirty="0"/>
              <a:t>,</a:t>
            </a:r>
            <a:r>
              <a:rPr lang="zh-CN" altLang="zh-CN" sz="2800" dirty="0"/>
              <a:t>在这一时刻正反应速率变大</a:t>
            </a:r>
            <a:r>
              <a:rPr lang="en-US" altLang="zh-CN" sz="2800" dirty="0"/>
              <a:t>,</a:t>
            </a:r>
            <a:r>
              <a:rPr lang="zh-CN" altLang="zh-CN" sz="2800" dirty="0"/>
              <a:t>逆反应速率不变</a:t>
            </a:r>
            <a:r>
              <a:rPr lang="en-US" altLang="zh-CN" sz="2800" dirty="0"/>
              <a:t>,</a:t>
            </a:r>
            <a:r>
              <a:rPr lang="zh-CN" altLang="zh-CN" sz="2800" dirty="0"/>
              <a:t>随后正反应速率会不断减小</a:t>
            </a:r>
            <a:r>
              <a:rPr lang="en-US" altLang="zh-CN" sz="2800" dirty="0"/>
              <a:t>,</a:t>
            </a:r>
            <a:r>
              <a:rPr lang="zh-CN" altLang="zh-CN" sz="2800" dirty="0"/>
              <a:t>而逆反应速率不断增大</a:t>
            </a:r>
            <a:r>
              <a:rPr lang="en-US" altLang="zh-CN" sz="2800" dirty="0"/>
              <a:t>,</a:t>
            </a:r>
            <a:r>
              <a:rPr lang="zh-CN" altLang="zh-CN" sz="2800" dirty="0"/>
              <a:t>直至两者相等</a:t>
            </a:r>
            <a:r>
              <a:rPr lang="en-US" altLang="zh-CN" sz="2800" dirty="0"/>
              <a:t>,</a:t>
            </a:r>
            <a:r>
              <a:rPr lang="zh-CN" altLang="zh-CN" sz="2800" dirty="0"/>
              <a:t>建立新的平衡状态</a:t>
            </a:r>
            <a:r>
              <a:rPr lang="en-US" altLang="zh-CN" sz="2800" dirty="0"/>
              <a:t>,A</a:t>
            </a:r>
            <a:r>
              <a:rPr lang="zh-CN" altLang="zh-CN" sz="2800" dirty="0"/>
              <a:t>错误</a:t>
            </a:r>
            <a:r>
              <a:rPr lang="en-US" altLang="zh-CN" sz="2800" dirty="0"/>
              <a:t>;</a:t>
            </a:r>
            <a:r>
              <a:rPr lang="zh-CN" altLang="zh-CN" sz="2800" dirty="0"/>
              <a:t>恒温恒容条件下</a:t>
            </a:r>
            <a:r>
              <a:rPr lang="en-US" altLang="zh-CN" sz="2800" dirty="0"/>
              <a:t>,</a:t>
            </a:r>
            <a:r>
              <a:rPr lang="zh-CN" altLang="zh-CN" sz="2800" dirty="0"/>
              <a:t>充入少量稀有气体</a:t>
            </a:r>
            <a:r>
              <a:rPr lang="en-US" altLang="zh-CN" sz="2800" dirty="0"/>
              <a:t>He,</a:t>
            </a:r>
            <a:r>
              <a:rPr lang="zh-CN" altLang="zh-CN" sz="2800" dirty="0"/>
              <a:t>体系内总压强虽然增大</a:t>
            </a:r>
            <a:r>
              <a:rPr lang="en-US" altLang="zh-CN" sz="2800" dirty="0"/>
              <a:t>,</a:t>
            </a:r>
            <a:r>
              <a:rPr lang="zh-CN" altLang="zh-CN" sz="2800" dirty="0"/>
              <a:t>但反应体系中各物质的浓度未变</a:t>
            </a:r>
            <a:r>
              <a:rPr lang="en-US" altLang="zh-CN" sz="2800" dirty="0"/>
              <a:t>,</a:t>
            </a:r>
            <a:r>
              <a:rPr lang="zh-CN" altLang="zh-CN" sz="2800" dirty="0"/>
              <a:t>所以平衡不移动</a:t>
            </a:r>
            <a:r>
              <a:rPr lang="en-US" altLang="zh-CN" sz="2800" dirty="0"/>
              <a:t>,B</a:t>
            </a:r>
            <a:r>
              <a:rPr lang="zh-CN" altLang="zh-CN" sz="2800" dirty="0"/>
              <a:t>错误</a:t>
            </a:r>
            <a:r>
              <a:rPr lang="en-US" altLang="zh-CN" sz="2800" dirty="0"/>
              <a:t>;</a:t>
            </a:r>
            <a:r>
              <a:rPr lang="zh-CN" altLang="zh-CN" sz="2800" dirty="0"/>
              <a:t>升高温度</a:t>
            </a:r>
            <a:r>
              <a:rPr lang="en-US" altLang="zh-CN" sz="2800" dirty="0"/>
              <a:t>,</a:t>
            </a:r>
            <a:r>
              <a:rPr lang="zh-CN" altLang="zh-CN" sz="2800" dirty="0"/>
              <a:t>正逆反应速率均增大</a:t>
            </a:r>
            <a:r>
              <a:rPr lang="en-US" altLang="zh-CN" sz="2800" dirty="0"/>
              <a:t>,C</a:t>
            </a:r>
            <a:r>
              <a:rPr lang="zh-CN" altLang="zh-CN" sz="2800" dirty="0"/>
              <a:t>错误</a:t>
            </a:r>
            <a:r>
              <a:rPr lang="en-US" altLang="zh-CN" sz="2800" dirty="0"/>
              <a:t>;</a:t>
            </a:r>
            <a:r>
              <a:rPr lang="zh-CN" altLang="zh-CN" sz="2800" dirty="0"/>
              <a:t>催化剂能提高化学反应速率</a:t>
            </a:r>
            <a:r>
              <a:rPr lang="en-US" altLang="zh-CN" sz="2800" dirty="0"/>
              <a:t>,</a:t>
            </a:r>
            <a:r>
              <a:rPr lang="zh-CN" altLang="zh-CN" sz="2800" dirty="0"/>
              <a:t>加快反应进行</a:t>
            </a:r>
            <a:r>
              <a:rPr lang="en-US" altLang="zh-CN" sz="2800" dirty="0"/>
              <a:t>,</a:t>
            </a:r>
            <a:r>
              <a:rPr lang="zh-CN" altLang="zh-CN" sz="2800" dirty="0"/>
              <a:t>也就是提高了生产效率</a:t>
            </a:r>
            <a:r>
              <a:rPr lang="en-US" altLang="zh-CN" sz="2800" dirty="0"/>
              <a:t>,D</a:t>
            </a:r>
            <a:r>
              <a:rPr lang="zh-CN" altLang="zh-CN" sz="2800" dirty="0"/>
              <a:t>正确。</a:t>
            </a:r>
          </a:p>
        </p:txBody>
      </p:sp>
      <p:sp>
        <p:nvSpPr>
          <p:cNvPr id="18" name="矩形 17">
            <a:extLst>
              <a:ext uri="{FF2B5EF4-FFF2-40B4-BE49-F238E27FC236}">
                <a16:creationId xmlns="" xmlns:a16="http://schemas.microsoft.com/office/drawing/2014/main" id="{D9FD324A-487D-4273-B02C-FDA2BB52579A}"/>
              </a:ext>
            </a:extLst>
          </p:cNvPr>
          <p:cNvSpPr/>
          <p:nvPr/>
        </p:nvSpPr>
        <p:spPr>
          <a:xfrm>
            <a:off x="234043" y="4421414"/>
            <a:ext cx="11682186" cy="738664"/>
          </a:xfrm>
          <a:prstGeom prst="rect">
            <a:avLst/>
          </a:prstGeom>
        </p:spPr>
        <p:txBody>
          <a:bodyPr wrap="square">
            <a:spAutoFit/>
          </a:bodyPr>
          <a:lstStyle/>
          <a:p>
            <a:pPr>
              <a:lnSpc>
                <a:spcPct val="150000"/>
              </a:lnSpc>
            </a:pPr>
            <a:r>
              <a:rPr lang="zh-CN" altLang="en-US"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答案</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800" dirty="0"/>
              <a:t>　</a:t>
            </a:r>
            <a:r>
              <a:rPr lang="en-US" altLang="zh-CN" sz="2800" dirty="0"/>
              <a:t>D</a:t>
            </a:r>
            <a:r>
              <a:rPr lang="zh-CN" altLang="zh-CN" sz="2800" dirty="0"/>
              <a:t>　</a:t>
            </a:r>
          </a:p>
        </p:txBody>
      </p:sp>
      <p:sp>
        <p:nvSpPr>
          <p:cNvPr id="19" name="矩形 18">
            <a:extLst>
              <a:ext uri="{FF2B5EF4-FFF2-40B4-BE49-F238E27FC236}">
                <a16:creationId xmlns="" xmlns:a16="http://schemas.microsoft.com/office/drawing/2014/main" id="{28AC30BE-DFCF-403E-882B-2FD85FFFDCE0}"/>
              </a:ext>
            </a:extLst>
          </p:cNvPr>
          <p:cNvSpPr/>
          <p:nvPr/>
        </p:nvSpPr>
        <p:spPr>
          <a:xfrm>
            <a:off x="8214360" y="0"/>
            <a:ext cx="299859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专题十六　化学反应速率与化学平衡</a:t>
            </a:r>
          </a:p>
        </p:txBody>
      </p:sp>
    </p:spTree>
    <p:extLst>
      <p:ext uri="{BB962C8B-B14F-4D97-AF65-F5344CB8AC3E}">
        <p14:creationId xmlns:p14="http://schemas.microsoft.com/office/powerpoint/2010/main" val="172030280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a16="http://schemas.microsoft.com/office/drawing/2014/main" id="{0D254295-3E26-4D11-9915-67466F757717}"/>
              </a:ext>
            </a:extLst>
          </p:cNvPr>
          <p:cNvSpPr/>
          <p:nvPr/>
        </p:nvSpPr>
        <p:spPr>
          <a:xfrm>
            <a:off x="246743" y="1145687"/>
            <a:ext cx="11713027" cy="2677656"/>
          </a:xfrm>
          <a:prstGeom prst="rect">
            <a:avLst/>
          </a:prstGeom>
        </p:spPr>
        <p:txBody>
          <a:bodyPr wrap="square">
            <a:spAutoFit/>
          </a:bodyPr>
          <a:lstStyle/>
          <a:p>
            <a:pPr>
              <a:lnSpc>
                <a:spcPct val="150000"/>
              </a:lnSpc>
            </a:pPr>
            <a:r>
              <a:rPr lang="zh-CN" altLang="zh-CN" sz="2800" dirty="0"/>
              <a:t>若将外界条件对反应速率的影响等同于对平衡移动的影响</a:t>
            </a:r>
            <a:r>
              <a:rPr lang="en-US" altLang="zh-CN" sz="2800" dirty="0"/>
              <a:t>,</a:t>
            </a:r>
            <a:r>
              <a:rPr lang="zh-CN" altLang="zh-CN" sz="2800" dirty="0"/>
              <a:t>则会导致错选。外界条件的改变可能会使正、逆反应速率都发生变化或只有一方发生变化</a:t>
            </a:r>
            <a:r>
              <a:rPr lang="en-US" altLang="zh-CN" sz="2800" dirty="0"/>
              <a:t>,</a:t>
            </a:r>
            <a:r>
              <a:rPr lang="zh-CN" altLang="zh-CN" sz="2800" dirty="0"/>
              <a:t>而平衡移动的方向由</a:t>
            </a:r>
            <a:r>
              <a:rPr lang="en-US" altLang="zh-CN" sz="2800" i="1" dirty="0"/>
              <a:t>v</a:t>
            </a:r>
            <a:r>
              <a:rPr lang="zh-CN" altLang="zh-CN" sz="2800" baseline="-25000" dirty="0"/>
              <a:t>正</a:t>
            </a:r>
            <a:r>
              <a:rPr lang="zh-CN" altLang="zh-CN" sz="2800" dirty="0"/>
              <a:t>和</a:t>
            </a:r>
            <a:r>
              <a:rPr lang="en-US" altLang="zh-CN" sz="2800" i="1" dirty="0"/>
              <a:t>v</a:t>
            </a:r>
            <a:r>
              <a:rPr lang="zh-CN" altLang="zh-CN" sz="2800" baseline="-25000" dirty="0"/>
              <a:t>逆</a:t>
            </a:r>
            <a:r>
              <a:rPr lang="zh-CN" altLang="zh-CN" sz="2800" dirty="0"/>
              <a:t>的相对大小决定</a:t>
            </a:r>
            <a:r>
              <a:rPr lang="en-US" altLang="zh-CN" sz="2800" dirty="0"/>
              <a:t>,</a:t>
            </a:r>
            <a:r>
              <a:rPr lang="zh-CN" altLang="zh-CN" sz="2800" dirty="0"/>
              <a:t>条件改变时平衡有可能不发生移动。</a:t>
            </a:r>
          </a:p>
        </p:txBody>
      </p:sp>
      <p:sp>
        <p:nvSpPr>
          <p:cNvPr id="5" name="矩形 4">
            <a:extLst>
              <a:ext uri="{FF2B5EF4-FFF2-40B4-BE49-F238E27FC236}">
                <a16:creationId xmlns="" xmlns:a16="http://schemas.microsoft.com/office/drawing/2014/main" id="{2750E8E5-DA43-4860-82DA-3703088D9DBB}"/>
              </a:ext>
            </a:extLst>
          </p:cNvPr>
          <p:cNvSpPr/>
          <p:nvPr/>
        </p:nvSpPr>
        <p:spPr>
          <a:xfrm>
            <a:off x="234043" y="392012"/>
            <a:ext cx="11723913" cy="662233"/>
          </a:xfrm>
          <a:prstGeom prst="rect">
            <a:avLst/>
          </a:prstGeom>
        </p:spPr>
        <p:txBody>
          <a:bodyPr wrap="square">
            <a:spAutoFit/>
          </a:bodyPr>
          <a:lstStyle/>
          <a:p>
            <a:pPr>
              <a:lnSpc>
                <a:spcPct val="150000"/>
              </a:lnSpc>
              <a:spcAft>
                <a:spcPts val="0"/>
              </a:spcAft>
            </a:pPr>
            <a:r>
              <a:rPr lang="zh-CN" altLang="en-US" sz="2800" b="1" dirty="0">
                <a:solidFill>
                  <a:srgbClr val="DA251C"/>
                </a:solidFill>
                <a:latin typeface="微软雅黑" panose="020B0503020204020204" pitchFamily="34" charset="-122"/>
                <a:ea typeface="微软雅黑" panose="020B0503020204020204" pitchFamily="34" charset="-122"/>
                <a:cs typeface="Times New Roman" panose="02020603050405020304" pitchFamily="18" charset="0"/>
              </a:rPr>
              <a:t>突破攻略</a:t>
            </a:r>
            <a:endParaRPr lang="zh-CN" altLang="zh-CN" sz="1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7" name="矩形 6">
            <a:extLst>
              <a:ext uri="{FF2B5EF4-FFF2-40B4-BE49-F238E27FC236}">
                <a16:creationId xmlns="" xmlns:a16="http://schemas.microsoft.com/office/drawing/2014/main" id="{927A14DF-2C07-42EF-9370-90DAC66E73DB}"/>
              </a:ext>
            </a:extLst>
          </p:cNvPr>
          <p:cNvSpPr/>
          <p:nvPr/>
        </p:nvSpPr>
        <p:spPr>
          <a:xfrm>
            <a:off x="8214360" y="0"/>
            <a:ext cx="299859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专题十六　化学反应速率与化学平衡</a:t>
            </a:r>
          </a:p>
        </p:txBody>
      </p:sp>
    </p:spTree>
    <p:extLst>
      <p:ext uri="{BB962C8B-B14F-4D97-AF65-F5344CB8AC3E}">
        <p14:creationId xmlns:p14="http://schemas.microsoft.com/office/powerpoint/2010/main" val="32555940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4043" y="244824"/>
            <a:ext cx="11723913" cy="2031325"/>
          </a:xfrm>
          <a:prstGeom prst="rect">
            <a:avLst/>
          </a:prstGeom>
        </p:spPr>
        <p:txBody>
          <a:bodyPr wrap="square">
            <a:spAutoFit/>
          </a:bodyPr>
          <a:lstStyle/>
          <a:p>
            <a:pPr>
              <a:lnSpc>
                <a:spcPct val="150000"/>
              </a:lnSpc>
            </a:pPr>
            <a:r>
              <a:rPr lang="zh-CN" altLang="en-US"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示例</a:t>
            </a:r>
            <a:r>
              <a:rPr lang="en-US" altLang="zh-CN"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7</a:t>
            </a:r>
            <a:r>
              <a:rPr lang="zh-CN" altLang="en-US" sz="28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dirty="0"/>
              <a:t>[</a:t>
            </a:r>
            <a:r>
              <a:rPr lang="zh-CN" altLang="zh-CN" sz="2800" dirty="0"/>
              <a:t>压强对化学平衡移动的影响</a:t>
            </a:r>
            <a:r>
              <a:rPr lang="en-US" altLang="zh-CN" sz="2800" dirty="0"/>
              <a:t>][2018</a:t>
            </a:r>
            <a:r>
              <a:rPr lang="zh-CN" altLang="zh-CN" sz="2800" dirty="0"/>
              <a:t>西安第一中学上学期质量检测</a:t>
            </a:r>
            <a:r>
              <a:rPr lang="en-US" altLang="zh-CN" sz="2800" dirty="0"/>
              <a:t>]</a:t>
            </a:r>
            <a:r>
              <a:rPr lang="zh-CN" altLang="zh-CN" sz="2800" dirty="0"/>
              <a:t>将</a:t>
            </a:r>
            <a:r>
              <a:rPr lang="en-US" altLang="zh-CN" sz="2800" dirty="0"/>
              <a:t>E</a:t>
            </a:r>
            <a:r>
              <a:rPr lang="zh-CN" altLang="zh-CN" sz="2800" dirty="0"/>
              <a:t>和</a:t>
            </a:r>
            <a:r>
              <a:rPr lang="en-US" altLang="zh-CN" sz="2800" dirty="0"/>
              <a:t>F</a:t>
            </a:r>
            <a:r>
              <a:rPr lang="zh-CN" altLang="zh-CN" sz="2800" dirty="0"/>
              <a:t>加入密闭容器中</a:t>
            </a:r>
            <a:r>
              <a:rPr lang="en-US" altLang="zh-CN" sz="2800" dirty="0"/>
              <a:t>,</a:t>
            </a:r>
            <a:r>
              <a:rPr lang="zh-CN" altLang="zh-CN" sz="2800" dirty="0"/>
              <a:t>在一定条件下发生反应</a:t>
            </a:r>
            <a:r>
              <a:rPr lang="en-US" altLang="zh-CN" sz="2800" dirty="0"/>
              <a:t>:E(g)+F(s)         2G(g)</a:t>
            </a:r>
            <a:r>
              <a:rPr lang="zh-CN" altLang="zh-CN" sz="2800" dirty="0"/>
              <a:t>。忽略固体体积</a:t>
            </a:r>
            <a:r>
              <a:rPr lang="en-US" altLang="zh-CN" sz="2800" dirty="0"/>
              <a:t>,</a:t>
            </a:r>
            <a:r>
              <a:rPr lang="zh-CN" altLang="zh-CN" sz="2800" dirty="0"/>
              <a:t>平衡时</a:t>
            </a:r>
            <a:r>
              <a:rPr lang="en-US" altLang="zh-CN" sz="2800" dirty="0"/>
              <a:t>G</a:t>
            </a:r>
            <a:r>
              <a:rPr lang="zh-CN" altLang="zh-CN" sz="2800" dirty="0"/>
              <a:t>的体积分数</a:t>
            </a:r>
            <a:r>
              <a:rPr lang="en-US" altLang="zh-CN" sz="2800" dirty="0"/>
              <a:t>(%)</a:t>
            </a:r>
            <a:r>
              <a:rPr lang="zh-CN" altLang="zh-CN" sz="2800" dirty="0"/>
              <a:t>随温度和压强的变化如表所示</a:t>
            </a:r>
            <a:r>
              <a:rPr lang="en-US" altLang="zh-CN" sz="2800" dirty="0"/>
              <a:t>:</a:t>
            </a:r>
            <a:endParaRPr lang="zh-CN" altLang="zh-CN" sz="2800" dirty="0"/>
          </a:p>
        </p:txBody>
      </p:sp>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3" name="图片 12">
            <a:extLst>
              <a:ext uri="{FF2B5EF4-FFF2-40B4-BE49-F238E27FC236}">
                <a16:creationId xmlns="" xmlns:a16="http://schemas.microsoft.com/office/drawing/2014/main" id="{0F9F0406-63F5-4E4D-B67B-FE7FF9F5F039}"/>
              </a:ext>
            </a:extLst>
          </p:cNvPr>
          <p:cNvPicPr/>
          <p:nvPr/>
        </p:nvPicPr>
        <p:blipFill>
          <a:blip r:embed="rId2"/>
          <a:stretch>
            <a:fillRect/>
          </a:stretch>
        </p:blipFill>
        <p:spPr>
          <a:xfrm>
            <a:off x="9248835" y="1115004"/>
            <a:ext cx="585788" cy="332795"/>
          </a:xfrm>
          <a:prstGeom prst="rect">
            <a:avLst/>
          </a:prstGeom>
        </p:spPr>
      </p:pic>
      <p:graphicFrame>
        <p:nvGraphicFramePr>
          <p:cNvPr id="3" name="表格 2">
            <a:extLst>
              <a:ext uri="{FF2B5EF4-FFF2-40B4-BE49-F238E27FC236}">
                <a16:creationId xmlns="" xmlns:a16="http://schemas.microsoft.com/office/drawing/2014/main" id="{51B9E6CA-3C36-48E8-8C11-8F0603B1556A}"/>
              </a:ext>
            </a:extLst>
          </p:cNvPr>
          <p:cNvGraphicFramePr>
            <a:graphicFrameLocks noGrp="1"/>
          </p:cNvGraphicFramePr>
          <p:nvPr>
            <p:extLst>
              <p:ext uri="{D42A27DB-BD31-4B8C-83A1-F6EECF244321}">
                <p14:modId xmlns:p14="http://schemas.microsoft.com/office/powerpoint/2010/main" val="2567471584"/>
              </p:ext>
            </p:extLst>
          </p:nvPr>
        </p:nvGraphicFramePr>
        <p:xfrm>
          <a:off x="1181100" y="2553494"/>
          <a:ext cx="9944099" cy="3200400"/>
        </p:xfrm>
        <a:graphic>
          <a:graphicData uri="http://schemas.openxmlformats.org/drawingml/2006/table">
            <a:tbl>
              <a:tblPr firstRow="1" firstCol="1" bandRow="1"/>
              <a:tblGrid>
                <a:gridCol w="5372100">
                  <a:extLst>
                    <a:ext uri="{9D8B030D-6E8A-4147-A177-3AD203B41FA5}">
                      <a16:colId xmlns="" xmlns:a16="http://schemas.microsoft.com/office/drawing/2014/main" val="3753206745"/>
                    </a:ext>
                  </a:extLst>
                </a:gridCol>
                <a:gridCol w="2085973">
                  <a:extLst>
                    <a:ext uri="{9D8B030D-6E8A-4147-A177-3AD203B41FA5}">
                      <a16:colId xmlns="" xmlns:a16="http://schemas.microsoft.com/office/drawing/2014/main" val="4074620367"/>
                    </a:ext>
                  </a:extLst>
                </a:gridCol>
                <a:gridCol w="1243013">
                  <a:extLst>
                    <a:ext uri="{9D8B030D-6E8A-4147-A177-3AD203B41FA5}">
                      <a16:colId xmlns="" xmlns:a16="http://schemas.microsoft.com/office/drawing/2014/main" val="2300294825"/>
                    </a:ext>
                  </a:extLst>
                </a:gridCol>
                <a:gridCol w="1243013">
                  <a:extLst>
                    <a:ext uri="{9D8B030D-6E8A-4147-A177-3AD203B41FA5}">
                      <a16:colId xmlns="" xmlns:a16="http://schemas.microsoft.com/office/drawing/2014/main" val="1390004523"/>
                    </a:ext>
                  </a:extLst>
                </a:gridCol>
              </a:tblGrid>
              <a:tr h="0">
                <a:tc>
                  <a:txBody>
                    <a:bodyPr/>
                    <a:lstStyle/>
                    <a:p>
                      <a:pPr marL="0" algn="ctr" defTabSz="914400" rtl="0" eaLnBrk="1" latinLnBrk="0" hangingPunct="1">
                        <a:lnSpc>
                          <a:spcPct val="150000"/>
                        </a:lnSpc>
                        <a:spcAft>
                          <a:spcPts val="0"/>
                        </a:spcAft>
                      </a:pPr>
                      <a:r>
                        <a:rPr lang="zh-CN" altLang="en-US" sz="2800" kern="1200" dirty="0">
                          <a:solidFill>
                            <a:schemeClr val="tx1"/>
                          </a:solidFill>
                          <a:latin typeface="+mn-lt"/>
                          <a:ea typeface="+mn-ea"/>
                          <a:cs typeface="+mn-cs"/>
                        </a:rPr>
                        <a:t>　　　　　　　　压强</a:t>
                      </a:r>
                      <a:r>
                        <a:rPr lang="en-US" sz="2800" kern="1200" dirty="0">
                          <a:solidFill>
                            <a:schemeClr val="tx1"/>
                          </a:solidFill>
                          <a:latin typeface="+mn-lt"/>
                          <a:ea typeface="+mn-ea"/>
                          <a:cs typeface="+mn-cs"/>
                        </a:rPr>
                        <a:t>/</a:t>
                      </a:r>
                      <a:r>
                        <a:rPr lang="en-US" sz="2800" kern="1200" dirty="0" err="1">
                          <a:solidFill>
                            <a:schemeClr val="tx1"/>
                          </a:solidFill>
                          <a:latin typeface="+mn-lt"/>
                          <a:ea typeface="+mn-ea"/>
                          <a:cs typeface="+mn-cs"/>
                        </a:rPr>
                        <a:t>MPa</a:t>
                      </a:r>
                      <a:endParaRPr lang="zh-CN" altLang="en-US" sz="2800" kern="1200" dirty="0">
                        <a:solidFill>
                          <a:schemeClr val="tx1"/>
                        </a:solidFill>
                        <a:latin typeface="+mn-lt"/>
                        <a:ea typeface="+mn-ea"/>
                        <a:cs typeface="+mn-cs"/>
                      </a:endParaRPr>
                    </a:p>
                    <a:p>
                      <a:pPr marL="0" algn="ctr" defTabSz="914400" rtl="0" eaLnBrk="1" latinLnBrk="0" hangingPunct="1">
                        <a:lnSpc>
                          <a:spcPct val="150000"/>
                        </a:lnSpc>
                        <a:spcAft>
                          <a:spcPts val="0"/>
                        </a:spcAft>
                      </a:pPr>
                      <a:r>
                        <a:rPr lang="zh-CN" altLang="en-US" sz="2800" kern="1200" dirty="0">
                          <a:solidFill>
                            <a:schemeClr val="tx1"/>
                          </a:solidFill>
                          <a:latin typeface="+mn-lt"/>
                          <a:ea typeface="+mn-ea"/>
                          <a:cs typeface="+mn-cs"/>
                        </a:rPr>
                        <a:t>体积分数</a:t>
                      </a:r>
                      <a:r>
                        <a:rPr lang="en-US" sz="2800" kern="1200" dirty="0">
                          <a:solidFill>
                            <a:schemeClr val="tx1"/>
                          </a:solidFill>
                          <a:latin typeface="+mn-lt"/>
                          <a:ea typeface="+mn-ea"/>
                          <a:cs typeface="+mn-cs"/>
                        </a:rPr>
                        <a:t>/%</a:t>
                      </a:r>
                      <a:r>
                        <a:rPr lang="zh-CN" altLang="en-US" sz="2800" kern="1200" dirty="0">
                          <a:solidFill>
                            <a:schemeClr val="tx1"/>
                          </a:solidFill>
                          <a:latin typeface="+mn-lt"/>
                          <a:ea typeface="+mn-ea"/>
                          <a:cs typeface="+mn-cs"/>
                        </a:rPr>
                        <a:t>温度</a:t>
                      </a:r>
                      <a:r>
                        <a:rPr lang="en-US" sz="2800" kern="1200" dirty="0">
                          <a:solidFill>
                            <a:schemeClr val="tx1"/>
                          </a:solidFill>
                          <a:latin typeface="+mn-lt"/>
                          <a:ea typeface="+mn-ea"/>
                          <a:cs typeface="+mn-cs"/>
                        </a:rPr>
                        <a:t>/℃</a:t>
                      </a:r>
                      <a:endParaRPr lang="zh-CN" altLang="en-US" sz="2800" kern="1200" dirty="0">
                        <a:solidFill>
                          <a:schemeClr val="tx1"/>
                        </a:solidFill>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150000"/>
                        </a:lnSpc>
                        <a:spcAft>
                          <a:spcPts val="0"/>
                        </a:spcAft>
                      </a:pPr>
                      <a:r>
                        <a:rPr lang="en-US" sz="2800" kern="1200">
                          <a:solidFill>
                            <a:schemeClr val="tx1"/>
                          </a:solidFill>
                          <a:latin typeface="+mn-lt"/>
                          <a:ea typeface="+mn-ea"/>
                          <a:cs typeface="+mn-cs"/>
                        </a:rPr>
                        <a:t>1.0</a:t>
                      </a:r>
                      <a:endParaRPr lang="zh-CN" altLang="en-US" sz="2800" kern="1200">
                        <a:solidFill>
                          <a:schemeClr val="tx1"/>
                        </a:solidFill>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150000"/>
                        </a:lnSpc>
                        <a:spcAft>
                          <a:spcPts val="0"/>
                        </a:spcAft>
                      </a:pPr>
                      <a:r>
                        <a:rPr lang="en-US" sz="2800" kern="1200">
                          <a:solidFill>
                            <a:schemeClr val="tx1"/>
                          </a:solidFill>
                          <a:latin typeface="+mn-lt"/>
                          <a:ea typeface="+mn-ea"/>
                          <a:cs typeface="+mn-cs"/>
                        </a:rPr>
                        <a:t>2.0</a:t>
                      </a:r>
                      <a:endParaRPr lang="zh-CN" altLang="en-US" sz="2800" kern="1200">
                        <a:solidFill>
                          <a:schemeClr val="tx1"/>
                        </a:solidFill>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150000"/>
                        </a:lnSpc>
                        <a:spcAft>
                          <a:spcPts val="0"/>
                        </a:spcAft>
                      </a:pPr>
                      <a:r>
                        <a:rPr lang="en-US" sz="2800" kern="1200">
                          <a:solidFill>
                            <a:schemeClr val="tx1"/>
                          </a:solidFill>
                          <a:latin typeface="+mn-lt"/>
                          <a:ea typeface="+mn-ea"/>
                          <a:cs typeface="+mn-cs"/>
                        </a:rPr>
                        <a:t>3.0</a:t>
                      </a:r>
                      <a:endParaRPr lang="zh-CN" altLang="en-US" sz="2800" kern="1200">
                        <a:solidFill>
                          <a:schemeClr val="tx1"/>
                        </a:solidFill>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753816115"/>
                  </a:ext>
                </a:extLst>
              </a:tr>
              <a:tr h="0">
                <a:tc>
                  <a:txBody>
                    <a:bodyPr/>
                    <a:lstStyle/>
                    <a:p>
                      <a:pPr marL="0" algn="ctr" defTabSz="914400" rtl="0" eaLnBrk="1" latinLnBrk="0" hangingPunct="1">
                        <a:lnSpc>
                          <a:spcPct val="150000"/>
                        </a:lnSpc>
                        <a:spcAft>
                          <a:spcPts val="0"/>
                        </a:spcAft>
                      </a:pPr>
                      <a:r>
                        <a:rPr lang="en-US" sz="2800" kern="1200">
                          <a:solidFill>
                            <a:schemeClr val="tx1"/>
                          </a:solidFill>
                          <a:latin typeface="+mn-lt"/>
                          <a:ea typeface="+mn-ea"/>
                          <a:cs typeface="+mn-cs"/>
                        </a:rPr>
                        <a:t>810</a:t>
                      </a:r>
                      <a:endParaRPr lang="zh-CN" altLang="en-US" sz="2800" kern="1200">
                        <a:solidFill>
                          <a:schemeClr val="tx1"/>
                        </a:solidFill>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150000"/>
                        </a:lnSpc>
                        <a:spcAft>
                          <a:spcPts val="0"/>
                        </a:spcAft>
                      </a:pPr>
                      <a:r>
                        <a:rPr lang="en-US" sz="2800" kern="1200">
                          <a:solidFill>
                            <a:schemeClr val="tx1"/>
                          </a:solidFill>
                          <a:latin typeface="+mn-lt"/>
                          <a:ea typeface="+mn-ea"/>
                          <a:cs typeface="+mn-cs"/>
                        </a:rPr>
                        <a:t>54.0</a:t>
                      </a:r>
                      <a:endParaRPr lang="zh-CN" altLang="en-US" sz="2800" kern="1200">
                        <a:solidFill>
                          <a:schemeClr val="tx1"/>
                        </a:solidFill>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150000"/>
                        </a:lnSpc>
                        <a:spcAft>
                          <a:spcPts val="0"/>
                        </a:spcAft>
                      </a:pPr>
                      <a:r>
                        <a:rPr lang="en-US" sz="2800" i="1" kern="1200" dirty="0">
                          <a:solidFill>
                            <a:schemeClr val="tx1"/>
                          </a:solidFill>
                          <a:latin typeface="+mn-lt"/>
                          <a:ea typeface="+mn-ea"/>
                          <a:cs typeface="+mn-cs"/>
                        </a:rPr>
                        <a:t>a</a:t>
                      </a:r>
                      <a:endParaRPr lang="zh-CN" altLang="en-US" sz="2800" i="1" kern="1200" dirty="0">
                        <a:solidFill>
                          <a:schemeClr val="tx1"/>
                        </a:solidFill>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150000"/>
                        </a:lnSpc>
                        <a:spcAft>
                          <a:spcPts val="0"/>
                        </a:spcAft>
                      </a:pPr>
                      <a:r>
                        <a:rPr lang="en-US" sz="2800" i="1" kern="1200" dirty="0">
                          <a:solidFill>
                            <a:schemeClr val="tx1"/>
                          </a:solidFill>
                          <a:latin typeface="+mn-lt"/>
                          <a:ea typeface="+mn-ea"/>
                          <a:cs typeface="+mn-cs"/>
                        </a:rPr>
                        <a:t>b</a:t>
                      </a:r>
                      <a:endParaRPr lang="zh-CN" altLang="en-US" sz="2800" i="1" kern="1200" dirty="0">
                        <a:solidFill>
                          <a:schemeClr val="tx1"/>
                        </a:solidFill>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270702004"/>
                  </a:ext>
                </a:extLst>
              </a:tr>
              <a:tr h="0">
                <a:tc>
                  <a:txBody>
                    <a:bodyPr/>
                    <a:lstStyle/>
                    <a:p>
                      <a:pPr marL="0" algn="ctr" defTabSz="914400" rtl="0" eaLnBrk="1" latinLnBrk="0" hangingPunct="1">
                        <a:lnSpc>
                          <a:spcPct val="150000"/>
                        </a:lnSpc>
                        <a:spcAft>
                          <a:spcPts val="0"/>
                        </a:spcAft>
                      </a:pPr>
                      <a:r>
                        <a:rPr lang="en-US" sz="2800" kern="1200">
                          <a:solidFill>
                            <a:schemeClr val="tx1"/>
                          </a:solidFill>
                          <a:latin typeface="+mn-lt"/>
                          <a:ea typeface="+mn-ea"/>
                          <a:cs typeface="+mn-cs"/>
                        </a:rPr>
                        <a:t>915</a:t>
                      </a:r>
                      <a:endParaRPr lang="zh-CN" altLang="en-US" sz="2800" kern="1200">
                        <a:solidFill>
                          <a:schemeClr val="tx1"/>
                        </a:solidFill>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150000"/>
                        </a:lnSpc>
                        <a:spcAft>
                          <a:spcPts val="0"/>
                        </a:spcAft>
                      </a:pPr>
                      <a:r>
                        <a:rPr lang="en-US" sz="2800" i="1" kern="1200" dirty="0">
                          <a:solidFill>
                            <a:schemeClr val="tx1"/>
                          </a:solidFill>
                          <a:latin typeface="+mn-lt"/>
                          <a:ea typeface="+mn-ea"/>
                          <a:cs typeface="+mn-cs"/>
                        </a:rPr>
                        <a:t>c</a:t>
                      </a:r>
                      <a:endParaRPr lang="zh-CN" altLang="en-US" sz="2800" i="1" kern="1200" dirty="0">
                        <a:solidFill>
                          <a:schemeClr val="tx1"/>
                        </a:solidFill>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150000"/>
                        </a:lnSpc>
                        <a:spcAft>
                          <a:spcPts val="0"/>
                        </a:spcAft>
                      </a:pPr>
                      <a:r>
                        <a:rPr lang="en-US" sz="2800" kern="1200">
                          <a:solidFill>
                            <a:schemeClr val="tx1"/>
                          </a:solidFill>
                          <a:latin typeface="+mn-lt"/>
                          <a:ea typeface="+mn-ea"/>
                          <a:cs typeface="+mn-cs"/>
                        </a:rPr>
                        <a:t>75.0</a:t>
                      </a:r>
                      <a:endParaRPr lang="zh-CN" altLang="en-US" sz="2800" kern="1200">
                        <a:solidFill>
                          <a:schemeClr val="tx1"/>
                        </a:solidFill>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150000"/>
                        </a:lnSpc>
                        <a:spcAft>
                          <a:spcPts val="0"/>
                        </a:spcAft>
                      </a:pPr>
                      <a:r>
                        <a:rPr lang="en-US" sz="2800" i="1" kern="1200" dirty="0">
                          <a:solidFill>
                            <a:schemeClr val="tx1"/>
                          </a:solidFill>
                          <a:latin typeface="+mn-lt"/>
                          <a:ea typeface="+mn-ea"/>
                          <a:cs typeface="+mn-cs"/>
                        </a:rPr>
                        <a:t>d</a:t>
                      </a:r>
                      <a:endParaRPr lang="zh-CN" altLang="en-US" sz="2800" i="1" kern="1200" dirty="0">
                        <a:solidFill>
                          <a:schemeClr val="tx1"/>
                        </a:solidFill>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114908131"/>
                  </a:ext>
                </a:extLst>
              </a:tr>
              <a:tr h="0">
                <a:tc>
                  <a:txBody>
                    <a:bodyPr/>
                    <a:lstStyle/>
                    <a:p>
                      <a:pPr marL="0" algn="ctr" defTabSz="914400" rtl="0" eaLnBrk="1" latinLnBrk="0" hangingPunct="1">
                        <a:lnSpc>
                          <a:spcPct val="150000"/>
                        </a:lnSpc>
                        <a:spcAft>
                          <a:spcPts val="0"/>
                        </a:spcAft>
                      </a:pPr>
                      <a:r>
                        <a:rPr lang="en-US" sz="2800" kern="1200">
                          <a:solidFill>
                            <a:schemeClr val="tx1"/>
                          </a:solidFill>
                          <a:latin typeface="+mn-lt"/>
                          <a:ea typeface="+mn-ea"/>
                          <a:cs typeface="+mn-cs"/>
                        </a:rPr>
                        <a:t>1 000</a:t>
                      </a:r>
                      <a:endParaRPr lang="zh-CN" altLang="en-US" sz="2800" kern="1200">
                        <a:solidFill>
                          <a:schemeClr val="tx1"/>
                        </a:solidFill>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150000"/>
                        </a:lnSpc>
                        <a:spcAft>
                          <a:spcPts val="0"/>
                        </a:spcAft>
                      </a:pPr>
                      <a:r>
                        <a:rPr lang="en-US" sz="2800" i="1" kern="1200" dirty="0">
                          <a:solidFill>
                            <a:schemeClr val="tx1"/>
                          </a:solidFill>
                          <a:latin typeface="+mn-lt"/>
                          <a:ea typeface="+mn-ea"/>
                          <a:cs typeface="+mn-cs"/>
                        </a:rPr>
                        <a:t>e</a:t>
                      </a:r>
                      <a:endParaRPr lang="zh-CN" altLang="en-US" sz="2800" i="1" kern="1200" dirty="0">
                        <a:solidFill>
                          <a:schemeClr val="tx1"/>
                        </a:solidFill>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150000"/>
                        </a:lnSpc>
                        <a:spcAft>
                          <a:spcPts val="0"/>
                        </a:spcAft>
                      </a:pPr>
                      <a:r>
                        <a:rPr lang="en-US" sz="2800" i="1" kern="1200" dirty="0">
                          <a:solidFill>
                            <a:schemeClr val="tx1"/>
                          </a:solidFill>
                          <a:latin typeface="+mn-lt"/>
                          <a:ea typeface="+mn-ea"/>
                          <a:cs typeface="+mn-cs"/>
                        </a:rPr>
                        <a:t>f</a:t>
                      </a:r>
                      <a:endParaRPr lang="zh-CN" altLang="en-US" sz="2800" i="1" kern="1200" dirty="0">
                        <a:solidFill>
                          <a:schemeClr val="tx1"/>
                        </a:solidFill>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150000"/>
                        </a:lnSpc>
                        <a:spcAft>
                          <a:spcPts val="0"/>
                        </a:spcAft>
                      </a:pPr>
                      <a:r>
                        <a:rPr lang="en-US" sz="2800" kern="1200" dirty="0">
                          <a:solidFill>
                            <a:schemeClr val="tx1"/>
                          </a:solidFill>
                          <a:latin typeface="+mn-lt"/>
                          <a:ea typeface="+mn-ea"/>
                          <a:cs typeface="+mn-cs"/>
                        </a:rPr>
                        <a:t>83.0</a:t>
                      </a:r>
                      <a:endParaRPr lang="zh-CN" altLang="en-US" sz="2800" kern="1200" dirty="0">
                        <a:solidFill>
                          <a:schemeClr val="tx1"/>
                        </a:solidFill>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6557212"/>
                  </a:ext>
                </a:extLst>
              </a:tr>
            </a:tbl>
          </a:graphicData>
        </a:graphic>
      </p:graphicFrame>
      <p:sp>
        <p:nvSpPr>
          <p:cNvPr id="14" name="矩形 13">
            <a:extLst>
              <a:ext uri="{FF2B5EF4-FFF2-40B4-BE49-F238E27FC236}">
                <a16:creationId xmlns="" xmlns:a16="http://schemas.microsoft.com/office/drawing/2014/main" id="{D073E4CD-DEBF-4A12-8968-43751579FD3F}"/>
              </a:ext>
            </a:extLst>
          </p:cNvPr>
          <p:cNvSpPr/>
          <p:nvPr/>
        </p:nvSpPr>
        <p:spPr>
          <a:xfrm>
            <a:off x="8214360" y="0"/>
            <a:ext cx="299859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专题十六　化学反应速率与化学平衡</a:t>
            </a:r>
          </a:p>
        </p:txBody>
      </p:sp>
    </p:spTree>
    <p:extLst>
      <p:ext uri="{BB962C8B-B14F-4D97-AF65-F5344CB8AC3E}">
        <p14:creationId xmlns:p14="http://schemas.microsoft.com/office/powerpoint/2010/main" val="351974532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4043" y="606774"/>
            <a:ext cx="11723913" cy="2677656"/>
          </a:xfrm>
          <a:prstGeom prst="rect">
            <a:avLst/>
          </a:prstGeom>
        </p:spPr>
        <p:txBody>
          <a:bodyPr wrap="square">
            <a:spAutoFit/>
          </a:bodyPr>
          <a:lstStyle/>
          <a:p>
            <a:pPr>
              <a:lnSpc>
                <a:spcPct val="150000"/>
              </a:lnSpc>
            </a:pPr>
            <a:r>
              <a:rPr lang="en-US" altLang="zh-CN" sz="2800" dirty="0"/>
              <a:t>①</a:t>
            </a:r>
            <a:r>
              <a:rPr lang="en-US" altLang="zh-CN" sz="2800" i="1" dirty="0"/>
              <a:t>b&lt;f</a:t>
            </a:r>
            <a:r>
              <a:rPr lang="zh-CN" altLang="zh-CN" sz="2800" i="1" dirty="0"/>
              <a:t>　</a:t>
            </a:r>
            <a:r>
              <a:rPr lang="en-US" altLang="zh-CN" sz="2800" dirty="0"/>
              <a:t>②915 ℃</a:t>
            </a:r>
            <a:r>
              <a:rPr lang="zh-CN" altLang="zh-CN" sz="2800" dirty="0"/>
              <a:t>、</a:t>
            </a:r>
            <a:r>
              <a:rPr lang="en-US" altLang="zh-CN" sz="2800" dirty="0"/>
              <a:t>2</a:t>
            </a:r>
            <a:r>
              <a:rPr lang="en-US" altLang="zh-CN" sz="2800" i="1" dirty="0"/>
              <a:t>.</a:t>
            </a:r>
            <a:r>
              <a:rPr lang="en-US" altLang="zh-CN" sz="2800" dirty="0"/>
              <a:t>0 </a:t>
            </a:r>
            <a:r>
              <a:rPr lang="en-US" altLang="zh-CN" sz="2800" dirty="0" err="1"/>
              <a:t>MPa</a:t>
            </a:r>
            <a:r>
              <a:rPr lang="zh-CN" altLang="zh-CN" sz="2800" dirty="0"/>
              <a:t>时</a:t>
            </a:r>
            <a:r>
              <a:rPr lang="en-US" altLang="zh-CN" sz="2800" dirty="0"/>
              <a:t>E</a:t>
            </a:r>
            <a:r>
              <a:rPr lang="zh-CN" altLang="zh-CN" sz="2800" dirty="0"/>
              <a:t>的转化率为</a:t>
            </a:r>
            <a:r>
              <a:rPr lang="en-US" altLang="zh-CN" sz="2800" dirty="0"/>
              <a:t>60</a:t>
            </a:r>
            <a:r>
              <a:rPr lang="en-US" altLang="zh-CN" sz="2800" i="1" dirty="0"/>
              <a:t>%</a:t>
            </a:r>
            <a:r>
              <a:rPr lang="zh-CN" altLang="zh-CN" sz="2800" i="1" dirty="0"/>
              <a:t>　</a:t>
            </a:r>
            <a:endParaRPr lang="en-US" altLang="zh-CN" sz="2800" i="1" dirty="0"/>
          </a:p>
          <a:p>
            <a:pPr>
              <a:lnSpc>
                <a:spcPct val="150000"/>
              </a:lnSpc>
            </a:pPr>
            <a:r>
              <a:rPr lang="en-US" altLang="zh-CN" sz="2800" dirty="0"/>
              <a:t>③</a:t>
            </a:r>
            <a:r>
              <a:rPr lang="zh-CN" altLang="zh-CN" sz="2800" dirty="0"/>
              <a:t>该反应的</a:t>
            </a:r>
            <a:r>
              <a:rPr lang="en-US" altLang="zh-CN" sz="2800" dirty="0"/>
              <a:t>Δ</a:t>
            </a:r>
            <a:r>
              <a:rPr lang="en-US" altLang="zh-CN" sz="2800" i="1" dirty="0"/>
              <a:t>S&gt;</a:t>
            </a:r>
            <a:r>
              <a:rPr lang="en-US" altLang="zh-CN" sz="2800" dirty="0"/>
              <a:t>0</a:t>
            </a:r>
            <a:r>
              <a:rPr lang="zh-CN" altLang="zh-CN" sz="2800" i="1" dirty="0"/>
              <a:t>　</a:t>
            </a:r>
            <a:r>
              <a:rPr lang="en-US" altLang="zh-CN" sz="2800" dirty="0"/>
              <a:t>④</a:t>
            </a:r>
            <a:r>
              <a:rPr lang="en-US" altLang="zh-CN" sz="2800" i="1" dirty="0"/>
              <a:t>K</a:t>
            </a:r>
            <a:r>
              <a:rPr lang="en-US" altLang="zh-CN" sz="2800" dirty="0"/>
              <a:t>(1 000 ℃)</a:t>
            </a:r>
            <a:r>
              <a:rPr lang="en-US" altLang="zh-CN" sz="2800" i="1" dirty="0"/>
              <a:t>&gt;K</a:t>
            </a:r>
            <a:r>
              <a:rPr lang="en-US" altLang="zh-CN" sz="2800" dirty="0"/>
              <a:t>(810 ℃)  </a:t>
            </a:r>
          </a:p>
          <a:p>
            <a:pPr>
              <a:lnSpc>
                <a:spcPct val="150000"/>
              </a:lnSpc>
            </a:pPr>
            <a:r>
              <a:rPr lang="zh-CN" altLang="zh-CN" sz="2800" dirty="0"/>
              <a:t>上述</a:t>
            </a:r>
            <a:r>
              <a:rPr lang="en-US" altLang="zh-CN" sz="2800" dirty="0"/>
              <a:t>①</a:t>
            </a:r>
            <a:r>
              <a:rPr lang="en-US" altLang="zh-CN" sz="2800" i="1" dirty="0"/>
              <a:t>~</a:t>
            </a:r>
            <a:r>
              <a:rPr lang="en-US" altLang="zh-CN" sz="2800" dirty="0"/>
              <a:t>④</a:t>
            </a:r>
            <a:r>
              <a:rPr lang="zh-CN" altLang="zh-CN" sz="2800" dirty="0"/>
              <a:t>中正确的有</a:t>
            </a:r>
            <a:r>
              <a:rPr lang="zh-CN" altLang="zh-CN" sz="2800" i="1" dirty="0"/>
              <a:t>　　　　　　</a:t>
            </a:r>
            <a:r>
              <a:rPr lang="zh-CN" altLang="zh-CN" sz="2800" dirty="0"/>
              <a:t> </a:t>
            </a:r>
            <a:r>
              <a:rPr lang="zh-CN" altLang="zh-CN" sz="2800" i="1" dirty="0"/>
              <a:t>　　　　　　　　　　　　</a:t>
            </a:r>
            <a:endParaRPr lang="zh-CN" altLang="zh-CN" sz="2800" dirty="0"/>
          </a:p>
          <a:p>
            <a:pPr>
              <a:lnSpc>
                <a:spcPct val="150000"/>
              </a:lnSpc>
            </a:pPr>
            <a:r>
              <a:rPr lang="en-US" altLang="zh-CN" sz="2800" dirty="0"/>
              <a:t>A.4</a:t>
            </a:r>
            <a:r>
              <a:rPr lang="zh-CN" altLang="zh-CN" sz="2800" dirty="0"/>
              <a:t>个</a:t>
            </a:r>
            <a:r>
              <a:rPr lang="en-US" altLang="zh-CN" sz="2800" dirty="0"/>
              <a:t>  	B.3</a:t>
            </a:r>
            <a:r>
              <a:rPr lang="zh-CN" altLang="zh-CN" sz="2800" dirty="0"/>
              <a:t>个</a:t>
            </a:r>
            <a:r>
              <a:rPr lang="en-US" altLang="zh-CN" sz="2800" dirty="0"/>
              <a:t>	            C.2</a:t>
            </a:r>
            <a:r>
              <a:rPr lang="zh-CN" altLang="zh-CN" sz="2800" dirty="0"/>
              <a:t>个</a:t>
            </a:r>
            <a:r>
              <a:rPr lang="en-US" altLang="zh-CN" sz="2800" dirty="0"/>
              <a:t>	 D.1</a:t>
            </a:r>
            <a:r>
              <a:rPr lang="zh-CN" altLang="zh-CN" sz="2800" dirty="0"/>
              <a:t>个</a:t>
            </a:r>
          </a:p>
        </p:txBody>
      </p:sp>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矩形 13">
            <a:extLst>
              <a:ext uri="{FF2B5EF4-FFF2-40B4-BE49-F238E27FC236}">
                <a16:creationId xmlns="" xmlns:a16="http://schemas.microsoft.com/office/drawing/2014/main" id="{4E50089D-150A-4AE0-8BC3-ECBAA79DCEE3}"/>
              </a:ext>
            </a:extLst>
          </p:cNvPr>
          <p:cNvSpPr/>
          <p:nvPr/>
        </p:nvSpPr>
        <p:spPr>
          <a:xfrm>
            <a:off x="8214360" y="0"/>
            <a:ext cx="299859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专题十六　化学反应速率与化学平衡</a:t>
            </a:r>
          </a:p>
        </p:txBody>
      </p:sp>
    </p:spTree>
    <p:extLst>
      <p:ext uri="{BB962C8B-B14F-4D97-AF65-F5344CB8AC3E}">
        <p14:creationId xmlns:p14="http://schemas.microsoft.com/office/powerpoint/2010/main" val="187245837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矩形 13">
            <a:extLst>
              <a:ext uri="{FF2B5EF4-FFF2-40B4-BE49-F238E27FC236}">
                <a16:creationId xmlns="" xmlns:a16="http://schemas.microsoft.com/office/drawing/2014/main" id="{E6887BEB-6A6D-41A9-8ECC-AF3CEFAE4603}"/>
              </a:ext>
            </a:extLst>
          </p:cNvPr>
          <p:cNvSpPr/>
          <p:nvPr/>
        </p:nvSpPr>
        <p:spPr>
          <a:xfrm>
            <a:off x="234043" y="5191351"/>
            <a:ext cx="11723912" cy="662233"/>
          </a:xfrm>
          <a:prstGeom prst="rect">
            <a:avLst/>
          </a:prstGeom>
        </p:spPr>
        <p:txBody>
          <a:bodyPr wrap="square">
            <a:spAutoFit/>
          </a:bodyPr>
          <a:lstStyle/>
          <a:p>
            <a:pPr>
              <a:lnSpc>
                <a:spcPct val="150000"/>
              </a:lnSpc>
              <a:spcAft>
                <a:spcPts val="0"/>
              </a:spcAft>
            </a:pPr>
            <a:r>
              <a:rPr lang="zh-CN" altLang="en-US"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答案</a:t>
            </a:r>
            <a:endPar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5" name="矩形 14">
            <a:extLst>
              <a:ext uri="{FF2B5EF4-FFF2-40B4-BE49-F238E27FC236}">
                <a16:creationId xmlns="" xmlns:a16="http://schemas.microsoft.com/office/drawing/2014/main" id="{D349465A-43DF-47F8-9D64-D3F219DC8231}"/>
              </a:ext>
            </a:extLst>
          </p:cNvPr>
          <p:cNvSpPr/>
          <p:nvPr/>
        </p:nvSpPr>
        <p:spPr>
          <a:xfrm>
            <a:off x="1550053" y="5193104"/>
            <a:ext cx="3555347" cy="738664"/>
          </a:xfrm>
          <a:prstGeom prst="rect">
            <a:avLst/>
          </a:prstGeom>
        </p:spPr>
        <p:txBody>
          <a:bodyPr wrap="square">
            <a:spAutoFit/>
          </a:bodyPr>
          <a:lstStyle/>
          <a:p>
            <a:pPr>
              <a:lnSpc>
                <a:spcPct val="150000"/>
              </a:lnSpc>
            </a:pPr>
            <a:r>
              <a:rPr lang="en-US" altLang="zh-CN" sz="2800" dirty="0"/>
              <a:t>A</a:t>
            </a:r>
            <a:endParaRPr lang="zh-CN" altLang="zh-CN" sz="2800" dirty="0"/>
          </a:p>
        </p:txBody>
      </p:sp>
      <p:sp>
        <p:nvSpPr>
          <p:cNvPr id="18" name="矩形 17">
            <a:extLst>
              <a:ext uri="{FF2B5EF4-FFF2-40B4-BE49-F238E27FC236}">
                <a16:creationId xmlns="" xmlns:a16="http://schemas.microsoft.com/office/drawing/2014/main" id="{6257AC32-1BFC-477B-AC73-48949739AC27}"/>
              </a:ext>
            </a:extLst>
          </p:cNvPr>
          <p:cNvSpPr/>
          <p:nvPr/>
        </p:nvSpPr>
        <p:spPr>
          <a:xfrm>
            <a:off x="330853" y="1103703"/>
            <a:ext cx="11627102" cy="3970318"/>
          </a:xfrm>
          <a:prstGeom prst="rect">
            <a:avLst/>
          </a:prstGeom>
        </p:spPr>
        <p:txBody>
          <a:bodyPr wrap="square">
            <a:spAutoFit/>
          </a:bodyPr>
          <a:lstStyle/>
          <a:p>
            <a:pPr>
              <a:lnSpc>
                <a:spcPct val="150000"/>
              </a:lnSpc>
            </a:pPr>
            <a:r>
              <a:rPr lang="zh-CN" altLang="en-US"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解析</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800" dirty="0"/>
              <a:t>同温下</a:t>
            </a:r>
            <a:r>
              <a:rPr lang="en-US" altLang="zh-CN" sz="2800" dirty="0"/>
              <a:t>,</a:t>
            </a:r>
            <a:r>
              <a:rPr lang="zh-CN" altLang="zh-CN" sz="2800" dirty="0"/>
              <a:t>增大压强</a:t>
            </a:r>
            <a:r>
              <a:rPr lang="en-US" altLang="zh-CN" sz="2800" dirty="0"/>
              <a:t>,</a:t>
            </a:r>
            <a:r>
              <a:rPr lang="zh-CN" altLang="zh-CN" sz="2800" dirty="0"/>
              <a:t>平衡逆向移动</a:t>
            </a:r>
            <a:r>
              <a:rPr lang="en-US" altLang="zh-CN" sz="2800" dirty="0"/>
              <a:t>,</a:t>
            </a:r>
            <a:r>
              <a:rPr lang="zh-CN" altLang="zh-CN" sz="2800" dirty="0"/>
              <a:t>平衡时</a:t>
            </a:r>
            <a:r>
              <a:rPr lang="en-US" altLang="zh-CN" sz="2800" dirty="0"/>
              <a:t>G</a:t>
            </a:r>
            <a:r>
              <a:rPr lang="zh-CN" altLang="zh-CN" sz="2800" dirty="0"/>
              <a:t>的体积分数变小</a:t>
            </a:r>
            <a:r>
              <a:rPr lang="en-US" altLang="zh-CN" sz="2800" dirty="0"/>
              <a:t>,</a:t>
            </a:r>
            <a:r>
              <a:rPr lang="zh-CN" altLang="zh-CN" sz="2800" dirty="0"/>
              <a:t>故可知</a:t>
            </a:r>
            <a:r>
              <a:rPr lang="en-US" altLang="zh-CN" sz="2800" dirty="0"/>
              <a:t>54</a:t>
            </a:r>
            <a:r>
              <a:rPr lang="en-US" altLang="zh-CN" sz="2800" i="1" dirty="0"/>
              <a:t>.</a:t>
            </a:r>
            <a:r>
              <a:rPr lang="en-US" altLang="zh-CN" sz="2800" dirty="0"/>
              <a:t>0</a:t>
            </a:r>
            <a:r>
              <a:rPr lang="en-US" altLang="zh-CN" sz="2800" i="1" dirty="0"/>
              <a:t>&gt;a&gt;b</a:t>
            </a:r>
            <a:r>
              <a:rPr lang="en-US" altLang="zh-CN" sz="2800" dirty="0"/>
              <a:t>,</a:t>
            </a:r>
            <a:r>
              <a:rPr lang="zh-CN" altLang="zh-CN" sz="2800" dirty="0"/>
              <a:t>因</a:t>
            </a:r>
            <a:r>
              <a:rPr lang="en-US" altLang="zh-CN" sz="2800" dirty="0"/>
              <a:t>75.0&gt;</a:t>
            </a:r>
            <a:r>
              <a:rPr lang="en-US" altLang="zh-CN" sz="2800" i="1" dirty="0"/>
              <a:t>a</a:t>
            </a:r>
            <a:r>
              <a:rPr lang="en-US" altLang="zh-CN" sz="2800" dirty="0"/>
              <a:t>,</a:t>
            </a:r>
            <a:r>
              <a:rPr lang="zh-CN" altLang="zh-CN" sz="2800" dirty="0"/>
              <a:t>故升温平衡正向移动</a:t>
            </a:r>
            <a:r>
              <a:rPr lang="en-US" altLang="zh-CN" sz="2800" dirty="0"/>
              <a:t>,</a:t>
            </a:r>
            <a:r>
              <a:rPr lang="zh-CN" altLang="zh-CN" sz="2800" dirty="0"/>
              <a:t>从而可知</a:t>
            </a:r>
            <a:r>
              <a:rPr lang="en-US" altLang="zh-CN" sz="2800" i="1" dirty="0"/>
              <a:t>f</a:t>
            </a:r>
            <a:r>
              <a:rPr lang="en-US" altLang="zh-CN" sz="2800" dirty="0"/>
              <a:t>&gt;75.0,</a:t>
            </a:r>
            <a:r>
              <a:rPr lang="zh-CN" altLang="zh-CN" sz="2800" dirty="0"/>
              <a:t>所以</a:t>
            </a:r>
            <a:r>
              <a:rPr lang="en-US" altLang="zh-CN" sz="2800" dirty="0"/>
              <a:t>①</a:t>
            </a:r>
            <a:r>
              <a:rPr lang="zh-CN" altLang="zh-CN" sz="2800" dirty="0"/>
              <a:t>正确</a:t>
            </a:r>
            <a:r>
              <a:rPr lang="en-US" altLang="zh-CN" sz="2800" dirty="0"/>
              <a:t>;</a:t>
            </a:r>
            <a:r>
              <a:rPr lang="zh-CN" altLang="zh-CN" sz="2800" dirty="0"/>
              <a:t>在 </a:t>
            </a:r>
            <a:r>
              <a:rPr lang="en-US" altLang="zh-CN" sz="2800" dirty="0"/>
              <a:t>915 ℃</a:t>
            </a:r>
            <a:r>
              <a:rPr lang="zh-CN" altLang="zh-CN" sz="2800" dirty="0"/>
              <a:t>、</a:t>
            </a:r>
            <a:r>
              <a:rPr lang="en-US" altLang="zh-CN" sz="2800" dirty="0"/>
              <a:t>2.0 </a:t>
            </a:r>
            <a:r>
              <a:rPr lang="en-US" altLang="zh-CN" sz="2800" dirty="0" err="1"/>
              <a:t>MPa</a:t>
            </a:r>
            <a:r>
              <a:rPr lang="zh-CN" altLang="zh-CN" sz="2800" dirty="0"/>
              <a:t>下</a:t>
            </a:r>
            <a:r>
              <a:rPr lang="en-US" altLang="zh-CN" sz="2800" dirty="0"/>
              <a:t>,</a:t>
            </a:r>
            <a:r>
              <a:rPr lang="zh-CN" altLang="zh-CN" sz="2800" dirty="0"/>
              <a:t>设</a:t>
            </a:r>
            <a:r>
              <a:rPr lang="en-US" altLang="zh-CN" sz="2800" dirty="0"/>
              <a:t>E</a:t>
            </a:r>
            <a:r>
              <a:rPr lang="zh-CN" altLang="zh-CN" sz="2800" dirty="0"/>
              <a:t>的起始物质的量为</a:t>
            </a:r>
            <a:r>
              <a:rPr lang="en-US" altLang="zh-CN" sz="2800" i="1" dirty="0"/>
              <a:t>a</a:t>
            </a:r>
            <a:r>
              <a:rPr lang="en-US" altLang="zh-CN" sz="2800" dirty="0"/>
              <a:t> </a:t>
            </a:r>
            <a:r>
              <a:rPr lang="en-US" altLang="zh-CN" sz="2800" dirty="0" err="1"/>
              <a:t>mol</a:t>
            </a:r>
            <a:r>
              <a:rPr lang="en-US" altLang="zh-CN" sz="2800" dirty="0"/>
              <a:t>,</a:t>
            </a:r>
            <a:r>
              <a:rPr lang="zh-CN" altLang="zh-CN" sz="2800" dirty="0"/>
              <a:t>转化率为</a:t>
            </a:r>
            <a:r>
              <a:rPr lang="en-US" altLang="zh-CN" sz="2800" i="1" dirty="0"/>
              <a:t>x</a:t>
            </a:r>
            <a:r>
              <a:rPr lang="en-US" altLang="zh-CN" sz="2800" dirty="0"/>
              <a:t>,</a:t>
            </a:r>
            <a:r>
              <a:rPr lang="zh-CN" altLang="zh-CN" sz="2800" dirty="0"/>
              <a:t>则平衡时</a:t>
            </a:r>
            <a:r>
              <a:rPr lang="en-US" altLang="zh-CN" sz="2800" dirty="0"/>
              <a:t>G</a:t>
            </a:r>
            <a:r>
              <a:rPr lang="zh-CN" altLang="zh-CN" sz="2800" dirty="0"/>
              <a:t>的物质的量为</a:t>
            </a:r>
            <a:r>
              <a:rPr lang="en-US" altLang="zh-CN" sz="2800" dirty="0"/>
              <a:t>2</a:t>
            </a:r>
            <a:r>
              <a:rPr lang="en-US" altLang="zh-CN" sz="2800" i="1" dirty="0"/>
              <a:t>ax</a:t>
            </a:r>
            <a:r>
              <a:rPr lang="en-US" altLang="zh-CN" sz="2800" dirty="0"/>
              <a:t> </a:t>
            </a:r>
            <a:r>
              <a:rPr lang="en-US" altLang="zh-CN" sz="2800" dirty="0" err="1"/>
              <a:t>mol</a:t>
            </a:r>
            <a:r>
              <a:rPr lang="en-US" altLang="zh-CN" sz="2800" dirty="0"/>
              <a:t>,</a:t>
            </a:r>
            <a:r>
              <a:rPr lang="zh-CN" altLang="zh-CN" sz="2800" dirty="0"/>
              <a:t>由题意得</a:t>
            </a:r>
            <a:r>
              <a:rPr lang="en-US" altLang="zh-CN" sz="2800" dirty="0"/>
              <a:t>[2</a:t>
            </a:r>
            <a:r>
              <a:rPr lang="en-US" altLang="zh-CN" sz="2800" i="1" dirty="0"/>
              <a:t>ax/</a:t>
            </a:r>
            <a:r>
              <a:rPr lang="en-US" altLang="zh-CN" sz="2800" dirty="0"/>
              <a:t>(</a:t>
            </a:r>
            <a:r>
              <a:rPr lang="en-US" altLang="zh-CN" sz="2800" i="1" dirty="0"/>
              <a:t>a-ax+</a:t>
            </a:r>
            <a:r>
              <a:rPr lang="en-US" altLang="zh-CN" sz="2800" dirty="0"/>
              <a:t>2</a:t>
            </a:r>
            <a:r>
              <a:rPr lang="en-US" altLang="zh-CN" sz="2800" i="1" dirty="0"/>
              <a:t>ax</a:t>
            </a:r>
            <a:r>
              <a:rPr lang="en-US" altLang="zh-CN" sz="2800" dirty="0"/>
              <a:t>)]×100%=75.0%,</a:t>
            </a:r>
            <a:r>
              <a:rPr lang="zh-CN" altLang="zh-CN" sz="2800" dirty="0"/>
              <a:t>解得</a:t>
            </a:r>
            <a:r>
              <a:rPr lang="en-US" altLang="zh-CN" sz="2800" i="1" dirty="0"/>
              <a:t>x</a:t>
            </a:r>
            <a:r>
              <a:rPr lang="en-US" altLang="zh-CN" sz="2800" dirty="0"/>
              <a:t>=0.6,②</a:t>
            </a:r>
            <a:r>
              <a:rPr lang="zh-CN" altLang="zh-CN" sz="2800" dirty="0"/>
              <a:t>正确</a:t>
            </a:r>
            <a:r>
              <a:rPr lang="en-US" altLang="zh-CN" sz="2800" dirty="0"/>
              <a:t>;</a:t>
            </a:r>
            <a:r>
              <a:rPr lang="zh-CN" altLang="zh-CN" sz="2800" dirty="0"/>
              <a:t>该反应是气体体积增大的反应</a:t>
            </a:r>
            <a:r>
              <a:rPr lang="en-US" altLang="zh-CN" sz="2800" dirty="0"/>
              <a:t>,</a:t>
            </a:r>
            <a:r>
              <a:rPr lang="zh-CN" altLang="zh-CN" sz="2800" dirty="0"/>
              <a:t>因此为熵增反应</a:t>
            </a:r>
            <a:r>
              <a:rPr lang="en-US" altLang="zh-CN" sz="2800" dirty="0"/>
              <a:t>,③</a:t>
            </a:r>
            <a:r>
              <a:rPr lang="zh-CN" altLang="zh-CN" sz="2800" dirty="0"/>
              <a:t>正确</a:t>
            </a:r>
            <a:r>
              <a:rPr lang="en-US" altLang="zh-CN" sz="2800" dirty="0"/>
              <a:t>;</a:t>
            </a:r>
            <a:r>
              <a:rPr lang="zh-CN" altLang="zh-CN" sz="2800" dirty="0"/>
              <a:t>结合前面分析知升温平衡正向移动</a:t>
            </a:r>
            <a:r>
              <a:rPr lang="en-US" altLang="zh-CN" sz="2800" dirty="0"/>
              <a:t>,</a:t>
            </a:r>
            <a:r>
              <a:rPr lang="zh-CN" altLang="zh-CN" sz="2800" dirty="0"/>
              <a:t>则平衡常数增大</a:t>
            </a:r>
            <a:r>
              <a:rPr lang="en-US" altLang="zh-CN" sz="2800" dirty="0"/>
              <a:t>,④</a:t>
            </a:r>
            <a:r>
              <a:rPr lang="zh-CN" altLang="zh-CN" sz="2800" dirty="0"/>
              <a:t>正确。</a:t>
            </a:r>
          </a:p>
        </p:txBody>
      </p:sp>
      <p:sp>
        <p:nvSpPr>
          <p:cNvPr id="24" name="矩形 23">
            <a:extLst>
              <a:ext uri="{FF2B5EF4-FFF2-40B4-BE49-F238E27FC236}">
                <a16:creationId xmlns="" xmlns:a16="http://schemas.microsoft.com/office/drawing/2014/main" id="{2679AA4D-176C-42A5-898A-7BFD142649E8}"/>
              </a:ext>
            </a:extLst>
          </p:cNvPr>
          <p:cNvSpPr/>
          <p:nvPr/>
        </p:nvSpPr>
        <p:spPr>
          <a:xfrm>
            <a:off x="8214360" y="0"/>
            <a:ext cx="299859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专题十六　化学反应速率与化学平衡</a:t>
            </a:r>
          </a:p>
        </p:txBody>
      </p:sp>
    </p:spTree>
    <p:extLst>
      <p:ext uri="{BB962C8B-B14F-4D97-AF65-F5344CB8AC3E}">
        <p14:creationId xmlns:p14="http://schemas.microsoft.com/office/powerpoint/2010/main" val="251230852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6" name="矩形 5"/>
          <p:cNvSpPr/>
          <p:nvPr/>
        </p:nvSpPr>
        <p:spPr>
          <a:xfrm>
            <a:off x="718457" y="-1"/>
            <a:ext cx="3483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DA251C"/>
              </a:solidFill>
            </a:endParaRPr>
          </a:p>
        </p:txBody>
      </p:sp>
      <p:sp>
        <p:nvSpPr>
          <p:cNvPr id="7" name="矩形 6"/>
          <p:cNvSpPr/>
          <p:nvPr/>
        </p:nvSpPr>
        <p:spPr>
          <a:xfrm>
            <a:off x="1066799" y="-2"/>
            <a:ext cx="4248151"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zh-CN" sz="2800" dirty="0">
                <a:solidFill>
                  <a:srgbClr val="DA251C"/>
                </a:solidFill>
              </a:rPr>
              <a:t>方法</a:t>
            </a:r>
            <a:r>
              <a:rPr lang="en-US" altLang="zh-CN" sz="2800" dirty="0">
                <a:solidFill>
                  <a:srgbClr val="DA251C"/>
                </a:solidFill>
              </a:rPr>
              <a:t>5 </a:t>
            </a:r>
            <a:r>
              <a:rPr lang="zh-CN" altLang="zh-CN" sz="2800" dirty="0">
                <a:solidFill>
                  <a:srgbClr val="DA251C"/>
                </a:solidFill>
              </a:rPr>
              <a:t>平衡转化率的判断</a:t>
            </a:r>
          </a:p>
        </p:txBody>
      </p:sp>
      <p:sp>
        <p:nvSpPr>
          <p:cNvPr id="30" name="矩形 29">
            <a:extLst>
              <a:ext uri="{FF2B5EF4-FFF2-40B4-BE49-F238E27FC236}">
                <a16:creationId xmlns="" xmlns:a16="http://schemas.microsoft.com/office/drawing/2014/main" id="{D080D175-763B-4714-8F2A-930ED62CA217}"/>
              </a:ext>
            </a:extLst>
          </p:cNvPr>
          <p:cNvSpPr/>
          <p:nvPr/>
        </p:nvSpPr>
        <p:spPr>
          <a:xfrm>
            <a:off x="234043" y="740354"/>
            <a:ext cx="11723913" cy="662297"/>
          </a:xfrm>
          <a:prstGeom prst="rect">
            <a:avLst/>
          </a:prstGeom>
        </p:spPr>
        <p:txBody>
          <a:bodyPr wrap="square">
            <a:spAutoFit/>
          </a:bodyPr>
          <a:lstStyle/>
          <a:p>
            <a:pPr>
              <a:lnSpc>
                <a:spcPct val="150000"/>
              </a:lnSpc>
              <a:spcAft>
                <a:spcPts val="0"/>
              </a:spcAft>
            </a:pPr>
            <a:r>
              <a:rPr lang="zh-CN" altLang="en-US" sz="2800" b="1" dirty="0">
                <a:solidFill>
                  <a:srgbClr val="DA251C"/>
                </a:solidFill>
                <a:latin typeface="微软雅黑" panose="020B0503020204020204" pitchFamily="34" charset="-122"/>
                <a:ea typeface="微软雅黑" panose="020B0503020204020204" pitchFamily="34" charset="-122"/>
                <a:cs typeface="Times New Roman" panose="02020603050405020304" pitchFamily="18" charset="0"/>
              </a:rPr>
              <a:t>方法解读：</a:t>
            </a:r>
            <a:endParaRPr lang="zh-CN" altLang="zh-CN" sz="1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9" name="矩形 8">
            <a:extLst>
              <a:ext uri="{FF2B5EF4-FFF2-40B4-BE49-F238E27FC236}">
                <a16:creationId xmlns="" xmlns:a16="http://schemas.microsoft.com/office/drawing/2014/main" id="{95A3FB80-9BB2-43CE-95DA-AF72061F6A38}"/>
              </a:ext>
            </a:extLst>
          </p:cNvPr>
          <p:cNvSpPr/>
          <p:nvPr/>
        </p:nvSpPr>
        <p:spPr>
          <a:xfrm>
            <a:off x="234043" y="1320926"/>
            <a:ext cx="11723913" cy="1308563"/>
          </a:xfrm>
          <a:prstGeom prst="rect">
            <a:avLst/>
          </a:prstGeom>
        </p:spPr>
        <p:txBody>
          <a:bodyPr wrap="square">
            <a:spAutoFit/>
          </a:bodyPr>
          <a:lstStyle/>
          <a:p>
            <a:pPr>
              <a:lnSpc>
                <a:spcPct val="150000"/>
              </a:lnSpc>
            </a:pPr>
            <a:r>
              <a:rPr lang="zh-CN" altLang="zh-CN" sz="2800" dirty="0"/>
              <a:t>判断反应物转化率的变化时</a:t>
            </a:r>
            <a:r>
              <a:rPr lang="en-US" altLang="zh-CN" sz="2800" dirty="0"/>
              <a:t>,</a:t>
            </a:r>
            <a:r>
              <a:rPr lang="zh-CN" altLang="zh-CN" sz="2800" dirty="0"/>
              <a:t>不要把平衡正向移动与反应物转化率提高等同起来</a:t>
            </a:r>
            <a:r>
              <a:rPr lang="en-US" altLang="zh-CN" sz="2800" dirty="0"/>
              <a:t>,</a:t>
            </a:r>
            <a:r>
              <a:rPr lang="zh-CN" altLang="zh-CN" sz="2800" dirty="0"/>
              <a:t>要视具体情况而定。常见有以下几种情形</a:t>
            </a:r>
            <a:r>
              <a:rPr lang="en-US" altLang="zh-CN" sz="2800" dirty="0"/>
              <a:t>:</a:t>
            </a:r>
            <a:endParaRPr lang="zh-CN" altLang="zh-CN" sz="2800" dirty="0"/>
          </a:p>
        </p:txBody>
      </p:sp>
    </p:spTree>
    <p:extLst>
      <p:ext uri="{BB962C8B-B14F-4D97-AF65-F5344CB8AC3E}">
        <p14:creationId xmlns:p14="http://schemas.microsoft.com/office/powerpoint/2010/main" val="53093864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a:extLst>
              <a:ext uri="{FF2B5EF4-FFF2-40B4-BE49-F238E27FC236}">
                <a16:creationId xmlns="" xmlns:a16="http://schemas.microsoft.com/office/drawing/2014/main" id="{BB39BAB1-726B-4709-A213-4D2744EE487B}"/>
              </a:ext>
            </a:extLst>
          </p:cNvPr>
          <p:cNvGraphicFramePr>
            <a:graphicFrameLocks noGrp="1"/>
          </p:cNvGraphicFramePr>
          <p:nvPr>
            <p:extLst>
              <p:ext uri="{D42A27DB-BD31-4B8C-83A1-F6EECF244321}">
                <p14:modId xmlns:p14="http://schemas.microsoft.com/office/powerpoint/2010/main" val="1059422865"/>
              </p:ext>
            </p:extLst>
          </p:nvPr>
        </p:nvGraphicFramePr>
        <p:xfrm>
          <a:off x="419100" y="419894"/>
          <a:ext cx="11506202" cy="5905374"/>
        </p:xfrm>
        <a:graphic>
          <a:graphicData uri="http://schemas.openxmlformats.org/drawingml/2006/table">
            <a:tbl>
              <a:tblPr firstRow="1" firstCol="1" bandRow="1"/>
              <a:tblGrid>
                <a:gridCol w="2209800">
                  <a:extLst>
                    <a:ext uri="{9D8B030D-6E8A-4147-A177-3AD203B41FA5}">
                      <a16:colId xmlns="" xmlns:a16="http://schemas.microsoft.com/office/drawing/2014/main" val="1001550847"/>
                    </a:ext>
                  </a:extLst>
                </a:gridCol>
                <a:gridCol w="2400300">
                  <a:extLst>
                    <a:ext uri="{9D8B030D-6E8A-4147-A177-3AD203B41FA5}">
                      <a16:colId xmlns="" xmlns:a16="http://schemas.microsoft.com/office/drawing/2014/main" val="2543931782"/>
                    </a:ext>
                  </a:extLst>
                </a:gridCol>
                <a:gridCol w="2286000">
                  <a:extLst>
                    <a:ext uri="{9D8B030D-6E8A-4147-A177-3AD203B41FA5}">
                      <a16:colId xmlns="" xmlns:a16="http://schemas.microsoft.com/office/drawing/2014/main" val="3872822795"/>
                    </a:ext>
                  </a:extLst>
                </a:gridCol>
                <a:gridCol w="2000250">
                  <a:extLst>
                    <a:ext uri="{9D8B030D-6E8A-4147-A177-3AD203B41FA5}">
                      <a16:colId xmlns="" xmlns:a16="http://schemas.microsoft.com/office/drawing/2014/main" val="1296451185"/>
                    </a:ext>
                  </a:extLst>
                </a:gridCol>
                <a:gridCol w="2609852">
                  <a:extLst>
                    <a:ext uri="{9D8B030D-6E8A-4147-A177-3AD203B41FA5}">
                      <a16:colId xmlns="" xmlns:a16="http://schemas.microsoft.com/office/drawing/2014/main" val="993835359"/>
                    </a:ext>
                  </a:extLst>
                </a:gridCol>
              </a:tblGrid>
              <a:tr h="88803">
                <a:tc>
                  <a:txBody>
                    <a:bodyPr/>
                    <a:lstStyle/>
                    <a:p>
                      <a:pPr marL="0" algn="ctr" defTabSz="914400" rtl="0" eaLnBrk="1" latinLnBrk="0" hangingPunct="1">
                        <a:lnSpc>
                          <a:spcPct val="150000"/>
                        </a:lnSpc>
                        <a:spcAft>
                          <a:spcPts val="0"/>
                        </a:spcAft>
                      </a:pPr>
                      <a:r>
                        <a:rPr lang="zh-CN" altLang="en-US" sz="2400" kern="1200" dirty="0">
                          <a:solidFill>
                            <a:schemeClr val="tx1"/>
                          </a:solidFill>
                          <a:latin typeface="+mn-lt"/>
                          <a:ea typeface="+mn-ea"/>
                          <a:cs typeface="+mn-cs"/>
                        </a:rPr>
                        <a:t>反应类型</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50000"/>
                        </a:lnSpc>
                        <a:spcAft>
                          <a:spcPts val="0"/>
                        </a:spcAft>
                      </a:pPr>
                      <a:r>
                        <a:rPr lang="zh-CN" altLang="en-US" sz="2400" kern="1200">
                          <a:solidFill>
                            <a:schemeClr val="tx1"/>
                          </a:solidFill>
                          <a:latin typeface="+mn-lt"/>
                          <a:ea typeface="+mn-ea"/>
                          <a:cs typeface="+mn-cs"/>
                        </a:rPr>
                        <a:t>条件的改变</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algn="ctr" defTabSz="914400" rtl="0" eaLnBrk="1" latinLnBrk="0" hangingPunct="1">
                        <a:lnSpc>
                          <a:spcPct val="150000"/>
                        </a:lnSpc>
                        <a:spcAft>
                          <a:spcPts val="0"/>
                        </a:spcAft>
                      </a:pPr>
                      <a:r>
                        <a:rPr lang="zh-CN" altLang="en-US" sz="2400" kern="1200" dirty="0">
                          <a:solidFill>
                            <a:schemeClr val="tx1"/>
                          </a:solidFill>
                          <a:latin typeface="+mn-lt"/>
                          <a:ea typeface="+mn-ea"/>
                          <a:cs typeface="+mn-cs"/>
                        </a:rPr>
                        <a:t>反应物转化率的变化</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pPr marL="0" algn="l" defTabSz="914400" rtl="0" eaLnBrk="1" latinLnBrk="0" hangingPunct="1">
                        <a:lnSpc>
                          <a:spcPct val="150000"/>
                        </a:lnSpc>
                        <a:spcAft>
                          <a:spcPts val="0"/>
                        </a:spcAft>
                      </a:pPr>
                      <a:endParaRPr lang="zh-CN" altLang="en-US" sz="2400" kern="1200">
                        <a:solidFill>
                          <a:schemeClr val="tx1"/>
                        </a:solidFill>
                        <a:latin typeface="+mn-lt"/>
                        <a:ea typeface="+mn-ea"/>
                        <a:cs typeface="+mn-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795542494"/>
                  </a:ext>
                </a:extLst>
              </a:tr>
              <a:tr h="177606">
                <a:tc rowSpan="5">
                  <a:txBody>
                    <a:bodyPr/>
                    <a:lstStyle/>
                    <a:p>
                      <a:pPr marL="0" algn="l" defTabSz="914400" rtl="0" eaLnBrk="1" latinLnBrk="0" hangingPunct="1">
                        <a:lnSpc>
                          <a:spcPct val="150000"/>
                        </a:lnSpc>
                        <a:spcAft>
                          <a:spcPts val="0"/>
                        </a:spcAft>
                      </a:pPr>
                      <a:r>
                        <a:rPr lang="zh-CN" altLang="en-US" sz="2400" kern="1200" dirty="0">
                          <a:solidFill>
                            <a:schemeClr val="tx1"/>
                          </a:solidFill>
                          <a:latin typeface="+mn-lt"/>
                          <a:ea typeface="+mn-ea"/>
                          <a:cs typeface="+mn-cs"/>
                        </a:rPr>
                        <a:t>有多种反应物的可逆反应</a:t>
                      </a:r>
                      <a:r>
                        <a:rPr lang="en-US" sz="2400" kern="1200" dirty="0">
                          <a:solidFill>
                            <a:schemeClr val="tx1"/>
                          </a:solidFill>
                          <a:latin typeface="+mn-lt"/>
                          <a:ea typeface="+mn-ea"/>
                          <a:cs typeface="+mn-cs"/>
                        </a:rPr>
                        <a:t>:</a:t>
                      </a:r>
                      <a:r>
                        <a:rPr lang="en-US" sz="2400" i="1" kern="1200" dirty="0">
                          <a:solidFill>
                            <a:schemeClr val="tx1"/>
                          </a:solidFill>
                          <a:latin typeface="+mn-lt"/>
                          <a:ea typeface="+mn-ea"/>
                          <a:cs typeface="+mn-cs"/>
                        </a:rPr>
                        <a:t>m</a:t>
                      </a:r>
                      <a:r>
                        <a:rPr lang="en-US" sz="2400" kern="1200" dirty="0">
                          <a:solidFill>
                            <a:schemeClr val="tx1"/>
                          </a:solidFill>
                          <a:latin typeface="+mn-lt"/>
                          <a:ea typeface="+mn-ea"/>
                          <a:cs typeface="+mn-cs"/>
                        </a:rPr>
                        <a:t>A(g)+</a:t>
                      </a:r>
                    </a:p>
                    <a:p>
                      <a:pPr marL="0" algn="l" defTabSz="914400" rtl="0" eaLnBrk="1" latinLnBrk="0" hangingPunct="1">
                        <a:lnSpc>
                          <a:spcPct val="150000"/>
                        </a:lnSpc>
                        <a:spcAft>
                          <a:spcPts val="0"/>
                        </a:spcAft>
                      </a:pPr>
                      <a:r>
                        <a:rPr lang="en-US" sz="2400" i="1" kern="1200" dirty="0" err="1">
                          <a:solidFill>
                            <a:schemeClr val="tx1"/>
                          </a:solidFill>
                          <a:latin typeface="+mn-lt"/>
                          <a:ea typeface="+mn-ea"/>
                          <a:cs typeface="+mn-cs"/>
                        </a:rPr>
                        <a:t>n</a:t>
                      </a:r>
                      <a:r>
                        <a:rPr lang="en-US" sz="2400" kern="1200" dirty="0" err="1">
                          <a:solidFill>
                            <a:schemeClr val="tx1"/>
                          </a:solidFill>
                          <a:latin typeface="+mn-lt"/>
                          <a:ea typeface="+mn-ea"/>
                          <a:cs typeface="+mn-cs"/>
                        </a:rPr>
                        <a:t>B</a:t>
                      </a:r>
                      <a:r>
                        <a:rPr lang="en-US" sz="2400" kern="1200" dirty="0">
                          <a:solidFill>
                            <a:schemeClr val="tx1"/>
                          </a:solidFill>
                          <a:latin typeface="+mn-lt"/>
                          <a:ea typeface="+mn-ea"/>
                          <a:cs typeface="+mn-cs"/>
                        </a:rPr>
                        <a:t>(g) </a:t>
                      </a:r>
                      <a:r>
                        <a:rPr lang="en-US" sz="2400" i="1" kern="1200" dirty="0" err="1">
                          <a:solidFill>
                            <a:schemeClr val="tx1"/>
                          </a:solidFill>
                          <a:latin typeface="+mn-lt"/>
                          <a:ea typeface="+mn-ea"/>
                          <a:cs typeface="+mn-cs"/>
                        </a:rPr>
                        <a:t>p</a:t>
                      </a:r>
                      <a:r>
                        <a:rPr lang="en-US" sz="2400" kern="1200" dirty="0" err="1">
                          <a:solidFill>
                            <a:schemeClr val="tx1"/>
                          </a:solidFill>
                          <a:latin typeface="+mn-lt"/>
                          <a:ea typeface="+mn-ea"/>
                          <a:cs typeface="+mn-cs"/>
                        </a:rPr>
                        <a:t>C</a:t>
                      </a:r>
                      <a:r>
                        <a:rPr lang="en-US" sz="2400" kern="1200" dirty="0">
                          <a:solidFill>
                            <a:schemeClr val="tx1"/>
                          </a:solidFill>
                          <a:latin typeface="+mn-lt"/>
                          <a:ea typeface="+mn-ea"/>
                          <a:cs typeface="+mn-cs"/>
                        </a:rPr>
                        <a:t>(g)+</a:t>
                      </a:r>
                      <a:r>
                        <a:rPr lang="en-US" sz="2400" i="1" kern="1200" dirty="0" err="1">
                          <a:solidFill>
                            <a:schemeClr val="tx1"/>
                          </a:solidFill>
                          <a:latin typeface="+mn-lt"/>
                          <a:ea typeface="+mn-ea"/>
                          <a:cs typeface="+mn-cs"/>
                        </a:rPr>
                        <a:t>q</a:t>
                      </a:r>
                      <a:r>
                        <a:rPr lang="en-US" sz="2400" kern="1200" dirty="0" err="1">
                          <a:solidFill>
                            <a:schemeClr val="tx1"/>
                          </a:solidFill>
                          <a:latin typeface="+mn-lt"/>
                          <a:ea typeface="+mn-ea"/>
                          <a:cs typeface="+mn-cs"/>
                        </a:rPr>
                        <a:t>D</a:t>
                      </a:r>
                      <a:r>
                        <a:rPr lang="en-US" sz="2400" kern="1200" dirty="0">
                          <a:solidFill>
                            <a:schemeClr val="tx1"/>
                          </a:solidFill>
                          <a:latin typeface="+mn-lt"/>
                          <a:ea typeface="+mn-ea"/>
                          <a:cs typeface="+mn-cs"/>
                        </a:rPr>
                        <a:t>(g)</a:t>
                      </a:r>
                      <a:endParaRPr lang="zh-CN" altLang="en-US" sz="2400" kern="1200" dirty="0">
                        <a:solidFill>
                          <a:schemeClr val="tx1"/>
                        </a:solidFill>
                        <a:latin typeface="+mn-lt"/>
                        <a:ea typeface="+mn-ea"/>
                        <a:cs typeface="+mn-cs"/>
                      </a:endParaRPr>
                    </a:p>
                  </a:txBody>
                  <a:tcPr marL="38851" marR="38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ct val="150000"/>
                        </a:lnSpc>
                        <a:spcAft>
                          <a:spcPts val="0"/>
                        </a:spcAft>
                      </a:pPr>
                      <a:r>
                        <a:rPr lang="zh-CN" altLang="en-US" sz="2400" kern="1200">
                          <a:solidFill>
                            <a:schemeClr val="tx1"/>
                          </a:solidFill>
                          <a:latin typeface="+mn-lt"/>
                          <a:ea typeface="+mn-ea"/>
                          <a:cs typeface="+mn-cs"/>
                        </a:rPr>
                        <a:t>恒容时只增加反应物</a:t>
                      </a:r>
                      <a:r>
                        <a:rPr lang="en-US" sz="2400" kern="1200">
                          <a:solidFill>
                            <a:schemeClr val="tx1"/>
                          </a:solidFill>
                          <a:latin typeface="+mn-lt"/>
                          <a:ea typeface="+mn-ea"/>
                          <a:cs typeface="+mn-cs"/>
                        </a:rPr>
                        <a:t>A</a:t>
                      </a:r>
                      <a:r>
                        <a:rPr lang="zh-CN" altLang="en-US" sz="2400" kern="1200">
                          <a:solidFill>
                            <a:schemeClr val="tx1"/>
                          </a:solidFill>
                          <a:latin typeface="+mn-lt"/>
                          <a:ea typeface="+mn-ea"/>
                          <a:cs typeface="+mn-cs"/>
                        </a:rPr>
                        <a:t>的用量</a:t>
                      </a:r>
                    </a:p>
                  </a:txBody>
                  <a:tcPr marL="38851" marR="38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algn="ctr" defTabSz="914400" rtl="0" eaLnBrk="1" latinLnBrk="0" hangingPunct="1">
                        <a:lnSpc>
                          <a:spcPct val="150000"/>
                        </a:lnSpc>
                        <a:spcAft>
                          <a:spcPts val="0"/>
                        </a:spcAft>
                      </a:pPr>
                      <a:r>
                        <a:rPr lang="zh-CN" altLang="en-US" sz="2400" kern="1200" dirty="0">
                          <a:solidFill>
                            <a:schemeClr val="tx1"/>
                          </a:solidFill>
                          <a:latin typeface="+mn-lt"/>
                          <a:ea typeface="+mn-ea"/>
                          <a:cs typeface="+mn-cs"/>
                        </a:rPr>
                        <a:t>反应物</a:t>
                      </a:r>
                      <a:r>
                        <a:rPr lang="en-US" sz="2400" kern="1200" dirty="0">
                          <a:solidFill>
                            <a:schemeClr val="tx1"/>
                          </a:solidFill>
                          <a:latin typeface="+mn-lt"/>
                          <a:ea typeface="+mn-ea"/>
                          <a:cs typeface="+mn-cs"/>
                        </a:rPr>
                        <a:t>A</a:t>
                      </a:r>
                      <a:r>
                        <a:rPr lang="zh-CN" altLang="en-US" sz="2400" kern="1200" dirty="0">
                          <a:solidFill>
                            <a:schemeClr val="tx1"/>
                          </a:solidFill>
                          <a:latin typeface="+mn-lt"/>
                          <a:ea typeface="+mn-ea"/>
                          <a:cs typeface="+mn-cs"/>
                        </a:rPr>
                        <a:t>的转化率减小</a:t>
                      </a:r>
                      <a:r>
                        <a:rPr lang="en-US" sz="2400" kern="1200" dirty="0">
                          <a:solidFill>
                            <a:schemeClr val="tx1"/>
                          </a:solidFill>
                          <a:latin typeface="+mn-lt"/>
                          <a:ea typeface="+mn-ea"/>
                          <a:cs typeface="+mn-cs"/>
                        </a:rPr>
                        <a:t>,</a:t>
                      </a:r>
                      <a:r>
                        <a:rPr lang="zh-CN" altLang="en-US" sz="2400" kern="1200" dirty="0">
                          <a:solidFill>
                            <a:schemeClr val="tx1"/>
                          </a:solidFill>
                          <a:latin typeface="+mn-lt"/>
                          <a:ea typeface="+mn-ea"/>
                          <a:cs typeface="+mn-cs"/>
                        </a:rPr>
                        <a:t>反应物</a:t>
                      </a:r>
                      <a:r>
                        <a:rPr lang="en-US" sz="2400" kern="1200" dirty="0">
                          <a:solidFill>
                            <a:schemeClr val="tx1"/>
                          </a:solidFill>
                          <a:latin typeface="+mn-lt"/>
                          <a:ea typeface="+mn-ea"/>
                          <a:cs typeface="+mn-cs"/>
                        </a:rPr>
                        <a:t>B</a:t>
                      </a:r>
                      <a:r>
                        <a:rPr lang="zh-CN" altLang="en-US" sz="2400" kern="1200" dirty="0">
                          <a:solidFill>
                            <a:schemeClr val="tx1"/>
                          </a:solidFill>
                          <a:latin typeface="+mn-lt"/>
                          <a:ea typeface="+mn-ea"/>
                          <a:cs typeface="+mn-cs"/>
                        </a:rPr>
                        <a:t>的转化率增大</a:t>
                      </a:r>
                    </a:p>
                  </a:txBody>
                  <a:tcPr marL="38851" marR="38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pPr marL="0" algn="l" defTabSz="914400" rtl="0" eaLnBrk="1" latinLnBrk="0" hangingPunct="1">
                        <a:lnSpc>
                          <a:spcPct val="150000"/>
                        </a:lnSpc>
                        <a:spcAft>
                          <a:spcPts val="0"/>
                        </a:spcAft>
                      </a:pPr>
                      <a:endParaRPr lang="zh-CN" altLang="en-US" sz="2400" kern="1200">
                        <a:solidFill>
                          <a:schemeClr val="tx1"/>
                        </a:solidFill>
                        <a:latin typeface="+mn-lt"/>
                        <a:ea typeface="+mn-ea"/>
                        <a:cs typeface="+mn-cs"/>
                      </a:endParaRPr>
                    </a:p>
                  </a:txBody>
                  <a:tcPr marL="38851" marR="38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699017056"/>
                  </a:ext>
                </a:extLst>
              </a:tr>
              <a:tr h="177606">
                <a:tc vMerge="1">
                  <a:txBody>
                    <a:bodyPr/>
                    <a:lstStyle/>
                    <a:p>
                      <a:endParaRPr lang="zh-CN" altLang="en-US"/>
                    </a:p>
                  </a:txBody>
                  <a:tcPr/>
                </a:tc>
                <a:tc rowSpan="4">
                  <a:txBody>
                    <a:bodyPr/>
                    <a:lstStyle/>
                    <a:p>
                      <a:pPr marL="0" algn="l" defTabSz="914400" rtl="0" eaLnBrk="1" latinLnBrk="0" hangingPunct="1">
                        <a:lnSpc>
                          <a:spcPct val="150000"/>
                        </a:lnSpc>
                        <a:spcAft>
                          <a:spcPts val="0"/>
                        </a:spcAft>
                      </a:pPr>
                      <a:r>
                        <a:rPr lang="zh-CN" altLang="en-US" sz="2400" kern="1200">
                          <a:solidFill>
                            <a:schemeClr val="tx1"/>
                          </a:solidFill>
                          <a:latin typeface="+mn-lt"/>
                          <a:ea typeface="+mn-ea"/>
                          <a:cs typeface="+mn-cs"/>
                        </a:rPr>
                        <a:t>同等倍数地增大反应物</a:t>
                      </a:r>
                      <a:r>
                        <a:rPr lang="en-US" sz="2400" kern="1200">
                          <a:solidFill>
                            <a:schemeClr val="tx1"/>
                          </a:solidFill>
                          <a:latin typeface="+mn-lt"/>
                          <a:ea typeface="+mn-ea"/>
                          <a:cs typeface="+mn-cs"/>
                        </a:rPr>
                        <a:t>A</a:t>
                      </a:r>
                      <a:r>
                        <a:rPr lang="zh-CN" altLang="en-US" sz="2400" kern="1200">
                          <a:solidFill>
                            <a:schemeClr val="tx1"/>
                          </a:solidFill>
                          <a:latin typeface="+mn-lt"/>
                          <a:ea typeface="+mn-ea"/>
                          <a:cs typeface="+mn-cs"/>
                        </a:rPr>
                        <a:t>、</a:t>
                      </a:r>
                      <a:r>
                        <a:rPr lang="en-US" sz="2400" kern="1200">
                          <a:solidFill>
                            <a:schemeClr val="tx1"/>
                          </a:solidFill>
                          <a:latin typeface="+mn-lt"/>
                          <a:ea typeface="+mn-ea"/>
                          <a:cs typeface="+mn-cs"/>
                        </a:rPr>
                        <a:t>B</a:t>
                      </a:r>
                      <a:r>
                        <a:rPr lang="zh-CN" altLang="en-US" sz="2400" kern="1200">
                          <a:solidFill>
                            <a:schemeClr val="tx1"/>
                          </a:solidFill>
                          <a:latin typeface="+mn-lt"/>
                          <a:ea typeface="+mn-ea"/>
                          <a:cs typeface="+mn-cs"/>
                        </a:rPr>
                        <a:t>的量</a:t>
                      </a:r>
                    </a:p>
                  </a:txBody>
                  <a:tcPr marL="38851" marR="38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50000"/>
                        </a:lnSpc>
                        <a:spcAft>
                          <a:spcPts val="0"/>
                        </a:spcAft>
                      </a:pPr>
                      <a:r>
                        <a:rPr lang="zh-CN" altLang="en-US" sz="2400" kern="1200" dirty="0">
                          <a:solidFill>
                            <a:schemeClr val="tx1"/>
                          </a:solidFill>
                          <a:latin typeface="+mn-lt"/>
                          <a:ea typeface="+mn-ea"/>
                          <a:cs typeface="+mn-cs"/>
                        </a:rPr>
                        <a:t>恒温恒压</a:t>
                      </a:r>
                    </a:p>
                    <a:p>
                      <a:pPr marL="0" algn="ctr" defTabSz="914400" rtl="0" eaLnBrk="1" latinLnBrk="0" hangingPunct="1">
                        <a:lnSpc>
                          <a:spcPct val="150000"/>
                        </a:lnSpc>
                        <a:spcAft>
                          <a:spcPts val="0"/>
                        </a:spcAft>
                      </a:pPr>
                      <a:r>
                        <a:rPr lang="zh-CN" altLang="en-US" sz="2400" kern="1200" dirty="0">
                          <a:solidFill>
                            <a:schemeClr val="tx1"/>
                          </a:solidFill>
                          <a:latin typeface="+mn-lt"/>
                          <a:ea typeface="+mn-ea"/>
                          <a:cs typeface="+mn-cs"/>
                        </a:rPr>
                        <a:t>条件下</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algn="ctr" defTabSz="914400" rtl="0" eaLnBrk="1" latinLnBrk="0" hangingPunct="1">
                        <a:lnSpc>
                          <a:spcPct val="150000"/>
                        </a:lnSpc>
                        <a:spcAft>
                          <a:spcPts val="0"/>
                        </a:spcAft>
                      </a:pPr>
                      <a:r>
                        <a:rPr lang="zh-CN" altLang="en-US" sz="2400" kern="1200" dirty="0">
                          <a:solidFill>
                            <a:schemeClr val="tx1"/>
                          </a:solidFill>
                          <a:latin typeface="+mn-lt"/>
                          <a:ea typeface="+mn-ea"/>
                          <a:cs typeface="+mn-cs"/>
                        </a:rPr>
                        <a:t>反应物转化率不变</a:t>
                      </a:r>
                    </a:p>
                  </a:txBody>
                  <a:tcPr marL="38851" marR="38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algn="l" defTabSz="914400" rtl="0" eaLnBrk="1" latinLnBrk="0" hangingPunct="1">
                        <a:lnSpc>
                          <a:spcPct val="150000"/>
                        </a:lnSpc>
                        <a:spcAft>
                          <a:spcPts val="0"/>
                        </a:spcAft>
                      </a:pPr>
                      <a:endParaRPr lang="zh-CN" altLang="en-US" sz="2400" kern="1200">
                        <a:solidFill>
                          <a:schemeClr val="tx1"/>
                        </a:solidFill>
                        <a:latin typeface="+mn-lt"/>
                        <a:ea typeface="+mn-ea"/>
                        <a:cs typeface="+mn-cs"/>
                      </a:endParaRPr>
                    </a:p>
                  </a:txBody>
                  <a:tcPr marL="38851" marR="38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835971537"/>
                  </a:ext>
                </a:extLst>
              </a:tr>
              <a:tr h="355211">
                <a:tc vMerge="1">
                  <a:txBody>
                    <a:bodyPr/>
                    <a:lstStyle/>
                    <a:p>
                      <a:endParaRPr lang="zh-CN" altLang="en-US"/>
                    </a:p>
                  </a:txBody>
                  <a:tcPr/>
                </a:tc>
                <a:tc vMerge="1">
                  <a:txBody>
                    <a:bodyPr/>
                    <a:lstStyle/>
                    <a:p>
                      <a:endParaRPr lang="zh-CN" altLang="en-US"/>
                    </a:p>
                  </a:txBody>
                  <a:tcPr/>
                </a:tc>
                <a:tc rowSpan="3">
                  <a:txBody>
                    <a:bodyPr/>
                    <a:lstStyle/>
                    <a:p>
                      <a:pPr marL="0" algn="l" defTabSz="914400" rtl="0" eaLnBrk="1" latinLnBrk="0" hangingPunct="1">
                        <a:lnSpc>
                          <a:spcPct val="150000"/>
                        </a:lnSpc>
                        <a:spcAft>
                          <a:spcPts val="0"/>
                        </a:spcAft>
                      </a:pPr>
                      <a:r>
                        <a:rPr lang="zh-CN" altLang="en-US" sz="2400" kern="1200" dirty="0">
                          <a:solidFill>
                            <a:schemeClr val="tx1"/>
                          </a:solidFill>
                          <a:latin typeface="+mn-lt"/>
                          <a:ea typeface="+mn-ea"/>
                          <a:cs typeface="+mn-cs"/>
                        </a:rPr>
                        <a:t>恒温恒容条件下</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50000"/>
                        </a:lnSpc>
                        <a:spcAft>
                          <a:spcPts val="0"/>
                        </a:spcAft>
                      </a:pPr>
                      <a:r>
                        <a:rPr lang="en-US" sz="2400" i="1" kern="1200" dirty="0" err="1">
                          <a:solidFill>
                            <a:schemeClr val="tx1"/>
                          </a:solidFill>
                          <a:latin typeface="+mn-lt"/>
                          <a:ea typeface="+mn-ea"/>
                          <a:cs typeface="+mn-cs"/>
                        </a:rPr>
                        <a:t>m+n</a:t>
                      </a:r>
                      <a:r>
                        <a:rPr lang="en-US" sz="2400" i="1" kern="1200" dirty="0">
                          <a:solidFill>
                            <a:schemeClr val="tx1"/>
                          </a:solidFill>
                          <a:latin typeface="+mn-lt"/>
                          <a:ea typeface="+mn-ea"/>
                          <a:cs typeface="+mn-cs"/>
                        </a:rPr>
                        <a:t>&gt;</a:t>
                      </a:r>
                      <a:r>
                        <a:rPr lang="en-US" sz="2400" i="1" kern="1200" dirty="0" err="1">
                          <a:solidFill>
                            <a:schemeClr val="tx1"/>
                          </a:solidFill>
                          <a:latin typeface="+mn-lt"/>
                          <a:ea typeface="+mn-ea"/>
                          <a:cs typeface="+mn-cs"/>
                        </a:rPr>
                        <a:t>p+q</a:t>
                      </a:r>
                      <a:endParaRPr lang="zh-CN" altLang="en-US" sz="2400" i="1" kern="1200" dirty="0">
                        <a:solidFill>
                          <a:schemeClr val="tx1"/>
                        </a:solidFill>
                        <a:latin typeface="+mn-lt"/>
                        <a:ea typeface="+mn-ea"/>
                        <a:cs typeface="+mn-cs"/>
                      </a:endParaRPr>
                    </a:p>
                  </a:txBody>
                  <a:tcPr marL="38851" marR="38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ct val="150000"/>
                        </a:lnSpc>
                        <a:spcAft>
                          <a:spcPts val="0"/>
                        </a:spcAft>
                      </a:pPr>
                      <a:r>
                        <a:rPr lang="zh-CN" altLang="en-US" sz="2400" kern="1200">
                          <a:solidFill>
                            <a:schemeClr val="tx1"/>
                          </a:solidFill>
                          <a:latin typeface="+mn-lt"/>
                          <a:ea typeface="+mn-ea"/>
                          <a:cs typeface="+mn-cs"/>
                        </a:rPr>
                        <a:t>反应物</a:t>
                      </a:r>
                      <a:r>
                        <a:rPr lang="en-US" sz="2400" kern="1200">
                          <a:solidFill>
                            <a:schemeClr val="tx1"/>
                          </a:solidFill>
                          <a:latin typeface="+mn-lt"/>
                          <a:ea typeface="+mn-ea"/>
                          <a:cs typeface="+mn-cs"/>
                        </a:rPr>
                        <a:t>A</a:t>
                      </a:r>
                      <a:r>
                        <a:rPr lang="zh-CN" altLang="en-US" sz="2400" kern="1200">
                          <a:solidFill>
                            <a:schemeClr val="tx1"/>
                          </a:solidFill>
                          <a:latin typeface="+mn-lt"/>
                          <a:ea typeface="+mn-ea"/>
                          <a:cs typeface="+mn-cs"/>
                        </a:rPr>
                        <a:t>和</a:t>
                      </a:r>
                      <a:r>
                        <a:rPr lang="en-US" sz="2400" kern="1200">
                          <a:solidFill>
                            <a:schemeClr val="tx1"/>
                          </a:solidFill>
                          <a:latin typeface="+mn-lt"/>
                          <a:ea typeface="+mn-ea"/>
                          <a:cs typeface="+mn-cs"/>
                        </a:rPr>
                        <a:t>B</a:t>
                      </a:r>
                      <a:r>
                        <a:rPr lang="zh-CN" altLang="en-US" sz="2400" kern="1200">
                          <a:solidFill>
                            <a:schemeClr val="tx1"/>
                          </a:solidFill>
                          <a:latin typeface="+mn-lt"/>
                          <a:ea typeface="+mn-ea"/>
                          <a:cs typeface="+mn-cs"/>
                        </a:rPr>
                        <a:t>的转化率均增大</a:t>
                      </a:r>
                    </a:p>
                  </a:txBody>
                  <a:tcPr marL="38851" marR="38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053970709"/>
                  </a:ext>
                </a:extLst>
              </a:tr>
              <a:tr h="355211">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marL="0" algn="ctr" defTabSz="914400" rtl="0" eaLnBrk="1" latinLnBrk="0" hangingPunct="1">
                        <a:lnSpc>
                          <a:spcPct val="150000"/>
                        </a:lnSpc>
                        <a:spcAft>
                          <a:spcPts val="0"/>
                        </a:spcAft>
                      </a:pPr>
                      <a:r>
                        <a:rPr lang="en-US" sz="2400" i="1" kern="1200" dirty="0" err="1">
                          <a:solidFill>
                            <a:schemeClr val="tx1"/>
                          </a:solidFill>
                          <a:latin typeface="+mn-lt"/>
                          <a:ea typeface="+mn-ea"/>
                          <a:cs typeface="+mn-cs"/>
                        </a:rPr>
                        <a:t>m+n</a:t>
                      </a:r>
                      <a:r>
                        <a:rPr lang="en-US" sz="2400" i="1" kern="1200" dirty="0">
                          <a:solidFill>
                            <a:schemeClr val="tx1"/>
                          </a:solidFill>
                          <a:latin typeface="+mn-lt"/>
                          <a:ea typeface="+mn-ea"/>
                          <a:cs typeface="+mn-cs"/>
                        </a:rPr>
                        <a:t>&lt;</a:t>
                      </a:r>
                      <a:r>
                        <a:rPr lang="en-US" sz="2400" i="1" kern="1200" dirty="0" err="1">
                          <a:solidFill>
                            <a:schemeClr val="tx1"/>
                          </a:solidFill>
                          <a:latin typeface="+mn-lt"/>
                          <a:ea typeface="+mn-ea"/>
                          <a:cs typeface="+mn-cs"/>
                        </a:rPr>
                        <a:t>p+q</a:t>
                      </a:r>
                      <a:endParaRPr lang="zh-CN" altLang="en-US" sz="2400" i="1" kern="1200" dirty="0">
                        <a:solidFill>
                          <a:schemeClr val="tx1"/>
                        </a:solidFill>
                        <a:latin typeface="+mn-lt"/>
                        <a:ea typeface="+mn-ea"/>
                        <a:cs typeface="+mn-cs"/>
                      </a:endParaRPr>
                    </a:p>
                  </a:txBody>
                  <a:tcPr marL="38851" marR="38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ct val="150000"/>
                        </a:lnSpc>
                        <a:spcAft>
                          <a:spcPts val="0"/>
                        </a:spcAft>
                      </a:pPr>
                      <a:r>
                        <a:rPr lang="zh-CN" altLang="en-US" sz="2400" kern="1200" dirty="0">
                          <a:solidFill>
                            <a:schemeClr val="tx1"/>
                          </a:solidFill>
                          <a:latin typeface="+mn-lt"/>
                          <a:ea typeface="+mn-ea"/>
                          <a:cs typeface="+mn-cs"/>
                        </a:rPr>
                        <a:t>反应物</a:t>
                      </a:r>
                      <a:r>
                        <a:rPr lang="en-US" sz="2400" kern="1200" dirty="0">
                          <a:solidFill>
                            <a:schemeClr val="tx1"/>
                          </a:solidFill>
                          <a:latin typeface="+mn-lt"/>
                          <a:ea typeface="+mn-ea"/>
                          <a:cs typeface="+mn-cs"/>
                        </a:rPr>
                        <a:t>A</a:t>
                      </a:r>
                      <a:r>
                        <a:rPr lang="zh-CN" altLang="en-US" sz="2400" kern="1200" dirty="0">
                          <a:solidFill>
                            <a:schemeClr val="tx1"/>
                          </a:solidFill>
                          <a:latin typeface="+mn-lt"/>
                          <a:ea typeface="+mn-ea"/>
                          <a:cs typeface="+mn-cs"/>
                        </a:rPr>
                        <a:t>和</a:t>
                      </a:r>
                      <a:r>
                        <a:rPr lang="en-US" sz="2400" kern="1200" dirty="0">
                          <a:solidFill>
                            <a:schemeClr val="tx1"/>
                          </a:solidFill>
                          <a:latin typeface="+mn-lt"/>
                          <a:ea typeface="+mn-ea"/>
                          <a:cs typeface="+mn-cs"/>
                        </a:rPr>
                        <a:t>B</a:t>
                      </a:r>
                      <a:r>
                        <a:rPr lang="zh-CN" altLang="en-US" sz="2400" kern="1200" dirty="0">
                          <a:solidFill>
                            <a:schemeClr val="tx1"/>
                          </a:solidFill>
                          <a:latin typeface="+mn-lt"/>
                          <a:ea typeface="+mn-ea"/>
                          <a:cs typeface="+mn-cs"/>
                        </a:rPr>
                        <a:t>的转化率均减小</a:t>
                      </a:r>
                    </a:p>
                  </a:txBody>
                  <a:tcPr marL="38851" marR="38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196463782"/>
                  </a:ext>
                </a:extLst>
              </a:tr>
              <a:tr h="355211">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marL="0" algn="ctr" defTabSz="914400" rtl="0" eaLnBrk="1" latinLnBrk="0" hangingPunct="1">
                        <a:lnSpc>
                          <a:spcPct val="150000"/>
                        </a:lnSpc>
                        <a:spcAft>
                          <a:spcPts val="0"/>
                        </a:spcAft>
                      </a:pPr>
                      <a:r>
                        <a:rPr lang="en-US" sz="2400" i="1" kern="1200" dirty="0" err="1">
                          <a:solidFill>
                            <a:schemeClr val="tx1"/>
                          </a:solidFill>
                          <a:latin typeface="+mn-lt"/>
                          <a:ea typeface="+mn-ea"/>
                          <a:cs typeface="+mn-cs"/>
                        </a:rPr>
                        <a:t>m+n</a:t>
                      </a:r>
                      <a:r>
                        <a:rPr lang="en-US" sz="2400" i="1" kern="1200" dirty="0">
                          <a:solidFill>
                            <a:schemeClr val="tx1"/>
                          </a:solidFill>
                          <a:latin typeface="+mn-lt"/>
                          <a:ea typeface="+mn-ea"/>
                          <a:cs typeface="+mn-cs"/>
                        </a:rPr>
                        <a:t>=</a:t>
                      </a:r>
                      <a:r>
                        <a:rPr lang="en-US" sz="2400" i="1" kern="1200" dirty="0" err="1">
                          <a:solidFill>
                            <a:schemeClr val="tx1"/>
                          </a:solidFill>
                          <a:latin typeface="+mn-lt"/>
                          <a:ea typeface="+mn-ea"/>
                          <a:cs typeface="+mn-cs"/>
                        </a:rPr>
                        <a:t>p+q</a:t>
                      </a:r>
                      <a:endParaRPr lang="zh-CN" altLang="en-US" sz="2400" i="1" kern="1200" dirty="0">
                        <a:solidFill>
                          <a:schemeClr val="tx1"/>
                        </a:solidFill>
                        <a:latin typeface="+mn-lt"/>
                        <a:ea typeface="+mn-ea"/>
                        <a:cs typeface="+mn-cs"/>
                      </a:endParaRPr>
                    </a:p>
                  </a:txBody>
                  <a:tcPr marL="38851" marR="38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ct val="150000"/>
                        </a:lnSpc>
                        <a:spcAft>
                          <a:spcPts val="0"/>
                        </a:spcAft>
                      </a:pPr>
                      <a:r>
                        <a:rPr lang="zh-CN" altLang="en-US" sz="2400" kern="1200" dirty="0">
                          <a:solidFill>
                            <a:schemeClr val="tx1"/>
                          </a:solidFill>
                          <a:latin typeface="+mn-lt"/>
                          <a:ea typeface="+mn-ea"/>
                          <a:cs typeface="+mn-cs"/>
                        </a:rPr>
                        <a:t>反应物</a:t>
                      </a:r>
                      <a:r>
                        <a:rPr lang="en-US" sz="2400" kern="1200" dirty="0">
                          <a:solidFill>
                            <a:schemeClr val="tx1"/>
                          </a:solidFill>
                          <a:latin typeface="+mn-lt"/>
                          <a:ea typeface="+mn-ea"/>
                          <a:cs typeface="+mn-cs"/>
                        </a:rPr>
                        <a:t>A</a:t>
                      </a:r>
                      <a:r>
                        <a:rPr lang="zh-CN" altLang="en-US" sz="2400" kern="1200" dirty="0">
                          <a:solidFill>
                            <a:schemeClr val="tx1"/>
                          </a:solidFill>
                          <a:latin typeface="+mn-lt"/>
                          <a:ea typeface="+mn-ea"/>
                          <a:cs typeface="+mn-cs"/>
                        </a:rPr>
                        <a:t>和</a:t>
                      </a:r>
                      <a:r>
                        <a:rPr lang="en-US" sz="2400" kern="1200" dirty="0">
                          <a:solidFill>
                            <a:schemeClr val="tx1"/>
                          </a:solidFill>
                          <a:latin typeface="+mn-lt"/>
                          <a:ea typeface="+mn-ea"/>
                          <a:cs typeface="+mn-cs"/>
                        </a:rPr>
                        <a:t>B</a:t>
                      </a:r>
                      <a:r>
                        <a:rPr lang="zh-CN" altLang="en-US" sz="2400" kern="1200" dirty="0">
                          <a:solidFill>
                            <a:schemeClr val="tx1"/>
                          </a:solidFill>
                          <a:latin typeface="+mn-lt"/>
                          <a:ea typeface="+mn-ea"/>
                          <a:cs typeface="+mn-cs"/>
                        </a:rPr>
                        <a:t>的转化率均不变</a:t>
                      </a:r>
                    </a:p>
                  </a:txBody>
                  <a:tcPr marL="38851" marR="38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234584228"/>
                  </a:ext>
                </a:extLst>
              </a:tr>
            </a:tbl>
          </a:graphicData>
        </a:graphic>
      </p:graphicFrame>
      <p:pic>
        <p:nvPicPr>
          <p:cNvPr id="30721" name="图片 3212">
            <a:extLst>
              <a:ext uri="{FF2B5EF4-FFF2-40B4-BE49-F238E27FC236}">
                <a16:creationId xmlns="" xmlns:a16="http://schemas.microsoft.com/office/drawing/2014/main" id="{F679C0F9-FC96-4350-8A5E-9F6F0C199C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0949" y="4152900"/>
            <a:ext cx="568855" cy="341313"/>
          </a:xfrm>
          <a:prstGeom prst="rect">
            <a:avLst/>
          </a:prstGeom>
          <a:noFill/>
          <a:extLst>
            <a:ext uri="{909E8E84-426E-40DD-AFC4-6F175D3DCCD1}">
              <a14:hiddenFill xmlns:a14="http://schemas.microsoft.com/office/drawing/2010/main">
                <a:solidFill>
                  <a:srgbClr val="FFFFFF"/>
                </a:solidFill>
              </a14:hiddenFill>
            </a:ext>
          </a:extLst>
        </p:spPr>
      </p:pic>
      <p:sp>
        <p:nvSpPr>
          <p:cNvPr id="10" name="矩形 9">
            <a:extLst>
              <a:ext uri="{FF2B5EF4-FFF2-40B4-BE49-F238E27FC236}">
                <a16:creationId xmlns="" xmlns:a16="http://schemas.microsoft.com/office/drawing/2014/main" id="{C276BD42-4D13-489D-856D-307533588A2B}"/>
              </a:ext>
            </a:extLst>
          </p:cNvPr>
          <p:cNvSpPr/>
          <p:nvPr/>
        </p:nvSpPr>
        <p:spPr>
          <a:xfrm>
            <a:off x="8214360" y="0"/>
            <a:ext cx="299859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专题十六　化学反应速率与化学平衡</a:t>
            </a:r>
          </a:p>
        </p:txBody>
      </p:sp>
    </p:spTree>
    <p:extLst>
      <p:ext uri="{BB962C8B-B14F-4D97-AF65-F5344CB8AC3E}">
        <p14:creationId xmlns:p14="http://schemas.microsoft.com/office/powerpoint/2010/main" val="109549656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a:extLst>
              <a:ext uri="{FF2B5EF4-FFF2-40B4-BE49-F238E27FC236}">
                <a16:creationId xmlns="" xmlns:a16="http://schemas.microsoft.com/office/drawing/2014/main" id="{BB39BAB1-726B-4709-A213-4D2744EE487B}"/>
              </a:ext>
            </a:extLst>
          </p:cNvPr>
          <p:cNvGraphicFramePr>
            <a:graphicFrameLocks noGrp="1"/>
          </p:cNvGraphicFramePr>
          <p:nvPr>
            <p:extLst>
              <p:ext uri="{D42A27DB-BD31-4B8C-83A1-F6EECF244321}">
                <p14:modId xmlns:p14="http://schemas.microsoft.com/office/powerpoint/2010/main" val="1054656937"/>
              </p:ext>
            </p:extLst>
          </p:nvPr>
        </p:nvGraphicFramePr>
        <p:xfrm>
          <a:off x="361950" y="1391444"/>
          <a:ext cx="11506202" cy="4685507"/>
        </p:xfrm>
        <a:graphic>
          <a:graphicData uri="http://schemas.openxmlformats.org/drawingml/2006/table">
            <a:tbl>
              <a:tblPr firstRow="1" firstCol="1" bandRow="1"/>
              <a:tblGrid>
                <a:gridCol w="2228850">
                  <a:extLst>
                    <a:ext uri="{9D8B030D-6E8A-4147-A177-3AD203B41FA5}">
                      <a16:colId xmlns="" xmlns:a16="http://schemas.microsoft.com/office/drawing/2014/main" val="1001550847"/>
                    </a:ext>
                  </a:extLst>
                </a:gridCol>
                <a:gridCol w="1752600">
                  <a:extLst>
                    <a:ext uri="{9D8B030D-6E8A-4147-A177-3AD203B41FA5}">
                      <a16:colId xmlns="" xmlns:a16="http://schemas.microsoft.com/office/drawing/2014/main" val="2543931782"/>
                    </a:ext>
                  </a:extLst>
                </a:gridCol>
                <a:gridCol w="2914650">
                  <a:extLst>
                    <a:ext uri="{9D8B030D-6E8A-4147-A177-3AD203B41FA5}">
                      <a16:colId xmlns="" xmlns:a16="http://schemas.microsoft.com/office/drawing/2014/main" val="3872822795"/>
                    </a:ext>
                  </a:extLst>
                </a:gridCol>
                <a:gridCol w="2000250">
                  <a:extLst>
                    <a:ext uri="{9D8B030D-6E8A-4147-A177-3AD203B41FA5}">
                      <a16:colId xmlns="" xmlns:a16="http://schemas.microsoft.com/office/drawing/2014/main" val="1296451185"/>
                    </a:ext>
                  </a:extLst>
                </a:gridCol>
                <a:gridCol w="2609852">
                  <a:extLst>
                    <a:ext uri="{9D8B030D-6E8A-4147-A177-3AD203B41FA5}">
                      <a16:colId xmlns="" xmlns:a16="http://schemas.microsoft.com/office/drawing/2014/main" val="993835359"/>
                    </a:ext>
                  </a:extLst>
                </a:gridCol>
              </a:tblGrid>
              <a:tr h="585688">
                <a:tc>
                  <a:txBody>
                    <a:bodyPr/>
                    <a:lstStyle/>
                    <a:p>
                      <a:pPr marL="0" algn="ctr" defTabSz="914400" rtl="0" eaLnBrk="1" latinLnBrk="0" hangingPunct="1">
                        <a:lnSpc>
                          <a:spcPct val="150000"/>
                        </a:lnSpc>
                        <a:spcAft>
                          <a:spcPts val="0"/>
                        </a:spcAft>
                      </a:pPr>
                      <a:r>
                        <a:rPr lang="zh-CN" altLang="en-US" sz="2400" kern="1200" dirty="0">
                          <a:solidFill>
                            <a:schemeClr val="tx1"/>
                          </a:solidFill>
                          <a:latin typeface="+mn-lt"/>
                          <a:ea typeface="+mn-ea"/>
                          <a:cs typeface="+mn-cs"/>
                        </a:rPr>
                        <a:t>反应类型</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50000"/>
                        </a:lnSpc>
                        <a:spcAft>
                          <a:spcPts val="0"/>
                        </a:spcAft>
                      </a:pPr>
                      <a:r>
                        <a:rPr lang="zh-CN" altLang="en-US" sz="2400" kern="1200" dirty="0">
                          <a:solidFill>
                            <a:schemeClr val="tx1"/>
                          </a:solidFill>
                          <a:latin typeface="+mn-lt"/>
                          <a:ea typeface="+mn-ea"/>
                          <a:cs typeface="+mn-cs"/>
                        </a:rPr>
                        <a:t>条件的改变</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algn="ctr" defTabSz="914400" rtl="0" eaLnBrk="1" latinLnBrk="0" hangingPunct="1">
                        <a:lnSpc>
                          <a:spcPct val="150000"/>
                        </a:lnSpc>
                        <a:spcAft>
                          <a:spcPts val="0"/>
                        </a:spcAft>
                      </a:pPr>
                      <a:r>
                        <a:rPr lang="zh-CN" altLang="en-US" sz="2400" kern="1200" dirty="0">
                          <a:solidFill>
                            <a:schemeClr val="tx1"/>
                          </a:solidFill>
                          <a:latin typeface="+mn-lt"/>
                          <a:ea typeface="+mn-ea"/>
                          <a:cs typeface="+mn-cs"/>
                        </a:rPr>
                        <a:t>反应物转化率的变化</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pPr marL="0" algn="l" defTabSz="914400" rtl="0" eaLnBrk="1" latinLnBrk="0" hangingPunct="1">
                        <a:lnSpc>
                          <a:spcPct val="150000"/>
                        </a:lnSpc>
                        <a:spcAft>
                          <a:spcPts val="0"/>
                        </a:spcAft>
                      </a:pPr>
                      <a:endParaRPr lang="zh-CN" altLang="en-US" sz="2400" kern="1200">
                        <a:solidFill>
                          <a:schemeClr val="tx1"/>
                        </a:solidFill>
                        <a:latin typeface="+mn-lt"/>
                        <a:ea typeface="+mn-ea"/>
                        <a:cs typeface="+mn-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795542494"/>
                  </a:ext>
                </a:extLst>
              </a:tr>
              <a:tr h="585688">
                <a:tc rowSpan="4">
                  <a:txBody>
                    <a:bodyPr/>
                    <a:lstStyle/>
                    <a:p>
                      <a:pPr marL="0" algn="l" defTabSz="914400" rtl="0" eaLnBrk="1" latinLnBrk="0" hangingPunct="1">
                        <a:lnSpc>
                          <a:spcPct val="150000"/>
                        </a:lnSpc>
                        <a:spcAft>
                          <a:spcPts val="0"/>
                        </a:spcAft>
                      </a:pPr>
                      <a:r>
                        <a:rPr lang="zh-CN" altLang="en-US" sz="2400" kern="1200" dirty="0">
                          <a:solidFill>
                            <a:schemeClr val="tx1"/>
                          </a:solidFill>
                          <a:latin typeface="+mn-lt"/>
                          <a:ea typeface="+mn-ea"/>
                          <a:cs typeface="+mn-cs"/>
                        </a:rPr>
                        <a:t>只有一种反应物的可逆反应</a:t>
                      </a:r>
                      <a:r>
                        <a:rPr lang="en-US" sz="2400" kern="1200" dirty="0" smtClean="0">
                          <a:solidFill>
                            <a:schemeClr val="tx1"/>
                          </a:solidFill>
                          <a:latin typeface="+mn-lt"/>
                          <a:ea typeface="+mn-ea"/>
                          <a:cs typeface="+mn-cs"/>
                        </a:rPr>
                        <a:t>:</a:t>
                      </a:r>
                    </a:p>
                    <a:p>
                      <a:pPr marL="0" algn="l" defTabSz="914400" rtl="0" eaLnBrk="1" latinLnBrk="0" hangingPunct="1">
                        <a:lnSpc>
                          <a:spcPct val="150000"/>
                        </a:lnSpc>
                        <a:spcAft>
                          <a:spcPts val="0"/>
                        </a:spcAft>
                      </a:pPr>
                      <a:r>
                        <a:rPr lang="en-US" sz="2400" i="1" kern="1200" dirty="0" smtClean="0">
                          <a:solidFill>
                            <a:schemeClr val="tx1"/>
                          </a:solidFill>
                          <a:latin typeface="+mn-lt"/>
                          <a:ea typeface="+mn-ea"/>
                          <a:cs typeface="+mn-cs"/>
                        </a:rPr>
                        <a:t>m</a:t>
                      </a:r>
                      <a:r>
                        <a:rPr lang="en-US" sz="2400" kern="1200" dirty="0" smtClean="0">
                          <a:solidFill>
                            <a:schemeClr val="tx1"/>
                          </a:solidFill>
                          <a:latin typeface="+mn-lt"/>
                          <a:ea typeface="+mn-ea"/>
                          <a:cs typeface="+mn-cs"/>
                        </a:rPr>
                        <a:t>A(g</a:t>
                      </a:r>
                      <a:r>
                        <a:rPr lang="en-US" sz="2400" kern="1200" dirty="0">
                          <a:solidFill>
                            <a:schemeClr val="tx1"/>
                          </a:solidFill>
                          <a:latin typeface="+mn-lt"/>
                          <a:ea typeface="+mn-ea"/>
                          <a:cs typeface="+mn-cs"/>
                        </a:rPr>
                        <a:t>) </a:t>
                      </a:r>
                      <a:r>
                        <a:rPr lang="en-US" sz="2400" i="1" kern="1200" dirty="0" err="1">
                          <a:solidFill>
                            <a:schemeClr val="tx1"/>
                          </a:solidFill>
                          <a:latin typeface="+mn-lt"/>
                          <a:ea typeface="+mn-ea"/>
                          <a:cs typeface="+mn-cs"/>
                        </a:rPr>
                        <a:t>n</a:t>
                      </a:r>
                      <a:r>
                        <a:rPr lang="en-US" sz="2400" kern="1200" dirty="0" err="1">
                          <a:solidFill>
                            <a:schemeClr val="tx1"/>
                          </a:solidFill>
                          <a:latin typeface="+mn-lt"/>
                          <a:ea typeface="+mn-ea"/>
                          <a:cs typeface="+mn-cs"/>
                        </a:rPr>
                        <a:t>B</a:t>
                      </a:r>
                      <a:r>
                        <a:rPr lang="en-US" sz="2400" kern="1200" dirty="0">
                          <a:solidFill>
                            <a:schemeClr val="tx1"/>
                          </a:solidFill>
                          <a:latin typeface="+mn-lt"/>
                          <a:ea typeface="+mn-ea"/>
                          <a:cs typeface="+mn-cs"/>
                        </a:rPr>
                        <a:t>(g)+</a:t>
                      </a:r>
                      <a:r>
                        <a:rPr lang="en-US" sz="2400" i="1" kern="1200" dirty="0" err="1">
                          <a:solidFill>
                            <a:schemeClr val="tx1"/>
                          </a:solidFill>
                          <a:latin typeface="+mn-lt"/>
                          <a:ea typeface="+mn-ea"/>
                          <a:cs typeface="+mn-cs"/>
                        </a:rPr>
                        <a:t>p</a:t>
                      </a:r>
                      <a:r>
                        <a:rPr lang="en-US" sz="2400" kern="1200" dirty="0" err="1">
                          <a:solidFill>
                            <a:schemeClr val="tx1"/>
                          </a:solidFill>
                          <a:latin typeface="+mn-lt"/>
                          <a:ea typeface="+mn-ea"/>
                          <a:cs typeface="+mn-cs"/>
                        </a:rPr>
                        <a:t>C</a:t>
                      </a:r>
                      <a:r>
                        <a:rPr lang="en-US" sz="2400" kern="1200" dirty="0">
                          <a:solidFill>
                            <a:schemeClr val="tx1"/>
                          </a:solidFill>
                          <a:latin typeface="+mn-lt"/>
                          <a:ea typeface="+mn-ea"/>
                          <a:cs typeface="+mn-cs"/>
                        </a:rPr>
                        <a:t>(g)</a:t>
                      </a:r>
                      <a:endParaRPr lang="zh-CN" altLang="en-US" sz="2400" kern="1200" dirty="0">
                        <a:solidFill>
                          <a:schemeClr val="tx1"/>
                        </a:solidFill>
                        <a:latin typeface="+mn-lt"/>
                        <a:ea typeface="+mn-ea"/>
                        <a:cs typeface="+mn-cs"/>
                      </a:endParaRPr>
                    </a:p>
                  </a:txBody>
                  <a:tcPr marL="38851" marR="38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marL="0" algn="l" defTabSz="914400" rtl="0" eaLnBrk="1" latinLnBrk="0" hangingPunct="1">
                        <a:lnSpc>
                          <a:spcPct val="150000"/>
                        </a:lnSpc>
                        <a:spcAft>
                          <a:spcPts val="0"/>
                        </a:spcAft>
                      </a:pPr>
                      <a:r>
                        <a:rPr lang="zh-CN" altLang="en-US" sz="2400" kern="1200" dirty="0">
                          <a:solidFill>
                            <a:schemeClr val="tx1"/>
                          </a:solidFill>
                          <a:latin typeface="+mn-lt"/>
                          <a:ea typeface="+mn-ea"/>
                          <a:cs typeface="+mn-cs"/>
                        </a:rPr>
                        <a:t>增加反应物</a:t>
                      </a:r>
                      <a:r>
                        <a:rPr lang="en-US" sz="2400" kern="1200" dirty="0">
                          <a:solidFill>
                            <a:schemeClr val="tx1"/>
                          </a:solidFill>
                          <a:latin typeface="+mn-lt"/>
                          <a:ea typeface="+mn-ea"/>
                          <a:cs typeface="+mn-cs"/>
                        </a:rPr>
                        <a:t>A</a:t>
                      </a:r>
                      <a:r>
                        <a:rPr lang="zh-CN" altLang="en-US" sz="2400" kern="1200" dirty="0">
                          <a:solidFill>
                            <a:schemeClr val="tx1"/>
                          </a:solidFill>
                          <a:latin typeface="+mn-lt"/>
                          <a:ea typeface="+mn-ea"/>
                          <a:cs typeface="+mn-cs"/>
                        </a:rPr>
                        <a:t>的用量</a:t>
                      </a:r>
                    </a:p>
                  </a:txBody>
                  <a:tcPr marL="38851" marR="38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50000"/>
                        </a:lnSpc>
                        <a:spcAft>
                          <a:spcPts val="0"/>
                        </a:spcAft>
                      </a:pPr>
                      <a:r>
                        <a:rPr lang="zh-CN" altLang="en-US" sz="2400" kern="1200" dirty="0">
                          <a:solidFill>
                            <a:schemeClr val="tx1"/>
                          </a:solidFill>
                          <a:latin typeface="+mn-lt"/>
                          <a:ea typeface="+mn-ea"/>
                          <a:cs typeface="+mn-cs"/>
                        </a:rPr>
                        <a:t>恒温恒压条件下</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algn="ctr" defTabSz="914400" rtl="0" eaLnBrk="1" latinLnBrk="0" hangingPunct="1">
                        <a:lnSpc>
                          <a:spcPct val="150000"/>
                        </a:lnSpc>
                        <a:spcAft>
                          <a:spcPts val="0"/>
                        </a:spcAft>
                      </a:pPr>
                      <a:r>
                        <a:rPr lang="zh-CN" altLang="en-US" sz="2400" kern="1200" dirty="0">
                          <a:solidFill>
                            <a:schemeClr val="tx1"/>
                          </a:solidFill>
                          <a:latin typeface="+mn-lt"/>
                          <a:ea typeface="+mn-ea"/>
                          <a:cs typeface="+mn-cs"/>
                        </a:rPr>
                        <a:t>反应物转化率不变</a:t>
                      </a:r>
                    </a:p>
                  </a:txBody>
                  <a:tcPr marL="38851" marR="38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algn="l" defTabSz="914400" rtl="0" eaLnBrk="1" latinLnBrk="0" hangingPunct="1">
                        <a:lnSpc>
                          <a:spcPct val="150000"/>
                        </a:lnSpc>
                        <a:spcAft>
                          <a:spcPts val="0"/>
                        </a:spcAft>
                      </a:pPr>
                      <a:endParaRPr lang="zh-CN" altLang="en-US" sz="2400" kern="1200">
                        <a:solidFill>
                          <a:schemeClr val="tx1"/>
                        </a:solidFill>
                        <a:latin typeface="+mn-lt"/>
                        <a:ea typeface="+mn-ea"/>
                        <a:cs typeface="+mn-cs"/>
                      </a:endParaRPr>
                    </a:p>
                  </a:txBody>
                  <a:tcPr marL="38851" marR="38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081669087"/>
                  </a:ext>
                </a:extLst>
              </a:tr>
              <a:tr h="1171377">
                <a:tc vMerge="1">
                  <a:txBody>
                    <a:bodyPr/>
                    <a:lstStyle/>
                    <a:p>
                      <a:endParaRPr lang="zh-CN" altLang="en-US"/>
                    </a:p>
                  </a:txBody>
                  <a:tcPr/>
                </a:tc>
                <a:tc vMerge="1">
                  <a:txBody>
                    <a:bodyPr/>
                    <a:lstStyle/>
                    <a:p>
                      <a:endParaRPr lang="zh-CN" altLang="en-US"/>
                    </a:p>
                  </a:txBody>
                  <a:tcPr/>
                </a:tc>
                <a:tc rowSpan="3">
                  <a:txBody>
                    <a:bodyPr/>
                    <a:lstStyle/>
                    <a:p>
                      <a:pPr marL="0" algn="ctr" defTabSz="914400" rtl="0" eaLnBrk="1" latinLnBrk="0" hangingPunct="1">
                        <a:lnSpc>
                          <a:spcPct val="150000"/>
                        </a:lnSpc>
                        <a:spcAft>
                          <a:spcPts val="0"/>
                        </a:spcAft>
                      </a:pPr>
                      <a:r>
                        <a:rPr lang="zh-CN" altLang="en-US" sz="2400" kern="1200" dirty="0">
                          <a:solidFill>
                            <a:schemeClr val="tx1"/>
                          </a:solidFill>
                          <a:latin typeface="+mn-lt"/>
                          <a:ea typeface="+mn-ea"/>
                          <a:cs typeface="+mn-cs"/>
                        </a:rPr>
                        <a:t>恒温恒容条件下</a:t>
                      </a:r>
                    </a:p>
                  </a:txBody>
                  <a:tcPr marL="38851" marR="38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50000"/>
                        </a:lnSpc>
                        <a:spcAft>
                          <a:spcPts val="0"/>
                        </a:spcAft>
                      </a:pPr>
                      <a:r>
                        <a:rPr lang="en-US" sz="2400" i="1" kern="1200" dirty="0">
                          <a:solidFill>
                            <a:schemeClr val="tx1"/>
                          </a:solidFill>
                          <a:latin typeface="+mn-lt"/>
                          <a:ea typeface="+mn-ea"/>
                          <a:cs typeface="+mn-cs"/>
                        </a:rPr>
                        <a:t>m&gt;</a:t>
                      </a:r>
                      <a:r>
                        <a:rPr lang="en-US" sz="2400" i="1" kern="1200" dirty="0" err="1">
                          <a:solidFill>
                            <a:schemeClr val="tx1"/>
                          </a:solidFill>
                          <a:latin typeface="+mn-lt"/>
                          <a:ea typeface="+mn-ea"/>
                          <a:cs typeface="+mn-cs"/>
                        </a:rPr>
                        <a:t>n+p</a:t>
                      </a:r>
                      <a:endParaRPr lang="zh-CN" altLang="en-US" sz="2400" i="1" kern="1200" dirty="0">
                        <a:solidFill>
                          <a:schemeClr val="tx1"/>
                        </a:solidFill>
                        <a:latin typeface="+mn-lt"/>
                        <a:ea typeface="+mn-ea"/>
                        <a:cs typeface="+mn-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zh-CN" altLang="en-US" sz="2400" kern="1200">
                          <a:solidFill>
                            <a:schemeClr val="tx1"/>
                          </a:solidFill>
                          <a:latin typeface="+mn-lt"/>
                          <a:ea typeface="+mn-ea"/>
                          <a:cs typeface="+mn-cs"/>
                        </a:rPr>
                        <a:t>反应物</a:t>
                      </a:r>
                      <a:r>
                        <a:rPr lang="en-US" sz="2400" kern="1200">
                          <a:solidFill>
                            <a:schemeClr val="tx1"/>
                          </a:solidFill>
                          <a:latin typeface="+mn-lt"/>
                          <a:ea typeface="+mn-ea"/>
                          <a:cs typeface="+mn-cs"/>
                        </a:rPr>
                        <a:t>A</a:t>
                      </a:r>
                      <a:r>
                        <a:rPr lang="zh-CN" altLang="en-US" sz="2400" kern="1200">
                          <a:solidFill>
                            <a:schemeClr val="tx1"/>
                          </a:solidFill>
                          <a:latin typeface="+mn-lt"/>
                          <a:ea typeface="+mn-ea"/>
                          <a:cs typeface="+mn-cs"/>
                        </a:rPr>
                        <a:t>的转化率增大</a:t>
                      </a:r>
                      <a:endParaRPr lang="zh-CN" altLang="en-US"/>
                    </a:p>
                  </a:txBody>
                  <a:tcPr marL="38851" marR="38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315884433"/>
                  </a:ext>
                </a:extLst>
              </a:tr>
              <a:tr h="1171377">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marL="0" algn="ctr" defTabSz="914400" rtl="0" eaLnBrk="1" latinLnBrk="0" hangingPunct="1">
                        <a:lnSpc>
                          <a:spcPct val="150000"/>
                        </a:lnSpc>
                        <a:spcAft>
                          <a:spcPts val="0"/>
                        </a:spcAft>
                      </a:pPr>
                      <a:r>
                        <a:rPr lang="en-US" sz="2400" i="1" kern="1200" dirty="0">
                          <a:solidFill>
                            <a:schemeClr val="tx1"/>
                          </a:solidFill>
                          <a:latin typeface="+mn-lt"/>
                          <a:ea typeface="+mn-ea"/>
                          <a:cs typeface="+mn-cs"/>
                        </a:rPr>
                        <a:t>m&lt;</a:t>
                      </a:r>
                      <a:r>
                        <a:rPr lang="en-US" sz="2400" i="1" kern="1200" dirty="0" err="1">
                          <a:solidFill>
                            <a:schemeClr val="tx1"/>
                          </a:solidFill>
                          <a:latin typeface="+mn-lt"/>
                          <a:ea typeface="+mn-ea"/>
                          <a:cs typeface="+mn-cs"/>
                        </a:rPr>
                        <a:t>n+p</a:t>
                      </a:r>
                      <a:endParaRPr lang="zh-CN" altLang="en-US" sz="2400" i="1" kern="1200" dirty="0">
                        <a:solidFill>
                          <a:schemeClr val="tx1"/>
                        </a:solidFill>
                        <a:latin typeface="+mn-lt"/>
                        <a:ea typeface="+mn-ea"/>
                        <a:cs typeface="+mn-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zh-CN" altLang="en-US" sz="2400" kern="1200" dirty="0">
                          <a:solidFill>
                            <a:schemeClr val="tx1"/>
                          </a:solidFill>
                          <a:latin typeface="+mn-lt"/>
                          <a:ea typeface="+mn-ea"/>
                          <a:cs typeface="+mn-cs"/>
                        </a:rPr>
                        <a:t>反应物</a:t>
                      </a:r>
                      <a:r>
                        <a:rPr lang="en-US" sz="2400" kern="1200" dirty="0">
                          <a:solidFill>
                            <a:schemeClr val="tx1"/>
                          </a:solidFill>
                          <a:latin typeface="+mn-lt"/>
                          <a:ea typeface="+mn-ea"/>
                          <a:cs typeface="+mn-cs"/>
                        </a:rPr>
                        <a:t>A</a:t>
                      </a:r>
                      <a:r>
                        <a:rPr lang="zh-CN" altLang="en-US" sz="2400" kern="1200" dirty="0">
                          <a:solidFill>
                            <a:schemeClr val="tx1"/>
                          </a:solidFill>
                          <a:latin typeface="+mn-lt"/>
                          <a:ea typeface="+mn-ea"/>
                          <a:cs typeface="+mn-cs"/>
                        </a:rPr>
                        <a:t>的转化率减小</a:t>
                      </a:r>
                      <a:endParaRPr lang="zh-CN" altLang="en-US" dirty="0"/>
                    </a:p>
                  </a:txBody>
                  <a:tcPr marL="38851" marR="38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76149267"/>
                  </a:ext>
                </a:extLst>
              </a:tr>
              <a:tr h="1171377">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marL="0" algn="ctr" defTabSz="914400" rtl="0" eaLnBrk="1" latinLnBrk="0" hangingPunct="1">
                        <a:lnSpc>
                          <a:spcPct val="150000"/>
                        </a:lnSpc>
                        <a:spcAft>
                          <a:spcPts val="0"/>
                        </a:spcAft>
                      </a:pPr>
                      <a:r>
                        <a:rPr lang="en-US" sz="2400" i="1" kern="1200" dirty="0">
                          <a:solidFill>
                            <a:schemeClr val="tx1"/>
                          </a:solidFill>
                          <a:latin typeface="+mn-lt"/>
                          <a:ea typeface="+mn-ea"/>
                          <a:cs typeface="+mn-cs"/>
                        </a:rPr>
                        <a:t>m=</a:t>
                      </a:r>
                      <a:r>
                        <a:rPr lang="en-US" sz="2400" i="1" kern="1200" dirty="0" err="1">
                          <a:solidFill>
                            <a:schemeClr val="tx1"/>
                          </a:solidFill>
                          <a:latin typeface="+mn-lt"/>
                          <a:ea typeface="+mn-ea"/>
                          <a:cs typeface="+mn-cs"/>
                        </a:rPr>
                        <a:t>n+p</a:t>
                      </a:r>
                      <a:endParaRPr lang="zh-CN" altLang="en-US" sz="2400" i="1" kern="1200" dirty="0">
                        <a:solidFill>
                          <a:schemeClr val="tx1"/>
                        </a:solidFill>
                        <a:latin typeface="+mn-lt"/>
                        <a:ea typeface="+mn-ea"/>
                        <a:cs typeface="+mn-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zh-CN" altLang="en-US" sz="2400" kern="1200" dirty="0">
                          <a:solidFill>
                            <a:schemeClr val="tx1"/>
                          </a:solidFill>
                          <a:latin typeface="+mn-lt"/>
                          <a:ea typeface="+mn-ea"/>
                          <a:cs typeface="+mn-cs"/>
                        </a:rPr>
                        <a:t>反应物</a:t>
                      </a:r>
                      <a:r>
                        <a:rPr lang="en-US" sz="2400" kern="1200" dirty="0">
                          <a:solidFill>
                            <a:schemeClr val="tx1"/>
                          </a:solidFill>
                          <a:latin typeface="+mn-lt"/>
                          <a:ea typeface="+mn-ea"/>
                          <a:cs typeface="+mn-cs"/>
                        </a:rPr>
                        <a:t>A</a:t>
                      </a:r>
                      <a:r>
                        <a:rPr lang="zh-CN" altLang="en-US" sz="2400" kern="1200" dirty="0">
                          <a:solidFill>
                            <a:schemeClr val="tx1"/>
                          </a:solidFill>
                          <a:latin typeface="+mn-lt"/>
                          <a:ea typeface="+mn-ea"/>
                          <a:cs typeface="+mn-cs"/>
                        </a:rPr>
                        <a:t>的转化率不变</a:t>
                      </a:r>
                      <a:endParaRPr lang="zh-CN" altLang="en-US" dirty="0"/>
                    </a:p>
                  </a:txBody>
                  <a:tcPr marL="38851" marR="38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033825435"/>
                  </a:ext>
                </a:extLst>
              </a:tr>
            </a:tbl>
          </a:graphicData>
        </a:graphic>
      </p:graphicFrame>
      <p:pic>
        <p:nvPicPr>
          <p:cNvPr id="30722" name="图片 3211">
            <a:extLst>
              <a:ext uri="{FF2B5EF4-FFF2-40B4-BE49-F238E27FC236}">
                <a16:creationId xmlns="" xmlns:a16="http://schemas.microsoft.com/office/drawing/2014/main" id="{7C1DB54B-4E22-4B8B-A398-B0ED0A0AC3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349" y="4135436"/>
            <a:ext cx="568855" cy="341313"/>
          </a:xfrm>
          <a:prstGeom prst="rect">
            <a:avLst/>
          </a:prstGeom>
          <a:noFill/>
          <a:extLst>
            <a:ext uri="{909E8E84-426E-40DD-AFC4-6F175D3DCCD1}">
              <a14:hiddenFill xmlns:a14="http://schemas.microsoft.com/office/drawing/2010/main">
                <a:solidFill>
                  <a:srgbClr val="FFFFFF"/>
                </a:solidFill>
              </a14:hiddenFill>
            </a:ext>
          </a:extLst>
        </p:spPr>
      </p:pic>
      <p:sp>
        <p:nvSpPr>
          <p:cNvPr id="6" name="矩形 5">
            <a:extLst>
              <a:ext uri="{FF2B5EF4-FFF2-40B4-BE49-F238E27FC236}">
                <a16:creationId xmlns="" xmlns:a16="http://schemas.microsoft.com/office/drawing/2014/main" id="{C488727C-1A84-49A1-94F0-F7CCB02AC7E1}"/>
              </a:ext>
            </a:extLst>
          </p:cNvPr>
          <p:cNvSpPr/>
          <p:nvPr/>
        </p:nvSpPr>
        <p:spPr>
          <a:xfrm>
            <a:off x="8214360" y="0"/>
            <a:ext cx="299859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专题十六　化学反应速率与化学平衡</a:t>
            </a:r>
          </a:p>
        </p:txBody>
      </p:sp>
      <p:sp>
        <p:nvSpPr>
          <p:cNvPr id="7" name="矩形 6">
            <a:extLst>
              <a:ext uri="{FF2B5EF4-FFF2-40B4-BE49-F238E27FC236}">
                <a16:creationId xmlns="" xmlns:a16="http://schemas.microsoft.com/office/drawing/2014/main" id="{F63CDA39-AC77-4F09-87D8-6EC7B1D06864}"/>
              </a:ext>
            </a:extLst>
          </p:cNvPr>
          <p:cNvSpPr/>
          <p:nvPr/>
        </p:nvSpPr>
        <p:spPr>
          <a:xfrm>
            <a:off x="10505064" y="664418"/>
            <a:ext cx="1415772" cy="461665"/>
          </a:xfrm>
          <a:prstGeom prst="rect">
            <a:avLst/>
          </a:prstGeom>
        </p:spPr>
        <p:txBody>
          <a:bodyPr wrap="none">
            <a:spAutoFit/>
          </a:bodyPr>
          <a:lstStyle/>
          <a:p>
            <a:r>
              <a:rPr lang="zh-CN" altLang="en-US" sz="2400" dirty="0"/>
              <a:t>（</a:t>
            </a:r>
            <a:r>
              <a:rPr lang="zh-CN" altLang="en-US" sz="2400" dirty="0" smtClean="0"/>
              <a:t>续表</a:t>
            </a:r>
            <a:r>
              <a:rPr lang="zh-CN" altLang="en-US" sz="2400" dirty="0"/>
              <a:t>）</a:t>
            </a:r>
          </a:p>
        </p:txBody>
      </p:sp>
    </p:spTree>
    <p:extLst>
      <p:ext uri="{BB962C8B-B14F-4D97-AF65-F5344CB8AC3E}">
        <p14:creationId xmlns:p14="http://schemas.microsoft.com/office/powerpoint/2010/main" val="240524902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4043" y="244824"/>
            <a:ext cx="11723913" cy="3970318"/>
          </a:xfrm>
          <a:prstGeom prst="rect">
            <a:avLst/>
          </a:prstGeom>
        </p:spPr>
        <p:txBody>
          <a:bodyPr wrap="square">
            <a:spAutoFit/>
          </a:bodyPr>
          <a:lstStyle/>
          <a:p>
            <a:pPr>
              <a:lnSpc>
                <a:spcPct val="150000"/>
              </a:lnSpc>
            </a:pPr>
            <a:r>
              <a:rPr lang="zh-CN" altLang="en-US"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示例</a:t>
            </a:r>
            <a:r>
              <a:rPr lang="en-US" altLang="zh-CN"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8</a:t>
            </a:r>
            <a:r>
              <a:rPr lang="zh-CN" altLang="en-US" sz="28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800" dirty="0"/>
              <a:t>反应</a:t>
            </a:r>
            <a:r>
              <a:rPr lang="en-US" altLang="zh-CN" sz="2800" dirty="0"/>
              <a:t>X(g)+Y(g)          2Z(g)</a:t>
            </a:r>
            <a:r>
              <a:rPr lang="zh-CN" altLang="zh-CN" sz="2800" dirty="0"/>
              <a:t>　</a:t>
            </a:r>
            <a:r>
              <a:rPr lang="en-US" altLang="zh-CN" sz="2800" dirty="0"/>
              <a:t>Δ</a:t>
            </a:r>
            <a:r>
              <a:rPr lang="en-US" altLang="zh-CN" sz="2800" i="1" dirty="0"/>
              <a:t>H</a:t>
            </a:r>
            <a:r>
              <a:rPr lang="en-US" altLang="zh-CN" sz="2800" dirty="0"/>
              <a:t>&lt;0,</a:t>
            </a:r>
            <a:r>
              <a:rPr lang="zh-CN" altLang="zh-CN" sz="2800" dirty="0"/>
              <a:t>在密闭容器中充入</a:t>
            </a:r>
            <a:r>
              <a:rPr lang="en-US" altLang="zh-CN" sz="2800" dirty="0"/>
              <a:t>0.1 </a:t>
            </a:r>
            <a:r>
              <a:rPr lang="en-US" altLang="zh-CN" sz="2800" dirty="0" err="1"/>
              <a:t>mol</a:t>
            </a:r>
            <a:r>
              <a:rPr lang="en-US" altLang="zh-CN" sz="2800" dirty="0"/>
              <a:t> X</a:t>
            </a:r>
            <a:r>
              <a:rPr lang="zh-CN" altLang="zh-CN" sz="2800" dirty="0"/>
              <a:t>和</a:t>
            </a:r>
            <a:r>
              <a:rPr lang="en-US" altLang="zh-CN" sz="2800" dirty="0"/>
              <a:t>0.1 </a:t>
            </a:r>
            <a:r>
              <a:rPr lang="en-US" altLang="zh-CN" sz="2800" dirty="0" err="1"/>
              <a:t>mol</a:t>
            </a:r>
            <a:r>
              <a:rPr lang="en-US" altLang="zh-CN" sz="2800" dirty="0"/>
              <a:t> Y,</a:t>
            </a:r>
            <a:r>
              <a:rPr lang="zh-CN" altLang="zh-CN" sz="2800" dirty="0"/>
              <a:t>达到平衡时</a:t>
            </a:r>
            <a:r>
              <a:rPr lang="en-US" altLang="zh-CN" sz="2800" dirty="0"/>
              <a:t>,</a:t>
            </a:r>
            <a:r>
              <a:rPr lang="zh-CN" altLang="zh-CN" sz="2800" dirty="0"/>
              <a:t>下列说法不正确的是 </a:t>
            </a:r>
          </a:p>
          <a:p>
            <a:pPr>
              <a:lnSpc>
                <a:spcPct val="150000"/>
              </a:lnSpc>
            </a:pPr>
            <a:r>
              <a:rPr lang="en-US" altLang="zh-CN" sz="2800" dirty="0"/>
              <a:t>A.</a:t>
            </a:r>
            <a:r>
              <a:rPr lang="zh-CN" altLang="zh-CN" sz="2800" dirty="0"/>
              <a:t>减小容器体积</a:t>
            </a:r>
            <a:r>
              <a:rPr lang="en-US" altLang="zh-CN" sz="2800" dirty="0"/>
              <a:t>,</a:t>
            </a:r>
            <a:r>
              <a:rPr lang="zh-CN" altLang="zh-CN" sz="2800" dirty="0"/>
              <a:t>平衡不移动</a:t>
            </a:r>
            <a:r>
              <a:rPr lang="en-US" altLang="zh-CN" sz="2800" dirty="0"/>
              <a:t>,X</a:t>
            </a:r>
            <a:r>
              <a:rPr lang="zh-CN" altLang="zh-CN" sz="2800" dirty="0"/>
              <a:t>的转化率不变</a:t>
            </a:r>
          </a:p>
          <a:p>
            <a:pPr>
              <a:lnSpc>
                <a:spcPct val="150000"/>
              </a:lnSpc>
            </a:pPr>
            <a:r>
              <a:rPr lang="en-US" altLang="zh-CN" sz="2800" dirty="0"/>
              <a:t>B.</a:t>
            </a:r>
            <a:r>
              <a:rPr lang="zh-CN" altLang="zh-CN" sz="2800" dirty="0"/>
              <a:t>增大</a:t>
            </a:r>
            <a:r>
              <a:rPr lang="en-US" altLang="zh-CN" sz="2800" i="1" dirty="0"/>
              <a:t>c</a:t>
            </a:r>
            <a:r>
              <a:rPr lang="en-US" altLang="zh-CN" sz="2800" dirty="0"/>
              <a:t>(X),X</a:t>
            </a:r>
            <a:r>
              <a:rPr lang="zh-CN" altLang="zh-CN" sz="2800" dirty="0"/>
              <a:t>的转化率减小</a:t>
            </a:r>
          </a:p>
          <a:p>
            <a:pPr>
              <a:lnSpc>
                <a:spcPct val="150000"/>
              </a:lnSpc>
            </a:pPr>
            <a:r>
              <a:rPr lang="en-US" altLang="zh-CN" sz="2800" dirty="0"/>
              <a:t>C.</a:t>
            </a:r>
            <a:r>
              <a:rPr lang="zh-CN" altLang="zh-CN" sz="2800" dirty="0"/>
              <a:t>保持容器体积不变</a:t>
            </a:r>
            <a:r>
              <a:rPr lang="en-US" altLang="zh-CN" sz="2800" dirty="0"/>
              <a:t>,</a:t>
            </a:r>
            <a:r>
              <a:rPr lang="zh-CN" altLang="zh-CN" sz="2800" dirty="0"/>
              <a:t>同时充入</a:t>
            </a:r>
            <a:r>
              <a:rPr lang="en-US" altLang="zh-CN" sz="2800" dirty="0"/>
              <a:t>0.1 </a:t>
            </a:r>
            <a:r>
              <a:rPr lang="en-US" altLang="zh-CN" sz="2800" dirty="0" err="1"/>
              <a:t>mol</a:t>
            </a:r>
            <a:r>
              <a:rPr lang="en-US" altLang="zh-CN" sz="2800" dirty="0"/>
              <a:t> X</a:t>
            </a:r>
            <a:r>
              <a:rPr lang="zh-CN" altLang="zh-CN" sz="2800" dirty="0"/>
              <a:t>和</a:t>
            </a:r>
            <a:r>
              <a:rPr lang="en-US" altLang="zh-CN" sz="2800" dirty="0"/>
              <a:t>0.2 </a:t>
            </a:r>
            <a:r>
              <a:rPr lang="en-US" altLang="zh-CN" sz="2800" dirty="0" err="1"/>
              <a:t>mol</a:t>
            </a:r>
            <a:r>
              <a:rPr lang="en-US" altLang="zh-CN" sz="2800" dirty="0"/>
              <a:t> Y,X</a:t>
            </a:r>
            <a:r>
              <a:rPr lang="zh-CN" altLang="zh-CN" sz="2800" dirty="0"/>
              <a:t>的转化率增大</a:t>
            </a:r>
          </a:p>
          <a:p>
            <a:pPr>
              <a:lnSpc>
                <a:spcPct val="150000"/>
              </a:lnSpc>
            </a:pPr>
            <a:r>
              <a:rPr lang="en-US" altLang="zh-CN" sz="2800" dirty="0"/>
              <a:t>D.</a:t>
            </a:r>
            <a:r>
              <a:rPr lang="zh-CN" altLang="zh-CN" sz="2800" dirty="0"/>
              <a:t>加入催化剂</a:t>
            </a:r>
            <a:r>
              <a:rPr lang="en-US" altLang="zh-CN" sz="2800" dirty="0"/>
              <a:t>,</a:t>
            </a:r>
            <a:r>
              <a:rPr lang="zh-CN" altLang="zh-CN" sz="2800" dirty="0"/>
              <a:t>正反应速率增大</a:t>
            </a:r>
            <a:r>
              <a:rPr lang="en-US" altLang="zh-CN" sz="2800" dirty="0"/>
              <a:t>,Z</a:t>
            </a:r>
            <a:r>
              <a:rPr lang="zh-CN" altLang="zh-CN" sz="2800" dirty="0"/>
              <a:t>的产率增大</a:t>
            </a:r>
          </a:p>
        </p:txBody>
      </p:sp>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3" name="图片 22">
            <a:extLst>
              <a:ext uri="{FF2B5EF4-FFF2-40B4-BE49-F238E27FC236}">
                <a16:creationId xmlns="" xmlns:a16="http://schemas.microsoft.com/office/drawing/2014/main" id="{05437DD0-6D44-4203-AF80-E279DF638FF1}"/>
              </a:ext>
            </a:extLst>
          </p:cNvPr>
          <p:cNvPicPr/>
          <p:nvPr/>
        </p:nvPicPr>
        <p:blipFill>
          <a:blip r:embed="rId2"/>
          <a:stretch>
            <a:fillRect/>
          </a:stretch>
        </p:blipFill>
        <p:spPr>
          <a:xfrm>
            <a:off x="3886381" y="470687"/>
            <a:ext cx="700088" cy="397731"/>
          </a:xfrm>
          <a:prstGeom prst="rect">
            <a:avLst/>
          </a:prstGeom>
        </p:spPr>
      </p:pic>
      <p:sp>
        <p:nvSpPr>
          <p:cNvPr id="24" name="矩形 23">
            <a:extLst>
              <a:ext uri="{FF2B5EF4-FFF2-40B4-BE49-F238E27FC236}">
                <a16:creationId xmlns="" xmlns:a16="http://schemas.microsoft.com/office/drawing/2014/main" id="{8D38FCD3-C85F-45EA-AC82-53CB9AECAC2E}"/>
              </a:ext>
            </a:extLst>
          </p:cNvPr>
          <p:cNvSpPr/>
          <p:nvPr/>
        </p:nvSpPr>
        <p:spPr>
          <a:xfrm>
            <a:off x="8214360" y="0"/>
            <a:ext cx="299859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专题十六　化学反应速率与化学平衡</a:t>
            </a:r>
          </a:p>
        </p:txBody>
      </p:sp>
    </p:spTree>
    <p:extLst>
      <p:ext uri="{BB962C8B-B14F-4D97-AF65-F5344CB8AC3E}">
        <p14:creationId xmlns:p14="http://schemas.microsoft.com/office/powerpoint/2010/main" val="384921368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a:extLst>
              <a:ext uri="{FF2B5EF4-FFF2-40B4-BE49-F238E27FC236}">
                <a16:creationId xmlns="" xmlns:a16="http://schemas.microsoft.com/office/drawing/2014/main" id="{CCD13581-C7F2-44F6-BB40-F7559170A4DB}"/>
              </a:ext>
            </a:extLst>
          </p:cNvPr>
          <p:cNvSpPr/>
          <p:nvPr/>
        </p:nvSpPr>
        <p:spPr>
          <a:xfrm>
            <a:off x="234043" y="541270"/>
            <a:ext cx="11682186" cy="3246530"/>
          </a:xfrm>
          <a:prstGeom prst="rect">
            <a:avLst/>
          </a:prstGeom>
        </p:spPr>
        <p:txBody>
          <a:bodyPr wrap="square">
            <a:spAutoFit/>
          </a:bodyPr>
          <a:lstStyle/>
          <a:p>
            <a:pPr algn="dist">
              <a:lnSpc>
                <a:spcPct val="150000"/>
              </a:lnSpc>
            </a:pPr>
            <a:r>
              <a:rPr lang="zh-CN" altLang="zh-CN"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dirty="0"/>
              <a:t>A</a:t>
            </a:r>
            <a:r>
              <a:rPr lang="zh-CN" altLang="zh-CN" sz="2800" dirty="0"/>
              <a:t>项</a:t>
            </a:r>
            <a:r>
              <a:rPr lang="en-US" altLang="zh-CN" sz="2800" dirty="0"/>
              <a:t>,</a:t>
            </a:r>
            <a:r>
              <a:rPr lang="zh-CN" altLang="zh-CN" sz="2800" dirty="0"/>
              <a:t>该反应为反应前后气体物质的量不变的反应</a:t>
            </a:r>
            <a:r>
              <a:rPr lang="en-US" altLang="zh-CN" sz="2800" dirty="0"/>
              <a:t>,</a:t>
            </a:r>
            <a:r>
              <a:rPr lang="zh-CN" altLang="zh-CN" sz="2800" dirty="0"/>
              <a:t>平衡不受压强影响</a:t>
            </a:r>
            <a:r>
              <a:rPr lang="en-US" altLang="zh-CN" sz="2800" dirty="0"/>
              <a:t>,</a:t>
            </a:r>
            <a:r>
              <a:rPr lang="zh-CN" altLang="zh-CN" sz="2800" dirty="0"/>
              <a:t>减小容器体积</a:t>
            </a:r>
            <a:r>
              <a:rPr lang="en-US" altLang="zh-CN" sz="2800" dirty="0"/>
              <a:t>,</a:t>
            </a:r>
            <a:r>
              <a:rPr lang="zh-CN" altLang="zh-CN" sz="2800" dirty="0"/>
              <a:t>平衡不移动</a:t>
            </a:r>
            <a:r>
              <a:rPr lang="en-US" altLang="zh-CN" sz="2800" dirty="0"/>
              <a:t>,X</a:t>
            </a:r>
            <a:r>
              <a:rPr lang="zh-CN" altLang="zh-CN" sz="2800" dirty="0"/>
              <a:t>的转化率不变</a:t>
            </a:r>
            <a:r>
              <a:rPr lang="en-US" altLang="zh-CN" sz="2800" dirty="0"/>
              <a:t>,</a:t>
            </a:r>
            <a:r>
              <a:rPr lang="zh-CN" altLang="zh-CN" sz="2800" dirty="0"/>
              <a:t>正确</a:t>
            </a:r>
            <a:r>
              <a:rPr lang="en-US" altLang="zh-CN" sz="2800" dirty="0"/>
              <a:t>;B</a:t>
            </a:r>
            <a:r>
              <a:rPr lang="zh-CN" altLang="zh-CN" sz="2800" dirty="0"/>
              <a:t>项</a:t>
            </a:r>
            <a:r>
              <a:rPr lang="en-US" altLang="zh-CN" sz="2800" dirty="0"/>
              <a:t>,</a:t>
            </a:r>
            <a:r>
              <a:rPr lang="zh-CN" altLang="zh-CN" sz="2800" dirty="0"/>
              <a:t>增大</a:t>
            </a:r>
            <a:r>
              <a:rPr lang="en-US" altLang="zh-CN" sz="2800" i="1" dirty="0"/>
              <a:t>c</a:t>
            </a:r>
            <a:r>
              <a:rPr lang="en-US" altLang="zh-CN" sz="2800" dirty="0"/>
              <a:t>(X),</a:t>
            </a:r>
            <a:r>
              <a:rPr lang="zh-CN" altLang="zh-CN" sz="2800" dirty="0"/>
              <a:t>平衡正向移动</a:t>
            </a:r>
            <a:r>
              <a:rPr lang="en-US" altLang="zh-CN" sz="2800" dirty="0"/>
              <a:t>,Y</a:t>
            </a:r>
            <a:r>
              <a:rPr lang="zh-CN" altLang="zh-CN" sz="2800" dirty="0"/>
              <a:t>的转化率增大</a:t>
            </a:r>
            <a:r>
              <a:rPr lang="en-US" altLang="zh-CN" sz="2800" dirty="0"/>
              <a:t>,X</a:t>
            </a:r>
            <a:r>
              <a:rPr lang="zh-CN" altLang="zh-CN" sz="2800" dirty="0"/>
              <a:t>的转化率减小</a:t>
            </a:r>
            <a:r>
              <a:rPr lang="en-US" altLang="zh-CN" sz="2800" dirty="0"/>
              <a:t>,</a:t>
            </a:r>
            <a:r>
              <a:rPr lang="zh-CN" altLang="zh-CN" sz="2800" dirty="0"/>
              <a:t>正确</a:t>
            </a:r>
            <a:r>
              <a:rPr lang="en-US" altLang="zh-CN" sz="2800" dirty="0"/>
              <a:t>;C</a:t>
            </a:r>
            <a:r>
              <a:rPr lang="zh-CN" altLang="zh-CN" sz="2800" dirty="0"/>
              <a:t>项</a:t>
            </a:r>
            <a:r>
              <a:rPr lang="en-US" altLang="zh-CN" sz="2800" dirty="0"/>
              <a:t>,</a:t>
            </a:r>
            <a:r>
              <a:rPr lang="zh-CN" altLang="zh-CN" sz="2800" dirty="0"/>
              <a:t>相当于只增加</a:t>
            </a:r>
            <a:r>
              <a:rPr lang="en-US" altLang="zh-CN" sz="2800" dirty="0"/>
              <a:t>Y</a:t>
            </a:r>
            <a:r>
              <a:rPr lang="zh-CN" altLang="zh-CN" sz="2800" dirty="0"/>
              <a:t>的浓度</a:t>
            </a:r>
            <a:r>
              <a:rPr lang="en-US" altLang="zh-CN" sz="2800" dirty="0"/>
              <a:t>,X</a:t>
            </a:r>
            <a:r>
              <a:rPr lang="zh-CN" altLang="zh-CN" sz="2800" dirty="0"/>
              <a:t>的转化率会增大</a:t>
            </a:r>
            <a:r>
              <a:rPr lang="en-US" altLang="zh-CN" sz="2800" dirty="0"/>
              <a:t>,</a:t>
            </a:r>
            <a:r>
              <a:rPr lang="zh-CN" altLang="zh-CN" sz="2800" dirty="0"/>
              <a:t>正确</a:t>
            </a:r>
            <a:r>
              <a:rPr lang="en-US" altLang="zh-CN" sz="2800" dirty="0"/>
              <a:t>;D</a:t>
            </a:r>
            <a:r>
              <a:rPr lang="zh-CN" altLang="zh-CN" sz="2800" dirty="0"/>
              <a:t>项</a:t>
            </a:r>
            <a:r>
              <a:rPr lang="en-US" altLang="zh-CN" sz="2800" dirty="0"/>
              <a:t>,</a:t>
            </a:r>
            <a:r>
              <a:rPr lang="zh-CN" altLang="zh-CN" sz="2800" dirty="0"/>
              <a:t>催化剂不能使平衡移动</a:t>
            </a:r>
            <a:r>
              <a:rPr lang="en-US" altLang="zh-CN" sz="2800" dirty="0"/>
              <a:t>,</a:t>
            </a:r>
            <a:r>
              <a:rPr lang="zh-CN" altLang="zh-CN" sz="2800" dirty="0"/>
              <a:t>不改变产物的产率</a:t>
            </a:r>
            <a:r>
              <a:rPr lang="en-US" altLang="zh-CN" sz="2800" dirty="0"/>
              <a:t>,</a:t>
            </a:r>
            <a:r>
              <a:rPr lang="zh-CN" altLang="zh-CN" sz="2800" dirty="0"/>
              <a:t>错误。</a:t>
            </a:r>
          </a:p>
          <a:p>
            <a:pPr>
              <a:lnSpc>
                <a:spcPct val="150000"/>
              </a:lnSpc>
            </a:pPr>
            <a:endPar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6" name="矩形 5">
            <a:extLst>
              <a:ext uri="{FF2B5EF4-FFF2-40B4-BE49-F238E27FC236}">
                <a16:creationId xmlns="" xmlns:a16="http://schemas.microsoft.com/office/drawing/2014/main" id="{9B441AEA-84F7-4FAE-A968-92D6C04C244F}"/>
              </a:ext>
            </a:extLst>
          </p:cNvPr>
          <p:cNvSpPr/>
          <p:nvPr/>
        </p:nvSpPr>
        <p:spPr>
          <a:xfrm>
            <a:off x="334738" y="3390900"/>
            <a:ext cx="11723912" cy="662233"/>
          </a:xfrm>
          <a:prstGeom prst="rect">
            <a:avLst/>
          </a:prstGeom>
        </p:spPr>
        <p:txBody>
          <a:bodyPr wrap="square">
            <a:spAutoFit/>
          </a:bodyPr>
          <a:lstStyle/>
          <a:p>
            <a:pPr>
              <a:lnSpc>
                <a:spcPct val="150000"/>
              </a:lnSpc>
              <a:spcAft>
                <a:spcPts val="0"/>
              </a:spcAft>
            </a:pPr>
            <a:r>
              <a:rPr lang="zh-CN" altLang="en-US"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答案     </a:t>
            </a:r>
            <a:r>
              <a:rPr lang="en-US" altLang="zh-CN" sz="2800" dirty="0">
                <a:latin typeface="Times New Roman" panose="02020603050405020304" pitchFamily="18" charset="0"/>
                <a:ea typeface="微软雅黑" panose="020B0503020204020204" pitchFamily="34" charset="-122"/>
                <a:cs typeface="Times New Roman" panose="02020603050405020304" pitchFamily="18" charset="0"/>
              </a:rPr>
              <a:t>D</a:t>
            </a:r>
            <a:endParaRPr lang="zh-CN" altLang="zh-CN" sz="2800" dirty="0">
              <a:effectLst/>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9" name="矩形 8">
            <a:extLst>
              <a:ext uri="{FF2B5EF4-FFF2-40B4-BE49-F238E27FC236}">
                <a16:creationId xmlns="" xmlns:a16="http://schemas.microsoft.com/office/drawing/2014/main" id="{01B2C40B-039A-4B6A-BFC2-A5424D3D4B2B}"/>
              </a:ext>
            </a:extLst>
          </p:cNvPr>
          <p:cNvSpPr/>
          <p:nvPr/>
        </p:nvSpPr>
        <p:spPr>
          <a:xfrm>
            <a:off x="8214360" y="0"/>
            <a:ext cx="299859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专题十六　化学反应速率与化学平衡</a:t>
            </a:r>
          </a:p>
        </p:txBody>
      </p:sp>
    </p:spTree>
    <p:extLst>
      <p:ext uri="{BB962C8B-B14F-4D97-AF65-F5344CB8AC3E}">
        <p14:creationId xmlns:p14="http://schemas.microsoft.com/office/powerpoint/2010/main" val="41904601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7" name="矩形 6"/>
          <p:cNvSpPr/>
          <p:nvPr/>
        </p:nvSpPr>
        <p:spPr>
          <a:xfrm>
            <a:off x="718457" y="0"/>
            <a:ext cx="27105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solidFill>
                  <a:srgbClr val="DA251C"/>
                </a:solidFill>
              </a:rPr>
              <a:t>命题规律</a:t>
            </a:r>
          </a:p>
        </p:txBody>
      </p:sp>
      <p:graphicFrame>
        <p:nvGraphicFramePr>
          <p:cNvPr id="2" name="表格 1">
            <a:extLst>
              <a:ext uri="{FF2B5EF4-FFF2-40B4-BE49-F238E27FC236}">
                <a16:creationId xmlns="" xmlns:a16="http://schemas.microsoft.com/office/drawing/2014/main" id="{6C5B7CFF-3419-4DF1-B0BF-8680314EBF2A}"/>
              </a:ext>
            </a:extLst>
          </p:cNvPr>
          <p:cNvGraphicFramePr>
            <a:graphicFrameLocks noGrp="1"/>
          </p:cNvGraphicFramePr>
          <p:nvPr>
            <p:extLst>
              <p:ext uri="{D42A27DB-BD31-4B8C-83A1-F6EECF244321}">
                <p14:modId xmlns:p14="http://schemas.microsoft.com/office/powerpoint/2010/main" val="1710258713"/>
              </p:ext>
            </p:extLst>
          </p:nvPr>
        </p:nvGraphicFramePr>
        <p:xfrm>
          <a:off x="244865" y="1828604"/>
          <a:ext cx="11661385" cy="2782304"/>
        </p:xfrm>
        <a:graphic>
          <a:graphicData uri="http://schemas.openxmlformats.org/drawingml/2006/table">
            <a:tbl>
              <a:tblPr firstRow="1" firstCol="1" bandRow="1"/>
              <a:tblGrid>
                <a:gridCol w="1643040">
                  <a:extLst>
                    <a:ext uri="{9D8B030D-6E8A-4147-A177-3AD203B41FA5}">
                      <a16:colId xmlns="" xmlns:a16="http://schemas.microsoft.com/office/drawing/2014/main" val="1243187160"/>
                    </a:ext>
                  </a:extLst>
                </a:gridCol>
                <a:gridCol w="3220835">
                  <a:extLst>
                    <a:ext uri="{9D8B030D-6E8A-4147-A177-3AD203B41FA5}">
                      <a16:colId xmlns="" xmlns:a16="http://schemas.microsoft.com/office/drawing/2014/main" val="46426499"/>
                    </a:ext>
                  </a:extLst>
                </a:gridCol>
                <a:gridCol w="6797510">
                  <a:extLst>
                    <a:ext uri="{9D8B030D-6E8A-4147-A177-3AD203B41FA5}">
                      <a16:colId xmlns="" xmlns:a16="http://schemas.microsoft.com/office/drawing/2014/main" val="1923980461"/>
                    </a:ext>
                  </a:extLst>
                </a:gridCol>
              </a:tblGrid>
              <a:tr h="574418">
                <a:tc>
                  <a:txBody>
                    <a:bodyPr/>
                    <a:lstStyle/>
                    <a:p>
                      <a:pPr algn="ctr">
                        <a:lnSpc>
                          <a:spcPct val="120000"/>
                        </a:lnSpc>
                      </a:pPr>
                      <a:r>
                        <a:rPr lang="zh-CN" altLang="en-US" sz="2400" b="1" dirty="0">
                          <a:solidFill>
                            <a:srgbClr val="DA251C"/>
                          </a:solidFill>
                          <a:latin typeface="微软雅黑" panose="020B0503020204020204" pitchFamily="82" charset="2"/>
                          <a:ea typeface="微软雅黑" panose="020B0503020204020204" pitchFamily="82" charset="2"/>
                        </a:rPr>
                        <a:t>核心考点</a:t>
                      </a:r>
                    </a:p>
                  </a:txBody>
                  <a:tcPr marL="148833" marR="148833" marT="74416" marB="74416"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ctr" defTabSz="863600" rtl="0" eaLnBrk="1" latinLnBrk="0" hangingPunct="1">
                        <a:lnSpc>
                          <a:spcPct val="120000"/>
                        </a:lnSpc>
                      </a:pPr>
                      <a:r>
                        <a:rPr lang="zh-CN" altLang="en-US" sz="2400" b="1" kern="1200" dirty="0">
                          <a:solidFill>
                            <a:srgbClr val="DA251C"/>
                          </a:solidFill>
                          <a:latin typeface="微软雅黑" panose="020B0503020204020204" pitchFamily="82" charset="2"/>
                          <a:ea typeface="微软雅黑" panose="020B0503020204020204" pitchFamily="82" charset="2"/>
                          <a:cs typeface="+mn-cs"/>
                        </a:rPr>
                        <a:t>考题取样</a:t>
                      </a:r>
                    </a:p>
                  </a:txBody>
                  <a:tcPr marL="148833" marR="148833" marT="74416" marB="74416"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ctr" defTabSz="863600" rtl="0" eaLnBrk="1" latinLnBrk="0" hangingPunct="1">
                        <a:lnSpc>
                          <a:spcPct val="120000"/>
                        </a:lnSpc>
                      </a:pPr>
                      <a:r>
                        <a:rPr lang="zh-CN" altLang="en-US" sz="2400" b="1" kern="1200" dirty="0">
                          <a:solidFill>
                            <a:srgbClr val="DA251C"/>
                          </a:solidFill>
                          <a:latin typeface="微软雅黑" panose="020B0503020204020204" pitchFamily="82" charset="2"/>
                          <a:ea typeface="微软雅黑" panose="020B0503020204020204" pitchFamily="82" charset="2"/>
                          <a:cs typeface="+mn-cs"/>
                        </a:rPr>
                        <a:t>考向必究</a:t>
                      </a:r>
                    </a:p>
                  </a:txBody>
                  <a:tcPr marL="148833" marR="148833" marT="74416" marB="74416"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 xmlns:a16="http://schemas.microsoft.com/office/drawing/2014/main" val="985339343"/>
                  </a:ext>
                </a:extLst>
              </a:tr>
              <a:tr h="846093">
                <a:tc>
                  <a:txBody>
                    <a:bodyPr/>
                    <a:lstStyle/>
                    <a:p>
                      <a:pPr marL="0" algn="l" defTabSz="914400" rtl="0" eaLnBrk="1" latinLnBrk="0" hangingPunct="1">
                        <a:lnSpc>
                          <a:spcPct val="150000"/>
                        </a:lnSpc>
                        <a:spcAft>
                          <a:spcPts val="0"/>
                        </a:spcAft>
                      </a:pPr>
                      <a:r>
                        <a:rPr lang="zh-CN" altLang="en-US" sz="2400" kern="1200">
                          <a:solidFill>
                            <a:schemeClr val="tx1"/>
                          </a:solidFill>
                          <a:latin typeface="+mn-lt"/>
                          <a:ea typeface="+mn-ea"/>
                          <a:cs typeface="+mn-cs"/>
                        </a:rPr>
                        <a:t>化学平衡常数与转化率</a:t>
                      </a:r>
                    </a:p>
                  </a:txBody>
                  <a:tcPr marL="28844" marR="28844"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algn="l" defTabSz="914400" rtl="0" eaLnBrk="1" latinLnBrk="0" hangingPunct="1">
                        <a:lnSpc>
                          <a:spcPct val="150000"/>
                        </a:lnSpc>
                        <a:spcAft>
                          <a:spcPts val="0"/>
                        </a:spcAft>
                      </a:pPr>
                      <a:r>
                        <a:rPr lang="en-US" sz="2400" kern="1200" dirty="0">
                          <a:solidFill>
                            <a:schemeClr val="tx1"/>
                          </a:solidFill>
                          <a:latin typeface="+mn-lt"/>
                          <a:ea typeface="+mn-ea"/>
                          <a:cs typeface="+mn-cs"/>
                        </a:rPr>
                        <a:t>2017</a:t>
                      </a:r>
                      <a:r>
                        <a:rPr lang="zh-CN" altLang="en-US" sz="2400" kern="1200" dirty="0">
                          <a:solidFill>
                            <a:schemeClr val="tx1"/>
                          </a:solidFill>
                          <a:latin typeface="+mn-lt"/>
                          <a:ea typeface="+mn-ea"/>
                          <a:cs typeface="+mn-cs"/>
                        </a:rPr>
                        <a:t>全国卷</a:t>
                      </a:r>
                      <a:r>
                        <a:rPr lang="en-US" sz="2400" kern="1200" dirty="0">
                          <a:solidFill>
                            <a:schemeClr val="tx1"/>
                          </a:solidFill>
                          <a:latin typeface="+mn-lt"/>
                          <a:ea typeface="+mn-ea"/>
                          <a:cs typeface="+mn-cs"/>
                        </a:rPr>
                        <a:t>Ⅰ,T27(3);</a:t>
                      </a:r>
                      <a:endParaRPr lang="zh-CN" altLang="en-US" sz="2400" kern="1200" dirty="0">
                        <a:solidFill>
                          <a:schemeClr val="tx1"/>
                        </a:solidFill>
                        <a:latin typeface="+mn-lt"/>
                        <a:ea typeface="+mn-ea"/>
                        <a:cs typeface="+mn-cs"/>
                      </a:endParaRPr>
                    </a:p>
                    <a:p>
                      <a:pPr marL="0" algn="l" defTabSz="914400" rtl="0" eaLnBrk="1" latinLnBrk="0" hangingPunct="1">
                        <a:lnSpc>
                          <a:spcPct val="150000"/>
                        </a:lnSpc>
                        <a:spcAft>
                          <a:spcPts val="0"/>
                        </a:spcAft>
                      </a:pPr>
                      <a:r>
                        <a:rPr lang="en-US" sz="2400" kern="1200" dirty="0">
                          <a:solidFill>
                            <a:schemeClr val="tx1"/>
                          </a:solidFill>
                          <a:latin typeface="+mn-lt"/>
                          <a:ea typeface="+mn-ea"/>
                          <a:cs typeface="+mn-cs"/>
                        </a:rPr>
                        <a:t>2017</a:t>
                      </a:r>
                      <a:r>
                        <a:rPr lang="zh-CN" altLang="en-US" sz="2400" kern="1200" dirty="0">
                          <a:solidFill>
                            <a:schemeClr val="tx1"/>
                          </a:solidFill>
                          <a:latin typeface="+mn-lt"/>
                          <a:ea typeface="+mn-ea"/>
                          <a:cs typeface="+mn-cs"/>
                        </a:rPr>
                        <a:t>全国卷</a:t>
                      </a:r>
                      <a:r>
                        <a:rPr lang="en-US" sz="2400" kern="1200" dirty="0">
                          <a:solidFill>
                            <a:schemeClr val="tx1"/>
                          </a:solidFill>
                          <a:latin typeface="+mn-lt"/>
                          <a:ea typeface="+mn-ea"/>
                          <a:cs typeface="+mn-cs"/>
                        </a:rPr>
                        <a:t>Ⅰ,T28(3);</a:t>
                      </a:r>
                      <a:endParaRPr lang="zh-CN" altLang="en-US" sz="2400" kern="1200" dirty="0">
                        <a:solidFill>
                          <a:schemeClr val="tx1"/>
                        </a:solidFill>
                        <a:latin typeface="+mn-lt"/>
                        <a:ea typeface="+mn-ea"/>
                        <a:cs typeface="+mn-cs"/>
                      </a:endParaRPr>
                    </a:p>
                    <a:p>
                      <a:pPr marL="0" algn="l" defTabSz="914400" rtl="0" eaLnBrk="1" latinLnBrk="0" hangingPunct="1">
                        <a:lnSpc>
                          <a:spcPct val="150000"/>
                        </a:lnSpc>
                        <a:spcAft>
                          <a:spcPts val="0"/>
                        </a:spcAft>
                      </a:pPr>
                      <a:r>
                        <a:rPr lang="en-US" sz="2400" kern="1200" dirty="0">
                          <a:solidFill>
                            <a:schemeClr val="tx1"/>
                          </a:solidFill>
                          <a:latin typeface="+mn-lt"/>
                          <a:ea typeface="+mn-ea"/>
                          <a:cs typeface="+mn-cs"/>
                        </a:rPr>
                        <a:t>2017</a:t>
                      </a:r>
                      <a:r>
                        <a:rPr lang="zh-CN" altLang="en-US" sz="2400" kern="1200" dirty="0">
                          <a:solidFill>
                            <a:schemeClr val="tx1"/>
                          </a:solidFill>
                          <a:latin typeface="+mn-lt"/>
                          <a:ea typeface="+mn-ea"/>
                          <a:cs typeface="+mn-cs"/>
                        </a:rPr>
                        <a:t>全国卷</a:t>
                      </a:r>
                      <a:r>
                        <a:rPr lang="en-US" sz="2400" kern="1200" dirty="0">
                          <a:solidFill>
                            <a:schemeClr val="tx1"/>
                          </a:solidFill>
                          <a:latin typeface="+mn-lt"/>
                          <a:ea typeface="+mn-ea"/>
                          <a:cs typeface="+mn-cs"/>
                        </a:rPr>
                        <a:t>Ⅲ,T28(4)④;</a:t>
                      </a:r>
                      <a:endParaRPr lang="zh-CN" altLang="en-US" sz="2400" kern="1200" dirty="0">
                        <a:solidFill>
                          <a:schemeClr val="tx1"/>
                        </a:solidFill>
                        <a:latin typeface="+mn-lt"/>
                        <a:ea typeface="+mn-ea"/>
                        <a:cs typeface="+mn-cs"/>
                      </a:endParaRPr>
                    </a:p>
                    <a:p>
                      <a:pPr marL="0" algn="l" defTabSz="914400" rtl="0" eaLnBrk="1" latinLnBrk="0" hangingPunct="1">
                        <a:lnSpc>
                          <a:spcPct val="150000"/>
                        </a:lnSpc>
                        <a:spcAft>
                          <a:spcPts val="0"/>
                        </a:spcAft>
                      </a:pPr>
                      <a:r>
                        <a:rPr lang="en-US" sz="2400" kern="1200" dirty="0">
                          <a:solidFill>
                            <a:schemeClr val="tx1"/>
                          </a:solidFill>
                          <a:latin typeface="+mn-lt"/>
                          <a:ea typeface="+mn-ea"/>
                          <a:cs typeface="+mn-cs"/>
                        </a:rPr>
                        <a:t>2016</a:t>
                      </a:r>
                      <a:r>
                        <a:rPr lang="zh-CN" altLang="en-US" sz="2400" kern="1200" dirty="0">
                          <a:solidFill>
                            <a:schemeClr val="tx1"/>
                          </a:solidFill>
                          <a:latin typeface="+mn-lt"/>
                          <a:ea typeface="+mn-ea"/>
                          <a:cs typeface="+mn-cs"/>
                        </a:rPr>
                        <a:t>全国卷</a:t>
                      </a:r>
                      <a:r>
                        <a:rPr lang="en-US" sz="2400" kern="1200" dirty="0">
                          <a:solidFill>
                            <a:schemeClr val="tx1"/>
                          </a:solidFill>
                          <a:latin typeface="+mn-lt"/>
                          <a:ea typeface="+mn-ea"/>
                          <a:cs typeface="+mn-cs"/>
                        </a:rPr>
                        <a:t>Ⅲ,T27(3) </a:t>
                      </a:r>
                      <a:endParaRPr lang="zh-CN" altLang="en-US" sz="2400" kern="1200" dirty="0">
                        <a:solidFill>
                          <a:schemeClr val="tx1"/>
                        </a:solidFill>
                        <a:latin typeface="+mn-lt"/>
                        <a:ea typeface="+mn-ea"/>
                        <a:cs typeface="+mn-cs"/>
                      </a:endParaRPr>
                    </a:p>
                  </a:txBody>
                  <a:tcPr marL="28844" marR="28844"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nSpc>
                          <a:spcPct val="150000"/>
                        </a:lnSpc>
                      </a:pPr>
                      <a:r>
                        <a:rPr lang="zh-CN" altLang="en-US" sz="2400" kern="1200" dirty="0">
                          <a:solidFill>
                            <a:schemeClr val="tx1"/>
                          </a:solidFill>
                          <a:latin typeface="+mn-lt"/>
                          <a:ea typeface="+mn-ea"/>
                          <a:cs typeface="+mn-cs"/>
                        </a:rPr>
                        <a:t>转化率的影响因素、计算和大小比较</a:t>
                      </a:r>
                      <a:r>
                        <a:rPr lang="en-US" sz="2400" kern="1200" dirty="0">
                          <a:solidFill>
                            <a:schemeClr val="tx1"/>
                          </a:solidFill>
                          <a:latin typeface="+mn-lt"/>
                          <a:ea typeface="+mn-ea"/>
                          <a:cs typeface="+mn-cs"/>
                        </a:rPr>
                        <a:t>;</a:t>
                      </a:r>
                      <a:r>
                        <a:rPr lang="zh-CN" altLang="en-US" sz="2400" kern="1200" dirty="0">
                          <a:solidFill>
                            <a:schemeClr val="tx1"/>
                          </a:solidFill>
                          <a:latin typeface="+mn-lt"/>
                          <a:ea typeface="+mn-ea"/>
                          <a:cs typeface="+mn-cs"/>
                        </a:rPr>
                        <a:t>平衡常数的判断、计算</a:t>
                      </a:r>
                      <a:r>
                        <a:rPr lang="en-US" sz="2400" b="1" kern="1200" dirty="0">
                          <a:solidFill>
                            <a:schemeClr val="tx1"/>
                          </a:solidFill>
                          <a:latin typeface="+mn-lt"/>
                          <a:ea typeface="+mn-ea"/>
                          <a:cs typeface="+mn-cs"/>
                        </a:rPr>
                        <a:t>(</a:t>
                      </a:r>
                      <a:r>
                        <a:rPr lang="zh-CN" altLang="en-US" sz="2400" b="1" kern="1200" dirty="0">
                          <a:solidFill>
                            <a:schemeClr val="tx1"/>
                          </a:solidFill>
                          <a:latin typeface="+mn-lt"/>
                          <a:ea typeface="+mn-ea"/>
                          <a:cs typeface="+mn-cs"/>
                        </a:rPr>
                        <a:t>考向</a:t>
                      </a:r>
                      <a:r>
                        <a:rPr lang="en-US" sz="2400" b="1" kern="1200" dirty="0">
                          <a:solidFill>
                            <a:schemeClr val="tx1"/>
                          </a:solidFill>
                          <a:latin typeface="+mn-lt"/>
                          <a:ea typeface="+mn-ea"/>
                          <a:cs typeface="+mn-cs"/>
                        </a:rPr>
                        <a:t>2)</a:t>
                      </a:r>
                      <a:endParaRPr lang="zh-CN" altLang="en-US" sz="2400" b="1" dirty="0"/>
                    </a:p>
                  </a:txBody>
                  <a:tcPr marL="28844" marR="28844"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2001448297"/>
                  </a:ext>
                </a:extLst>
              </a:tr>
            </a:tbl>
          </a:graphicData>
        </a:graphic>
      </p:graphicFrame>
      <p:sp>
        <p:nvSpPr>
          <p:cNvPr id="3" name="矩形 2">
            <a:extLst>
              <a:ext uri="{FF2B5EF4-FFF2-40B4-BE49-F238E27FC236}">
                <a16:creationId xmlns="" xmlns:a16="http://schemas.microsoft.com/office/drawing/2014/main" id="{5BC772CA-2E6D-4A35-8413-F3365A7F9B99}"/>
              </a:ext>
            </a:extLst>
          </p:cNvPr>
          <p:cNvSpPr/>
          <p:nvPr/>
        </p:nvSpPr>
        <p:spPr>
          <a:xfrm>
            <a:off x="10706994" y="1197819"/>
            <a:ext cx="1620957" cy="523220"/>
          </a:xfrm>
          <a:prstGeom prst="rect">
            <a:avLst/>
          </a:prstGeom>
        </p:spPr>
        <p:txBody>
          <a:bodyPr wrap="none">
            <a:spAutoFit/>
          </a:bodyPr>
          <a:lstStyle/>
          <a:p>
            <a:r>
              <a:rPr lang="zh-CN" altLang="en-US" sz="2800" dirty="0"/>
              <a:t>（</a:t>
            </a:r>
            <a:r>
              <a:rPr lang="zh-CN" altLang="en-US" sz="2800" dirty="0" smtClean="0"/>
              <a:t>续表</a:t>
            </a:r>
            <a:r>
              <a:rPr lang="zh-CN" altLang="en-US" sz="2800" dirty="0"/>
              <a:t>）</a:t>
            </a:r>
          </a:p>
        </p:txBody>
      </p:sp>
    </p:spTree>
    <p:extLst>
      <p:ext uri="{BB962C8B-B14F-4D97-AF65-F5344CB8AC3E}">
        <p14:creationId xmlns:p14="http://schemas.microsoft.com/office/powerpoint/2010/main" val="91475003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6" name="矩形 5"/>
          <p:cNvSpPr/>
          <p:nvPr/>
        </p:nvSpPr>
        <p:spPr>
          <a:xfrm>
            <a:off x="718457" y="-1"/>
            <a:ext cx="3483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DA251C"/>
              </a:solidFill>
            </a:endParaRPr>
          </a:p>
        </p:txBody>
      </p:sp>
      <p:sp>
        <p:nvSpPr>
          <p:cNvPr id="7" name="矩形 6"/>
          <p:cNvSpPr/>
          <p:nvPr/>
        </p:nvSpPr>
        <p:spPr>
          <a:xfrm>
            <a:off x="1066799" y="-2"/>
            <a:ext cx="7886701"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zh-CN" sz="2800" dirty="0">
                <a:solidFill>
                  <a:srgbClr val="DA251C"/>
                </a:solidFill>
              </a:rPr>
              <a:t>方法</a:t>
            </a:r>
            <a:r>
              <a:rPr lang="en-US" altLang="zh-CN" sz="2800" dirty="0">
                <a:solidFill>
                  <a:srgbClr val="DA251C"/>
                </a:solidFill>
              </a:rPr>
              <a:t>6 “</a:t>
            </a:r>
            <a:r>
              <a:rPr lang="zh-CN" altLang="zh-CN" sz="2800" dirty="0">
                <a:solidFill>
                  <a:srgbClr val="DA251C"/>
                </a:solidFill>
              </a:rPr>
              <a:t>三段式</a:t>
            </a:r>
            <a:r>
              <a:rPr lang="en-US" altLang="zh-CN" sz="2800" dirty="0">
                <a:solidFill>
                  <a:srgbClr val="DA251C"/>
                </a:solidFill>
              </a:rPr>
              <a:t>”</a:t>
            </a:r>
            <a:r>
              <a:rPr lang="zh-CN" altLang="zh-CN" sz="2800" dirty="0">
                <a:solidFill>
                  <a:srgbClr val="DA251C"/>
                </a:solidFill>
              </a:rPr>
              <a:t>法解答有关化学平衡常数的计算</a:t>
            </a:r>
          </a:p>
        </p:txBody>
      </p:sp>
      <p:sp>
        <p:nvSpPr>
          <p:cNvPr id="30" name="矩形 29">
            <a:extLst>
              <a:ext uri="{FF2B5EF4-FFF2-40B4-BE49-F238E27FC236}">
                <a16:creationId xmlns="" xmlns:a16="http://schemas.microsoft.com/office/drawing/2014/main" id="{D080D175-763B-4714-8F2A-930ED62CA217}"/>
              </a:ext>
            </a:extLst>
          </p:cNvPr>
          <p:cNvSpPr/>
          <p:nvPr/>
        </p:nvSpPr>
        <p:spPr>
          <a:xfrm>
            <a:off x="234043" y="740354"/>
            <a:ext cx="11723913" cy="662297"/>
          </a:xfrm>
          <a:prstGeom prst="rect">
            <a:avLst/>
          </a:prstGeom>
        </p:spPr>
        <p:txBody>
          <a:bodyPr wrap="square">
            <a:spAutoFit/>
          </a:bodyPr>
          <a:lstStyle/>
          <a:p>
            <a:pPr>
              <a:lnSpc>
                <a:spcPct val="150000"/>
              </a:lnSpc>
              <a:spcAft>
                <a:spcPts val="0"/>
              </a:spcAft>
            </a:pPr>
            <a:r>
              <a:rPr lang="zh-CN" altLang="en-US" sz="2800" b="1" dirty="0">
                <a:solidFill>
                  <a:srgbClr val="DA251C"/>
                </a:solidFill>
                <a:latin typeface="微软雅黑" panose="020B0503020204020204" pitchFamily="34" charset="-122"/>
                <a:ea typeface="微软雅黑" panose="020B0503020204020204" pitchFamily="34" charset="-122"/>
                <a:cs typeface="Times New Roman" panose="02020603050405020304" pitchFamily="18" charset="0"/>
              </a:rPr>
              <a:t>方法解读：</a:t>
            </a:r>
            <a:endParaRPr lang="zh-CN" altLang="zh-CN" sz="1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4" name="矩形 13">
            <a:extLst>
              <a:ext uri="{FF2B5EF4-FFF2-40B4-BE49-F238E27FC236}">
                <a16:creationId xmlns="" xmlns:a16="http://schemas.microsoft.com/office/drawing/2014/main" id="{A51B8B7C-5F1E-4189-BCEA-B63AE0473ABE}"/>
              </a:ext>
            </a:extLst>
          </p:cNvPr>
          <p:cNvSpPr/>
          <p:nvPr/>
        </p:nvSpPr>
        <p:spPr>
          <a:xfrm>
            <a:off x="234043" y="1578554"/>
            <a:ext cx="11723913" cy="523220"/>
          </a:xfrm>
          <a:prstGeom prst="rect">
            <a:avLst/>
          </a:prstGeom>
        </p:spPr>
        <p:txBody>
          <a:bodyPr wrap="square">
            <a:spAutoFit/>
          </a:bodyPr>
          <a:lstStyle/>
          <a:p>
            <a:r>
              <a:rPr lang="en-US" altLang="zh-CN" sz="2800" b="1" dirty="0"/>
              <a:t>1.</a:t>
            </a:r>
            <a:r>
              <a:rPr lang="zh-CN" altLang="zh-CN" sz="2800" b="1" dirty="0"/>
              <a:t>明确三个量</a:t>
            </a:r>
            <a:r>
              <a:rPr lang="en-US" altLang="zh-CN" sz="2800" b="1" dirty="0"/>
              <a:t>——</a:t>
            </a:r>
            <a:r>
              <a:rPr lang="zh-CN" altLang="zh-CN" sz="2800" b="1" dirty="0"/>
              <a:t>起始量、变化量、平衡量</a:t>
            </a:r>
          </a:p>
        </p:txBody>
      </p:sp>
      <p:sp>
        <p:nvSpPr>
          <p:cNvPr id="3" name="矩形 2">
            <a:extLst>
              <a:ext uri="{FF2B5EF4-FFF2-40B4-BE49-F238E27FC236}">
                <a16:creationId xmlns="" xmlns:a16="http://schemas.microsoft.com/office/drawing/2014/main" id="{846C3D9E-98A3-41EA-90D3-436B1BD5BCD3}"/>
              </a:ext>
            </a:extLst>
          </p:cNvPr>
          <p:cNvSpPr/>
          <p:nvPr/>
        </p:nvSpPr>
        <p:spPr>
          <a:xfrm>
            <a:off x="1849995" y="2101334"/>
            <a:ext cx="3693640" cy="662233"/>
          </a:xfrm>
          <a:prstGeom prst="rect">
            <a:avLst/>
          </a:prstGeom>
        </p:spPr>
        <p:txBody>
          <a:bodyPr wrap="none">
            <a:spAutoFit/>
          </a:bodyPr>
          <a:lstStyle/>
          <a:p>
            <a:pPr>
              <a:lnSpc>
                <a:spcPct val="150000"/>
              </a:lnSpc>
            </a:pPr>
            <a:r>
              <a:rPr lang="en-US" altLang="zh-CN" sz="2800" dirty="0">
                <a:solidFill>
                  <a:srgbClr val="000000"/>
                </a:solidFill>
                <a:cs typeface="Times New Roman" panose="02020603050405020304" pitchFamily="18" charset="0"/>
              </a:rPr>
              <a:t>N</a:t>
            </a:r>
            <a:r>
              <a:rPr lang="en-US" altLang="zh-CN" sz="2800" baseline="-25000" dirty="0">
                <a:solidFill>
                  <a:srgbClr val="000000"/>
                </a:solidFill>
                <a:cs typeface="Times New Roman" panose="02020603050405020304" pitchFamily="18" charset="0"/>
              </a:rPr>
              <a:t>2</a:t>
            </a:r>
            <a:r>
              <a:rPr lang="zh-CN" altLang="zh-CN" sz="2800" dirty="0">
                <a:solidFill>
                  <a:srgbClr val="000000"/>
                </a:solidFill>
                <a:cs typeface="Times New Roman" panose="02020603050405020304" pitchFamily="18" charset="0"/>
              </a:rPr>
              <a:t>　</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　</a:t>
            </a:r>
            <a:r>
              <a:rPr lang="en-US" altLang="zh-CN" sz="2800" dirty="0">
                <a:solidFill>
                  <a:srgbClr val="000000"/>
                </a:solidFill>
                <a:cs typeface="Times New Roman" panose="02020603050405020304" pitchFamily="18" charset="0"/>
              </a:rPr>
              <a:t>3H</a:t>
            </a:r>
            <a:r>
              <a:rPr lang="en-US" altLang="zh-CN" sz="2800" baseline="-25000" dirty="0">
                <a:solidFill>
                  <a:srgbClr val="000000"/>
                </a:solidFill>
                <a:cs typeface="Times New Roman" panose="02020603050405020304" pitchFamily="18" charset="0"/>
              </a:rPr>
              <a:t>2              </a:t>
            </a:r>
            <a:r>
              <a:rPr lang="en-US" altLang="zh-CN" sz="2800" dirty="0"/>
              <a:t>2NH</a:t>
            </a:r>
            <a:r>
              <a:rPr lang="en-US" altLang="zh-CN" sz="2800" baseline="-25000" dirty="0"/>
              <a:t>3</a:t>
            </a:r>
            <a:endParaRPr lang="zh-CN" altLang="en-US" sz="2800" dirty="0"/>
          </a:p>
        </p:txBody>
      </p:sp>
      <p:sp>
        <p:nvSpPr>
          <p:cNvPr id="16" name="矩形 15">
            <a:extLst>
              <a:ext uri="{FF2B5EF4-FFF2-40B4-BE49-F238E27FC236}">
                <a16:creationId xmlns="" xmlns:a16="http://schemas.microsoft.com/office/drawing/2014/main" id="{2F8A3630-E785-436E-96E2-842F37704DC5}"/>
              </a:ext>
            </a:extLst>
          </p:cNvPr>
          <p:cNvSpPr/>
          <p:nvPr/>
        </p:nvSpPr>
        <p:spPr>
          <a:xfrm>
            <a:off x="234043" y="2702504"/>
            <a:ext cx="11723913" cy="3323987"/>
          </a:xfrm>
          <a:prstGeom prst="rect">
            <a:avLst/>
          </a:prstGeom>
        </p:spPr>
        <p:txBody>
          <a:bodyPr wrap="square">
            <a:spAutoFit/>
          </a:bodyPr>
          <a:lstStyle/>
          <a:p>
            <a:pPr>
              <a:lnSpc>
                <a:spcPct val="150000"/>
              </a:lnSpc>
            </a:pPr>
            <a:r>
              <a:rPr lang="zh-CN" altLang="zh-CN" sz="2800" dirty="0"/>
              <a:t>起始量</a:t>
            </a:r>
            <a:r>
              <a:rPr lang="en-US" altLang="zh-CN" sz="2800" dirty="0"/>
              <a:t>	1	   3        	0</a:t>
            </a:r>
            <a:endParaRPr lang="zh-CN" altLang="zh-CN" sz="2800" dirty="0"/>
          </a:p>
          <a:p>
            <a:pPr>
              <a:lnSpc>
                <a:spcPct val="150000"/>
              </a:lnSpc>
            </a:pPr>
            <a:r>
              <a:rPr lang="zh-CN" altLang="zh-CN" sz="2800" dirty="0"/>
              <a:t>转化量</a:t>
            </a:r>
            <a:r>
              <a:rPr lang="en-US" altLang="zh-CN" sz="2800" dirty="0"/>
              <a:t>	</a:t>
            </a:r>
            <a:r>
              <a:rPr lang="en-US" altLang="zh-CN" sz="2800" i="1" dirty="0"/>
              <a:t>a</a:t>
            </a:r>
            <a:r>
              <a:rPr lang="en-US" altLang="zh-CN" sz="2800" dirty="0"/>
              <a:t>	   </a:t>
            </a:r>
            <a:r>
              <a:rPr lang="en-US" altLang="zh-CN" sz="2800" i="1" dirty="0"/>
              <a:t>b</a:t>
            </a:r>
            <a:r>
              <a:rPr lang="en-US" altLang="zh-CN" sz="2800" dirty="0"/>
              <a:t>	          </a:t>
            </a:r>
            <a:r>
              <a:rPr lang="en-US" altLang="zh-CN" sz="2800" i="1" dirty="0"/>
              <a:t>c</a:t>
            </a:r>
            <a:endParaRPr lang="zh-CN" altLang="zh-CN" sz="2800" dirty="0"/>
          </a:p>
          <a:p>
            <a:pPr>
              <a:lnSpc>
                <a:spcPct val="150000"/>
              </a:lnSpc>
            </a:pPr>
            <a:r>
              <a:rPr lang="zh-CN" altLang="zh-CN" sz="2800" dirty="0"/>
              <a:t>平衡量</a:t>
            </a:r>
            <a:r>
              <a:rPr lang="en-US" altLang="zh-CN" sz="2800" dirty="0"/>
              <a:t>	1-</a:t>
            </a:r>
            <a:r>
              <a:rPr lang="en-US" altLang="zh-CN" sz="2800" i="1" dirty="0"/>
              <a:t>a</a:t>
            </a:r>
            <a:r>
              <a:rPr lang="en-US" altLang="zh-CN" sz="2800" dirty="0"/>
              <a:t>	 3</a:t>
            </a:r>
            <a:r>
              <a:rPr lang="en-US" altLang="zh-CN" sz="2800" i="1" dirty="0"/>
              <a:t>-b</a:t>
            </a:r>
            <a:r>
              <a:rPr lang="en-US" altLang="zh-CN" sz="2800" dirty="0"/>
              <a:t>	          </a:t>
            </a:r>
            <a:r>
              <a:rPr lang="en-US" altLang="zh-CN" sz="2800" i="1" dirty="0"/>
              <a:t>c</a:t>
            </a:r>
            <a:endParaRPr lang="zh-CN" altLang="zh-CN" sz="2800" dirty="0"/>
          </a:p>
          <a:p>
            <a:pPr>
              <a:lnSpc>
                <a:spcPct val="150000"/>
              </a:lnSpc>
            </a:pPr>
            <a:r>
              <a:rPr lang="en-US" altLang="zh-CN" sz="2800" dirty="0"/>
              <a:t>①</a:t>
            </a:r>
            <a:r>
              <a:rPr lang="zh-CN" altLang="zh-CN" sz="2800" dirty="0"/>
              <a:t>反应物的平衡量</a:t>
            </a:r>
            <a:r>
              <a:rPr lang="en-US" altLang="zh-CN" sz="2800" dirty="0"/>
              <a:t>=</a:t>
            </a:r>
            <a:r>
              <a:rPr lang="zh-CN" altLang="zh-CN" sz="2800" dirty="0"/>
              <a:t>起始量</a:t>
            </a:r>
            <a:r>
              <a:rPr lang="en-US" altLang="zh-CN" sz="2800" dirty="0"/>
              <a:t>-</a:t>
            </a:r>
            <a:r>
              <a:rPr lang="zh-CN" altLang="zh-CN" sz="2800" dirty="0"/>
              <a:t>转化量。</a:t>
            </a:r>
          </a:p>
          <a:p>
            <a:pPr>
              <a:lnSpc>
                <a:spcPct val="150000"/>
              </a:lnSpc>
            </a:pPr>
            <a:r>
              <a:rPr lang="en-US" altLang="zh-CN" sz="2800" dirty="0"/>
              <a:t>②</a:t>
            </a:r>
            <a:r>
              <a:rPr lang="zh-CN" altLang="zh-CN" sz="2800" dirty="0"/>
              <a:t>生成物的平衡量</a:t>
            </a:r>
            <a:r>
              <a:rPr lang="en-US" altLang="zh-CN" sz="2800" dirty="0"/>
              <a:t>=</a:t>
            </a:r>
            <a:r>
              <a:rPr lang="zh-CN" altLang="zh-CN" sz="2800" dirty="0"/>
              <a:t>起始量</a:t>
            </a:r>
            <a:r>
              <a:rPr lang="en-US" altLang="zh-CN" sz="2800" dirty="0"/>
              <a:t>+</a:t>
            </a:r>
            <a:r>
              <a:rPr lang="zh-CN" altLang="zh-CN" sz="2800" dirty="0"/>
              <a:t>转化量。</a:t>
            </a:r>
          </a:p>
        </p:txBody>
      </p:sp>
      <p:pic>
        <p:nvPicPr>
          <p:cNvPr id="17" name="图片 16">
            <a:extLst>
              <a:ext uri="{FF2B5EF4-FFF2-40B4-BE49-F238E27FC236}">
                <a16:creationId xmlns="" xmlns:a16="http://schemas.microsoft.com/office/drawing/2014/main" id="{BC24DCD3-098E-45BD-AECD-1DC821E062D2}"/>
              </a:ext>
            </a:extLst>
          </p:cNvPr>
          <p:cNvPicPr/>
          <p:nvPr/>
        </p:nvPicPr>
        <p:blipFill>
          <a:blip r:embed="rId2"/>
          <a:stretch>
            <a:fillRect/>
          </a:stretch>
        </p:blipFill>
        <p:spPr>
          <a:xfrm>
            <a:off x="3833812" y="2299969"/>
            <a:ext cx="700088" cy="397731"/>
          </a:xfrm>
          <a:prstGeom prst="rect">
            <a:avLst/>
          </a:prstGeom>
        </p:spPr>
      </p:pic>
    </p:spTree>
    <p:extLst>
      <p:ext uri="{BB962C8B-B14F-4D97-AF65-F5344CB8AC3E}">
        <p14:creationId xmlns:p14="http://schemas.microsoft.com/office/powerpoint/2010/main" val="414159334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矩形 1">
                <a:extLst>
                  <a:ext uri="{FF2B5EF4-FFF2-40B4-BE49-F238E27FC236}">
                    <a16:creationId xmlns="" xmlns:a16="http://schemas.microsoft.com/office/drawing/2014/main" id="{7687CD99-32B3-42AD-8726-821AD98587EC}"/>
                  </a:ext>
                </a:extLst>
              </p:cNvPr>
              <p:cNvSpPr/>
              <p:nvPr/>
            </p:nvSpPr>
            <p:spPr>
              <a:xfrm>
                <a:off x="234043" y="397454"/>
                <a:ext cx="11723913" cy="5284075"/>
              </a:xfrm>
              <a:prstGeom prst="rect">
                <a:avLst/>
              </a:prstGeom>
            </p:spPr>
            <p:txBody>
              <a:bodyPr wrap="square">
                <a:spAutoFit/>
              </a:bodyPr>
              <a:lstStyle/>
              <a:p>
                <a:pPr>
                  <a:lnSpc>
                    <a:spcPct val="150000"/>
                  </a:lnSpc>
                </a:pPr>
                <a:r>
                  <a:rPr lang="en-US" altLang="zh-CN" sz="2800" dirty="0"/>
                  <a:t>③</a:t>
                </a:r>
                <a:r>
                  <a:rPr lang="zh-CN" altLang="zh-CN" sz="2800" dirty="0"/>
                  <a:t>各物质变化浓度之比等于它们在化学方程式中化学计量数之比。变化浓度是联系化学方程式、平衡浓度、起始浓度、转化率、化学反应速率的桥梁。因此抓住变化浓度是解题的关键。</a:t>
                </a:r>
              </a:p>
              <a:p>
                <a:pPr>
                  <a:lnSpc>
                    <a:spcPct val="150000"/>
                  </a:lnSpc>
                </a:pPr>
                <a:r>
                  <a:rPr lang="en-US" altLang="zh-CN" sz="2800" b="1" dirty="0"/>
                  <a:t>2.</a:t>
                </a:r>
                <a:r>
                  <a:rPr lang="zh-CN" altLang="zh-CN" sz="2800" b="1" dirty="0"/>
                  <a:t>掌握三个百分数</a:t>
                </a:r>
              </a:p>
              <a:p>
                <a:pPr>
                  <a:lnSpc>
                    <a:spcPct val="150000"/>
                  </a:lnSpc>
                </a:pPr>
                <a:r>
                  <a:rPr lang="en-US" altLang="zh-CN" sz="2800" dirty="0"/>
                  <a:t>①</a:t>
                </a:r>
                <a:r>
                  <a:rPr lang="zh-CN" altLang="zh-CN" sz="2800" dirty="0"/>
                  <a:t>反应物的转化率</a:t>
                </a:r>
                <a:r>
                  <a:rPr lang="en-US" altLang="zh-CN" sz="2800" dirty="0"/>
                  <a:t>=</a:t>
                </a:r>
                <a14:m>
                  <m:oMath xmlns:m="http://schemas.openxmlformats.org/officeDocument/2006/math">
                    <m:f>
                      <m:fPr>
                        <m:ctrlPr>
                          <a:rPr lang="zh-CN" altLang="zh-CN" sz="2800" i="1">
                            <a:latin typeface="Cambria Math" panose="02040503050406030204" pitchFamily="18" charset="0"/>
                          </a:rPr>
                        </m:ctrlPr>
                      </m:fPr>
                      <m:num>
                        <m:r>
                          <a:rPr lang="en-US" altLang="zh-CN" sz="2800" i="1">
                            <a:latin typeface="Cambria Math" panose="02040503050406030204" pitchFamily="18" charset="0"/>
                          </a:rPr>
                          <m:t>𝑛</m:t>
                        </m:r>
                        <m:r>
                          <m:rPr>
                            <m:nor/>
                          </m:rPr>
                          <a:rPr lang="en-US" altLang="zh-CN" sz="2800"/>
                          <m:t>(</m:t>
                        </m:r>
                        <m:r>
                          <m:rPr>
                            <m:nor/>
                          </m:rPr>
                          <a:rPr lang="zh-CN" altLang="zh-CN" sz="2800"/>
                          <m:t>转化</m:t>
                        </m:r>
                        <m:r>
                          <m:rPr>
                            <m:nor/>
                          </m:rPr>
                          <a:rPr lang="en-US" altLang="zh-CN" sz="2800"/>
                          <m:t>)</m:t>
                        </m:r>
                      </m:num>
                      <m:den>
                        <m:r>
                          <a:rPr lang="en-US" altLang="zh-CN" sz="2800" i="1">
                            <a:latin typeface="Cambria Math" panose="02040503050406030204" pitchFamily="18" charset="0"/>
                          </a:rPr>
                          <m:t>𝑛</m:t>
                        </m:r>
                        <m:r>
                          <m:rPr>
                            <m:nor/>
                          </m:rPr>
                          <a:rPr lang="en-US" altLang="zh-CN" sz="2800"/>
                          <m:t>(</m:t>
                        </m:r>
                        <m:r>
                          <m:rPr>
                            <m:nor/>
                          </m:rPr>
                          <a:rPr lang="zh-CN" altLang="zh-CN" sz="2800"/>
                          <m:t>起始</m:t>
                        </m:r>
                        <m:r>
                          <m:rPr>
                            <m:nor/>
                          </m:rPr>
                          <a:rPr lang="en-US" altLang="zh-CN" sz="2800"/>
                          <m:t>)</m:t>
                        </m:r>
                      </m:den>
                    </m:f>
                  </m:oMath>
                </a14:m>
                <a:r>
                  <a:rPr lang="en-US" altLang="zh-CN" sz="2800" dirty="0"/>
                  <a:t>×100%=</a:t>
                </a:r>
                <a14:m>
                  <m:oMath xmlns:m="http://schemas.openxmlformats.org/officeDocument/2006/math">
                    <m:f>
                      <m:fPr>
                        <m:ctrlPr>
                          <a:rPr lang="zh-CN" altLang="zh-CN" sz="2800" i="1">
                            <a:latin typeface="Cambria Math" panose="02040503050406030204" pitchFamily="18" charset="0"/>
                          </a:rPr>
                        </m:ctrlPr>
                      </m:fPr>
                      <m:num>
                        <m:r>
                          <a:rPr lang="en-US" altLang="zh-CN" sz="2800" i="1">
                            <a:latin typeface="Cambria Math" panose="02040503050406030204" pitchFamily="18" charset="0"/>
                          </a:rPr>
                          <m:t>𝑐</m:t>
                        </m:r>
                        <m:r>
                          <m:rPr>
                            <m:nor/>
                          </m:rPr>
                          <a:rPr lang="en-US" altLang="zh-CN" sz="2800"/>
                          <m:t>(</m:t>
                        </m:r>
                        <m:r>
                          <m:rPr>
                            <m:nor/>
                          </m:rPr>
                          <a:rPr lang="zh-CN" altLang="zh-CN" sz="2800"/>
                          <m:t>转化</m:t>
                        </m:r>
                        <m:r>
                          <m:rPr>
                            <m:nor/>
                          </m:rPr>
                          <a:rPr lang="en-US" altLang="zh-CN" sz="2800"/>
                          <m:t>)</m:t>
                        </m:r>
                      </m:num>
                      <m:den>
                        <m:r>
                          <a:rPr lang="en-US" altLang="zh-CN" sz="2800" i="1">
                            <a:latin typeface="Cambria Math" panose="02040503050406030204" pitchFamily="18" charset="0"/>
                          </a:rPr>
                          <m:t>𝑐</m:t>
                        </m:r>
                        <m:r>
                          <m:rPr>
                            <m:nor/>
                          </m:rPr>
                          <a:rPr lang="en-US" altLang="zh-CN" sz="2800"/>
                          <m:t>(</m:t>
                        </m:r>
                        <m:r>
                          <m:rPr>
                            <m:nor/>
                          </m:rPr>
                          <a:rPr lang="zh-CN" altLang="zh-CN" sz="2800"/>
                          <m:t>起始</m:t>
                        </m:r>
                        <m:r>
                          <m:rPr>
                            <m:nor/>
                          </m:rPr>
                          <a:rPr lang="en-US" altLang="zh-CN" sz="2800"/>
                          <m:t>)</m:t>
                        </m:r>
                      </m:den>
                    </m:f>
                  </m:oMath>
                </a14:m>
                <a:r>
                  <a:rPr lang="en-US" altLang="zh-CN" sz="2800" dirty="0"/>
                  <a:t>×100%</a:t>
                </a:r>
                <a:r>
                  <a:rPr lang="zh-CN" altLang="zh-CN" sz="2800" dirty="0"/>
                  <a:t>。</a:t>
                </a:r>
              </a:p>
              <a:p>
                <a:pPr>
                  <a:lnSpc>
                    <a:spcPct val="150000"/>
                  </a:lnSpc>
                </a:pPr>
                <a:r>
                  <a:rPr lang="en-US" altLang="zh-CN" sz="2800" dirty="0"/>
                  <a:t>②</a:t>
                </a:r>
                <a:r>
                  <a:rPr lang="zh-CN" altLang="zh-CN" sz="2800" dirty="0"/>
                  <a:t>生成物的产率</a:t>
                </a:r>
                <a:r>
                  <a:rPr lang="en-US" altLang="zh-CN" sz="2800" dirty="0"/>
                  <a:t>:</a:t>
                </a:r>
                <a:r>
                  <a:rPr lang="zh-CN" altLang="zh-CN" sz="2800" dirty="0"/>
                  <a:t>实际产量</a:t>
                </a:r>
                <a:r>
                  <a:rPr lang="en-US" altLang="zh-CN" sz="2800" dirty="0"/>
                  <a:t>(</a:t>
                </a:r>
                <a:r>
                  <a:rPr lang="zh-CN" altLang="zh-CN" sz="2800" dirty="0"/>
                  <a:t>指生成物</a:t>
                </a:r>
                <a:r>
                  <a:rPr lang="en-US" altLang="zh-CN" sz="2800" dirty="0"/>
                  <a:t>)</a:t>
                </a:r>
                <a:r>
                  <a:rPr lang="zh-CN" altLang="zh-CN" sz="2800" dirty="0"/>
                  <a:t>占理论产量的百分数。一般来讲</a:t>
                </a:r>
                <a:r>
                  <a:rPr lang="en-US" altLang="zh-CN" sz="2800" dirty="0"/>
                  <a:t>,</a:t>
                </a:r>
                <a:r>
                  <a:rPr lang="zh-CN" altLang="zh-CN" sz="2800" dirty="0"/>
                  <a:t>转化率越大</a:t>
                </a:r>
                <a:r>
                  <a:rPr lang="en-US" altLang="zh-CN" sz="2800" dirty="0"/>
                  <a:t>,</a:t>
                </a:r>
                <a:r>
                  <a:rPr lang="zh-CN" altLang="zh-CN" sz="2800" dirty="0"/>
                  <a:t>原料利用率越高</a:t>
                </a:r>
                <a:r>
                  <a:rPr lang="en-US" altLang="zh-CN" sz="2800" dirty="0"/>
                  <a:t>,</a:t>
                </a:r>
                <a:r>
                  <a:rPr lang="zh-CN" altLang="zh-CN" sz="2800" dirty="0"/>
                  <a:t>产率越大。</a:t>
                </a:r>
              </a:p>
            </p:txBody>
          </p:sp>
        </mc:Choice>
        <mc:Fallback xmlns="">
          <p:sp>
            <p:nvSpPr>
              <p:cNvPr id="2" name="矩形 1">
                <a:extLst>
                  <a:ext uri="{FF2B5EF4-FFF2-40B4-BE49-F238E27FC236}">
                    <a16:creationId xmlns:a16="http://schemas.microsoft.com/office/drawing/2014/main" xmlns:a14="http://schemas.microsoft.com/office/drawing/2010/main" xmlns="" id="{7687CD99-32B3-42AD-8726-821AD98587EC}"/>
                  </a:ext>
                </a:extLst>
              </p:cNvPr>
              <p:cNvSpPr>
                <a:spLocks noRot="1" noChangeAspect="1" noMove="1" noResize="1" noEditPoints="1" noAdjustHandles="1" noChangeArrowheads="1" noChangeShapeType="1" noTextEdit="1"/>
              </p:cNvSpPr>
              <p:nvPr/>
            </p:nvSpPr>
            <p:spPr>
              <a:xfrm>
                <a:off x="234043" y="397454"/>
                <a:ext cx="11723913" cy="5284075"/>
              </a:xfrm>
              <a:prstGeom prst="rect">
                <a:avLst/>
              </a:prstGeom>
              <a:blipFill rotWithShape="1">
                <a:blip r:embed="rId2"/>
                <a:stretch>
                  <a:fillRect l="-1040" b="-807"/>
                </a:stretch>
              </a:blipFill>
            </p:spPr>
            <p:txBody>
              <a:bodyPr/>
              <a:lstStyle/>
              <a:p>
                <a:r>
                  <a:rPr lang="zh-CN" altLang="en-US">
                    <a:noFill/>
                  </a:rPr>
                  <a:t> </a:t>
                </a:r>
              </a:p>
            </p:txBody>
          </p:sp>
        </mc:Fallback>
      </mc:AlternateContent>
      <p:sp>
        <p:nvSpPr>
          <p:cNvPr id="3" name="矩形 2">
            <a:extLst>
              <a:ext uri="{FF2B5EF4-FFF2-40B4-BE49-F238E27FC236}">
                <a16:creationId xmlns="" xmlns:a16="http://schemas.microsoft.com/office/drawing/2014/main" id="{3B419FBD-E658-4042-820B-33EC22FC3C76}"/>
              </a:ext>
            </a:extLst>
          </p:cNvPr>
          <p:cNvSpPr/>
          <p:nvPr/>
        </p:nvSpPr>
        <p:spPr>
          <a:xfrm>
            <a:off x="8214360" y="0"/>
            <a:ext cx="299859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专题十六　化学反应速率与化学平衡</a:t>
            </a:r>
          </a:p>
        </p:txBody>
      </p:sp>
    </p:spTree>
    <p:extLst>
      <p:ext uri="{BB962C8B-B14F-4D97-AF65-F5344CB8AC3E}">
        <p14:creationId xmlns:p14="http://schemas.microsoft.com/office/powerpoint/2010/main" val="15455512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矩形 1">
                <a:extLst>
                  <a:ext uri="{FF2B5EF4-FFF2-40B4-BE49-F238E27FC236}">
                    <a16:creationId xmlns="" xmlns:a16="http://schemas.microsoft.com/office/drawing/2014/main" id="{7687CD99-32B3-42AD-8726-821AD98587EC}"/>
                  </a:ext>
                </a:extLst>
              </p:cNvPr>
              <p:cNvSpPr/>
              <p:nvPr/>
            </p:nvSpPr>
            <p:spPr>
              <a:xfrm>
                <a:off x="234043" y="359354"/>
                <a:ext cx="11723913" cy="2628412"/>
              </a:xfrm>
              <a:prstGeom prst="rect">
                <a:avLst/>
              </a:prstGeom>
            </p:spPr>
            <p:txBody>
              <a:bodyPr wrap="square">
                <a:spAutoFit/>
              </a:bodyPr>
              <a:lstStyle/>
              <a:p>
                <a:pPr>
                  <a:lnSpc>
                    <a:spcPct val="150000"/>
                  </a:lnSpc>
                </a:pPr>
                <a:r>
                  <a:rPr lang="zh-CN" altLang="zh-CN" sz="2800" dirty="0"/>
                  <a:t>产率</a:t>
                </a:r>
                <a:r>
                  <a:rPr lang="en-US" altLang="zh-CN" sz="2800" dirty="0"/>
                  <a:t>=</a:t>
                </a:r>
                <a14:m>
                  <m:oMath xmlns:m="http://schemas.openxmlformats.org/officeDocument/2006/math">
                    <m:f>
                      <m:fPr>
                        <m:ctrlPr>
                          <a:rPr lang="zh-CN" altLang="zh-CN" sz="2800" i="1">
                            <a:latin typeface="Cambria Math" panose="02040503050406030204" pitchFamily="18" charset="0"/>
                          </a:rPr>
                        </m:ctrlPr>
                      </m:fPr>
                      <m:num>
                        <m:r>
                          <m:rPr>
                            <m:nor/>
                          </m:rPr>
                          <a:rPr lang="zh-CN" altLang="zh-CN" sz="2800"/>
                          <m:t>实际产量</m:t>
                        </m:r>
                      </m:num>
                      <m:den>
                        <m:r>
                          <m:rPr>
                            <m:nor/>
                          </m:rPr>
                          <a:rPr lang="zh-CN" altLang="zh-CN" sz="2800"/>
                          <m:t>理论产量</m:t>
                        </m:r>
                      </m:den>
                    </m:f>
                  </m:oMath>
                </a14:m>
                <a:r>
                  <a:rPr lang="en-US" altLang="zh-CN" sz="2800" dirty="0"/>
                  <a:t>×100%</a:t>
                </a:r>
                <a:endParaRPr lang="zh-CN" altLang="zh-CN" sz="2800" dirty="0"/>
              </a:p>
              <a:p>
                <a:pPr>
                  <a:lnSpc>
                    <a:spcPct val="150000"/>
                  </a:lnSpc>
                </a:pPr>
                <a:r>
                  <a:rPr lang="en-US" altLang="zh-CN" sz="2800" dirty="0"/>
                  <a:t>③</a:t>
                </a:r>
                <a:r>
                  <a:rPr lang="zh-CN" altLang="zh-CN" sz="2800" dirty="0"/>
                  <a:t>混合物组分的百分含量</a:t>
                </a:r>
                <a:r>
                  <a:rPr lang="en-US" altLang="zh-CN" sz="2800" dirty="0"/>
                  <a:t>=</a:t>
                </a:r>
                <a14:m>
                  <m:oMath xmlns:m="http://schemas.openxmlformats.org/officeDocument/2006/math">
                    <m:f>
                      <m:fPr>
                        <m:ctrlPr>
                          <a:rPr lang="zh-CN" altLang="zh-CN" sz="2800" i="1">
                            <a:latin typeface="Cambria Math" panose="02040503050406030204" pitchFamily="18" charset="0"/>
                          </a:rPr>
                        </m:ctrlPr>
                      </m:fPr>
                      <m:num>
                        <m:r>
                          <m:rPr>
                            <m:nor/>
                          </m:rPr>
                          <a:rPr lang="zh-CN" altLang="zh-CN" sz="2800"/>
                          <m:t>平衡量</m:t>
                        </m:r>
                      </m:num>
                      <m:den>
                        <m:r>
                          <m:rPr>
                            <m:nor/>
                          </m:rPr>
                          <a:rPr lang="zh-CN" altLang="zh-CN" sz="2800"/>
                          <m:t>平衡时各物质的总量</m:t>
                        </m:r>
                      </m:den>
                    </m:f>
                  </m:oMath>
                </a14:m>
                <a:r>
                  <a:rPr lang="en-US" altLang="zh-CN" sz="2800" dirty="0"/>
                  <a:t>×100%</a:t>
                </a:r>
                <a:r>
                  <a:rPr lang="zh-CN" altLang="zh-CN" sz="2800" dirty="0"/>
                  <a:t>。</a:t>
                </a:r>
              </a:p>
            </p:txBody>
          </p:sp>
        </mc:Choice>
        <mc:Fallback xmlns="">
          <p:sp>
            <p:nvSpPr>
              <p:cNvPr id="2" name="矩形 1">
                <a:extLst>
                  <a:ext uri="{FF2B5EF4-FFF2-40B4-BE49-F238E27FC236}">
                    <a16:creationId xmlns:a16="http://schemas.microsoft.com/office/drawing/2014/main" id="{7687CD99-32B3-42AD-8726-821AD98587EC}"/>
                  </a:ext>
                </a:extLst>
              </p:cNvPr>
              <p:cNvSpPr>
                <a:spLocks noRot="1" noChangeAspect="1" noMove="1" noResize="1" noEditPoints="1" noAdjustHandles="1" noChangeArrowheads="1" noChangeShapeType="1" noTextEdit="1"/>
              </p:cNvSpPr>
              <p:nvPr/>
            </p:nvSpPr>
            <p:spPr>
              <a:xfrm>
                <a:off x="234043" y="359354"/>
                <a:ext cx="11723913" cy="2628412"/>
              </a:xfrm>
              <a:prstGeom prst="rect">
                <a:avLst/>
              </a:prstGeom>
              <a:blipFill>
                <a:blip r:embed="rId2"/>
                <a:stretch>
                  <a:fillRect l="-1040"/>
                </a:stretch>
              </a:blipFill>
            </p:spPr>
            <p:txBody>
              <a:bodyPr/>
              <a:lstStyle/>
              <a:p>
                <a:r>
                  <a:rPr lang="zh-CN" altLang="en-US">
                    <a:noFill/>
                  </a:rPr>
                  <a:t> </a:t>
                </a:r>
              </a:p>
            </p:txBody>
          </p:sp>
        </mc:Fallback>
      </mc:AlternateContent>
      <p:sp>
        <p:nvSpPr>
          <p:cNvPr id="3" name="矩形 2">
            <a:extLst>
              <a:ext uri="{FF2B5EF4-FFF2-40B4-BE49-F238E27FC236}">
                <a16:creationId xmlns="" xmlns:a16="http://schemas.microsoft.com/office/drawing/2014/main" id="{D5C8EC54-7AF0-436A-B409-30D0B8748415}"/>
              </a:ext>
            </a:extLst>
          </p:cNvPr>
          <p:cNvSpPr/>
          <p:nvPr/>
        </p:nvSpPr>
        <p:spPr>
          <a:xfrm>
            <a:off x="234043" y="3102554"/>
            <a:ext cx="11723913" cy="2677656"/>
          </a:xfrm>
          <a:prstGeom prst="rect">
            <a:avLst/>
          </a:prstGeom>
        </p:spPr>
        <p:txBody>
          <a:bodyPr wrap="square">
            <a:spAutoFit/>
          </a:bodyPr>
          <a:lstStyle/>
          <a:p>
            <a:pPr>
              <a:lnSpc>
                <a:spcPct val="150000"/>
              </a:lnSpc>
            </a:pPr>
            <a:r>
              <a:rPr lang="en-US" altLang="zh-CN" sz="2800" b="1" dirty="0"/>
              <a:t>3.</a:t>
            </a:r>
            <a:r>
              <a:rPr lang="zh-CN" altLang="zh-CN" sz="2800" b="1" dirty="0"/>
              <a:t>谨记答题模板</a:t>
            </a:r>
          </a:p>
          <a:p>
            <a:pPr>
              <a:lnSpc>
                <a:spcPct val="150000"/>
              </a:lnSpc>
            </a:pPr>
            <a:r>
              <a:rPr lang="zh-CN" altLang="zh-CN" sz="2800" dirty="0"/>
              <a:t>反应</a:t>
            </a:r>
            <a:r>
              <a:rPr lang="en-US" altLang="zh-CN" sz="2800" dirty="0"/>
              <a:t>:</a:t>
            </a:r>
            <a:r>
              <a:rPr lang="en-US" altLang="zh-CN" sz="2800" i="1" dirty="0"/>
              <a:t>m</a:t>
            </a:r>
            <a:r>
              <a:rPr lang="en-US" altLang="zh-CN" sz="2800" dirty="0"/>
              <a:t>A(g)+</a:t>
            </a:r>
            <a:r>
              <a:rPr lang="en-US" altLang="zh-CN" sz="2800" i="1" dirty="0" err="1"/>
              <a:t>n</a:t>
            </a:r>
            <a:r>
              <a:rPr lang="en-US" altLang="zh-CN" sz="2800" dirty="0" err="1"/>
              <a:t>B</a:t>
            </a:r>
            <a:r>
              <a:rPr lang="en-US" altLang="zh-CN" sz="2800" dirty="0"/>
              <a:t>(g)</a:t>
            </a:r>
            <a:r>
              <a:rPr lang="en-US" altLang="zh-CN" sz="2800" i="1" dirty="0"/>
              <a:t>         </a:t>
            </a:r>
            <a:r>
              <a:rPr lang="en-US" altLang="zh-CN" sz="2800" i="1" dirty="0" err="1"/>
              <a:t>p</a:t>
            </a:r>
            <a:r>
              <a:rPr lang="en-US" altLang="zh-CN" sz="2800" dirty="0" err="1"/>
              <a:t>C</a:t>
            </a:r>
            <a:r>
              <a:rPr lang="en-US" altLang="zh-CN" sz="2800" dirty="0"/>
              <a:t>(g)+</a:t>
            </a:r>
            <a:r>
              <a:rPr lang="en-US" altLang="zh-CN" sz="2800" i="1" dirty="0" err="1"/>
              <a:t>q</a:t>
            </a:r>
            <a:r>
              <a:rPr lang="en-US" altLang="zh-CN" sz="2800" dirty="0" err="1"/>
              <a:t>D</a:t>
            </a:r>
            <a:r>
              <a:rPr lang="en-US" altLang="zh-CN" sz="2800" dirty="0"/>
              <a:t>(g),</a:t>
            </a:r>
            <a:r>
              <a:rPr lang="zh-CN" altLang="zh-CN" sz="2800" dirty="0"/>
              <a:t>令</a:t>
            </a:r>
            <a:r>
              <a:rPr lang="en-US" altLang="zh-CN" sz="2800" dirty="0"/>
              <a:t>A</a:t>
            </a:r>
            <a:r>
              <a:rPr lang="zh-CN" altLang="zh-CN" sz="2800" dirty="0"/>
              <a:t>、</a:t>
            </a:r>
            <a:r>
              <a:rPr lang="en-US" altLang="zh-CN" sz="2800" dirty="0"/>
              <a:t>B</a:t>
            </a:r>
            <a:r>
              <a:rPr lang="zh-CN" altLang="zh-CN" sz="2800" dirty="0"/>
              <a:t>起始物质的量分别为</a:t>
            </a:r>
            <a:r>
              <a:rPr lang="en-US" altLang="zh-CN" sz="2800" i="1" dirty="0"/>
              <a:t>a</a:t>
            </a:r>
            <a:r>
              <a:rPr lang="en-US" altLang="zh-CN" sz="2800" dirty="0"/>
              <a:t> </a:t>
            </a:r>
            <a:r>
              <a:rPr lang="en-US" altLang="zh-CN" sz="2800" dirty="0" err="1"/>
              <a:t>mol</a:t>
            </a:r>
            <a:r>
              <a:rPr lang="zh-CN" altLang="zh-CN" sz="2800" dirty="0"/>
              <a:t>、</a:t>
            </a:r>
            <a:r>
              <a:rPr lang="en-US" altLang="zh-CN" sz="2800" i="1" dirty="0"/>
              <a:t>b</a:t>
            </a:r>
            <a:r>
              <a:rPr lang="en-US" altLang="zh-CN" sz="2800" dirty="0"/>
              <a:t> </a:t>
            </a:r>
            <a:r>
              <a:rPr lang="en-US" altLang="zh-CN" sz="2800" dirty="0" err="1"/>
              <a:t>mol</a:t>
            </a:r>
            <a:r>
              <a:rPr lang="en-US" altLang="zh-CN" sz="2800" dirty="0"/>
              <a:t>,</a:t>
            </a:r>
            <a:r>
              <a:rPr lang="zh-CN" altLang="zh-CN" sz="2800" dirty="0"/>
              <a:t>达到平衡后</a:t>
            </a:r>
            <a:r>
              <a:rPr lang="en-US" altLang="zh-CN" sz="2800" dirty="0"/>
              <a:t>,A</a:t>
            </a:r>
            <a:r>
              <a:rPr lang="zh-CN" altLang="zh-CN" sz="2800" dirty="0"/>
              <a:t>的转化量为</a:t>
            </a:r>
            <a:r>
              <a:rPr lang="en-US" altLang="zh-CN" sz="2800" i="1" dirty="0"/>
              <a:t>mx</a:t>
            </a:r>
            <a:r>
              <a:rPr lang="en-US" altLang="zh-CN" sz="2800" dirty="0"/>
              <a:t> </a:t>
            </a:r>
            <a:r>
              <a:rPr lang="en-US" altLang="zh-CN" sz="2800" dirty="0" err="1"/>
              <a:t>mol</a:t>
            </a:r>
            <a:r>
              <a:rPr lang="en-US" altLang="zh-CN" sz="2800" dirty="0"/>
              <a:t>,</a:t>
            </a:r>
            <a:r>
              <a:rPr lang="zh-CN" altLang="zh-CN" sz="2800" dirty="0"/>
              <a:t>容器容积为</a:t>
            </a:r>
            <a:r>
              <a:rPr lang="en-US" altLang="zh-CN" sz="2800" i="1" dirty="0"/>
              <a:t>V</a:t>
            </a:r>
            <a:r>
              <a:rPr lang="en-US" altLang="zh-CN" sz="2800" dirty="0"/>
              <a:t> L,</a:t>
            </a:r>
            <a:r>
              <a:rPr lang="zh-CN" altLang="zh-CN" sz="2800" dirty="0"/>
              <a:t>则有以下关系</a:t>
            </a:r>
            <a:r>
              <a:rPr lang="en-US" altLang="zh-CN" sz="2800" dirty="0"/>
              <a:t>:</a:t>
            </a:r>
            <a:endParaRPr lang="zh-CN" altLang="zh-CN" sz="2800" dirty="0"/>
          </a:p>
          <a:p>
            <a:pPr>
              <a:lnSpc>
                <a:spcPct val="150000"/>
              </a:lnSpc>
            </a:pPr>
            <a:r>
              <a:rPr lang="zh-CN" altLang="zh-CN" sz="2800" dirty="0"/>
              <a:t>　　　　　</a:t>
            </a:r>
          </a:p>
        </p:txBody>
      </p:sp>
      <p:pic>
        <p:nvPicPr>
          <p:cNvPr id="4" name="图片 3">
            <a:extLst>
              <a:ext uri="{FF2B5EF4-FFF2-40B4-BE49-F238E27FC236}">
                <a16:creationId xmlns="" xmlns:a16="http://schemas.microsoft.com/office/drawing/2014/main" id="{2514DDB8-EB1D-4511-8115-CF73F88996C6}"/>
              </a:ext>
            </a:extLst>
          </p:cNvPr>
          <p:cNvPicPr/>
          <p:nvPr/>
        </p:nvPicPr>
        <p:blipFill>
          <a:blip r:embed="rId3"/>
          <a:stretch>
            <a:fillRect/>
          </a:stretch>
        </p:blipFill>
        <p:spPr>
          <a:xfrm>
            <a:off x="3128962" y="3995419"/>
            <a:ext cx="700088" cy="397731"/>
          </a:xfrm>
          <a:prstGeom prst="rect">
            <a:avLst/>
          </a:prstGeom>
        </p:spPr>
      </p:pic>
      <p:sp>
        <p:nvSpPr>
          <p:cNvPr id="5" name="矩形 4">
            <a:extLst>
              <a:ext uri="{FF2B5EF4-FFF2-40B4-BE49-F238E27FC236}">
                <a16:creationId xmlns="" xmlns:a16="http://schemas.microsoft.com/office/drawing/2014/main" id="{0643887A-DC6A-4D8B-AE68-96638E93814D}"/>
              </a:ext>
            </a:extLst>
          </p:cNvPr>
          <p:cNvSpPr/>
          <p:nvPr/>
        </p:nvSpPr>
        <p:spPr>
          <a:xfrm>
            <a:off x="8214360" y="0"/>
            <a:ext cx="299859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专题十六　化学反应速率与化学平衡</a:t>
            </a:r>
          </a:p>
        </p:txBody>
      </p:sp>
    </p:spTree>
    <p:extLst>
      <p:ext uri="{BB962C8B-B14F-4D97-AF65-F5344CB8AC3E}">
        <p14:creationId xmlns:p14="http://schemas.microsoft.com/office/powerpoint/2010/main" val="197315776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矩形 2">
                <a:extLst>
                  <a:ext uri="{FF2B5EF4-FFF2-40B4-BE49-F238E27FC236}">
                    <a16:creationId xmlns="" xmlns:a16="http://schemas.microsoft.com/office/drawing/2014/main" id="{D5C8EC54-7AF0-436A-B409-30D0B8748415}"/>
                  </a:ext>
                </a:extLst>
              </p:cNvPr>
              <p:cNvSpPr/>
              <p:nvPr/>
            </p:nvSpPr>
            <p:spPr>
              <a:xfrm>
                <a:off x="234043" y="278153"/>
                <a:ext cx="11723913" cy="6242606"/>
              </a:xfrm>
              <a:prstGeom prst="rect">
                <a:avLst/>
              </a:prstGeom>
            </p:spPr>
            <p:txBody>
              <a:bodyPr wrap="square">
                <a:spAutoFit/>
              </a:bodyPr>
              <a:lstStyle/>
              <a:p>
                <a:pPr>
                  <a:lnSpc>
                    <a:spcPct val="150000"/>
                  </a:lnSpc>
                </a:pPr>
                <a:r>
                  <a:rPr lang="zh-CN" altLang="zh-CN" sz="2800" dirty="0"/>
                  <a:t>　　　　</a:t>
                </a:r>
                <a:r>
                  <a:rPr lang="en-US" altLang="zh-CN" sz="2800" i="1" dirty="0"/>
                  <a:t>m</a:t>
                </a:r>
                <a:r>
                  <a:rPr lang="en-US" altLang="zh-CN" sz="2800" dirty="0"/>
                  <a:t>A(g)+</a:t>
                </a:r>
                <a:r>
                  <a:rPr lang="en-US" altLang="zh-CN" sz="2800" i="1" dirty="0" err="1"/>
                  <a:t>n</a:t>
                </a:r>
                <a:r>
                  <a:rPr lang="en-US" altLang="zh-CN" sz="2800" dirty="0" err="1"/>
                  <a:t>B</a:t>
                </a:r>
                <a:r>
                  <a:rPr lang="en-US" altLang="zh-CN" sz="2800" dirty="0"/>
                  <a:t>(g)         </a:t>
                </a:r>
                <a:r>
                  <a:rPr lang="en-US" altLang="zh-CN" sz="2800" i="1" dirty="0" err="1"/>
                  <a:t>p</a:t>
                </a:r>
                <a:r>
                  <a:rPr lang="en-US" altLang="zh-CN" sz="2800" dirty="0" err="1"/>
                  <a:t>C</a:t>
                </a:r>
                <a:r>
                  <a:rPr lang="en-US" altLang="zh-CN" sz="2800" dirty="0"/>
                  <a:t>(g)+</a:t>
                </a:r>
                <a:r>
                  <a:rPr lang="en-US" altLang="zh-CN" sz="2800" i="1" dirty="0" err="1"/>
                  <a:t>q</a:t>
                </a:r>
                <a:r>
                  <a:rPr lang="en-US" altLang="zh-CN" sz="2800" dirty="0" err="1"/>
                  <a:t>D</a:t>
                </a:r>
                <a:r>
                  <a:rPr lang="en-US" altLang="zh-CN" sz="2800" dirty="0"/>
                  <a:t>(g)</a:t>
                </a:r>
                <a:endParaRPr lang="zh-CN" altLang="zh-CN" sz="2800" dirty="0"/>
              </a:p>
              <a:p>
                <a:pPr>
                  <a:lnSpc>
                    <a:spcPct val="150000"/>
                  </a:lnSpc>
                </a:pPr>
                <a:r>
                  <a:rPr lang="zh-CN" altLang="zh-CN" sz="2800" dirty="0"/>
                  <a:t>起始</a:t>
                </a:r>
                <a:r>
                  <a:rPr lang="en-US" altLang="zh-CN" sz="2800" dirty="0"/>
                  <a:t>(</a:t>
                </a:r>
                <a:r>
                  <a:rPr lang="en-US" altLang="zh-CN" sz="2800" dirty="0" err="1"/>
                  <a:t>mol</a:t>
                </a:r>
                <a:r>
                  <a:rPr lang="en-US" altLang="zh-CN" sz="2800" dirty="0"/>
                  <a:t>)	</a:t>
                </a:r>
                <a:r>
                  <a:rPr lang="en-US" altLang="zh-CN" sz="2800" i="1" dirty="0"/>
                  <a:t>a</a:t>
                </a:r>
                <a:r>
                  <a:rPr lang="en-US" altLang="zh-CN" sz="2800" dirty="0"/>
                  <a:t>	</a:t>
                </a:r>
                <a:r>
                  <a:rPr lang="en-US" altLang="zh-CN" sz="2800" i="1" dirty="0"/>
                  <a:t>b</a:t>
                </a:r>
                <a:r>
                  <a:rPr lang="en-US" altLang="zh-CN" sz="2800" dirty="0"/>
                  <a:t>	        0	           0</a:t>
                </a:r>
                <a:endParaRPr lang="zh-CN" altLang="zh-CN" sz="2800" dirty="0"/>
              </a:p>
              <a:p>
                <a:pPr>
                  <a:lnSpc>
                    <a:spcPct val="150000"/>
                  </a:lnSpc>
                </a:pPr>
                <a:r>
                  <a:rPr lang="zh-CN" altLang="zh-CN" sz="2800" dirty="0"/>
                  <a:t>转化</a:t>
                </a:r>
                <a:r>
                  <a:rPr lang="en-US" altLang="zh-CN" sz="2800" dirty="0"/>
                  <a:t>(</a:t>
                </a:r>
                <a:r>
                  <a:rPr lang="en-US" altLang="zh-CN" sz="2800" dirty="0" err="1"/>
                  <a:t>mol</a:t>
                </a:r>
                <a:r>
                  <a:rPr lang="en-US" altLang="zh-CN" sz="2800" dirty="0"/>
                  <a:t>)	</a:t>
                </a:r>
                <a:r>
                  <a:rPr lang="en-US" altLang="zh-CN" sz="2800" i="1" dirty="0"/>
                  <a:t>mx</a:t>
                </a:r>
                <a:r>
                  <a:rPr lang="en-US" altLang="zh-CN" sz="2800" dirty="0"/>
                  <a:t>	</a:t>
                </a:r>
                <a:r>
                  <a:rPr lang="en-US" altLang="zh-CN" sz="2800" i="1" dirty="0" err="1"/>
                  <a:t>nx</a:t>
                </a:r>
                <a:r>
                  <a:rPr lang="en-US" altLang="zh-CN" sz="2800" dirty="0"/>
                  <a:t>	       </a:t>
                </a:r>
                <a:r>
                  <a:rPr lang="en-US" altLang="zh-CN" sz="2800" i="1" dirty="0" err="1"/>
                  <a:t>px</a:t>
                </a:r>
                <a:r>
                  <a:rPr lang="en-US" altLang="zh-CN" sz="2800" dirty="0"/>
                  <a:t>	</a:t>
                </a:r>
                <a:r>
                  <a:rPr lang="en-US" altLang="zh-CN" sz="2800" i="1" dirty="0" err="1"/>
                  <a:t>qx</a:t>
                </a:r>
                <a:endParaRPr lang="zh-CN" altLang="zh-CN" sz="2800" dirty="0"/>
              </a:p>
              <a:p>
                <a:pPr>
                  <a:lnSpc>
                    <a:spcPct val="150000"/>
                  </a:lnSpc>
                </a:pPr>
                <a:r>
                  <a:rPr lang="zh-CN" altLang="zh-CN" sz="2800" dirty="0"/>
                  <a:t>平衡</a:t>
                </a:r>
                <a:r>
                  <a:rPr lang="en-US" altLang="zh-CN" sz="2800" dirty="0"/>
                  <a:t>(</a:t>
                </a:r>
                <a:r>
                  <a:rPr lang="en-US" altLang="zh-CN" sz="2800" dirty="0" err="1"/>
                  <a:t>mol</a:t>
                </a:r>
                <a:r>
                  <a:rPr lang="en-US" altLang="zh-CN" sz="2800" dirty="0"/>
                  <a:t>)	</a:t>
                </a:r>
                <a:r>
                  <a:rPr lang="en-US" altLang="zh-CN" sz="2800" i="1" dirty="0"/>
                  <a:t>a-mx</a:t>
                </a:r>
                <a:r>
                  <a:rPr lang="en-US" altLang="zh-CN" sz="2800" dirty="0"/>
                  <a:t>	</a:t>
                </a:r>
                <a:r>
                  <a:rPr lang="en-US" altLang="zh-CN" sz="2800" i="1" dirty="0"/>
                  <a:t>b-</a:t>
                </a:r>
                <a:r>
                  <a:rPr lang="en-US" altLang="zh-CN" sz="2800" i="1" dirty="0" err="1"/>
                  <a:t>nx</a:t>
                </a:r>
                <a:r>
                  <a:rPr lang="en-US" altLang="zh-CN" sz="2800" dirty="0"/>
                  <a:t>	       </a:t>
                </a:r>
                <a:r>
                  <a:rPr lang="en-US" altLang="zh-CN" sz="2800" i="1" dirty="0" err="1"/>
                  <a:t>px</a:t>
                </a:r>
                <a:r>
                  <a:rPr lang="en-US" altLang="zh-CN" sz="2800" dirty="0"/>
                  <a:t>	</a:t>
                </a:r>
                <a:r>
                  <a:rPr lang="en-US" altLang="zh-CN" sz="2800" i="1" dirty="0" err="1"/>
                  <a:t>qx</a:t>
                </a:r>
                <a:endParaRPr lang="zh-CN" altLang="zh-CN" sz="2800" dirty="0"/>
              </a:p>
              <a:p>
                <a:pPr>
                  <a:lnSpc>
                    <a:spcPct val="150000"/>
                  </a:lnSpc>
                </a:pPr>
                <a:r>
                  <a:rPr lang="zh-CN" altLang="zh-CN" sz="2800" dirty="0"/>
                  <a:t>对于反应物</a:t>
                </a:r>
                <a:r>
                  <a:rPr lang="en-US" altLang="zh-CN" sz="2800" dirty="0"/>
                  <a:t>:</a:t>
                </a:r>
                <a:r>
                  <a:rPr lang="en-US" altLang="zh-CN" sz="2800" i="1" dirty="0"/>
                  <a:t>n</a:t>
                </a:r>
                <a:r>
                  <a:rPr lang="en-US" altLang="zh-CN" sz="2800" dirty="0"/>
                  <a:t>(</a:t>
                </a:r>
                <a:r>
                  <a:rPr lang="zh-CN" altLang="zh-CN" sz="2800" dirty="0"/>
                  <a:t>平</a:t>
                </a:r>
                <a:r>
                  <a:rPr lang="en-US" altLang="zh-CN" sz="2800" dirty="0"/>
                  <a:t>)=</a:t>
                </a:r>
                <a:r>
                  <a:rPr lang="en-US" altLang="zh-CN" sz="2800" i="1" dirty="0"/>
                  <a:t>n</a:t>
                </a:r>
                <a:r>
                  <a:rPr lang="en-US" altLang="zh-CN" sz="2800" dirty="0"/>
                  <a:t>(</a:t>
                </a:r>
                <a:r>
                  <a:rPr lang="zh-CN" altLang="zh-CN" sz="2800" dirty="0"/>
                  <a:t>始</a:t>
                </a:r>
                <a:r>
                  <a:rPr lang="en-US" altLang="zh-CN" sz="2800" dirty="0"/>
                  <a:t>)-</a:t>
                </a:r>
                <a:r>
                  <a:rPr lang="en-US" altLang="zh-CN" sz="2800" i="1" dirty="0"/>
                  <a:t>n</a:t>
                </a:r>
                <a:r>
                  <a:rPr lang="en-US" altLang="zh-CN" sz="2800" dirty="0"/>
                  <a:t>(</a:t>
                </a:r>
                <a:r>
                  <a:rPr lang="zh-CN" altLang="zh-CN" sz="2800" dirty="0"/>
                  <a:t>转</a:t>
                </a:r>
                <a:r>
                  <a:rPr lang="en-US" altLang="zh-CN" sz="2800" dirty="0"/>
                  <a:t>)</a:t>
                </a:r>
                <a:endParaRPr lang="zh-CN" altLang="zh-CN" sz="2800" dirty="0"/>
              </a:p>
              <a:p>
                <a:pPr>
                  <a:lnSpc>
                    <a:spcPct val="150000"/>
                  </a:lnSpc>
                </a:pPr>
                <a:r>
                  <a:rPr lang="zh-CN" altLang="zh-CN" sz="2800" dirty="0"/>
                  <a:t>对于生成物</a:t>
                </a:r>
                <a:r>
                  <a:rPr lang="en-US" altLang="zh-CN" sz="2800" dirty="0"/>
                  <a:t>:</a:t>
                </a:r>
                <a:r>
                  <a:rPr lang="en-US" altLang="zh-CN" sz="2800" i="1" dirty="0"/>
                  <a:t>n</a:t>
                </a:r>
                <a:r>
                  <a:rPr lang="en-US" altLang="zh-CN" sz="2800" dirty="0"/>
                  <a:t>(</a:t>
                </a:r>
                <a:r>
                  <a:rPr lang="zh-CN" altLang="zh-CN" sz="2800" dirty="0"/>
                  <a:t>平</a:t>
                </a:r>
                <a:r>
                  <a:rPr lang="en-US" altLang="zh-CN" sz="2800" dirty="0"/>
                  <a:t>)=</a:t>
                </a:r>
                <a:r>
                  <a:rPr lang="en-US" altLang="zh-CN" sz="2800" i="1" dirty="0"/>
                  <a:t>n</a:t>
                </a:r>
                <a:r>
                  <a:rPr lang="en-US" altLang="zh-CN" sz="2800" dirty="0"/>
                  <a:t>(</a:t>
                </a:r>
                <a:r>
                  <a:rPr lang="zh-CN" altLang="zh-CN" sz="2800" dirty="0"/>
                  <a:t>始</a:t>
                </a:r>
                <a:r>
                  <a:rPr lang="en-US" altLang="zh-CN" sz="2800" dirty="0"/>
                  <a:t>)+</a:t>
                </a:r>
                <a:r>
                  <a:rPr lang="en-US" altLang="zh-CN" sz="2800" i="1" dirty="0"/>
                  <a:t>n</a:t>
                </a:r>
                <a:r>
                  <a:rPr lang="en-US" altLang="zh-CN" sz="2800" dirty="0"/>
                  <a:t>(</a:t>
                </a:r>
                <a:r>
                  <a:rPr lang="zh-CN" altLang="zh-CN" sz="2800" dirty="0"/>
                  <a:t>转</a:t>
                </a:r>
                <a:r>
                  <a:rPr lang="en-US" altLang="zh-CN" sz="2800" dirty="0"/>
                  <a:t>)</a:t>
                </a:r>
                <a:endParaRPr lang="zh-CN" altLang="zh-CN" sz="2800" dirty="0"/>
              </a:p>
              <a:p>
                <a:pPr>
                  <a:lnSpc>
                    <a:spcPct val="150000"/>
                  </a:lnSpc>
                </a:pPr>
                <a:r>
                  <a:rPr lang="zh-CN" altLang="zh-CN" sz="2800" dirty="0"/>
                  <a:t>则有</a:t>
                </a:r>
                <a:r>
                  <a:rPr lang="en-US" altLang="zh-CN" sz="2800" dirty="0"/>
                  <a:t>(1)</a:t>
                </a:r>
                <a:r>
                  <a:rPr lang="en-US" altLang="zh-CN" sz="2800" i="1" dirty="0"/>
                  <a:t>K</a:t>
                </a:r>
                <a:r>
                  <a:rPr lang="en-US" altLang="zh-CN" sz="2800" dirty="0"/>
                  <a:t>=</a:t>
                </a:r>
                <a14:m>
                  <m:oMath xmlns:m="http://schemas.openxmlformats.org/officeDocument/2006/math">
                    <m:f>
                      <m:fPr>
                        <m:ctrlPr>
                          <a:rPr lang="zh-CN" altLang="zh-CN" sz="2800" i="1">
                            <a:latin typeface="Cambria Math" panose="02040503050406030204" pitchFamily="18" charset="0"/>
                          </a:rPr>
                        </m:ctrlPr>
                      </m:fPr>
                      <m:num>
                        <m:sSup>
                          <m:sSupPr>
                            <m:ctrlPr>
                              <a:rPr lang="zh-CN" altLang="zh-CN" sz="2800" i="1">
                                <a:latin typeface="Cambria Math" panose="02040503050406030204" pitchFamily="18" charset="0"/>
                              </a:rPr>
                            </m:ctrlPr>
                          </m:sSupPr>
                          <m:e>
                            <m:d>
                              <m:dPr>
                                <m:begChr m:val="["/>
                                <m:endChr m:val="]"/>
                                <m:ctrlPr>
                                  <a:rPr lang="zh-CN" altLang="zh-CN" sz="2800" i="1">
                                    <a:latin typeface="Cambria Math" panose="02040503050406030204" pitchFamily="18" charset="0"/>
                                  </a:rPr>
                                </m:ctrlPr>
                              </m:dPr>
                              <m:e>
                                <m:f>
                                  <m:fPr>
                                    <m:ctrlPr>
                                      <a:rPr lang="zh-CN" altLang="zh-CN" sz="2800" i="1">
                                        <a:latin typeface="Cambria Math" panose="02040503050406030204" pitchFamily="18" charset="0"/>
                                      </a:rPr>
                                    </m:ctrlPr>
                                  </m:fPr>
                                  <m:num>
                                    <m:r>
                                      <a:rPr lang="en-US" altLang="zh-CN" sz="2800" i="1">
                                        <a:latin typeface="Cambria Math" panose="02040503050406030204" pitchFamily="18" charset="0"/>
                                      </a:rPr>
                                      <m:t>𝑝𝑥</m:t>
                                    </m:r>
                                  </m:num>
                                  <m:den>
                                    <m:r>
                                      <a:rPr lang="en-US" altLang="zh-CN" sz="2800" i="1">
                                        <a:latin typeface="Cambria Math" panose="02040503050406030204" pitchFamily="18" charset="0"/>
                                      </a:rPr>
                                      <m:t>𝑉</m:t>
                                    </m:r>
                                  </m:den>
                                </m:f>
                              </m:e>
                            </m:d>
                          </m:e>
                          <m:sup>
                            <m:r>
                              <a:rPr lang="en-US" altLang="zh-CN" sz="2800" i="1">
                                <a:latin typeface="Cambria Math" panose="02040503050406030204" pitchFamily="18" charset="0"/>
                              </a:rPr>
                              <m:t>𝑝</m:t>
                            </m:r>
                          </m:sup>
                        </m:sSup>
                        <m:r>
                          <m:rPr>
                            <m:nor/>
                          </m:rPr>
                          <a:rPr lang="en-US" altLang="zh-CN" sz="2800"/>
                          <m:t>·</m:t>
                        </m:r>
                        <m:sSup>
                          <m:sSupPr>
                            <m:ctrlPr>
                              <a:rPr lang="zh-CN" altLang="zh-CN" sz="2800" i="1">
                                <a:latin typeface="Cambria Math" panose="02040503050406030204" pitchFamily="18" charset="0"/>
                              </a:rPr>
                            </m:ctrlPr>
                          </m:sSupPr>
                          <m:e>
                            <m:d>
                              <m:dPr>
                                <m:begChr m:val="["/>
                                <m:endChr m:val="]"/>
                                <m:ctrlPr>
                                  <a:rPr lang="zh-CN" altLang="zh-CN" sz="2800" i="1">
                                    <a:latin typeface="Cambria Math" panose="02040503050406030204" pitchFamily="18" charset="0"/>
                                  </a:rPr>
                                </m:ctrlPr>
                              </m:dPr>
                              <m:e>
                                <m:f>
                                  <m:fPr>
                                    <m:ctrlPr>
                                      <a:rPr lang="zh-CN" altLang="zh-CN" sz="2800" i="1">
                                        <a:latin typeface="Cambria Math" panose="02040503050406030204" pitchFamily="18" charset="0"/>
                                      </a:rPr>
                                    </m:ctrlPr>
                                  </m:fPr>
                                  <m:num>
                                    <m:r>
                                      <a:rPr lang="en-US" altLang="zh-CN" sz="2800" i="1">
                                        <a:latin typeface="Cambria Math" panose="02040503050406030204" pitchFamily="18" charset="0"/>
                                      </a:rPr>
                                      <m:t>𝑞𝑥</m:t>
                                    </m:r>
                                  </m:num>
                                  <m:den>
                                    <m:r>
                                      <a:rPr lang="en-US" altLang="zh-CN" sz="2800" i="1">
                                        <a:latin typeface="Cambria Math" panose="02040503050406030204" pitchFamily="18" charset="0"/>
                                      </a:rPr>
                                      <m:t>𝑉</m:t>
                                    </m:r>
                                  </m:den>
                                </m:f>
                              </m:e>
                            </m:d>
                          </m:e>
                          <m:sup>
                            <m:r>
                              <a:rPr lang="en-US" altLang="zh-CN" sz="2800" i="1">
                                <a:latin typeface="Cambria Math" panose="02040503050406030204" pitchFamily="18" charset="0"/>
                              </a:rPr>
                              <m:t>𝑞</m:t>
                            </m:r>
                          </m:sup>
                        </m:sSup>
                      </m:num>
                      <m:den>
                        <m:sSup>
                          <m:sSupPr>
                            <m:ctrlPr>
                              <a:rPr lang="zh-CN" altLang="zh-CN" sz="2800" i="1">
                                <a:latin typeface="Cambria Math" panose="02040503050406030204" pitchFamily="18" charset="0"/>
                              </a:rPr>
                            </m:ctrlPr>
                          </m:sSupPr>
                          <m:e>
                            <m:d>
                              <m:dPr>
                                <m:begChr m:val="["/>
                                <m:endChr m:val="]"/>
                                <m:ctrlPr>
                                  <a:rPr lang="zh-CN" altLang="zh-CN" sz="2800" i="1">
                                    <a:latin typeface="Cambria Math" panose="02040503050406030204" pitchFamily="18" charset="0"/>
                                  </a:rPr>
                                </m:ctrlPr>
                              </m:dPr>
                              <m:e>
                                <m:f>
                                  <m:fPr>
                                    <m:ctrlPr>
                                      <a:rPr lang="zh-CN" altLang="zh-CN" sz="2800" i="1">
                                        <a:latin typeface="Cambria Math" panose="02040503050406030204" pitchFamily="18" charset="0"/>
                                      </a:rPr>
                                    </m:ctrlPr>
                                  </m:fPr>
                                  <m:num>
                                    <m:r>
                                      <a:rPr lang="en-US" altLang="zh-CN" sz="2800" i="1">
                                        <a:latin typeface="Cambria Math" panose="02040503050406030204" pitchFamily="18" charset="0"/>
                                      </a:rPr>
                                      <m:t>𝑎</m:t>
                                    </m:r>
                                    <m:r>
                                      <m:rPr>
                                        <m:nor/>
                                      </m:rPr>
                                      <a:rPr lang="en-US" altLang="zh-CN" sz="2800" i="1"/>
                                      <m:t>−</m:t>
                                    </m:r>
                                    <m:r>
                                      <a:rPr lang="en-US" altLang="zh-CN" sz="2800" i="1">
                                        <a:latin typeface="Cambria Math" panose="02040503050406030204" pitchFamily="18" charset="0"/>
                                      </a:rPr>
                                      <m:t>𝑚𝑥</m:t>
                                    </m:r>
                                  </m:num>
                                  <m:den>
                                    <m:r>
                                      <a:rPr lang="en-US" altLang="zh-CN" sz="2800" i="1">
                                        <a:latin typeface="Cambria Math" panose="02040503050406030204" pitchFamily="18" charset="0"/>
                                      </a:rPr>
                                      <m:t>𝑉</m:t>
                                    </m:r>
                                  </m:den>
                                </m:f>
                              </m:e>
                            </m:d>
                          </m:e>
                          <m:sup>
                            <m:r>
                              <a:rPr lang="en-US" altLang="zh-CN" sz="2800" i="1">
                                <a:latin typeface="Cambria Math" panose="02040503050406030204" pitchFamily="18" charset="0"/>
                              </a:rPr>
                              <m:t>𝑚</m:t>
                            </m:r>
                          </m:sup>
                        </m:sSup>
                        <m:r>
                          <m:rPr>
                            <m:nor/>
                          </m:rPr>
                          <a:rPr lang="en-US" altLang="zh-CN" sz="2800"/>
                          <m:t>·</m:t>
                        </m:r>
                        <m:sSup>
                          <m:sSupPr>
                            <m:ctrlPr>
                              <a:rPr lang="zh-CN" altLang="zh-CN" sz="2800" i="1">
                                <a:latin typeface="Cambria Math" panose="02040503050406030204" pitchFamily="18" charset="0"/>
                              </a:rPr>
                            </m:ctrlPr>
                          </m:sSupPr>
                          <m:e>
                            <m:d>
                              <m:dPr>
                                <m:begChr m:val="["/>
                                <m:endChr m:val="]"/>
                                <m:ctrlPr>
                                  <a:rPr lang="zh-CN" altLang="zh-CN" sz="2800" i="1">
                                    <a:latin typeface="Cambria Math" panose="02040503050406030204" pitchFamily="18" charset="0"/>
                                  </a:rPr>
                                </m:ctrlPr>
                              </m:dPr>
                              <m:e>
                                <m:f>
                                  <m:fPr>
                                    <m:ctrlPr>
                                      <a:rPr lang="zh-CN" altLang="zh-CN" sz="2800" i="1">
                                        <a:latin typeface="Cambria Math" panose="02040503050406030204" pitchFamily="18" charset="0"/>
                                      </a:rPr>
                                    </m:ctrlPr>
                                  </m:fPr>
                                  <m:num>
                                    <m:r>
                                      <a:rPr lang="en-US" altLang="zh-CN" sz="2800" i="1">
                                        <a:latin typeface="Cambria Math" panose="02040503050406030204" pitchFamily="18" charset="0"/>
                                      </a:rPr>
                                      <m:t>𝑏</m:t>
                                    </m:r>
                                    <m:r>
                                      <m:rPr>
                                        <m:nor/>
                                      </m:rPr>
                                      <a:rPr lang="en-US" altLang="zh-CN" sz="2800" i="1"/>
                                      <m:t>−</m:t>
                                    </m:r>
                                    <m:r>
                                      <a:rPr lang="en-US" altLang="zh-CN" sz="2800" i="1">
                                        <a:latin typeface="Cambria Math" panose="02040503050406030204" pitchFamily="18" charset="0"/>
                                      </a:rPr>
                                      <m:t>𝑛𝑥</m:t>
                                    </m:r>
                                  </m:num>
                                  <m:den>
                                    <m:r>
                                      <a:rPr lang="en-US" altLang="zh-CN" sz="2800" i="1">
                                        <a:latin typeface="Cambria Math" panose="02040503050406030204" pitchFamily="18" charset="0"/>
                                      </a:rPr>
                                      <m:t>𝑉</m:t>
                                    </m:r>
                                  </m:den>
                                </m:f>
                              </m:e>
                            </m:d>
                          </m:e>
                          <m:sup>
                            <m:r>
                              <a:rPr lang="en-US" altLang="zh-CN" sz="2800" i="1">
                                <a:latin typeface="Cambria Math" panose="02040503050406030204" pitchFamily="18" charset="0"/>
                              </a:rPr>
                              <m:t>𝑛</m:t>
                            </m:r>
                          </m:sup>
                        </m:sSup>
                      </m:den>
                    </m:f>
                  </m:oMath>
                </a14:m>
                <a:endParaRPr lang="zh-CN" altLang="zh-CN" sz="2800" dirty="0"/>
              </a:p>
              <a:p>
                <a:pPr>
                  <a:lnSpc>
                    <a:spcPct val="150000"/>
                  </a:lnSpc>
                </a:pPr>
                <a:endParaRPr lang="zh-CN" altLang="zh-CN" sz="2800" dirty="0"/>
              </a:p>
            </p:txBody>
          </p:sp>
        </mc:Choice>
        <mc:Fallback xmlns="">
          <p:sp>
            <p:nvSpPr>
              <p:cNvPr id="3" name="矩形 2">
                <a:extLst>
                  <a:ext uri="{FF2B5EF4-FFF2-40B4-BE49-F238E27FC236}">
                    <a16:creationId xmlns:a16="http://schemas.microsoft.com/office/drawing/2014/main" id="{D5C8EC54-7AF0-436A-B409-30D0B8748415}"/>
                  </a:ext>
                </a:extLst>
              </p:cNvPr>
              <p:cNvSpPr>
                <a:spLocks noRot="1" noChangeAspect="1" noMove="1" noResize="1" noEditPoints="1" noAdjustHandles="1" noChangeArrowheads="1" noChangeShapeType="1" noTextEdit="1"/>
              </p:cNvSpPr>
              <p:nvPr/>
            </p:nvSpPr>
            <p:spPr>
              <a:xfrm>
                <a:off x="234043" y="278153"/>
                <a:ext cx="11723913" cy="6242606"/>
              </a:xfrm>
              <a:prstGeom prst="rect">
                <a:avLst/>
              </a:prstGeom>
              <a:blipFill>
                <a:blip r:embed="rId2"/>
                <a:stretch>
                  <a:fillRect l="-1040"/>
                </a:stretch>
              </a:blipFill>
            </p:spPr>
            <p:txBody>
              <a:bodyPr/>
              <a:lstStyle/>
              <a:p>
                <a:r>
                  <a:rPr lang="zh-CN" altLang="en-US">
                    <a:noFill/>
                  </a:rPr>
                  <a:t> </a:t>
                </a:r>
              </a:p>
            </p:txBody>
          </p:sp>
        </mc:Fallback>
      </mc:AlternateContent>
      <p:pic>
        <p:nvPicPr>
          <p:cNvPr id="4" name="图片 3">
            <a:extLst>
              <a:ext uri="{FF2B5EF4-FFF2-40B4-BE49-F238E27FC236}">
                <a16:creationId xmlns="" xmlns:a16="http://schemas.microsoft.com/office/drawing/2014/main" id="{0D424B91-D03B-4E01-9E92-67FD94BBA214}"/>
              </a:ext>
            </a:extLst>
          </p:cNvPr>
          <p:cNvPicPr/>
          <p:nvPr/>
        </p:nvPicPr>
        <p:blipFill>
          <a:blip r:embed="rId3"/>
          <a:stretch>
            <a:fillRect/>
          </a:stretch>
        </p:blipFill>
        <p:spPr>
          <a:xfrm>
            <a:off x="3757612" y="509269"/>
            <a:ext cx="700088" cy="397731"/>
          </a:xfrm>
          <a:prstGeom prst="rect">
            <a:avLst/>
          </a:prstGeom>
        </p:spPr>
      </p:pic>
      <p:sp>
        <p:nvSpPr>
          <p:cNvPr id="5" name="矩形 4">
            <a:extLst>
              <a:ext uri="{FF2B5EF4-FFF2-40B4-BE49-F238E27FC236}">
                <a16:creationId xmlns="" xmlns:a16="http://schemas.microsoft.com/office/drawing/2014/main" id="{5D999EA1-6B40-4ACE-AE6E-BF533771EE72}"/>
              </a:ext>
            </a:extLst>
          </p:cNvPr>
          <p:cNvSpPr/>
          <p:nvPr/>
        </p:nvSpPr>
        <p:spPr>
          <a:xfrm>
            <a:off x="8214360" y="0"/>
            <a:ext cx="299859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专题十六　化学反应速率与化学平衡</a:t>
            </a:r>
          </a:p>
        </p:txBody>
      </p:sp>
    </p:spTree>
    <p:extLst>
      <p:ext uri="{BB962C8B-B14F-4D97-AF65-F5344CB8AC3E}">
        <p14:creationId xmlns:p14="http://schemas.microsoft.com/office/powerpoint/2010/main" val="379225445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矩形 2">
                <a:extLst>
                  <a:ext uri="{FF2B5EF4-FFF2-40B4-BE49-F238E27FC236}">
                    <a16:creationId xmlns="" xmlns:a16="http://schemas.microsoft.com/office/drawing/2014/main" id="{D5C8EC54-7AF0-436A-B409-30D0B8748415}"/>
                  </a:ext>
                </a:extLst>
              </p:cNvPr>
              <p:cNvSpPr/>
              <p:nvPr/>
            </p:nvSpPr>
            <p:spPr>
              <a:xfrm>
                <a:off x="234043" y="278153"/>
                <a:ext cx="11723913" cy="6363089"/>
              </a:xfrm>
              <a:prstGeom prst="rect">
                <a:avLst/>
              </a:prstGeom>
            </p:spPr>
            <p:txBody>
              <a:bodyPr wrap="square">
                <a:spAutoFit/>
              </a:bodyPr>
              <a:lstStyle/>
              <a:p>
                <a:pPr>
                  <a:lnSpc>
                    <a:spcPct val="150000"/>
                  </a:lnSpc>
                </a:pPr>
                <a:r>
                  <a:rPr lang="en-US" altLang="zh-CN" sz="2800" dirty="0"/>
                  <a:t>(2)</a:t>
                </a:r>
                <a:r>
                  <a:rPr lang="en-US" altLang="zh-CN" sz="2800" i="1" dirty="0"/>
                  <a:t>c</a:t>
                </a:r>
                <a:r>
                  <a:rPr lang="zh-CN" altLang="zh-CN" sz="2800" baseline="-25000" dirty="0"/>
                  <a:t>平</a:t>
                </a:r>
                <a:r>
                  <a:rPr lang="en-US" altLang="zh-CN" sz="2800" dirty="0"/>
                  <a:t>(A)=</a:t>
                </a:r>
                <a14:m>
                  <m:oMath xmlns:m="http://schemas.openxmlformats.org/officeDocument/2006/math">
                    <m:f>
                      <m:fPr>
                        <m:ctrlPr>
                          <a:rPr lang="zh-CN" altLang="zh-CN" sz="2800" i="1">
                            <a:latin typeface="Cambria Math" panose="02040503050406030204" pitchFamily="18" charset="0"/>
                          </a:rPr>
                        </m:ctrlPr>
                      </m:fPr>
                      <m:num>
                        <m:r>
                          <a:rPr lang="en-US" altLang="zh-CN" sz="2800" i="1">
                            <a:latin typeface="Cambria Math" panose="02040503050406030204" pitchFamily="18" charset="0"/>
                          </a:rPr>
                          <m:t>𝑎</m:t>
                        </m:r>
                        <m:r>
                          <m:rPr>
                            <m:nor/>
                          </m:rPr>
                          <a:rPr lang="en-US" altLang="zh-CN" sz="2800" i="1"/>
                          <m:t>−</m:t>
                        </m:r>
                        <m:r>
                          <a:rPr lang="en-US" altLang="zh-CN" sz="2800" i="1">
                            <a:latin typeface="Cambria Math" panose="02040503050406030204" pitchFamily="18" charset="0"/>
                          </a:rPr>
                          <m:t>𝑚𝑥</m:t>
                        </m:r>
                      </m:num>
                      <m:den>
                        <m:r>
                          <a:rPr lang="en-US" altLang="zh-CN" sz="2800" i="1">
                            <a:latin typeface="Cambria Math" panose="02040503050406030204" pitchFamily="18" charset="0"/>
                          </a:rPr>
                          <m:t>𝑉</m:t>
                        </m:r>
                      </m:den>
                    </m:f>
                  </m:oMath>
                </a14:m>
                <a:r>
                  <a:rPr lang="en-US" altLang="zh-CN" sz="2800" dirty="0"/>
                  <a:t>(mol·L</a:t>
                </a:r>
                <a:r>
                  <a:rPr lang="en-US" altLang="zh-CN" sz="2800" baseline="30000" dirty="0"/>
                  <a:t>-1</a:t>
                </a:r>
                <a:r>
                  <a:rPr lang="en-US" altLang="zh-CN" sz="2800" dirty="0"/>
                  <a:t>)</a:t>
                </a:r>
                <a:endParaRPr lang="zh-CN" altLang="zh-CN" sz="2800" dirty="0"/>
              </a:p>
              <a:p>
                <a:pPr>
                  <a:lnSpc>
                    <a:spcPct val="150000"/>
                  </a:lnSpc>
                </a:pPr>
                <a:r>
                  <a:rPr lang="en-US" altLang="zh-CN" sz="2800" dirty="0"/>
                  <a:t>(3)</a:t>
                </a:r>
                <a:r>
                  <a:rPr lang="en-US" altLang="zh-CN" sz="2800" i="1" dirty="0"/>
                  <a:t>α</a:t>
                </a:r>
                <a:r>
                  <a:rPr lang="en-US" altLang="zh-CN" sz="2800" dirty="0"/>
                  <a:t>(A)</a:t>
                </a:r>
                <a:r>
                  <a:rPr lang="zh-CN" altLang="zh-CN" sz="2800" baseline="-25000" dirty="0"/>
                  <a:t>平</a:t>
                </a:r>
                <a:r>
                  <a:rPr lang="en-US" altLang="zh-CN" sz="2800" dirty="0"/>
                  <a:t>=</a:t>
                </a:r>
                <a14:m>
                  <m:oMath xmlns:m="http://schemas.openxmlformats.org/officeDocument/2006/math">
                    <m:f>
                      <m:fPr>
                        <m:ctrlPr>
                          <a:rPr lang="zh-CN" altLang="zh-CN" sz="2800" i="1">
                            <a:latin typeface="Cambria Math" panose="02040503050406030204" pitchFamily="18" charset="0"/>
                          </a:rPr>
                        </m:ctrlPr>
                      </m:fPr>
                      <m:num>
                        <m:r>
                          <a:rPr lang="en-US" altLang="zh-CN" sz="2800" i="1">
                            <a:latin typeface="Cambria Math" panose="02040503050406030204" pitchFamily="18" charset="0"/>
                          </a:rPr>
                          <m:t>𝑚𝑥</m:t>
                        </m:r>
                      </m:num>
                      <m:den>
                        <m:r>
                          <a:rPr lang="en-US" altLang="zh-CN" sz="2800" i="1">
                            <a:latin typeface="Cambria Math" panose="02040503050406030204" pitchFamily="18" charset="0"/>
                          </a:rPr>
                          <m:t>𝑎</m:t>
                        </m:r>
                      </m:den>
                    </m:f>
                  </m:oMath>
                </a14:m>
                <a:r>
                  <a:rPr lang="en-US" altLang="zh-CN" sz="2800" dirty="0"/>
                  <a:t>×100%,</a:t>
                </a:r>
                <a:r>
                  <a:rPr lang="en-US" altLang="zh-CN" sz="2800" i="1" dirty="0"/>
                  <a:t>α</a:t>
                </a:r>
                <a:r>
                  <a:rPr lang="en-US" altLang="zh-CN" sz="2800" dirty="0"/>
                  <a:t>(A)∶</a:t>
                </a:r>
                <a:r>
                  <a:rPr lang="en-US" altLang="zh-CN" sz="2800" i="1" dirty="0"/>
                  <a:t>α</a:t>
                </a:r>
                <a:r>
                  <a:rPr lang="en-US" altLang="zh-CN" sz="2800" dirty="0"/>
                  <a:t>(B)=</a:t>
                </a:r>
                <a14:m>
                  <m:oMath xmlns:m="http://schemas.openxmlformats.org/officeDocument/2006/math">
                    <m:f>
                      <m:fPr>
                        <m:ctrlPr>
                          <a:rPr lang="zh-CN" altLang="zh-CN" sz="2800" i="1">
                            <a:latin typeface="Cambria Math" panose="02040503050406030204" pitchFamily="18" charset="0"/>
                          </a:rPr>
                        </m:ctrlPr>
                      </m:fPr>
                      <m:num>
                        <m:r>
                          <a:rPr lang="en-US" altLang="zh-CN" sz="2800" i="1">
                            <a:latin typeface="Cambria Math" panose="02040503050406030204" pitchFamily="18" charset="0"/>
                          </a:rPr>
                          <m:t>𝑚𝑥</m:t>
                        </m:r>
                      </m:num>
                      <m:den>
                        <m:r>
                          <a:rPr lang="en-US" altLang="zh-CN" sz="2800" i="1">
                            <a:latin typeface="Cambria Math" panose="02040503050406030204" pitchFamily="18" charset="0"/>
                          </a:rPr>
                          <m:t>𝑎</m:t>
                        </m:r>
                      </m:den>
                    </m:f>
                  </m:oMath>
                </a14:m>
                <a:r>
                  <a:rPr lang="en-US" altLang="zh-CN" sz="2800" dirty="0"/>
                  <a:t>∶</a:t>
                </a:r>
                <a14:m>
                  <m:oMath xmlns:m="http://schemas.openxmlformats.org/officeDocument/2006/math">
                    <m:f>
                      <m:fPr>
                        <m:ctrlPr>
                          <a:rPr lang="zh-CN" altLang="zh-CN" sz="2800" i="1">
                            <a:latin typeface="Cambria Math" panose="02040503050406030204" pitchFamily="18" charset="0"/>
                          </a:rPr>
                        </m:ctrlPr>
                      </m:fPr>
                      <m:num>
                        <m:r>
                          <a:rPr lang="en-US" altLang="zh-CN" sz="2800" i="1">
                            <a:latin typeface="Cambria Math" panose="02040503050406030204" pitchFamily="18" charset="0"/>
                          </a:rPr>
                          <m:t>𝑛𝑥</m:t>
                        </m:r>
                      </m:num>
                      <m:den>
                        <m:r>
                          <a:rPr lang="en-US" altLang="zh-CN" sz="2800" i="1">
                            <a:latin typeface="Cambria Math" panose="02040503050406030204" pitchFamily="18" charset="0"/>
                          </a:rPr>
                          <m:t>𝑏</m:t>
                        </m:r>
                      </m:den>
                    </m:f>
                  </m:oMath>
                </a14:m>
                <a:r>
                  <a:rPr lang="en-US" altLang="zh-CN" sz="2800" dirty="0"/>
                  <a:t>=</a:t>
                </a:r>
                <a14:m>
                  <m:oMath xmlns:m="http://schemas.openxmlformats.org/officeDocument/2006/math">
                    <m:f>
                      <m:fPr>
                        <m:ctrlPr>
                          <a:rPr lang="zh-CN" altLang="zh-CN" sz="2800" i="1">
                            <a:latin typeface="Cambria Math" panose="02040503050406030204" pitchFamily="18" charset="0"/>
                          </a:rPr>
                        </m:ctrlPr>
                      </m:fPr>
                      <m:num>
                        <m:r>
                          <a:rPr lang="en-US" altLang="zh-CN" sz="2800" i="1">
                            <a:latin typeface="Cambria Math" panose="02040503050406030204" pitchFamily="18" charset="0"/>
                          </a:rPr>
                          <m:t>𝑚𝑏</m:t>
                        </m:r>
                      </m:num>
                      <m:den>
                        <m:r>
                          <a:rPr lang="en-US" altLang="zh-CN" sz="2800" i="1">
                            <a:latin typeface="Cambria Math" panose="02040503050406030204" pitchFamily="18" charset="0"/>
                          </a:rPr>
                          <m:t>𝑛𝑎</m:t>
                        </m:r>
                      </m:den>
                    </m:f>
                  </m:oMath>
                </a14:m>
                <a:endParaRPr lang="zh-CN" altLang="zh-CN" sz="2800" dirty="0"/>
              </a:p>
              <a:p>
                <a:pPr>
                  <a:lnSpc>
                    <a:spcPct val="150000"/>
                  </a:lnSpc>
                </a:pPr>
                <a:r>
                  <a:rPr lang="en-US" altLang="zh-CN" sz="2800" dirty="0"/>
                  <a:t>(4)</a:t>
                </a:r>
                <a:r>
                  <a:rPr lang="en-US" altLang="zh-CN" sz="2800" i="1" dirty="0"/>
                  <a:t>φ</a:t>
                </a:r>
                <a:r>
                  <a:rPr lang="en-US" altLang="zh-CN" sz="2800" dirty="0"/>
                  <a:t>(A)=</a:t>
                </a:r>
                <a14:m>
                  <m:oMath xmlns:m="http://schemas.openxmlformats.org/officeDocument/2006/math">
                    <m:f>
                      <m:fPr>
                        <m:ctrlPr>
                          <a:rPr lang="zh-CN" altLang="zh-CN" sz="2800" i="1">
                            <a:latin typeface="Cambria Math" panose="02040503050406030204" pitchFamily="18" charset="0"/>
                          </a:rPr>
                        </m:ctrlPr>
                      </m:fPr>
                      <m:num>
                        <m:r>
                          <a:rPr lang="en-US" altLang="zh-CN" sz="2800" i="1">
                            <a:latin typeface="Cambria Math" panose="02040503050406030204" pitchFamily="18" charset="0"/>
                          </a:rPr>
                          <m:t>𝑎</m:t>
                        </m:r>
                        <m:r>
                          <m:rPr>
                            <m:nor/>
                          </m:rPr>
                          <a:rPr lang="en-US" altLang="zh-CN" sz="2800" i="1"/>
                          <m:t>−</m:t>
                        </m:r>
                        <m:r>
                          <a:rPr lang="en-US" altLang="zh-CN" sz="2800" i="1">
                            <a:latin typeface="Cambria Math" panose="02040503050406030204" pitchFamily="18" charset="0"/>
                          </a:rPr>
                          <m:t>𝑚𝑥</m:t>
                        </m:r>
                      </m:num>
                      <m:den>
                        <m:r>
                          <a:rPr lang="en-US" altLang="zh-CN" sz="2800" i="1">
                            <a:latin typeface="Cambria Math" panose="02040503050406030204" pitchFamily="18" charset="0"/>
                          </a:rPr>
                          <m:t>𝑎</m:t>
                        </m:r>
                        <m:r>
                          <a:rPr lang="en-US" altLang="zh-CN" sz="2800">
                            <a:latin typeface="Cambria Math" panose="02040503050406030204" pitchFamily="18" charset="0"/>
                          </a:rPr>
                          <m:t>+</m:t>
                        </m:r>
                        <m:r>
                          <a:rPr lang="en-US" altLang="zh-CN" sz="2800" i="1">
                            <a:latin typeface="Cambria Math" panose="02040503050406030204" pitchFamily="18" charset="0"/>
                          </a:rPr>
                          <m:t>𝑏</m:t>
                        </m:r>
                        <m:r>
                          <a:rPr lang="en-US" altLang="zh-CN" sz="2800">
                            <a:latin typeface="Cambria Math" panose="02040503050406030204" pitchFamily="18" charset="0"/>
                          </a:rPr>
                          <m:t>+</m:t>
                        </m:r>
                        <m:r>
                          <m:rPr>
                            <m:nor/>
                          </m:rPr>
                          <a:rPr lang="en-US" altLang="zh-CN" sz="2800"/>
                          <m:t>(</m:t>
                        </m:r>
                        <m:r>
                          <a:rPr lang="en-US" altLang="zh-CN" sz="2800" i="1">
                            <a:latin typeface="Cambria Math" panose="02040503050406030204" pitchFamily="18" charset="0"/>
                          </a:rPr>
                          <m:t>𝑝</m:t>
                        </m:r>
                        <m:r>
                          <a:rPr lang="en-US" altLang="zh-CN" sz="2800">
                            <a:latin typeface="Cambria Math" panose="02040503050406030204" pitchFamily="18" charset="0"/>
                          </a:rPr>
                          <m:t>+</m:t>
                        </m:r>
                        <m:r>
                          <a:rPr lang="en-US" altLang="zh-CN" sz="2800" i="1">
                            <a:latin typeface="Cambria Math" panose="02040503050406030204" pitchFamily="18" charset="0"/>
                          </a:rPr>
                          <m:t>𝑞</m:t>
                        </m:r>
                        <m:r>
                          <m:rPr>
                            <m:nor/>
                          </m:rPr>
                          <a:rPr lang="en-US" altLang="zh-CN" sz="2800" i="1"/>
                          <m:t>−</m:t>
                        </m:r>
                        <m:r>
                          <a:rPr lang="en-US" altLang="zh-CN" sz="2800" i="1">
                            <a:latin typeface="Cambria Math" panose="02040503050406030204" pitchFamily="18" charset="0"/>
                          </a:rPr>
                          <m:t>𝑚</m:t>
                        </m:r>
                        <m:r>
                          <m:rPr>
                            <m:nor/>
                          </m:rPr>
                          <a:rPr lang="en-US" altLang="zh-CN" sz="2800" i="1"/>
                          <m:t>−</m:t>
                        </m:r>
                        <m:r>
                          <a:rPr lang="en-US" altLang="zh-CN" sz="2800" i="1">
                            <a:latin typeface="Cambria Math" panose="02040503050406030204" pitchFamily="18" charset="0"/>
                          </a:rPr>
                          <m:t>𝑛</m:t>
                        </m:r>
                        <m:r>
                          <m:rPr>
                            <m:nor/>
                          </m:rPr>
                          <a:rPr lang="en-US" altLang="zh-CN" sz="2800"/>
                          <m:t>)</m:t>
                        </m:r>
                        <m:r>
                          <a:rPr lang="en-US" altLang="zh-CN" sz="2800" i="1">
                            <a:latin typeface="Cambria Math" panose="02040503050406030204" pitchFamily="18" charset="0"/>
                          </a:rPr>
                          <m:t>𝑥</m:t>
                        </m:r>
                      </m:den>
                    </m:f>
                  </m:oMath>
                </a14:m>
                <a:r>
                  <a:rPr lang="en-US" altLang="zh-CN" sz="2800" dirty="0"/>
                  <a:t>×100%</a:t>
                </a:r>
                <a:endParaRPr lang="zh-CN" altLang="zh-CN" sz="2800" dirty="0"/>
              </a:p>
              <a:p>
                <a:pPr>
                  <a:lnSpc>
                    <a:spcPct val="150000"/>
                  </a:lnSpc>
                </a:pPr>
                <a:r>
                  <a:rPr lang="en-US" altLang="zh-CN" sz="2800" dirty="0"/>
                  <a:t>(5)</a:t>
                </a:r>
                <a14:m>
                  <m:oMath xmlns:m="http://schemas.openxmlformats.org/officeDocument/2006/math">
                    <m:f>
                      <m:fPr>
                        <m:ctrlPr>
                          <a:rPr lang="zh-CN" altLang="zh-CN" sz="2800" i="1">
                            <a:latin typeface="Cambria Math" panose="02040503050406030204" pitchFamily="18" charset="0"/>
                          </a:rPr>
                        </m:ctrlPr>
                      </m:fPr>
                      <m:num>
                        <m:r>
                          <a:rPr lang="en-US" altLang="zh-CN" sz="2800" i="1">
                            <a:latin typeface="Cambria Math" panose="02040503050406030204" pitchFamily="18" charset="0"/>
                          </a:rPr>
                          <m:t>𝑝</m:t>
                        </m:r>
                        <m:r>
                          <m:rPr>
                            <m:nor/>
                          </m:rPr>
                          <a:rPr lang="en-US" altLang="zh-CN" sz="2800"/>
                          <m:t>(</m:t>
                        </m:r>
                        <m:r>
                          <m:rPr>
                            <m:nor/>
                          </m:rPr>
                          <a:rPr lang="zh-CN" altLang="zh-CN" sz="2800"/>
                          <m:t>平</m:t>
                        </m:r>
                        <m:r>
                          <m:rPr>
                            <m:nor/>
                          </m:rPr>
                          <a:rPr lang="en-US" altLang="zh-CN" sz="2800"/>
                          <m:t>)</m:t>
                        </m:r>
                      </m:num>
                      <m:den>
                        <m:r>
                          <a:rPr lang="en-US" altLang="zh-CN" sz="2800" i="1">
                            <a:latin typeface="Cambria Math" panose="02040503050406030204" pitchFamily="18" charset="0"/>
                          </a:rPr>
                          <m:t>𝑝</m:t>
                        </m:r>
                        <m:r>
                          <m:rPr>
                            <m:nor/>
                          </m:rPr>
                          <a:rPr lang="en-US" altLang="zh-CN" sz="2800"/>
                          <m:t>(</m:t>
                        </m:r>
                        <m:r>
                          <m:rPr>
                            <m:nor/>
                          </m:rPr>
                          <a:rPr lang="zh-CN" altLang="zh-CN" sz="2800"/>
                          <m:t>始</m:t>
                        </m:r>
                        <m:r>
                          <m:rPr>
                            <m:nor/>
                          </m:rPr>
                          <a:rPr lang="en-US" altLang="zh-CN" sz="2800"/>
                          <m:t>)</m:t>
                        </m:r>
                      </m:den>
                    </m:f>
                  </m:oMath>
                </a14:m>
                <a:r>
                  <a:rPr lang="en-US" altLang="zh-CN" sz="2800" dirty="0"/>
                  <a:t>=</a:t>
                </a:r>
                <a14:m>
                  <m:oMath xmlns:m="http://schemas.openxmlformats.org/officeDocument/2006/math">
                    <m:f>
                      <m:fPr>
                        <m:ctrlPr>
                          <a:rPr lang="zh-CN" altLang="zh-CN" sz="2800" i="1">
                            <a:latin typeface="Cambria Math" panose="02040503050406030204" pitchFamily="18" charset="0"/>
                          </a:rPr>
                        </m:ctrlPr>
                      </m:fPr>
                      <m:num>
                        <m:r>
                          <a:rPr lang="en-US" altLang="zh-CN" sz="2800" i="1">
                            <a:latin typeface="Cambria Math" panose="02040503050406030204" pitchFamily="18" charset="0"/>
                          </a:rPr>
                          <m:t>𝑎</m:t>
                        </m:r>
                        <m:r>
                          <a:rPr lang="en-US" altLang="zh-CN" sz="2800">
                            <a:latin typeface="Cambria Math" panose="02040503050406030204" pitchFamily="18" charset="0"/>
                          </a:rPr>
                          <m:t>+</m:t>
                        </m:r>
                        <m:r>
                          <a:rPr lang="en-US" altLang="zh-CN" sz="2800" i="1">
                            <a:latin typeface="Cambria Math" panose="02040503050406030204" pitchFamily="18" charset="0"/>
                          </a:rPr>
                          <m:t>𝑏</m:t>
                        </m:r>
                        <m:r>
                          <a:rPr lang="en-US" altLang="zh-CN" sz="2800">
                            <a:latin typeface="Cambria Math" panose="02040503050406030204" pitchFamily="18" charset="0"/>
                          </a:rPr>
                          <m:t>+</m:t>
                        </m:r>
                        <m:r>
                          <m:rPr>
                            <m:nor/>
                          </m:rPr>
                          <a:rPr lang="en-US" altLang="zh-CN" sz="2800"/>
                          <m:t>(</m:t>
                        </m:r>
                        <m:r>
                          <a:rPr lang="en-US" altLang="zh-CN" sz="2800" i="1">
                            <a:latin typeface="Cambria Math" panose="02040503050406030204" pitchFamily="18" charset="0"/>
                          </a:rPr>
                          <m:t>𝑝</m:t>
                        </m:r>
                        <m:r>
                          <a:rPr lang="en-US" altLang="zh-CN" sz="2800">
                            <a:latin typeface="Cambria Math" panose="02040503050406030204" pitchFamily="18" charset="0"/>
                          </a:rPr>
                          <m:t>+</m:t>
                        </m:r>
                        <m:r>
                          <a:rPr lang="en-US" altLang="zh-CN" sz="2800" i="1">
                            <a:latin typeface="Cambria Math" panose="02040503050406030204" pitchFamily="18" charset="0"/>
                          </a:rPr>
                          <m:t>𝑞</m:t>
                        </m:r>
                        <m:r>
                          <m:rPr>
                            <m:nor/>
                          </m:rPr>
                          <a:rPr lang="en-US" altLang="zh-CN" sz="2800" i="1"/>
                          <m:t>−</m:t>
                        </m:r>
                        <m:r>
                          <a:rPr lang="en-US" altLang="zh-CN" sz="2800" i="1">
                            <a:latin typeface="Cambria Math" panose="02040503050406030204" pitchFamily="18" charset="0"/>
                          </a:rPr>
                          <m:t>𝑚</m:t>
                        </m:r>
                        <m:r>
                          <m:rPr>
                            <m:nor/>
                          </m:rPr>
                          <a:rPr lang="en-US" altLang="zh-CN" sz="2800" i="1"/>
                          <m:t>−</m:t>
                        </m:r>
                        <m:r>
                          <a:rPr lang="en-US" altLang="zh-CN" sz="2800" i="1">
                            <a:latin typeface="Cambria Math" panose="02040503050406030204" pitchFamily="18" charset="0"/>
                          </a:rPr>
                          <m:t>𝑛</m:t>
                        </m:r>
                        <m:r>
                          <m:rPr>
                            <m:nor/>
                          </m:rPr>
                          <a:rPr lang="en-US" altLang="zh-CN" sz="2800"/>
                          <m:t>)</m:t>
                        </m:r>
                        <m:r>
                          <a:rPr lang="en-US" altLang="zh-CN" sz="2800" i="1">
                            <a:latin typeface="Cambria Math" panose="02040503050406030204" pitchFamily="18" charset="0"/>
                          </a:rPr>
                          <m:t>𝑥</m:t>
                        </m:r>
                      </m:num>
                      <m:den>
                        <m:r>
                          <a:rPr lang="en-US" altLang="zh-CN" sz="2800" i="1">
                            <a:latin typeface="Cambria Math" panose="02040503050406030204" pitchFamily="18" charset="0"/>
                          </a:rPr>
                          <m:t>𝑎</m:t>
                        </m:r>
                        <m:r>
                          <a:rPr lang="en-US" altLang="zh-CN" sz="2800">
                            <a:latin typeface="Cambria Math" panose="02040503050406030204" pitchFamily="18" charset="0"/>
                          </a:rPr>
                          <m:t>+</m:t>
                        </m:r>
                        <m:r>
                          <a:rPr lang="en-US" altLang="zh-CN" sz="2800" i="1">
                            <a:latin typeface="Cambria Math" panose="02040503050406030204" pitchFamily="18" charset="0"/>
                          </a:rPr>
                          <m:t>𝑏</m:t>
                        </m:r>
                      </m:den>
                    </m:f>
                  </m:oMath>
                </a14:m>
                <a:endParaRPr lang="zh-CN" altLang="zh-CN" sz="2800" dirty="0"/>
              </a:p>
              <a:p>
                <a:pPr>
                  <a:lnSpc>
                    <a:spcPct val="150000"/>
                  </a:lnSpc>
                </a:pPr>
                <a:r>
                  <a:rPr lang="en-US" altLang="zh-CN" sz="2800" dirty="0"/>
                  <a:t>(6)</a:t>
                </a:r>
                <a14:m>
                  <m:oMath xmlns:m="http://schemas.openxmlformats.org/officeDocument/2006/math">
                    <m:bar>
                      <m:barPr>
                        <m:pos m:val="top"/>
                        <m:ctrlPr>
                          <a:rPr lang="zh-CN" altLang="zh-CN" sz="2800" i="1">
                            <a:latin typeface="Cambria Math" panose="02040503050406030204" pitchFamily="18" charset="0"/>
                          </a:rPr>
                        </m:ctrlPr>
                      </m:barPr>
                      <m:e>
                        <m:r>
                          <a:rPr lang="en-US" altLang="zh-CN" sz="2800" i="1">
                            <a:latin typeface="Cambria Math" panose="02040503050406030204" pitchFamily="18" charset="0"/>
                          </a:rPr>
                          <m:t>𝜌</m:t>
                        </m:r>
                      </m:e>
                    </m:bar>
                  </m:oMath>
                </a14:m>
                <a:r>
                  <a:rPr lang="en-US" altLang="zh-CN" sz="2800" dirty="0"/>
                  <a:t>(</a:t>
                </a:r>
                <a:r>
                  <a:rPr lang="zh-CN" altLang="zh-CN" sz="2800" dirty="0"/>
                  <a:t>混</a:t>
                </a:r>
                <a:r>
                  <a:rPr lang="en-US" altLang="zh-CN" sz="2800" dirty="0"/>
                  <a:t>)=</a:t>
                </a:r>
                <a14:m>
                  <m:oMath xmlns:m="http://schemas.openxmlformats.org/officeDocument/2006/math">
                    <m:f>
                      <m:fPr>
                        <m:ctrlPr>
                          <a:rPr lang="zh-CN" altLang="zh-CN" sz="2800" i="1">
                            <a:latin typeface="Cambria Math" panose="02040503050406030204" pitchFamily="18" charset="0"/>
                          </a:rPr>
                        </m:ctrlPr>
                      </m:fPr>
                      <m:num>
                        <m:r>
                          <a:rPr lang="en-US" altLang="zh-CN" sz="2800" i="1">
                            <a:latin typeface="Cambria Math" panose="02040503050406030204" pitchFamily="18" charset="0"/>
                          </a:rPr>
                          <m:t>𝑎</m:t>
                        </m:r>
                        <m:r>
                          <m:rPr>
                            <m:nor/>
                          </m:rPr>
                          <a:rPr lang="en-US" altLang="zh-CN" sz="2800"/>
                          <m:t>·</m:t>
                        </m:r>
                        <m:r>
                          <a:rPr lang="en-US" altLang="zh-CN" sz="2800" i="1">
                            <a:latin typeface="Cambria Math" panose="02040503050406030204" pitchFamily="18" charset="0"/>
                          </a:rPr>
                          <m:t>𝑀</m:t>
                        </m:r>
                        <m:r>
                          <m:rPr>
                            <m:nor/>
                          </m:rPr>
                          <a:rPr lang="en-US" altLang="zh-CN" sz="2800"/>
                          <m:t>(</m:t>
                        </m:r>
                        <m:r>
                          <m:rPr>
                            <m:sty m:val="p"/>
                          </m:rPr>
                          <a:rPr lang="en-US" altLang="zh-CN" sz="2800">
                            <a:latin typeface="Cambria Math" panose="02040503050406030204" pitchFamily="18" charset="0"/>
                          </a:rPr>
                          <m:t>A</m:t>
                        </m:r>
                        <m:r>
                          <m:rPr>
                            <m:nor/>
                          </m:rPr>
                          <a:rPr lang="en-US" altLang="zh-CN" sz="2800"/>
                          <m:t>)</m:t>
                        </m:r>
                        <m:r>
                          <a:rPr lang="en-US" altLang="zh-CN" sz="2800">
                            <a:latin typeface="Cambria Math" panose="02040503050406030204" pitchFamily="18" charset="0"/>
                          </a:rPr>
                          <m:t>+</m:t>
                        </m:r>
                        <m:r>
                          <a:rPr lang="en-US" altLang="zh-CN" sz="2800" i="1">
                            <a:latin typeface="Cambria Math" panose="02040503050406030204" pitchFamily="18" charset="0"/>
                          </a:rPr>
                          <m:t>𝑏</m:t>
                        </m:r>
                        <m:r>
                          <m:rPr>
                            <m:nor/>
                          </m:rPr>
                          <a:rPr lang="en-US" altLang="zh-CN" sz="2800"/>
                          <m:t>·</m:t>
                        </m:r>
                        <m:r>
                          <a:rPr lang="en-US" altLang="zh-CN" sz="2800" i="1">
                            <a:latin typeface="Cambria Math" panose="02040503050406030204" pitchFamily="18" charset="0"/>
                          </a:rPr>
                          <m:t>𝑀</m:t>
                        </m:r>
                        <m:r>
                          <m:rPr>
                            <m:nor/>
                          </m:rPr>
                          <a:rPr lang="en-US" altLang="zh-CN" sz="2800"/>
                          <m:t>(</m:t>
                        </m:r>
                        <m:r>
                          <m:rPr>
                            <m:sty m:val="p"/>
                          </m:rPr>
                          <a:rPr lang="en-US" altLang="zh-CN" sz="2800">
                            <a:latin typeface="Cambria Math" panose="02040503050406030204" pitchFamily="18" charset="0"/>
                          </a:rPr>
                          <m:t>B</m:t>
                        </m:r>
                        <m:r>
                          <m:rPr>
                            <m:nor/>
                          </m:rPr>
                          <a:rPr lang="en-US" altLang="zh-CN" sz="2800"/>
                          <m:t>)</m:t>
                        </m:r>
                      </m:num>
                      <m:den>
                        <m:r>
                          <a:rPr lang="en-US" altLang="zh-CN" sz="2800" i="1">
                            <a:latin typeface="Cambria Math" panose="02040503050406030204" pitchFamily="18" charset="0"/>
                          </a:rPr>
                          <m:t>𝑉</m:t>
                        </m:r>
                      </m:den>
                    </m:f>
                  </m:oMath>
                </a14:m>
                <a:r>
                  <a:rPr lang="en-US" altLang="zh-CN" sz="2800" dirty="0"/>
                  <a:t>(g·L</a:t>
                </a:r>
                <a:r>
                  <a:rPr lang="en-US" altLang="zh-CN" sz="2800" baseline="30000" dirty="0"/>
                  <a:t>-1</a:t>
                </a:r>
                <a:r>
                  <a:rPr lang="en-US" altLang="zh-CN" sz="2800" dirty="0"/>
                  <a:t>)[</a:t>
                </a:r>
                <a:r>
                  <a:rPr lang="zh-CN" altLang="zh-CN" sz="2800" dirty="0"/>
                  <a:t>其中</a:t>
                </a:r>
                <a:r>
                  <a:rPr lang="en-US" altLang="zh-CN" sz="2800" i="1" dirty="0"/>
                  <a:t>M</a:t>
                </a:r>
                <a:r>
                  <a:rPr lang="en-US" altLang="zh-CN" sz="2800" dirty="0"/>
                  <a:t>(A)</a:t>
                </a:r>
                <a:r>
                  <a:rPr lang="zh-CN" altLang="zh-CN" sz="2800" dirty="0"/>
                  <a:t>、</a:t>
                </a:r>
                <a:r>
                  <a:rPr lang="en-US" altLang="zh-CN" sz="2800" i="1" dirty="0"/>
                  <a:t>M</a:t>
                </a:r>
                <a:r>
                  <a:rPr lang="en-US" altLang="zh-CN" sz="2800" dirty="0"/>
                  <a:t>(B)</a:t>
                </a:r>
                <a:r>
                  <a:rPr lang="zh-CN" altLang="zh-CN" sz="2800" dirty="0"/>
                  <a:t>分别为</a:t>
                </a:r>
                <a:r>
                  <a:rPr lang="en-US" altLang="zh-CN" sz="2800" dirty="0"/>
                  <a:t>A</a:t>
                </a:r>
                <a:r>
                  <a:rPr lang="zh-CN" altLang="zh-CN" sz="2800" dirty="0"/>
                  <a:t>、</a:t>
                </a:r>
                <a:r>
                  <a:rPr lang="en-US" altLang="zh-CN" sz="2800" dirty="0"/>
                  <a:t>B</a:t>
                </a:r>
                <a:r>
                  <a:rPr lang="zh-CN" altLang="zh-CN" sz="2800" dirty="0"/>
                  <a:t>的摩尔质量</a:t>
                </a:r>
                <a:r>
                  <a:rPr lang="en-US" altLang="zh-CN" sz="2800" dirty="0"/>
                  <a:t>]</a:t>
                </a:r>
                <a:endParaRPr lang="zh-CN" altLang="zh-CN" sz="2800" dirty="0"/>
              </a:p>
              <a:p>
                <a:pPr>
                  <a:lnSpc>
                    <a:spcPct val="150000"/>
                  </a:lnSpc>
                </a:pPr>
                <a:r>
                  <a:rPr lang="en-US" altLang="zh-CN" sz="2800" dirty="0"/>
                  <a:t>(7)</a:t>
                </a:r>
                <a:r>
                  <a:rPr lang="zh-CN" altLang="zh-CN" sz="2800" dirty="0"/>
                  <a:t>平衡时体系的平均摩尔质量</a:t>
                </a:r>
                <a14:m>
                  <m:oMath xmlns:m="http://schemas.openxmlformats.org/officeDocument/2006/math">
                    <m:bar>
                      <m:barPr>
                        <m:pos m:val="top"/>
                        <m:ctrlPr>
                          <a:rPr lang="zh-CN" altLang="zh-CN" sz="2800" i="1">
                            <a:latin typeface="Cambria Math" panose="02040503050406030204" pitchFamily="18" charset="0"/>
                          </a:rPr>
                        </m:ctrlPr>
                      </m:barPr>
                      <m:e>
                        <m:r>
                          <a:rPr lang="en-US" altLang="zh-CN" sz="2800" i="1">
                            <a:latin typeface="Cambria Math" panose="02040503050406030204" pitchFamily="18" charset="0"/>
                          </a:rPr>
                          <m:t>𝑀</m:t>
                        </m:r>
                      </m:e>
                    </m:bar>
                  </m:oMath>
                </a14:m>
                <a:r>
                  <a:rPr lang="en-US" altLang="zh-CN" sz="2800" i="1" dirty="0"/>
                  <a:t>=</a:t>
                </a:r>
                <a14:m>
                  <m:oMath xmlns:m="http://schemas.openxmlformats.org/officeDocument/2006/math">
                    <m:f>
                      <m:fPr>
                        <m:ctrlPr>
                          <a:rPr lang="zh-CN" altLang="zh-CN" sz="2800" i="1">
                            <a:latin typeface="Cambria Math" panose="02040503050406030204" pitchFamily="18" charset="0"/>
                          </a:rPr>
                        </m:ctrlPr>
                      </m:fPr>
                      <m:num>
                        <m:r>
                          <a:rPr lang="en-US" altLang="zh-CN" sz="2800" i="1">
                            <a:latin typeface="Cambria Math" panose="02040503050406030204" pitchFamily="18" charset="0"/>
                          </a:rPr>
                          <m:t>𝑎</m:t>
                        </m:r>
                        <m:r>
                          <m:rPr>
                            <m:nor/>
                          </m:rPr>
                          <a:rPr lang="en-US" altLang="zh-CN" sz="2800"/>
                          <m:t>·</m:t>
                        </m:r>
                        <m:r>
                          <a:rPr lang="en-US" altLang="zh-CN" sz="2800" i="1">
                            <a:latin typeface="Cambria Math" panose="02040503050406030204" pitchFamily="18" charset="0"/>
                          </a:rPr>
                          <m:t>𝑀</m:t>
                        </m:r>
                        <m:r>
                          <m:rPr>
                            <m:nor/>
                          </m:rPr>
                          <a:rPr lang="en-US" altLang="zh-CN" sz="2800"/>
                          <m:t>(</m:t>
                        </m:r>
                        <m:r>
                          <m:rPr>
                            <m:sty m:val="p"/>
                          </m:rPr>
                          <a:rPr lang="en-US" altLang="zh-CN" sz="2800">
                            <a:latin typeface="Cambria Math" panose="02040503050406030204" pitchFamily="18" charset="0"/>
                          </a:rPr>
                          <m:t>A</m:t>
                        </m:r>
                        <m:r>
                          <m:rPr>
                            <m:nor/>
                          </m:rPr>
                          <a:rPr lang="en-US" altLang="zh-CN" sz="2800"/>
                          <m:t>)</m:t>
                        </m:r>
                        <m:r>
                          <a:rPr lang="en-US" altLang="zh-CN" sz="2800">
                            <a:latin typeface="Cambria Math" panose="02040503050406030204" pitchFamily="18" charset="0"/>
                          </a:rPr>
                          <m:t>+</m:t>
                        </m:r>
                        <m:r>
                          <a:rPr lang="en-US" altLang="zh-CN" sz="2800" i="1">
                            <a:latin typeface="Cambria Math" panose="02040503050406030204" pitchFamily="18" charset="0"/>
                          </a:rPr>
                          <m:t>𝑏</m:t>
                        </m:r>
                        <m:r>
                          <m:rPr>
                            <m:nor/>
                          </m:rPr>
                          <a:rPr lang="en-US" altLang="zh-CN" sz="2800"/>
                          <m:t>·</m:t>
                        </m:r>
                        <m:r>
                          <a:rPr lang="en-US" altLang="zh-CN" sz="2800" i="1">
                            <a:latin typeface="Cambria Math" panose="02040503050406030204" pitchFamily="18" charset="0"/>
                          </a:rPr>
                          <m:t>𝑀</m:t>
                        </m:r>
                        <m:r>
                          <m:rPr>
                            <m:nor/>
                          </m:rPr>
                          <a:rPr lang="en-US" altLang="zh-CN" sz="2800"/>
                          <m:t>(</m:t>
                        </m:r>
                        <m:r>
                          <m:rPr>
                            <m:sty m:val="p"/>
                          </m:rPr>
                          <a:rPr lang="en-US" altLang="zh-CN" sz="2800">
                            <a:latin typeface="Cambria Math" panose="02040503050406030204" pitchFamily="18" charset="0"/>
                          </a:rPr>
                          <m:t>B</m:t>
                        </m:r>
                        <m:r>
                          <m:rPr>
                            <m:nor/>
                          </m:rPr>
                          <a:rPr lang="en-US" altLang="zh-CN" sz="2800"/>
                          <m:t>)</m:t>
                        </m:r>
                      </m:num>
                      <m:den>
                        <m:r>
                          <a:rPr lang="en-US" altLang="zh-CN" sz="2800" i="1">
                            <a:latin typeface="Cambria Math" panose="02040503050406030204" pitchFamily="18" charset="0"/>
                          </a:rPr>
                          <m:t>𝑎</m:t>
                        </m:r>
                        <m:r>
                          <a:rPr lang="en-US" altLang="zh-CN" sz="2800">
                            <a:latin typeface="Cambria Math" panose="02040503050406030204" pitchFamily="18" charset="0"/>
                          </a:rPr>
                          <m:t>+</m:t>
                        </m:r>
                        <m:r>
                          <a:rPr lang="en-US" altLang="zh-CN" sz="2800" i="1">
                            <a:latin typeface="Cambria Math" panose="02040503050406030204" pitchFamily="18" charset="0"/>
                          </a:rPr>
                          <m:t>𝑏</m:t>
                        </m:r>
                        <m:r>
                          <a:rPr lang="en-US" altLang="zh-CN" sz="2800">
                            <a:latin typeface="Cambria Math" panose="02040503050406030204" pitchFamily="18" charset="0"/>
                          </a:rPr>
                          <m:t>+</m:t>
                        </m:r>
                        <m:r>
                          <m:rPr>
                            <m:nor/>
                          </m:rPr>
                          <a:rPr lang="en-US" altLang="zh-CN" sz="2800"/>
                          <m:t>(</m:t>
                        </m:r>
                        <m:r>
                          <a:rPr lang="en-US" altLang="zh-CN" sz="2800" i="1">
                            <a:latin typeface="Cambria Math" panose="02040503050406030204" pitchFamily="18" charset="0"/>
                          </a:rPr>
                          <m:t>𝑝</m:t>
                        </m:r>
                        <m:r>
                          <a:rPr lang="en-US" altLang="zh-CN" sz="2800">
                            <a:latin typeface="Cambria Math" panose="02040503050406030204" pitchFamily="18" charset="0"/>
                          </a:rPr>
                          <m:t>+</m:t>
                        </m:r>
                        <m:r>
                          <a:rPr lang="en-US" altLang="zh-CN" sz="2800" i="1">
                            <a:latin typeface="Cambria Math" panose="02040503050406030204" pitchFamily="18" charset="0"/>
                          </a:rPr>
                          <m:t>𝑞</m:t>
                        </m:r>
                        <m:r>
                          <m:rPr>
                            <m:nor/>
                          </m:rPr>
                          <a:rPr lang="en-US" altLang="zh-CN" sz="2800" i="1"/>
                          <m:t>−</m:t>
                        </m:r>
                        <m:r>
                          <a:rPr lang="en-US" altLang="zh-CN" sz="2800" i="1">
                            <a:latin typeface="Cambria Math" panose="02040503050406030204" pitchFamily="18" charset="0"/>
                          </a:rPr>
                          <m:t>𝑚</m:t>
                        </m:r>
                        <m:r>
                          <m:rPr>
                            <m:nor/>
                          </m:rPr>
                          <a:rPr lang="en-US" altLang="zh-CN" sz="2800" i="1"/>
                          <m:t>−</m:t>
                        </m:r>
                        <m:r>
                          <a:rPr lang="en-US" altLang="zh-CN" sz="2800" i="1">
                            <a:latin typeface="Cambria Math" panose="02040503050406030204" pitchFamily="18" charset="0"/>
                          </a:rPr>
                          <m:t>𝑛</m:t>
                        </m:r>
                        <m:r>
                          <m:rPr>
                            <m:nor/>
                          </m:rPr>
                          <a:rPr lang="en-US" altLang="zh-CN" sz="2800"/>
                          <m:t>)</m:t>
                        </m:r>
                        <m:r>
                          <a:rPr lang="en-US" altLang="zh-CN" sz="2800" i="1">
                            <a:latin typeface="Cambria Math" panose="02040503050406030204" pitchFamily="18" charset="0"/>
                          </a:rPr>
                          <m:t>𝑥</m:t>
                        </m:r>
                      </m:den>
                    </m:f>
                  </m:oMath>
                </a14:m>
                <a:r>
                  <a:rPr lang="en-US" altLang="zh-CN" sz="2800" dirty="0"/>
                  <a:t>(g·mol</a:t>
                </a:r>
                <a:r>
                  <a:rPr lang="en-US" altLang="zh-CN" sz="2800" baseline="30000" dirty="0"/>
                  <a:t>-1</a:t>
                </a:r>
                <a:r>
                  <a:rPr lang="en-US" altLang="zh-CN" sz="2800" dirty="0"/>
                  <a:t>)</a:t>
                </a:r>
                <a:endParaRPr lang="zh-CN" altLang="zh-CN" sz="2800" dirty="0"/>
              </a:p>
            </p:txBody>
          </p:sp>
        </mc:Choice>
        <mc:Fallback xmlns="">
          <p:sp>
            <p:nvSpPr>
              <p:cNvPr id="3" name="矩形 2">
                <a:extLst>
                  <a:ext uri="{FF2B5EF4-FFF2-40B4-BE49-F238E27FC236}">
                    <a16:creationId xmlns:a16="http://schemas.microsoft.com/office/drawing/2014/main" id="{D5C8EC54-7AF0-436A-B409-30D0B8748415}"/>
                  </a:ext>
                </a:extLst>
              </p:cNvPr>
              <p:cNvSpPr>
                <a:spLocks noRot="1" noChangeAspect="1" noMove="1" noResize="1" noEditPoints="1" noAdjustHandles="1" noChangeArrowheads="1" noChangeShapeType="1" noTextEdit="1"/>
              </p:cNvSpPr>
              <p:nvPr/>
            </p:nvSpPr>
            <p:spPr>
              <a:xfrm>
                <a:off x="234043" y="278153"/>
                <a:ext cx="11723913" cy="6363089"/>
              </a:xfrm>
              <a:prstGeom prst="rect">
                <a:avLst/>
              </a:prstGeom>
              <a:blipFill>
                <a:blip r:embed="rId2"/>
                <a:stretch>
                  <a:fillRect l="-1040"/>
                </a:stretch>
              </a:blipFill>
            </p:spPr>
            <p:txBody>
              <a:bodyPr/>
              <a:lstStyle/>
              <a:p>
                <a:r>
                  <a:rPr lang="zh-CN" altLang="en-US">
                    <a:noFill/>
                  </a:rPr>
                  <a:t> </a:t>
                </a:r>
              </a:p>
            </p:txBody>
          </p:sp>
        </mc:Fallback>
      </mc:AlternateContent>
      <p:sp>
        <p:nvSpPr>
          <p:cNvPr id="5" name="矩形 4">
            <a:extLst>
              <a:ext uri="{FF2B5EF4-FFF2-40B4-BE49-F238E27FC236}">
                <a16:creationId xmlns="" xmlns:a16="http://schemas.microsoft.com/office/drawing/2014/main" id="{43FC37B2-D88B-4B68-A38D-D2F3F008CCC7}"/>
              </a:ext>
            </a:extLst>
          </p:cNvPr>
          <p:cNvSpPr/>
          <p:nvPr/>
        </p:nvSpPr>
        <p:spPr>
          <a:xfrm>
            <a:off x="8214360" y="0"/>
            <a:ext cx="299859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专题十六　化学反应速率与化学平衡</a:t>
            </a:r>
          </a:p>
        </p:txBody>
      </p:sp>
    </p:spTree>
    <p:extLst>
      <p:ext uri="{BB962C8B-B14F-4D97-AF65-F5344CB8AC3E}">
        <p14:creationId xmlns:p14="http://schemas.microsoft.com/office/powerpoint/2010/main" val="415941721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4043" y="244824"/>
            <a:ext cx="11723913" cy="2031325"/>
          </a:xfrm>
          <a:prstGeom prst="rect">
            <a:avLst/>
          </a:prstGeom>
        </p:spPr>
        <p:txBody>
          <a:bodyPr wrap="square">
            <a:spAutoFit/>
          </a:bodyPr>
          <a:lstStyle/>
          <a:p>
            <a:pPr>
              <a:lnSpc>
                <a:spcPct val="150000"/>
              </a:lnSpc>
            </a:pPr>
            <a:r>
              <a:rPr lang="zh-CN" altLang="en-US" sz="28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rPr>
              <a:t>　</a:t>
            </a:r>
            <a:endParaRPr lang="en-US" altLang="zh-CN" sz="28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pPr>
            <a:r>
              <a:rPr lang="zh-CN" altLang="en-US"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示例</a:t>
            </a:r>
            <a:r>
              <a:rPr lang="en-US" altLang="zh-CN"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9   </a:t>
            </a:r>
            <a:r>
              <a:rPr lang="zh-CN" altLang="zh-CN" sz="2800" dirty="0"/>
              <a:t>在</a:t>
            </a:r>
            <a:r>
              <a:rPr lang="en-US" altLang="zh-CN" sz="2800" dirty="0"/>
              <a:t>10 L</a:t>
            </a:r>
            <a:r>
              <a:rPr lang="zh-CN" altLang="zh-CN" sz="2800" dirty="0"/>
              <a:t>恒容密闭容器中充入</a:t>
            </a:r>
            <a:r>
              <a:rPr lang="en-US" altLang="zh-CN" sz="2800" dirty="0"/>
              <a:t>X(g)</a:t>
            </a:r>
            <a:r>
              <a:rPr lang="zh-CN" altLang="zh-CN" sz="2800" dirty="0"/>
              <a:t>和</a:t>
            </a:r>
            <a:r>
              <a:rPr lang="en-US" altLang="zh-CN" sz="2800" dirty="0"/>
              <a:t>Y(g),</a:t>
            </a:r>
            <a:r>
              <a:rPr lang="zh-CN" altLang="zh-CN" sz="2800" dirty="0"/>
              <a:t>发生反应</a:t>
            </a:r>
            <a:r>
              <a:rPr lang="en-US" altLang="zh-CN" sz="2800" dirty="0"/>
              <a:t>X(g)+Y(g)         M(g)+N(g),</a:t>
            </a:r>
            <a:r>
              <a:rPr lang="zh-CN" altLang="zh-CN" sz="2800" dirty="0"/>
              <a:t>所得实验数据如表所示。</a:t>
            </a:r>
          </a:p>
        </p:txBody>
      </p:sp>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3" name="图片 12">
            <a:extLst>
              <a:ext uri="{FF2B5EF4-FFF2-40B4-BE49-F238E27FC236}">
                <a16:creationId xmlns="" xmlns:a16="http://schemas.microsoft.com/office/drawing/2014/main" id="{78D79B07-266D-48FD-8F2B-14E86DFFC16A}"/>
              </a:ext>
            </a:extLst>
          </p:cNvPr>
          <p:cNvPicPr/>
          <p:nvPr/>
        </p:nvPicPr>
        <p:blipFill>
          <a:blip r:embed="rId2"/>
          <a:stretch>
            <a:fillRect/>
          </a:stretch>
        </p:blipFill>
        <p:spPr>
          <a:xfrm>
            <a:off x="9453562" y="1123950"/>
            <a:ext cx="590549" cy="335500"/>
          </a:xfrm>
          <a:prstGeom prst="rect">
            <a:avLst/>
          </a:prstGeom>
        </p:spPr>
      </p:pic>
      <p:graphicFrame>
        <p:nvGraphicFramePr>
          <p:cNvPr id="3" name="表格 2">
            <a:extLst>
              <a:ext uri="{FF2B5EF4-FFF2-40B4-BE49-F238E27FC236}">
                <a16:creationId xmlns="" xmlns:a16="http://schemas.microsoft.com/office/drawing/2014/main" id="{BB40B5E6-6F7F-4329-8785-9B7E0035CECB}"/>
              </a:ext>
            </a:extLst>
          </p:cNvPr>
          <p:cNvGraphicFramePr>
            <a:graphicFrameLocks noGrp="1"/>
          </p:cNvGraphicFramePr>
          <p:nvPr>
            <p:extLst>
              <p:ext uri="{D42A27DB-BD31-4B8C-83A1-F6EECF244321}">
                <p14:modId xmlns:p14="http://schemas.microsoft.com/office/powerpoint/2010/main" val="2095627580"/>
              </p:ext>
            </p:extLst>
          </p:nvPr>
        </p:nvGraphicFramePr>
        <p:xfrm>
          <a:off x="809625" y="2401094"/>
          <a:ext cx="10572749" cy="3840480"/>
        </p:xfrm>
        <a:graphic>
          <a:graphicData uri="http://schemas.openxmlformats.org/drawingml/2006/table">
            <a:tbl>
              <a:tblPr firstRow="1" firstCol="1" bandRow="1"/>
              <a:tblGrid>
                <a:gridCol w="1032163">
                  <a:extLst>
                    <a:ext uri="{9D8B030D-6E8A-4147-A177-3AD203B41FA5}">
                      <a16:colId xmlns="" xmlns:a16="http://schemas.microsoft.com/office/drawing/2014/main" val="2757934874"/>
                    </a:ext>
                  </a:extLst>
                </a:gridCol>
                <a:gridCol w="1604747">
                  <a:extLst>
                    <a:ext uri="{9D8B030D-6E8A-4147-A177-3AD203B41FA5}">
                      <a16:colId xmlns="" xmlns:a16="http://schemas.microsoft.com/office/drawing/2014/main" val="1077583080"/>
                    </a:ext>
                  </a:extLst>
                </a:gridCol>
                <a:gridCol w="2620890">
                  <a:extLst>
                    <a:ext uri="{9D8B030D-6E8A-4147-A177-3AD203B41FA5}">
                      <a16:colId xmlns="" xmlns:a16="http://schemas.microsoft.com/office/drawing/2014/main" val="3324273405"/>
                    </a:ext>
                  </a:extLst>
                </a:gridCol>
                <a:gridCol w="2667000">
                  <a:extLst>
                    <a:ext uri="{9D8B030D-6E8A-4147-A177-3AD203B41FA5}">
                      <a16:colId xmlns="" xmlns:a16="http://schemas.microsoft.com/office/drawing/2014/main" val="2437805494"/>
                    </a:ext>
                  </a:extLst>
                </a:gridCol>
                <a:gridCol w="2647949">
                  <a:extLst>
                    <a:ext uri="{9D8B030D-6E8A-4147-A177-3AD203B41FA5}">
                      <a16:colId xmlns="" xmlns:a16="http://schemas.microsoft.com/office/drawing/2014/main" val="347709761"/>
                    </a:ext>
                  </a:extLst>
                </a:gridCol>
              </a:tblGrid>
              <a:tr h="0">
                <a:tc rowSpan="2">
                  <a:txBody>
                    <a:bodyPr/>
                    <a:lstStyle/>
                    <a:p>
                      <a:pPr algn="ctr">
                        <a:lnSpc>
                          <a:spcPct val="100000"/>
                        </a:lnSpc>
                        <a:spcAft>
                          <a:spcPts val="0"/>
                        </a:spcAft>
                      </a:pPr>
                      <a:r>
                        <a:rPr lang="zh-CN" altLang="en-US" sz="2800" kern="1200" dirty="0">
                          <a:solidFill>
                            <a:srgbClr val="000000"/>
                          </a:solidFill>
                          <a:latin typeface="Times New Roman" panose="02020603050405020304" pitchFamily="18" charset="0"/>
                          <a:ea typeface="微软雅黑" panose="020B0503020204020204" charset="-122"/>
                          <a:cs typeface="Times New Roman" panose="02020603050405020304" pitchFamily="18" charset="0"/>
                        </a:rPr>
                        <a:t>实验</a:t>
                      </a:r>
                    </a:p>
                    <a:p>
                      <a:pPr algn="ctr">
                        <a:lnSpc>
                          <a:spcPct val="100000"/>
                        </a:lnSpc>
                        <a:spcAft>
                          <a:spcPts val="0"/>
                        </a:spcAft>
                      </a:pPr>
                      <a:r>
                        <a:rPr lang="zh-CN" altLang="en-US" sz="2800" kern="1200" dirty="0">
                          <a:solidFill>
                            <a:srgbClr val="000000"/>
                          </a:solidFill>
                          <a:latin typeface="Times New Roman" panose="02020603050405020304" pitchFamily="18" charset="0"/>
                          <a:ea typeface="微软雅黑" panose="020B0503020204020204" charset="-122"/>
                          <a:cs typeface="Times New Roman" panose="02020603050405020304" pitchFamily="18" charset="0"/>
                        </a:rPr>
                        <a:t>编号</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0000"/>
                        </a:lnSpc>
                        <a:spcAft>
                          <a:spcPts val="0"/>
                        </a:spcAft>
                      </a:pPr>
                      <a:r>
                        <a:rPr lang="zh-CN" altLang="en-US" sz="2800" kern="1200">
                          <a:solidFill>
                            <a:srgbClr val="000000"/>
                          </a:solidFill>
                          <a:latin typeface="Times New Roman" panose="02020603050405020304" pitchFamily="18" charset="0"/>
                          <a:ea typeface="微软雅黑" panose="020B0503020204020204" charset="-122"/>
                          <a:cs typeface="Times New Roman" panose="02020603050405020304" pitchFamily="18" charset="0"/>
                        </a:rPr>
                        <a:t>温度</a:t>
                      </a:r>
                      <a:r>
                        <a:rPr lang="en-US" sz="2800" kern="1200">
                          <a:solidFill>
                            <a:srgbClr val="000000"/>
                          </a:solidFill>
                          <a:latin typeface="Times New Roman" panose="02020603050405020304" pitchFamily="18" charset="0"/>
                          <a:ea typeface="微软雅黑" panose="020B0503020204020204" charset="-122"/>
                          <a:cs typeface="Times New Roman" panose="02020603050405020304" pitchFamily="18" charset="0"/>
                        </a:rPr>
                        <a:t>/℃</a:t>
                      </a:r>
                      <a:endParaRPr lang="zh-CN" altLang="en-US" sz="2800" kern="1200">
                        <a:solidFill>
                          <a:srgbClr val="000000"/>
                        </a:solidFill>
                        <a:latin typeface="Times New Roman" panose="02020603050405020304" pitchFamily="18" charset="0"/>
                        <a:ea typeface="微软雅黑" panose="020B0503020204020204"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00000"/>
                        </a:lnSpc>
                        <a:spcAft>
                          <a:spcPts val="0"/>
                        </a:spcAft>
                      </a:pPr>
                      <a:r>
                        <a:rPr lang="zh-CN" altLang="en-US" sz="2800" kern="1200" dirty="0">
                          <a:solidFill>
                            <a:srgbClr val="000000"/>
                          </a:solidFill>
                          <a:latin typeface="Times New Roman" panose="02020603050405020304" pitchFamily="18" charset="0"/>
                          <a:ea typeface="微软雅黑" panose="020B0503020204020204" charset="-122"/>
                          <a:cs typeface="Times New Roman" panose="02020603050405020304" pitchFamily="18" charset="0"/>
                        </a:rPr>
                        <a:t>起始时物质的量</a:t>
                      </a:r>
                      <a:r>
                        <a:rPr lang="en-US" sz="2800" kern="1200" dirty="0">
                          <a:solidFill>
                            <a:srgbClr val="000000"/>
                          </a:solidFill>
                          <a:latin typeface="Times New Roman" panose="02020603050405020304" pitchFamily="18" charset="0"/>
                          <a:ea typeface="微软雅黑" panose="020B0503020204020204" charset="-122"/>
                          <a:cs typeface="Times New Roman" panose="02020603050405020304" pitchFamily="18" charset="0"/>
                        </a:rPr>
                        <a:t>/</a:t>
                      </a:r>
                      <a:r>
                        <a:rPr lang="en-US" sz="2800" kern="1200" dirty="0" err="1">
                          <a:solidFill>
                            <a:srgbClr val="000000"/>
                          </a:solidFill>
                          <a:latin typeface="Times New Roman" panose="02020603050405020304" pitchFamily="18" charset="0"/>
                          <a:ea typeface="微软雅黑" panose="020B0503020204020204" charset="-122"/>
                          <a:cs typeface="Times New Roman" panose="02020603050405020304" pitchFamily="18" charset="0"/>
                        </a:rPr>
                        <a:t>mol</a:t>
                      </a:r>
                      <a:endParaRPr lang="zh-CN" altLang="en-US" sz="2800" kern="1200" dirty="0">
                        <a:solidFill>
                          <a:srgbClr val="000000"/>
                        </a:solidFill>
                        <a:latin typeface="Times New Roman" panose="02020603050405020304" pitchFamily="18" charset="0"/>
                        <a:ea typeface="微软雅黑" panose="020B0503020204020204"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dirty="0"/>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CN" altLang="en-US" sz="2800" kern="1200" dirty="0">
                          <a:solidFill>
                            <a:srgbClr val="000000"/>
                          </a:solidFill>
                          <a:latin typeface="Times New Roman" panose="02020603050405020304" pitchFamily="18" charset="0"/>
                          <a:ea typeface="微软雅黑" panose="020B0503020204020204" charset="-122"/>
                          <a:cs typeface="Times New Roman" panose="02020603050405020304" pitchFamily="18" charset="0"/>
                        </a:rPr>
                        <a:t>平衡时物质的量</a:t>
                      </a:r>
                      <a:r>
                        <a:rPr lang="en-US" sz="2800" kern="1200" dirty="0">
                          <a:solidFill>
                            <a:srgbClr val="000000"/>
                          </a:solidFill>
                          <a:latin typeface="Times New Roman" panose="02020603050405020304" pitchFamily="18" charset="0"/>
                          <a:ea typeface="微软雅黑" panose="020B0503020204020204" charset="-122"/>
                          <a:cs typeface="Times New Roman" panose="02020603050405020304" pitchFamily="18" charset="0"/>
                        </a:rPr>
                        <a:t>/</a:t>
                      </a:r>
                      <a:r>
                        <a:rPr lang="en-US" sz="2800" kern="1200" dirty="0" err="1">
                          <a:solidFill>
                            <a:srgbClr val="000000"/>
                          </a:solidFill>
                          <a:latin typeface="Times New Roman" panose="02020603050405020304" pitchFamily="18" charset="0"/>
                          <a:ea typeface="微软雅黑" panose="020B0503020204020204" charset="-122"/>
                          <a:cs typeface="Times New Roman" panose="02020603050405020304" pitchFamily="18" charset="0"/>
                        </a:rPr>
                        <a:t>mol</a:t>
                      </a:r>
                      <a:endParaRPr lang="zh-CN" altLang="en-US" sz="2800" kern="1200" dirty="0">
                        <a:solidFill>
                          <a:srgbClr val="000000"/>
                        </a:solidFill>
                        <a:latin typeface="Times New Roman" panose="02020603050405020304" pitchFamily="18" charset="0"/>
                        <a:ea typeface="微软雅黑" panose="020B0503020204020204"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813165620"/>
                  </a:ext>
                </a:extLst>
              </a:tr>
              <a:tr h="0">
                <a:tc vMerge="1">
                  <a:txBody>
                    <a:bodyPr/>
                    <a:lstStyle/>
                    <a:p>
                      <a:endParaRPr lang="zh-CN" altLang="en-US"/>
                    </a:p>
                  </a:txBody>
                  <a:tcPr/>
                </a:tc>
                <a:tc vMerge="1">
                  <a:txBody>
                    <a:bodyPr/>
                    <a:lstStyle/>
                    <a:p>
                      <a:endParaRPr lang="zh-CN" altLang="en-US"/>
                    </a:p>
                  </a:txBody>
                  <a:tcPr/>
                </a:tc>
                <a:tc>
                  <a:txBody>
                    <a:bodyPr/>
                    <a:lstStyle/>
                    <a:p>
                      <a:pPr algn="ctr">
                        <a:lnSpc>
                          <a:spcPct val="100000"/>
                        </a:lnSpc>
                        <a:spcAft>
                          <a:spcPts val="0"/>
                        </a:spcAft>
                      </a:pPr>
                      <a:r>
                        <a:rPr lang="en-US" sz="2800" i="1" kern="1200" dirty="0">
                          <a:solidFill>
                            <a:srgbClr val="000000"/>
                          </a:solidFill>
                          <a:latin typeface="Times New Roman" panose="02020603050405020304" pitchFamily="18" charset="0"/>
                          <a:ea typeface="微软雅黑" panose="020B0503020204020204" charset="-122"/>
                          <a:cs typeface="Times New Roman" panose="02020603050405020304" pitchFamily="18" charset="0"/>
                        </a:rPr>
                        <a:t>n</a:t>
                      </a:r>
                      <a:r>
                        <a:rPr lang="en-US" sz="2800" kern="1200" dirty="0">
                          <a:solidFill>
                            <a:srgbClr val="000000"/>
                          </a:solidFill>
                          <a:latin typeface="Times New Roman" panose="02020603050405020304" pitchFamily="18" charset="0"/>
                          <a:ea typeface="微软雅黑" panose="020B0503020204020204" charset="-122"/>
                          <a:cs typeface="Times New Roman" panose="02020603050405020304" pitchFamily="18" charset="0"/>
                        </a:rPr>
                        <a:t>(X)</a:t>
                      </a:r>
                      <a:endParaRPr lang="zh-CN" altLang="en-US" sz="2800" kern="1200" dirty="0">
                        <a:solidFill>
                          <a:srgbClr val="000000"/>
                        </a:solidFill>
                        <a:latin typeface="Times New Roman" panose="02020603050405020304" pitchFamily="18" charset="0"/>
                        <a:ea typeface="微软雅黑" panose="020B0503020204020204"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altLang="zh-CN" sz="2800" kern="1200" dirty="0">
                        <a:solidFill>
                          <a:srgbClr val="000000"/>
                        </a:solidFill>
                        <a:latin typeface="Times New Roman" panose="02020603050405020304" pitchFamily="18" charset="0"/>
                        <a:ea typeface="微软雅黑" panose="020B0503020204020204" charset="-122"/>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2800" i="1" kern="1200" dirty="0">
                          <a:solidFill>
                            <a:srgbClr val="000000"/>
                          </a:solidFill>
                          <a:latin typeface="Times New Roman" panose="02020603050405020304" pitchFamily="18" charset="0"/>
                          <a:ea typeface="微软雅黑" panose="020B0503020204020204" charset="-122"/>
                          <a:cs typeface="Times New Roman" panose="02020603050405020304" pitchFamily="18" charset="0"/>
                        </a:rPr>
                        <a:t>n</a:t>
                      </a:r>
                      <a:r>
                        <a:rPr lang="en-US" altLang="zh-CN" sz="2800" kern="1200" dirty="0">
                          <a:solidFill>
                            <a:srgbClr val="000000"/>
                          </a:solidFill>
                          <a:latin typeface="Times New Roman" panose="02020603050405020304" pitchFamily="18" charset="0"/>
                          <a:ea typeface="微软雅黑" panose="020B0503020204020204" charset="-122"/>
                          <a:cs typeface="Times New Roman" panose="02020603050405020304" pitchFamily="18" charset="0"/>
                        </a:rPr>
                        <a:t>(Y)</a:t>
                      </a:r>
                      <a:endParaRPr lang="zh-CN" altLang="en-US" sz="2800" kern="1200" dirty="0">
                        <a:solidFill>
                          <a:srgbClr val="000000"/>
                        </a:solidFill>
                        <a:latin typeface="Times New Roman" panose="02020603050405020304" pitchFamily="18" charset="0"/>
                        <a:ea typeface="微软雅黑" panose="020B0503020204020204" charset="-122"/>
                        <a:cs typeface="Times New Roman" panose="02020603050405020304" pitchFamily="18" charset="0"/>
                      </a:endParaRPr>
                    </a:p>
                    <a:p>
                      <a:endParaRPr lang="zh-CN" altLang="en-US" sz="2800" dirty="0"/>
                    </a:p>
                  </a:txBody>
                  <a:tcPr marL="0" marR="0" marT="0" marB="0"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800" i="1" kern="1200" dirty="0">
                          <a:solidFill>
                            <a:srgbClr val="000000"/>
                          </a:solidFill>
                          <a:latin typeface="Times New Roman" panose="02020603050405020304" pitchFamily="18" charset="0"/>
                          <a:ea typeface="微软雅黑" panose="020B0503020204020204" charset="-122"/>
                          <a:cs typeface="Times New Roman" panose="02020603050405020304" pitchFamily="18" charset="0"/>
                        </a:rPr>
                        <a:t>n</a:t>
                      </a:r>
                      <a:r>
                        <a:rPr lang="en-US" sz="2800" kern="1200" dirty="0">
                          <a:solidFill>
                            <a:srgbClr val="000000"/>
                          </a:solidFill>
                          <a:latin typeface="Times New Roman" panose="02020603050405020304" pitchFamily="18" charset="0"/>
                          <a:ea typeface="微软雅黑" panose="020B0503020204020204" charset="-122"/>
                          <a:cs typeface="Times New Roman" panose="02020603050405020304" pitchFamily="18" charset="0"/>
                        </a:rPr>
                        <a:t>(M)</a:t>
                      </a:r>
                      <a:endParaRPr lang="zh-CN" altLang="en-US" sz="2800" kern="1200" dirty="0">
                        <a:solidFill>
                          <a:srgbClr val="000000"/>
                        </a:solidFill>
                        <a:latin typeface="Times New Roman" panose="02020603050405020304" pitchFamily="18" charset="0"/>
                        <a:ea typeface="微软雅黑" panose="020B0503020204020204" charset="-122"/>
                        <a:cs typeface="Times New Roman" panose="02020603050405020304" pitchFamily="18" charset="0"/>
                      </a:endParaRPr>
                    </a:p>
                  </a:txBody>
                  <a:tcPr marL="0" marR="0" marT="0" marB="0" anchor="ctr">
                    <a:lnT w="12700" cap="flat" cmpd="sng" algn="ctr">
                      <a:solidFill>
                        <a:srgbClr val="000000"/>
                      </a:solidFill>
                      <a:prstDash val="solid"/>
                      <a:round/>
                      <a:headEnd type="none" w="med" len="med"/>
                      <a:tailEnd type="none" w="med" len="med"/>
                    </a:lnT>
                  </a:tcPr>
                </a:tc>
                <a:extLst>
                  <a:ext uri="{0D108BD9-81ED-4DB2-BD59-A6C34878D82A}">
                    <a16:rowId xmlns="" xmlns:a16="http://schemas.microsoft.com/office/drawing/2014/main" val="1763580169"/>
                  </a:ext>
                </a:extLst>
              </a:tr>
              <a:tr h="0">
                <a:tc>
                  <a:txBody>
                    <a:bodyPr/>
                    <a:lstStyle/>
                    <a:p>
                      <a:pPr algn="ctr">
                        <a:lnSpc>
                          <a:spcPct val="100000"/>
                        </a:lnSpc>
                        <a:spcAft>
                          <a:spcPts val="0"/>
                        </a:spcAft>
                      </a:pPr>
                      <a:r>
                        <a:rPr lang="en-US" sz="2800" kern="1200">
                          <a:solidFill>
                            <a:srgbClr val="000000"/>
                          </a:solidFill>
                          <a:latin typeface="Times New Roman" panose="02020603050405020304" pitchFamily="18" charset="0"/>
                          <a:ea typeface="微软雅黑" panose="020B0503020204020204" charset="-122"/>
                          <a:cs typeface="Times New Roman" panose="02020603050405020304" pitchFamily="18" charset="0"/>
                        </a:rPr>
                        <a:t>①</a:t>
                      </a:r>
                      <a:endParaRPr lang="zh-CN" altLang="en-US" sz="2800" kern="1200">
                        <a:solidFill>
                          <a:srgbClr val="000000"/>
                        </a:solidFill>
                        <a:latin typeface="Times New Roman" panose="02020603050405020304" pitchFamily="18" charset="0"/>
                        <a:ea typeface="微软雅黑" panose="020B0503020204020204"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800" kern="1200">
                          <a:solidFill>
                            <a:srgbClr val="000000"/>
                          </a:solidFill>
                          <a:latin typeface="Times New Roman" panose="02020603050405020304" pitchFamily="18" charset="0"/>
                          <a:ea typeface="微软雅黑" panose="020B0503020204020204" charset="-122"/>
                          <a:cs typeface="Times New Roman" panose="02020603050405020304" pitchFamily="18" charset="0"/>
                        </a:rPr>
                        <a:t>700</a:t>
                      </a:r>
                      <a:endParaRPr lang="zh-CN" altLang="en-US" sz="2800" kern="1200">
                        <a:solidFill>
                          <a:srgbClr val="000000"/>
                        </a:solidFill>
                        <a:latin typeface="Times New Roman" panose="02020603050405020304" pitchFamily="18" charset="0"/>
                        <a:ea typeface="微软雅黑" panose="020B0503020204020204"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800" kern="1200">
                          <a:solidFill>
                            <a:srgbClr val="000000"/>
                          </a:solidFill>
                          <a:latin typeface="Times New Roman" panose="02020603050405020304" pitchFamily="18" charset="0"/>
                          <a:ea typeface="微软雅黑" panose="020B0503020204020204" charset="-122"/>
                          <a:cs typeface="Times New Roman" panose="02020603050405020304" pitchFamily="18" charset="0"/>
                        </a:rPr>
                        <a:t>0.40</a:t>
                      </a:r>
                      <a:endParaRPr lang="zh-CN" altLang="en-US" sz="2800" kern="1200">
                        <a:solidFill>
                          <a:srgbClr val="000000"/>
                        </a:solidFill>
                        <a:latin typeface="Times New Roman" panose="02020603050405020304" pitchFamily="18" charset="0"/>
                        <a:ea typeface="微软雅黑" panose="020B0503020204020204"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800" kern="1200">
                          <a:solidFill>
                            <a:srgbClr val="000000"/>
                          </a:solidFill>
                          <a:latin typeface="Times New Roman" panose="02020603050405020304" pitchFamily="18" charset="0"/>
                          <a:ea typeface="微软雅黑" panose="020B0503020204020204" charset="-122"/>
                          <a:cs typeface="Times New Roman" panose="02020603050405020304" pitchFamily="18" charset="0"/>
                        </a:rPr>
                        <a:t>0.10</a:t>
                      </a:r>
                      <a:endParaRPr lang="zh-CN" altLang="en-US" sz="2800" kern="1200">
                        <a:solidFill>
                          <a:srgbClr val="000000"/>
                        </a:solidFill>
                        <a:latin typeface="Times New Roman" panose="02020603050405020304" pitchFamily="18" charset="0"/>
                        <a:ea typeface="微软雅黑" panose="020B0503020204020204"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800" kern="1200">
                          <a:solidFill>
                            <a:srgbClr val="000000"/>
                          </a:solidFill>
                          <a:latin typeface="Times New Roman" panose="02020603050405020304" pitchFamily="18" charset="0"/>
                          <a:ea typeface="微软雅黑" panose="020B0503020204020204" charset="-122"/>
                          <a:cs typeface="Times New Roman" panose="02020603050405020304" pitchFamily="18" charset="0"/>
                        </a:rPr>
                        <a:t>0.090</a:t>
                      </a:r>
                      <a:endParaRPr lang="zh-CN" altLang="en-US" sz="2800" kern="1200">
                        <a:solidFill>
                          <a:srgbClr val="000000"/>
                        </a:solidFill>
                        <a:latin typeface="Times New Roman" panose="02020603050405020304" pitchFamily="18" charset="0"/>
                        <a:ea typeface="微软雅黑" panose="020B0503020204020204"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647332477"/>
                  </a:ext>
                </a:extLst>
              </a:tr>
              <a:tr h="0">
                <a:tc>
                  <a:txBody>
                    <a:bodyPr/>
                    <a:lstStyle/>
                    <a:p>
                      <a:pPr algn="ctr">
                        <a:lnSpc>
                          <a:spcPct val="100000"/>
                        </a:lnSpc>
                        <a:spcAft>
                          <a:spcPts val="0"/>
                        </a:spcAft>
                      </a:pPr>
                      <a:r>
                        <a:rPr lang="en-US" sz="2800" kern="1200">
                          <a:solidFill>
                            <a:srgbClr val="000000"/>
                          </a:solidFill>
                          <a:latin typeface="Times New Roman" panose="02020603050405020304" pitchFamily="18" charset="0"/>
                          <a:ea typeface="微软雅黑" panose="020B0503020204020204" charset="-122"/>
                          <a:cs typeface="Times New Roman" panose="02020603050405020304" pitchFamily="18" charset="0"/>
                        </a:rPr>
                        <a:t>②</a:t>
                      </a:r>
                      <a:endParaRPr lang="zh-CN" altLang="en-US" sz="2800" kern="1200">
                        <a:solidFill>
                          <a:srgbClr val="000000"/>
                        </a:solidFill>
                        <a:latin typeface="Times New Roman" panose="02020603050405020304" pitchFamily="18" charset="0"/>
                        <a:ea typeface="微软雅黑" panose="020B0503020204020204"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800" kern="1200">
                          <a:solidFill>
                            <a:srgbClr val="000000"/>
                          </a:solidFill>
                          <a:latin typeface="Times New Roman" panose="02020603050405020304" pitchFamily="18" charset="0"/>
                          <a:ea typeface="微软雅黑" panose="020B0503020204020204" charset="-122"/>
                          <a:cs typeface="Times New Roman" panose="02020603050405020304" pitchFamily="18" charset="0"/>
                        </a:rPr>
                        <a:t>800</a:t>
                      </a:r>
                      <a:endParaRPr lang="zh-CN" altLang="en-US" sz="2800" kern="1200">
                        <a:solidFill>
                          <a:srgbClr val="000000"/>
                        </a:solidFill>
                        <a:latin typeface="Times New Roman" panose="02020603050405020304" pitchFamily="18" charset="0"/>
                        <a:ea typeface="微软雅黑" panose="020B0503020204020204"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800" kern="1200">
                          <a:solidFill>
                            <a:srgbClr val="000000"/>
                          </a:solidFill>
                          <a:latin typeface="Times New Roman" panose="02020603050405020304" pitchFamily="18" charset="0"/>
                          <a:ea typeface="微软雅黑" panose="020B0503020204020204" charset="-122"/>
                          <a:cs typeface="Times New Roman" panose="02020603050405020304" pitchFamily="18" charset="0"/>
                        </a:rPr>
                        <a:t>0.10</a:t>
                      </a:r>
                      <a:endParaRPr lang="zh-CN" altLang="en-US" sz="2800" kern="1200">
                        <a:solidFill>
                          <a:srgbClr val="000000"/>
                        </a:solidFill>
                        <a:latin typeface="Times New Roman" panose="02020603050405020304" pitchFamily="18" charset="0"/>
                        <a:ea typeface="微软雅黑" panose="020B0503020204020204"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800" kern="1200">
                          <a:solidFill>
                            <a:srgbClr val="000000"/>
                          </a:solidFill>
                          <a:latin typeface="Times New Roman" panose="02020603050405020304" pitchFamily="18" charset="0"/>
                          <a:ea typeface="微软雅黑" panose="020B0503020204020204" charset="-122"/>
                          <a:cs typeface="Times New Roman" panose="02020603050405020304" pitchFamily="18" charset="0"/>
                        </a:rPr>
                        <a:t>0.40</a:t>
                      </a:r>
                      <a:endParaRPr lang="zh-CN" altLang="en-US" sz="2800" kern="1200">
                        <a:solidFill>
                          <a:srgbClr val="000000"/>
                        </a:solidFill>
                        <a:latin typeface="Times New Roman" panose="02020603050405020304" pitchFamily="18" charset="0"/>
                        <a:ea typeface="微软雅黑" panose="020B0503020204020204"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800" kern="1200">
                          <a:solidFill>
                            <a:srgbClr val="000000"/>
                          </a:solidFill>
                          <a:latin typeface="Times New Roman" panose="02020603050405020304" pitchFamily="18" charset="0"/>
                          <a:ea typeface="微软雅黑" panose="020B0503020204020204" charset="-122"/>
                          <a:cs typeface="Times New Roman" panose="02020603050405020304" pitchFamily="18" charset="0"/>
                        </a:rPr>
                        <a:t>0.080</a:t>
                      </a:r>
                      <a:endParaRPr lang="zh-CN" altLang="en-US" sz="2800" kern="1200">
                        <a:solidFill>
                          <a:srgbClr val="000000"/>
                        </a:solidFill>
                        <a:latin typeface="Times New Roman" panose="02020603050405020304" pitchFamily="18" charset="0"/>
                        <a:ea typeface="微软雅黑" panose="020B0503020204020204"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169236607"/>
                  </a:ext>
                </a:extLst>
              </a:tr>
              <a:tr h="0">
                <a:tc>
                  <a:txBody>
                    <a:bodyPr/>
                    <a:lstStyle/>
                    <a:p>
                      <a:pPr algn="ctr">
                        <a:lnSpc>
                          <a:spcPct val="100000"/>
                        </a:lnSpc>
                        <a:spcAft>
                          <a:spcPts val="0"/>
                        </a:spcAft>
                      </a:pPr>
                      <a:r>
                        <a:rPr lang="en-US" sz="2800" kern="1200">
                          <a:solidFill>
                            <a:srgbClr val="000000"/>
                          </a:solidFill>
                          <a:latin typeface="Times New Roman" panose="02020603050405020304" pitchFamily="18" charset="0"/>
                          <a:ea typeface="微软雅黑" panose="020B0503020204020204" charset="-122"/>
                          <a:cs typeface="Times New Roman" panose="02020603050405020304" pitchFamily="18" charset="0"/>
                        </a:rPr>
                        <a:t>③</a:t>
                      </a:r>
                      <a:endParaRPr lang="zh-CN" altLang="en-US" sz="2800" kern="1200">
                        <a:solidFill>
                          <a:srgbClr val="000000"/>
                        </a:solidFill>
                        <a:latin typeface="Times New Roman" panose="02020603050405020304" pitchFamily="18" charset="0"/>
                        <a:ea typeface="微软雅黑" panose="020B0503020204020204"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800" kern="1200">
                          <a:solidFill>
                            <a:srgbClr val="000000"/>
                          </a:solidFill>
                          <a:latin typeface="Times New Roman" panose="02020603050405020304" pitchFamily="18" charset="0"/>
                          <a:ea typeface="微软雅黑" panose="020B0503020204020204" charset="-122"/>
                          <a:cs typeface="Times New Roman" panose="02020603050405020304" pitchFamily="18" charset="0"/>
                        </a:rPr>
                        <a:t>800</a:t>
                      </a:r>
                      <a:endParaRPr lang="zh-CN" altLang="en-US" sz="2800" kern="1200">
                        <a:solidFill>
                          <a:srgbClr val="000000"/>
                        </a:solidFill>
                        <a:latin typeface="Times New Roman" panose="02020603050405020304" pitchFamily="18" charset="0"/>
                        <a:ea typeface="微软雅黑" panose="020B0503020204020204"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800" kern="1200">
                          <a:solidFill>
                            <a:srgbClr val="000000"/>
                          </a:solidFill>
                          <a:latin typeface="Times New Roman" panose="02020603050405020304" pitchFamily="18" charset="0"/>
                          <a:ea typeface="微软雅黑" panose="020B0503020204020204" charset="-122"/>
                          <a:cs typeface="Times New Roman" panose="02020603050405020304" pitchFamily="18" charset="0"/>
                        </a:rPr>
                        <a:t>0.20</a:t>
                      </a:r>
                      <a:endParaRPr lang="zh-CN" altLang="en-US" sz="2800" kern="1200">
                        <a:solidFill>
                          <a:srgbClr val="000000"/>
                        </a:solidFill>
                        <a:latin typeface="Times New Roman" panose="02020603050405020304" pitchFamily="18" charset="0"/>
                        <a:ea typeface="微软雅黑" panose="020B0503020204020204"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800" kern="1200">
                          <a:solidFill>
                            <a:srgbClr val="000000"/>
                          </a:solidFill>
                          <a:latin typeface="Times New Roman" panose="02020603050405020304" pitchFamily="18" charset="0"/>
                          <a:ea typeface="微软雅黑" panose="020B0503020204020204" charset="-122"/>
                          <a:cs typeface="Times New Roman" panose="02020603050405020304" pitchFamily="18" charset="0"/>
                        </a:rPr>
                        <a:t>0.30</a:t>
                      </a:r>
                      <a:endParaRPr lang="zh-CN" altLang="en-US" sz="2800" kern="1200">
                        <a:solidFill>
                          <a:srgbClr val="000000"/>
                        </a:solidFill>
                        <a:latin typeface="Times New Roman" panose="02020603050405020304" pitchFamily="18" charset="0"/>
                        <a:ea typeface="微软雅黑" panose="020B0503020204020204"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800" i="1" kern="1200" dirty="0">
                          <a:solidFill>
                            <a:srgbClr val="000000"/>
                          </a:solidFill>
                          <a:latin typeface="Times New Roman" panose="02020603050405020304" pitchFamily="18" charset="0"/>
                          <a:ea typeface="微软雅黑" panose="020B0503020204020204" charset="-122"/>
                          <a:cs typeface="Times New Roman" panose="02020603050405020304" pitchFamily="18" charset="0"/>
                        </a:rPr>
                        <a:t>a</a:t>
                      </a:r>
                      <a:endParaRPr lang="zh-CN" altLang="en-US" sz="2800" i="1" kern="1200" dirty="0">
                        <a:solidFill>
                          <a:srgbClr val="000000"/>
                        </a:solidFill>
                        <a:latin typeface="Times New Roman" panose="02020603050405020304" pitchFamily="18" charset="0"/>
                        <a:ea typeface="微软雅黑" panose="020B0503020204020204"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91966534"/>
                  </a:ext>
                </a:extLst>
              </a:tr>
              <a:tr h="0">
                <a:tc>
                  <a:txBody>
                    <a:bodyPr/>
                    <a:lstStyle/>
                    <a:p>
                      <a:pPr algn="ctr">
                        <a:lnSpc>
                          <a:spcPct val="100000"/>
                        </a:lnSpc>
                        <a:spcAft>
                          <a:spcPts val="0"/>
                        </a:spcAft>
                      </a:pPr>
                      <a:r>
                        <a:rPr lang="en-US" sz="2800" kern="1200">
                          <a:solidFill>
                            <a:srgbClr val="000000"/>
                          </a:solidFill>
                          <a:latin typeface="Times New Roman" panose="02020603050405020304" pitchFamily="18" charset="0"/>
                          <a:ea typeface="微软雅黑" panose="020B0503020204020204" charset="-122"/>
                          <a:cs typeface="Times New Roman" panose="02020603050405020304" pitchFamily="18" charset="0"/>
                        </a:rPr>
                        <a:t>④</a:t>
                      </a:r>
                      <a:endParaRPr lang="zh-CN" altLang="en-US" sz="2800" kern="1200">
                        <a:solidFill>
                          <a:srgbClr val="000000"/>
                        </a:solidFill>
                        <a:latin typeface="Times New Roman" panose="02020603050405020304" pitchFamily="18" charset="0"/>
                        <a:ea typeface="微软雅黑" panose="020B0503020204020204"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800" kern="1200">
                          <a:solidFill>
                            <a:srgbClr val="000000"/>
                          </a:solidFill>
                          <a:latin typeface="Times New Roman" panose="02020603050405020304" pitchFamily="18" charset="0"/>
                          <a:ea typeface="微软雅黑" panose="020B0503020204020204" charset="-122"/>
                          <a:cs typeface="Times New Roman" panose="02020603050405020304" pitchFamily="18" charset="0"/>
                        </a:rPr>
                        <a:t>900</a:t>
                      </a:r>
                      <a:endParaRPr lang="zh-CN" altLang="en-US" sz="2800" kern="1200">
                        <a:solidFill>
                          <a:srgbClr val="000000"/>
                        </a:solidFill>
                        <a:latin typeface="Times New Roman" panose="02020603050405020304" pitchFamily="18" charset="0"/>
                        <a:ea typeface="微软雅黑" panose="020B0503020204020204"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800" kern="1200">
                          <a:solidFill>
                            <a:srgbClr val="000000"/>
                          </a:solidFill>
                          <a:latin typeface="Times New Roman" panose="02020603050405020304" pitchFamily="18" charset="0"/>
                          <a:ea typeface="微软雅黑" panose="020B0503020204020204" charset="-122"/>
                          <a:cs typeface="Times New Roman" panose="02020603050405020304" pitchFamily="18" charset="0"/>
                        </a:rPr>
                        <a:t>0.10</a:t>
                      </a:r>
                      <a:endParaRPr lang="zh-CN" altLang="en-US" sz="2800" kern="1200">
                        <a:solidFill>
                          <a:srgbClr val="000000"/>
                        </a:solidFill>
                        <a:latin typeface="Times New Roman" panose="02020603050405020304" pitchFamily="18" charset="0"/>
                        <a:ea typeface="微软雅黑" panose="020B0503020204020204"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800" kern="1200" dirty="0">
                          <a:solidFill>
                            <a:srgbClr val="000000"/>
                          </a:solidFill>
                          <a:latin typeface="Times New Roman" panose="02020603050405020304" pitchFamily="18" charset="0"/>
                          <a:ea typeface="微软雅黑" panose="020B0503020204020204" charset="-122"/>
                          <a:cs typeface="Times New Roman" panose="02020603050405020304" pitchFamily="18" charset="0"/>
                        </a:rPr>
                        <a:t>0.15</a:t>
                      </a:r>
                      <a:endParaRPr lang="zh-CN" altLang="en-US" sz="2800" kern="1200" dirty="0">
                        <a:solidFill>
                          <a:srgbClr val="000000"/>
                        </a:solidFill>
                        <a:latin typeface="Times New Roman" panose="02020603050405020304" pitchFamily="18" charset="0"/>
                        <a:ea typeface="微软雅黑" panose="020B0503020204020204"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800" i="1" kern="1200" dirty="0">
                          <a:solidFill>
                            <a:srgbClr val="000000"/>
                          </a:solidFill>
                          <a:latin typeface="Times New Roman" panose="02020603050405020304" pitchFamily="18" charset="0"/>
                          <a:ea typeface="微软雅黑" panose="020B0503020204020204" charset="-122"/>
                          <a:cs typeface="Times New Roman" panose="02020603050405020304" pitchFamily="18" charset="0"/>
                        </a:rPr>
                        <a:t>b</a:t>
                      </a:r>
                      <a:endParaRPr lang="zh-CN" altLang="en-US" sz="2800" i="1" kern="1200" dirty="0">
                        <a:solidFill>
                          <a:srgbClr val="000000"/>
                        </a:solidFill>
                        <a:latin typeface="Times New Roman" panose="02020603050405020304" pitchFamily="18" charset="0"/>
                        <a:ea typeface="微软雅黑" panose="020B0503020204020204"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911239101"/>
                  </a:ext>
                </a:extLst>
              </a:tr>
            </a:tbl>
          </a:graphicData>
        </a:graphic>
      </p:graphicFrame>
      <p:sp>
        <p:nvSpPr>
          <p:cNvPr id="16" name="矩形 15">
            <a:extLst>
              <a:ext uri="{FF2B5EF4-FFF2-40B4-BE49-F238E27FC236}">
                <a16:creationId xmlns="" xmlns:a16="http://schemas.microsoft.com/office/drawing/2014/main" id="{B3D85677-7C63-4368-9748-1FA64285905C}"/>
              </a:ext>
            </a:extLst>
          </p:cNvPr>
          <p:cNvSpPr/>
          <p:nvPr/>
        </p:nvSpPr>
        <p:spPr>
          <a:xfrm>
            <a:off x="8214360" y="0"/>
            <a:ext cx="299859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专题十六　化学反应速率与化学平衡</a:t>
            </a:r>
          </a:p>
        </p:txBody>
      </p:sp>
    </p:spTree>
    <p:extLst>
      <p:ext uri="{BB962C8B-B14F-4D97-AF65-F5344CB8AC3E}">
        <p14:creationId xmlns:p14="http://schemas.microsoft.com/office/powerpoint/2010/main" val="314825125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a16="http://schemas.microsoft.com/office/drawing/2014/main" id="{F8393C47-F34A-4C33-B8C6-EEB8B5930011}"/>
              </a:ext>
            </a:extLst>
          </p:cNvPr>
          <p:cNvSpPr/>
          <p:nvPr/>
        </p:nvSpPr>
        <p:spPr>
          <a:xfrm>
            <a:off x="361950" y="387147"/>
            <a:ext cx="11468100" cy="3970318"/>
          </a:xfrm>
          <a:prstGeom prst="rect">
            <a:avLst/>
          </a:prstGeom>
        </p:spPr>
        <p:txBody>
          <a:bodyPr wrap="square">
            <a:spAutoFit/>
          </a:bodyPr>
          <a:lstStyle/>
          <a:p>
            <a:pPr>
              <a:lnSpc>
                <a:spcPct val="150000"/>
              </a:lnSpc>
              <a:spcAft>
                <a:spcPts val="0"/>
              </a:spcAft>
            </a:pPr>
            <a:r>
              <a:rPr lang="zh-CN" altLang="zh-CN" sz="2800" dirty="0">
                <a:solidFill>
                  <a:srgbClr val="000000"/>
                </a:solidFill>
                <a:cs typeface="Times New Roman" panose="02020603050405020304" pitchFamily="18" charset="0"/>
              </a:rPr>
              <a:t>下列说法正确的是</a:t>
            </a:r>
          </a:p>
          <a:p>
            <a:pPr>
              <a:lnSpc>
                <a:spcPct val="150000"/>
              </a:lnSpc>
              <a:spcAft>
                <a:spcPts val="0"/>
              </a:spcAft>
            </a:pPr>
            <a:r>
              <a:rPr lang="en-US" altLang="zh-CN" sz="2800" dirty="0">
                <a:solidFill>
                  <a:srgbClr val="000000"/>
                </a:solidFill>
                <a:cs typeface="Times New Roman" panose="02020603050405020304" pitchFamily="18" charset="0"/>
              </a:rPr>
              <a:t>A.</a:t>
            </a:r>
            <a:r>
              <a:rPr lang="zh-CN" altLang="zh-CN" sz="2800" dirty="0">
                <a:solidFill>
                  <a:srgbClr val="000000"/>
                </a:solidFill>
                <a:cs typeface="Times New Roman" panose="02020603050405020304" pitchFamily="18" charset="0"/>
              </a:rPr>
              <a:t>实验</a:t>
            </a:r>
            <a:r>
              <a:rPr lang="en-US" altLang="zh-CN" sz="2800" dirty="0">
                <a:solidFill>
                  <a:srgbClr val="000000"/>
                </a:solidFill>
                <a:cs typeface="Times New Roman" panose="02020603050405020304" pitchFamily="18" charset="0"/>
              </a:rPr>
              <a:t>①</a:t>
            </a:r>
            <a:r>
              <a:rPr lang="zh-CN" altLang="zh-CN" sz="2800" dirty="0">
                <a:solidFill>
                  <a:srgbClr val="000000"/>
                </a:solidFill>
                <a:cs typeface="Times New Roman" panose="02020603050405020304" pitchFamily="18" charset="0"/>
              </a:rPr>
              <a:t>中</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若</a:t>
            </a:r>
            <a:r>
              <a:rPr lang="en-US" altLang="zh-CN" sz="2800" dirty="0">
                <a:solidFill>
                  <a:srgbClr val="000000"/>
                </a:solidFill>
                <a:cs typeface="Times New Roman" panose="02020603050405020304" pitchFamily="18" charset="0"/>
              </a:rPr>
              <a:t>5 min</a:t>
            </a:r>
            <a:r>
              <a:rPr lang="zh-CN" altLang="zh-CN" sz="2800" dirty="0">
                <a:solidFill>
                  <a:srgbClr val="000000"/>
                </a:solidFill>
                <a:cs typeface="Times New Roman" panose="02020603050405020304" pitchFamily="18" charset="0"/>
              </a:rPr>
              <a:t>时测得</a:t>
            </a:r>
            <a:r>
              <a:rPr lang="en-US" altLang="zh-CN" sz="2800" i="1" dirty="0">
                <a:solidFill>
                  <a:srgbClr val="000000"/>
                </a:solidFill>
                <a:cs typeface="Times New Roman" panose="02020603050405020304" pitchFamily="18" charset="0"/>
              </a:rPr>
              <a:t>n</a:t>
            </a:r>
            <a:r>
              <a:rPr lang="en-US" altLang="zh-CN" sz="2800" dirty="0">
                <a:solidFill>
                  <a:srgbClr val="000000"/>
                </a:solidFill>
                <a:cs typeface="Times New Roman" panose="02020603050405020304" pitchFamily="18" charset="0"/>
              </a:rPr>
              <a:t>(M)=0.050 </a:t>
            </a:r>
            <a:r>
              <a:rPr lang="en-US" altLang="zh-CN" sz="2800" dirty="0" err="1">
                <a:solidFill>
                  <a:srgbClr val="000000"/>
                </a:solidFill>
                <a:cs typeface="Times New Roman" panose="02020603050405020304" pitchFamily="18" charset="0"/>
              </a:rPr>
              <a:t>mol</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则</a:t>
            </a:r>
            <a:r>
              <a:rPr lang="en-US" altLang="zh-CN" sz="2800" dirty="0">
                <a:solidFill>
                  <a:srgbClr val="000000"/>
                </a:solidFill>
                <a:cs typeface="Times New Roman" panose="02020603050405020304" pitchFamily="18" charset="0"/>
              </a:rPr>
              <a:t>0~5 min</a:t>
            </a:r>
            <a:r>
              <a:rPr lang="zh-CN" altLang="zh-CN" sz="2800" dirty="0">
                <a:solidFill>
                  <a:srgbClr val="000000"/>
                </a:solidFill>
                <a:cs typeface="Times New Roman" panose="02020603050405020304" pitchFamily="18" charset="0"/>
              </a:rPr>
              <a:t>内</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用</a:t>
            </a:r>
            <a:r>
              <a:rPr lang="en-US" altLang="zh-CN" sz="2800" dirty="0">
                <a:solidFill>
                  <a:srgbClr val="000000"/>
                </a:solidFill>
                <a:cs typeface="Times New Roman" panose="02020603050405020304" pitchFamily="18" charset="0"/>
              </a:rPr>
              <a:t>N</a:t>
            </a:r>
            <a:r>
              <a:rPr lang="zh-CN" altLang="zh-CN" sz="2800" dirty="0">
                <a:solidFill>
                  <a:srgbClr val="000000"/>
                </a:solidFill>
                <a:cs typeface="Times New Roman" panose="02020603050405020304" pitchFamily="18" charset="0"/>
              </a:rPr>
              <a:t>表示的平均反应速率</a:t>
            </a:r>
            <a:r>
              <a:rPr lang="en-US" altLang="zh-CN" sz="2800" i="1" dirty="0">
                <a:solidFill>
                  <a:srgbClr val="000000"/>
                </a:solidFill>
                <a:cs typeface="Times New Roman" panose="02020603050405020304" pitchFamily="18" charset="0"/>
              </a:rPr>
              <a:t>v</a:t>
            </a:r>
            <a:r>
              <a:rPr lang="en-US" altLang="zh-CN" sz="2800" dirty="0">
                <a:solidFill>
                  <a:srgbClr val="000000"/>
                </a:solidFill>
                <a:cs typeface="Times New Roman" panose="02020603050405020304" pitchFamily="18" charset="0"/>
              </a:rPr>
              <a:t>(N)=1.0×10</a:t>
            </a:r>
            <a:r>
              <a:rPr lang="en-US" altLang="zh-CN" sz="2800" baseline="30000" dirty="0">
                <a:solidFill>
                  <a:srgbClr val="000000"/>
                </a:solidFill>
                <a:cs typeface="Times New Roman" panose="02020603050405020304" pitchFamily="18" charset="0"/>
              </a:rPr>
              <a:t>-2</a:t>
            </a:r>
            <a:r>
              <a:rPr lang="en-US" altLang="zh-CN" sz="2800" dirty="0">
                <a:solidFill>
                  <a:srgbClr val="000000"/>
                </a:solidFill>
                <a:cs typeface="Times New Roman" panose="02020603050405020304" pitchFamily="18" charset="0"/>
              </a:rPr>
              <a:t>mol/(</a:t>
            </a:r>
            <a:r>
              <a:rPr lang="en-US" altLang="zh-CN" sz="2800" dirty="0" err="1">
                <a:solidFill>
                  <a:srgbClr val="000000"/>
                </a:solidFill>
                <a:cs typeface="Times New Roman" panose="02020603050405020304" pitchFamily="18" charset="0"/>
              </a:rPr>
              <a:t>L·min</a:t>
            </a:r>
            <a:r>
              <a:rPr lang="en-US" altLang="zh-CN" sz="2800" dirty="0">
                <a:solidFill>
                  <a:srgbClr val="000000"/>
                </a:solidFill>
                <a:cs typeface="Times New Roman" panose="02020603050405020304" pitchFamily="18" charset="0"/>
              </a:rPr>
              <a:t>)</a:t>
            </a:r>
            <a:endParaRPr lang="zh-CN" altLang="zh-CN" sz="2800" dirty="0">
              <a:solidFill>
                <a:srgbClr val="000000"/>
              </a:solidFill>
              <a:cs typeface="Times New Roman" panose="02020603050405020304" pitchFamily="18" charset="0"/>
            </a:endParaRPr>
          </a:p>
          <a:p>
            <a:pPr>
              <a:lnSpc>
                <a:spcPct val="150000"/>
              </a:lnSpc>
              <a:spcAft>
                <a:spcPts val="0"/>
              </a:spcAft>
            </a:pPr>
            <a:r>
              <a:rPr lang="en-US" altLang="zh-CN" sz="2800" dirty="0">
                <a:solidFill>
                  <a:srgbClr val="000000"/>
                </a:solidFill>
                <a:cs typeface="Times New Roman" panose="02020603050405020304" pitchFamily="18" charset="0"/>
              </a:rPr>
              <a:t>B.</a:t>
            </a:r>
            <a:r>
              <a:rPr lang="zh-CN" altLang="zh-CN" sz="2800" dirty="0">
                <a:solidFill>
                  <a:srgbClr val="000000"/>
                </a:solidFill>
                <a:cs typeface="Times New Roman" panose="02020603050405020304" pitchFamily="18" charset="0"/>
              </a:rPr>
              <a:t>实验</a:t>
            </a:r>
            <a:r>
              <a:rPr lang="en-US" altLang="zh-CN" sz="2800" dirty="0">
                <a:solidFill>
                  <a:srgbClr val="000000"/>
                </a:solidFill>
                <a:cs typeface="Times New Roman" panose="02020603050405020304" pitchFamily="18" charset="0"/>
              </a:rPr>
              <a:t>②</a:t>
            </a:r>
            <a:r>
              <a:rPr lang="zh-CN" altLang="zh-CN" sz="2800" dirty="0">
                <a:solidFill>
                  <a:srgbClr val="000000"/>
                </a:solidFill>
                <a:cs typeface="Times New Roman" panose="02020603050405020304" pitchFamily="18" charset="0"/>
              </a:rPr>
              <a:t>中</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该反应的平衡常数</a:t>
            </a:r>
            <a:r>
              <a:rPr lang="en-US" altLang="zh-CN" sz="2800" i="1" dirty="0">
                <a:solidFill>
                  <a:srgbClr val="000000"/>
                </a:solidFill>
                <a:cs typeface="Times New Roman" panose="02020603050405020304" pitchFamily="18" charset="0"/>
              </a:rPr>
              <a:t>K</a:t>
            </a:r>
            <a:r>
              <a:rPr lang="en-US" altLang="zh-CN" sz="2800" dirty="0">
                <a:solidFill>
                  <a:srgbClr val="000000"/>
                </a:solidFill>
                <a:cs typeface="Times New Roman" panose="02020603050405020304" pitchFamily="18" charset="0"/>
              </a:rPr>
              <a:t>=2.0</a:t>
            </a:r>
            <a:endParaRPr lang="zh-CN" altLang="zh-CN" sz="2800" dirty="0">
              <a:solidFill>
                <a:srgbClr val="000000"/>
              </a:solidFill>
              <a:cs typeface="Times New Roman" panose="02020603050405020304" pitchFamily="18" charset="0"/>
            </a:endParaRPr>
          </a:p>
          <a:p>
            <a:pPr>
              <a:lnSpc>
                <a:spcPct val="150000"/>
              </a:lnSpc>
              <a:spcAft>
                <a:spcPts val="0"/>
              </a:spcAft>
            </a:pPr>
            <a:r>
              <a:rPr lang="en-US" altLang="zh-CN" sz="2800" dirty="0">
                <a:solidFill>
                  <a:srgbClr val="000000"/>
                </a:solidFill>
                <a:cs typeface="Times New Roman" panose="02020603050405020304" pitchFamily="18" charset="0"/>
              </a:rPr>
              <a:t>C.</a:t>
            </a:r>
            <a:r>
              <a:rPr lang="zh-CN" altLang="zh-CN" sz="2800" dirty="0">
                <a:solidFill>
                  <a:srgbClr val="000000"/>
                </a:solidFill>
                <a:cs typeface="Times New Roman" panose="02020603050405020304" pitchFamily="18" charset="0"/>
              </a:rPr>
              <a:t>实验</a:t>
            </a:r>
            <a:r>
              <a:rPr lang="en-US" altLang="zh-CN" sz="2800" dirty="0">
                <a:solidFill>
                  <a:srgbClr val="000000"/>
                </a:solidFill>
                <a:cs typeface="Times New Roman" panose="02020603050405020304" pitchFamily="18" charset="0"/>
              </a:rPr>
              <a:t>③</a:t>
            </a:r>
            <a:r>
              <a:rPr lang="zh-CN" altLang="zh-CN" sz="2800" dirty="0">
                <a:solidFill>
                  <a:srgbClr val="000000"/>
                </a:solidFill>
                <a:cs typeface="Times New Roman" panose="02020603050405020304" pitchFamily="18" charset="0"/>
              </a:rPr>
              <a:t>中</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达到平衡时</a:t>
            </a:r>
            <a:r>
              <a:rPr lang="en-US" altLang="zh-CN" sz="2800" dirty="0">
                <a:solidFill>
                  <a:srgbClr val="000000"/>
                </a:solidFill>
                <a:cs typeface="Times New Roman" panose="02020603050405020304" pitchFamily="18" charset="0"/>
              </a:rPr>
              <a:t>,X</a:t>
            </a:r>
            <a:r>
              <a:rPr lang="zh-CN" altLang="zh-CN" sz="2800" dirty="0">
                <a:solidFill>
                  <a:srgbClr val="000000"/>
                </a:solidFill>
                <a:cs typeface="Times New Roman" panose="02020603050405020304" pitchFamily="18" charset="0"/>
              </a:rPr>
              <a:t>的转化率为</a:t>
            </a:r>
            <a:r>
              <a:rPr lang="en-US" altLang="zh-CN" sz="2800" dirty="0">
                <a:solidFill>
                  <a:srgbClr val="000000"/>
                </a:solidFill>
                <a:cs typeface="Times New Roman" panose="02020603050405020304" pitchFamily="18" charset="0"/>
              </a:rPr>
              <a:t>60%</a:t>
            </a:r>
            <a:endParaRPr lang="zh-CN" altLang="zh-CN" sz="2800" dirty="0">
              <a:solidFill>
                <a:srgbClr val="000000"/>
              </a:solidFill>
              <a:cs typeface="Times New Roman" panose="02020603050405020304" pitchFamily="18" charset="0"/>
            </a:endParaRPr>
          </a:p>
          <a:p>
            <a:pPr>
              <a:lnSpc>
                <a:spcPct val="150000"/>
              </a:lnSpc>
              <a:spcAft>
                <a:spcPts val="0"/>
              </a:spcAft>
            </a:pPr>
            <a:r>
              <a:rPr lang="en-US" altLang="zh-CN" sz="2800" dirty="0">
                <a:solidFill>
                  <a:srgbClr val="000000"/>
                </a:solidFill>
                <a:cs typeface="Times New Roman" panose="02020603050405020304" pitchFamily="18" charset="0"/>
              </a:rPr>
              <a:t>D.</a:t>
            </a:r>
            <a:r>
              <a:rPr lang="zh-CN" altLang="zh-CN" sz="2800" dirty="0">
                <a:solidFill>
                  <a:srgbClr val="000000"/>
                </a:solidFill>
                <a:cs typeface="Times New Roman" panose="02020603050405020304" pitchFamily="18" charset="0"/>
              </a:rPr>
              <a:t>实验</a:t>
            </a:r>
            <a:r>
              <a:rPr lang="en-US" altLang="zh-CN" sz="2800" dirty="0">
                <a:solidFill>
                  <a:srgbClr val="000000"/>
                </a:solidFill>
                <a:cs typeface="Times New Roman" panose="02020603050405020304" pitchFamily="18" charset="0"/>
              </a:rPr>
              <a:t>④</a:t>
            </a:r>
            <a:r>
              <a:rPr lang="zh-CN" altLang="zh-CN" sz="2800" dirty="0">
                <a:solidFill>
                  <a:srgbClr val="000000"/>
                </a:solidFill>
                <a:cs typeface="Times New Roman" panose="02020603050405020304" pitchFamily="18" charset="0"/>
              </a:rPr>
              <a:t>中</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达到平衡时</a:t>
            </a:r>
            <a:r>
              <a:rPr lang="en-US" altLang="zh-CN" sz="2800" dirty="0">
                <a:solidFill>
                  <a:srgbClr val="000000"/>
                </a:solidFill>
                <a:cs typeface="Times New Roman" panose="02020603050405020304" pitchFamily="18" charset="0"/>
              </a:rPr>
              <a:t>,</a:t>
            </a:r>
            <a:r>
              <a:rPr lang="en-US" altLang="zh-CN" sz="2800" i="1" dirty="0">
                <a:solidFill>
                  <a:srgbClr val="000000"/>
                </a:solidFill>
                <a:cs typeface="Times New Roman" panose="02020603050405020304" pitchFamily="18" charset="0"/>
              </a:rPr>
              <a:t>b</a:t>
            </a:r>
            <a:r>
              <a:rPr lang="en-US" altLang="zh-CN" sz="2800" dirty="0">
                <a:solidFill>
                  <a:srgbClr val="000000"/>
                </a:solidFill>
                <a:cs typeface="Times New Roman" panose="02020603050405020304" pitchFamily="18" charset="0"/>
              </a:rPr>
              <a:t>&gt;0.060</a:t>
            </a:r>
            <a:endParaRPr lang="zh-CN" altLang="zh-CN" sz="2800" dirty="0">
              <a:solidFill>
                <a:srgbClr val="000000"/>
              </a:solidFill>
              <a:cs typeface="Times New Roman" panose="02020603050405020304" pitchFamily="18" charset="0"/>
            </a:endParaRPr>
          </a:p>
        </p:txBody>
      </p:sp>
      <p:sp>
        <p:nvSpPr>
          <p:cNvPr id="3" name="矩形 2">
            <a:extLst>
              <a:ext uri="{FF2B5EF4-FFF2-40B4-BE49-F238E27FC236}">
                <a16:creationId xmlns="" xmlns:a16="http://schemas.microsoft.com/office/drawing/2014/main" id="{636519CF-E2EA-4B1F-9BCB-E6757683084E}"/>
              </a:ext>
            </a:extLst>
          </p:cNvPr>
          <p:cNvSpPr/>
          <p:nvPr/>
        </p:nvSpPr>
        <p:spPr>
          <a:xfrm>
            <a:off x="8214360" y="0"/>
            <a:ext cx="299859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专题十六　化学反应速率与化学平衡</a:t>
            </a:r>
          </a:p>
        </p:txBody>
      </p:sp>
    </p:spTree>
    <p:extLst>
      <p:ext uri="{BB962C8B-B14F-4D97-AF65-F5344CB8AC3E}">
        <p14:creationId xmlns:p14="http://schemas.microsoft.com/office/powerpoint/2010/main" val="341171849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矩形 17">
            <a:extLst>
              <a:ext uri="{FF2B5EF4-FFF2-40B4-BE49-F238E27FC236}">
                <a16:creationId xmlns="" xmlns:a16="http://schemas.microsoft.com/office/drawing/2014/main" id="{6257AC32-1BFC-477B-AC73-48949739AC27}"/>
              </a:ext>
            </a:extLst>
          </p:cNvPr>
          <p:cNvSpPr/>
          <p:nvPr/>
        </p:nvSpPr>
        <p:spPr>
          <a:xfrm>
            <a:off x="282449" y="890524"/>
            <a:ext cx="11627102" cy="5186613"/>
          </a:xfrm>
          <a:prstGeom prst="rect">
            <a:avLst/>
          </a:prstGeom>
        </p:spPr>
        <p:txBody>
          <a:bodyPr wrap="square">
            <a:spAutoFit/>
          </a:bodyPr>
          <a:lstStyle/>
          <a:p>
            <a:pPr>
              <a:lnSpc>
                <a:spcPct val="150000"/>
              </a:lnSpc>
            </a:pPr>
            <a:r>
              <a:rPr lang="zh-CN" altLang="en-US"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解析</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800" dirty="0"/>
              <a:t>实验</a:t>
            </a:r>
            <a:r>
              <a:rPr lang="en-US" altLang="zh-CN" sz="2800" dirty="0"/>
              <a:t>①</a:t>
            </a:r>
            <a:r>
              <a:rPr lang="zh-CN" altLang="zh-CN" sz="2800" dirty="0"/>
              <a:t>中</a:t>
            </a:r>
            <a:r>
              <a:rPr lang="en-US" altLang="zh-CN" sz="2800" dirty="0"/>
              <a:t>0~5 min</a:t>
            </a:r>
            <a:r>
              <a:rPr lang="zh-CN" altLang="zh-CN" sz="2800" dirty="0"/>
              <a:t>内</a:t>
            </a:r>
            <a:r>
              <a:rPr lang="en-US" altLang="zh-CN" sz="2800" i="1" dirty="0"/>
              <a:t>v</a:t>
            </a:r>
            <a:r>
              <a:rPr lang="en-US" altLang="zh-CN" sz="2800" dirty="0"/>
              <a:t>(N)=</a:t>
            </a:r>
            <a:r>
              <a:rPr lang="en-US" altLang="zh-CN" sz="2800" i="1" dirty="0"/>
              <a:t>v</a:t>
            </a:r>
            <a:r>
              <a:rPr lang="en-US" altLang="zh-CN" sz="2800" dirty="0"/>
              <a:t>(M)=1.0×10</a:t>
            </a:r>
            <a:r>
              <a:rPr lang="en-US" altLang="zh-CN" sz="2800" baseline="30000" dirty="0"/>
              <a:t>-3</a:t>
            </a:r>
            <a:r>
              <a:rPr lang="en-US" altLang="zh-CN" sz="2800" dirty="0"/>
              <a:t> </a:t>
            </a:r>
            <a:r>
              <a:rPr lang="en-US" altLang="zh-CN" sz="2800" dirty="0" err="1"/>
              <a:t>mol</a:t>
            </a:r>
            <a:r>
              <a:rPr lang="en-US" altLang="zh-CN" sz="2800" dirty="0"/>
              <a:t>/(</a:t>
            </a:r>
            <a:r>
              <a:rPr lang="en-US" altLang="zh-CN" sz="2800" dirty="0" err="1"/>
              <a:t>L·min</a:t>
            </a:r>
            <a:r>
              <a:rPr lang="en-US" altLang="zh-CN" sz="2800" dirty="0"/>
              <a:t>),A</a:t>
            </a:r>
            <a:r>
              <a:rPr lang="zh-CN" altLang="zh-CN" sz="2800" dirty="0"/>
              <a:t>项错误</a:t>
            </a:r>
            <a:r>
              <a:rPr lang="en-US" altLang="zh-CN" sz="2800" dirty="0"/>
              <a:t>;</a:t>
            </a:r>
            <a:r>
              <a:rPr lang="zh-CN" altLang="zh-CN" sz="2800" dirty="0"/>
              <a:t>实验</a:t>
            </a:r>
            <a:r>
              <a:rPr lang="en-US" altLang="zh-CN" sz="2800" dirty="0"/>
              <a:t>②</a:t>
            </a:r>
            <a:r>
              <a:rPr lang="zh-CN" altLang="zh-CN" sz="2800" dirty="0"/>
              <a:t>中平衡时</a:t>
            </a:r>
            <a:r>
              <a:rPr lang="en-US" altLang="zh-CN" sz="2800" dirty="0"/>
              <a:t>X</a:t>
            </a:r>
            <a:r>
              <a:rPr lang="zh-CN" altLang="zh-CN" sz="2800" dirty="0"/>
              <a:t>、</a:t>
            </a:r>
            <a:r>
              <a:rPr lang="en-US" altLang="zh-CN" sz="2800" dirty="0"/>
              <a:t>Y</a:t>
            </a:r>
            <a:r>
              <a:rPr lang="zh-CN" altLang="zh-CN" sz="2800" dirty="0"/>
              <a:t>、</a:t>
            </a:r>
            <a:r>
              <a:rPr lang="en-US" altLang="zh-CN" sz="2800" dirty="0"/>
              <a:t>M</a:t>
            </a:r>
            <a:r>
              <a:rPr lang="zh-CN" altLang="zh-CN" sz="2800" dirty="0"/>
              <a:t>、</a:t>
            </a:r>
            <a:r>
              <a:rPr lang="en-US" altLang="zh-CN" sz="2800" dirty="0"/>
              <a:t>N</a:t>
            </a:r>
            <a:r>
              <a:rPr lang="zh-CN" altLang="zh-CN" sz="2800" dirty="0"/>
              <a:t>的浓度分别为</a:t>
            </a:r>
            <a:r>
              <a:rPr lang="en-US" altLang="zh-CN" sz="2800" dirty="0"/>
              <a:t>0.002 </a:t>
            </a:r>
            <a:r>
              <a:rPr lang="en-US" altLang="zh-CN" sz="2800" dirty="0" err="1"/>
              <a:t>mol</a:t>
            </a:r>
            <a:r>
              <a:rPr lang="en-US" altLang="zh-CN" sz="2800" dirty="0"/>
              <a:t>/L</a:t>
            </a:r>
            <a:r>
              <a:rPr lang="zh-CN" altLang="zh-CN" sz="2800" dirty="0"/>
              <a:t>、</a:t>
            </a:r>
            <a:r>
              <a:rPr lang="en-US" altLang="zh-CN" sz="2800" dirty="0"/>
              <a:t>0.032 </a:t>
            </a:r>
            <a:r>
              <a:rPr lang="en-US" altLang="zh-CN" sz="2800" dirty="0" err="1"/>
              <a:t>mol</a:t>
            </a:r>
            <a:r>
              <a:rPr lang="en-US" altLang="zh-CN" sz="2800" dirty="0"/>
              <a:t>/L</a:t>
            </a:r>
            <a:r>
              <a:rPr lang="zh-CN" altLang="zh-CN" sz="2800" dirty="0"/>
              <a:t>、</a:t>
            </a:r>
            <a:r>
              <a:rPr lang="en-US" altLang="zh-CN" sz="2800" dirty="0"/>
              <a:t>0.008 </a:t>
            </a:r>
            <a:r>
              <a:rPr lang="en-US" altLang="zh-CN" sz="2800" dirty="0" err="1"/>
              <a:t>mol</a:t>
            </a:r>
            <a:r>
              <a:rPr lang="en-US" altLang="zh-CN" sz="2800" dirty="0"/>
              <a:t>/L</a:t>
            </a:r>
            <a:r>
              <a:rPr lang="zh-CN" altLang="zh-CN" sz="2800" dirty="0"/>
              <a:t>和</a:t>
            </a:r>
            <a:r>
              <a:rPr lang="en-US" altLang="zh-CN" sz="2800" dirty="0"/>
              <a:t>0.008 </a:t>
            </a:r>
            <a:r>
              <a:rPr lang="en-US" altLang="zh-CN" sz="2800" dirty="0" err="1"/>
              <a:t>mol</a:t>
            </a:r>
            <a:r>
              <a:rPr lang="en-US" altLang="zh-CN" sz="2800" dirty="0"/>
              <a:t>/L,</a:t>
            </a:r>
            <a:r>
              <a:rPr lang="zh-CN" altLang="zh-CN" sz="2800" dirty="0"/>
              <a:t>求得</a:t>
            </a:r>
            <a:r>
              <a:rPr lang="en-US" altLang="zh-CN" sz="2800" i="1" dirty="0"/>
              <a:t>K</a:t>
            </a:r>
            <a:r>
              <a:rPr lang="en-US" altLang="zh-CN" sz="2800" dirty="0"/>
              <a:t>=1.0,B</a:t>
            </a:r>
            <a:r>
              <a:rPr lang="zh-CN" altLang="zh-CN" sz="2800" dirty="0"/>
              <a:t>项错误</a:t>
            </a:r>
            <a:r>
              <a:rPr lang="en-US" altLang="zh-CN" sz="2800" dirty="0"/>
              <a:t>;</a:t>
            </a:r>
            <a:r>
              <a:rPr lang="zh-CN" altLang="zh-CN" sz="2800" dirty="0"/>
              <a:t>实验</a:t>
            </a:r>
            <a:r>
              <a:rPr lang="en-US" altLang="zh-CN" sz="2800" dirty="0"/>
              <a:t>③</a:t>
            </a:r>
            <a:r>
              <a:rPr lang="zh-CN" altLang="zh-CN" sz="2800" dirty="0"/>
              <a:t>中</a:t>
            </a:r>
            <a:r>
              <a:rPr lang="en-US" altLang="zh-CN" sz="2800" dirty="0"/>
              <a:t>,</a:t>
            </a:r>
            <a:r>
              <a:rPr lang="zh-CN" altLang="zh-CN" sz="2800" dirty="0"/>
              <a:t>平衡时</a:t>
            </a:r>
            <a:r>
              <a:rPr lang="en-US" altLang="zh-CN" sz="2800" dirty="0"/>
              <a:t>X</a:t>
            </a:r>
            <a:r>
              <a:rPr lang="zh-CN" altLang="zh-CN" sz="2800" dirty="0"/>
              <a:t>、</a:t>
            </a:r>
            <a:r>
              <a:rPr lang="en-US" altLang="zh-CN" sz="2800" dirty="0"/>
              <a:t>Y</a:t>
            </a:r>
            <a:r>
              <a:rPr lang="zh-CN" altLang="zh-CN" sz="2800" dirty="0"/>
              <a:t>、</a:t>
            </a:r>
            <a:r>
              <a:rPr lang="en-US" altLang="zh-CN" sz="2800" dirty="0"/>
              <a:t>M</a:t>
            </a:r>
            <a:r>
              <a:rPr lang="zh-CN" altLang="zh-CN" sz="2800" dirty="0"/>
              <a:t>、</a:t>
            </a:r>
            <a:r>
              <a:rPr lang="en-US" altLang="zh-CN" sz="2800" dirty="0"/>
              <a:t>N</a:t>
            </a:r>
            <a:r>
              <a:rPr lang="zh-CN" altLang="zh-CN" sz="2800" dirty="0"/>
              <a:t>的物质的量分别为</a:t>
            </a:r>
            <a:r>
              <a:rPr lang="en-US" altLang="zh-CN" sz="2800" dirty="0"/>
              <a:t>(</a:t>
            </a:r>
            <a:r>
              <a:rPr lang="zh-CN" altLang="zh-CN" sz="2800" dirty="0"/>
              <a:t>单位为</a:t>
            </a:r>
            <a:r>
              <a:rPr lang="en-US" altLang="zh-CN" sz="2800" dirty="0" err="1"/>
              <a:t>mol</a:t>
            </a:r>
            <a:r>
              <a:rPr lang="en-US" altLang="zh-CN" sz="2800" dirty="0"/>
              <a:t>,</a:t>
            </a:r>
            <a:r>
              <a:rPr lang="zh-CN" altLang="zh-CN" sz="2800" dirty="0"/>
              <a:t>略去</a:t>
            </a:r>
            <a:r>
              <a:rPr lang="en-US" altLang="zh-CN" sz="2800" dirty="0"/>
              <a:t>)0.20-</a:t>
            </a:r>
            <a:r>
              <a:rPr lang="en-US" altLang="zh-CN" sz="2800" i="1" dirty="0"/>
              <a:t>a</a:t>
            </a:r>
            <a:r>
              <a:rPr lang="zh-CN" altLang="zh-CN" sz="2800" dirty="0"/>
              <a:t>、</a:t>
            </a:r>
            <a:r>
              <a:rPr lang="en-US" altLang="zh-CN" sz="2800" dirty="0"/>
              <a:t>0</a:t>
            </a:r>
            <a:r>
              <a:rPr lang="en-US" altLang="zh-CN" sz="2800" i="1" dirty="0"/>
              <a:t>.</a:t>
            </a:r>
            <a:r>
              <a:rPr lang="en-US" altLang="zh-CN" sz="2800" dirty="0"/>
              <a:t>30</a:t>
            </a:r>
            <a:r>
              <a:rPr lang="en-US" altLang="zh-CN" sz="2800" i="1" dirty="0"/>
              <a:t>-a</a:t>
            </a:r>
            <a:r>
              <a:rPr lang="zh-CN" altLang="zh-CN" sz="2800" dirty="0"/>
              <a:t>、</a:t>
            </a:r>
            <a:r>
              <a:rPr lang="en-US" altLang="zh-CN" sz="2800" i="1" dirty="0"/>
              <a:t>a</a:t>
            </a:r>
            <a:r>
              <a:rPr lang="zh-CN" altLang="zh-CN" sz="2800" dirty="0"/>
              <a:t>和</a:t>
            </a:r>
            <a:r>
              <a:rPr lang="en-US" altLang="zh-CN" sz="2800" i="1" dirty="0"/>
              <a:t>a</a:t>
            </a:r>
            <a:r>
              <a:rPr lang="en-US" altLang="zh-CN" sz="2800" dirty="0"/>
              <a:t>,</a:t>
            </a:r>
            <a:r>
              <a:rPr lang="zh-CN" altLang="zh-CN" sz="2800" dirty="0"/>
              <a:t>则根据化学平衡常数</a:t>
            </a:r>
            <a:r>
              <a:rPr lang="en-US" altLang="zh-CN" sz="2800" i="1" dirty="0"/>
              <a:t>K</a:t>
            </a:r>
            <a:r>
              <a:rPr lang="en-US" altLang="zh-CN" sz="2800" dirty="0"/>
              <a:t>=1.0</a:t>
            </a:r>
            <a:r>
              <a:rPr lang="zh-CN" altLang="zh-CN" sz="2800" dirty="0"/>
              <a:t>可求得</a:t>
            </a:r>
            <a:r>
              <a:rPr lang="en-US" altLang="zh-CN" sz="2800" i="1" dirty="0"/>
              <a:t>a</a:t>
            </a:r>
            <a:r>
              <a:rPr lang="en-US" altLang="zh-CN" sz="2800" dirty="0"/>
              <a:t>=0.120,</a:t>
            </a:r>
            <a:r>
              <a:rPr lang="zh-CN" altLang="zh-CN" sz="2800" dirty="0"/>
              <a:t>则</a:t>
            </a:r>
            <a:r>
              <a:rPr lang="en-US" altLang="zh-CN" sz="2800" dirty="0"/>
              <a:t>X</a:t>
            </a:r>
            <a:r>
              <a:rPr lang="zh-CN" altLang="zh-CN" sz="2800" dirty="0"/>
              <a:t>的转化率为</a:t>
            </a:r>
            <a:r>
              <a:rPr lang="en-US" altLang="zh-CN" sz="2800" dirty="0"/>
              <a:t>60%,C</a:t>
            </a:r>
            <a:r>
              <a:rPr lang="zh-CN" altLang="zh-CN" sz="2800" dirty="0"/>
              <a:t>项正确</a:t>
            </a:r>
            <a:r>
              <a:rPr lang="en-US" altLang="zh-CN" sz="2800" dirty="0"/>
              <a:t>;</a:t>
            </a:r>
            <a:r>
              <a:rPr lang="zh-CN" altLang="zh-CN" sz="2800" dirty="0"/>
              <a:t>根据实验</a:t>
            </a:r>
            <a:r>
              <a:rPr lang="en-US" altLang="zh-CN" sz="2800" dirty="0"/>
              <a:t>①</a:t>
            </a:r>
            <a:r>
              <a:rPr lang="zh-CN" altLang="zh-CN" sz="2800" dirty="0"/>
              <a:t>和</a:t>
            </a:r>
            <a:r>
              <a:rPr lang="en-US" altLang="zh-CN" sz="2800" dirty="0"/>
              <a:t>②,</a:t>
            </a:r>
            <a:r>
              <a:rPr lang="zh-CN" altLang="zh-CN" sz="2800" dirty="0"/>
              <a:t>可求出</a:t>
            </a:r>
            <a:r>
              <a:rPr lang="en-US" altLang="zh-CN" sz="2800" dirty="0"/>
              <a:t>700 ℃</a:t>
            </a:r>
            <a:r>
              <a:rPr lang="zh-CN" altLang="zh-CN" sz="2800" dirty="0"/>
              <a:t>和</a:t>
            </a:r>
            <a:r>
              <a:rPr lang="en-US" altLang="zh-CN" sz="2800" dirty="0"/>
              <a:t>800 ℃</a:t>
            </a:r>
            <a:r>
              <a:rPr lang="zh-CN" altLang="zh-CN" sz="2800" dirty="0"/>
              <a:t>的平衡常数</a:t>
            </a:r>
            <a:r>
              <a:rPr lang="en-US" altLang="zh-CN" sz="2800" dirty="0"/>
              <a:t>,</a:t>
            </a:r>
            <a:r>
              <a:rPr lang="zh-CN" altLang="zh-CN" sz="2800" dirty="0"/>
              <a:t>从而可确定该反应为放热反应</a:t>
            </a:r>
            <a:r>
              <a:rPr lang="en-US" altLang="zh-CN" sz="2800" dirty="0"/>
              <a:t>,</a:t>
            </a:r>
            <a:r>
              <a:rPr lang="zh-CN" altLang="zh-CN" sz="2800" dirty="0"/>
              <a:t>该反应前后气体体积不发生改变</a:t>
            </a:r>
            <a:r>
              <a:rPr lang="en-US" altLang="zh-CN" sz="2800" dirty="0"/>
              <a:t>,</a:t>
            </a:r>
            <a:r>
              <a:rPr lang="zh-CN" altLang="zh-CN" sz="2800" dirty="0"/>
              <a:t>故保持温度不变</a:t>
            </a:r>
            <a:r>
              <a:rPr lang="en-US" altLang="zh-CN" sz="2800" dirty="0"/>
              <a:t>,</a:t>
            </a:r>
            <a:r>
              <a:rPr lang="zh-CN" altLang="zh-CN" sz="2800" dirty="0"/>
              <a:t>将实验</a:t>
            </a:r>
            <a:r>
              <a:rPr lang="en-US" altLang="zh-CN" sz="2800" dirty="0"/>
              <a:t>③</a:t>
            </a:r>
            <a:r>
              <a:rPr lang="zh-CN" altLang="zh-CN" sz="2800" dirty="0"/>
              <a:t>中容器容积扩大一倍</a:t>
            </a:r>
            <a:r>
              <a:rPr lang="en-US" altLang="zh-CN" sz="2800" dirty="0"/>
              <a:t>(</a:t>
            </a:r>
            <a:r>
              <a:rPr lang="zh-CN" altLang="zh-CN" sz="2800" dirty="0"/>
              <a:t>相当于向 </a:t>
            </a:r>
            <a:r>
              <a:rPr lang="en-US" altLang="zh-CN" sz="2800" dirty="0"/>
              <a:t>10 L </a:t>
            </a:r>
            <a:r>
              <a:rPr lang="zh-CN" altLang="zh-CN" sz="2800" dirty="0"/>
              <a:t>容器中充入</a:t>
            </a:r>
            <a:r>
              <a:rPr lang="en-US" altLang="zh-CN" sz="2800" dirty="0"/>
              <a:t>X</a:t>
            </a:r>
            <a:r>
              <a:rPr lang="zh-CN" altLang="zh-CN" sz="2800" dirty="0"/>
              <a:t>、</a:t>
            </a:r>
            <a:r>
              <a:rPr lang="en-US" altLang="zh-CN" sz="2800" dirty="0"/>
              <a:t>Y</a:t>
            </a:r>
            <a:r>
              <a:rPr lang="zh-CN" altLang="zh-CN" sz="2800" dirty="0"/>
              <a:t>的物质的量分别为 </a:t>
            </a:r>
            <a:r>
              <a:rPr lang="en-US" altLang="zh-CN" sz="2800" dirty="0"/>
              <a:t>0.10 </a:t>
            </a:r>
            <a:r>
              <a:rPr lang="en-US" altLang="zh-CN" sz="2800" dirty="0" err="1"/>
              <a:t>mol</a:t>
            </a:r>
            <a:r>
              <a:rPr lang="zh-CN" altLang="zh-CN" sz="2800" dirty="0"/>
              <a:t>、</a:t>
            </a:r>
            <a:r>
              <a:rPr lang="en-US" altLang="zh-CN" sz="2800" dirty="0"/>
              <a:t>0.15 </a:t>
            </a:r>
            <a:r>
              <a:rPr lang="en-US" altLang="zh-CN" sz="2800" dirty="0" err="1"/>
              <a:t>mol</a:t>
            </a:r>
            <a:r>
              <a:rPr lang="en-US" altLang="zh-CN" sz="2800" dirty="0"/>
              <a:t>,</a:t>
            </a:r>
            <a:r>
              <a:rPr lang="zh-CN" altLang="zh-CN" sz="2800" dirty="0"/>
              <a:t>设为实验</a:t>
            </a:r>
          </a:p>
        </p:txBody>
      </p:sp>
      <p:sp>
        <p:nvSpPr>
          <p:cNvPr id="16" name="矩形 15">
            <a:extLst>
              <a:ext uri="{FF2B5EF4-FFF2-40B4-BE49-F238E27FC236}">
                <a16:creationId xmlns="" xmlns:a16="http://schemas.microsoft.com/office/drawing/2014/main" id="{692B7869-A111-4A5F-82A4-F013D65C361D}"/>
              </a:ext>
            </a:extLst>
          </p:cNvPr>
          <p:cNvSpPr/>
          <p:nvPr/>
        </p:nvSpPr>
        <p:spPr>
          <a:xfrm>
            <a:off x="8214360" y="0"/>
            <a:ext cx="299859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专题十六　化学反应速率与化学平衡</a:t>
            </a:r>
          </a:p>
        </p:txBody>
      </p:sp>
    </p:spTree>
    <p:extLst>
      <p:ext uri="{BB962C8B-B14F-4D97-AF65-F5344CB8AC3E}">
        <p14:creationId xmlns:p14="http://schemas.microsoft.com/office/powerpoint/2010/main" val="87228214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矩形 17">
            <a:extLst>
              <a:ext uri="{FF2B5EF4-FFF2-40B4-BE49-F238E27FC236}">
                <a16:creationId xmlns="" xmlns:a16="http://schemas.microsoft.com/office/drawing/2014/main" id="{6257AC32-1BFC-477B-AC73-48949739AC27}"/>
              </a:ext>
            </a:extLst>
          </p:cNvPr>
          <p:cNvSpPr/>
          <p:nvPr/>
        </p:nvSpPr>
        <p:spPr>
          <a:xfrm>
            <a:off x="282449" y="414274"/>
            <a:ext cx="11627102" cy="1308628"/>
          </a:xfrm>
          <a:prstGeom prst="rect">
            <a:avLst/>
          </a:prstGeom>
        </p:spPr>
        <p:txBody>
          <a:bodyPr wrap="square">
            <a:spAutoFit/>
          </a:bodyPr>
          <a:lstStyle/>
          <a:p>
            <a:pPr>
              <a:lnSpc>
                <a:spcPct val="150000"/>
              </a:lnSpc>
            </a:pPr>
            <a:r>
              <a:rPr lang="en-US" altLang="zh-CN" sz="2800" dirty="0"/>
              <a:t>⑤),</a:t>
            </a:r>
            <a:r>
              <a:rPr lang="zh-CN" altLang="zh-CN" sz="2800" dirty="0"/>
              <a:t>平衡不移动</a:t>
            </a:r>
            <a:r>
              <a:rPr lang="en-US" altLang="zh-CN" sz="2800" dirty="0"/>
              <a:t>,X</a:t>
            </a:r>
            <a:r>
              <a:rPr lang="zh-CN" altLang="zh-CN" sz="2800" dirty="0"/>
              <a:t>的转化率不变</a:t>
            </a:r>
            <a:r>
              <a:rPr lang="en-US" altLang="zh-CN" sz="2800" dirty="0"/>
              <a:t>,</a:t>
            </a:r>
            <a:r>
              <a:rPr lang="zh-CN" altLang="zh-CN" sz="2800" dirty="0"/>
              <a:t>实验</a:t>
            </a:r>
            <a:r>
              <a:rPr lang="en-US" altLang="zh-CN" sz="2800" dirty="0"/>
              <a:t>⑤</a:t>
            </a:r>
            <a:r>
              <a:rPr lang="zh-CN" altLang="zh-CN" sz="2800" dirty="0"/>
              <a:t>到</a:t>
            </a:r>
            <a:r>
              <a:rPr lang="en-US" altLang="zh-CN" sz="2800" dirty="0"/>
              <a:t>④</a:t>
            </a:r>
            <a:r>
              <a:rPr lang="zh-CN" altLang="zh-CN" sz="2800" dirty="0"/>
              <a:t>为升温过程</a:t>
            </a:r>
            <a:r>
              <a:rPr lang="en-US" altLang="zh-CN" sz="2800" dirty="0"/>
              <a:t>,</a:t>
            </a:r>
            <a:r>
              <a:rPr lang="zh-CN" altLang="zh-CN" sz="2800" dirty="0"/>
              <a:t>升温平衡逆向移动</a:t>
            </a:r>
            <a:r>
              <a:rPr lang="en-US" altLang="zh-CN" sz="2800" dirty="0"/>
              <a:t>,X</a:t>
            </a:r>
            <a:r>
              <a:rPr lang="zh-CN" altLang="zh-CN" sz="2800" dirty="0"/>
              <a:t>的转化率降低</a:t>
            </a:r>
            <a:r>
              <a:rPr lang="en-US" altLang="zh-CN" sz="2800" dirty="0"/>
              <a:t>(</a:t>
            </a:r>
            <a:r>
              <a:rPr lang="zh-CN" altLang="zh-CN" sz="2800" dirty="0"/>
              <a:t>小于</a:t>
            </a:r>
            <a:r>
              <a:rPr lang="en-US" altLang="zh-CN" sz="2800" dirty="0"/>
              <a:t>60%),</a:t>
            </a:r>
            <a:r>
              <a:rPr lang="zh-CN" altLang="zh-CN" sz="2800" dirty="0"/>
              <a:t>则 </a:t>
            </a:r>
            <a:r>
              <a:rPr lang="en-US" altLang="zh-CN" sz="2800" i="1" dirty="0"/>
              <a:t>b</a:t>
            </a:r>
            <a:r>
              <a:rPr lang="en-US" altLang="zh-CN" sz="2800" dirty="0"/>
              <a:t>&lt;0.060,D</a:t>
            </a:r>
            <a:r>
              <a:rPr lang="zh-CN" altLang="zh-CN" sz="2800" dirty="0"/>
              <a:t>项错误。</a:t>
            </a:r>
          </a:p>
        </p:txBody>
      </p:sp>
      <p:sp>
        <p:nvSpPr>
          <p:cNvPr id="13" name="矩形 12">
            <a:extLst>
              <a:ext uri="{FF2B5EF4-FFF2-40B4-BE49-F238E27FC236}">
                <a16:creationId xmlns="" xmlns:a16="http://schemas.microsoft.com/office/drawing/2014/main" id="{DD7F50AA-3890-4B7D-98B6-64A7AB1427A3}"/>
              </a:ext>
            </a:extLst>
          </p:cNvPr>
          <p:cNvSpPr/>
          <p:nvPr/>
        </p:nvSpPr>
        <p:spPr>
          <a:xfrm>
            <a:off x="234043" y="2044005"/>
            <a:ext cx="11723912" cy="662233"/>
          </a:xfrm>
          <a:prstGeom prst="rect">
            <a:avLst/>
          </a:prstGeom>
        </p:spPr>
        <p:txBody>
          <a:bodyPr wrap="square">
            <a:spAutoFit/>
          </a:bodyPr>
          <a:lstStyle/>
          <a:p>
            <a:pPr>
              <a:lnSpc>
                <a:spcPct val="150000"/>
              </a:lnSpc>
            </a:pPr>
            <a:r>
              <a:rPr lang="zh-CN" altLang="en-US"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答案    </a:t>
            </a:r>
            <a:r>
              <a:rPr lang="en-US" altLang="zh-CN" sz="2800" dirty="0">
                <a:latin typeface="Times New Roman" panose="02020603050405020304" pitchFamily="18" charset="0"/>
                <a:ea typeface="微软雅黑" panose="020B0503020204020204" pitchFamily="34" charset="-122"/>
                <a:cs typeface="Times New Roman" panose="02020603050405020304" pitchFamily="18" charset="0"/>
              </a:rPr>
              <a:t>C</a:t>
            </a:r>
            <a:endParaRPr lang="zh-CN" altLang="zh-CN" sz="2800" dirty="0"/>
          </a:p>
        </p:txBody>
      </p:sp>
      <p:sp>
        <p:nvSpPr>
          <p:cNvPr id="14" name="矩形 13">
            <a:extLst>
              <a:ext uri="{FF2B5EF4-FFF2-40B4-BE49-F238E27FC236}">
                <a16:creationId xmlns="" xmlns:a16="http://schemas.microsoft.com/office/drawing/2014/main" id="{003AEEE5-1B7B-420C-AEE7-B1FE80E8114C}"/>
              </a:ext>
            </a:extLst>
          </p:cNvPr>
          <p:cNvSpPr/>
          <p:nvPr/>
        </p:nvSpPr>
        <p:spPr>
          <a:xfrm>
            <a:off x="8214360" y="0"/>
            <a:ext cx="299859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专题十六　化学反应速率与化学平衡</a:t>
            </a:r>
          </a:p>
        </p:txBody>
      </p:sp>
    </p:spTree>
    <p:extLst>
      <p:ext uri="{BB962C8B-B14F-4D97-AF65-F5344CB8AC3E}">
        <p14:creationId xmlns:p14="http://schemas.microsoft.com/office/powerpoint/2010/main" val="398045419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6" name="矩形 5"/>
          <p:cNvSpPr/>
          <p:nvPr/>
        </p:nvSpPr>
        <p:spPr>
          <a:xfrm>
            <a:off x="718457" y="-1"/>
            <a:ext cx="3483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DA251C"/>
              </a:solidFill>
            </a:endParaRPr>
          </a:p>
        </p:txBody>
      </p:sp>
      <p:sp>
        <p:nvSpPr>
          <p:cNvPr id="7" name="矩形 6"/>
          <p:cNvSpPr/>
          <p:nvPr/>
        </p:nvSpPr>
        <p:spPr>
          <a:xfrm>
            <a:off x="1066799" y="-2"/>
            <a:ext cx="2838451"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zh-CN" sz="2800" dirty="0">
                <a:solidFill>
                  <a:srgbClr val="DA251C"/>
                </a:solidFill>
              </a:rPr>
              <a:t>方法</a:t>
            </a:r>
            <a:r>
              <a:rPr lang="en-US" altLang="zh-CN" sz="2800" dirty="0">
                <a:solidFill>
                  <a:srgbClr val="DA251C"/>
                </a:solidFill>
              </a:rPr>
              <a:t>7 </a:t>
            </a:r>
            <a:r>
              <a:rPr lang="zh-CN" altLang="zh-CN" sz="2800" dirty="0">
                <a:solidFill>
                  <a:srgbClr val="DA251C"/>
                </a:solidFill>
              </a:rPr>
              <a:t>等效平衡</a:t>
            </a:r>
          </a:p>
        </p:txBody>
      </p:sp>
      <p:sp>
        <p:nvSpPr>
          <p:cNvPr id="30" name="矩形 29">
            <a:extLst>
              <a:ext uri="{FF2B5EF4-FFF2-40B4-BE49-F238E27FC236}">
                <a16:creationId xmlns="" xmlns:a16="http://schemas.microsoft.com/office/drawing/2014/main" id="{D080D175-763B-4714-8F2A-930ED62CA217}"/>
              </a:ext>
            </a:extLst>
          </p:cNvPr>
          <p:cNvSpPr/>
          <p:nvPr/>
        </p:nvSpPr>
        <p:spPr>
          <a:xfrm>
            <a:off x="234043" y="740354"/>
            <a:ext cx="11723913" cy="662297"/>
          </a:xfrm>
          <a:prstGeom prst="rect">
            <a:avLst/>
          </a:prstGeom>
        </p:spPr>
        <p:txBody>
          <a:bodyPr wrap="square">
            <a:spAutoFit/>
          </a:bodyPr>
          <a:lstStyle/>
          <a:p>
            <a:pPr>
              <a:lnSpc>
                <a:spcPct val="150000"/>
              </a:lnSpc>
              <a:spcAft>
                <a:spcPts val="0"/>
              </a:spcAft>
            </a:pPr>
            <a:r>
              <a:rPr lang="zh-CN" altLang="en-US" sz="2800" b="1" dirty="0">
                <a:solidFill>
                  <a:srgbClr val="DA251C"/>
                </a:solidFill>
                <a:latin typeface="微软雅黑" panose="020B0503020204020204" pitchFamily="34" charset="-122"/>
                <a:ea typeface="微软雅黑" panose="020B0503020204020204" pitchFamily="34" charset="-122"/>
                <a:cs typeface="Times New Roman" panose="02020603050405020304" pitchFamily="18" charset="0"/>
              </a:rPr>
              <a:t>方法解读：</a:t>
            </a:r>
            <a:endParaRPr lang="zh-CN" altLang="zh-CN" sz="1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 name="矩形 2">
            <a:extLst>
              <a:ext uri="{FF2B5EF4-FFF2-40B4-BE49-F238E27FC236}">
                <a16:creationId xmlns="" xmlns:a16="http://schemas.microsoft.com/office/drawing/2014/main" id="{01297F6B-5729-40C2-9C54-6D9F57AC89B2}"/>
              </a:ext>
            </a:extLst>
          </p:cNvPr>
          <p:cNvSpPr/>
          <p:nvPr/>
        </p:nvSpPr>
        <p:spPr>
          <a:xfrm>
            <a:off x="217713" y="1318022"/>
            <a:ext cx="11727543" cy="3970318"/>
          </a:xfrm>
          <a:prstGeom prst="rect">
            <a:avLst/>
          </a:prstGeom>
        </p:spPr>
        <p:txBody>
          <a:bodyPr wrap="square">
            <a:spAutoFit/>
          </a:bodyPr>
          <a:lstStyle/>
          <a:p>
            <a:pPr>
              <a:lnSpc>
                <a:spcPct val="150000"/>
              </a:lnSpc>
            </a:pPr>
            <a:r>
              <a:rPr lang="en-US" altLang="zh-CN" sz="2800" b="1" dirty="0">
                <a:solidFill>
                  <a:srgbClr val="000000"/>
                </a:solidFill>
                <a:cs typeface="Times New Roman" panose="02020603050405020304" pitchFamily="18" charset="0"/>
              </a:rPr>
              <a:t>1.</a:t>
            </a:r>
            <a:r>
              <a:rPr lang="zh-CN" altLang="zh-CN" sz="2800" b="1" dirty="0">
                <a:solidFill>
                  <a:srgbClr val="000000"/>
                </a:solidFill>
                <a:cs typeface="Times New Roman" panose="02020603050405020304" pitchFamily="18" charset="0"/>
              </a:rPr>
              <a:t>等效平衡的概念</a:t>
            </a:r>
          </a:p>
          <a:p>
            <a:pPr>
              <a:lnSpc>
                <a:spcPct val="150000"/>
              </a:lnSpc>
            </a:pPr>
            <a:r>
              <a:rPr lang="zh-CN" altLang="zh-CN" sz="2800" dirty="0">
                <a:solidFill>
                  <a:srgbClr val="000000"/>
                </a:solidFill>
                <a:cs typeface="Times New Roman" panose="02020603050405020304" pitchFamily="18" charset="0"/>
              </a:rPr>
              <a:t>在相同条件下</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恒温、恒容或恒温、恒压</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同一可逆反应体系</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不管是从正反应方向开始</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还是从逆反应方向开始</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只要按化学方程式中各物质的</a:t>
            </a:r>
            <a:r>
              <a:rPr lang="zh-CN" altLang="zh-CN" sz="2800" dirty="0" smtClean="0">
                <a:solidFill>
                  <a:srgbClr val="000000"/>
                </a:solidFill>
                <a:cs typeface="Times New Roman" panose="02020603050405020304" pitchFamily="18" charset="0"/>
              </a:rPr>
              <a:t>化学计量数</a:t>
            </a:r>
            <a:r>
              <a:rPr lang="zh-CN" altLang="zh-CN" sz="2800" dirty="0">
                <a:solidFill>
                  <a:srgbClr val="000000"/>
                </a:solidFill>
                <a:cs typeface="Times New Roman" panose="02020603050405020304" pitchFamily="18" charset="0"/>
              </a:rPr>
              <a:t>之比投入反应物或生成物</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在达到化学平衡状态时</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任何相同组分的百分含量</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体积分数、物质的量分数等</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均相同</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这样的化学平衡互称为等效平衡。</a:t>
            </a:r>
          </a:p>
        </p:txBody>
      </p:sp>
    </p:spTree>
    <p:extLst>
      <p:ext uri="{BB962C8B-B14F-4D97-AF65-F5344CB8AC3E}">
        <p14:creationId xmlns:p14="http://schemas.microsoft.com/office/powerpoint/2010/main" val="166433526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4f355153e39bb38173a8dc3ca06de45de5dfb93"/>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罗马雅黑">
      <a:majorFont>
        <a:latin typeface="Times New Roman"/>
        <a:ea typeface="微软雅黑"/>
        <a:cs typeface=""/>
      </a:majorFont>
      <a:minorFont>
        <a:latin typeface="Times New Roman"/>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2564</TotalTime>
  <Words>7609</Words>
  <Application>Microsoft Office PowerPoint</Application>
  <PresentationFormat>宽屏</PresentationFormat>
  <Paragraphs>1096</Paragraphs>
  <Slides>135</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135</vt:i4>
      </vt:variant>
    </vt:vector>
  </HeadingPairs>
  <TitlesOfParts>
    <vt:vector size="142" baseType="lpstr">
      <vt:lpstr>方正书宋_GBK</vt:lpstr>
      <vt:lpstr>微软雅黑</vt:lpstr>
      <vt:lpstr>Arial</vt:lpstr>
      <vt:lpstr>Calibri</vt:lpstr>
      <vt:lpstr>Cambria Math</vt:lpstr>
      <vt:lpstr>Times New Roman</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Windows</dc:creator>
  <cp:lastModifiedBy>weber</cp:lastModifiedBy>
  <cp:revision>491</cp:revision>
  <dcterms:created xsi:type="dcterms:W3CDTF">2018-02-01T09:53:21Z</dcterms:created>
  <dcterms:modified xsi:type="dcterms:W3CDTF">2018-03-22T03:36:01Z</dcterms:modified>
</cp:coreProperties>
</file>