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62" r:id="rId4"/>
    <p:sldId id="606" r:id="rId5"/>
    <p:sldId id="272" r:id="rId6"/>
    <p:sldId id="261" r:id="rId7"/>
    <p:sldId id="277" r:id="rId8"/>
    <p:sldId id="278" r:id="rId9"/>
    <p:sldId id="279" r:id="rId10"/>
    <p:sldId id="454" r:id="rId11"/>
    <p:sldId id="273" r:id="rId12"/>
    <p:sldId id="609" r:id="rId13"/>
    <p:sldId id="263" r:id="rId14"/>
    <p:sldId id="496" r:id="rId15"/>
    <p:sldId id="691" r:id="rId16"/>
    <p:sldId id="692" r:id="rId17"/>
    <p:sldId id="693" r:id="rId18"/>
    <p:sldId id="413" r:id="rId19"/>
    <p:sldId id="694" r:id="rId20"/>
    <p:sldId id="695" r:id="rId21"/>
    <p:sldId id="274" r:id="rId22"/>
    <p:sldId id="630" r:id="rId23"/>
    <p:sldId id="696" r:id="rId24"/>
    <p:sldId id="282" r:id="rId25"/>
    <p:sldId id="698" r:id="rId26"/>
    <p:sldId id="536" r:id="rId27"/>
    <p:sldId id="699" r:id="rId28"/>
    <p:sldId id="633" r:id="rId29"/>
    <p:sldId id="700" r:id="rId30"/>
    <p:sldId id="701" r:id="rId31"/>
    <p:sldId id="466" r:id="rId32"/>
    <p:sldId id="697" r:id="rId33"/>
    <p:sldId id="467" r:id="rId34"/>
    <p:sldId id="703" r:id="rId35"/>
    <p:sldId id="704" r:id="rId36"/>
    <p:sldId id="510" r:id="rId37"/>
    <p:sldId id="634" r:id="rId38"/>
    <p:sldId id="702" r:id="rId39"/>
    <p:sldId id="710" r:id="rId40"/>
    <p:sldId id="629" r:id="rId41"/>
    <p:sldId id="509" r:id="rId42"/>
    <p:sldId id="639" r:id="rId43"/>
    <p:sldId id="709" r:id="rId44"/>
    <p:sldId id="705" r:id="rId45"/>
    <p:sldId id="642" r:id="rId46"/>
    <p:sldId id="706" r:id="rId47"/>
    <p:sldId id="712" r:id="rId48"/>
    <p:sldId id="713" r:id="rId49"/>
    <p:sldId id="714" r:id="rId50"/>
    <p:sldId id="541" r:id="rId51"/>
    <p:sldId id="716" r:id="rId52"/>
    <p:sldId id="715" r:id="rId53"/>
    <p:sldId id="717" r:id="rId54"/>
    <p:sldId id="647" r:id="rId55"/>
    <p:sldId id="718" r:id="rId56"/>
    <p:sldId id="650" r:id="rId57"/>
    <p:sldId id="275" r:id="rId58"/>
    <p:sldId id="581" r:id="rId59"/>
    <p:sldId id="391" r:id="rId60"/>
    <p:sldId id="490" r:id="rId61"/>
    <p:sldId id="583" r:id="rId62"/>
    <p:sldId id="684" r:id="rId63"/>
    <p:sldId id="517" r:id="rId64"/>
    <p:sldId id="442" r:id="rId65"/>
    <p:sldId id="518" r:id="rId66"/>
    <p:sldId id="688" r:id="rId67"/>
    <p:sldId id="689" r:id="rId68"/>
    <p:sldId id="720" r:id="rId69"/>
    <p:sldId id="266" r:id="rId70"/>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606"/>
            <p14:sldId id="272"/>
          </p14:sldIdLst>
        </p14:section>
        <p14:section name="考情精解读" id="{E5B6AE4C-B16F-4E49-ACF6-1636DDCCFF7B}">
          <p14:sldIdLst>
            <p14:sldId id="261"/>
            <p14:sldId id="277"/>
            <p14:sldId id="278"/>
            <p14:sldId id="279"/>
            <p14:sldId id="454"/>
          </p14:sldIdLst>
        </p14:section>
        <p14:section name="A.知识全通关" id="{0696FE38-A922-4D75-AA25-7EF156A1C92B}">
          <p14:sldIdLst>
            <p14:sldId id="273"/>
            <p14:sldId id="609"/>
            <p14:sldId id="263"/>
            <p14:sldId id="496"/>
            <p14:sldId id="691"/>
            <p14:sldId id="692"/>
            <p14:sldId id="693"/>
            <p14:sldId id="413"/>
            <p14:sldId id="694"/>
            <p14:sldId id="695"/>
          </p14:sldIdLst>
        </p14:section>
        <p14:section name="B.素养大提升" id="{EAE3448C-E808-4F1F-840E-365612D64D3F}">
          <p14:sldIdLst>
            <p14:sldId id="274"/>
            <p14:sldId id="630"/>
            <p14:sldId id="696"/>
            <p14:sldId id="282"/>
            <p14:sldId id="698"/>
            <p14:sldId id="536"/>
            <p14:sldId id="699"/>
            <p14:sldId id="633"/>
            <p14:sldId id="700"/>
            <p14:sldId id="701"/>
            <p14:sldId id="466"/>
            <p14:sldId id="697"/>
            <p14:sldId id="467"/>
            <p14:sldId id="703"/>
            <p14:sldId id="704"/>
            <p14:sldId id="510"/>
            <p14:sldId id="634"/>
            <p14:sldId id="702"/>
            <p14:sldId id="710"/>
            <p14:sldId id="629"/>
            <p14:sldId id="509"/>
            <p14:sldId id="639"/>
            <p14:sldId id="709"/>
            <p14:sldId id="705"/>
            <p14:sldId id="642"/>
            <p14:sldId id="706"/>
            <p14:sldId id="712"/>
            <p14:sldId id="713"/>
            <p14:sldId id="714"/>
            <p14:sldId id="541"/>
            <p14:sldId id="716"/>
            <p14:sldId id="715"/>
            <p14:sldId id="717"/>
            <p14:sldId id="647"/>
            <p14:sldId id="718"/>
            <p14:sldId id="650"/>
          </p14:sldIdLst>
        </p14:section>
        <p14:section name="C.考向全扫描" id="{C8D129F6-420B-47E8-9577-A84C8752F9E5}">
          <p14:sldIdLst>
            <p14:sldId id="275"/>
            <p14:sldId id="581"/>
            <p14:sldId id="391"/>
            <p14:sldId id="490"/>
            <p14:sldId id="583"/>
            <p14:sldId id="684"/>
            <p14:sldId id="517"/>
            <p14:sldId id="442"/>
            <p14:sldId id="518"/>
            <p14:sldId id="688"/>
            <p14:sldId id="689"/>
            <p14:sldId id="720"/>
          </p14:sldIdLst>
        </p14:section>
        <p14:section name="尾片" id="{185A69EE-4998-4242-976C-7169DE9C7BAE}">
          <p14:sldIdLst>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4660"/>
  </p:normalViewPr>
  <p:slideViewPr>
    <p:cSldViewPr snapToGrid="0" showGuides="1">
      <p:cViewPr varScale="1">
        <p:scale>
          <a:sx n="83" d="100"/>
          <a:sy n="83" d="100"/>
        </p:scale>
        <p:origin x="8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www.wln100.com/" TargetMode="External"/><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hyperlink" Target="http://g.tesoon.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4" name="矩形 3">
            <a:extLst>
              <a:ext uri="{FF2B5EF4-FFF2-40B4-BE49-F238E27FC236}">
                <a16:creationId xmlns:a16="http://schemas.microsoft.com/office/drawing/2014/main" xmlns=""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知识体系构建</a:t>
            </a:r>
          </a:p>
        </p:txBody>
      </p:sp>
      <p:pic>
        <p:nvPicPr>
          <p:cNvPr id="5" name="图片 4">
            <a:extLst>
              <a:ext uri="{FF2B5EF4-FFF2-40B4-BE49-F238E27FC236}">
                <a16:creationId xmlns:a16="http://schemas.microsoft.com/office/drawing/2014/main" xmlns="" id="{26C887F2-1870-4E2F-97C7-FBBEE34A9CBE}"/>
              </a:ext>
            </a:extLst>
          </p:cNvPr>
          <p:cNvPicPr>
            <a:picLocks noChangeAspect="1"/>
          </p:cNvPicPr>
          <p:nvPr/>
        </p:nvPicPr>
        <p:blipFill>
          <a:blip r:embed="rId2"/>
          <a:stretch>
            <a:fillRect/>
          </a:stretch>
        </p:blipFill>
        <p:spPr>
          <a:xfrm>
            <a:off x="223144" y="1585485"/>
            <a:ext cx="11745711" cy="4089845"/>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弱电解质的电离</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电离平衡常数</a:t>
            </a:r>
          </a:p>
        </p:txBody>
      </p:sp>
    </p:spTree>
    <p:extLst>
      <p:ext uri="{BB962C8B-B14F-4D97-AF65-F5344CB8AC3E}">
        <p14:creationId xmlns:p14="http://schemas.microsoft.com/office/powerpoint/2010/main" val="284340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66132"/>
            <a:ext cx="11723913" cy="662233"/>
          </a:xfrm>
          <a:prstGeom prst="rect">
            <a:avLst/>
          </a:prstGeom>
        </p:spPr>
        <p:txBody>
          <a:bodyPr wrap="square">
            <a:spAutoFit/>
          </a:bodyPr>
          <a:lstStyle/>
          <a:p>
            <a:pPr>
              <a:lnSpc>
                <a:spcPct val="150000"/>
              </a:lnSpc>
            </a:pPr>
            <a:r>
              <a:rPr lang="en-US" altLang="zh-CN" sz="2800" b="1" dirty="0"/>
              <a:t>1.</a:t>
            </a:r>
            <a:r>
              <a:rPr lang="zh-CN" altLang="zh-CN" sz="2800" b="1" dirty="0"/>
              <a:t>强电解质与弱电解质</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800" y="-2"/>
            <a:ext cx="5368724"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考点</a:t>
            </a:r>
            <a:r>
              <a:rPr lang="en-US" altLang="zh-CN" sz="2800" dirty="0">
                <a:solidFill>
                  <a:srgbClr val="DA251C"/>
                </a:solidFill>
              </a:rPr>
              <a:t>1</a:t>
            </a:r>
            <a:r>
              <a:rPr lang="zh-CN" altLang="zh-CN" sz="2800" dirty="0">
                <a:solidFill>
                  <a:srgbClr val="DA251C"/>
                </a:solidFill>
              </a:rPr>
              <a:t>　弱电解质的</a:t>
            </a:r>
            <a:r>
              <a:rPr lang="zh-CN" altLang="zh-CN" sz="2800" dirty="0" smtClean="0">
                <a:solidFill>
                  <a:srgbClr val="DA251C"/>
                </a:solidFill>
              </a:rPr>
              <a:t>电离</a:t>
            </a:r>
            <a:r>
              <a:rPr lang="zh-CN" altLang="en-US" sz="2800" dirty="0" smtClean="0">
                <a:solidFill>
                  <a:srgbClr val="DA251C"/>
                </a:solidFill>
              </a:rPr>
              <a:t>（重点）</a:t>
            </a:r>
            <a:endParaRPr lang="en-US" altLang="zh-CN" sz="2800" dirty="0">
              <a:solidFill>
                <a:srgbClr val="DA251C"/>
              </a:solidFill>
            </a:endParaRPr>
          </a:p>
        </p:txBody>
      </p:sp>
      <p:graphicFrame>
        <p:nvGraphicFramePr>
          <p:cNvPr id="3" name="表格 2">
            <a:extLst>
              <a:ext uri="{FF2B5EF4-FFF2-40B4-BE49-F238E27FC236}">
                <a16:creationId xmlns:a16="http://schemas.microsoft.com/office/drawing/2014/main" xmlns="" id="{A7B56C95-1C18-413D-8C70-F5D4F7A19CEA}"/>
              </a:ext>
            </a:extLst>
          </p:cNvPr>
          <p:cNvGraphicFramePr>
            <a:graphicFrameLocks noGrp="1"/>
          </p:cNvGraphicFramePr>
          <p:nvPr>
            <p:extLst>
              <p:ext uri="{D42A27DB-BD31-4B8C-83A1-F6EECF244321}">
                <p14:modId xmlns:p14="http://schemas.microsoft.com/office/powerpoint/2010/main" val="3370879999"/>
              </p:ext>
            </p:extLst>
          </p:nvPr>
        </p:nvGraphicFramePr>
        <p:xfrm>
          <a:off x="266700" y="1639094"/>
          <a:ext cx="11677650" cy="4437855"/>
        </p:xfrm>
        <a:graphic>
          <a:graphicData uri="http://schemas.openxmlformats.org/drawingml/2006/table">
            <a:tbl>
              <a:tblPr firstRow="1" firstCol="1" bandRow="1"/>
              <a:tblGrid>
                <a:gridCol w="1885950">
                  <a:extLst>
                    <a:ext uri="{9D8B030D-6E8A-4147-A177-3AD203B41FA5}">
                      <a16:colId xmlns:a16="http://schemas.microsoft.com/office/drawing/2014/main" xmlns="" val="2393633534"/>
                    </a:ext>
                  </a:extLst>
                </a:gridCol>
                <a:gridCol w="5048250">
                  <a:extLst>
                    <a:ext uri="{9D8B030D-6E8A-4147-A177-3AD203B41FA5}">
                      <a16:colId xmlns:a16="http://schemas.microsoft.com/office/drawing/2014/main" xmlns="" val="917727550"/>
                    </a:ext>
                  </a:extLst>
                </a:gridCol>
                <a:gridCol w="4743450">
                  <a:extLst>
                    <a:ext uri="{9D8B030D-6E8A-4147-A177-3AD203B41FA5}">
                      <a16:colId xmlns:a16="http://schemas.microsoft.com/office/drawing/2014/main" xmlns="" val="1758457198"/>
                    </a:ext>
                  </a:extLst>
                </a:gridCol>
              </a:tblGrid>
              <a:tr h="633979">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强电解质</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弱电解质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8975107"/>
                  </a:ext>
                </a:extLst>
              </a:tr>
              <a:tr h="1267959">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定义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在水溶液中或熔融状态下完全电离成离子的电解质</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在水溶液中部分电离的电解质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5315820"/>
                  </a:ext>
                </a:extLst>
              </a:tr>
              <a:tr h="1267959">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化合物类型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离子化合物及具有强极性键的共价化合物</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某些具有弱极性键的共价化合物</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4649338"/>
                  </a:ext>
                </a:extLst>
              </a:tr>
              <a:tr h="633979">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电离程度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完全电离</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部分电离</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89490238"/>
                  </a:ext>
                </a:extLst>
              </a:tr>
              <a:tr h="633979">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电离过程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不可逆过程</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无电离平衡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可逆过程</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存在电离平衡</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1293681"/>
                  </a:ext>
                </a:extLst>
              </a:tr>
            </a:tbl>
          </a:graphicData>
        </a:graphic>
      </p:graphicFrame>
    </p:spTree>
    <p:extLst>
      <p:ext uri="{BB962C8B-B14F-4D97-AF65-F5344CB8AC3E}">
        <p14:creationId xmlns:p14="http://schemas.microsoft.com/office/powerpoint/2010/main" val="235516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1E73F455-D1E1-4C12-9F50-B7E0C11D56A4}"/>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xmlns="" id="{E862AC77-1569-4CD8-AFE3-959711C22C96}"/>
                  </a:ext>
                </a:extLst>
              </p:cNvPr>
              <p:cNvGraphicFramePr>
                <a:graphicFrameLocks noGrp="1"/>
              </p:cNvGraphicFramePr>
              <p:nvPr>
                <p:extLst>
                  <p:ext uri="{D42A27DB-BD31-4B8C-83A1-F6EECF244321}">
                    <p14:modId xmlns:p14="http://schemas.microsoft.com/office/powerpoint/2010/main" val="2828355693"/>
                  </p:ext>
                </p:extLst>
              </p:nvPr>
            </p:nvGraphicFramePr>
            <p:xfrm>
              <a:off x="266700" y="1200944"/>
              <a:ext cx="11677650" cy="5486400"/>
            </p:xfrm>
            <a:graphic>
              <a:graphicData uri="http://schemas.openxmlformats.org/drawingml/2006/table">
                <a:tbl>
                  <a:tblPr firstRow="1" firstCol="1" bandRow="1"/>
                  <a:tblGrid>
                    <a:gridCol w="1866900">
                      <a:extLst>
                        <a:ext uri="{9D8B030D-6E8A-4147-A177-3AD203B41FA5}">
                          <a16:colId xmlns:a16="http://schemas.microsoft.com/office/drawing/2014/main" xmlns="" val="2393633534"/>
                        </a:ext>
                      </a:extLst>
                    </a:gridCol>
                    <a:gridCol w="5067300">
                      <a:extLst>
                        <a:ext uri="{9D8B030D-6E8A-4147-A177-3AD203B41FA5}">
                          <a16:colId xmlns:a16="http://schemas.microsoft.com/office/drawing/2014/main" xmlns="" val="917727550"/>
                        </a:ext>
                      </a:extLst>
                    </a:gridCol>
                    <a:gridCol w="4743450">
                      <a:extLst>
                        <a:ext uri="{9D8B030D-6E8A-4147-A177-3AD203B41FA5}">
                          <a16:colId xmlns:a16="http://schemas.microsoft.com/office/drawing/2014/main" xmlns="" val="1758457198"/>
                        </a:ext>
                      </a:extLst>
                    </a:gridCol>
                  </a:tblGrid>
                  <a:tr h="0">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强电解质</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弱电解质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8975107"/>
                      </a:ext>
                    </a:extLst>
                  </a:tr>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溶液中存在的微粒</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水分子不计</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只存在电离出的阴、阳离子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不存在电解质分子</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既存在电离出的阴、阳离子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又存在电解质分子</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1159265"/>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绝大多数的盐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包括难溶性盐</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强酸</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SO</a:t>
                          </a:r>
                          <a:r>
                            <a:rPr lang="en-US" sz="2400" baseline="-250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HCl</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HClO</a:t>
                          </a:r>
                          <a:r>
                            <a:rPr lang="en-US" sz="2400" baseline="-250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等</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强碱</a:t>
                          </a:r>
                          <a:r>
                            <a:rPr lang="en-US" sz="2400">
                              <a:solidFill>
                                <a:srgbClr val="000000"/>
                              </a:solidFill>
                              <a:effectLst/>
                              <a:latin typeface="+mn-lt"/>
                              <a:ea typeface="+mn-ea"/>
                              <a:cs typeface="Times New Roman" panose="02020603050405020304" pitchFamily="18" charset="0"/>
                            </a:rPr>
                            <a:t>:Ba(OH)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Ca(OH)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弱酸</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CO</a:t>
                          </a:r>
                          <a:r>
                            <a:rPr lang="en-US" sz="2400" baseline="-25000">
                              <a:solidFill>
                                <a:srgbClr val="000000"/>
                              </a:solidFill>
                              <a:effectLst/>
                              <a:latin typeface="+mn-lt"/>
                              <a:ea typeface="+mn-ea"/>
                              <a:cs typeface="Times New Roman" panose="02020603050405020304" pitchFamily="18" charset="0"/>
                            </a:rPr>
                            <a:t>3 </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COOH</a:t>
                          </a:r>
                          <a:r>
                            <a:rPr lang="zh-CN" sz="2400">
                              <a:solidFill>
                                <a:srgbClr val="000000"/>
                              </a:solidFill>
                              <a:effectLst/>
                              <a:latin typeface="+mn-lt"/>
                              <a:ea typeface="+mn-ea"/>
                              <a:cs typeface="Times New Roman" panose="02020603050405020304" pitchFamily="18" charset="0"/>
                            </a:rPr>
                            <a:t>等</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弱碱</a:t>
                          </a:r>
                          <a:r>
                            <a:rPr lang="en-US" sz="2400">
                              <a:solidFill>
                                <a:srgbClr val="000000"/>
                              </a:solidFill>
                              <a:effectLst/>
                              <a:latin typeface="+mn-lt"/>
                              <a:ea typeface="+mn-ea"/>
                              <a:cs typeface="Times New Roman" panose="02020603050405020304" pitchFamily="18" charset="0"/>
                            </a:rPr>
                            <a:t>:NH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Cu(OH)</a:t>
                          </a:r>
                          <a:r>
                            <a:rPr lang="en-US" sz="2400" baseline="-25000">
                              <a:solidFill>
                                <a:srgbClr val="000000"/>
                              </a:solidFill>
                              <a:effectLst/>
                              <a:latin typeface="+mn-lt"/>
                              <a:ea typeface="+mn-ea"/>
                              <a:cs typeface="Times New Roman" panose="02020603050405020304" pitchFamily="18" charset="0"/>
                            </a:rPr>
                            <a:t>2 </a:t>
                          </a:r>
                          <a:r>
                            <a:rPr lang="zh-CN" sz="2400">
                              <a:solidFill>
                                <a:srgbClr val="000000"/>
                              </a:solidFill>
                              <a:effectLst/>
                              <a:latin typeface="+mn-lt"/>
                              <a:ea typeface="+mn-ea"/>
                              <a:cs typeface="Times New Roman" panose="02020603050405020304" pitchFamily="18" charset="0"/>
                            </a:rPr>
                            <a:t>、</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Fe(OH)</a:t>
                          </a:r>
                          <a:r>
                            <a:rPr lang="en-US" sz="2400" baseline="-250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7849632"/>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电离方程式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KNO</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         K</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+N</a:t>
                          </a:r>
                          <a14:m>
                            <m:oMath xmlns:m="http://schemas.openxmlformats.org/officeDocument/2006/math">
                              <m:sSubSup>
                                <m:sSubSupPr>
                                  <m:ctrlPr>
                                    <a:rPr lang="zh-CN" sz="2400" i="1">
                                      <a:solidFill>
                                        <a:srgbClr val="000000"/>
                                      </a:solidFill>
                                      <a:effectLst/>
                                      <a:latin typeface="Cambria Math" panose="02040503050406030204" pitchFamily="18" charset="0"/>
                                      <a:ea typeface="+mn-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sub>
                                  <m:r>
                                    <a:rPr lang="en-US" sz="2400">
                                      <a:solidFill>
                                        <a:srgbClr val="000000"/>
                                      </a:solidFill>
                                      <a:effectLst/>
                                      <a:latin typeface="Cambria Math" panose="02040503050406030204" pitchFamily="18" charset="0"/>
                                      <a:ea typeface="+mn-ea"/>
                                      <a:cs typeface="Times New Roman" panose="02020603050405020304" pitchFamily="18" charset="0"/>
                                    </a:rPr>
                                    <m:t>3</m:t>
                                  </m:r>
                                </m:sub>
                                <m:sup>
                                  <m:r>
                                    <m:rPr>
                                      <m:nor/>
                                    </m:rPr>
                                    <a:rPr lang="en-US" sz="2400" i="1">
                                      <a:solidFill>
                                        <a:srgbClr val="000000"/>
                                      </a:solidFill>
                                      <a:effectLst/>
                                      <a:latin typeface="+mn-lt"/>
                                      <a:ea typeface="+mn-ea"/>
                                      <a:cs typeface="Times New Roman" panose="02020603050405020304" pitchFamily="18" charset="0"/>
                                    </a:rPr>
                                    <m:t>−</m:t>
                                  </m:r>
                                </m:sup>
                              </m:sSubSup>
                            </m:oMath>
                          </a14:m>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SO</a:t>
                          </a:r>
                          <a:r>
                            <a:rPr lang="en-US" sz="2400" baseline="-25000" dirty="0">
                              <a:solidFill>
                                <a:srgbClr val="000000"/>
                              </a:solidFill>
                              <a:effectLst/>
                              <a:latin typeface="+mn-lt"/>
                              <a:ea typeface="+mn-ea"/>
                              <a:cs typeface="Times New Roman" panose="02020603050405020304" pitchFamily="18" charset="0"/>
                            </a:rPr>
                            <a:t>4</a:t>
                          </a:r>
                          <a:r>
                            <a:rPr lang="en-US" sz="2400" dirty="0">
                              <a:solidFill>
                                <a:srgbClr val="000000"/>
                              </a:solidFill>
                              <a:effectLst/>
                              <a:latin typeface="+mn-lt"/>
                              <a:ea typeface="+mn-ea"/>
                              <a:cs typeface="Times New Roman" panose="02020603050405020304" pitchFamily="18" charset="0"/>
                            </a:rPr>
                            <a:t>          2H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+S</a:t>
                          </a:r>
                          <a14:m>
                            <m:oMath xmlns:m="http://schemas.openxmlformats.org/officeDocument/2006/math">
                              <m:sSubSup>
                                <m:sSubSupPr>
                                  <m:ctrlPr>
                                    <a:rPr lang="zh-CN" sz="2400" i="1">
                                      <a:solidFill>
                                        <a:srgbClr val="000000"/>
                                      </a:solidFill>
                                      <a:effectLst/>
                                      <a:latin typeface="Cambria Math" panose="02040503050406030204" pitchFamily="18" charset="0"/>
                                      <a:ea typeface="+mn-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O</m:t>
                                  </m:r>
                                </m:e>
                                <m:sub>
                                  <m:r>
                                    <a:rPr lang="en-US" sz="2400">
                                      <a:solidFill>
                                        <a:srgbClr val="000000"/>
                                      </a:solidFill>
                                      <a:effectLst/>
                                      <a:latin typeface="Cambria Math" panose="02040503050406030204" pitchFamily="18" charset="0"/>
                                      <a:ea typeface="+mn-ea"/>
                                      <a:cs typeface="Times New Roman" panose="02020603050405020304" pitchFamily="18" charset="0"/>
                                    </a:rPr>
                                    <m:t>4</m:t>
                                  </m:r>
                                </m:sub>
                                <m:sup>
                                  <m:r>
                                    <a:rPr lang="en-US" sz="2400">
                                      <a:solidFill>
                                        <a:srgbClr val="000000"/>
                                      </a:solidFill>
                                      <a:effectLst/>
                                      <a:latin typeface="Cambria Math" panose="02040503050406030204" pitchFamily="18" charset="0"/>
                                      <a:ea typeface="+mn-ea"/>
                                      <a:cs typeface="Times New Roman" panose="02020603050405020304" pitchFamily="18" charset="0"/>
                                    </a:rPr>
                                    <m:t>2</m:t>
                                  </m:r>
                                  <m:r>
                                    <m:rPr>
                                      <m:nor/>
                                    </m:rPr>
                                    <a:rPr lang="en-US" sz="2400" i="1">
                                      <a:solidFill>
                                        <a:srgbClr val="000000"/>
                                      </a:solidFill>
                                      <a:effectLst/>
                                      <a:latin typeface="+mn-lt"/>
                                      <a:ea typeface="+mn-ea"/>
                                      <a:cs typeface="Times New Roman" panose="02020603050405020304" pitchFamily="18" charset="0"/>
                                    </a:rPr>
                                    <m:t>−</m:t>
                                  </m:r>
                                </m:sup>
                              </m:sSubSup>
                            </m:oMath>
                          </a14:m>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NH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O         N</a:t>
                          </a:r>
                          <a14:m>
                            <m:oMath xmlns:m="http://schemas.openxmlformats.org/officeDocument/2006/math">
                              <m:sSubSup>
                                <m:sSubSupPr>
                                  <m:ctrlPr>
                                    <a:rPr lang="zh-CN" sz="2400" i="1">
                                      <a:solidFill>
                                        <a:srgbClr val="000000"/>
                                      </a:solidFill>
                                      <a:effectLst/>
                                      <a:latin typeface="Cambria Math" panose="02040503050406030204" pitchFamily="18" charset="0"/>
                                      <a:ea typeface="+mn-ea"/>
                                      <a:cs typeface="Times New Roman" panose="02020603050405020304" pitchFamily="18" charset="0"/>
                                    </a:rPr>
                                  </m:ctrlPr>
                                </m:sSubSupPr>
                                <m:e>
                                  <m:r>
                                    <m:rPr>
                                      <m:sty m:val="p"/>
                                    </m:rPr>
                                    <a:rPr lang="en-US" sz="2400">
                                      <a:solidFill>
                                        <a:srgbClr val="000000"/>
                                      </a:solidFill>
                                      <a:effectLst/>
                                      <a:latin typeface="Cambria Math" panose="02040503050406030204" pitchFamily="18" charset="0"/>
                                      <a:ea typeface="+mn-ea"/>
                                      <a:cs typeface="Times New Roman" panose="02020603050405020304" pitchFamily="18" charset="0"/>
                                    </a:rPr>
                                    <m:t>H</m:t>
                                  </m:r>
                                </m:e>
                                <m:sub>
                                  <m:r>
                                    <a:rPr lang="en-US" sz="2400">
                                      <a:solidFill>
                                        <a:srgbClr val="000000"/>
                                      </a:solidFill>
                                      <a:effectLst/>
                                      <a:latin typeface="Cambria Math" panose="02040503050406030204" pitchFamily="18" charset="0"/>
                                      <a:ea typeface="+mn-ea"/>
                                      <a:cs typeface="Times New Roman" panose="02020603050405020304" pitchFamily="18" charset="0"/>
                                    </a:rPr>
                                    <m:t>4</m:t>
                                  </m:r>
                                </m:sub>
                                <m:sup>
                                  <m:r>
                                    <a:rPr lang="en-US" sz="2400">
                                      <a:solidFill>
                                        <a:srgbClr val="000000"/>
                                      </a:solidFill>
                                      <a:effectLst/>
                                      <a:latin typeface="Cambria Math" panose="02040503050406030204" pitchFamily="18" charset="0"/>
                                      <a:ea typeface="+mn-ea"/>
                                      <a:cs typeface="Times New Roman" panose="02020603050405020304" pitchFamily="18" charset="0"/>
                                    </a:rPr>
                                    <m:t>+</m:t>
                                  </m:r>
                                </m:sup>
                              </m:sSubSup>
                            </m:oMath>
                          </a14:m>
                          <a:r>
                            <a:rPr lang="en-US" sz="2400" dirty="0">
                              <a:solidFill>
                                <a:srgbClr val="000000"/>
                              </a:solidFill>
                              <a:effectLst/>
                              <a:latin typeface="+mn-lt"/>
                              <a:ea typeface="+mn-ea"/>
                              <a:cs typeface="Times New Roman" panose="02020603050405020304" pitchFamily="18" charset="0"/>
                            </a:rPr>
                            <a:t>+OH</a:t>
                          </a:r>
                          <a:r>
                            <a:rPr lang="en-US" sz="2400" baseline="300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H</a:t>
                          </a:r>
                          <a:r>
                            <a:rPr lang="en-US" sz="2400" baseline="-25000" dirty="0">
                              <a:solidFill>
                                <a:srgbClr val="000000"/>
                              </a:solidFill>
                              <a:effectLst/>
                              <a:latin typeface="+mn-lt"/>
                              <a:ea typeface="+mn-ea"/>
                              <a:cs typeface="Times New Roman" panose="02020603050405020304" pitchFamily="18" charset="0"/>
                            </a:rPr>
                            <a:t>2</a:t>
                          </a:r>
                          <a:r>
                            <a:rPr lang="en-US" sz="2400" dirty="0">
                              <a:solidFill>
                                <a:srgbClr val="000000"/>
                              </a:solidFill>
                              <a:effectLst/>
                              <a:latin typeface="+mn-lt"/>
                              <a:ea typeface="+mn-ea"/>
                              <a:cs typeface="Times New Roman" panose="02020603050405020304" pitchFamily="18" charset="0"/>
                            </a:rPr>
                            <a:t>S         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+HS</a:t>
                          </a:r>
                          <a:r>
                            <a:rPr lang="en-US" sz="2400" baseline="300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HS</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          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+S</a:t>
                          </a:r>
                          <a:r>
                            <a:rPr lang="en-US" sz="2400" baseline="30000" dirty="0">
                              <a:solidFill>
                                <a:srgbClr val="000000"/>
                              </a:solidFill>
                              <a:effectLst/>
                              <a:latin typeface="+mn-lt"/>
                              <a:ea typeface="+mn-ea"/>
                              <a:cs typeface="Times New Roman" panose="02020603050405020304" pitchFamily="18" charset="0"/>
                            </a:rPr>
                            <a:t>2-</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88852380"/>
                      </a:ext>
                    </a:extLst>
                  </a:tr>
                </a:tbl>
              </a:graphicData>
            </a:graphic>
          </p:graphicFrame>
        </mc:Choice>
        <mc:Fallback xmlns="">
          <p:graphicFrame>
            <p:nvGraphicFramePr>
              <p:cNvPr id="4" name="表格 3">
                <a:extLst>
                  <a:ext uri="{FF2B5EF4-FFF2-40B4-BE49-F238E27FC236}">
                    <a16:creationId xmlns:a16="http://schemas.microsoft.com/office/drawing/2014/main" id="{E862AC77-1569-4CD8-AFE3-959711C22C96}"/>
                  </a:ext>
                </a:extLst>
              </p:cNvPr>
              <p:cNvGraphicFramePr>
                <a:graphicFrameLocks noGrp="1"/>
              </p:cNvGraphicFramePr>
              <p:nvPr>
                <p:extLst>
                  <p:ext uri="{D42A27DB-BD31-4B8C-83A1-F6EECF244321}">
                    <p14:modId xmlns:p14="http://schemas.microsoft.com/office/powerpoint/2010/main" val="2828355693"/>
                  </p:ext>
                </p:extLst>
              </p:nvPr>
            </p:nvGraphicFramePr>
            <p:xfrm>
              <a:off x="266700" y="1200944"/>
              <a:ext cx="11677650" cy="5374133"/>
            </p:xfrm>
            <a:graphic>
              <a:graphicData uri="http://schemas.openxmlformats.org/drawingml/2006/table">
                <a:tbl>
                  <a:tblPr firstRow="1" firstCol="1" bandRow="1"/>
                  <a:tblGrid>
                    <a:gridCol w="1866900">
                      <a:extLst>
                        <a:ext uri="{9D8B030D-6E8A-4147-A177-3AD203B41FA5}">
                          <a16:colId xmlns:a16="http://schemas.microsoft.com/office/drawing/2014/main" val="2393633534"/>
                        </a:ext>
                      </a:extLst>
                    </a:gridCol>
                    <a:gridCol w="5067300">
                      <a:extLst>
                        <a:ext uri="{9D8B030D-6E8A-4147-A177-3AD203B41FA5}">
                          <a16:colId xmlns:a16="http://schemas.microsoft.com/office/drawing/2014/main" val="917727550"/>
                        </a:ext>
                      </a:extLst>
                    </a:gridCol>
                    <a:gridCol w="4743450">
                      <a:extLst>
                        <a:ext uri="{9D8B030D-6E8A-4147-A177-3AD203B41FA5}">
                          <a16:colId xmlns:a16="http://schemas.microsoft.com/office/drawing/2014/main" val="1758457198"/>
                        </a:ext>
                      </a:extLst>
                    </a:gridCol>
                  </a:tblGrid>
                  <a:tr h="54864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 </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强电解质</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弱电解质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975107"/>
                      </a:ext>
                    </a:extLst>
                  </a:tr>
                  <a:tr h="1581087">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溶液中存在的微粒</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水分子不计</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只存在电离出的阴、阳离子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不存在电解质分子</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既存在电离出的阴、阳离子</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又存在电解质分子</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159265"/>
                      </a:ext>
                    </a:extLst>
                  </a:tr>
                  <a:tr h="164592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实例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绝大多数的盐</a:t>
                          </a:r>
                          <a:r>
                            <a:rPr lang="en-US" sz="2400">
                              <a:solidFill>
                                <a:srgbClr val="000000"/>
                              </a:solidFill>
                              <a:effectLst/>
                              <a:latin typeface="+mn-lt"/>
                              <a:ea typeface="+mn-ea"/>
                              <a:cs typeface="Times New Roman" panose="02020603050405020304" pitchFamily="18" charset="0"/>
                            </a:rPr>
                            <a:t>(</a:t>
                          </a:r>
                          <a:r>
                            <a:rPr lang="zh-CN" sz="2400">
                              <a:solidFill>
                                <a:srgbClr val="000000"/>
                              </a:solidFill>
                              <a:effectLst/>
                              <a:latin typeface="+mn-lt"/>
                              <a:ea typeface="+mn-ea"/>
                              <a:cs typeface="Times New Roman" panose="02020603050405020304" pitchFamily="18" charset="0"/>
                            </a:rPr>
                            <a:t>包括难溶性盐</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强酸</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SO</a:t>
                          </a:r>
                          <a:r>
                            <a:rPr lang="en-US" sz="2400" baseline="-250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HCl</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HClO</a:t>
                          </a:r>
                          <a:r>
                            <a:rPr lang="en-US" sz="2400" baseline="-25000">
                              <a:solidFill>
                                <a:srgbClr val="000000"/>
                              </a:solidFill>
                              <a:effectLst/>
                              <a:latin typeface="+mn-lt"/>
                              <a:ea typeface="+mn-ea"/>
                              <a:cs typeface="Times New Roman" panose="02020603050405020304" pitchFamily="18" charset="0"/>
                            </a:rPr>
                            <a:t>4</a:t>
                          </a:r>
                          <a:r>
                            <a:rPr lang="zh-CN" sz="2400">
                              <a:solidFill>
                                <a:srgbClr val="000000"/>
                              </a:solidFill>
                              <a:effectLst/>
                              <a:latin typeface="+mn-lt"/>
                              <a:ea typeface="+mn-ea"/>
                              <a:cs typeface="Times New Roman" panose="02020603050405020304" pitchFamily="18" charset="0"/>
                            </a:rPr>
                            <a:t>等</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强碱</a:t>
                          </a:r>
                          <a:r>
                            <a:rPr lang="en-US" sz="2400">
                              <a:solidFill>
                                <a:srgbClr val="000000"/>
                              </a:solidFill>
                              <a:effectLst/>
                              <a:latin typeface="+mn-lt"/>
                              <a:ea typeface="+mn-ea"/>
                              <a:cs typeface="Times New Roman" panose="02020603050405020304" pitchFamily="18" charset="0"/>
                            </a:rPr>
                            <a:t>:Ba(OH)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Ca(OH)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弱酸</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CO</a:t>
                          </a:r>
                          <a:r>
                            <a:rPr lang="en-US" sz="2400" baseline="-25000">
                              <a:solidFill>
                                <a:srgbClr val="000000"/>
                              </a:solidFill>
                              <a:effectLst/>
                              <a:latin typeface="+mn-lt"/>
                              <a:ea typeface="+mn-ea"/>
                              <a:cs typeface="Times New Roman" panose="02020603050405020304" pitchFamily="18" charset="0"/>
                            </a:rPr>
                            <a:t>3 </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COOH</a:t>
                          </a:r>
                          <a:r>
                            <a:rPr lang="zh-CN" sz="2400">
                              <a:solidFill>
                                <a:srgbClr val="000000"/>
                              </a:solidFill>
                              <a:effectLst/>
                              <a:latin typeface="+mn-lt"/>
                              <a:ea typeface="+mn-ea"/>
                              <a:cs typeface="Times New Roman" panose="02020603050405020304" pitchFamily="18" charset="0"/>
                            </a:rPr>
                            <a:t>等</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弱碱</a:t>
                          </a:r>
                          <a:r>
                            <a:rPr lang="en-US" sz="2400">
                              <a:solidFill>
                                <a:srgbClr val="000000"/>
                              </a:solidFill>
                              <a:effectLst/>
                              <a:latin typeface="+mn-lt"/>
                              <a:ea typeface="+mn-ea"/>
                              <a:cs typeface="Times New Roman" panose="02020603050405020304" pitchFamily="18" charset="0"/>
                            </a:rPr>
                            <a:t>:NH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en-US" sz="2400">
                              <a:solidFill>
                                <a:srgbClr val="000000"/>
                              </a:solidFill>
                              <a:effectLst/>
                              <a:latin typeface="+mn-lt"/>
                              <a:ea typeface="+mn-ea"/>
                              <a:cs typeface="Times New Roman" panose="02020603050405020304" pitchFamily="18" charset="0"/>
                            </a:rPr>
                            <a:t>O</a:t>
                          </a:r>
                          <a:r>
                            <a:rPr lang="zh-CN" sz="24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Cu(OH)</a:t>
                          </a:r>
                          <a:r>
                            <a:rPr lang="en-US" sz="2400" baseline="-25000">
                              <a:solidFill>
                                <a:srgbClr val="000000"/>
                              </a:solidFill>
                              <a:effectLst/>
                              <a:latin typeface="+mn-lt"/>
                              <a:ea typeface="+mn-ea"/>
                              <a:cs typeface="Times New Roman" panose="02020603050405020304" pitchFamily="18" charset="0"/>
                            </a:rPr>
                            <a:t>2 </a:t>
                          </a:r>
                          <a:r>
                            <a:rPr lang="zh-CN" sz="2400">
                              <a:solidFill>
                                <a:srgbClr val="000000"/>
                              </a:solidFill>
                              <a:effectLst/>
                              <a:latin typeface="+mn-lt"/>
                              <a:ea typeface="+mn-ea"/>
                              <a:cs typeface="Times New Roman" panose="02020603050405020304" pitchFamily="18" charset="0"/>
                            </a:rPr>
                            <a:t>、</a:t>
                          </a:r>
                        </a:p>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Fe(OH)</a:t>
                          </a:r>
                          <a:r>
                            <a:rPr lang="en-US" sz="2400" baseline="-25000">
                              <a:solidFill>
                                <a:srgbClr val="000000"/>
                              </a:solidFill>
                              <a:effectLst/>
                              <a:latin typeface="+mn-lt"/>
                              <a:ea typeface="+mn-ea"/>
                              <a:cs typeface="Times New Roman" panose="02020603050405020304" pitchFamily="18" charset="0"/>
                            </a:rPr>
                            <a:t>3</a:t>
                          </a:r>
                          <a:r>
                            <a:rPr lang="zh-CN" sz="2400">
                              <a:solidFill>
                                <a:srgbClr val="000000"/>
                              </a:solidFill>
                              <a:effectLst/>
                              <a:latin typeface="+mn-lt"/>
                              <a:ea typeface="+mn-ea"/>
                              <a:cs typeface="Times New Roman" panose="02020603050405020304" pitchFamily="18" charset="0"/>
                            </a:rPr>
                            <a:t>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849632"/>
                      </a:ext>
                    </a:extLst>
                  </a:tr>
                  <a:tr h="1598486">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电离方程式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6899" t="-237405" r="-93870" b="-11832"/>
                          </a:stretch>
                        </a:blipFill>
                      </a:tcPr>
                    </a:tc>
                    <a:tc>
                      <a:txBody>
                        <a:bodyPr/>
                        <a:lstStyle/>
                        <a:p>
                          <a:endParaRPr lang="zh-CN"/>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46213" t="-237405" r="-257" b="-11832"/>
                          </a:stretch>
                        </a:blipFill>
                      </a:tcPr>
                    </a:tc>
                    <a:extLst>
                      <a:ext uri="{0D108BD9-81ED-4DB2-BD59-A6C34878D82A}">
                        <a16:rowId xmlns:a16="http://schemas.microsoft.com/office/drawing/2014/main" val="4188852380"/>
                      </a:ext>
                    </a:extLst>
                  </a:tr>
                </a:tbl>
              </a:graphicData>
            </a:graphic>
          </p:graphicFrame>
        </mc:Fallback>
      </mc:AlternateContent>
      <p:pic>
        <p:nvPicPr>
          <p:cNvPr id="5" name="图片 3310">
            <a:extLst>
              <a:ext uri="{FF2B5EF4-FFF2-40B4-BE49-F238E27FC236}">
                <a16:creationId xmlns:a16="http://schemas.microsoft.com/office/drawing/2014/main" xmlns="" id="{188500E0-F3CA-47E6-BD2B-E01AE46D48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5981700"/>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311">
            <a:extLst>
              <a:ext uri="{FF2B5EF4-FFF2-40B4-BE49-F238E27FC236}">
                <a16:creationId xmlns:a16="http://schemas.microsoft.com/office/drawing/2014/main" xmlns="" id="{276EA100-C342-4A2B-96E6-82A9AA830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347" y="5393803"/>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3312">
            <a:extLst>
              <a:ext uri="{FF2B5EF4-FFF2-40B4-BE49-F238E27FC236}">
                <a16:creationId xmlns:a16="http://schemas.microsoft.com/office/drawing/2014/main" xmlns="" id="{B52902EA-56C7-455E-85BA-7917DD7123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6809" y="5206197"/>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3313">
            <a:extLst>
              <a:ext uri="{FF2B5EF4-FFF2-40B4-BE49-F238E27FC236}">
                <a16:creationId xmlns:a16="http://schemas.microsoft.com/office/drawing/2014/main" xmlns="" id="{D0D986D7-46C2-4150-B167-DFDD0AF19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0" y="6283124"/>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3314">
            <a:extLst>
              <a:ext uri="{FF2B5EF4-FFF2-40B4-BE49-F238E27FC236}">
                <a16:creationId xmlns:a16="http://schemas.microsoft.com/office/drawing/2014/main" xmlns="" id="{F49BC36C-526A-4B73-AE0D-DEFF5C94C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0" y="5686787"/>
            <a:ext cx="571500" cy="3429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xmlns="" id="{5455FAE2-B97D-4249-BD45-D6D30822EC03}"/>
              </a:ext>
            </a:extLst>
          </p:cNvPr>
          <p:cNvSpPr/>
          <p:nvPr/>
        </p:nvSpPr>
        <p:spPr>
          <a:xfrm>
            <a:off x="10764144" y="683469"/>
            <a:ext cx="1005403" cy="461665"/>
          </a:xfrm>
          <a:prstGeom prst="rect">
            <a:avLst/>
          </a:prstGeom>
        </p:spPr>
        <p:txBody>
          <a:bodyPr wrap="none">
            <a:spAutoFit/>
          </a:bodyPr>
          <a:lstStyle/>
          <a:p>
            <a:r>
              <a:rPr lang="en-US" altLang="zh-CN" sz="2400" dirty="0"/>
              <a:t>[</a:t>
            </a:r>
            <a:r>
              <a:rPr lang="zh-CN" altLang="en-US" sz="2400" dirty="0"/>
              <a:t>续表</a:t>
            </a:r>
            <a:r>
              <a:rPr lang="en-US" altLang="zh-CN" sz="2400" dirty="0"/>
              <a:t>]</a:t>
            </a:r>
            <a:endParaRPr lang="zh-CN" altLang="en-US" sz="2400" dirty="0"/>
          </a:p>
        </p:txBody>
      </p:sp>
    </p:spTree>
    <p:extLst>
      <p:ext uri="{BB962C8B-B14F-4D97-AF65-F5344CB8AC3E}">
        <p14:creationId xmlns:p14="http://schemas.microsoft.com/office/powerpoint/2010/main" val="636683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CBBB5F7-BD3B-47F1-AB26-800CE83102CF}"/>
              </a:ext>
            </a:extLst>
          </p:cNvPr>
          <p:cNvSpPr/>
          <p:nvPr/>
        </p:nvSpPr>
        <p:spPr>
          <a:xfrm>
            <a:off x="234043" y="999225"/>
            <a:ext cx="11723913" cy="5186548"/>
          </a:xfrm>
          <a:prstGeom prst="rect">
            <a:avLst/>
          </a:prstGeom>
        </p:spPr>
        <p:txBody>
          <a:bodyPr wrap="square">
            <a:spAutoFit/>
          </a:bodyPr>
          <a:lstStyle/>
          <a:p>
            <a:pPr>
              <a:lnSpc>
                <a:spcPct val="150000"/>
              </a:lnSpc>
            </a:pPr>
            <a:r>
              <a:rPr lang="en-US" altLang="zh-CN" sz="2800" dirty="0"/>
              <a:t>1.</a:t>
            </a:r>
            <a:r>
              <a:rPr lang="zh-CN" altLang="zh-CN" sz="2800" dirty="0"/>
              <a:t>电解质的强弱与物质内部结构有关</a:t>
            </a:r>
            <a:r>
              <a:rPr lang="en-US" altLang="zh-CN" sz="2800" dirty="0"/>
              <a:t>,</a:t>
            </a:r>
            <a:r>
              <a:rPr lang="zh-CN" altLang="zh-CN" sz="2800" dirty="0"/>
              <a:t>与外界因素无关</a:t>
            </a:r>
            <a:r>
              <a:rPr lang="en-US" altLang="zh-CN" sz="2800" dirty="0"/>
              <a:t>,</a:t>
            </a:r>
            <a:r>
              <a:rPr lang="zh-CN" altLang="zh-CN" sz="2800" dirty="0"/>
              <a:t>关键是看在水溶液中或熔融状态下是否完全电离。</a:t>
            </a:r>
          </a:p>
          <a:p>
            <a:pPr>
              <a:lnSpc>
                <a:spcPct val="150000"/>
              </a:lnSpc>
            </a:pPr>
            <a:r>
              <a:rPr lang="en-US" altLang="zh-CN" sz="2800" dirty="0"/>
              <a:t>2.</a:t>
            </a:r>
            <a:r>
              <a:rPr lang="zh-CN" altLang="zh-CN" sz="2800" dirty="0"/>
              <a:t>电解质的强弱与溶解性无关</a:t>
            </a:r>
            <a:r>
              <a:rPr lang="en-US" altLang="zh-CN" sz="2800" dirty="0"/>
              <a:t>,</a:t>
            </a:r>
            <a:r>
              <a:rPr lang="zh-CN" altLang="zh-CN" sz="2800" dirty="0"/>
              <a:t>如</a:t>
            </a:r>
            <a:r>
              <a:rPr lang="en-US" altLang="zh-CN" sz="2800" dirty="0"/>
              <a:t>BaSO</a:t>
            </a:r>
            <a:r>
              <a:rPr lang="en-US" altLang="zh-CN" sz="2800" baseline="-25000" dirty="0"/>
              <a:t>4</a:t>
            </a:r>
            <a:r>
              <a:rPr lang="zh-CN" altLang="zh-CN" sz="2800" dirty="0"/>
              <a:t>、</a:t>
            </a:r>
            <a:r>
              <a:rPr lang="en-US" altLang="zh-CN" sz="2800" dirty="0"/>
              <a:t>CaCO</a:t>
            </a:r>
            <a:r>
              <a:rPr lang="en-US" altLang="zh-CN" sz="2800" baseline="-25000" dirty="0"/>
              <a:t>3</a:t>
            </a:r>
            <a:r>
              <a:rPr lang="zh-CN" altLang="zh-CN" sz="2800" dirty="0"/>
              <a:t>等虽难溶于水</a:t>
            </a:r>
            <a:r>
              <a:rPr lang="en-US" altLang="zh-CN" sz="2800" dirty="0"/>
              <a:t>,</a:t>
            </a:r>
            <a:r>
              <a:rPr lang="zh-CN" altLang="zh-CN" sz="2800" dirty="0"/>
              <a:t>但溶于水的部分却能完全电离</a:t>
            </a:r>
            <a:r>
              <a:rPr lang="en-US" altLang="zh-CN" sz="2800" dirty="0"/>
              <a:t>,</a:t>
            </a:r>
            <a:r>
              <a:rPr lang="zh-CN" altLang="zh-CN" sz="2800" dirty="0"/>
              <a:t>是强电解质</a:t>
            </a:r>
            <a:r>
              <a:rPr lang="en-US" altLang="zh-CN" sz="2800" dirty="0"/>
              <a:t>;CH</a:t>
            </a:r>
            <a:r>
              <a:rPr lang="en-US" altLang="zh-CN" sz="2800" baseline="-25000" dirty="0"/>
              <a:t>3</a:t>
            </a:r>
            <a:r>
              <a:rPr lang="en-US" altLang="zh-CN" sz="2800" dirty="0"/>
              <a:t>COOH</a:t>
            </a:r>
            <a:r>
              <a:rPr lang="zh-CN" altLang="zh-CN" sz="2800" dirty="0"/>
              <a:t>能与水互溶</a:t>
            </a:r>
            <a:r>
              <a:rPr lang="en-US" altLang="zh-CN" sz="2800" dirty="0"/>
              <a:t>,</a:t>
            </a:r>
            <a:r>
              <a:rPr lang="zh-CN" altLang="zh-CN" sz="2800" dirty="0"/>
              <a:t>但不能完全电离</a:t>
            </a:r>
            <a:r>
              <a:rPr lang="en-US" altLang="zh-CN" sz="2800" dirty="0"/>
              <a:t>,</a:t>
            </a:r>
            <a:r>
              <a:rPr lang="zh-CN" altLang="zh-CN" sz="2800" dirty="0"/>
              <a:t>是弱电解质。</a:t>
            </a:r>
          </a:p>
          <a:p>
            <a:pPr>
              <a:lnSpc>
                <a:spcPct val="150000"/>
              </a:lnSpc>
            </a:pPr>
            <a:r>
              <a:rPr lang="en-US" altLang="zh-CN" sz="2800" dirty="0"/>
              <a:t>3.</a:t>
            </a:r>
            <a:r>
              <a:rPr lang="zh-CN" altLang="zh-CN" sz="2800" dirty="0"/>
              <a:t>电解质的强弱与溶液的导电性强弱没有必然联系</a:t>
            </a:r>
            <a:r>
              <a:rPr lang="en-US" altLang="zh-CN" sz="2800" dirty="0"/>
              <a:t>,</a:t>
            </a:r>
            <a:r>
              <a:rPr lang="zh-CN" altLang="zh-CN" sz="2800" dirty="0"/>
              <a:t>溶液导电能力的强弱由溶液中自由移动的离子的浓度决定</a:t>
            </a:r>
            <a:r>
              <a:rPr lang="en-US" altLang="zh-CN" sz="2800" dirty="0"/>
              <a:t>,</a:t>
            </a:r>
            <a:r>
              <a:rPr lang="zh-CN" altLang="zh-CN" sz="2800" dirty="0"/>
              <a:t>也与离子所带电荷数有关。强电解质溶液的导电能力不一定强</a:t>
            </a:r>
            <a:r>
              <a:rPr lang="en-US" altLang="zh-CN" sz="2800" dirty="0"/>
              <a:t>,</a:t>
            </a:r>
            <a:r>
              <a:rPr lang="zh-CN" altLang="zh-CN" sz="2800" dirty="0"/>
              <a:t>弱电解质溶液的导电能力不一定弱。</a:t>
            </a:r>
          </a:p>
        </p:txBody>
      </p:sp>
      <p:sp>
        <p:nvSpPr>
          <p:cNvPr id="10" name="矩形 9">
            <a:extLst>
              <a:ext uri="{FF2B5EF4-FFF2-40B4-BE49-F238E27FC236}">
                <a16:creationId xmlns:a16="http://schemas.microsoft.com/office/drawing/2014/main" xmlns="" id="{3E3C3C88-EE79-4912-A76A-10A703D5F2C7}"/>
              </a:ext>
            </a:extLst>
          </p:cNvPr>
          <p:cNvSpPr/>
          <p:nvPr/>
        </p:nvSpPr>
        <p:spPr>
          <a:xfrm>
            <a:off x="234043" y="219258"/>
            <a:ext cx="11682186" cy="661207"/>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特别提醒</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a:extLst>
              <a:ext uri="{FF2B5EF4-FFF2-40B4-BE49-F238E27FC236}">
                <a16:creationId xmlns:a16="http://schemas.microsoft.com/office/drawing/2014/main" xmlns="" id="{7CBD1B54-505F-4C63-87EB-8A2715B0E8E3}"/>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56106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CBBB5F7-BD3B-47F1-AB26-800CE83102CF}"/>
              </a:ext>
            </a:extLst>
          </p:cNvPr>
          <p:cNvSpPr/>
          <p:nvPr/>
        </p:nvSpPr>
        <p:spPr>
          <a:xfrm>
            <a:off x="234043" y="332475"/>
            <a:ext cx="11723913" cy="3323987"/>
          </a:xfrm>
          <a:prstGeom prst="rect">
            <a:avLst/>
          </a:prstGeom>
        </p:spPr>
        <p:txBody>
          <a:bodyPr wrap="square">
            <a:spAutoFit/>
          </a:bodyPr>
          <a:lstStyle/>
          <a:p>
            <a:pPr>
              <a:lnSpc>
                <a:spcPct val="150000"/>
              </a:lnSpc>
            </a:pPr>
            <a:r>
              <a:rPr lang="en-US" altLang="zh-CN" sz="2800" b="1" dirty="0"/>
              <a:t>2.</a:t>
            </a:r>
            <a:r>
              <a:rPr lang="zh-CN" altLang="zh-CN" sz="2800" b="1" dirty="0"/>
              <a:t>弱电解质的电离平衡</a:t>
            </a:r>
          </a:p>
          <a:p>
            <a:pPr>
              <a:lnSpc>
                <a:spcPct val="150000"/>
              </a:lnSpc>
            </a:pPr>
            <a:r>
              <a:rPr lang="en-US" altLang="zh-CN" sz="2800" dirty="0"/>
              <a:t>(1)</a:t>
            </a:r>
            <a:r>
              <a:rPr lang="zh-CN" altLang="zh-CN" sz="2800" dirty="0"/>
              <a:t>电离平衡的定义</a:t>
            </a:r>
          </a:p>
          <a:p>
            <a:pPr>
              <a:lnSpc>
                <a:spcPct val="150000"/>
              </a:lnSpc>
            </a:pPr>
            <a:r>
              <a:rPr lang="zh-CN" altLang="zh-CN" sz="2800" dirty="0"/>
              <a:t>在一定条件</a:t>
            </a:r>
            <a:r>
              <a:rPr lang="en-US" altLang="zh-CN" sz="2800" dirty="0"/>
              <a:t>(</a:t>
            </a:r>
            <a:r>
              <a:rPr lang="zh-CN" altLang="zh-CN" sz="2800" dirty="0"/>
              <a:t>如温度、浓度</a:t>
            </a:r>
            <a:r>
              <a:rPr lang="en-US" altLang="zh-CN" sz="2800" dirty="0"/>
              <a:t>)</a:t>
            </a:r>
            <a:r>
              <a:rPr lang="zh-CN" altLang="zh-CN" sz="2800" dirty="0"/>
              <a:t>下</a:t>
            </a:r>
            <a:r>
              <a:rPr lang="en-US" altLang="zh-CN" sz="2800" dirty="0"/>
              <a:t>,</a:t>
            </a:r>
            <a:r>
              <a:rPr lang="zh-CN" altLang="zh-CN" sz="2800" dirty="0"/>
              <a:t>当弱电解质分子电离成离子的速率和离子重新结合成分子的速率相等时</a:t>
            </a:r>
            <a:r>
              <a:rPr lang="en-US" altLang="zh-CN" sz="2800" dirty="0"/>
              <a:t>,</a:t>
            </a:r>
            <a:r>
              <a:rPr lang="zh-CN" altLang="zh-CN" sz="2800" dirty="0"/>
              <a:t>电离过程就达到了平衡状态</a:t>
            </a:r>
            <a:r>
              <a:rPr lang="en-US" altLang="zh-CN" sz="2800" dirty="0"/>
              <a:t>,</a:t>
            </a:r>
            <a:r>
              <a:rPr lang="zh-CN" altLang="zh-CN" sz="2800" dirty="0"/>
              <a:t>这叫作电离平衡。</a:t>
            </a:r>
          </a:p>
          <a:p>
            <a:pPr>
              <a:lnSpc>
                <a:spcPct val="150000"/>
              </a:lnSpc>
            </a:pPr>
            <a:r>
              <a:rPr lang="en-US" altLang="zh-CN" sz="2800" dirty="0"/>
              <a:t>(2)</a:t>
            </a:r>
            <a:r>
              <a:rPr lang="zh-CN" altLang="zh-CN" sz="2800" dirty="0"/>
              <a:t>弱电解质电离平衡的建立过程</a:t>
            </a:r>
          </a:p>
        </p:txBody>
      </p:sp>
      <p:pic>
        <p:nvPicPr>
          <p:cNvPr id="5" name="301.jpg" descr="id:2147528366;FounderCES">
            <a:extLst>
              <a:ext uri="{FF2B5EF4-FFF2-40B4-BE49-F238E27FC236}">
                <a16:creationId xmlns:a16="http://schemas.microsoft.com/office/drawing/2014/main" xmlns="" id="{2B9C23BE-084B-4413-9C59-F4110DB34480}"/>
              </a:ext>
            </a:extLst>
          </p:cNvPr>
          <p:cNvPicPr/>
          <p:nvPr/>
        </p:nvPicPr>
        <p:blipFill>
          <a:blip r:embed="rId2"/>
          <a:stretch>
            <a:fillRect/>
          </a:stretch>
        </p:blipFill>
        <p:spPr>
          <a:xfrm>
            <a:off x="5579297" y="3143249"/>
            <a:ext cx="6136453" cy="3352801"/>
          </a:xfrm>
          <a:prstGeom prst="rect">
            <a:avLst/>
          </a:prstGeom>
        </p:spPr>
      </p:pic>
      <p:sp>
        <p:nvSpPr>
          <p:cNvPr id="4" name="矩形 3">
            <a:extLst>
              <a:ext uri="{FF2B5EF4-FFF2-40B4-BE49-F238E27FC236}">
                <a16:creationId xmlns:a16="http://schemas.microsoft.com/office/drawing/2014/main" xmlns="" id="{FB1FB9B1-5C00-49BC-B977-4BE69A9C1112}"/>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111874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CBBB5F7-BD3B-47F1-AB26-800CE83102CF}"/>
              </a:ext>
            </a:extLst>
          </p:cNvPr>
          <p:cNvSpPr/>
          <p:nvPr/>
        </p:nvSpPr>
        <p:spPr>
          <a:xfrm>
            <a:off x="234043" y="332475"/>
            <a:ext cx="11723913" cy="662233"/>
          </a:xfrm>
          <a:prstGeom prst="rect">
            <a:avLst/>
          </a:prstGeom>
        </p:spPr>
        <p:txBody>
          <a:bodyPr wrap="square">
            <a:spAutoFit/>
          </a:bodyPr>
          <a:lstStyle/>
          <a:p>
            <a:pPr>
              <a:lnSpc>
                <a:spcPct val="150000"/>
              </a:lnSpc>
            </a:pPr>
            <a:r>
              <a:rPr lang="en-US" altLang="zh-CN" sz="2800" dirty="0"/>
              <a:t>(3)</a:t>
            </a:r>
            <a:r>
              <a:rPr lang="zh-CN" altLang="zh-CN" sz="2800" dirty="0"/>
              <a:t>弱电解质电离平衡的特征</a:t>
            </a:r>
          </a:p>
        </p:txBody>
      </p:sp>
      <p:pic>
        <p:nvPicPr>
          <p:cNvPr id="4" name="lm3.jpg" descr="id:2147528380;FounderCES">
            <a:extLst>
              <a:ext uri="{FF2B5EF4-FFF2-40B4-BE49-F238E27FC236}">
                <a16:creationId xmlns:a16="http://schemas.microsoft.com/office/drawing/2014/main" xmlns="" id="{2EABEE22-D1DC-4838-BC1B-3C94C9918BF6}"/>
              </a:ext>
            </a:extLst>
          </p:cNvPr>
          <p:cNvPicPr/>
          <p:nvPr/>
        </p:nvPicPr>
        <p:blipFill>
          <a:blip r:embed="rId2"/>
          <a:stretch>
            <a:fillRect/>
          </a:stretch>
        </p:blipFill>
        <p:spPr>
          <a:xfrm>
            <a:off x="1792096" y="1275556"/>
            <a:ext cx="8607808" cy="4306888"/>
          </a:xfrm>
          <a:prstGeom prst="rect">
            <a:avLst/>
          </a:prstGeom>
        </p:spPr>
      </p:pic>
      <p:sp>
        <p:nvSpPr>
          <p:cNvPr id="5" name="矩形 4">
            <a:extLst>
              <a:ext uri="{FF2B5EF4-FFF2-40B4-BE49-F238E27FC236}">
                <a16:creationId xmlns:a16="http://schemas.microsoft.com/office/drawing/2014/main" xmlns="" id="{E52F5B43-5131-448A-B107-F46AC0D2B23D}"/>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43663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CBBB5F7-BD3B-47F1-AB26-800CE83102CF}"/>
              </a:ext>
            </a:extLst>
          </p:cNvPr>
          <p:cNvSpPr/>
          <p:nvPr/>
        </p:nvSpPr>
        <p:spPr>
          <a:xfrm>
            <a:off x="234043" y="332475"/>
            <a:ext cx="11723913" cy="1308563"/>
          </a:xfrm>
          <a:prstGeom prst="rect">
            <a:avLst/>
          </a:prstGeom>
        </p:spPr>
        <p:txBody>
          <a:bodyPr wrap="square">
            <a:spAutoFit/>
          </a:bodyPr>
          <a:lstStyle/>
          <a:p>
            <a:pPr>
              <a:lnSpc>
                <a:spcPct val="150000"/>
              </a:lnSpc>
            </a:pPr>
            <a:r>
              <a:rPr lang="en-US" altLang="zh-CN" sz="2800" dirty="0"/>
              <a:t>(4)</a:t>
            </a:r>
            <a:r>
              <a:rPr lang="zh-CN" altLang="zh-CN" sz="2800" dirty="0"/>
              <a:t>影响弱电解质电离平衡的因素</a:t>
            </a:r>
          </a:p>
          <a:p>
            <a:pPr>
              <a:lnSpc>
                <a:spcPct val="150000"/>
              </a:lnSpc>
            </a:pPr>
            <a:r>
              <a:rPr lang="zh-CN" altLang="zh-CN" sz="2800" dirty="0"/>
              <a:t>内因</a:t>
            </a:r>
            <a:r>
              <a:rPr lang="en-US" altLang="zh-CN" sz="2800" dirty="0"/>
              <a:t>:</a:t>
            </a:r>
            <a:r>
              <a:rPr lang="zh-CN" altLang="zh-CN" sz="2800" dirty="0"/>
              <a:t>弱电解质本身的性质</a:t>
            </a:r>
            <a:r>
              <a:rPr lang="en-US" altLang="zh-CN" sz="2800" dirty="0"/>
              <a:t>,</a:t>
            </a:r>
            <a:r>
              <a:rPr lang="zh-CN" altLang="zh-CN" sz="2800" dirty="0"/>
              <a:t>是决定因素。</a:t>
            </a: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92B6CE39-16DD-44C1-A900-0429940D8785}"/>
                  </a:ext>
                </a:extLst>
              </p:cNvPr>
              <p:cNvSpPr/>
              <p:nvPr/>
            </p:nvSpPr>
            <p:spPr>
              <a:xfrm>
                <a:off x="819150" y="2217993"/>
                <a:ext cx="10820400" cy="3687869"/>
              </a:xfrm>
              <a:prstGeom prst="rect">
                <a:avLst/>
              </a:prstGeom>
            </p:spPr>
            <p:txBody>
              <a:bodyPr wrap="square">
                <a:spAutoFit/>
              </a:bodyPr>
              <a:lstStyle/>
              <a:p>
                <a:pPr>
                  <a:spcAft>
                    <a:spcPts val="0"/>
                  </a:spcAft>
                </a:pPr>
                <a14:m>
                  <m:oMathPara xmlns:m="http://schemas.openxmlformats.org/officeDocument/2006/math">
                    <m:oMathParaPr>
                      <m:jc m:val="centerGroup"/>
                    </m:oMathParaPr>
                    <m:oMath xmlns:m="http://schemas.openxmlformats.org/officeDocument/2006/math">
                      <m:d>
                        <m:dPr>
                          <m:begChr m:val="{"/>
                          <m:endChr m:val=""/>
                          <m:ctrlPr>
                            <a:rPr lang="zh-CN" altLang="zh-CN" sz="2800" i="1" smtClean="0">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温度</m:t>
                                </m:r>
                                <m:r>
                                  <m:rPr>
                                    <m:nor/>
                                  </m:rPr>
                                  <a:rPr lang="en-US" altLang="zh-CN" sz="2800"/>
                                  <m:t>:</m:t>
                                </m:r>
                                <m:r>
                                  <m:rPr>
                                    <m:nor/>
                                  </m:rPr>
                                  <a:rPr lang="zh-CN" altLang="zh-CN" sz="2800"/>
                                  <m:t>电离是吸热过程。温度升高</m:t>
                                </m:r>
                                <m:r>
                                  <m:rPr>
                                    <m:nor/>
                                  </m:rPr>
                                  <a:rPr lang="en-US" altLang="zh-CN" sz="2800"/>
                                  <m:t>,</m:t>
                                </m:r>
                                <m:r>
                                  <m:rPr>
                                    <m:nor/>
                                  </m:rPr>
                                  <a:rPr lang="zh-CN" altLang="zh-CN" sz="2800"/>
                                  <m:t>电离程度增大</m:t>
                                </m:r>
                                <m:r>
                                  <m:rPr>
                                    <m:nor/>
                                  </m:rPr>
                                  <a:rPr lang="en-US" altLang="zh-CN" sz="2800"/>
                                  <m:t>;</m:t>
                                </m:r>
                                <m:r>
                                  <m:rPr>
                                    <m:nor/>
                                  </m:rPr>
                                  <a:rPr lang="zh-CN" altLang="zh-CN" sz="2800"/>
                                  <m:t>反之</m:t>
                                </m:r>
                                <m:r>
                                  <m:rPr>
                                    <m:nor/>
                                  </m:rPr>
                                  <a:rPr lang="en-US" altLang="zh-CN" sz="2800"/>
                                  <m:t>,</m:t>
                                </m:r>
                                <m:r>
                                  <m:rPr>
                                    <m:nor/>
                                  </m:rPr>
                                  <a:rPr lang="zh-CN" altLang="zh-CN" sz="2800"/>
                                  <m:t>电离程度减小</m:t>
                                </m:r>
                              </m:e>
                            </m:mr>
                            <m:mr>
                              <m:e>
                                <m:r>
                                  <m:rPr>
                                    <m:nor/>
                                  </m:rPr>
                                  <a:rPr lang="zh-CN" altLang="zh-CN" sz="2800"/>
                                  <m:t>浓度</m:t>
                                </m:r>
                                <m:d>
                                  <m:dPr>
                                    <m:begChr m:val="{"/>
                                    <m:endChr m:val=""/>
                                    <m:ctrlPr>
                                      <a:rPr lang="zh-CN" altLang="zh-CN" sz="2800" i="1">
                                        <a:latin typeface="Cambria Math" panose="02040503050406030204" pitchFamily="18" charset="0"/>
                                      </a:rPr>
                                    </m:ctrlPr>
                                  </m:dPr>
                                  <m:e>
                                    <m:m>
                                      <m:mPr>
                                        <m:plcHide m:val="on"/>
                                        <m:mcs>
                                          <m:mc>
                                            <m:mcPr>
                                              <m:count m:val="1"/>
                                              <m:mcJc m:val="center"/>
                                            </m:mcPr>
                                          </m:mc>
                                        </m:mcs>
                                        <m:ctrlPr>
                                          <a:rPr lang="zh-CN" altLang="zh-CN" sz="2800" i="1">
                                            <a:latin typeface="Cambria Math" panose="02040503050406030204" pitchFamily="18" charset="0"/>
                                          </a:rPr>
                                        </m:ctrlPr>
                                      </m:mPr>
                                      <m:mr>
                                        <m:e>
                                          <m:r>
                                            <m:rPr>
                                              <m:nor/>
                                            </m:rPr>
                                            <a:rPr lang="zh-CN" altLang="zh-CN" sz="2800"/>
                                            <m:t>增大弱电解质的浓度</m:t>
                                          </m:r>
                                          <m:r>
                                            <m:rPr>
                                              <m:nor/>
                                            </m:rPr>
                                            <a:rPr lang="en-US" altLang="zh-CN" sz="2800"/>
                                            <m:t>,</m:t>
                                          </m:r>
                                          <m:r>
                                            <m:rPr>
                                              <m:nor/>
                                            </m:rPr>
                                            <a:rPr lang="zh-CN" altLang="zh-CN" sz="2800"/>
                                            <m:t>电离平衡向电离方向移动加水稀释</m:t>
                                          </m:r>
                                          <m:r>
                                            <m:rPr>
                                              <m:nor/>
                                            </m:rPr>
                                            <a:rPr lang="en-US" altLang="zh-CN" sz="2800"/>
                                            <m:t>,</m:t>
                                          </m:r>
                                          <m:r>
                                            <a:rPr lang="zh-CN" altLang="zh-CN" sz="2800" i="1" smtClean="0">
                                              <a:latin typeface="Cambria Math" panose="02040503050406030204" pitchFamily="18" charset="0"/>
                                            </a:rPr>
                                            <m:t> </m:t>
                                          </m:r>
                                        </m:e>
                                      </m:mr>
                                      <m:mr>
                                        <m:e>
                                          <m:r>
                                            <m:rPr>
                                              <m:nor/>
                                            </m:rPr>
                                            <a:rPr lang="zh-CN" altLang="zh-CN" sz="2800"/>
                                            <m:t>电离平衡向电离方向移动</m:t>
                                          </m:r>
                                          <m:r>
                                            <m:rPr>
                                              <m:nor/>
                                            </m:rPr>
                                            <a:rPr lang="en-US" altLang="zh-CN" sz="2800" b="0" i="0" smtClean="0"/>
                                            <m:t>                                                      </m:t>
                                          </m:r>
                                        </m:e>
                                      </m:mr>
                                    </m:m>
                                  </m:e>
                                </m:d>
                                <m:r>
                                  <a:rPr lang="en-US" altLang="zh-CN" sz="2800" b="0" i="0" smtClean="0">
                                    <a:latin typeface="Cambria Math" panose="02040503050406030204" pitchFamily="18" charset="0"/>
                                  </a:rPr>
                                  <m:t>          </m:t>
                                </m:r>
                              </m:e>
                            </m:mr>
                            <m:mr>
                              <m:e>
                                <m:r>
                                  <m:rPr>
                                    <m:nor/>
                                  </m:rPr>
                                  <a:rPr lang="zh-CN" altLang="zh-CN" sz="2800"/>
                                  <m:t>同离子效应</m:t>
                                </m:r>
                                <m:r>
                                  <m:rPr>
                                    <m:nor/>
                                  </m:rPr>
                                  <a:rPr lang="en-US" altLang="zh-CN" sz="2800"/>
                                  <m:t>:</m:t>
                                </m:r>
                                <m:r>
                                  <m:rPr>
                                    <m:nor/>
                                  </m:rPr>
                                  <a:rPr lang="zh-CN" altLang="zh-CN" sz="2800"/>
                                  <m:t>在弱电解质溶液中加入与弱电解质电离出相同离子的强</m:t>
                                </m:r>
                              </m:e>
                            </m:mr>
                            <m:mr>
                              <m:e>
                                <m:r>
                                  <m:rPr>
                                    <m:nor/>
                                  </m:rPr>
                                  <a:rPr lang="zh-CN" altLang="zh-CN" sz="2800"/>
                                  <m:t>电解质</m:t>
                                </m:r>
                                <m:r>
                                  <m:rPr>
                                    <m:nor/>
                                  </m:rPr>
                                  <a:rPr lang="en-US" altLang="zh-CN" sz="2800"/>
                                  <m:t>,</m:t>
                                </m:r>
                                <m:r>
                                  <m:rPr>
                                    <m:nor/>
                                  </m:rPr>
                                  <a:rPr lang="zh-CN" altLang="zh-CN" sz="2800"/>
                                  <m:t>电离平衡向生成弱电解质分子的方向移动</m:t>
                                </m:r>
                                <m:r>
                                  <a:rPr lang="en-US" altLang="zh-CN" sz="2800" b="0" i="0" smtClean="0">
                                    <a:latin typeface="Cambria Math" panose="02040503050406030204" pitchFamily="18" charset="0"/>
                                  </a:rPr>
                                  <m:t>                                   </m:t>
                                </m:r>
                              </m:e>
                            </m:mr>
                            <m:mr>
                              <m:e>
                                <m:r>
                                  <m:rPr>
                                    <m:nor/>
                                  </m:rPr>
                                  <a:rPr lang="zh-CN" altLang="zh-CN" sz="2800"/>
                                  <m:t>化学反应</m:t>
                                </m:r>
                                <m:r>
                                  <m:rPr>
                                    <m:nor/>
                                  </m:rPr>
                                  <a:rPr lang="en-US" altLang="zh-CN" sz="2800"/>
                                  <m:t>:</m:t>
                                </m:r>
                                <m:r>
                                  <m:rPr>
                                    <m:nor/>
                                  </m:rPr>
                                  <a:rPr lang="zh-CN" altLang="zh-CN" sz="2800"/>
                                  <m:t>若外加物质能与弱电解质电离出的离子发生反应</m:t>
                                </m:r>
                                <m:r>
                                  <m:rPr>
                                    <m:nor/>
                                  </m:rPr>
                                  <a:rPr lang="en-US" altLang="zh-CN" sz="2800"/>
                                  <m:t>,</m:t>
                                </m:r>
                                <m:r>
                                  <m:rPr>
                                    <m:nor/>
                                  </m:rPr>
                                  <a:rPr lang="zh-CN" altLang="zh-CN" sz="2800"/>
                                  <m:t>电离平</m:t>
                                </m:r>
                                <m:r>
                                  <m:rPr>
                                    <m:nor/>
                                  </m:rPr>
                                  <a:rPr lang="en-US" altLang="zh-CN" sz="2800" b="0" i="0" smtClean="0"/>
                                  <m:t>   </m:t>
                                </m:r>
                              </m:e>
                            </m:mr>
                            <m:mr>
                              <m:e>
                                <m:r>
                                  <m:rPr>
                                    <m:nor/>
                                  </m:rPr>
                                  <a:rPr lang="zh-CN" altLang="zh-CN" sz="2800"/>
                                  <m:t>衡向电离方向移动</m:t>
                                </m:r>
                                <m:r>
                                  <a:rPr lang="en-US" altLang="zh-CN" sz="2800" b="0" i="0" smtClean="0">
                                    <a:latin typeface="Cambria Math" panose="02040503050406030204" pitchFamily="18" charset="0"/>
                                  </a:rPr>
                                  <m:t>                                                                                                </m:t>
                                </m:r>
                              </m:e>
                            </m:mr>
                          </m:m>
                        </m:e>
                      </m:d>
                    </m:oMath>
                  </m:oMathPara>
                </a14:m>
                <a:endParaRPr lang="zh-CN" altLang="zh-CN" sz="2800" dirty="0"/>
              </a:p>
            </p:txBody>
          </p:sp>
        </mc:Choice>
        <mc:Fallback xmlns="">
          <p:sp>
            <p:nvSpPr>
              <p:cNvPr id="3" name="矩形 2">
                <a:extLst>
                  <a:ext uri="{FF2B5EF4-FFF2-40B4-BE49-F238E27FC236}">
                    <a16:creationId xmlns:a16="http://schemas.microsoft.com/office/drawing/2014/main" id="{92B6CE39-16DD-44C1-A900-0429940D8785}"/>
                  </a:ext>
                </a:extLst>
              </p:cNvPr>
              <p:cNvSpPr>
                <a:spLocks noRot="1" noChangeAspect="1" noMove="1" noResize="1" noEditPoints="1" noAdjustHandles="1" noChangeArrowheads="1" noChangeShapeType="1" noTextEdit="1"/>
              </p:cNvSpPr>
              <p:nvPr/>
            </p:nvSpPr>
            <p:spPr>
              <a:xfrm>
                <a:off x="819150" y="2217993"/>
                <a:ext cx="10820400" cy="3687869"/>
              </a:xfrm>
              <a:prstGeom prst="rect">
                <a:avLst/>
              </a:prstGeom>
              <a:blipFill>
                <a:blip r:embed="rId2"/>
                <a:stretch>
                  <a:fillRect/>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xmlns="" id="{7366C745-6EDC-468E-A7CA-31B484CDF626}"/>
              </a:ext>
            </a:extLst>
          </p:cNvPr>
          <p:cNvSpPr/>
          <p:nvPr/>
        </p:nvSpPr>
        <p:spPr>
          <a:xfrm>
            <a:off x="286434" y="3364583"/>
            <a:ext cx="543739" cy="1308563"/>
          </a:xfrm>
          <a:prstGeom prst="rect">
            <a:avLst/>
          </a:prstGeom>
        </p:spPr>
        <p:txBody>
          <a:bodyPr wrap="none">
            <a:spAutoFit/>
          </a:bodyPr>
          <a:lstStyle/>
          <a:p>
            <a:pPr>
              <a:lnSpc>
                <a:spcPct val="150000"/>
              </a:lnSpc>
            </a:pPr>
            <a:r>
              <a:rPr lang="zh-CN" altLang="zh-CN" sz="2800" dirty="0"/>
              <a:t>外</a:t>
            </a:r>
            <a:endParaRPr lang="en-US" altLang="zh-CN" sz="2800" dirty="0"/>
          </a:p>
          <a:p>
            <a:pPr>
              <a:lnSpc>
                <a:spcPct val="150000"/>
              </a:lnSpc>
            </a:pPr>
            <a:r>
              <a:rPr lang="zh-CN" altLang="zh-CN" sz="2800" dirty="0"/>
              <a:t>因</a:t>
            </a:r>
            <a:endParaRPr lang="zh-CN" altLang="en-US" sz="2800" dirty="0"/>
          </a:p>
        </p:txBody>
      </p:sp>
      <p:sp>
        <p:nvSpPr>
          <p:cNvPr id="6" name="矩形 5">
            <a:extLst>
              <a:ext uri="{FF2B5EF4-FFF2-40B4-BE49-F238E27FC236}">
                <a16:creationId xmlns:a16="http://schemas.microsoft.com/office/drawing/2014/main" xmlns="" id="{073A4DF6-B09A-4372-8E76-FC2CA30A5FA7}"/>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209097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4882587"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考点</a:t>
            </a:r>
            <a:r>
              <a:rPr lang="en-US" altLang="zh-CN" sz="2800" dirty="0">
                <a:solidFill>
                  <a:srgbClr val="DA251C"/>
                </a:solidFill>
              </a:rPr>
              <a:t>2</a:t>
            </a:r>
            <a:r>
              <a:rPr lang="zh-CN" altLang="zh-CN" sz="2800" dirty="0">
                <a:solidFill>
                  <a:srgbClr val="DA251C"/>
                </a:solidFill>
              </a:rPr>
              <a:t>　电离平衡</a:t>
            </a:r>
            <a:r>
              <a:rPr lang="zh-CN" altLang="zh-CN" sz="2800" dirty="0" smtClean="0">
                <a:solidFill>
                  <a:srgbClr val="DA251C"/>
                </a:solidFill>
              </a:rPr>
              <a:t>常数</a:t>
            </a:r>
            <a:r>
              <a:rPr lang="zh-CN" altLang="en-US" sz="2800" dirty="0" smtClean="0">
                <a:solidFill>
                  <a:srgbClr val="DA251C"/>
                </a:solidFill>
              </a:rPr>
              <a:t>（重点）</a:t>
            </a:r>
            <a:endParaRPr lang="en-US" altLang="zh-CN" sz="2800" dirty="0">
              <a:solidFill>
                <a:srgbClr val="DA251C"/>
              </a:solidFill>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715E11A9-0CCF-4A7C-B797-40FC7481E028}"/>
                  </a:ext>
                </a:extLst>
              </p:cNvPr>
              <p:cNvSpPr/>
              <p:nvPr/>
            </p:nvSpPr>
            <p:spPr>
              <a:xfrm>
                <a:off x="246296" y="739434"/>
                <a:ext cx="11727990" cy="5132559"/>
              </a:xfrm>
              <a:prstGeom prst="rect">
                <a:avLst/>
              </a:prstGeom>
            </p:spPr>
            <p:txBody>
              <a:bodyPr wrap="square">
                <a:spAutoFit/>
              </a:bodyPr>
              <a:lstStyle/>
              <a:p>
                <a:pPr>
                  <a:lnSpc>
                    <a:spcPct val="150000"/>
                  </a:lnSpc>
                </a:pPr>
                <a:r>
                  <a:rPr lang="en-US" altLang="zh-CN" sz="2800" b="1" dirty="0"/>
                  <a:t>1.</a:t>
                </a:r>
                <a:r>
                  <a:rPr lang="zh-CN" altLang="zh-CN" sz="2800" b="1" dirty="0"/>
                  <a:t>概念</a:t>
                </a:r>
              </a:p>
              <a:p>
                <a:pPr>
                  <a:lnSpc>
                    <a:spcPct val="150000"/>
                  </a:lnSpc>
                </a:pPr>
                <a:r>
                  <a:rPr lang="zh-CN" altLang="zh-CN" sz="2800" dirty="0"/>
                  <a:t>在一定温度下</a:t>
                </a:r>
                <a:r>
                  <a:rPr lang="en-US" altLang="zh-CN" sz="2800" dirty="0"/>
                  <a:t>,</a:t>
                </a:r>
                <a:r>
                  <a:rPr lang="zh-CN" altLang="zh-CN" sz="2800" dirty="0"/>
                  <a:t>弱电解质达到电离平衡时</a:t>
                </a:r>
                <a:r>
                  <a:rPr lang="en-US" altLang="zh-CN" sz="2800" dirty="0"/>
                  <a:t>,</a:t>
                </a:r>
                <a:r>
                  <a:rPr lang="zh-CN" altLang="zh-CN" sz="2800" dirty="0"/>
                  <a:t>溶液中电离所生成的各种离子浓度的乘积与溶液中未电离的分子浓度的比是一个常数</a:t>
                </a:r>
                <a:r>
                  <a:rPr lang="en-US" altLang="zh-CN" sz="2800" dirty="0"/>
                  <a:t>,</a:t>
                </a:r>
                <a:r>
                  <a:rPr lang="zh-CN" altLang="zh-CN" sz="2800" dirty="0"/>
                  <a:t>该常数叫作电离平衡常数</a:t>
                </a:r>
                <a:r>
                  <a:rPr lang="en-US" altLang="zh-CN" sz="2800" dirty="0"/>
                  <a:t>,</a:t>
                </a:r>
                <a:r>
                  <a:rPr lang="zh-CN" altLang="zh-CN" sz="2800" dirty="0"/>
                  <a:t>简称电离常数</a:t>
                </a:r>
                <a:r>
                  <a:rPr lang="en-US" altLang="zh-CN" sz="2800" dirty="0"/>
                  <a:t>,</a:t>
                </a:r>
                <a:r>
                  <a:rPr lang="zh-CN" altLang="zh-CN" sz="2800" dirty="0"/>
                  <a:t>用</a:t>
                </a:r>
                <a:r>
                  <a:rPr lang="en-US" altLang="zh-CN" sz="2800" i="1" dirty="0"/>
                  <a:t>K</a:t>
                </a:r>
                <a:r>
                  <a:rPr lang="zh-CN" altLang="zh-CN" sz="2800" dirty="0"/>
                  <a:t>表示</a:t>
                </a:r>
                <a:r>
                  <a:rPr lang="en-US" altLang="zh-CN" sz="2800" dirty="0"/>
                  <a:t>(</a:t>
                </a:r>
                <a:r>
                  <a:rPr lang="zh-CN" altLang="zh-CN" sz="2800" dirty="0"/>
                  <a:t>弱酸的电离平衡常数用</a:t>
                </a:r>
                <a:r>
                  <a:rPr lang="en-US" altLang="zh-CN" sz="2800" i="1" dirty="0"/>
                  <a:t>K</a:t>
                </a:r>
                <a:r>
                  <a:rPr lang="en-US" altLang="zh-CN" sz="2800" baseline="-25000" dirty="0"/>
                  <a:t>a</a:t>
                </a:r>
                <a:r>
                  <a:rPr lang="zh-CN" altLang="zh-CN" sz="2800" dirty="0"/>
                  <a:t>表示</a:t>
                </a:r>
                <a:r>
                  <a:rPr lang="en-US" altLang="zh-CN" sz="2800" dirty="0"/>
                  <a:t>,</a:t>
                </a:r>
                <a:r>
                  <a:rPr lang="zh-CN" altLang="zh-CN" sz="2800" dirty="0"/>
                  <a:t>弱碱的电离平衡常数用</a:t>
                </a:r>
                <a:r>
                  <a:rPr lang="en-US" altLang="zh-CN" sz="2800" i="1" dirty="0"/>
                  <a:t>K</a:t>
                </a:r>
                <a:r>
                  <a:rPr lang="en-US" altLang="zh-CN" sz="2800" baseline="-25000" dirty="0"/>
                  <a:t>b</a:t>
                </a:r>
                <a:r>
                  <a:rPr lang="zh-CN" altLang="zh-CN" sz="2800" dirty="0"/>
                  <a:t>表示</a:t>
                </a:r>
                <a:r>
                  <a:rPr lang="en-US" altLang="zh-CN" sz="2800" dirty="0"/>
                  <a:t>)</a:t>
                </a:r>
                <a:r>
                  <a:rPr lang="zh-CN" altLang="zh-CN" sz="2800" dirty="0"/>
                  <a:t>。</a:t>
                </a:r>
              </a:p>
              <a:p>
                <a:pPr>
                  <a:lnSpc>
                    <a:spcPct val="150000"/>
                  </a:lnSpc>
                </a:pPr>
                <a:r>
                  <a:rPr lang="en-US" altLang="zh-CN" sz="2800" b="1" dirty="0"/>
                  <a:t>2.</a:t>
                </a:r>
                <a:r>
                  <a:rPr lang="zh-CN" altLang="zh-CN" sz="2800" b="1" dirty="0"/>
                  <a:t>表达式</a:t>
                </a:r>
                <a:endParaRPr lang="en-US" altLang="zh-CN" sz="2800" b="1" dirty="0"/>
              </a:p>
              <a:p>
                <a:pPr>
                  <a:lnSpc>
                    <a:spcPct val="150000"/>
                  </a:lnSpc>
                </a:pPr>
                <a:r>
                  <a:rPr lang="zh-CN" altLang="zh-CN" sz="2800" dirty="0"/>
                  <a:t>对于可逆反应</a:t>
                </a:r>
                <a:r>
                  <a:rPr lang="en-US" altLang="zh-CN" sz="2800" dirty="0"/>
                  <a:t>AB         A</a:t>
                </a:r>
                <a:r>
                  <a:rPr lang="en-US" altLang="zh-CN" sz="2800" baseline="30000" dirty="0"/>
                  <a:t>+</a:t>
                </a:r>
                <a:r>
                  <a:rPr lang="en-US" altLang="zh-CN" sz="2800" dirty="0"/>
                  <a:t>+B</a:t>
                </a:r>
                <a:r>
                  <a:rPr lang="en-US" altLang="zh-CN" sz="2800" baseline="30000" dirty="0"/>
                  <a:t>-</a:t>
                </a:r>
                <a:r>
                  <a:rPr lang="en-US" altLang="zh-CN" sz="2800" dirty="0"/>
                  <a:t>,</a:t>
                </a:r>
                <a:r>
                  <a:rPr lang="en-US" altLang="zh-CN" sz="2800" i="1" dirty="0"/>
                  <a:t>K</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A</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B</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AB</m:t>
                        </m:r>
                        <m:r>
                          <m:rPr>
                            <m:nor/>
                          </m:rPr>
                          <a:rPr lang="en-US" altLang="zh-CN" sz="2800"/>
                          <m:t>)</m:t>
                        </m:r>
                      </m:den>
                    </m:f>
                  </m:oMath>
                </a14:m>
                <a:endParaRPr lang="zh-CN" altLang="zh-CN" sz="2800" dirty="0"/>
              </a:p>
            </p:txBody>
          </p:sp>
        </mc:Choice>
        <mc:Fallback xmlns="">
          <p:sp>
            <p:nvSpPr>
              <p:cNvPr id="2" name="矩形 1">
                <a:extLst>
                  <a:ext uri="{FF2B5EF4-FFF2-40B4-BE49-F238E27FC236}">
                    <a16:creationId xmlns:a16="http://schemas.microsoft.com/office/drawing/2014/main" xmlns:a14="http://schemas.microsoft.com/office/drawing/2010/main" xmlns="" id="{715E11A9-0CCF-4A7C-B797-40FC7481E028}"/>
                  </a:ext>
                </a:extLst>
              </p:cNvPr>
              <p:cNvSpPr>
                <a:spLocks noRot="1" noChangeAspect="1" noMove="1" noResize="1" noEditPoints="1" noAdjustHandles="1" noChangeArrowheads="1" noChangeShapeType="1" noTextEdit="1"/>
              </p:cNvSpPr>
              <p:nvPr/>
            </p:nvSpPr>
            <p:spPr>
              <a:xfrm>
                <a:off x="246296" y="739434"/>
                <a:ext cx="11727990" cy="5132559"/>
              </a:xfrm>
              <a:prstGeom prst="rect">
                <a:avLst/>
              </a:prstGeom>
              <a:blipFill rotWithShape="1">
                <a:blip r:embed="rId2"/>
                <a:stretch>
                  <a:fillRect l="-1040" r="-156"/>
                </a:stretch>
              </a:blipFill>
            </p:spPr>
            <p:txBody>
              <a:bodyPr/>
              <a:lstStyle/>
              <a:p>
                <a:r>
                  <a:rPr lang="zh-CN" altLang="en-US">
                    <a:noFill/>
                  </a:rPr>
                  <a:t> </a:t>
                </a:r>
              </a:p>
            </p:txBody>
          </p:sp>
        </mc:Fallback>
      </mc:AlternateContent>
      <p:pic>
        <p:nvPicPr>
          <p:cNvPr id="10" name="图片 3312">
            <a:extLst>
              <a:ext uri="{FF2B5EF4-FFF2-40B4-BE49-F238E27FC236}">
                <a16:creationId xmlns:a16="http://schemas.microsoft.com/office/drawing/2014/main" xmlns="" id="{D30350C1-91B1-4C35-9C67-BE5D80B53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5162550"/>
            <a:ext cx="5715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1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715E11A9-0CCF-4A7C-B797-40FC7481E028}"/>
                  </a:ext>
                </a:extLst>
              </p:cNvPr>
              <p:cNvSpPr/>
              <p:nvPr/>
            </p:nvSpPr>
            <p:spPr>
              <a:xfrm>
                <a:off x="246296" y="446209"/>
                <a:ext cx="11727990" cy="5937138"/>
              </a:xfrm>
              <a:prstGeom prst="rect">
                <a:avLst/>
              </a:prstGeom>
            </p:spPr>
            <p:txBody>
              <a:bodyPr wrap="square">
                <a:spAutoFit/>
              </a:bodyPr>
              <a:lstStyle/>
              <a:p>
                <a:pPr>
                  <a:lnSpc>
                    <a:spcPct val="150000"/>
                  </a:lnSpc>
                </a:pPr>
                <a:r>
                  <a:rPr lang="zh-CN" altLang="zh-CN" sz="2800" dirty="0"/>
                  <a:t>对于一元弱酸</a:t>
                </a:r>
                <a:r>
                  <a:rPr lang="en-US" altLang="zh-CN" sz="2800" dirty="0"/>
                  <a:t>HA:HA         H</a:t>
                </a:r>
                <a:r>
                  <a:rPr lang="en-US" altLang="zh-CN" sz="2800" baseline="30000" dirty="0"/>
                  <a:t>+</a:t>
                </a:r>
                <a:r>
                  <a:rPr lang="en-US" altLang="zh-CN" sz="2800" dirty="0"/>
                  <a:t>+A</a:t>
                </a:r>
                <a:r>
                  <a:rPr lang="en-US" altLang="zh-CN" sz="2800" baseline="30000" dirty="0"/>
                  <a:t>-</a:t>
                </a:r>
                <a:r>
                  <a:rPr lang="en-US" altLang="zh-CN" sz="2800" dirty="0"/>
                  <a:t>,</a:t>
                </a:r>
                <a:r>
                  <a:rPr lang="en-US" altLang="zh-CN" sz="2800" i="1" dirty="0"/>
                  <a:t>K</a:t>
                </a:r>
                <a:r>
                  <a:rPr lang="en-US" altLang="zh-CN" sz="2800" baseline="-25000" dirty="0"/>
                  <a:t>a</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A</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HA</m:t>
                        </m:r>
                        <m:r>
                          <m:rPr>
                            <m:nor/>
                          </m:rPr>
                          <a:rPr lang="en-US" altLang="zh-CN" sz="2800"/>
                          <m:t>)</m:t>
                        </m:r>
                      </m:den>
                    </m:f>
                  </m:oMath>
                </a14:m>
                <a:endParaRPr lang="en-US" altLang="zh-CN" sz="2800" dirty="0"/>
              </a:p>
              <a:p>
                <a:pPr>
                  <a:lnSpc>
                    <a:spcPct val="150000"/>
                  </a:lnSpc>
                </a:pPr>
                <a:r>
                  <a:rPr lang="zh-CN" altLang="zh-CN" sz="2800" dirty="0"/>
                  <a:t>对于一元弱碱</a:t>
                </a:r>
                <a:r>
                  <a:rPr lang="en-US" altLang="zh-CN" sz="2800" dirty="0"/>
                  <a:t>BOH:BOH           B</a:t>
                </a:r>
                <a:r>
                  <a:rPr lang="en-US" altLang="zh-CN" sz="2800" baseline="30000" dirty="0"/>
                  <a:t>+</a:t>
                </a:r>
                <a:r>
                  <a:rPr lang="en-US" altLang="zh-CN" sz="2800" dirty="0"/>
                  <a:t>+OH</a:t>
                </a:r>
                <a:r>
                  <a:rPr lang="en-US" altLang="zh-CN" sz="2800" baseline="30000" dirty="0"/>
                  <a:t>-</a:t>
                </a:r>
                <a:r>
                  <a:rPr lang="en-US" altLang="zh-CN" sz="2800" dirty="0"/>
                  <a:t>,</a:t>
                </a:r>
                <a:r>
                  <a:rPr lang="en-US" altLang="zh-CN" sz="2800" i="1" dirty="0" err="1"/>
                  <a:t>K</a:t>
                </a:r>
                <a:r>
                  <a:rPr lang="en-US" altLang="zh-CN" sz="2800" baseline="-25000" dirty="0" err="1"/>
                  <a:t>b</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B</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O</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BOH</m:t>
                        </m:r>
                        <m:r>
                          <m:rPr>
                            <m:nor/>
                          </m:rPr>
                          <a:rPr lang="en-US" altLang="zh-CN" sz="2800"/>
                          <m:t>)</m:t>
                        </m:r>
                      </m:den>
                    </m:f>
                  </m:oMath>
                </a14:m>
                <a:endParaRPr lang="zh-CN" altLang="zh-CN" sz="2800" dirty="0"/>
              </a:p>
              <a:p>
                <a:pPr>
                  <a:lnSpc>
                    <a:spcPct val="150000"/>
                  </a:lnSpc>
                </a:pPr>
                <a:r>
                  <a:rPr lang="zh-CN" altLang="zh-CN" sz="2800" dirty="0"/>
                  <a:t>对于多元弱酸</a:t>
                </a:r>
                <a:r>
                  <a:rPr lang="en-US" altLang="zh-CN" sz="2800" dirty="0"/>
                  <a:t>,</a:t>
                </a:r>
                <a:r>
                  <a:rPr lang="zh-CN" altLang="zh-CN" sz="2800" dirty="0"/>
                  <a:t>其电离是分步进行的</a:t>
                </a:r>
                <a:r>
                  <a:rPr lang="en-US" altLang="zh-CN" sz="2800" dirty="0"/>
                  <a:t>,</a:t>
                </a:r>
                <a:r>
                  <a:rPr lang="zh-CN" altLang="zh-CN" sz="2800" dirty="0"/>
                  <a:t>每步各有电离常数</a:t>
                </a:r>
                <a:r>
                  <a:rPr lang="en-US" altLang="zh-CN" sz="2800" dirty="0"/>
                  <a:t>,</a:t>
                </a:r>
                <a:r>
                  <a:rPr lang="zh-CN" altLang="zh-CN" sz="2800" dirty="0"/>
                  <a:t>通常用</a:t>
                </a:r>
                <a:r>
                  <a:rPr lang="en-US" altLang="zh-CN" sz="2800" i="1" dirty="0"/>
                  <a:t>K</a:t>
                </a:r>
                <a:r>
                  <a:rPr lang="en-US" altLang="zh-CN" sz="2800" baseline="-25000" dirty="0"/>
                  <a:t>a1</a:t>
                </a:r>
                <a:r>
                  <a:rPr lang="zh-CN" altLang="zh-CN" sz="2800" dirty="0"/>
                  <a:t>、</a:t>
                </a:r>
                <a:r>
                  <a:rPr lang="en-US" altLang="zh-CN" sz="2800" i="1" dirty="0"/>
                  <a:t>K</a:t>
                </a:r>
                <a:r>
                  <a:rPr lang="en-US" altLang="zh-CN" sz="2800" baseline="-25000" dirty="0"/>
                  <a:t>a2</a:t>
                </a:r>
                <a:r>
                  <a:rPr lang="zh-CN" altLang="zh-CN" sz="2800" dirty="0"/>
                  <a:t>、</a:t>
                </a:r>
                <a:r>
                  <a:rPr lang="en-US" altLang="zh-CN" sz="2800" i="1" dirty="0"/>
                  <a:t>K</a:t>
                </a:r>
                <a:r>
                  <a:rPr lang="en-US" altLang="zh-CN" sz="2800" baseline="-25000" dirty="0"/>
                  <a:t>a3</a:t>
                </a:r>
                <a:r>
                  <a:rPr lang="zh-CN" altLang="zh-CN" sz="2800" dirty="0"/>
                  <a:t>等分别表示。如</a:t>
                </a:r>
                <a:r>
                  <a:rPr lang="en-US" altLang="zh-CN" sz="2800" dirty="0"/>
                  <a:t>:</a:t>
                </a:r>
                <a:endParaRPr lang="zh-CN" altLang="zh-CN" sz="2800" dirty="0"/>
              </a:p>
              <a:p>
                <a:pPr>
                  <a:lnSpc>
                    <a:spcPct val="150000"/>
                  </a:lnSpc>
                </a:pPr>
                <a:r>
                  <a:rPr lang="en-US" altLang="zh-CN" sz="2800" dirty="0"/>
                  <a:t>H</a:t>
                </a:r>
                <a:r>
                  <a:rPr lang="en-US" altLang="zh-CN" sz="2800" baseline="-25000" dirty="0"/>
                  <a:t>2</a:t>
                </a:r>
                <a:r>
                  <a:rPr lang="en-US" altLang="zh-CN" sz="2800" dirty="0"/>
                  <a:t>S          H</a:t>
                </a:r>
                <a:r>
                  <a:rPr lang="en-US" altLang="zh-CN" sz="2800" baseline="30000" dirty="0"/>
                  <a:t>+</a:t>
                </a:r>
                <a:r>
                  <a:rPr lang="en-US" altLang="zh-CN" sz="2800" dirty="0"/>
                  <a:t>+HS</a:t>
                </a:r>
                <a:r>
                  <a:rPr lang="en-US" altLang="zh-CN" sz="2800" baseline="30000" dirty="0"/>
                  <a:t>-</a:t>
                </a:r>
                <a:r>
                  <a:rPr lang="en-US" altLang="zh-CN" sz="2800" dirty="0"/>
                  <a:t>,</a:t>
                </a:r>
                <a:r>
                  <a:rPr lang="en-US" altLang="zh-CN" sz="2800" i="1" dirty="0"/>
                  <a:t>K</a:t>
                </a:r>
                <a:r>
                  <a:rPr lang="en-US" altLang="zh-CN" sz="2800" baseline="-25000" dirty="0"/>
                  <a:t>a1</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S</m:t>
                            </m:r>
                          </m:e>
                          <m:sup>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2</m:t>
                            </m:r>
                          </m:sub>
                        </m:sSub>
                        <m:r>
                          <a:rPr lang="en-US" altLang="zh-CN" sz="2800" i="1">
                            <a:latin typeface="Cambria Math" panose="02040503050406030204" pitchFamily="18" charset="0"/>
                          </a:rPr>
                          <m:t>𝑆</m:t>
                        </m:r>
                        <m:r>
                          <m:rPr>
                            <m:nor/>
                          </m:rPr>
                          <a:rPr lang="en-US" altLang="zh-CN" sz="2800"/>
                          <m:t>)</m:t>
                        </m:r>
                      </m:den>
                    </m:f>
                  </m:oMath>
                </a14:m>
                <a:endParaRPr lang="zh-CN" altLang="zh-CN" sz="2800" dirty="0"/>
              </a:p>
              <a:p>
                <a:pPr>
                  <a:lnSpc>
                    <a:spcPct val="150000"/>
                  </a:lnSpc>
                </a:pPr>
                <a:r>
                  <a:rPr lang="en-US" altLang="zh-CN" sz="2800" dirty="0"/>
                  <a:t>HS</a:t>
                </a:r>
                <a:r>
                  <a:rPr lang="en-US" altLang="zh-CN" sz="2800" baseline="30000" dirty="0"/>
                  <a:t>-                 </a:t>
                </a:r>
                <a:r>
                  <a:rPr lang="en-US" altLang="zh-CN" sz="2800" dirty="0"/>
                  <a:t>H</a:t>
                </a:r>
                <a:r>
                  <a:rPr lang="en-US" altLang="zh-CN" sz="2800" baseline="30000" dirty="0"/>
                  <a:t>+</a:t>
                </a:r>
                <a:r>
                  <a:rPr lang="en-US" altLang="zh-CN" sz="2800" dirty="0"/>
                  <a:t>+S</a:t>
                </a:r>
                <a:r>
                  <a:rPr lang="en-US" altLang="zh-CN" sz="2800" baseline="30000" dirty="0"/>
                  <a:t>2-</a:t>
                </a:r>
                <a:r>
                  <a:rPr lang="en-US" altLang="zh-CN" sz="2800" dirty="0"/>
                  <a:t>,	</a:t>
                </a:r>
                <a:r>
                  <a:rPr lang="en-US" altLang="zh-CN" sz="2800" i="1" dirty="0"/>
                  <a:t>K</a:t>
                </a:r>
                <a:r>
                  <a:rPr lang="en-US" altLang="zh-CN" sz="2800" baseline="-25000" dirty="0"/>
                  <a:t>a2</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H</m:t>
                            </m:r>
                          </m:e>
                          <m:sup>
                            <m:r>
                              <a:rPr lang="en-US" altLang="zh-CN" sz="2800">
                                <a:latin typeface="Cambria Math" panose="02040503050406030204" pitchFamily="18" charset="0"/>
                              </a:rPr>
                              <m:t>+</m:t>
                            </m:r>
                          </m:sup>
                        </m:sSup>
                        <m:r>
                          <m:rPr>
                            <m:nor/>
                          </m:rPr>
                          <a:rPr lang="en-US" altLang="zh-CN" sz="2800"/>
                          <m:t>)·</m:t>
                        </m:r>
                        <m:r>
                          <a:rPr lang="en-US" altLang="zh-CN" sz="2800" i="1">
                            <a:latin typeface="Cambria Math" panose="02040503050406030204" pitchFamily="18" charset="0"/>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S</m:t>
                            </m:r>
                          </m:e>
                          <m:sup>
                            <m:r>
                              <a:rPr lang="en-US" altLang="zh-CN" sz="2800">
                                <a:latin typeface="Cambria Math" panose="02040503050406030204" pitchFamily="18" charset="0"/>
                              </a:rPr>
                              <m:t>2</m:t>
                            </m:r>
                            <m:r>
                              <m:rPr>
                                <m:nor/>
                              </m:rPr>
                              <a:rPr lang="en-US" altLang="zh-CN" sz="2800" i="1"/>
                              <m:t>−</m:t>
                            </m:r>
                          </m:sup>
                        </m:sSup>
                        <m:r>
                          <m:rPr>
                            <m:nor/>
                          </m:rPr>
                          <a:rPr lang="en-US" altLang="zh-CN" sz="2800"/>
                          <m:t>)</m:t>
                        </m:r>
                      </m:num>
                      <m:den>
                        <m:r>
                          <a:rPr lang="en-US" altLang="zh-CN" sz="2800" i="1">
                            <a:latin typeface="Cambria Math" panose="02040503050406030204" pitchFamily="18" charset="0"/>
                          </a:rPr>
                          <m:t>𝑐</m:t>
                        </m:r>
                        <m:r>
                          <m:rPr>
                            <m:nor/>
                          </m:rPr>
                          <a:rPr lang="en-US" altLang="zh-CN" sz="2800"/>
                          <m:t>(</m:t>
                        </m:r>
                        <m:r>
                          <m:rPr>
                            <m:sty m:val="p"/>
                          </m:rPr>
                          <a:rPr lang="en-US" altLang="zh-CN" sz="2800">
                            <a:latin typeface="Cambria Math" panose="02040503050406030204" pitchFamily="18" charset="0"/>
                          </a:rPr>
                          <m:t>H</m:t>
                        </m:r>
                        <m:sSup>
                          <m:sSupPr>
                            <m:ctrlPr>
                              <a:rPr lang="zh-CN" altLang="zh-CN" sz="2800" i="1">
                                <a:latin typeface="Cambria Math" panose="02040503050406030204" pitchFamily="18" charset="0"/>
                              </a:rPr>
                            </m:ctrlPr>
                          </m:sSupPr>
                          <m:e>
                            <m:r>
                              <m:rPr>
                                <m:sty m:val="p"/>
                              </m:rPr>
                              <a:rPr lang="en-US" altLang="zh-CN" sz="2800">
                                <a:latin typeface="Cambria Math" panose="02040503050406030204" pitchFamily="18" charset="0"/>
                              </a:rPr>
                              <m:t>S</m:t>
                            </m:r>
                          </m:e>
                          <m:sup>
                            <m:r>
                              <m:rPr>
                                <m:nor/>
                              </m:rPr>
                              <a:rPr lang="en-US" altLang="zh-CN" sz="2800" i="1"/>
                              <m:t>−</m:t>
                            </m:r>
                          </m:sup>
                        </m:sSup>
                        <m:r>
                          <m:rPr>
                            <m:nor/>
                          </m:rPr>
                          <a:rPr lang="en-US" altLang="zh-CN" sz="2800"/>
                          <m:t>)</m:t>
                        </m:r>
                      </m:den>
                    </m:f>
                  </m:oMath>
                </a14:m>
                <a:endParaRPr lang="zh-CN" altLang="zh-CN" sz="2800" dirty="0"/>
              </a:p>
            </p:txBody>
          </p:sp>
        </mc:Choice>
        <mc:Fallback xmlns="">
          <p:sp>
            <p:nvSpPr>
              <p:cNvPr id="2" name="矩形 1">
                <a:extLst>
                  <a:ext uri="{FF2B5EF4-FFF2-40B4-BE49-F238E27FC236}">
                    <a16:creationId xmlns:a16="http://schemas.microsoft.com/office/drawing/2014/main" xmlns:a14="http://schemas.microsoft.com/office/drawing/2010/main" xmlns="" id="{715E11A9-0CCF-4A7C-B797-40FC7481E028}"/>
                  </a:ext>
                </a:extLst>
              </p:cNvPr>
              <p:cNvSpPr>
                <a:spLocks noRot="1" noChangeAspect="1" noMove="1" noResize="1" noEditPoints="1" noAdjustHandles="1" noChangeArrowheads="1" noChangeShapeType="1" noTextEdit="1"/>
              </p:cNvSpPr>
              <p:nvPr/>
            </p:nvSpPr>
            <p:spPr>
              <a:xfrm>
                <a:off x="246296" y="446209"/>
                <a:ext cx="11727990" cy="5937138"/>
              </a:xfrm>
              <a:prstGeom prst="rect">
                <a:avLst/>
              </a:prstGeom>
              <a:blipFill rotWithShape="1">
                <a:blip r:embed="rId2"/>
                <a:stretch>
                  <a:fillRect l="-1040"/>
                </a:stretch>
              </a:blipFill>
            </p:spPr>
            <p:txBody>
              <a:bodyPr/>
              <a:lstStyle/>
              <a:p>
                <a:r>
                  <a:rPr lang="zh-CN" altLang="en-US">
                    <a:noFill/>
                  </a:rPr>
                  <a:t> </a:t>
                </a:r>
              </a:p>
            </p:txBody>
          </p:sp>
        </mc:Fallback>
      </mc:AlternateContent>
      <p:pic>
        <p:nvPicPr>
          <p:cNvPr id="9" name="图片 3312">
            <a:extLst>
              <a:ext uri="{FF2B5EF4-FFF2-40B4-BE49-F238E27FC236}">
                <a16:creationId xmlns:a16="http://schemas.microsoft.com/office/drawing/2014/main" xmlns="" id="{5EA0062A-D5DF-462F-97A6-9B962AE53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971550"/>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3312">
            <a:extLst>
              <a:ext uri="{FF2B5EF4-FFF2-40B4-BE49-F238E27FC236}">
                <a16:creationId xmlns:a16="http://schemas.microsoft.com/office/drawing/2014/main" xmlns="" id="{628DD847-9240-4CD4-91A7-FF7015491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95500"/>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3312">
            <a:extLst>
              <a:ext uri="{FF2B5EF4-FFF2-40B4-BE49-F238E27FC236}">
                <a16:creationId xmlns:a16="http://schemas.microsoft.com/office/drawing/2014/main" xmlns="" id="{BBDEF5A3-A191-4B8A-BD7B-3B24EE328C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552950"/>
            <a:ext cx="5715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312">
            <a:extLst>
              <a:ext uri="{FF2B5EF4-FFF2-40B4-BE49-F238E27FC236}">
                <a16:creationId xmlns:a16="http://schemas.microsoft.com/office/drawing/2014/main" xmlns="" id="{12D13159-3918-40A2-BD81-DB1BDEE1D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5695950"/>
            <a:ext cx="571500" cy="3429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xmlns="" id="{34CA3908-33DD-4AB5-A48B-4C57D67097E9}"/>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82440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zh-CN" sz="4000" b="1" dirty="0">
                <a:solidFill>
                  <a:schemeClr val="bg1"/>
                </a:solidFill>
              </a:rPr>
              <a:t>专题十七　弱电解质的电离平衡</a:t>
            </a:r>
          </a:p>
        </p:txBody>
      </p:sp>
      <p:sp>
        <p:nvSpPr>
          <p:cNvPr id="11" name="文本框 10"/>
          <p:cNvSpPr txBox="1"/>
          <p:nvPr/>
        </p:nvSpPr>
        <p:spPr>
          <a:xfrm>
            <a:off x="2720717" y="1546119"/>
            <a:ext cx="6750566"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zh-CN" sz="2400" dirty="0">
                <a:solidFill>
                  <a:srgbClr val="DA251C"/>
                </a:solidFill>
              </a:rPr>
              <a:t>专题十七　弱电解质的电离平衡</a:t>
            </a:r>
          </a:p>
        </p:txBody>
      </p:sp>
    </p:spTree>
    <p:extLst>
      <p:ext uri="{BB962C8B-B14F-4D97-AF65-F5344CB8AC3E}">
        <p14:creationId xmlns:p14="http://schemas.microsoft.com/office/powerpoint/2010/main" val="36134758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715E11A9-0CCF-4A7C-B797-40FC7481E028}"/>
              </a:ext>
            </a:extLst>
          </p:cNvPr>
          <p:cNvSpPr/>
          <p:nvPr/>
        </p:nvSpPr>
        <p:spPr>
          <a:xfrm>
            <a:off x="246296" y="434634"/>
            <a:ext cx="11727990" cy="5909310"/>
          </a:xfrm>
          <a:prstGeom prst="rect">
            <a:avLst/>
          </a:prstGeom>
        </p:spPr>
        <p:txBody>
          <a:bodyPr wrap="square">
            <a:spAutoFit/>
          </a:bodyPr>
          <a:lstStyle/>
          <a:p>
            <a:pPr>
              <a:lnSpc>
                <a:spcPct val="150000"/>
              </a:lnSpc>
            </a:pPr>
            <a:r>
              <a:rPr lang="en-US" altLang="zh-CN" sz="2800" b="1" dirty="0"/>
              <a:t>3.</a:t>
            </a:r>
            <a:r>
              <a:rPr lang="zh-CN" altLang="zh-CN" sz="2800" b="1" dirty="0"/>
              <a:t>特点</a:t>
            </a:r>
          </a:p>
          <a:p>
            <a:pPr>
              <a:lnSpc>
                <a:spcPct val="150000"/>
              </a:lnSpc>
            </a:pPr>
            <a:r>
              <a:rPr lang="en-US" altLang="zh-CN" sz="2800" dirty="0"/>
              <a:t>(1)</a:t>
            </a:r>
            <a:r>
              <a:rPr lang="zh-CN" altLang="zh-CN" sz="2800" dirty="0"/>
              <a:t>电离常数只与温度有关</a:t>
            </a:r>
            <a:r>
              <a:rPr lang="en-US" altLang="zh-CN" sz="2800" dirty="0"/>
              <a:t>,</a:t>
            </a:r>
            <a:r>
              <a:rPr lang="zh-CN" altLang="zh-CN" sz="2800" dirty="0"/>
              <a:t>升高温度</a:t>
            </a:r>
            <a:r>
              <a:rPr lang="en-US" altLang="zh-CN" sz="2800" dirty="0"/>
              <a:t>,</a:t>
            </a:r>
            <a:r>
              <a:rPr lang="en-US" altLang="zh-CN" sz="2800" i="1" dirty="0"/>
              <a:t>K</a:t>
            </a:r>
            <a:r>
              <a:rPr lang="zh-CN" altLang="zh-CN" sz="2800" dirty="0"/>
              <a:t>值增大。</a:t>
            </a:r>
          </a:p>
          <a:p>
            <a:pPr>
              <a:lnSpc>
                <a:spcPct val="150000"/>
              </a:lnSpc>
            </a:pPr>
            <a:r>
              <a:rPr lang="en-US" altLang="zh-CN" sz="2800" dirty="0"/>
              <a:t>(2)</a:t>
            </a:r>
            <a:r>
              <a:rPr lang="zh-CN" altLang="zh-CN" sz="2800" dirty="0"/>
              <a:t>多元弱酸的各级电离常数的大小关系</a:t>
            </a:r>
            <a:r>
              <a:rPr lang="en-US" altLang="zh-CN" sz="2800" dirty="0"/>
              <a:t>:</a:t>
            </a:r>
            <a:r>
              <a:rPr lang="en-US" altLang="zh-CN" sz="2800" i="1" dirty="0"/>
              <a:t>K</a:t>
            </a:r>
            <a:r>
              <a:rPr lang="en-US" altLang="zh-CN" sz="2800" baseline="-25000" dirty="0"/>
              <a:t>a1</a:t>
            </a:r>
            <a:r>
              <a:rPr lang="en-US" altLang="zh-CN" sz="2800" dirty="0"/>
              <a:t>≫</a:t>
            </a:r>
            <a:r>
              <a:rPr lang="en-US" altLang="zh-CN" sz="2800" i="1" dirty="0"/>
              <a:t>K</a:t>
            </a:r>
            <a:r>
              <a:rPr lang="en-US" altLang="zh-CN" sz="2800" baseline="-25000" dirty="0"/>
              <a:t>a2</a:t>
            </a:r>
            <a:r>
              <a:rPr lang="en-US" altLang="zh-CN" sz="2800" dirty="0"/>
              <a:t>≫</a:t>
            </a:r>
            <a:r>
              <a:rPr lang="en-US" altLang="zh-CN" sz="2800" i="1" dirty="0"/>
              <a:t>K</a:t>
            </a:r>
            <a:r>
              <a:rPr lang="en-US" altLang="zh-CN" sz="2800" baseline="-25000" dirty="0"/>
              <a:t>a3</a:t>
            </a:r>
            <a:r>
              <a:rPr lang="en-US" altLang="zh-CN" sz="2800" dirty="0"/>
              <a:t>,</a:t>
            </a:r>
            <a:r>
              <a:rPr lang="zh-CN" altLang="zh-CN" sz="2800" dirty="0"/>
              <a:t>故多元弱酸的酸性强弱取决于</a:t>
            </a:r>
            <a:r>
              <a:rPr lang="en-US" altLang="zh-CN" sz="2800" i="1" dirty="0"/>
              <a:t>K</a:t>
            </a:r>
            <a:r>
              <a:rPr lang="en-US" altLang="zh-CN" sz="2800" baseline="-25000" dirty="0"/>
              <a:t>a1</a:t>
            </a:r>
            <a:r>
              <a:rPr lang="zh-CN" altLang="zh-CN" sz="2800" dirty="0"/>
              <a:t>的大小。</a:t>
            </a:r>
          </a:p>
          <a:p>
            <a:pPr>
              <a:lnSpc>
                <a:spcPct val="150000"/>
              </a:lnSpc>
            </a:pPr>
            <a:r>
              <a:rPr lang="en-US" altLang="zh-CN" sz="2800" b="1" dirty="0"/>
              <a:t>4.</a:t>
            </a:r>
            <a:r>
              <a:rPr lang="zh-CN" altLang="zh-CN" sz="2800" b="1" dirty="0"/>
              <a:t>意义</a:t>
            </a:r>
          </a:p>
          <a:p>
            <a:pPr>
              <a:lnSpc>
                <a:spcPct val="150000"/>
              </a:lnSpc>
            </a:pPr>
            <a:r>
              <a:rPr lang="zh-CN" altLang="zh-CN" sz="2800" dirty="0"/>
              <a:t>电离常数数值的大小</a:t>
            </a:r>
            <a:r>
              <a:rPr lang="en-US" altLang="zh-CN" sz="2800" dirty="0"/>
              <a:t>,</a:t>
            </a:r>
            <a:r>
              <a:rPr lang="zh-CN" altLang="zh-CN" sz="2800" dirty="0"/>
              <a:t>反映弱酸、弱碱酸碱性的相对强弱。在一定温度下</a:t>
            </a:r>
            <a:r>
              <a:rPr lang="en-US" altLang="zh-CN" sz="2800" dirty="0"/>
              <a:t>,</a:t>
            </a:r>
            <a:r>
              <a:rPr lang="en-US" altLang="zh-CN" sz="2800" i="1" dirty="0"/>
              <a:t>K</a:t>
            </a:r>
            <a:r>
              <a:rPr lang="en-US" altLang="zh-CN" sz="2800" baseline="-25000" dirty="0"/>
              <a:t>a</a:t>
            </a:r>
            <a:r>
              <a:rPr lang="zh-CN" altLang="zh-CN" sz="2800" dirty="0"/>
              <a:t>越大</a:t>
            </a:r>
            <a:r>
              <a:rPr lang="en-US" altLang="zh-CN" sz="2800" dirty="0"/>
              <a:t>(</a:t>
            </a:r>
            <a:r>
              <a:rPr lang="zh-CN" altLang="zh-CN" sz="2800" dirty="0"/>
              <a:t>多元弱酸以</a:t>
            </a:r>
            <a:r>
              <a:rPr lang="en-US" altLang="zh-CN" sz="2800" i="1" dirty="0"/>
              <a:t>K</a:t>
            </a:r>
            <a:r>
              <a:rPr lang="en-US" altLang="zh-CN" sz="2800" baseline="-25000" dirty="0"/>
              <a:t>a1</a:t>
            </a:r>
            <a:r>
              <a:rPr lang="zh-CN" altLang="zh-CN" sz="2800" dirty="0"/>
              <a:t>为依据</a:t>
            </a:r>
            <a:r>
              <a:rPr lang="en-US" altLang="zh-CN" sz="2800" dirty="0"/>
              <a:t>),</a:t>
            </a:r>
            <a:r>
              <a:rPr lang="zh-CN" altLang="zh-CN" sz="2800" dirty="0"/>
              <a:t>弱酸的电离程度越大</a:t>
            </a:r>
            <a:r>
              <a:rPr lang="en-US" altLang="zh-CN" sz="2800" dirty="0"/>
              <a:t>,</a:t>
            </a:r>
            <a:r>
              <a:rPr lang="zh-CN" altLang="zh-CN" sz="2800" dirty="0"/>
              <a:t>弱酸的酸性越强。相同条件下</a:t>
            </a:r>
            <a:r>
              <a:rPr lang="en-US" altLang="zh-CN" sz="2800" dirty="0"/>
              <a:t>,</a:t>
            </a:r>
            <a:r>
              <a:rPr lang="zh-CN" altLang="zh-CN" sz="2800" dirty="0"/>
              <a:t>常见弱酸酸性由强到弱的顺序</a:t>
            </a:r>
            <a:r>
              <a:rPr lang="en-US" altLang="zh-CN" sz="2800" dirty="0" smtClean="0"/>
              <a:t>:</a:t>
            </a:r>
          </a:p>
          <a:p>
            <a:pPr>
              <a:lnSpc>
                <a:spcPct val="150000"/>
              </a:lnSpc>
            </a:pPr>
            <a:r>
              <a:rPr lang="en-US" altLang="zh-CN" sz="2800" dirty="0" smtClean="0"/>
              <a:t>H</a:t>
            </a:r>
            <a:r>
              <a:rPr lang="en-US" altLang="zh-CN" sz="2800" baseline="-25000" dirty="0" smtClean="0"/>
              <a:t>2</a:t>
            </a:r>
            <a:r>
              <a:rPr lang="en-US" altLang="zh-CN" sz="2800" dirty="0" smtClean="0"/>
              <a:t>SO</a:t>
            </a:r>
            <a:r>
              <a:rPr lang="en-US" altLang="zh-CN" sz="2800" baseline="-25000" dirty="0" smtClean="0"/>
              <a:t>3</a:t>
            </a:r>
            <a:r>
              <a:rPr lang="en-US" altLang="zh-CN" sz="2800" dirty="0" smtClean="0"/>
              <a:t>&gt;H</a:t>
            </a:r>
            <a:r>
              <a:rPr lang="en-US" altLang="zh-CN" sz="2800" baseline="-25000" dirty="0" smtClean="0"/>
              <a:t>3</a:t>
            </a:r>
            <a:r>
              <a:rPr lang="en-US" altLang="zh-CN" sz="2800" dirty="0" smtClean="0"/>
              <a:t>PO</a:t>
            </a:r>
            <a:r>
              <a:rPr lang="en-US" altLang="zh-CN" sz="2800" baseline="-25000" dirty="0" smtClean="0"/>
              <a:t>4</a:t>
            </a:r>
            <a:r>
              <a:rPr lang="en-US" altLang="zh-CN" sz="2800" dirty="0" smtClean="0"/>
              <a:t>&gt;HF&gt;CH</a:t>
            </a:r>
            <a:r>
              <a:rPr lang="en-US" altLang="zh-CN" sz="2800" baseline="-25000" dirty="0" smtClean="0"/>
              <a:t>3</a:t>
            </a:r>
            <a:r>
              <a:rPr lang="en-US" altLang="zh-CN" sz="2800" dirty="0" smtClean="0"/>
              <a:t>COOH&gt;H</a:t>
            </a:r>
            <a:r>
              <a:rPr lang="en-US" altLang="zh-CN" sz="2800" baseline="-25000" dirty="0" smtClean="0"/>
              <a:t>2</a:t>
            </a:r>
            <a:r>
              <a:rPr lang="en-US" altLang="zh-CN" sz="2800" dirty="0" smtClean="0"/>
              <a:t>CO</a:t>
            </a:r>
            <a:r>
              <a:rPr lang="en-US" altLang="zh-CN" sz="2800" baseline="-25000" dirty="0" smtClean="0"/>
              <a:t>3</a:t>
            </a:r>
            <a:r>
              <a:rPr lang="en-US" altLang="zh-CN" sz="2800" dirty="0" smtClean="0"/>
              <a:t>&gt;H</a:t>
            </a:r>
            <a:r>
              <a:rPr lang="en-US" altLang="zh-CN" sz="2800" baseline="-25000" dirty="0" smtClean="0"/>
              <a:t>2</a:t>
            </a:r>
            <a:r>
              <a:rPr lang="en-US" altLang="zh-CN" sz="2800" dirty="0" smtClean="0"/>
              <a:t>S&gt;</a:t>
            </a:r>
            <a:r>
              <a:rPr lang="en-US" altLang="zh-CN" sz="2800" dirty="0" err="1" smtClean="0"/>
              <a:t>HClO</a:t>
            </a:r>
            <a:r>
              <a:rPr lang="zh-CN" altLang="zh-CN" sz="2800" dirty="0"/>
              <a:t>。</a:t>
            </a:r>
          </a:p>
        </p:txBody>
      </p:sp>
      <p:sp>
        <p:nvSpPr>
          <p:cNvPr id="3" name="矩形 2">
            <a:extLst>
              <a:ext uri="{FF2B5EF4-FFF2-40B4-BE49-F238E27FC236}">
                <a16:creationId xmlns:a16="http://schemas.microsoft.com/office/drawing/2014/main" xmlns="" id="{54AA3369-DFF4-4CB0-9D69-741289EE42DD}"/>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226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59086" y="1815193"/>
            <a:ext cx="6999514" cy="323305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强、弱电解质的判断与比较</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弱电解质的电离平衡</a:t>
            </a: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电离平衡常数的应用及计算</a:t>
            </a:r>
          </a:p>
        </p:txBody>
      </p:sp>
    </p:spTree>
    <p:extLst>
      <p:ext uri="{BB962C8B-B14F-4D97-AF65-F5344CB8AC3E}">
        <p14:creationId xmlns:p14="http://schemas.microsoft.com/office/powerpoint/2010/main" val="399995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9436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方法</a:t>
            </a:r>
            <a:r>
              <a:rPr lang="en-US" altLang="zh-CN" sz="2800" dirty="0">
                <a:solidFill>
                  <a:srgbClr val="DA251C"/>
                </a:solidFill>
              </a:rPr>
              <a:t>1  </a:t>
            </a:r>
            <a:r>
              <a:rPr lang="zh-CN" altLang="zh-CN" sz="2800" dirty="0">
                <a:solidFill>
                  <a:srgbClr val="DA251C"/>
                </a:solidFill>
              </a:rPr>
              <a:t>强、弱电解质的判断与比较</a:t>
            </a:r>
            <a:endParaRPr lang="en-US" altLang="zh-CN" sz="2800" dirty="0">
              <a:solidFill>
                <a:srgbClr val="DA251C"/>
              </a:solidFill>
            </a:endParaRPr>
          </a:p>
        </p:txBody>
      </p:sp>
      <p:sp>
        <p:nvSpPr>
          <p:cNvPr id="2" name="矩形 1"/>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xmlns="" id="{714F6134-7288-4796-8499-E211F9E0561B}"/>
              </a:ext>
            </a:extLst>
          </p:cNvPr>
          <p:cNvSpPr/>
          <p:nvPr/>
        </p:nvSpPr>
        <p:spPr>
          <a:xfrm>
            <a:off x="335643" y="1272693"/>
            <a:ext cx="11513457" cy="5262979"/>
          </a:xfrm>
          <a:prstGeom prst="rect">
            <a:avLst/>
          </a:prstGeom>
        </p:spPr>
        <p:txBody>
          <a:bodyPr wrap="square">
            <a:spAutoFit/>
          </a:bodyPr>
          <a:lstStyle/>
          <a:p>
            <a:pPr>
              <a:lnSpc>
                <a:spcPct val="150000"/>
              </a:lnSpc>
            </a:pPr>
            <a:r>
              <a:rPr lang="en-US" altLang="zh-CN" sz="2800" b="1" dirty="0"/>
              <a:t>1.</a:t>
            </a:r>
            <a:r>
              <a:rPr lang="zh-CN" altLang="zh-CN" sz="2800" b="1" dirty="0"/>
              <a:t>强、弱电解质的判断方法</a:t>
            </a:r>
          </a:p>
          <a:p>
            <a:pPr>
              <a:lnSpc>
                <a:spcPct val="150000"/>
              </a:lnSpc>
            </a:pPr>
            <a:r>
              <a:rPr lang="en-US" altLang="zh-CN" sz="2800" dirty="0"/>
              <a:t>(1)</a:t>
            </a:r>
            <a:r>
              <a:rPr lang="zh-CN" altLang="zh-CN" sz="2800" dirty="0"/>
              <a:t>在相同浓度、相同温度下</a:t>
            </a:r>
            <a:r>
              <a:rPr lang="en-US" altLang="zh-CN" sz="2800" dirty="0"/>
              <a:t>,</a:t>
            </a:r>
            <a:r>
              <a:rPr lang="zh-CN" altLang="zh-CN" sz="2800" dirty="0"/>
              <a:t>比较导电能力的强弱。如同体积等浓度的盐酸和醋酸</a:t>
            </a:r>
            <a:r>
              <a:rPr lang="en-US" altLang="zh-CN" sz="2800" dirty="0"/>
              <a:t>,</a:t>
            </a:r>
            <a:r>
              <a:rPr lang="zh-CN" altLang="zh-CN" sz="2800" dirty="0"/>
              <a:t>前者的导电能力强于后者。</a:t>
            </a:r>
          </a:p>
          <a:p>
            <a:pPr>
              <a:lnSpc>
                <a:spcPct val="150000"/>
              </a:lnSpc>
            </a:pPr>
            <a:r>
              <a:rPr lang="en-US" altLang="zh-CN" sz="2800" dirty="0"/>
              <a:t>(2)</a:t>
            </a:r>
            <a:r>
              <a:rPr lang="zh-CN" altLang="zh-CN" sz="2800" dirty="0"/>
              <a:t>在相同浓度、相同温度下</a:t>
            </a:r>
            <a:r>
              <a:rPr lang="en-US" altLang="zh-CN" sz="2800" dirty="0"/>
              <a:t>,</a:t>
            </a:r>
            <a:r>
              <a:rPr lang="zh-CN" altLang="zh-CN" sz="2800" dirty="0"/>
              <a:t>比较反应速率的大小</a:t>
            </a:r>
            <a:r>
              <a:rPr lang="en-US" altLang="zh-CN" sz="2800" dirty="0"/>
              <a:t>,</a:t>
            </a:r>
            <a:r>
              <a:rPr lang="zh-CN" altLang="zh-CN" sz="2800" dirty="0"/>
              <a:t>如将足量的锌粒投入同体积等浓度的盐酸和醋酸中</a:t>
            </a:r>
            <a:r>
              <a:rPr lang="en-US" altLang="zh-CN" sz="2800" dirty="0"/>
              <a:t>,</a:t>
            </a:r>
            <a:r>
              <a:rPr lang="zh-CN" altLang="zh-CN" sz="2800" dirty="0"/>
              <a:t>反应开始时前者产生气体的速率比后者的大。</a:t>
            </a:r>
          </a:p>
          <a:p>
            <a:pPr>
              <a:lnSpc>
                <a:spcPct val="150000"/>
              </a:lnSpc>
            </a:pPr>
            <a:r>
              <a:rPr lang="en-US" altLang="zh-CN" sz="2800" dirty="0"/>
              <a:t>(3)</a:t>
            </a:r>
            <a:r>
              <a:rPr lang="zh-CN" altLang="zh-CN" sz="2800" dirty="0"/>
              <a:t>浓度与</a:t>
            </a:r>
            <a:r>
              <a:rPr lang="en-US" altLang="zh-CN" sz="2800" dirty="0"/>
              <a:t>pH</a:t>
            </a:r>
            <a:r>
              <a:rPr lang="zh-CN" altLang="zh-CN" sz="2800" dirty="0"/>
              <a:t>的关系。如</a:t>
            </a:r>
            <a:r>
              <a:rPr lang="en-US" altLang="zh-CN" sz="2800" dirty="0"/>
              <a:t>0.1 mol·L</a:t>
            </a:r>
            <a:r>
              <a:rPr lang="en-US" altLang="zh-CN" sz="2800" baseline="30000" dirty="0"/>
              <a:t>-1</a:t>
            </a:r>
            <a:r>
              <a:rPr lang="en-US" altLang="zh-CN" sz="2800" dirty="0"/>
              <a:t> CH</a:t>
            </a:r>
            <a:r>
              <a:rPr lang="en-US" altLang="zh-CN" sz="2800" baseline="-25000" dirty="0"/>
              <a:t>3</a:t>
            </a:r>
            <a:r>
              <a:rPr lang="en-US" altLang="zh-CN" sz="2800" dirty="0"/>
              <a:t>COOH,</a:t>
            </a:r>
            <a:r>
              <a:rPr lang="zh-CN" altLang="zh-CN" sz="2800" dirty="0"/>
              <a:t>其</a:t>
            </a:r>
            <a:r>
              <a:rPr lang="en-US" altLang="zh-CN" sz="2800" dirty="0"/>
              <a:t>pH&gt;1,</a:t>
            </a:r>
            <a:r>
              <a:rPr lang="zh-CN" altLang="zh-CN" sz="2800" dirty="0"/>
              <a:t>则证明</a:t>
            </a:r>
            <a:r>
              <a:rPr lang="en-US" altLang="zh-CN" sz="2800" dirty="0"/>
              <a:t>CH</a:t>
            </a:r>
            <a:r>
              <a:rPr lang="en-US" altLang="zh-CN" sz="2800" baseline="-25000" dirty="0"/>
              <a:t>3</a:t>
            </a:r>
            <a:r>
              <a:rPr lang="en-US" altLang="zh-CN" sz="2800" dirty="0"/>
              <a:t>COOH</a:t>
            </a:r>
            <a:r>
              <a:rPr lang="zh-CN" altLang="zh-CN" sz="2800" dirty="0"/>
              <a:t>是弱电解质。</a:t>
            </a:r>
          </a:p>
          <a:p>
            <a:pPr>
              <a:lnSpc>
                <a:spcPct val="150000"/>
              </a:lnSpc>
            </a:pPr>
            <a:r>
              <a:rPr lang="en-US" altLang="zh-CN" sz="2800" dirty="0"/>
              <a:t>(4)</a:t>
            </a:r>
            <a:r>
              <a:rPr lang="zh-CN" altLang="zh-CN" sz="2800" dirty="0"/>
              <a:t>测定对应盐的酸碱性。如</a:t>
            </a:r>
            <a:r>
              <a:rPr lang="en-US" altLang="zh-CN" sz="2800" dirty="0"/>
              <a:t>CH</a:t>
            </a:r>
            <a:r>
              <a:rPr lang="en-US" altLang="zh-CN" sz="2800" baseline="-25000" dirty="0"/>
              <a:t>3</a:t>
            </a:r>
            <a:r>
              <a:rPr lang="en-US" altLang="zh-CN" sz="2800" dirty="0"/>
              <a:t>COONa</a:t>
            </a:r>
            <a:r>
              <a:rPr lang="zh-CN" altLang="zh-CN" sz="2800" dirty="0"/>
              <a:t>溶液呈碱性</a:t>
            </a:r>
            <a:r>
              <a:rPr lang="en-US" altLang="zh-CN" sz="2800" dirty="0"/>
              <a:t>,</a:t>
            </a:r>
            <a:r>
              <a:rPr lang="zh-CN" altLang="zh-CN" sz="2800" dirty="0"/>
              <a:t>则证明醋酸是弱酸。</a:t>
            </a:r>
          </a:p>
        </p:txBody>
      </p:sp>
    </p:spTree>
    <p:extLst>
      <p:ext uri="{BB962C8B-B14F-4D97-AF65-F5344CB8AC3E}">
        <p14:creationId xmlns:p14="http://schemas.microsoft.com/office/powerpoint/2010/main" val="342999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2EB21A2-161B-44BD-8869-68045AB57053}"/>
              </a:ext>
            </a:extLst>
          </p:cNvPr>
          <p:cNvSpPr/>
          <p:nvPr/>
        </p:nvSpPr>
        <p:spPr>
          <a:xfrm>
            <a:off x="335643" y="453543"/>
            <a:ext cx="11513457" cy="3970318"/>
          </a:xfrm>
          <a:prstGeom prst="rect">
            <a:avLst/>
          </a:prstGeom>
        </p:spPr>
        <p:txBody>
          <a:bodyPr wrap="square">
            <a:spAutoFit/>
          </a:bodyPr>
          <a:lstStyle/>
          <a:p>
            <a:pPr>
              <a:lnSpc>
                <a:spcPct val="150000"/>
              </a:lnSpc>
            </a:pPr>
            <a:r>
              <a:rPr lang="en-US" altLang="zh-CN" sz="2800" dirty="0"/>
              <a:t>(5)</a:t>
            </a:r>
            <a:r>
              <a:rPr lang="zh-CN" altLang="zh-CN" sz="2800" dirty="0"/>
              <a:t>稀释前后</a:t>
            </a:r>
            <a:r>
              <a:rPr lang="en-US" altLang="zh-CN" sz="2800" dirty="0"/>
              <a:t>pH</a:t>
            </a:r>
            <a:r>
              <a:rPr lang="zh-CN" altLang="zh-CN" sz="2800" dirty="0"/>
              <a:t>的变化与稀释倍数的关系。如将</a:t>
            </a:r>
            <a:r>
              <a:rPr lang="en-US" altLang="zh-CN" sz="2800" dirty="0"/>
              <a:t>pH=2</a:t>
            </a:r>
            <a:r>
              <a:rPr lang="zh-CN" altLang="zh-CN" sz="2800" dirty="0"/>
              <a:t>的酸溶液稀释</a:t>
            </a:r>
            <a:r>
              <a:rPr lang="en-US" altLang="zh-CN" sz="2800" dirty="0"/>
              <a:t>1 000</a:t>
            </a:r>
            <a:r>
              <a:rPr lang="zh-CN" altLang="zh-CN" sz="2800" dirty="0"/>
              <a:t>倍</a:t>
            </a:r>
            <a:r>
              <a:rPr lang="en-US" altLang="zh-CN" sz="2800" dirty="0"/>
              <a:t>,</a:t>
            </a:r>
            <a:r>
              <a:rPr lang="zh-CN" altLang="zh-CN" sz="2800" dirty="0"/>
              <a:t>若</a:t>
            </a:r>
            <a:r>
              <a:rPr lang="en-US" altLang="zh-CN" sz="2800" dirty="0"/>
              <a:t>pH&lt;5,</a:t>
            </a:r>
            <a:r>
              <a:rPr lang="zh-CN" altLang="zh-CN" sz="2800" dirty="0"/>
              <a:t>则证明该酸为弱酸</a:t>
            </a:r>
            <a:r>
              <a:rPr lang="en-US" altLang="zh-CN" sz="2800" dirty="0"/>
              <a:t>;</a:t>
            </a:r>
            <a:r>
              <a:rPr lang="zh-CN" altLang="zh-CN" sz="2800" dirty="0"/>
              <a:t>若</a:t>
            </a:r>
            <a:r>
              <a:rPr lang="en-US" altLang="zh-CN" sz="2800" dirty="0"/>
              <a:t>pH=5,</a:t>
            </a:r>
            <a:r>
              <a:rPr lang="zh-CN" altLang="zh-CN" sz="2800" dirty="0"/>
              <a:t>则证明该酸为强酸。</a:t>
            </a:r>
          </a:p>
          <a:p>
            <a:pPr>
              <a:lnSpc>
                <a:spcPct val="150000"/>
              </a:lnSpc>
            </a:pPr>
            <a:r>
              <a:rPr lang="en-US" altLang="zh-CN" sz="2800" dirty="0"/>
              <a:t>(6)</a:t>
            </a:r>
            <a:r>
              <a:rPr lang="zh-CN" altLang="zh-CN" sz="2800" dirty="0"/>
              <a:t>采用实验证明溶液中存在电离平衡。如向醋酸中滴入紫色石蕊溶液</a:t>
            </a:r>
            <a:r>
              <a:rPr lang="en-US" altLang="zh-CN" sz="2800" dirty="0"/>
              <a:t>,</a:t>
            </a:r>
            <a:r>
              <a:rPr lang="zh-CN" altLang="zh-CN" sz="2800" dirty="0"/>
              <a:t>溶液变红</a:t>
            </a:r>
            <a:r>
              <a:rPr lang="en-US" altLang="zh-CN" sz="2800" dirty="0"/>
              <a:t>,</a:t>
            </a:r>
            <a:r>
              <a:rPr lang="zh-CN" altLang="zh-CN" sz="2800" dirty="0"/>
              <a:t>再加</a:t>
            </a:r>
            <a:r>
              <a:rPr lang="en-US" altLang="zh-CN" sz="2800" dirty="0"/>
              <a:t>CH</a:t>
            </a:r>
            <a:r>
              <a:rPr lang="en-US" altLang="zh-CN" sz="2800" baseline="-25000" dirty="0"/>
              <a:t>3</a:t>
            </a:r>
            <a:r>
              <a:rPr lang="en-US" altLang="zh-CN" sz="2800" dirty="0"/>
              <a:t>COONa,</a:t>
            </a:r>
            <a:r>
              <a:rPr lang="zh-CN" altLang="zh-CN" sz="2800" dirty="0"/>
              <a:t>颜色变浅。</a:t>
            </a:r>
          </a:p>
          <a:p>
            <a:pPr>
              <a:lnSpc>
                <a:spcPct val="150000"/>
              </a:lnSpc>
            </a:pPr>
            <a:r>
              <a:rPr lang="en-US" altLang="zh-CN" sz="2800" dirty="0"/>
              <a:t>(7)</a:t>
            </a:r>
            <a:r>
              <a:rPr lang="zh-CN" altLang="zh-CN" sz="2800" dirty="0"/>
              <a:t>利用较强酸</a:t>
            </a:r>
            <a:r>
              <a:rPr lang="en-US" altLang="zh-CN" sz="2800" dirty="0"/>
              <a:t>(</a:t>
            </a:r>
            <a:r>
              <a:rPr lang="zh-CN" altLang="zh-CN" sz="2800" dirty="0"/>
              <a:t>碱</a:t>
            </a:r>
            <a:r>
              <a:rPr lang="en-US" altLang="zh-CN" sz="2800" dirty="0"/>
              <a:t>)</a:t>
            </a:r>
            <a:r>
              <a:rPr lang="zh-CN" altLang="zh-CN" sz="2800" dirty="0"/>
              <a:t>制备较弱酸</a:t>
            </a:r>
            <a:r>
              <a:rPr lang="en-US" altLang="zh-CN" sz="2800" dirty="0"/>
              <a:t>(</a:t>
            </a:r>
            <a:r>
              <a:rPr lang="zh-CN" altLang="zh-CN" sz="2800" dirty="0"/>
              <a:t>碱</a:t>
            </a:r>
            <a:r>
              <a:rPr lang="en-US" altLang="zh-CN" sz="2800" dirty="0"/>
              <a:t>)</a:t>
            </a:r>
            <a:r>
              <a:rPr lang="zh-CN" altLang="zh-CN" sz="2800" dirty="0"/>
              <a:t>判断电解质强弱。如将</a:t>
            </a:r>
            <a:r>
              <a:rPr lang="en-US" altLang="zh-CN" sz="2800" dirty="0"/>
              <a:t>CO</a:t>
            </a:r>
            <a:r>
              <a:rPr lang="en-US" altLang="zh-CN" sz="2800" baseline="-25000" dirty="0"/>
              <a:t>2</a:t>
            </a:r>
            <a:r>
              <a:rPr lang="zh-CN" altLang="zh-CN" sz="2800" dirty="0"/>
              <a:t>通入苯酚钠溶液中</a:t>
            </a:r>
            <a:r>
              <a:rPr lang="en-US" altLang="zh-CN" sz="2800" dirty="0"/>
              <a:t>,</a:t>
            </a:r>
            <a:r>
              <a:rPr lang="zh-CN" altLang="zh-CN" sz="2800" dirty="0"/>
              <a:t>出现浑浊</a:t>
            </a:r>
            <a:r>
              <a:rPr lang="en-US" altLang="zh-CN" sz="2800" dirty="0"/>
              <a:t>,</a:t>
            </a:r>
            <a:r>
              <a:rPr lang="zh-CN" altLang="zh-CN" sz="2800" dirty="0"/>
              <a:t>说明酸性</a:t>
            </a:r>
            <a:r>
              <a:rPr lang="en-US" altLang="zh-CN" sz="2800" dirty="0"/>
              <a:t>:H</a:t>
            </a:r>
            <a:r>
              <a:rPr lang="en-US" altLang="zh-CN" sz="2800" baseline="-25000" dirty="0"/>
              <a:t>2</a:t>
            </a:r>
            <a:r>
              <a:rPr lang="en-US" altLang="zh-CN" sz="2800" dirty="0"/>
              <a:t>CO</a:t>
            </a:r>
            <a:r>
              <a:rPr lang="en-US" altLang="zh-CN" sz="2800" baseline="-25000" dirty="0"/>
              <a:t>3</a:t>
            </a:r>
            <a:r>
              <a:rPr lang="en-US" altLang="zh-CN" sz="2800" dirty="0"/>
              <a:t>&gt;</a:t>
            </a:r>
            <a:endParaRPr lang="zh-CN" altLang="zh-CN" sz="2800" dirty="0"/>
          </a:p>
        </p:txBody>
      </p:sp>
      <p:pic>
        <p:nvPicPr>
          <p:cNvPr id="3" name="图片 2">
            <a:extLst>
              <a:ext uri="{FF2B5EF4-FFF2-40B4-BE49-F238E27FC236}">
                <a16:creationId xmlns:a16="http://schemas.microsoft.com/office/drawing/2014/main" xmlns="" id="{0C94C112-E5EC-4D79-B9C6-7F4063C5F061}"/>
              </a:ext>
            </a:extLst>
          </p:cNvPr>
          <p:cNvPicPr/>
          <p:nvPr/>
        </p:nvPicPr>
        <p:blipFill>
          <a:blip r:embed="rId2"/>
          <a:stretch>
            <a:fillRect/>
          </a:stretch>
        </p:blipFill>
        <p:spPr>
          <a:xfrm>
            <a:off x="5878829" y="3765867"/>
            <a:ext cx="1548912" cy="596583"/>
          </a:xfrm>
          <a:prstGeom prst="rect">
            <a:avLst/>
          </a:prstGeom>
        </p:spPr>
      </p:pic>
      <p:sp>
        <p:nvSpPr>
          <p:cNvPr id="4" name="矩形 3">
            <a:extLst>
              <a:ext uri="{FF2B5EF4-FFF2-40B4-BE49-F238E27FC236}">
                <a16:creationId xmlns:a16="http://schemas.microsoft.com/office/drawing/2014/main" xmlns="" id="{D6CAA6DA-DB0C-4217-B0CE-F4BD7FD74F7F}"/>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497498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738664"/>
          </a:xfrm>
          <a:prstGeom prst="rect">
            <a:avLst/>
          </a:prstGeom>
        </p:spPr>
        <p:txBody>
          <a:bodyPr wrap="square">
            <a:spAutoFit/>
          </a:bodyPr>
          <a:lstStyle/>
          <a:p>
            <a:pPr>
              <a:lnSpc>
                <a:spcPct val="150000"/>
              </a:lnSpc>
            </a:pP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xmlns="" id="{51B1BE0B-1469-4653-9D58-742D619EF6DB}"/>
              </a:ext>
            </a:extLst>
          </p:cNvPr>
          <p:cNvSpPr/>
          <p:nvPr/>
        </p:nvSpPr>
        <p:spPr>
          <a:xfrm>
            <a:off x="329293" y="857250"/>
            <a:ext cx="11176907"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   </a:t>
            </a:r>
            <a:r>
              <a:rPr lang="zh-CN" altLang="zh-CN" sz="2800" dirty="0" smtClean="0"/>
              <a:t>下列</a:t>
            </a:r>
            <a:r>
              <a:rPr lang="zh-CN" altLang="zh-CN" sz="2800" dirty="0"/>
              <a:t>用来判断</a:t>
            </a:r>
            <a:r>
              <a:rPr lang="en-US" altLang="zh-CN" sz="2800" dirty="0"/>
              <a:t>CH</a:t>
            </a:r>
            <a:r>
              <a:rPr lang="en-US" altLang="zh-CN" sz="2800" baseline="-25000" dirty="0"/>
              <a:t>3</a:t>
            </a:r>
            <a:r>
              <a:rPr lang="en-US" altLang="zh-CN" sz="2800" dirty="0"/>
              <a:t>COOH</a:t>
            </a:r>
            <a:r>
              <a:rPr lang="zh-CN" altLang="zh-CN" sz="2800" dirty="0"/>
              <a:t>是一种弱酸的说法中正确的是</a:t>
            </a:r>
          </a:p>
          <a:p>
            <a:pPr>
              <a:lnSpc>
                <a:spcPct val="150000"/>
              </a:lnSpc>
            </a:pPr>
            <a:r>
              <a:rPr lang="en-US" altLang="zh-CN" sz="2800" dirty="0"/>
              <a:t>①</a:t>
            </a:r>
            <a:r>
              <a:rPr lang="zh-CN" altLang="zh-CN" sz="2800" dirty="0"/>
              <a:t>向</a:t>
            </a:r>
            <a:r>
              <a:rPr lang="en-US" altLang="zh-CN" sz="2800" dirty="0"/>
              <a:t>pH=3</a:t>
            </a:r>
            <a:r>
              <a:rPr lang="zh-CN" altLang="zh-CN" sz="2800" dirty="0"/>
              <a:t>的</a:t>
            </a:r>
            <a:r>
              <a:rPr lang="en-US" altLang="zh-CN" sz="2800" dirty="0" err="1"/>
              <a:t>HCl</a:t>
            </a:r>
            <a:r>
              <a:rPr lang="zh-CN" altLang="zh-CN" sz="2800" dirty="0"/>
              <a:t>溶液中加入</a:t>
            </a:r>
            <a:r>
              <a:rPr lang="en-US" altLang="zh-CN" sz="2800" dirty="0"/>
              <a:t>CH</a:t>
            </a:r>
            <a:r>
              <a:rPr lang="en-US" altLang="zh-CN" sz="2800" baseline="-25000" dirty="0"/>
              <a:t>3</a:t>
            </a:r>
            <a:r>
              <a:rPr lang="en-US" altLang="zh-CN" sz="2800" dirty="0"/>
              <a:t>COONa</a:t>
            </a:r>
            <a:r>
              <a:rPr lang="zh-CN" altLang="zh-CN" sz="2800" dirty="0"/>
              <a:t>固体</a:t>
            </a:r>
            <a:r>
              <a:rPr lang="en-US" altLang="zh-CN" sz="2800" dirty="0"/>
              <a:t>,</a:t>
            </a:r>
            <a:r>
              <a:rPr lang="zh-CN" altLang="zh-CN" sz="2800" dirty="0"/>
              <a:t>溶液</a:t>
            </a:r>
            <a:r>
              <a:rPr lang="en-US" altLang="zh-CN" sz="2800" dirty="0"/>
              <a:t>pH</a:t>
            </a:r>
            <a:r>
              <a:rPr lang="zh-CN" altLang="zh-CN" sz="2800" dirty="0"/>
              <a:t>增大</a:t>
            </a:r>
          </a:p>
          <a:p>
            <a:pPr>
              <a:lnSpc>
                <a:spcPct val="150000"/>
              </a:lnSpc>
            </a:pPr>
            <a:r>
              <a:rPr lang="en-US" altLang="zh-CN" sz="2800" dirty="0"/>
              <a:t>②pH</a:t>
            </a:r>
            <a:r>
              <a:rPr lang="zh-CN" altLang="zh-CN" sz="2800" dirty="0"/>
              <a:t>相同的</a:t>
            </a:r>
            <a:r>
              <a:rPr lang="en-US" altLang="zh-CN" sz="2800" dirty="0" err="1"/>
              <a:t>HCl</a:t>
            </a:r>
            <a:r>
              <a:rPr lang="zh-CN" altLang="zh-CN" sz="2800" dirty="0"/>
              <a:t>和</a:t>
            </a:r>
            <a:r>
              <a:rPr lang="en-US" altLang="zh-CN" sz="2800" dirty="0"/>
              <a:t>CH</a:t>
            </a:r>
            <a:r>
              <a:rPr lang="en-US" altLang="zh-CN" sz="2800" baseline="-25000" dirty="0"/>
              <a:t>3</a:t>
            </a:r>
            <a:r>
              <a:rPr lang="en-US" altLang="zh-CN" sz="2800" dirty="0"/>
              <a:t>COOH</a:t>
            </a:r>
            <a:r>
              <a:rPr lang="zh-CN" altLang="zh-CN" sz="2800" dirty="0"/>
              <a:t>溶液</a:t>
            </a:r>
            <a:r>
              <a:rPr lang="en-US" altLang="zh-CN" sz="2800" dirty="0"/>
              <a:t>,</a:t>
            </a:r>
            <a:r>
              <a:rPr lang="zh-CN" altLang="zh-CN" sz="2800" dirty="0"/>
              <a:t>取相同体积分别用标准</a:t>
            </a:r>
            <a:r>
              <a:rPr lang="en-US" altLang="zh-CN" sz="2800" dirty="0" err="1"/>
              <a:t>NaOH</a:t>
            </a:r>
            <a:r>
              <a:rPr lang="zh-CN" altLang="zh-CN" sz="2800" dirty="0"/>
              <a:t>溶液滴定测其浓度</a:t>
            </a:r>
            <a:r>
              <a:rPr lang="en-US" altLang="zh-CN" sz="2800" dirty="0"/>
              <a:t>,CH</a:t>
            </a:r>
            <a:r>
              <a:rPr lang="en-US" altLang="zh-CN" sz="2800" baseline="-25000" dirty="0"/>
              <a:t>3</a:t>
            </a:r>
            <a:r>
              <a:rPr lang="en-US" altLang="zh-CN" sz="2800" dirty="0"/>
              <a:t>COOH</a:t>
            </a:r>
            <a:r>
              <a:rPr lang="zh-CN" altLang="zh-CN" sz="2800" dirty="0"/>
              <a:t>溶液消耗的</a:t>
            </a:r>
            <a:r>
              <a:rPr lang="en-US" altLang="zh-CN" sz="2800" dirty="0" err="1"/>
              <a:t>NaOH</a:t>
            </a:r>
            <a:r>
              <a:rPr lang="zh-CN" altLang="zh-CN" sz="2800" dirty="0"/>
              <a:t>溶液的体积较大</a:t>
            </a:r>
          </a:p>
          <a:p>
            <a:pPr>
              <a:lnSpc>
                <a:spcPct val="150000"/>
              </a:lnSpc>
            </a:pPr>
            <a:r>
              <a:rPr lang="en-US" altLang="zh-CN" sz="2800" dirty="0"/>
              <a:t>③0.1 mol·L</a:t>
            </a:r>
            <a:r>
              <a:rPr lang="en-US" altLang="zh-CN" sz="2800" baseline="30000" dirty="0"/>
              <a:t>-1</a:t>
            </a:r>
            <a:r>
              <a:rPr lang="en-US" altLang="zh-CN" sz="2800" dirty="0"/>
              <a:t> CH</a:t>
            </a:r>
            <a:r>
              <a:rPr lang="en-US" altLang="zh-CN" sz="2800" baseline="-25000" dirty="0"/>
              <a:t>3</a:t>
            </a:r>
            <a:r>
              <a:rPr lang="en-US" altLang="zh-CN" sz="2800" dirty="0"/>
              <a:t>COOH</a:t>
            </a:r>
            <a:r>
              <a:rPr lang="zh-CN" altLang="zh-CN" sz="2800" dirty="0"/>
              <a:t>溶液的</a:t>
            </a:r>
            <a:r>
              <a:rPr lang="en-US" altLang="zh-CN" sz="2800" dirty="0"/>
              <a:t>pH&gt;1</a:t>
            </a:r>
            <a:endParaRPr lang="zh-CN" altLang="zh-CN" sz="2800" dirty="0"/>
          </a:p>
          <a:p>
            <a:pPr>
              <a:lnSpc>
                <a:spcPct val="150000"/>
              </a:lnSpc>
            </a:pPr>
            <a:r>
              <a:rPr lang="en-US" altLang="zh-CN" sz="2800" dirty="0"/>
              <a:t>④0.1 mol·L</a:t>
            </a:r>
            <a:r>
              <a:rPr lang="en-US" altLang="zh-CN" sz="2800" baseline="30000" dirty="0"/>
              <a:t>-1</a:t>
            </a:r>
            <a:r>
              <a:rPr lang="zh-CN" altLang="zh-CN" sz="2800" dirty="0"/>
              <a:t>的</a:t>
            </a:r>
            <a:r>
              <a:rPr lang="en-US" altLang="zh-CN" sz="2800" dirty="0" err="1"/>
              <a:t>HCl</a:t>
            </a:r>
            <a:r>
              <a:rPr lang="zh-CN" altLang="zh-CN" sz="2800" dirty="0"/>
              <a:t>溶液与过量的</a:t>
            </a:r>
            <a:r>
              <a:rPr lang="en-US" altLang="zh-CN" sz="2800" dirty="0"/>
              <a:t>Mg</a:t>
            </a:r>
            <a:r>
              <a:rPr lang="zh-CN" altLang="zh-CN" sz="2800" dirty="0"/>
              <a:t>反应</a:t>
            </a:r>
            <a:r>
              <a:rPr lang="en-US" altLang="zh-CN" sz="2800" dirty="0"/>
              <a:t>,</a:t>
            </a:r>
            <a:r>
              <a:rPr lang="zh-CN" altLang="zh-CN" sz="2800" dirty="0"/>
              <a:t>当加入</a:t>
            </a:r>
            <a:r>
              <a:rPr lang="en-US" altLang="zh-CN" sz="2800" dirty="0"/>
              <a:t> CH</a:t>
            </a:r>
            <a:r>
              <a:rPr lang="en-US" altLang="zh-CN" sz="2800" baseline="-25000" dirty="0"/>
              <a:t>3</a:t>
            </a:r>
            <a:r>
              <a:rPr lang="en-US" altLang="zh-CN" sz="2800" dirty="0"/>
              <a:t>COONa </a:t>
            </a:r>
            <a:r>
              <a:rPr lang="zh-CN" altLang="zh-CN" sz="2800" dirty="0"/>
              <a:t>固体后</a:t>
            </a:r>
            <a:r>
              <a:rPr lang="en-US" altLang="zh-CN" sz="2800" dirty="0"/>
              <a:t>,</a:t>
            </a:r>
            <a:r>
              <a:rPr lang="zh-CN" altLang="zh-CN" sz="2800" dirty="0"/>
              <a:t>反应速率减慢</a:t>
            </a:r>
            <a:r>
              <a:rPr lang="en-US" altLang="zh-CN" sz="2800" dirty="0"/>
              <a:t>,</a:t>
            </a:r>
            <a:r>
              <a:rPr lang="zh-CN" altLang="zh-CN" sz="2800" dirty="0"/>
              <a:t>但生成氢气的总量不变</a:t>
            </a:r>
          </a:p>
          <a:p>
            <a:pPr>
              <a:lnSpc>
                <a:spcPct val="150000"/>
              </a:lnSpc>
            </a:pPr>
            <a:r>
              <a:rPr lang="en-US" altLang="zh-CN" sz="2800" dirty="0"/>
              <a:t>⑤</a:t>
            </a:r>
            <a:r>
              <a:rPr lang="zh-CN" altLang="zh-CN" sz="2800" dirty="0"/>
              <a:t>相同物质的量浓度、相同体积的</a:t>
            </a:r>
            <a:r>
              <a:rPr lang="en-US" altLang="zh-CN" sz="2800" dirty="0"/>
              <a:t>CH</a:t>
            </a:r>
            <a:r>
              <a:rPr lang="en-US" altLang="zh-CN" sz="2800" baseline="-25000" dirty="0"/>
              <a:t>3</a:t>
            </a:r>
            <a:r>
              <a:rPr lang="en-US" altLang="zh-CN" sz="2800" dirty="0"/>
              <a:t>COOH</a:t>
            </a:r>
            <a:r>
              <a:rPr lang="zh-CN" altLang="zh-CN" sz="2800" dirty="0"/>
              <a:t>溶液和盐酸分别与足量的活泼金属反应</a:t>
            </a:r>
            <a:r>
              <a:rPr lang="en-US" altLang="zh-CN" sz="2800" dirty="0"/>
              <a:t>,</a:t>
            </a:r>
            <a:r>
              <a:rPr lang="zh-CN" altLang="zh-CN" sz="2800" dirty="0"/>
              <a:t>消耗金属的量相同</a:t>
            </a:r>
          </a:p>
        </p:txBody>
      </p:sp>
      <p:sp>
        <p:nvSpPr>
          <p:cNvPr id="13" name="矩形 12">
            <a:extLst>
              <a:ext uri="{FF2B5EF4-FFF2-40B4-BE49-F238E27FC236}">
                <a16:creationId xmlns:a16="http://schemas.microsoft.com/office/drawing/2014/main" xmlns="" id="{83C23356-1793-4555-9D27-5428C9154D53}"/>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16628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a:extLst>
              <a:ext uri="{FF2B5EF4-FFF2-40B4-BE49-F238E27FC236}">
                <a16:creationId xmlns:a16="http://schemas.microsoft.com/office/drawing/2014/main" xmlns="" id="{51B1BE0B-1469-4653-9D58-742D619EF6DB}"/>
              </a:ext>
            </a:extLst>
          </p:cNvPr>
          <p:cNvSpPr/>
          <p:nvPr/>
        </p:nvSpPr>
        <p:spPr>
          <a:xfrm>
            <a:off x="329293" y="438150"/>
            <a:ext cx="11176907" cy="4616648"/>
          </a:xfrm>
          <a:prstGeom prst="rect">
            <a:avLst/>
          </a:prstGeom>
        </p:spPr>
        <p:txBody>
          <a:bodyPr wrap="square">
            <a:spAutoFit/>
          </a:bodyPr>
          <a:lstStyle/>
          <a:p>
            <a:pPr>
              <a:lnSpc>
                <a:spcPct val="150000"/>
              </a:lnSpc>
            </a:pPr>
            <a:r>
              <a:rPr lang="en-US" altLang="zh-CN" sz="2800" dirty="0"/>
              <a:t>⑥</a:t>
            </a:r>
            <a:r>
              <a:rPr lang="zh-CN" altLang="zh-CN" sz="2800" dirty="0"/>
              <a:t>常温下</a:t>
            </a:r>
            <a:r>
              <a:rPr lang="en-US" altLang="zh-CN" sz="2800" dirty="0"/>
              <a:t>,pH=4</a:t>
            </a:r>
            <a:r>
              <a:rPr lang="zh-CN" altLang="zh-CN" sz="2800" dirty="0"/>
              <a:t>的</a:t>
            </a:r>
            <a:r>
              <a:rPr lang="en-US" altLang="zh-CN" sz="2800" dirty="0"/>
              <a:t>CH</a:t>
            </a:r>
            <a:r>
              <a:rPr lang="en-US" altLang="zh-CN" sz="2800" baseline="-25000" dirty="0"/>
              <a:t>3</a:t>
            </a:r>
            <a:r>
              <a:rPr lang="en-US" altLang="zh-CN" sz="2800" dirty="0"/>
              <a:t>COOH</a:t>
            </a:r>
            <a:r>
              <a:rPr lang="zh-CN" altLang="zh-CN" sz="2800" dirty="0"/>
              <a:t>溶液与</a:t>
            </a:r>
            <a:r>
              <a:rPr lang="en-US" altLang="zh-CN" sz="2800" dirty="0"/>
              <a:t>pH=10</a:t>
            </a:r>
            <a:r>
              <a:rPr lang="zh-CN" altLang="zh-CN" sz="2800" dirty="0"/>
              <a:t>的</a:t>
            </a:r>
            <a:r>
              <a:rPr lang="en-US" altLang="zh-CN" sz="2800" dirty="0" err="1"/>
              <a:t>NaOH</a:t>
            </a:r>
            <a:r>
              <a:rPr lang="zh-CN" altLang="zh-CN" sz="2800" dirty="0"/>
              <a:t>溶液等体积混合后溶液呈酸性</a:t>
            </a:r>
          </a:p>
          <a:p>
            <a:pPr>
              <a:lnSpc>
                <a:spcPct val="150000"/>
              </a:lnSpc>
            </a:pPr>
            <a:r>
              <a:rPr lang="en-US" altLang="zh-CN" sz="2800" dirty="0"/>
              <a:t>⑦CH</a:t>
            </a:r>
            <a:r>
              <a:rPr lang="en-US" altLang="zh-CN" sz="2800" baseline="-25000" dirty="0"/>
              <a:t>3</a:t>
            </a:r>
            <a:r>
              <a:rPr lang="en-US" altLang="zh-CN" sz="2800" dirty="0"/>
              <a:t>COOH</a:t>
            </a:r>
            <a:r>
              <a:rPr lang="zh-CN" altLang="zh-CN" sz="2800" dirty="0"/>
              <a:t>溶液中有两种分子存在</a:t>
            </a:r>
          </a:p>
          <a:p>
            <a:pPr>
              <a:lnSpc>
                <a:spcPct val="150000"/>
              </a:lnSpc>
            </a:pPr>
            <a:r>
              <a:rPr lang="en-US" altLang="zh-CN" sz="2800" dirty="0"/>
              <a:t>⑧</a:t>
            </a:r>
            <a:r>
              <a:rPr lang="zh-CN" altLang="zh-CN" sz="2800" dirty="0"/>
              <a:t>常温下醋酸钠溶液的</a:t>
            </a:r>
            <a:r>
              <a:rPr lang="en-US" altLang="zh-CN" sz="2800" dirty="0"/>
              <a:t>pH</a:t>
            </a:r>
            <a:r>
              <a:rPr lang="zh-CN" altLang="zh-CN" sz="2800" dirty="0"/>
              <a:t>大于</a:t>
            </a:r>
            <a:r>
              <a:rPr lang="en-US" altLang="zh-CN" sz="2800" dirty="0"/>
              <a:t>7</a:t>
            </a:r>
            <a:endParaRPr lang="zh-CN" altLang="zh-CN" sz="2800" dirty="0"/>
          </a:p>
          <a:p>
            <a:pPr>
              <a:lnSpc>
                <a:spcPct val="150000"/>
              </a:lnSpc>
            </a:pPr>
            <a:r>
              <a:rPr lang="zh-CN" altLang="zh-CN" sz="2800" dirty="0"/>
              <a:t>　　　　　　 　　　　　　　　　　　　</a:t>
            </a:r>
          </a:p>
          <a:p>
            <a:pPr>
              <a:lnSpc>
                <a:spcPct val="150000"/>
              </a:lnSpc>
            </a:pPr>
            <a:r>
              <a:rPr lang="en-US" altLang="zh-CN" sz="2800" dirty="0"/>
              <a:t>A.②③④⑤⑥⑦	B.①②③④⑥⑦⑧</a:t>
            </a:r>
            <a:endParaRPr lang="zh-CN" altLang="zh-CN" sz="2800" dirty="0"/>
          </a:p>
          <a:p>
            <a:pPr>
              <a:lnSpc>
                <a:spcPct val="150000"/>
              </a:lnSpc>
            </a:pPr>
            <a:r>
              <a:rPr lang="en-US" altLang="zh-CN" sz="2800" dirty="0"/>
              <a:t>C.②③⑤⑥⑧	D.</a:t>
            </a:r>
            <a:r>
              <a:rPr lang="zh-CN" altLang="zh-CN" sz="2800" dirty="0"/>
              <a:t>全部</a:t>
            </a:r>
          </a:p>
        </p:txBody>
      </p:sp>
      <p:sp>
        <p:nvSpPr>
          <p:cNvPr id="13" name="矩形 12">
            <a:extLst>
              <a:ext uri="{FF2B5EF4-FFF2-40B4-BE49-F238E27FC236}">
                <a16:creationId xmlns:a16="http://schemas.microsoft.com/office/drawing/2014/main" xmlns="" id="{0B2054DC-05A4-41DD-9619-982CD307A57D}"/>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851805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E6887BEB-6A6D-41A9-8ECC-AF3CEFAE4603}"/>
              </a:ext>
            </a:extLst>
          </p:cNvPr>
          <p:cNvSpPr/>
          <p:nvPr/>
        </p:nvSpPr>
        <p:spPr>
          <a:xfrm>
            <a:off x="234043" y="254679"/>
            <a:ext cx="11682186"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3" name="矩形 12">
            <a:extLst>
              <a:ext uri="{FF2B5EF4-FFF2-40B4-BE49-F238E27FC236}">
                <a16:creationId xmlns:a16="http://schemas.microsoft.com/office/drawing/2014/main" xmlns="" id="{60710EB8-3B61-4B71-B26A-395E4C6165F7}"/>
              </a:ext>
            </a:extLst>
          </p:cNvPr>
          <p:cNvSpPr/>
          <p:nvPr/>
        </p:nvSpPr>
        <p:spPr>
          <a:xfrm>
            <a:off x="234043" y="1016679"/>
            <a:ext cx="11682186" cy="1308563"/>
          </a:xfrm>
          <a:prstGeom prst="rect">
            <a:avLst/>
          </a:prstGeom>
        </p:spPr>
        <p:txBody>
          <a:bodyPr wrap="square">
            <a:spAutoFit/>
          </a:bodyPr>
          <a:lstStyle/>
          <a:p>
            <a:pPr>
              <a:lnSpc>
                <a:spcPct val="150000"/>
              </a:lnSpc>
            </a:pPr>
            <a:r>
              <a:rPr lang="zh-CN" altLang="zh-CN" sz="2800" dirty="0"/>
              <a:t>在解答本题时</a:t>
            </a:r>
            <a:r>
              <a:rPr lang="en-US" altLang="zh-CN" sz="2800" dirty="0"/>
              <a:t>,</a:t>
            </a:r>
            <a:r>
              <a:rPr lang="zh-CN" altLang="zh-CN" sz="2800" dirty="0"/>
              <a:t>第一步需根据弱电解质电离平衡的概念、特征判断选项</a:t>
            </a:r>
            <a:r>
              <a:rPr lang="en-US" altLang="zh-CN" sz="2800" dirty="0"/>
              <a:t>,</a:t>
            </a:r>
            <a:r>
              <a:rPr lang="zh-CN" altLang="zh-CN" sz="2800" dirty="0"/>
              <a:t>第二步需根据强电解质与弱电解质性质的差异判断得出结论。</a:t>
            </a:r>
          </a:p>
        </p:txBody>
      </p:sp>
      <p:sp>
        <p:nvSpPr>
          <p:cNvPr id="16" name="矩形 15">
            <a:extLst>
              <a:ext uri="{FF2B5EF4-FFF2-40B4-BE49-F238E27FC236}">
                <a16:creationId xmlns:a16="http://schemas.microsoft.com/office/drawing/2014/main" xmlns="" id="{967A3709-4421-4918-825F-C25553482B79}"/>
              </a:ext>
            </a:extLst>
          </p:cNvPr>
          <p:cNvSpPr/>
          <p:nvPr/>
        </p:nvSpPr>
        <p:spPr>
          <a:xfrm>
            <a:off x="234043" y="2526989"/>
            <a:ext cx="11682186" cy="3893886"/>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加入 </a:t>
            </a:r>
            <a:r>
              <a:rPr lang="en-US" altLang="zh-CN" sz="2800" dirty="0"/>
              <a:t>CH</a:t>
            </a:r>
            <a:r>
              <a:rPr lang="en-US" altLang="zh-CN" sz="2800" baseline="-25000" dirty="0"/>
              <a:t>3</a:t>
            </a:r>
            <a:r>
              <a:rPr lang="en-US" altLang="zh-CN" sz="2800" dirty="0"/>
              <a:t>COONa </a:t>
            </a:r>
            <a:r>
              <a:rPr lang="zh-CN" altLang="zh-CN" sz="2800" dirty="0"/>
              <a:t>固体</a:t>
            </a:r>
            <a:r>
              <a:rPr lang="en-US" altLang="zh-CN" sz="2800" dirty="0"/>
              <a:t>,</a:t>
            </a:r>
            <a:r>
              <a:rPr lang="zh-CN" altLang="zh-CN" sz="2800" dirty="0"/>
              <a:t>溶液</a:t>
            </a:r>
            <a:r>
              <a:rPr lang="en-US" altLang="zh-CN" sz="2800" dirty="0"/>
              <a:t>pH</a:t>
            </a:r>
            <a:r>
              <a:rPr lang="zh-CN" altLang="zh-CN" sz="2800" dirty="0"/>
              <a:t>增大</a:t>
            </a:r>
            <a:r>
              <a:rPr lang="en-US" altLang="zh-CN" sz="2800" dirty="0"/>
              <a:t>,</a:t>
            </a:r>
            <a:r>
              <a:rPr lang="zh-CN" altLang="zh-CN" sz="2800" dirty="0"/>
              <a:t>说明</a:t>
            </a:r>
            <a:r>
              <a:rPr lang="en-US" altLang="zh-CN" sz="2800" dirty="0"/>
              <a:t>CH</a:t>
            </a:r>
            <a:r>
              <a:rPr lang="en-US" altLang="zh-CN" sz="2800" baseline="-25000" dirty="0"/>
              <a:t>3</a:t>
            </a:r>
            <a:r>
              <a:rPr lang="en-US" altLang="zh-CN" sz="2800" dirty="0"/>
              <a:t>COONa </a:t>
            </a:r>
            <a:r>
              <a:rPr lang="zh-CN" altLang="zh-CN" sz="2800" dirty="0"/>
              <a:t>溶液呈碱性</a:t>
            </a:r>
            <a:r>
              <a:rPr lang="en-US" altLang="zh-CN" sz="2800" dirty="0"/>
              <a:t>,</a:t>
            </a:r>
            <a:r>
              <a:rPr lang="zh-CN" altLang="zh-CN" sz="2800" dirty="0"/>
              <a:t>故可知 </a:t>
            </a:r>
            <a:r>
              <a:rPr lang="en-US" altLang="zh-CN" sz="2800" dirty="0"/>
              <a:t>CH</a:t>
            </a:r>
            <a:r>
              <a:rPr lang="en-US" altLang="zh-CN" sz="2800" baseline="-25000" dirty="0"/>
              <a:t>3</a:t>
            </a:r>
            <a:r>
              <a:rPr lang="en-US" altLang="zh-CN" sz="2800" dirty="0"/>
              <a:t>COOH </a:t>
            </a:r>
            <a:r>
              <a:rPr lang="zh-CN" altLang="zh-CN" sz="2800" dirty="0"/>
              <a:t>为弱酸</a:t>
            </a:r>
            <a:r>
              <a:rPr lang="en-US" altLang="zh-CN" sz="2800" dirty="0"/>
              <a:t>,①</a:t>
            </a:r>
            <a:r>
              <a:rPr lang="zh-CN" altLang="zh-CN" sz="2800" dirty="0"/>
              <a:t>正确</a:t>
            </a:r>
            <a:r>
              <a:rPr lang="en-US" altLang="zh-CN" sz="2800" dirty="0"/>
              <a:t>;pH</a:t>
            </a:r>
            <a:r>
              <a:rPr lang="zh-CN" altLang="zh-CN" sz="2800" dirty="0"/>
              <a:t>相同的</a:t>
            </a:r>
            <a:r>
              <a:rPr lang="en-US" altLang="zh-CN" sz="2800" dirty="0" err="1"/>
              <a:t>HCl</a:t>
            </a:r>
            <a:r>
              <a:rPr lang="zh-CN" altLang="zh-CN" sz="2800" dirty="0"/>
              <a:t>和</a:t>
            </a:r>
            <a:r>
              <a:rPr lang="en-US" altLang="zh-CN" sz="2800" dirty="0"/>
              <a:t>CH</a:t>
            </a:r>
            <a:r>
              <a:rPr lang="en-US" altLang="zh-CN" sz="2800" baseline="-25000" dirty="0"/>
              <a:t>3</a:t>
            </a:r>
            <a:r>
              <a:rPr lang="en-US" altLang="zh-CN" sz="2800" dirty="0"/>
              <a:t>COOH</a:t>
            </a:r>
            <a:r>
              <a:rPr lang="zh-CN" altLang="zh-CN" sz="2800" dirty="0"/>
              <a:t>溶液</a:t>
            </a:r>
            <a:r>
              <a:rPr lang="en-US" altLang="zh-CN" sz="2800" dirty="0"/>
              <a:t>,CH</a:t>
            </a:r>
            <a:r>
              <a:rPr lang="en-US" altLang="zh-CN" sz="2800" baseline="-25000" dirty="0"/>
              <a:t>3</a:t>
            </a:r>
            <a:r>
              <a:rPr lang="en-US" altLang="zh-CN" sz="2800" dirty="0"/>
              <a:t>COOH</a:t>
            </a:r>
            <a:r>
              <a:rPr lang="zh-CN" altLang="zh-CN" sz="2800" dirty="0"/>
              <a:t>溶液消耗的</a:t>
            </a:r>
            <a:r>
              <a:rPr lang="en-US" altLang="zh-CN" sz="2800" dirty="0" err="1"/>
              <a:t>NaOH</a:t>
            </a:r>
            <a:r>
              <a:rPr lang="zh-CN" altLang="zh-CN" sz="2800" dirty="0"/>
              <a:t>溶液的体积较大</a:t>
            </a:r>
            <a:r>
              <a:rPr lang="en-US" altLang="zh-CN" sz="2800" dirty="0"/>
              <a:t>,</a:t>
            </a:r>
            <a:r>
              <a:rPr lang="zh-CN" altLang="zh-CN" sz="2800" dirty="0"/>
              <a:t>说明</a:t>
            </a:r>
            <a:r>
              <a:rPr lang="en-US" altLang="zh-CN" sz="2800" dirty="0"/>
              <a:t>CH</a:t>
            </a:r>
            <a:r>
              <a:rPr lang="en-US" altLang="zh-CN" sz="2800" baseline="-25000" dirty="0"/>
              <a:t>3</a:t>
            </a:r>
            <a:r>
              <a:rPr lang="en-US" altLang="zh-CN" sz="2800" dirty="0"/>
              <a:t>COOH</a:t>
            </a:r>
            <a:r>
              <a:rPr lang="zh-CN" altLang="zh-CN" sz="2800" dirty="0"/>
              <a:t>溶液的浓度大</a:t>
            </a:r>
            <a:r>
              <a:rPr lang="en-US" altLang="zh-CN" sz="2800" dirty="0"/>
              <a:t>,</a:t>
            </a:r>
            <a:r>
              <a:rPr lang="zh-CN" altLang="zh-CN" sz="2800" dirty="0"/>
              <a:t>则</a:t>
            </a:r>
            <a:r>
              <a:rPr lang="en-US" altLang="zh-CN" sz="2800" dirty="0"/>
              <a:t>CH</a:t>
            </a:r>
            <a:r>
              <a:rPr lang="en-US" altLang="zh-CN" sz="2800" baseline="-25000" dirty="0"/>
              <a:t>3</a:t>
            </a:r>
            <a:r>
              <a:rPr lang="en-US" altLang="zh-CN" sz="2800" dirty="0"/>
              <a:t>COOH</a:t>
            </a:r>
            <a:r>
              <a:rPr lang="zh-CN" altLang="zh-CN" sz="2800" dirty="0"/>
              <a:t>为弱酸</a:t>
            </a:r>
            <a:r>
              <a:rPr lang="en-US" altLang="zh-CN" sz="2800" dirty="0"/>
              <a:t>,②</a:t>
            </a:r>
            <a:r>
              <a:rPr lang="zh-CN" altLang="zh-CN" sz="2800" dirty="0"/>
              <a:t>正确</a:t>
            </a:r>
            <a:r>
              <a:rPr lang="en-US" altLang="zh-CN" sz="2800" dirty="0"/>
              <a:t>;0.1 mol·L</a:t>
            </a:r>
            <a:r>
              <a:rPr lang="en-US" altLang="zh-CN" sz="2800" baseline="30000" dirty="0"/>
              <a:t>-1</a:t>
            </a:r>
            <a:r>
              <a:rPr lang="en-US" altLang="zh-CN" sz="2800" dirty="0"/>
              <a:t> CH</a:t>
            </a:r>
            <a:r>
              <a:rPr lang="en-US" altLang="zh-CN" sz="2800" baseline="-25000" dirty="0"/>
              <a:t>3</a:t>
            </a:r>
            <a:r>
              <a:rPr lang="en-US" altLang="zh-CN" sz="2800" dirty="0"/>
              <a:t>COOH</a:t>
            </a:r>
            <a:r>
              <a:rPr lang="zh-CN" altLang="zh-CN" sz="2800" dirty="0"/>
              <a:t>溶液的</a:t>
            </a:r>
            <a:r>
              <a:rPr lang="en-US" altLang="zh-CN" sz="2800" dirty="0"/>
              <a:t>pH&gt;1,</a:t>
            </a:r>
            <a:r>
              <a:rPr lang="zh-CN" altLang="zh-CN" sz="2800" dirty="0"/>
              <a:t>说明</a:t>
            </a:r>
            <a:r>
              <a:rPr lang="en-US" altLang="zh-CN" sz="2800" dirty="0"/>
              <a:t>CH</a:t>
            </a:r>
            <a:r>
              <a:rPr lang="en-US" altLang="zh-CN" sz="2800" baseline="-25000" dirty="0"/>
              <a:t>3</a:t>
            </a:r>
            <a:r>
              <a:rPr lang="en-US" altLang="zh-CN" sz="2800" dirty="0"/>
              <a:t>COOH </a:t>
            </a:r>
            <a:r>
              <a:rPr lang="zh-CN" altLang="zh-CN" sz="2800" dirty="0"/>
              <a:t>溶液中</a:t>
            </a:r>
            <a:r>
              <a:rPr lang="en-US" altLang="zh-CN" sz="2800" i="1" dirty="0"/>
              <a:t>c</a:t>
            </a:r>
            <a:r>
              <a:rPr lang="en-US" altLang="zh-CN" sz="2800" dirty="0"/>
              <a:t>(H</a:t>
            </a:r>
            <a:r>
              <a:rPr lang="en-US" altLang="zh-CN" sz="2800" baseline="30000" dirty="0"/>
              <a:t>+</a:t>
            </a:r>
            <a:r>
              <a:rPr lang="en-US" altLang="zh-CN" sz="2800" dirty="0"/>
              <a:t>)</a:t>
            </a:r>
            <a:r>
              <a:rPr lang="zh-CN" altLang="zh-CN" sz="2800" dirty="0"/>
              <a:t>小于</a:t>
            </a:r>
            <a:r>
              <a:rPr lang="en-US" altLang="zh-CN" sz="2800" dirty="0"/>
              <a:t>0.1 mol·L</a:t>
            </a:r>
            <a:r>
              <a:rPr lang="en-US" altLang="zh-CN" sz="2800" baseline="30000" dirty="0"/>
              <a:t>-1</a:t>
            </a:r>
            <a:r>
              <a:rPr lang="en-US" altLang="zh-CN" sz="2800" dirty="0"/>
              <a:t>,</a:t>
            </a:r>
            <a:r>
              <a:rPr lang="zh-CN" altLang="zh-CN" sz="2800" dirty="0"/>
              <a:t>故可知</a:t>
            </a:r>
            <a:r>
              <a:rPr lang="en-US" altLang="zh-CN" sz="2800" dirty="0"/>
              <a:t>CH</a:t>
            </a:r>
            <a:r>
              <a:rPr lang="en-US" altLang="zh-CN" sz="2800" baseline="-25000" dirty="0"/>
              <a:t>3</a:t>
            </a:r>
            <a:r>
              <a:rPr lang="en-US" altLang="zh-CN" sz="2800" dirty="0"/>
              <a:t>COOH</a:t>
            </a:r>
            <a:r>
              <a:rPr lang="zh-CN" altLang="zh-CN" sz="2800" dirty="0"/>
              <a:t>为弱酸</a:t>
            </a:r>
            <a:r>
              <a:rPr lang="en-US" altLang="zh-CN" sz="2800" dirty="0"/>
              <a:t>,③</a:t>
            </a:r>
            <a:r>
              <a:rPr lang="zh-CN" altLang="zh-CN" sz="2800" dirty="0"/>
              <a:t>正确</a:t>
            </a:r>
            <a:r>
              <a:rPr lang="en-US" altLang="zh-CN" sz="2800" dirty="0"/>
              <a:t>;</a:t>
            </a:r>
            <a:r>
              <a:rPr lang="zh-CN" altLang="zh-CN" sz="2800" dirty="0"/>
              <a:t>盐酸与</a:t>
            </a:r>
            <a:r>
              <a:rPr lang="en-US" altLang="zh-CN" sz="2800" dirty="0"/>
              <a:t>Mg</a:t>
            </a:r>
            <a:r>
              <a:rPr lang="zh-CN" altLang="zh-CN" sz="2800" dirty="0"/>
              <a:t>反应</a:t>
            </a:r>
            <a:r>
              <a:rPr lang="en-US" altLang="zh-CN" sz="2800" dirty="0"/>
              <a:t>,</a:t>
            </a:r>
            <a:r>
              <a:rPr lang="zh-CN" altLang="zh-CN" sz="2800" dirty="0"/>
              <a:t>加入 </a:t>
            </a:r>
            <a:r>
              <a:rPr lang="en-US" altLang="zh-CN" sz="2800" dirty="0"/>
              <a:t>CH</a:t>
            </a:r>
            <a:r>
              <a:rPr lang="en-US" altLang="zh-CN" sz="2800" baseline="-25000" dirty="0"/>
              <a:t>3</a:t>
            </a:r>
            <a:r>
              <a:rPr lang="en-US" altLang="zh-CN" sz="2800" dirty="0"/>
              <a:t>COONa </a:t>
            </a:r>
            <a:r>
              <a:rPr lang="zh-CN" altLang="zh-CN" sz="2800" dirty="0"/>
              <a:t>固体</a:t>
            </a:r>
            <a:r>
              <a:rPr lang="en-US" altLang="zh-CN" sz="2800" dirty="0"/>
              <a:t>,</a:t>
            </a:r>
            <a:r>
              <a:rPr lang="zh-CN" altLang="zh-CN" sz="2800" dirty="0"/>
              <a:t>反应速率减慢</a:t>
            </a:r>
            <a:r>
              <a:rPr lang="en-US" altLang="zh-CN" sz="2800" dirty="0"/>
              <a:t>,</a:t>
            </a:r>
            <a:r>
              <a:rPr lang="zh-CN" altLang="zh-CN" sz="2800" dirty="0"/>
              <a:t>说明溶液中</a:t>
            </a:r>
            <a:r>
              <a:rPr lang="en-US" altLang="zh-CN" sz="2800" i="1" dirty="0"/>
              <a:t>c</a:t>
            </a:r>
            <a:r>
              <a:rPr lang="en-US" altLang="zh-CN" sz="2800" dirty="0"/>
              <a:t>(H</a:t>
            </a:r>
            <a:r>
              <a:rPr lang="en-US" altLang="zh-CN" sz="2800" baseline="30000" dirty="0"/>
              <a:t>+</a:t>
            </a:r>
            <a:r>
              <a:rPr lang="en-US" altLang="zh-CN" sz="2800" dirty="0"/>
              <a:t>)</a:t>
            </a:r>
            <a:r>
              <a:rPr lang="zh-CN" altLang="zh-CN" sz="2800" dirty="0"/>
              <a:t>减小</a:t>
            </a:r>
            <a:r>
              <a:rPr lang="en-US" altLang="zh-CN" sz="2800" dirty="0"/>
              <a:t>,</a:t>
            </a:r>
            <a:r>
              <a:rPr lang="zh-CN" altLang="zh-CN" sz="2800" dirty="0"/>
              <a:t>则</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xmlns="" id="{49B80F54-ECA1-4980-98EA-33A68B703864}"/>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95986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a:extLst>
              <a:ext uri="{FF2B5EF4-FFF2-40B4-BE49-F238E27FC236}">
                <a16:creationId xmlns:a16="http://schemas.microsoft.com/office/drawing/2014/main" xmlns="" id="{967A3709-4421-4918-825F-C25553482B79}"/>
              </a:ext>
            </a:extLst>
          </p:cNvPr>
          <p:cNvSpPr/>
          <p:nvPr/>
        </p:nvSpPr>
        <p:spPr>
          <a:xfrm>
            <a:off x="234043" y="488639"/>
            <a:ext cx="11682186" cy="4540217"/>
          </a:xfrm>
          <a:prstGeom prst="rect">
            <a:avLst/>
          </a:prstGeom>
        </p:spPr>
        <p:txBody>
          <a:bodyPr wrap="square">
            <a:spAutoFit/>
          </a:bodyPr>
          <a:lstStyle/>
          <a:p>
            <a:pPr>
              <a:lnSpc>
                <a:spcPct val="150000"/>
              </a:lnSpc>
            </a:pPr>
            <a:r>
              <a:rPr lang="zh-CN" altLang="zh-CN" sz="2800" dirty="0"/>
              <a:t>可知</a:t>
            </a:r>
            <a:r>
              <a:rPr lang="en-US" altLang="zh-CN" sz="2800" dirty="0" err="1"/>
              <a:t>HCl</a:t>
            </a:r>
            <a:r>
              <a:rPr lang="zh-CN" altLang="zh-CN" sz="2800" dirty="0"/>
              <a:t>与</a:t>
            </a:r>
            <a:r>
              <a:rPr lang="en-US" altLang="zh-CN" sz="2800" dirty="0"/>
              <a:t>CH</a:t>
            </a:r>
            <a:r>
              <a:rPr lang="en-US" altLang="zh-CN" sz="2800" baseline="-25000" dirty="0"/>
              <a:t>3</a:t>
            </a:r>
            <a:r>
              <a:rPr lang="en-US" altLang="zh-CN" sz="2800" dirty="0"/>
              <a:t>COONa</a:t>
            </a:r>
            <a:r>
              <a:rPr lang="zh-CN" altLang="zh-CN" sz="2800" dirty="0"/>
              <a:t>反应生成了弱酸</a:t>
            </a:r>
            <a:r>
              <a:rPr lang="en-US" altLang="zh-CN" sz="2800" dirty="0"/>
              <a:t>,</a:t>
            </a:r>
            <a:r>
              <a:rPr lang="zh-CN" altLang="zh-CN" sz="2800" dirty="0"/>
              <a:t>故可知</a:t>
            </a:r>
            <a:r>
              <a:rPr lang="en-US" altLang="zh-CN" sz="2800" dirty="0"/>
              <a:t>CH</a:t>
            </a:r>
            <a:r>
              <a:rPr lang="en-US" altLang="zh-CN" sz="2800" baseline="-25000" dirty="0"/>
              <a:t>3</a:t>
            </a:r>
            <a:r>
              <a:rPr lang="en-US" altLang="zh-CN" sz="2800" dirty="0"/>
              <a:t>COOH</a:t>
            </a:r>
            <a:r>
              <a:rPr lang="zh-CN" altLang="zh-CN" sz="2800" dirty="0"/>
              <a:t>为弱酸</a:t>
            </a:r>
            <a:r>
              <a:rPr lang="en-US" altLang="zh-CN" sz="2800" dirty="0"/>
              <a:t>,④</a:t>
            </a:r>
            <a:r>
              <a:rPr lang="zh-CN" altLang="zh-CN" sz="2800" dirty="0"/>
              <a:t>正确</a:t>
            </a:r>
            <a:r>
              <a:rPr lang="en-US" altLang="zh-CN" sz="2800" dirty="0"/>
              <a:t>;</a:t>
            </a:r>
            <a:r>
              <a:rPr lang="zh-CN" altLang="zh-CN" sz="2800" dirty="0"/>
              <a:t>同浓度、同体积的</a:t>
            </a:r>
            <a:r>
              <a:rPr lang="en-US" altLang="zh-CN" sz="2800" dirty="0"/>
              <a:t>CH</a:t>
            </a:r>
            <a:r>
              <a:rPr lang="en-US" altLang="zh-CN" sz="2800" baseline="-25000" dirty="0"/>
              <a:t>3</a:t>
            </a:r>
            <a:r>
              <a:rPr lang="en-US" altLang="zh-CN" sz="2800" dirty="0"/>
              <a:t>COOH</a:t>
            </a:r>
            <a:r>
              <a:rPr lang="zh-CN" altLang="zh-CN" sz="2800" dirty="0"/>
              <a:t>溶液和盐酸分别与足量的活泼金属反应</a:t>
            </a:r>
            <a:r>
              <a:rPr lang="en-US" altLang="zh-CN" sz="2800" dirty="0"/>
              <a:t>,</a:t>
            </a:r>
            <a:r>
              <a:rPr lang="zh-CN" altLang="zh-CN" sz="2800" dirty="0"/>
              <a:t>消耗金属的量相同</a:t>
            </a:r>
            <a:r>
              <a:rPr lang="en-US" altLang="zh-CN" sz="2800" dirty="0"/>
              <a:t>,</a:t>
            </a:r>
            <a:r>
              <a:rPr lang="zh-CN" altLang="zh-CN" sz="2800" dirty="0"/>
              <a:t>不能说明</a:t>
            </a:r>
            <a:r>
              <a:rPr lang="en-US" altLang="zh-CN" sz="2800" dirty="0"/>
              <a:t>CH</a:t>
            </a:r>
            <a:r>
              <a:rPr lang="en-US" altLang="zh-CN" sz="2800" baseline="-25000" dirty="0"/>
              <a:t>3</a:t>
            </a:r>
            <a:r>
              <a:rPr lang="en-US" altLang="zh-CN" sz="2800" dirty="0"/>
              <a:t>COOH</a:t>
            </a:r>
            <a:r>
              <a:rPr lang="zh-CN" altLang="zh-CN" sz="2800" dirty="0"/>
              <a:t>是弱酸</a:t>
            </a:r>
            <a:r>
              <a:rPr lang="en-US" altLang="zh-CN" sz="2800" dirty="0"/>
              <a:t>,⑤</a:t>
            </a:r>
            <a:r>
              <a:rPr lang="zh-CN" altLang="zh-CN" sz="2800" dirty="0"/>
              <a:t>不正确</a:t>
            </a:r>
            <a:r>
              <a:rPr lang="en-US" altLang="zh-CN" sz="2800" dirty="0"/>
              <a:t>;pH</a:t>
            </a:r>
            <a:r>
              <a:rPr lang="zh-CN" altLang="zh-CN" sz="2800" dirty="0"/>
              <a:t>之和为</a:t>
            </a:r>
            <a:r>
              <a:rPr lang="en-US" altLang="zh-CN" sz="2800" dirty="0"/>
              <a:t>14</a:t>
            </a:r>
            <a:r>
              <a:rPr lang="zh-CN" altLang="zh-CN" sz="2800" dirty="0"/>
              <a:t>的强酸与</a:t>
            </a:r>
            <a:r>
              <a:rPr lang="en-US" altLang="zh-CN" sz="2800" dirty="0" err="1"/>
              <a:t>NaOH</a:t>
            </a:r>
            <a:r>
              <a:rPr lang="zh-CN" altLang="zh-CN" sz="2800" dirty="0"/>
              <a:t>溶液中和后</a:t>
            </a:r>
            <a:r>
              <a:rPr lang="en-US" altLang="zh-CN" sz="2800" dirty="0"/>
              <a:t>,</a:t>
            </a:r>
            <a:r>
              <a:rPr lang="zh-CN" altLang="zh-CN" sz="2800" dirty="0"/>
              <a:t>溶液呈中性</a:t>
            </a:r>
            <a:r>
              <a:rPr lang="en-US" altLang="zh-CN" sz="2800" dirty="0"/>
              <a:t>,</a:t>
            </a:r>
            <a:r>
              <a:rPr lang="zh-CN" altLang="zh-CN" sz="2800" dirty="0"/>
              <a:t>而</a:t>
            </a:r>
            <a:r>
              <a:rPr lang="en-US" altLang="zh-CN" sz="2800" dirty="0"/>
              <a:t>pH</a:t>
            </a:r>
            <a:r>
              <a:rPr lang="zh-CN" altLang="zh-CN" sz="2800" dirty="0"/>
              <a:t>之和为</a:t>
            </a:r>
            <a:r>
              <a:rPr lang="en-US" altLang="zh-CN" sz="2800" dirty="0"/>
              <a:t>14</a:t>
            </a:r>
            <a:r>
              <a:rPr lang="zh-CN" altLang="zh-CN" sz="2800" dirty="0"/>
              <a:t>的弱酸与</a:t>
            </a:r>
            <a:r>
              <a:rPr lang="en-US" altLang="zh-CN" sz="2800" dirty="0" err="1"/>
              <a:t>NaOH</a:t>
            </a:r>
            <a:r>
              <a:rPr lang="zh-CN" altLang="zh-CN" sz="2800" dirty="0"/>
              <a:t>溶液中和后</a:t>
            </a:r>
            <a:r>
              <a:rPr lang="en-US" altLang="zh-CN" sz="2800" dirty="0"/>
              <a:t>,</a:t>
            </a:r>
            <a:r>
              <a:rPr lang="zh-CN" altLang="zh-CN" sz="2800" dirty="0"/>
              <a:t>溶液呈酸性</a:t>
            </a:r>
            <a:r>
              <a:rPr lang="en-US" altLang="zh-CN" sz="2800" dirty="0"/>
              <a:t>,⑥</a:t>
            </a:r>
            <a:r>
              <a:rPr lang="zh-CN" altLang="zh-CN" sz="2800" dirty="0"/>
              <a:t>正确</a:t>
            </a:r>
            <a:r>
              <a:rPr lang="en-US" altLang="zh-CN" sz="2800" dirty="0"/>
              <a:t>;</a:t>
            </a:r>
            <a:r>
              <a:rPr lang="zh-CN" altLang="zh-CN" sz="2800" dirty="0"/>
              <a:t>水溶液中有水分子存在</a:t>
            </a:r>
            <a:r>
              <a:rPr lang="en-US" altLang="zh-CN" sz="2800" dirty="0"/>
              <a:t>,</a:t>
            </a:r>
            <a:r>
              <a:rPr lang="zh-CN" altLang="zh-CN" sz="2800" dirty="0"/>
              <a:t>则可知另一种分子必为醋酸分子</a:t>
            </a:r>
            <a:r>
              <a:rPr lang="en-US" altLang="zh-CN" sz="2800" dirty="0"/>
              <a:t>,</a:t>
            </a:r>
            <a:r>
              <a:rPr lang="zh-CN" altLang="zh-CN" sz="2800" dirty="0"/>
              <a:t>故可知醋酸不完全电离</a:t>
            </a:r>
            <a:r>
              <a:rPr lang="en-US" altLang="zh-CN" sz="2800" dirty="0"/>
              <a:t>,</a:t>
            </a:r>
            <a:r>
              <a:rPr lang="zh-CN" altLang="zh-CN" sz="2800" dirty="0"/>
              <a:t>则</a:t>
            </a:r>
            <a:r>
              <a:rPr lang="en-US" altLang="zh-CN" sz="2800" dirty="0"/>
              <a:t>CH</a:t>
            </a:r>
            <a:r>
              <a:rPr lang="en-US" altLang="zh-CN" sz="2800" baseline="-25000" dirty="0"/>
              <a:t>3</a:t>
            </a:r>
            <a:r>
              <a:rPr lang="en-US" altLang="zh-CN" sz="2800" dirty="0"/>
              <a:t>COOH</a:t>
            </a:r>
            <a:r>
              <a:rPr lang="zh-CN" altLang="zh-CN" sz="2800" dirty="0"/>
              <a:t>是弱酸</a:t>
            </a:r>
            <a:r>
              <a:rPr lang="en-US" altLang="zh-CN" sz="2800" dirty="0"/>
              <a:t>,⑦</a:t>
            </a:r>
            <a:r>
              <a:rPr lang="zh-CN" altLang="zh-CN" sz="2800" dirty="0"/>
              <a:t>正确</a:t>
            </a:r>
            <a:r>
              <a:rPr lang="en-US" altLang="zh-CN" sz="2800" dirty="0"/>
              <a:t>;</a:t>
            </a:r>
            <a:r>
              <a:rPr lang="zh-CN" altLang="zh-CN" sz="2800" dirty="0"/>
              <a:t>醋酸钠溶液的</a:t>
            </a:r>
            <a:r>
              <a:rPr lang="en-US" altLang="zh-CN" sz="2800" dirty="0"/>
              <a:t>pH</a:t>
            </a:r>
            <a:r>
              <a:rPr lang="zh-CN" altLang="zh-CN" sz="2800" dirty="0"/>
              <a:t>大于</a:t>
            </a:r>
            <a:r>
              <a:rPr lang="en-US" altLang="zh-CN" sz="2800" dirty="0"/>
              <a:t>7,</a:t>
            </a:r>
            <a:r>
              <a:rPr lang="zh-CN" altLang="zh-CN" sz="2800" dirty="0"/>
              <a:t>说明醋酸钠溶液呈碱性</a:t>
            </a:r>
            <a:r>
              <a:rPr lang="en-US" altLang="zh-CN" sz="2800" dirty="0"/>
              <a:t>,</a:t>
            </a:r>
            <a:r>
              <a:rPr lang="zh-CN" altLang="zh-CN" sz="2800" dirty="0"/>
              <a:t>故可知</a:t>
            </a:r>
            <a:r>
              <a:rPr lang="en-US" altLang="zh-CN" sz="2800" dirty="0"/>
              <a:t>CH</a:t>
            </a:r>
            <a:r>
              <a:rPr lang="en-US" altLang="zh-CN" sz="2800" baseline="-25000" dirty="0"/>
              <a:t>3</a:t>
            </a:r>
            <a:r>
              <a:rPr lang="en-US" altLang="zh-CN" sz="2800" dirty="0"/>
              <a:t>COOH</a:t>
            </a:r>
            <a:r>
              <a:rPr lang="zh-CN" altLang="zh-CN" sz="2800" dirty="0"/>
              <a:t>是弱酸</a:t>
            </a:r>
            <a:r>
              <a:rPr lang="en-US" altLang="zh-CN" sz="2800" dirty="0"/>
              <a:t>,⑧</a:t>
            </a:r>
            <a:r>
              <a:rPr lang="zh-CN" altLang="zh-CN" sz="2800" dirty="0"/>
              <a:t>正确。</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xmlns="" id="{0F416A85-DFBF-4135-A4ED-FA11F8F49A6C}"/>
              </a:ext>
            </a:extLst>
          </p:cNvPr>
          <p:cNvSpPr/>
          <p:nvPr/>
        </p:nvSpPr>
        <p:spPr>
          <a:xfrm>
            <a:off x="234044" y="5187146"/>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9973C0F1-4C0D-492C-9CFB-6517C1429758}"/>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4241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B589D99E-61A5-4B33-8D56-79E7BC04531B}"/>
              </a:ext>
            </a:extLst>
          </p:cNvPr>
          <p:cNvSpPr/>
          <p:nvPr/>
        </p:nvSpPr>
        <p:spPr>
          <a:xfrm>
            <a:off x="234043" y="440417"/>
            <a:ext cx="11682186" cy="2601225"/>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突破攻略</a:t>
            </a:r>
            <a:endParaRPr lang="en-US" altLang="zh-CN" sz="2800" dirty="0"/>
          </a:p>
          <a:p>
            <a:pPr>
              <a:lnSpc>
                <a:spcPct val="150000"/>
              </a:lnSpc>
            </a:pPr>
            <a:r>
              <a:rPr lang="zh-CN" altLang="zh-CN" sz="2800" dirty="0"/>
              <a:t>判断一种电解质是强电解质还是弱电解质时</a:t>
            </a:r>
            <a:r>
              <a:rPr lang="en-US" altLang="zh-CN" sz="2800" dirty="0"/>
              <a:t>,</a:t>
            </a:r>
            <a:r>
              <a:rPr lang="zh-CN" altLang="zh-CN" sz="2800" dirty="0"/>
              <a:t>关键是看它在水溶液中或熔融状态下的电离程度。若完全电离则为强电解质</a:t>
            </a:r>
            <a:r>
              <a:rPr lang="en-US" altLang="zh-CN" sz="2800" dirty="0"/>
              <a:t>,</a:t>
            </a:r>
            <a:r>
              <a:rPr lang="zh-CN" altLang="zh-CN" sz="2800" dirty="0"/>
              <a:t>若不完全电离则为弱电解质。设计实验验证时</a:t>
            </a:r>
            <a:r>
              <a:rPr lang="en-US" altLang="zh-CN" sz="2800" dirty="0"/>
              <a:t>,</a:t>
            </a:r>
            <a:r>
              <a:rPr lang="zh-CN" altLang="zh-CN" sz="2800" dirty="0"/>
              <a:t>注意等物质的量浓度和等</a:t>
            </a:r>
            <a:r>
              <a:rPr lang="en-US" altLang="zh-CN" sz="2800" dirty="0"/>
              <a:t>pH</a:t>
            </a:r>
            <a:r>
              <a:rPr lang="zh-CN" altLang="zh-CN" sz="2800" dirty="0"/>
              <a:t>的两种电解质的性质差异。</a:t>
            </a:r>
          </a:p>
        </p:txBody>
      </p:sp>
      <p:sp>
        <p:nvSpPr>
          <p:cNvPr id="3" name="矩形 2">
            <a:extLst>
              <a:ext uri="{FF2B5EF4-FFF2-40B4-BE49-F238E27FC236}">
                <a16:creationId xmlns:a16="http://schemas.microsoft.com/office/drawing/2014/main" xmlns="" id="{3432BB26-49CC-42B8-AA14-0E7D961885B8}"/>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811336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A7C29E0-2E6C-4336-AD66-93D906961266}"/>
              </a:ext>
            </a:extLst>
          </p:cNvPr>
          <p:cNvSpPr/>
          <p:nvPr/>
        </p:nvSpPr>
        <p:spPr>
          <a:xfrm>
            <a:off x="249523" y="257890"/>
            <a:ext cx="3326552" cy="662233"/>
          </a:xfrm>
          <a:prstGeom prst="rect">
            <a:avLst/>
          </a:prstGeom>
        </p:spPr>
        <p:txBody>
          <a:bodyPr wrap="none">
            <a:spAutoFit/>
          </a:bodyPr>
          <a:lstStyle/>
          <a:p>
            <a:pPr>
              <a:lnSpc>
                <a:spcPct val="150000"/>
              </a:lnSpc>
              <a:spcAft>
                <a:spcPts val="0"/>
              </a:spcAft>
            </a:pPr>
            <a:r>
              <a:rPr lang="en-US" altLang="zh-CN" sz="2800" b="1" dirty="0"/>
              <a:t>2.</a:t>
            </a:r>
            <a:r>
              <a:rPr lang="zh-CN" altLang="zh-CN" sz="2800" b="1" dirty="0"/>
              <a:t>盐酸与醋酸的比较</a:t>
            </a:r>
          </a:p>
        </p:txBody>
      </p:sp>
      <p:graphicFrame>
        <p:nvGraphicFramePr>
          <p:cNvPr id="3" name="表格 2">
            <a:extLst>
              <a:ext uri="{FF2B5EF4-FFF2-40B4-BE49-F238E27FC236}">
                <a16:creationId xmlns:a16="http://schemas.microsoft.com/office/drawing/2014/main" xmlns="" id="{87935748-CBFE-49D7-BAD2-867D81216024}"/>
              </a:ext>
            </a:extLst>
          </p:cNvPr>
          <p:cNvGraphicFramePr>
            <a:graphicFrameLocks noGrp="1"/>
          </p:cNvGraphicFramePr>
          <p:nvPr>
            <p:extLst>
              <p:ext uri="{D42A27DB-BD31-4B8C-83A1-F6EECF244321}">
                <p14:modId xmlns:p14="http://schemas.microsoft.com/office/powerpoint/2010/main" val="2826167083"/>
              </p:ext>
            </p:extLst>
          </p:nvPr>
        </p:nvGraphicFramePr>
        <p:xfrm>
          <a:off x="266700" y="1005840"/>
          <a:ext cx="11696701" cy="5486400"/>
        </p:xfrm>
        <a:graphic>
          <a:graphicData uri="http://schemas.openxmlformats.org/drawingml/2006/table">
            <a:tbl>
              <a:tblPr firstRow="1" firstCol="1" bandRow="1"/>
              <a:tblGrid>
                <a:gridCol w="2381250">
                  <a:extLst>
                    <a:ext uri="{9D8B030D-6E8A-4147-A177-3AD203B41FA5}">
                      <a16:colId xmlns:a16="http://schemas.microsoft.com/office/drawing/2014/main" xmlns="" val="339448433"/>
                    </a:ext>
                  </a:extLst>
                </a:gridCol>
                <a:gridCol w="4953000">
                  <a:extLst>
                    <a:ext uri="{9D8B030D-6E8A-4147-A177-3AD203B41FA5}">
                      <a16:colId xmlns:a16="http://schemas.microsoft.com/office/drawing/2014/main" xmlns="" val="2875012957"/>
                    </a:ext>
                  </a:extLst>
                </a:gridCol>
                <a:gridCol w="4362451">
                  <a:extLst>
                    <a:ext uri="{9D8B030D-6E8A-4147-A177-3AD203B41FA5}">
                      <a16:colId xmlns:a16="http://schemas.microsoft.com/office/drawing/2014/main" xmlns="" val="3633269455"/>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比较项目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等物质的量浓度的盐酸</a:t>
                      </a:r>
                      <a:r>
                        <a:rPr lang="en-US" sz="2400">
                          <a:solidFill>
                            <a:srgbClr val="000000"/>
                          </a:solidFill>
                          <a:effectLst/>
                          <a:latin typeface="+mn-lt"/>
                          <a:ea typeface="+mn-ea"/>
                          <a:cs typeface="Times New Roman" panose="02020603050405020304" pitchFamily="18" charset="0"/>
                        </a:rPr>
                        <a:t>(a)</a:t>
                      </a:r>
                      <a:r>
                        <a:rPr lang="zh-CN" sz="2400">
                          <a:solidFill>
                            <a:srgbClr val="000000"/>
                          </a:solidFill>
                          <a:effectLst/>
                          <a:latin typeface="+mn-lt"/>
                          <a:ea typeface="+mn-ea"/>
                          <a:cs typeface="Times New Roman" panose="02020603050405020304" pitchFamily="18" charset="0"/>
                        </a:rPr>
                        <a:t>与醋酸</a:t>
                      </a: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 </a:t>
                      </a:r>
                      <a:r>
                        <a:rPr lang="zh-CN" sz="2400">
                          <a:solidFill>
                            <a:srgbClr val="000000"/>
                          </a:solidFill>
                          <a:effectLst/>
                          <a:latin typeface="+mn-lt"/>
                          <a:ea typeface="+mn-ea"/>
                          <a:cs typeface="Times New Roman" panose="02020603050405020304" pitchFamily="18" charset="0"/>
                        </a:rPr>
                        <a:t>等</a:t>
                      </a:r>
                      <a:r>
                        <a:rPr lang="en-US" sz="2400">
                          <a:solidFill>
                            <a:srgbClr val="000000"/>
                          </a:solidFill>
                          <a:effectLst/>
                          <a:latin typeface="+mn-lt"/>
                          <a:ea typeface="+mn-ea"/>
                          <a:cs typeface="Times New Roman" panose="02020603050405020304" pitchFamily="18" charset="0"/>
                        </a:rPr>
                        <a:t>pH</a:t>
                      </a:r>
                      <a:r>
                        <a:rPr lang="zh-CN" sz="2400">
                          <a:solidFill>
                            <a:srgbClr val="000000"/>
                          </a:solidFill>
                          <a:effectLst/>
                          <a:latin typeface="+mn-lt"/>
                          <a:ea typeface="+mn-ea"/>
                          <a:cs typeface="Times New Roman" panose="02020603050405020304" pitchFamily="18" charset="0"/>
                        </a:rPr>
                        <a:t>的盐酸</a:t>
                      </a:r>
                      <a:r>
                        <a:rPr lang="en-US" sz="2400">
                          <a:solidFill>
                            <a:srgbClr val="000000"/>
                          </a:solidFill>
                          <a:effectLst/>
                          <a:latin typeface="+mn-lt"/>
                          <a:ea typeface="+mn-ea"/>
                          <a:cs typeface="Times New Roman" panose="02020603050405020304" pitchFamily="18" charset="0"/>
                        </a:rPr>
                        <a:t>(a)</a:t>
                      </a:r>
                      <a:r>
                        <a:rPr lang="zh-CN" sz="2400">
                          <a:solidFill>
                            <a:srgbClr val="000000"/>
                          </a:solidFill>
                          <a:effectLst/>
                          <a:latin typeface="+mn-lt"/>
                          <a:ea typeface="+mn-ea"/>
                          <a:cs typeface="Times New Roman" panose="02020603050405020304" pitchFamily="18" charset="0"/>
                        </a:rPr>
                        <a:t>与醋酸</a:t>
                      </a: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3478263"/>
                  </a:ext>
                </a:extLst>
              </a:tr>
              <a:tr h="0">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pH</a:t>
                      </a:r>
                      <a:r>
                        <a:rPr lang="zh-CN" sz="2400">
                          <a:solidFill>
                            <a:srgbClr val="000000"/>
                          </a:solidFill>
                          <a:effectLst/>
                          <a:latin typeface="+mn-lt"/>
                          <a:ea typeface="+mn-ea"/>
                          <a:cs typeface="Times New Roman" panose="02020603050405020304" pitchFamily="18" charset="0"/>
                        </a:rPr>
                        <a:t>或物质</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的量浓度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t>
                      </a:r>
                      <a:r>
                        <a:rPr lang="en-US" sz="2400" dirty="0" err="1">
                          <a:solidFill>
                            <a:srgbClr val="000000"/>
                          </a:solidFill>
                          <a:effectLst/>
                          <a:latin typeface="+mn-lt"/>
                          <a:ea typeface="+mn-ea"/>
                          <a:cs typeface="Times New Roman" panose="02020603050405020304" pitchFamily="18" charset="0"/>
                        </a:rPr>
                        <a:t>pH:a</a:t>
                      </a:r>
                      <a:r>
                        <a:rPr lang="en-US" sz="2400" dirty="0">
                          <a:solidFill>
                            <a:srgbClr val="000000"/>
                          </a:solidFill>
                          <a:effectLst/>
                          <a:latin typeface="+mn-lt"/>
                          <a:ea typeface="+mn-ea"/>
                          <a:cs typeface="Times New Roman" panose="02020603050405020304" pitchFamily="18" charset="0"/>
                        </a:rPr>
                        <a:t>&lt;b</a:t>
                      </a:r>
                      <a:endParaRPr lang="zh-CN" sz="2400" dirty="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物质的量浓度</a:t>
                      </a:r>
                      <a:r>
                        <a:rPr lang="en-US" sz="2400">
                          <a:solidFill>
                            <a:srgbClr val="000000"/>
                          </a:solidFill>
                          <a:effectLst/>
                          <a:latin typeface="+mn-lt"/>
                          <a:ea typeface="+mn-ea"/>
                          <a:cs typeface="Times New Roman" panose="02020603050405020304" pitchFamily="18" charset="0"/>
                        </a:rPr>
                        <a:t>:a&lt;b</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39459078"/>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溶液的导电能力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a&gt;b</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a=b</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8992474"/>
                  </a:ext>
                </a:extLst>
              </a:tr>
              <a:tr h="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水的电离程度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a&lt;b</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a=b</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22460497"/>
                  </a:ext>
                </a:extLst>
              </a:tr>
              <a:tr h="0">
                <a:tc>
                  <a:txBody>
                    <a:bodyPr/>
                    <a:lstStyle/>
                    <a:p>
                      <a:pPr algn="ctr">
                        <a:lnSpc>
                          <a:spcPct val="150000"/>
                        </a:lnSpc>
                        <a:spcAft>
                          <a:spcPts val="0"/>
                        </a:spcAft>
                      </a:pPr>
                      <a:r>
                        <a:rPr lang="en-US" sz="2400" i="1" dirty="0">
                          <a:solidFill>
                            <a:srgbClr val="000000"/>
                          </a:solidFill>
                          <a:effectLst/>
                          <a:latin typeface="+mn-lt"/>
                          <a:ea typeface="+mn-ea"/>
                          <a:cs typeface="Times New Roman" panose="02020603050405020304" pitchFamily="18" charset="0"/>
                        </a:rPr>
                        <a:t>c</a:t>
                      </a:r>
                      <a:r>
                        <a:rPr lang="en-US" sz="2400" dirty="0">
                          <a:solidFill>
                            <a:srgbClr val="000000"/>
                          </a:solidFill>
                          <a:effectLst/>
                          <a:latin typeface="+mn-lt"/>
                          <a:ea typeface="+mn-ea"/>
                          <a:cs typeface="Times New Roman" panose="02020603050405020304" pitchFamily="18" charset="0"/>
                        </a:rPr>
                        <a:t>(Cl</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与</a:t>
                      </a:r>
                      <a:r>
                        <a:rPr lang="en-US" sz="2400" i="1" dirty="0">
                          <a:solidFill>
                            <a:srgbClr val="000000"/>
                          </a:solidFill>
                          <a:effectLst/>
                          <a:latin typeface="+mn-lt"/>
                          <a:ea typeface="+mn-ea"/>
                          <a:cs typeface="Times New Roman" panose="02020603050405020304" pitchFamily="18" charset="0"/>
                        </a:rPr>
                        <a:t>c</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r>
                        <a:rPr lang="zh-CN" sz="2400" dirty="0">
                          <a:solidFill>
                            <a:srgbClr val="000000"/>
                          </a:solidFill>
                          <a:effectLst/>
                          <a:latin typeface="+mn-lt"/>
                          <a:ea typeface="+mn-ea"/>
                          <a:cs typeface="Times New Roman" panose="02020603050405020304" pitchFamily="18" charset="0"/>
                        </a:rPr>
                        <a:t>大小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c</a:t>
                      </a:r>
                      <a:r>
                        <a:rPr lang="en-US" sz="2400">
                          <a:solidFill>
                            <a:srgbClr val="000000"/>
                          </a:solidFill>
                          <a:effectLst/>
                          <a:latin typeface="+mn-lt"/>
                          <a:ea typeface="+mn-ea"/>
                          <a:cs typeface="Times New Roman" panose="02020603050405020304" pitchFamily="18" charset="0"/>
                        </a:rPr>
                        <a:t>(Cl</a:t>
                      </a:r>
                      <a:r>
                        <a:rPr lang="en-US" sz="2400" baseline="300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)&gt;</a:t>
                      </a:r>
                      <a:r>
                        <a:rPr lang="en-US" sz="2400" i="1">
                          <a:solidFill>
                            <a:srgbClr val="000000"/>
                          </a:solidFill>
                          <a:effectLst/>
                          <a:latin typeface="+mn-lt"/>
                          <a:ea typeface="+mn-ea"/>
                          <a:cs typeface="Times New Roman" panose="02020603050405020304" pitchFamily="18" charset="0"/>
                        </a:rPr>
                        <a:t>c</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COO</a:t>
                      </a:r>
                      <a:r>
                        <a:rPr lang="en-US" sz="2400" baseline="300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c</a:t>
                      </a:r>
                      <a:r>
                        <a:rPr lang="en-US" sz="2400">
                          <a:solidFill>
                            <a:srgbClr val="000000"/>
                          </a:solidFill>
                          <a:effectLst/>
                          <a:latin typeface="+mn-lt"/>
                          <a:ea typeface="+mn-ea"/>
                          <a:cs typeface="Times New Roman" panose="02020603050405020304" pitchFamily="18" charset="0"/>
                        </a:rPr>
                        <a:t>(Cl</a:t>
                      </a:r>
                      <a:r>
                        <a:rPr lang="en-US" sz="2400" baseline="300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a:t>
                      </a:r>
                      <a:r>
                        <a:rPr lang="en-US" sz="2400" i="1">
                          <a:solidFill>
                            <a:srgbClr val="000000"/>
                          </a:solidFill>
                          <a:effectLst/>
                          <a:latin typeface="+mn-lt"/>
                          <a:ea typeface="+mn-ea"/>
                          <a:cs typeface="Times New Roman" panose="02020603050405020304" pitchFamily="18" charset="0"/>
                        </a:rPr>
                        <a:t>c</a:t>
                      </a:r>
                      <a:r>
                        <a:rPr lang="en-US" sz="2400">
                          <a:solidFill>
                            <a:srgbClr val="000000"/>
                          </a:solidFill>
                          <a:effectLst/>
                          <a:latin typeface="+mn-lt"/>
                          <a:ea typeface="+mn-ea"/>
                          <a:cs typeface="Times New Roman" panose="02020603050405020304" pitchFamily="18" charset="0"/>
                        </a:rPr>
                        <a:t>(CH</a:t>
                      </a:r>
                      <a:r>
                        <a:rPr lang="en-US" sz="2400" baseline="-25000">
                          <a:solidFill>
                            <a:srgbClr val="000000"/>
                          </a:solidFill>
                          <a:effectLst/>
                          <a:latin typeface="+mn-lt"/>
                          <a:ea typeface="+mn-ea"/>
                          <a:cs typeface="Times New Roman" panose="02020603050405020304" pitchFamily="18" charset="0"/>
                        </a:rPr>
                        <a:t>3</a:t>
                      </a:r>
                      <a:r>
                        <a:rPr lang="en-US" sz="2400">
                          <a:solidFill>
                            <a:srgbClr val="000000"/>
                          </a:solidFill>
                          <a:effectLst/>
                          <a:latin typeface="+mn-lt"/>
                          <a:ea typeface="+mn-ea"/>
                          <a:cs typeface="Times New Roman" panose="02020603050405020304" pitchFamily="18" charset="0"/>
                        </a:rPr>
                        <a:t>COO</a:t>
                      </a:r>
                      <a:r>
                        <a:rPr lang="en-US" sz="2400" baseline="300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90877475"/>
                  </a:ext>
                </a:extLst>
              </a:tr>
              <a:tr h="0">
                <a:tc>
                  <a:txBody>
                    <a:bodyPr/>
                    <a:lstStyle/>
                    <a:p>
                      <a:pPr>
                        <a:lnSpc>
                          <a:spcPct val="150000"/>
                        </a:lnSpc>
                        <a:spcAft>
                          <a:spcPts val="0"/>
                        </a:spcAft>
                      </a:pPr>
                      <a:r>
                        <a:rPr lang="zh-CN" sz="2400" dirty="0">
                          <a:solidFill>
                            <a:srgbClr val="000000"/>
                          </a:solidFill>
                          <a:effectLst/>
                          <a:latin typeface="+mn-lt"/>
                          <a:ea typeface="+mn-ea"/>
                          <a:cs typeface="Times New Roman" panose="02020603050405020304" pitchFamily="18" charset="0"/>
                        </a:rPr>
                        <a:t>中和等体积两种酸所消耗</a:t>
                      </a:r>
                      <a:r>
                        <a:rPr lang="en-US" sz="2400" dirty="0" err="1">
                          <a:solidFill>
                            <a:srgbClr val="000000"/>
                          </a:solidFill>
                          <a:effectLst/>
                          <a:latin typeface="+mn-lt"/>
                          <a:ea typeface="+mn-ea"/>
                          <a:cs typeface="Times New Roman" panose="02020603050405020304" pitchFamily="18" charset="0"/>
                        </a:rPr>
                        <a:t>NaOH</a:t>
                      </a:r>
                      <a:r>
                        <a:rPr lang="zh-CN" sz="2400" dirty="0">
                          <a:solidFill>
                            <a:srgbClr val="000000"/>
                          </a:solidFill>
                          <a:effectLst/>
                          <a:latin typeface="+mn-lt"/>
                          <a:ea typeface="+mn-ea"/>
                          <a:cs typeface="Times New Roman" panose="02020603050405020304" pitchFamily="18" charset="0"/>
                        </a:rPr>
                        <a:t>的量</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a:t>
                      </a:r>
                      <a:r>
                        <a:rPr lang="zh-CN" sz="2400" baseline="-25000">
                          <a:solidFill>
                            <a:srgbClr val="000000"/>
                          </a:solidFill>
                          <a:effectLst/>
                          <a:latin typeface="+mn-lt"/>
                          <a:ea typeface="+mn-ea"/>
                          <a:cs typeface="Times New Roman" panose="02020603050405020304" pitchFamily="18" charset="0"/>
                        </a:rPr>
                        <a:t>消耗</a:t>
                      </a:r>
                      <a:r>
                        <a:rPr lang="en-US" sz="2400">
                          <a:solidFill>
                            <a:srgbClr val="000000"/>
                          </a:solidFill>
                          <a:effectLst/>
                          <a:latin typeface="+mn-lt"/>
                          <a:ea typeface="+mn-ea"/>
                          <a:cs typeface="Times New Roman" panose="02020603050405020304" pitchFamily="18" charset="0"/>
                        </a:rPr>
                        <a:t>=b</a:t>
                      </a:r>
                      <a:r>
                        <a:rPr lang="zh-CN" sz="2400" baseline="-25000">
                          <a:solidFill>
                            <a:srgbClr val="000000"/>
                          </a:solidFill>
                          <a:effectLst/>
                          <a:latin typeface="+mn-lt"/>
                          <a:ea typeface="+mn-ea"/>
                          <a:cs typeface="Times New Roman" panose="02020603050405020304" pitchFamily="18" charset="0"/>
                        </a:rPr>
                        <a:t>消耗</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a</a:t>
                      </a:r>
                      <a:r>
                        <a:rPr lang="zh-CN" sz="2400" baseline="-25000" dirty="0">
                          <a:solidFill>
                            <a:srgbClr val="000000"/>
                          </a:solidFill>
                          <a:effectLst/>
                          <a:latin typeface="+mn-lt"/>
                          <a:ea typeface="+mn-ea"/>
                          <a:cs typeface="Times New Roman" panose="02020603050405020304" pitchFamily="18" charset="0"/>
                        </a:rPr>
                        <a:t>消耗</a:t>
                      </a:r>
                      <a:r>
                        <a:rPr lang="en-US" sz="2400" dirty="0">
                          <a:solidFill>
                            <a:srgbClr val="000000"/>
                          </a:solidFill>
                          <a:effectLst/>
                          <a:latin typeface="+mn-lt"/>
                          <a:ea typeface="+mn-ea"/>
                          <a:cs typeface="Times New Roman" panose="02020603050405020304" pitchFamily="18" charset="0"/>
                        </a:rPr>
                        <a:t>&lt;b</a:t>
                      </a:r>
                      <a:r>
                        <a:rPr lang="zh-CN" sz="2400" baseline="-25000" dirty="0">
                          <a:solidFill>
                            <a:srgbClr val="000000"/>
                          </a:solidFill>
                          <a:effectLst/>
                          <a:latin typeface="+mn-lt"/>
                          <a:ea typeface="+mn-ea"/>
                          <a:cs typeface="Times New Roman" panose="02020603050405020304" pitchFamily="18" charset="0"/>
                        </a:rPr>
                        <a:t>消耗</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65034559"/>
                  </a:ext>
                </a:extLst>
              </a:tr>
            </a:tbl>
          </a:graphicData>
        </a:graphic>
      </p:graphicFrame>
      <p:sp>
        <p:nvSpPr>
          <p:cNvPr id="4" name="矩形 3">
            <a:extLst>
              <a:ext uri="{FF2B5EF4-FFF2-40B4-BE49-F238E27FC236}">
                <a16:creationId xmlns:a16="http://schemas.microsoft.com/office/drawing/2014/main" xmlns="" id="{EA422716-9217-46B5-AF5B-8FC8D46A6B99}"/>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24290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3" name="矩形 2">
            <a:hlinkClick r:id="rId3" action="ppaction://hlinksldjump"/>
          </p:cNvPr>
          <p:cNvSpPr/>
          <p:nvPr/>
        </p:nvSpPr>
        <p:spPr>
          <a:xfrm>
            <a:off x="1070450" y="2913318"/>
            <a:ext cx="10065636" cy="54777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微软雅黑" panose="020B0503020204020204" pitchFamily="34" charset="-122"/>
                <a:ea typeface="微软雅黑" panose="020B0503020204020204" pitchFamily="34" charset="-122"/>
              </a:rPr>
              <a:t>A.</a:t>
            </a:r>
            <a:r>
              <a:rPr lang="zh-CN" altLang="en-US" sz="2800" b="1" dirty="0">
                <a:solidFill>
                  <a:srgbClr val="DA251C"/>
                </a:solidFill>
                <a:latin typeface="微软雅黑" panose="020B0503020204020204" pitchFamily="34" charset="-122"/>
                <a:ea typeface="微软雅黑" panose="020B0503020204020204" pitchFamily="34" charset="-122"/>
              </a:rPr>
              <a:t>考点帮</a:t>
            </a:r>
            <a:r>
              <a:rPr lang="en-US" altLang="zh-CN" sz="2800" b="1" dirty="0">
                <a:solidFill>
                  <a:srgbClr val="DA251C"/>
                </a:solidFill>
                <a:latin typeface="微软雅黑" panose="020B0503020204020204" pitchFamily="34" charset="-122"/>
                <a:ea typeface="微软雅黑" panose="020B0503020204020204" pitchFamily="34" charset="-122"/>
              </a:rPr>
              <a:t>·</a:t>
            </a:r>
            <a:r>
              <a:rPr lang="zh-CN" altLang="en-US" sz="2800" b="1" dirty="0">
                <a:solidFill>
                  <a:srgbClr val="DA251C"/>
                </a:solidFill>
                <a:latin typeface="微软雅黑" panose="020B0503020204020204" pitchFamily="34" charset="-122"/>
                <a:ea typeface="微软雅黑" panose="020B0503020204020204" pitchFamily="34" charset="-122"/>
              </a:rPr>
              <a:t>知识全通关</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4168243"/>
            <a:ext cx="6244750"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弱电解质的电离</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电离平衡常数</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矩形 20">
            <a:hlinkClick r:id="rId2" action="ppaction://hlinksldjump"/>
          </p:cNvPr>
          <p:cNvSpPr/>
          <p:nvPr/>
        </p:nvSpPr>
        <p:spPr>
          <a:xfrm>
            <a:off x="1070450" y="5930745"/>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endPar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2" action="ppaction://hlinksldjump"/>
            <a:extLst>
              <a:ext uri="{FF2B5EF4-FFF2-40B4-BE49-F238E27FC236}">
                <a16:creationId xmlns:a16="http://schemas.microsoft.com/office/drawing/2014/main" xmlns="" id="{DF54693A-279D-4320-B23C-1B4907D9E407}"/>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1" name="矩形 10">
            <a:hlinkClick r:id="rId2" action="ppaction://hlinksldjump"/>
            <a:extLst>
              <a:ext uri="{FF2B5EF4-FFF2-40B4-BE49-F238E27FC236}">
                <a16:creationId xmlns:a16="http://schemas.microsoft.com/office/drawing/2014/main" xmlns="" id="{6498C0BA-3C5D-49AC-8FDB-2587D4F6D02F}"/>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2" name="矩形 11">
            <a:hlinkClick r:id="rId2" action="ppaction://hlinksldjump"/>
            <a:extLst>
              <a:ext uri="{FF2B5EF4-FFF2-40B4-BE49-F238E27FC236}">
                <a16:creationId xmlns:a16="http://schemas.microsoft.com/office/drawing/2014/main" xmlns="" id="{852DF1BF-7F4F-4D93-9F51-2173276FA52B}"/>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7" name="矩形 16">
            <a:hlinkClick r:id="rId2" action="ppaction://hlinksldjump"/>
            <a:extLst>
              <a:ext uri="{FF2B5EF4-FFF2-40B4-BE49-F238E27FC236}">
                <a16:creationId xmlns:a16="http://schemas.microsoft.com/office/drawing/2014/main" xmlns="" id="{74DA4F84-1615-48B2-BD0D-CC097E96D914}"/>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xmlns="" id="{87935748-CBFE-49D7-BAD2-867D81216024}"/>
              </a:ext>
            </a:extLst>
          </p:cNvPr>
          <p:cNvGraphicFramePr>
            <a:graphicFrameLocks noGrp="1"/>
          </p:cNvGraphicFramePr>
          <p:nvPr>
            <p:extLst>
              <p:ext uri="{D42A27DB-BD31-4B8C-83A1-F6EECF244321}">
                <p14:modId xmlns:p14="http://schemas.microsoft.com/office/powerpoint/2010/main" val="2228223235"/>
              </p:ext>
            </p:extLst>
          </p:nvPr>
        </p:nvGraphicFramePr>
        <p:xfrm>
          <a:off x="266700" y="1367790"/>
          <a:ext cx="11696701" cy="4389120"/>
        </p:xfrm>
        <a:graphic>
          <a:graphicData uri="http://schemas.openxmlformats.org/drawingml/2006/table">
            <a:tbl>
              <a:tblPr firstRow="1" firstCol="1" bandRow="1"/>
              <a:tblGrid>
                <a:gridCol w="2381250">
                  <a:extLst>
                    <a:ext uri="{9D8B030D-6E8A-4147-A177-3AD203B41FA5}">
                      <a16:colId xmlns:a16="http://schemas.microsoft.com/office/drawing/2014/main" xmlns="" val="339448433"/>
                    </a:ext>
                  </a:extLst>
                </a:gridCol>
                <a:gridCol w="4819650">
                  <a:extLst>
                    <a:ext uri="{9D8B030D-6E8A-4147-A177-3AD203B41FA5}">
                      <a16:colId xmlns:a16="http://schemas.microsoft.com/office/drawing/2014/main" xmlns="" val="2875012957"/>
                    </a:ext>
                  </a:extLst>
                </a:gridCol>
                <a:gridCol w="4495801">
                  <a:extLst>
                    <a:ext uri="{9D8B030D-6E8A-4147-A177-3AD203B41FA5}">
                      <a16:colId xmlns:a16="http://schemas.microsoft.com/office/drawing/2014/main" xmlns="" val="3633269455"/>
                    </a:ext>
                  </a:extLst>
                </a:gridCol>
              </a:tblGrid>
              <a:tr h="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比较项目</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等物质的量浓度的盐酸</a:t>
                      </a:r>
                      <a:r>
                        <a:rPr lang="en-US" sz="2400">
                          <a:solidFill>
                            <a:srgbClr val="000000"/>
                          </a:solidFill>
                          <a:effectLst/>
                          <a:latin typeface="+mn-lt"/>
                          <a:ea typeface="+mn-ea"/>
                          <a:cs typeface="Times New Roman" panose="02020603050405020304" pitchFamily="18" charset="0"/>
                        </a:rPr>
                        <a:t>(a)</a:t>
                      </a:r>
                      <a:r>
                        <a:rPr lang="zh-CN" sz="2400">
                          <a:solidFill>
                            <a:srgbClr val="000000"/>
                          </a:solidFill>
                          <a:effectLst/>
                          <a:latin typeface="+mn-lt"/>
                          <a:ea typeface="+mn-ea"/>
                          <a:cs typeface="Times New Roman" panose="02020603050405020304" pitchFamily="18" charset="0"/>
                        </a:rPr>
                        <a:t>与醋酸</a:t>
                      </a: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400">
                          <a:solidFill>
                            <a:srgbClr val="000000"/>
                          </a:solidFill>
                          <a:effectLst/>
                          <a:latin typeface="+mn-lt"/>
                          <a:ea typeface="+mn-ea"/>
                          <a:cs typeface="Times New Roman" panose="02020603050405020304" pitchFamily="18" charset="0"/>
                        </a:rPr>
                        <a:t> </a:t>
                      </a:r>
                      <a:r>
                        <a:rPr lang="zh-CN" sz="2400">
                          <a:solidFill>
                            <a:srgbClr val="000000"/>
                          </a:solidFill>
                          <a:effectLst/>
                          <a:latin typeface="+mn-lt"/>
                          <a:ea typeface="+mn-ea"/>
                          <a:cs typeface="Times New Roman" panose="02020603050405020304" pitchFamily="18" charset="0"/>
                        </a:rPr>
                        <a:t>等</a:t>
                      </a:r>
                      <a:r>
                        <a:rPr lang="en-US" sz="2400">
                          <a:solidFill>
                            <a:srgbClr val="000000"/>
                          </a:solidFill>
                          <a:effectLst/>
                          <a:latin typeface="+mn-lt"/>
                          <a:ea typeface="+mn-ea"/>
                          <a:cs typeface="Times New Roman" panose="02020603050405020304" pitchFamily="18" charset="0"/>
                        </a:rPr>
                        <a:t>pH</a:t>
                      </a:r>
                      <a:r>
                        <a:rPr lang="zh-CN" sz="2400">
                          <a:solidFill>
                            <a:srgbClr val="000000"/>
                          </a:solidFill>
                          <a:effectLst/>
                          <a:latin typeface="+mn-lt"/>
                          <a:ea typeface="+mn-ea"/>
                          <a:cs typeface="Times New Roman" panose="02020603050405020304" pitchFamily="18" charset="0"/>
                        </a:rPr>
                        <a:t>的盐酸</a:t>
                      </a:r>
                      <a:r>
                        <a:rPr lang="en-US" sz="2400">
                          <a:solidFill>
                            <a:srgbClr val="000000"/>
                          </a:solidFill>
                          <a:effectLst/>
                          <a:latin typeface="+mn-lt"/>
                          <a:ea typeface="+mn-ea"/>
                          <a:cs typeface="Times New Roman" panose="02020603050405020304" pitchFamily="18" charset="0"/>
                        </a:rPr>
                        <a:t>(a)</a:t>
                      </a:r>
                      <a:r>
                        <a:rPr lang="zh-CN" sz="2400">
                          <a:solidFill>
                            <a:srgbClr val="000000"/>
                          </a:solidFill>
                          <a:effectLst/>
                          <a:latin typeface="+mn-lt"/>
                          <a:ea typeface="+mn-ea"/>
                          <a:cs typeface="Times New Roman" panose="02020603050405020304" pitchFamily="18" charset="0"/>
                        </a:rPr>
                        <a:t>与醋酸</a:t>
                      </a:r>
                      <a:r>
                        <a:rPr lang="en-US" sz="2400">
                          <a:solidFill>
                            <a:srgbClr val="000000"/>
                          </a:solidFill>
                          <a:effectLst/>
                          <a:latin typeface="+mn-lt"/>
                          <a:ea typeface="+mn-ea"/>
                          <a:cs typeface="Times New Roman" panose="02020603050405020304" pitchFamily="18" charset="0"/>
                        </a:rPr>
                        <a:t>(b)</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73478263"/>
                  </a:ext>
                </a:extLst>
              </a:tr>
              <a:tr h="0">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分别加入两酸对应的钠盐固体后的</a:t>
                      </a:r>
                      <a:r>
                        <a:rPr lang="en-US" sz="2400">
                          <a:solidFill>
                            <a:srgbClr val="000000"/>
                          </a:solidFill>
                          <a:effectLst/>
                          <a:latin typeface="+mn-lt"/>
                          <a:ea typeface="+mn-ea"/>
                          <a:cs typeface="Times New Roman" panose="02020603050405020304" pitchFamily="18" charset="0"/>
                        </a:rPr>
                        <a:t>pH</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 a:</a:t>
                      </a:r>
                      <a:r>
                        <a:rPr lang="zh-CN" sz="2400" dirty="0">
                          <a:solidFill>
                            <a:srgbClr val="000000"/>
                          </a:solidFill>
                          <a:effectLst/>
                          <a:latin typeface="+mn-lt"/>
                          <a:ea typeface="+mn-ea"/>
                          <a:cs typeface="Times New Roman" panose="02020603050405020304" pitchFamily="18" charset="0"/>
                        </a:rPr>
                        <a:t>不变</a:t>
                      </a: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b:</a:t>
                      </a:r>
                      <a:r>
                        <a:rPr lang="zh-CN" sz="2400" dirty="0">
                          <a:solidFill>
                            <a:srgbClr val="000000"/>
                          </a:solidFill>
                          <a:effectLst/>
                          <a:latin typeface="+mn-lt"/>
                          <a:ea typeface="+mn-ea"/>
                          <a:cs typeface="Times New Roman" panose="02020603050405020304" pitchFamily="18" charset="0"/>
                        </a:rPr>
                        <a:t>变大</a:t>
                      </a: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a:</a:t>
                      </a:r>
                      <a:r>
                        <a:rPr lang="zh-CN" sz="2400" dirty="0">
                          <a:solidFill>
                            <a:srgbClr val="000000"/>
                          </a:solidFill>
                          <a:effectLst/>
                          <a:latin typeface="+mn-lt"/>
                          <a:ea typeface="+mn-ea"/>
                          <a:cs typeface="Times New Roman" panose="02020603050405020304" pitchFamily="18" charset="0"/>
                        </a:rPr>
                        <a:t>不变</a:t>
                      </a:r>
                    </a:p>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b:</a:t>
                      </a:r>
                      <a:r>
                        <a:rPr lang="zh-CN" sz="2400" dirty="0">
                          <a:solidFill>
                            <a:srgbClr val="000000"/>
                          </a:solidFill>
                          <a:effectLst/>
                          <a:latin typeface="+mn-lt"/>
                          <a:ea typeface="+mn-ea"/>
                          <a:cs typeface="Times New Roman" panose="02020603050405020304" pitchFamily="18" charset="0"/>
                        </a:rPr>
                        <a:t>变大</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2354455"/>
                  </a:ext>
                </a:extLst>
              </a:tr>
              <a:tr h="0">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与足量</a:t>
                      </a:r>
                      <a:r>
                        <a:rPr lang="en-US" sz="2400">
                          <a:solidFill>
                            <a:srgbClr val="000000"/>
                          </a:solidFill>
                          <a:effectLst/>
                          <a:latin typeface="+mn-lt"/>
                          <a:ea typeface="+mn-ea"/>
                          <a:cs typeface="Times New Roman" panose="02020603050405020304" pitchFamily="18" charset="0"/>
                        </a:rPr>
                        <a:t>Zn</a:t>
                      </a:r>
                      <a:r>
                        <a:rPr lang="zh-CN" sz="2400">
                          <a:solidFill>
                            <a:srgbClr val="000000"/>
                          </a:solidFill>
                          <a:effectLst/>
                          <a:latin typeface="+mn-lt"/>
                          <a:ea typeface="+mn-ea"/>
                          <a:cs typeface="Times New Roman" panose="02020603050405020304" pitchFamily="18" charset="0"/>
                        </a:rPr>
                        <a:t>反应产生</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的起始速率</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a&gt;b</a:t>
                      </a:r>
                      <a:endParaRPr lang="zh-CN" sz="2400" dirty="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a=b(</a:t>
                      </a:r>
                      <a:r>
                        <a:rPr lang="zh-CN" sz="2400">
                          <a:solidFill>
                            <a:srgbClr val="000000"/>
                          </a:solidFill>
                          <a:effectLst/>
                          <a:latin typeface="+mn-lt"/>
                          <a:ea typeface="+mn-ea"/>
                          <a:cs typeface="Times New Roman" panose="02020603050405020304" pitchFamily="18" charset="0"/>
                        </a:rPr>
                        <a:t>开始后</a:t>
                      </a:r>
                      <a:r>
                        <a:rPr lang="en-US" sz="2400">
                          <a:solidFill>
                            <a:srgbClr val="000000"/>
                          </a:solidFill>
                          <a:effectLst/>
                          <a:latin typeface="+mn-lt"/>
                          <a:ea typeface="+mn-ea"/>
                          <a:cs typeface="Times New Roman" panose="02020603050405020304" pitchFamily="18" charset="0"/>
                        </a:rPr>
                        <a:t>b&gt;a)</a:t>
                      </a:r>
                      <a:endParaRPr lang="zh-CN" sz="240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8688899"/>
                  </a:ext>
                </a:extLst>
              </a:tr>
              <a:tr h="0">
                <a:tc>
                  <a:txBody>
                    <a:bodyPr/>
                    <a:lstStyle/>
                    <a:p>
                      <a:pPr>
                        <a:lnSpc>
                          <a:spcPct val="150000"/>
                        </a:lnSpc>
                        <a:spcAft>
                          <a:spcPts val="0"/>
                        </a:spcAft>
                      </a:pPr>
                      <a:r>
                        <a:rPr lang="zh-CN" sz="2400">
                          <a:solidFill>
                            <a:srgbClr val="000000"/>
                          </a:solidFill>
                          <a:effectLst/>
                          <a:latin typeface="+mn-lt"/>
                          <a:ea typeface="+mn-ea"/>
                          <a:cs typeface="Times New Roman" panose="02020603050405020304" pitchFamily="18" charset="0"/>
                        </a:rPr>
                        <a:t>与足量</a:t>
                      </a:r>
                      <a:r>
                        <a:rPr lang="en-US" sz="2400">
                          <a:solidFill>
                            <a:srgbClr val="000000"/>
                          </a:solidFill>
                          <a:effectLst/>
                          <a:latin typeface="+mn-lt"/>
                          <a:ea typeface="+mn-ea"/>
                          <a:cs typeface="Times New Roman" panose="02020603050405020304" pitchFamily="18" charset="0"/>
                        </a:rPr>
                        <a:t>Zn</a:t>
                      </a:r>
                      <a:r>
                        <a:rPr lang="zh-CN" sz="2400">
                          <a:solidFill>
                            <a:srgbClr val="000000"/>
                          </a:solidFill>
                          <a:effectLst/>
                          <a:latin typeface="+mn-lt"/>
                          <a:ea typeface="+mn-ea"/>
                          <a:cs typeface="Times New Roman" panose="02020603050405020304" pitchFamily="18" charset="0"/>
                        </a:rPr>
                        <a:t>反应产生</a:t>
                      </a:r>
                      <a:r>
                        <a:rPr lang="en-US" sz="2400">
                          <a:solidFill>
                            <a:srgbClr val="000000"/>
                          </a:solidFill>
                          <a:effectLst/>
                          <a:latin typeface="+mn-lt"/>
                          <a:ea typeface="+mn-ea"/>
                          <a:cs typeface="Times New Roman" panose="02020603050405020304" pitchFamily="18" charset="0"/>
                        </a:rPr>
                        <a:t>H</a:t>
                      </a:r>
                      <a:r>
                        <a:rPr lang="en-US" sz="2400" baseline="-25000">
                          <a:solidFill>
                            <a:srgbClr val="000000"/>
                          </a:solidFill>
                          <a:effectLst/>
                          <a:latin typeface="+mn-lt"/>
                          <a:ea typeface="+mn-ea"/>
                          <a:cs typeface="Times New Roman" panose="02020603050405020304" pitchFamily="18" charset="0"/>
                        </a:rPr>
                        <a:t>2</a:t>
                      </a:r>
                      <a:r>
                        <a:rPr lang="zh-CN" sz="2400">
                          <a:solidFill>
                            <a:srgbClr val="000000"/>
                          </a:solidFill>
                          <a:effectLst/>
                          <a:latin typeface="+mn-lt"/>
                          <a:ea typeface="+mn-ea"/>
                          <a:cs typeface="Times New Roman" panose="02020603050405020304" pitchFamily="18" charset="0"/>
                        </a:rPr>
                        <a:t>的体积</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a=b</a:t>
                      </a:r>
                      <a:endParaRPr lang="zh-CN" sz="2400">
                        <a:solidFill>
                          <a:srgbClr val="000000"/>
                        </a:solidFill>
                        <a:effectLst/>
                        <a:latin typeface="+mn-lt"/>
                        <a:ea typeface="+mn-ea"/>
                        <a:cs typeface="Times New Roman" panose="02020603050405020304" pitchFamily="18" charset="0"/>
                      </a:endParaRPr>
                    </a:p>
                  </a:txBody>
                  <a:tcPr marL="20320" marR="20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dirty="0">
                          <a:solidFill>
                            <a:srgbClr val="000000"/>
                          </a:solidFill>
                          <a:effectLst/>
                          <a:latin typeface="+mn-lt"/>
                          <a:ea typeface="+mn-ea"/>
                          <a:cs typeface="Times New Roman" panose="02020603050405020304" pitchFamily="18" charset="0"/>
                        </a:rPr>
                        <a:t>a&lt;b</a:t>
                      </a:r>
                      <a:endParaRPr lang="zh-CN" sz="2400" dirty="0">
                        <a:solidFill>
                          <a:srgbClr val="000000"/>
                        </a:solidFill>
                        <a:effectLst/>
                        <a:latin typeface="+mn-lt"/>
                        <a:ea typeface="+mn-ea"/>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6061711"/>
                  </a:ext>
                </a:extLst>
              </a:tr>
            </a:tbl>
          </a:graphicData>
        </a:graphic>
      </p:graphicFrame>
      <p:sp>
        <p:nvSpPr>
          <p:cNvPr id="4" name="矩形 3">
            <a:extLst>
              <a:ext uri="{FF2B5EF4-FFF2-40B4-BE49-F238E27FC236}">
                <a16:creationId xmlns:a16="http://schemas.microsoft.com/office/drawing/2014/main" xmlns="" id="{64A751CA-CE80-4E61-8C02-234E4DD20706}"/>
              </a:ext>
            </a:extLst>
          </p:cNvPr>
          <p:cNvSpPr/>
          <p:nvPr/>
        </p:nvSpPr>
        <p:spPr>
          <a:xfrm>
            <a:off x="10764144" y="740619"/>
            <a:ext cx="1005403" cy="461665"/>
          </a:xfrm>
          <a:prstGeom prst="rect">
            <a:avLst/>
          </a:prstGeom>
        </p:spPr>
        <p:txBody>
          <a:bodyPr wrap="none">
            <a:spAutoFit/>
          </a:bodyPr>
          <a:lstStyle/>
          <a:p>
            <a:r>
              <a:rPr lang="en-US" altLang="zh-CN" sz="2400" dirty="0"/>
              <a:t>[</a:t>
            </a:r>
            <a:r>
              <a:rPr lang="zh-CN" altLang="en-US" sz="2400" dirty="0"/>
              <a:t>续表</a:t>
            </a:r>
            <a:r>
              <a:rPr lang="en-US" altLang="zh-CN" sz="2400" dirty="0"/>
              <a:t>]</a:t>
            </a:r>
            <a:endParaRPr lang="zh-CN" altLang="en-US" sz="2400" dirty="0"/>
          </a:p>
        </p:txBody>
      </p:sp>
      <p:sp>
        <p:nvSpPr>
          <p:cNvPr id="5" name="矩形 4">
            <a:extLst>
              <a:ext uri="{FF2B5EF4-FFF2-40B4-BE49-F238E27FC236}">
                <a16:creationId xmlns:a16="http://schemas.microsoft.com/office/drawing/2014/main" xmlns="" id="{E9D39A1A-518C-4571-9E9D-D9FF367B978B}"/>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09569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　</a:t>
            </a:r>
            <a:r>
              <a:rPr lang="en-US" altLang="zh-CN" sz="2800" dirty="0" smtClean="0"/>
              <a:t>[</a:t>
            </a:r>
            <a:r>
              <a:rPr lang="en-US" altLang="zh-CN" sz="2800" dirty="0"/>
              <a:t>2014</a:t>
            </a:r>
            <a:r>
              <a:rPr lang="zh-CN" altLang="zh-CN" sz="2800" dirty="0"/>
              <a:t>广东理综</a:t>
            </a:r>
            <a:r>
              <a:rPr lang="en-US" altLang="zh-CN" sz="2800" dirty="0"/>
              <a:t>,12,4</a:t>
            </a:r>
            <a:r>
              <a:rPr lang="zh-CN" altLang="zh-CN" sz="2800" dirty="0"/>
              <a:t>分</a:t>
            </a:r>
            <a:r>
              <a:rPr lang="en-US" altLang="zh-CN" sz="2800" dirty="0"/>
              <a:t>]</a:t>
            </a:r>
            <a:r>
              <a:rPr lang="zh-CN" altLang="zh-CN" sz="2800" dirty="0"/>
              <a:t>常温下</a:t>
            </a:r>
            <a:r>
              <a:rPr lang="en-US" altLang="zh-CN" sz="2800" dirty="0"/>
              <a:t>,0.2 mol·L</a:t>
            </a:r>
            <a:r>
              <a:rPr lang="en-US" altLang="zh-CN" sz="2800" baseline="30000" dirty="0"/>
              <a:t>-1</a:t>
            </a:r>
            <a:r>
              <a:rPr lang="zh-CN" altLang="zh-CN" sz="2800" dirty="0"/>
              <a:t>的一元酸</a:t>
            </a:r>
            <a:r>
              <a:rPr lang="en-US" altLang="zh-CN" sz="2800" dirty="0"/>
              <a:t>HA</a:t>
            </a:r>
            <a:r>
              <a:rPr lang="zh-CN" altLang="zh-CN" sz="2800" dirty="0"/>
              <a:t>与等浓度</a:t>
            </a:r>
            <a:r>
              <a:rPr lang="en-US" altLang="zh-CN" sz="2800" dirty="0" err="1"/>
              <a:t>NaOH</a:t>
            </a:r>
            <a:r>
              <a:rPr lang="zh-CN" altLang="zh-CN" sz="2800" dirty="0"/>
              <a:t>溶液等体积混合后</a:t>
            </a:r>
            <a:r>
              <a:rPr lang="en-US" altLang="zh-CN" sz="2800" dirty="0"/>
              <a:t>,</a:t>
            </a:r>
            <a:r>
              <a:rPr lang="zh-CN" altLang="zh-CN" sz="2800" dirty="0"/>
              <a:t>所得溶液中部分微粒组分及浓度如图所示。下列说法正确的是</a:t>
            </a:r>
          </a:p>
          <a:p>
            <a:pPr>
              <a:lnSpc>
                <a:spcPct val="150000"/>
              </a:lnSpc>
            </a:pPr>
            <a:r>
              <a:rPr lang="en-US" altLang="zh-CN" sz="2800" dirty="0"/>
              <a:t>A.HA</a:t>
            </a:r>
            <a:r>
              <a:rPr lang="zh-CN" altLang="zh-CN" sz="2800" dirty="0"/>
              <a:t>为强酸</a:t>
            </a:r>
          </a:p>
          <a:p>
            <a:pPr>
              <a:lnSpc>
                <a:spcPct val="150000"/>
              </a:lnSpc>
            </a:pPr>
            <a:r>
              <a:rPr lang="en-US" altLang="zh-CN" sz="2800" dirty="0"/>
              <a:t>B.</a:t>
            </a:r>
            <a:r>
              <a:rPr lang="zh-CN" altLang="zh-CN" sz="2800" dirty="0"/>
              <a:t>该混合溶液</a:t>
            </a:r>
            <a:r>
              <a:rPr lang="en-US" altLang="zh-CN" sz="2800" dirty="0"/>
              <a:t>pH=7.0</a:t>
            </a:r>
            <a:endParaRPr lang="zh-CN" altLang="zh-CN" sz="2800" dirty="0"/>
          </a:p>
          <a:p>
            <a:pPr>
              <a:lnSpc>
                <a:spcPct val="150000"/>
              </a:lnSpc>
            </a:pPr>
            <a:r>
              <a:rPr lang="en-US" altLang="zh-CN" sz="2800" dirty="0"/>
              <a:t>C.</a:t>
            </a:r>
            <a:r>
              <a:rPr lang="zh-CN" altLang="zh-CN" sz="2800" dirty="0"/>
              <a:t>该混合溶液中</a:t>
            </a:r>
            <a:r>
              <a:rPr lang="en-US" altLang="zh-CN" sz="2800" dirty="0"/>
              <a:t>:</a:t>
            </a:r>
            <a:r>
              <a:rPr lang="en-US" altLang="zh-CN" sz="2800" i="1" dirty="0"/>
              <a:t>c</a:t>
            </a:r>
            <a:r>
              <a:rPr lang="en-US" altLang="zh-CN" sz="2800" dirty="0"/>
              <a:t>(A</a:t>
            </a:r>
            <a:r>
              <a:rPr lang="en-US" altLang="zh-CN" sz="2800" baseline="30000" dirty="0"/>
              <a:t>-</a:t>
            </a:r>
            <a:r>
              <a:rPr lang="en-US" altLang="zh-CN" sz="2800" dirty="0"/>
              <a:t>)+</a:t>
            </a:r>
            <a:r>
              <a:rPr lang="en-US" altLang="zh-CN" sz="2800" i="1" dirty="0"/>
              <a:t>c</a:t>
            </a:r>
            <a:r>
              <a:rPr lang="en-US" altLang="zh-CN" sz="2800" dirty="0"/>
              <a:t>(Y)=</a:t>
            </a:r>
            <a:r>
              <a:rPr lang="en-US" altLang="zh-CN" sz="2800" i="1" dirty="0"/>
              <a:t>c</a:t>
            </a:r>
            <a:r>
              <a:rPr lang="en-US" altLang="zh-CN" sz="2800" dirty="0"/>
              <a:t>(Na</a:t>
            </a:r>
            <a:r>
              <a:rPr lang="en-US" altLang="zh-CN" sz="2800" baseline="30000" dirty="0"/>
              <a:t>+</a:t>
            </a:r>
            <a:r>
              <a:rPr lang="en-US" altLang="zh-CN" sz="2800" dirty="0"/>
              <a:t>)</a:t>
            </a:r>
            <a:endParaRPr lang="zh-CN" altLang="zh-CN" sz="2800" dirty="0"/>
          </a:p>
          <a:p>
            <a:pPr>
              <a:lnSpc>
                <a:spcPct val="150000"/>
              </a:lnSpc>
            </a:pPr>
            <a:r>
              <a:rPr lang="en-US" altLang="zh-CN" sz="2800" dirty="0"/>
              <a:t>D.</a:t>
            </a:r>
            <a:r>
              <a:rPr lang="zh-CN" altLang="zh-CN" sz="2800" dirty="0"/>
              <a:t>图中</a:t>
            </a:r>
            <a:r>
              <a:rPr lang="en-US" altLang="zh-CN" sz="2800" dirty="0"/>
              <a:t>X</a:t>
            </a:r>
            <a:r>
              <a:rPr lang="zh-CN" altLang="zh-CN" sz="2800" dirty="0"/>
              <a:t>表示</a:t>
            </a:r>
            <a:r>
              <a:rPr lang="en-US" altLang="zh-CN" sz="2800" dirty="0"/>
              <a:t>HA,Y</a:t>
            </a:r>
            <a:r>
              <a:rPr lang="zh-CN" altLang="zh-CN" sz="2800" dirty="0"/>
              <a:t>表示</a:t>
            </a:r>
            <a:r>
              <a:rPr lang="en-US" altLang="zh-CN" sz="2800" dirty="0"/>
              <a:t>OH</a:t>
            </a:r>
            <a:r>
              <a:rPr lang="en-US" altLang="zh-CN" sz="2800" baseline="30000" dirty="0"/>
              <a:t>-</a:t>
            </a:r>
            <a:r>
              <a:rPr lang="en-US" altLang="zh-CN" sz="2800" dirty="0"/>
              <a:t>,Z</a:t>
            </a:r>
            <a:r>
              <a:rPr lang="zh-CN" altLang="zh-CN" sz="2800" dirty="0"/>
              <a:t>表示</a:t>
            </a:r>
            <a:r>
              <a:rPr lang="en-US" altLang="zh-CN" sz="2800" dirty="0"/>
              <a:t>H</a:t>
            </a:r>
            <a:r>
              <a:rPr lang="en-US" altLang="zh-CN" sz="2800" baseline="30000" dirty="0"/>
              <a:t>+</a:t>
            </a:r>
            <a:endParaRPr lang="zh-CN" altLang="zh-CN" sz="2800" dirty="0"/>
          </a:p>
          <a:p>
            <a:pPr>
              <a:lnSpc>
                <a:spcPct val="150000"/>
              </a:lnSpc>
            </a:pP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2014gd理综-12.jpg" descr="id:2147528494;FounderCES">
            <a:extLst>
              <a:ext uri="{FF2B5EF4-FFF2-40B4-BE49-F238E27FC236}">
                <a16:creationId xmlns:a16="http://schemas.microsoft.com/office/drawing/2014/main" xmlns="" id="{0E2783A9-343F-444D-ABA3-0F18D0E01C71}"/>
              </a:ext>
            </a:extLst>
          </p:cNvPr>
          <p:cNvPicPr/>
          <p:nvPr/>
        </p:nvPicPr>
        <p:blipFill>
          <a:blip r:embed="rId2"/>
          <a:stretch>
            <a:fillRect/>
          </a:stretch>
        </p:blipFill>
        <p:spPr>
          <a:xfrm>
            <a:off x="6903720" y="2795587"/>
            <a:ext cx="3916680" cy="2553050"/>
          </a:xfrm>
          <a:prstGeom prst="rect">
            <a:avLst/>
          </a:prstGeom>
        </p:spPr>
      </p:pic>
      <p:sp>
        <p:nvSpPr>
          <p:cNvPr id="14" name="矩形 13">
            <a:extLst>
              <a:ext uri="{FF2B5EF4-FFF2-40B4-BE49-F238E27FC236}">
                <a16:creationId xmlns:a16="http://schemas.microsoft.com/office/drawing/2014/main" xmlns="" id="{D1525AC3-2B0C-486A-9A2D-0A87E3E0D82C}"/>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60067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BDAAE286-5BF7-4885-8285-1D71A022E584}"/>
              </a:ext>
            </a:extLst>
          </p:cNvPr>
          <p:cNvGrpSpPr/>
          <p:nvPr/>
        </p:nvGrpSpPr>
        <p:grpSpPr>
          <a:xfrm>
            <a:off x="511005" y="1600852"/>
            <a:ext cx="10494426" cy="3085448"/>
            <a:chOff x="511005" y="705502"/>
            <a:chExt cx="10494426" cy="3085448"/>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5DF348AE-D44B-47B1-A3C5-2122FF529645}"/>
                    </a:ext>
                  </a:extLst>
                </p:cNvPr>
                <p:cNvSpPr/>
                <p:nvPr/>
              </p:nvSpPr>
              <p:spPr>
                <a:xfrm>
                  <a:off x="511005" y="705502"/>
                  <a:ext cx="7143109" cy="1534074"/>
                </a:xfrm>
                <a:prstGeom prst="rect">
                  <a:avLst/>
                </a:prstGeom>
              </p:spPr>
              <p:txBody>
                <a:bodyPr wrap="none">
                  <a:spAutoFit/>
                </a:bodyPr>
                <a:lstStyle/>
                <a:p>
                  <a:pPr>
                    <a:lnSpc>
                      <a:spcPct val="150000"/>
                    </a:lnSpc>
                  </a:pPr>
                  <a:r>
                    <a:rPr lang="zh-CN" altLang="zh-CN" sz="2800" dirty="0">
                      <a:solidFill>
                        <a:srgbClr val="000000"/>
                      </a:solidFill>
                      <a:cs typeface="Times New Roman" panose="02020603050405020304" pitchFamily="18" charset="0"/>
                    </a:rPr>
                    <a:t>提取信息</a:t>
                  </a:r>
                  <a14:m>
                    <m:oMath xmlns:m="http://schemas.openxmlformats.org/officeDocument/2006/math">
                      <m:d>
                        <m:dPr>
                          <m:begChr m:val="{"/>
                          <m:endChr m:val=""/>
                          <m:ctrlPr>
                            <a:rPr lang="zh-CN" altLang="zh-CN" sz="2800" i="1">
                              <a:effectLst/>
                              <a:latin typeface="Cambria Math" panose="02040503050406030204" pitchFamily="18" charset="0"/>
                            </a:rPr>
                          </m:ctrlPr>
                        </m:dPr>
                        <m:e>
                          <m:m>
                            <m:mPr>
                              <m:plcHide m:val="on"/>
                              <m:mcs>
                                <m:mc>
                                  <m:mcPr>
                                    <m:count m:val="1"/>
                                    <m:mcJc m:val="center"/>
                                  </m:mcPr>
                                </m:mc>
                              </m:mcs>
                              <m:ctrlPr>
                                <a:rPr lang="zh-CN" altLang="zh-CN" sz="2800" i="1">
                                  <a:effectLst/>
                                  <a:latin typeface="Cambria Math" panose="02040503050406030204" pitchFamily="18" charset="0"/>
                                </a:rPr>
                              </m:ctrlPr>
                            </m:mPr>
                            <m:mr>
                              <m:e>
                                <m:r>
                                  <m:rPr>
                                    <m:nor/>
                                  </m:rPr>
                                  <a:rPr lang="zh-CN" altLang="zh-CN" sz="2800">
                                    <a:solidFill>
                                      <a:srgbClr val="000000"/>
                                    </a:solidFill>
                                    <a:cs typeface="Times New Roman" panose="02020603050405020304" pitchFamily="18" charset="0"/>
                                  </a:rPr>
                                  <m:t>题干信息</m:t>
                                </m:r>
                                <m:r>
                                  <m:rPr>
                                    <m:nor/>
                                  </m:rPr>
                                  <a:rPr lang="en-US" altLang="zh-CN" sz="2800">
                                    <a:solidFill>
                                      <a:srgbClr val="000000"/>
                                    </a:solidFill>
                                    <a:cs typeface="Times New Roman" panose="02020603050405020304" pitchFamily="18" charset="0"/>
                                  </a:rPr>
                                  <m:t>:</m:t>
                                </m:r>
                                <m:r>
                                  <m:rPr>
                                    <m:sty m:val="p"/>
                                  </m:rPr>
                                  <a:rPr lang="en-US" altLang="zh-CN" sz="2800">
                                    <a:solidFill>
                                      <a:srgbClr val="000000"/>
                                    </a:solidFill>
                                    <a:latin typeface="Cambria Math" panose="02040503050406030204" pitchFamily="18" charset="0"/>
                                    <a:cs typeface="Times New Roman" panose="02020603050405020304" pitchFamily="18" charset="0"/>
                                  </a:rPr>
                                  <m:t>HA</m:t>
                                </m:r>
                                <m:r>
                                  <m:rPr>
                                    <m:nor/>
                                  </m:rPr>
                                  <a:rPr lang="zh-CN" altLang="zh-CN" sz="2800">
                                    <a:solidFill>
                                      <a:srgbClr val="000000"/>
                                    </a:solidFill>
                                    <a:cs typeface="Times New Roman" panose="02020603050405020304" pitchFamily="18" charset="0"/>
                                  </a:rPr>
                                  <m:t>和</m:t>
                                </m:r>
                                <m:r>
                                  <m:rPr>
                                    <m:sty m:val="p"/>
                                  </m:rPr>
                                  <a:rPr lang="en-US" altLang="zh-CN" sz="2800">
                                    <a:solidFill>
                                      <a:srgbClr val="000000"/>
                                    </a:solidFill>
                                    <a:latin typeface="Cambria Math" panose="02040503050406030204" pitchFamily="18" charset="0"/>
                                    <a:cs typeface="Times New Roman" panose="02020603050405020304" pitchFamily="18" charset="0"/>
                                  </a:rPr>
                                  <m:t>NaOH</m:t>
                                </m:r>
                                <m:r>
                                  <m:rPr>
                                    <m:nor/>
                                  </m:rPr>
                                  <a:rPr lang="zh-CN" altLang="zh-CN" sz="2800">
                                    <a:solidFill>
                                      <a:srgbClr val="000000"/>
                                    </a:solidFill>
                                    <a:cs typeface="Times New Roman" panose="02020603050405020304" pitchFamily="18" charset="0"/>
                                  </a:rPr>
                                  <m:t>完全反应</m:t>
                                </m:r>
                                <m:r>
                                  <a:rPr lang="en-US" altLang="zh-CN" sz="2800" b="0" i="1" smtClean="0">
                                    <a:solidFill>
                                      <a:srgbClr val="000000"/>
                                    </a:solidFill>
                                    <a:latin typeface="Cambria Math" panose="02040503050406030204" pitchFamily="18" charset="0"/>
                                    <a:cs typeface="Times New Roman" panose="02020603050405020304" pitchFamily="18" charset="0"/>
                                  </a:rPr>
                                  <m:t>        </m:t>
                                </m:r>
                              </m:e>
                            </m:mr>
                            <m:mr>
                              <m:e>
                                <m:r>
                                  <m:rPr>
                                    <m:nor/>
                                  </m:rPr>
                                  <a:rPr lang="zh-CN" altLang="zh-CN" sz="2800">
                                    <a:solidFill>
                                      <a:srgbClr val="000000"/>
                                    </a:solidFill>
                                    <a:cs typeface="Times New Roman" panose="02020603050405020304" pitchFamily="18" charset="0"/>
                                  </a:rPr>
                                  <m:t>图示信息</m:t>
                                </m:r>
                                <m:r>
                                  <m:rPr>
                                    <m:nor/>
                                  </m:rPr>
                                  <a:rPr lang="en-US" altLang="zh-CN" sz="2800">
                                    <a:solidFill>
                                      <a:srgbClr val="000000"/>
                                    </a:solidFill>
                                    <a:cs typeface="Times New Roman" panose="02020603050405020304" pitchFamily="18" charset="0"/>
                                  </a:rPr>
                                  <m:t>:</m:t>
                                </m:r>
                                <m:r>
                                  <a:rPr lang="en-US" altLang="zh-CN" sz="2800" i="1">
                                    <a:solidFill>
                                      <a:srgbClr val="000000"/>
                                    </a:solidFill>
                                    <a:latin typeface="Cambria Math" panose="02040503050406030204" pitchFamily="18" charset="0"/>
                                    <a:cs typeface="Times New Roman" panose="02020603050405020304" pitchFamily="18" charset="0"/>
                                  </a:rPr>
                                  <m:t>𝑐</m:t>
                                </m:r>
                                <m:r>
                                  <m:rPr>
                                    <m:nor/>
                                  </m:rPr>
                                  <a:rPr lang="en-US" altLang="zh-CN" sz="2800">
                                    <a:solidFill>
                                      <a:srgbClr val="000000"/>
                                    </a:solidFill>
                                    <a:cs typeface="Times New Roman" panose="02020603050405020304" pitchFamily="18" charset="0"/>
                                  </a:rPr>
                                  <m:t>(</m:t>
                                </m:r>
                                <m:sSup>
                                  <m:sSupPr>
                                    <m:ctrlPr>
                                      <a:rPr lang="zh-CN" altLang="zh-CN" sz="2800" i="1">
                                        <a:effectLst/>
                                        <a:latin typeface="Cambria Math" panose="02040503050406030204" pitchFamily="18" charset="0"/>
                                      </a:rPr>
                                    </m:ctrlPr>
                                  </m:sSupPr>
                                  <m:e>
                                    <m:r>
                                      <m:rPr>
                                        <m:sty m:val="p"/>
                                      </m:rPr>
                                      <a:rPr lang="en-US" altLang="zh-CN" sz="2800">
                                        <a:solidFill>
                                          <a:srgbClr val="000000"/>
                                        </a:solidFill>
                                        <a:latin typeface="Cambria Math" panose="02040503050406030204" pitchFamily="18" charset="0"/>
                                        <a:cs typeface="Times New Roman" panose="02020603050405020304" pitchFamily="18" charset="0"/>
                                      </a:rPr>
                                      <m:t>A</m:t>
                                    </m:r>
                                  </m:e>
                                  <m:sup>
                                    <m:r>
                                      <m:rPr>
                                        <m:nor/>
                                      </m:rPr>
                                      <a:rPr lang="en-US" altLang="zh-CN" sz="2800" i="1">
                                        <a:solidFill>
                                          <a:srgbClr val="000000"/>
                                        </a:solidFill>
                                        <a:cs typeface="Times New Roman" panose="02020603050405020304" pitchFamily="18" charset="0"/>
                                      </a:rPr>
                                      <m:t>−</m:t>
                                    </m:r>
                                  </m:sup>
                                </m:sSup>
                                <m:r>
                                  <m:rPr>
                                    <m:nor/>
                                  </m:rPr>
                                  <a:rPr lang="en-US" altLang="zh-CN" sz="2800">
                                    <a:solidFill>
                                      <a:srgbClr val="000000"/>
                                    </a:solidFill>
                                    <a:cs typeface="Times New Roman" panose="02020603050405020304" pitchFamily="18" charset="0"/>
                                  </a:rPr>
                                  <m:t>)</m:t>
                                </m:r>
                                <m:r>
                                  <m:rPr>
                                    <m:nor/>
                                  </m:rPr>
                                  <a:rPr lang="zh-CN" altLang="zh-CN" sz="2800">
                                    <a:solidFill>
                                      <a:srgbClr val="000000"/>
                                    </a:solidFill>
                                    <a:cs typeface="Times New Roman" panose="02020603050405020304" pitchFamily="18" charset="0"/>
                                  </a:rPr>
                                  <m:t>略小于</m:t>
                                </m:r>
                                <m:r>
                                  <a:rPr lang="en-US" altLang="zh-CN" sz="2800">
                                    <a:solidFill>
                                      <a:srgbClr val="000000"/>
                                    </a:solidFill>
                                    <a:latin typeface="Cambria Math" panose="02040503050406030204" pitchFamily="18" charset="0"/>
                                    <a:cs typeface="Times New Roman" panose="02020603050405020304" pitchFamily="18" charset="0"/>
                                  </a:rPr>
                                  <m:t>0</m:t>
                                </m:r>
                                <m:r>
                                  <m:rPr>
                                    <m:nor/>
                                  </m:rPr>
                                  <a:rPr lang="en-US" altLang="zh-CN" sz="2800">
                                    <a:solidFill>
                                      <a:srgbClr val="000000"/>
                                    </a:solidFill>
                                    <a:cs typeface="Times New Roman" panose="02020603050405020304" pitchFamily="18" charset="0"/>
                                  </a:rPr>
                                  <m:t>.</m:t>
                                </m:r>
                                <m:r>
                                  <a:rPr lang="en-US" altLang="zh-CN" sz="2800">
                                    <a:solidFill>
                                      <a:srgbClr val="000000"/>
                                    </a:solidFill>
                                    <a:latin typeface="Cambria Math" panose="02040503050406030204" pitchFamily="18" charset="0"/>
                                    <a:cs typeface="Times New Roman" panose="02020603050405020304" pitchFamily="18" charset="0"/>
                                  </a:rPr>
                                  <m:t>1</m:t>
                                </m:r>
                                <m:r>
                                  <m:rPr>
                                    <m:nor/>
                                  </m:rPr>
                                  <a:rPr lang="en-US" altLang="zh-CN" sz="2800">
                                    <a:solidFill>
                                      <a:srgbClr val="000000"/>
                                    </a:solidFill>
                                    <a:cs typeface="Times New Roman" panose="02020603050405020304" pitchFamily="18" charset="0"/>
                                  </a:rPr>
                                  <m:t> </m:t>
                                </m:r>
                                <m:r>
                                  <m:rPr>
                                    <m:sty m:val="p"/>
                                  </m:rPr>
                                  <a:rPr lang="en-US" altLang="zh-CN" sz="2800" i="0">
                                    <a:solidFill>
                                      <a:srgbClr val="000000"/>
                                    </a:solidFill>
                                    <a:latin typeface="Cambria Math" panose="02040503050406030204" pitchFamily="18" charset="0"/>
                                    <a:cs typeface="Times New Roman" panose="02020603050405020304" pitchFamily="18" charset="0"/>
                                  </a:rPr>
                                  <m:t>mol</m:t>
                                </m:r>
                                <m:r>
                                  <m:rPr>
                                    <m:nor/>
                                  </m:rPr>
                                  <a:rPr lang="en-US" altLang="zh-CN" sz="2800">
                                    <a:solidFill>
                                      <a:srgbClr val="000000"/>
                                    </a:solidFill>
                                    <a:cs typeface="Times New Roman" panose="02020603050405020304" pitchFamily="18" charset="0"/>
                                  </a:rPr>
                                  <m:t>·</m:t>
                                </m:r>
                                <m:sSup>
                                  <m:sSupPr>
                                    <m:ctrlPr>
                                      <a:rPr lang="zh-CN" altLang="zh-CN" sz="2800" i="1">
                                        <a:effectLst/>
                                        <a:latin typeface="Cambria Math" panose="02040503050406030204" pitchFamily="18" charset="0"/>
                                      </a:rPr>
                                    </m:ctrlPr>
                                  </m:sSupPr>
                                  <m:e>
                                    <m:r>
                                      <m:rPr>
                                        <m:sty m:val="p"/>
                                      </m:rPr>
                                      <a:rPr lang="en-US" altLang="zh-CN" sz="2800">
                                        <a:solidFill>
                                          <a:srgbClr val="000000"/>
                                        </a:solidFill>
                                        <a:latin typeface="Cambria Math" panose="02040503050406030204" pitchFamily="18" charset="0"/>
                                        <a:cs typeface="Times New Roman" panose="02020603050405020304" pitchFamily="18" charset="0"/>
                                      </a:rPr>
                                      <m:t>L</m:t>
                                    </m:r>
                                  </m:e>
                                  <m:sup>
                                    <m:r>
                                      <m:rPr>
                                        <m:nor/>
                                      </m:rPr>
                                      <a:rPr lang="en-US" altLang="zh-CN" sz="2800" i="1">
                                        <a:solidFill>
                                          <a:srgbClr val="000000"/>
                                        </a:solidFill>
                                        <a:cs typeface="Times New Roman" panose="02020603050405020304" pitchFamily="18" charset="0"/>
                                      </a:rPr>
                                      <m:t>−</m:t>
                                    </m:r>
                                    <m:r>
                                      <a:rPr lang="en-US" altLang="zh-CN" sz="2800">
                                        <a:solidFill>
                                          <a:srgbClr val="000000"/>
                                        </a:solidFill>
                                        <a:latin typeface="Cambria Math" panose="02040503050406030204" pitchFamily="18" charset="0"/>
                                        <a:cs typeface="Times New Roman" panose="02020603050405020304" pitchFamily="18" charset="0"/>
                                      </a:rPr>
                                      <m:t>1</m:t>
                                    </m:r>
                                  </m:sup>
                                </m:sSup>
                              </m:e>
                            </m:mr>
                          </m:m>
                        </m:e>
                      </m:d>
                    </m:oMath>
                  </a14:m>
                  <a:endParaRPr lang="zh-CN" altLang="en-US" sz="2800" dirty="0"/>
                </a:p>
              </p:txBody>
            </p:sp>
          </mc:Choice>
          <mc:Fallback xmlns="">
            <p:sp>
              <p:nvSpPr>
                <p:cNvPr id="2" name="矩形 1">
                  <a:extLst>
                    <a:ext uri="{FF2B5EF4-FFF2-40B4-BE49-F238E27FC236}">
                      <a16:creationId xmlns:a16="http://schemas.microsoft.com/office/drawing/2014/main" xmlns:a14="http://schemas.microsoft.com/office/drawing/2010/main" xmlns="" id="{5DF348AE-D44B-47B1-A3C5-2122FF529645}"/>
                    </a:ext>
                  </a:extLst>
                </p:cNvPr>
                <p:cNvSpPr>
                  <a:spLocks noRot="1" noChangeAspect="1" noMove="1" noResize="1" noEditPoints="1" noAdjustHandles="1" noChangeArrowheads="1" noChangeShapeType="1" noTextEdit="1"/>
                </p:cNvSpPr>
                <p:nvPr/>
              </p:nvSpPr>
              <p:spPr>
                <a:xfrm>
                  <a:off x="511005" y="705502"/>
                  <a:ext cx="7143109" cy="1534074"/>
                </a:xfrm>
                <a:prstGeom prst="rect">
                  <a:avLst/>
                </a:prstGeom>
                <a:blipFill rotWithShape="1">
                  <a:blip r:embed="rId2"/>
                  <a:stretch>
                    <a:fillRect l="-179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xmlns="" id="{5657795A-455E-4796-9A24-693EBCDD75AF}"/>
                </a:ext>
              </a:extLst>
            </p:cNvPr>
            <p:cNvPicPr/>
            <p:nvPr/>
          </p:nvPicPr>
          <p:blipFill>
            <a:blip r:embed="rId3"/>
            <a:stretch>
              <a:fillRect/>
            </a:stretch>
          </p:blipFill>
          <p:spPr>
            <a:xfrm>
              <a:off x="702627" y="2907982"/>
              <a:ext cx="5900469" cy="882968"/>
            </a:xfrm>
            <a:prstGeom prst="rect">
              <a:avLst/>
            </a:prstGeom>
          </p:spPr>
        </p:pic>
        <p:sp>
          <p:nvSpPr>
            <p:cNvPr id="4" name="矩形 3">
              <a:extLst>
                <a:ext uri="{FF2B5EF4-FFF2-40B4-BE49-F238E27FC236}">
                  <a16:creationId xmlns:a16="http://schemas.microsoft.com/office/drawing/2014/main" xmlns="" id="{7D03B545-9DF6-4150-9C8C-7DBBEE2469A7}"/>
                </a:ext>
              </a:extLst>
            </p:cNvPr>
            <p:cNvSpPr/>
            <p:nvPr/>
          </p:nvSpPr>
          <p:spPr>
            <a:xfrm>
              <a:off x="7254083" y="2977634"/>
              <a:ext cx="3751348" cy="662233"/>
            </a:xfrm>
            <a:prstGeom prst="rect">
              <a:avLst/>
            </a:prstGeom>
          </p:spPr>
          <p:txBody>
            <a:bodyPr wrap="none">
              <a:spAutoFit/>
            </a:bodyPr>
            <a:lstStyle/>
            <a:p>
              <a:pPr>
                <a:lnSpc>
                  <a:spcPct val="150000"/>
                </a:lnSpc>
              </a:pPr>
              <a:r>
                <a:rPr lang="en-US" altLang="zh-CN" sz="2800" dirty="0"/>
                <a:t>X</a:t>
              </a:r>
              <a:r>
                <a:rPr lang="zh-CN" altLang="zh-CN" sz="2800" dirty="0"/>
                <a:t>为</a:t>
              </a:r>
              <a:r>
                <a:rPr lang="en-US" altLang="zh-CN" sz="2800" dirty="0"/>
                <a:t>OH</a:t>
              </a:r>
              <a:r>
                <a:rPr lang="en-US" altLang="zh-CN" sz="2800" baseline="30000" dirty="0"/>
                <a:t>-</a:t>
              </a:r>
              <a:r>
                <a:rPr lang="en-US" altLang="zh-CN" sz="2800" dirty="0"/>
                <a:t>,Y</a:t>
              </a:r>
              <a:r>
                <a:rPr lang="zh-CN" altLang="zh-CN" sz="2800" dirty="0"/>
                <a:t>为</a:t>
              </a:r>
              <a:r>
                <a:rPr lang="en-US" altLang="zh-CN" sz="2800" dirty="0"/>
                <a:t>HA,</a:t>
              </a:r>
              <a:r>
                <a:rPr lang="en-US" altLang="zh-CN" dirty="0"/>
                <a:t> </a:t>
              </a:r>
              <a:r>
                <a:rPr lang="en-US" altLang="zh-CN" sz="2800" dirty="0"/>
                <a:t>Z</a:t>
              </a:r>
              <a:r>
                <a:rPr lang="zh-CN" altLang="zh-CN" sz="2800" dirty="0"/>
                <a:t>为</a:t>
              </a:r>
              <a:r>
                <a:rPr lang="en-US" altLang="zh-CN" sz="2800" dirty="0"/>
                <a:t>H</a:t>
              </a:r>
              <a:r>
                <a:rPr lang="en-US" altLang="zh-CN" sz="2800" baseline="30000" dirty="0"/>
                <a:t>+</a:t>
              </a:r>
              <a:endParaRPr lang="zh-CN" altLang="en-US" sz="2800" dirty="0"/>
            </a:p>
          </p:txBody>
        </p:sp>
        <p:pic>
          <p:nvPicPr>
            <p:cNvPr id="5" name="图片 4">
              <a:extLst>
                <a:ext uri="{FF2B5EF4-FFF2-40B4-BE49-F238E27FC236}">
                  <a16:creationId xmlns:a16="http://schemas.microsoft.com/office/drawing/2014/main" xmlns="" id="{984DFE67-F39A-4EE8-A84F-301C92F9F3CD}"/>
                </a:ext>
              </a:extLst>
            </p:cNvPr>
            <p:cNvPicPr/>
            <p:nvPr/>
          </p:nvPicPr>
          <p:blipFill>
            <a:blip r:embed="rId4"/>
            <a:stretch>
              <a:fillRect/>
            </a:stretch>
          </p:blipFill>
          <p:spPr>
            <a:xfrm>
              <a:off x="7674927" y="1696402"/>
              <a:ext cx="630873" cy="363728"/>
            </a:xfrm>
            <a:prstGeom prst="rect">
              <a:avLst/>
            </a:prstGeom>
          </p:spPr>
        </p:pic>
        <p:pic>
          <p:nvPicPr>
            <p:cNvPr id="6" name="图片 5">
              <a:extLst>
                <a:ext uri="{FF2B5EF4-FFF2-40B4-BE49-F238E27FC236}">
                  <a16:creationId xmlns:a16="http://schemas.microsoft.com/office/drawing/2014/main" xmlns="" id="{17BBE117-4CAF-4AC5-A60A-006651FFD8F7}"/>
                </a:ext>
              </a:extLst>
            </p:cNvPr>
            <p:cNvPicPr/>
            <p:nvPr/>
          </p:nvPicPr>
          <p:blipFill>
            <a:blip r:embed="rId4"/>
            <a:stretch>
              <a:fillRect/>
            </a:stretch>
          </p:blipFill>
          <p:spPr>
            <a:xfrm>
              <a:off x="6665277" y="3182302"/>
              <a:ext cx="630873" cy="363728"/>
            </a:xfrm>
            <a:prstGeom prst="rect">
              <a:avLst/>
            </a:prstGeom>
          </p:spPr>
        </p:pic>
      </p:grpSp>
      <p:sp>
        <p:nvSpPr>
          <p:cNvPr id="8" name="矩形 7">
            <a:extLst>
              <a:ext uri="{FF2B5EF4-FFF2-40B4-BE49-F238E27FC236}">
                <a16:creationId xmlns:a16="http://schemas.microsoft.com/office/drawing/2014/main" xmlns="" id="{6940CA81-1E40-4563-A29E-7AC3DDD53F2F}"/>
              </a:ext>
            </a:extLst>
          </p:cNvPr>
          <p:cNvSpPr/>
          <p:nvPr/>
        </p:nvSpPr>
        <p:spPr>
          <a:xfrm>
            <a:off x="234044" y="795667"/>
            <a:ext cx="11723912" cy="662233"/>
          </a:xfrm>
          <a:prstGeom prst="rect">
            <a:avLst/>
          </a:prstGeom>
        </p:spPr>
        <p:txBody>
          <a:bodyPr wrap="square">
            <a:spAutoFit/>
          </a:bodyPr>
          <a:lstStyle/>
          <a:p>
            <a:pPr>
              <a:lnSpc>
                <a:spcPct val="150000"/>
              </a:lnSpc>
              <a:spcAft>
                <a:spcPts val="0"/>
              </a:spcAft>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p>
        </p:txBody>
      </p:sp>
      <p:sp>
        <p:nvSpPr>
          <p:cNvPr id="9" name="矩形 8">
            <a:extLst>
              <a:ext uri="{FF2B5EF4-FFF2-40B4-BE49-F238E27FC236}">
                <a16:creationId xmlns:a16="http://schemas.microsoft.com/office/drawing/2014/main" xmlns="" id="{A1973D65-2465-4BB7-8766-28F3D6D2947E}"/>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527452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E6887BEB-6A6D-41A9-8ECC-AF3CEFAE4603}"/>
              </a:ext>
            </a:extLst>
          </p:cNvPr>
          <p:cNvSpPr/>
          <p:nvPr/>
        </p:nvSpPr>
        <p:spPr>
          <a:xfrm>
            <a:off x="234043" y="254679"/>
            <a:ext cx="11682186" cy="389286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HA</a:t>
            </a:r>
            <a:r>
              <a:rPr lang="zh-CN" altLang="zh-CN" sz="2800" dirty="0"/>
              <a:t>和</a:t>
            </a:r>
            <a:r>
              <a:rPr lang="en-US" altLang="zh-CN" sz="2800" dirty="0" err="1"/>
              <a:t>NaOH</a:t>
            </a:r>
            <a:r>
              <a:rPr lang="zh-CN" altLang="zh-CN" sz="2800" dirty="0"/>
              <a:t>的物质的量相等</a:t>
            </a:r>
            <a:r>
              <a:rPr lang="en-US" altLang="zh-CN" sz="2800" dirty="0"/>
              <a:t>,</a:t>
            </a:r>
            <a:r>
              <a:rPr lang="zh-CN" altLang="zh-CN" sz="2800" dirty="0"/>
              <a:t>二者恰好完全反应</a:t>
            </a:r>
            <a:r>
              <a:rPr lang="en-US" altLang="zh-CN" sz="2800" dirty="0"/>
              <a:t>:</a:t>
            </a:r>
            <a:r>
              <a:rPr lang="en-US" altLang="zh-CN" sz="2800" dirty="0" err="1"/>
              <a:t>HA+NaOH</a:t>
            </a:r>
            <a:r>
              <a:rPr lang="en-US" altLang="zh-CN" sz="2800" dirty="0"/>
              <a:t>        NaA+H</a:t>
            </a:r>
            <a:r>
              <a:rPr lang="en-US" altLang="zh-CN" sz="2800" baseline="-25000" dirty="0"/>
              <a:t>2</a:t>
            </a:r>
            <a:r>
              <a:rPr lang="en-US" altLang="zh-CN" sz="2800" dirty="0"/>
              <a:t>O,</a:t>
            </a:r>
            <a:r>
              <a:rPr lang="zh-CN" altLang="zh-CN" sz="2800" dirty="0"/>
              <a:t>由于</a:t>
            </a:r>
            <a:r>
              <a:rPr lang="en-US" altLang="zh-CN" sz="2800" i="1" dirty="0"/>
              <a:t>c</a:t>
            </a:r>
            <a:r>
              <a:rPr lang="en-US" altLang="zh-CN" sz="2800" dirty="0"/>
              <a:t>(A</a:t>
            </a:r>
            <a:r>
              <a:rPr lang="en-US" altLang="zh-CN" sz="2800" baseline="30000" dirty="0"/>
              <a:t>-</a:t>
            </a:r>
            <a:r>
              <a:rPr lang="en-US" altLang="zh-CN" sz="2800" dirty="0"/>
              <a:t>)</a:t>
            </a:r>
            <a:r>
              <a:rPr lang="zh-CN" altLang="zh-CN" sz="2800" dirty="0"/>
              <a:t>略小于</a:t>
            </a:r>
            <a:r>
              <a:rPr lang="en-US" altLang="zh-CN" sz="2800" dirty="0"/>
              <a:t>0.1 mol·L</a:t>
            </a:r>
            <a:r>
              <a:rPr lang="en-US" altLang="zh-CN" sz="2800" baseline="30000" dirty="0"/>
              <a:t>-1</a:t>
            </a:r>
            <a:r>
              <a:rPr lang="en-US" altLang="zh-CN" sz="2800" dirty="0"/>
              <a:t>,</a:t>
            </a:r>
            <a:r>
              <a:rPr lang="zh-CN" altLang="zh-CN" sz="2800" dirty="0"/>
              <a:t>说明</a:t>
            </a:r>
            <a:r>
              <a:rPr lang="en-US" altLang="zh-CN" sz="2800" dirty="0"/>
              <a:t>A</a:t>
            </a:r>
            <a:r>
              <a:rPr lang="en-US" altLang="zh-CN" sz="2800" baseline="30000" dirty="0"/>
              <a:t>-</a:t>
            </a:r>
            <a:r>
              <a:rPr lang="zh-CN" altLang="zh-CN" sz="2800" dirty="0"/>
              <a:t>发生了水解</a:t>
            </a:r>
            <a:r>
              <a:rPr lang="en-US" altLang="zh-CN" sz="2800" dirty="0"/>
              <a:t>:A</a:t>
            </a:r>
            <a:r>
              <a:rPr lang="en-US" altLang="zh-CN" sz="2800" baseline="30000" dirty="0"/>
              <a:t>-</a:t>
            </a:r>
            <a:r>
              <a:rPr lang="en-US" altLang="zh-CN" sz="2800" dirty="0"/>
              <a:t>+H</a:t>
            </a:r>
            <a:r>
              <a:rPr lang="en-US" altLang="zh-CN" sz="2800" baseline="-25000" dirty="0"/>
              <a:t>2</a:t>
            </a:r>
            <a:r>
              <a:rPr lang="en-US" altLang="zh-CN" sz="2800" dirty="0"/>
              <a:t>O      HA+OH</a:t>
            </a:r>
            <a:r>
              <a:rPr lang="en-US" altLang="zh-CN" sz="2800" baseline="30000" dirty="0"/>
              <a:t>-</a:t>
            </a:r>
            <a:r>
              <a:rPr lang="en-US" altLang="zh-CN" sz="2800" dirty="0"/>
              <a:t>,</a:t>
            </a:r>
            <a:r>
              <a:rPr lang="zh-CN" altLang="zh-CN" sz="2800" dirty="0"/>
              <a:t>由于水的电离</a:t>
            </a:r>
            <a:r>
              <a:rPr lang="en-US" altLang="zh-CN" sz="2800" dirty="0"/>
              <a:t>:H</a:t>
            </a:r>
            <a:r>
              <a:rPr lang="en-US" altLang="zh-CN" sz="2800" baseline="-25000" dirty="0"/>
              <a:t>2</a:t>
            </a:r>
            <a:r>
              <a:rPr lang="en-US" altLang="zh-CN" sz="2800" dirty="0"/>
              <a:t>O         H</a:t>
            </a:r>
            <a:r>
              <a:rPr lang="en-US" altLang="zh-CN" sz="2800" baseline="30000" dirty="0"/>
              <a:t>+</a:t>
            </a:r>
            <a:r>
              <a:rPr lang="en-US" altLang="zh-CN" sz="2800" dirty="0"/>
              <a:t>+OH</a:t>
            </a:r>
            <a:r>
              <a:rPr lang="en-US" altLang="zh-CN" sz="2800" baseline="30000" dirty="0"/>
              <a:t>-</a:t>
            </a:r>
            <a:r>
              <a:rPr lang="en-US" altLang="zh-CN" sz="2800" dirty="0"/>
              <a:t>,</a:t>
            </a:r>
            <a:r>
              <a:rPr lang="zh-CN" altLang="zh-CN" sz="2800" dirty="0"/>
              <a:t>则</a:t>
            </a:r>
            <a:r>
              <a:rPr lang="en-US" altLang="zh-CN" sz="2800" i="1" dirty="0"/>
              <a:t>c</a:t>
            </a:r>
            <a:r>
              <a:rPr lang="en-US" altLang="zh-CN" sz="2800" dirty="0"/>
              <a:t>(OH</a:t>
            </a:r>
            <a:r>
              <a:rPr lang="en-US" altLang="zh-CN" sz="2800" baseline="30000" dirty="0"/>
              <a:t>-</a:t>
            </a:r>
            <a:r>
              <a:rPr lang="en-US" altLang="zh-CN" sz="2800" dirty="0"/>
              <a:t>)&gt;</a:t>
            </a:r>
            <a:r>
              <a:rPr lang="en-US" altLang="zh-CN" sz="2800" i="1" dirty="0"/>
              <a:t>c</a:t>
            </a:r>
            <a:r>
              <a:rPr lang="en-US" altLang="zh-CN" sz="2800" dirty="0"/>
              <a:t>(HA),</a:t>
            </a:r>
            <a:r>
              <a:rPr lang="zh-CN" altLang="zh-CN" sz="2800" dirty="0"/>
              <a:t>故</a:t>
            </a:r>
            <a:r>
              <a:rPr lang="en-US" altLang="zh-CN" sz="2800" dirty="0"/>
              <a:t>X</a:t>
            </a:r>
            <a:r>
              <a:rPr lang="zh-CN" altLang="zh-CN" sz="2800" dirty="0"/>
              <a:t>为</a:t>
            </a:r>
            <a:r>
              <a:rPr lang="en-US" altLang="zh-CN" sz="2800" dirty="0"/>
              <a:t>OH</a:t>
            </a:r>
            <a:r>
              <a:rPr lang="en-US" altLang="zh-CN" sz="2800" baseline="30000" dirty="0"/>
              <a:t>-</a:t>
            </a:r>
            <a:r>
              <a:rPr lang="en-US" altLang="zh-CN" sz="2800" dirty="0"/>
              <a:t>,Y</a:t>
            </a:r>
            <a:r>
              <a:rPr lang="zh-CN" altLang="zh-CN" sz="2800" dirty="0"/>
              <a:t>为</a:t>
            </a:r>
            <a:r>
              <a:rPr lang="en-US" altLang="zh-CN" sz="2800" dirty="0"/>
              <a:t>HA,Z</a:t>
            </a:r>
            <a:r>
              <a:rPr lang="zh-CN" altLang="zh-CN" sz="2800" dirty="0"/>
              <a:t>为</a:t>
            </a:r>
            <a:r>
              <a:rPr lang="en-US" altLang="zh-CN" sz="2800" dirty="0"/>
              <a:t>H</a:t>
            </a:r>
            <a:r>
              <a:rPr lang="en-US" altLang="zh-CN" sz="2800" baseline="30000" dirty="0"/>
              <a:t>+</a:t>
            </a:r>
            <a:r>
              <a:rPr lang="en-US" altLang="zh-CN" sz="2800" dirty="0"/>
              <a:t>,</a:t>
            </a:r>
            <a:r>
              <a:rPr lang="zh-CN" altLang="zh-CN" sz="2800" dirty="0"/>
              <a:t>由上面的分析可知</a:t>
            </a:r>
            <a:r>
              <a:rPr lang="en-US" altLang="zh-CN" sz="2800" dirty="0"/>
              <a:t>,</a:t>
            </a:r>
            <a:r>
              <a:rPr lang="zh-CN" altLang="zh-CN" sz="2800" dirty="0"/>
              <a:t>溶液中</a:t>
            </a:r>
            <a:r>
              <a:rPr lang="en-US" altLang="zh-CN" sz="2800" i="1" dirty="0"/>
              <a:t>c</a:t>
            </a:r>
            <a:r>
              <a:rPr lang="en-US" altLang="zh-CN" sz="2800" dirty="0"/>
              <a:t>(OH</a:t>
            </a:r>
            <a:r>
              <a:rPr lang="en-US" altLang="zh-CN" sz="2800" baseline="30000" dirty="0"/>
              <a:t>-</a:t>
            </a:r>
            <a:r>
              <a:rPr lang="en-US" altLang="zh-CN" sz="2800" dirty="0"/>
              <a:t>)&gt; </a:t>
            </a:r>
            <a:r>
              <a:rPr lang="en-US" altLang="zh-CN" sz="2800" i="1" dirty="0"/>
              <a:t>c</a:t>
            </a:r>
            <a:r>
              <a:rPr lang="en-US" altLang="zh-CN" sz="2800" dirty="0"/>
              <a:t>(H</a:t>
            </a:r>
            <a:r>
              <a:rPr lang="en-US" altLang="zh-CN" sz="2800" baseline="30000" dirty="0"/>
              <a:t>+</a:t>
            </a:r>
            <a:r>
              <a:rPr lang="en-US" altLang="zh-CN" sz="2800" dirty="0"/>
              <a:t>),</a:t>
            </a:r>
            <a:r>
              <a:rPr lang="zh-CN" altLang="zh-CN" sz="2800" dirty="0"/>
              <a:t>溶液显碱性</a:t>
            </a:r>
            <a:r>
              <a:rPr lang="en-US" altLang="zh-CN" sz="2800" dirty="0"/>
              <a:t>,HA</a:t>
            </a:r>
            <a:r>
              <a:rPr lang="zh-CN" altLang="zh-CN" sz="2800" dirty="0"/>
              <a:t>为弱酸</a:t>
            </a:r>
            <a:r>
              <a:rPr lang="en-US" altLang="zh-CN" sz="2800" dirty="0"/>
              <a:t>,A</a:t>
            </a:r>
            <a:r>
              <a:rPr lang="zh-CN" altLang="zh-CN" sz="2800" dirty="0"/>
              <a:t>、</a:t>
            </a:r>
            <a:r>
              <a:rPr lang="en-US" altLang="zh-CN" sz="2800" dirty="0"/>
              <a:t>B</a:t>
            </a:r>
            <a:r>
              <a:rPr lang="zh-CN" altLang="zh-CN" sz="2800" dirty="0"/>
              <a:t>、</a:t>
            </a:r>
            <a:r>
              <a:rPr lang="en-US" altLang="zh-CN" sz="2800" dirty="0"/>
              <a:t>D</a:t>
            </a:r>
            <a:r>
              <a:rPr lang="zh-CN" altLang="zh-CN" sz="2800" dirty="0"/>
              <a:t>项均错误</a:t>
            </a:r>
            <a:r>
              <a:rPr lang="en-US" altLang="zh-CN" sz="2800" dirty="0"/>
              <a:t>;</a:t>
            </a:r>
            <a:r>
              <a:rPr lang="zh-CN" altLang="zh-CN" sz="2800" dirty="0"/>
              <a:t>根据物料守恒</a:t>
            </a:r>
            <a:r>
              <a:rPr lang="en-US" altLang="zh-CN" sz="2800" dirty="0"/>
              <a:t>:</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(A</a:t>
            </a:r>
            <a:r>
              <a:rPr lang="en-US" altLang="zh-CN" sz="2800" baseline="30000" dirty="0"/>
              <a:t>-</a:t>
            </a:r>
            <a:r>
              <a:rPr lang="en-US" altLang="zh-CN" sz="2800" dirty="0"/>
              <a:t>)+</a:t>
            </a:r>
            <a:r>
              <a:rPr lang="en-US" altLang="zh-CN" sz="2800" i="1" dirty="0"/>
              <a:t>c</a:t>
            </a:r>
            <a:r>
              <a:rPr lang="en-US" altLang="zh-CN" sz="2800" dirty="0"/>
              <a:t>(HA),C</a:t>
            </a:r>
            <a:r>
              <a:rPr lang="zh-CN" altLang="zh-CN" sz="2800" dirty="0"/>
              <a:t>项正确。</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A1F3DE05-9D8F-4386-815C-CF88AEEA2BC4}"/>
              </a:ext>
            </a:extLst>
          </p:cNvPr>
          <p:cNvSpPr/>
          <p:nvPr/>
        </p:nvSpPr>
        <p:spPr>
          <a:xfrm>
            <a:off x="234044" y="3938917"/>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a16="http://schemas.microsoft.com/office/drawing/2014/main" xmlns="" id="{97300CC1-236C-40DB-8A2D-1F2DE1CE2D37}"/>
              </a:ext>
            </a:extLst>
          </p:cNvPr>
          <p:cNvPicPr/>
          <p:nvPr/>
        </p:nvPicPr>
        <p:blipFill>
          <a:blip r:embed="rId2"/>
          <a:stretch>
            <a:fillRect/>
          </a:stretch>
        </p:blipFill>
        <p:spPr>
          <a:xfrm>
            <a:off x="10444162" y="433070"/>
            <a:ext cx="746643" cy="424180"/>
          </a:xfrm>
          <a:prstGeom prst="rect">
            <a:avLst/>
          </a:prstGeom>
        </p:spPr>
      </p:pic>
      <p:pic>
        <p:nvPicPr>
          <p:cNvPr id="17" name="图片 16">
            <a:extLst>
              <a:ext uri="{FF2B5EF4-FFF2-40B4-BE49-F238E27FC236}">
                <a16:creationId xmlns:a16="http://schemas.microsoft.com/office/drawing/2014/main" xmlns="" id="{8B5B7C60-B474-451D-92F3-9C2FDF665607}"/>
              </a:ext>
            </a:extLst>
          </p:cNvPr>
          <p:cNvPicPr/>
          <p:nvPr/>
        </p:nvPicPr>
        <p:blipFill>
          <a:blip r:embed="rId3"/>
          <a:stretch>
            <a:fillRect/>
          </a:stretch>
        </p:blipFill>
        <p:spPr>
          <a:xfrm>
            <a:off x="4595812" y="1728470"/>
            <a:ext cx="746643" cy="424180"/>
          </a:xfrm>
          <a:prstGeom prst="rect">
            <a:avLst/>
          </a:prstGeom>
        </p:spPr>
      </p:pic>
      <p:pic>
        <p:nvPicPr>
          <p:cNvPr id="18" name="图片 17">
            <a:extLst>
              <a:ext uri="{FF2B5EF4-FFF2-40B4-BE49-F238E27FC236}">
                <a16:creationId xmlns:a16="http://schemas.microsoft.com/office/drawing/2014/main" xmlns="" id="{ECF73BAB-2D82-4E75-A6B1-CA5A7F23702D}"/>
              </a:ext>
            </a:extLst>
          </p:cNvPr>
          <p:cNvPicPr/>
          <p:nvPr/>
        </p:nvPicPr>
        <p:blipFill>
          <a:blip r:embed="rId3"/>
          <a:stretch>
            <a:fillRect/>
          </a:stretch>
        </p:blipFill>
        <p:spPr>
          <a:xfrm>
            <a:off x="10291762" y="1061720"/>
            <a:ext cx="746643" cy="424180"/>
          </a:xfrm>
          <a:prstGeom prst="rect">
            <a:avLst/>
          </a:prstGeom>
        </p:spPr>
      </p:pic>
      <p:sp>
        <p:nvSpPr>
          <p:cNvPr id="15" name="矩形 14">
            <a:extLst>
              <a:ext uri="{FF2B5EF4-FFF2-40B4-BE49-F238E27FC236}">
                <a16:creationId xmlns:a16="http://schemas.microsoft.com/office/drawing/2014/main" xmlns="" id="{F6CC67C0-9D85-4F27-9FB8-5DD9BFF9BD41}"/>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956159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25774"/>
            <a:ext cx="1172391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为了</a:t>
            </a:r>
            <a:r>
              <a:rPr lang="zh-CN" altLang="zh-CN" sz="2800" dirty="0"/>
              <a:t>证明醋酸是弱电解质</a:t>
            </a:r>
            <a:r>
              <a:rPr lang="en-US" altLang="zh-CN" sz="2800" dirty="0"/>
              <a:t>,</a:t>
            </a:r>
            <a:r>
              <a:rPr lang="zh-CN" altLang="zh-CN" sz="2800" dirty="0"/>
              <a:t>甲、乙、丙、丁四位同学分别选用下列试剂进行实验</a:t>
            </a:r>
            <a:r>
              <a:rPr lang="en-US" altLang="zh-CN" sz="2800" dirty="0"/>
              <a:t>:0.1 mol·L</a:t>
            </a:r>
            <a:r>
              <a:rPr lang="en-US" altLang="zh-CN" sz="2800" baseline="30000" dirty="0"/>
              <a:t>-1</a:t>
            </a:r>
            <a:r>
              <a:rPr lang="zh-CN" altLang="zh-CN" sz="2800" dirty="0"/>
              <a:t>的醋酸溶液、</a:t>
            </a:r>
            <a:r>
              <a:rPr lang="en-US" altLang="zh-CN" sz="2800" dirty="0"/>
              <a:t>0.1 mol·L</a:t>
            </a:r>
            <a:r>
              <a:rPr lang="en-US" altLang="zh-CN" sz="2800" baseline="30000" dirty="0"/>
              <a:t>-1</a:t>
            </a:r>
            <a:r>
              <a:rPr lang="zh-CN" altLang="zh-CN" sz="2800" dirty="0"/>
              <a:t>的盐酸、</a:t>
            </a:r>
            <a:r>
              <a:rPr lang="en-US" altLang="zh-CN" sz="2800" dirty="0"/>
              <a:t>pH=3</a:t>
            </a:r>
            <a:r>
              <a:rPr lang="zh-CN" altLang="zh-CN" sz="2800" dirty="0"/>
              <a:t>的盐酸、</a:t>
            </a:r>
            <a:r>
              <a:rPr lang="en-US" altLang="zh-CN" sz="2800" dirty="0"/>
              <a:t>pH=3</a:t>
            </a:r>
            <a:r>
              <a:rPr lang="zh-CN" altLang="zh-CN" sz="2800" dirty="0"/>
              <a:t>的醋酸、</a:t>
            </a:r>
            <a:r>
              <a:rPr lang="en-US" altLang="zh-CN" sz="2800" dirty="0"/>
              <a:t>CH</a:t>
            </a:r>
            <a:r>
              <a:rPr lang="en-US" altLang="zh-CN" sz="2800" baseline="-25000" dirty="0"/>
              <a:t>3</a:t>
            </a:r>
            <a:r>
              <a:rPr lang="en-US" altLang="zh-CN" sz="2800" dirty="0"/>
              <a:t>COONa </a:t>
            </a:r>
            <a:r>
              <a:rPr lang="zh-CN" altLang="zh-CN" sz="2800" dirty="0"/>
              <a:t>晶体、</a:t>
            </a:r>
            <a:r>
              <a:rPr lang="en-US" altLang="zh-CN" sz="2800" dirty="0" err="1"/>
              <a:t>NaCl</a:t>
            </a:r>
            <a:r>
              <a:rPr lang="zh-CN" altLang="zh-CN" sz="2800" dirty="0"/>
              <a:t>晶体、</a:t>
            </a:r>
            <a:r>
              <a:rPr lang="en-US" altLang="zh-CN" sz="2800" dirty="0"/>
              <a:t>CH</a:t>
            </a:r>
            <a:r>
              <a:rPr lang="en-US" altLang="zh-CN" sz="2800" baseline="-25000" dirty="0"/>
              <a:t>3</a:t>
            </a:r>
            <a:r>
              <a:rPr lang="en-US" altLang="zh-CN" sz="2800" dirty="0"/>
              <a:t>COONH</a:t>
            </a:r>
            <a:r>
              <a:rPr lang="en-US" altLang="zh-CN" sz="2800" baseline="-25000" dirty="0"/>
              <a:t>4</a:t>
            </a:r>
            <a:r>
              <a:rPr lang="zh-CN" altLang="zh-CN" sz="2800" dirty="0"/>
              <a:t>晶体、蒸馏水、锌粒、</a:t>
            </a:r>
            <a:r>
              <a:rPr lang="en-US" altLang="zh-CN" sz="2800" dirty="0"/>
              <a:t>pH</a:t>
            </a:r>
            <a:r>
              <a:rPr lang="zh-CN" altLang="zh-CN" sz="2800" dirty="0"/>
              <a:t>试纸、酚酞、</a:t>
            </a:r>
            <a:r>
              <a:rPr lang="en-US" altLang="zh-CN" sz="2800" dirty="0" err="1"/>
              <a:t>NaOH</a:t>
            </a:r>
            <a:r>
              <a:rPr lang="zh-CN" altLang="zh-CN" sz="2800" dirty="0"/>
              <a:t>溶液等。</a:t>
            </a:r>
          </a:p>
          <a:p>
            <a:pPr>
              <a:lnSpc>
                <a:spcPct val="150000"/>
              </a:lnSpc>
            </a:pPr>
            <a:r>
              <a:rPr lang="en-US" altLang="zh-CN" sz="2800" dirty="0"/>
              <a:t>(1)</a:t>
            </a:r>
            <a:r>
              <a:rPr lang="zh-CN" altLang="zh-CN" sz="2800" dirty="0"/>
              <a:t>甲取出</a:t>
            </a:r>
            <a:r>
              <a:rPr lang="en-US" altLang="zh-CN" sz="2800" dirty="0"/>
              <a:t>10 mL 0.1 mol·L</a:t>
            </a:r>
            <a:r>
              <a:rPr lang="en-US" altLang="zh-CN" sz="2800" baseline="30000" dirty="0"/>
              <a:t>-1</a:t>
            </a:r>
            <a:r>
              <a:rPr lang="zh-CN" altLang="zh-CN" sz="2800" dirty="0"/>
              <a:t>的醋酸溶液</a:t>
            </a:r>
            <a:r>
              <a:rPr lang="en-US" altLang="zh-CN" sz="2800" dirty="0"/>
              <a:t>,</a:t>
            </a:r>
            <a:r>
              <a:rPr lang="zh-CN" altLang="zh-CN" sz="2800" dirty="0"/>
              <a:t>用</a:t>
            </a:r>
            <a:r>
              <a:rPr lang="en-US" altLang="zh-CN" sz="2800" dirty="0"/>
              <a:t>pH</a:t>
            </a:r>
            <a:r>
              <a:rPr lang="zh-CN" altLang="zh-CN" sz="2800" dirty="0"/>
              <a:t>试纸测出其</a:t>
            </a:r>
            <a:r>
              <a:rPr lang="en-US" altLang="zh-CN" sz="2800" dirty="0"/>
              <a:t>pH=</a:t>
            </a:r>
            <a:r>
              <a:rPr lang="en-US" altLang="zh-CN" sz="2800" i="1" dirty="0"/>
              <a:t>a</a:t>
            </a:r>
            <a:r>
              <a:rPr lang="en-US" altLang="zh-CN" sz="2800" dirty="0"/>
              <a:t>,</a:t>
            </a:r>
            <a:r>
              <a:rPr lang="zh-CN" altLang="zh-CN" sz="2800" dirty="0"/>
              <a:t>确定醋酸是弱电解质</a:t>
            </a:r>
            <a:r>
              <a:rPr lang="en-US" altLang="zh-CN" sz="2800" dirty="0"/>
              <a:t>,</a:t>
            </a:r>
            <a:r>
              <a:rPr lang="zh-CN" altLang="zh-CN" sz="2800" dirty="0"/>
              <a:t>则</a:t>
            </a:r>
            <a:r>
              <a:rPr lang="en-US" altLang="zh-CN" sz="2800" i="1" dirty="0"/>
              <a:t>a</a:t>
            </a:r>
            <a:r>
              <a:rPr lang="zh-CN" altLang="zh-CN" sz="2800" dirty="0"/>
              <a:t>应该满足的关系是</a:t>
            </a:r>
            <a:r>
              <a:rPr lang="zh-CN" altLang="zh-CN" sz="2800" u="sng" dirty="0"/>
              <a:t>　</a:t>
            </a:r>
            <a:r>
              <a:rPr lang="en-US" altLang="zh-CN" sz="2800" dirty="0"/>
              <a:t>, </a:t>
            </a:r>
            <a:endParaRPr lang="zh-CN" altLang="zh-CN" sz="2800" dirty="0"/>
          </a:p>
          <a:p>
            <a:pPr>
              <a:lnSpc>
                <a:spcPct val="150000"/>
              </a:lnSpc>
            </a:pPr>
            <a:r>
              <a:rPr lang="zh-CN" altLang="zh-CN" sz="2800" dirty="0"/>
              <a:t>理由是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乙分别取</a:t>
            </a:r>
            <a:r>
              <a:rPr lang="en-US" altLang="zh-CN" sz="2800" dirty="0"/>
              <a:t>pH=3</a:t>
            </a:r>
            <a:r>
              <a:rPr lang="zh-CN" altLang="zh-CN" sz="2800" dirty="0"/>
              <a:t>的醋酸和盐酸各</a:t>
            </a:r>
            <a:r>
              <a:rPr lang="en-US" altLang="zh-CN" sz="2800" dirty="0"/>
              <a:t>1 mL,</a:t>
            </a:r>
            <a:r>
              <a:rPr lang="zh-CN" altLang="zh-CN" sz="2800" dirty="0"/>
              <a:t>分别用蒸馏水稀释到</a:t>
            </a:r>
            <a:r>
              <a:rPr lang="en-US" altLang="zh-CN" sz="2800" dirty="0"/>
              <a:t>100 mL,</a:t>
            </a:r>
            <a:r>
              <a:rPr lang="zh-CN" altLang="zh-CN" sz="2800" dirty="0"/>
              <a:t>然后用</a:t>
            </a:r>
            <a:r>
              <a:rPr lang="en-US" altLang="zh-CN" sz="2800" dirty="0"/>
              <a:t>pH</a:t>
            </a:r>
            <a:r>
              <a:rPr lang="zh-CN" altLang="zh-CN" sz="2800" dirty="0"/>
              <a:t>试纸测定两溶液的</a:t>
            </a:r>
            <a:r>
              <a:rPr lang="en-US" altLang="zh-CN" sz="2800" dirty="0"/>
              <a:t>pH,</a:t>
            </a:r>
            <a:r>
              <a:rPr lang="zh-CN" altLang="zh-CN" sz="2800" dirty="0"/>
              <a:t>则可认定醋酸是弱电解质</a:t>
            </a:r>
            <a:r>
              <a:rPr lang="en-US" altLang="zh-CN" sz="2800" dirty="0"/>
              <a:t>,</a:t>
            </a:r>
            <a:r>
              <a:rPr lang="zh-CN" altLang="zh-CN" sz="2800" dirty="0"/>
              <a:t>判断的依据是</a:t>
            </a:r>
            <a:r>
              <a:rPr lang="zh-CN" altLang="zh-CN" sz="2800" u="sng" dirty="0"/>
              <a:t>　</a:t>
            </a:r>
            <a:r>
              <a:rPr lang="en-US" altLang="zh-CN" sz="2800" u="sng" dirty="0" smtClean="0"/>
              <a:t>         </a:t>
            </a:r>
            <a:r>
              <a:rPr lang="zh-CN" altLang="zh-CN" sz="2800" dirty="0" smtClean="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xmlns="" id="{CE1D9716-F8A0-4CC0-B315-F0A9D69F3F82}"/>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934009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323987"/>
          </a:xfrm>
          <a:prstGeom prst="rect">
            <a:avLst/>
          </a:prstGeom>
        </p:spPr>
        <p:txBody>
          <a:bodyPr wrap="square">
            <a:spAutoFit/>
          </a:bodyPr>
          <a:lstStyle/>
          <a:p>
            <a:pPr>
              <a:lnSpc>
                <a:spcPct val="150000"/>
              </a:lnSpc>
            </a:pPr>
            <a:r>
              <a:rPr lang="en-US" altLang="zh-CN" sz="2800" dirty="0"/>
              <a:t>(3)</a:t>
            </a:r>
            <a:r>
              <a:rPr lang="zh-CN" altLang="zh-CN" sz="2800" dirty="0"/>
              <a:t>丙分别取</a:t>
            </a:r>
            <a:r>
              <a:rPr lang="en-US" altLang="zh-CN" sz="2800" dirty="0"/>
              <a:t>pH=3</a:t>
            </a:r>
            <a:r>
              <a:rPr lang="zh-CN" altLang="zh-CN" sz="2800" dirty="0"/>
              <a:t>的盐酸和醋酸各</a:t>
            </a:r>
            <a:r>
              <a:rPr lang="en-US" altLang="zh-CN" sz="2800" dirty="0"/>
              <a:t>10 mL,</a:t>
            </a:r>
            <a:r>
              <a:rPr lang="zh-CN" altLang="zh-CN" sz="2800" dirty="0"/>
              <a:t>分别加入质量相同的锌粒</a:t>
            </a:r>
            <a:r>
              <a:rPr lang="en-US" altLang="zh-CN" sz="2800" dirty="0"/>
              <a:t>,</a:t>
            </a:r>
            <a:r>
              <a:rPr lang="zh-CN" altLang="zh-CN" sz="2800" dirty="0"/>
              <a:t>醋酸放出</a:t>
            </a:r>
            <a:r>
              <a:rPr lang="en-US" altLang="zh-CN" sz="2800" dirty="0"/>
              <a:t>H</a:t>
            </a:r>
            <a:r>
              <a:rPr lang="en-US" altLang="zh-CN" sz="2800" baseline="-25000" dirty="0"/>
              <a:t>2</a:t>
            </a:r>
            <a:r>
              <a:rPr lang="zh-CN" altLang="zh-CN" sz="2800" dirty="0"/>
              <a:t>的速率快</a:t>
            </a:r>
            <a:r>
              <a:rPr lang="en-US" altLang="zh-CN" sz="2800" dirty="0"/>
              <a:t>,</a:t>
            </a:r>
            <a:r>
              <a:rPr lang="zh-CN" altLang="zh-CN" sz="2800" dirty="0"/>
              <a:t>则认定醋酸是弱电解质</a:t>
            </a:r>
            <a:r>
              <a:rPr lang="en-US" altLang="zh-CN" sz="2800" dirty="0"/>
              <a:t>,</a:t>
            </a:r>
            <a:r>
              <a:rPr lang="zh-CN" altLang="zh-CN" sz="2800" dirty="0"/>
              <a:t>你认为这一方法正确吗</a:t>
            </a:r>
            <a:r>
              <a:rPr lang="en-US" altLang="zh-CN" sz="2800" dirty="0"/>
              <a:t>?</a:t>
            </a:r>
            <a:r>
              <a:rPr lang="zh-CN" altLang="zh-CN" sz="2800" u="sng" dirty="0"/>
              <a:t>　　　　　</a:t>
            </a:r>
            <a:r>
              <a:rPr lang="en-US" altLang="zh-CN" sz="2800" dirty="0"/>
              <a:t>,</a:t>
            </a:r>
            <a:r>
              <a:rPr lang="zh-CN" altLang="zh-CN" sz="2800" dirty="0"/>
              <a:t>请说明理由</a:t>
            </a:r>
            <a:r>
              <a:rPr lang="en-US" altLang="zh-CN" sz="2800" dirty="0"/>
              <a:t>:</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(4)</a:t>
            </a:r>
            <a:r>
              <a:rPr lang="zh-CN" altLang="zh-CN" sz="2800" dirty="0"/>
              <a:t>丁用</a:t>
            </a:r>
            <a:r>
              <a:rPr lang="en-US" altLang="zh-CN" sz="2800" dirty="0"/>
              <a:t>CH</a:t>
            </a:r>
            <a:r>
              <a:rPr lang="en-US" altLang="zh-CN" sz="2800" baseline="-25000" dirty="0"/>
              <a:t>3</a:t>
            </a:r>
            <a:r>
              <a:rPr lang="en-US" altLang="zh-CN" sz="2800" dirty="0"/>
              <a:t>COONa</a:t>
            </a:r>
            <a:r>
              <a:rPr lang="zh-CN" altLang="zh-CN" sz="2800" dirty="0"/>
              <a:t>晶体、</a:t>
            </a:r>
            <a:r>
              <a:rPr lang="en-US" altLang="zh-CN" sz="2800" dirty="0" err="1"/>
              <a:t>NaCl</a:t>
            </a:r>
            <a:r>
              <a:rPr lang="zh-CN" altLang="zh-CN" sz="2800" dirty="0"/>
              <a:t>晶体、蒸馏水和酚酞做实验</a:t>
            </a:r>
            <a:r>
              <a:rPr lang="en-US" altLang="zh-CN" sz="2800" dirty="0"/>
              <a:t>,</a:t>
            </a:r>
            <a:r>
              <a:rPr lang="zh-CN" altLang="zh-CN" sz="2800" dirty="0"/>
              <a:t>也论证了醋酸是弱酸的事实</a:t>
            </a:r>
            <a:r>
              <a:rPr lang="en-US" altLang="zh-CN" sz="2800" dirty="0"/>
              <a:t>,</a:t>
            </a:r>
            <a:r>
              <a:rPr lang="zh-CN" altLang="zh-CN" sz="2800" dirty="0"/>
              <a:t>该同学的实验操作和现象是</a:t>
            </a:r>
            <a:r>
              <a:rPr lang="en-US" altLang="zh-CN" sz="2800" u="sng" dirty="0"/>
              <a:t> </a:t>
            </a:r>
            <a:r>
              <a:rPr lang="zh-CN" altLang="zh-CN" sz="2800" u="sng" dirty="0"/>
              <a:t>　</a:t>
            </a:r>
            <a:r>
              <a:rPr lang="zh-CN" altLang="zh-CN" sz="2800" dirty="0"/>
              <a:t>。</a:t>
            </a:r>
            <a:r>
              <a:rPr lang="en-US" altLang="zh-CN" sz="2800" dirty="0"/>
              <a:t> </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a:extLst>
              <a:ext uri="{FF2B5EF4-FFF2-40B4-BE49-F238E27FC236}">
                <a16:creationId xmlns:a16="http://schemas.microsoft.com/office/drawing/2014/main" xmlns="" id="{9B1F4A6C-AD42-44A8-96FB-C9FD2FE1A385}"/>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209321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E6887BEB-6A6D-41A9-8ECC-AF3CEFAE4603}"/>
              </a:ext>
            </a:extLst>
          </p:cNvPr>
          <p:cNvSpPr/>
          <p:nvPr/>
        </p:nvSpPr>
        <p:spPr>
          <a:xfrm>
            <a:off x="234043" y="371944"/>
            <a:ext cx="11682186" cy="4616648"/>
          </a:xfrm>
          <a:prstGeom prst="rect">
            <a:avLst/>
          </a:prstGeom>
        </p:spPr>
        <p:txBody>
          <a:bodyPr wrap="square">
            <a:spAutoFit/>
          </a:bodyPr>
          <a:lstStyle/>
          <a:p>
            <a:pPr>
              <a:lnSpc>
                <a:spcPct val="150000"/>
              </a:lnSpc>
            </a:pP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dirty="0"/>
              <a:t>1.(1)</a:t>
            </a:r>
            <a:r>
              <a:rPr lang="en-US" altLang="zh-CN" sz="2800" i="1" dirty="0"/>
              <a:t>a</a:t>
            </a:r>
            <a:r>
              <a:rPr lang="en-US" altLang="zh-CN" sz="2800" dirty="0"/>
              <a:t>&gt;1</a:t>
            </a:r>
            <a:r>
              <a:rPr lang="zh-CN" altLang="zh-CN" sz="2800" dirty="0"/>
              <a:t>　醋酸是弱酸</a:t>
            </a:r>
            <a:r>
              <a:rPr lang="en-US" altLang="zh-CN" sz="2800" dirty="0"/>
              <a:t>,</a:t>
            </a:r>
            <a:r>
              <a:rPr lang="zh-CN" altLang="zh-CN" sz="2800" dirty="0"/>
              <a:t>不能完全电离　</a:t>
            </a:r>
            <a:endParaRPr lang="en-US" altLang="zh-CN" sz="2800" dirty="0"/>
          </a:p>
          <a:p>
            <a:pPr>
              <a:lnSpc>
                <a:spcPct val="150000"/>
              </a:lnSpc>
            </a:pPr>
            <a:r>
              <a:rPr lang="en-US" altLang="zh-CN" sz="2800" dirty="0"/>
              <a:t>(2)</a:t>
            </a:r>
            <a:r>
              <a:rPr lang="zh-CN" altLang="zh-CN" sz="2800" dirty="0"/>
              <a:t>盐酸的</a:t>
            </a:r>
            <a:r>
              <a:rPr lang="en-US" altLang="zh-CN" sz="2800" dirty="0"/>
              <a:t>pH=5,</a:t>
            </a:r>
            <a:r>
              <a:rPr lang="zh-CN" altLang="zh-CN" sz="2800" dirty="0"/>
              <a:t>醋酸的</a:t>
            </a:r>
            <a:r>
              <a:rPr lang="en-US" altLang="zh-CN" sz="2800" dirty="0"/>
              <a:t>pH&lt;5</a:t>
            </a:r>
            <a:r>
              <a:rPr lang="zh-CN" altLang="zh-CN" sz="2800" dirty="0"/>
              <a:t>　</a:t>
            </a:r>
            <a:endParaRPr lang="en-US" altLang="zh-CN" sz="2800" dirty="0"/>
          </a:p>
          <a:p>
            <a:pPr>
              <a:lnSpc>
                <a:spcPct val="150000"/>
              </a:lnSpc>
            </a:pPr>
            <a:r>
              <a:rPr lang="en-US" altLang="zh-CN" sz="2800" dirty="0"/>
              <a:t>(3)</a:t>
            </a:r>
            <a:r>
              <a:rPr lang="zh-CN" altLang="zh-CN" sz="2800" dirty="0"/>
              <a:t>正确　醋酸产生</a:t>
            </a:r>
            <a:r>
              <a:rPr lang="en-US" altLang="zh-CN" sz="2800" dirty="0"/>
              <a:t>H</a:t>
            </a:r>
            <a:r>
              <a:rPr lang="en-US" altLang="zh-CN" sz="2800" baseline="-25000" dirty="0"/>
              <a:t>2</a:t>
            </a:r>
            <a:r>
              <a:rPr lang="zh-CN" altLang="zh-CN" sz="2800" dirty="0"/>
              <a:t>的速率比盐酸快</a:t>
            </a:r>
            <a:r>
              <a:rPr lang="en-US" altLang="zh-CN" sz="2800" dirty="0"/>
              <a:t>,</a:t>
            </a:r>
            <a:r>
              <a:rPr lang="zh-CN" altLang="zh-CN" sz="2800" dirty="0"/>
              <a:t>说明随着反应的进行</a:t>
            </a:r>
            <a:r>
              <a:rPr lang="en-US" altLang="zh-CN" sz="2800" dirty="0"/>
              <a:t>,</a:t>
            </a:r>
            <a:r>
              <a:rPr lang="zh-CN" altLang="zh-CN" sz="2800" dirty="0"/>
              <a:t>醋酸不断电离</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变化小</a:t>
            </a:r>
            <a:r>
              <a:rPr lang="en-US" altLang="zh-CN" sz="2800" dirty="0"/>
              <a:t>,</a:t>
            </a:r>
            <a:r>
              <a:rPr lang="zh-CN" altLang="zh-CN" sz="2800" dirty="0"/>
              <a:t>故醋酸是弱电解质　</a:t>
            </a:r>
            <a:endParaRPr lang="en-US" altLang="zh-CN" sz="2800" dirty="0"/>
          </a:p>
          <a:p>
            <a:pPr>
              <a:lnSpc>
                <a:spcPct val="150000"/>
              </a:lnSpc>
            </a:pPr>
            <a:r>
              <a:rPr lang="en-US" altLang="zh-CN" sz="2800" dirty="0"/>
              <a:t>(4)</a:t>
            </a:r>
            <a:r>
              <a:rPr lang="zh-CN" altLang="zh-CN" sz="2800" dirty="0"/>
              <a:t>将</a:t>
            </a:r>
            <a:r>
              <a:rPr lang="en-US" altLang="zh-CN" sz="2800" dirty="0"/>
              <a:t>CH</a:t>
            </a:r>
            <a:r>
              <a:rPr lang="en-US" altLang="zh-CN" sz="2800" baseline="-25000" dirty="0"/>
              <a:t>3</a:t>
            </a:r>
            <a:r>
              <a:rPr lang="en-US" altLang="zh-CN" sz="2800" dirty="0"/>
              <a:t>COONa</a:t>
            </a:r>
            <a:r>
              <a:rPr lang="zh-CN" altLang="zh-CN" sz="2800" dirty="0"/>
              <a:t>晶体、</a:t>
            </a:r>
            <a:r>
              <a:rPr lang="en-US" altLang="zh-CN" sz="2800" dirty="0" err="1"/>
              <a:t>NaCl</a:t>
            </a:r>
            <a:r>
              <a:rPr lang="zh-CN" altLang="zh-CN" sz="2800" dirty="0"/>
              <a:t>晶体分别溶于适量蒸馏水配成溶液</a:t>
            </a:r>
            <a:r>
              <a:rPr lang="en-US" altLang="zh-CN" sz="2800" dirty="0"/>
              <a:t>,</a:t>
            </a:r>
            <a:r>
              <a:rPr lang="zh-CN" altLang="zh-CN" sz="2800" dirty="0"/>
              <a:t>再分别滴入酚酞溶液</a:t>
            </a:r>
            <a:r>
              <a:rPr lang="en-US" altLang="zh-CN" sz="2800" dirty="0"/>
              <a:t>,CH</a:t>
            </a:r>
            <a:r>
              <a:rPr lang="en-US" altLang="zh-CN" sz="2800" baseline="-25000" dirty="0"/>
              <a:t>3</a:t>
            </a:r>
            <a:r>
              <a:rPr lang="en-US" altLang="zh-CN" sz="2800" dirty="0"/>
              <a:t>COONa</a:t>
            </a:r>
            <a:r>
              <a:rPr lang="zh-CN" altLang="zh-CN" sz="2800" dirty="0"/>
              <a:t>溶液变浅红色</a:t>
            </a:r>
            <a:r>
              <a:rPr lang="en-US" altLang="zh-CN" sz="2800" dirty="0"/>
              <a:t>,</a:t>
            </a:r>
            <a:r>
              <a:rPr lang="en-US" altLang="zh-CN" sz="2800" dirty="0" err="1"/>
              <a:t>NaCl</a:t>
            </a:r>
            <a:r>
              <a:rPr lang="zh-CN" altLang="zh-CN" sz="2800" dirty="0"/>
              <a:t>溶液不变色</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FCA6C327-189E-4286-8C40-A7E9F05797AD}"/>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059661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47434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2 </a:t>
            </a:r>
            <a:r>
              <a:rPr lang="zh-CN" altLang="zh-CN" sz="2800" dirty="0">
                <a:solidFill>
                  <a:srgbClr val="DA251C"/>
                </a:solidFill>
              </a:rPr>
              <a:t>弱电解质的电离平衡</a:t>
            </a:r>
          </a:p>
        </p:txBody>
      </p:sp>
      <p:sp>
        <p:nvSpPr>
          <p:cNvPr id="30" name="矩形 29">
            <a:extLst>
              <a:ext uri="{FF2B5EF4-FFF2-40B4-BE49-F238E27FC236}">
                <a16:creationId xmlns:a16="http://schemas.microsoft.com/office/drawing/2014/main" xmlns=""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a16="http://schemas.microsoft.com/office/drawing/2014/main" xmlns="" id="{7C7EBEFC-364B-4A42-8C75-CA22D447CA30}"/>
              </a:ext>
            </a:extLst>
          </p:cNvPr>
          <p:cNvSpPr/>
          <p:nvPr/>
        </p:nvSpPr>
        <p:spPr>
          <a:xfrm>
            <a:off x="234043" y="1302425"/>
            <a:ext cx="11723913" cy="4616648"/>
          </a:xfrm>
          <a:prstGeom prst="rect">
            <a:avLst/>
          </a:prstGeom>
        </p:spPr>
        <p:txBody>
          <a:bodyPr wrap="square">
            <a:spAutoFit/>
          </a:bodyPr>
          <a:lstStyle/>
          <a:p>
            <a:pPr>
              <a:lnSpc>
                <a:spcPct val="150000"/>
              </a:lnSpc>
            </a:pPr>
            <a:r>
              <a:rPr lang="en-US" altLang="zh-CN" sz="2800" dirty="0"/>
              <a:t>1.</a:t>
            </a:r>
            <a:r>
              <a:rPr lang="zh-CN" altLang="zh-CN" sz="2800" dirty="0"/>
              <a:t>影响电离平衡的因素</a:t>
            </a:r>
          </a:p>
          <a:p>
            <a:pPr>
              <a:lnSpc>
                <a:spcPct val="150000"/>
              </a:lnSpc>
            </a:pPr>
            <a:r>
              <a:rPr lang="en-US" altLang="zh-CN" sz="2800" dirty="0"/>
              <a:t>(1)</a:t>
            </a:r>
            <a:r>
              <a:rPr lang="zh-CN" altLang="zh-CN" sz="2800" dirty="0"/>
              <a:t>内因</a:t>
            </a:r>
            <a:r>
              <a:rPr lang="en-US" altLang="zh-CN" sz="2800" dirty="0"/>
              <a:t>:</a:t>
            </a:r>
            <a:r>
              <a:rPr lang="zh-CN" altLang="zh-CN" sz="2800" dirty="0"/>
              <a:t>弱电解质本身的性质</a:t>
            </a:r>
            <a:r>
              <a:rPr lang="en-US" altLang="zh-CN" sz="2800" dirty="0"/>
              <a:t>,</a:t>
            </a:r>
            <a:r>
              <a:rPr lang="zh-CN" altLang="zh-CN" sz="2800" dirty="0"/>
              <a:t>决定了弱电解质电离程度的大小。如相同条件下</a:t>
            </a:r>
            <a:r>
              <a:rPr lang="en-US" altLang="zh-CN" sz="2800" dirty="0"/>
              <a:t>,CH</a:t>
            </a:r>
            <a:r>
              <a:rPr lang="en-US" altLang="zh-CN" sz="2800" baseline="-25000" dirty="0"/>
              <a:t>3</a:t>
            </a:r>
            <a:r>
              <a:rPr lang="en-US" altLang="zh-CN" sz="2800" dirty="0"/>
              <a:t>COOH</a:t>
            </a:r>
            <a:r>
              <a:rPr lang="zh-CN" altLang="zh-CN" sz="2800" dirty="0"/>
              <a:t>的电离程度比</a:t>
            </a:r>
            <a:r>
              <a:rPr lang="en-US" altLang="zh-CN" sz="2800" dirty="0"/>
              <a:t>H</a:t>
            </a:r>
            <a:r>
              <a:rPr lang="en-US" altLang="zh-CN" sz="2800" baseline="-25000" dirty="0"/>
              <a:t>2</a:t>
            </a:r>
            <a:r>
              <a:rPr lang="en-US" altLang="zh-CN" sz="2800" dirty="0"/>
              <a:t>CO</a:t>
            </a:r>
            <a:r>
              <a:rPr lang="en-US" altLang="zh-CN" sz="2800" baseline="-25000" dirty="0"/>
              <a:t>3</a:t>
            </a:r>
            <a:r>
              <a:rPr lang="zh-CN" altLang="zh-CN" sz="2800" dirty="0"/>
              <a:t>的大。</a:t>
            </a:r>
          </a:p>
          <a:p>
            <a:pPr>
              <a:lnSpc>
                <a:spcPct val="150000"/>
              </a:lnSpc>
            </a:pPr>
            <a:r>
              <a:rPr lang="en-US" altLang="zh-CN" sz="2800" dirty="0"/>
              <a:t>(2)</a:t>
            </a:r>
            <a:r>
              <a:rPr lang="zh-CN" altLang="zh-CN" sz="2800" dirty="0"/>
              <a:t>外因</a:t>
            </a:r>
            <a:r>
              <a:rPr lang="en-US" altLang="zh-CN" sz="2800" dirty="0"/>
              <a:t>:</a:t>
            </a:r>
            <a:r>
              <a:rPr lang="zh-CN" altLang="zh-CN" sz="2800" dirty="0"/>
              <a:t>电离平衡属于动态平衡</a:t>
            </a:r>
            <a:r>
              <a:rPr lang="en-US" altLang="zh-CN" sz="2800" dirty="0"/>
              <a:t>,</a:t>
            </a:r>
            <a:r>
              <a:rPr lang="zh-CN" altLang="zh-CN" sz="2800" dirty="0"/>
              <a:t>当外界条件改变时</a:t>
            </a:r>
            <a:r>
              <a:rPr lang="en-US" altLang="zh-CN" sz="2800" dirty="0"/>
              <a:t>,</a:t>
            </a:r>
            <a:r>
              <a:rPr lang="zh-CN" altLang="zh-CN" sz="2800" dirty="0"/>
              <a:t>弱电解质的电离平衡也会发生移动</a:t>
            </a:r>
            <a:r>
              <a:rPr lang="en-US" altLang="zh-CN" sz="2800" dirty="0"/>
              <a:t>,</a:t>
            </a:r>
            <a:r>
              <a:rPr lang="zh-CN" altLang="zh-CN" sz="2800" dirty="0"/>
              <a:t>平衡移动也遵循勒夏特列原理。</a:t>
            </a:r>
          </a:p>
          <a:p>
            <a:pPr>
              <a:lnSpc>
                <a:spcPct val="150000"/>
              </a:lnSpc>
            </a:pPr>
            <a:r>
              <a:rPr lang="zh-CN" altLang="zh-CN" sz="2800" dirty="0"/>
              <a:t>以</a:t>
            </a:r>
            <a:r>
              <a:rPr lang="en-US" altLang="zh-CN" sz="2800" dirty="0"/>
              <a:t>CH</a:t>
            </a:r>
            <a:r>
              <a:rPr lang="en-US" altLang="zh-CN" sz="2800" baseline="-25000" dirty="0"/>
              <a:t>3</a:t>
            </a:r>
            <a:r>
              <a:rPr lang="en-US" altLang="zh-CN" sz="2800" dirty="0"/>
              <a:t>COOH</a:t>
            </a:r>
            <a:r>
              <a:rPr lang="zh-CN" altLang="zh-CN" sz="2800" dirty="0"/>
              <a:t>溶液为例</a:t>
            </a:r>
            <a:r>
              <a:rPr lang="en-US" altLang="zh-CN" sz="2800" dirty="0"/>
              <a:t>:CH</a:t>
            </a:r>
            <a:r>
              <a:rPr lang="en-US" altLang="zh-CN" sz="2800" baseline="-25000" dirty="0"/>
              <a:t>3</a:t>
            </a:r>
            <a:r>
              <a:rPr lang="en-US" altLang="zh-CN" sz="2800" dirty="0"/>
              <a:t>COOH         CH</a:t>
            </a:r>
            <a:r>
              <a:rPr lang="en-US" altLang="zh-CN" sz="2800" baseline="-25000" dirty="0"/>
              <a:t>3</a:t>
            </a:r>
            <a:r>
              <a:rPr lang="en-US" altLang="zh-CN" sz="2800" dirty="0"/>
              <a:t>COO</a:t>
            </a:r>
            <a:r>
              <a:rPr lang="en-US" altLang="zh-CN" sz="2800" baseline="30000" dirty="0"/>
              <a:t>-</a:t>
            </a:r>
            <a:r>
              <a:rPr lang="en-US" altLang="zh-CN" sz="2800" dirty="0"/>
              <a:t>+H</a:t>
            </a:r>
            <a:r>
              <a:rPr lang="en-US" altLang="zh-CN" sz="2800" baseline="30000" dirty="0"/>
              <a:t>+</a:t>
            </a:r>
            <a:r>
              <a:rPr lang="en-US" altLang="zh-CN" sz="2800" dirty="0"/>
              <a:t>,</a:t>
            </a:r>
            <a:r>
              <a:rPr lang="zh-CN" altLang="zh-CN" sz="2800" dirty="0"/>
              <a:t>改变外界条件时</a:t>
            </a:r>
            <a:r>
              <a:rPr lang="en-US" altLang="zh-CN" sz="2800" dirty="0"/>
              <a:t>,</a:t>
            </a:r>
            <a:r>
              <a:rPr lang="zh-CN" altLang="zh-CN" sz="2800" dirty="0"/>
              <a:t>溶液中各量的变化如表所示。</a:t>
            </a:r>
          </a:p>
        </p:txBody>
      </p:sp>
      <p:pic>
        <p:nvPicPr>
          <p:cNvPr id="8" name="图片 7">
            <a:extLst>
              <a:ext uri="{FF2B5EF4-FFF2-40B4-BE49-F238E27FC236}">
                <a16:creationId xmlns:a16="http://schemas.microsoft.com/office/drawing/2014/main" xmlns="" id="{70A05AB8-336E-4133-B1F2-4835F17661F3}"/>
              </a:ext>
            </a:extLst>
          </p:cNvPr>
          <p:cNvPicPr/>
          <p:nvPr/>
        </p:nvPicPr>
        <p:blipFill>
          <a:blip r:embed="rId2"/>
          <a:stretch>
            <a:fillRect/>
          </a:stretch>
        </p:blipFill>
        <p:spPr>
          <a:xfrm>
            <a:off x="5521194" y="4731546"/>
            <a:ext cx="578111" cy="328434"/>
          </a:xfrm>
          <a:prstGeom prst="rect">
            <a:avLst/>
          </a:prstGeom>
        </p:spPr>
      </p:pic>
    </p:spTree>
    <p:extLst>
      <p:ext uri="{BB962C8B-B14F-4D97-AF65-F5344CB8AC3E}">
        <p14:creationId xmlns:p14="http://schemas.microsoft.com/office/powerpoint/2010/main" val="409857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BD7B10DA-C970-4238-B986-42691F2238F6}"/>
              </a:ext>
            </a:extLst>
          </p:cNvPr>
          <p:cNvGraphicFramePr>
            <a:graphicFrameLocks noGrp="1"/>
          </p:cNvGraphicFramePr>
          <p:nvPr>
            <p:extLst>
              <p:ext uri="{D42A27DB-BD31-4B8C-83A1-F6EECF244321}">
                <p14:modId xmlns:p14="http://schemas.microsoft.com/office/powerpoint/2010/main" val="3085811918"/>
              </p:ext>
            </p:extLst>
          </p:nvPr>
        </p:nvGraphicFramePr>
        <p:xfrm>
          <a:off x="325840" y="1018176"/>
          <a:ext cx="11540320" cy="4937760"/>
        </p:xfrm>
        <a:graphic>
          <a:graphicData uri="http://schemas.openxmlformats.org/drawingml/2006/table">
            <a:tbl>
              <a:tblPr firstRow="1" firstCol="1" bandRow="1"/>
              <a:tblGrid>
                <a:gridCol w="2625082">
                  <a:extLst>
                    <a:ext uri="{9D8B030D-6E8A-4147-A177-3AD203B41FA5}">
                      <a16:colId xmlns:a16="http://schemas.microsoft.com/office/drawing/2014/main" xmlns="" val="2260130688"/>
                    </a:ext>
                  </a:extLst>
                </a:gridCol>
                <a:gridCol w="2090058">
                  <a:extLst>
                    <a:ext uri="{9D8B030D-6E8A-4147-A177-3AD203B41FA5}">
                      <a16:colId xmlns:a16="http://schemas.microsoft.com/office/drawing/2014/main" xmlns="" val="382986699"/>
                    </a:ext>
                  </a:extLst>
                </a:gridCol>
                <a:gridCol w="1734565">
                  <a:extLst>
                    <a:ext uri="{9D8B030D-6E8A-4147-A177-3AD203B41FA5}">
                      <a16:colId xmlns:a16="http://schemas.microsoft.com/office/drawing/2014/main" xmlns="" val="4101229581"/>
                    </a:ext>
                  </a:extLst>
                </a:gridCol>
                <a:gridCol w="1792406">
                  <a:extLst>
                    <a:ext uri="{9D8B030D-6E8A-4147-A177-3AD203B41FA5}">
                      <a16:colId xmlns:a16="http://schemas.microsoft.com/office/drawing/2014/main" xmlns="" val="1882384786"/>
                    </a:ext>
                  </a:extLst>
                </a:gridCol>
                <a:gridCol w="1843314">
                  <a:extLst>
                    <a:ext uri="{9D8B030D-6E8A-4147-A177-3AD203B41FA5}">
                      <a16:colId xmlns:a16="http://schemas.microsoft.com/office/drawing/2014/main" xmlns="" val="3963920904"/>
                    </a:ext>
                  </a:extLst>
                </a:gridCol>
                <a:gridCol w="1454895">
                  <a:extLst>
                    <a:ext uri="{9D8B030D-6E8A-4147-A177-3AD203B41FA5}">
                      <a16:colId xmlns:a16="http://schemas.microsoft.com/office/drawing/2014/main" xmlns="" val="1431882841"/>
                    </a:ext>
                  </a:extLst>
                </a:gridCol>
              </a:tblGrid>
              <a:tr h="1524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改变条件</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平衡移动方向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n</a:t>
                      </a:r>
                      <a:r>
                        <a:rPr lang="en-US" sz="2400">
                          <a:solidFill>
                            <a:srgbClr val="000000"/>
                          </a:solidFill>
                          <a:effectLst/>
                          <a:latin typeface="+mn-lt"/>
                          <a:ea typeface="+mn-ea"/>
                          <a:cs typeface="Times New Roman" panose="02020603050405020304" pitchFamily="18" charset="0"/>
                        </a:rPr>
                        <a:t>(H</a:t>
                      </a:r>
                      <a:r>
                        <a:rPr lang="en-US" sz="2400" baseline="30000">
                          <a:solidFill>
                            <a:srgbClr val="000000"/>
                          </a:solidFill>
                          <a:effectLst/>
                          <a:latin typeface="+mn-lt"/>
                          <a:ea typeface="+mn-ea"/>
                          <a:cs typeface="Times New Roman" panose="02020603050405020304" pitchFamily="18" charset="0"/>
                        </a:rPr>
                        <a:t>+</a:t>
                      </a: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dirty="0">
                          <a:solidFill>
                            <a:srgbClr val="000000"/>
                          </a:solidFill>
                          <a:effectLst/>
                          <a:latin typeface="+mn-lt"/>
                          <a:ea typeface="+mn-ea"/>
                          <a:cs typeface="Times New Roman" panose="02020603050405020304" pitchFamily="18" charset="0"/>
                        </a:rPr>
                        <a:t>c</a:t>
                      </a:r>
                      <a:r>
                        <a:rPr lang="en-US" sz="2400" dirty="0">
                          <a:solidFill>
                            <a:srgbClr val="000000"/>
                          </a:solidFill>
                          <a:effectLst/>
                          <a:latin typeface="+mn-lt"/>
                          <a:ea typeface="+mn-ea"/>
                          <a:cs typeface="Times New Roman" panose="02020603050405020304" pitchFamily="18" charset="0"/>
                        </a:rPr>
                        <a:t>(H</a:t>
                      </a:r>
                      <a:r>
                        <a:rPr lang="en-US" sz="2400" baseline="30000" dirty="0">
                          <a:solidFill>
                            <a:srgbClr val="000000"/>
                          </a:solidFill>
                          <a:effectLst/>
                          <a:latin typeface="+mn-lt"/>
                          <a:ea typeface="+mn-ea"/>
                          <a:cs typeface="Times New Roman" panose="02020603050405020304" pitchFamily="18" charset="0"/>
                        </a:rPr>
                        <a:t>+</a:t>
                      </a:r>
                      <a:r>
                        <a:rPr lang="en-US" sz="2400" dirty="0">
                          <a:solidFill>
                            <a:srgbClr val="000000"/>
                          </a:solidFill>
                          <a:effectLst/>
                          <a:latin typeface="+mn-lt"/>
                          <a:ea typeface="+mn-ea"/>
                          <a:cs typeface="Times New Roman" panose="02020603050405020304" pitchFamily="18" charset="0"/>
                        </a:rPr>
                        <a:t>)</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导电能力</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i="1">
                          <a:solidFill>
                            <a:srgbClr val="000000"/>
                          </a:solidFill>
                          <a:effectLst/>
                          <a:latin typeface="+mn-lt"/>
                          <a:ea typeface="+mn-ea"/>
                          <a:cs typeface="Times New Roman" panose="02020603050405020304" pitchFamily="18" charset="0"/>
                        </a:rPr>
                        <a:t>K</a:t>
                      </a:r>
                      <a:r>
                        <a:rPr lang="en-US" sz="2400" baseline="-25000">
                          <a:solidFill>
                            <a:srgbClr val="000000"/>
                          </a:solidFill>
                          <a:effectLst/>
                          <a:latin typeface="+mn-lt"/>
                          <a:ea typeface="+mn-ea"/>
                          <a:cs typeface="Times New Roman" panose="02020603050405020304" pitchFamily="18" charset="0"/>
                        </a:rPr>
                        <a:t>a</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5585330"/>
                  </a:ext>
                </a:extLst>
              </a:tr>
              <a:tr h="1524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加水稀释</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9606506"/>
                  </a:ext>
                </a:extLst>
              </a:tr>
              <a:tr h="3048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加入少量</a:t>
                      </a:r>
                    </a:p>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冰醋酸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7756054"/>
                  </a:ext>
                </a:extLst>
              </a:tr>
              <a:tr h="1524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通入</a:t>
                      </a:r>
                      <a:r>
                        <a:rPr lang="en-US" sz="2400">
                          <a:solidFill>
                            <a:srgbClr val="000000"/>
                          </a:solidFill>
                          <a:effectLst/>
                          <a:latin typeface="+mn-lt"/>
                          <a:ea typeface="+mn-ea"/>
                          <a:cs typeface="Times New Roman" panose="02020603050405020304" pitchFamily="18" charset="0"/>
                        </a:rPr>
                        <a:t>HCl(g)</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7968087"/>
                  </a:ext>
                </a:extLst>
              </a:tr>
              <a:tr h="1524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加</a:t>
                      </a:r>
                      <a:r>
                        <a:rPr lang="en-US" sz="2400">
                          <a:solidFill>
                            <a:srgbClr val="000000"/>
                          </a:solidFill>
                          <a:effectLst/>
                          <a:latin typeface="+mn-lt"/>
                          <a:ea typeface="+mn-ea"/>
                          <a:cs typeface="Times New Roman" panose="02020603050405020304" pitchFamily="18" charset="0"/>
                        </a:rPr>
                        <a:t>NaOH(s)</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54173951"/>
                  </a:ext>
                </a:extLst>
              </a:tr>
              <a:tr h="15240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加入镁粉</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1595177"/>
                  </a:ext>
                </a:extLst>
              </a:tr>
              <a:tr h="152400">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升高温度</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增大</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4186193"/>
                  </a:ext>
                </a:extLst>
              </a:tr>
              <a:tr h="304800">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加</a:t>
                      </a:r>
                      <a:r>
                        <a:rPr lang="en-US" sz="2400" dirty="0">
                          <a:solidFill>
                            <a:srgbClr val="000000"/>
                          </a:solidFill>
                          <a:effectLst/>
                          <a:latin typeface="+mn-lt"/>
                          <a:ea typeface="+mn-ea"/>
                          <a:cs typeface="Times New Roman" panose="02020603050405020304" pitchFamily="18" charset="0"/>
                        </a:rPr>
                        <a:t>CH</a:t>
                      </a:r>
                      <a:r>
                        <a:rPr lang="en-US" sz="2400" baseline="-25000" dirty="0">
                          <a:solidFill>
                            <a:srgbClr val="000000"/>
                          </a:solidFill>
                          <a:effectLst/>
                          <a:latin typeface="+mn-lt"/>
                          <a:ea typeface="+mn-ea"/>
                          <a:cs typeface="Times New Roman" panose="02020603050405020304" pitchFamily="18" charset="0"/>
                        </a:rPr>
                        <a:t>3</a:t>
                      </a:r>
                      <a:r>
                        <a:rPr lang="en-US" sz="2400" dirty="0">
                          <a:solidFill>
                            <a:srgbClr val="000000"/>
                          </a:solidFill>
                          <a:effectLst/>
                          <a:latin typeface="+mn-lt"/>
                          <a:ea typeface="+mn-ea"/>
                          <a:cs typeface="Times New Roman" panose="02020603050405020304" pitchFamily="18" charset="0"/>
                        </a:rPr>
                        <a:t>COONa(s)</a:t>
                      </a:r>
                      <a:endParaRPr lang="zh-CN" sz="24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400">
                          <a:solidFill>
                            <a:srgbClr val="000000"/>
                          </a:solidFill>
                          <a:effectLst/>
                          <a:latin typeface="+mn-lt"/>
                          <a:ea typeface="+mn-ea"/>
                          <a:cs typeface="Times New Roman" panose="02020603050405020304" pitchFamily="18" charset="0"/>
                        </a:rPr>
                        <a:t>←</a:t>
                      </a:r>
                      <a:endParaRPr lang="zh-CN" sz="24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减小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a:solidFill>
                            <a:srgbClr val="000000"/>
                          </a:solidFill>
                          <a:effectLst/>
                          <a:latin typeface="+mn-lt"/>
                          <a:ea typeface="+mn-ea"/>
                          <a:cs typeface="Times New Roman" panose="02020603050405020304" pitchFamily="18" charset="0"/>
                        </a:rPr>
                        <a:t>增强</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dirty="0">
                          <a:solidFill>
                            <a:srgbClr val="000000"/>
                          </a:solidFill>
                          <a:effectLst/>
                          <a:latin typeface="+mn-lt"/>
                          <a:ea typeface="+mn-ea"/>
                          <a:cs typeface="Times New Roman" panose="02020603050405020304" pitchFamily="18" charset="0"/>
                        </a:rPr>
                        <a:t>不变</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40317688"/>
                  </a:ext>
                </a:extLst>
              </a:tr>
            </a:tbl>
          </a:graphicData>
        </a:graphic>
      </p:graphicFrame>
      <p:sp>
        <p:nvSpPr>
          <p:cNvPr id="4" name="矩形 3">
            <a:extLst>
              <a:ext uri="{FF2B5EF4-FFF2-40B4-BE49-F238E27FC236}">
                <a16:creationId xmlns:a16="http://schemas.microsoft.com/office/drawing/2014/main" xmlns="" id="{3715BFA4-FE93-4FEC-8C22-AEE7C12F3AFD}"/>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99964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EE107FD0-5A79-4C5B-B305-5CEF3B83030A}"/>
              </a:ext>
            </a:extLst>
          </p:cNvPr>
          <p:cNvSpPr/>
          <p:nvPr/>
        </p:nvSpPr>
        <p:spPr>
          <a:xfrm>
            <a:off x="317500" y="339272"/>
            <a:ext cx="11588750" cy="3970318"/>
          </a:xfrm>
          <a:prstGeom prst="rect">
            <a:avLst/>
          </a:prstGeom>
        </p:spPr>
        <p:txBody>
          <a:bodyPr wrap="square">
            <a:spAutoFit/>
          </a:bodyPr>
          <a:lstStyle/>
          <a:p>
            <a:pPr>
              <a:lnSpc>
                <a:spcPct val="150000"/>
              </a:lnSpc>
            </a:pPr>
            <a:r>
              <a:rPr lang="en-US" altLang="zh-CN" sz="2800" b="1" dirty="0">
                <a:solidFill>
                  <a:srgbClr val="000000"/>
                </a:solidFill>
                <a:cs typeface="Times New Roman" panose="02020603050405020304" pitchFamily="18" charset="0"/>
              </a:rPr>
              <a:t>2.</a:t>
            </a:r>
            <a:r>
              <a:rPr lang="zh-CN" altLang="zh-CN" sz="2800" b="1" dirty="0">
                <a:solidFill>
                  <a:srgbClr val="000000"/>
                </a:solidFill>
                <a:cs typeface="Times New Roman" panose="02020603050405020304" pitchFamily="18" charset="0"/>
              </a:rPr>
              <a:t>从</a:t>
            </a:r>
            <a:r>
              <a:rPr lang="en-US" altLang="zh-CN" sz="2800" b="1" dirty="0">
                <a:solidFill>
                  <a:srgbClr val="000000"/>
                </a:solidFill>
                <a:cs typeface="Times New Roman" panose="02020603050405020304" pitchFamily="18" charset="0"/>
              </a:rPr>
              <a:t>“</a:t>
            </a:r>
            <a:r>
              <a:rPr lang="zh-CN" altLang="zh-CN" sz="2800" b="1" dirty="0">
                <a:solidFill>
                  <a:srgbClr val="000000"/>
                </a:solidFill>
                <a:cs typeface="Times New Roman" panose="02020603050405020304" pitchFamily="18" charset="0"/>
              </a:rPr>
              <a:t>定性</a:t>
            </a:r>
            <a:r>
              <a:rPr lang="en-US" altLang="zh-CN" sz="2800" b="1" dirty="0">
                <a:solidFill>
                  <a:srgbClr val="000000"/>
                </a:solidFill>
                <a:cs typeface="Times New Roman" panose="02020603050405020304" pitchFamily="18" charset="0"/>
              </a:rPr>
              <a:t>”</a:t>
            </a:r>
            <a:r>
              <a:rPr lang="zh-CN" altLang="zh-CN" sz="2800" b="1" dirty="0">
                <a:solidFill>
                  <a:srgbClr val="000000"/>
                </a:solidFill>
                <a:cs typeface="Times New Roman" panose="02020603050405020304" pitchFamily="18" charset="0"/>
              </a:rPr>
              <a:t>和</a:t>
            </a:r>
            <a:r>
              <a:rPr lang="en-US" altLang="zh-CN" sz="2800" b="1" dirty="0">
                <a:solidFill>
                  <a:srgbClr val="000000"/>
                </a:solidFill>
                <a:cs typeface="Times New Roman" panose="02020603050405020304" pitchFamily="18" charset="0"/>
              </a:rPr>
              <a:t>“</a:t>
            </a:r>
            <a:r>
              <a:rPr lang="zh-CN" altLang="zh-CN" sz="2800" b="1" dirty="0">
                <a:solidFill>
                  <a:srgbClr val="000000"/>
                </a:solidFill>
                <a:cs typeface="Times New Roman" panose="02020603050405020304" pitchFamily="18" charset="0"/>
              </a:rPr>
              <a:t>定量</a:t>
            </a:r>
            <a:r>
              <a:rPr lang="en-US" altLang="zh-CN" sz="2800" b="1" dirty="0">
                <a:solidFill>
                  <a:srgbClr val="000000"/>
                </a:solidFill>
                <a:cs typeface="Times New Roman" panose="02020603050405020304" pitchFamily="18" charset="0"/>
              </a:rPr>
              <a:t>”</a:t>
            </a:r>
            <a:r>
              <a:rPr lang="zh-CN" altLang="zh-CN" sz="2800" b="1" dirty="0">
                <a:solidFill>
                  <a:srgbClr val="000000"/>
                </a:solidFill>
                <a:cs typeface="Times New Roman" panose="02020603050405020304" pitchFamily="18" charset="0"/>
              </a:rPr>
              <a:t>两个角度理解电离平衡</a:t>
            </a:r>
          </a:p>
          <a:p>
            <a:pPr>
              <a:lnSpc>
                <a:spcPct val="150000"/>
              </a:lnSpc>
            </a:pPr>
            <a:r>
              <a:rPr lang="en-US" altLang="zh-CN" sz="2800" dirty="0">
                <a:solidFill>
                  <a:srgbClr val="000000"/>
                </a:solidFill>
                <a:cs typeface="Times New Roman" panose="02020603050405020304" pitchFamily="18" charset="0"/>
              </a:rPr>
              <a:t>(1)</a:t>
            </a:r>
            <a:r>
              <a:rPr lang="zh-CN" altLang="zh-CN" sz="2800" dirty="0">
                <a:solidFill>
                  <a:srgbClr val="000000"/>
                </a:solidFill>
                <a:cs typeface="Times New Roman" panose="02020603050405020304" pitchFamily="18" charset="0"/>
              </a:rPr>
              <a:t>从定性角度分析电离平衡</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深刻理解勒夏特列原理</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平衡向</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减弱</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这种改变的方向移动</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移动结果不能</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抵消</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或</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超越</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这种改变。</a:t>
            </a:r>
          </a:p>
          <a:p>
            <a:pPr>
              <a:lnSpc>
                <a:spcPct val="150000"/>
              </a:lnSpc>
            </a:pPr>
            <a:r>
              <a:rPr lang="en-US" altLang="zh-CN" sz="2800" dirty="0">
                <a:solidFill>
                  <a:srgbClr val="000000"/>
                </a:solidFill>
                <a:cs typeface="Times New Roman" panose="02020603050405020304" pitchFamily="18" charset="0"/>
              </a:rPr>
              <a:t>(2)</a:t>
            </a:r>
            <a:r>
              <a:rPr lang="zh-CN" altLang="zh-CN" sz="2800" dirty="0">
                <a:solidFill>
                  <a:srgbClr val="000000"/>
                </a:solidFill>
                <a:cs typeface="Times New Roman" panose="02020603050405020304" pitchFamily="18" charset="0"/>
              </a:rPr>
              <a:t>从定量角度分析电离平衡</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当改变影响电离平衡的条件后分析两种微粒浓度之比的变化时</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若通过平衡移动的方向不能作出判断</a:t>
            </a:r>
            <a:r>
              <a:rPr lang="en-US" altLang="zh-CN" sz="2800" dirty="0">
                <a:solidFill>
                  <a:srgbClr val="000000"/>
                </a:solidFill>
                <a:cs typeface="Times New Roman" panose="02020603050405020304" pitchFamily="18" charset="0"/>
              </a:rPr>
              <a:t>,</a:t>
            </a:r>
            <a:r>
              <a:rPr lang="zh-CN" altLang="zh-CN" sz="2800" dirty="0">
                <a:solidFill>
                  <a:srgbClr val="000000"/>
                </a:solidFill>
                <a:cs typeface="Times New Roman" panose="02020603050405020304" pitchFamily="18" charset="0"/>
              </a:rPr>
              <a:t>应用电离平衡常数定量分析。</a:t>
            </a:r>
          </a:p>
        </p:txBody>
      </p:sp>
      <p:sp>
        <p:nvSpPr>
          <p:cNvPr id="4" name="矩形 3">
            <a:extLst>
              <a:ext uri="{FF2B5EF4-FFF2-40B4-BE49-F238E27FC236}">
                <a16:creationId xmlns:a16="http://schemas.microsoft.com/office/drawing/2014/main" xmlns="" id="{00861AA3-704A-4704-B964-E0EC68673C80}"/>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00124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81338" y="1513398"/>
            <a:ext cx="10065636" cy="433495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强、弱电解质的判断与比较</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弱电解质的电离平衡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方法</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3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电离平衡常数的用于及计算</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4" name="矩形 3">
            <a:hlinkClick r:id="" action="ppaction://noaction"/>
          </p:cNvPr>
          <p:cNvSpPr/>
          <p:nvPr/>
        </p:nvSpPr>
        <p:spPr>
          <a:xfrm>
            <a:off x="1081338" y="550288"/>
            <a:ext cx="10087407"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B.</a:t>
            </a:r>
            <a:r>
              <a:rPr lang="zh-CN" altLang="en-US" sz="2800" b="1" dirty="0">
                <a:solidFill>
                  <a:srgbClr val="DA251C"/>
                </a:solidFill>
                <a:latin typeface="Calibri" panose="020F0502020204030204" pitchFamily="34" charset="0"/>
                <a:ea typeface="微软雅黑" panose="020B0503020204020204" pitchFamily="34" charset="-122"/>
              </a:rPr>
              <a:t>方法帮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素养大提升</a:t>
            </a:r>
          </a:p>
        </p:txBody>
      </p:sp>
    </p:spTree>
    <p:extLst>
      <p:ext uri="{BB962C8B-B14F-4D97-AF65-F5344CB8AC3E}">
        <p14:creationId xmlns:p14="http://schemas.microsoft.com/office/powerpoint/2010/main" val="321301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9B3771B5-BEA9-4407-9D03-DBD45BAC9736}"/>
              </a:ext>
            </a:extLst>
          </p:cNvPr>
          <p:cNvGrpSpPr/>
          <p:nvPr/>
        </p:nvGrpSpPr>
        <p:grpSpPr>
          <a:xfrm>
            <a:off x="266700" y="1196274"/>
            <a:ext cx="11601450" cy="3893951"/>
            <a:chOff x="266700" y="357588"/>
            <a:chExt cx="11601450" cy="3893951"/>
          </a:xfrm>
        </p:grpSpPr>
        <p:sp>
          <p:nvSpPr>
            <p:cNvPr id="2" name="矩形 1">
              <a:extLst>
                <a:ext uri="{FF2B5EF4-FFF2-40B4-BE49-F238E27FC236}">
                  <a16:creationId xmlns:a16="http://schemas.microsoft.com/office/drawing/2014/main" xmlns="" id="{342FB956-1CFE-4DA6-ABB6-25A7D3661038}"/>
                </a:ext>
              </a:extLst>
            </p:cNvPr>
            <p:cNvSpPr/>
            <p:nvPr/>
          </p:nvSpPr>
          <p:spPr>
            <a:xfrm>
              <a:off x="266700" y="357588"/>
              <a:ext cx="11601450" cy="3893951"/>
            </a:xfrm>
            <a:prstGeom prst="rect">
              <a:avLst/>
            </a:prstGeom>
          </p:spPr>
          <p:txBody>
            <a:bodyPr wrap="square">
              <a:spAutoFit/>
            </a:bodyPr>
            <a:lstStyle/>
            <a:p>
              <a:pPr>
                <a:lnSpc>
                  <a:spcPct val="150000"/>
                </a:lnSpc>
              </a:pPr>
              <a:r>
                <a:rPr lang="zh-CN" altLang="zh-CN" sz="2800" dirty="0"/>
                <a:t>电离平衡向电离的方向移动</a:t>
              </a:r>
              <a:r>
                <a:rPr lang="en-US" altLang="zh-CN" sz="2800" dirty="0"/>
                <a:t>,</a:t>
              </a:r>
              <a:r>
                <a:rPr lang="zh-CN" altLang="zh-CN" sz="2800" dirty="0"/>
                <a:t>电解质分子的浓度不一定会减小</a:t>
              </a:r>
              <a:r>
                <a:rPr lang="en-US" altLang="zh-CN" sz="2800" dirty="0"/>
                <a:t>,</a:t>
              </a:r>
              <a:r>
                <a:rPr lang="zh-CN" altLang="zh-CN" sz="2800" dirty="0"/>
                <a:t>离子的浓度不一定都增大。如</a:t>
              </a:r>
              <a:r>
                <a:rPr lang="en-US" altLang="zh-CN" sz="2800" dirty="0"/>
                <a:t>CH</a:t>
              </a:r>
              <a:r>
                <a:rPr lang="en-US" altLang="zh-CN" sz="2800" baseline="-25000" dirty="0"/>
                <a:t>3</a:t>
              </a:r>
              <a:r>
                <a:rPr lang="en-US" altLang="zh-CN" sz="2800" dirty="0"/>
                <a:t>COOH         CH</a:t>
              </a:r>
              <a:r>
                <a:rPr lang="en-US" altLang="zh-CN" sz="2800" baseline="-25000" dirty="0"/>
                <a:t>3</a:t>
              </a:r>
              <a:r>
                <a:rPr lang="en-US" altLang="zh-CN" sz="2800" dirty="0"/>
                <a:t>COO</a:t>
              </a:r>
              <a:r>
                <a:rPr lang="en-US" altLang="zh-CN" sz="2800" baseline="30000" dirty="0"/>
                <a:t>-</a:t>
              </a:r>
              <a:r>
                <a:rPr lang="en-US" altLang="zh-CN" sz="2800" dirty="0"/>
                <a:t>+H</a:t>
              </a:r>
              <a:r>
                <a:rPr lang="en-US" altLang="zh-CN" sz="2800" baseline="30000" dirty="0"/>
                <a:t>+</a:t>
              </a:r>
              <a:r>
                <a:rPr lang="en-US" altLang="zh-CN" sz="2800" dirty="0"/>
                <a:t>,</a:t>
              </a:r>
              <a:r>
                <a:rPr lang="zh-CN" altLang="zh-CN" sz="2800" dirty="0"/>
                <a:t>加入冰醋酸</a:t>
              </a:r>
              <a:r>
                <a:rPr lang="en-US" altLang="zh-CN" sz="2800" dirty="0"/>
                <a:t>,</a:t>
              </a:r>
              <a:r>
                <a:rPr lang="en-US" altLang="zh-CN" sz="2800" i="1" dirty="0"/>
                <a:t>c</a:t>
              </a:r>
              <a:r>
                <a:rPr lang="en-US" altLang="zh-CN" sz="2800" dirty="0"/>
                <a:t>(CH</a:t>
              </a:r>
              <a:r>
                <a:rPr lang="en-US" altLang="zh-CN" sz="2800" baseline="-25000" dirty="0"/>
                <a:t>3</a:t>
              </a:r>
              <a:r>
                <a:rPr lang="en-US" altLang="zh-CN" sz="2800" dirty="0"/>
                <a:t>COOH)</a:t>
              </a:r>
              <a:r>
                <a:rPr lang="zh-CN" altLang="zh-CN" sz="2800" dirty="0"/>
                <a:t>增大</a:t>
              </a:r>
              <a:r>
                <a:rPr lang="en-US" altLang="zh-CN" sz="2800" dirty="0"/>
                <a:t>,</a:t>
              </a:r>
              <a:r>
                <a:rPr lang="zh-CN" altLang="zh-CN" sz="2800" dirty="0"/>
                <a:t>平衡向电离方向移动</a:t>
              </a:r>
              <a:r>
                <a:rPr lang="en-US" altLang="zh-CN" sz="2800" dirty="0"/>
                <a:t>,</a:t>
              </a:r>
              <a:r>
                <a:rPr lang="zh-CN" altLang="zh-CN" sz="2800" dirty="0"/>
                <a:t>根据勒夏特列原理</a:t>
              </a:r>
              <a:r>
                <a:rPr lang="en-US" altLang="zh-CN" sz="2800" dirty="0"/>
                <a:t>,</a:t>
              </a:r>
              <a:r>
                <a:rPr lang="zh-CN" altLang="zh-CN" sz="2800" dirty="0"/>
                <a:t>这种移动只能</a:t>
              </a:r>
              <a:r>
                <a:rPr lang="en-US" altLang="zh-CN" sz="2800" dirty="0"/>
                <a:t>“</a:t>
              </a:r>
              <a:r>
                <a:rPr lang="zh-CN" altLang="zh-CN" sz="2800" dirty="0"/>
                <a:t>减弱</a:t>
              </a:r>
              <a:r>
                <a:rPr lang="en-US" altLang="zh-CN" sz="2800" dirty="0"/>
                <a:t>”</a:t>
              </a:r>
              <a:r>
                <a:rPr lang="zh-CN" altLang="zh-CN" sz="2800" dirty="0"/>
                <a:t>而不能</a:t>
              </a:r>
              <a:r>
                <a:rPr lang="en-US" altLang="zh-CN" sz="2800" dirty="0"/>
                <a:t>“</a:t>
              </a:r>
              <a:r>
                <a:rPr lang="zh-CN" altLang="zh-CN" sz="2800" dirty="0"/>
                <a:t>消除</a:t>
              </a:r>
              <a:r>
                <a:rPr lang="en-US" altLang="zh-CN" sz="2800" dirty="0"/>
                <a:t>”,</a:t>
              </a:r>
              <a:r>
                <a:rPr lang="zh-CN" altLang="zh-CN" sz="2800" dirty="0"/>
                <a:t>再次达到平衡时</a:t>
              </a:r>
              <a:r>
                <a:rPr lang="en-US" altLang="zh-CN" sz="2800" dirty="0"/>
                <a:t>,</a:t>
              </a:r>
              <a:r>
                <a:rPr lang="en-US" altLang="zh-CN" sz="2800" i="1" dirty="0"/>
                <a:t>c</a:t>
              </a:r>
              <a:r>
                <a:rPr lang="en-US" altLang="zh-CN" sz="2800" dirty="0"/>
                <a:t>(CH</a:t>
              </a:r>
              <a:r>
                <a:rPr lang="en-US" altLang="zh-CN" sz="2800" baseline="-25000" dirty="0"/>
                <a:t>3</a:t>
              </a:r>
              <a:r>
                <a:rPr lang="en-US" altLang="zh-CN" sz="2800" dirty="0"/>
                <a:t>COOH)</a:t>
              </a:r>
              <a:r>
                <a:rPr lang="zh-CN" altLang="zh-CN" sz="2800" dirty="0"/>
                <a:t>比原平衡时的大</a:t>
              </a:r>
              <a:r>
                <a:rPr lang="en-US" altLang="zh-CN" sz="2800" dirty="0"/>
                <a:t>;</a:t>
              </a:r>
              <a:r>
                <a:rPr lang="zh-CN" altLang="zh-CN" sz="2800" dirty="0"/>
                <a:t>加水稀释或加少量</a:t>
              </a:r>
              <a:r>
                <a:rPr lang="en-US" altLang="zh-CN" sz="2800" dirty="0" err="1"/>
                <a:t>NaOH</a:t>
              </a:r>
              <a:r>
                <a:rPr lang="zh-CN" altLang="zh-CN" sz="2800" dirty="0"/>
                <a:t>固体</a:t>
              </a:r>
              <a:r>
                <a:rPr lang="en-US" altLang="zh-CN" sz="2800" dirty="0"/>
                <a:t>,</a:t>
              </a:r>
              <a:r>
                <a:rPr lang="zh-CN" altLang="zh-CN" sz="2800" dirty="0"/>
                <a:t>都会引起平衡向电离方向移动</a:t>
              </a:r>
              <a:r>
                <a:rPr lang="en-US" altLang="zh-CN" sz="2800" dirty="0"/>
                <a:t>,</a:t>
              </a:r>
              <a:r>
                <a:rPr lang="zh-CN" altLang="zh-CN" sz="2800" dirty="0"/>
                <a:t>但</a:t>
              </a:r>
              <a:r>
                <a:rPr lang="en-US" altLang="zh-CN" sz="2800" i="1" dirty="0"/>
                <a:t>c</a:t>
              </a:r>
              <a:r>
                <a:rPr lang="en-US" altLang="zh-CN" sz="2800" dirty="0"/>
                <a:t>(CH</a:t>
              </a:r>
              <a:r>
                <a:rPr lang="en-US" altLang="zh-CN" sz="2800" baseline="-25000" dirty="0"/>
                <a:t>3</a:t>
              </a:r>
              <a:r>
                <a:rPr lang="en-US" altLang="zh-CN" sz="2800" dirty="0"/>
                <a:t>COOH)</a:t>
              </a:r>
              <a:r>
                <a:rPr lang="zh-CN"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都比原平衡时的小</a:t>
              </a:r>
              <a:r>
                <a:rPr lang="en-US" altLang="zh-CN" sz="2800" dirty="0"/>
                <a:t>,</a:t>
              </a:r>
              <a:r>
                <a:rPr lang="zh-CN" altLang="zh-CN" sz="2800" dirty="0"/>
                <a:t>而溶液中 </a:t>
              </a:r>
              <a:r>
                <a:rPr lang="en-US" altLang="zh-CN" sz="2800" i="1" dirty="0"/>
                <a:t>c</a:t>
              </a:r>
              <a:r>
                <a:rPr lang="en-US" altLang="zh-CN" sz="2800" dirty="0"/>
                <a:t>(OH</a:t>
              </a:r>
              <a:r>
                <a:rPr lang="en-US" altLang="zh-CN" sz="2800" baseline="30000" dirty="0"/>
                <a:t>-</a:t>
              </a:r>
              <a:r>
                <a:rPr lang="en-US" altLang="zh-CN" sz="2800" dirty="0"/>
                <a:t>) </a:t>
              </a:r>
              <a:r>
                <a:rPr lang="zh-CN" altLang="zh-CN" sz="2800" dirty="0"/>
                <a:t>增大。</a:t>
              </a:r>
              <a:r>
                <a:rPr lang="en-US" altLang="zh-CN" sz="2800" dirty="0"/>
                <a:t> </a:t>
              </a:r>
              <a:endParaRPr lang="zh-CN" altLang="zh-CN" sz="2800" dirty="0"/>
            </a:p>
          </p:txBody>
        </p:sp>
        <p:pic>
          <p:nvPicPr>
            <p:cNvPr id="5" name="图片 4">
              <a:extLst>
                <a:ext uri="{FF2B5EF4-FFF2-40B4-BE49-F238E27FC236}">
                  <a16:creationId xmlns:a16="http://schemas.microsoft.com/office/drawing/2014/main" xmlns="" id="{B308B990-4586-4B24-9CC8-4BAE2B38B103}"/>
                </a:ext>
              </a:extLst>
            </p:cNvPr>
            <p:cNvPicPr/>
            <p:nvPr/>
          </p:nvPicPr>
          <p:blipFill>
            <a:blip r:embed="rId2"/>
            <a:stretch>
              <a:fillRect/>
            </a:stretch>
          </p:blipFill>
          <p:spPr>
            <a:xfrm>
              <a:off x="4942681" y="1217014"/>
              <a:ext cx="604838" cy="343618"/>
            </a:xfrm>
            <a:prstGeom prst="rect">
              <a:avLst/>
            </a:prstGeom>
          </p:spPr>
        </p:pic>
      </p:grpSp>
      <p:sp>
        <p:nvSpPr>
          <p:cNvPr id="6" name="矩形 5">
            <a:extLst>
              <a:ext uri="{FF2B5EF4-FFF2-40B4-BE49-F238E27FC236}">
                <a16:creationId xmlns:a16="http://schemas.microsoft.com/office/drawing/2014/main" xmlns="" id="{70CCFA27-2FAF-4839-8F9A-808FCAF40E20}"/>
              </a:ext>
            </a:extLst>
          </p:cNvPr>
          <p:cNvSpPr/>
          <p:nvPr/>
        </p:nvSpPr>
        <p:spPr>
          <a:xfrm>
            <a:off x="234043" y="389757"/>
            <a:ext cx="11723913" cy="662554"/>
          </a:xfrm>
          <a:prstGeom prst="rect">
            <a:avLst/>
          </a:prstGeom>
        </p:spPr>
        <p:txBody>
          <a:bodyPr wrap="square">
            <a:spAutoFit/>
          </a:bodyPr>
          <a:lstStyle/>
          <a:p>
            <a:pPr>
              <a:lnSpc>
                <a:spcPct val="150000"/>
              </a:lnSpc>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注意</a:t>
            </a:r>
            <a:endParaRPr lang="zh-CN" altLang="zh-CN"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a:extLst>
              <a:ext uri="{FF2B5EF4-FFF2-40B4-BE49-F238E27FC236}">
                <a16:creationId xmlns:a16="http://schemas.microsoft.com/office/drawing/2014/main" xmlns="" id="{4A5B3DF0-FE25-4B76-9530-06FEAC93449C}"/>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831281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3970318"/>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smtClean="0"/>
              <a:t>[</a:t>
            </a:r>
            <a:r>
              <a:rPr lang="en-US" altLang="zh-CN" sz="2800" dirty="0"/>
              <a:t>2013</a:t>
            </a:r>
            <a:r>
              <a:rPr lang="zh-CN" altLang="zh-CN" sz="2800" dirty="0"/>
              <a:t>上海</a:t>
            </a:r>
            <a:r>
              <a:rPr lang="en-US" altLang="zh-CN" sz="2800" dirty="0"/>
              <a:t>,11,3</a:t>
            </a:r>
            <a:r>
              <a:rPr lang="zh-CN" altLang="zh-CN" sz="2800" dirty="0"/>
              <a:t>分</a:t>
            </a:r>
            <a:r>
              <a:rPr lang="en-US" altLang="zh-CN" sz="2800" dirty="0"/>
              <a:t>]H</a:t>
            </a:r>
            <a:r>
              <a:rPr lang="en-US" altLang="zh-CN" sz="2800" baseline="-25000" dirty="0"/>
              <a:t>2</a:t>
            </a:r>
            <a:r>
              <a:rPr lang="en-US" altLang="zh-CN" sz="2800" dirty="0"/>
              <a:t>S</a:t>
            </a:r>
            <a:r>
              <a:rPr lang="zh-CN" altLang="zh-CN" sz="2800" dirty="0"/>
              <a:t>水溶液中存在电离平衡</a:t>
            </a:r>
            <a:r>
              <a:rPr lang="en-US" altLang="zh-CN" sz="2800" dirty="0"/>
              <a:t>H</a:t>
            </a:r>
            <a:r>
              <a:rPr lang="en-US" altLang="zh-CN" sz="2800" baseline="-25000" dirty="0"/>
              <a:t>2</a:t>
            </a:r>
            <a:r>
              <a:rPr lang="en-US" altLang="zh-CN" sz="2800" dirty="0"/>
              <a:t>S        H</a:t>
            </a:r>
            <a:r>
              <a:rPr lang="en-US" altLang="zh-CN" sz="2800" baseline="30000" dirty="0"/>
              <a:t>+</a:t>
            </a:r>
            <a:r>
              <a:rPr lang="en-US" altLang="zh-CN" sz="2800" dirty="0"/>
              <a:t>+HS</a:t>
            </a:r>
            <a:r>
              <a:rPr lang="en-US" altLang="zh-CN" sz="2800" baseline="30000" dirty="0"/>
              <a:t>-</a:t>
            </a:r>
            <a:r>
              <a:rPr lang="zh-CN" altLang="zh-CN" sz="2800" dirty="0" smtClean="0"/>
              <a:t>和</a:t>
            </a:r>
            <a:endParaRPr lang="en-US" altLang="zh-CN" sz="2800" dirty="0" smtClean="0"/>
          </a:p>
          <a:p>
            <a:pPr>
              <a:lnSpc>
                <a:spcPct val="150000"/>
              </a:lnSpc>
            </a:pPr>
            <a:r>
              <a:rPr lang="en-US" altLang="zh-CN" sz="2800" dirty="0" smtClean="0"/>
              <a:t>HS</a:t>
            </a:r>
            <a:r>
              <a:rPr lang="en-US" altLang="zh-CN" sz="2800" baseline="30000" dirty="0" smtClean="0"/>
              <a:t>-                 </a:t>
            </a:r>
            <a:r>
              <a:rPr lang="en-US" altLang="zh-CN" sz="2800" dirty="0" smtClean="0"/>
              <a:t>H</a:t>
            </a:r>
            <a:r>
              <a:rPr lang="en-US" altLang="zh-CN" sz="2800" baseline="30000" dirty="0"/>
              <a:t>+</a:t>
            </a:r>
            <a:r>
              <a:rPr lang="en-US" altLang="zh-CN" sz="2800" dirty="0"/>
              <a:t>+S</a:t>
            </a:r>
            <a:r>
              <a:rPr lang="en-US" altLang="zh-CN" sz="2800" baseline="30000" dirty="0"/>
              <a:t>2-</a:t>
            </a:r>
            <a:r>
              <a:rPr lang="zh-CN" altLang="zh-CN" sz="2800" dirty="0"/>
              <a:t>。若向</a:t>
            </a:r>
            <a:r>
              <a:rPr lang="en-US" altLang="zh-CN" sz="2800" dirty="0"/>
              <a:t>H</a:t>
            </a:r>
            <a:r>
              <a:rPr lang="en-US" altLang="zh-CN" sz="2800" baseline="-25000" dirty="0"/>
              <a:t>2</a:t>
            </a:r>
            <a:r>
              <a:rPr lang="en-US" altLang="zh-CN" sz="2800" dirty="0"/>
              <a:t>S</a:t>
            </a:r>
            <a:r>
              <a:rPr lang="zh-CN" altLang="zh-CN" sz="2800" dirty="0"/>
              <a:t>溶液中</a:t>
            </a:r>
          </a:p>
          <a:p>
            <a:pPr>
              <a:lnSpc>
                <a:spcPct val="150000"/>
              </a:lnSpc>
            </a:pPr>
            <a:r>
              <a:rPr lang="en-US" altLang="zh-CN" sz="2800" dirty="0"/>
              <a:t>A.</a:t>
            </a:r>
            <a:r>
              <a:rPr lang="zh-CN" altLang="zh-CN" sz="2800" dirty="0"/>
              <a:t>加水</a:t>
            </a:r>
            <a:r>
              <a:rPr lang="en-US" altLang="zh-CN" sz="2800" dirty="0"/>
              <a:t>,</a:t>
            </a:r>
            <a:r>
              <a:rPr lang="zh-CN" altLang="zh-CN" sz="2800" dirty="0"/>
              <a:t>平衡向右移动</a:t>
            </a:r>
            <a:r>
              <a:rPr lang="en-US" altLang="zh-CN" sz="2800" dirty="0"/>
              <a:t>,</a:t>
            </a:r>
            <a:r>
              <a:rPr lang="zh-CN" altLang="zh-CN" sz="2800" dirty="0"/>
              <a:t>溶液中氢离子浓度增大</a:t>
            </a:r>
          </a:p>
          <a:p>
            <a:pPr>
              <a:lnSpc>
                <a:spcPct val="150000"/>
              </a:lnSpc>
            </a:pPr>
            <a:r>
              <a:rPr lang="en-US" altLang="zh-CN" sz="2800" dirty="0"/>
              <a:t>B.</a:t>
            </a:r>
            <a:r>
              <a:rPr lang="zh-CN" altLang="zh-CN" sz="2800" dirty="0"/>
              <a:t>通入过量</a:t>
            </a:r>
            <a:r>
              <a:rPr lang="en-US" altLang="zh-CN" sz="2800" dirty="0"/>
              <a:t>SO</a:t>
            </a:r>
            <a:r>
              <a:rPr lang="en-US" altLang="zh-CN" sz="2800" baseline="-25000" dirty="0"/>
              <a:t>2</a:t>
            </a:r>
            <a:r>
              <a:rPr lang="zh-CN" altLang="zh-CN" sz="2800" dirty="0"/>
              <a:t>气体</a:t>
            </a:r>
            <a:r>
              <a:rPr lang="en-US" altLang="zh-CN" sz="2800" dirty="0"/>
              <a:t>,</a:t>
            </a:r>
            <a:r>
              <a:rPr lang="zh-CN" altLang="zh-CN" sz="2800" dirty="0"/>
              <a:t>平衡向左移动</a:t>
            </a:r>
            <a:r>
              <a:rPr lang="en-US" altLang="zh-CN" sz="2800" dirty="0"/>
              <a:t>,</a:t>
            </a:r>
            <a:r>
              <a:rPr lang="zh-CN" altLang="zh-CN" sz="2800" dirty="0"/>
              <a:t>溶液</a:t>
            </a:r>
            <a:r>
              <a:rPr lang="en-US" altLang="zh-CN" sz="2800" dirty="0"/>
              <a:t>pH</a:t>
            </a:r>
            <a:r>
              <a:rPr lang="zh-CN" altLang="zh-CN" sz="2800" dirty="0"/>
              <a:t>增大</a:t>
            </a:r>
          </a:p>
          <a:p>
            <a:pPr>
              <a:lnSpc>
                <a:spcPct val="150000"/>
              </a:lnSpc>
            </a:pPr>
            <a:r>
              <a:rPr lang="en-US" altLang="zh-CN" sz="2800" dirty="0"/>
              <a:t>C.</a:t>
            </a:r>
            <a:r>
              <a:rPr lang="zh-CN" altLang="zh-CN" sz="2800" dirty="0"/>
              <a:t>滴加新制氯水</a:t>
            </a:r>
            <a:r>
              <a:rPr lang="en-US" altLang="zh-CN" sz="2800" dirty="0"/>
              <a:t>,</a:t>
            </a:r>
            <a:r>
              <a:rPr lang="zh-CN" altLang="zh-CN" sz="2800" dirty="0"/>
              <a:t>平衡向左移动</a:t>
            </a:r>
            <a:r>
              <a:rPr lang="en-US" altLang="zh-CN" sz="2800" dirty="0"/>
              <a:t>,</a:t>
            </a:r>
            <a:r>
              <a:rPr lang="zh-CN" altLang="zh-CN" sz="2800" dirty="0"/>
              <a:t>溶液</a:t>
            </a:r>
            <a:r>
              <a:rPr lang="en-US" altLang="zh-CN" sz="2800" dirty="0"/>
              <a:t>pH</a:t>
            </a:r>
            <a:r>
              <a:rPr lang="zh-CN" altLang="zh-CN" sz="2800" dirty="0"/>
              <a:t>减小</a:t>
            </a:r>
          </a:p>
          <a:p>
            <a:pPr>
              <a:lnSpc>
                <a:spcPct val="150000"/>
              </a:lnSpc>
            </a:pPr>
            <a:r>
              <a:rPr lang="en-US" altLang="zh-CN" sz="2800" dirty="0"/>
              <a:t>D.</a:t>
            </a:r>
            <a:r>
              <a:rPr lang="zh-CN" altLang="zh-CN" sz="2800" dirty="0"/>
              <a:t>加入少量硫酸铜固体</a:t>
            </a:r>
            <a:r>
              <a:rPr lang="en-US" altLang="zh-CN" sz="2800" dirty="0"/>
              <a:t>(</a:t>
            </a:r>
            <a:r>
              <a:rPr lang="zh-CN" altLang="zh-CN" sz="2800" dirty="0"/>
              <a:t>忽略体积变化</a:t>
            </a:r>
            <a:r>
              <a:rPr lang="en-US" altLang="zh-CN" sz="2800" dirty="0"/>
              <a:t>),</a:t>
            </a:r>
            <a:r>
              <a:rPr lang="zh-CN" altLang="zh-CN" sz="2800" dirty="0"/>
              <a:t>溶液中所有离子浓度都减小</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a:extLst>
              <a:ext uri="{FF2B5EF4-FFF2-40B4-BE49-F238E27FC236}">
                <a16:creationId xmlns:a16="http://schemas.microsoft.com/office/drawing/2014/main" xmlns="" id="{733BC620-C41E-4560-BBAE-5E5EA650A9C9}"/>
              </a:ext>
            </a:extLst>
          </p:cNvPr>
          <p:cNvPicPr/>
          <p:nvPr/>
        </p:nvPicPr>
        <p:blipFill>
          <a:blip r:embed="rId2"/>
          <a:stretch>
            <a:fillRect/>
          </a:stretch>
        </p:blipFill>
        <p:spPr>
          <a:xfrm>
            <a:off x="9050779" y="481525"/>
            <a:ext cx="534275" cy="303530"/>
          </a:xfrm>
          <a:prstGeom prst="rect">
            <a:avLst/>
          </a:prstGeom>
        </p:spPr>
      </p:pic>
      <p:pic>
        <p:nvPicPr>
          <p:cNvPr id="20" name="图片 19">
            <a:extLst>
              <a:ext uri="{FF2B5EF4-FFF2-40B4-BE49-F238E27FC236}">
                <a16:creationId xmlns:a16="http://schemas.microsoft.com/office/drawing/2014/main" xmlns="" id="{63E4CA21-2653-4520-A681-8B86104447D8}"/>
              </a:ext>
            </a:extLst>
          </p:cNvPr>
          <p:cNvPicPr/>
          <p:nvPr/>
        </p:nvPicPr>
        <p:blipFill>
          <a:blip r:embed="rId2"/>
          <a:stretch>
            <a:fillRect/>
          </a:stretch>
        </p:blipFill>
        <p:spPr>
          <a:xfrm>
            <a:off x="1171061" y="1141282"/>
            <a:ext cx="534275" cy="303530"/>
          </a:xfrm>
          <a:prstGeom prst="rect">
            <a:avLst/>
          </a:prstGeom>
        </p:spPr>
      </p:pic>
      <p:sp>
        <p:nvSpPr>
          <p:cNvPr id="13" name="矩形 12">
            <a:extLst>
              <a:ext uri="{FF2B5EF4-FFF2-40B4-BE49-F238E27FC236}">
                <a16:creationId xmlns:a16="http://schemas.microsoft.com/office/drawing/2014/main" xmlns="" id="{3AD7EBD1-CBB1-4E7A-A159-CE0A6EF53618}"/>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842120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HX-1.jpg" descr="id:2147528565;FounderCES">
            <a:extLst>
              <a:ext uri="{FF2B5EF4-FFF2-40B4-BE49-F238E27FC236}">
                <a16:creationId xmlns:a16="http://schemas.microsoft.com/office/drawing/2014/main" xmlns="" id="{2BC12DF4-F57E-4BC2-9E4B-0EA1169B188E}"/>
              </a:ext>
            </a:extLst>
          </p:cNvPr>
          <p:cNvPicPr/>
          <p:nvPr/>
        </p:nvPicPr>
        <p:blipFill>
          <a:blip r:embed="rId2"/>
          <a:stretch>
            <a:fillRect/>
          </a:stretch>
        </p:blipFill>
        <p:spPr>
          <a:xfrm>
            <a:off x="2034260" y="1052216"/>
            <a:ext cx="8123478" cy="1020763"/>
          </a:xfrm>
          <a:prstGeom prst="rect">
            <a:avLst/>
          </a:prstGeom>
        </p:spPr>
      </p:pic>
      <p:sp>
        <p:nvSpPr>
          <p:cNvPr id="14" name="矩形 13">
            <a:extLst>
              <a:ext uri="{FF2B5EF4-FFF2-40B4-BE49-F238E27FC236}">
                <a16:creationId xmlns:a16="http://schemas.microsoft.com/office/drawing/2014/main" xmlns="" id="{6A49690C-2CC2-4B62-8F6F-3DD37B0BBC6B}"/>
              </a:ext>
            </a:extLst>
          </p:cNvPr>
          <p:cNvSpPr/>
          <p:nvPr/>
        </p:nvSpPr>
        <p:spPr>
          <a:xfrm>
            <a:off x="234043" y="2514600"/>
            <a:ext cx="11682186" cy="3892861"/>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a:t>
            </a:r>
            <a:r>
              <a:rPr lang="zh-CN" altLang="zh-CN" sz="2800" dirty="0"/>
              <a:t>选项</a:t>
            </a:r>
            <a:r>
              <a:rPr lang="en-US" altLang="zh-CN" sz="2800" dirty="0"/>
              <a:t>,</a:t>
            </a:r>
            <a:r>
              <a:rPr lang="zh-CN" altLang="zh-CN" sz="2800" dirty="0"/>
              <a:t>加水</a:t>
            </a:r>
            <a:r>
              <a:rPr lang="en-US" altLang="zh-CN" sz="2800" dirty="0"/>
              <a:t>,</a:t>
            </a:r>
            <a:r>
              <a:rPr lang="zh-CN" altLang="zh-CN" sz="2800" dirty="0"/>
              <a:t>平衡向右移动</a:t>
            </a:r>
            <a:r>
              <a:rPr lang="en-US" altLang="zh-CN" sz="2800" dirty="0"/>
              <a:t>,</a:t>
            </a:r>
            <a:r>
              <a:rPr lang="zh-CN" altLang="zh-CN" sz="2800" dirty="0"/>
              <a:t>但溶液中氢离子浓度减小</a:t>
            </a:r>
            <a:r>
              <a:rPr lang="en-US" altLang="zh-CN" sz="2800" dirty="0"/>
              <a:t>,</a:t>
            </a:r>
            <a:r>
              <a:rPr lang="zh-CN" altLang="zh-CN" sz="2800" dirty="0"/>
              <a:t>错误</a:t>
            </a:r>
            <a:r>
              <a:rPr lang="en-US" altLang="zh-CN" sz="2800" dirty="0"/>
              <a:t>;B</a:t>
            </a:r>
            <a:r>
              <a:rPr lang="zh-CN" altLang="zh-CN" sz="2800" dirty="0"/>
              <a:t>选项</a:t>
            </a:r>
            <a:r>
              <a:rPr lang="en-US" altLang="zh-CN" sz="2800" dirty="0"/>
              <a:t>,</a:t>
            </a:r>
            <a:r>
              <a:rPr lang="zh-CN" altLang="zh-CN" sz="2800" dirty="0"/>
              <a:t>通入过量</a:t>
            </a:r>
            <a:r>
              <a:rPr lang="en-US" altLang="zh-CN" sz="2800" dirty="0"/>
              <a:t>SO</a:t>
            </a:r>
            <a:r>
              <a:rPr lang="en-US" altLang="zh-CN" sz="2800" baseline="-25000" dirty="0"/>
              <a:t>2</a:t>
            </a:r>
            <a:r>
              <a:rPr lang="en-US" altLang="zh-CN" sz="2800" dirty="0"/>
              <a:t>,</a:t>
            </a:r>
            <a:r>
              <a:rPr lang="zh-CN" altLang="zh-CN" sz="2800" dirty="0"/>
              <a:t>先发生反应</a:t>
            </a:r>
            <a:r>
              <a:rPr lang="en-US" altLang="zh-CN" sz="2800" dirty="0"/>
              <a:t>SO</a:t>
            </a:r>
            <a:r>
              <a:rPr lang="en-US" altLang="zh-CN" sz="2800" baseline="-25000" dirty="0"/>
              <a:t>2</a:t>
            </a:r>
            <a:r>
              <a:rPr lang="en-US" altLang="zh-CN" sz="2800" dirty="0"/>
              <a:t>+2H</a:t>
            </a:r>
            <a:r>
              <a:rPr lang="en-US" altLang="zh-CN" sz="2800" baseline="-25000" dirty="0"/>
              <a:t>2</a:t>
            </a:r>
            <a:r>
              <a:rPr lang="en-US" altLang="zh-CN" sz="2800" dirty="0"/>
              <a:t>S        3S↓+2H</a:t>
            </a:r>
            <a:r>
              <a:rPr lang="en-US" altLang="zh-CN" sz="2800" baseline="-25000" dirty="0"/>
              <a:t>2</a:t>
            </a:r>
            <a:r>
              <a:rPr lang="en-US" altLang="zh-CN" sz="2800" dirty="0"/>
              <a:t>O,</a:t>
            </a:r>
            <a:r>
              <a:rPr lang="zh-CN" altLang="zh-CN" sz="2800" dirty="0"/>
              <a:t>过量的</a:t>
            </a:r>
            <a:r>
              <a:rPr lang="en-US" altLang="zh-CN" sz="2800" dirty="0"/>
              <a:t>SO</a:t>
            </a:r>
            <a:r>
              <a:rPr lang="en-US" altLang="zh-CN" sz="2800" baseline="-25000" dirty="0"/>
              <a:t>2</a:t>
            </a:r>
            <a:r>
              <a:rPr lang="zh-CN" altLang="zh-CN" sz="2800" dirty="0"/>
              <a:t>溶于水得到亚硫酸</a:t>
            </a:r>
            <a:r>
              <a:rPr lang="en-US" altLang="zh-CN" sz="2800" dirty="0"/>
              <a:t>,</a:t>
            </a:r>
            <a:r>
              <a:rPr lang="zh-CN" altLang="zh-CN" sz="2800" dirty="0"/>
              <a:t>亚硫酸的酸性强于氢硫酸的</a:t>
            </a:r>
            <a:r>
              <a:rPr lang="en-US" altLang="zh-CN" sz="2800" dirty="0"/>
              <a:t>,</a:t>
            </a:r>
            <a:r>
              <a:rPr lang="zh-CN" altLang="zh-CN" sz="2800" dirty="0"/>
              <a:t>所以溶液</a:t>
            </a:r>
            <a:r>
              <a:rPr lang="en-US" altLang="zh-CN" sz="2800" dirty="0"/>
              <a:t>pH</a:t>
            </a:r>
            <a:r>
              <a:rPr lang="zh-CN" altLang="zh-CN" sz="2800" dirty="0"/>
              <a:t>可能减小</a:t>
            </a:r>
            <a:r>
              <a:rPr lang="en-US" altLang="zh-CN" sz="2800" dirty="0"/>
              <a:t>,</a:t>
            </a:r>
            <a:r>
              <a:rPr lang="zh-CN" altLang="zh-CN" sz="2800" dirty="0"/>
              <a:t>错误</a:t>
            </a:r>
            <a:r>
              <a:rPr lang="en-US" altLang="zh-CN" sz="2800" dirty="0"/>
              <a:t>;C</a:t>
            </a:r>
            <a:r>
              <a:rPr lang="zh-CN" altLang="zh-CN" sz="2800" dirty="0"/>
              <a:t>选项</a:t>
            </a:r>
            <a:r>
              <a:rPr lang="en-US" altLang="zh-CN" sz="2800" dirty="0"/>
              <a:t>,</a:t>
            </a:r>
            <a:r>
              <a:rPr lang="zh-CN" altLang="zh-CN" sz="2800" dirty="0"/>
              <a:t>发生反应</a:t>
            </a:r>
            <a:r>
              <a:rPr lang="en-US" altLang="zh-CN" sz="2800" dirty="0"/>
              <a:t>Cl</a:t>
            </a:r>
            <a:r>
              <a:rPr lang="en-US" altLang="zh-CN" sz="2800" baseline="-25000" dirty="0"/>
              <a:t>2</a:t>
            </a:r>
            <a:r>
              <a:rPr lang="en-US" altLang="zh-CN" sz="2800" dirty="0"/>
              <a:t>+H</a:t>
            </a:r>
            <a:r>
              <a:rPr lang="en-US" altLang="zh-CN" sz="2800" baseline="-25000" dirty="0"/>
              <a:t>2</a:t>
            </a:r>
            <a:r>
              <a:rPr lang="en-US" altLang="zh-CN" sz="2800" dirty="0"/>
              <a:t>S         2HCl+S↓,</a:t>
            </a:r>
            <a:r>
              <a:rPr lang="zh-CN" altLang="zh-CN" sz="2800" dirty="0"/>
              <a:t>正确</a:t>
            </a:r>
            <a:r>
              <a:rPr lang="en-US" altLang="zh-CN" sz="2800" dirty="0"/>
              <a:t>;D</a:t>
            </a:r>
            <a:r>
              <a:rPr lang="zh-CN" altLang="zh-CN" sz="2800" dirty="0"/>
              <a:t>选项</a:t>
            </a:r>
            <a:r>
              <a:rPr lang="en-US" altLang="zh-CN" sz="2800" dirty="0"/>
              <a:t>,</a:t>
            </a:r>
            <a:r>
              <a:rPr lang="zh-CN" altLang="zh-CN" sz="2800" dirty="0"/>
              <a:t>少量硫酸铜固体加入 </a:t>
            </a:r>
            <a:r>
              <a:rPr lang="en-US" altLang="zh-CN" sz="2800" dirty="0"/>
              <a:t>H</a:t>
            </a:r>
            <a:r>
              <a:rPr lang="en-US" altLang="zh-CN" sz="2800" baseline="-25000" dirty="0"/>
              <a:t>2</a:t>
            </a:r>
            <a:r>
              <a:rPr lang="en-US" altLang="zh-CN" sz="2800" dirty="0"/>
              <a:t>S </a:t>
            </a:r>
            <a:r>
              <a:rPr lang="zh-CN" altLang="zh-CN" sz="2800" dirty="0"/>
              <a:t>水溶液中</a:t>
            </a:r>
            <a:r>
              <a:rPr lang="en-US" altLang="zh-CN" sz="2800" dirty="0"/>
              <a:t>,</a:t>
            </a:r>
            <a:r>
              <a:rPr lang="zh-CN" altLang="zh-CN" sz="2800" dirty="0"/>
              <a:t>有</a:t>
            </a:r>
            <a:r>
              <a:rPr lang="en-US" altLang="zh-CN" sz="2800" dirty="0" err="1"/>
              <a:t>CuS</a:t>
            </a:r>
            <a:r>
              <a:rPr lang="zh-CN" altLang="zh-CN" sz="2800" dirty="0"/>
              <a:t>沉淀和</a:t>
            </a:r>
            <a:r>
              <a:rPr lang="en-US" altLang="zh-CN" sz="2800" dirty="0"/>
              <a:t>H</a:t>
            </a:r>
            <a:r>
              <a:rPr lang="en-US" altLang="zh-CN" sz="2800" baseline="-25000" dirty="0"/>
              <a:t>2</a:t>
            </a:r>
            <a:r>
              <a:rPr lang="en-US" altLang="zh-CN" sz="2800" dirty="0"/>
              <a:t>SO</a:t>
            </a:r>
            <a:r>
              <a:rPr lang="en-US" altLang="zh-CN" sz="2800" baseline="-25000" dirty="0"/>
              <a:t>4</a:t>
            </a:r>
            <a:r>
              <a:rPr lang="zh-CN" altLang="zh-CN" sz="2800" dirty="0"/>
              <a:t>生成</a:t>
            </a:r>
            <a:r>
              <a:rPr lang="en-US" altLang="zh-CN" sz="2800" dirty="0"/>
              <a:t>,</a:t>
            </a:r>
            <a:r>
              <a:rPr lang="zh-CN" altLang="zh-CN" sz="2800" dirty="0"/>
              <a:t>溶液中氢离子浓度增大</a:t>
            </a:r>
            <a:r>
              <a:rPr lang="en-US" altLang="zh-CN" sz="2800" dirty="0"/>
              <a:t>,</a:t>
            </a:r>
            <a:r>
              <a:rPr lang="zh-CN" altLang="zh-CN" sz="2800" dirty="0"/>
              <a:t>错误。</a:t>
            </a:r>
          </a:p>
          <a:p>
            <a:pPr>
              <a:lnSpc>
                <a:spcPct val="150000"/>
              </a:lnSpc>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1ED9F061-8466-4752-BE48-2F494F905EE5}"/>
              </a:ext>
            </a:extLst>
          </p:cNvPr>
          <p:cNvPicPr/>
          <p:nvPr/>
        </p:nvPicPr>
        <p:blipFill>
          <a:blip r:embed="rId3"/>
          <a:stretch>
            <a:fillRect/>
          </a:stretch>
        </p:blipFill>
        <p:spPr>
          <a:xfrm>
            <a:off x="2036762" y="4667603"/>
            <a:ext cx="578984" cy="328930"/>
          </a:xfrm>
          <a:prstGeom prst="rect">
            <a:avLst/>
          </a:prstGeom>
        </p:spPr>
      </p:pic>
      <p:pic>
        <p:nvPicPr>
          <p:cNvPr id="16" name="图片 15">
            <a:extLst>
              <a:ext uri="{FF2B5EF4-FFF2-40B4-BE49-F238E27FC236}">
                <a16:creationId xmlns:a16="http://schemas.microsoft.com/office/drawing/2014/main" xmlns="" id="{88930EFF-05B5-4333-8E21-261AC9648CB7}"/>
              </a:ext>
            </a:extLst>
          </p:cNvPr>
          <p:cNvPicPr/>
          <p:nvPr/>
        </p:nvPicPr>
        <p:blipFill>
          <a:blip r:embed="rId3"/>
          <a:stretch>
            <a:fillRect/>
          </a:stretch>
        </p:blipFill>
        <p:spPr>
          <a:xfrm>
            <a:off x="5459866" y="3397841"/>
            <a:ext cx="578984" cy="328930"/>
          </a:xfrm>
          <a:prstGeom prst="rect">
            <a:avLst/>
          </a:prstGeom>
        </p:spPr>
      </p:pic>
      <p:sp>
        <p:nvSpPr>
          <p:cNvPr id="17" name="矩形 16">
            <a:extLst>
              <a:ext uri="{FF2B5EF4-FFF2-40B4-BE49-F238E27FC236}">
                <a16:creationId xmlns:a16="http://schemas.microsoft.com/office/drawing/2014/main" xmlns="" id="{AB28A283-DA05-4D01-BE30-017584286D45}"/>
              </a:ext>
            </a:extLst>
          </p:cNvPr>
          <p:cNvSpPr/>
          <p:nvPr/>
        </p:nvSpPr>
        <p:spPr>
          <a:xfrm>
            <a:off x="234043" y="5879774"/>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xmlns="" id="{A67601C7-2E82-411E-B47B-006B2929875E}"/>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855903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25774"/>
            <a:ext cx="11723913" cy="590931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拓展变式</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smtClean="0"/>
              <a:t>一定</a:t>
            </a:r>
            <a:r>
              <a:rPr lang="zh-CN" altLang="zh-CN" sz="2800" dirty="0"/>
              <a:t>温度下</a:t>
            </a:r>
            <a:r>
              <a:rPr lang="en-US" altLang="zh-CN" sz="2800" dirty="0"/>
              <a:t>,</a:t>
            </a:r>
            <a:r>
              <a:rPr lang="zh-CN" altLang="zh-CN" sz="2800" dirty="0"/>
              <a:t>将一定质量的冰醋酸加水稀释过程中</a:t>
            </a:r>
            <a:r>
              <a:rPr lang="en-US" altLang="zh-CN" sz="2800" dirty="0"/>
              <a:t>,</a:t>
            </a:r>
            <a:r>
              <a:rPr lang="zh-CN" altLang="zh-CN" sz="2800" dirty="0"/>
              <a:t>溶液的导电能力变化如图所示</a:t>
            </a:r>
            <a:r>
              <a:rPr lang="en-US" altLang="zh-CN" sz="2800" dirty="0"/>
              <a:t>,</a:t>
            </a:r>
            <a:r>
              <a:rPr lang="zh-CN" altLang="zh-CN" sz="2800" dirty="0"/>
              <a:t>下列说法正确的是</a:t>
            </a:r>
            <a:r>
              <a:rPr lang="en-US" altLang="zh-CN" sz="2800" dirty="0"/>
              <a:t>(    </a:t>
            </a:r>
            <a:r>
              <a:rPr lang="zh-CN" altLang="en-US" sz="2800" dirty="0"/>
              <a:t> </a:t>
            </a:r>
            <a:r>
              <a:rPr lang="zh-CN" altLang="en-US" sz="2800" dirty="0" smtClean="0"/>
              <a:t> </a:t>
            </a:r>
            <a:r>
              <a:rPr lang="en-US" altLang="zh-CN" sz="2800" dirty="0" smtClean="0"/>
              <a:t>)</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en-US" altLang="zh-CN" sz="2800" dirty="0" err="1"/>
              <a:t>A.</a:t>
            </a:r>
            <a:r>
              <a:rPr lang="en-US" altLang="zh-CN" sz="2800" i="1" dirty="0" err="1"/>
              <a:t>a</a:t>
            </a:r>
            <a:r>
              <a:rPr lang="zh-CN" altLang="zh-CN" sz="2800" dirty="0"/>
              <a:t>、</a:t>
            </a:r>
            <a:r>
              <a:rPr lang="en-US" altLang="zh-CN" sz="2800" i="1" dirty="0"/>
              <a:t>b</a:t>
            </a:r>
            <a:r>
              <a:rPr lang="zh-CN" altLang="zh-CN" sz="2800" dirty="0"/>
              <a:t>、</a:t>
            </a:r>
            <a:r>
              <a:rPr lang="en-US" altLang="zh-CN" sz="2800" i="1" dirty="0"/>
              <a:t>c</a:t>
            </a:r>
            <a:r>
              <a:rPr lang="zh-CN" altLang="zh-CN" sz="2800" dirty="0"/>
              <a:t>三点溶液的</a:t>
            </a:r>
            <a:r>
              <a:rPr lang="en-US" altLang="zh-CN" sz="2800" dirty="0" err="1"/>
              <a:t>pH:</a:t>
            </a:r>
            <a:r>
              <a:rPr lang="en-US" altLang="zh-CN" sz="2800" i="1" dirty="0" err="1"/>
              <a:t>c</a:t>
            </a:r>
            <a:r>
              <a:rPr lang="en-US" altLang="zh-CN" sz="2800" i="1" dirty="0"/>
              <a:t>&lt;a&lt;b</a:t>
            </a:r>
            <a:endParaRPr lang="zh-CN" altLang="zh-CN" sz="2800" dirty="0"/>
          </a:p>
          <a:p>
            <a:pPr>
              <a:lnSpc>
                <a:spcPct val="150000"/>
              </a:lnSpc>
            </a:pPr>
            <a:r>
              <a:rPr lang="en-US" altLang="zh-CN" sz="2800" dirty="0" err="1"/>
              <a:t>B.</a:t>
            </a:r>
            <a:r>
              <a:rPr lang="en-US" altLang="zh-CN" sz="2800" i="1" dirty="0" err="1"/>
              <a:t>a</a:t>
            </a:r>
            <a:r>
              <a:rPr lang="zh-CN" altLang="zh-CN" sz="2800" dirty="0"/>
              <a:t>、</a:t>
            </a:r>
            <a:r>
              <a:rPr lang="en-US" altLang="zh-CN" sz="2800" i="1" dirty="0"/>
              <a:t>b</a:t>
            </a:r>
            <a:r>
              <a:rPr lang="zh-CN" altLang="zh-CN" sz="2800" dirty="0"/>
              <a:t>、</a:t>
            </a:r>
            <a:r>
              <a:rPr lang="en-US" altLang="zh-CN" sz="2800" i="1" dirty="0"/>
              <a:t>c</a:t>
            </a:r>
            <a:r>
              <a:rPr lang="zh-CN" altLang="zh-CN" sz="2800" dirty="0"/>
              <a:t>三点</a:t>
            </a:r>
            <a:r>
              <a:rPr lang="en-US" altLang="zh-CN" sz="2800" dirty="0"/>
              <a:t>CH</a:t>
            </a:r>
            <a:r>
              <a:rPr lang="en-US" altLang="zh-CN" sz="2800" baseline="-25000" dirty="0"/>
              <a:t>3</a:t>
            </a:r>
            <a:r>
              <a:rPr lang="en-US" altLang="zh-CN" sz="2800" dirty="0"/>
              <a:t>COOH</a:t>
            </a:r>
            <a:r>
              <a:rPr lang="zh-CN" altLang="zh-CN" sz="2800" dirty="0"/>
              <a:t>的电离程度</a:t>
            </a:r>
            <a:r>
              <a:rPr lang="en-US" altLang="zh-CN" sz="2800" dirty="0"/>
              <a:t>:</a:t>
            </a:r>
            <a:r>
              <a:rPr lang="en-US" altLang="zh-CN" sz="2800" i="1" dirty="0"/>
              <a:t>c&lt;</a:t>
            </a:r>
            <a:r>
              <a:rPr lang="en-US" altLang="zh-CN" sz="2800" dirty="0"/>
              <a:t>a&lt;b</a:t>
            </a:r>
            <a:endParaRPr lang="zh-CN" altLang="zh-CN" sz="2800" dirty="0"/>
          </a:p>
          <a:p>
            <a:pPr>
              <a:lnSpc>
                <a:spcPct val="150000"/>
              </a:lnSpc>
            </a:pPr>
            <a:r>
              <a:rPr lang="en-US" altLang="zh-CN" sz="2800" dirty="0"/>
              <a:t>C.</a:t>
            </a:r>
            <a:r>
              <a:rPr lang="zh-CN" altLang="zh-CN" sz="2800" dirty="0"/>
              <a:t>用湿润的</a:t>
            </a:r>
            <a:r>
              <a:rPr lang="en-US" altLang="zh-CN" sz="2800" dirty="0"/>
              <a:t>pH</a:t>
            </a:r>
            <a:r>
              <a:rPr lang="zh-CN" altLang="zh-CN" sz="2800" dirty="0"/>
              <a:t>试纸测量</a:t>
            </a:r>
            <a:r>
              <a:rPr lang="en-US" altLang="zh-CN" sz="2800" i="1" dirty="0"/>
              <a:t>a</a:t>
            </a:r>
            <a:r>
              <a:rPr lang="zh-CN" altLang="zh-CN" sz="2800" dirty="0"/>
              <a:t>处溶液的</a:t>
            </a:r>
            <a:r>
              <a:rPr lang="en-US" altLang="zh-CN" sz="2800" dirty="0"/>
              <a:t>pH,</a:t>
            </a:r>
            <a:r>
              <a:rPr lang="zh-CN" altLang="zh-CN" sz="2800" dirty="0"/>
              <a:t>测量结果偏小</a:t>
            </a:r>
          </a:p>
          <a:p>
            <a:pPr>
              <a:lnSpc>
                <a:spcPct val="150000"/>
              </a:lnSpc>
            </a:pPr>
            <a:r>
              <a:rPr lang="en-US" altLang="zh-CN" sz="2800" dirty="0" err="1"/>
              <a:t>D.</a:t>
            </a:r>
            <a:r>
              <a:rPr lang="en-US" altLang="zh-CN" sz="2800" i="1" dirty="0" err="1"/>
              <a:t>a</a:t>
            </a:r>
            <a:r>
              <a:rPr lang="zh-CN" altLang="zh-CN" sz="2800" dirty="0"/>
              <a:t>、</a:t>
            </a:r>
            <a:r>
              <a:rPr lang="en-US" altLang="zh-CN" sz="2800" i="1" dirty="0"/>
              <a:t>b</a:t>
            </a:r>
            <a:r>
              <a:rPr lang="zh-CN" altLang="zh-CN" sz="2800" dirty="0"/>
              <a:t>、</a:t>
            </a:r>
            <a:r>
              <a:rPr lang="en-US" altLang="zh-CN" sz="2800" i="1" dirty="0"/>
              <a:t>c</a:t>
            </a:r>
            <a:r>
              <a:rPr lang="zh-CN" altLang="zh-CN" sz="2800" dirty="0"/>
              <a:t>三点溶液分别用</a:t>
            </a:r>
            <a:r>
              <a:rPr lang="en-US" altLang="zh-CN" sz="2800" dirty="0"/>
              <a:t>1 </a:t>
            </a:r>
            <a:r>
              <a:rPr lang="en-US" altLang="zh-CN" sz="2800" dirty="0" err="1"/>
              <a:t>mol</a:t>
            </a:r>
            <a:r>
              <a:rPr lang="en-US" altLang="zh-CN" sz="2800" dirty="0"/>
              <a:t>/L </a:t>
            </a:r>
            <a:r>
              <a:rPr lang="en-US" altLang="zh-CN" sz="2800" dirty="0" err="1"/>
              <a:t>NaOH</a:t>
            </a:r>
            <a:r>
              <a:rPr lang="zh-CN" altLang="zh-CN" sz="2800" dirty="0"/>
              <a:t>溶液中和</a:t>
            </a:r>
            <a:r>
              <a:rPr lang="en-US" altLang="zh-CN" sz="2800" dirty="0"/>
              <a:t>,</a:t>
            </a:r>
            <a:r>
              <a:rPr lang="zh-CN" altLang="zh-CN" sz="2800" dirty="0"/>
              <a:t>消耗</a:t>
            </a:r>
            <a:r>
              <a:rPr lang="en-US" altLang="zh-CN" sz="2800" dirty="0" err="1"/>
              <a:t>NaOH</a:t>
            </a:r>
            <a:r>
              <a:rPr lang="zh-CN" altLang="zh-CN" sz="2800" dirty="0"/>
              <a:t>溶液体积</a:t>
            </a:r>
            <a:r>
              <a:rPr lang="en-US" altLang="zh-CN" sz="2800" dirty="0"/>
              <a:t>:</a:t>
            </a:r>
            <a:r>
              <a:rPr lang="en-US" altLang="zh-CN" sz="2800" i="1" dirty="0"/>
              <a:t>c&lt;a&lt;b</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PP3.jpg" descr="id:2147528586;FounderCES">
            <a:extLst>
              <a:ext uri="{FF2B5EF4-FFF2-40B4-BE49-F238E27FC236}">
                <a16:creationId xmlns:a16="http://schemas.microsoft.com/office/drawing/2014/main" xmlns="" id="{45CE660F-1EAD-450A-9618-F51CCA1DACEE}"/>
              </a:ext>
            </a:extLst>
          </p:cNvPr>
          <p:cNvPicPr/>
          <p:nvPr/>
        </p:nvPicPr>
        <p:blipFill>
          <a:blip r:embed="rId2"/>
          <a:stretch>
            <a:fillRect/>
          </a:stretch>
        </p:blipFill>
        <p:spPr>
          <a:xfrm>
            <a:off x="8021817" y="1962150"/>
            <a:ext cx="3006408" cy="2633221"/>
          </a:xfrm>
          <a:prstGeom prst="rect">
            <a:avLst/>
          </a:prstGeom>
        </p:spPr>
      </p:pic>
      <p:sp>
        <p:nvSpPr>
          <p:cNvPr id="14" name="矩形 13">
            <a:extLst>
              <a:ext uri="{FF2B5EF4-FFF2-40B4-BE49-F238E27FC236}">
                <a16:creationId xmlns:a16="http://schemas.microsoft.com/office/drawing/2014/main" xmlns="" id="{A7F44948-DE9D-4639-8CCD-E8723AE6A662}"/>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325893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E6887BEB-6A6D-41A9-8ECC-AF3CEFAE4603}"/>
              </a:ext>
            </a:extLst>
          </p:cNvPr>
          <p:cNvSpPr/>
          <p:nvPr/>
        </p:nvSpPr>
        <p:spPr>
          <a:xfrm>
            <a:off x="234043" y="388029"/>
            <a:ext cx="11682186" cy="4540282"/>
          </a:xfrm>
          <a:prstGeom prst="rect">
            <a:avLst/>
          </a:prstGeom>
        </p:spPr>
        <p:txBody>
          <a:bodyPr wrap="square">
            <a:spAutoFit/>
          </a:bodyPr>
          <a:lstStyle/>
          <a:p>
            <a:pPr>
              <a:lnSpc>
                <a:spcPct val="150000"/>
              </a:lnSpc>
            </a:pPr>
            <a:r>
              <a:rPr lang="en-US" altLang="zh-CN" sz="2800" dirty="0" smtClean="0"/>
              <a:t>2.C</a:t>
            </a:r>
            <a:r>
              <a:rPr lang="zh-CN" altLang="zh-CN" sz="2800" dirty="0"/>
              <a:t>　溶液的导电能力取决于溶液中离子浓度的大小</a:t>
            </a:r>
            <a:r>
              <a:rPr lang="en-US" altLang="zh-CN" sz="2800" dirty="0"/>
              <a:t>,</a:t>
            </a:r>
            <a:r>
              <a:rPr lang="zh-CN" altLang="zh-CN" sz="2800" dirty="0"/>
              <a:t>从题图中可看出</a:t>
            </a:r>
            <a:r>
              <a:rPr lang="en-US" altLang="zh-CN" sz="2800" i="1" dirty="0"/>
              <a:t>c</a:t>
            </a:r>
            <a:r>
              <a:rPr lang="en-US" altLang="zh-CN" sz="2800" dirty="0"/>
              <a:t>(H</a:t>
            </a:r>
            <a:r>
              <a:rPr lang="en-US" altLang="zh-CN" sz="2800" baseline="30000" dirty="0"/>
              <a:t>+</a:t>
            </a:r>
            <a:r>
              <a:rPr lang="en-US" altLang="zh-CN" sz="2800" dirty="0"/>
              <a:t>)</a:t>
            </a:r>
            <a:r>
              <a:rPr lang="zh-CN" altLang="zh-CN" sz="2800" dirty="0"/>
              <a:t>的大小顺序是</a:t>
            </a:r>
            <a:r>
              <a:rPr lang="en-US" altLang="zh-CN" sz="2800" i="1" dirty="0"/>
              <a:t>c&lt;a&lt;b</a:t>
            </a:r>
            <a:r>
              <a:rPr lang="en-US" altLang="zh-CN" sz="2800" dirty="0"/>
              <a:t>,</a:t>
            </a:r>
            <a:r>
              <a:rPr lang="zh-CN" altLang="zh-CN" sz="2800" dirty="0"/>
              <a:t>因此</a:t>
            </a:r>
            <a:r>
              <a:rPr lang="en-US" altLang="zh-CN" sz="2800" i="1" dirty="0"/>
              <a:t>b</a:t>
            </a:r>
            <a:r>
              <a:rPr lang="zh-CN" altLang="zh-CN" sz="2800" dirty="0"/>
              <a:t>点溶液的</a:t>
            </a:r>
            <a:r>
              <a:rPr lang="en-US" altLang="zh-CN" sz="2800" dirty="0"/>
              <a:t>pH</a:t>
            </a:r>
            <a:r>
              <a:rPr lang="zh-CN" altLang="zh-CN" sz="2800" dirty="0"/>
              <a:t>最小</a:t>
            </a:r>
            <a:r>
              <a:rPr lang="en-US" altLang="zh-CN" sz="2800" dirty="0"/>
              <a:t>,A</a:t>
            </a:r>
            <a:r>
              <a:rPr lang="zh-CN" altLang="zh-CN" sz="2800" dirty="0"/>
              <a:t>错误。根据弱电解质的电离平衡知识可知</a:t>
            </a:r>
            <a:r>
              <a:rPr lang="en-US" altLang="zh-CN" sz="2800" dirty="0"/>
              <a:t>,</a:t>
            </a:r>
            <a:r>
              <a:rPr lang="zh-CN" altLang="zh-CN" sz="2800" dirty="0"/>
              <a:t>溶液越稀越容易电离</a:t>
            </a:r>
            <a:r>
              <a:rPr lang="en-US" altLang="zh-CN" sz="2800" dirty="0"/>
              <a:t>,</a:t>
            </a:r>
            <a:r>
              <a:rPr lang="zh-CN" altLang="zh-CN" sz="2800" dirty="0"/>
              <a:t>因此</a:t>
            </a:r>
            <a:r>
              <a:rPr lang="en-US" altLang="zh-CN" sz="2800" i="1" dirty="0"/>
              <a:t>a</a:t>
            </a:r>
            <a:r>
              <a:rPr lang="zh-CN" altLang="zh-CN" sz="2800" dirty="0"/>
              <a:t>、</a:t>
            </a:r>
            <a:r>
              <a:rPr lang="en-US" altLang="zh-CN" sz="2800" i="1" dirty="0"/>
              <a:t>b</a:t>
            </a:r>
            <a:r>
              <a:rPr lang="zh-CN" altLang="zh-CN" sz="2800" dirty="0"/>
              <a:t>、</a:t>
            </a:r>
            <a:r>
              <a:rPr lang="en-US" altLang="zh-CN" sz="2800" i="1" dirty="0"/>
              <a:t>c</a:t>
            </a:r>
            <a:r>
              <a:rPr lang="zh-CN" altLang="zh-CN" sz="2800" dirty="0"/>
              <a:t>三点</a:t>
            </a:r>
            <a:r>
              <a:rPr lang="en-US" altLang="zh-CN" sz="2800" dirty="0"/>
              <a:t>CH</a:t>
            </a:r>
            <a:r>
              <a:rPr lang="en-US" altLang="zh-CN" sz="2800" baseline="-25000" dirty="0"/>
              <a:t>3</a:t>
            </a:r>
            <a:r>
              <a:rPr lang="en-US" altLang="zh-CN" sz="2800" dirty="0"/>
              <a:t>COOH</a:t>
            </a:r>
            <a:r>
              <a:rPr lang="zh-CN" altLang="zh-CN" sz="2800" dirty="0"/>
              <a:t>的电离程度大小关系为</a:t>
            </a:r>
            <a:r>
              <a:rPr lang="en-US" altLang="zh-CN" sz="2800" i="1" dirty="0"/>
              <a:t>a&lt;b&lt;</a:t>
            </a:r>
            <a:r>
              <a:rPr lang="en-US" altLang="zh-CN" sz="2800" i="1" dirty="0" err="1"/>
              <a:t>c</a:t>
            </a:r>
            <a:r>
              <a:rPr lang="en-US" altLang="zh-CN" sz="2800" dirty="0" err="1"/>
              <a:t>,B</a:t>
            </a:r>
            <a:r>
              <a:rPr lang="zh-CN" altLang="zh-CN" sz="2800" dirty="0"/>
              <a:t>错误。用湿润的</a:t>
            </a:r>
            <a:r>
              <a:rPr lang="en-US" altLang="zh-CN" sz="2800" dirty="0"/>
              <a:t>pH</a:t>
            </a:r>
            <a:r>
              <a:rPr lang="zh-CN" altLang="zh-CN" sz="2800" dirty="0"/>
              <a:t>试纸测量</a:t>
            </a:r>
            <a:r>
              <a:rPr lang="en-US" altLang="zh-CN" sz="2800" i="1" dirty="0"/>
              <a:t>a</a:t>
            </a:r>
            <a:r>
              <a:rPr lang="zh-CN" altLang="zh-CN" sz="2800" dirty="0"/>
              <a:t>处溶液的</a:t>
            </a:r>
            <a:r>
              <a:rPr lang="en-US" altLang="zh-CN" sz="2800" dirty="0"/>
              <a:t>pH,</a:t>
            </a:r>
            <a:r>
              <a:rPr lang="zh-CN" altLang="zh-CN" sz="2800" dirty="0"/>
              <a:t>相当于对溶液稀释</a:t>
            </a:r>
            <a:r>
              <a:rPr lang="en-US" altLang="zh-CN" sz="2800" dirty="0"/>
              <a:t>,</a:t>
            </a:r>
            <a:r>
              <a:rPr lang="zh-CN" altLang="zh-CN" sz="2800" dirty="0"/>
              <a:t>由题图可知</a:t>
            </a:r>
            <a:r>
              <a:rPr lang="en-US" altLang="zh-CN" sz="2800" dirty="0"/>
              <a:t>,</a:t>
            </a:r>
            <a:r>
              <a:rPr lang="en-US" altLang="zh-CN" sz="2800" i="1" dirty="0"/>
              <a:t>a</a:t>
            </a:r>
            <a:r>
              <a:rPr lang="zh-CN" altLang="zh-CN" sz="2800" dirty="0"/>
              <a:t>处溶液适量稀释则溶液中</a:t>
            </a:r>
            <a:r>
              <a:rPr lang="en-US" altLang="zh-CN" sz="2800" i="1" dirty="0"/>
              <a:t>c</a:t>
            </a:r>
            <a:r>
              <a:rPr lang="en-US" altLang="zh-CN" sz="2800" dirty="0"/>
              <a:t>(H</a:t>
            </a:r>
            <a:r>
              <a:rPr lang="en-US" altLang="zh-CN" sz="2800" baseline="30000" dirty="0"/>
              <a:t>+</a:t>
            </a:r>
            <a:r>
              <a:rPr lang="en-US" altLang="zh-CN" sz="2800" dirty="0"/>
              <a:t>)</a:t>
            </a:r>
            <a:r>
              <a:rPr lang="zh-CN" altLang="zh-CN" sz="2800" dirty="0"/>
              <a:t>增大</a:t>
            </a:r>
            <a:r>
              <a:rPr lang="en-US" altLang="zh-CN" sz="2800" dirty="0"/>
              <a:t>,pH</a:t>
            </a:r>
            <a:r>
              <a:rPr lang="zh-CN" altLang="zh-CN" sz="2800" dirty="0"/>
              <a:t>变小</a:t>
            </a:r>
            <a:r>
              <a:rPr lang="en-US" altLang="zh-CN" sz="2800" dirty="0"/>
              <a:t>,C</a:t>
            </a:r>
            <a:r>
              <a:rPr lang="zh-CN" altLang="zh-CN" sz="2800" dirty="0"/>
              <a:t>正确。在加水过程中</a:t>
            </a:r>
            <a:r>
              <a:rPr lang="en-US" altLang="zh-CN" sz="2800" dirty="0"/>
              <a:t>,</a:t>
            </a:r>
            <a:r>
              <a:rPr lang="zh-CN" altLang="zh-CN" sz="2800" dirty="0"/>
              <a:t>溶质的量没有发生变化</a:t>
            </a:r>
            <a:r>
              <a:rPr lang="en-US" altLang="zh-CN" sz="2800" dirty="0"/>
              <a:t>,</a:t>
            </a:r>
            <a:r>
              <a:rPr lang="zh-CN" altLang="zh-CN" sz="2800" dirty="0"/>
              <a:t>因此用</a:t>
            </a:r>
            <a:r>
              <a:rPr lang="en-US" altLang="zh-CN" sz="2800" dirty="0"/>
              <a:t>1 </a:t>
            </a:r>
            <a:r>
              <a:rPr lang="en-US" altLang="zh-CN" sz="2800" dirty="0" err="1"/>
              <a:t>mol</a:t>
            </a:r>
            <a:r>
              <a:rPr lang="en-US" altLang="zh-CN" sz="2800" dirty="0"/>
              <a:t>/L </a:t>
            </a:r>
            <a:r>
              <a:rPr lang="en-US" altLang="zh-CN" sz="2800" dirty="0" err="1"/>
              <a:t>NaOH</a:t>
            </a:r>
            <a:r>
              <a:rPr lang="zh-CN" altLang="zh-CN" sz="2800" dirty="0"/>
              <a:t>溶液中和</a:t>
            </a:r>
            <a:r>
              <a:rPr lang="en-US" altLang="zh-CN" sz="2800" dirty="0"/>
              <a:t>,</a:t>
            </a:r>
            <a:r>
              <a:rPr lang="zh-CN" altLang="zh-CN" sz="2800" dirty="0"/>
              <a:t>消耗</a:t>
            </a:r>
            <a:r>
              <a:rPr lang="en-US" altLang="zh-CN" sz="2800" dirty="0" err="1"/>
              <a:t>NaOH</a:t>
            </a:r>
            <a:r>
              <a:rPr lang="zh-CN" altLang="zh-CN" sz="2800" dirty="0"/>
              <a:t>溶液的体积应相等</a:t>
            </a:r>
            <a:r>
              <a:rPr lang="en-US" altLang="zh-CN" sz="2800" dirty="0"/>
              <a:t>,D</a:t>
            </a:r>
            <a:r>
              <a:rPr lang="zh-CN" altLang="zh-CN" sz="2800" dirty="0"/>
              <a:t>错误。</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A46254F3-EA64-49A8-A86B-1D9783B8B368}"/>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792998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1066799" y="-2"/>
            <a:ext cx="560070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800" dirty="0">
                <a:solidFill>
                  <a:srgbClr val="DA251C"/>
                </a:solidFill>
              </a:rPr>
              <a:t>方法</a:t>
            </a:r>
            <a:r>
              <a:rPr lang="en-US" altLang="zh-CN" sz="2800" dirty="0">
                <a:solidFill>
                  <a:srgbClr val="DA251C"/>
                </a:solidFill>
              </a:rPr>
              <a:t>3 </a:t>
            </a:r>
            <a:r>
              <a:rPr lang="zh-CN" altLang="zh-CN" sz="2800" dirty="0">
                <a:solidFill>
                  <a:srgbClr val="DA251C"/>
                </a:solidFill>
              </a:rPr>
              <a:t>电离平衡常数的应用及计算</a:t>
            </a:r>
          </a:p>
        </p:txBody>
      </p:sp>
      <p:sp>
        <p:nvSpPr>
          <p:cNvPr id="30" name="矩形 29">
            <a:extLst>
              <a:ext uri="{FF2B5EF4-FFF2-40B4-BE49-F238E27FC236}">
                <a16:creationId xmlns:a16="http://schemas.microsoft.com/office/drawing/2014/main" xmlns="" id="{D080D175-763B-4714-8F2A-930ED62CA217}"/>
              </a:ext>
            </a:extLst>
          </p:cNvPr>
          <p:cNvSpPr/>
          <p:nvPr/>
        </p:nvSpPr>
        <p:spPr>
          <a:xfrm>
            <a:off x="234043" y="740354"/>
            <a:ext cx="11723913" cy="662297"/>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微软雅黑" panose="020B0503020204020204" pitchFamily="34" charset="-122"/>
                <a:ea typeface="微软雅黑" panose="020B0503020204020204" pitchFamily="34" charset="-122"/>
                <a:cs typeface="Times New Roman" panose="02020603050405020304" pitchFamily="18" charset="0"/>
              </a:rPr>
              <a:t>方法解读：</a:t>
            </a:r>
            <a:endParaRPr lang="zh-CN" altLang="zh-CN"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a:extLst>
              <a:ext uri="{FF2B5EF4-FFF2-40B4-BE49-F238E27FC236}">
                <a16:creationId xmlns:a16="http://schemas.microsoft.com/office/drawing/2014/main" xmlns="" id="{290C2D6A-039E-45D6-AD14-D6BD6656E558}"/>
              </a:ext>
            </a:extLst>
          </p:cNvPr>
          <p:cNvSpPr/>
          <p:nvPr/>
        </p:nvSpPr>
        <p:spPr>
          <a:xfrm>
            <a:off x="342900" y="1351375"/>
            <a:ext cx="11563350" cy="5262979"/>
          </a:xfrm>
          <a:prstGeom prst="rect">
            <a:avLst/>
          </a:prstGeom>
        </p:spPr>
        <p:txBody>
          <a:bodyPr wrap="square">
            <a:spAutoFit/>
          </a:bodyPr>
          <a:lstStyle/>
          <a:p>
            <a:pPr>
              <a:lnSpc>
                <a:spcPct val="150000"/>
              </a:lnSpc>
            </a:pPr>
            <a:r>
              <a:rPr lang="en-US" altLang="zh-CN" sz="2800" b="1" dirty="0"/>
              <a:t>1.</a:t>
            </a:r>
            <a:r>
              <a:rPr lang="zh-CN" altLang="zh-CN" sz="2800" b="1" dirty="0"/>
              <a:t>电离平衡常数的应用</a:t>
            </a:r>
          </a:p>
          <a:p>
            <a:pPr>
              <a:lnSpc>
                <a:spcPct val="150000"/>
              </a:lnSpc>
            </a:pPr>
            <a:r>
              <a:rPr lang="en-US" altLang="zh-CN" sz="2800" dirty="0"/>
              <a:t>(1)</a:t>
            </a:r>
            <a:r>
              <a:rPr lang="zh-CN" altLang="zh-CN" sz="2800" dirty="0"/>
              <a:t>判断弱酸或弱碱的相对强弱</a:t>
            </a:r>
          </a:p>
          <a:p>
            <a:pPr>
              <a:lnSpc>
                <a:spcPct val="150000"/>
              </a:lnSpc>
            </a:pPr>
            <a:r>
              <a:rPr lang="zh-CN" altLang="zh-CN" sz="2800" dirty="0"/>
              <a:t>在相同温度下</a:t>
            </a:r>
            <a:r>
              <a:rPr lang="en-US" altLang="zh-CN" sz="2800" dirty="0"/>
              <a:t>,</a:t>
            </a:r>
            <a:r>
              <a:rPr lang="zh-CN" altLang="zh-CN" sz="2800" dirty="0"/>
              <a:t>电离平衡常数越大</a:t>
            </a:r>
            <a:r>
              <a:rPr lang="en-US" altLang="zh-CN" sz="2800" dirty="0"/>
              <a:t>,</a:t>
            </a:r>
            <a:r>
              <a:rPr lang="zh-CN" altLang="zh-CN" sz="2800" dirty="0"/>
              <a:t>表明弱电解质越易电离</a:t>
            </a:r>
            <a:r>
              <a:rPr lang="en-US" altLang="zh-CN" sz="2800" dirty="0"/>
              <a:t>,</a:t>
            </a:r>
            <a:r>
              <a:rPr lang="zh-CN" altLang="zh-CN" sz="2800" dirty="0"/>
              <a:t>对应的弱酸</a:t>
            </a:r>
            <a:r>
              <a:rPr lang="en-US" altLang="zh-CN" sz="2800" dirty="0"/>
              <a:t>(</a:t>
            </a:r>
            <a:r>
              <a:rPr lang="zh-CN" altLang="zh-CN" sz="2800" dirty="0"/>
              <a:t>或弱碱</a:t>
            </a:r>
            <a:r>
              <a:rPr lang="en-US" altLang="zh-CN" sz="2800" dirty="0"/>
              <a:t>)</a:t>
            </a:r>
            <a:r>
              <a:rPr lang="zh-CN" altLang="zh-CN" sz="2800" dirty="0"/>
              <a:t>的酸性</a:t>
            </a:r>
            <a:r>
              <a:rPr lang="en-US" altLang="zh-CN" sz="2800" dirty="0"/>
              <a:t>(</a:t>
            </a:r>
            <a:r>
              <a:rPr lang="zh-CN" altLang="zh-CN" sz="2800" dirty="0"/>
              <a:t>或碱性</a:t>
            </a:r>
            <a:r>
              <a:rPr lang="en-US" altLang="zh-CN" sz="2800" dirty="0"/>
              <a:t>)</a:t>
            </a:r>
            <a:r>
              <a:rPr lang="zh-CN" altLang="zh-CN" sz="2800" dirty="0"/>
              <a:t>越强。</a:t>
            </a:r>
            <a:r>
              <a:rPr lang="en-US" altLang="zh-CN" sz="2800" dirty="0"/>
              <a:t> </a:t>
            </a:r>
            <a:endParaRPr lang="zh-CN" altLang="zh-CN" sz="2800" dirty="0"/>
          </a:p>
          <a:p>
            <a:pPr>
              <a:lnSpc>
                <a:spcPct val="150000"/>
              </a:lnSpc>
            </a:pPr>
            <a:r>
              <a:rPr lang="zh-CN" altLang="zh-CN" sz="2800" dirty="0"/>
              <a:t>对于多元弱酸</a:t>
            </a:r>
            <a:r>
              <a:rPr lang="en-US" altLang="zh-CN" sz="2800" dirty="0"/>
              <a:t>,</a:t>
            </a:r>
            <a:r>
              <a:rPr lang="zh-CN" altLang="zh-CN" sz="2800" dirty="0"/>
              <a:t>酸性的强弱主要取决于第一步电离</a:t>
            </a:r>
            <a:r>
              <a:rPr lang="en-US" altLang="zh-CN" sz="2800" dirty="0"/>
              <a:t>,</a:t>
            </a:r>
            <a:r>
              <a:rPr lang="zh-CN" altLang="zh-CN" sz="2800" dirty="0"/>
              <a:t>故应根据</a:t>
            </a:r>
            <a:r>
              <a:rPr lang="en-US" altLang="zh-CN" sz="2800" i="1" dirty="0"/>
              <a:t>K</a:t>
            </a:r>
            <a:r>
              <a:rPr lang="en-US" altLang="zh-CN" sz="2800" baseline="-25000" dirty="0"/>
              <a:t>a1</a:t>
            </a:r>
            <a:r>
              <a:rPr lang="zh-CN" altLang="zh-CN" sz="2800" dirty="0"/>
              <a:t>进行判断。</a:t>
            </a:r>
          </a:p>
          <a:p>
            <a:pPr>
              <a:lnSpc>
                <a:spcPct val="150000"/>
              </a:lnSpc>
            </a:pPr>
            <a:r>
              <a:rPr lang="en-US" altLang="zh-CN" sz="2800" dirty="0"/>
              <a:t>(2)</a:t>
            </a:r>
            <a:r>
              <a:rPr lang="zh-CN" altLang="zh-CN" sz="2800" dirty="0"/>
              <a:t>判断电离平衡的移动方向</a:t>
            </a:r>
          </a:p>
          <a:p>
            <a:pPr>
              <a:lnSpc>
                <a:spcPct val="150000"/>
              </a:lnSpc>
            </a:pPr>
            <a:r>
              <a:rPr lang="zh-CN" altLang="zh-CN" sz="2800" dirty="0"/>
              <a:t>弱酸</a:t>
            </a:r>
            <a:r>
              <a:rPr lang="en-US" altLang="zh-CN" sz="2800" dirty="0"/>
              <a:t>(</a:t>
            </a:r>
            <a:r>
              <a:rPr lang="zh-CN" altLang="zh-CN" sz="2800" dirty="0"/>
              <a:t>或弱碱</a:t>
            </a:r>
            <a:r>
              <a:rPr lang="en-US" altLang="zh-CN" sz="2800" dirty="0"/>
              <a:t>)</a:t>
            </a:r>
            <a:r>
              <a:rPr lang="zh-CN" altLang="zh-CN" sz="2800" dirty="0"/>
              <a:t>溶液稀释时</a:t>
            </a:r>
            <a:r>
              <a:rPr lang="en-US" altLang="zh-CN" sz="2800" dirty="0"/>
              <a:t>,</a:t>
            </a:r>
            <a:r>
              <a:rPr lang="zh-CN" altLang="zh-CN" sz="2800" dirty="0"/>
              <a:t>平衡会向电离的方向移动</a:t>
            </a:r>
            <a:r>
              <a:rPr lang="en-US" altLang="zh-CN" sz="2800" dirty="0"/>
              <a:t>,</a:t>
            </a:r>
            <a:r>
              <a:rPr lang="zh-CN" altLang="zh-CN" sz="2800" dirty="0"/>
              <a:t>但为什么会向电离的方向移动却很难解释</a:t>
            </a:r>
            <a:r>
              <a:rPr lang="en-US" altLang="zh-CN" sz="2800" dirty="0"/>
              <a:t>,</a:t>
            </a:r>
            <a:r>
              <a:rPr lang="zh-CN" altLang="zh-CN" sz="2800" dirty="0"/>
              <a:t>应用电离常数就能很好地解释这个问题。</a:t>
            </a:r>
          </a:p>
        </p:txBody>
      </p:sp>
    </p:spTree>
    <p:extLst>
      <p:ext uri="{BB962C8B-B14F-4D97-AF65-F5344CB8AC3E}">
        <p14:creationId xmlns:p14="http://schemas.microsoft.com/office/powerpoint/2010/main" val="2239661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4396EB4-97D7-4DC2-963A-BBE2CF9DC0EF}"/>
              </a:ext>
            </a:extLst>
          </p:cNvPr>
          <p:cNvSpPr/>
          <p:nvPr/>
        </p:nvSpPr>
        <p:spPr>
          <a:xfrm>
            <a:off x="342900" y="341725"/>
            <a:ext cx="11563350" cy="662297"/>
          </a:xfrm>
          <a:prstGeom prst="rect">
            <a:avLst/>
          </a:prstGeom>
        </p:spPr>
        <p:txBody>
          <a:bodyPr wrap="square">
            <a:spAutoFit/>
          </a:bodyPr>
          <a:lstStyle/>
          <a:p>
            <a:pPr>
              <a:lnSpc>
                <a:spcPct val="150000"/>
              </a:lnSpc>
            </a:pPr>
            <a:r>
              <a:rPr lang="zh-CN" altLang="zh-CN" sz="2800" dirty="0"/>
              <a:t>如对</a:t>
            </a:r>
            <a:r>
              <a:rPr lang="en-US" altLang="zh-CN" sz="2800" dirty="0"/>
              <a:t>CH</a:t>
            </a:r>
            <a:r>
              <a:rPr lang="en-US" altLang="zh-CN" sz="2800" baseline="-25000" dirty="0"/>
              <a:t>3</a:t>
            </a:r>
            <a:r>
              <a:rPr lang="en-US" altLang="zh-CN" sz="2800" dirty="0"/>
              <a:t>COOH</a:t>
            </a:r>
            <a:r>
              <a:rPr lang="zh-CN" altLang="zh-CN" sz="2800" dirty="0"/>
              <a:t>溶液进行稀释</a:t>
            </a:r>
            <a:r>
              <a:rPr lang="en-US" altLang="zh-CN" sz="2800" dirty="0"/>
              <a:t>:</a:t>
            </a:r>
            <a:endParaRPr lang="zh-CN" altLang="zh-CN" sz="2800" dirty="0"/>
          </a:p>
        </p:txBody>
      </p:sp>
      <p:sp>
        <p:nvSpPr>
          <p:cNvPr id="3" name="矩形 2">
            <a:extLst>
              <a:ext uri="{FF2B5EF4-FFF2-40B4-BE49-F238E27FC236}">
                <a16:creationId xmlns:a16="http://schemas.microsoft.com/office/drawing/2014/main" xmlns="" id="{CE4F8688-A54F-4C58-A1C2-9C89B38FE603}"/>
              </a:ext>
            </a:extLst>
          </p:cNvPr>
          <p:cNvSpPr/>
          <p:nvPr/>
        </p:nvSpPr>
        <p:spPr>
          <a:xfrm>
            <a:off x="1885600" y="1167884"/>
            <a:ext cx="2539478" cy="523220"/>
          </a:xfrm>
          <a:prstGeom prst="rect">
            <a:avLst/>
          </a:prstGeom>
        </p:spPr>
        <p:txBody>
          <a:bodyPr wrap="none">
            <a:spAutoFit/>
          </a:bodyPr>
          <a:lstStyle/>
          <a:p>
            <a:r>
              <a:rPr lang="zh-CN" altLang="zh-CN" sz="2800" dirty="0">
                <a:solidFill>
                  <a:srgbClr val="000000"/>
                </a:solidFill>
                <a:ea typeface="方正书宋_GBK" panose="02000000000000000000" pitchFamily="2" charset="-122"/>
                <a:cs typeface="Times New Roman" panose="02020603050405020304" pitchFamily="18" charset="0"/>
              </a:rPr>
              <a:t>　</a:t>
            </a:r>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COOH</a:t>
            </a:r>
            <a:r>
              <a:rPr lang="zh-CN" altLang="zh-CN" sz="2800" dirty="0">
                <a:solidFill>
                  <a:srgbClr val="000000"/>
                </a:solidFill>
                <a:ea typeface="方正书宋_GBK" panose="02000000000000000000" pitchFamily="2" charset="-122"/>
                <a:cs typeface="Times New Roman" panose="02020603050405020304" pitchFamily="18" charset="0"/>
              </a:rPr>
              <a:t>　</a:t>
            </a:r>
            <a:endParaRPr lang="zh-CN" altLang="en-US" sz="2800" dirty="0"/>
          </a:p>
        </p:txBody>
      </p:sp>
      <p:sp>
        <p:nvSpPr>
          <p:cNvPr id="4" name="矩形 3">
            <a:extLst>
              <a:ext uri="{FF2B5EF4-FFF2-40B4-BE49-F238E27FC236}">
                <a16:creationId xmlns:a16="http://schemas.microsoft.com/office/drawing/2014/main" xmlns="" id="{940F0606-BD3D-4314-ABEC-8E423455D8AF}"/>
              </a:ext>
            </a:extLst>
          </p:cNvPr>
          <p:cNvSpPr/>
          <p:nvPr/>
        </p:nvSpPr>
        <p:spPr>
          <a:xfrm>
            <a:off x="4989345" y="1167884"/>
            <a:ext cx="2956259" cy="523220"/>
          </a:xfrm>
          <a:prstGeom prst="rect">
            <a:avLst/>
          </a:prstGeom>
        </p:spPr>
        <p:txBody>
          <a:bodyPr wrap="none">
            <a:spAutoFit/>
          </a:bodyPr>
          <a:lstStyle/>
          <a:p>
            <a:r>
              <a:rPr lang="en-US" altLang="zh-CN" sz="2800" dirty="0"/>
              <a:t>H</a:t>
            </a:r>
            <a:r>
              <a:rPr lang="en-US" altLang="zh-CN" sz="2800" baseline="30000" dirty="0"/>
              <a:t>+</a:t>
            </a:r>
            <a:r>
              <a:rPr lang="zh-CN" altLang="zh-CN" sz="2800" dirty="0"/>
              <a:t>　</a:t>
            </a:r>
            <a:r>
              <a:rPr lang="en-US" altLang="zh-CN" sz="2800" dirty="0"/>
              <a:t>+</a:t>
            </a:r>
            <a:r>
              <a:rPr lang="zh-CN" altLang="zh-CN" sz="2800" dirty="0"/>
              <a:t>　</a:t>
            </a:r>
            <a:r>
              <a:rPr lang="en-US" altLang="zh-CN" sz="2800" dirty="0"/>
              <a:t>CH</a:t>
            </a:r>
            <a:r>
              <a:rPr lang="en-US" altLang="zh-CN" sz="2800" baseline="-25000" dirty="0"/>
              <a:t>3</a:t>
            </a:r>
            <a:r>
              <a:rPr lang="en-US" altLang="zh-CN" sz="2800" dirty="0"/>
              <a:t>COO</a:t>
            </a:r>
            <a:r>
              <a:rPr lang="en-US" altLang="zh-CN" sz="2800" baseline="30000" dirty="0"/>
              <a:t>-</a:t>
            </a:r>
            <a:endParaRPr lang="zh-CN" altLang="zh-CN" sz="2800" dirty="0"/>
          </a:p>
        </p:txBody>
      </p:sp>
      <p:pic>
        <p:nvPicPr>
          <p:cNvPr id="5" name="图片 4">
            <a:extLst>
              <a:ext uri="{FF2B5EF4-FFF2-40B4-BE49-F238E27FC236}">
                <a16:creationId xmlns:a16="http://schemas.microsoft.com/office/drawing/2014/main" xmlns="" id="{ACDF1F22-5D64-4E6B-8731-3CF49509CE99}"/>
              </a:ext>
            </a:extLst>
          </p:cNvPr>
          <p:cNvPicPr/>
          <p:nvPr/>
        </p:nvPicPr>
        <p:blipFill>
          <a:blip r:embed="rId2"/>
          <a:stretch>
            <a:fillRect/>
          </a:stretch>
        </p:blipFill>
        <p:spPr>
          <a:xfrm>
            <a:off x="4092848" y="1244084"/>
            <a:ext cx="681038" cy="386909"/>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xmlns="" id="{C1040C6A-E327-4269-8041-5B857CFE6E23}"/>
                  </a:ext>
                </a:extLst>
              </p:cNvPr>
              <p:cNvSpPr/>
              <p:nvPr/>
            </p:nvSpPr>
            <p:spPr>
              <a:xfrm>
                <a:off x="171449" y="1632698"/>
                <a:ext cx="11639550" cy="4540282"/>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原平衡</a:t>
                </a:r>
                <a:r>
                  <a:rPr lang="en-US" altLang="zh-CN" sz="2800" dirty="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(CH</a:t>
                </a:r>
                <a:r>
                  <a:rPr lang="en-US" altLang="zh-CN" sz="2800" baseline="-25000" dirty="0">
                    <a:solidFill>
                      <a:srgbClr val="000000"/>
                    </a:solidFill>
                    <a:effectLst/>
                    <a:cs typeface="Times New Roman" panose="02020603050405020304" pitchFamily="18" charset="0"/>
                  </a:rPr>
                  <a:t>3</a:t>
                </a:r>
                <a:r>
                  <a:rPr lang="en-US" altLang="zh-CN" sz="2800" dirty="0">
                    <a:solidFill>
                      <a:srgbClr val="000000"/>
                    </a:solidFill>
                    <a:effectLst/>
                    <a:cs typeface="Times New Roman" panose="02020603050405020304" pitchFamily="18" charset="0"/>
                  </a:rPr>
                  <a:t>COOH)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   </a:t>
                </a:r>
                <a:r>
                  <a:rPr lang="en-US" altLang="zh-CN" sz="2800" dirty="0">
                    <a:solidFill>
                      <a:srgbClr val="000000"/>
                    </a:solidFill>
                    <a:cs typeface="Times New Roman" panose="02020603050405020304" pitchFamily="18" charset="0"/>
                  </a:rPr>
                  <a:t>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(CH</a:t>
                </a:r>
                <a:r>
                  <a:rPr lang="en-US" altLang="zh-CN" sz="2800" baseline="-25000" dirty="0">
                    <a:solidFill>
                      <a:srgbClr val="000000"/>
                    </a:solidFill>
                    <a:effectLst/>
                    <a:cs typeface="Times New Roman" panose="02020603050405020304" pitchFamily="18" charset="0"/>
                  </a:rPr>
                  <a:t>3</a:t>
                </a:r>
                <a:r>
                  <a:rPr lang="en-US" altLang="zh-CN" sz="2800" dirty="0">
                    <a:solidFill>
                      <a:srgbClr val="000000"/>
                    </a:solidFill>
                    <a:effectLst/>
                    <a:cs typeface="Times New Roman" panose="02020603050405020304" pitchFamily="18" charset="0"/>
                  </a:rPr>
                  <a:t>COO</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假设稀释</a:t>
                </a:r>
                <a:r>
                  <a:rPr lang="en-US" altLang="zh-CN" sz="2800" dirty="0">
                    <a:solidFill>
                      <a:srgbClr val="000000"/>
                    </a:solidFill>
                    <a:effectLst/>
                    <a:cs typeface="Times New Roman" panose="02020603050405020304" pitchFamily="18" charset="0"/>
                  </a:rPr>
                  <a:t>	</a:t>
                </a:r>
                <a:r>
                  <a:rPr lang="en-US" altLang="zh-CN" sz="2800" i="1" u="sng" dirty="0">
                    <a:solidFill>
                      <a:srgbClr val="000000"/>
                    </a:solidFill>
                    <a:effectLst/>
                    <a:uFill>
                      <a:solidFill>
                        <a:srgbClr val="000000"/>
                      </a:solidFill>
                    </a:uFill>
                    <a:cs typeface="Times New Roman" panose="02020603050405020304" pitchFamily="18" charset="0"/>
                  </a:rPr>
                  <a:t>c</a:t>
                </a:r>
                <a:r>
                  <a:rPr lang="en-US" altLang="zh-CN" sz="2800" u="sng" dirty="0">
                    <a:solidFill>
                      <a:srgbClr val="000000"/>
                    </a:solidFill>
                    <a:effectLst/>
                    <a:uFill>
                      <a:solidFill>
                        <a:srgbClr val="000000"/>
                      </a:solidFill>
                    </a:uFill>
                    <a:cs typeface="Times New Roman" panose="02020603050405020304" pitchFamily="18" charset="0"/>
                  </a:rPr>
                  <a:t>(CH</a:t>
                </a:r>
                <a:r>
                  <a:rPr lang="en-US" altLang="zh-CN" sz="2800" u="sng" baseline="-25000" dirty="0">
                    <a:solidFill>
                      <a:srgbClr val="000000"/>
                    </a:solidFill>
                    <a:effectLst/>
                    <a:uFill>
                      <a:solidFill>
                        <a:srgbClr val="000000"/>
                      </a:solidFill>
                    </a:uFill>
                    <a:cs typeface="Times New Roman" panose="02020603050405020304" pitchFamily="18" charset="0"/>
                  </a:rPr>
                  <a:t>3</a:t>
                </a:r>
                <a:r>
                  <a:rPr lang="en-US" altLang="zh-CN" sz="2800" u="sng" dirty="0">
                    <a:solidFill>
                      <a:srgbClr val="000000"/>
                    </a:solidFill>
                    <a:effectLst/>
                    <a:uFill>
                      <a:solidFill>
                        <a:srgbClr val="000000"/>
                      </a:solidFill>
                    </a:uFill>
                    <a:cs typeface="Times New Roman" panose="02020603050405020304" pitchFamily="18" charset="0"/>
                  </a:rPr>
                  <a:t>COOH)</a:t>
                </a:r>
                <a:r>
                  <a:rPr lang="en-US" altLang="zh-CN" sz="2800" dirty="0">
                    <a:solidFill>
                      <a:srgbClr val="000000"/>
                    </a:solidFill>
                    <a:effectLst/>
                    <a:cs typeface="Times New Roman" panose="02020603050405020304" pitchFamily="18" charset="0"/>
                  </a:rPr>
                  <a:t>	</a:t>
                </a:r>
                <a:r>
                  <a:rPr lang="en-US" altLang="zh-CN" sz="2800" i="1" u="sng" dirty="0">
                    <a:solidFill>
                      <a:srgbClr val="000000"/>
                    </a:solidFill>
                    <a:effectLst/>
                    <a:uFill>
                      <a:solidFill>
                        <a:srgbClr val="000000"/>
                      </a:solidFill>
                    </a:uFill>
                    <a:cs typeface="Times New Roman" panose="02020603050405020304" pitchFamily="18" charset="0"/>
                  </a:rPr>
                  <a:t>c</a:t>
                </a:r>
                <a:r>
                  <a:rPr lang="en-US" altLang="zh-CN" sz="2800" u="sng" dirty="0">
                    <a:solidFill>
                      <a:srgbClr val="000000"/>
                    </a:solidFill>
                    <a:effectLst/>
                    <a:uFill>
                      <a:solidFill>
                        <a:srgbClr val="000000"/>
                      </a:solidFill>
                    </a:uFill>
                    <a:cs typeface="Times New Roman" panose="02020603050405020304" pitchFamily="18" charset="0"/>
                  </a:rPr>
                  <a:t>(H</a:t>
                </a:r>
                <a:r>
                  <a:rPr lang="en-US" altLang="zh-CN" sz="2800" u="sng" baseline="30000" dirty="0">
                    <a:solidFill>
                      <a:srgbClr val="000000"/>
                    </a:solidFill>
                    <a:effectLst/>
                    <a:uFill>
                      <a:solidFill>
                        <a:srgbClr val="000000"/>
                      </a:solidFill>
                    </a:uFill>
                    <a:cs typeface="Times New Roman" panose="02020603050405020304" pitchFamily="18" charset="0"/>
                  </a:rPr>
                  <a:t>+</a:t>
                </a:r>
                <a:r>
                  <a:rPr lang="en-US" altLang="zh-CN" sz="2800" u="sng" dirty="0">
                    <a:solidFill>
                      <a:srgbClr val="000000"/>
                    </a:solidFill>
                    <a:effectLst/>
                    <a:uFill>
                      <a:solidFill>
                        <a:srgbClr val="000000"/>
                      </a:solidFill>
                    </a:uFill>
                    <a:cs typeface="Times New Roman" panose="02020603050405020304" pitchFamily="18" charset="0"/>
                  </a:rPr>
                  <a:t>)</a:t>
                </a:r>
                <a:r>
                  <a:rPr lang="en-US" altLang="zh-CN" sz="2800" dirty="0">
                    <a:solidFill>
                      <a:srgbClr val="000000"/>
                    </a:solidFill>
                    <a:effectLst/>
                    <a:cs typeface="Times New Roman" panose="02020603050405020304" pitchFamily="18" charset="0"/>
                  </a:rPr>
                  <a:t>	     </a:t>
                </a:r>
                <a:r>
                  <a:rPr lang="en-US" altLang="zh-CN" sz="2800" i="1" u="sng" dirty="0">
                    <a:solidFill>
                      <a:srgbClr val="000000"/>
                    </a:solidFill>
                    <a:effectLst/>
                    <a:uFill>
                      <a:solidFill>
                        <a:srgbClr val="000000"/>
                      </a:solidFill>
                    </a:uFill>
                    <a:cs typeface="Times New Roman" panose="02020603050405020304" pitchFamily="18" charset="0"/>
                  </a:rPr>
                  <a:t>c</a:t>
                </a:r>
                <a:r>
                  <a:rPr lang="en-US" altLang="zh-CN" sz="2800" u="sng" dirty="0">
                    <a:solidFill>
                      <a:srgbClr val="000000"/>
                    </a:solidFill>
                    <a:effectLst/>
                    <a:uFill>
                      <a:solidFill>
                        <a:srgbClr val="000000"/>
                      </a:solidFill>
                    </a:uFill>
                    <a:cs typeface="Times New Roman" panose="02020603050405020304" pitchFamily="18" charset="0"/>
                  </a:rPr>
                  <a:t>(CH</a:t>
                </a:r>
                <a:r>
                  <a:rPr lang="en-US" altLang="zh-CN" sz="2800" u="sng" baseline="-25000" dirty="0">
                    <a:solidFill>
                      <a:srgbClr val="000000"/>
                    </a:solidFill>
                    <a:effectLst/>
                    <a:uFill>
                      <a:solidFill>
                        <a:srgbClr val="000000"/>
                      </a:solidFill>
                    </a:uFill>
                    <a:cs typeface="Times New Roman" panose="02020603050405020304" pitchFamily="18" charset="0"/>
                  </a:rPr>
                  <a:t>3</a:t>
                </a:r>
                <a:r>
                  <a:rPr lang="en-US" altLang="zh-CN" sz="2800" u="sng" dirty="0">
                    <a:solidFill>
                      <a:srgbClr val="000000"/>
                    </a:solidFill>
                    <a:effectLst/>
                    <a:uFill>
                      <a:solidFill>
                        <a:srgbClr val="000000"/>
                      </a:solidFill>
                    </a:uFill>
                    <a:cs typeface="Times New Roman" panose="02020603050405020304" pitchFamily="18" charset="0"/>
                  </a:rPr>
                  <a:t>COO</a:t>
                </a:r>
                <a:r>
                  <a:rPr lang="en-US" altLang="zh-CN" sz="2800" u="sng" baseline="30000" dirty="0">
                    <a:solidFill>
                      <a:srgbClr val="000000"/>
                    </a:solidFill>
                    <a:effectLst/>
                    <a:uFill>
                      <a:solidFill>
                        <a:srgbClr val="000000"/>
                      </a:solidFill>
                    </a:uFill>
                    <a:cs typeface="Times New Roman" panose="02020603050405020304" pitchFamily="18" charset="0"/>
                  </a:rPr>
                  <a:t>-</a:t>
                </a:r>
                <a:r>
                  <a:rPr lang="en-US" altLang="zh-CN" sz="2800" u="sng" dirty="0">
                    <a:solidFill>
                      <a:srgbClr val="000000"/>
                    </a:solidFill>
                    <a:effectLst/>
                    <a:uFill>
                      <a:solidFill>
                        <a:srgbClr val="000000"/>
                      </a:solidFill>
                    </a:uFill>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至</a:t>
                </a:r>
                <a:r>
                  <a:rPr lang="en-US" altLang="zh-CN" sz="2800" i="1" dirty="0">
                    <a:solidFill>
                      <a:srgbClr val="000000"/>
                    </a:solidFill>
                    <a:effectLst/>
                    <a:cs typeface="Times New Roman" panose="02020603050405020304" pitchFamily="18" charset="0"/>
                  </a:rPr>
                  <a:t>n</a:t>
                </a:r>
                <a:r>
                  <a:rPr lang="zh-CN" altLang="zh-CN" sz="2800" dirty="0">
                    <a:solidFill>
                      <a:srgbClr val="000000"/>
                    </a:solidFill>
                    <a:effectLst/>
                    <a:cs typeface="Times New Roman" panose="02020603050405020304" pitchFamily="18" charset="0"/>
                  </a:rPr>
                  <a:t>倍后</a:t>
                </a:r>
                <a:r>
                  <a:rPr lang="en-US" altLang="zh-CN" sz="2800" dirty="0">
                    <a:solidFill>
                      <a:srgbClr val="000000"/>
                    </a:solidFill>
                    <a:effectLst/>
                    <a:cs typeface="Times New Roman" panose="02020603050405020304" pitchFamily="18" charset="0"/>
                  </a:rPr>
                  <a:t>:	</a:t>
                </a:r>
                <a:r>
                  <a:rPr lang="zh-CN" altLang="zh-CN" sz="2800" dirty="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n</a:t>
                </a:r>
                <a:r>
                  <a:rPr lang="en-US" altLang="zh-CN" sz="2800" dirty="0">
                    <a:solidFill>
                      <a:srgbClr val="000000"/>
                    </a:solidFill>
                    <a:effectLst/>
                    <a:cs typeface="Times New Roman" panose="02020603050405020304" pitchFamily="18" charset="0"/>
                  </a:rPr>
                  <a:t>	                    </a:t>
                </a:r>
                <a:r>
                  <a:rPr lang="zh-CN" altLang="zh-CN" sz="2800" dirty="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n</a:t>
                </a:r>
                <a:r>
                  <a:rPr lang="en-US" altLang="zh-CN" sz="2800" dirty="0">
                    <a:solidFill>
                      <a:srgbClr val="000000"/>
                    </a:solidFill>
                    <a:effectLst/>
                    <a:cs typeface="Times New Roman" panose="02020603050405020304" pitchFamily="18" charset="0"/>
                  </a:rPr>
                  <a:t>	     </a:t>
                </a:r>
                <a:r>
                  <a:rPr lang="en-US" altLang="zh-CN" sz="2800" dirty="0" smtClean="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n</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en-US" altLang="zh-CN" sz="2800" i="1" dirty="0">
                    <a:solidFill>
                      <a:srgbClr val="000000"/>
                    </a:solidFill>
                    <a:effectLst/>
                    <a:cs typeface="Times New Roman" panose="02020603050405020304" pitchFamily="18" charset="0"/>
                  </a:rPr>
                  <a:t>Q</a:t>
                </a:r>
                <a:r>
                  <a:rPr lang="en-US" altLang="zh-CN" sz="2800" baseline="-25000"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𝑛</m:t>
                            </m:r>
                          </m:den>
                        </m:f>
                        <m:r>
                          <m:rPr>
                            <m:nor/>
                          </m:rPr>
                          <a:rPr lang="en-US" altLang="zh-CN" sz="2800">
                            <a:solidFill>
                              <a:srgbClr val="000000"/>
                            </a:solidFill>
                            <a:effectLst/>
                            <a:cs typeface="Times New Roman" panose="02020603050405020304" pitchFamily="18" charset="0"/>
                          </a:rPr>
                          <m:t>·</m:t>
                        </m:r>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b="0" i="0">
                                <a:solidFill>
                                  <a:srgbClr val="000000"/>
                                </a:solidFill>
                                <a:effectLst/>
                                <a:latin typeface="Cambria Math"/>
                                <a:cs typeface="Times New Roman" panose="02020603050405020304" pitchFamily="18" charset="0"/>
                              </a:rPr>
                              <m:t>C</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b="0" i="0">
                                    <a:solidFill>
                                      <a:srgbClr val="000000"/>
                                    </a:solidFill>
                                    <a:effectLst/>
                                    <a:latin typeface="Cambria Math"/>
                                    <a:cs typeface="Times New Roman" panose="02020603050405020304" pitchFamily="18" charset="0"/>
                                  </a:rPr>
                                  <m:t>H</m:t>
                                </m:r>
                              </m:e>
                              <m:sub>
                                <m:r>
                                  <a:rPr lang="en-US" altLang="zh-CN" sz="2800" b="0" i="0">
                                    <a:solidFill>
                                      <a:srgbClr val="000000"/>
                                    </a:solidFill>
                                    <a:effectLst/>
                                    <a:latin typeface="Cambria Math"/>
                                    <a:cs typeface="Times New Roman" panose="02020603050405020304" pitchFamily="18" charset="0"/>
                                  </a:rPr>
                                  <m:t>3</m:t>
                                </m:r>
                              </m:sub>
                            </m:sSub>
                            <m:r>
                              <m:rPr>
                                <m:sty m:val="p"/>
                              </m:rPr>
                              <a:rPr lang="en-US" altLang="zh-CN" sz="2800" b="0" i="0">
                                <a:solidFill>
                                  <a:srgbClr val="000000"/>
                                </a:solidFill>
                                <a:effectLst/>
                                <a:latin typeface="Cambria Math"/>
                                <a:cs typeface="Times New Roman" panose="02020603050405020304" pitchFamily="18" charset="0"/>
                              </a:rPr>
                              <m:t>CO</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b="0" i="0">
                                    <a:solidFill>
                                      <a:srgbClr val="000000"/>
                                    </a:solidFill>
                                    <a:effectLst/>
                                    <a:latin typeface="Cambria Math"/>
                                    <a:cs typeface="Times New Roman" panose="02020603050405020304" pitchFamily="18" charset="0"/>
                                  </a:rPr>
                                  <m:t>O</m:t>
                                </m:r>
                              </m:e>
                              <m:sup>
                                <m:r>
                                  <m:rPr>
                                    <m:nor/>
                                  </m:rPr>
                                  <a:rPr lang="en-US" altLang="zh-CN" sz="2800">
                                    <a:solidFill>
                                      <a:srgbClr val="000000"/>
                                    </a:solidFill>
                                    <a:effectLst/>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𝑛</m:t>
                            </m:r>
                          </m:den>
                        </m:f>
                      </m:num>
                      <m:den>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i="0">
                                <a:solidFill>
                                  <a:srgbClr val="000000"/>
                                </a:solidFill>
                                <a:effectLst/>
                                <a:latin typeface="Cambria Math"/>
                                <a:cs typeface="Times New Roman" panose="02020603050405020304" pitchFamily="18" charset="0"/>
                              </a:rPr>
                              <m:t>C</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i="0">
                                    <a:solidFill>
                                      <a:srgbClr val="000000"/>
                                    </a:solidFill>
                                    <a:effectLst/>
                                    <a:latin typeface="Cambria Math"/>
                                    <a:cs typeface="Times New Roman" panose="02020603050405020304" pitchFamily="18" charset="0"/>
                                  </a:rPr>
                                  <m:t>H</m:t>
                                </m:r>
                              </m:e>
                              <m:sub>
                                <m:r>
                                  <a:rPr lang="en-US" altLang="zh-CN" sz="2800" i="0">
                                    <a:solidFill>
                                      <a:srgbClr val="000000"/>
                                    </a:solidFill>
                                    <a:effectLst/>
                                    <a:latin typeface="Cambria Math"/>
                                    <a:cs typeface="Times New Roman" panose="02020603050405020304" pitchFamily="18" charset="0"/>
                                  </a:rPr>
                                  <m:t>3</m:t>
                                </m:r>
                              </m:sub>
                            </m:sSub>
                            <m:r>
                              <m:rPr>
                                <m:sty m:val="p"/>
                              </m:rPr>
                              <a:rPr lang="en-US" altLang="zh-CN" sz="2800" i="0">
                                <a:solidFill>
                                  <a:srgbClr val="000000"/>
                                </a:solidFill>
                                <a:effectLst/>
                                <a:latin typeface="Cambria Math"/>
                                <a:cs typeface="Times New Roman" panose="02020603050405020304" pitchFamily="18" charset="0"/>
                              </a:rPr>
                              <m:t>COOH</m:t>
                            </m:r>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𝑛</m:t>
                            </m:r>
                          </m:den>
                        </m:f>
                      </m:den>
                    </m:f>
                  </m:oMath>
                </a14:m>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C</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a:solidFill>
                                  <a:srgbClr val="000000"/>
                                </a:solidFill>
                                <a:effectLst/>
                                <a:latin typeface="Cambria Math"/>
                                <a:cs typeface="Times New Roman" panose="02020603050405020304" pitchFamily="18" charset="0"/>
                              </a:rPr>
                              <m:t>H</m:t>
                            </m:r>
                          </m:e>
                          <m:sub>
                            <m:r>
                              <a:rPr lang="en-US" altLang="zh-CN" sz="2800">
                                <a:solidFill>
                                  <a:srgbClr val="000000"/>
                                </a:solidFill>
                                <a:effectLst/>
                                <a:latin typeface="Cambria Math"/>
                                <a:cs typeface="Times New Roman" panose="02020603050405020304" pitchFamily="18" charset="0"/>
                              </a:rPr>
                              <m:t>3</m:t>
                            </m:r>
                          </m:sub>
                        </m:sSub>
                        <m:r>
                          <m:rPr>
                            <m:sty m:val="p"/>
                          </m:rPr>
                          <a:rPr lang="en-US" altLang="zh-CN" sz="2800" i="0">
                            <a:solidFill>
                              <a:srgbClr val="000000"/>
                            </a:solidFill>
                            <a:effectLst/>
                            <a:latin typeface="Cambria Math"/>
                            <a:cs typeface="Times New Roman" panose="02020603050405020304" pitchFamily="18" charset="0"/>
                          </a:rPr>
                          <m:t>CO</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O</m:t>
                            </m:r>
                          </m:e>
                          <m:sup>
                            <m:r>
                              <m:rPr>
                                <m:nor/>
                              </m:rPr>
                              <a:rPr lang="en-US" altLang="zh-CN" sz="2800" i="1">
                                <a:solidFill>
                                  <a:srgbClr val="000000"/>
                                </a:solidFill>
                                <a:effectLst/>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𝑛</m:t>
                        </m:r>
                        <m:r>
                          <m:rPr>
                            <m:nor/>
                          </m:rPr>
                          <a:rPr lang="en-US" altLang="zh-CN" sz="2800">
                            <a:solidFill>
                              <a:srgbClr val="000000"/>
                            </a:solidFill>
                            <a:effectLst/>
                            <a:cs typeface="Times New Roman" panose="02020603050405020304" pitchFamily="18" charset="0"/>
                          </a:rPr>
                          <m:t>·</m:t>
                        </m:r>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C</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sty m:val="p"/>
                              </m:rPr>
                              <a:rPr lang="en-US" altLang="zh-CN" sz="2800" i="0">
                                <a:solidFill>
                                  <a:srgbClr val="000000"/>
                                </a:solidFill>
                                <a:effectLst/>
                                <a:latin typeface="Cambria Math"/>
                                <a:cs typeface="Times New Roman" panose="02020603050405020304" pitchFamily="18" charset="0"/>
                              </a:rPr>
                              <m:t>H</m:t>
                            </m:r>
                          </m:e>
                          <m:sub>
                            <m:r>
                              <a:rPr lang="en-US" altLang="zh-CN" sz="2800" i="0">
                                <a:solidFill>
                                  <a:srgbClr val="000000"/>
                                </a:solidFill>
                                <a:effectLst/>
                                <a:latin typeface="Cambria Math"/>
                                <a:cs typeface="Times New Roman" panose="02020603050405020304" pitchFamily="18" charset="0"/>
                              </a:rPr>
                              <m:t>3</m:t>
                            </m:r>
                          </m:sub>
                        </m:sSub>
                        <m:r>
                          <m:rPr>
                            <m:sty m:val="p"/>
                          </m:rPr>
                          <a:rPr lang="en-US" altLang="zh-CN" sz="2800" i="0">
                            <a:solidFill>
                              <a:srgbClr val="000000"/>
                            </a:solidFill>
                            <a:effectLst/>
                            <a:latin typeface="Cambria Math"/>
                            <a:cs typeface="Times New Roman" panose="02020603050405020304" pitchFamily="18" charset="0"/>
                          </a:rPr>
                          <m:t>COOH</m:t>
                        </m:r>
                        <m:r>
                          <m:rPr>
                            <m:nor/>
                          </m:rPr>
                          <a:rPr lang="en-US" altLang="zh-CN" sz="2800">
                            <a:solidFill>
                              <a:srgbClr val="000000"/>
                            </a:solidFill>
                            <a:effectLst/>
                            <a:cs typeface="Times New Roman" panose="02020603050405020304" pitchFamily="18" charset="0"/>
                          </a:rPr>
                          <m:t>)</m:t>
                        </m:r>
                      </m:den>
                    </m:f>
                  </m:oMath>
                </a14:m>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a:cs typeface="Times New Roman" panose="02020603050405020304" pitchFamily="18" charset="0"/>
                              </a:rPr>
                              <m:t>𝐾</m:t>
                            </m:r>
                          </m:e>
                          <m:sub>
                            <m:r>
                              <m:rPr>
                                <m:sty m:val="p"/>
                              </m:rPr>
                              <a:rPr lang="en-US" altLang="zh-CN" sz="2800">
                                <a:solidFill>
                                  <a:srgbClr val="000000"/>
                                </a:solidFill>
                                <a:effectLst/>
                                <a:latin typeface="Cambria Math"/>
                                <a:cs typeface="Times New Roman" panose="02020603050405020304" pitchFamily="18" charset="0"/>
                              </a:rPr>
                              <m:t>a</m:t>
                            </m:r>
                          </m:sub>
                        </m:sSub>
                      </m:num>
                      <m:den>
                        <m:r>
                          <a:rPr lang="en-US" altLang="zh-CN" sz="2800" i="1">
                            <a:solidFill>
                              <a:srgbClr val="000000"/>
                            </a:solidFill>
                            <a:effectLst/>
                            <a:latin typeface="Cambria Math"/>
                            <a:cs typeface="Times New Roman" panose="02020603050405020304" pitchFamily="18" charset="0"/>
                          </a:rPr>
                          <m:t>𝑛</m:t>
                        </m:r>
                      </m:den>
                    </m:f>
                  </m:oMath>
                </a14:m>
                <a:r>
                  <a:rPr lang="en-US" altLang="zh-CN" sz="2800" dirty="0">
                    <a:solidFill>
                      <a:srgbClr val="000000"/>
                    </a:solidFill>
                    <a:effectLst/>
                    <a:cs typeface="Times New Roman" panose="02020603050405020304" pitchFamily="18" charset="0"/>
                  </a:rPr>
                  <a:t>&lt;</a:t>
                </a:r>
                <a:r>
                  <a:rPr lang="en-US" altLang="zh-CN" sz="2800" i="1" dirty="0">
                    <a:solidFill>
                      <a:srgbClr val="000000"/>
                    </a:solidFill>
                    <a:effectLst/>
                    <a:cs typeface="Times New Roman" panose="02020603050405020304" pitchFamily="18" charset="0"/>
                  </a:rPr>
                  <a:t>K</a:t>
                </a:r>
                <a:r>
                  <a:rPr lang="en-US" altLang="zh-CN" sz="2800" baseline="-25000" dirty="0">
                    <a:solidFill>
                      <a:srgbClr val="000000"/>
                    </a:solidFill>
                    <a:effectLst/>
                    <a:cs typeface="Times New Roman" panose="02020603050405020304" pitchFamily="18" charset="0"/>
                  </a:rPr>
                  <a:t>a</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n</a:t>
                </a:r>
                <a:r>
                  <a:rPr lang="en-US" altLang="zh-CN" sz="2800" dirty="0">
                    <a:solidFill>
                      <a:srgbClr val="000000"/>
                    </a:solidFill>
                    <a:effectLst/>
                    <a:cs typeface="Times New Roman" panose="02020603050405020304" pitchFamily="18" charset="0"/>
                  </a:rPr>
                  <a:t>&gt;1),</a:t>
                </a:r>
                <a:r>
                  <a:rPr lang="zh-CN" altLang="zh-CN" sz="2800" dirty="0">
                    <a:solidFill>
                      <a:srgbClr val="000000"/>
                    </a:solidFill>
                    <a:effectLst/>
                    <a:cs typeface="Times New Roman" panose="02020603050405020304" pitchFamily="18" charset="0"/>
                  </a:rPr>
                  <a:t>所以电离平衡向电离的方向移动。</a:t>
                </a:r>
              </a:p>
            </p:txBody>
          </p:sp>
        </mc:Choice>
        <mc:Fallback xmlns="">
          <p:sp>
            <p:nvSpPr>
              <p:cNvPr id="6" name="矩形 5">
                <a:extLst>
                  <a:ext uri="{FF2B5EF4-FFF2-40B4-BE49-F238E27FC236}">
                    <a16:creationId xmlns:a16="http://schemas.microsoft.com/office/drawing/2014/main" xmlns:a14="http://schemas.microsoft.com/office/drawing/2010/main" xmlns="" id="{C1040C6A-E327-4269-8041-5B857CFE6E23}"/>
                  </a:ext>
                </a:extLst>
              </p:cNvPr>
              <p:cNvSpPr>
                <a:spLocks noRot="1" noChangeAspect="1" noMove="1" noResize="1" noEditPoints="1" noAdjustHandles="1" noChangeArrowheads="1" noChangeShapeType="1" noTextEdit="1"/>
              </p:cNvSpPr>
              <p:nvPr/>
            </p:nvSpPr>
            <p:spPr>
              <a:xfrm>
                <a:off x="171449" y="1632698"/>
                <a:ext cx="11639550" cy="4540282"/>
              </a:xfrm>
              <a:prstGeom prst="rect">
                <a:avLst/>
              </a:prstGeom>
              <a:blipFill rotWithShape="1">
                <a:blip r:embed="rId3"/>
                <a:stretch>
                  <a:fillRect l="-1048" r="-733" b="-1208"/>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xmlns="" id="{AB632FA7-31ED-4405-B769-8B93273E17F3}"/>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806751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C1040C6A-E327-4269-8041-5B857CFE6E23}"/>
              </a:ext>
            </a:extLst>
          </p:cNvPr>
          <p:cNvSpPr/>
          <p:nvPr/>
        </p:nvSpPr>
        <p:spPr>
          <a:xfrm>
            <a:off x="171449" y="375398"/>
            <a:ext cx="11639550" cy="3323987"/>
          </a:xfrm>
          <a:prstGeom prst="rect">
            <a:avLst/>
          </a:prstGeom>
        </p:spPr>
        <p:txBody>
          <a:bodyPr wrap="square">
            <a:spAutoFit/>
          </a:bodyPr>
          <a:lstStyle/>
          <a:p>
            <a:pPr>
              <a:lnSpc>
                <a:spcPct val="150000"/>
              </a:lnSpc>
              <a:spcAft>
                <a:spcPts val="0"/>
              </a:spcAft>
            </a:pPr>
            <a:r>
              <a:rPr lang="en-US" altLang="zh-CN" sz="2800" dirty="0">
                <a:solidFill>
                  <a:srgbClr val="000000"/>
                </a:solidFill>
                <a:effectLst/>
                <a:cs typeface="Times New Roman" panose="02020603050405020304" pitchFamily="18" charset="0"/>
              </a:rPr>
              <a:t>(3)</a:t>
            </a:r>
            <a:r>
              <a:rPr lang="zh-CN" altLang="zh-CN" sz="2800" dirty="0">
                <a:solidFill>
                  <a:srgbClr val="000000"/>
                </a:solidFill>
                <a:effectLst/>
                <a:cs typeface="Times New Roman" panose="02020603050405020304" pitchFamily="18" charset="0"/>
              </a:rPr>
              <a:t>判断盐溶液的酸性</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或碱性</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强弱</a:t>
            </a:r>
          </a:p>
          <a:p>
            <a:pPr>
              <a:lnSpc>
                <a:spcPct val="150000"/>
              </a:lnSpc>
              <a:spcAft>
                <a:spcPts val="0"/>
              </a:spcAft>
            </a:pPr>
            <a:r>
              <a:rPr lang="zh-CN" altLang="zh-CN" sz="2800" dirty="0">
                <a:solidFill>
                  <a:srgbClr val="000000"/>
                </a:solidFill>
                <a:effectLst/>
                <a:cs typeface="Times New Roman" panose="02020603050405020304" pitchFamily="18" charset="0"/>
              </a:rPr>
              <a:t>相同温度下</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酸</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或碱</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的电离平衡常数越大</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对应的盐水解程度越小</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盐溶液的碱性</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或酸性</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越弱。</a:t>
            </a:r>
          </a:p>
          <a:p>
            <a:pPr>
              <a:lnSpc>
                <a:spcPct val="150000"/>
              </a:lnSpc>
              <a:spcAft>
                <a:spcPts val="0"/>
              </a:spcAft>
            </a:pPr>
            <a:r>
              <a:rPr lang="en-US" altLang="zh-CN" sz="2800" dirty="0">
                <a:solidFill>
                  <a:srgbClr val="000000"/>
                </a:solidFill>
                <a:effectLst/>
                <a:cs typeface="Times New Roman" panose="02020603050405020304" pitchFamily="18" charset="0"/>
              </a:rPr>
              <a:t>(4)</a:t>
            </a:r>
            <a:r>
              <a:rPr lang="zh-CN" altLang="zh-CN" sz="2800" dirty="0">
                <a:solidFill>
                  <a:srgbClr val="000000"/>
                </a:solidFill>
                <a:effectLst/>
                <a:cs typeface="Times New Roman" panose="02020603050405020304" pitchFamily="18" charset="0"/>
              </a:rPr>
              <a:t>判断复分解反应能否发生</a:t>
            </a:r>
          </a:p>
          <a:p>
            <a:pPr>
              <a:lnSpc>
                <a:spcPct val="150000"/>
              </a:lnSpc>
              <a:spcAft>
                <a:spcPts val="0"/>
              </a:spcAft>
            </a:pPr>
            <a:r>
              <a:rPr lang="zh-CN" altLang="zh-CN" sz="2800" dirty="0">
                <a:solidFill>
                  <a:srgbClr val="000000"/>
                </a:solidFill>
                <a:effectLst/>
                <a:cs typeface="Times New Roman" panose="02020603050405020304" pitchFamily="18" charset="0"/>
              </a:rPr>
              <a:t>一般符合</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强酸制弱酸</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规律。</a:t>
            </a:r>
          </a:p>
        </p:txBody>
      </p:sp>
      <p:sp>
        <p:nvSpPr>
          <p:cNvPr id="7" name="矩形 6">
            <a:extLst>
              <a:ext uri="{FF2B5EF4-FFF2-40B4-BE49-F238E27FC236}">
                <a16:creationId xmlns:a16="http://schemas.microsoft.com/office/drawing/2014/main" xmlns="" id="{1BCBBBB5-ACE0-411B-B210-E82B4685D2E1}"/>
              </a:ext>
            </a:extLst>
          </p:cNvPr>
          <p:cNvSpPr/>
          <p:nvPr/>
        </p:nvSpPr>
        <p:spPr>
          <a:xfrm>
            <a:off x="171449" y="4090148"/>
            <a:ext cx="11639550" cy="1384995"/>
          </a:xfrm>
          <a:prstGeom prst="rect">
            <a:avLst/>
          </a:prstGeom>
        </p:spPr>
        <p:txBody>
          <a:bodyPr wrap="square">
            <a:spAutoFit/>
          </a:bodyPr>
          <a:lstStyle/>
          <a:p>
            <a:pPr>
              <a:lnSpc>
                <a:spcPct val="150000"/>
              </a:lnSpc>
            </a:pPr>
            <a:r>
              <a:rPr lang="en-US" altLang="zh-CN" sz="2800" b="1" dirty="0"/>
              <a:t>2.</a:t>
            </a:r>
            <a:r>
              <a:rPr lang="zh-CN" altLang="zh-CN" sz="2800" b="1" dirty="0"/>
              <a:t>有关电离常数的计算</a:t>
            </a:r>
            <a:r>
              <a:rPr lang="en-US" altLang="zh-CN" sz="2800" b="1" dirty="0"/>
              <a:t>(</a:t>
            </a:r>
            <a:r>
              <a:rPr lang="zh-CN" altLang="zh-CN" sz="2800" b="1" dirty="0"/>
              <a:t>以弱酸</a:t>
            </a:r>
            <a:r>
              <a:rPr lang="en-US" altLang="zh-CN" sz="2800" b="1" dirty="0"/>
              <a:t>HX</a:t>
            </a:r>
            <a:r>
              <a:rPr lang="zh-CN" altLang="zh-CN" sz="2800" b="1" dirty="0"/>
              <a:t>为例</a:t>
            </a:r>
            <a:r>
              <a:rPr lang="en-US" altLang="zh-CN" sz="2800" b="1" dirty="0"/>
              <a:t>)</a:t>
            </a:r>
            <a:endParaRPr lang="zh-CN" altLang="zh-CN" sz="2800" b="1" dirty="0"/>
          </a:p>
          <a:p>
            <a:pPr>
              <a:lnSpc>
                <a:spcPct val="150000"/>
              </a:lnSpc>
            </a:pPr>
            <a:r>
              <a:rPr lang="en-US" altLang="zh-CN" sz="2800" dirty="0"/>
              <a:t>(1)</a:t>
            </a:r>
            <a:r>
              <a:rPr lang="zh-CN" altLang="zh-CN" sz="2800" dirty="0"/>
              <a:t>已知</a:t>
            </a:r>
            <a:r>
              <a:rPr lang="en-US" altLang="zh-CN" sz="2800" i="1" dirty="0"/>
              <a:t>c</a:t>
            </a:r>
            <a:r>
              <a:rPr lang="en-US" altLang="zh-CN" sz="2800" dirty="0"/>
              <a:t>(HX)</a:t>
            </a:r>
            <a:r>
              <a:rPr lang="zh-CN" altLang="zh-CN" sz="2800" baseline="-25000" dirty="0"/>
              <a:t>始</a:t>
            </a:r>
            <a:r>
              <a:rPr lang="zh-CN" altLang="zh-CN" sz="2800" dirty="0"/>
              <a:t>和平衡时</a:t>
            </a:r>
            <a:r>
              <a:rPr lang="en-US" altLang="zh-CN" sz="2800" i="1" dirty="0"/>
              <a:t>c</a:t>
            </a:r>
            <a:r>
              <a:rPr lang="en-US" altLang="zh-CN" sz="2800" dirty="0"/>
              <a:t>(H</a:t>
            </a:r>
            <a:r>
              <a:rPr lang="en-US" altLang="zh-CN" sz="2800" baseline="30000" dirty="0"/>
              <a:t>+</a:t>
            </a:r>
            <a:r>
              <a:rPr lang="en-US" altLang="zh-CN" sz="2800" dirty="0"/>
              <a:t>),</a:t>
            </a:r>
            <a:r>
              <a:rPr lang="zh-CN" altLang="zh-CN" sz="2800" dirty="0"/>
              <a:t>求电离常数</a:t>
            </a:r>
          </a:p>
        </p:txBody>
      </p:sp>
      <p:sp>
        <p:nvSpPr>
          <p:cNvPr id="8" name="矩形 7">
            <a:extLst>
              <a:ext uri="{FF2B5EF4-FFF2-40B4-BE49-F238E27FC236}">
                <a16:creationId xmlns:a16="http://schemas.microsoft.com/office/drawing/2014/main" xmlns="" id="{545D42F9-64F5-4E76-A5E9-6C965DAD16CF}"/>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342325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4492394B-B6FC-40B8-AB40-3340E3BCC878}"/>
              </a:ext>
            </a:extLst>
          </p:cNvPr>
          <p:cNvGrpSpPr/>
          <p:nvPr/>
        </p:nvGrpSpPr>
        <p:grpSpPr>
          <a:xfrm>
            <a:off x="2933699" y="375398"/>
            <a:ext cx="5010151" cy="738664"/>
            <a:chOff x="838199" y="375398"/>
            <a:chExt cx="5010151" cy="738664"/>
          </a:xfrm>
        </p:grpSpPr>
        <p:sp>
          <p:nvSpPr>
            <p:cNvPr id="6" name="矩形 5">
              <a:extLst>
                <a:ext uri="{FF2B5EF4-FFF2-40B4-BE49-F238E27FC236}">
                  <a16:creationId xmlns:a16="http://schemas.microsoft.com/office/drawing/2014/main" xmlns="" id="{C1040C6A-E327-4269-8041-5B857CFE6E23}"/>
                </a:ext>
              </a:extLst>
            </p:cNvPr>
            <p:cNvSpPr/>
            <p:nvPr/>
          </p:nvSpPr>
          <p:spPr>
            <a:xfrm>
              <a:off x="838199" y="375398"/>
              <a:ext cx="5010151" cy="738664"/>
            </a:xfrm>
            <a:prstGeom prst="rect">
              <a:avLst/>
            </a:prstGeom>
          </p:spPr>
          <p:txBody>
            <a:bodyPr wrap="square">
              <a:spAutoFit/>
            </a:bodyPr>
            <a:lstStyle/>
            <a:p>
              <a:pPr>
                <a:lnSpc>
                  <a:spcPct val="150000"/>
                </a:lnSpc>
              </a:pPr>
              <a:r>
                <a:rPr lang="zh-CN" altLang="zh-CN" sz="2800" dirty="0"/>
                <a:t>　</a:t>
              </a:r>
              <a:r>
                <a:rPr lang="en-US" altLang="zh-CN" sz="2800" dirty="0"/>
                <a:t>HX</a:t>
              </a:r>
              <a:r>
                <a:rPr lang="zh-CN" altLang="zh-CN" sz="2800" dirty="0"/>
                <a:t>　</a:t>
              </a:r>
              <a:r>
                <a:rPr lang="en-US" altLang="zh-CN" sz="2800" dirty="0"/>
                <a:t>             H</a:t>
              </a:r>
              <a:r>
                <a:rPr lang="en-US" altLang="zh-CN" sz="2800" baseline="30000" dirty="0"/>
                <a:t>+</a:t>
              </a:r>
              <a:r>
                <a:rPr lang="zh-CN" altLang="zh-CN" sz="2800" dirty="0"/>
                <a:t>　　</a:t>
              </a:r>
              <a:r>
                <a:rPr lang="en-US" altLang="zh-CN" sz="2800" dirty="0"/>
                <a:t>+</a:t>
              </a:r>
              <a:r>
                <a:rPr lang="zh-CN" altLang="zh-CN" sz="2800" dirty="0"/>
                <a:t>　　</a:t>
              </a:r>
              <a:r>
                <a:rPr lang="en-US" altLang="zh-CN" sz="2800" dirty="0"/>
                <a:t>X</a:t>
              </a:r>
              <a:r>
                <a:rPr lang="en-US" altLang="zh-CN" sz="2800" baseline="30000" dirty="0"/>
                <a:t>-</a:t>
              </a:r>
              <a:endParaRPr lang="zh-CN" altLang="zh-CN" sz="2800" dirty="0"/>
            </a:p>
          </p:txBody>
        </p:sp>
        <p:pic>
          <p:nvPicPr>
            <p:cNvPr id="5" name="图片 4">
              <a:extLst>
                <a:ext uri="{FF2B5EF4-FFF2-40B4-BE49-F238E27FC236}">
                  <a16:creationId xmlns:a16="http://schemas.microsoft.com/office/drawing/2014/main" xmlns="" id="{6F3FD24E-13ED-4AAB-B869-68997D3AF2AB}"/>
                </a:ext>
              </a:extLst>
            </p:cNvPr>
            <p:cNvPicPr/>
            <p:nvPr/>
          </p:nvPicPr>
          <p:blipFill>
            <a:blip r:embed="rId2"/>
            <a:stretch>
              <a:fillRect/>
            </a:stretch>
          </p:blipFill>
          <p:spPr>
            <a:xfrm>
              <a:off x="2054498" y="574586"/>
              <a:ext cx="681038" cy="386909"/>
            </a:xfrm>
            <a:prstGeom prst="rect">
              <a:avLst/>
            </a:prstGeom>
          </p:spPr>
        </p:pic>
      </p:gr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1A108F3A-CEF9-499B-917D-8345BA059733}"/>
                  </a:ext>
                </a:extLst>
              </p:cNvPr>
              <p:cNvSpPr/>
              <p:nvPr/>
            </p:nvSpPr>
            <p:spPr>
              <a:xfrm>
                <a:off x="347662" y="999595"/>
                <a:ext cx="11496676" cy="4872488"/>
              </a:xfrm>
              <a:prstGeom prst="rect">
                <a:avLst/>
              </a:prstGeom>
            </p:spPr>
            <p:txBody>
              <a:bodyPr wrap="square">
                <a:spAutoFit/>
              </a:bodyPr>
              <a:lstStyle/>
              <a:p>
                <a:pPr>
                  <a:lnSpc>
                    <a:spcPct val="150000"/>
                  </a:lnSpc>
                  <a:spcAft>
                    <a:spcPts val="0"/>
                  </a:spcAft>
                </a:pPr>
                <a:r>
                  <a:rPr lang="zh-CN" altLang="zh-CN" sz="2800" dirty="0">
                    <a:solidFill>
                      <a:srgbClr val="000000"/>
                    </a:solidFill>
                    <a:cs typeface="Times New Roman" panose="02020603050405020304" pitchFamily="18" charset="0"/>
                  </a:rPr>
                  <a:t>起始</a:t>
                </a:r>
                <a:r>
                  <a:rPr lang="en-US" altLang="zh-CN" sz="2800" dirty="0">
                    <a:solidFill>
                      <a:srgbClr val="000000"/>
                    </a:solidFill>
                    <a:effectLst/>
                    <a:cs typeface="Times New Roman" panose="02020603050405020304" pitchFamily="18" charset="0"/>
                  </a:rPr>
                  <a:t>/(mol·L</a:t>
                </a:r>
                <a:r>
                  <a:rPr lang="en-US" altLang="zh-CN" sz="2800" baseline="30000" dirty="0">
                    <a:solidFill>
                      <a:srgbClr val="000000"/>
                    </a:solidFill>
                    <a:effectLst/>
                    <a:cs typeface="Times New Roman" panose="02020603050405020304" pitchFamily="18" charset="0"/>
                  </a:rPr>
                  <a:t>-1</a:t>
                </a:r>
                <a:r>
                  <a:rPr lang="en-US" altLang="zh-CN" sz="2800" dirty="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(HX)</a:t>
                </a:r>
                <a:r>
                  <a:rPr lang="zh-CN" altLang="zh-CN" sz="2800" baseline="-25000" dirty="0">
                    <a:solidFill>
                      <a:srgbClr val="000000"/>
                    </a:solidFill>
                    <a:effectLst/>
                    <a:cs typeface="Times New Roman" panose="02020603050405020304" pitchFamily="18" charset="0"/>
                  </a:rPr>
                  <a:t>始</a:t>
                </a:r>
                <a:r>
                  <a:rPr lang="en-US" altLang="zh-CN" sz="2800" dirty="0">
                    <a:solidFill>
                      <a:srgbClr val="000000"/>
                    </a:solidFill>
                    <a:effectLst/>
                    <a:cs typeface="Times New Roman" panose="02020603050405020304" pitchFamily="18" charset="0"/>
                  </a:rPr>
                  <a:t>	     0	                 0</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平衡</a:t>
                </a:r>
                <a:r>
                  <a:rPr lang="en-US" altLang="zh-CN" sz="2800" dirty="0">
                    <a:solidFill>
                      <a:srgbClr val="000000"/>
                    </a:solidFill>
                    <a:effectLst/>
                    <a:cs typeface="Times New Roman" panose="02020603050405020304" pitchFamily="18" charset="0"/>
                  </a:rPr>
                  <a:t>/(mol·L</a:t>
                </a:r>
                <a:r>
                  <a:rPr lang="en-US" altLang="zh-CN" sz="2800" baseline="30000" dirty="0">
                    <a:solidFill>
                      <a:srgbClr val="000000"/>
                    </a:solidFill>
                    <a:effectLst/>
                    <a:cs typeface="Times New Roman" panose="02020603050405020304" pitchFamily="18" charset="0"/>
                  </a:rPr>
                  <a:t>-1</a:t>
                </a:r>
                <a:r>
                  <a:rPr lang="en-US" altLang="zh-CN" sz="2800" dirty="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(HX)</a:t>
                </a:r>
                <a:r>
                  <a:rPr lang="zh-CN" altLang="zh-CN" sz="2800" baseline="-25000" dirty="0">
                    <a:solidFill>
                      <a:srgbClr val="000000"/>
                    </a:solidFill>
                    <a:effectLst/>
                    <a:cs typeface="Times New Roman" panose="02020603050405020304" pitchFamily="18" charset="0"/>
                  </a:rPr>
                  <a:t>始</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  </a:t>
                </a:r>
                <a:r>
                  <a:rPr lang="en-US" altLang="zh-CN" sz="2800" dirty="0">
                    <a:solidFill>
                      <a:srgbClr val="000000"/>
                    </a:solidFill>
                    <a:cs typeface="Times New Roman" panose="02020603050405020304" pitchFamily="18" charset="0"/>
                  </a:rPr>
                  <a:t>        </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则</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K</a:t>
                </a:r>
                <a:r>
                  <a:rPr lang="en-US" altLang="zh-CN" sz="2800" baseline="-25000" dirty="0">
                    <a:solidFill>
                      <a:srgbClr val="000000"/>
                    </a:solidFill>
                    <a:effectLst/>
                    <a:cs typeface="Times New Roman" panose="02020603050405020304" pitchFamily="18" charset="0"/>
                  </a:rPr>
                  <a:t>a</a:t>
                </a:r>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X</m:t>
                            </m:r>
                          </m:e>
                          <m:sup>
                            <m:r>
                              <m:rPr>
                                <m:nor/>
                              </m:rPr>
                              <a:rPr lang="en-US" altLang="zh-CN" sz="2800" i="1">
                                <a:solidFill>
                                  <a:srgbClr val="000000"/>
                                </a:solidFill>
                                <a:effectLst/>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HX</m:t>
                        </m:r>
                        <m:r>
                          <m:rPr>
                            <m:nor/>
                          </m:rPr>
                          <a:rPr lang="en-US" altLang="zh-CN" sz="2800">
                            <a:solidFill>
                              <a:srgbClr val="000000"/>
                            </a:solidFill>
                            <a:effectLst/>
                            <a:cs typeface="Times New Roman" panose="02020603050405020304" pitchFamily="18" charset="0"/>
                          </a:rPr>
                          <m:t>)</m:t>
                        </m:r>
                      </m:den>
                    </m:f>
                  </m:oMath>
                </a14:m>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a:rPr lang="en-US" altLang="zh-CN" sz="2800" i="1">
                                <a:solidFill>
                                  <a:srgbClr val="000000"/>
                                </a:solidFill>
                                <a:effectLst/>
                                <a:latin typeface="Cambria Math"/>
                                <a:cs typeface="Times New Roman" panose="02020603050405020304" pitchFamily="18" charset="0"/>
                              </a:rPr>
                              <m:t>𝑐</m:t>
                            </m:r>
                          </m:e>
                          <m:sup>
                            <m:r>
                              <a:rPr lang="en-US" altLang="zh-CN" sz="2800">
                                <a:solidFill>
                                  <a:srgbClr val="000000"/>
                                </a:solidFill>
                                <a:effectLst/>
                                <a:latin typeface="Cambria Math"/>
                                <a:cs typeface="Times New Roman" panose="02020603050405020304" pitchFamily="18" charset="0"/>
                              </a:rPr>
                              <m:t>2</m:t>
                            </m:r>
                          </m:sup>
                        </m:sSup>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HX</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nor/>
                              </m:rPr>
                              <a:rPr lang="en-US" altLang="zh-CN" sz="2800">
                                <a:solidFill>
                                  <a:srgbClr val="000000"/>
                                </a:solidFill>
                                <a:effectLst/>
                                <a:cs typeface="Times New Roman" panose="02020603050405020304" pitchFamily="18" charset="0"/>
                              </a:rPr>
                              <m:t>)</m:t>
                            </m:r>
                          </m:e>
                          <m:sub>
                            <m:r>
                              <m:rPr>
                                <m:nor/>
                              </m:rPr>
                              <a:rPr lang="zh-CN" altLang="zh-CN" sz="2800">
                                <a:solidFill>
                                  <a:srgbClr val="000000"/>
                                </a:solidFill>
                                <a:effectLst/>
                                <a:cs typeface="Times New Roman" panose="02020603050405020304" pitchFamily="18" charset="0"/>
                              </a:rPr>
                              <m:t>始</m:t>
                            </m:r>
                          </m:sub>
                        </m:sSub>
                        <m:r>
                          <m:rPr>
                            <m:nor/>
                          </m:rPr>
                          <a:rPr lang="en-US" altLang="zh-CN" sz="2800" i="1">
                            <a:solidFill>
                              <a:srgbClr val="000000"/>
                            </a:solidFill>
                            <a:effectLst/>
                            <a:cs typeface="Times New Roman" panose="02020603050405020304" pitchFamily="18" charset="0"/>
                          </a:rPr>
                          <m:t>−</m:t>
                        </m:r>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den>
                    </m:f>
                  </m:oMath>
                </a14:m>
                <a:r>
                  <a:rPr lang="zh-CN" altLang="zh-CN" sz="2800" dirty="0">
                    <a:solidFill>
                      <a:srgbClr val="000000"/>
                    </a:solidFill>
                    <a:effectLst/>
                    <a:cs typeface="Times New Roman" panose="02020603050405020304" pitchFamily="18" charset="0"/>
                  </a:rPr>
                  <a:t>。</a:t>
                </a:r>
              </a:p>
              <a:p>
                <a:pPr>
                  <a:lnSpc>
                    <a:spcPct val="150000"/>
                  </a:lnSpc>
                  <a:spcAft>
                    <a:spcPts val="0"/>
                  </a:spcAft>
                </a:pPr>
                <a:r>
                  <a:rPr lang="zh-CN" altLang="zh-CN" sz="2800" dirty="0">
                    <a:solidFill>
                      <a:srgbClr val="000000"/>
                    </a:solidFill>
                    <a:effectLst/>
                    <a:cs typeface="Times New Roman" panose="02020603050405020304" pitchFamily="18" charset="0"/>
                  </a:rPr>
                  <a:t>由于弱酸只有极少一部分电离</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的数值很小</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可近似处理</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(HX)</a:t>
                </a:r>
                <a:r>
                  <a:rPr lang="zh-CN" altLang="zh-CN" sz="2800" baseline="-25000" dirty="0">
                    <a:solidFill>
                      <a:srgbClr val="000000"/>
                    </a:solidFill>
                    <a:effectLst/>
                    <a:cs typeface="Times New Roman" panose="02020603050405020304" pitchFamily="18" charset="0"/>
                  </a:rPr>
                  <a:t>始</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(HX)</a:t>
                </a:r>
                <a:r>
                  <a:rPr lang="zh-CN" altLang="zh-CN" sz="2800" baseline="-25000" dirty="0">
                    <a:solidFill>
                      <a:srgbClr val="000000"/>
                    </a:solidFill>
                    <a:effectLst/>
                    <a:cs typeface="Times New Roman" panose="02020603050405020304" pitchFamily="18" charset="0"/>
                  </a:rPr>
                  <a:t>始</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则</a:t>
                </a:r>
                <a:r>
                  <a:rPr lang="en-US" altLang="zh-CN" sz="2800" i="1" dirty="0">
                    <a:solidFill>
                      <a:srgbClr val="000000"/>
                    </a:solidFill>
                    <a:effectLst/>
                    <a:cs typeface="Times New Roman" panose="02020603050405020304" pitchFamily="18" charset="0"/>
                  </a:rPr>
                  <a:t>K</a:t>
                </a:r>
                <a:r>
                  <a:rPr lang="en-US" altLang="zh-CN" sz="2800" baseline="-25000" dirty="0">
                    <a:solidFill>
                      <a:srgbClr val="000000"/>
                    </a:solidFill>
                    <a:effectLst/>
                    <a:cs typeface="Times New Roman" panose="02020603050405020304" pitchFamily="18" charset="0"/>
                  </a:rPr>
                  <a:t>a</a:t>
                </a:r>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a:rPr lang="en-US" altLang="zh-CN" sz="2800" i="1">
                                <a:solidFill>
                                  <a:srgbClr val="000000"/>
                                </a:solidFill>
                                <a:effectLst/>
                                <a:latin typeface="Cambria Math"/>
                                <a:cs typeface="Times New Roman" panose="02020603050405020304" pitchFamily="18" charset="0"/>
                              </a:rPr>
                              <m:t>𝑐</m:t>
                            </m:r>
                          </m:e>
                          <m:sup>
                            <m:r>
                              <a:rPr lang="en-US" altLang="zh-CN" sz="2800">
                                <a:solidFill>
                                  <a:srgbClr val="000000"/>
                                </a:solidFill>
                                <a:effectLst/>
                                <a:latin typeface="Cambria Math"/>
                                <a:cs typeface="Times New Roman" panose="02020603050405020304" pitchFamily="18" charset="0"/>
                              </a:rPr>
                              <m:t>2</m:t>
                            </m:r>
                          </m:sup>
                        </m:sSup>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HX</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nor/>
                              </m:rPr>
                              <a:rPr lang="en-US" altLang="zh-CN" sz="2800">
                                <a:solidFill>
                                  <a:srgbClr val="000000"/>
                                </a:solidFill>
                                <a:effectLst/>
                                <a:cs typeface="Times New Roman" panose="02020603050405020304" pitchFamily="18" charset="0"/>
                              </a:rPr>
                              <m:t>)</m:t>
                            </m:r>
                          </m:e>
                          <m:sub>
                            <m:r>
                              <m:rPr>
                                <m:nor/>
                              </m:rPr>
                              <a:rPr lang="zh-CN" altLang="zh-CN" sz="2800">
                                <a:solidFill>
                                  <a:srgbClr val="000000"/>
                                </a:solidFill>
                                <a:effectLst/>
                                <a:cs typeface="Times New Roman" panose="02020603050405020304" pitchFamily="18" charset="0"/>
                              </a:rPr>
                              <m:t>始</m:t>
                            </m:r>
                          </m:sub>
                        </m:sSub>
                      </m:den>
                    </m:f>
                  </m:oMath>
                </a14:m>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代入数值求解即可。</a:t>
                </a:r>
              </a:p>
            </p:txBody>
          </p:sp>
        </mc:Choice>
        <mc:Fallback xmlns="">
          <p:sp>
            <p:nvSpPr>
              <p:cNvPr id="2" name="矩形 1">
                <a:extLst>
                  <a:ext uri="{FF2B5EF4-FFF2-40B4-BE49-F238E27FC236}">
                    <a16:creationId xmlns:a16="http://schemas.microsoft.com/office/drawing/2014/main" id="{1A108F3A-CEF9-499B-917D-8345BA059733}"/>
                  </a:ext>
                </a:extLst>
              </p:cNvPr>
              <p:cNvSpPr>
                <a:spLocks noRot="1" noChangeAspect="1" noMove="1" noResize="1" noEditPoints="1" noAdjustHandles="1" noChangeArrowheads="1" noChangeShapeType="1" noTextEdit="1"/>
              </p:cNvSpPr>
              <p:nvPr/>
            </p:nvSpPr>
            <p:spPr>
              <a:xfrm>
                <a:off x="347662" y="999595"/>
                <a:ext cx="11496676" cy="4872488"/>
              </a:xfrm>
              <a:prstGeom prst="rect">
                <a:avLst/>
              </a:prstGeom>
              <a:blipFill>
                <a:blip r:embed="rId3"/>
                <a:stretch>
                  <a:fillRect l="-1060"/>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xmlns="" id="{B2B39795-77CC-4EA4-9B06-EC93C8A8EB48}"/>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827660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xmlns="" id="{1A108F3A-CEF9-499B-917D-8345BA059733}"/>
                  </a:ext>
                </a:extLst>
              </p:cNvPr>
              <p:cNvSpPr/>
              <p:nvPr/>
            </p:nvSpPr>
            <p:spPr>
              <a:xfrm>
                <a:off x="347662" y="542395"/>
                <a:ext cx="11496676" cy="3474541"/>
              </a:xfrm>
              <a:prstGeom prst="rect">
                <a:avLst/>
              </a:prstGeom>
            </p:spPr>
            <p:txBody>
              <a:bodyPr wrap="square">
                <a:spAutoFit/>
              </a:bodyPr>
              <a:lstStyle/>
              <a:p>
                <a:pPr>
                  <a:lnSpc>
                    <a:spcPct val="150000"/>
                  </a:lnSpc>
                  <a:spcAft>
                    <a:spcPts val="0"/>
                  </a:spcAft>
                </a:pPr>
                <a:r>
                  <a:rPr lang="en-US" altLang="zh-CN" sz="2800" dirty="0">
                    <a:solidFill>
                      <a:srgbClr val="000000"/>
                    </a:solidFill>
                    <a:effectLst/>
                    <a:cs typeface="Times New Roman" panose="02020603050405020304" pitchFamily="18" charset="0"/>
                  </a:rPr>
                  <a:t>(2)</a:t>
                </a:r>
                <a:r>
                  <a:rPr lang="zh-CN" altLang="zh-CN" sz="2800" dirty="0">
                    <a:solidFill>
                      <a:srgbClr val="000000"/>
                    </a:solidFill>
                    <a:effectLst/>
                    <a:cs typeface="Times New Roman" panose="02020603050405020304" pitchFamily="18" charset="0"/>
                  </a:rPr>
                  <a:t>已知</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(HX)</a:t>
                </a:r>
                <a:r>
                  <a:rPr lang="zh-CN" altLang="zh-CN" sz="2800" baseline="-25000" dirty="0">
                    <a:solidFill>
                      <a:srgbClr val="000000"/>
                    </a:solidFill>
                    <a:effectLst/>
                    <a:cs typeface="Times New Roman" panose="02020603050405020304" pitchFamily="18" charset="0"/>
                  </a:rPr>
                  <a:t>始</a:t>
                </a:r>
                <a:r>
                  <a:rPr lang="zh-CN" altLang="zh-CN" sz="2800" dirty="0">
                    <a:solidFill>
                      <a:srgbClr val="000000"/>
                    </a:solidFill>
                    <a:effectLst/>
                    <a:cs typeface="Times New Roman" panose="02020603050405020304" pitchFamily="18" charset="0"/>
                  </a:rPr>
                  <a:t>和电离常数</a:t>
                </a:r>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求平衡时</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同理可得</a:t>
                </a:r>
                <a:r>
                  <a:rPr lang="en-US" altLang="zh-CN" sz="2800" i="1" dirty="0">
                    <a:solidFill>
                      <a:srgbClr val="000000"/>
                    </a:solidFill>
                    <a:effectLst/>
                    <a:cs typeface="Times New Roman" panose="02020603050405020304" pitchFamily="18" charset="0"/>
                  </a:rPr>
                  <a:t>K</a:t>
                </a:r>
                <a:r>
                  <a:rPr lang="en-US" altLang="zh-CN" sz="2800" baseline="-25000" dirty="0">
                    <a:solidFill>
                      <a:srgbClr val="000000"/>
                    </a:solidFill>
                    <a:effectLst/>
                    <a:cs typeface="Times New Roman" panose="02020603050405020304" pitchFamily="18" charset="0"/>
                  </a:rPr>
                  <a:t>a</a:t>
                </a:r>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a:rPr lang="en-US" altLang="zh-CN" sz="2800" i="1">
                                <a:solidFill>
                                  <a:srgbClr val="000000"/>
                                </a:solidFill>
                                <a:effectLst/>
                                <a:latin typeface="Cambria Math"/>
                                <a:cs typeface="Times New Roman" panose="02020603050405020304" pitchFamily="18" charset="0"/>
                              </a:rPr>
                              <m:t>𝑐</m:t>
                            </m:r>
                          </m:e>
                          <m:sup>
                            <m:r>
                              <a:rPr lang="en-US" altLang="zh-CN" sz="2800">
                                <a:solidFill>
                                  <a:srgbClr val="000000"/>
                                </a:solidFill>
                                <a:effectLst/>
                                <a:latin typeface="Cambria Math"/>
                                <a:cs typeface="Times New Roman" panose="02020603050405020304" pitchFamily="18" charset="0"/>
                              </a:rPr>
                              <m:t>2</m:t>
                            </m:r>
                          </m:sup>
                        </m:sSup>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HX</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nor/>
                              </m:rPr>
                              <a:rPr lang="en-US" altLang="zh-CN" sz="2800">
                                <a:solidFill>
                                  <a:srgbClr val="000000"/>
                                </a:solidFill>
                                <a:effectLst/>
                                <a:cs typeface="Times New Roman" panose="02020603050405020304" pitchFamily="18" charset="0"/>
                              </a:rPr>
                              <m:t>)</m:t>
                            </m:r>
                          </m:e>
                          <m:sub>
                            <m:r>
                              <m:rPr>
                                <m:nor/>
                              </m:rPr>
                              <a:rPr lang="zh-CN" altLang="zh-CN" sz="2800">
                                <a:solidFill>
                                  <a:srgbClr val="000000"/>
                                </a:solidFill>
                                <a:effectLst/>
                                <a:cs typeface="Times New Roman" panose="02020603050405020304" pitchFamily="18" charset="0"/>
                              </a:rPr>
                              <m:t>始</m:t>
                            </m:r>
                          </m:sub>
                        </m:sSub>
                        <m:r>
                          <m:rPr>
                            <m:nor/>
                          </m:rPr>
                          <a:rPr lang="en-US" altLang="zh-CN" sz="2800" i="1">
                            <a:solidFill>
                              <a:srgbClr val="000000"/>
                            </a:solidFill>
                            <a:effectLst/>
                            <a:cs typeface="Times New Roman" panose="02020603050405020304" pitchFamily="18" charset="0"/>
                          </a:rPr>
                          <m:t>−</m:t>
                        </m:r>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den>
                    </m:f>
                  </m:oMath>
                </a14:m>
                <a:r>
                  <a:rPr lang="en-US" altLang="zh-CN" sz="2800" dirty="0">
                    <a:solidFill>
                      <a:srgbClr val="000000"/>
                    </a:solidFill>
                    <a:effectLst/>
                    <a:cs typeface="Times New Roman" panose="02020603050405020304" pitchFamily="18" charset="0"/>
                  </a:rPr>
                  <a:t>≈</a:t>
                </a:r>
                <a14:m>
                  <m:oMath xmlns:m="http://schemas.openxmlformats.org/officeDocument/2006/math">
                    <m:f>
                      <m:fPr>
                        <m:ctrlPr>
                          <a:rPr lang="zh-CN" altLang="zh-CN" sz="2800" i="1">
                            <a:solidFill>
                              <a:srgbClr val="000000"/>
                            </a:solidFill>
                            <a:effectLst/>
                            <a:latin typeface="Cambria Math" panose="02040503050406030204" pitchFamily="18" charset="0"/>
                            <a:cs typeface="Times New Roman" panose="02020603050405020304" pitchFamily="18" charset="0"/>
                          </a:rPr>
                        </m:ctrlPr>
                      </m:fPr>
                      <m:num>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a:rPr lang="en-US" altLang="zh-CN" sz="2800" i="1">
                                <a:solidFill>
                                  <a:srgbClr val="000000"/>
                                </a:solidFill>
                                <a:effectLst/>
                                <a:latin typeface="Cambria Math"/>
                                <a:cs typeface="Times New Roman" panose="02020603050405020304" pitchFamily="18" charset="0"/>
                              </a:rPr>
                              <m:t>𝑐</m:t>
                            </m:r>
                          </m:e>
                          <m:sup>
                            <m:r>
                              <a:rPr lang="en-US" altLang="zh-CN" sz="2800">
                                <a:solidFill>
                                  <a:srgbClr val="000000"/>
                                </a:solidFill>
                                <a:effectLst/>
                                <a:latin typeface="Cambria Math"/>
                                <a:cs typeface="Times New Roman" panose="02020603050405020304" pitchFamily="18" charset="0"/>
                              </a:rPr>
                              <m:t>2</m:t>
                            </m:r>
                          </m:sup>
                        </m:sSup>
                        <m:r>
                          <m:rPr>
                            <m:nor/>
                          </m:rPr>
                          <a:rPr lang="en-US" altLang="zh-CN" sz="2800">
                            <a:solidFill>
                              <a:srgbClr val="000000"/>
                            </a:solidFill>
                            <a:effectLst/>
                            <a:cs typeface="Times New Roman" panose="02020603050405020304" pitchFamily="18" charset="0"/>
                          </a:rPr>
                          <m:t>(</m:t>
                        </m:r>
                        <m:sSup>
                          <m:sSupPr>
                            <m:ctrlPr>
                              <a:rPr lang="zh-CN" altLang="zh-CN" sz="2800" i="1">
                                <a:solidFill>
                                  <a:srgbClr val="000000"/>
                                </a:solidFill>
                                <a:effectLst/>
                                <a:latin typeface="Cambria Math" panose="02040503050406030204" pitchFamily="18" charset="0"/>
                                <a:cs typeface="Times New Roman" panose="02020603050405020304" pitchFamily="18" charset="0"/>
                              </a:rPr>
                            </m:ctrlPr>
                          </m:sSupPr>
                          <m:e>
                            <m:r>
                              <m:rPr>
                                <m:sty m:val="p"/>
                              </m:rPr>
                              <a:rPr lang="en-US" altLang="zh-CN" sz="2800">
                                <a:solidFill>
                                  <a:srgbClr val="000000"/>
                                </a:solidFill>
                                <a:effectLst/>
                                <a:latin typeface="Cambria Math"/>
                                <a:cs typeface="Times New Roman" panose="02020603050405020304" pitchFamily="18" charset="0"/>
                              </a:rPr>
                              <m:t>H</m:t>
                            </m:r>
                          </m:e>
                          <m:sup>
                            <m:r>
                              <a:rPr lang="en-US" altLang="zh-CN" sz="2800">
                                <a:solidFill>
                                  <a:srgbClr val="000000"/>
                                </a:solidFill>
                                <a:effectLst/>
                                <a:latin typeface="Cambria Math"/>
                                <a:cs typeface="Times New Roman" panose="02020603050405020304" pitchFamily="18" charset="0"/>
                              </a:rPr>
                              <m:t>+</m:t>
                            </m:r>
                          </m:sup>
                        </m:sSup>
                        <m:r>
                          <m:rPr>
                            <m:nor/>
                          </m:rPr>
                          <a:rPr lang="en-US" altLang="zh-CN" sz="2800">
                            <a:solidFill>
                              <a:srgbClr val="000000"/>
                            </a:solidFill>
                            <a:effectLst/>
                            <a:cs typeface="Times New Roman" panose="02020603050405020304" pitchFamily="18" charset="0"/>
                          </a:rPr>
                          <m:t>)</m:t>
                        </m:r>
                      </m:num>
                      <m:den>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HX</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nor/>
                              </m:rPr>
                              <a:rPr lang="en-US" altLang="zh-CN" sz="2800">
                                <a:solidFill>
                                  <a:srgbClr val="000000"/>
                                </a:solidFill>
                                <a:effectLst/>
                                <a:cs typeface="Times New Roman" panose="02020603050405020304" pitchFamily="18" charset="0"/>
                              </a:rPr>
                              <m:t>)</m:t>
                            </m:r>
                          </m:e>
                          <m:sub>
                            <m:r>
                              <m:rPr>
                                <m:nor/>
                              </m:rPr>
                              <a:rPr lang="zh-CN" altLang="zh-CN" sz="2800">
                                <a:solidFill>
                                  <a:srgbClr val="000000"/>
                                </a:solidFill>
                                <a:effectLst/>
                                <a:cs typeface="Times New Roman" panose="02020603050405020304" pitchFamily="18" charset="0"/>
                              </a:rPr>
                              <m:t>始</m:t>
                            </m:r>
                          </m:sub>
                        </m:sSub>
                      </m:den>
                    </m:f>
                  </m:oMath>
                </a14:m>
                <a:r>
                  <a:rPr lang="en-US" altLang="zh-CN" sz="2800" dirty="0">
                    <a:solidFill>
                      <a:srgbClr val="000000"/>
                    </a:solidFill>
                    <a:effectLst/>
                    <a:cs typeface="Times New Roman" panose="02020603050405020304" pitchFamily="18" charset="0"/>
                  </a:rPr>
                  <a:t>,</a:t>
                </a:r>
                <a:endParaRPr lang="zh-CN" altLang="zh-CN" sz="2800" dirty="0">
                  <a:solidFill>
                    <a:srgbClr val="000000"/>
                  </a:solidFill>
                  <a:effectLst/>
                  <a:cs typeface="Times New Roman" panose="02020603050405020304" pitchFamily="18" charset="0"/>
                </a:endParaRPr>
              </a:p>
              <a:p>
                <a:pPr>
                  <a:lnSpc>
                    <a:spcPct val="150000"/>
                  </a:lnSpc>
                  <a:spcAft>
                    <a:spcPts val="0"/>
                  </a:spcAft>
                </a:pPr>
                <a:r>
                  <a:rPr lang="zh-CN" altLang="zh-CN" sz="2800" dirty="0">
                    <a:solidFill>
                      <a:srgbClr val="000000"/>
                    </a:solidFill>
                    <a:effectLst/>
                    <a:cs typeface="Times New Roman" panose="02020603050405020304" pitchFamily="18" charset="0"/>
                  </a:rPr>
                  <a:t>则</a:t>
                </a:r>
                <a:r>
                  <a:rPr lang="en-US" altLang="zh-CN" sz="2800" dirty="0">
                    <a:solidFill>
                      <a:srgbClr val="000000"/>
                    </a:solidFill>
                    <a:effectLst/>
                    <a:cs typeface="Times New Roman" panose="02020603050405020304" pitchFamily="18" charset="0"/>
                  </a:rPr>
                  <a:t>:</a:t>
                </a:r>
                <a:r>
                  <a:rPr lang="en-US" altLang="zh-CN" sz="2800" i="1" dirty="0">
                    <a:solidFill>
                      <a:srgbClr val="000000"/>
                    </a:solidFill>
                    <a:effectLst/>
                    <a:cs typeface="Times New Roman" panose="02020603050405020304" pitchFamily="18" charset="0"/>
                  </a:rPr>
                  <a:t>c</a:t>
                </a:r>
                <a:r>
                  <a:rPr lang="en-US" altLang="zh-CN" sz="2800" dirty="0">
                    <a:solidFill>
                      <a:srgbClr val="000000"/>
                    </a:solidFill>
                    <a:effectLst/>
                    <a:cs typeface="Times New Roman" panose="02020603050405020304" pitchFamily="18" charset="0"/>
                  </a:rPr>
                  <a:t>(H</a:t>
                </a:r>
                <a:r>
                  <a:rPr lang="en-US" altLang="zh-CN" sz="2800" baseline="30000" dirty="0">
                    <a:solidFill>
                      <a:srgbClr val="000000"/>
                    </a:solidFill>
                    <a:effectLst/>
                    <a:cs typeface="Times New Roman" panose="02020603050405020304" pitchFamily="18" charset="0"/>
                  </a:rPr>
                  <a:t>+</a:t>
                </a:r>
                <a:r>
                  <a:rPr lang="en-US" altLang="zh-CN" sz="2800" dirty="0">
                    <a:solidFill>
                      <a:srgbClr val="000000"/>
                    </a:solidFill>
                    <a:effectLst/>
                    <a:cs typeface="Times New Roman" panose="02020603050405020304" pitchFamily="18" charset="0"/>
                  </a:rPr>
                  <a:t>)≈</a:t>
                </a:r>
                <a14:m>
                  <m:oMath xmlns:m="http://schemas.openxmlformats.org/officeDocument/2006/math">
                    <m:rad>
                      <m:radPr>
                        <m:degHide m:val="on"/>
                        <m:ctrlPr>
                          <a:rPr lang="zh-CN" altLang="zh-CN" sz="2800" i="1">
                            <a:solidFill>
                              <a:srgbClr val="000000"/>
                            </a:solidFill>
                            <a:effectLst/>
                            <a:latin typeface="Cambria Math" panose="02040503050406030204" pitchFamily="18" charset="0"/>
                            <a:cs typeface="Times New Roman" panose="02020603050405020304" pitchFamily="18" charset="0"/>
                          </a:rPr>
                        </m:ctrlPr>
                      </m:radPr>
                      <m:deg/>
                      <m:e>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a:rPr lang="en-US" altLang="zh-CN" sz="2800" i="1">
                                <a:solidFill>
                                  <a:srgbClr val="000000"/>
                                </a:solidFill>
                                <a:effectLst/>
                                <a:latin typeface="Cambria Math"/>
                                <a:cs typeface="Times New Roman" panose="02020603050405020304" pitchFamily="18" charset="0"/>
                              </a:rPr>
                              <m:t>𝐾</m:t>
                            </m:r>
                          </m:e>
                          <m:sub>
                            <m:r>
                              <m:rPr>
                                <m:sty m:val="p"/>
                              </m:rPr>
                              <a:rPr lang="en-US" altLang="zh-CN" sz="2800">
                                <a:solidFill>
                                  <a:srgbClr val="000000"/>
                                </a:solidFill>
                                <a:effectLst/>
                                <a:latin typeface="Cambria Math"/>
                                <a:cs typeface="Times New Roman" panose="02020603050405020304" pitchFamily="18" charset="0"/>
                              </a:rPr>
                              <m:t>a</m:t>
                            </m:r>
                          </m:sub>
                        </m:sSub>
                        <m:r>
                          <m:rPr>
                            <m:nor/>
                          </m:rPr>
                          <a:rPr lang="en-US" altLang="zh-CN" sz="2800">
                            <a:solidFill>
                              <a:srgbClr val="000000"/>
                            </a:solidFill>
                            <a:effectLst/>
                            <a:cs typeface="Times New Roman" panose="02020603050405020304" pitchFamily="18" charset="0"/>
                          </a:rPr>
                          <m:t>·</m:t>
                        </m:r>
                        <m:r>
                          <a:rPr lang="en-US" altLang="zh-CN" sz="2800" i="1">
                            <a:solidFill>
                              <a:srgbClr val="000000"/>
                            </a:solidFill>
                            <a:effectLst/>
                            <a:latin typeface="Cambria Math"/>
                            <a:cs typeface="Times New Roman" panose="02020603050405020304" pitchFamily="18" charset="0"/>
                          </a:rPr>
                          <m:t>𝑐</m:t>
                        </m:r>
                        <m:r>
                          <m:rPr>
                            <m:nor/>
                          </m:rPr>
                          <a:rPr lang="en-US" altLang="zh-CN" sz="2800">
                            <a:solidFill>
                              <a:srgbClr val="000000"/>
                            </a:solidFill>
                            <a:effectLst/>
                            <a:cs typeface="Times New Roman" panose="02020603050405020304" pitchFamily="18" charset="0"/>
                          </a:rPr>
                          <m:t>(</m:t>
                        </m:r>
                        <m:r>
                          <m:rPr>
                            <m:sty m:val="p"/>
                          </m:rPr>
                          <a:rPr lang="en-US" altLang="zh-CN" sz="2800">
                            <a:solidFill>
                              <a:srgbClr val="000000"/>
                            </a:solidFill>
                            <a:effectLst/>
                            <a:latin typeface="Cambria Math"/>
                            <a:cs typeface="Times New Roman" panose="02020603050405020304" pitchFamily="18" charset="0"/>
                          </a:rPr>
                          <m:t>HX</m:t>
                        </m:r>
                        <m:sSub>
                          <m:sSubPr>
                            <m:ctrlPr>
                              <a:rPr lang="zh-CN" altLang="zh-CN" sz="2800" i="1">
                                <a:solidFill>
                                  <a:srgbClr val="000000"/>
                                </a:solidFill>
                                <a:effectLst/>
                                <a:latin typeface="Cambria Math" panose="02040503050406030204" pitchFamily="18" charset="0"/>
                                <a:cs typeface="Times New Roman" panose="02020603050405020304" pitchFamily="18" charset="0"/>
                              </a:rPr>
                            </m:ctrlPr>
                          </m:sSubPr>
                          <m:e>
                            <m:r>
                              <m:rPr>
                                <m:nor/>
                              </m:rPr>
                              <a:rPr lang="en-US" altLang="zh-CN" sz="2800">
                                <a:solidFill>
                                  <a:srgbClr val="000000"/>
                                </a:solidFill>
                                <a:effectLst/>
                                <a:cs typeface="Times New Roman" panose="02020603050405020304" pitchFamily="18" charset="0"/>
                              </a:rPr>
                              <m:t>)</m:t>
                            </m:r>
                          </m:e>
                          <m:sub>
                            <m:r>
                              <m:rPr>
                                <m:nor/>
                              </m:rPr>
                              <a:rPr lang="zh-CN" altLang="zh-CN" sz="2800">
                                <a:solidFill>
                                  <a:srgbClr val="000000"/>
                                </a:solidFill>
                                <a:effectLst/>
                                <a:cs typeface="Times New Roman" panose="02020603050405020304" pitchFamily="18" charset="0"/>
                              </a:rPr>
                              <m:t>始</m:t>
                            </m:r>
                          </m:sub>
                        </m:sSub>
                      </m:e>
                    </m:rad>
                  </m:oMath>
                </a14:m>
                <a:r>
                  <a:rPr lang="en-US" altLang="zh-CN" sz="2800" dirty="0">
                    <a:solidFill>
                      <a:srgbClr val="000000"/>
                    </a:solidFill>
                    <a:effectLst/>
                    <a:cs typeface="Times New Roman" panose="02020603050405020304" pitchFamily="18" charset="0"/>
                  </a:rPr>
                  <a:t>,</a:t>
                </a:r>
                <a:r>
                  <a:rPr lang="zh-CN" altLang="zh-CN" sz="2800" dirty="0">
                    <a:solidFill>
                      <a:srgbClr val="000000"/>
                    </a:solidFill>
                    <a:effectLst/>
                    <a:cs typeface="Times New Roman" panose="02020603050405020304" pitchFamily="18" charset="0"/>
                  </a:rPr>
                  <a:t>代入数值求解即可。</a:t>
                </a:r>
              </a:p>
            </p:txBody>
          </p:sp>
        </mc:Choice>
        <mc:Fallback xmlns="">
          <p:sp>
            <p:nvSpPr>
              <p:cNvPr id="2" name="矩形 1">
                <a:extLst>
                  <a:ext uri="{FF2B5EF4-FFF2-40B4-BE49-F238E27FC236}">
                    <a16:creationId xmlns:a16="http://schemas.microsoft.com/office/drawing/2014/main" id="{1A108F3A-CEF9-499B-917D-8345BA059733}"/>
                  </a:ext>
                </a:extLst>
              </p:cNvPr>
              <p:cNvSpPr>
                <a:spLocks noRot="1" noChangeAspect="1" noMove="1" noResize="1" noEditPoints="1" noAdjustHandles="1" noChangeArrowheads="1" noChangeShapeType="1" noTextEdit="1"/>
              </p:cNvSpPr>
              <p:nvPr/>
            </p:nvSpPr>
            <p:spPr>
              <a:xfrm>
                <a:off x="347662" y="542395"/>
                <a:ext cx="11496676" cy="3474541"/>
              </a:xfrm>
              <a:prstGeom prst="rect">
                <a:avLst/>
              </a:prstGeom>
              <a:blipFill>
                <a:blip r:embed="rId2"/>
                <a:stretch>
                  <a:fillRect l="-1060"/>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xmlns="" id="{52E340A6-40FB-45B3-825B-D76ACA335F77}"/>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03322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hlinkClick r:id="" action="ppaction://noaction"/>
          </p:cNvPr>
          <p:cNvSpPr/>
          <p:nvPr/>
        </p:nvSpPr>
        <p:spPr>
          <a:xfrm>
            <a:off x="1081343" y="627063"/>
            <a:ext cx="10087402" cy="53828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r>
              <a:rPr lang="en-US" altLang="zh-CN" sz="2800" b="1" dirty="0">
                <a:solidFill>
                  <a:srgbClr val="DA251C"/>
                </a:solidFill>
                <a:latin typeface="Calibri" panose="020F0502020204030204" pitchFamily="34" charset="0"/>
                <a:ea typeface="微软雅黑" panose="020B0503020204020204" pitchFamily="34" charset="-122"/>
              </a:rPr>
              <a:t>C.</a:t>
            </a:r>
            <a:r>
              <a:rPr lang="zh-CN" altLang="en-US" sz="2800" b="1" dirty="0">
                <a:solidFill>
                  <a:srgbClr val="DA251C"/>
                </a:solidFill>
                <a:latin typeface="Calibri" panose="020F0502020204030204" pitchFamily="34" charset="0"/>
                <a:ea typeface="微软雅黑" panose="020B0503020204020204" pitchFamily="34" charset="-122"/>
              </a:rPr>
              <a:t>考法帮</a:t>
            </a:r>
            <a:r>
              <a:rPr lang="en-US" altLang="zh-CN" sz="2800" b="1" dirty="0">
                <a:solidFill>
                  <a:srgbClr val="DA251C"/>
                </a:solidFill>
                <a:latin typeface="+mn-ea"/>
              </a:rPr>
              <a:t>·</a:t>
            </a:r>
            <a:r>
              <a:rPr lang="zh-CN" altLang="en-US" sz="2800" b="1" dirty="0">
                <a:solidFill>
                  <a:srgbClr val="DA251C"/>
                </a:solidFill>
                <a:latin typeface="Calibri" panose="020F0502020204030204" pitchFamily="34" charset="0"/>
                <a:ea typeface="微软雅黑" panose="020B0503020204020204" pitchFamily="34" charset="-122"/>
              </a:rPr>
              <a:t>考向全扫描</a:t>
            </a:r>
          </a:p>
        </p:txBody>
      </p:sp>
      <p:sp>
        <p:nvSpPr>
          <p:cNvPr id="13" name="矩形 12">
            <a:hlinkClick r:id="rId2" action="ppaction://hlinksldjump"/>
          </p:cNvPr>
          <p:cNvSpPr/>
          <p:nvPr/>
        </p:nvSpPr>
        <p:spPr>
          <a:xfrm>
            <a:off x="1081338" y="1314450"/>
            <a:ext cx="10065636" cy="2375528"/>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弱电解质的电离平衡</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考</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向</a:t>
            </a: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en-US" sz="2800" dirty="0" smtClean="0">
                <a:solidFill>
                  <a:schemeClr val="tx1">
                    <a:lumMod val="95000"/>
                    <a:lumOff val="5000"/>
                  </a:schemeClr>
                </a:solidFill>
                <a:latin typeface="微软雅黑" panose="020B0503020204020204" pitchFamily="34" charset="-122"/>
                <a:ea typeface="微软雅黑" panose="020B0503020204020204" pitchFamily="34" charset="-122"/>
              </a:rPr>
              <a:t>电离平衡常数的应用和计算</a:t>
            </a: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rPr>
              <a:t> </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0239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312735"/>
            <a:ext cx="11723913" cy="523220"/>
          </a:xfrm>
          <a:prstGeom prst="rect">
            <a:avLst/>
          </a:prstGeom>
        </p:spPr>
        <p:txBody>
          <a:bodyPr wrap="square">
            <a:spAutoFit/>
          </a:bodyPr>
          <a:lstStyle/>
          <a:p>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a:t>
            </a:r>
            <a:r>
              <a:rPr lang="zh-CN" altLang="zh-CN" sz="2800" dirty="0"/>
              <a:t>高考改编题</a:t>
            </a:r>
            <a:r>
              <a:rPr lang="en-US" altLang="zh-CN" sz="2800" dirty="0"/>
              <a:t>]</a:t>
            </a:r>
            <a:r>
              <a:rPr lang="zh-CN" altLang="zh-CN" sz="2800" dirty="0"/>
              <a:t>部分弱酸的电离平衡常数如表所示。</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 name="表格 2">
            <a:extLst>
              <a:ext uri="{FF2B5EF4-FFF2-40B4-BE49-F238E27FC236}">
                <a16:creationId xmlns:a16="http://schemas.microsoft.com/office/drawing/2014/main" xmlns="" id="{22309FFD-FF16-416E-BD0E-67011ECDAA2D}"/>
              </a:ext>
            </a:extLst>
          </p:cNvPr>
          <p:cNvGraphicFramePr>
            <a:graphicFrameLocks noGrp="1"/>
          </p:cNvGraphicFramePr>
          <p:nvPr>
            <p:extLst>
              <p:ext uri="{D42A27DB-BD31-4B8C-83A1-F6EECF244321}">
                <p14:modId xmlns:p14="http://schemas.microsoft.com/office/powerpoint/2010/main" val="670421984"/>
              </p:ext>
            </p:extLst>
          </p:nvPr>
        </p:nvGraphicFramePr>
        <p:xfrm>
          <a:off x="400050" y="1086644"/>
          <a:ext cx="11178541" cy="1920240"/>
        </p:xfrm>
        <a:graphic>
          <a:graphicData uri="http://schemas.openxmlformats.org/drawingml/2006/table">
            <a:tbl>
              <a:tblPr firstRow="1" firstCol="1" bandRow="1"/>
              <a:tblGrid>
                <a:gridCol w="2647950">
                  <a:extLst>
                    <a:ext uri="{9D8B030D-6E8A-4147-A177-3AD203B41FA5}">
                      <a16:colId xmlns:a16="http://schemas.microsoft.com/office/drawing/2014/main" xmlns="" val="2840326998"/>
                    </a:ext>
                  </a:extLst>
                </a:gridCol>
                <a:gridCol w="2743200">
                  <a:extLst>
                    <a:ext uri="{9D8B030D-6E8A-4147-A177-3AD203B41FA5}">
                      <a16:colId xmlns:a16="http://schemas.microsoft.com/office/drawing/2014/main" xmlns="" val="2079068155"/>
                    </a:ext>
                  </a:extLst>
                </a:gridCol>
                <a:gridCol w="2762250">
                  <a:extLst>
                    <a:ext uri="{9D8B030D-6E8A-4147-A177-3AD203B41FA5}">
                      <a16:colId xmlns:a16="http://schemas.microsoft.com/office/drawing/2014/main" xmlns="" val="3137567299"/>
                    </a:ext>
                  </a:extLst>
                </a:gridCol>
                <a:gridCol w="3025141">
                  <a:extLst>
                    <a:ext uri="{9D8B030D-6E8A-4147-A177-3AD203B41FA5}">
                      <a16:colId xmlns:a16="http://schemas.microsoft.com/office/drawing/2014/main" xmlns="" val="647548901"/>
                    </a:ext>
                  </a:extLst>
                </a:gridCol>
              </a:tblGrid>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弱酸</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HCOOH</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HCN</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H</a:t>
                      </a:r>
                      <a:r>
                        <a:rPr lang="en-US" sz="2800" baseline="-25000">
                          <a:solidFill>
                            <a:srgbClr val="000000"/>
                          </a:solidFill>
                          <a:effectLst/>
                          <a:latin typeface="+mn-lt"/>
                          <a:ea typeface="+mn-ea"/>
                          <a:cs typeface="Times New Roman" panose="02020603050405020304" pitchFamily="18" charset="0"/>
                        </a:rPr>
                        <a:t>2</a:t>
                      </a:r>
                      <a:r>
                        <a:rPr lang="en-US" sz="2800">
                          <a:solidFill>
                            <a:srgbClr val="000000"/>
                          </a:solidFill>
                          <a:effectLst/>
                          <a:latin typeface="+mn-lt"/>
                          <a:ea typeface="+mn-ea"/>
                          <a:cs typeface="Times New Roman" panose="02020603050405020304" pitchFamily="18" charset="0"/>
                        </a:rPr>
                        <a:t>CO</a:t>
                      </a:r>
                      <a:r>
                        <a:rPr lang="en-US" sz="2800" baseline="-25000">
                          <a:solidFill>
                            <a:srgbClr val="000000"/>
                          </a:solidFill>
                          <a:effectLst/>
                          <a:latin typeface="+mn-lt"/>
                          <a:ea typeface="+mn-ea"/>
                          <a:cs typeface="Times New Roman" panose="02020603050405020304" pitchFamily="18" charset="0"/>
                        </a:rPr>
                        <a:t>3</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2287566"/>
                  </a:ext>
                </a:extLst>
              </a:tr>
              <a:tr h="0">
                <a:tc>
                  <a:txBody>
                    <a:bodyPr/>
                    <a:lstStyle/>
                    <a:p>
                      <a:pPr algn="ctr">
                        <a:lnSpc>
                          <a:spcPct val="150000"/>
                        </a:lnSpc>
                        <a:spcAft>
                          <a:spcPts val="0"/>
                        </a:spcAft>
                      </a:pPr>
                      <a:r>
                        <a:rPr lang="zh-CN" sz="2800">
                          <a:solidFill>
                            <a:srgbClr val="000000"/>
                          </a:solidFill>
                          <a:effectLst/>
                          <a:latin typeface="+mn-lt"/>
                          <a:ea typeface="+mn-ea"/>
                          <a:cs typeface="Times New Roman" panose="02020603050405020304" pitchFamily="18" charset="0"/>
                        </a:rPr>
                        <a:t>电离平衡常数</a:t>
                      </a:r>
                    </a:p>
                    <a:p>
                      <a:pPr algn="ctr">
                        <a:lnSpc>
                          <a:spcPct val="150000"/>
                        </a:lnSpc>
                        <a:spcAft>
                          <a:spcPts val="0"/>
                        </a:spcAft>
                      </a:pPr>
                      <a:r>
                        <a:rPr lang="en-US" sz="2800">
                          <a:solidFill>
                            <a:srgbClr val="000000"/>
                          </a:solidFill>
                          <a:effectLst/>
                          <a:latin typeface="+mn-lt"/>
                          <a:ea typeface="+mn-ea"/>
                          <a:cs typeface="Times New Roman" panose="02020603050405020304" pitchFamily="18" charset="0"/>
                        </a:rPr>
                        <a:t>(25 ℃)</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a:solidFill>
                            <a:srgbClr val="000000"/>
                          </a:solidFill>
                          <a:effectLst/>
                          <a:latin typeface="+mn-lt"/>
                          <a:ea typeface="+mn-ea"/>
                          <a:cs typeface="Times New Roman" panose="02020603050405020304" pitchFamily="18" charset="0"/>
                        </a:rPr>
                        <a:t>K</a:t>
                      </a:r>
                      <a:r>
                        <a:rPr lang="en-US" sz="2800" baseline="-25000">
                          <a:solidFill>
                            <a:srgbClr val="000000"/>
                          </a:solidFill>
                          <a:effectLst/>
                          <a:latin typeface="+mn-lt"/>
                          <a:ea typeface="+mn-ea"/>
                          <a:cs typeface="Times New Roman" panose="02020603050405020304" pitchFamily="18" charset="0"/>
                        </a:rPr>
                        <a:t>a</a:t>
                      </a:r>
                      <a:r>
                        <a:rPr lang="en-US" sz="2800">
                          <a:solidFill>
                            <a:srgbClr val="000000"/>
                          </a:solidFill>
                          <a:effectLst/>
                          <a:latin typeface="+mn-lt"/>
                          <a:ea typeface="+mn-ea"/>
                          <a:cs typeface="Times New Roman" panose="02020603050405020304" pitchFamily="18" charset="0"/>
                        </a:rPr>
                        <a:t>=1.77×10</a:t>
                      </a:r>
                      <a:r>
                        <a:rPr lang="en-US" sz="2800" baseline="30000">
                          <a:solidFill>
                            <a:srgbClr val="000000"/>
                          </a:solidFill>
                          <a:effectLst/>
                          <a:latin typeface="+mn-lt"/>
                          <a:ea typeface="+mn-ea"/>
                          <a:cs typeface="Times New Roman" panose="02020603050405020304" pitchFamily="18" charset="0"/>
                        </a:rPr>
                        <a:t>-4</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a:solidFill>
                            <a:srgbClr val="000000"/>
                          </a:solidFill>
                          <a:effectLst/>
                          <a:latin typeface="+mn-lt"/>
                          <a:ea typeface="+mn-ea"/>
                          <a:cs typeface="Times New Roman" panose="02020603050405020304" pitchFamily="18" charset="0"/>
                        </a:rPr>
                        <a:t>K</a:t>
                      </a:r>
                      <a:r>
                        <a:rPr lang="en-US" sz="2800" baseline="-25000">
                          <a:solidFill>
                            <a:srgbClr val="000000"/>
                          </a:solidFill>
                          <a:effectLst/>
                          <a:latin typeface="+mn-lt"/>
                          <a:ea typeface="+mn-ea"/>
                          <a:cs typeface="Times New Roman" panose="02020603050405020304" pitchFamily="18" charset="0"/>
                        </a:rPr>
                        <a:t>a</a:t>
                      </a:r>
                      <a:r>
                        <a:rPr lang="en-US" sz="2800">
                          <a:solidFill>
                            <a:srgbClr val="000000"/>
                          </a:solidFill>
                          <a:effectLst/>
                          <a:latin typeface="+mn-lt"/>
                          <a:ea typeface="+mn-ea"/>
                          <a:cs typeface="Times New Roman" panose="02020603050405020304" pitchFamily="18" charset="0"/>
                        </a:rPr>
                        <a:t>=4.9×10</a:t>
                      </a:r>
                      <a:r>
                        <a:rPr lang="en-US" sz="2800" baseline="30000">
                          <a:solidFill>
                            <a:srgbClr val="000000"/>
                          </a:solidFill>
                          <a:effectLst/>
                          <a:latin typeface="+mn-lt"/>
                          <a:ea typeface="+mn-ea"/>
                          <a:cs typeface="Times New Roman" panose="02020603050405020304" pitchFamily="18" charset="0"/>
                        </a:rPr>
                        <a:t>-10</a:t>
                      </a:r>
                      <a:endParaRPr lang="zh-CN" sz="280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K</a:t>
                      </a:r>
                      <a:r>
                        <a:rPr lang="en-US" sz="2800" baseline="-25000" dirty="0">
                          <a:solidFill>
                            <a:srgbClr val="000000"/>
                          </a:solidFill>
                          <a:effectLst/>
                          <a:latin typeface="+mn-lt"/>
                          <a:ea typeface="+mn-ea"/>
                          <a:cs typeface="Times New Roman" panose="02020603050405020304" pitchFamily="18" charset="0"/>
                        </a:rPr>
                        <a:t>a1</a:t>
                      </a:r>
                      <a:r>
                        <a:rPr lang="en-US" sz="2800" dirty="0">
                          <a:solidFill>
                            <a:srgbClr val="000000"/>
                          </a:solidFill>
                          <a:effectLst/>
                          <a:latin typeface="+mn-lt"/>
                          <a:ea typeface="+mn-ea"/>
                          <a:cs typeface="Times New Roman" panose="02020603050405020304" pitchFamily="18" charset="0"/>
                        </a:rPr>
                        <a:t>=4.3×10</a:t>
                      </a:r>
                      <a:r>
                        <a:rPr lang="en-US" sz="2800" baseline="30000" dirty="0">
                          <a:solidFill>
                            <a:srgbClr val="000000"/>
                          </a:solidFill>
                          <a:effectLst/>
                          <a:latin typeface="+mn-lt"/>
                          <a:ea typeface="+mn-ea"/>
                          <a:cs typeface="Times New Roman" panose="02020603050405020304" pitchFamily="18" charset="0"/>
                        </a:rPr>
                        <a:t>-7</a:t>
                      </a:r>
                      <a:endParaRPr lang="zh-CN" sz="2800" dirty="0">
                        <a:solidFill>
                          <a:srgbClr val="000000"/>
                        </a:solidFill>
                        <a:effectLst/>
                        <a:latin typeface="+mn-lt"/>
                        <a:ea typeface="+mn-ea"/>
                        <a:cs typeface="Times New Roman" panose="02020603050405020304" pitchFamily="18" charset="0"/>
                      </a:endParaRPr>
                    </a:p>
                    <a:p>
                      <a:pPr algn="ctr">
                        <a:lnSpc>
                          <a:spcPct val="150000"/>
                        </a:lnSpc>
                        <a:spcAft>
                          <a:spcPts val="0"/>
                        </a:spcAft>
                      </a:pPr>
                      <a:r>
                        <a:rPr lang="en-US" sz="2800" i="1" dirty="0">
                          <a:solidFill>
                            <a:srgbClr val="000000"/>
                          </a:solidFill>
                          <a:effectLst/>
                          <a:latin typeface="+mn-lt"/>
                          <a:ea typeface="+mn-ea"/>
                          <a:cs typeface="Times New Roman" panose="02020603050405020304" pitchFamily="18" charset="0"/>
                        </a:rPr>
                        <a:t>K</a:t>
                      </a:r>
                      <a:r>
                        <a:rPr lang="en-US" sz="2800" baseline="-25000" dirty="0">
                          <a:solidFill>
                            <a:srgbClr val="000000"/>
                          </a:solidFill>
                          <a:effectLst/>
                          <a:latin typeface="+mn-lt"/>
                          <a:ea typeface="+mn-ea"/>
                          <a:cs typeface="Times New Roman" panose="02020603050405020304" pitchFamily="18" charset="0"/>
                        </a:rPr>
                        <a:t>a2</a:t>
                      </a:r>
                      <a:r>
                        <a:rPr lang="en-US" sz="2800" dirty="0">
                          <a:solidFill>
                            <a:srgbClr val="000000"/>
                          </a:solidFill>
                          <a:effectLst/>
                          <a:latin typeface="+mn-lt"/>
                          <a:ea typeface="+mn-ea"/>
                          <a:cs typeface="Times New Roman" panose="02020603050405020304" pitchFamily="18" charset="0"/>
                        </a:rPr>
                        <a:t>=5.6×10</a:t>
                      </a:r>
                      <a:r>
                        <a:rPr lang="en-US" sz="2800" baseline="30000" dirty="0">
                          <a:solidFill>
                            <a:srgbClr val="000000"/>
                          </a:solidFill>
                          <a:effectLst/>
                          <a:latin typeface="+mn-lt"/>
                          <a:ea typeface="+mn-ea"/>
                          <a:cs typeface="Times New Roman" panose="02020603050405020304" pitchFamily="18" charset="0"/>
                        </a:rPr>
                        <a:t>-11</a:t>
                      </a:r>
                      <a:endParaRPr lang="zh-CN" sz="2800" dirty="0">
                        <a:solidFill>
                          <a:srgbClr val="000000"/>
                        </a:solidFill>
                        <a:effectLst/>
                        <a:latin typeface="+mn-lt"/>
                        <a:ea typeface="+mn-ea"/>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5931127"/>
                  </a:ext>
                </a:extLst>
              </a:tr>
            </a:tbl>
          </a:graphicData>
        </a:graphic>
      </p:graphicFrame>
      <p:sp>
        <p:nvSpPr>
          <p:cNvPr id="5" name="矩形 4">
            <a:extLst>
              <a:ext uri="{FF2B5EF4-FFF2-40B4-BE49-F238E27FC236}">
                <a16:creationId xmlns:a16="http://schemas.microsoft.com/office/drawing/2014/main" xmlns="" id="{92ED403A-F784-4BAF-A26D-7358876C167E}"/>
              </a:ext>
            </a:extLst>
          </p:cNvPr>
          <p:cNvSpPr/>
          <p:nvPr/>
        </p:nvSpPr>
        <p:spPr>
          <a:xfrm>
            <a:off x="234043" y="3188820"/>
            <a:ext cx="3057247" cy="662297"/>
          </a:xfrm>
          <a:prstGeom prst="rect">
            <a:avLst/>
          </a:prstGeom>
        </p:spPr>
        <p:txBody>
          <a:bodyPr wrap="none">
            <a:spAutoFit/>
          </a:bodyPr>
          <a:lstStyle/>
          <a:p>
            <a:pPr>
              <a:lnSpc>
                <a:spcPct val="150000"/>
              </a:lnSpc>
              <a:spcAft>
                <a:spcPts val="0"/>
              </a:spcAft>
            </a:pPr>
            <a:r>
              <a:rPr lang="zh-CN" altLang="zh-CN" sz="2800" dirty="0"/>
              <a:t>下列选项正确的是</a:t>
            </a: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xmlns="" id="{23FE8C49-6C25-45A2-97C8-DC18ECEA82C2}"/>
                  </a:ext>
                </a:extLst>
              </p:cNvPr>
              <p:cNvSpPr/>
              <p:nvPr/>
            </p:nvSpPr>
            <p:spPr>
              <a:xfrm>
                <a:off x="234043" y="3777969"/>
                <a:ext cx="12223218" cy="2767296"/>
              </a:xfrm>
              <a:prstGeom prst="rect">
                <a:avLst/>
              </a:prstGeom>
            </p:spPr>
            <p:txBody>
              <a:bodyPr wrap="none">
                <a:spAutoFit/>
              </a:bodyPr>
              <a:lstStyle/>
              <a:p>
                <a:pPr>
                  <a:lnSpc>
                    <a:spcPct val="150000"/>
                  </a:lnSpc>
                </a:pPr>
                <a:r>
                  <a:rPr lang="en-US" altLang="zh-CN" sz="2800" dirty="0"/>
                  <a:t>A.2CN</a:t>
                </a:r>
                <a:r>
                  <a:rPr lang="en-US" altLang="zh-CN" sz="2800" baseline="30000" dirty="0"/>
                  <a:t>-</a:t>
                </a:r>
                <a:r>
                  <a:rPr lang="en-US" altLang="zh-CN" sz="2800" dirty="0"/>
                  <a:t>+H</a:t>
                </a:r>
                <a:r>
                  <a:rPr lang="en-US" altLang="zh-CN" sz="2800" baseline="-25000" dirty="0"/>
                  <a:t>2</a:t>
                </a:r>
                <a:r>
                  <a:rPr lang="en-US" altLang="zh-CN" sz="2800" dirty="0"/>
                  <a:t>O+CO</a:t>
                </a:r>
                <a:r>
                  <a:rPr lang="en-US" altLang="zh-CN" sz="2800" baseline="-25000" dirty="0"/>
                  <a:t>2                 </a:t>
                </a:r>
                <a:r>
                  <a:rPr lang="en-US" altLang="zh-CN" sz="2800" dirty="0"/>
                  <a:t>2HCN+C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O</m:t>
                        </m:r>
                      </m:e>
                      <m:sub>
                        <m:r>
                          <a:rPr lang="en-US" altLang="zh-CN" sz="2800">
                            <a:latin typeface="Cambria Math"/>
                          </a:rPr>
                          <m:t>3</m:t>
                        </m:r>
                      </m:sub>
                      <m:sup>
                        <m:r>
                          <a:rPr lang="en-US" altLang="zh-CN" sz="2800">
                            <a:latin typeface="Cambria Math"/>
                          </a:rPr>
                          <m:t>2</m:t>
                        </m:r>
                        <m:r>
                          <m:rPr>
                            <m:nor/>
                          </m:rPr>
                          <a:rPr lang="en-US" altLang="zh-CN" sz="2800" i="1"/>
                          <m:t>−</m:t>
                        </m:r>
                      </m:sup>
                    </m:sSubSup>
                  </m:oMath>
                </a14:m>
                <a:endParaRPr lang="zh-CN" altLang="zh-CN" sz="2800" dirty="0"/>
              </a:p>
              <a:p>
                <a:pPr>
                  <a:lnSpc>
                    <a:spcPct val="150000"/>
                  </a:lnSpc>
                </a:pPr>
                <a:r>
                  <a:rPr lang="en-US" altLang="zh-CN" sz="2800" dirty="0"/>
                  <a:t>B.2HCOOH+C</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en-US" altLang="zh-CN" sz="2800" dirty="0"/>
                  <a:t>          2HCOO</a:t>
                </a:r>
                <a:r>
                  <a:rPr lang="en-US" altLang="zh-CN" sz="2800" baseline="30000" dirty="0"/>
                  <a:t>-</a:t>
                </a:r>
                <a:r>
                  <a:rPr lang="en-US" altLang="zh-CN" sz="2800" dirty="0"/>
                  <a:t>+H</a:t>
                </a:r>
                <a:r>
                  <a:rPr lang="en-US" altLang="zh-CN" sz="2800" baseline="-25000" dirty="0"/>
                  <a:t>2</a:t>
                </a:r>
                <a:r>
                  <a:rPr lang="en-US" altLang="zh-CN" sz="2800" dirty="0"/>
                  <a:t>O+CO</a:t>
                </a:r>
                <a:r>
                  <a:rPr lang="en-US" altLang="zh-CN" sz="2800" baseline="-25000" dirty="0"/>
                  <a:t>2</a:t>
                </a:r>
                <a:r>
                  <a:rPr lang="en-US" altLang="zh-CN" sz="2800" dirty="0"/>
                  <a:t>↑</a:t>
                </a:r>
                <a:endParaRPr lang="zh-CN" altLang="zh-CN" sz="2800" dirty="0"/>
              </a:p>
              <a:p>
                <a:pPr>
                  <a:lnSpc>
                    <a:spcPct val="150000"/>
                  </a:lnSpc>
                </a:pPr>
                <a:r>
                  <a:rPr lang="en-US" altLang="zh-CN" sz="2800" dirty="0"/>
                  <a:t>C.</a:t>
                </a:r>
                <a:r>
                  <a:rPr lang="zh-CN" altLang="zh-CN" sz="2800" dirty="0"/>
                  <a:t>中和等体积、等</a:t>
                </a:r>
                <a:r>
                  <a:rPr lang="en-US" altLang="zh-CN" sz="2800" dirty="0"/>
                  <a:t>pH</a:t>
                </a:r>
                <a:r>
                  <a:rPr lang="zh-CN" altLang="zh-CN" sz="2800" dirty="0"/>
                  <a:t>的</a:t>
                </a:r>
                <a:r>
                  <a:rPr lang="en-US" altLang="zh-CN" sz="2800" dirty="0"/>
                  <a:t>HCOOH</a:t>
                </a:r>
                <a:r>
                  <a:rPr lang="zh-CN" altLang="zh-CN" sz="2800" dirty="0"/>
                  <a:t>溶液和</a:t>
                </a:r>
                <a:r>
                  <a:rPr lang="en-US" altLang="zh-CN" sz="2800" dirty="0"/>
                  <a:t>HCN</a:t>
                </a:r>
                <a:r>
                  <a:rPr lang="zh-CN" altLang="zh-CN" sz="2800" dirty="0"/>
                  <a:t>溶液消耗</a:t>
                </a:r>
                <a:r>
                  <a:rPr lang="en-US" altLang="zh-CN" sz="2800" dirty="0" err="1"/>
                  <a:t>NaOH</a:t>
                </a:r>
                <a:r>
                  <a:rPr lang="zh-CN" altLang="zh-CN" sz="2800" dirty="0"/>
                  <a:t>的量前者大于后者</a:t>
                </a:r>
              </a:p>
              <a:p>
                <a:pPr>
                  <a:lnSpc>
                    <a:spcPct val="150000"/>
                  </a:lnSpc>
                </a:pPr>
                <a:r>
                  <a:rPr lang="en-US" altLang="zh-CN" sz="2800" dirty="0"/>
                  <a:t>D.</a:t>
                </a:r>
                <a:r>
                  <a:rPr lang="zh-CN" altLang="zh-CN" sz="2800" dirty="0"/>
                  <a:t>等体积、等浓度的</a:t>
                </a:r>
                <a:r>
                  <a:rPr lang="en-US" altLang="zh-CN" sz="2800" dirty="0" err="1"/>
                  <a:t>HCOONa</a:t>
                </a:r>
                <a:r>
                  <a:rPr lang="zh-CN" altLang="zh-CN" sz="2800" dirty="0"/>
                  <a:t>溶液和</a:t>
                </a:r>
                <a:r>
                  <a:rPr lang="en-US" altLang="zh-CN" sz="2800" dirty="0" err="1"/>
                  <a:t>NaCN</a:t>
                </a:r>
                <a:r>
                  <a:rPr lang="zh-CN" altLang="zh-CN" sz="2800" dirty="0"/>
                  <a:t>溶液中所含离子总数前者小于后者</a:t>
                </a:r>
              </a:p>
            </p:txBody>
          </p:sp>
        </mc:Choice>
        <mc:Fallback xmlns="">
          <p:sp>
            <p:nvSpPr>
              <p:cNvPr id="16" name="矩形 15">
                <a:extLst>
                  <a:ext uri="{FF2B5EF4-FFF2-40B4-BE49-F238E27FC236}">
                    <a16:creationId xmlns:a16="http://schemas.microsoft.com/office/drawing/2014/main" id="{23FE8C49-6C25-45A2-97C8-DC18ECEA82C2}"/>
                  </a:ext>
                </a:extLst>
              </p:cNvPr>
              <p:cNvSpPr>
                <a:spLocks noRot="1" noChangeAspect="1" noMove="1" noResize="1" noEditPoints="1" noAdjustHandles="1" noChangeArrowheads="1" noChangeShapeType="1" noTextEdit="1"/>
              </p:cNvSpPr>
              <p:nvPr/>
            </p:nvSpPr>
            <p:spPr>
              <a:xfrm>
                <a:off x="234043" y="3777969"/>
                <a:ext cx="12223218" cy="2767296"/>
              </a:xfrm>
              <a:prstGeom prst="rect">
                <a:avLst/>
              </a:prstGeom>
              <a:blipFill>
                <a:blip r:embed="rId2"/>
                <a:stretch>
                  <a:fillRect l="-997" b="-2423"/>
                </a:stretch>
              </a:blipFill>
            </p:spPr>
            <p:txBody>
              <a:bodyPr/>
              <a:lstStyle/>
              <a:p>
                <a:r>
                  <a:rPr lang="zh-CN" altLang="en-US">
                    <a:noFill/>
                  </a:rPr>
                  <a:t> </a:t>
                </a:r>
              </a:p>
            </p:txBody>
          </p:sp>
        </mc:Fallback>
      </mc:AlternateContent>
      <p:pic>
        <p:nvPicPr>
          <p:cNvPr id="18" name="图片 17">
            <a:extLst>
              <a:ext uri="{FF2B5EF4-FFF2-40B4-BE49-F238E27FC236}">
                <a16:creationId xmlns:a16="http://schemas.microsoft.com/office/drawing/2014/main" xmlns="" id="{8886FD37-103E-46BA-AC6E-46C2781C19C2}"/>
              </a:ext>
            </a:extLst>
          </p:cNvPr>
          <p:cNvPicPr/>
          <p:nvPr/>
        </p:nvPicPr>
        <p:blipFill>
          <a:blip r:embed="rId3"/>
          <a:stretch>
            <a:fillRect/>
          </a:stretch>
        </p:blipFill>
        <p:spPr>
          <a:xfrm>
            <a:off x="3291290" y="4033053"/>
            <a:ext cx="604838" cy="343618"/>
          </a:xfrm>
          <a:prstGeom prst="rect">
            <a:avLst/>
          </a:prstGeom>
        </p:spPr>
      </p:pic>
      <p:pic>
        <p:nvPicPr>
          <p:cNvPr id="19" name="图片 18">
            <a:extLst>
              <a:ext uri="{FF2B5EF4-FFF2-40B4-BE49-F238E27FC236}">
                <a16:creationId xmlns:a16="http://schemas.microsoft.com/office/drawing/2014/main" xmlns="" id="{7EC62E21-1D95-4DFF-917E-707FB3667068}"/>
              </a:ext>
            </a:extLst>
          </p:cNvPr>
          <p:cNvPicPr/>
          <p:nvPr/>
        </p:nvPicPr>
        <p:blipFill>
          <a:blip r:embed="rId3"/>
          <a:stretch>
            <a:fillRect/>
          </a:stretch>
        </p:blipFill>
        <p:spPr>
          <a:xfrm>
            <a:off x="3291290" y="4743622"/>
            <a:ext cx="604838" cy="343618"/>
          </a:xfrm>
          <a:prstGeom prst="rect">
            <a:avLst/>
          </a:prstGeom>
        </p:spPr>
      </p:pic>
      <p:sp>
        <p:nvSpPr>
          <p:cNvPr id="20" name="矩形 19">
            <a:extLst>
              <a:ext uri="{FF2B5EF4-FFF2-40B4-BE49-F238E27FC236}">
                <a16:creationId xmlns:a16="http://schemas.microsoft.com/office/drawing/2014/main" xmlns="" id="{279505A4-56F0-4410-998F-F2CC8068E5AF}"/>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125322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662233"/>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思维导引</a:t>
            </a:r>
            <a:endParaRPr lang="zh-CN"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新CT18BTBDTCT11.jpg" descr="id:2147528629;FounderCES">
            <a:extLst>
              <a:ext uri="{FF2B5EF4-FFF2-40B4-BE49-F238E27FC236}">
                <a16:creationId xmlns:a16="http://schemas.microsoft.com/office/drawing/2014/main" xmlns="" id="{A0A398C0-A101-473D-8A44-C5CDE821F017}"/>
              </a:ext>
            </a:extLst>
          </p:cNvPr>
          <p:cNvPicPr/>
          <p:nvPr/>
        </p:nvPicPr>
        <p:blipFill>
          <a:blip r:embed="rId2"/>
          <a:stretch>
            <a:fillRect/>
          </a:stretch>
        </p:blipFill>
        <p:spPr>
          <a:xfrm>
            <a:off x="2897413" y="1314199"/>
            <a:ext cx="6397173" cy="3860769"/>
          </a:xfrm>
          <a:prstGeom prst="rect">
            <a:avLst/>
          </a:prstGeom>
        </p:spPr>
      </p:pic>
      <p:sp>
        <p:nvSpPr>
          <p:cNvPr id="19" name="矩形 18">
            <a:extLst>
              <a:ext uri="{FF2B5EF4-FFF2-40B4-BE49-F238E27FC236}">
                <a16:creationId xmlns:a16="http://schemas.microsoft.com/office/drawing/2014/main" xmlns="" id="{FE2D2FEA-C624-4283-BCDA-59F2A3A47598}"/>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552734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xmlns="" id="{6A49690C-2CC2-4B62-8F6F-3DD37B0BBC6B}"/>
                  </a:ext>
                </a:extLst>
              </p:cNvPr>
              <p:cNvSpPr/>
              <p:nvPr/>
            </p:nvSpPr>
            <p:spPr>
              <a:xfrm>
                <a:off x="234043" y="312735"/>
                <a:ext cx="11682186" cy="5953938"/>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t>根据弱酸的电离平衡常数知</a:t>
                </a:r>
                <a:r>
                  <a:rPr lang="en-US" altLang="zh-CN" sz="2800" dirty="0"/>
                  <a:t>,</a:t>
                </a:r>
                <a:r>
                  <a:rPr lang="zh-CN" altLang="zh-CN" sz="2800" dirty="0"/>
                  <a:t>酸性</a:t>
                </a:r>
                <a:r>
                  <a:rPr lang="en-US" altLang="zh-CN" sz="2800" dirty="0"/>
                  <a:t>:HCOOH&gt;H</a:t>
                </a:r>
                <a:r>
                  <a:rPr lang="en-US" altLang="zh-CN" sz="2800" baseline="-25000" dirty="0"/>
                  <a:t>2</a:t>
                </a:r>
                <a:r>
                  <a:rPr lang="en-US" altLang="zh-CN" sz="2800" dirty="0"/>
                  <a:t>CO</a:t>
                </a:r>
                <a:r>
                  <a:rPr lang="en-US" altLang="zh-CN" sz="2800" baseline="-25000" dirty="0"/>
                  <a:t>3</a:t>
                </a:r>
                <a:r>
                  <a:rPr lang="en-US" altLang="zh-CN" sz="2800" dirty="0"/>
                  <a:t>&gt;HCN&gt;HC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en-US" altLang="zh-CN" sz="2800" dirty="0"/>
                  <a:t>,</a:t>
                </a:r>
                <a:r>
                  <a:rPr lang="zh-CN" altLang="zh-CN" sz="2800" dirty="0"/>
                  <a:t>对应相同浓度盐的碱性</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en-US" altLang="zh-CN" sz="2800" dirty="0"/>
                  <a:t>&gt;CN</a:t>
                </a:r>
                <a:r>
                  <a:rPr lang="en-US" altLang="zh-CN" sz="2800" baseline="30000" dirty="0"/>
                  <a:t>-</a:t>
                </a:r>
                <a:r>
                  <a:rPr lang="en-US" altLang="zh-CN" sz="2800" dirty="0"/>
                  <a:t>&gt;HC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en-US" altLang="zh-CN" sz="2800" dirty="0"/>
                  <a:t>&gt;HCOO</a:t>
                </a:r>
                <a:r>
                  <a:rPr lang="en-US" altLang="zh-CN" sz="2800" baseline="30000" dirty="0"/>
                  <a:t>-</a:t>
                </a:r>
                <a:r>
                  <a:rPr lang="zh-CN" altLang="zh-CN" sz="2800" dirty="0"/>
                  <a:t>。</a:t>
                </a:r>
                <a:r>
                  <a:rPr lang="en-US" altLang="zh-CN" sz="2800" dirty="0"/>
                  <a:t>A</a:t>
                </a:r>
                <a:r>
                  <a:rPr lang="zh-CN" altLang="zh-CN" sz="2800" dirty="0"/>
                  <a:t>选项</a:t>
                </a:r>
                <a:r>
                  <a:rPr lang="en-US" altLang="zh-CN" sz="2800" dirty="0"/>
                  <a:t>,</a:t>
                </a:r>
                <a:r>
                  <a:rPr lang="zh-CN" altLang="zh-CN" sz="2800" dirty="0"/>
                  <a:t>不能得到</a:t>
                </a:r>
                <a:r>
                  <a:rPr lang="en-US" altLang="zh-CN" sz="2800" dirty="0"/>
                  <a:t>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a:rPr lang="en-US" altLang="zh-CN" sz="2800">
                            <a:latin typeface="Cambria Math"/>
                          </a:rPr>
                          <m:t>2</m:t>
                        </m:r>
                        <m:r>
                          <m:rPr>
                            <m:nor/>
                          </m:rPr>
                          <a:rPr lang="en-US" altLang="zh-CN" sz="2800" i="1"/>
                          <m:t>−</m:t>
                        </m:r>
                      </m:sup>
                    </m:sSubSup>
                  </m:oMath>
                </a14:m>
                <a:r>
                  <a:rPr lang="en-US" altLang="zh-CN" sz="2800" dirty="0"/>
                  <a:t>,</a:t>
                </a:r>
                <a:r>
                  <a:rPr lang="zh-CN" altLang="zh-CN" sz="2800" dirty="0"/>
                  <a:t>只能得到</a:t>
                </a:r>
                <a:r>
                  <a:rPr lang="en-US" altLang="zh-CN" sz="2800" dirty="0"/>
                  <a:t>HC</a:t>
                </a:r>
                <a14:m>
                  <m:oMath xmlns:m="http://schemas.openxmlformats.org/officeDocument/2006/math">
                    <m:sSubSup>
                      <m:sSubSupPr>
                        <m:ctrlPr>
                          <a:rPr lang="zh-CN" altLang="zh-CN" sz="2800" i="1">
                            <a:latin typeface="Cambria Math" panose="02040503050406030204" pitchFamily="18" charset="0"/>
                          </a:rPr>
                        </m:ctrlPr>
                      </m:sSubSupPr>
                      <m:e>
                        <m:r>
                          <m:rPr>
                            <m:nor/>
                          </m:rPr>
                          <a:rPr lang="en-US" altLang="zh-CN" sz="2800" dirty="0"/>
                          <m:t>O</m:t>
                        </m:r>
                      </m:e>
                      <m:sub>
                        <m:r>
                          <a:rPr lang="en-US" altLang="zh-CN" sz="2800">
                            <a:latin typeface="Cambria Math"/>
                          </a:rPr>
                          <m:t>3</m:t>
                        </m:r>
                      </m:sub>
                      <m:sup>
                        <m:r>
                          <m:rPr>
                            <m:nor/>
                          </m:rPr>
                          <a:rPr lang="en-US" altLang="zh-CN" sz="2800" i="1"/>
                          <m:t>−</m:t>
                        </m:r>
                      </m:sup>
                    </m:sSubSup>
                  </m:oMath>
                </a14:m>
                <a:r>
                  <a:rPr lang="en-US" altLang="zh-CN" sz="2800" dirty="0"/>
                  <a:t>,</a:t>
                </a:r>
                <a:r>
                  <a:rPr lang="zh-CN" altLang="zh-CN" sz="2800" dirty="0"/>
                  <a:t>错误</a:t>
                </a:r>
                <a:r>
                  <a:rPr lang="en-US" altLang="zh-CN" sz="2800" dirty="0"/>
                  <a:t>;B</a:t>
                </a:r>
                <a:r>
                  <a:rPr lang="zh-CN" altLang="zh-CN" sz="2800" dirty="0"/>
                  <a:t>选项</a:t>
                </a:r>
                <a:r>
                  <a:rPr lang="en-US" altLang="zh-CN" sz="2800" dirty="0"/>
                  <a:t>,</a:t>
                </a:r>
                <a:r>
                  <a:rPr lang="zh-CN" altLang="zh-CN" sz="2800" dirty="0"/>
                  <a:t>正确</a:t>
                </a:r>
                <a:r>
                  <a:rPr lang="en-US" altLang="zh-CN" sz="2800" dirty="0"/>
                  <a:t>;C</a:t>
                </a:r>
                <a:r>
                  <a:rPr lang="zh-CN" altLang="zh-CN" sz="2800" dirty="0"/>
                  <a:t>选项</a:t>
                </a:r>
                <a:r>
                  <a:rPr lang="en-US" altLang="zh-CN" sz="2800" dirty="0"/>
                  <a:t>,pH</a:t>
                </a:r>
                <a:r>
                  <a:rPr lang="zh-CN" altLang="zh-CN" sz="2800" dirty="0"/>
                  <a:t>相同</a:t>
                </a:r>
                <a:r>
                  <a:rPr lang="en-US" altLang="zh-CN" sz="2800" dirty="0"/>
                  <a:t>,</a:t>
                </a:r>
                <a:r>
                  <a:rPr lang="zh-CN" altLang="zh-CN" sz="2800" dirty="0"/>
                  <a:t>但由于</a:t>
                </a:r>
                <a:r>
                  <a:rPr lang="en-US" altLang="zh-CN" sz="2800" dirty="0"/>
                  <a:t>HCN</a:t>
                </a:r>
                <a:r>
                  <a:rPr lang="zh-CN" altLang="zh-CN" sz="2800" dirty="0"/>
                  <a:t>的电离平衡常数小</a:t>
                </a:r>
                <a:r>
                  <a:rPr lang="en-US" altLang="zh-CN" sz="2800" dirty="0"/>
                  <a:t>,</a:t>
                </a:r>
                <a:r>
                  <a:rPr lang="zh-CN" altLang="zh-CN" sz="2800" dirty="0"/>
                  <a:t>说明起始浓度</a:t>
                </a:r>
                <a:r>
                  <a:rPr lang="en-US" altLang="zh-CN" sz="2800" i="1" dirty="0"/>
                  <a:t>c</a:t>
                </a:r>
                <a:r>
                  <a:rPr lang="en-US" altLang="zh-CN" sz="2800" dirty="0"/>
                  <a:t>(HCN) &gt;</a:t>
                </a:r>
                <a:r>
                  <a:rPr lang="en-US" altLang="zh-CN" sz="2800" i="1" dirty="0"/>
                  <a:t>c</a:t>
                </a:r>
                <a:r>
                  <a:rPr lang="en-US" altLang="zh-CN" sz="2800" dirty="0"/>
                  <a:t>(HCOOH),</a:t>
                </a:r>
                <a:r>
                  <a:rPr lang="zh-CN" altLang="zh-CN" sz="2800" dirty="0"/>
                  <a:t>因而等体积、等</a:t>
                </a:r>
                <a:r>
                  <a:rPr lang="en-US" altLang="zh-CN" sz="2800" dirty="0"/>
                  <a:t>pH</a:t>
                </a:r>
                <a:r>
                  <a:rPr lang="zh-CN" altLang="zh-CN" sz="2800" dirty="0"/>
                  <a:t>的</a:t>
                </a:r>
                <a:r>
                  <a:rPr lang="en-US" altLang="zh-CN" sz="2800" dirty="0"/>
                  <a:t>HCOOH</a:t>
                </a:r>
                <a:r>
                  <a:rPr lang="zh-CN" altLang="zh-CN" sz="2800" dirty="0"/>
                  <a:t>溶液和</a:t>
                </a:r>
                <a:r>
                  <a:rPr lang="en-US" altLang="zh-CN" sz="2800" dirty="0"/>
                  <a:t>HCN</a:t>
                </a:r>
                <a:r>
                  <a:rPr lang="zh-CN" altLang="zh-CN" sz="2800" dirty="0"/>
                  <a:t>溶液与</a:t>
                </a:r>
                <a:r>
                  <a:rPr lang="en-US" altLang="zh-CN" sz="2800" dirty="0" err="1"/>
                  <a:t>NaOH</a:t>
                </a:r>
                <a:r>
                  <a:rPr lang="zh-CN" altLang="zh-CN" sz="2800" dirty="0"/>
                  <a:t>反应</a:t>
                </a:r>
                <a:r>
                  <a:rPr lang="en-US" altLang="zh-CN" sz="2800" dirty="0"/>
                  <a:t>,HCN</a:t>
                </a:r>
                <a:r>
                  <a:rPr lang="zh-CN" altLang="zh-CN" sz="2800" dirty="0"/>
                  <a:t>溶液消耗的</a:t>
                </a:r>
                <a:r>
                  <a:rPr lang="en-US" altLang="zh-CN" sz="2800" dirty="0" err="1"/>
                  <a:t>NaOH</a:t>
                </a:r>
                <a:r>
                  <a:rPr lang="zh-CN" altLang="zh-CN" sz="2800" dirty="0"/>
                  <a:t>多</a:t>
                </a:r>
                <a:r>
                  <a:rPr lang="en-US" altLang="zh-CN" sz="2800" dirty="0"/>
                  <a:t>,</a:t>
                </a:r>
                <a:r>
                  <a:rPr lang="zh-CN" altLang="zh-CN" sz="2800" dirty="0"/>
                  <a:t>错误</a:t>
                </a:r>
                <a:r>
                  <a:rPr lang="en-US" altLang="zh-CN" sz="2800" dirty="0"/>
                  <a:t>;D</a:t>
                </a:r>
                <a:r>
                  <a:rPr lang="zh-CN" altLang="zh-CN" sz="2800" dirty="0"/>
                  <a:t>选项</a:t>
                </a:r>
                <a:r>
                  <a:rPr lang="en-US" altLang="zh-CN" sz="2800" dirty="0"/>
                  <a:t>,</a:t>
                </a:r>
                <a:r>
                  <a:rPr lang="zh-CN" altLang="zh-CN" sz="2800" dirty="0"/>
                  <a:t>两溶液中分别存在电荷守恒</a:t>
                </a:r>
                <a:r>
                  <a:rPr lang="en-US" altLang="zh-CN" sz="2800" dirty="0"/>
                  <a:t>:</a:t>
                </a:r>
                <a:r>
                  <a:rPr lang="en-US" altLang="zh-CN" sz="2800" i="1" dirty="0"/>
                  <a:t>c</a:t>
                </a:r>
                <a:r>
                  <a:rPr lang="en-US" altLang="zh-CN" sz="2800" dirty="0"/>
                  <a:t>(Na</a:t>
                </a:r>
                <a:r>
                  <a:rPr lang="en-US" altLang="zh-CN" sz="2800" baseline="30000" dirty="0"/>
                  <a:t>+</a:t>
                </a:r>
                <a:r>
                  <a:rPr lang="en-US" altLang="zh-CN" sz="2800" dirty="0"/>
                  <a:t>)+ </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(HCOO</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zh-CN" altLang="zh-CN" sz="2800" dirty="0" smtClean="0"/>
                  <a:t>、</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smtClean="0"/>
                  <a:t>+</a:t>
                </a:r>
                <a:r>
                  <a:rPr lang="en-US" altLang="zh-CN" sz="2800" dirty="0" smtClean="0"/>
                  <a:t>)=</a:t>
                </a:r>
                <a:r>
                  <a:rPr lang="en-US" altLang="zh-CN" sz="2800" i="1" dirty="0"/>
                  <a:t>c</a:t>
                </a:r>
                <a:r>
                  <a:rPr lang="en-US" altLang="zh-CN" sz="2800" dirty="0"/>
                  <a:t>(CN</a:t>
                </a:r>
                <a:r>
                  <a:rPr lang="en-US" altLang="zh-CN" sz="2800" baseline="30000" dirty="0"/>
                  <a:t>-</a:t>
                </a:r>
                <a:r>
                  <a:rPr lang="en-US" altLang="zh-CN" sz="2800" dirty="0"/>
                  <a:t>)+</a:t>
                </a:r>
              </a:p>
              <a:p>
                <a:pPr>
                  <a:lnSpc>
                    <a:spcPct val="150000"/>
                  </a:lnSpc>
                </a:pPr>
                <a:r>
                  <a:rPr lang="en-US" altLang="zh-CN" sz="2800" i="1" dirty="0" smtClean="0"/>
                  <a:t>c</a:t>
                </a:r>
                <a:r>
                  <a:rPr lang="en-US" altLang="zh-CN" sz="2800" dirty="0" smtClean="0"/>
                  <a:t>(OH</a:t>
                </a:r>
                <a:r>
                  <a:rPr lang="en-US" altLang="zh-CN" sz="2800" baseline="30000" dirty="0" smtClean="0"/>
                  <a:t>-</a:t>
                </a:r>
                <a:r>
                  <a:rPr lang="en-US" altLang="zh-CN" sz="2800" dirty="0"/>
                  <a:t>),</a:t>
                </a:r>
                <a:r>
                  <a:rPr lang="en-US" altLang="zh-CN" sz="2800" dirty="0" err="1"/>
                  <a:t>HCOONa</a:t>
                </a:r>
                <a:r>
                  <a:rPr lang="zh-CN" altLang="zh-CN" sz="2800" dirty="0"/>
                  <a:t>溶液中所含离子总数为 </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(HCOO</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smtClean="0"/>
                  <a:t>)=</a:t>
                </a:r>
              </a:p>
              <a:p>
                <a:pPr>
                  <a:lnSpc>
                    <a:spcPct val="150000"/>
                  </a:lnSpc>
                </a:pPr>
                <a:r>
                  <a:rPr lang="en-US" altLang="zh-CN" sz="2800" dirty="0" smtClean="0"/>
                  <a:t>2[</a:t>
                </a:r>
                <a:r>
                  <a:rPr lang="en-US" altLang="zh-CN" sz="2800" i="1" dirty="0" smtClean="0"/>
                  <a:t>c</a:t>
                </a:r>
                <a:r>
                  <a:rPr lang="en-US" altLang="zh-CN" sz="2800" dirty="0" smtClean="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)],HCN</a:t>
                </a:r>
                <a:r>
                  <a:rPr lang="zh-CN" altLang="zh-CN" sz="2800" dirty="0"/>
                  <a:t>溶液中所含离子总数为</a:t>
                </a:r>
                <a:r>
                  <a:rPr lang="en-US" altLang="zh-CN" sz="2800" i="1" dirty="0"/>
                  <a:t>c</a:t>
                </a:r>
                <a:r>
                  <a:rPr lang="en-US" altLang="zh-CN" sz="2800" dirty="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(CN</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smtClean="0"/>
                  <a:t>)=</a:t>
                </a:r>
              </a:p>
              <a:p>
                <a:pPr>
                  <a:lnSpc>
                    <a:spcPct val="150000"/>
                  </a:lnSpc>
                </a:pPr>
                <a:r>
                  <a:rPr lang="en-US" altLang="zh-CN" sz="2800" dirty="0" smtClean="0"/>
                  <a:t>2[</a:t>
                </a:r>
                <a:r>
                  <a:rPr lang="en-US" altLang="zh-CN" sz="2800" i="1" dirty="0" smtClean="0"/>
                  <a:t>c</a:t>
                </a:r>
                <a:r>
                  <a:rPr lang="en-US" altLang="zh-CN" sz="2800" dirty="0" smtClean="0"/>
                  <a:t>(Na</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由于</a:t>
                </a:r>
                <a:r>
                  <a:rPr lang="en-US" altLang="zh-CN" sz="2800" dirty="0"/>
                  <a:t>HCOOH</a:t>
                </a:r>
                <a:r>
                  <a:rPr lang="zh-CN" altLang="zh-CN" sz="2800" dirty="0"/>
                  <a:t>的酸性强</a:t>
                </a:r>
                <a:r>
                  <a:rPr lang="zh-CN" altLang="zh-CN" sz="2800" dirty="0" smtClean="0"/>
                  <a:t>于</a:t>
                </a:r>
                <a:r>
                  <a:rPr lang="en-US" altLang="zh-CN" sz="2800" dirty="0"/>
                  <a:t>HCN</a:t>
                </a:r>
                <a:r>
                  <a:rPr lang="zh-CN" altLang="zh-CN" sz="2800" dirty="0"/>
                  <a:t>的</a:t>
                </a:r>
                <a:r>
                  <a:rPr lang="en-US" altLang="zh-CN" sz="2800" dirty="0"/>
                  <a:t>,</a:t>
                </a:r>
                <a:r>
                  <a:rPr lang="zh-CN" altLang="zh-CN" sz="2800" dirty="0"/>
                  <a:t>相同浓度</a:t>
                </a:r>
                <a:r>
                  <a:rPr lang="zh-CN" altLang="zh-CN" sz="2800" dirty="0" smtClean="0"/>
                  <a:t>的</a:t>
                </a:r>
                <a:r>
                  <a:rPr lang="zh-CN" altLang="zh-CN" sz="2800" dirty="0"/>
                  <a:t>盐溶液</a:t>
                </a:r>
                <a:r>
                  <a:rPr lang="en-US" altLang="zh-CN" sz="2800" dirty="0" smtClean="0"/>
                  <a:t>,</a:t>
                </a:r>
                <a:r>
                  <a:rPr lang="en-US" altLang="zh-CN" sz="2800" dirty="0"/>
                  <a:t> </a:t>
                </a:r>
                <a:r>
                  <a:rPr lang="en-US" altLang="zh-CN" sz="2800" dirty="0" err="1"/>
                  <a:t>NaCN</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矩形 13">
                <a:extLst>
                  <a:ext uri="{FF2B5EF4-FFF2-40B4-BE49-F238E27FC236}">
                    <a16:creationId xmlns:a16="http://schemas.microsoft.com/office/drawing/2014/main" xmlns:a14="http://schemas.microsoft.com/office/drawing/2010/main" xmlns="" id="{6A49690C-2CC2-4B62-8F6F-3DD37B0BBC6B}"/>
                  </a:ext>
                </a:extLst>
              </p:cNvPr>
              <p:cNvSpPr>
                <a:spLocks noRot="1" noChangeAspect="1" noMove="1" noResize="1" noEditPoints="1" noAdjustHandles="1" noChangeArrowheads="1" noChangeShapeType="1" noTextEdit="1"/>
              </p:cNvSpPr>
              <p:nvPr/>
            </p:nvSpPr>
            <p:spPr>
              <a:xfrm>
                <a:off x="234043" y="312735"/>
                <a:ext cx="11682186" cy="5953938"/>
              </a:xfrm>
              <a:prstGeom prst="rect">
                <a:avLst/>
              </a:prstGeom>
              <a:blipFill rotWithShape="1">
                <a:blip r:embed="rId2"/>
                <a:stretch>
                  <a:fillRect l="-1043" r="-365" b="-614"/>
                </a:stretch>
              </a:blipFill>
            </p:spPr>
            <p:txBody>
              <a:bodyPr/>
              <a:lstStyle/>
              <a:p>
                <a:r>
                  <a:rPr lang="zh-CN" altLang="en-US">
                    <a:noFill/>
                  </a:rPr>
                  <a:t> </a:t>
                </a:r>
              </a:p>
            </p:txBody>
          </p:sp>
        </mc:Fallback>
      </mc:AlternateContent>
      <p:sp>
        <p:nvSpPr>
          <p:cNvPr id="19" name="矩形 18">
            <a:extLst>
              <a:ext uri="{FF2B5EF4-FFF2-40B4-BE49-F238E27FC236}">
                <a16:creationId xmlns:a16="http://schemas.microsoft.com/office/drawing/2014/main" xmlns="" id="{6EF53645-8978-4842-B535-3D154C99B77F}"/>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527390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6A49690C-2CC2-4B62-8F6F-3DD37B0BBC6B}"/>
              </a:ext>
            </a:extLst>
          </p:cNvPr>
          <p:cNvSpPr/>
          <p:nvPr/>
        </p:nvSpPr>
        <p:spPr>
          <a:xfrm>
            <a:off x="234043" y="331785"/>
            <a:ext cx="11682186" cy="1384995"/>
          </a:xfrm>
          <a:prstGeom prst="rect">
            <a:avLst/>
          </a:prstGeom>
        </p:spPr>
        <p:txBody>
          <a:bodyPr wrap="square">
            <a:spAutoFit/>
          </a:bodyPr>
          <a:lstStyle/>
          <a:p>
            <a:pPr>
              <a:lnSpc>
                <a:spcPct val="150000"/>
              </a:lnSpc>
            </a:pPr>
            <a:r>
              <a:rPr lang="zh-CN" altLang="zh-CN" sz="2800" dirty="0" smtClean="0"/>
              <a:t>溶液</a:t>
            </a:r>
            <a:r>
              <a:rPr lang="zh-CN" altLang="zh-CN" sz="2800" dirty="0"/>
              <a:t>的碱性强</a:t>
            </a:r>
            <a:r>
              <a:rPr lang="en-US" altLang="zh-CN" sz="2800" dirty="0"/>
              <a:t>,</a:t>
            </a:r>
            <a:r>
              <a:rPr lang="zh-CN" altLang="zh-CN" sz="2800" dirty="0"/>
              <a:t>故</a:t>
            </a:r>
            <a:r>
              <a:rPr lang="en-US" altLang="zh-CN" sz="2800" i="1" dirty="0"/>
              <a:t>c</a:t>
            </a:r>
            <a:r>
              <a:rPr lang="en-US" altLang="zh-CN" sz="2800" dirty="0"/>
              <a:t>(H</a:t>
            </a:r>
            <a:r>
              <a:rPr lang="en-US" altLang="zh-CN" sz="2800" baseline="30000" dirty="0"/>
              <a:t>+</a:t>
            </a:r>
            <a:r>
              <a:rPr lang="en-US" altLang="zh-CN" sz="2800" dirty="0"/>
              <a:t>)</a:t>
            </a:r>
            <a:r>
              <a:rPr lang="zh-CN" altLang="zh-CN" sz="2800" dirty="0"/>
              <a:t>小</a:t>
            </a:r>
            <a:r>
              <a:rPr lang="en-US" altLang="zh-CN" sz="2800" dirty="0"/>
              <a:t>,</a:t>
            </a:r>
            <a:r>
              <a:rPr lang="zh-CN" altLang="zh-CN" sz="2800" dirty="0"/>
              <a:t>由于两溶液中</a:t>
            </a:r>
            <a:r>
              <a:rPr lang="en-US" altLang="zh-CN" sz="2800" i="1" dirty="0"/>
              <a:t>c</a:t>
            </a:r>
            <a:r>
              <a:rPr lang="en-US" altLang="zh-CN" sz="2800" dirty="0"/>
              <a:t>(Na</a:t>
            </a:r>
            <a:r>
              <a:rPr lang="en-US" altLang="zh-CN" sz="2800" baseline="30000" dirty="0"/>
              <a:t>+</a:t>
            </a:r>
            <a:r>
              <a:rPr lang="en-US" altLang="zh-CN" sz="2800" dirty="0"/>
              <a:t>)</a:t>
            </a:r>
            <a:r>
              <a:rPr lang="zh-CN" altLang="zh-CN" sz="2800" dirty="0"/>
              <a:t>相同</a:t>
            </a:r>
            <a:r>
              <a:rPr lang="en-US" altLang="zh-CN" sz="2800" dirty="0"/>
              <a:t>,</a:t>
            </a:r>
            <a:r>
              <a:rPr lang="zh-CN" altLang="zh-CN" sz="2800" dirty="0"/>
              <a:t>所以</a:t>
            </a:r>
            <a:r>
              <a:rPr lang="en-US" altLang="zh-CN" sz="2800" dirty="0" err="1"/>
              <a:t>NaCN</a:t>
            </a:r>
            <a:r>
              <a:rPr lang="zh-CN" altLang="zh-CN" sz="2800" dirty="0"/>
              <a:t>溶液中所含离子总数比</a:t>
            </a:r>
            <a:r>
              <a:rPr lang="en-US" altLang="zh-CN" sz="2800" dirty="0" err="1"/>
              <a:t>HCOONa</a:t>
            </a:r>
            <a:r>
              <a:rPr lang="zh-CN" altLang="zh-CN" sz="2800" dirty="0"/>
              <a:t>溶液中的少</a:t>
            </a:r>
            <a:r>
              <a:rPr lang="en-US" altLang="zh-CN" sz="2800" dirty="0"/>
              <a:t>,</a:t>
            </a:r>
            <a:r>
              <a:rPr lang="zh-CN" altLang="zh-CN" sz="2800" dirty="0"/>
              <a:t>错误。</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AB28A283-DA05-4D01-BE30-017584286D45}"/>
              </a:ext>
            </a:extLst>
          </p:cNvPr>
          <p:cNvSpPr/>
          <p:nvPr/>
        </p:nvSpPr>
        <p:spPr>
          <a:xfrm>
            <a:off x="234043" y="1974728"/>
            <a:ext cx="11723912" cy="738664"/>
          </a:xfrm>
          <a:prstGeom prst="rect">
            <a:avLst/>
          </a:prstGeom>
        </p:spPr>
        <p:txBody>
          <a:bodyPr wrap="square">
            <a:spAutoFit/>
          </a:bodyPr>
          <a:lstStyle/>
          <a:p>
            <a:pPr>
              <a:lnSpc>
                <a:spcPct val="150000"/>
              </a:lnSpc>
              <a:spcAft>
                <a:spcPts val="0"/>
              </a:spcAft>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B</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35700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244824"/>
            <a:ext cx="11723913" cy="5262979"/>
          </a:xfrm>
          <a:prstGeom prst="rect">
            <a:avLst/>
          </a:prstGeom>
        </p:spPr>
        <p:txBody>
          <a:bodyPr wrap="square">
            <a:spAutoFit/>
          </a:bodyPr>
          <a:lstStyle/>
          <a:p>
            <a:pPr>
              <a:lnSpc>
                <a:spcPct val="150000"/>
              </a:lnSpc>
            </a:pPr>
            <a:r>
              <a:rPr lang="zh-CN" altLang="en-US" sz="2800" b="1" dirty="0" smtClean="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示例</a:t>
            </a:r>
            <a:r>
              <a:rPr lang="en-US"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28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[2014</a:t>
            </a:r>
            <a:r>
              <a:rPr lang="zh-CN" altLang="zh-CN" sz="2800" dirty="0"/>
              <a:t>浙江理综</a:t>
            </a:r>
            <a:r>
              <a:rPr lang="en-US" altLang="zh-CN" sz="2800" dirty="0"/>
              <a:t>,12,6</a:t>
            </a:r>
            <a:r>
              <a:rPr lang="zh-CN" altLang="zh-CN" sz="2800" dirty="0"/>
              <a:t>分</a:t>
            </a:r>
            <a:r>
              <a:rPr lang="en-US" altLang="zh-CN" sz="2800" dirty="0"/>
              <a:t>]</a:t>
            </a:r>
            <a:r>
              <a:rPr lang="zh-CN" altLang="zh-CN" sz="2800" dirty="0"/>
              <a:t>氯在饮用水处理中常用作杀菌剂</a:t>
            </a:r>
            <a:r>
              <a:rPr lang="en-US" altLang="zh-CN" sz="2800" dirty="0"/>
              <a:t>,</a:t>
            </a:r>
            <a:r>
              <a:rPr lang="zh-CN" altLang="zh-CN" sz="2800" dirty="0"/>
              <a:t>且</a:t>
            </a:r>
            <a:r>
              <a:rPr lang="en-US" altLang="zh-CN" sz="2800" dirty="0" err="1"/>
              <a:t>HClO</a:t>
            </a:r>
            <a:r>
              <a:rPr lang="zh-CN" altLang="zh-CN" sz="2800" dirty="0"/>
              <a:t>的杀菌能力比</a:t>
            </a:r>
            <a:r>
              <a:rPr lang="en-US" altLang="zh-CN" sz="2800" dirty="0" err="1"/>
              <a:t>ClO</a:t>
            </a:r>
            <a:r>
              <a:rPr lang="en-US" altLang="zh-CN" sz="2800" baseline="30000" dirty="0"/>
              <a:t>-</a:t>
            </a:r>
            <a:r>
              <a:rPr lang="zh-CN" altLang="zh-CN" sz="2800" dirty="0"/>
              <a:t>的强。</a:t>
            </a:r>
            <a:r>
              <a:rPr lang="en-US" altLang="zh-CN" sz="2800" dirty="0"/>
              <a:t>25 ℃</a:t>
            </a:r>
            <a:r>
              <a:rPr lang="zh-CN" altLang="zh-CN" sz="2800" dirty="0"/>
              <a:t>时氯气</a:t>
            </a:r>
            <a:r>
              <a:rPr lang="en-US" altLang="zh-CN" sz="2800" dirty="0"/>
              <a:t>-</a:t>
            </a:r>
            <a:r>
              <a:rPr lang="zh-CN" altLang="zh-CN" sz="2800" dirty="0"/>
              <a:t>氯水体系中存在以下平衡关系</a:t>
            </a:r>
            <a:r>
              <a:rPr lang="en-US" altLang="zh-CN" sz="2800" dirty="0"/>
              <a:t>:</a:t>
            </a:r>
            <a:endParaRPr lang="zh-CN" altLang="zh-CN" sz="2800" dirty="0"/>
          </a:p>
          <a:p>
            <a:pPr>
              <a:lnSpc>
                <a:spcPct val="150000"/>
              </a:lnSpc>
            </a:pPr>
            <a:r>
              <a:rPr lang="en-US" altLang="zh-CN" sz="2800" dirty="0"/>
              <a:t>Cl</a:t>
            </a:r>
            <a:r>
              <a:rPr lang="en-US" altLang="zh-CN" sz="2800" baseline="-25000" dirty="0"/>
              <a:t>2</a:t>
            </a:r>
            <a:r>
              <a:rPr lang="en-US" altLang="zh-CN" sz="2800" dirty="0"/>
              <a:t>(g) </a:t>
            </a:r>
            <a:r>
              <a:rPr lang="en-US" altLang="zh-CN" sz="2800" dirty="0" smtClean="0"/>
              <a:t>        Cl</a:t>
            </a:r>
            <a:r>
              <a:rPr lang="en-US" altLang="zh-CN" sz="2800" baseline="-25000" dirty="0" smtClean="0"/>
              <a:t>2</a:t>
            </a:r>
            <a:r>
              <a:rPr lang="en-US" altLang="zh-CN" sz="2800" dirty="0" smtClean="0"/>
              <a:t>(</a:t>
            </a:r>
            <a:r>
              <a:rPr lang="en-US" altLang="zh-CN" sz="2800" dirty="0" err="1" smtClean="0"/>
              <a:t>aq</a:t>
            </a:r>
            <a:r>
              <a:rPr lang="en-US" altLang="zh-CN" sz="2800" dirty="0"/>
              <a:t>)</a:t>
            </a:r>
            <a:r>
              <a:rPr lang="zh-CN" altLang="zh-CN" sz="2800" dirty="0"/>
              <a:t>　</a:t>
            </a:r>
            <a:r>
              <a:rPr lang="en-US" altLang="zh-CN" sz="2800" i="1" dirty="0"/>
              <a:t>K</a:t>
            </a:r>
            <a:r>
              <a:rPr lang="en-US" altLang="zh-CN" sz="2800" baseline="-25000" dirty="0"/>
              <a:t>1</a:t>
            </a:r>
            <a:r>
              <a:rPr lang="en-US" altLang="zh-CN" sz="2800" dirty="0"/>
              <a:t>=10</a:t>
            </a:r>
            <a:r>
              <a:rPr lang="en-US" altLang="zh-CN" sz="2800" baseline="30000" dirty="0"/>
              <a:t>-1.2</a:t>
            </a:r>
            <a:endParaRPr lang="zh-CN" altLang="zh-CN" sz="2800" dirty="0"/>
          </a:p>
          <a:p>
            <a:pPr>
              <a:lnSpc>
                <a:spcPct val="150000"/>
              </a:lnSpc>
            </a:pPr>
            <a:r>
              <a:rPr lang="en-US" altLang="zh-CN" sz="2800" dirty="0"/>
              <a:t>Cl</a:t>
            </a:r>
            <a:r>
              <a:rPr lang="en-US" altLang="zh-CN" sz="2800" baseline="-25000" dirty="0"/>
              <a:t>2</a:t>
            </a:r>
            <a:r>
              <a:rPr lang="en-US" altLang="zh-CN" sz="2800" dirty="0"/>
              <a:t>(</a:t>
            </a:r>
            <a:r>
              <a:rPr lang="en-US" altLang="zh-CN" sz="2800" dirty="0" err="1"/>
              <a:t>aq</a:t>
            </a:r>
            <a:r>
              <a:rPr lang="en-US" altLang="zh-CN" sz="2800" dirty="0"/>
              <a:t>)+H</a:t>
            </a:r>
            <a:r>
              <a:rPr lang="en-US" altLang="zh-CN" sz="2800" baseline="-25000" dirty="0"/>
              <a:t>2</a:t>
            </a:r>
            <a:r>
              <a:rPr lang="en-US" altLang="zh-CN" sz="2800" dirty="0"/>
              <a:t>O            </a:t>
            </a:r>
            <a:r>
              <a:rPr lang="en-US" altLang="zh-CN" sz="2800" dirty="0" err="1"/>
              <a:t>HClO+H</a:t>
            </a:r>
            <a:r>
              <a:rPr lang="en-US" altLang="zh-CN" sz="2800" baseline="30000" dirty="0"/>
              <a:t>+</a:t>
            </a:r>
            <a:r>
              <a:rPr lang="en-US" altLang="zh-CN" sz="2800" dirty="0"/>
              <a:t>+Cl</a:t>
            </a:r>
            <a:r>
              <a:rPr lang="en-US" altLang="zh-CN" sz="2800" baseline="30000" dirty="0"/>
              <a:t>-</a:t>
            </a:r>
            <a:r>
              <a:rPr lang="zh-CN" altLang="zh-CN" sz="2800" dirty="0"/>
              <a:t>　</a:t>
            </a:r>
            <a:r>
              <a:rPr lang="en-US" altLang="zh-CN" sz="2800" i="1" dirty="0"/>
              <a:t>K</a:t>
            </a:r>
            <a:r>
              <a:rPr lang="en-US" altLang="zh-CN" sz="2800" baseline="-25000" dirty="0"/>
              <a:t>2</a:t>
            </a:r>
            <a:r>
              <a:rPr lang="en-US" altLang="zh-CN" sz="2800" dirty="0"/>
              <a:t>=10</a:t>
            </a:r>
            <a:r>
              <a:rPr lang="en-US" altLang="zh-CN" sz="2800" baseline="30000" dirty="0"/>
              <a:t>-3.4</a:t>
            </a:r>
            <a:endParaRPr lang="zh-CN" altLang="zh-CN" sz="2800" dirty="0"/>
          </a:p>
          <a:p>
            <a:pPr>
              <a:lnSpc>
                <a:spcPct val="150000"/>
              </a:lnSpc>
            </a:pPr>
            <a:r>
              <a:rPr lang="en-US" altLang="zh-CN" sz="2800" dirty="0" err="1"/>
              <a:t>HClO</a:t>
            </a:r>
            <a:r>
              <a:rPr lang="en-US" altLang="zh-CN" sz="2800" dirty="0"/>
              <a:t>           H</a:t>
            </a:r>
            <a:r>
              <a:rPr lang="en-US" altLang="zh-CN" sz="2800" baseline="30000" dirty="0"/>
              <a:t>+</a:t>
            </a:r>
            <a:r>
              <a:rPr lang="en-US" altLang="zh-CN" sz="2800" dirty="0"/>
              <a:t>+</a:t>
            </a:r>
            <a:r>
              <a:rPr lang="en-US" altLang="zh-CN" sz="2800" dirty="0" err="1"/>
              <a:t>ClO</a:t>
            </a:r>
            <a:r>
              <a:rPr lang="en-US" altLang="zh-CN" sz="2800" baseline="30000" dirty="0"/>
              <a:t>-</a:t>
            </a:r>
            <a:r>
              <a:rPr lang="zh-CN" altLang="zh-CN" sz="2800" dirty="0"/>
              <a:t>　</a:t>
            </a:r>
            <a:r>
              <a:rPr lang="en-US" altLang="zh-CN" sz="2800" i="1" dirty="0"/>
              <a:t>K</a:t>
            </a:r>
            <a:r>
              <a:rPr lang="en-US" altLang="zh-CN" sz="2800" baseline="-25000" dirty="0"/>
              <a:t>a</a:t>
            </a:r>
            <a:r>
              <a:rPr lang="en-US" altLang="zh-CN" sz="2800" dirty="0"/>
              <a:t>=?</a:t>
            </a:r>
            <a:endParaRPr lang="zh-CN" altLang="zh-CN" sz="2800" dirty="0"/>
          </a:p>
          <a:p>
            <a:pPr>
              <a:lnSpc>
                <a:spcPct val="150000"/>
              </a:lnSpc>
            </a:pPr>
            <a:r>
              <a:rPr lang="zh-CN" altLang="zh-CN" sz="2800" dirty="0"/>
              <a:t>其中</a:t>
            </a:r>
            <a:r>
              <a:rPr lang="en-US" altLang="zh-CN" sz="2800" dirty="0"/>
              <a:t>Cl</a:t>
            </a:r>
            <a:r>
              <a:rPr lang="en-US" altLang="zh-CN" sz="2800" baseline="-25000" dirty="0"/>
              <a:t>2</a:t>
            </a:r>
            <a:r>
              <a:rPr lang="en-US" altLang="zh-CN" sz="2800" dirty="0"/>
              <a:t>(</a:t>
            </a:r>
            <a:r>
              <a:rPr lang="en-US" altLang="zh-CN" sz="2800" dirty="0" err="1"/>
              <a:t>aq</a:t>
            </a:r>
            <a:r>
              <a:rPr lang="en-US" altLang="zh-CN" sz="2800" dirty="0"/>
              <a:t>)</a:t>
            </a:r>
            <a:r>
              <a:rPr lang="zh-CN" altLang="zh-CN" sz="2800" dirty="0"/>
              <a:t>、</a:t>
            </a:r>
            <a:r>
              <a:rPr lang="en-US" altLang="zh-CN" sz="2800" dirty="0" err="1"/>
              <a:t>HClO</a:t>
            </a:r>
            <a:r>
              <a:rPr lang="zh-CN" altLang="zh-CN" sz="2800" dirty="0"/>
              <a:t>和</a:t>
            </a:r>
            <a:r>
              <a:rPr lang="en-US" altLang="zh-CN" sz="2800" dirty="0" err="1"/>
              <a:t>ClO</a:t>
            </a:r>
            <a:r>
              <a:rPr lang="en-US" altLang="zh-CN" sz="2800" baseline="30000" dirty="0"/>
              <a:t>-</a:t>
            </a:r>
            <a:r>
              <a:rPr lang="zh-CN" altLang="zh-CN" sz="2800" dirty="0"/>
              <a:t>分别在三者中所占分数</a:t>
            </a:r>
            <a:r>
              <a:rPr lang="en-US" altLang="zh-CN" sz="2800" dirty="0"/>
              <a:t>(</a:t>
            </a:r>
            <a:r>
              <a:rPr lang="en-US" altLang="zh-CN" sz="2800" i="1" dirty="0"/>
              <a:t>α</a:t>
            </a:r>
            <a:r>
              <a:rPr lang="en-US" altLang="zh-CN" sz="2800" dirty="0"/>
              <a:t>)</a:t>
            </a:r>
            <a:r>
              <a:rPr lang="zh-CN" altLang="zh-CN" sz="2800" dirty="0"/>
              <a:t>随</a:t>
            </a:r>
            <a:r>
              <a:rPr lang="en-US" altLang="zh-CN" sz="2800" dirty="0"/>
              <a:t>pH</a:t>
            </a:r>
            <a:r>
              <a:rPr lang="zh-CN" altLang="zh-CN" sz="2800" dirty="0"/>
              <a:t>变化的关系如图所示。下列表述正确的是</a:t>
            </a:r>
          </a:p>
          <a:p>
            <a:pPr>
              <a:lnSpc>
                <a:spcPct val="150000"/>
              </a:lnSpc>
            </a:pPr>
            <a:endParaRPr lang="en-US" altLang="zh-CN" sz="2800" dirty="0"/>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a:extLst>
              <a:ext uri="{FF2B5EF4-FFF2-40B4-BE49-F238E27FC236}">
                <a16:creationId xmlns:a16="http://schemas.microsoft.com/office/drawing/2014/main" xmlns="" id="{2E329CF7-D2BF-43E6-84B8-8F398D3AD605}"/>
              </a:ext>
            </a:extLst>
          </p:cNvPr>
          <p:cNvPicPr/>
          <p:nvPr/>
        </p:nvPicPr>
        <p:blipFill>
          <a:blip r:embed="rId2"/>
          <a:stretch>
            <a:fillRect/>
          </a:stretch>
        </p:blipFill>
        <p:spPr>
          <a:xfrm>
            <a:off x="2347912" y="2376170"/>
            <a:ext cx="679580" cy="386080"/>
          </a:xfrm>
          <a:prstGeom prst="rect">
            <a:avLst/>
          </a:prstGeom>
        </p:spPr>
      </p:pic>
      <p:pic>
        <p:nvPicPr>
          <p:cNvPr id="15" name="图片 14">
            <a:extLst>
              <a:ext uri="{FF2B5EF4-FFF2-40B4-BE49-F238E27FC236}">
                <a16:creationId xmlns:a16="http://schemas.microsoft.com/office/drawing/2014/main" xmlns="" id="{C43525BB-AE73-4576-91B4-1480ABB00A23}"/>
              </a:ext>
            </a:extLst>
          </p:cNvPr>
          <p:cNvPicPr/>
          <p:nvPr/>
        </p:nvPicPr>
        <p:blipFill>
          <a:blip r:embed="rId2"/>
          <a:stretch>
            <a:fillRect/>
          </a:stretch>
        </p:blipFill>
        <p:spPr>
          <a:xfrm>
            <a:off x="1319212" y="3023870"/>
            <a:ext cx="679580" cy="386080"/>
          </a:xfrm>
          <a:prstGeom prst="rect">
            <a:avLst/>
          </a:prstGeom>
        </p:spPr>
      </p:pic>
      <p:pic>
        <p:nvPicPr>
          <p:cNvPr id="16" name="15dhoqyoqh10bn04.jpg" descr="id:2147528657;FounderCES">
            <a:extLst>
              <a:ext uri="{FF2B5EF4-FFF2-40B4-BE49-F238E27FC236}">
                <a16:creationId xmlns:a16="http://schemas.microsoft.com/office/drawing/2014/main" xmlns="" id="{318F715B-71F9-4A3F-8C17-06BBE0588F57}"/>
              </a:ext>
            </a:extLst>
          </p:cNvPr>
          <p:cNvPicPr/>
          <p:nvPr/>
        </p:nvPicPr>
        <p:blipFill>
          <a:blip r:embed="rId3"/>
          <a:stretch>
            <a:fillRect/>
          </a:stretch>
        </p:blipFill>
        <p:spPr>
          <a:xfrm>
            <a:off x="5024120" y="4182956"/>
            <a:ext cx="3700780" cy="2479904"/>
          </a:xfrm>
          <a:prstGeom prst="rect">
            <a:avLst/>
          </a:prstGeom>
        </p:spPr>
      </p:pic>
      <p:sp>
        <p:nvSpPr>
          <p:cNvPr id="17" name="矩形 16">
            <a:extLst>
              <a:ext uri="{FF2B5EF4-FFF2-40B4-BE49-F238E27FC236}">
                <a16:creationId xmlns:a16="http://schemas.microsoft.com/office/drawing/2014/main" xmlns="" id="{76E968B4-5112-4786-86B9-057426AAC1BD}"/>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pic>
        <p:nvPicPr>
          <p:cNvPr id="18" name="图片 17">
            <a:extLst>
              <a:ext uri="{FF2B5EF4-FFF2-40B4-BE49-F238E27FC236}">
                <a16:creationId xmlns:a16="http://schemas.microsoft.com/office/drawing/2014/main" xmlns="" id="{2E329CF7-D2BF-43E6-84B8-8F398D3AD605}"/>
              </a:ext>
            </a:extLst>
          </p:cNvPr>
          <p:cNvPicPr/>
          <p:nvPr/>
        </p:nvPicPr>
        <p:blipFill>
          <a:blip r:embed="rId2"/>
          <a:stretch>
            <a:fillRect/>
          </a:stretch>
        </p:blipFill>
        <p:spPr>
          <a:xfrm>
            <a:off x="1227097" y="1764641"/>
            <a:ext cx="679580" cy="386080"/>
          </a:xfrm>
          <a:prstGeom prst="rect">
            <a:avLst/>
          </a:prstGeom>
        </p:spPr>
      </p:pic>
    </p:spTree>
    <p:extLst>
      <p:ext uri="{BB962C8B-B14F-4D97-AF65-F5344CB8AC3E}">
        <p14:creationId xmlns:p14="http://schemas.microsoft.com/office/powerpoint/2010/main" val="255128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590793"/>
            <a:ext cx="11723913" cy="2677656"/>
          </a:xfrm>
          <a:prstGeom prst="rect">
            <a:avLst/>
          </a:prstGeom>
        </p:spPr>
        <p:txBody>
          <a:bodyPr wrap="square">
            <a:spAutoFit/>
          </a:bodyPr>
          <a:lstStyle/>
          <a:p>
            <a:pPr>
              <a:lnSpc>
                <a:spcPct val="150000"/>
              </a:lnSpc>
            </a:pPr>
            <a:r>
              <a:rPr lang="en-US" altLang="zh-CN" sz="2800" dirty="0"/>
              <a:t>A.Cl</a:t>
            </a:r>
            <a:r>
              <a:rPr lang="en-US" altLang="zh-CN" sz="2800" baseline="-25000" dirty="0"/>
              <a:t>2</a:t>
            </a:r>
            <a:r>
              <a:rPr lang="en-US" altLang="zh-CN" sz="2800" dirty="0"/>
              <a:t>(g)+H</a:t>
            </a:r>
            <a:r>
              <a:rPr lang="en-US" altLang="zh-CN" sz="2800" baseline="-25000" dirty="0"/>
              <a:t>2</a:t>
            </a:r>
            <a:r>
              <a:rPr lang="en-US" altLang="zh-CN" sz="2800" dirty="0"/>
              <a:t>O          2H</a:t>
            </a:r>
            <a:r>
              <a:rPr lang="en-US" altLang="zh-CN" sz="2800" baseline="30000" dirty="0"/>
              <a:t>+</a:t>
            </a:r>
            <a:r>
              <a:rPr lang="en-US" altLang="zh-CN" sz="2800" dirty="0"/>
              <a:t>+</a:t>
            </a:r>
            <a:r>
              <a:rPr lang="en-US" altLang="zh-CN" sz="2800" dirty="0" err="1"/>
              <a:t>ClO</a:t>
            </a:r>
            <a:r>
              <a:rPr lang="en-US" altLang="zh-CN" sz="2800" baseline="30000" dirty="0"/>
              <a:t>-</a:t>
            </a:r>
            <a:r>
              <a:rPr lang="en-US" altLang="zh-CN" sz="2800" dirty="0"/>
              <a:t>+Cl</a:t>
            </a:r>
            <a:r>
              <a:rPr lang="en-US" altLang="zh-CN" sz="2800" baseline="30000" dirty="0"/>
              <a:t>-</a:t>
            </a:r>
            <a:r>
              <a:rPr lang="zh-CN" altLang="zh-CN" sz="2800" dirty="0"/>
              <a:t>　</a:t>
            </a:r>
            <a:r>
              <a:rPr lang="en-US" altLang="zh-CN" sz="2800" i="1" dirty="0"/>
              <a:t>K</a:t>
            </a:r>
            <a:r>
              <a:rPr lang="en-US" altLang="zh-CN" sz="2800" dirty="0"/>
              <a:t>=10</a:t>
            </a:r>
            <a:r>
              <a:rPr lang="en-US" altLang="zh-CN" sz="2800" baseline="30000" dirty="0"/>
              <a:t>-10.9</a:t>
            </a:r>
            <a:endParaRPr lang="zh-CN" altLang="zh-CN" sz="2800" dirty="0"/>
          </a:p>
          <a:p>
            <a:pPr>
              <a:lnSpc>
                <a:spcPct val="150000"/>
              </a:lnSpc>
            </a:pPr>
            <a:r>
              <a:rPr lang="en-US" altLang="zh-CN" sz="2800" dirty="0"/>
              <a:t>B.</a:t>
            </a:r>
            <a:r>
              <a:rPr lang="zh-CN" altLang="zh-CN" sz="2800" dirty="0"/>
              <a:t>在氯处理水体系中</a:t>
            </a:r>
            <a:r>
              <a:rPr lang="en-US" altLang="zh-CN" sz="2800" dirty="0"/>
              <a:t>,</a:t>
            </a:r>
            <a:r>
              <a:rPr lang="en-US" altLang="zh-CN" sz="2800" i="1" dirty="0"/>
              <a:t>c</a:t>
            </a:r>
            <a:r>
              <a:rPr lang="en-US" altLang="zh-CN" sz="2800" dirty="0"/>
              <a:t>(</a:t>
            </a:r>
            <a:r>
              <a:rPr lang="en-US" altLang="zh-CN" sz="2800" dirty="0" err="1"/>
              <a:t>HClO</a:t>
            </a:r>
            <a:r>
              <a:rPr lang="en-US" altLang="zh-CN" sz="2800" dirty="0"/>
              <a:t>)+</a:t>
            </a:r>
            <a:r>
              <a:rPr lang="en-US" altLang="zh-CN" sz="2800" i="1" dirty="0"/>
              <a:t>c</a:t>
            </a:r>
            <a:r>
              <a:rPr lang="en-US" altLang="zh-CN" sz="2800" dirty="0"/>
              <a:t>(</a:t>
            </a:r>
            <a:r>
              <a:rPr lang="en-US" altLang="zh-CN" sz="2800" dirty="0" err="1"/>
              <a:t>ClO</a:t>
            </a:r>
            <a:r>
              <a:rPr lang="en-US" altLang="zh-CN" sz="2800" baseline="30000" dirty="0"/>
              <a:t>-</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endParaRPr lang="zh-CN" altLang="zh-CN" sz="2800" dirty="0"/>
          </a:p>
          <a:p>
            <a:pPr>
              <a:lnSpc>
                <a:spcPct val="150000"/>
              </a:lnSpc>
            </a:pPr>
            <a:r>
              <a:rPr lang="en-US" altLang="zh-CN" sz="2800" dirty="0"/>
              <a:t>C.</a:t>
            </a:r>
            <a:r>
              <a:rPr lang="zh-CN" altLang="zh-CN" sz="2800" dirty="0"/>
              <a:t>用氯处理饮用水时</a:t>
            </a:r>
            <a:r>
              <a:rPr lang="en-US" altLang="zh-CN" sz="2800" dirty="0"/>
              <a:t>,pH=7.5</a:t>
            </a:r>
            <a:r>
              <a:rPr lang="zh-CN" altLang="zh-CN" sz="2800" dirty="0"/>
              <a:t>时杀菌效果比</a:t>
            </a:r>
            <a:r>
              <a:rPr lang="en-US" altLang="zh-CN" sz="2800" dirty="0"/>
              <a:t>pH=6.5</a:t>
            </a:r>
            <a:r>
              <a:rPr lang="zh-CN" altLang="zh-CN" sz="2800" dirty="0"/>
              <a:t>时差</a:t>
            </a:r>
          </a:p>
          <a:p>
            <a:pPr>
              <a:lnSpc>
                <a:spcPct val="150000"/>
              </a:lnSpc>
            </a:pPr>
            <a:r>
              <a:rPr lang="en-US" altLang="zh-CN" sz="2800" dirty="0"/>
              <a:t>D.</a:t>
            </a:r>
            <a:r>
              <a:rPr lang="zh-CN" altLang="zh-CN" sz="2800" dirty="0"/>
              <a:t>氯处理饮用水时</a:t>
            </a:r>
            <a:r>
              <a:rPr lang="en-US" altLang="zh-CN" sz="2800" dirty="0"/>
              <a:t>,</a:t>
            </a:r>
            <a:r>
              <a:rPr lang="zh-CN" altLang="zh-CN" sz="2800" dirty="0"/>
              <a:t>在夏季的杀菌效果比在冬季好</a:t>
            </a:r>
          </a:p>
        </p:txBody>
      </p:sp>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a:extLst>
              <a:ext uri="{FF2B5EF4-FFF2-40B4-BE49-F238E27FC236}">
                <a16:creationId xmlns:a16="http://schemas.microsoft.com/office/drawing/2014/main" xmlns="" id="{C43525BB-AE73-4576-91B4-1480ABB00A23}"/>
              </a:ext>
            </a:extLst>
          </p:cNvPr>
          <p:cNvPicPr/>
          <p:nvPr/>
        </p:nvPicPr>
        <p:blipFill>
          <a:blip r:embed="rId2"/>
          <a:stretch>
            <a:fillRect/>
          </a:stretch>
        </p:blipFill>
        <p:spPr>
          <a:xfrm>
            <a:off x="2481262" y="779039"/>
            <a:ext cx="679580" cy="386080"/>
          </a:xfrm>
          <a:prstGeom prst="rect">
            <a:avLst/>
          </a:prstGeom>
        </p:spPr>
      </p:pic>
      <p:sp>
        <p:nvSpPr>
          <p:cNvPr id="14" name="矩形 13">
            <a:extLst>
              <a:ext uri="{FF2B5EF4-FFF2-40B4-BE49-F238E27FC236}">
                <a16:creationId xmlns:a16="http://schemas.microsoft.com/office/drawing/2014/main" xmlns="" id="{AC6186EB-DB67-4CCB-AA54-9C4FF9224FB6}"/>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818661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xmlns="" id="{BAFA49D7-6C07-4654-94FE-AEC2FE922665}"/>
                  </a:ext>
                </a:extLst>
              </p:cNvPr>
              <p:cNvSpPr/>
              <p:nvPr/>
            </p:nvSpPr>
            <p:spPr>
              <a:xfrm>
                <a:off x="234043" y="437013"/>
                <a:ext cx="11682186" cy="3500510"/>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Cl</a:t>
                </a:r>
                <a:r>
                  <a:rPr lang="en-US" altLang="zh-CN" sz="2800" baseline="-25000" dirty="0"/>
                  <a:t>2</a:t>
                </a:r>
                <a:r>
                  <a:rPr lang="en-US" altLang="zh-CN" sz="2800" dirty="0"/>
                  <a:t>(g)+H</a:t>
                </a:r>
                <a:r>
                  <a:rPr lang="en-US" altLang="zh-CN" sz="2800" baseline="-25000" dirty="0"/>
                  <a:t>2</a:t>
                </a:r>
                <a:r>
                  <a:rPr lang="en-US" altLang="zh-CN" sz="2800" dirty="0"/>
                  <a:t>O            2H</a:t>
                </a:r>
                <a:r>
                  <a:rPr lang="en-US" altLang="zh-CN" sz="2800" baseline="30000" dirty="0"/>
                  <a:t>+</a:t>
                </a:r>
                <a:r>
                  <a:rPr lang="en-US" altLang="zh-CN" sz="2800" dirty="0"/>
                  <a:t>+</a:t>
                </a:r>
                <a:r>
                  <a:rPr lang="en-US" altLang="zh-CN" sz="2800" dirty="0" err="1"/>
                  <a:t>ClO</a:t>
                </a:r>
                <a:r>
                  <a:rPr lang="en-US" altLang="zh-CN" sz="2800" baseline="30000" dirty="0"/>
                  <a:t>-</a:t>
                </a:r>
                <a:r>
                  <a:rPr lang="en-US" altLang="zh-CN" sz="2800" dirty="0"/>
                  <a:t>+Cl</a:t>
                </a:r>
                <a:r>
                  <a:rPr lang="en-US" altLang="zh-CN" sz="2800" baseline="30000" dirty="0"/>
                  <a:t>-</a:t>
                </a:r>
                <a:r>
                  <a:rPr lang="zh-CN" altLang="zh-CN" sz="2800" dirty="0"/>
                  <a:t>　</a:t>
                </a:r>
                <a:r>
                  <a:rPr lang="en-US" altLang="zh-CN" sz="2800" i="1" dirty="0"/>
                  <a:t>K=K</a:t>
                </a:r>
                <a:r>
                  <a:rPr lang="en-US" altLang="zh-CN" sz="2800" baseline="-25000" dirty="0"/>
                  <a:t>1</a:t>
                </a:r>
                <a:r>
                  <a:rPr lang="en-US" altLang="zh-CN" sz="2800" i="1" dirty="0"/>
                  <a:t>×K</a:t>
                </a:r>
                <a:r>
                  <a:rPr lang="en-US" altLang="zh-CN" sz="2800" baseline="-25000" dirty="0"/>
                  <a:t>2</a:t>
                </a:r>
                <a:r>
                  <a:rPr lang="en-US" altLang="zh-CN" sz="2800" i="1" dirty="0"/>
                  <a:t>×K</a:t>
                </a:r>
                <a:r>
                  <a:rPr lang="en-US" altLang="zh-CN" sz="2800" baseline="-25000" dirty="0"/>
                  <a:t>a</a:t>
                </a:r>
                <a:r>
                  <a:rPr lang="en-US" altLang="zh-CN" sz="2800" dirty="0"/>
                  <a:t>,</a:t>
                </a:r>
                <a:r>
                  <a:rPr lang="zh-CN" altLang="zh-CN" sz="2800" dirty="0"/>
                  <a:t>由图可得</a:t>
                </a:r>
                <a:r>
                  <a:rPr lang="en-US" altLang="zh-CN" sz="2800" i="1" dirty="0"/>
                  <a:t>K</a:t>
                </a:r>
                <a:r>
                  <a:rPr lang="en-US" altLang="zh-CN" sz="2800" baseline="-25000" dirty="0"/>
                  <a:t>a</a:t>
                </a:r>
                <a:r>
                  <a:rPr lang="en-US" altLang="zh-CN" sz="2800" dirty="0"/>
                  <a:t>=1</a:t>
                </a:r>
                <a14:m>
                  <m:oMath xmlns:m="http://schemas.openxmlformats.org/officeDocument/2006/math">
                    <m:sSup>
                      <m:sSupPr>
                        <m:ctrlPr>
                          <a:rPr lang="zh-CN" altLang="zh-CN" sz="2800" i="1">
                            <a:latin typeface="Cambria Math" panose="02040503050406030204" pitchFamily="18" charset="0"/>
                          </a:rPr>
                        </m:ctrlPr>
                      </m:sSupPr>
                      <m:e>
                        <m:sSup>
                          <m:sSupPr>
                            <m:ctrlPr>
                              <a:rPr lang="zh-CN" altLang="zh-CN" sz="2800" i="1">
                                <a:latin typeface="Cambria Math" panose="02040503050406030204" pitchFamily="18" charset="0"/>
                              </a:rPr>
                            </m:ctrlPr>
                          </m:sSupPr>
                          <m:e>
                            <m:r>
                              <a:rPr lang="en-US" altLang="zh-CN" sz="2800">
                                <a:latin typeface="Cambria Math"/>
                              </a:rPr>
                              <m:t>0</m:t>
                            </m:r>
                          </m:e>
                          <m:sup>
                            <m:r>
                              <m:rPr>
                                <m:nor/>
                              </m:rPr>
                              <a:rPr lang="en-US" altLang="zh-CN" sz="2800" i="1"/>
                              <m:t>−</m:t>
                            </m:r>
                          </m:sup>
                        </m:sSup>
                      </m:e>
                      <m:sup>
                        <m:r>
                          <a:rPr lang="en-US" altLang="zh-CN" sz="2800">
                            <a:latin typeface="Cambria Math"/>
                          </a:rPr>
                          <m:t>7</m:t>
                        </m:r>
                        <m:r>
                          <m:rPr>
                            <m:nor/>
                          </m:rPr>
                          <a:rPr lang="en-US" altLang="zh-CN" sz="2800"/>
                          <m:t>.</m:t>
                        </m:r>
                        <m:r>
                          <a:rPr lang="en-US" altLang="zh-CN" sz="2800">
                            <a:latin typeface="Cambria Math"/>
                          </a:rPr>
                          <m:t>5</m:t>
                        </m:r>
                      </m:sup>
                    </m:sSup>
                  </m:oMath>
                </a14:m>
                <a:r>
                  <a:rPr lang="en-US" altLang="zh-CN" sz="2800" dirty="0"/>
                  <a:t>,</a:t>
                </a:r>
                <a:r>
                  <a:rPr lang="zh-CN" altLang="zh-CN" sz="2800" dirty="0"/>
                  <a:t>故</a:t>
                </a:r>
                <a:r>
                  <a:rPr lang="en-US" altLang="zh-CN" sz="2800" i="1" dirty="0"/>
                  <a:t>K</a:t>
                </a:r>
                <a:r>
                  <a:rPr lang="zh-CN" altLang="zh-CN" sz="2800" dirty="0"/>
                  <a:t>值为</a:t>
                </a:r>
                <a:r>
                  <a:rPr lang="en-US" altLang="zh-CN" sz="2800" dirty="0"/>
                  <a:t>1</a:t>
                </a:r>
                <a14:m>
                  <m:oMath xmlns:m="http://schemas.openxmlformats.org/officeDocument/2006/math">
                    <m:sSup>
                      <m:sSupPr>
                        <m:ctrlPr>
                          <a:rPr lang="zh-CN" altLang="zh-CN" sz="2800" i="1">
                            <a:latin typeface="Cambria Math" panose="02040503050406030204" pitchFamily="18" charset="0"/>
                          </a:rPr>
                        </m:ctrlPr>
                      </m:sSupPr>
                      <m:e>
                        <m:sSup>
                          <m:sSupPr>
                            <m:ctrlPr>
                              <a:rPr lang="zh-CN" altLang="zh-CN" sz="2800" i="1">
                                <a:latin typeface="Cambria Math" panose="02040503050406030204" pitchFamily="18" charset="0"/>
                              </a:rPr>
                            </m:ctrlPr>
                          </m:sSupPr>
                          <m:e>
                            <m:r>
                              <a:rPr lang="en-US" altLang="zh-CN" sz="2800">
                                <a:latin typeface="Cambria Math"/>
                              </a:rPr>
                              <m:t>0</m:t>
                            </m:r>
                          </m:e>
                          <m:sup>
                            <m:r>
                              <m:rPr>
                                <m:nor/>
                              </m:rPr>
                              <a:rPr lang="en-US" altLang="zh-CN" sz="2800" i="1"/>
                              <m:t>−</m:t>
                            </m:r>
                          </m:sup>
                        </m:sSup>
                      </m:e>
                      <m:sup>
                        <m:r>
                          <a:rPr lang="en-US" altLang="zh-CN" sz="2800">
                            <a:latin typeface="Cambria Math"/>
                          </a:rPr>
                          <m:t>12</m:t>
                        </m:r>
                        <m:r>
                          <m:rPr>
                            <m:nor/>
                          </m:rPr>
                          <a:rPr lang="en-US" altLang="zh-CN" sz="2800"/>
                          <m:t>.</m:t>
                        </m:r>
                        <m:r>
                          <a:rPr lang="en-US" altLang="zh-CN" sz="2800">
                            <a:latin typeface="Cambria Math"/>
                          </a:rPr>
                          <m:t>1</m:t>
                        </m:r>
                      </m:sup>
                    </m:sSup>
                  </m:oMath>
                </a14:m>
                <a:r>
                  <a:rPr lang="en-US" altLang="zh-CN" sz="2800" dirty="0"/>
                  <a:t>,A</a:t>
                </a:r>
                <a:r>
                  <a:rPr lang="zh-CN" altLang="zh-CN" sz="2800" dirty="0"/>
                  <a:t>项错误</a:t>
                </a:r>
                <a:r>
                  <a:rPr lang="en-US" altLang="zh-CN" sz="2800" dirty="0"/>
                  <a:t>;</a:t>
                </a:r>
                <a:r>
                  <a:rPr lang="zh-CN" altLang="zh-CN" sz="2800" dirty="0"/>
                  <a:t>根据电荷守恒得</a:t>
                </a:r>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a:t>
                </a:r>
                <a:r>
                  <a:rPr lang="en-US" altLang="zh-CN" sz="2800" dirty="0" err="1"/>
                  <a:t>ClO</a:t>
                </a:r>
                <a:r>
                  <a:rPr lang="en-US" altLang="zh-CN" sz="2800" baseline="30000" dirty="0"/>
                  <a:t>-</a:t>
                </a:r>
                <a:r>
                  <a:rPr lang="en-US" altLang="zh-CN" sz="2800" dirty="0"/>
                  <a:t>)+</a:t>
                </a:r>
                <a:r>
                  <a:rPr lang="en-US" altLang="zh-CN" sz="2800" i="1" dirty="0"/>
                  <a:t>c</a:t>
                </a:r>
                <a:r>
                  <a:rPr lang="en-US" altLang="zh-CN" sz="2800" dirty="0"/>
                  <a:t>(Cl</a:t>
                </a:r>
                <a:r>
                  <a:rPr lang="en-US" altLang="zh-CN" sz="2800" baseline="30000" dirty="0"/>
                  <a:t>-</a:t>
                </a:r>
                <a:r>
                  <a:rPr lang="en-US" altLang="zh-CN" sz="2800" dirty="0"/>
                  <a:t>),</a:t>
                </a:r>
                <a:r>
                  <a:rPr lang="zh-CN" altLang="zh-CN" sz="2800" dirty="0"/>
                  <a:t>而 </a:t>
                </a:r>
                <a:r>
                  <a:rPr lang="en-US" altLang="zh-CN" sz="2800" i="1" dirty="0"/>
                  <a:t>c</a:t>
                </a:r>
                <a:r>
                  <a:rPr lang="en-US" altLang="zh-CN" sz="2800" dirty="0"/>
                  <a:t>(</a:t>
                </a:r>
                <a:r>
                  <a:rPr lang="en-US" altLang="zh-CN" sz="2800" dirty="0" err="1"/>
                  <a:t>HClO</a:t>
                </a:r>
                <a:r>
                  <a:rPr lang="en-US" altLang="zh-CN" sz="2800" dirty="0"/>
                  <a:t>) </a:t>
                </a:r>
                <a:r>
                  <a:rPr lang="zh-CN" altLang="zh-CN" sz="2800" dirty="0"/>
                  <a:t>由于部分电离而不等于</a:t>
                </a:r>
                <a:r>
                  <a:rPr lang="en-US" altLang="zh-CN" sz="2800" i="1" dirty="0"/>
                  <a:t>c</a:t>
                </a:r>
                <a:r>
                  <a:rPr lang="en-US" altLang="zh-CN" sz="2800" dirty="0"/>
                  <a:t>(Cl</a:t>
                </a:r>
                <a:r>
                  <a:rPr lang="en-US" altLang="zh-CN" sz="2800" baseline="30000" dirty="0"/>
                  <a:t>-</a:t>
                </a:r>
                <a:r>
                  <a:rPr lang="en-US" altLang="zh-CN" sz="2800" dirty="0"/>
                  <a:t>),B</a:t>
                </a:r>
                <a:r>
                  <a:rPr lang="zh-CN" altLang="zh-CN" sz="2800" dirty="0"/>
                  <a:t>项错误</a:t>
                </a:r>
                <a:r>
                  <a:rPr lang="en-US" altLang="zh-CN" sz="2800" dirty="0"/>
                  <a:t>;</a:t>
                </a:r>
                <a:r>
                  <a:rPr lang="zh-CN" altLang="zh-CN" sz="2800" dirty="0"/>
                  <a:t>已知</a:t>
                </a:r>
                <a:r>
                  <a:rPr lang="en-US" altLang="zh-CN" sz="2800" dirty="0" err="1"/>
                  <a:t>HClO</a:t>
                </a:r>
                <a:r>
                  <a:rPr lang="zh-CN" altLang="zh-CN" sz="2800" dirty="0"/>
                  <a:t>的杀菌能力比</a:t>
                </a:r>
                <a:r>
                  <a:rPr lang="en-US" altLang="zh-CN" sz="2800" dirty="0" err="1"/>
                  <a:t>ClO</a:t>
                </a:r>
                <a:r>
                  <a:rPr lang="en-US" altLang="zh-CN" sz="2800" baseline="30000" dirty="0"/>
                  <a:t>-</a:t>
                </a:r>
                <a:r>
                  <a:rPr lang="zh-CN" altLang="zh-CN" sz="2800" dirty="0"/>
                  <a:t>的强</a:t>
                </a:r>
                <a:r>
                  <a:rPr lang="en-US" altLang="zh-CN" sz="2800" dirty="0"/>
                  <a:t>,</a:t>
                </a:r>
                <a:r>
                  <a:rPr lang="zh-CN" altLang="zh-CN" sz="2800" dirty="0"/>
                  <a:t>从图中可知</a:t>
                </a:r>
                <a:r>
                  <a:rPr lang="en-US" altLang="zh-CN" sz="2800" dirty="0"/>
                  <a:t>,</a:t>
                </a:r>
                <a:r>
                  <a:rPr lang="en-US" altLang="zh-CN" sz="2800" i="1" dirty="0"/>
                  <a:t>c</a:t>
                </a:r>
                <a:r>
                  <a:rPr lang="en-US" altLang="zh-CN" sz="2800" dirty="0"/>
                  <a:t>(</a:t>
                </a:r>
                <a:r>
                  <a:rPr lang="en-US" altLang="zh-CN" sz="2800" dirty="0" err="1"/>
                  <a:t>HClO</a:t>
                </a:r>
                <a:r>
                  <a:rPr lang="en-US" altLang="zh-CN" sz="2800" dirty="0"/>
                  <a:t>)</a:t>
                </a:r>
                <a:r>
                  <a:rPr lang="zh-CN" altLang="zh-CN" sz="2800" dirty="0"/>
                  <a:t>在</a:t>
                </a:r>
                <a:r>
                  <a:rPr lang="en-US" altLang="zh-CN" sz="2800" dirty="0"/>
                  <a:t>pH=7.5</a:t>
                </a:r>
                <a:r>
                  <a:rPr lang="zh-CN" altLang="zh-CN" sz="2800" dirty="0"/>
                  <a:t>时比在</a:t>
                </a:r>
                <a:r>
                  <a:rPr lang="en-US" altLang="zh-CN" sz="2800" dirty="0"/>
                  <a:t>pH=6.5</a:t>
                </a:r>
                <a:r>
                  <a:rPr lang="zh-CN" altLang="zh-CN" sz="2800" dirty="0"/>
                  <a:t>时低</a:t>
                </a:r>
                <a:r>
                  <a:rPr lang="en-US" altLang="zh-CN" sz="2800" dirty="0"/>
                  <a:t>,</a:t>
                </a:r>
                <a:r>
                  <a:rPr lang="zh-CN" altLang="zh-CN" sz="2800" dirty="0"/>
                  <a:t>则杀菌效果较差</a:t>
                </a:r>
                <a:r>
                  <a:rPr lang="en-US" altLang="zh-CN" sz="2800" dirty="0"/>
                  <a:t>,C</a:t>
                </a:r>
                <a:r>
                  <a:rPr lang="zh-CN" altLang="zh-CN" sz="2800" dirty="0"/>
                  <a:t>项正确</a:t>
                </a:r>
                <a:r>
                  <a:rPr lang="en-US" altLang="zh-CN" sz="2800" dirty="0"/>
                  <a:t>;</a:t>
                </a:r>
                <a:r>
                  <a:rPr lang="zh-CN" altLang="zh-CN" sz="2800" dirty="0"/>
                  <a:t>夏季温度高</a:t>
                </a:r>
                <a:r>
                  <a:rPr lang="en-US" altLang="zh-CN" sz="2800" dirty="0"/>
                  <a:t>,</a:t>
                </a:r>
                <a:r>
                  <a:rPr lang="zh-CN" altLang="zh-CN" sz="2800" dirty="0"/>
                  <a:t>氯气的溶解能力变差</a:t>
                </a:r>
                <a:r>
                  <a:rPr lang="en-US" altLang="zh-CN" sz="2800" dirty="0"/>
                  <a:t>,</a:t>
                </a:r>
                <a:r>
                  <a:rPr lang="zh-CN" altLang="zh-CN" sz="2800" dirty="0"/>
                  <a:t>杀菌效果也变差</a:t>
                </a:r>
                <a:r>
                  <a:rPr lang="en-US" altLang="zh-CN" sz="2800" dirty="0"/>
                  <a:t>,D</a:t>
                </a:r>
                <a:r>
                  <a:rPr lang="zh-CN" altLang="zh-CN" sz="2800" dirty="0"/>
                  <a:t>项错误。</a:t>
                </a:r>
              </a:p>
            </p:txBody>
          </p:sp>
        </mc:Choice>
        <mc:Fallback xmlns="">
          <p:sp>
            <p:nvSpPr>
              <p:cNvPr id="17" name="矩形 16">
                <a:extLst>
                  <a:ext uri="{FF2B5EF4-FFF2-40B4-BE49-F238E27FC236}">
                    <a16:creationId xmlns:a16="http://schemas.microsoft.com/office/drawing/2014/main" id="{BAFA49D7-6C07-4654-94FE-AEC2FE922665}"/>
                  </a:ext>
                </a:extLst>
              </p:cNvPr>
              <p:cNvSpPr>
                <a:spLocks noRot="1" noChangeAspect="1" noMove="1" noResize="1" noEditPoints="1" noAdjustHandles="1" noChangeArrowheads="1" noChangeShapeType="1" noTextEdit="1"/>
              </p:cNvSpPr>
              <p:nvPr/>
            </p:nvSpPr>
            <p:spPr>
              <a:xfrm>
                <a:off x="234043" y="437013"/>
                <a:ext cx="11682186" cy="3500510"/>
              </a:xfrm>
              <a:prstGeom prst="rect">
                <a:avLst/>
              </a:prstGeom>
              <a:blipFill>
                <a:blip r:embed="rId2"/>
                <a:stretch>
                  <a:fillRect l="-1043" r="-782" b="-1742"/>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xmlns="" id="{425A0561-7403-4BDE-B2EE-B16AC13871BD}"/>
              </a:ext>
            </a:extLst>
          </p:cNvPr>
          <p:cNvPicPr/>
          <p:nvPr/>
        </p:nvPicPr>
        <p:blipFill>
          <a:blip r:embed="rId3"/>
          <a:stretch>
            <a:fillRect/>
          </a:stretch>
        </p:blipFill>
        <p:spPr>
          <a:xfrm>
            <a:off x="3281362" y="718820"/>
            <a:ext cx="679580" cy="386080"/>
          </a:xfrm>
          <a:prstGeom prst="rect">
            <a:avLst/>
          </a:prstGeom>
        </p:spPr>
      </p:pic>
      <p:sp>
        <p:nvSpPr>
          <p:cNvPr id="13" name="矩形 12">
            <a:extLst>
              <a:ext uri="{FF2B5EF4-FFF2-40B4-BE49-F238E27FC236}">
                <a16:creationId xmlns:a16="http://schemas.microsoft.com/office/drawing/2014/main" xmlns="" id="{B9847988-C187-44BA-84A0-89C20D80A8BD}"/>
              </a:ext>
            </a:extLst>
          </p:cNvPr>
          <p:cNvSpPr/>
          <p:nvPr/>
        </p:nvSpPr>
        <p:spPr>
          <a:xfrm>
            <a:off x="234043" y="4219330"/>
            <a:ext cx="11682186" cy="738664"/>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altLang="zh-CN" sz="2800" dirty="0"/>
          </a:p>
        </p:txBody>
      </p:sp>
      <p:sp>
        <p:nvSpPr>
          <p:cNvPr id="14" name="矩形 13">
            <a:extLst>
              <a:ext uri="{FF2B5EF4-FFF2-40B4-BE49-F238E27FC236}">
                <a16:creationId xmlns:a16="http://schemas.microsoft.com/office/drawing/2014/main" xmlns="" id="{0FCF14D1-E3C3-4BDB-8C8A-57C0CE4E1A9B}"/>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439510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2" action="ppaction://hlinksldjump"/>
          </p:cNvPr>
          <p:cNvSpPr/>
          <p:nvPr/>
        </p:nvSpPr>
        <p:spPr>
          <a:xfrm>
            <a:off x="4659085" y="1273628"/>
            <a:ext cx="70974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弱电解质的电离平衡</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考向</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  </a:t>
            </a:r>
            <a:r>
              <a:rPr lang="zh-CN" altLang="zh-CN" sz="2800" dirty="0">
                <a:solidFill>
                  <a:schemeClr val="tx1">
                    <a:lumMod val="95000"/>
                    <a:lumOff val="5000"/>
                  </a:schemeClr>
                </a:solidFill>
                <a:latin typeface="微软雅黑" panose="020B0503020204020204" pitchFamily="34" charset="-122"/>
                <a:ea typeface="微软雅黑" panose="020B0503020204020204" pitchFamily="34" charset="-122"/>
              </a:rPr>
              <a:t>电离平衡常数的应用和计算</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10435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EA5E433-12A3-47D9-96FC-E1C5A5825E7B}"/>
              </a:ext>
            </a:extLst>
          </p:cNvPr>
          <p:cNvSpPr/>
          <p:nvPr/>
        </p:nvSpPr>
        <p:spPr>
          <a:xfrm>
            <a:off x="268515" y="964984"/>
            <a:ext cx="11691256" cy="3893951"/>
          </a:xfrm>
          <a:prstGeom prst="rect">
            <a:avLst/>
          </a:prstGeom>
        </p:spPr>
        <p:txBody>
          <a:bodyPr wrap="square">
            <a:spAutoFit/>
          </a:bodyPr>
          <a:lstStyle/>
          <a:p>
            <a:pPr>
              <a:lnSpc>
                <a:spcPct val="150000"/>
              </a:lnSpc>
            </a:pPr>
            <a:r>
              <a:rPr lang="en-US" altLang="zh-CN" sz="2800" dirty="0"/>
              <a:t>1.</a:t>
            </a:r>
            <a:r>
              <a:rPr lang="zh-CN" altLang="zh-CN" sz="2800" dirty="0"/>
              <a:t>高考常考查电离平衡的影响因素</a:t>
            </a:r>
            <a:r>
              <a:rPr lang="en-US" altLang="zh-CN" sz="2800" dirty="0"/>
              <a:t>(</a:t>
            </a:r>
            <a:r>
              <a:rPr lang="zh-CN" altLang="zh-CN" sz="2800" dirty="0"/>
              <a:t>内因和外因</a:t>
            </a:r>
            <a:r>
              <a:rPr lang="en-US" altLang="zh-CN" sz="2800" dirty="0"/>
              <a:t>)</a:t>
            </a:r>
            <a:r>
              <a:rPr lang="zh-CN" altLang="zh-CN" sz="2800" dirty="0"/>
              <a:t>。如</a:t>
            </a:r>
            <a:r>
              <a:rPr lang="en-US" altLang="zh-CN" sz="2800" dirty="0"/>
              <a:t>2015</a:t>
            </a:r>
            <a:r>
              <a:rPr lang="zh-CN" altLang="zh-CN" sz="2800" dirty="0"/>
              <a:t>年新课标全国卷</a:t>
            </a:r>
            <a:r>
              <a:rPr lang="en-US" altLang="zh-CN" sz="2800" dirty="0"/>
              <a:t>Ⅰ</a:t>
            </a:r>
            <a:r>
              <a:rPr lang="zh-CN" altLang="zh-CN" sz="2800" dirty="0"/>
              <a:t>第</a:t>
            </a:r>
            <a:r>
              <a:rPr lang="en-US" altLang="zh-CN" sz="2800" dirty="0"/>
              <a:t>13</a:t>
            </a:r>
            <a:r>
              <a:rPr lang="zh-CN" altLang="zh-CN" sz="2800" dirty="0"/>
              <a:t>题</a:t>
            </a:r>
            <a:r>
              <a:rPr lang="en-US" altLang="zh-CN" sz="2800" dirty="0"/>
              <a:t>,</a:t>
            </a:r>
            <a:r>
              <a:rPr lang="zh-CN" altLang="zh-CN" sz="2800" dirty="0"/>
              <a:t>考查外界条件对　弱电解质的电离平衡的影响。</a:t>
            </a:r>
          </a:p>
          <a:p>
            <a:pPr>
              <a:lnSpc>
                <a:spcPct val="150000"/>
              </a:lnSpc>
            </a:pPr>
            <a:r>
              <a:rPr lang="en-US" altLang="zh-CN" sz="2800" dirty="0"/>
              <a:t>2.</a:t>
            </a:r>
            <a:r>
              <a:rPr lang="zh-CN" altLang="zh-CN" sz="2800" dirty="0"/>
              <a:t>以电离平衡常数为载体考查电解质的强弱及对应盐的水解程度大小和相关计算。如</a:t>
            </a:r>
            <a:r>
              <a:rPr lang="en-US" altLang="zh-CN" sz="2800" dirty="0"/>
              <a:t>2016</a:t>
            </a:r>
            <a:r>
              <a:rPr lang="zh-CN" altLang="zh-CN" sz="2800" dirty="0"/>
              <a:t>年全国卷</a:t>
            </a:r>
            <a:r>
              <a:rPr lang="en-US" altLang="zh-CN" sz="2800" dirty="0"/>
              <a:t>Ⅱ</a:t>
            </a:r>
            <a:r>
              <a:rPr lang="zh-CN" altLang="zh-CN" sz="2800" dirty="0"/>
              <a:t>第</a:t>
            </a:r>
            <a:r>
              <a:rPr lang="en-US" altLang="zh-CN" sz="2800" dirty="0"/>
              <a:t>26</a:t>
            </a:r>
            <a:r>
              <a:rPr lang="zh-CN" altLang="zh-CN" sz="2800" dirty="0"/>
              <a:t>题</a:t>
            </a:r>
            <a:r>
              <a:rPr lang="en-US" altLang="zh-CN" sz="2800" dirty="0"/>
              <a:t>(4),</a:t>
            </a:r>
            <a:r>
              <a:rPr lang="zh-CN" altLang="zh-CN" sz="2800" dirty="0"/>
              <a:t>考查联氨一级电离常数的计算</a:t>
            </a:r>
            <a:r>
              <a:rPr lang="en-US" altLang="zh-CN" sz="2800" dirty="0"/>
              <a:t>;2015</a:t>
            </a:r>
            <a:r>
              <a:rPr lang="zh-CN" altLang="zh-CN" sz="2800" dirty="0"/>
              <a:t>年山东理综第</a:t>
            </a:r>
            <a:r>
              <a:rPr lang="en-US" altLang="zh-CN" sz="2800" dirty="0"/>
              <a:t>13</a:t>
            </a:r>
            <a:r>
              <a:rPr lang="zh-CN" altLang="zh-CN" sz="2800" dirty="0"/>
              <a:t>题</a:t>
            </a:r>
            <a:r>
              <a:rPr lang="en-US" altLang="zh-CN" sz="2800" dirty="0"/>
              <a:t>,</a:t>
            </a:r>
            <a:r>
              <a:rPr lang="zh-CN" altLang="zh-CN" sz="2800" dirty="0"/>
              <a:t>考查电离平衡常数的应用</a:t>
            </a:r>
            <a:r>
              <a:rPr lang="en-US" altLang="zh-CN" sz="2800" dirty="0"/>
              <a:t>;2015</a:t>
            </a:r>
            <a:r>
              <a:rPr lang="zh-CN" altLang="zh-CN" sz="2800" dirty="0"/>
              <a:t>年海南第</a:t>
            </a:r>
            <a:r>
              <a:rPr lang="en-US" altLang="zh-CN" sz="2800" dirty="0"/>
              <a:t>11</a:t>
            </a:r>
            <a:r>
              <a:rPr lang="zh-CN" altLang="zh-CN" sz="2800" dirty="0"/>
              <a:t>题</a:t>
            </a:r>
            <a:r>
              <a:rPr lang="en-US" altLang="zh-CN" sz="2800" dirty="0"/>
              <a:t>,</a:t>
            </a:r>
            <a:r>
              <a:rPr lang="zh-CN" altLang="zh-CN" sz="2800" dirty="0"/>
              <a:t>结合电离程度</a:t>
            </a:r>
            <a:r>
              <a:rPr lang="en-US" altLang="zh-CN" sz="2800" dirty="0"/>
              <a:t>(</a:t>
            </a:r>
            <a:r>
              <a:rPr lang="zh-CN" altLang="zh-CN" sz="2800" dirty="0"/>
              <a:t>电离度</a:t>
            </a:r>
            <a:r>
              <a:rPr lang="en-US" altLang="zh-CN" sz="2800" dirty="0"/>
              <a:t>)</a:t>
            </a:r>
            <a:r>
              <a:rPr lang="zh-CN" altLang="zh-CN" sz="2800" dirty="0"/>
              <a:t>考查电离平衡常数、弱电解质的电离。</a:t>
            </a:r>
          </a:p>
        </p:txBody>
      </p:sp>
      <p:sp>
        <p:nvSpPr>
          <p:cNvPr id="6" name="矩形 5">
            <a:extLst>
              <a:ext uri="{FF2B5EF4-FFF2-40B4-BE49-F238E27FC236}">
                <a16:creationId xmlns:a16="http://schemas.microsoft.com/office/drawing/2014/main" xmlns="" id="{E9683156-4BCB-47B3-A3EB-FA8E04FEBD74}"/>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
        <p:nvSpPr>
          <p:cNvPr id="7" name="矩形 6"/>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9" name="矩形 8"/>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11" name="矩形 10"/>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1286974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734771"/>
                <a:ext cx="11723912" cy="5399427"/>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6</a:t>
                </a:r>
                <a:r>
                  <a:rPr lang="zh-CN" altLang="zh-CN" sz="2800" dirty="0"/>
                  <a:t>　</a:t>
                </a:r>
                <a:r>
                  <a:rPr lang="en-US" altLang="zh-CN" sz="2800" dirty="0"/>
                  <a:t>[2015</a:t>
                </a:r>
                <a:r>
                  <a:rPr lang="zh-CN" altLang="zh-CN" sz="2800" dirty="0"/>
                  <a:t>新课标全国卷</a:t>
                </a:r>
                <a:r>
                  <a:rPr lang="en-US" altLang="zh-CN" sz="2800" dirty="0"/>
                  <a:t>Ⅰ,13,6</a:t>
                </a:r>
                <a:r>
                  <a:rPr lang="zh-CN" altLang="zh-CN" sz="2800" dirty="0"/>
                  <a:t>分</a:t>
                </a:r>
                <a:r>
                  <a:rPr lang="en-US" altLang="zh-CN" sz="2800" dirty="0"/>
                  <a:t>]</a:t>
                </a:r>
                <a:r>
                  <a:rPr lang="zh-CN" altLang="zh-CN" sz="2800" dirty="0"/>
                  <a:t>浓度均为</a:t>
                </a:r>
                <a:r>
                  <a:rPr lang="en-US" altLang="zh-CN" sz="2800" dirty="0"/>
                  <a:t>0.10 mol·L</a:t>
                </a:r>
                <a:r>
                  <a:rPr lang="en-US" altLang="zh-CN" sz="2800" baseline="30000" dirty="0"/>
                  <a:t>-1</a:t>
                </a:r>
                <a:r>
                  <a:rPr lang="zh-CN" altLang="zh-CN" sz="2800" dirty="0"/>
                  <a:t>、体积均为</a:t>
                </a:r>
                <a:r>
                  <a:rPr lang="en-US" altLang="zh-CN" sz="2800" i="1" dirty="0"/>
                  <a:t>V</a:t>
                </a:r>
                <a:r>
                  <a:rPr lang="en-US" altLang="zh-CN" sz="2800" baseline="-25000" dirty="0"/>
                  <a:t>0</a:t>
                </a:r>
                <a:r>
                  <a:rPr lang="zh-CN" altLang="zh-CN" sz="2800" dirty="0"/>
                  <a:t>的</a:t>
                </a:r>
                <a:r>
                  <a:rPr lang="en-US" altLang="zh-CN" sz="2800" dirty="0"/>
                  <a:t>MOH</a:t>
                </a:r>
                <a:r>
                  <a:rPr lang="zh-CN" altLang="zh-CN" sz="2800" dirty="0"/>
                  <a:t>和</a:t>
                </a:r>
                <a:r>
                  <a:rPr lang="en-US" altLang="zh-CN" sz="2800" dirty="0"/>
                  <a:t>ROH</a:t>
                </a:r>
                <a:r>
                  <a:rPr lang="zh-CN" altLang="zh-CN" sz="2800" dirty="0"/>
                  <a:t>溶液</a:t>
                </a:r>
                <a:r>
                  <a:rPr lang="en-US" altLang="zh-CN" sz="2800" dirty="0"/>
                  <a:t>,</a:t>
                </a:r>
                <a:r>
                  <a:rPr lang="zh-CN" altLang="zh-CN" sz="2800" dirty="0"/>
                  <a:t>分别加水稀释至体积</a:t>
                </a:r>
                <a:r>
                  <a:rPr lang="en-US" altLang="zh-CN" sz="2800" i="1" dirty="0" err="1"/>
                  <a:t>V</a:t>
                </a:r>
                <a:r>
                  <a:rPr lang="en-US" altLang="zh-CN" sz="2800" dirty="0" err="1"/>
                  <a:t>,pH</a:t>
                </a:r>
                <a:r>
                  <a:rPr lang="zh-CN" altLang="zh-CN" sz="2800" dirty="0"/>
                  <a:t>随 </a:t>
                </a:r>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𝑉</m:t>
                        </m:r>
                      </m:num>
                      <m:den>
                        <m:sSub>
                          <m:sSubPr>
                            <m:ctrlPr>
                              <a:rPr lang="zh-CN" altLang="zh-CN" sz="2800" i="1">
                                <a:latin typeface="Cambria Math" panose="02040503050406030204" pitchFamily="18" charset="0"/>
                              </a:rPr>
                            </m:ctrlPr>
                          </m:sSubPr>
                          <m:e>
                            <m:r>
                              <a:rPr lang="en-US" altLang="zh-CN" sz="2800" i="1">
                                <a:latin typeface="Cambria Math"/>
                              </a:rPr>
                              <m:t>𝑉</m:t>
                            </m:r>
                          </m:e>
                          <m:sub>
                            <m:r>
                              <a:rPr lang="en-US" altLang="zh-CN" sz="2800">
                                <a:latin typeface="Cambria Math"/>
                              </a:rPr>
                              <m:t>0</m:t>
                            </m:r>
                          </m:sub>
                        </m:sSub>
                      </m:den>
                    </m:f>
                  </m:oMath>
                </a14:m>
                <a:r>
                  <a:rPr lang="en-US" altLang="zh-CN" sz="2800" dirty="0"/>
                  <a:t> </a:t>
                </a:r>
                <a:r>
                  <a:rPr lang="zh-CN" altLang="zh-CN" sz="2800" dirty="0"/>
                  <a:t>的变化如图所示。下列叙述错误的是</a:t>
                </a:r>
              </a:p>
              <a:p>
                <a:pPr>
                  <a:lnSpc>
                    <a:spcPct val="150000"/>
                  </a:lnSpc>
                </a:pPr>
                <a:r>
                  <a:rPr lang="en-US" altLang="zh-CN" sz="2800" dirty="0"/>
                  <a:t>A.MOH</a:t>
                </a:r>
                <a:r>
                  <a:rPr lang="zh-CN" altLang="zh-CN" sz="2800" dirty="0"/>
                  <a:t>的碱性强于</a:t>
                </a:r>
                <a:r>
                  <a:rPr lang="en-US" altLang="zh-CN" sz="2800" dirty="0"/>
                  <a:t>ROH</a:t>
                </a:r>
                <a:r>
                  <a:rPr lang="zh-CN" altLang="zh-CN" sz="2800" dirty="0"/>
                  <a:t>的碱性</a:t>
                </a:r>
              </a:p>
              <a:p>
                <a:pPr>
                  <a:lnSpc>
                    <a:spcPct val="150000"/>
                  </a:lnSpc>
                </a:pPr>
                <a:r>
                  <a:rPr lang="en-US" altLang="zh-CN" sz="2800" dirty="0"/>
                  <a:t>B.ROH</a:t>
                </a:r>
                <a:r>
                  <a:rPr lang="zh-CN" altLang="zh-CN" sz="2800" dirty="0"/>
                  <a:t>的电离程度</a:t>
                </a:r>
                <a:r>
                  <a:rPr lang="en-US" altLang="zh-CN" sz="2800" dirty="0"/>
                  <a:t>:b</a:t>
                </a:r>
                <a:r>
                  <a:rPr lang="zh-CN" altLang="zh-CN" sz="2800" dirty="0"/>
                  <a:t>点大于</a:t>
                </a:r>
                <a:r>
                  <a:rPr lang="en-US" altLang="zh-CN" sz="2800" dirty="0"/>
                  <a:t>a</a:t>
                </a:r>
                <a:r>
                  <a:rPr lang="zh-CN" altLang="zh-CN" sz="2800" dirty="0"/>
                  <a:t>点</a:t>
                </a:r>
              </a:p>
              <a:p>
                <a:pPr>
                  <a:lnSpc>
                    <a:spcPct val="150000"/>
                  </a:lnSpc>
                </a:pPr>
                <a:r>
                  <a:rPr lang="en-US" altLang="zh-CN" sz="2800" dirty="0"/>
                  <a:t>C.</a:t>
                </a:r>
                <a:r>
                  <a:rPr lang="zh-CN" altLang="zh-CN" sz="2800" dirty="0"/>
                  <a:t>若两溶液无限稀释</a:t>
                </a:r>
                <a:r>
                  <a:rPr lang="en-US" altLang="zh-CN" sz="2800" dirty="0"/>
                  <a:t>,</a:t>
                </a:r>
                <a:r>
                  <a:rPr lang="zh-CN" altLang="zh-CN" sz="2800" dirty="0"/>
                  <a:t>则它们的 </a:t>
                </a:r>
                <a:r>
                  <a:rPr lang="en-US" altLang="zh-CN" sz="2800" i="1" dirty="0"/>
                  <a:t>c</a:t>
                </a:r>
                <a:r>
                  <a:rPr lang="en-US" altLang="zh-CN" sz="2800" dirty="0"/>
                  <a:t>(OH</a:t>
                </a:r>
                <a:r>
                  <a:rPr lang="en-US" altLang="zh-CN" sz="2800" baseline="30000" dirty="0"/>
                  <a:t>-</a:t>
                </a:r>
                <a:r>
                  <a:rPr lang="en-US" altLang="zh-CN" sz="2800" dirty="0"/>
                  <a:t>)</a:t>
                </a:r>
                <a:r>
                  <a:rPr lang="zh-CN" altLang="zh-CN" sz="2800" dirty="0"/>
                  <a:t>相等</a:t>
                </a:r>
              </a:p>
              <a:p>
                <a:pPr>
                  <a:lnSpc>
                    <a:spcPct val="150000"/>
                  </a:lnSpc>
                </a:pPr>
                <a:r>
                  <a:rPr lang="en-US" altLang="zh-CN" sz="2800" dirty="0"/>
                  <a:t>D.</a:t>
                </a:r>
                <a:r>
                  <a:rPr lang="zh-CN" altLang="zh-CN" sz="2800" dirty="0"/>
                  <a:t>当</a:t>
                </a:r>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𝑉</m:t>
                        </m:r>
                      </m:num>
                      <m:den>
                        <m:sSub>
                          <m:sSubPr>
                            <m:ctrlPr>
                              <a:rPr lang="zh-CN" altLang="zh-CN" sz="2800" i="1">
                                <a:latin typeface="Cambria Math" panose="02040503050406030204" pitchFamily="18" charset="0"/>
                              </a:rPr>
                            </m:ctrlPr>
                          </m:sSubPr>
                          <m:e>
                            <m:r>
                              <a:rPr lang="en-US" altLang="zh-CN" sz="2800" i="1">
                                <a:latin typeface="Cambria Math"/>
                              </a:rPr>
                              <m:t>𝑉</m:t>
                            </m:r>
                          </m:e>
                          <m:sub>
                            <m:r>
                              <a:rPr lang="en-US" altLang="zh-CN" sz="2800">
                                <a:latin typeface="Cambria Math"/>
                              </a:rPr>
                              <m:t>0</m:t>
                            </m:r>
                          </m:sub>
                        </m:sSub>
                      </m:den>
                    </m:f>
                  </m:oMath>
                </a14:m>
                <a:r>
                  <a:rPr lang="en-US" altLang="zh-CN" sz="2800" dirty="0"/>
                  <a:t>=2</a:t>
                </a:r>
                <a:r>
                  <a:rPr lang="zh-CN" altLang="zh-CN" sz="2800" dirty="0"/>
                  <a:t>时</a:t>
                </a:r>
                <a:r>
                  <a:rPr lang="en-US" altLang="zh-CN" sz="2800" dirty="0"/>
                  <a:t>,</a:t>
                </a:r>
                <a:r>
                  <a:rPr lang="zh-CN" altLang="zh-CN" sz="2800" dirty="0"/>
                  <a:t>若两溶液同时升高温度</a:t>
                </a:r>
                <a:r>
                  <a:rPr lang="en-US" altLang="zh-CN" sz="2800" dirty="0"/>
                  <a:t>,</a:t>
                </a:r>
                <a:r>
                  <a:rPr lang="zh-CN" altLang="zh-CN" sz="2800" dirty="0"/>
                  <a:t>则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M</m:t>
                            </m:r>
                          </m:e>
                          <m:sup>
                            <m:r>
                              <a:rPr lang="en-US" altLang="zh-CN" sz="2800">
                                <a:latin typeface="Cambria Math"/>
                              </a:rPr>
                              <m:t>+</m:t>
                            </m:r>
                          </m:sup>
                        </m:sSup>
                        <m:r>
                          <m:rPr>
                            <m:nor/>
                          </m:rPr>
                          <a:rPr lang="en-US" altLang="zh-CN" sz="2800"/>
                          <m:t>)</m:t>
                        </m:r>
                      </m:num>
                      <m:den>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R</m:t>
                            </m:r>
                          </m:e>
                          <m:sup>
                            <m:r>
                              <a:rPr lang="en-US" altLang="zh-CN" sz="2800">
                                <a:latin typeface="Cambria Math"/>
                              </a:rPr>
                              <m:t>+</m:t>
                            </m:r>
                          </m:sup>
                        </m:sSup>
                        <m:r>
                          <m:rPr>
                            <m:nor/>
                          </m:rPr>
                          <a:rPr lang="en-US" altLang="zh-CN" sz="2800"/>
                          <m:t>)</m:t>
                        </m:r>
                      </m:den>
                    </m:f>
                  </m:oMath>
                </a14:m>
                <a:r>
                  <a:rPr lang="zh-CN" altLang="zh-CN" sz="2800" dirty="0"/>
                  <a:t>增大</a:t>
                </a:r>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734771"/>
                <a:ext cx="11723912" cy="5399427"/>
              </a:xfrm>
              <a:prstGeom prst="rect">
                <a:avLst/>
              </a:prstGeom>
              <a:blipFill>
                <a:blip r:embed="rId2"/>
                <a:stretch>
                  <a:fillRect l="-1040"/>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800" y="-2"/>
            <a:ext cx="489585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1  </a:t>
            </a:r>
            <a:r>
              <a:rPr lang="zh-CN" altLang="zh-CN" sz="2800" dirty="0">
                <a:solidFill>
                  <a:srgbClr val="DA251C"/>
                </a:solidFill>
              </a:rPr>
              <a:t>弱电解质的电离平衡</a:t>
            </a:r>
            <a:endParaRPr lang="en-US" altLang="zh-CN" sz="2800" dirty="0">
              <a:solidFill>
                <a:srgbClr val="DA251C"/>
              </a:solidFill>
            </a:endParaRPr>
          </a:p>
        </p:txBody>
      </p:sp>
      <p:pic>
        <p:nvPicPr>
          <p:cNvPr id="1026" name="Picture 2" descr="D:\蔡佳\终稿1\2019长销书\高考帮化学(正文、小册子、答案、目录、索引、小册子目录)终稿\高考帮化学(正文、小册子、答案、目录、索引、小册子目录)\化学高考帮正文（1-173页）\课1LJCTZT3.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4553" y="2396743"/>
            <a:ext cx="2523683" cy="305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F601DA6-6A6F-4A8B-8BBA-E641769C2FC2}"/>
              </a:ext>
            </a:extLst>
          </p:cNvPr>
          <p:cNvSpPr/>
          <p:nvPr/>
        </p:nvSpPr>
        <p:spPr>
          <a:xfrm>
            <a:off x="327016" y="358751"/>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p:sp>
        <p:nvSpPr>
          <p:cNvPr id="2" name="矩形 1">
            <a:extLst>
              <a:ext uri="{FF2B5EF4-FFF2-40B4-BE49-F238E27FC236}">
                <a16:creationId xmlns:a16="http://schemas.microsoft.com/office/drawing/2014/main" xmlns="" id="{470A300E-51B4-4AAC-B605-3EF14E0217E3}"/>
              </a:ext>
            </a:extLst>
          </p:cNvPr>
          <p:cNvSpPr/>
          <p:nvPr/>
        </p:nvSpPr>
        <p:spPr>
          <a:xfrm>
            <a:off x="910412" y="1479202"/>
            <a:ext cx="3228532" cy="1384995"/>
          </a:xfrm>
          <a:prstGeom prst="rect">
            <a:avLst/>
          </a:prstGeom>
          <a:ln>
            <a:solidFill>
              <a:schemeClr val="tx1"/>
            </a:solidFill>
          </a:ln>
        </p:spPr>
        <p:txBody>
          <a:bodyPr wrap="square">
            <a:spAutoFit/>
          </a:bodyPr>
          <a:lstStyle/>
          <a:p>
            <a:pPr>
              <a:lnSpc>
                <a:spcPct val="150000"/>
              </a:lnSpc>
            </a:pPr>
            <a:r>
              <a:rPr lang="zh-CN" altLang="zh-CN" sz="2800" dirty="0">
                <a:solidFill>
                  <a:srgbClr val="000000"/>
                </a:solidFill>
                <a:cs typeface="Times New Roman" panose="02020603050405020304" pitchFamily="18" charset="0"/>
              </a:rPr>
              <a:t>比较起点纵坐标值</a:t>
            </a:r>
            <a:r>
              <a:rPr lang="en-US" altLang="zh-CN" sz="2800" dirty="0">
                <a:solidFill>
                  <a:srgbClr val="000000"/>
                </a:solidFill>
                <a:cs typeface="Times New Roman" panose="02020603050405020304" pitchFamily="18" charset="0"/>
              </a:rPr>
              <a:t>,</a:t>
            </a:r>
            <a:br>
              <a:rPr lang="en-US" altLang="zh-CN" sz="2800" dirty="0">
                <a:solidFill>
                  <a:srgbClr val="000000"/>
                </a:solidFill>
                <a:cs typeface="Times New Roman" panose="02020603050405020304" pitchFamily="18" charset="0"/>
              </a:rPr>
            </a:br>
            <a:r>
              <a:rPr lang="zh-CN" altLang="zh-CN" sz="2800" dirty="0">
                <a:solidFill>
                  <a:srgbClr val="000000"/>
                </a:solidFill>
                <a:cs typeface="Times New Roman" panose="02020603050405020304" pitchFamily="18" charset="0"/>
              </a:rPr>
              <a:t>判断碱的强弱</a:t>
            </a:r>
            <a:endParaRPr lang="zh-CN" altLang="en-US" sz="2800" dirty="0">
              <a:solidFill>
                <a:srgbClr val="000000"/>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xmlns="" id="{8AB365C3-9A30-4715-9DC5-23027804C6A1}"/>
                  </a:ext>
                </a:extLst>
              </p:cNvPr>
              <p:cNvSpPr/>
              <p:nvPr/>
            </p:nvSpPr>
            <p:spPr>
              <a:xfrm>
                <a:off x="5552930" y="1297358"/>
                <a:ext cx="5572270" cy="1748684"/>
              </a:xfrm>
              <a:prstGeom prst="rect">
                <a:avLst/>
              </a:prstGeom>
              <a:ln>
                <a:solidFill>
                  <a:schemeClr val="tx1"/>
                </a:solidFill>
              </a:ln>
            </p:spPr>
            <p:txBody>
              <a:bodyPr wrap="square">
                <a:spAutoFit/>
              </a:bodyPr>
              <a:lstStyle/>
              <a:p>
                <a:pPr>
                  <a:lnSpc>
                    <a:spcPct val="150000"/>
                  </a:lnSpc>
                </a:pPr>
                <a:r>
                  <a:rPr lang="zh-CN" altLang="zh-CN" sz="2800" dirty="0"/>
                  <a:t>理解横坐标</a:t>
                </a:r>
                <a:r>
                  <a:rPr lang="en-US" altLang="zh-CN" sz="2800" dirty="0"/>
                  <a:t>:</a:t>
                </a:r>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𝑉</m:t>
                        </m:r>
                      </m:num>
                      <m:den>
                        <m:sSub>
                          <m:sSubPr>
                            <m:ctrlPr>
                              <a:rPr lang="zh-CN" altLang="zh-CN" sz="2800" i="1">
                                <a:latin typeface="Cambria Math" panose="02040503050406030204" pitchFamily="18" charset="0"/>
                              </a:rPr>
                            </m:ctrlPr>
                          </m:sSubPr>
                          <m:e>
                            <m:r>
                              <a:rPr lang="en-US" altLang="zh-CN" sz="2800" i="1">
                                <a:latin typeface="Cambria Math"/>
                              </a:rPr>
                              <m:t>𝑉</m:t>
                            </m:r>
                          </m:e>
                          <m:sub>
                            <m:r>
                              <a:rPr lang="en-US" altLang="zh-CN" sz="2800">
                                <a:latin typeface="Cambria Math"/>
                              </a:rPr>
                              <m:t>0</m:t>
                            </m:r>
                          </m:sub>
                        </m:sSub>
                      </m:den>
                    </m:f>
                  </m:oMath>
                </a14:m>
                <a:r>
                  <a:rPr lang="en-US" altLang="zh-CN" sz="2800" dirty="0"/>
                  <a:t>=</a:t>
                </a:r>
                <a:r>
                  <a:rPr lang="en-US" altLang="zh-CN" sz="2800" i="1" dirty="0"/>
                  <a:t>n</a:t>
                </a:r>
                <a:r>
                  <a:rPr lang="zh-CN" altLang="zh-CN" sz="2800" dirty="0"/>
                  <a:t>表示稀释</a:t>
                </a:r>
                <a:r>
                  <a:rPr lang="en-US" altLang="zh-CN" sz="2800" dirty="0"/>
                  <a:t>10</a:t>
                </a:r>
                <a:r>
                  <a:rPr lang="en-US" altLang="zh-CN" sz="2800" i="1" baseline="30000" dirty="0"/>
                  <a:t>n</a:t>
                </a:r>
                <a:r>
                  <a:rPr lang="zh-CN" altLang="zh-CN" sz="2800" dirty="0"/>
                  <a:t>倍</a:t>
                </a:r>
                <a:r>
                  <a:rPr lang="en-US" altLang="zh-CN" sz="2800" dirty="0"/>
                  <a:t>,</a:t>
                </a:r>
                <a:br>
                  <a:rPr lang="en-US" altLang="zh-CN" sz="2800" dirty="0"/>
                </a:br>
                <a:r>
                  <a:rPr lang="zh-CN" altLang="zh-CN" sz="2800" dirty="0"/>
                  <a:t>判断稀释对弱电解质电离的影响</a:t>
                </a:r>
              </a:p>
            </p:txBody>
          </p:sp>
        </mc:Choice>
        <mc:Fallback xmlns="">
          <p:sp>
            <p:nvSpPr>
              <p:cNvPr id="6" name="矩形 5">
                <a:extLst>
                  <a:ext uri="{FF2B5EF4-FFF2-40B4-BE49-F238E27FC236}">
                    <a16:creationId xmlns:a16="http://schemas.microsoft.com/office/drawing/2014/main" id="{8AB365C3-9A30-4715-9DC5-23027804C6A1}"/>
                  </a:ext>
                </a:extLst>
              </p:cNvPr>
              <p:cNvSpPr>
                <a:spLocks noRot="1" noChangeAspect="1" noMove="1" noResize="1" noEditPoints="1" noAdjustHandles="1" noChangeArrowheads="1" noChangeShapeType="1" noTextEdit="1"/>
              </p:cNvSpPr>
              <p:nvPr/>
            </p:nvSpPr>
            <p:spPr>
              <a:xfrm>
                <a:off x="5552930" y="1297358"/>
                <a:ext cx="5572270" cy="1748684"/>
              </a:xfrm>
              <a:prstGeom prst="rect">
                <a:avLst/>
              </a:prstGeom>
              <a:blipFill>
                <a:blip r:embed="rId2"/>
                <a:stretch>
                  <a:fillRect l="-2183" b="-4152"/>
                </a:stretch>
              </a:blipFill>
              <a:ln>
                <a:solidFill>
                  <a:schemeClr val="tx1"/>
                </a:solidFill>
              </a:ln>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xmlns="" id="{CE84F5C9-E4E9-4B95-BD3F-95699736AC29}"/>
              </a:ext>
            </a:extLst>
          </p:cNvPr>
          <p:cNvPicPr/>
          <p:nvPr/>
        </p:nvPicPr>
        <p:blipFill>
          <a:blip r:embed="rId3"/>
          <a:stretch>
            <a:fillRect/>
          </a:stretch>
        </p:blipFill>
        <p:spPr>
          <a:xfrm>
            <a:off x="4598352" y="2038826"/>
            <a:ext cx="460930" cy="265748"/>
          </a:xfrm>
          <a:prstGeom prst="rect">
            <a:avLst/>
          </a:prstGeom>
        </p:spPr>
      </p:pic>
      <p:grpSp>
        <p:nvGrpSpPr>
          <p:cNvPr id="3" name="组合 2">
            <a:extLst>
              <a:ext uri="{FF2B5EF4-FFF2-40B4-BE49-F238E27FC236}">
                <a16:creationId xmlns:a16="http://schemas.microsoft.com/office/drawing/2014/main" xmlns="" id="{B24F2E0B-B5CE-42D3-A489-6C1948DEF364}"/>
              </a:ext>
            </a:extLst>
          </p:cNvPr>
          <p:cNvGrpSpPr/>
          <p:nvPr/>
        </p:nvGrpSpPr>
        <p:grpSpPr>
          <a:xfrm>
            <a:off x="332520" y="3724196"/>
            <a:ext cx="11555333" cy="2601290"/>
            <a:chOff x="332520" y="3811959"/>
            <a:chExt cx="11555333" cy="2601290"/>
          </a:xfrm>
        </p:grpSpPr>
        <p:sp>
          <p:nvSpPr>
            <p:cNvPr id="11" name="矩形 10">
              <a:extLst>
                <a:ext uri="{FF2B5EF4-FFF2-40B4-BE49-F238E27FC236}">
                  <a16:creationId xmlns:a16="http://schemas.microsoft.com/office/drawing/2014/main" xmlns="" id="{1F37A995-FC9D-4988-977D-315F7489E5A9}"/>
                </a:ext>
              </a:extLst>
            </p:cNvPr>
            <p:cNvSpPr/>
            <p:nvPr/>
          </p:nvSpPr>
          <p:spPr>
            <a:xfrm>
              <a:off x="333174" y="3811959"/>
              <a:ext cx="11554679" cy="2601290"/>
            </a:xfrm>
            <a:prstGeom prst="rect">
              <a:avLst/>
            </a:prstGeom>
          </p:spPr>
          <p:txBody>
            <a:bodyPr wrap="square">
              <a:spAutoFit/>
            </a:bodyPr>
            <a:lstStyle/>
            <a:p>
              <a:pPr>
                <a:lnSpc>
                  <a:spcPct val="150000"/>
                </a:lnSpc>
              </a:pPr>
              <a:r>
                <a:rPr lang="en-US" altLang="zh-CN" sz="2800" dirty="0"/>
                <a:t>              </a:t>
              </a:r>
              <a:r>
                <a:rPr lang="en-US" altLang="zh-CN" sz="2800" dirty="0" smtClean="0"/>
                <a:t>“</a:t>
              </a:r>
              <a:r>
                <a:rPr lang="zh-CN" altLang="zh-CN" sz="2800" dirty="0"/>
                <a:t>起点</a:t>
              </a:r>
              <a:r>
                <a:rPr lang="en-US" altLang="zh-CN" sz="2800" dirty="0"/>
                <a:t>”</a:t>
              </a:r>
              <a:r>
                <a:rPr lang="zh-CN" altLang="zh-CN" sz="2800" dirty="0"/>
                <a:t>隐藏的信息</a:t>
              </a:r>
              <a:r>
                <a:rPr lang="en-US" altLang="zh-CN" sz="2800" dirty="0"/>
                <a:t>:0.10 mol·L</a:t>
              </a:r>
              <a:r>
                <a:rPr lang="en-US" altLang="zh-CN" sz="2800" baseline="30000" dirty="0"/>
                <a:t>-1</a:t>
              </a:r>
              <a:r>
                <a:rPr lang="zh-CN" altLang="zh-CN" sz="2800" dirty="0"/>
                <a:t>的</a:t>
              </a:r>
              <a:r>
                <a:rPr lang="en-US" altLang="zh-CN" sz="2800" dirty="0"/>
                <a:t>MOH</a:t>
              </a:r>
              <a:r>
                <a:rPr lang="zh-CN" altLang="zh-CN" sz="2800" dirty="0"/>
                <a:t>溶液和</a:t>
              </a:r>
              <a:r>
                <a:rPr lang="en-US" altLang="zh-CN" sz="2800" dirty="0"/>
                <a:t>ROH</a:t>
              </a:r>
              <a:r>
                <a:rPr lang="zh-CN" altLang="zh-CN" sz="2800" dirty="0"/>
                <a:t>溶液的</a:t>
              </a:r>
              <a:r>
                <a:rPr lang="en-US" altLang="zh-CN" sz="2800" dirty="0"/>
                <a:t>pH</a:t>
              </a:r>
              <a:r>
                <a:rPr lang="zh-CN" altLang="zh-CN" sz="2800" dirty="0"/>
                <a:t>分别为</a:t>
              </a:r>
              <a:r>
                <a:rPr lang="en-US" altLang="zh-CN" sz="2800" dirty="0"/>
                <a:t>13</a:t>
              </a:r>
              <a:r>
                <a:rPr lang="zh-CN" altLang="zh-CN" sz="2800" dirty="0"/>
                <a:t>和小于</a:t>
              </a:r>
              <a:r>
                <a:rPr lang="en-US" altLang="zh-CN" sz="2800" dirty="0"/>
                <a:t>13,</a:t>
              </a:r>
              <a:r>
                <a:rPr lang="zh-CN" altLang="zh-CN" sz="2800" dirty="0"/>
                <a:t>说明</a:t>
              </a:r>
              <a:r>
                <a:rPr lang="en-US" altLang="zh-CN" sz="2800" dirty="0"/>
                <a:t>MOH</a:t>
              </a:r>
              <a:r>
                <a:rPr lang="zh-CN" altLang="zh-CN" sz="2800" dirty="0"/>
                <a:t>是强电解质即强碱</a:t>
              </a:r>
              <a:r>
                <a:rPr lang="en-US" altLang="zh-CN" sz="2800" dirty="0"/>
                <a:t>,ROH</a:t>
              </a:r>
              <a:r>
                <a:rPr lang="zh-CN" altLang="zh-CN" sz="2800" dirty="0"/>
                <a:t>是弱电解质即弱碱</a:t>
              </a:r>
              <a:r>
                <a:rPr lang="en-US" altLang="zh-CN" sz="2800" dirty="0"/>
                <a:t>,A</a:t>
              </a:r>
              <a:r>
                <a:rPr lang="zh-CN" altLang="zh-CN" sz="2800" dirty="0"/>
                <a:t>项正确。</a:t>
              </a:r>
              <a:r>
                <a:rPr lang="en-US" altLang="zh-CN" sz="2800" dirty="0"/>
                <a:t>B</a:t>
              </a:r>
              <a:r>
                <a:rPr lang="zh-CN" altLang="zh-CN" sz="2800" dirty="0"/>
                <a:t>项考查弱电解质电离程度的大小比较。稀释过程中隐藏的信息</a:t>
              </a:r>
              <a:r>
                <a:rPr lang="en-US" altLang="zh-CN" sz="2800" dirty="0"/>
                <a:t>:</a:t>
              </a:r>
              <a:r>
                <a:rPr lang="zh-CN" altLang="zh-CN" sz="2800" dirty="0"/>
                <a:t>弱碱的浓度越小电离程度越大</a:t>
              </a:r>
              <a:r>
                <a:rPr lang="en-US" altLang="zh-CN" sz="2800" dirty="0"/>
                <a:t>,</a:t>
              </a:r>
              <a:r>
                <a:rPr lang="zh-CN" altLang="zh-CN" sz="2800" dirty="0"/>
                <a:t>即稀释程度越大电离程度越大</a:t>
              </a:r>
              <a:r>
                <a:rPr lang="en-US" altLang="zh-CN" sz="2800" dirty="0"/>
                <a:t>;</a:t>
              </a:r>
              <a:r>
                <a:rPr lang="zh-CN" altLang="zh-CN" sz="2800" dirty="0"/>
                <a:t>由图中</a:t>
              </a:r>
              <a:r>
                <a:rPr lang="en-US" altLang="zh-CN" sz="2800" dirty="0"/>
                <a:t>b</a:t>
              </a:r>
              <a:r>
                <a:rPr lang="zh-CN" altLang="zh-CN" sz="2800" dirty="0"/>
                <a:t>点</a:t>
              </a:r>
              <a:r>
                <a:rPr lang="zh-CN" altLang="zh-CN" sz="2800" dirty="0" smtClean="0"/>
                <a:t>的</a:t>
              </a:r>
              <a:endParaRPr lang="zh-CN" altLang="zh-CN" sz="2800" dirty="0"/>
            </a:p>
          </p:txBody>
        </p:sp>
        <p:sp>
          <p:nvSpPr>
            <p:cNvPr id="12" name="矩形 11">
              <a:extLst>
                <a:ext uri="{FF2B5EF4-FFF2-40B4-BE49-F238E27FC236}">
                  <a16:creationId xmlns:a16="http://schemas.microsoft.com/office/drawing/2014/main" xmlns="" id="{C1919878-D557-4A01-81CF-56C4BED1A317}"/>
                </a:ext>
              </a:extLst>
            </p:cNvPr>
            <p:cNvSpPr/>
            <p:nvPr/>
          </p:nvSpPr>
          <p:spPr>
            <a:xfrm>
              <a:off x="332520" y="3814763"/>
              <a:ext cx="11554679" cy="738664"/>
            </a:xfrm>
            <a:prstGeom prst="rect">
              <a:avLst/>
            </a:prstGeom>
          </p:spPr>
          <p:txBody>
            <a:bodyPr wrap="square">
              <a:spAutoFit/>
            </a:bodyPr>
            <a:lstStyle/>
            <a:p>
              <a:pPr>
                <a:lnSpc>
                  <a:spcPct val="150000"/>
                </a:lnSpc>
              </a:pPr>
              <a:r>
                <a:rPr lang="zh-CN" altLang="zh-CN" sz="2800" b="1" dirty="0">
                  <a:solidFill>
                    <a:srgbClr val="DA251C"/>
                  </a:solidFill>
                  <a:latin typeface="Times New Roman" panose="02020603050405020304" pitchFamily="18" charset="0"/>
                  <a:cs typeface="Times New Roman" panose="02020603050405020304" pitchFamily="18" charset="0"/>
                </a:rPr>
                <a:t>解析</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2800" dirty="0"/>
            </a:p>
          </p:txBody>
        </p:sp>
      </p:grpSp>
      <p:sp>
        <p:nvSpPr>
          <p:cNvPr id="14" name="矩形 13">
            <a:extLst>
              <a:ext uri="{FF2B5EF4-FFF2-40B4-BE49-F238E27FC236}">
                <a16:creationId xmlns:a16="http://schemas.microsoft.com/office/drawing/2014/main" xmlns="" id="{19EF1303-D6AE-4346-864E-C9DA4CD22067}"/>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4082908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BAB0AD86-7160-4F6D-8BC1-88C6EA6591F1}"/>
                  </a:ext>
                </a:extLst>
              </p:cNvPr>
              <p:cNvSpPr/>
              <p:nvPr/>
            </p:nvSpPr>
            <p:spPr>
              <a:xfrm>
                <a:off x="333174" y="322087"/>
                <a:ext cx="11554679" cy="4486228"/>
              </a:xfrm>
              <a:prstGeom prst="rect">
                <a:avLst/>
              </a:prstGeom>
            </p:spPr>
            <p:txBody>
              <a:bodyPr wrap="square">
                <a:spAutoFit/>
              </a:bodyPr>
              <a:lstStyle/>
              <a:p>
                <a:pPr>
                  <a:lnSpc>
                    <a:spcPct val="150000"/>
                  </a:lnSpc>
                </a:pPr>
                <a:r>
                  <a:rPr lang="zh-CN" altLang="zh-CN" sz="2800" dirty="0"/>
                  <a:t>稀释</a:t>
                </a:r>
                <a:r>
                  <a:rPr lang="zh-CN" altLang="zh-CN" sz="2800" dirty="0" smtClean="0"/>
                  <a:t>程度大于</a:t>
                </a:r>
                <a:r>
                  <a:rPr lang="en-US" altLang="zh-CN" sz="2800" dirty="0"/>
                  <a:t>a</a:t>
                </a:r>
                <a:r>
                  <a:rPr lang="zh-CN" altLang="zh-CN" sz="2800" dirty="0"/>
                  <a:t>点的稀释程度知</a:t>
                </a:r>
                <a:r>
                  <a:rPr lang="en-US" altLang="zh-CN" sz="2800" dirty="0"/>
                  <a:t>,b</a:t>
                </a:r>
                <a:r>
                  <a:rPr lang="zh-CN" altLang="zh-CN" sz="2800" dirty="0"/>
                  <a:t>点的电离程度大于</a:t>
                </a:r>
                <a:r>
                  <a:rPr lang="en-US" altLang="zh-CN" sz="2800" dirty="0"/>
                  <a:t>a</a:t>
                </a:r>
                <a:r>
                  <a:rPr lang="zh-CN" altLang="zh-CN" sz="2800" dirty="0"/>
                  <a:t>点的</a:t>
                </a:r>
                <a:r>
                  <a:rPr lang="en-US" altLang="zh-CN" sz="2800" dirty="0"/>
                  <a:t>,B</a:t>
                </a:r>
                <a:r>
                  <a:rPr lang="zh-CN" altLang="zh-CN" sz="2800" dirty="0"/>
                  <a:t>项正确。</a:t>
                </a:r>
                <a:r>
                  <a:rPr lang="en-US" altLang="zh-CN" sz="2800" dirty="0"/>
                  <a:t>C</a:t>
                </a:r>
                <a:r>
                  <a:rPr lang="zh-CN" altLang="zh-CN" sz="2800" dirty="0"/>
                  <a:t>项考查电解质溶液稀释过程中离子浓度的变化。若两溶液无限稀释</a:t>
                </a:r>
                <a:r>
                  <a:rPr lang="en-US" altLang="zh-CN" sz="2800" dirty="0"/>
                  <a:t>,</a:t>
                </a:r>
                <a:r>
                  <a:rPr lang="zh-CN" altLang="zh-CN" sz="2800" dirty="0"/>
                  <a:t>则两溶液接近中性</a:t>
                </a:r>
                <a:r>
                  <a:rPr lang="en-US" altLang="zh-CN" sz="2800" dirty="0"/>
                  <a:t>,</a:t>
                </a:r>
                <a:r>
                  <a:rPr lang="zh-CN" altLang="zh-CN" sz="2800" dirty="0"/>
                  <a:t>二者</a:t>
                </a:r>
                <a:r>
                  <a:rPr lang="en-US" altLang="zh-CN" sz="2800" i="1" dirty="0"/>
                  <a:t>c</a:t>
                </a:r>
                <a:r>
                  <a:rPr lang="en-US" altLang="zh-CN" sz="2800" dirty="0"/>
                  <a:t>(OH</a:t>
                </a:r>
                <a:r>
                  <a:rPr lang="en-US" altLang="zh-CN" sz="2800" baseline="30000" dirty="0"/>
                  <a:t>-</a:t>
                </a:r>
                <a:r>
                  <a:rPr lang="en-US" altLang="zh-CN" sz="2800" dirty="0"/>
                  <a:t>)</a:t>
                </a:r>
                <a:r>
                  <a:rPr lang="zh-CN" altLang="zh-CN" sz="2800" dirty="0"/>
                  <a:t>相等</a:t>
                </a:r>
                <a:r>
                  <a:rPr lang="en-US" altLang="zh-CN" sz="2800" dirty="0"/>
                  <a:t>,C</a:t>
                </a:r>
                <a:r>
                  <a:rPr lang="zh-CN" altLang="zh-CN" sz="2800" dirty="0"/>
                  <a:t>项正确。</a:t>
                </a:r>
                <a:r>
                  <a:rPr lang="en-US" altLang="zh-CN" sz="2800" dirty="0"/>
                  <a:t>D</a:t>
                </a:r>
                <a:r>
                  <a:rPr lang="zh-CN" altLang="zh-CN" sz="2800" dirty="0"/>
                  <a:t>项考查外界因素对电离平衡的影响。升温促进弱电解质电离</a:t>
                </a:r>
                <a:r>
                  <a:rPr lang="en-US" altLang="zh-CN" sz="2800" dirty="0"/>
                  <a:t>,</a:t>
                </a:r>
                <a:r>
                  <a:rPr lang="zh-CN" altLang="zh-CN" sz="2800" dirty="0"/>
                  <a:t>而对强电解质电离无影响</a:t>
                </a:r>
                <a:r>
                  <a:rPr lang="en-US" altLang="zh-CN" sz="2800" dirty="0"/>
                  <a:t>(</a:t>
                </a:r>
                <a:r>
                  <a:rPr lang="zh-CN" altLang="zh-CN" sz="2800" dirty="0"/>
                  <a:t>因为已经全部电离</a:t>
                </a:r>
                <a:r>
                  <a:rPr lang="en-US" altLang="zh-CN" sz="2800" dirty="0"/>
                  <a:t>),</a:t>
                </a:r>
                <a:r>
                  <a:rPr lang="zh-CN" altLang="zh-CN" sz="2800" dirty="0"/>
                  <a:t>即</a:t>
                </a:r>
                <a:r>
                  <a:rPr lang="en-US" altLang="zh-CN" sz="2800" i="1" dirty="0"/>
                  <a:t>c</a:t>
                </a:r>
                <a:r>
                  <a:rPr lang="en-US" altLang="zh-CN" sz="2800" dirty="0"/>
                  <a:t>(M</a:t>
                </a:r>
                <a:r>
                  <a:rPr lang="en-US" altLang="zh-CN" sz="2800" baseline="30000" dirty="0"/>
                  <a:t>+</a:t>
                </a:r>
                <a:r>
                  <a:rPr lang="en-US" altLang="zh-CN" sz="2800" dirty="0"/>
                  <a:t>)</a:t>
                </a:r>
                <a:r>
                  <a:rPr lang="zh-CN" altLang="zh-CN" sz="2800" dirty="0"/>
                  <a:t>不变</a:t>
                </a:r>
                <a:r>
                  <a:rPr lang="en-US" altLang="zh-CN" sz="2800" dirty="0"/>
                  <a:t>,</a:t>
                </a:r>
                <a:r>
                  <a:rPr lang="en-US" altLang="zh-CN" sz="2800" i="1" dirty="0"/>
                  <a:t>c</a:t>
                </a:r>
                <a:r>
                  <a:rPr lang="en-US" altLang="zh-CN" sz="2800" dirty="0"/>
                  <a:t>(R</a:t>
                </a:r>
                <a:r>
                  <a:rPr lang="en-US" altLang="zh-CN" sz="2800" baseline="30000" dirty="0"/>
                  <a:t>+</a:t>
                </a:r>
                <a:r>
                  <a:rPr lang="en-US" altLang="zh-CN" sz="2800" dirty="0"/>
                  <a:t>)</a:t>
                </a:r>
                <a:r>
                  <a:rPr lang="zh-CN" altLang="zh-CN" sz="2800" dirty="0"/>
                  <a:t>增大</a:t>
                </a:r>
                <a:r>
                  <a:rPr lang="en-US" altLang="zh-CN" sz="2800" dirty="0"/>
                  <a:t>,</a:t>
                </a:r>
                <a:r>
                  <a:rPr lang="zh-CN" altLang="zh-CN" sz="2800" dirty="0"/>
                  <a:t>则 </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M</m:t>
                            </m:r>
                          </m:e>
                          <m:sup>
                            <m:r>
                              <a:rPr lang="en-US" altLang="zh-CN" sz="2800">
                                <a:latin typeface="Cambria Math"/>
                              </a:rPr>
                              <m:t>+</m:t>
                            </m:r>
                          </m:sup>
                        </m:sSup>
                        <m:r>
                          <m:rPr>
                            <m:nor/>
                          </m:rPr>
                          <a:rPr lang="en-US" altLang="zh-CN" sz="2800"/>
                          <m:t>)</m:t>
                        </m:r>
                      </m:num>
                      <m:den>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R</m:t>
                            </m:r>
                          </m:e>
                          <m:sup>
                            <m:r>
                              <a:rPr lang="en-US" altLang="zh-CN" sz="2800">
                                <a:latin typeface="Cambria Math"/>
                              </a:rPr>
                              <m:t>+</m:t>
                            </m:r>
                          </m:sup>
                        </m:sSup>
                        <m:r>
                          <m:rPr>
                            <m:nor/>
                          </m:rPr>
                          <a:rPr lang="en-US" altLang="zh-CN" sz="2800"/>
                          <m:t>)</m:t>
                        </m:r>
                      </m:den>
                    </m:f>
                  </m:oMath>
                </a14:m>
                <a:r>
                  <a:rPr lang="zh-CN" altLang="zh-CN" sz="2800" dirty="0"/>
                  <a:t>减小</a:t>
                </a:r>
                <a:r>
                  <a:rPr lang="en-US" altLang="zh-CN" sz="2800" dirty="0"/>
                  <a:t>,D</a:t>
                </a:r>
                <a:r>
                  <a:rPr lang="zh-CN" altLang="zh-CN" sz="2800" dirty="0"/>
                  <a:t>项错误。</a:t>
                </a:r>
                <a:endParaRPr lang="en-US" altLang="zh-CN" sz="2800" dirty="0"/>
              </a:p>
              <a:p>
                <a:pPr>
                  <a:lnSpc>
                    <a:spcPct val="150000"/>
                  </a:lnSpc>
                </a:pPr>
                <a:r>
                  <a:rPr lang="zh-CN" altLang="en-US" sz="2800" b="1" dirty="0">
                    <a:solidFill>
                      <a:srgbClr val="DA251C"/>
                    </a:solidFill>
                    <a:latin typeface="Times New Roman" panose="02020603050405020304" pitchFamily="18" charset="0"/>
                    <a:cs typeface="Times New Roman" panose="02020603050405020304" pitchFamily="18" charset="0"/>
                  </a:rPr>
                  <a:t>答案</a:t>
                </a:r>
                <a:r>
                  <a:rPr lang="zh-CN" altLang="en-US" sz="2800" dirty="0"/>
                  <a:t>   </a:t>
                </a:r>
                <a:r>
                  <a:rPr lang="en-US" altLang="zh-CN" sz="2800" dirty="0"/>
                  <a:t>D</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BAB0AD86-7160-4F6D-8BC1-88C6EA6591F1}"/>
                  </a:ext>
                </a:extLst>
              </p:cNvPr>
              <p:cNvSpPr>
                <a:spLocks noRot="1" noChangeAspect="1" noMove="1" noResize="1" noEditPoints="1" noAdjustHandles="1" noChangeArrowheads="1" noChangeShapeType="1" noTextEdit="1"/>
              </p:cNvSpPr>
              <p:nvPr/>
            </p:nvSpPr>
            <p:spPr>
              <a:xfrm>
                <a:off x="333174" y="322087"/>
                <a:ext cx="11554679" cy="4486228"/>
              </a:xfrm>
              <a:prstGeom prst="rect">
                <a:avLst/>
              </a:prstGeom>
              <a:blipFill rotWithShape="1">
                <a:blip r:embed="rId2"/>
                <a:stretch>
                  <a:fillRect l="-1108" r="-1636" b="-1223"/>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xmlns="" id="{256A2EB2-7343-4AD1-ADF2-2B31459377DF}"/>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031361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BAB0AD86-7160-4F6D-8BC1-88C6EA6591F1}"/>
                  </a:ext>
                </a:extLst>
              </p:cNvPr>
              <p:cNvSpPr/>
              <p:nvPr/>
            </p:nvSpPr>
            <p:spPr>
              <a:xfrm>
                <a:off x="299610" y="535267"/>
                <a:ext cx="11554679" cy="3675750"/>
              </a:xfrm>
              <a:prstGeom prst="rect">
                <a:avLst/>
              </a:prstGeom>
            </p:spPr>
            <p:txBody>
              <a:bodyPr wrap="square">
                <a:spAutoFit/>
              </a:bodyPr>
              <a:lstStyle/>
              <a:p>
                <a:pPr>
                  <a:lnSpc>
                    <a:spcPct val="150000"/>
                  </a:lnSpc>
                </a:pPr>
                <a:r>
                  <a:rPr lang="zh-CN" altLang="en-US" sz="2800" b="1" dirty="0">
                    <a:solidFill>
                      <a:srgbClr val="DA251C"/>
                    </a:solidFill>
                    <a:latin typeface="Times New Roman" panose="02020603050405020304" pitchFamily="18" charset="0"/>
                    <a:cs typeface="Times New Roman" panose="02020603050405020304" pitchFamily="18" charset="0"/>
                  </a:rPr>
                  <a:t>解后</a:t>
                </a:r>
                <a:r>
                  <a:rPr lang="zh-CN" altLang="en-US" sz="2800" b="1" dirty="0" smtClean="0">
                    <a:solidFill>
                      <a:srgbClr val="DA251C"/>
                    </a:solidFill>
                    <a:latin typeface="Times New Roman" panose="02020603050405020304" pitchFamily="18" charset="0"/>
                    <a:cs typeface="Times New Roman" panose="02020603050405020304" pitchFamily="18" charset="0"/>
                  </a:rPr>
                  <a:t>反思</a:t>
                </a:r>
                <a:r>
                  <a:rPr lang="en-US" altLang="zh-CN" sz="2800" b="1" dirty="0">
                    <a:solidFill>
                      <a:srgbClr val="DA251C"/>
                    </a:solidFill>
                    <a:latin typeface="Times New Roman" panose="02020603050405020304" pitchFamily="18" charset="0"/>
                    <a:cs typeface="Times New Roman" panose="02020603050405020304" pitchFamily="18" charset="0"/>
                  </a:rPr>
                  <a:t> </a:t>
                </a:r>
                <a:r>
                  <a:rPr lang="en-US" altLang="zh-CN" sz="2800" b="1" dirty="0" smtClean="0">
                    <a:solidFill>
                      <a:srgbClr val="DA251C"/>
                    </a:solidFill>
                    <a:latin typeface="Times New Roman" panose="02020603050405020304" pitchFamily="18" charset="0"/>
                    <a:cs typeface="Times New Roman" panose="02020603050405020304" pitchFamily="18" charset="0"/>
                  </a:rPr>
                  <a:t>   </a:t>
                </a:r>
                <a:r>
                  <a:rPr lang="zh-CN" altLang="zh-CN" sz="2800" dirty="0" smtClean="0"/>
                  <a:t>本题</a:t>
                </a:r>
                <a:r>
                  <a:rPr lang="zh-CN" altLang="zh-CN" sz="2800" dirty="0"/>
                  <a:t>还可以设置如下选项</a:t>
                </a:r>
                <a:r>
                  <a:rPr lang="en-US" altLang="zh-CN" sz="2800" dirty="0"/>
                  <a:t>:</a:t>
                </a:r>
                <a:endParaRPr lang="zh-CN" altLang="zh-CN" sz="2800" dirty="0"/>
              </a:p>
              <a:p>
                <a:pPr>
                  <a:lnSpc>
                    <a:spcPct val="150000"/>
                  </a:lnSpc>
                </a:pPr>
                <a:r>
                  <a:rPr lang="zh-CN" altLang="zh-CN" sz="2800" dirty="0"/>
                  <a:t>　　当稀释至两溶液的</a:t>
                </a:r>
                <a:r>
                  <a:rPr lang="en-US" altLang="zh-CN" sz="2800" dirty="0"/>
                  <a:t>pH</a:t>
                </a:r>
                <a:r>
                  <a:rPr lang="zh-CN" altLang="zh-CN" sz="2800" dirty="0"/>
                  <a:t>均为</a:t>
                </a:r>
                <a:r>
                  <a:rPr lang="en-US" altLang="zh-CN" sz="2800" dirty="0"/>
                  <a:t>10</a:t>
                </a:r>
                <a:r>
                  <a:rPr lang="zh-CN" altLang="zh-CN" sz="2800" dirty="0"/>
                  <a:t>时</a:t>
                </a:r>
                <a:r>
                  <a:rPr lang="en-US" altLang="zh-CN" sz="2800" dirty="0"/>
                  <a:t>,MOH</a:t>
                </a:r>
                <a:r>
                  <a:rPr lang="zh-CN" altLang="zh-CN" sz="2800" dirty="0"/>
                  <a:t>溶液的体积是</a:t>
                </a:r>
                <a:r>
                  <a:rPr lang="en-US" altLang="zh-CN" sz="2800" dirty="0"/>
                  <a:t>ROH</a:t>
                </a:r>
                <a:r>
                  <a:rPr lang="zh-CN" altLang="zh-CN" sz="2800" dirty="0"/>
                  <a:t>溶液体积的</a:t>
                </a:r>
                <a:r>
                  <a:rPr lang="en-US" altLang="zh-CN" sz="2800" dirty="0"/>
                  <a:t>10</a:t>
                </a:r>
                <a:r>
                  <a:rPr lang="zh-CN" altLang="zh-CN" sz="2800" dirty="0"/>
                  <a:t>倍。</a:t>
                </a:r>
              </a:p>
              <a:p>
                <a:pPr>
                  <a:lnSpc>
                    <a:spcPct val="150000"/>
                  </a:lnSpc>
                </a:pPr>
                <a:r>
                  <a:rPr lang="zh-CN" altLang="zh-CN" sz="2800" dirty="0"/>
                  <a:t>提示</a:t>
                </a:r>
                <a:r>
                  <a:rPr lang="en-US" altLang="zh-CN" sz="2800" dirty="0"/>
                  <a:t>:</a:t>
                </a:r>
                <a:r>
                  <a:rPr lang="zh-CN" altLang="zh-CN" sz="2800" dirty="0"/>
                  <a:t>根据图像</a:t>
                </a:r>
                <a:r>
                  <a:rPr lang="en-US" altLang="zh-CN" sz="2800" dirty="0"/>
                  <a:t>,ROH</a:t>
                </a:r>
                <a:r>
                  <a:rPr lang="zh-CN" altLang="zh-CN" sz="2800" dirty="0"/>
                  <a:t>溶液的</a:t>
                </a:r>
                <a:r>
                  <a:rPr lang="en-US" altLang="zh-CN" sz="2800" dirty="0"/>
                  <a:t>pH</a:t>
                </a:r>
                <a:r>
                  <a:rPr lang="zh-CN" altLang="zh-CN" sz="2800" dirty="0"/>
                  <a:t>为</a:t>
                </a:r>
                <a:r>
                  <a:rPr lang="en-US" altLang="zh-CN" sz="2800" dirty="0"/>
                  <a:t>10</a:t>
                </a:r>
                <a:r>
                  <a:rPr lang="zh-CN" altLang="zh-CN" sz="2800" dirty="0"/>
                  <a:t>时</a:t>
                </a:r>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𝑉</m:t>
                        </m:r>
                      </m:num>
                      <m:den>
                        <m:sSub>
                          <m:sSubPr>
                            <m:ctrlPr>
                              <a:rPr lang="zh-CN" altLang="zh-CN" sz="2800" i="1">
                                <a:latin typeface="Cambria Math" panose="02040503050406030204" pitchFamily="18" charset="0"/>
                              </a:rPr>
                            </m:ctrlPr>
                          </m:sSubPr>
                          <m:e>
                            <m:r>
                              <a:rPr lang="en-US" altLang="zh-CN" sz="2800" i="1">
                                <a:latin typeface="Cambria Math"/>
                              </a:rPr>
                              <m:t>𝑉</m:t>
                            </m:r>
                          </m:e>
                          <m:sub>
                            <m:r>
                              <a:rPr lang="en-US" altLang="zh-CN" sz="2800">
                                <a:latin typeface="Cambria Math"/>
                              </a:rPr>
                              <m:t>0</m:t>
                            </m:r>
                          </m:sub>
                        </m:sSub>
                      </m:den>
                    </m:f>
                  </m:oMath>
                </a14:m>
                <a:r>
                  <a:rPr lang="en-US" altLang="zh-CN" sz="2800" dirty="0"/>
                  <a:t>=2,MOH</a:t>
                </a:r>
                <a:r>
                  <a:rPr lang="zh-CN" altLang="zh-CN" sz="2800" dirty="0"/>
                  <a:t>溶液的</a:t>
                </a:r>
                <a:r>
                  <a:rPr lang="en-US" altLang="zh-CN" sz="2800" dirty="0"/>
                  <a:t>pH</a:t>
                </a:r>
                <a:r>
                  <a:rPr lang="zh-CN" altLang="zh-CN" sz="2800" dirty="0"/>
                  <a:t>为</a:t>
                </a:r>
                <a:r>
                  <a:rPr lang="en-US" altLang="zh-CN" sz="2800" dirty="0"/>
                  <a:t>10</a:t>
                </a:r>
                <a:r>
                  <a:rPr lang="zh-CN" altLang="zh-CN" sz="2800" dirty="0"/>
                  <a:t>时</a:t>
                </a:r>
                <a:r>
                  <a:rPr lang="en-US" altLang="zh-CN" sz="2800" dirty="0" err="1"/>
                  <a:t>lg</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𝑉</m:t>
                        </m:r>
                      </m:num>
                      <m:den>
                        <m:sSub>
                          <m:sSubPr>
                            <m:ctrlPr>
                              <a:rPr lang="zh-CN" altLang="zh-CN" sz="2800" i="1">
                                <a:latin typeface="Cambria Math" panose="02040503050406030204" pitchFamily="18" charset="0"/>
                              </a:rPr>
                            </m:ctrlPr>
                          </m:sSubPr>
                          <m:e>
                            <m:r>
                              <a:rPr lang="en-US" altLang="zh-CN" sz="2800" i="1">
                                <a:latin typeface="Cambria Math"/>
                              </a:rPr>
                              <m:t>𝑉</m:t>
                            </m:r>
                          </m:e>
                          <m:sub>
                            <m:r>
                              <a:rPr lang="en-US" altLang="zh-CN" sz="2800">
                                <a:latin typeface="Cambria Math"/>
                              </a:rPr>
                              <m:t>0</m:t>
                            </m:r>
                          </m:sub>
                        </m:sSub>
                      </m:den>
                    </m:f>
                  </m:oMath>
                </a14:m>
                <a:r>
                  <a:rPr lang="en-US" altLang="zh-CN" sz="2800" dirty="0"/>
                  <a:t>=3,</a:t>
                </a:r>
                <a:r>
                  <a:rPr lang="zh-CN" altLang="zh-CN" sz="2800" dirty="0"/>
                  <a:t>即</a:t>
                </a:r>
                <a:r>
                  <a:rPr lang="en-US" altLang="zh-CN" sz="2800" dirty="0"/>
                  <a:t>pH</a:t>
                </a:r>
                <a:r>
                  <a:rPr lang="zh-CN" altLang="zh-CN" sz="2800" dirty="0"/>
                  <a:t>相同时</a:t>
                </a:r>
                <a:r>
                  <a:rPr lang="en-US" altLang="zh-CN" sz="2800" dirty="0"/>
                  <a:t>,MOH</a:t>
                </a:r>
                <a:r>
                  <a:rPr lang="zh-CN" altLang="zh-CN" sz="2800" dirty="0"/>
                  <a:t>溶液的体积是</a:t>
                </a:r>
                <a:r>
                  <a:rPr lang="en-US" altLang="zh-CN" sz="2800" dirty="0"/>
                  <a:t>ROH</a:t>
                </a:r>
                <a:r>
                  <a:rPr lang="zh-CN" altLang="zh-CN" sz="2800" dirty="0"/>
                  <a:t>溶液体积的</a:t>
                </a:r>
                <a:r>
                  <a:rPr lang="en-US" altLang="zh-CN" sz="2800" dirty="0"/>
                  <a:t>10</a:t>
                </a:r>
                <a:r>
                  <a:rPr lang="zh-CN" altLang="zh-CN" sz="2800" dirty="0"/>
                  <a:t>倍</a:t>
                </a:r>
                <a:r>
                  <a:rPr lang="en-US" altLang="zh-CN" sz="2800" dirty="0"/>
                  <a:t>,</a:t>
                </a:r>
                <a:r>
                  <a:rPr lang="zh-CN" altLang="zh-CN" sz="2800" dirty="0"/>
                  <a:t>该说法正确。</a:t>
                </a:r>
              </a:p>
            </p:txBody>
          </p:sp>
        </mc:Choice>
        <mc:Fallback xmlns="">
          <p:sp>
            <p:nvSpPr>
              <p:cNvPr id="9" name="矩形 8">
                <a:extLst>
                  <a:ext uri="{FF2B5EF4-FFF2-40B4-BE49-F238E27FC236}">
                    <a16:creationId xmlns:a16="http://schemas.microsoft.com/office/drawing/2014/main" xmlns:a14="http://schemas.microsoft.com/office/drawing/2010/main" xmlns="" id="{BAB0AD86-7160-4F6D-8BC1-88C6EA6591F1}"/>
                  </a:ext>
                </a:extLst>
              </p:cNvPr>
              <p:cNvSpPr>
                <a:spLocks noRot="1" noChangeAspect="1" noMove="1" noResize="1" noEditPoints="1" noAdjustHandles="1" noChangeArrowheads="1" noChangeShapeType="1" noTextEdit="1"/>
              </p:cNvSpPr>
              <p:nvPr/>
            </p:nvSpPr>
            <p:spPr>
              <a:xfrm>
                <a:off x="299610" y="535267"/>
                <a:ext cx="11554679" cy="3675750"/>
              </a:xfrm>
              <a:prstGeom prst="rect">
                <a:avLst/>
              </a:prstGeom>
              <a:blipFill rotWithShape="1">
                <a:blip r:embed="rId2"/>
                <a:stretch>
                  <a:fillRect l="-1055" r="-633" b="-1658"/>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xmlns="" id="{D2FC1636-BEAB-40CE-BDAF-828D0BEFEC9C}"/>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088031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791803"/>
                <a:ext cx="11723912" cy="2637197"/>
              </a:xfrm>
              <a:prstGeom prst="rect">
                <a:avLst/>
              </a:prstGeom>
            </p:spPr>
            <p:txBody>
              <a:bodyPr wrap="square">
                <a:spAutoFit/>
              </a:bodyPr>
              <a:lstStyle/>
              <a:p>
                <a:pPr>
                  <a:lnSpc>
                    <a:spcPct val="150000"/>
                  </a:lnSpc>
                </a:pPr>
                <a:r>
                  <a:rPr lang="zh-CN" altLang="zh-CN" sz="2800" b="1" dirty="0">
                    <a:solidFill>
                      <a:srgbClr val="DA251C"/>
                    </a:solidFill>
                    <a:cs typeface="Times New Roman"/>
                  </a:rPr>
                  <a:t>示例</a:t>
                </a:r>
                <a:r>
                  <a:rPr lang="en-US" altLang="zh-CN" sz="2800" b="1" dirty="0">
                    <a:solidFill>
                      <a:srgbClr val="DA251C"/>
                    </a:solidFill>
                    <a:cs typeface="Times New Roman"/>
                  </a:rPr>
                  <a:t>7</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[2016</a:t>
                </a:r>
                <a:r>
                  <a:rPr lang="zh-CN" altLang="zh-CN" sz="2800" dirty="0"/>
                  <a:t>全国卷</a:t>
                </a:r>
                <a:r>
                  <a:rPr lang="en-US" altLang="zh-CN" sz="2800" dirty="0"/>
                  <a:t>Ⅱ,26(4),2</a:t>
                </a:r>
                <a:r>
                  <a:rPr lang="zh-CN" altLang="zh-CN" sz="2800" dirty="0"/>
                  <a:t>分</a:t>
                </a:r>
                <a:r>
                  <a:rPr lang="en-US" altLang="zh-CN" sz="2800" dirty="0"/>
                  <a:t>]</a:t>
                </a:r>
                <a:r>
                  <a:rPr lang="zh-CN" altLang="zh-CN" sz="2800" dirty="0"/>
                  <a:t>联氨</a:t>
                </a:r>
                <a:r>
                  <a:rPr lang="en-US" altLang="zh-CN" sz="2800" dirty="0"/>
                  <a:t>(N</a:t>
                </a:r>
                <a:r>
                  <a:rPr lang="en-US" altLang="zh-CN" sz="2800" baseline="-25000" dirty="0"/>
                  <a:t>2</a:t>
                </a:r>
                <a:r>
                  <a:rPr lang="en-US" altLang="zh-CN" sz="2800" dirty="0"/>
                  <a:t>H</a:t>
                </a:r>
                <a:r>
                  <a:rPr lang="en-US" altLang="zh-CN" sz="2800" baseline="-25000" dirty="0"/>
                  <a:t>4</a:t>
                </a:r>
                <a:r>
                  <a:rPr lang="en-US" altLang="zh-CN" sz="2800" dirty="0"/>
                  <a:t>)</a:t>
                </a:r>
                <a:r>
                  <a:rPr lang="zh-CN" altLang="zh-CN" sz="2800" dirty="0"/>
                  <a:t>为二元弱碱</a:t>
                </a:r>
                <a:r>
                  <a:rPr lang="en-US" altLang="zh-CN" sz="2800" dirty="0"/>
                  <a:t>,</a:t>
                </a:r>
                <a:r>
                  <a:rPr lang="zh-CN" altLang="zh-CN" sz="2800" dirty="0"/>
                  <a:t>在水中的电离方式与氨相似。联氨第一步电离反应的平衡常数值为</a:t>
                </a:r>
                <a:r>
                  <a:rPr lang="zh-CN" altLang="zh-CN" sz="2800" u="sng" dirty="0"/>
                  <a:t>　　　　</a:t>
                </a:r>
                <a:r>
                  <a:rPr lang="en-US" altLang="zh-CN" sz="2800" dirty="0"/>
                  <a:t>(</a:t>
                </a:r>
                <a:r>
                  <a:rPr lang="zh-CN" altLang="zh-CN" sz="2800" dirty="0"/>
                  <a:t>已知</a:t>
                </a:r>
                <a:r>
                  <a:rPr lang="en-US" altLang="zh-CN" sz="2800" dirty="0"/>
                  <a:t>:</a:t>
                </a:r>
              </a:p>
              <a:p>
                <a:pPr>
                  <a:lnSpc>
                    <a:spcPct val="150000"/>
                  </a:lnSpc>
                </a:pPr>
                <a:r>
                  <a:rPr lang="en-US" altLang="zh-CN" sz="2800" dirty="0"/>
                  <a:t>N</a:t>
                </a:r>
                <a:r>
                  <a:rPr lang="en-US" altLang="zh-CN" sz="2800" baseline="-25000" dirty="0"/>
                  <a:t>2</a:t>
                </a:r>
                <a:r>
                  <a:rPr lang="en-US" altLang="zh-CN" sz="2800" dirty="0"/>
                  <a:t>H</a:t>
                </a:r>
                <a:r>
                  <a:rPr lang="en-US" altLang="zh-CN" sz="2800" baseline="-25000" dirty="0"/>
                  <a:t>4</a:t>
                </a:r>
                <a:r>
                  <a:rPr lang="en-US" altLang="zh-CN" sz="2800" dirty="0"/>
                  <a:t>+H</a:t>
                </a:r>
                <a:r>
                  <a:rPr lang="en-US" altLang="zh-CN" sz="2800" baseline="30000" dirty="0"/>
                  <a:t>+             </a:t>
                </a:r>
                <a:r>
                  <a:rPr lang="en-US" altLang="zh-CN" sz="2800" dirty="0"/>
                  <a:t>N</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5</m:t>
                        </m:r>
                      </m:sub>
                      <m:sup>
                        <m:r>
                          <a:rPr lang="en-US" altLang="zh-CN" sz="2800">
                            <a:latin typeface="Cambria Math"/>
                          </a:rPr>
                          <m:t>+</m:t>
                        </m:r>
                      </m:sup>
                    </m:sSubSup>
                  </m:oMath>
                </a14:m>
                <a:r>
                  <a:rPr lang="zh-CN" altLang="zh-CN" sz="2800" dirty="0"/>
                  <a:t>的</a:t>
                </a:r>
                <a:r>
                  <a:rPr lang="en-US" altLang="zh-CN" sz="2800" i="1" dirty="0"/>
                  <a:t>K</a:t>
                </a:r>
                <a:r>
                  <a:rPr lang="en-US" altLang="zh-CN" sz="2800" dirty="0"/>
                  <a:t>=8.7×10</a:t>
                </a:r>
                <a:r>
                  <a:rPr lang="en-US" altLang="zh-CN" sz="2800" baseline="30000" dirty="0"/>
                  <a:t>7</a:t>
                </a:r>
                <a:r>
                  <a:rPr lang="en-US" altLang="zh-CN" sz="2800" dirty="0"/>
                  <a:t>;</a:t>
                </a:r>
                <a:r>
                  <a:rPr lang="en-US" altLang="zh-CN" sz="2800" i="1" dirty="0"/>
                  <a:t>K</a:t>
                </a:r>
                <a:r>
                  <a:rPr lang="en-US" altLang="zh-CN" sz="2800" baseline="-25000" dirty="0"/>
                  <a:t>w</a:t>
                </a:r>
                <a:r>
                  <a:rPr lang="en-US" altLang="zh-CN" sz="2800" dirty="0"/>
                  <a:t>=1.0×10</a:t>
                </a:r>
                <a:r>
                  <a:rPr lang="en-US" altLang="zh-CN" sz="2800" baseline="30000" dirty="0"/>
                  <a:t>-14</a:t>
                </a:r>
                <a:r>
                  <a:rPr lang="en-US" altLang="zh-CN" sz="2800" dirty="0"/>
                  <a:t>)</a:t>
                </a:r>
                <a:r>
                  <a:rPr lang="zh-CN" altLang="zh-CN" sz="2800" dirty="0"/>
                  <a:t>。联氨与硫酸形成的酸式盐的化学式为</a:t>
                </a:r>
                <a:r>
                  <a:rPr lang="zh-CN" altLang="zh-CN" sz="2800" u="sng" dirty="0"/>
                  <a:t>　　　　　　</a:t>
                </a:r>
                <a:r>
                  <a:rPr lang="zh-CN" altLang="zh-CN" sz="2800" dirty="0"/>
                  <a:t>。</a:t>
                </a:r>
                <a:r>
                  <a:rPr lang="en-US" altLang="zh-CN" sz="2800" dirty="0"/>
                  <a:t> </a:t>
                </a:r>
                <a:endParaRPr lang="zh-CN" altLang="zh-CN" sz="2800" dirty="0"/>
              </a:p>
            </p:txBody>
          </p:sp>
        </mc:Choice>
        <mc:Fallback xmlns="">
          <p:sp>
            <p:nvSpPr>
              <p:cNvPr id="9" name="矩形 8">
                <a:extLst>
                  <a:ext uri="{FF2B5EF4-FFF2-40B4-BE49-F238E27FC236}">
                    <a16:creationId xmlns:a16="http://schemas.microsoft.com/office/drawing/2014/main" id="{9BCFBCDB-577C-4C84-9BF9-814CC413FB39}"/>
                  </a:ext>
                </a:extLst>
              </p:cNvPr>
              <p:cNvSpPr>
                <a:spLocks noRot="1" noChangeAspect="1" noMove="1" noResize="1" noEditPoints="1" noAdjustHandles="1" noChangeArrowheads="1" noChangeShapeType="1" noTextEdit="1"/>
              </p:cNvSpPr>
              <p:nvPr/>
            </p:nvSpPr>
            <p:spPr>
              <a:xfrm>
                <a:off x="250487" y="791803"/>
                <a:ext cx="11723912" cy="2637197"/>
              </a:xfrm>
              <a:prstGeom prst="rect">
                <a:avLst/>
              </a:prstGeom>
              <a:blipFill>
                <a:blip r:embed="rId2"/>
                <a:stretch>
                  <a:fillRect l="-1040" r="-624" b="-5543"/>
                </a:stretch>
              </a:blipFill>
            </p:spPr>
            <p:txBody>
              <a:bodyPr/>
              <a:lstStyle/>
              <a:p>
                <a:r>
                  <a:rPr lang="zh-CN" altLang="en-US">
                    <a:noFill/>
                  </a:rPr>
                  <a:t> </a:t>
                </a:r>
              </a:p>
            </p:txBody>
          </p:sp>
        </mc:Fallback>
      </mc:AlternateContent>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569595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zh-CN" sz="2800" dirty="0">
                <a:solidFill>
                  <a:srgbClr val="DA251C"/>
                </a:solidFill>
              </a:rPr>
              <a:t>考向</a:t>
            </a:r>
            <a:r>
              <a:rPr lang="en-US" altLang="zh-CN" sz="2800" dirty="0">
                <a:solidFill>
                  <a:srgbClr val="DA251C"/>
                </a:solidFill>
              </a:rPr>
              <a:t>2 </a:t>
            </a:r>
            <a:r>
              <a:rPr lang="zh-CN" altLang="zh-CN" sz="2800" dirty="0">
                <a:solidFill>
                  <a:srgbClr val="DA251C"/>
                </a:solidFill>
              </a:rPr>
              <a:t>电离平衡常数的应用和计算</a:t>
            </a:r>
          </a:p>
        </p:txBody>
      </p:sp>
      <p:pic>
        <p:nvPicPr>
          <p:cNvPr id="6" name="图片 5">
            <a:extLst>
              <a:ext uri="{FF2B5EF4-FFF2-40B4-BE49-F238E27FC236}">
                <a16:creationId xmlns:a16="http://schemas.microsoft.com/office/drawing/2014/main" xmlns="" id="{FB3A9CD0-030B-4233-B195-0394A42A7A9D}"/>
              </a:ext>
            </a:extLst>
          </p:cNvPr>
          <p:cNvPicPr/>
          <p:nvPr/>
        </p:nvPicPr>
        <p:blipFill>
          <a:blip r:embed="rId3"/>
          <a:stretch>
            <a:fillRect/>
          </a:stretch>
        </p:blipFill>
        <p:spPr>
          <a:xfrm>
            <a:off x="1808162" y="2337889"/>
            <a:ext cx="515938" cy="293113"/>
          </a:xfrm>
          <a:prstGeom prst="rect">
            <a:avLst/>
          </a:prstGeom>
        </p:spPr>
      </p:pic>
      <p:sp>
        <p:nvSpPr>
          <p:cNvPr id="7" name="矩形 6">
            <a:extLst>
              <a:ext uri="{FF2B5EF4-FFF2-40B4-BE49-F238E27FC236}">
                <a16:creationId xmlns:a16="http://schemas.microsoft.com/office/drawing/2014/main" xmlns="" id="{43BE3A1A-ECCB-4C88-838A-406910EA7984}"/>
              </a:ext>
            </a:extLst>
          </p:cNvPr>
          <p:cNvSpPr/>
          <p:nvPr/>
        </p:nvSpPr>
        <p:spPr>
          <a:xfrm>
            <a:off x="327016" y="3915478"/>
            <a:ext cx="1620957" cy="523220"/>
          </a:xfrm>
          <a:prstGeom prst="rect">
            <a:avLst/>
          </a:prstGeom>
        </p:spPr>
        <p:txBody>
          <a:bodyPr wrap="none">
            <a:spAutoFit/>
          </a:bodyPr>
          <a:lstStyle/>
          <a:p>
            <a:r>
              <a:rPr lang="zh-CN" altLang="zh-CN" sz="2800" b="1" dirty="0">
                <a:solidFill>
                  <a:srgbClr val="DA251C"/>
                </a:solidFill>
                <a:cs typeface="Times New Roman"/>
              </a:rPr>
              <a:t>思维导引</a:t>
            </a:r>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7A915FDF-B374-46A5-B5B1-2EDC95426A9F}"/>
                  </a:ext>
                </a:extLst>
              </p:cNvPr>
              <p:cNvSpPr/>
              <p:nvPr/>
            </p:nvSpPr>
            <p:spPr>
              <a:xfrm>
                <a:off x="327016" y="4438698"/>
                <a:ext cx="11647383" cy="1990866"/>
              </a:xfrm>
              <a:prstGeom prst="rect">
                <a:avLst/>
              </a:prstGeom>
            </p:spPr>
            <p:txBody>
              <a:bodyPr wrap="square">
                <a:spAutoFit/>
              </a:bodyPr>
              <a:lstStyle/>
              <a:p>
                <a:pPr>
                  <a:lnSpc>
                    <a:spcPct val="150000"/>
                  </a:lnSpc>
                </a:pPr>
                <a:r>
                  <a:rPr lang="zh-CN" altLang="zh-CN" sz="2800" dirty="0"/>
                  <a:t>结合题中信息可写出联氨第一步电离的方程式为</a:t>
                </a:r>
                <a:r>
                  <a:rPr lang="en-US" altLang="zh-CN" sz="2800" dirty="0"/>
                  <a:t>N</a:t>
                </a:r>
                <a:r>
                  <a:rPr lang="en-US" altLang="zh-CN" sz="2800" baseline="-25000" dirty="0"/>
                  <a:t>2</a:t>
                </a:r>
                <a:r>
                  <a:rPr lang="en-US" altLang="zh-CN" sz="2800" dirty="0"/>
                  <a:t>H</a:t>
                </a:r>
                <a:r>
                  <a:rPr lang="en-US" altLang="zh-CN" sz="2800" baseline="-25000" dirty="0"/>
                  <a:t>4</a:t>
                </a:r>
                <a:r>
                  <a:rPr lang="en-US" altLang="zh-CN" sz="2800" dirty="0"/>
                  <a:t>+H</a:t>
                </a:r>
                <a:r>
                  <a:rPr lang="en-US" altLang="zh-CN" sz="2800" baseline="-25000" dirty="0"/>
                  <a:t>2</a:t>
                </a:r>
                <a:r>
                  <a:rPr lang="en-US" altLang="zh-CN" sz="2800" dirty="0"/>
                  <a:t>O              N</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5</m:t>
                        </m:r>
                      </m:sub>
                      <m:sup>
                        <m:r>
                          <a:rPr lang="en-US" altLang="zh-CN" sz="2800">
                            <a:latin typeface="Cambria Math"/>
                          </a:rPr>
                          <m:t>+</m:t>
                        </m:r>
                      </m:sup>
                    </m:sSubSup>
                  </m:oMath>
                </a14:m>
                <a:r>
                  <a:rPr lang="en-US" altLang="zh-CN" sz="2800" dirty="0"/>
                  <a:t>+OH</a:t>
                </a:r>
                <a:r>
                  <a:rPr lang="en-US" altLang="zh-CN" sz="2800" baseline="30000" dirty="0"/>
                  <a:t>-</a:t>
                </a:r>
                <a:r>
                  <a:rPr lang="en-US" altLang="zh-CN" sz="2800" dirty="0"/>
                  <a:t>,</a:t>
                </a:r>
                <a:r>
                  <a:rPr lang="zh-CN" altLang="zh-CN" sz="2800" dirty="0"/>
                  <a:t>据此可表示出电离常数</a:t>
                </a:r>
                <a:r>
                  <a:rPr lang="en-US" altLang="zh-CN" sz="2800" i="1" dirty="0" err="1"/>
                  <a:t>K</a:t>
                </a:r>
                <a:r>
                  <a:rPr lang="en-US" altLang="zh-CN" sz="2800" baseline="-25000" dirty="0" err="1"/>
                  <a:t>b</a:t>
                </a:r>
                <a:r>
                  <a:rPr lang="en-US" altLang="zh-CN" sz="2800" dirty="0"/>
                  <a:t>,</a:t>
                </a:r>
                <a:r>
                  <a:rPr lang="zh-CN" altLang="zh-CN" sz="2800" dirty="0"/>
                  <a:t>根据</a:t>
                </a:r>
                <a:r>
                  <a:rPr lang="en-US" altLang="zh-CN" sz="2800" i="1" dirty="0" err="1"/>
                  <a:t>K</a:t>
                </a:r>
                <a:r>
                  <a:rPr lang="en-US" altLang="zh-CN" sz="2800" baseline="-25000" dirty="0" err="1"/>
                  <a:t>b</a:t>
                </a:r>
                <a:r>
                  <a:rPr lang="zh-CN" altLang="zh-CN" sz="2800" dirty="0"/>
                  <a:t>的表达式及题给条件进行转化</a:t>
                </a:r>
                <a:r>
                  <a:rPr lang="en-US" altLang="zh-CN" sz="2800" dirty="0"/>
                  <a:t>,</a:t>
                </a:r>
                <a:r>
                  <a:rPr lang="zh-CN" altLang="zh-CN" sz="2800" dirty="0"/>
                  <a:t>得到</a:t>
                </a:r>
                <a:r>
                  <a:rPr lang="en-US" altLang="zh-CN" sz="2800" i="1" dirty="0" err="1"/>
                  <a:t>K</a:t>
                </a:r>
                <a:r>
                  <a:rPr lang="en-US" altLang="zh-CN" sz="2800" baseline="-25000" dirty="0" err="1"/>
                  <a:t>b</a:t>
                </a:r>
                <a:r>
                  <a:rPr lang="en-US" altLang="zh-CN" sz="2800" dirty="0"/>
                  <a:t>=</a:t>
                </a:r>
                <a:r>
                  <a:rPr lang="en-US" altLang="zh-CN" sz="2800" i="1" dirty="0" err="1"/>
                  <a:t>K·K</a:t>
                </a:r>
                <a:r>
                  <a:rPr lang="en-US" altLang="zh-CN" sz="2800" baseline="-25000" dirty="0" err="1"/>
                  <a:t>w</a:t>
                </a:r>
                <a:r>
                  <a:rPr lang="zh-CN" altLang="zh-CN" sz="2800" dirty="0"/>
                  <a:t>。</a:t>
                </a:r>
                <a:endParaRPr lang="zh-CN" altLang="zh-CN" sz="2800" b="1" dirty="0">
                  <a:solidFill>
                    <a:srgbClr val="DA251C"/>
                  </a:solidFill>
                  <a:cs typeface="Times New Roman"/>
                </a:endParaRPr>
              </a:p>
            </p:txBody>
          </p:sp>
        </mc:Choice>
        <mc:Fallback xmlns="">
          <p:sp>
            <p:nvSpPr>
              <p:cNvPr id="8" name="矩形 7">
                <a:extLst>
                  <a:ext uri="{FF2B5EF4-FFF2-40B4-BE49-F238E27FC236}">
                    <a16:creationId xmlns:a16="http://schemas.microsoft.com/office/drawing/2014/main" id="{7A915FDF-B374-46A5-B5B1-2EDC95426A9F}"/>
                  </a:ext>
                </a:extLst>
              </p:cNvPr>
              <p:cNvSpPr>
                <a:spLocks noRot="1" noChangeAspect="1" noMove="1" noResize="1" noEditPoints="1" noAdjustHandles="1" noChangeArrowheads="1" noChangeShapeType="1" noTextEdit="1"/>
              </p:cNvSpPr>
              <p:nvPr/>
            </p:nvSpPr>
            <p:spPr>
              <a:xfrm>
                <a:off x="327016" y="4438698"/>
                <a:ext cx="11647383" cy="1990866"/>
              </a:xfrm>
              <a:prstGeom prst="rect">
                <a:avLst/>
              </a:prstGeom>
              <a:blipFill>
                <a:blip r:embed="rId4"/>
                <a:stretch>
                  <a:fillRect l="-1099" r="-1832" b="-7645"/>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xmlns="" id="{C2B7CBBF-914C-4DDD-BBC4-BA84F3C0689E}"/>
              </a:ext>
            </a:extLst>
          </p:cNvPr>
          <p:cNvPicPr/>
          <p:nvPr/>
        </p:nvPicPr>
        <p:blipFill>
          <a:blip r:embed="rId3"/>
          <a:stretch>
            <a:fillRect/>
          </a:stretch>
        </p:blipFill>
        <p:spPr>
          <a:xfrm>
            <a:off x="9523412" y="4661989"/>
            <a:ext cx="515938" cy="293113"/>
          </a:xfrm>
          <a:prstGeom prst="rect">
            <a:avLst/>
          </a:prstGeom>
        </p:spPr>
      </p:pic>
    </p:spTree>
    <p:extLst>
      <p:ext uri="{BB962C8B-B14F-4D97-AF65-F5344CB8AC3E}">
        <p14:creationId xmlns:p14="http://schemas.microsoft.com/office/powerpoint/2010/main" val="1886195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4AE8229A-93A3-403E-AF96-8D78149BF427}"/>
                  </a:ext>
                </a:extLst>
              </p:cNvPr>
              <p:cNvSpPr/>
              <p:nvPr/>
            </p:nvSpPr>
            <p:spPr>
              <a:xfrm>
                <a:off x="250487" y="877684"/>
                <a:ext cx="11723912" cy="3231206"/>
              </a:xfrm>
              <a:prstGeom prst="rect">
                <a:avLst/>
              </a:prstGeom>
            </p:spPr>
            <p:txBody>
              <a:bodyPr wrap="square">
                <a:spAutoFit/>
              </a:bodyPr>
              <a:lstStyle/>
              <a:p>
                <a:pPr>
                  <a:lnSpc>
                    <a:spcPct val="150000"/>
                  </a:lnSpc>
                </a:pPr>
                <a:r>
                  <a:rPr lang="zh-CN" altLang="zh-CN" sz="2800" b="1" dirty="0" smtClean="0">
                    <a:solidFill>
                      <a:srgbClr val="DA251C"/>
                    </a:solidFill>
                    <a:cs typeface="Times New Roman"/>
                  </a:rPr>
                  <a:t>解析</a:t>
                </a:r>
                <a:r>
                  <a:rPr lang="en-US" altLang="zh-CN" sz="2800" b="1" dirty="0" smtClean="0">
                    <a:solidFill>
                      <a:srgbClr val="DA251C"/>
                    </a:solidFill>
                    <a:cs typeface="Times New Roman"/>
                  </a:rPr>
                  <a:t>   </a:t>
                </a:r>
                <a:r>
                  <a:rPr lang="en-US" altLang="zh-CN" sz="2800" dirty="0" smtClean="0"/>
                  <a:t>N</a:t>
                </a:r>
                <a:r>
                  <a:rPr lang="en-US" altLang="zh-CN" sz="2800" baseline="-25000" dirty="0" smtClean="0"/>
                  <a:t>2</a:t>
                </a:r>
                <a:r>
                  <a:rPr lang="en-US" altLang="zh-CN" sz="2800" dirty="0" smtClean="0"/>
                  <a:t>H</a:t>
                </a:r>
                <a:r>
                  <a:rPr lang="en-US" altLang="zh-CN" sz="2800" baseline="-25000" dirty="0" smtClean="0"/>
                  <a:t>4</a:t>
                </a:r>
                <a:r>
                  <a:rPr lang="zh-CN" altLang="zh-CN" sz="2800" dirty="0"/>
                  <a:t>的第一步电离的方程式为</a:t>
                </a:r>
                <a:r>
                  <a:rPr lang="en-US" altLang="zh-CN" sz="2800" dirty="0"/>
                  <a:t>N</a:t>
                </a:r>
                <a:r>
                  <a:rPr lang="en-US" altLang="zh-CN" sz="2800" baseline="-25000" dirty="0"/>
                  <a:t>2</a:t>
                </a:r>
                <a:r>
                  <a:rPr lang="en-US" altLang="zh-CN" sz="2800" dirty="0"/>
                  <a:t>H</a:t>
                </a:r>
                <a:r>
                  <a:rPr lang="en-US" altLang="zh-CN" sz="2800" baseline="-25000" dirty="0"/>
                  <a:t>4</a:t>
                </a:r>
                <a:r>
                  <a:rPr lang="en-US" altLang="zh-CN" sz="2800" dirty="0"/>
                  <a:t>+H</a:t>
                </a:r>
                <a:r>
                  <a:rPr lang="en-US" altLang="zh-CN" sz="2800" baseline="-25000" dirty="0"/>
                  <a:t>2</a:t>
                </a:r>
                <a:r>
                  <a:rPr lang="en-US" altLang="zh-CN" sz="2800" dirty="0"/>
                  <a:t>O         N</a:t>
                </a:r>
                <a:r>
                  <a:rPr lang="en-US" altLang="zh-CN" sz="2800" baseline="-25000" dirty="0"/>
                  <a:t>2</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5</m:t>
                        </m:r>
                      </m:sub>
                      <m:sup>
                        <m:r>
                          <a:rPr lang="en-US" altLang="zh-CN" sz="2800">
                            <a:latin typeface="Cambria Math"/>
                          </a:rPr>
                          <m:t>+</m:t>
                        </m:r>
                      </m:sup>
                    </m:sSubSup>
                  </m:oMath>
                </a14:m>
                <a:r>
                  <a:rPr lang="en-US" altLang="zh-CN" sz="2800" dirty="0"/>
                  <a:t>+OH</a:t>
                </a:r>
                <a:r>
                  <a:rPr lang="en-US" altLang="zh-CN" sz="2800" baseline="30000" dirty="0"/>
                  <a:t>-</a:t>
                </a:r>
                <a:r>
                  <a:rPr lang="en-US" altLang="zh-CN" sz="2800" dirty="0"/>
                  <a:t>,</a:t>
                </a:r>
                <a:r>
                  <a:rPr lang="zh-CN" altLang="zh-CN" sz="2800" dirty="0"/>
                  <a:t>则电离常数</a:t>
                </a:r>
                <a:r>
                  <a:rPr lang="en-US" altLang="zh-CN" sz="2800" i="1" dirty="0" err="1"/>
                  <a:t>K</a:t>
                </a:r>
                <a:r>
                  <a:rPr lang="en-US" altLang="zh-CN" sz="2800" baseline="-25000" dirty="0" err="1"/>
                  <a:t>b</a:t>
                </a:r>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N</m:t>
                            </m:r>
                          </m:e>
                          <m:sub>
                            <m:r>
                              <a:rPr lang="en-US" altLang="zh-CN" sz="2800">
                                <a:latin typeface="Cambria Math"/>
                              </a:rPr>
                              <m:t>2</m:t>
                            </m:r>
                          </m:sub>
                        </m:sSub>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5</m:t>
                            </m:r>
                          </m:sub>
                          <m:sup>
                            <m:r>
                              <a:rPr lang="en-US" altLang="zh-CN" sz="2800">
                                <a:latin typeface="Cambria Math"/>
                              </a:rPr>
                              <m:t>+</m:t>
                            </m:r>
                          </m:sup>
                        </m:sSubSup>
                        <m:r>
                          <m:rPr>
                            <m:nor/>
                          </m:rPr>
                          <a:rPr lang="en-US" altLang="zh-CN" sz="2800"/>
                          <m:t>)·</m:t>
                        </m:r>
                        <m:r>
                          <a:rPr lang="en-US" altLang="zh-CN" sz="2800" i="1">
                            <a:latin typeface="Cambria Math"/>
                          </a:rPr>
                          <m:t>𝑐</m:t>
                        </m:r>
                        <m:r>
                          <m:rPr>
                            <m:nor/>
                          </m:rPr>
                          <a:rPr lang="en-US" altLang="zh-CN" sz="2800"/>
                          <m:t>(</m:t>
                        </m:r>
                        <m:r>
                          <m:rPr>
                            <m:sty m:val="p"/>
                          </m:rPr>
                          <a:rPr lang="en-US" altLang="zh-CN" sz="2800">
                            <a:latin typeface="Cambria Math"/>
                          </a:rPr>
                          <m:t>O</m:t>
                        </m:r>
                        <m:sSup>
                          <m:sSupPr>
                            <m:ctrlPr>
                              <a:rPr lang="zh-CN" altLang="zh-CN" sz="2800" i="1">
                                <a:latin typeface="Cambria Math" panose="02040503050406030204" pitchFamily="18" charset="0"/>
                              </a:rPr>
                            </m:ctrlPr>
                          </m:sSupPr>
                          <m:e>
                            <m:r>
                              <m:rPr>
                                <m:sty m:val="p"/>
                              </m:rPr>
                              <a:rPr lang="en-US" altLang="zh-CN" sz="2800">
                                <a:latin typeface="Cambria Math"/>
                              </a:rPr>
                              <m:t>H</m:t>
                            </m:r>
                          </m:e>
                          <m:sup>
                            <m:r>
                              <m:rPr>
                                <m:nor/>
                              </m:rPr>
                              <a:rPr lang="en-US" altLang="zh-CN" sz="2800" i="1"/>
                              <m:t>−</m:t>
                            </m:r>
                          </m:sup>
                        </m:sSup>
                        <m:r>
                          <m:rPr>
                            <m:nor/>
                          </m:rPr>
                          <a:rPr lang="en-US" altLang="zh-CN" sz="2800"/>
                          <m:t>)</m:t>
                        </m:r>
                      </m:num>
                      <m:den>
                        <m:r>
                          <a:rPr lang="en-US" altLang="zh-CN" sz="2800" i="1">
                            <a:latin typeface="Cambria Math"/>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N</m:t>
                            </m:r>
                          </m:e>
                          <m:sub>
                            <m:r>
                              <a:rPr lang="en-US" altLang="zh-CN" sz="2800">
                                <a:latin typeface="Cambria Math"/>
                              </a:rPr>
                              <m:t>2</m:t>
                            </m:r>
                          </m:sub>
                        </m:sSub>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4</m:t>
                            </m:r>
                          </m:sub>
                        </m:sSub>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N</m:t>
                            </m:r>
                          </m:e>
                          <m:sub>
                            <m:r>
                              <a:rPr lang="en-US" altLang="zh-CN" sz="2800">
                                <a:latin typeface="Cambria Math"/>
                              </a:rPr>
                              <m:t>2</m:t>
                            </m:r>
                          </m:sub>
                        </m:sSub>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5</m:t>
                            </m:r>
                          </m:sub>
                          <m:sup>
                            <m:r>
                              <a:rPr lang="en-US" altLang="zh-CN" sz="2800">
                                <a:latin typeface="Cambria Math"/>
                              </a:rPr>
                              <m:t>+</m:t>
                            </m:r>
                          </m:sup>
                        </m:sSubSup>
                        <m:r>
                          <m:rPr>
                            <m:nor/>
                          </m:rPr>
                          <a:rPr lang="en-US" altLang="zh-CN" sz="2800"/>
                          <m:t>)·</m:t>
                        </m:r>
                        <m:r>
                          <a:rPr lang="en-US" altLang="zh-CN" sz="2800" i="1">
                            <a:latin typeface="Cambria Math"/>
                          </a:rPr>
                          <m:t>𝑐</m:t>
                        </m:r>
                        <m:r>
                          <m:rPr>
                            <m:nor/>
                          </m:rPr>
                          <a:rPr lang="en-US" altLang="zh-CN" sz="2800"/>
                          <m:t>(</m:t>
                        </m:r>
                        <m:r>
                          <m:rPr>
                            <m:sty m:val="p"/>
                          </m:rPr>
                          <a:rPr lang="en-US" altLang="zh-CN" sz="2800">
                            <a:latin typeface="Cambria Math"/>
                          </a:rPr>
                          <m:t>O</m:t>
                        </m:r>
                        <m:sSup>
                          <m:sSupPr>
                            <m:ctrlPr>
                              <a:rPr lang="zh-CN" altLang="zh-CN" sz="2800" i="1">
                                <a:latin typeface="Cambria Math" panose="02040503050406030204" pitchFamily="18" charset="0"/>
                              </a:rPr>
                            </m:ctrlPr>
                          </m:sSupPr>
                          <m:e>
                            <m:r>
                              <m:rPr>
                                <m:sty m:val="p"/>
                              </m:rPr>
                              <a:rPr lang="en-US" altLang="zh-CN" sz="2800">
                                <a:latin typeface="Cambria Math"/>
                              </a:rPr>
                              <m:t>H</m:t>
                            </m:r>
                          </m:e>
                          <m:sup>
                            <m:r>
                              <m:rPr>
                                <m:nor/>
                              </m:rPr>
                              <a:rPr lang="en-US" altLang="zh-CN" sz="2800" i="1"/>
                              <m:t>−</m:t>
                            </m:r>
                          </m:sup>
                        </m:sSup>
                        <m:r>
                          <m:rPr>
                            <m:nor/>
                          </m:rPr>
                          <a:rPr lang="en-US" altLang="zh-CN" sz="2800"/>
                          <m:t>)·</m:t>
                        </m:r>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H</m:t>
                            </m:r>
                          </m:e>
                          <m:sup>
                            <m:r>
                              <a:rPr lang="en-US" altLang="zh-CN" sz="2800">
                                <a:latin typeface="Cambria Math"/>
                              </a:rPr>
                              <m:t>+</m:t>
                            </m:r>
                          </m:sup>
                        </m:sSup>
                        <m:r>
                          <m:rPr>
                            <m:nor/>
                          </m:rPr>
                          <a:rPr lang="en-US" altLang="zh-CN" sz="2800"/>
                          <m:t>)</m:t>
                        </m:r>
                      </m:num>
                      <m:den>
                        <m:r>
                          <a:rPr lang="en-US" altLang="zh-CN" sz="2800" i="1">
                            <a:latin typeface="Cambria Math"/>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N</m:t>
                            </m:r>
                          </m:e>
                          <m:sub>
                            <m:r>
                              <a:rPr lang="en-US" altLang="zh-CN" sz="2800">
                                <a:latin typeface="Cambria Math"/>
                              </a:rPr>
                              <m:t>2</m:t>
                            </m:r>
                          </m:sub>
                        </m:sSub>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4</m:t>
                            </m:r>
                          </m:sub>
                        </m:sSub>
                        <m:r>
                          <m:rPr>
                            <m:nor/>
                          </m:rPr>
                          <a:rPr lang="en-US" altLang="zh-CN" sz="2800"/>
                          <m:t>)·</m:t>
                        </m:r>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H</m:t>
                            </m:r>
                          </m:e>
                          <m:sup>
                            <m:r>
                              <a:rPr lang="en-US" altLang="zh-CN" sz="2800">
                                <a:latin typeface="Cambria Math"/>
                              </a:rPr>
                              <m:t>+</m:t>
                            </m:r>
                          </m:sup>
                        </m:sSup>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N</m:t>
                            </m:r>
                          </m:e>
                          <m:sub>
                            <m:r>
                              <a:rPr lang="en-US" altLang="zh-CN" sz="2800">
                                <a:latin typeface="Cambria Math"/>
                              </a:rPr>
                              <m:t>2</m:t>
                            </m:r>
                          </m:sub>
                        </m:sSub>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5</m:t>
                            </m:r>
                          </m:sub>
                          <m:sup>
                            <m:r>
                              <a:rPr lang="en-US" altLang="zh-CN" sz="2800">
                                <a:latin typeface="Cambria Math"/>
                              </a:rPr>
                              <m:t>+</m:t>
                            </m:r>
                          </m:sup>
                        </m:sSubSup>
                        <m:r>
                          <m:rPr>
                            <m:nor/>
                          </m:rPr>
                          <a:rPr lang="en-US" altLang="zh-CN" sz="2800"/>
                          <m:t>)·</m:t>
                        </m:r>
                        <m:sSub>
                          <m:sSubPr>
                            <m:ctrlPr>
                              <a:rPr lang="zh-CN" altLang="zh-CN" sz="2800" i="1">
                                <a:latin typeface="Cambria Math" panose="02040503050406030204" pitchFamily="18" charset="0"/>
                              </a:rPr>
                            </m:ctrlPr>
                          </m:sSubPr>
                          <m:e>
                            <m:r>
                              <a:rPr lang="en-US" altLang="zh-CN" sz="2800" i="1">
                                <a:latin typeface="Cambria Math"/>
                              </a:rPr>
                              <m:t>𝐾</m:t>
                            </m:r>
                          </m:e>
                          <m:sub>
                            <m:r>
                              <m:rPr>
                                <m:sty m:val="p"/>
                              </m:rPr>
                              <a:rPr lang="en-US" altLang="zh-CN" sz="2800">
                                <a:latin typeface="Cambria Math"/>
                              </a:rPr>
                              <m:t>w</m:t>
                            </m:r>
                          </m:sub>
                        </m:sSub>
                      </m:num>
                      <m:den>
                        <m:r>
                          <a:rPr lang="en-US" altLang="zh-CN" sz="2800" i="1">
                            <a:latin typeface="Cambria Math"/>
                          </a:rPr>
                          <m:t>𝑐</m:t>
                        </m:r>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N</m:t>
                            </m:r>
                          </m:e>
                          <m:sub>
                            <m:r>
                              <a:rPr lang="en-US" altLang="zh-CN" sz="2800">
                                <a:latin typeface="Cambria Math"/>
                              </a:rPr>
                              <m:t>2</m:t>
                            </m:r>
                          </m:sub>
                        </m:sSub>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4</m:t>
                            </m:r>
                          </m:sub>
                        </m:sSub>
                        <m:r>
                          <m:rPr>
                            <m:nor/>
                          </m:rPr>
                          <a:rPr lang="en-US" altLang="zh-CN" sz="2800"/>
                          <m:t>)·</m:t>
                        </m:r>
                        <m:r>
                          <a:rPr lang="en-US" altLang="zh-CN" sz="2800" i="1">
                            <a:latin typeface="Cambria Math"/>
                          </a:rPr>
                          <m:t>𝑐</m:t>
                        </m:r>
                        <m:r>
                          <m:rPr>
                            <m:nor/>
                          </m:rPr>
                          <a:rPr lang="en-US" altLang="zh-CN" sz="2800"/>
                          <m:t>(</m:t>
                        </m:r>
                        <m:sSup>
                          <m:sSupPr>
                            <m:ctrlPr>
                              <a:rPr lang="zh-CN" altLang="zh-CN" sz="2800" i="1">
                                <a:latin typeface="Cambria Math" panose="02040503050406030204" pitchFamily="18" charset="0"/>
                              </a:rPr>
                            </m:ctrlPr>
                          </m:sSupPr>
                          <m:e>
                            <m:r>
                              <m:rPr>
                                <m:sty m:val="p"/>
                              </m:rPr>
                              <a:rPr lang="en-US" altLang="zh-CN" sz="2800">
                                <a:latin typeface="Cambria Math"/>
                              </a:rPr>
                              <m:t>H</m:t>
                            </m:r>
                          </m:e>
                          <m:sup>
                            <m:r>
                              <a:rPr lang="en-US" altLang="zh-CN" sz="2800">
                                <a:latin typeface="Cambria Math"/>
                              </a:rPr>
                              <m:t>+</m:t>
                            </m:r>
                          </m:sup>
                        </m:sSup>
                        <m:r>
                          <m:rPr>
                            <m:nor/>
                          </m:rPr>
                          <a:rPr lang="en-US" altLang="zh-CN" sz="2800"/>
                          <m:t>)</m:t>
                        </m:r>
                      </m:den>
                    </m:f>
                  </m:oMath>
                </a14:m>
                <a:r>
                  <a:rPr lang="en-US" altLang="zh-CN" sz="2800" dirty="0"/>
                  <a:t>=</a:t>
                </a:r>
                <a:r>
                  <a:rPr lang="en-US" altLang="zh-CN" sz="2800" i="1" dirty="0" err="1"/>
                  <a:t>K</a:t>
                </a:r>
                <a:r>
                  <a:rPr lang="en-US" altLang="zh-CN" sz="2800" dirty="0" err="1"/>
                  <a:t>·</a:t>
                </a:r>
                <a:r>
                  <a:rPr lang="en-US" altLang="zh-CN" sz="2800" i="1" dirty="0" err="1"/>
                  <a:t>K</a:t>
                </a:r>
                <a:r>
                  <a:rPr lang="en-US" altLang="zh-CN" sz="2800" baseline="-25000" dirty="0" err="1"/>
                  <a:t>w</a:t>
                </a:r>
                <a:r>
                  <a:rPr lang="en-US" altLang="zh-CN" sz="2800" dirty="0"/>
                  <a:t>=</a:t>
                </a:r>
              </a:p>
              <a:p>
                <a:pPr>
                  <a:lnSpc>
                    <a:spcPct val="150000"/>
                  </a:lnSpc>
                </a:pPr>
                <a:r>
                  <a:rPr lang="en-US" altLang="zh-CN" sz="2800" dirty="0"/>
                  <a:t>8.7×10</a:t>
                </a:r>
                <a:r>
                  <a:rPr lang="en-US" altLang="zh-CN" sz="2800" baseline="30000" dirty="0"/>
                  <a:t>7</a:t>
                </a:r>
                <a:r>
                  <a:rPr lang="en-US" altLang="zh-CN" sz="2800" dirty="0"/>
                  <a:t>×1.0×10</a:t>
                </a:r>
                <a:r>
                  <a:rPr lang="en-US" altLang="zh-CN" sz="2800" baseline="30000" dirty="0"/>
                  <a:t>-14</a:t>
                </a:r>
                <a:r>
                  <a:rPr lang="en-US" altLang="zh-CN" sz="2800" dirty="0"/>
                  <a:t>=8.7×10</a:t>
                </a:r>
                <a:r>
                  <a:rPr lang="en-US" altLang="zh-CN" sz="2800" baseline="30000" dirty="0"/>
                  <a:t>-7</a:t>
                </a:r>
                <a:r>
                  <a:rPr lang="zh-CN" altLang="zh-CN" sz="2800" dirty="0"/>
                  <a:t>。</a:t>
                </a:r>
                <a:endParaRPr lang="en-US" altLang="zh-CN" sz="2800" dirty="0"/>
              </a:p>
              <a:p>
                <a:pPr>
                  <a:lnSpc>
                    <a:spcPct val="150000"/>
                  </a:lnSpc>
                </a:pPr>
                <a:r>
                  <a:rPr lang="zh-CN" altLang="zh-CN" sz="2800" dirty="0"/>
                  <a:t>联氨是二元弱碱</a:t>
                </a:r>
                <a:r>
                  <a:rPr lang="en-US" altLang="zh-CN" sz="2800" dirty="0"/>
                  <a:t>,</a:t>
                </a:r>
                <a:r>
                  <a:rPr lang="zh-CN" altLang="zh-CN" sz="2800" dirty="0"/>
                  <a:t>其与硫酸形成的酸式盐为 </a:t>
                </a:r>
                <a:r>
                  <a:rPr lang="en-US" altLang="zh-CN" sz="2800" dirty="0"/>
                  <a:t>N</a:t>
                </a:r>
                <a:r>
                  <a:rPr lang="en-US" altLang="zh-CN" sz="2800" baseline="-25000" dirty="0"/>
                  <a:t>2</a:t>
                </a:r>
                <a:r>
                  <a:rPr lang="en-US" altLang="zh-CN" sz="2800" dirty="0"/>
                  <a:t>H</a:t>
                </a:r>
                <a:r>
                  <a:rPr lang="en-US" altLang="zh-CN" sz="2800" baseline="-25000" dirty="0"/>
                  <a:t>6</a:t>
                </a:r>
                <a:r>
                  <a:rPr lang="en-US" altLang="zh-CN" sz="2800" dirty="0"/>
                  <a:t>(HSO</a:t>
                </a:r>
                <a:r>
                  <a:rPr lang="en-US" altLang="zh-CN" sz="2800" baseline="-25000" dirty="0"/>
                  <a:t>4</a:t>
                </a:r>
                <a:r>
                  <a:rPr lang="en-US" altLang="zh-CN" sz="2800" dirty="0"/>
                  <a:t>)</a:t>
                </a:r>
                <a:r>
                  <a:rPr lang="en-US" altLang="zh-CN" sz="2800" baseline="-25000" dirty="0"/>
                  <a:t>2</a:t>
                </a:r>
                <a:r>
                  <a:rPr lang="zh-CN" altLang="zh-CN" sz="2800" dirty="0"/>
                  <a:t>。</a:t>
                </a:r>
                <a:endParaRPr lang="zh-CN" altLang="zh-CN" sz="2800" b="1" dirty="0"/>
              </a:p>
            </p:txBody>
          </p:sp>
        </mc:Choice>
        <mc:Fallback xmlns="">
          <p:sp>
            <p:nvSpPr>
              <p:cNvPr id="5" name="矩形 4">
                <a:extLst>
                  <a:ext uri="{FF2B5EF4-FFF2-40B4-BE49-F238E27FC236}">
                    <a16:creationId xmlns:a16="http://schemas.microsoft.com/office/drawing/2014/main" xmlns:a14="http://schemas.microsoft.com/office/drawing/2010/main" xmlns="" id="{4AE8229A-93A3-403E-AF96-8D78149BF427}"/>
                  </a:ext>
                </a:extLst>
              </p:cNvPr>
              <p:cNvSpPr>
                <a:spLocks noRot="1" noChangeAspect="1" noMove="1" noResize="1" noEditPoints="1" noAdjustHandles="1" noChangeArrowheads="1" noChangeShapeType="1" noTextEdit="1"/>
              </p:cNvSpPr>
              <p:nvPr/>
            </p:nvSpPr>
            <p:spPr>
              <a:xfrm>
                <a:off x="250487" y="877684"/>
                <a:ext cx="11723912" cy="3231206"/>
              </a:xfrm>
              <a:prstGeom prst="rect">
                <a:avLst/>
              </a:prstGeom>
              <a:blipFill rotWithShape="1">
                <a:blip r:embed="rId2"/>
                <a:stretch>
                  <a:fillRect l="-1040" r="-780" b="-943"/>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xmlns="" id="{BB60FD73-164F-4A91-8DD8-B98183AB839F}"/>
              </a:ext>
            </a:extLst>
          </p:cNvPr>
          <p:cNvPicPr/>
          <p:nvPr/>
        </p:nvPicPr>
        <p:blipFill>
          <a:blip r:embed="rId3"/>
          <a:stretch>
            <a:fillRect/>
          </a:stretch>
        </p:blipFill>
        <p:spPr>
          <a:xfrm>
            <a:off x="7807707" y="1107249"/>
            <a:ext cx="515938" cy="293113"/>
          </a:xfrm>
          <a:prstGeom prst="rect">
            <a:avLst/>
          </a:prstGeom>
        </p:spPr>
      </p:pic>
      <p:sp>
        <p:nvSpPr>
          <p:cNvPr id="6" name="矩形 5">
            <a:extLst>
              <a:ext uri="{FF2B5EF4-FFF2-40B4-BE49-F238E27FC236}">
                <a16:creationId xmlns:a16="http://schemas.microsoft.com/office/drawing/2014/main" xmlns="" id="{A162CEE4-63C4-414A-8F07-BDAE72C7528A}"/>
              </a:ext>
            </a:extLst>
          </p:cNvPr>
          <p:cNvSpPr/>
          <p:nvPr/>
        </p:nvSpPr>
        <p:spPr>
          <a:xfrm>
            <a:off x="250487" y="4627736"/>
            <a:ext cx="11723912" cy="523220"/>
          </a:xfrm>
          <a:prstGeom prst="rect">
            <a:avLst/>
          </a:prstGeom>
        </p:spPr>
        <p:txBody>
          <a:bodyPr wrap="square">
            <a:spAutoFit/>
          </a:bodyPr>
          <a:lstStyle/>
          <a:p>
            <a:r>
              <a:rPr lang="zh-CN" altLang="zh-CN" sz="2800" b="1" dirty="0">
                <a:solidFill>
                  <a:srgbClr val="DA251C"/>
                </a:solidFill>
                <a:cs typeface="Times New Roman"/>
              </a:rPr>
              <a:t>答案</a:t>
            </a:r>
            <a:r>
              <a:rPr lang="zh-CN" altLang="zh-CN" sz="2800" dirty="0"/>
              <a:t>　</a:t>
            </a:r>
            <a:r>
              <a:rPr lang="en-US" altLang="zh-CN" sz="2800" dirty="0"/>
              <a:t>8.7×10</a:t>
            </a:r>
            <a:r>
              <a:rPr lang="en-US" altLang="zh-CN" sz="2800" baseline="30000" dirty="0"/>
              <a:t>-7</a:t>
            </a:r>
            <a:r>
              <a:rPr lang="en-US" altLang="zh-CN" sz="2800" dirty="0"/>
              <a:t> </a:t>
            </a:r>
            <a:r>
              <a:rPr lang="zh-CN" altLang="zh-CN" sz="2800" dirty="0"/>
              <a:t>　</a:t>
            </a:r>
            <a:r>
              <a:rPr lang="en-US" altLang="zh-CN" sz="2800" dirty="0"/>
              <a:t>N</a:t>
            </a:r>
            <a:r>
              <a:rPr lang="en-US" altLang="zh-CN" sz="2800" baseline="-25000" dirty="0"/>
              <a:t>2</a:t>
            </a:r>
            <a:r>
              <a:rPr lang="en-US" altLang="zh-CN" sz="2800" dirty="0"/>
              <a:t>H</a:t>
            </a:r>
            <a:r>
              <a:rPr lang="en-US" altLang="zh-CN" sz="2800" baseline="-25000" dirty="0"/>
              <a:t>6</a:t>
            </a:r>
            <a:r>
              <a:rPr lang="en-US" altLang="zh-CN" sz="2800" dirty="0"/>
              <a:t>(HSO</a:t>
            </a:r>
            <a:r>
              <a:rPr lang="en-US" altLang="zh-CN" sz="2800" baseline="-25000" dirty="0"/>
              <a:t>4</a:t>
            </a:r>
            <a:r>
              <a:rPr lang="en-US" altLang="zh-CN" sz="2800" dirty="0"/>
              <a:t>)</a:t>
            </a:r>
            <a:r>
              <a:rPr lang="en-US" altLang="zh-CN" sz="2800" baseline="-25000" dirty="0"/>
              <a:t>2</a:t>
            </a:r>
            <a:endParaRPr lang="zh-CN" altLang="zh-CN" sz="2800" dirty="0"/>
          </a:p>
        </p:txBody>
      </p:sp>
      <p:sp>
        <p:nvSpPr>
          <p:cNvPr id="7" name="矩形 6">
            <a:extLst>
              <a:ext uri="{FF2B5EF4-FFF2-40B4-BE49-F238E27FC236}">
                <a16:creationId xmlns:a16="http://schemas.microsoft.com/office/drawing/2014/main" xmlns="" id="{BEE87F35-8D52-407F-9DE5-8CD782C09A50}"/>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4070774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9BCFBCDB-577C-4C84-9BF9-814CC413FB39}"/>
                  </a:ext>
                </a:extLst>
              </p:cNvPr>
              <p:cNvSpPr/>
              <p:nvPr/>
            </p:nvSpPr>
            <p:spPr>
              <a:xfrm>
                <a:off x="250487" y="360977"/>
                <a:ext cx="11723912" cy="5154103"/>
              </a:xfrm>
              <a:prstGeom prst="rect">
                <a:avLst/>
              </a:prstGeom>
            </p:spPr>
            <p:txBody>
              <a:bodyPr wrap="square">
                <a:spAutoFit/>
              </a:bodyPr>
              <a:lstStyle/>
              <a:p>
                <a:pPr>
                  <a:lnSpc>
                    <a:spcPct val="150000"/>
                  </a:lnSpc>
                </a:pPr>
                <a:r>
                  <a:rPr lang="zh-CN" altLang="zh-CN" sz="2800" b="1" dirty="0" smtClean="0">
                    <a:solidFill>
                      <a:srgbClr val="DA251C"/>
                    </a:solidFill>
                    <a:cs typeface="Times New Roman"/>
                  </a:rPr>
                  <a:t>示例</a:t>
                </a:r>
                <a:r>
                  <a:rPr lang="en-US" altLang="zh-CN" sz="2800" b="1" dirty="0" smtClean="0">
                    <a:solidFill>
                      <a:srgbClr val="DA251C"/>
                    </a:solidFill>
                    <a:cs typeface="Times New Roman"/>
                  </a:rPr>
                  <a:t>8</a:t>
                </a:r>
                <a:r>
                  <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t>[2014</a:t>
                </a:r>
                <a:r>
                  <a:rPr lang="zh-CN" altLang="zh-CN" sz="2800" dirty="0"/>
                  <a:t>山东理综</a:t>
                </a:r>
                <a:r>
                  <a:rPr lang="en-US" altLang="zh-CN" sz="2800" dirty="0"/>
                  <a:t>,13,5</a:t>
                </a:r>
                <a:r>
                  <a:rPr lang="zh-CN" altLang="zh-CN" sz="2800" dirty="0"/>
                  <a:t>分</a:t>
                </a:r>
                <a:r>
                  <a:rPr lang="en-US" altLang="zh-CN" sz="2800" dirty="0"/>
                  <a:t>]</a:t>
                </a:r>
                <a:r>
                  <a:rPr lang="zh-CN" altLang="zh-CN" sz="2800" dirty="0"/>
                  <a:t>已知某温度下</a:t>
                </a:r>
                <a:r>
                  <a:rPr lang="en-US" altLang="zh-CN" sz="2800" dirty="0"/>
                  <a:t>CH</a:t>
                </a:r>
                <a:r>
                  <a:rPr lang="en-US" altLang="zh-CN" sz="2800" baseline="-25000" dirty="0"/>
                  <a:t>3</a:t>
                </a:r>
                <a:r>
                  <a:rPr lang="en-US" altLang="zh-CN" sz="2800" dirty="0"/>
                  <a:t>COOH</a:t>
                </a:r>
                <a:r>
                  <a:rPr lang="zh-CN" altLang="zh-CN" sz="2800" dirty="0"/>
                  <a:t>和</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的电离常数相等</a:t>
                </a:r>
                <a:r>
                  <a:rPr lang="en-US" altLang="zh-CN" sz="2800" dirty="0"/>
                  <a:t>,</a:t>
                </a:r>
                <a:r>
                  <a:rPr lang="zh-CN" altLang="zh-CN" sz="2800" dirty="0"/>
                  <a:t>现向</a:t>
                </a:r>
                <a:r>
                  <a:rPr lang="en-US" altLang="zh-CN" sz="2800" dirty="0"/>
                  <a:t>10 mL </a:t>
                </a:r>
                <a:r>
                  <a:rPr lang="zh-CN" altLang="zh-CN" sz="2800" dirty="0"/>
                  <a:t>浓度为</a:t>
                </a:r>
                <a:r>
                  <a:rPr lang="en-US" altLang="zh-CN" sz="2800" dirty="0"/>
                  <a:t>0.1 mol·L</a:t>
                </a:r>
                <a:r>
                  <a:rPr lang="en-US" altLang="zh-CN" sz="2800" baseline="30000" dirty="0"/>
                  <a:t>-1</a:t>
                </a:r>
                <a:r>
                  <a:rPr lang="zh-CN" altLang="zh-CN" sz="2800" dirty="0"/>
                  <a:t>的</a:t>
                </a:r>
                <a:r>
                  <a:rPr lang="en-US" altLang="zh-CN" sz="2800" dirty="0"/>
                  <a:t>CH</a:t>
                </a:r>
                <a:r>
                  <a:rPr lang="en-US" altLang="zh-CN" sz="2800" baseline="-25000" dirty="0"/>
                  <a:t>3</a:t>
                </a:r>
                <a:r>
                  <a:rPr lang="en-US" altLang="zh-CN" sz="2800" dirty="0"/>
                  <a:t>COOH</a:t>
                </a:r>
                <a:r>
                  <a:rPr lang="zh-CN" altLang="zh-CN" sz="2800" dirty="0"/>
                  <a:t>溶液中滴加相同浓度的氨水</a:t>
                </a:r>
                <a:r>
                  <a:rPr lang="en-US" altLang="zh-CN" sz="2800" dirty="0"/>
                  <a:t>,</a:t>
                </a:r>
                <a:r>
                  <a:rPr lang="zh-CN" altLang="zh-CN" sz="2800" dirty="0"/>
                  <a:t>在滴加过程中</a:t>
                </a:r>
              </a:p>
              <a:p>
                <a:pPr>
                  <a:lnSpc>
                    <a:spcPct val="150000"/>
                  </a:lnSpc>
                </a:pPr>
                <a:r>
                  <a:rPr lang="en-US" altLang="zh-CN" sz="2800" dirty="0"/>
                  <a:t>A.</a:t>
                </a:r>
                <a:r>
                  <a:rPr lang="zh-CN" altLang="zh-CN" sz="2800" dirty="0"/>
                  <a:t>水的电离程度始终增大</a:t>
                </a:r>
              </a:p>
              <a:p>
                <a:pPr>
                  <a:lnSpc>
                    <a:spcPct val="150000"/>
                  </a:lnSpc>
                </a:pPr>
                <a:r>
                  <a:rPr lang="en-US" altLang="zh-CN" sz="2800" dirty="0"/>
                  <a:t>B.</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r>
                          <m:rPr>
                            <m:sty m:val="p"/>
                          </m:rPr>
                          <a:rPr lang="en-US" altLang="zh-CN" sz="2800">
                            <a:latin typeface="Cambria Math"/>
                          </a:rPr>
                          <m:t>N</m:t>
                        </m:r>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r>
                          <m:rPr>
                            <m:nor/>
                          </m:rPr>
                          <a:rPr lang="en-US" altLang="zh-CN" sz="2800"/>
                          <m:t>)</m:t>
                        </m:r>
                      </m:num>
                      <m:den>
                        <m:r>
                          <a:rPr lang="en-US" altLang="zh-CN" sz="2800" i="1">
                            <a:latin typeface="Cambria Math"/>
                          </a:rPr>
                          <m:t>𝑐</m:t>
                        </m:r>
                        <m:r>
                          <m:rPr>
                            <m:nor/>
                          </m:rPr>
                          <a:rPr lang="en-US" altLang="zh-CN" sz="2800"/>
                          <m:t>(</m:t>
                        </m:r>
                        <m:r>
                          <m:rPr>
                            <m:sty m:val="p"/>
                          </m:rPr>
                          <a:rPr lang="en-US" altLang="zh-CN" sz="2800">
                            <a:latin typeface="Cambria Math"/>
                          </a:rPr>
                          <m:t>N</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a:rPr lang="en-US" altLang="zh-CN" sz="2800" i="1">
                            <a:latin typeface="Cambria Math"/>
                          </a:rPr>
                          <m:t>𝑂</m:t>
                        </m:r>
                        <m:r>
                          <m:rPr>
                            <m:nor/>
                          </m:rPr>
                          <a:rPr lang="en-US" altLang="zh-CN" sz="2800"/>
                          <m:t>)</m:t>
                        </m:r>
                      </m:den>
                    </m:f>
                  </m:oMath>
                </a14:m>
                <a:r>
                  <a:rPr lang="zh-CN" altLang="zh-CN" sz="2800" dirty="0"/>
                  <a:t>先增大再减小</a:t>
                </a:r>
              </a:p>
              <a:p>
                <a:pPr>
                  <a:lnSpc>
                    <a:spcPct val="150000"/>
                  </a:lnSpc>
                </a:pPr>
                <a:r>
                  <a:rPr lang="en-US" altLang="zh-CN" sz="2800" dirty="0" err="1"/>
                  <a:t>C.</a:t>
                </a:r>
                <a:r>
                  <a:rPr lang="en-US" altLang="zh-CN" sz="2800" i="1" dirty="0" err="1"/>
                  <a:t>c</a:t>
                </a:r>
                <a:r>
                  <a:rPr lang="en-US" altLang="zh-CN" sz="2800" dirty="0"/>
                  <a:t>(CH</a:t>
                </a:r>
                <a:r>
                  <a:rPr lang="en-US" altLang="zh-CN" sz="2800" baseline="-25000" dirty="0"/>
                  <a:t>3</a:t>
                </a:r>
                <a:r>
                  <a:rPr lang="en-US" altLang="zh-CN" sz="2800" dirty="0"/>
                  <a:t>COOH)</a:t>
                </a:r>
                <a:r>
                  <a:rPr lang="zh-CN" altLang="zh-CN" sz="2800" dirty="0"/>
                  <a:t>与</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zh-CN" altLang="zh-CN" sz="2800" dirty="0"/>
                  <a:t>之和始终保持不变</a:t>
                </a:r>
              </a:p>
              <a:p>
                <a:pPr>
                  <a:lnSpc>
                    <a:spcPct val="150000"/>
                  </a:lnSpc>
                </a:pPr>
                <a:r>
                  <a:rPr lang="en-US" altLang="zh-CN" sz="2800" dirty="0"/>
                  <a:t>D.</a:t>
                </a:r>
                <a:r>
                  <a:rPr lang="zh-CN" altLang="zh-CN" sz="2800" dirty="0"/>
                  <a:t>当加入氨水的体积为</a:t>
                </a:r>
                <a:r>
                  <a:rPr lang="en-US" altLang="zh-CN" sz="2800" dirty="0"/>
                  <a:t>10 mL</a:t>
                </a:r>
                <a:r>
                  <a:rPr lang="zh-CN" altLang="zh-CN" sz="2800" dirty="0"/>
                  <a:t>时</a:t>
                </a:r>
                <a:r>
                  <a:rPr lang="en-US" altLang="zh-CN" sz="2800" dirty="0"/>
                  <a:t>,</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oMath>
                </a14:m>
                <a:r>
                  <a:rPr lang="en-US" altLang="zh-CN" sz="2800" dirty="0"/>
                  <a:t>)=</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endParaRPr lang="zh-CN" altLang="zh-CN" sz="2800" dirty="0"/>
              </a:p>
            </p:txBody>
          </p:sp>
        </mc:Choice>
        <mc:Fallback xmlns="">
          <p:sp>
            <p:nvSpPr>
              <p:cNvPr id="9" name="矩形 8">
                <a:extLst>
                  <a:ext uri="{FF2B5EF4-FFF2-40B4-BE49-F238E27FC236}">
                    <a16:creationId xmlns:a16="http://schemas.microsoft.com/office/drawing/2014/main" xmlns:a14="http://schemas.microsoft.com/office/drawing/2010/main" xmlns="" id="{9BCFBCDB-577C-4C84-9BF9-814CC413FB39}"/>
                  </a:ext>
                </a:extLst>
              </p:cNvPr>
              <p:cNvSpPr>
                <a:spLocks noRot="1" noChangeAspect="1" noMove="1" noResize="1" noEditPoints="1" noAdjustHandles="1" noChangeArrowheads="1" noChangeShapeType="1" noTextEdit="1"/>
              </p:cNvSpPr>
              <p:nvPr/>
            </p:nvSpPr>
            <p:spPr>
              <a:xfrm>
                <a:off x="250487" y="360977"/>
                <a:ext cx="11723912" cy="5154103"/>
              </a:xfrm>
              <a:prstGeom prst="rect">
                <a:avLst/>
              </a:prstGeom>
              <a:blipFill rotWithShape="1">
                <a:blip r:embed="rId2"/>
                <a:stretch>
                  <a:fillRect l="-1040" r="-104" b="-473"/>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xmlns="" id="{DA0882A4-36DC-44EA-8B82-521C6516D375}"/>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20937653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D2EE71F0-CAEC-437B-9B0C-5D3529162EC2}"/>
              </a:ext>
            </a:extLst>
          </p:cNvPr>
          <p:cNvSpPr/>
          <p:nvPr/>
        </p:nvSpPr>
        <p:spPr>
          <a:xfrm>
            <a:off x="250487" y="354464"/>
            <a:ext cx="11723912" cy="523220"/>
          </a:xfrm>
          <a:prstGeom prst="rect">
            <a:avLst/>
          </a:prstGeom>
        </p:spPr>
        <p:txBody>
          <a:bodyPr wrap="square">
            <a:spAutoFit/>
          </a:bodyPr>
          <a:lstStyle/>
          <a:p>
            <a:r>
              <a:rPr lang="zh-CN" altLang="zh-CN" sz="2800" b="1" dirty="0">
                <a:solidFill>
                  <a:srgbClr val="DA251C"/>
                </a:solidFill>
                <a:cs typeface="Times New Roman"/>
              </a:rPr>
              <a:t>思维导引</a:t>
            </a:r>
          </a:p>
        </p:txBody>
      </p:sp>
      <p:sp>
        <p:nvSpPr>
          <p:cNvPr id="2" name="矩形 1">
            <a:extLst>
              <a:ext uri="{FF2B5EF4-FFF2-40B4-BE49-F238E27FC236}">
                <a16:creationId xmlns:a16="http://schemas.microsoft.com/office/drawing/2014/main" xmlns="" id="{7A3CD512-C297-4320-9B91-B287A272C7E8}"/>
              </a:ext>
            </a:extLst>
          </p:cNvPr>
          <p:cNvSpPr/>
          <p:nvPr/>
        </p:nvSpPr>
        <p:spPr>
          <a:xfrm>
            <a:off x="400050" y="1600885"/>
            <a:ext cx="4838700" cy="738664"/>
          </a:xfrm>
          <a:prstGeom prst="rect">
            <a:avLst/>
          </a:prstGeom>
          <a:ln>
            <a:solidFill>
              <a:schemeClr val="tx1"/>
            </a:solidFill>
          </a:ln>
        </p:spPr>
        <p:txBody>
          <a:bodyPr wrap="square">
            <a:spAutoFit/>
          </a:bodyPr>
          <a:lstStyle/>
          <a:p>
            <a:pPr>
              <a:lnSpc>
                <a:spcPct val="150000"/>
              </a:lnSpc>
            </a:pPr>
            <a:r>
              <a:rPr lang="en-US" altLang="zh-CN" sz="2800" i="1" dirty="0">
                <a:solidFill>
                  <a:srgbClr val="000000"/>
                </a:solidFill>
                <a:ea typeface="方正书宋_GBK" panose="02000000000000000000" pitchFamily="2" charset="-122"/>
                <a:cs typeface="Times New Roman" panose="02020603050405020304" pitchFamily="18" charset="0"/>
              </a:rPr>
              <a:t>K</a:t>
            </a:r>
            <a:r>
              <a:rPr lang="en-US" altLang="zh-CN" sz="2800" baseline="-25000" dirty="0">
                <a:solidFill>
                  <a:srgbClr val="000000"/>
                </a:solidFill>
                <a:ea typeface="方正书宋_GBK" panose="02000000000000000000" pitchFamily="2" charset="-122"/>
                <a:cs typeface="Times New Roman" panose="02020603050405020304" pitchFamily="18" charset="0"/>
              </a:rPr>
              <a:t>a</a:t>
            </a:r>
            <a:r>
              <a:rPr lang="en-US" altLang="zh-CN" sz="2800" dirty="0">
                <a:solidFill>
                  <a:srgbClr val="000000"/>
                </a:solidFill>
                <a:ea typeface="方正书宋_GBK" panose="02000000000000000000" pitchFamily="2" charset="-122"/>
                <a:cs typeface="Times New Roman" panose="02020603050405020304" pitchFamily="18" charset="0"/>
              </a:rPr>
              <a:t>(CH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dirty="0">
                <a:solidFill>
                  <a:srgbClr val="000000"/>
                </a:solidFill>
                <a:ea typeface="方正书宋_GBK" panose="02000000000000000000" pitchFamily="2" charset="-122"/>
                <a:cs typeface="Times New Roman" panose="02020603050405020304" pitchFamily="18" charset="0"/>
              </a:rPr>
              <a:t>COOH)=</a:t>
            </a:r>
            <a:r>
              <a:rPr lang="en-US" altLang="zh-CN" sz="2800" i="1" dirty="0" err="1">
                <a:solidFill>
                  <a:srgbClr val="000000"/>
                </a:solidFill>
                <a:ea typeface="方正书宋_GBK" panose="02000000000000000000" pitchFamily="2" charset="-122"/>
                <a:cs typeface="Times New Roman" panose="02020603050405020304" pitchFamily="18" charset="0"/>
              </a:rPr>
              <a:t>K</a:t>
            </a:r>
            <a:r>
              <a:rPr lang="en-US" altLang="zh-CN" sz="2800" baseline="-25000" dirty="0" err="1">
                <a:solidFill>
                  <a:srgbClr val="000000"/>
                </a:solidFill>
                <a:ea typeface="方正书宋_GBK" panose="02000000000000000000" pitchFamily="2" charset="-122"/>
                <a:cs typeface="Times New Roman" panose="02020603050405020304" pitchFamily="18" charset="0"/>
              </a:rPr>
              <a:t>b</a:t>
            </a:r>
            <a:r>
              <a:rPr lang="en-US" altLang="zh-CN" sz="2800" dirty="0">
                <a:solidFill>
                  <a:srgbClr val="000000"/>
                </a:solidFill>
                <a:ea typeface="方正书宋_GBK" panose="02000000000000000000" pitchFamily="2" charset="-122"/>
                <a:cs typeface="Times New Roman" panose="02020603050405020304" pitchFamily="18" charset="0"/>
              </a:rPr>
              <a:t>(NH</a:t>
            </a:r>
            <a:r>
              <a:rPr lang="en-US" altLang="zh-CN" sz="2800" baseline="-25000" dirty="0">
                <a:solidFill>
                  <a:srgbClr val="000000"/>
                </a:solidFill>
                <a:ea typeface="方正书宋_GBK" panose="02000000000000000000" pitchFamily="2" charset="-122"/>
                <a:cs typeface="Times New Roman" panose="02020603050405020304" pitchFamily="18" charset="0"/>
              </a:rPr>
              <a:t>3</a:t>
            </a:r>
            <a:r>
              <a:rPr lang="en-US" altLang="zh-CN" sz="2800" i="1" dirty="0">
                <a:solidFill>
                  <a:srgbClr val="000000"/>
                </a:solidFill>
                <a:cs typeface="Times New Roman" panose="02020603050405020304" pitchFamily="18" charset="0"/>
              </a:rPr>
              <a:t>·</a:t>
            </a:r>
            <a:r>
              <a:rPr lang="en-US" altLang="zh-CN" sz="2800" dirty="0">
                <a:solidFill>
                  <a:srgbClr val="000000"/>
                </a:solidFill>
                <a:ea typeface="方正书宋_GBK" panose="02000000000000000000" pitchFamily="2" charset="-122"/>
                <a:cs typeface="Times New Roman" panose="02020603050405020304" pitchFamily="18" charset="0"/>
              </a:rPr>
              <a:t>H</a:t>
            </a:r>
            <a:r>
              <a:rPr lang="en-US" altLang="zh-CN" sz="2800" baseline="-25000" dirty="0">
                <a:solidFill>
                  <a:srgbClr val="000000"/>
                </a:solidFill>
                <a:ea typeface="方正书宋_GBK" panose="02000000000000000000" pitchFamily="2" charset="-122"/>
                <a:cs typeface="Times New Roman" panose="02020603050405020304" pitchFamily="18" charset="0"/>
              </a:rPr>
              <a:t>2</a:t>
            </a:r>
            <a:r>
              <a:rPr lang="en-US" altLang="zh-CN" sz="2800" dirty="0">
                <a:solidFill>
                  <a:srgbClr val="000000"/>
                </a:solidFill>
                <a:ea typeface="方正书宋_GBK" panose="02000000000000000000" pitchFamily="2" charset="-122"/>
                <a:cs typeface="Times New Roman" panose="02020603050405020304" pitchFamily="18" charset="0"/>
              </a:rPr>
              <a:t>O)</a:t>
            </a:r>
            <a:endParaRPr lang="zh-CN" altLang="en-US" sz="2800" dirty="0"/>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xmlns="" id="{EC92EA93-9C85-4661-A9D5-F57E75F1DA53}"/>
                  </a:ext>
                </a:extLst>
              </p:cNvPr>
              <p:cNvSpPr/>
              <p:nvPr/>
            </p:nvSpPr>
            <p:spPr>
              <a:xfrm>
                <a:off x="250487" y="3090369"/>
                <a:ext cx="7772400" cy="1428083"/>
              </a:xfrm>
              <a:prstGeom prst="rect">
                <a:avLst/>
              </a:prstGeom>
              <a:ln>
                <a:solidFill>
                  <a:schemeClr val="tx1"/>
                </a:solidFill>
              </a:ln>
            </p:spPr>
            <p:txBody>
              <a:bodyPr wrap="square">
                <a:spAutoFit/>
              </a:bodyPr>
              <a:lstStyle/>
              <a:p>
                <a:pPr>
                  <a:lnSpc>
                    <a:spcPct val="150000"/>
                  </a:lnSpc>
                  <a:spcAft>
                    <a:spcPts val="0"/>
                  </a:spcAft>
                </a:pPr>
                <a:r>
                  <a:rPr lang="en-US" altLang="zh-CN" sz="2800" i="1" dirty="0" err="1">
                    <a:solidFill>
                      <a:srgbClr val="000000"/>
                    </a:solidFill>
                    <a:cs typeface="Times New Roman" panose="02020603050405020304" pitchFamily="18" charset="0"/>
                  </a:rPr>
                  <a:t>K</a:t>
                </a:r>
                <a:r>
                  <a:rPr lang="en-US" altLang="zh-CN" sz="2800" baseline="-25000" dirty="0" err="1">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COO</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en-US" altLang="zh-CN" sz="2800" i="1" dirty="0" err="1">
                    <a:solidFill>
                      <a:srgbClr val="000000"/>
                    </a:solidFill>
                    <a:cs typeface="Times New Roman" panose="02020603050405020304" pitchFamily="18" charset="0"/>
                  </a:rPr>
                  <a:t>K</a:t>
                </a:r>
                <a:r>
                  <a:rPr lang="en-US" altLang="zh-CN" sz="2800" baseline="-25000" dirty="0" err="1">
                    <a:solidFill>
                      <a:srgbClr val="000000"/>
                    </a:solidFill>
                    <a:cs typeface="Times New Roman" panose="02020603050405020304" pitchFamily="18" charset="0"/>
                  </a:rPr>
                  <a:t>h</a:t>
                </a:r>
                <a:r>
                  <a:rPr lang="en-US" altLang="zh-CN" sz="2800" dirty="0">
                    <a:solidFill>
                      <a:srgbClr val="000000"/>
                    </a:solidFill>
                    <a:cs typeface="Times New Roman" panose="02020603050405020304" pitchFamily="18" charset="0"/>
                  </a:rPr>
                  <a:t>(N</a:t>
                </a:r>
                <a14:m>
                  <m:oMath xmlns:m="http://schemas.openxmlformats.org/officeDocument/2006/math">
                    <m:sSubSup>
                      <m:sSubSupPr>
                        <m:ctrlPr>
                          <a:rPr lang="zh-CN" altLang="zh-CN" sz="2800" i="1">
                            <a:solidFill>
                              <a:srgbClr val="000000"/>
                            </a:solidFill>
                            <a:latin typeface="Cambria Math" panose="02040503050406030204" pitchFamily="18" charset="0"/>
                            <a:cs typeface="Times New Roman" panose="02020603050405020304" pitchFamily="18" charset="0"/>
                          </a:rPr>
                        </m:ctrlPr>
                      </m:sSubSupPr>
                      <m:e>
                        <m:r>
                          <m:rPr>
                            <m:sty m:val="p"/>
                          </m:rPr>
                          <a:rPr lang="en-US" altLang="zh-CN" sz="2800">
                            <a:solidFill>
                              <a:srgbClr val="000000"/>
                            </a:solidFill>
                            <a:latin typeface="Cambria Math"/>
                            <a:cs typeface="Times New Roman" panose="02020603050405020304" pitchFamily="18" charset="0"/>
                          </a:rPr>
                          <m:t>H</m:t>
                        </m:r>
                      </m:e>
                      <m:sub>
                        <m:r>
                          <a:rPr lang="en-US" altLang="zh-CN" sz="2800">
                            <a:solidFill>
                              <a:srgbClr val="000000"/>
                            </a:solidFill>
                            <a:latin typeface="Cambria Math"/>
                            <a:cs typeface="Times New Roman" panose="02020603050405020304" pitchFamily="18" charset="0"/>
                          </a:rPr>
                          <m:t>4</m:t>
                        </m:r>
                      </m:sub>
                      <m:sup>
                        <m:r>
                          <a:rPr lang="en-US" altLang="zh-CN" sz="2800">
                            <a:solidFill>
                              <a:srgbClr val="000000"/>
                            </a:solidFill>
                            <a:latin typeface="Cambria Math"/>
                            <a:cs typeface="Times New Roman" panose="02020603050405020304" pitchFamily="18" charset="0"/>
                          </a:rPr>
                          <m:t>+</m:t>
                        </m:r>
                      </m:sup>
                    </m:sSubSup>
                  </m:oMath>
                </a14:m>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COONH</a:t>
                </a:r>
                <a:r>
                  <a:rPr lang="en-US" altLang="zh-CN" sz="2800" baseline="-25000" dirty="0">
                    <a:solidFill>
                      <a:srgbClr val="000000"/>
                    </a:solidFill>
                    <a:cs typeface="Times New Roman" panose="02020603050405020304" pitchFamily="18" charset="0"/>
                  </a:rPr>
                  <a:t>4</a:t>
                </a:r>
                <a:r>
                  <a:rPr lang="en-US" altLang="zh-CN" sz="2800" dirty="0">
                    <a:solidFill>
                      <a:srgbClr val="000000"/>
                    </a:solidFill>
                    <a:cs typeface="Times New Roman" panose="02020603050405020304" pitchFamily="18" charset="0"/>
                  </a:rPr>
                  <a:t/>
                </a:r>
                <a:br>
                  <a:rPr lang="en-US" altLang="zh-CN" sz="2800" dirty="0">
                    <a:solidFill>
                      <a:srgbClr val="000000"/>
                    </a:solidFill>
                    <a:cs typeface="Times New Roman" panose="02020603050405020304" pitchFamily="18" charset="0"/>
                  </a:rPr>
                </a:br>
                <a:r>
                  <a:rPr lang="zh-CN" altLang="zh-CN" sz="2800" dirty="0">
                    <a:solidFill>
                      <a:srgbClr val="000000"/>
                    </a:solidFill>
                    <a:cs typeface="Times New Roman" panose="02020603050405020304" pitchFamily="18" charset="0"/>
                  </a:rPr>
                  <a:t>溶液呈中性</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c</a:t>
                </a:r>
                <a:r>
                  <a:rPr lang="en-US" altLang="zh-CN" sz="2800" dirty="0">
                    <a:solidFill>
                      <a:srgbClr val="000000"/>
                    </a:solidFill>
                    <a:cs typeface="Times New Roman" panose="02020603050405020304" pitchFamily="18" charset="0"/>
                  </a:rPr>
                  <a:t>(CH</a:t>
                </a:r>
                <a:r>
                  <a:rPr lang="en-US" altLang="zh-CN" sz="2800" baseline="-25000" dirty="0">
                    <a:solidFill>
                      <a:srgbClr val="000000"/>
                    </a:solidFill>
                    <a:cs typeface="Times New Roman" panose="02020603050405020304" pitchFamily="18" charset="0"/>
                  </a:rPr>
                  <a:t>3</a:t>
                </a:r>
                <a:r>
                  <a:rPr lang="en-US" altLang="zh-CN" sz="2800" dirty="0">
                    <a:solidFill>
                      <a:srgbClr val="000000"/>
                    </a:solidFill>
                    <a:cs typeface="Times New Roman" panose="02020603050405020304" pitchFamily="18" charset="0"/>
                  </a:rPr>
                  <a:t>COO</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c</a:t>
                </a:r>
                <a:r>
                  <a:rPr lang="en-US" altLang="zh-CN" sz="2800" dirty="0">
                    <a:solidFill>
                      <a:srgbClr val="000000"/>
                    </a:solidFill>
                    <a:cs typeface="Times New Roman" panose="02020603050405020304" pitchFamily="18" charset="0"/>
                  </a:rPr>
                  <a:t>(N</a:t>
                </a:r>
                <a14:m>
                  <m:oMath xmlns:m="http://schemas.openxmlformats.org/officeDocument/2006/math">
                    <m:sSubSup>
                      <m:sSubSupPr>
                        <m:ctrlPr>
                          <a:rPr lang="zh-CN" altLang="zh-CN" sz="2800" i="1">
                            <a:solidFill>
                              <a:srgbClr val="000000"/>
                            </a:solidFill>
                            <a:latin typeface="Cambria Math" panose="02040503050406030204" pitchFamily="18" charset="0"/>
                            <a:cs typeface="Times New Roman" panose="02020603050405020304" pitchFamily="18" charset="0"/>
                          </a:rPr>
                        </m:ctrlPr>
                      </m:sSubSupPr>
                      <m:e>
                        <m:r>
                          <m:rPr>
                            <m:sty m:val="p"/>
                          </m:rPr>
                          <a:rPr lang="en-US" altLang="zh-CN" sz="2800">
                            <a:solidFill>
                              <a:srgbClr val="000000"/>
                            </a:solidFill>
                            <a:latin typeface="Cambria Math"/>
                            <a:cs typeface="Times New Roman" panose="02020603050405020304" pitchFamily="18" charset="0"/>
                          </a:rPr>
                          <m:t>H</m:t>
                        </m:r>
                      </m:e>
                      <m:sub>
                        <m:r>
                          <a:rPr lang="en-US" altLang="zh-CN" sz="2800">
                            <a:solidFill>
                              <a:srgbClr val="000000"/>
                            </a:solidFill>
                            <a:latin typeface="Cambria Math"/>
                            <a:cs typeface="Times New Roman" panose="02020603050405020304" pitchFamily="18" charset="0"/>
                          </a:rPr>
                          <m:t>4</m:t>
                        </m:r>
                      </m:sub>
                      <m:sup>
                        <m:r>
                          <a:rPr lang="en-US" altLang="zh-CN" sz="2800">
                            <a:solidFill>
                              <a:srgbClr val="000000"/>
                            </a:solidFill>
                            <a:latin typeface="Cambria Math"/>
                            <a:cs typeface="Times New Roman" panose="02020603050405020304" pitchFamily="18" charset="0"/>
                          </a:rPr>
                          <m:t>+</m:t>
                        </m:r>
                      </m:sup>
                    </m:sSubSup>
                  </m:oMath>
                </a14:m>
                <a:r>
                  <a:rPr lang="en-US" altLang="zh-CN" sz="2800" dirty="0">
                    <a:solidFill>
                      <a:srgbClr val="000000"/>
                    </a:solidFill>
                    <a:cs typeface="Times New Roman" panose="02020603050405020304" pitchFamily="18" charset="0"/>
                  </a:rPr>
                  <a:t>)&gt;</a:t>
                </a:r>
                <a:r>
                  <a:rPr lang="en-US" altLang="zh-CN" sz="2800" i="1" dirty="0">
                    <a:solidFill>
                      <a:srgbClr val="000000"/>
                    </a:solidFill>
                    <a:cs typeface="Times New Roman" panose="02020603050405020304" pitchFamily="18" charset="0"/>
                  </a:rPr>
                  <a:t>c</a:t>
                </a:r>
                <a:r>
                  <a:rPr lang="en-US" altLang="zh-CN" sz="2800" dirty="0">
                    <a:solidFill>
                      <a:srgbClr val="000000"/>
                    </a:solidFill>
                    <a:cs typeface="Times New Roman" panose="02020603050405020304" pitchFamily="18" charset="0"/>
                  </a:rPr>
                  <a:t>(H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r>
                  <a:rPr lang="en-US" altLang="zh-CN" sz="2800" i="1" dirty="0">
                    <a:solidFill>
                      <a:srgbClr val="000000"/>
                    </a:solidFill>
                    <a:cs typeface="Times New Roman" panose="02020603050405020304" pitchFamily="18" charset="0"/>
                  </a:rPr>
                  <a:t>c</a:t>
                </a:r>
                <a:r>
                  <a:rPr lang="en-US" altLang="zh-CN" sz="2800" dirty="0">
                    <a:solidFill>
                      <a:srgbClr val="000000"/>
                    </a:solidFill>
                    <a:cs typeface="Times New Roman" panose="02020603050405020304" pitchFamily="18" charset="0"/>
                  </a:rPr>
                  <a:t>(OH</a:t>
                </a:r>
                <a:r>
                  <a:rPr lang="en-US" altLang="zh-CN" sz="2800" baseline="30000" dirty="0">
                    <a:solidFill>
                      <a:srgbClr val="000000"/>
                    </a:solidFill>
                    <a:cs typeface="Times New Roman" panose="02020603050405020304" pitchFamily="18" charset="0"/>
                  </a:rPr>
                  <a:t>-</a:t>
                </a:r>
                <a:r>
                  <a:rPr lang="en-US" altLang="zh-CN" sz="2800" dirty="0">
                    <a:solidFill>
                      <a:srgbClr val="000000"/>
                    </a:solidFill>
                    <a:cs typeface="Times New Roman" panose="02020603050405020304" pitchFamily="18" charset="0"/>
                  </a:rPr>
                  <a:t>)</a:t>
                </a:r>
                <a:endParaRPr lang="zh-CN" altLang="zh-CN" sz="2800" dirty="0">
                  <a:solidFill>
                    <a:srgbClr val="000000"/>
                  </a:solidFill>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EC92EA93-9C85-4661-A9D5-F57E75F1DA53}"/>
                  </a:ext>
                </a:extLst>
              </p:cNvPr>
              <p:cNvSpPr>
                <a:spLocks noRot="1" noChangeAspect="1" noMove="1" noResize="1" noEditPoints="1" noAdjustHandles="1" noChangeArrowheads="1" noChangeShapeType="1" noTextEdit="1"/>
              </p:cNvSpPr>
              <p:nvPr/>
            </p:nvSpPr>
            <p:spPr>
              <a:xfrm>
                <a:off x="250487" y="3090369"/>
                <a:ext cx="7772400" cy="1428083"/>
              </a:xfrm>
              <a:prstGeom prst="rect">
                <a:avLst/>
              </a:prstGeom>
              <a:blipFill>
                <a:blip r:embed="rId2"/>
                <a:stretch>
                  <a:fillRect l="-1488" b="-5085"/>
                </a:stretch>
              </a:blipFill>
              <a:ln>
                <a:solidFill>
                  <a:schemeClr val="tx1"/>
                </a:solidFill>
              </a:ln>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xmlns="" id="{8B7455FA-D3D3-4786-98B3-AF99ECB4322A}"/>
              </a:ext>
            </a:extLst>
          </p:cNvPr>
          <p:cNvPicPr/>
          <p:nvPr/>
        </p:nvPicPr>
        <p:blipFill>
          <a:blip r:embed="rId3"/>
          <a:stretch>
            <a:fillRect/>
          </a:stretch>
        </p:blipFill>
        <p:spPr>
          <a:xfrm>
            <a:off x="5495551" y="1769786"/>
            <a:ext cx="705597" cy="400861"/>
          </a:xfrm>
          <a:prstGeom prst="rect">
            <a:avLst/>
          </a:prstGeom>
        </p:spPr>
      </p:pic>
      <p:sp>
        <p:nvSpPr>
          <p:cNvPr id="10" name="矩形 9">
            <a:extLst>
              <a:ext uri="{FF2B5EF4-FFF2-40B4-BE49-F238E27FC236}">
                <a16:creationId xmlns:a16="http://schemas.microsoft.com/office/drawing/2014/main" xmlns="" id="{D94E7C20-F321-492B-A7AA-7C9ECD3EAF2F}"/>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1521238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354464"/>
            <a:ext cx="11723912" cy="523220"/>
          </a:xfrm>
          <a:prstGeom prst="rect">
            <a:avLst/>
          </a:prstGeom>
        </p:spPr>
        <p:txBody>
          <a:bodyPr wrap="square">
            <a:spAutoFit/>
          </a:bodyPr>
          <a:lstStyle/>
          <a:p>
            <a:r>
              <a:rPr lang="zh-CN" altLang="zh-CN" sz="2800" dirty="0"/>
              <a:t>　</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4AE8229A-93A3-403E-AF96-8D78149BF427}"/>
                  </a:ext>
                </a:extLst>
              </p:cNvPr>
              <p:cNvSpPr/>
              <p:nvPr/>
            </p:nvSpPr>
            <p:spPr>
              <a:xfrm>
                <a:off x="250487" y="830317"/>
                <a:ext cx="11723912" cy="5648469"/>
              </a:xfrm>
              <a:prstGeom prst="rect">
                <a:avLst/>
              </a:prstGeom>
            </p:spPr>
            <p:txBody>
              <a:bodyPr wrap="square">
                <a:spAutoFit/>
              </a:bodyPr>
              <a:lstStyle/>
              <a:p>
                <a:pPr>
                  <a:lnSpc>
                    <a:spcPct val="150000"/>
                  </a:lnSpc>
                </a:pPr>
                <a:r>
                  <a:rPr lang="zh-CN" altLang="zh-CN" sz="2800" b="1" dirty="0" smtClean="0">
                    <a:solidFill>
                      <a:srgbClr val="DA251C"/>
                    </a:solidFill>
                    <a:cs typeface="Times New Roman"/>
                  </a:rPr>
                  <a:t>解析</a:t>
                </a:r>
                <a:r>
                  <a:rPr lang="en-US" altLang="zh-CN" sz="2800" b="1" dirty="0" smtClean="0">
                    <a:solidFill>
                      <a:srgbClr val="DA251C"/>
                    </a:solidFill>
                    <a:cs typeface="Times New Roman"/>
                  </a:rPr>
                  <a:t>      </a:t>
                </a:r>
                <a:r>
                  <a:rPr lang="zh-CN" altLang="zh-CN" sz="2800" dirty="0" smtClean="0"/>
                  <a:t>开始</a:t>
                </a:r>
                <a:r>
                  <a:rPr lang="zh-CN" altLang="zh-CN" sz="2800" dirty="0"/>
                  <a:t>滴加氨水时</a:t>
                </a:r>
                <a:r>
                  <a:rPr lang="en-US" altLang="zh-CN" sz="2800" dirty="0"/>
                  <a:t>,</a:t>
                </a:r>
                <a:r>
                  <a:rPr lang="zh-CN" altLang="zh-CN" sz="2800" dirty="0"/>
                  <a:t>水的电离程度增大</a:t>
                </a:r>
                <a:r>
                  <a:rPr lang="en-US" altLang="zh-CN" sz="2800" dirty="0"/>
                  <a:t>,</a:t>
                </a:r>
                <a:r>
                  <a:rPr lang="zh-CN" altLang="zh-CN" sz="2800" dirty="0"/>
                  <a:t>二者恰好完全反应时</a:t>
                </a:r>
                <a:r>
                  <a:rPr lang="en-US" altLang="zh-CN" sz="2800" dirty="0"/>
                  <a:t>,</a:t>
                </a:r>
                <a:r>
                  <a:rPr lang="zh-CN" altLang="zh-CN" sz="2800" dirty="0"/>
                  <a:t>水的电离程度最大</a:t>
                </a:r>
                <a:r>
                  <a:rPr lang="en-US" altLang="zh-CN" sz="2800" dirty="0"/>
                  <a:t>,</a:t>
                </a:r>
                <a:r>
                  <a:rPr lang="zh-CN" altLang="zh-CN" sz="2800" dirty="0"/>
                  <a:t>再继续滴加氨水时</a:t>
                </a:r>
                <a:r>
                  <a:rPr lang="en-US" altLang="zh-CN" sz="2800" dirty="0"/>
                  <a:t>,</a:t>
                </a:r>
                <a:r>
                  <a:rPr lang="zh-CN" altLang="zh-CN" sz="2800" dirty="0"/>
                  <a:t>水的电离程度减小</a:t>
                </a:r>
                <a:r>
                  <a:rPr lang="en-US" altLang="zh-CN" sz="2800" dirty="0"/>
                  <a:t>,A</a:t>
                </a:r>
                <a:r>
                  <a:rPr lang="zh-CN" altLang="zh-CN" sz="2800" dirty="0"/>
                  <a:t>项错误</a:t>
                </a:r>
                <a:r>
                  <a:rPr lang="en-US" altLang="zh-CN" sz="2800" dirty="0"/>
                  <a:t>;</a:t>
                </a:r>
                <a:endParaRPr lang="en-US" altLang="zh-CN" sz="2800" dirty="0" smtClean="0"/>
              </a:p>
              <a:p>
                <a:pPr>
                  <a:lnSpc>
                    <a:spcPct val="150000"/>
                  </a:lnSpc>
                </a:pP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r>
                          <m:rPr>
                            <m:sty m:val="p"/>
                          </m:rPr>
                          <a:rPr lang="en-US" altLang="zh-CN" sz="2800">
                            <a:latin typeface="Cambria Math"/>
                          </a:rPr>
                          <m:t>N</m:t>
                        </m:r>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r>
                          <m:rPr>
                            <m:nor/>
                          </m:rPr>
                          <a:rPr lang="en-US" altLang="zh-CN" sz="2800"/>
                          <m:t>)</m:t>
                        </m:r>
                      </m:num>
                      <m:den>
                        <m:r>
                          <a:rPr lang="en-US" altLang="zh-CN" sz="2800" i="1">
                            <a:latin typeface="Cambria Math"/>
                          </a:rPr>
                          <m:t>𝑐</m:t>
                        </m:r>
                        <m:r>
                          <m:rPr>
                            <m:nor/>
                          </m:rPr>
                          <a:rPr lang="en-US" altLang="zh-CN" sz="2800"/>
                          <m:t>(</m:t>
                        </m:r>
                        <m:r>
                          <m:rPr>
                            <m:sty m:val="p"/>
                          </m:rPr>
                          <a:rPr lang="en-US" altLang="zh-CN" sz="2800">
                            <a:latin typeface="Cambria Math"/>
                          </a:rPr>
                          <m:t>N</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m:rPr>
                            <m:sty m:val="p"/>
                          </m:rPr>
                          <a:rPr lang="en-US" altLang="zh-CN" sz="2800" i="0">
                            <a:latin typeface="Cambria Math"/>
                          </a:rPr>
                          <m:t>O</m:t>
                        </m:r>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r>
                          <m:rPr>
                            <m:sty m:val="p"/>
                          </m:rPr>
                          <a:rPr lang="en-US" altLang="zh-CN" sz="2800">
                            <a:latin typeface="Cambria Math"/>
                          </a:rPr>
                          <m:t>N</m:t>
                        </m:r>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r>
                          <m:rPr>
                            <m:nor/>
                          </m:rPr>
                          <a:rPr lang="en-US" altLang="zh-CN" sz="2800"/>
                          <m:t>)·</m:t>
                        </m:r>
                        <m:r>
                          <a:rPr lang="en-US" altLang="zh-CN" sz="2800" i="1">
                            <a:latin typeface="Cambria Math"/>
                          </a:rPr>
                          <m:t>𝑐</m:t>
                        </m:r>
                        <m:r>
                          <m:rPr>
                            <m:nor/>
                          </m:rPr>
                          <a:rPr lang="en-US" altLang="zh-CN" sz="2800"/>
                          <m:t>(</m:t>
                        </m:r>
                        <m:r>
                          <m:rPr>
                            <m:sty m:val="p"/>
                          </m:rPr>
                          <a:rPr lang="en-US" altLang="zh-CN" sz="2800">
                            <a:latin typeface="Cambria Math"/>
                          </a:rPr>
                          <m:t>O</m:t>
                        </m:r>
                        <m:sSup>
                          <m:sSupPr>
                            <m:ctrlPr>
                              <a:rPr lang="zh-CN" altLang="zh-CN" sz="2800" i="1">
                                <a:latin typeface="Cambria Math" panose="02040503050406030204" pitchFamily="18" charset="0"/>
                              </a:rPr>
                            </m:ctrlPr>
                          </m:sSupPr>
                          <m:e>
                            <m:r>
                              <m:rPr>
                                <m:sty m:val="p"/>
                              </m:rPr>
                              <a:rPr lang="en-US" altLang="zh-CN" sz="2800">
                                <a:latin typeface="Cambria Math"/>
                              </a:rPr>
                              <m:t>H</m:t>
                            </m:r>
                          </m:e>
                          <m:sup>
                            <m:r>
                              <m:rPr>
                                <m:nor/>
                              </m:rPr>
                              <a:rPr lang="en-US" altLang="zh-CN" sz="2800" i="1"/>
                              <m:t>−</m:t>
                            </m:r>
                          </m:sup>
                        </m:sSup>
                        <m:r>
                          <m:rPr>
                            <m:nor/>
                          </m:rPr>
                          <a:rPr lang="en-US" altLang="zh-CN" sz="2800"/>
                          <m:t>)</m:t>
                        </m:r>
                      </m:num>
                      <m:den>
                        <m:r>
                          <a:rPr lang="en-US" altLang="zh-CN" sz="2800" i="1">
                            <a:latin typeface="Cambria Math"/>
                          </a:rPr>
                          <m:t>𝑐</m:t>
                        </m:r>
                        <m:r>
                          <m:rPr>
                            <m:nor/>
                          </m:rPr>
                          <a:rPr lang="en-US" altLang="zh-CN" sz="2800"/>
                          <m:t>(</m:t>
                        </m:r>
                        <m:r>
                          <m:rPr>
                            <m:sty m:val="p"/>
                          </m:rPr>
                          <a:rPr lang="en-US" altLang="zh-CN" sz="2800">
                            <a:latin typeface="Cambria Math"/>
                          </a:rPr>
                          <m:t>N</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m:rPr>
                            <m:sty m:val="p"/>
                          </m:rPr>
                          <a:rPr lang="en-US" altLang="zh-CN" sz="2800" i="0">
                            <a:latin typeface="Cambria Math"/>
                          </a:rPr>
                          <m:t>O</m:t>
                        </m:r>
                        <m:r>
                          <m:rPr>
                            <m:nor/>
                          </m:rPr>
                          <a:rPr lang="en-US" altLang="zh-CN" sz="2800"/>
                          <m:t>)·</m:t>
                        </m:r>
                        <m:r>
                          <a:rPr lang="en-US" altLang="zh-CN" sz="2800" i="1">
                            <a:latin typeface="Cambria Math"/>
                          </a:rPr>
                          <m:t>𝑐</m:t>
                        </m:r>
                        <m:r>
                          <m:rPr>
                            <m:nor/>
                          </m:rPr>
                          <a:rPr lang="en-US" altLang="zh-CN" sz="2800"/>
                          <m:t>(</m:t>
                        </m:r>
                        <m:r>
                          <m:rPr>
                            <m:sty m:val="p"/>
                          </m:rPr>
                          <a:rPr lang="en-US" altLang="zh-CN" sz="2800">
                            <a:latin typeface="Cambria Math"/>
                          </a:rPr>
                          <m:t>O</m:t>
                        </m:r>
                        <m:sSup>
                          <m:sSupPr>
                            <m:ctrlPr>
                              <a:rPr lang="zh-CN" altLang="zh-CN" sz="2800" i="1">
                                <a:latin typeface="Cambria Math" panose="02040503050406030204" pitchFamily="18" charset="0"/>
                              </a:rPr>
                            </m:ctrlPr>
                          </m:sSupPr>
                          <m:e>
                            <m:r>
                              <m:rPr>
                                <m:sty m:val="p"/>
                              </m:rPr>
                              <a:rPr lang="en-US" altLang="zh-CN" sz="2800">
                                <a:latin typeface="Cambria Math"/>
                              </a:rPr>
                              <m:t>H</m:t>
                            </m:r>
                          </m:e>
                          <m:sup>
                            <m:r>
                              <m:rPr>
                                <m:nor/>
                              </m:rPr>
                              <a:rPr lang="en-US" altLang="zh-CN" sz="2800" i="1"/>
                              <m:t>−</m:t>
                            </m:r>
                          </m:sup>
                        </m:sSup>
                        <m:r>
                          <m:rPr>
                            <m:nor/>
                          </m:rPr>
                          <a:rPr lang="en-US" altLang="zh-CN" sz="2800"/>
                          <m:t>)</m:t>
                        </m:r>
                      </m:den>
                    </m:f>
                  </m:oMath>
                </a14:m>
                <a:r>
                  <a:rPr lang="en-US" altLang="zh-CN" sz="2800" dirty="0"/>
                  <a:t>=</a:t>
                </a:r>
                <a14:m>
                  <m:oMath xmlns:m="http://schemas.openxmlformats.org/officeDocument/2006/math">
                    <m:f>
                      <m:fPr>
                        <m:ctrlPr>
                          <a:rPr lang="zh-CN" altLang="zh-CN" sz="2800" i="1">
                            <a:latin typeface="Cambria Math" panose="02040503050406030204" pitchFamily="18" charset="0"/>
                          </a:rPr>
                        </m:ctrlPr>
                      </m:fPr>
                      <m:num>
                        <m:sSub>
                          <m:sSubPr>
                            <m:ctrlPr>
                              <a:rPr lang="zh-CN" altLang="zh-CN" sz="2800" i="1">
                                <a:latin typeface="Cambria Math" panose="02040503050406030204" pitchFamily="18" charset="0"/>
                              </a:rPr>
                            </m:ctrlPr>
                          </m:sSubPr>
                          <m:e>
                            <m:r>
                              <a:rPr lang="en-US" altLang="zh-CN" sz="2800" i="1">
                                <a:latin typeface="Cambria Math"/>
                              </a:rPr>
                              <m:t>𝐾</m:t>
                            </m:r>
                          </m:e>
                          <m:sub>
                            <m:r>
                              <m:rPr>
                                <m:sty m:val="p"/>
                              </m:rPr>
                              <a:rPr lang="en-US" altLang="zh-CN" sz="2800">
                                <a:latin typeface="Cambria Math"/>
                              </a:rPr>
                              <m:t>b</m:t>
                            </m:r>
                          </m:sub>
                        </m:sSub>
                        <m:r>
                          <m:rPr>
                            <m:nor/>
                          </m:rPr>
                          <a:rPr lang="en-US" altLang="zh-CN" sz="2800"/>
                          <m:t>(</m:t>
                        </m:r>
                        <m:r>
                          <m:rPr>
                            <m:sty m:val="p"/>
                          </m:rPr>
                          <a:rPr lang="en-US" altLang="zh-CN" sz="2800">
                            <a:latin typeface="Cambria Math"/>
                          </a:rPr>
                          <m:t>N</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m:rPr>
                            <m:sty m:val="p"/>
                          </m:rPr>
                          <a:rPr lang="en-US" altLang="zh-CN" sz="2800">
                            <a:latin typeface="Cambria Math"/>
                          </a:rPr>
                          <m:t>O</m:t>
                        </m:r>
                        <m:r>
                          <m:rPr>
                            <m:nor/>
                          </m:rPr>
                          <a:rPr lang="en-US" altLang="zh-CN" sz="2800"/>
                          <m:t>)</m:t>
                        </m:r>
                      </m:num>
                      <m:den>
                        <m:r>
                          <a:rPr lang="en-US" altLang="zh-CN" sz="2800" i="1">
                            <a:latin typeface="Cambria Math"/>
                          </a:rPr>
                          <m:t>𝑐</m:t>
                        </m:r>
                        <m:r>
                          <m:rPr>
                            <m:nor/>
                          </m:rPr>
                          <a:rPr lang="en-US" altLang="zh-CN" sz="2800"/>
                          <m:t>(</m:t>
                        </m:r>
                        <m:r>
                          <m:rPr>
                            <m:sty m:val="p"/>
                          </m:rPr>
                          <a:rPr lang="en-US" altLang="zh-CN" sz="2800">
                            <a:latin typeface="Cambria Math"/>
                          </a:rPr>
                          <m:t>O</m:t>
                        </m:r>
                        <m:sSup>
                          <m:sSupPr>
                            <m:ctrlPr>
                              <a:rPr lang="zh-CN" altLang="zh-CN" sz="2800" i="1">
                                <a:latin typeface="Cambria Math" panose="02040503050406030204" pitchFamily="18" charset="0"/>
                              </a:rPr>
                            </m:ctrlPr>
                          </m:sSupPr>
                          <m:e>
                            <m:r>
                              <m:rPr>
                                <m:sty m:val="p"/>
                              </m:rPr>
                              <a:rPr lang="en-US" altLang="zh-CN" sz="2800">
                                <a:latin typeface="Cambria Math"/>
                              </a:rPr>
                              <m:t>H</m:t>
                            </m:r>
                          </m:e>
                          <m:sup>
                            <m:r>
                              <m:rPr>
                                <m:nor/>
                              </m:rPr>
                              <a:rPr lang="en-US" altLang="zh-CN" sz="2800" i="1"/>
                              <m:t>−</m:t>
                            </m:r>
                          </m:sup>
                        </m:sSup>
                        <m:r>
                          <m:rPr>
                            <m:nor/>
                          </m:rPr>
                          <a:rPr lang="en-US" altLang="zh-CN" sz="2800"/>
                          <m:t>)</m:t>
                        </m:r>
                      </m:den>
                    </m:f>
                  </m:oMath>
                </a14:m>
                <a:r>
                  <a:rPr lang="en-US" altLang="zh-CN" sz="2800" dirty="0"/>
                  <a:t>,</a:t>
                </a:r>
                <a:r>
                  <a:rPr lang="zh-CN" altLang="zh-CN" sz="2800" dirty="0"/>
                  <a:t>滴加氨水过程中</a:t>
                </a:r>
                <a:r>
                  <a:rPr lang="en-US" altLang="zh-CN" sz="2800" i="1" dirty="0"/>
                  <a:t>c</a:t>
                </a:r>
                <a:r>
                  <a:rPr lang="en-US" altLang="zh-CN" sz="2800" dirty="0"/>
                  <a:t>(OH</a:t>
                </a:r>
                <a:r>
                  <a:rPr lang="en-US" altLang="zh-CN" sz="2800" baseline="30000" dirty="0"/>
                  <a:t>-</a:t>
                </a:r>
                <a:r>
                  <a:rPr lang="en-US" altLang="zh-CN" sz="2800" dirty="0"/>
                  <a:t>)</a:t>
                </a:r>
                <a:r>
                  <a:rPr lang="zh-CN" altLang="zh-CN" sz="2800" dirty="0"/>
                  <a:t>逐渐增大</a:t>
                </a:r>
                <a:r>
                  <a:rPr lang="en-US" altLang="zh-CN" sz="2800" dirty="0"/>
                  <a:t>,</a:t>
                </a:r>
                <a:r>
                  <a:rPr lang="zh-CN" altLang="zh-CN" sz="2800" dirty="0"/>
                  <a:t>而</a:t>
                </a:r>
                <a:r>
                  <a:rPr lang="en-US" altLang="zh-CN" sz="2800" i="1" dirty="0" err="1"/>
                  <a:t>K</a:t>
                </a:r>
                <a:r>
                  <a:rPr lang="en-US" altLang="zh-CN" sz="2800" baseline="-25000" dirty="0" err="1"/>
                  <a:t>b</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不变</a:t>
                </a:r>
                <a:r>
                  <a:rPr lang="en-US" altLang="zh-CN" sz="2800" dirty="0"/>
                  <a:t>,</a:t>
                </a:r>
                <a:r>
                  <a:rPr lang="zh-CN" altLang="zh-CN" sz="2800" dirty="0"/>
                  <a:t>故滴加氨水过程中</a:t>
                </a:r>
                <a14:m>
                  <m:oMath xmlns:m="http://schemas.openxmlformats.org/officeDocument/2006/math">
                    <m:f>
                      <m:fPr>
                        <m:ctrlPr>
                          <a:rPr lang="zh-CN" altLang="zh-CN" sz="2800" i="1">
                            <a:latin typeface="Cambria Math" panose="02040503050406030204" pitchFamily="18" charset="0"/>
                          </a:rPr>
                        </m:ctrlPr>
                      </m:fPr>
                      <m:num>
                        <m:r>
                          <a:rPr lang="en-US" altLang="zh-CN" sz="2800" i="1">
                            <a:latin typeface="Cambria Math"/>
                          </a:rPr>
                          <m:t>𝑐</m:t>
                        </m:r>
                        <m:r>
                          <m:rPr>
                            <m:nor/>
                          </m:rPr>
                          <a:rPr lang="en-US" altLang="zh-CN" sz="2800"/>
                          <m:t>(</m:t>
                        </m:r>
                        <m:r>
                          <m:rPr>
                            <m:sty m:val="p"/>
                          </m:rPr>
                          <a:rPr lang="en-US" altLang="zh-CN" sz="2800">
                            <a:latin typeface="Cambria Math"/>
                          </a:rPr>
                          <m:t>N</m:t>
                        </m:r>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r>
                          <m:rPr>
                            <m:nor/>
                          </m:rPr>
                          <a:rPr lang="en-US" altLang="zh-CN" sz="2800"/>
                          <m:t>)</m:t>
                        </m:r>
                      </m:num>
                      <m:den>
                        <m:r>
                          <a:rPr lang="en-US" altLang="zh-CN" sz="2800" i="1">
                            <a:latin typeface="Cambria Math"/>
                          </a:rPr>
                          <m:t>𝑐</m:t>
                        </m:r>
                        <m:r>
                          <m:rPr>
                            <m:nor/>
                          </m:rPr>
                          <a:rPr lang="en-US" altLang="zh-CN" sz="2800"/>
                          <m:t>(</m:t>
                        </m:r>
                        <m:r>
                          <m:rPr>
                            <m:sty m:val="p"/>
                          </m:rPr>
                          <a:rPr lang="en-US" altLang="zh-CN" sz="2800">
                            <a:latin typeface="Cambria Math"/>
                          </a:rPr>
                          <m:t>N</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3</m:t>
                            </m:r>
                          </m:sub>
                        </m:sSub>
                        <m:r>
                          <m:rPr>
                            <m:nor/>
                          </m:rPr>
                          <a:rPr lang="en-US" altLang="zh-CN" sz="2800"/>
                          <m:t>·</m:t>
                        </m:r>
                        <m:sSub>
                          <m:sSubPr>
                            <m:ctrlPr>
                              <a:rPr lang="zh-CN" altLang="zh-CN" sz="2800" i="1">
                                <a:latin typeface="Cambria Math" panose="02040503050406030204" pitchFamily="18" charset="0"/>
                              </a:rPr>
                            </m:ctrlPr>
                          </m:sSubPr>
                          <m:e>
                            <m:r>
                              <m:rPr>
                                <m:sty m:val="p"/>
                              </m:rPr>
                              <a:rPr lang="en-US" altLang="zh-CN" sz="2800">
                                <a:latin typeface="Cambria Math"/>
                              </a:rPr>
                              <m:t>H</m:t>
                            </m:r>
                          </m:e>
                          <m:sub>
                            <m:r>
                              <a:rPr lang="en-US" altLang="zh-CN" sz="2800">
                                <a:latin typeface="Cambria Math"/>
                              </a:rPr>
                              <m:t>2</m:t>
                            </m:r>
                          </m:sub>
                        </m:sSub>
                        <m:r>
                          <m:rPr>
                            <m:sty m:val="p"/>
                          </m:rPr>
                          <a:rPr lang="en-US" altLang="zh-CN" sz="2800" i="0">
                            <a:latin typeface="Cambria Math"/>
                          </a:rPr>
                          <m:t>O</m:t>
                        </m:r>
                        <m:r>
                          <m:rPr>
                            <m:nor/>
                          </m:rPr>
                          <a:rPr lang="en-US" altLang="zh-CN" sz="2800"/>
                          <m:t>)</m:t>
                        </m:r>
                      </m:den>
                    </m:f>
                  </m:oMath>
                </a14:m>
                <a:r>
                  <a:rPr lang="zh-CN" altLang="zh-CN" sz="2800" dirty="0"/>
                  <a:t>逐渐减小</a:t>
                </a:r>
                <a:r>
                  <a:rPr lang="en-US" altLang="zh-CN" sz="2800" dirty="0"/>
                  <a:t>,B</a:t>
                </a:r>
                <a:r>
                  <a:rPr lang="zh-CN" altLang="zh-CN" sz="2800" dirty="0"/>
                  <a:t>项错误</a:t>
                </a:r>
                <a:r>
                  <a:rPr lang="en-US" altLang="zh-CN" sz="2800" dirty="0"/>
                  <a:t>;</a:t>
                </a:r>
                <a:r>
                  <a:rPr lang="zh-CN" altLang="zh-CN" sz="2800" dirty="0"/>
                  <a:t>根据原子守恒知 </a:t>
                </a:r>
                <a:r>
                  <a:rPr lang="en-US" altLang="zh-CN" sz="2800" i="1" dirty="0"/>
                  <a:t>n</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zh-CN" altLang="zh-CN" sz="2800" dirty="0"/>
                  <a:t>与</a:t>
                </a:r>
                <a:r>
                  <a:rPr lang="en-US" altLang="zh-CN" sz="2800" i="1" dirty="0"/>
                  <a:t>n</a:t>
                </a:r>
                <a:r>
                  <a:rPr lang="en-US" altLang="zh-CN" sz="2800" dirty="0"/>
                  <a:t>(CH</a:t>
                </a:r>
                <a:r>
                  <a:rPr lang="en-US" altLang="zh-CN" sz="2800" baseline="-25000" dirty="0"/>
                  <a:t>3</a:t>
                </a:r>
                <a:r>
                  <a:rPr lang="en-US" altLang="zh-CN" sz="2800" dirty="0"/>
                  <a:t>COOH)</a:t>
                </a:r>
                <a:r>
                  <a:rPr lang="zh-CN" altLang="zh-CN" sz="2800" dirty="0"/>
                  <a:t>之和不变</a:t>
                </a:r>
                <a:r>
                  <a:rPr lang="en-US" altLang="zh-CN" sz="2800" dirty="0"/>
                  <a:t>,</a:t>
                </a:r>
                <a:r>
                  <a:rPr lang="zh-CN" altLang="zh-CN" sz="2800" dirty="0"/>
                  <a:t>但滴加氨水过程中</a:t>
                </a:r>
                <a:r>
                  <a:rPr lang="en-US" altLang="zh-CN" sz="2800" dirty="0"/>
                  <a:t>,</a:t>
                </a:r>
                <a:r>
                  <a:rPr lang="zh-CN" altLang="zh-CN" sz="2800" dirty="0"/>
                  <a:t>溶液体积不断增大</a:t>
                </a:r>
                <a:r>
                  <a:rPr lang="en-US" altLang="zh-CN" sz="2800" dirty="0"/>
                  <a:t>,</a:t>
                </a:r>
                <a:r>
                  <a:rPr lang="zh-CN" altLang="zh-CN" sz="2800" dirty="0"/>
                  <a:t>故</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zh-CN" altLang="zh-CN" sz="2800" dirty="0"/>
                  <a:t>与</a:t>
                </a:r>
                <a:r>
                  <a:rPr lang="en-US" altLang="zh-CN" sz="2800" i="1" dirty="0"/>
                  <a:t>c</a:t>
                </a:r>
                <a:r>
                  <a:rPr lang="en-US" altLang="zh-CN" sz="2800" dirty="0"/>
                  <a:t>(CH</a:t>
                </a:r>
                <a:r>
                  <a:rPr lang="en-US" altLang="zh-CN" sz="2800" baseline="-25000" dirty="0"/>
                  <a:t>3</a:t>
                </a:r>
                <a:r>
                  <a:rPr lang="en-US" altLang="zh-CN" sz="2800" dirty="0"/>
                  <a:t>COOH)</a:t>
                </a:r>
                <a:r>
                  <a:rPr lang="zh-CN" altLang="zh-CN" sz="2800" dirty="0"/>
                  <a:t>之和减小</a:t>
                </a:r>
                <a:r>
                  <a:rPr lang="en-US" altLang="zh-CN" sz="2800" dirty="0"/>
                  <a:t>,C</a:t>
                </a:r>
                <a:r>
                  <a:rPr lang="zh-CN" altLang="zh-CN" sz="2800" dirty="0"/>
                  <a:t>项错误</a:t>
                </a:r>
                <a:r>
                  <a:rPr lang="en-US" altLang="zh-CN" sz="2800" dirty="0"/>
                  <a:t>;</a:t>
                </a:r>
                <a:r>
                  <a:rPr lang="zh-CN" altLang="zh-CN" sz="2800" dirty="0"/>
                  <a:t>由 </a:t>
                </a:r>
                <a:r>
                  <a:rPr lang="en-US" altLang="zh-CN" sz="2800" dirty="0"/>
                  <a:t>CH</a:t>
                </a:r>
                <a:r>
                  <a:rPr lang="en-US" altLang="zh-CN" sz="2800" baseline="-25000" dirty="0"/>
                  <a:t>3</a:t>
                </a:r>
                <a:r>
                  <a:rPr lang="en-US" altLang="zh-CN" sz="2800" dirty="0"/>
                  <a:t>COOH </a:t>
                </a:r>
                <a:r>
                  <a:rPr lang="zh-CN" altLang="zh-CN" sz="2800" dirty="0"/>
                  <a:t>和</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 </a:t>
                </a:r>
                <a:r>
                  <a:rPr lang="zh-CN" altLang="zh-CN" sz="2800" dirty="0"/>
                  <a:t>的电离常数相等可知当二者恰好完全反应时</a:t>
                </a:r>
                <a:r>
                  <a:rPr lang="en-US" altLang="zh-CN" sz="2800" dirty="0"/>
                  <a:t>,</a:t>
                </a:r>
                <a:r>
                  <a:rPr lang="zh-CN" altLang="zh-CN" sz="2800" dirty="0"/>
                  <a:t>溶液呈中性</a:t>
                </a:r>
                <a:r>
                  <a:rPr lang="en-US" altLang="zh-CN" sz="2800" dirty="0"/>
                  <a:t>,</a:t>
                </a:r>
                <a:r>
                  <a:rPr lang="zh-CN" altLang="zh-CN" sz="2800" dirty="0"/>
                  <a:t>结合</a:t>
                </a:r>
              </a:p>
            </p:txBody>
          </p:sp>
        </mc:Choice>
        <mc:Fallback xmlns="">
          <p:sp>
            <p:nvSpPr>
              <p:cNvPr id="5" name="矩形 4">
                <a:extLst>
                  <a:ext uri="{FF2B5EF4-FFF2-40B4-BE49-F238E27FC236}">
                    <a16:creationId xmlns:a16="http://schemas.microsoft.com/office/drawing/2014/main" xmlns:a14="http://schemas.microsoft.com/office/drawing/2010/main" xmlns="" id="{4AE8229A-93A3-403E-AF96-8D78149BF427}"/>
                  </a:ext>
                </a:extLst>
              </p:cNvPr>
              <p:cNvSpPr>
                <a:spLocks noRot="1" noChangeAspect="1" noMove="1" noResize="1" noEditPoints="1" noAdjustHandles="1" noChangeArrowheads="1" noChangeShapeType="1" noTextEdit="1"/>
              </p:cNvSpPr>
              <p:nvPr/>
            </p:nvSpPr>
            <p:spPr>
              <a:xfrm>
                <a:off x="250487" y="830317"/>
                <a:ext cx="11723912" cy="5648469"/>
              </a:xfrm>
              <a:prstGeom prst="rect">
                <a:avLst/>
              </a:prstGeom>
              <a:blipFill rotWithShape="1">
                <a:blip r:embed="rId2"/>
                <a:stretch>
                  <a:fillRect l="-1040" r="-728" b="-647"/>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xmlns="" id="{84DF61E1-D016-4248-AF5C-E2CEC210992E}"/>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436035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4AE8229A-93A3-403E-AF96-8D78149BF427}"/>
                  </a:ext>
                </a:extLst>
              </p:cNvPr>
              <p:cNvSpPr/>
              <p:nvPr/>
            </p:nvSpPr>
            <p:spPr>
              <a:xfrm>
                <a:off x="250487" y="468367"/>
                <a:ext cx="11723912" cy="1406539"/>
              </a:xfrm>
              <a:prstGeom prst="rect">
                <a:avLst/>
              </a:prstGeom>
            </p:spPr>
            <p:txBody>
              <a:bodyPr wrap="square">
                <a:spAutoFit/>
              </a:bodyPr>
              <a:lstStyle/>
              <a:p>
                <a:pPr>
                  <a:lnSpc>
                    <a:spcPct val="150000"/>
                  </a:lnSpc>
                </a:pPr>
                <a:r>
                  <a:rPr lang="zh-CN" altLang="zh-CN" sz="2800" dirty="0"/>
                  <a:t>电荷守恒知</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en-US" altLang="zh-CN" sz="2800" i="1" dirty="0"/>
                  <a:t>c</a:t>
                </a:r>
                <a:r>
                  <a:rPr lang="en-US" altLang="zh-CN" sz="2800" dirty="0"/>
                  <a:t>(OH</a:t>
                </a:r>
                <a:r>
                  <a:rPr lang="en-US" altLang="zh-CN" sz="2800" baseline="30000" dirty="0"/>
                  <a:t>-</a:t>
                </a:r>
                <a:r>
                  <a:rPr lang="en-US" altLang="zh-CN" sz="2800" dirty="0"/>
                  <a:t>)=</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oMath>
                </a14:m>
                <a:r>
                  <a:rPr lang="en-US" altLang="zh-CN" sz="2800" dirty="0"/>
                  <a:t>)+</a:t>
                </a:r>
                <a:r>
                  <a:rPr lang="en-US" altLang="zh-CN" sz="2800" i="1" dirty="0"/>
                  <a:t>c</a:t>
                </a:r>
                <a:r>
                  <a:rPr lang="en-US" altLang="zh-CN" sz="2800" dirty="0"/>
                  <a:t>(H</a:t>
                </a:r>
                <a:r>
                  <a:rPr lang="en-US" altLang="zh-CN" sz="2800" baseline="30000" dirty="0"/>
                  <a:t>+</a:t>
                </a:r>
                <a:r>
                  <a:rPr lang="en-US" altLang="zh-CN" sz="2800" dirty="0"/>
                  <a:t>),</a:t>
                </a:r>
                <a:r>
                  <a:rPr lang="zh-CN" altLang="zh-CN" sz="2800" dirty="0"/>
                  <a:t>则</a:t>
                </a:r>
                <a:r>
                  <a:rPr lang="en-US" altLang="zh-CN" sz="2800" i="1" dirty="0"/>
                  <a:t>c</a:t>
                </a:r>
                <a:r>
                  <a:rPr lang="en-US" altLang="zh-CN" sz="2800" dirty="0"/>
                  <a:t>(CH</a:t>
                </a:r>
                <a:r>
                  <a:rPr lang="en-US" altLang="zh-CN" sz="2800" baseline="-25000" dirty="0"/>
                  <a:t>3</a:t>
                </a:r>
                <a:r>
                  <a:rPr lang="en-US" altLang="zh-CN" sz="2800" dirty="0"/>
                  <a:t>COO</a:t>
                </a:r>
                <a:r>
                  <a:rPr lang="en-US" altLang="zh-CN" sz="2800" baseline="30000" dirty="0"/>
                  <a:t>-</a:t>
                </a:r>
                <a:r>
                  <a:rPr lang="en-US" altLang="zh-CN" sz="2800" dirty="0"/>
                  <a:t>)=</a:t>
                </a:r>
                <a:r>
                  <a:rPr lang="en-US" altLang="zh-CN" sz="2800" i="1" dirty="0"/>
                  <a:t>c</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a:rPr>
                          <m:t>H</m:t>
                        </m:r>
                      </m:e>
                      <m:sub>
                        <m:r>
                          <a:rPr lang="en-US" altLang="zh-CN" sz="2800">
                            <a:latin typeface="Cambria Math"/>
                          </a:rPr>
                          <m:t>4</m:t>
                        </m:r>
                      </m:sub>
                      <m:sup>
                        <m:r>
                          <a:rPr lang="en-US" altLang="zh-CN" sz="2800">
                            <a:latin typeface="Cambria Math"/>
                          </a:rPr>
                          <m:t>+</m:t>
                        </m:r>
                      </m:sup>
                    </m:sSubSup>
                  </m:oMath>
                </a14:m>
                <a:r>
                  <a:rPr lang="en-US" altLang="zh-CN" sz="2800" dirty="0"/>
                  <a:t>),D</a:t>
                </a:r>
                <a:r>
                  <a:rPr lang="zh-CN" altLang="zh-CN" sz="2800" dirty="0"/>
                  <a:t>项正确。</a:t>
                </a:r>
              </a:p>
            </p:txBody>
          </p:sp>
        </mc:Choice>
        <mc:Fallback xmlns="">
          <p:sp>
            <p:nvSpPr>
              <p:cNvPr id="5" name="矩形 4">
                <a:extLst>
                  <a:ext uri="{FF2B5EF4-FFF2-40B4-BE49-F238E27FC236}">
                    <a16:creationId xmlns:a16="http://schemas.microsoft.com/office/drawing/2014/main" id="{4AE8229A-93A3-403E-AF96-8D78149BF427}"/>
                  </a:ext>
                </a:extLst>
              </p:cNvPr>
              <p:cNvSpPr>
                <a:spLocks noRot="1" noChangeAspect="1" noMove="1" noResize="1" noEditPoints="1" noAdjustHandles="1" noChangeArrowheads="1" noChangeShapeType="1" noTextEdit="1"/>
              </p:cNvSpPr>
              <p:nvPr/>
            </p:nvSpPr>
            <p:spPr>
              <a:xfrm>
                <a:off x="250487" y="468367"/>
                <a:ext cx="11723912" cy="1406539"/>
              </a:xfrm>
              <a:prstGeom prst="rect">
                <a:avLst/>
              </a:prstGeom>
              <a:blipFill>
                <a:blip r:embed="rId2"/>
                <a:stretch>
                  <a:fillRect l="-1040" b="-5628"/>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xmlns="" id="{36C46F06-1632-4D78-B82A-C175D8399793}"/>
              </a:ext>
            </a:extLst>
          </p:cNvPr>
          <p:cNvSpPr/>
          <p:nvPr/>
        </p:nvSpPr>
        <p:spPr>
          <a:xfrm>
            <a:off x="326687" y="2143251"/>
            <a:ext cx="11618570" cy="738664"/>
          </a:xfrm>
          <a:prstGeom prst="rect">
            <a:avLst/>
          </a:prstGeom>
        </p:spPr>
        <p:txBody>
          <a:bodyPr wrap="square">
            <a:spAutoFit/>
          </a:bodyPr>
          <a:lstStyle/>
          <a:p>
            <a:pPr>
              <a:lnSpc>
                <a:spcPct val="150000"/>
              </a:lnSpc>
            </a:pPr>
            <a:r>
              <a:rPr lang="zh-CN" altLang="en-US" sz="2800" b="1" dirty="0">
                <a:solidFill>
                  <a:srgbClr val="DA251C"/>
                </a:solidFill>
                <a:cs typeface="Times New Roman"/>
              </a:rPr>
              <a:t>答案</a:t>
            </a:r>
            <a:r>
              <a:rPr lang="zh-CN" altLang="zh-CN" sz="2800" dirty="0"/>
              <a:t>　</a:t>
            </a:r>
            <a:r>
              <a:rPr lang="en-US" altLang="zh-CN" sz="2800" dirty="0"/>
              <a:t>D</a:t>
            </a:r>
            <a:endParaRPr lang="zh-CN" altLang="zh-CN" sz="2800" dirty="0"/>
          </a:p>
        </p:txBody>
      </p:sp>
      <p:sp>
        <p:nvSpPr>
          <p:cNvPr id="6" name="矩形 5">
            <a:extLst>
              <a:ext uri="{FF2B5EF4-FFF2-40B4-BE49-F238E27FC236}">
                <a16:creationId xmlns:a16="http://schemas.microsoft.com/office/drawing/2014/main" xmlns="" id="{5C7DCA0A-1CE0-4C9B-937B-BD509541B875}"/>
              </a:ext>
            </a:extLst>
          </p:cNvPr>
          <p:cNvSpPr/>
          <p:nvPr/>
        </p:nvSpPr>
        <p:spPr>
          <a:xfrm>
            <a:off x="8547100" y="0"/>
            <a:ext cx="2665850"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dirty="0">
                <a:solidFill>
                  <a:srgbClr val="DA251C"/>
                </a:solidFill>
              </a:rPr>
              <a:t>化学 </a:t>
            </a:r>
            <a:r>
              <a:rPr lang="zh-CN" altLang="zh-CN" sz="1200" dirty="0">
                <a:solidFill>
                  <a:srgbClr val="DA251C"/>
                </a:solidFill>
              </a:rPr>
              <a:t>专题十七　弱电解质的电离平衡</a:t>
            </a:r>
          </a:p>
        </p:txBody>
      </p:sp>
    </p:spTree>
    <p:extLst>
      <p:ext uri="{BB962C8B-B14F-4D97-AF65-F5344CB8AC3E}">
        <p14:creationId xmlns:p14="http://schemas.microsoft.com/office/powerpoint/2010/main" val="3713238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3"/>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4"/>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 xmlns:a16="http://schemas.microsoft.com/office/drawing/2014/main" id="{E47479A0-592C-4611-83DF-B92E6D26AF18}"/>
              </a:ext>
            </a:extLst>
          </p:cNvPr>
          <p:cNvPicPr>
            <a:picLocks noChangeAspect="1"/>
          </p:cNvPicPr>
          <p:nvPr/>
        </p:nvPicPr>
        <p:blipFill>
          <a:blip r:embed="rId5"/>
          <a:stretch>
            <a:fillRect/>
          </a:stretch>
        </p:blipFill>
        <p:spPr>
          <a:xfrm>
            <a:off x="2298257" y="1562111"/>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024639"/>
            <a:ext cx="11723913" cy="1157753"/>
          </a:xfrm>
          <a:prstGeom prst="rect">
            <a:avLst/>
          </a:prstGeom>
        </p:spPr>
        <p:txBody>
          <a:bodyPr wrap="square">
            <a:spAutoFit/>
          </a:bodyPr>
          <a:lstStyle/>
          <a:p>
            <a:pPr>
              <a:lnSpc>
                <a:spcPct val="130000"/>
              </a:lnSpc>
            </a:pPr>
            <a:r>
              <a:rPr lang="en-US" altLang="zh-CN" sz="2800" dirty="0"/>
              <a:t>1.</a:t>
            </a:r>
            <a:r>
              <a:rPr lang="zh-CN" altLang="zh-CN" sz="2800" dirty="0"/>
              <a:t>了解电解质的概念</a:t>
            </a:r>
            <a:r>
              <a:rPr lang="en-US" altLang="zh-CN" sz="2800" dirty="0"/>
              <a:t>,</a:t>
            </a:r>
            <a:r>
              <a:rPr lang="zh-CN" altLang="zh-CN" sz="2800" dirty="0"/>
              <a:t>了解强电解质和弱电解质的概念。</a:t>
            </a:r>
          </a:p>
          <a:p>
            <a:pPr>
              <a:lnSpc>
                <a:spcPct val="130000"/>
              </a:lnSpc>
            </a:pPr>
            <a:r>
              <a:rPr lang="en-US" altLang="zh-CN" sz="2800" dirty="0"/>
              <a:t>2.</a:t>
            </a:r>
            <a:r>
              <a:rPr lang="zh-CN" altLang="zh-CN" sz="2800" dirty="0"/>
              <a:t>理解弱电解质在水中的电离平衡</a:t>
            </a:r>
            <a:r>
              <a:rPr lang="en-US" altLang="zh-CN" sz="2800" dirty="0"/>
              <a:t>,</a:t>
            </a:r>
            <a:r>
              <a:rPr lang="zh-CN" altLang="zh-CN" sz="2800" dirty="0"/>
              <a:t>能利用电离平衡常数进行相关计算</a:t>
            </a:r>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3" name="表格 2">
            <a:extLst>
              <a:ext uri="{FF2B5EF4-FFF2-40B4-BE49-F238E27FC236}">
                <a16:creationId xmlns:a16="http://schemas.microsoft.com/office/drawing/2014/main" xmlns="" id="{FADD1A29-E205-424A-9679-1294273FD8F0}"/>
              </a:ext>
            </a:extLst>
          </p:cNvPr>
          <p:cNvGraphicFramePr>
            <a:graphicFrameLocks noGrp="1"/>
          </p:cNvGraphicFramePr>
          <p:nvPr>
            <p:extLst>
              <p:ext uri="{D42A27DB-BD31-4B8C-83A1-F6EECF244321}">
                <p14:modId xmlns:p14="http://schemas.microsoft.com/office/powerpoint/2010/main" val="2447370973"/>
              </p:ext>
            </p:extLst>
          </p:nvPr>
        </p:nvGraphicFramePr>
        <p:xfrm>
          <a:off x="319278" y="1143000"/>
          <a:ext cx="11567922" cy="5068304"/>
        </p:xfrm>
        <a:graphic>
          <a:graphicData uri="http://schemas.openxmlformats.org/drawingml/2006/table">
            <a:tbl>
              <a:tblPr firstRow="1" firstCol="1" bandRow="1"/>
              <a:tblGrid>
                <a:gridCol w="2347722">
                  <a:extLst>
                    <a:ext uri="{9D8B030D-6E8A-4147-A177-3AD203B41FA5}">
                      <a16:colId xmlns:a16="http://schemas.microsoft.com/office/drawing/2014/main" xmlns="" val="3425954559"/>
                    </a:ext>
                  </a:extLst>
                </a:gridCol>
                <a:gridCol w="4731548">
                  <a:extLst>
                    <a:ext uri="{9D8B030D-6E8A-4147-A177-3AD203B41FA5}">
                      <a16:colId xmlns:a16="http://schemas.microsoft.com/office/drawing/2014/main" xmlns="" val="2842610582"/>
                    </a:ext>
                  </a:extLst>
                </a:gridCol>
                <a:gridCol w="4488652">
                  <a:extLst>
                    <a:ext uri="{9D8B030D-6E8A-4147-A177-3AD203B41FA5}">
                      <a16:colId xmlns:a16="http://schemas.microsoft.com/office/drawing/2014/main" xmlns="" val="1882093056"/>
                    </a:ext>
                  </a:extLst>
                </a:gridCol>
              </a:tblGrid>
              <a:tr h="0">
                <a:tc>
                  <a:txBody>
                    <a:bodyPr/>
                    <a:lstStyle/>
                    <a:p>
                      <a:pPr algn="ctr">
                        <a:lnSpc>
                          <a:spcPct val="120000"/>
                        </a:lnSpc>
                      </a:pPr>
                      <a:r>
                        <a:rPr lang="zh-CN" altLang="en-US" sz="2400" b="1" dirty="0">
                          <a:solidFill>
                            <a:srgbClr val="DA251C"/>
                          </a:solidFill>
                          <a:latin typeface="微软雅黑" panose="020B0503020204020204" pitchFamily="82" charset="2"/>
                          <a:ea typeface="微软雅黑" panose="020B0503020204020204" pitchFamily="82" charset="2"/>
                        </a:rPr>
                        <a:t>核心考点</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考题取样</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863600" rtl="0" eaLnBrk="1" latinLnBrk="0" hangingPunct="1">
                        <a:lnSpc>
                          <a:spcPct val="120000"/>
                        </a:lnSpc>
                      </a:pPr>
                      <a:r>
                        <a:rPr lang="zh-CN" altLang="en-US" sz="2400" b="1" kern="1200" dirty="0">
                          <a:solidFill>
                            <a:srgbClr val="DA251C"/>
                          </a:solidFill>
                          <a:latin typeface="微软雅黑" panose="020B0503020204020204" pitchFamily="82" charset="2"/>
                          <a:ea typeface="微软雅黑" panose="020B0503020204020204" pitchFamily="82" charset="2"/>
                          <a:cs typeface="+mn-cs"/>
                        </a:rPr>
                        <a:t>考向必究</a:t>
                      </a:r>
                    </a:p>
                  </a:txBody>
                  <a:tcPr marL="148833" marR="148833" marT="74416" marB="74416"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53563080"/>
                  </a:ext>
                </a:extLst>
              </a:tr>
              <a:tr h="0">
                <a:tc rowSpan="2">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弱电解质的电离</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50000"/>
                        </a:lnSpc>
                        <a:spcAft>
                          <a:spcPts val="0"/>
                        </a:spcAft>
                      </a:pPr>
                      <a:r>
                        <a:rPr lang="en-US" sz="2800" kern="1200">
                          <a:solidFill>
                            <a:schemeClr val="tx1"/>
                          </a:solidFill>
                          <a:latin typeface="+mn-lt"/>
                          <a:ea typeface="+mn-ea"/>
                          <a:cs typeface="+mn-cs"/>
                        </a:rPr>
                        <a:t>2016</a:t>
                      </a:r>
                      <a:r>
                        <a:rPr lang="zh-CN" altLang="en-US" sz="2800" kern="1200">
                          <a:solidFill>
                            <a:schemeClr val="tx1"/>
                          </a:solidFill>
                          <a:latin typeface="+mn-lt"/>
                          <a:ea typeface="+mn-ea"/>
                          <a:cs typeface="+mn-cs"/>
                        </a:rPr>
                        <a:t>全国卷</a:t>
                      </a:r>
                      <a:r>
                        <a:rPr lang="en-US" sz="2800" kern="1200">
                          <a:solidFill>
                            <a:schemeClr val="tx1"/>
                          </a:solidFill>
                          <a:latin typeface="+mn-lt"/>
                          <a:ea typeface="+mn-ea"/>
                          <a:cs typeface="+mn-cs"/>
                        </a:rPr>
                        <a:t>Ⅲ,T13A</a:t>
                      </a:r>
                      <a:endParaRPr lang="zh-CN" altLang="en-US" sz="2800" kern="120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弱电解质的电离</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1)</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479612219"/>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2015</a:t>
                      </a:r>
                      <a:r>
                        <a:rPr lang="zh-CN" altLang="en-US" sz="2800" kern="1200" dirty="0">
                          <a:solidFill>
                            <a:schemeClr val="tx1"/>
                          </a:solidFill>
                          <a:latin typeface="+mn-lt"/>
                          <a:ea typeface="+mn-ea"/>
                          <a:cs typeface="+mn-cs"/>
                        </a:rPr>
                        <a:t>新课标全国卷</a:t>
                      </a:r>
                      <a:r>
                        <a:rPr lang="en-US" sz="2800" kern="1200" dirty="0">
                          <a:solidFill>
                            <a:schemeClr val="tx1"/>
                          </a:solidFill>
                          <a:latin typeface="+mn-lt"/>
                          <a:ea typeface="+mn-ea"/>
                          <a:cs typeface="+mn-cs"/>
                        </a:rPr>
                        <a:t>Ⅰ,T13</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结合图像考查外界条件对弱电解质电离平衡的影响</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1)</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91454873"/>
                  </a:ext>
                </a:extLst>
              </a:tr>
              <a:tr h="0">
                <a:tc rowSpan="2">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电离平衡常数</a:t>
                      </a: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2016</a:t>
                      </a:r>
                      <a:r>
                        <a:rPr lang="zh-CN" altLang="en-US"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Ⅱ,T26(4)</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联氨一级电离平衡常数的计算</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2)</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72471005"/>
                  </a:ext>
                </a:extLst>
              </a:tr>
              <a:tr h="0">
                <a:tc vMerge="1">
                  <a:txBody>
                    <a:bodyPr/>
                    <a:lstStyle/>
                    <a:p>
                      <a:endParaRPr lang="zh-CN" altLang="en-US"/>
                    </a:p>
                  </a:txBody>
                  <a:tcPr/>
                </a:tc>
                <a:tc>
                  <a:txBody>
                    <a:bodyPr/>
                    <a:lstStyle/>
                    <a:p>
                      <a:pPr marL="0" algn="l" defTabSz="914400" rtl="0" eaLnBrk="1" latinLnBrk="0" hangingPunct="1">
                        <a:lnSpc>
                          <a:spcPct val="150000"/>
                        </a:lnSpc>
                        <a:spcAft>
                          <a:spcPts val="0"/>
                        </a:spcAft>
                      </a:pPr>
                      <a:r>
                        <a:rPr lang="en-US" sz="2800" kern="1200" dirty="0">
                          <a:solidFill>
                            <a:schemeClr val="tx1"/>
                          </a:solidFill>
                          <a:latin typeface="+mn-lt"/>
                          <a:ea typeface="+mn-ea"/>
                          <a:cs typeface="+mn-cs"/>
                        </a:rPr>
                        <a:t>2015</a:t>
                      </a:r>
                      <a:r>
                        <a:rPr lang="zh-CN" altLang="en-US" sz="2800" kern="1200" dirty="0">
                          <a:solidFill>
                            <a:schemeClr val="tx1"/>
                          </a:solidFill>
                          <a:latin typeface="+mn-lt"/>
                          <a:ea typeface="+mn-ea"/>
                          <a:cs typeface="+mn-cs"/>
                        </a:rPr>
                        <a:t>海南</a:t>
                      </a:r>
                      <a:r>
                        <a:rPr lang="en-US" sz="2800" kern="1200" dirty="0">
                          <a:solidFill>
                            <a:schemeClr val="tx1"/>
                          </a:solidFill>
                          <a:latin typeface="+mn-lt"/>
                          <a:ea typeface="+mn-ea"/>
                          <a:cs typeface="+mn-cs"/>
                        </a:rPr>
                        <a:t>,T11</a:t>
                      </a:r>
                      <a:endParaRPr lang="zh-CN" altLang="en-US" sz="2800"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150000"/>
                        </a:lnSpc>
                        <a:spcAft>
                          <a:spcPts val="0"/>
                        </a:spcAft>
                      </a:pPr>
                      <a:r>
                        <a:rPr lang="zh-CN" altLang="en-US" sz="2800" kern="1200" dirty="0">
                          <a:solidFill>
                            <a:schemeClr val="tx1"/>
                          </a:solidFill>
                          <a:latin typeface="+mn-lt"/>
                          <a:ea typeface="+mn-ea"/>
                          <a:cs typeface="+mn-cs"/>
                        </a:rPr>
                        <a:t>电离平衡常数的应用</a:t>
                      </a:r>
                      <a:r>
                        <a:rPr lang="en-US" sz="2800" b="1" kern="1200" dirty="0">
                          <a:solidFill>
                            <a:schemeClr val="tx1"/>
                          </a:solidFill>
                          <a:latin typeface="+mn-lt"/>
                          <a:ea typeface="+mn-ea"/>
                          <a:cs typeface="+mn-cs"/>
                        </a:rPr>
                        <a:t>(</a:t>
                      </a:r>
                      <a:r>
                        <a:rPr lang="zh-CN" altLang="en-US" sz="2800" b="1" kern="1200" dirty="0">
                          <a:solidFill>
                            <a:schemeClr val="tx1"/>
                          </a:solidFill>
                          <a:latin typeface="+mn-lt"/>
                          <a:ea typeface="+mn-ea"/>
                          <a:cs typeface="+mn-cs"/>
                        </a:rPr>
                        <a:t>考向</a:t>
                      </a:r>
                      <a:r>
                        <a:rPr lang="en-US" sz="2800" b="1" kern="1200" dirty="0">
                          <a:solidFill>
                            <a:schemeClr val="tx1"/>
                          </a:solidFill>
                          <a:latin typeface="+mn-lt"/>
                          <a:ea typeface="+mn-ea"/>
                          <a:cs typeface="+mn-cs"/>
                        </a:rPr>
                        <a:t>2)</a:t>
                      </a:r>
                      <a:endParaRPr lang="zh-CN" altLang="en-US" sz="2800" b="1" kern="1200" dirty="0">
                        <a:solidFill>
                          <a:schemeClr val="tx1"/>
                        </a:solidFill>
                        <a:latin typeface="+mn-lt"/>
                        <a:ea typeface="+mn-ea"/>
                        <a:cs typeface="+mn-cs"/>
                      </a:endParaRPr>
                    </a:p>
                  </a:txBody>
                  <a:tcPr marL="66675" marR="6667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61864878"/>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826518"/>
            <a:ext cx="11723913" cy="5909310"/>
          </a:xfrm>
          <a:prstGeom prst="rect">
            <a:avLst/>
          </a:prstGeom>
        </p:spPr>
        <p:txBody>
          <a:bodyPr wrap="square">
            <a:spAutoFit/>
          </a:bodyPr>
          <a:lstStyle/>
          <a:p>
            <a:pPr>
              <a:lnSpc>
                <a:spcPct val="150000"/>
              </a:lnSpc>
            </a:pPr>
            <a:r>
              <a:rPr lang="zh-CN" altLang="zh-CN" sz="2800" b="1" dirty="0"/>
              <a:t>考情分析</a:t>
            </a:r>
            <a:r>
              <a:rPr lang="zh-CN" altLang="zh-CN" sz="2800" dirty="0"/>
              <a:t>　弱电解质的电离是中学化学基本理论中的重要组成部分</a:t>
            </a:r>
            <a:r>
              <a:rPr lang="en-US" altLang="zh-CN" sz="2800" dirty="0"/>
              <a:t>,</a:t>
            </a:r>
            <a:r>
              <a:rPr lang="zh-CN" altLang="zh-CN" sz="2800" dirty="0"/>
              <a:t>也是学习中比较难理解的内容</a:t>
            </a:r>
            <a:r>
              <a:rPr lang="en-US" altLang="zh-CN" sz="2800" dirty="0"/>
              <a:t>,</a:t>
            </a:r>
            <a:r>
              <a:rPr lang="zh-CN" altLang="zh-CN" sz="2800" dirty="0"/>
              <a:t>更是近几年高考命题的必考内容。全国卷对本专题的考查主要集中在弱电解质的电离平衡、电离常数的应用和计算等</a:t>
            </a:r>
            <a:r>
              <a:rPr lang="en-US" altLang="zh-CN" sz="2800" dirty="0"/>
              <a:t>,</a:t>
            </a:r>
            <a:r>
              <a:rPr lang="zh-CN" altLang="zh-CN" sz="2800" dirty="0"/>
              <a:t>主要以选择题的形式出现</a:t>
            </a:r>
            <a:r>
              <a:rPr lang="en-US" altLang="zh-CN" sz="2800" dirty="0"/>
              <a:t>,</a:t>
            </a:r>
            <a:r>
              <a:rPr lang="zh-CN" altLang="zh-CN" sz="2800" dirty="0"/>
              <a:t>分值为</a:t>
            </a:r>
            <a:r>
              <a:rPr lang="en-US" altLang="zh-CN" sz="2800" dirty="0"/>
              <a:t>6</a:t>
            </a:r>
            <a:r>
              <a:rPr lang="zh-CN" altLang="zh-CN" sz="2800" dirty="0"/>
              <a:t>分。高考有关本部分内容的考查常以图表、图像创设新情境</a:t>
            </a:r>
            <a:r>
              <a:rPr lang="en-US" altLang="zh-CN" sz="2800" dirty="0"/>
              <a:t>,</a:t>
            </a:r>
            <a:r>
              <a:rPr lang="zh-CN" altLang="zh-CN" sz="2800" dirty="0"/>
              <a:t>考查考生的观察、理解能力。</a:t>
            </a:r>
          </a:p>
          <a:p>
            <a:pPr>
              <a:lnSpc>
                <a:spcPct val="150000"/>
              </a:lnSpc>
            </a:pPr>
            <a:r>
              <a:rPr lang="zh-CN" altLang="zh-CN" sz="2800" b="1" dirty="0"/>
              <a:t>命题预测</a:t>
            </a:r>
            <a:r>
              <a:rPr lang="zh-CN" altLang="zh-CN" sz="2800" dirty="0"/>
              <a:t>　高考命题热点主要有影响弱电解质电离平衡的因素</a:t>
            </a:r>
            <a:r>
              <a:rPr lang="en-US" altLang="zh-CN" sz="2800" dirty="0"/>
              <a:t>,</a:t>
            </a:r>
            <a:r>
              <a:rPr lang="zh-CN" altLang="zh-CN" sz="2800" dirty="0"/>
              <a:t>通过图像分析强、弱电解质</a:t>
            </a:r>
            <a:r>
              <a:rPr lang="en-US" altLang="zh-CN" sz="2800" dirty="0"/>
              <a:t>,</a:t>
            </a:r>
            <a:r>
              <a:rPr lang="zh-CN" altLang="zh-CN" sz="2800" dirty="0"/>
              <a:t>电离常数和电离度</a:t>
            </a:r>
            <a:r>
              <a:rPr lang="en-US" altLang="zh-CN" sz="2800" dirty="0"/>
              <a:t>,</a:t>
            </a:r>
            <a:r>
              <a:rPr lang="zh-CN" altLang="zh-CN" sz="2800" dirty="0"/>
              <a:t>比较微粒浓度大小和</a:t>
            </a:r>
            <a:r>
              <a:rPr lang="en-US" altLang="zh-CN" sz="2800" dirty="0"/>
              <a:t>pH</a:t>
            </a:r>
            <a:r>
              <a:rPr lang="zh-CN" altLang="zh-CN" sz="2800" dirty="0"/>
              <a:t>的计算等</a:t>
            </a:r>
            <a:r>
              <a:rPr lang="en-US" altLang="zh-CN" sz="2800" dirty="0"/>
              <a:t>,</a:t>
            </a:r>
            <a:r>
              <a:rPr lang="zh-CN" altLang="zh-CN" sz="2800" dirty="0"/>
              <a:t>命题有时会与水解相结合增加试题的难度</a:t>
            </a:r>
            <a:r>
              <a:rPr lang="en-US" altLang="zh-CN" sz="2800" dirty="0"/>
              <a:t>,</a:t>
            </a:r>
            <a:r>
              <a:rPr lang="zh-CN" altLang="zh-CN" sz="2800" dirty="0"/>
              <a:t>预计在今后的高考中出现的几率仍比较大</a:t>
            </a:r>
            <a:endParaRPr lang="en-US" altLang="zh-CN" sz="2800" dirty="0"/>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adf1357b473df0fb9a66567a41f6df4441991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3094</Words>
  <Application>Microsoft Office PowerPoint</Application>
  <PresentationFormat>宽屏</PresentationFormat>
  <Paragraphs>448</Paragraphs>
  <Slides>69</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69</vt:i4>
      </vt:variant>
    </vt:vector>
  </HeadingPairs>
  <TitlesOfParts>
    <vt:vector size="76" baseType="lpstr">
      <vt:lpstr>方正书宋_GBK</vt:lpstr>
      <vt:lpstr>微软雅黑</vt:lpstr>
      <vt:lpstr>Arial</vt:lpstr>
      <vt:lpstr>Calibri</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487</cp:revision>
  <dcterms:created xsi:type="dcterms:W3CDTF">2018-02-01T09:53:21Z</dcterms:created>
  <dcterms:modified xsi:type="dcterms:W3CDTF">2018-03-22T03:33:59Z</dcterms:modified>
</cp:coreProperties>
</file>