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517" r:id="rId4"/>
    <p:sldId id="272" r:id="rId5"/>
    <p:sldId id="518" r:id="rId6"/>
    <p:sldId id="277" r:id="rId7"/>
    <p:sldId id="278" r:id="rId8"/>
    <p:sldId id="279" r:id="rId9"/>
    <p:sldId id="519" r:id="rId10"/>
    <p:sldId id="273" r:id="rId11"/>
    <p:sldId id="263" r:id="rId12"/>
    <p:sldId id="405" r:id="rId13"/>
    <p:sldId id="406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36" r:id="rId22"/>
    <p:sldId id="404" r:id="rId23"/>
    <p:sldId id="437" r:id="rId24"/>
    <p:sldId id="438" r:id="rId25"/>
    <p:sldId id="439" r:id="rId26"/>
    <p:sldId id="440" r:id="rId27"/>
    <p:sldId id="441" r:id="rId28"/>
    <p:sldId id="274" r:id="rId29"/>
    <p:sldId id="326" r:id="rId30"/>
    <p:sldId id="458" r:id="rId31"/>
    <p:sldId id="459" r:id="rId32"/>
    <p:sldId id="282" r:id="rId33"/>
    <p:sldId id="335" r:id="rId34"/>
    <p:sldId id="336" r:id="rId35"/>
    <p:sldId id="337" r:id="rId36"/>
    <p:sldId id="340" r:id="rId37"/>
    <p:sldId id="461" r:id="rId38"/>
    <p:sldId id="462" r:id="rId39"/>
    <p:sldId id="463" r:id="rId40"/>
    <p:sldId id="464" r:id="rId41"/>
    <p:sldId id="346" r:id="rId42"/>
    <p:sldId id="465" r:id="rId43"/>
    <p:sldId id="347" r:id="rId44"/>
    <p:sldId id="467" r:id="rId45"/>
    <p:sldId id="516" r:id="rId46"/>
    <p:sldId id="468" r:id="rId47"/>
    <p:sldId id="470" r:id="rId48"/>
    <p:sldId id="471" r:id="rId49"/>
    <p:sldId id="472" r:id="rId50"/>
    <p:sldId id="473" r:id="rId51"/>
    <p:sldId id="474" r:id="rId52"/>
    <p:sldId id="477" r:id="rId53"/>
    <p:sldId id="478" r:id="rId54"/>
    <p:sldId id="479" r:id="rId55"/>
    <p:sldId id="475" r:id="rId56"/>
    <p:sldId id="349" r:id="rId57"/>
    <p:sldId id="466" r:id="rId58"/>
    <p:sldId id="480" r:id="rId59"/>
    <p:sldId id="481" r:id="rId60"/>
    <p:sldId id="483" r:id="rId61"/>
    <p:sldId id="353" r:id="rId62"/>
    <p:sldId id="484" r:id="rId63"/>
    <p:sldId id="486" r:id="rId64"/>
    <p:sldId id="485" r:id="rId65"/>
    <p:sldId id="487" r:id="rId66"/>
    <p:sldId id="488" r:id="rId67"/>
    <p:sldId id="489" r:id="rId68"/>
    <p:sldId id="490" r:id="rId69"/>
    <p:sldId id="491" r:id="rId70"/>
    <p:sldId id="492" r:id="rId71"/>
    <p:sldId id="493" r:id="rId72"/>
    <p:sldId id="494" r:id="rId73"/>
    <p:sldId id="495" r:id="rId74"/>
    <p:sldId id="497" r:id="rId75"/>
    <p:sldId id="498" r:id="rId76"/>
    <p:sldId id="499" r:id="rId77"/>
    <p:sldId id="502" r:id="rId78"/>
    <p:sldId id="501" r:id="rId79"/>
    <p:sldId id="503" r:id="rId80"/>
    <p:sldId id="504" r:id="rId81"/>
    <p:sldId id="275" r:id="rId82"/>
    <p:sldId id="505" r:id="rId83"/>
    <p:sldId id="283" r:id="rId84"/>
    <p:sldId id="391" r:id="rId85"/>
    <p:sldId id="506" r:id="rId86"/>
    <p:sldId id="393" r:id="rId87"/>
    <p:sldId id="508" r:id="rId88"/>
    <p:sldId id="509" r:id="rId89"/>
    <p:sldId id="510" r:id="rId90"/>
    <p:sldId id="511" r:id="rId91"/>
    <p:sldId id="395" r:id="rId92"/>
    <p:sldId id="512" r:id="rId93"/>
    <p:sldId id="513" r:id="rId94"/>
    <p:sldId id="398" r:id="rId95"/>
    <p:sldId id="401" r:id="rId96"/>
    <p:sldId id="402" r:id="rId97"/>
    <p:sldId id="266" r:id="rId98"/>
  </p:sldIdLst>
  <p:sldSz cx="12192000" cy="6858000"/>
  <p:notesSz cx="6858000" cy="9144000"/>
  <p:custDataLst>
    <p:tags r:id="rId9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章节标题" id="{F5EEC428-8706-4C59-AEE4-161BB92701F7}">
          <p14:sldIdLst>
            <p14:sldId id="267"/>
            <p14:sldId id="271"/>
          </p14:sldIdLst>
        </p14:section>
        <p14:section name="目录" id="{62B0F58D-E21A-4849-85F8-F0658C934CDC}">
          <p14:sldIdLst>
            <p14:sldId id="517"/>
            <p14:sldId id="272"/>
          </p14:sldIdLst>
        </p14:section>
        <p14:section name="考情精解读" id="{E5B6AE4C-B16F-4E49-ACF6-1636DDCCFF7B}">
          <p14:sldIdLst>
            <p14:sldId id="518"/>
            <p14:sldId id="277"/>
            <p14:sldId id="278"/>
            <p14:sldId id="279"/>
            <p14:sldId id="519"/>
          </p14:sldIdLst>
        </p14:section>
        <p14:section name="A.知识全通关" id="{0696FE38-A922-4D75-AA25-7EF156A1C92B}">
          <p14:sldIdLst>
            <p14:sldId id="273"/>
            <p14:sldId id="263"/>
            <p14:sldId id="405"/>
            <p14:sldId id="406"/>
            <p14:sldId id="408"/>
            <p14:sldId id="409"/>
            <p14:sldId id="410"/>
            <p14:sldId id="411"/>
            <p14:sldId id="412"/>
            <p14:sldId id="413"/>
            <p14:sldId id="414"/>
            <p14:sldId id="436"/>
            <p14:sldId id="404"/>
            <p14:sldId id="437"/>
            <p14:sldId id="438"/>
            <p14:sldId id="439"/>
            <p14:sldId id="440"/>
            <p14:sldId id="441"/>
          </p14:sldIdLst>
        </p14:section>
        <p14:section name="B.素养大提升" id="{EAE3448C-E808-4F1F-840E-365612D64D3F}">
          <p14:sldIdLst>
            <p14:sldId id="274"/>
            <p14:sldId id="326"/>
            <p14:sldId id="458"/>
            <p14:sldId id="459"/>
            <p14:sldId id="282"/>
            <p14:sldId id="335"/>
            <p14:sldId id="336"/>
            <p14:sldId id="337"/>
            <p14:sldId id="340"/>
            <p14:sldId id="461"/>
            <p14:sldId id="462"/>
            <p14:sldId id="463"/>
            <p14:sldId id="464"/>
            <p14:sldId id="346"/>
            <p14:sldId id="465"/>
            <p14:sldId id="347"/>
            <p14:sldId id="467"/>
            <p14:sldId id="516"/>
            <p14:sldId id="468"/>
            <p14:sldId id="470"/>
            <p14:sldId id="471"/>
            <p14:sldId id="472"/>
            <p14:sldId id="473"/>
            <p14:sldId id="474"/>
            <p14:sldId id="477"/>
            <p14:sldId id="478"/>
            <p14:sldId id="479"/>
            <p14:sldId id="475"/>
            <p14:sldId id="349"/>
            <p14:sldId id="466"/>
            <p14:sldId id="480"/>
            <p14:sldId id="481"/>
            <p14:sldId id="483"/>
            <p14:sldId id="353"/>
            <p14:sldId id="484"/>
            <p14:sldId id="486"/>
            <p14:sldId id="485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7"/>
            <p14:sldId id="498"/>
            <p14:sldId id="499"/>
            <p14:sldId id="502"/>
            <p14:sldId id="501"/>
            <p14:sldId id="503"/>
            <p14:sldId id="504"/>
          </p14:sldIdLst>
        </p14:section>
        <p14:section name="C.考向全扫描" id="{C8D129F6-420B-47E8-9577-A84C8752F9E5}">
          <p14:sldIdLst>
            <p14:sldId id="275"/>
            <p14:sldId id="505"/>
            <p14:sldId id="283"/>
            <p14:sldId id="391"/>
            <p14:sldId id="506"/>
            <p14:sldId id="393"/>
            <p14:sldId id="508"/>
            <p14:sldId id="509"/>
            <p14:sldId id="510"/>
            <p14:sldId id="511"/>
            <p14:sldId id="395"/>
            <p14:sldId id="512"/>
            <p14:sldId id="513"/>
            <p14:sldId id="398"/>
            <p14:sldId id="401"/>
            <p14:sldId id="402"/>
          </p14:sldIdLst>
        </p14:section>
        <p14:section name="尾片" id="{185A69EE-4998-4242-976C-7169DE9C7BAE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2" autoAdjust="0"/>
    <p:restoredTop sz="94354" autoAdjust="0"/>
  </p:normalViewPr>
  <p:slideViewPr>
    <p:cSldViewPr snapToGrid="0" showGuides="1">
      <p:cViewPr varScale="1">
        <p:scale>
          <a:sx n="92" d="100"/>
          <a:sy n="92" d="100"/>
        </p:scale>
        <p:origin x="504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commentAuthors" Target="commentAuthors.xml"/><Relationship Id="rId105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gs" Target="tags/tag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73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DA25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5312723" y="0"/>
            <a:ext cx="1566554" cy="3412757"/>
            <a:chOff x="5320236" y="0"/>
            <a:chExt cx="1566554" cy="3412757"/>
          </a:xfrm>
        </p:grpSpPr>
        <p:sp>
          <p:nvSpPr>
            <p:cNvPr id="4" name="任意多边形 3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3822855" y="6019800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2019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版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高考帮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》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配套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课件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931714" y="4631739"/>
            <a:ext cx="4297888" cy="1311862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8" name="任意多边形 7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38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5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3" name="任意多边形 1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400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13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5.png"/><Relationship Id="rId7" Type="http://schemas.openxmlformats.org/officeDocument/2006/relationships/image" Target="../media/image7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20.jpeg"/><Relationship Id="rId4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7.jpe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ln100.com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hyperlink" Target="http://g.teso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5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00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知识全通关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487885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离子反应和离子方程式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离子共存　离子的检验与推断</a:t>
            </a:r>
          </a:p>
        </p:txBody>
      </p:sp>
    </p:spTree>
    <p:extLst>
      <p:ext uri="{BB962C8B-B14F-4D97-AF65-F5344CB8AC3E}">
        <p14:creationId xmlns:p14="http://schemas.microsoft.com/office/powerpoint/2010/main" val="284340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949904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 1.</a:t>
            </a:r>
            <a:r>
              <a:rPr lang="zh-CN" altLang="zh-CN" sz="2800" b="1" dirty="0"/>
              <a:t>电解质和非电解质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6799" y="-2"/>
            <a:ext cx="647299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1</a:t>
            </a:r>
            <a:r>
              <a:rPr lang="zh-CN" altLang="zh-CN" sz="2800" dirty="0">
                <a:solidFill>
                  <a:srgbClr val="DA251C"/>
                </a:solidFill>
              </a:rPr>
              <a:t>　离子反应和离子方程式</a:t>
            </a:r>
            <a:r>
              <a:rPr lang="zh-CN" altLang="en-US" sz="2800" dirty="0">
                <a:solidFill>
                  <a:srgbClr val="DA251C"/>
                </a:solidFill>
              </a:rPr>
              <a:t>（重点）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88A5061D-F291-4BFB-8C3B-CFAD3A49D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94712"/>
              </p:ext>
            </p:extLst>
          </p:nvPr>
        </p:nvGraphicFramePr>
        <p:xfrm>
          <a:off x="234043" y="1832762"/>
          <a:ext cx="11723912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2131786">
                  <a:extLst>
                    <a:ext uri="{9D8B030D-6E8A-4147-A177-3AD203B41FA5}">
                      <a16:colId xmlns="" xmlns:a16="http://schemas.microsoft.com/office/drawing/2014/main" val="3876142568"/>
                    </a:ext>
                  </a:extLst>
                </a:gridCol>
                <a:gridCol w="5684155">
                  <a:extLst>
                    <a:ext uri="{9D8B030D-6E8A-4147-A177-3AD203B41FA5}">
                      <a16:colId xmlns="" xmlns:a16="http://schemas.microsoft.com/office/drawing/2014/main" val="2841131656"/>
                    </a:ext>
                  </a:extLst>
                </a:gridCol>
                <a:gridCol w="3907971">
                  <a:extLst>
                    <a:ext uri="{9D8B030D-6E8A-4147-A177-3AD203B41FA5}">
                      <a16:colId xmlns="" xmlns:a16="http://schemas.microsoft.com/office/drawing/2014/main" val="2896451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电解质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非电解质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746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定义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在水溶液中或熔融状态下能导电的化合物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在水溶液中和熔融状态下均不能导电的化合物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73457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相同点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都是化合物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4709445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可溶于水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可不溶于水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06501172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不同点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在一定条件下能电离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不能电离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75607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在水溶液中或熔融状态下能导电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在水溶液中和熔融状态下均不能导电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29597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离子化合物和部分共价化合物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全是共价化合物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5646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与常见物质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类别的关系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通常为酸、碱、盐、活泼金属氧化物、活泼金属氢化物、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等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通常为非金属氧化物、某些非金属氢化物、绝大多数有机物等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0769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68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42B294EF-62A8-48BF-949C-6B3367973885}"/>
              </a:ext>
            </a:extLst>
          </p:cNvPr>
          <p:cNvSpPr/>
          <p:nvPr/>
        </p:nvSpPr>
        <p:spPr>
          <a:xfrm>
            <a:off x="234043" y="891848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DA251C"/>
                </a:solidFill>
                <a:cs typeface="Times New Roman" panose="02020603050405020304" pitchFamily="18" charset="0"/>
              </a:rPr>
              <a:t>注意  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zh-CN" sz="2800" dirty="0"/>
              <a:t>在熔融状态下或水溶液中自身能电离出自由移动离子的　化合物是电解质。如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是非电解质</a:t>
            </a:r>
            <a:r>
              <a:rPr lang="en-US" altLang="zh-CN" sz="2800" dirty="0"/>
              <a:t>,</a:t>
            </a:r>
            <a:r>
              <a:rPr lang="zh-CN" altLang="zh-CN" sz="2800" dirty="0"/>
              <a:t>它们分别溶于水生成的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·H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是电解质。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能导电的混合物既不是电解质也不是非电解质</a:t>
            </a:r>
            <a:r>
              <a:rPr lang="en-US" altLang="zh-CN" sz="2800" dirty="0"/>
              <a:t>,</a:t>
            </a:r>
            <a:r>
              <a:rPr lang="zh-CN" altLang="zh-CN" sz="2800" dirty="0"/>
              <a:t>如稀盐酸、氯化钠溶液等</a:t>
            </a:r>
            <a:r>
              <a:rPr lang="en-US" altLang="zh-CN" sz="2800" dirty="0"/>
              <a:t>;</a:t>
            </a:r>
            <a:r>
              <a:rPr lang="zh-CN" altLang="zh-CN" sz="2800" dirty="0"/>
              <a:t>能导电的单质既不是电解质也不是非电解质</a:t>
            </a:r>
            <a:r>
              <a:rPr lang="en-US" altLang="zh-CN" sz="2800" dirty="0"/>
              <a:t>,</a:t>
            </a:r>
            <a:r>
              <a:rPr lang="zh-CN" altLang="zh-CN" sz="2800" dirty="0"/>
              <a:t>如铜、石墨等。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62AA6DD-1A63-4740-8899-2EE217D4F493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40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949904"/>
            <a:ext cx="117239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电解质的电离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电离的概念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电解质溶于水或受热熔化时</a:t>
            </a:r>
            <a:r>
              <a:rPr lang="en-US" altLang="zh-CN" sz="2800" dirty="0"/>
              <a:t>,</a:t>
            </a:r>
            <a:r>
              <a:rPr lang="zh-CN" altLang="zh-CN" sz="2800" dirty="0"/>
              <a:t>离解成自由移动的离子的过程称为电离。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0A59648-5B61-4653-9014-94E06F2E23E5}"/>
              </a:ext>
            </a:extLst>
          </p:cNvPr>
          <p:cNvSpPr/>
          <p:nvPr/>
        </p:nvSpPr>
        <p:spPr>
          <a:xfrm>
            <a:off x="234043" y="3201790"/>
            <a:ext cx="117239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DA251C"/>
                </a:solidFill>
                <a:cs typeface="Times New Roman" panose="02020603050405020304" pitchFamily="18" charset="0"/>
              </a:rPr>
              <a:t>注意  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电解质溶于水时是由于水分子的作用而电离</a:t>
            </a:r>
            <a:r>
              <a:rPr lang="en-US" altLang="zh-CN" sz="2800" dirty="0"/>
              <a:t>;</a:t>
            </a:r>
            <a:r>
              <a:rPr lang="zh-CN" altLang="zh-CN" sz="2800" dirty="0"/>
              <a:t>熔融时是由于热能破坏化学键而电离成自由移动的离子</a:t>
            </a:r>
            <a:r>
              <a:rPr lang="en-US" altLang="zh-CN" sz="2800" dirty="0"/>
              <a:t>,</a:t>
            </a:r>
            <a:r>
              <a:rPr lang="zh-CN" altLang="zh-CN" sz="2800" dirty="0"/>
              <a:t>都不是因通电而电离的。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97C13673-7950-41D5-ADC7-43387E0CF031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37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4043" y="759404"/>
                <a:ext cx="11723913" cy="5343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(2)</a:t>
                </a:r>
                <a:r>
                  <a:rPr lang="zh-CN" altLang="zh-CN" sz="2800" dirty="0"/>
                  <a:t>电离方程式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①</a:t>
                </a:r>
                <a:r>
                  <a:rPr lang="zh-CN" altLang="zh-CN" sz="2800" dirty="0"/>
                  <a:t>强电解质</a:t>
                </a:r>
                <a:r>
                  <a:rPr lang="en-US" altLang="zh-CN" sz="2800" dirty="0"/>
                  <a:t>:</a:t>
                </a:r>
                <a:r>
                  <a:rPr lang="zh-CN" altLang="zh-CN" sz="2800" dirty="0"/>
                  <a:t>完全电离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用</a:t>
                </a:r>
                <a:r>
                  <a:rPr lang="en-US" altLang="zh-CN" sz="2800" dirty="0"/>
                  <a:t>“          ”</a:t>
                </a:r>
                <a:r>
                  <a:rPr lang="zh-CN" altLang="zh-CN" sz="2800" dirty="0"/>
                  <a:t>表示。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如强酸</a:t>
                </a:r>
                <a:r>
                  <a:rPr lang="en-US" altLang="zh-CN" sz="2800" dirty="0"/>
                  <a:t>:H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4               </a:t>
                </a:r>
                <a:r>
                  <a:rPr lang="en-US" altLang="zh-CN" sz="2800" dirty="0"/>
                  <a:t>2H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强碱</a:t>
                </a:r>
                <a:r>
                  <a:rPr lang="en-US" altLang="zh-CN" sz="2800" dirty="0"/>
                  <a:t>:</a:t>
                </a:r>
                <a:r>
                  <a:rPr lang="en-US" altLang="zh-CN" sz="2800" dirty="0" err="1"/>
                  <a:t>NaOH</a:t>
                </a:r>
                <a:r>
                  <a:rPr lang="en-US" altLang="zh-CN" sz="2800" dirty="0"/>
                  <a:t>            Na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+OH</a:t>
                </a:r>
                <a:r>
                  <a:rPr lang="en-US" altLang="zh-CN" sz="2800" baseline="30000" dirty="0"/>
                  <a:t>-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盐</a:t>
                </a:r>
                <a:r>
                  <a:rPr lang="en-US" altLang="zh-CN" sz="2800" dirty="0"/>
                  <a:t>:(NH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)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4               </a:t>
                </a:r>
                <a:r>
                  <a:rPr lang="en-US" altLang="zh-CN" sz="2800" dirty="0"/>
                  <a:t>2N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/>
                  <a:t>+S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②</a:t>
                </a:r>
                <a:r>
                  <a:rPr lang="zh-CN" altLang="zh-CN" sz="2800" dirty="0"/>
                  <a:t>弱电解质</a:t>
                </a:r>
                <a:r>
                  <a:rPr lang="en-US" altLang="zh-CN" sz="2800" dirty="0"/>
                  <a:t>:</a:t>
                </a:r>
                <a:r>
                  <a:rPr lang="zh-CN" altLang="zh-CN" sz="2800" dirty="0"/>
                  <a:t>部分电离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用</a:t>
                </a:r>
                <a:r>
                  <a:rPr lang="en-US" altLang="zh-CN" sz="2800" dirty="0"/>
                  <a:t>“           ”</a:t>
                </a:r>
                <a:r>
                  <a:rPr lang="zh-CN" altLang="zh-CN" sz="2800" dirty="0"/>
                  <a:t>表示。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a.</a:t>
                </a:r>
                <a:r>
                  <a:rPr lang="zh-CN" altLang="zh-CN" sz="2800" dirty="0"/>
                  <a:t>弱酸的电离</a:t>
                </a:r>
                <a:r>
                  <a:rPr lang="en-US" altLang="zh-CN" sz="2800" dirty="0"/>
                  <a:t>:</a:t>
                </a:r>
                <a:r>
                  <a:rPr lang="zh-CN" altLang="zh-CN" sz="2800" dirty="0"/>
                  <a:t>如</a:t>
                </a:r>
                <a:r>
                  <a:rPr lang="en-US" altLang="zh-CN" sz="2800" dirty="0" err="1"/>
                  <a:t>HClO</a:t>
                </a:r>
                <a:r>
                  <a:rPr lang="en-US" altLang="zh-CN" sz="2800" dirty="0"/>
                  <a:t>          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</a:t>
                </a:r>
                <a:r>
                  <a:rPr lang="en-US" altLang="zh-CN" sz="2800" dirty="0" err="1"/>
                  <a:t>ClO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。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多元弱酸的电离是分步进行的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一般以第一步电离为主。如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3 </a:t>
                </a:r>
                <a:endParaRPr lang="zh-CN" altLang="zh-CN" sz="2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759404"/>
                <a:ext cx="11723913" cy="5343001"/>
              </a:xfrm>
              <a:prstGeom prst="rect">
                <a:avLst/>
              </a:prstGeom>
              <a:blipFill>
                <a:blip r:embed="rId2"/>
                <a:stretch>
                  <a:fillRect l="-1040" b="-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9467480-14EE-417A-84FD-251E20AD12C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31833" y="1617133"/>
            <a:ext cx="690109" cy="3920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B946505-7614-4A5B-A5A3-2A5EE2B8FD8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59954" y="4281170"/>
            <a:ext cx="661988" cy="3760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0DEEA91-47DE-4759-BFD7-4CC659DA66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83983" y="2283103"/>
            <a:ext cx="690109" cy="39206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FFA74109-B146-41C3-8AD0-D43F840D34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74433" y="2936608"/>
            <a:ext cx="690109" cy="3920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CBD50A51-F5FE-477B-B379-58740A3A7F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01093" y="3590113"/>
            <a:ext cx="690109" cy="3920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CC4774C-CDBC-4060-AA79-3A2BD2A3C75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60106" y="4873837"/>
            <a:ext cx="661988" cy="37608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21046030-1762-481B-8ABC-9015E072FB96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7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4043" y="740354"/>
                <a:ext cx="11723913" cy="6015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(</a:t>
                </a:r>
                <a:r>
                  <a:rPr lang="zh-CN" altLang="zh-CN" sz="2800" dirty="0"/>
                  <a:t>主要</a:t>
                </a:r>
                <a:r>
                  <a:rPr lang="en-US" altLang="zh-CN" sz="2800" dirty="0"/>
                  <a:t>),HC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         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b.</a:t>
                </a:r>
                <a:r>
                  <a:rPr lang="zh-CN" altLang="zh-CN" sz="2800" dirty="0"/>
                  <a:t>弱碱的电离</a:t>
                </a:r>
                <a:r>
                  <a:rPr lang="en-US" altLang="zh-CN" sz="2800" dirty="0"/>
                  <a:t>:</a:t>
                </a:r>
                <a:r>
                  <a:rPr lang="zh-CN" altLang="zh-CN" sz="2800" dirty="0"/>
                  <a:t>如</a:t>
                </a:r>
                <a:r>
                  <a:rPr lang="en-US" altLang="zh-CN" sz="2800" dirty="0"/>
                  <a:t>NH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·H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        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/>
                  <a:t>+OH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多元弱碱的电离也是分步进行的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但一般都是一步写完。如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Fe(OH)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b="1" baseline="-25000" dirty="0"/>
                  <a:t>              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+3OH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③</a:t>
                </a:r>
                <a:r>
                  <a:rPr lang="zh-CN" altLang="zh-CN" sz="2800" dirty="0"/>
                  <a:t>酸式盐的电离</a:t>
                </a:r>
                <a:r>
                  <a:rPr lang="en-US" altLang="zh-CN" sz="2800" dirty="0"/>
                  <a:t>: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a.</a:t>
                </a:r>
                <a:r>
                  <a:rPr lang="zh-CN" altLang="zh-CN" sz="2800" dirty="0"/>
                  <a:t>强酸酸式盐完全电离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一步到底。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如水溶液中</a:t>
                </a:r>
                <a:r>
                  <a:rPr lang="en-US" altLang="zh-CN" sz="2800" dirty="0"/>
                  <a:t>:NaHSO</a:t>
                </a:r>
                <a:r>
                  <a:rPr lang="en-US" altLang="zh-CN" sz="2800" baseline="-25000" dirty="0"/>
                  <a:t>4                 </a:t>
                </a:r>
                <a:r>
                  <a:rPr lang="en-US" altLang="zh-CN" sz="2800" dirty="0"/>
                  <a:t>Na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;’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熔融状态时</a:t>
                </a:r>
                <a:r>
                  <a:rPr lang="en-US" altLang="zh-CN" sz="2800" dirty="0"/>
                  <a:t>:NaHSO</a:t>
                </a:r>
                <a:r>
                  <a:rPr lang="en-US" altLang="zh-CN" sz="2800" baseline="-25000" dirty="0"/>
                  <a:t>4              </a:t>
                </a:r>
                <a:r>
                  <a:rPr lang="en-US" altLang="zh-CN" sz="2800" dirty="0"/>
                  <a:t>Na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+HS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b.</a:t>
                </a:r>
                <a:r>
                  <a:rPr lang="zh-CN" altLang="zh-CN" sz="2800" dirty="0"/>
                  <a:t>多元弱酸酸式盐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第一步完全电离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第二步部分电离。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740354"/>
                <a:ext cx="11723913" cy="6015686"/>
              </a:xfrm>
              <a:prstGeom prst="rect">
                <a:avLst/>
              </a:prstGeom>
              <a:blipFill rotWithShape="1">
                <a:blip r:embed="rId2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DC95971-E8EC-49A8-8B79-F53FA94412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02754" y="1004570"/>
            <a:ext cx="661988" cy="3760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7327364-9378-4866-87A5-819AC613D1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90898" y="1644872"/>
            <a:ext cx="661988" cy="3760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9933AC71-A315-43FA-9E55-9128CC7F2A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66748" y="2883122"/>
            <a:ext cx="661988" cy="3760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5A8D0BE-6089-42D6-B40F-17D8CCF3DDD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36041" y="5445958"/>
            <a:ext cx="642938" cy="57957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CC4B106A-383F-4BAB-9C07-950F2E06339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600789" y="4902967"/>
            <a:ext cx="690109" cy="392062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E9274B19-1695-4C50-9AB6-5113E3CD93D5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5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YBCGXSHUXT-1.jpg" descr="id:2147516308;FounderCES">
            <a:extLst>
              <a:ext uri="{FF2B5EF4-FFF2-40B4-BE49-F238E27FC236}">
                <a16:creationId xmlns="" xmlns:a16="http://schemas.microsoft.com/office/drawing/2014/main" id="{E07094AE-EA43-4917-9F0E-597B9045F2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20197" y="1689755"/>
            <a:ext cx="6966903" cy="4894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4043" y="740354"/>
                <a:ext cx="11723913" cy="1860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如</a:t>
                </a:r>
                <a:r>
                  <a:rPr lang="en-US" altLang="zh-CN" sz="2800" dirty="0"/>
                  <a:t>NaHCO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第一步</a:t>
                </a:r>
                <a:r>
                  <a:rPr lang="en-US" altLang="zh-CN" sz="2800" dirty="0"/>
                  <a:t>:NaHCO</a:t>
                </a:r>
                <a:r>
                  <a:rPr lang="en-US" altLang="zh-CN" sz="2800" baseline="-25000" dirty="0"/>
                  <a:t>3               </a:t>
                </a:r>
                <a:r>
                  <a:rPr lang="en-US" altLang="zh-CN" sz="2800" dirty="0"/>
                  <a:t>Na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,</a:t>
                </a:r>
                <a:r>
                  <a:rPr lang="zh-CN" altLang="zh-CN" sz="2800" dirty="0"/>
                  <a:t>第二步</a:t>
                </a:r>
                <a:r>
                  <a:rPr lang="en-US" altLang="zh-CN" sz="2800" dirty="0"/>
                  <a:t>:HC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        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(3)</a:t>
                </a:r>
                <a:r>
                  <a:rPr lang="zh-CN" altLang="zh-CN" sz="2800" dirty="0"/>
                  <a:t>电离方程式书写的思维模型</a:t>
                </a:r>
              </a:p>
              <a:p>
                <a:endParaRPr lang="zh-CN" altLang="zh-CN" sz="2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740354"/>
                <a:ext cx="11723913" cy="1860702"/>
              </a:xfrm>
              <a:prstGeom prst="rect">
                <a:avLst/>
              </a:prstGeom>
              <a:blipFill>
                <a:blip r:embed="rId3"/>
                <a:stretch>
                  <a:fillRect l="-1040" r="-4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8B6E04D9-AA21-4CC4-86DB-D918DA9A2D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91389" y="987360"/>
            <a:ext cx="690109" cy="3920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725E1A86-A9FE-4E89-8CD4-C0A70006B21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536450" y="987360"/>
            <a:ext cx="661988" cy="37608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511AD50-64BC-4977-8C58-5EA965C404F2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9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0A59648-5B61-4653-9014-94E06F2E23E5}"/>
              </a:ext>
            </a:extLst>
          </p:cNvPr>
          <p:cNvSpPr/>
          <p:nvPr/>
        </p:nvSpPr>
        <p:spPr>
          <a:xfrm>
            <a:off x="234043" y="789610"/>
            <a:ext cx="117239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DA251C"/>
                </a:solidFill>
                <a:cs typeface="Times New Roman" panose="02020603050405020304" pitchFamily="18" charset="0"/>
              </a:rPr>
              <a:t>注意   </a:t>
            </a:r>
            <a:r>
              <a:rPr lang="zh-CN" altLang="zh-CN" sz="2800" dirty="0"/>
              <a:t>大部分难溶盐属于强电解质。虽然难溶盐在水中的溶解度小</a:t>
            </a:r>
            <a:r>
              <a:rPr lang="en-US" altLang="zh-CN" sz="2800" dirty="0"/>
              <a:t>,</a:t>
            </a:r>
            <a:r>
              <a:rPr lang="zh-CN" altLang="zh-CN" sz="2800" dirty="0"/>
              <a:t>但溶解在水中的部分能够完全电离</a:t>
            </a:r>
            <a:r>
              <a:rPr lang="en-US" altLang="zh-CN" sz="2800" dirty="0"/>
              <a:t>,</a:t>
            </a:r>
            <a:r>
              <a:rPr lang="zh-CN" altLang="zh-CN" sz="2800" dirty="0"/>
              <a:t>故属于强电解质。如</a:t>
            </a:r>
            <a:r>
              <a:rPr lang="en-US" altLang="zh-CN" sz="2800" dirty="0"/>
              <a:t>AgCl</a:t>
            </a:r>
            <a:r>
              <a:rPr lang="zh-CN" altLang="zh-CN" sz="2800" dirty="0"/>
              <a:t>、</a:t>
            </a:r>
            <a:r>
              <a:rPr lang="en-US" altLang="zh-CN" sz="2800" dirty="0"/>
              <a:t>BaSO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、</a:t>
            </a:r>
            <a:r>
              <a:rPr lang="en-US" altLang="zh-CN" sz="2800" dirty="0"/>
              <a:t>CaCO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BaCO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等。即电解质的强弱与其溶解性无关。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195A748F-BFDA-4F5C-BF34-166FA9F3988F}"/>
              </a:ext>
            </a:extLst>
          </p:cNvPr>
          <p:cNvSpPr/>
          <p:nvPr/>
        </p:nvSpPr>
        <p:spPr>
          <a:xfrm>
            <a:off x="234043" y="2744569"/>
            <a:ext cx="11723913" cy="3893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cs typeface="Times New Roman" panose="02020603050405020304" pitchFamily="18" charset="0"/>
              </a:rPr>
              <a:t>特别提醒： 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zh-CN" sz="2800" dirty="0"/>
              <a:t>遵循二守恒</a:t>
            </a:r>
            <a:r>
              <a:rPr lang="en-US" altLang="zh-CN" sz="2800" dirty="0"/>
              <a:t>:</a:t>
            </a:r>
            <a:r>
              <a:rPr lang="zh-CN" altLang="zh-CN" sz="2800" dirty="0"/>
              <a:t>原子守恒、电荷守恒。即在电离方程式两边原子的种类和数目相同。在电解质溶液中</a:t>
            </a:r>
            <a:r>
              <a:rPr lang="en-US" altLang="zh-CN" sz="2800" dirty="0"/>
              <a:t>,</a:t>
            </a:r>
            <a:r>
              <a:rPr lang="zh-CN" altLang="zh-CN" sz="2800" dirty="0"/>
              <a:t>阳离子所带的正电荷总数等于阴离子所带的负电荷总数</a:t>
            </a:r>
            <a:r>
              <a:rPr lang="en-US" altLang="zh-CN" sz="2800" dirty="0"/>
              <a:t>,</a:t>
            </a:r>
            <a:r>
              <a:rPr lang="zh-CN" altLang="zh-CN" sz="2800" dirty="0"/>
              <a:t>电解质溶液呈电中性。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注意分级电离</a:t>
            </a:r>
            <a:r>
              <a:rPr lang="en-US" altLang="zh-CN" sz="2800" dirty="0"/>
              <a:t>:</a:t>
            </a:r>
            <a:r>
              <a:rPr lang="zh-CN" altLang="zh-CN" sz="2800" dirty="0"/>
              <a:t>弱酸的一级电离常数与二级电离常数</a:t>
            </a:r>
            <a:r>
              <a:rPr lang="en-US" altLang="zh-CN" sz="2800" dirty="0"/>
              <a:t>(</a:t>
            </a:r>
            <a:r>
              <a:rPr lang="zh-CN" altLang="zh-CN" sz="2800" dirty="0"/>
              <a:t>或多级电离常数</a:t>
            </a:r>
            <a:r>
              <a:rPr lang="en-US" altLang="zh-CN" sz="2800" dirty="0"/>
              <a:t>)</a:t>
            </a:r>
            <a:r>
              <a:rPr lang="zh-CN" altLang="zh-CN" sz="2800" dirty="0"/>
              <a:t>之间一般相差约</a:t>
            </a:r>
            <a:r>
              <a:rPr lang="en-US" altLang="zh-CN" sz="2800" dirty="0"/>
              <a:t>10</a:t>
            </a:r>
            <a:r>
              <a:rPr lang="en-US" altLang="zh-CN" sz="2800" baseline="30000" dirty="0"/>
              <a:t>3</a:t>
            </a:r>
            <a:r>
              <a:rPr lang="en-US" altLang="zh-CN" sz="2800" dirty="0"/>
              <a:t>~10</a:t>
            </a:r>
            <a:r>
              <a:rPr lang="en-US" altLang="zh-CN" sz="2800" baseline="30000" dirty="0"/>
              <a:t>4</a:t>
            </a:r>
            <a:r>
              <a:rPr lang="zh-CN" altLang="zh-CN" sz="2800" dirty="0"/>
              <a:t>倍</a:t>
            </a:r>
            <a:r>
              <a:rPr lang="en-US" altLang="zh-CN" sz="2800" dirty="0"/>
              <a:t>,</a:t>
            </a:r>
            <a:r>
              <a:rPr lang="zh-CN" altLang="zh-CN" sz="2800" dirty="0"/>
              <a:t>不能合并各级电离</a:t>
            </a:r>
            <a:r>
              <a:rPr lang="en-US" altLang="zh-CN" sz="2800" dirty="0"/>
              <a:t>,</a:t>
            </a:r>
            <a:r>
              <a:rPr lang="zh-CN" altLang="zh-CN" sz="2800" dirty="0"/>
              <a:t>需要分步书写电离方程式。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32FB441-806B-4BCA-8030-4A12B687DF82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00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740354"/>
            <a:ext cx="117239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zh-CN" sz="2800" b="1" dirty="0"/>
              <a:t>离子反应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定义</a:t>
            </a:r>
            <a:r>
              <a:rPr lang="en-US" altLang="zh-CN" sz="2800" dirty="0"/>
              <a:t>:</a:t>
            </a:r>
            <a:r>
              <a:rPr lang="zh-CN" altLang="zh-CN" sz="2800" dirty="0"/>
              <a:t>有离子参加或有离子生成的反应统称为离子反应。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离子反应的本质</a:t>
            </a:r>
            <a:r>
              <a:rPr lang="en-US" altLang="zh-CN" sz="2800" dirty="0"/>
              <a:t>:</a:t>
            </a:r>
            <a:r>
              <a:rPr lang="zh-CN" altLang="zh-CN" sz="2800" dirty="0"/>
              <a:t>反应物中的某些离子的浓度减小。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(3)</a:t>
            </a:r>
            <a:r>
              <a:rPr lang="zh-CN" altLang="zh-CN" sz="2800" dirty="0"/>
              <a:t>离子反应的类型和发生条件 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复分解反应</a:t>
            </a:r>
            <a:r>
              <a:rPr lang="en-US" altLang="zh-CN" sz="2800" dirty="0"/>
              <a:t>:</a:t>
            </a:r>
            <a:r>
              <a:rPr lang="zh-CN" altLang="zh-CN" sz="2800" dirty="0"/>
              <a:t>在溶液中离子间发生互换</a:t>
            </a:r>
            <a:r>
              <a:rPr lang="en-US" altLang="zh-CN" sz="2800" dirty="0"/>
              <a:t>,</a:t>
            </a:r>
            <a:r>
              <a:rPr lang="zh-CN" altLang="zh-CN" sz="2800" dirty="0"/>
              <a:t>生成沉淀、气体或难电离物质</a:t>
            </a:r>
            <a:r>
              <a:rPr lang="en-US" altLang="zh-CN" sz="2800" dirty="0"/>
              <a:t>(</a:t>
            </a:r>
            <a:r>
              <a:rPr lang="zh-CN" altLang="zh-CN" sz="2800" dirty="0"/>
              <a:t>水、弱酸、弱碱</a:t>
            </a:r>
            <a:r>
              <a:rPr lang="en-US" altLang="zh-CN" sz="2800" dirty="0"/>
              <a:t>)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②</a:t>
            </a:r>
            <a:r>
              <a:rPr lang="zh-CN" altLang="zh-CN" sz="2800" dirty="0"/>
              <a:t>氧化还原反应</a:t>
            </a:r>
            <a:r>
              <a:rPr lang="en-US" altLang="zh-CN" sz="2800" dirty="0"/>
              <a:t>:</a:t>
            </a:r>
            <a:r>
              <a:rPr lang="zh-CN" altLang="zh-CN" sz="2800" dirty="0"/>
              <a:t>在溶液中离子间发生电子转移生成新的离子或物质。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③</a:t>
            </a:r>
            <a:r>
              <a:rPr lang="zh-CN" altLang="zh-CN" sz="2800" dirty="0"/>
              <a:t>盐类的水解反应</a:t>
            </a:r>
            <a:r>
              <a:rPr lang="en-US" altLang="zh-CN" sz="2800" dirty="0"/>
              <a:t>:</a:t>
            </a:r>
            <a:r>
              <a:rPr lang="zh-CN" altLang="zh-CN" sz="2800" dirty="0"/>
              <a:t>在溶液中盐电离出的离子与水电离出的</a:t>
            </a:r>
            <a:r>
              <a:rPr lang="en-US" altLang="zh-CN" sz="2800" dirty="0"/>
              <a:t>H</a:t>
            </a:r>
            <a:r>
              <a:rPr lang="en-US" altLang="zh-CN" sz="2800" baseline="30000" dirty="0"/>
              <a:t>+</a:t>
            </a:r>
            <a:r>
              <a:rPr lang="zh-CN" altLang="zh-CN" sz="2800" dirty="0"/>
              <a:t>或</a:t>
            </a:r>
            <a:r>
              <a:rPr lang="en-US" altLang="zh-CN" sz="2800" dirty="0"/>
              <a:t>OH</a:t>
            </a:r>
            <a:r>
              <a:rPr lang="en-US" altLang="zh-CN" sz="2800" baseline="30000" dirty="0"/>
              <a:t>-</a:t>
            </a:r>
            <a:r>
              <a:rPr lang="zh-CN" altLang="zh-CN" sz="2800" dirty="0"/>
              <a:t>结合生成弱电解质。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B28B0AC4-25C4-4521-A7E6-9888F5FD8997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5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778454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④</a:t>
            </a:r>
            <a:r>
              <a:rPr lang="zh-CN" altLang="zh-CN" sz="2800" dirty="0"/>
              <a:t>络合反应</a:t>
            </a:r>
            <a:r>
              <a:rPr lang="en-US" altLang="zh-CN" sz="2800" dirty="0"/>
              <a:t>:</a:t>
            </a:r>
            <a:r>
              <a:rPr lang="zh-CN" altLang="zh-CN" sz="2800" dirty="0"/>
              <a:t>在溶液中离子间通过配位键结合成络合物</a:t>
            </a:r>
            <a:r>
              <a:rPr lang="en-US" altLang="zh-CN" sz="2800" dirty="0"/>
              <a:t>(</a:t>
            </a:r>
            <a:r>
              <a:rPr lang="zh-CN" altLang="zh-CN" sz="2800" dirty="0"/>
              <a:t>或配合物</a:t>
            </a:r>
            <a:r>
              <a:rPr lang="en-US" altLang="zh-CN" sz="2800" dirty="0"/>
              <a:t>)</a:t>
            </a:r>
            <a:r>
              <a:rPr lang="zh-CN" altLang="zh-CN" sz="2800" dirty="0"/>
              <a:t>或络离子。如</a:t>
            </a:r>
            <a:r>
              <a:rPr lang="en-US" altLang="zh-CN" sz="2800" dirty="0"/>
              <a:t>FeCl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溶液与</a:t>
            </a:r>
            <a:r>
              <a:rPr lang="en-US" altLang="zh-CN" sz="2800" dirty="0"/>
              <a:t>KSCN</a:t>
            </a:r>
            <a:r>
              <a:rPr lang="zh-CN" altLang="zh-CN" sz="2800" dirty="0"/>
              <a:t>溶液的反应</a:t>
            </a:r>
            <a:r>
              <a:rPr lang="en-US" altLang="zh-CN" sz="2800" dirty="0"/>
              <a:t>:Fe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+3SCN</a:t>
            </a:r>
            <a:r>
              <a:rPr lang="en-US" altLang="zh-CN" sz="2800" baseline="30000" dirty="0"/>
              <a:t>-               </a:t>
            </a:r>
            <a:r>
              <a:rPr lang="en-US" altLang="zh-CN" sz="2800" dirty="0"/>
              <a:t>Fe(SCN)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⑤</a:t>
            </a:r>
            <a:r>
              <a:rPr lang="zh-CN" altLang="zh-CN" sz="2800" dirty="0"/>
              <a:t>电解反应</a:t>
            </a:r>
            <a:r>
              <a:rPr lang="en-US" altLang="zh-CN" sz="2800" dirty="0"/>
              <a:t>:</a:t>
            </a:r>
            <a:r>
              <a:rPr lang="zh-CN" altLang="zh-CN" sz="2800" dirty="0"/>
              <a:t>实质为在通电条件下</a:t>
            </a:r>
            <a:r>
              <a:rPr lang="en-US" altLang="zh-CN" sz="2800" dirty="0"/>
              <a:t>,</a:t>
            </a:r>
            <a:r>
              <a:rPr lang="zh-CN" altLang="zh-CN" sz="2800" dirty="0"/>
              <a:t>离子在阴极或阳极发生放电生成新物质或新离子。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⑥</a:t>
            </a:r>
            <a:r>
              <a:rPr lang="zh-CN" altLang="zh-CN" sz="2800" dirty="0"/>
              <a:t>原电池反应</a:t>
            </a:r>
            <a:r>
              <a:rPr lang="en-US" altLang="zh-CN" sz="2800" dirty="0"/>
              <a:t>:</a:t>
            </a:r>
            <a:r>
              <a:rPr lang="zh-CN" altLang="zh-CN" sz="2800" dirty="0"/>
              <a:t>金属在负极失去电子生成新物质或新离子</a:t>
            </a:r>
            <a:r>
              <a:rPr lang="en-US" altLang="zh-CN" sz="2800" dirty="0"/>
              <a:t>;</a:t>
            </a:r>
            <a:r>
              <a:rPr lang="zh-CN" altLang="zh-CN" sz="2800" dirty="0"/>
              <a:t>阳离子在正极得到电子生成新物质或新离子。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AFBC055-95AB-46D5-A468-9240DF862F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86612" y="1595120"/>
            <a:ext cx="738188" cy="41937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F4DB4CB-FE0A-440C-A24A-7728004267C3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0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400"/>
            <a:ext cx="12192000" cy="2617200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zh-CN" sz="4000" b="1" dirty="0">
                <a:solidFill>
                  <a:schemeClr val="bg1"/>
                </a:solidFill>
              </a:rPr>
              <a:t>专题三　离子反应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90158" y="1546119"/>
            <a:ext cx="521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A251C"/>
                </a:solidFill>
              </a:rPr>
              <a:t>【</a:t>
            </a:r>
            <a:r>
              <a:rPr lang="zh-CN" altLang="en-US" sz="2400" dirty="0">
                <a:solidFill>
                  <a:srgbClr val="DA251C"/>
                </a:solidFill>
              </a:rPr>
              <a:t>高考帮</a:t>
            </a:r>
            <a:r>
              <a:rPr lang="en-US" altLang="zh-CN" sz="2400" dirty="0">
                <a:solidFill>
                  <a:srgbClr val="DA251C"/>
                </a:solidFill>
              </a:rPr>
              <a:t>·</a:t>
            </a:r>
            <a:r>
              <a:rPr lang="zh-CN" altLang="en-US" sz="2400" dirty="0">
                <a:solidFill>
                  <a:srgbClr val="DA251C"/>
                </a:solidFill>
              </a:rPr>
              <a:t>化学</a:t>
            </a:r>
            <a:r>
              <a:rPr lang="en-US" altLang="zh-CN" sz="2400" dirty="0">
                <a:solidFill>
                  <a:srgbClr val="DA251C"/>
                </a:solidFill>
              </a:rPr>
              <a:t>】</a:t>
            </a:r>
            <a:r>
              <a:rPr lang="zh-CN" altLang="en-US" sz="2400" dirty="0">
                <a:solidFill>
                  <a:srgbClr val="DA251C"/>
                </a:solidFill>
              </a:rPr>
              <a:t>专题</a:t>
            </a:r>
            <a:r>
              <a:rPr lang="zh-CN" altLang="zh-CN" sz="2400" dirty="0">
                <a:solidFill>
                  <a:srgbClr val="DA251C"/>
                </a:solidFill>
              </a:rPr>
              <a:t>三</a:t>
            </a:r>
            <a:r>
              <a:rPr lang="zh-CN" altLang="en-US" sz="2400" dirty="0">
                <a:solidFill>
                  <a:srgbClr val="DA251C"/>
                </a:solidFill>
              </a:rPr>
              <a:t>：</a:t>
            </a:r>
            <a:r>
              <a:rPr lang="zh-CN" altLang="zh-CN" sz="2400" dirty="0">
                <a:solidFill>
                  <a:srgbClr val="DA251C"/>
                </a:solidFill>
              </a:rPr>
              <a:t>　离子反应</a:t>
            </a:r>
          </a:p>
        </p:txBody>
      </p:sp>
    </p:spTree>
    <p:extLst>
      <p:ext uri="{BB962C8B-B14F-4D97-AF65-F5344CB8AC3E}">
        <p14:creationId xmlns:p14="http://schemas.microsoft.com/office/powerpoint/2010/main" val="361347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797504"/>
            <a:ext cx="117239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4.</a:t>
            </a:r>
            <a:r>
              <a:rPr lang="zh-CN" altLang="zh-CN" sz="2800" b="1" dirty="0"/>
              <a:t>离子方程式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定义</a:t>
            </a:r>
            <a:r>
              <a:rPr lang="en-US" altLang="zh-CN" sz="2800" dirty="0"/>
              <a:t>:</a:t>
            </a:r>
            <a:r>
              <a:rPr lang="zh-CN" altLang="zh-CN" sz="2800" dirty="0"/>
              <a:t>用实际参加反应的离子符号来表示反应的式子。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离子方程式的意义</a:t>
            </a:r>
            <a:r>
              <a:rPr lang="en-US" altLang="zh-CN" sz="2800" dirty="0"/>
              <a:t>:</a:t>
            </a:r>
            <a:r>
              <a:rPr lang="zh-CN" altLang="zh-CN" sz="2800" dirty="0"/>
              <a:t>离子方程式不仅可以表示某一个具体的化学反应</a:t>
            </a:r>
            <a:r>
              <a:rPr lang="en-US" altLang="zh-CN" sz="2800" dirty="0"/>
              <a:t>,</a:t>
            </a:r>
            <a:r>
              <a:rPr lang="zh-CN" altLang="zh-CN" sz="2800" dirty="0"/>
              <a:t>还可以表示同一类型的离子反应</a:t>
            </a:r>
            <a:r>
              <a:rPr lang="en-US" altLang="zh-CN" sz="2800" dirty="0"/>
              <a:t>,</a:t>
            </a:r>
            <a:r>
              <a:rPr lang="zh-CN" altLang="zh-CN" sz="2800" dirty="0"/>
              <a:t>揭示了这类化学反应的本质。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pic>
        <p:nvPicPr>
          <p:cNvPr id="10" name="1YBCGXSHUXT-2.jpg" descr="id:2147516378;FounderCES">
            <a:extLst>
              <a:ext uri="{FF2B5EF4-FFF2-40B4-BE49-F238E27FC236}">
                <a16:creationId xmlns="" xmlns:a16="http://schemas.microsoft.com/office/drawing/2014/main" id="{542C995A-5CCC-459A-9967-60F0B47DC1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77634" y="4121491"/>
            <a:ext cx="3896176" cy="1615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05815E33-B8F8-4711-AFB6-F7EBCB27991C}"/>
                  </a:ext>
                </a:extLst>
              </p:cNvPr>
              <p:cNvSpPr/>
              <p:nvPr/>
            </p:nvSpPr>
            <p:spPr>
              <a:xfrm>
                <a:off x="461192" y="4929211"/>
                <a:ext cx="2201693" cy="750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+2H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5815E33-B8F8-4711-AFB6-F7EBCB279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2" y="4929211"/>
                <a:ext cx="2201693" cy="750590"/>
              </a:xfrm>
              <a:prstGeom prst="rect">
                <a:avLst/>
              </a:prstGeom>
              <a:blipFill>
                <a:blip r:embed="rId3"/>
                <a:stretch>
                  <a:fillRect l="-5817" r="-1385" b="-11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3C122BA-FC57-46B8-8519-DCD3B88FD7D7}"/>
              </a:ext>
            </a:extLst>
          </p:cNvPr>
          <p:cNvSpPr/>
          <p:nvPr/>
        </p:nvSpPr>
        <p:spPr>
          <a:xfrm>
            <a:off x="3311682" y="4934340"/>
            <a:ext cx="21355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↑+H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⇒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8D668F9-40D5-43E8-9877-98919D4150F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18190" y="5107678"/>
            <a:ext cx="738188" cy="41937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52074FD-C95B-4A59-8E4A-801055512CD1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64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9999806-B687-4BF6-9660-091804D1F4A2}"/>
              </a:ext>
            </a:extLst>
          </p:cNvPr>
          <p:cNvSpPr/>
          <p:nvPr/>
        </p:nvSpPr>
        <p:spPr>
          <a:xfrm>
            <a:off x="382996" y="729341"/>
            <a:ext cx="114260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离子方程式的书写方法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写出正确的化学方程式。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拆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强酸、强碱、易溶于水的盐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拆成离子符号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其余的物质写化学式。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删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删去化学方程式两边相同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即不参加反应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的离子。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检查离子方程式两边各元素的原子数目、离子所带的电荷总数、电子得失总数是否相等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是否注明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“↑”“↓”“           </a:t>
            </a:r>
            <a:r>
              <a:rPr lang="en-US" altLang="zh-CN" sz="2800" dirty="0"/>
              <a:t>”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其中</a:t>
            </a:r>
            <a:r>
              <a:rPr lang="en-US" altLang="zh-CN" sz="2800" dirty="0"/>
              <a:t>:“</a:t>
            </a:r>
            <a:r>
              <a:rPr lang="zh-CN" altLang="zh-CN" sz="2800" dirty="0"/>
              <a:t>写</a:t>
            </a:r>
            <a:r>
              <a:rPr lang="en-US" altLang="zh-CN" sz="2800" dirty="0"/>
              <a:t>”</a:t>
            </a:r>
            <a:r>
              <a:rPr lang="zh-CN" altLang="zh-CN" sz="2800" dirty="0"/>
              <a:t>是基础</a:t>
            </a:r>
            <a:r>
              <a:rPr lang="en-US" altLang="zh-CN" sz="2800" dirty="0"/>
              <a:t>,“</a:t>
            </a:r>
            <a:r>
              <a:rPr lang="zh-CN" altLang="zh-CN" sz="2800" dirty="0"/>
              <a:t>拆</a:t>
            </a:r>
            <a:r>
              <a:rPr lang="en-US" altLang="zh-CN" sz="2800" dirty="0"/>
              <a:t>”</a:t>
            </a:r>
            <a:r>
              <a:rPr lang="zh-CN" altLang="zh-CN" sz="2800" dirty="0"/>
              <a:t>是关键</a:t>
            </a:r>
            <a:r>
              <a:rPr lang="en-US" altLang="zh-CN" sz="2800" dirty="0"/>
              <a:t>,“</a:t>
            </a:r>
            <a:r>
              <a:rPr lang="zh-CN" altLang="zh-CN" sz="2800" dirty="0"/>
              <a:t>查</a:t>
            </a:r>
            <a:r>
              <a:rPr lang="en-US" altLang="zh-CN" sz="2800" dirty="0"/>
              <a:t>”</a:t>
            </a:r>
            <a:r>
              <a:rPr lang="zh-CN" altLang="zh-CN" sz="2800" dirty="0"/>
              <a:t>是保证。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4791BD0-259F-4F47-8FE8-27EEE9A4DF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29828" y="4166870"/>
            <a:ext cx="713111" cy="40513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38DE8BC0-D8F9-4848-A527-4A277400FD2C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62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949904"/>
            <a:ext cx="117239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zh-CN" sz="2800" b="1" dirty="0"/>
              <a:t>离子共存 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几种离子能在同一溶液中大量共存</a:t>
            </a:r>
            <a:r>
              <a:rPr lang="en-US" altLang="zh-CN" sz="2800" dirty="0"/>
              <a:t>,</a:t>
            </a:r>
            <a:r>
              <a:rPr lang="zh-CN" altLang="zh-CN" sz="2800" dirty="0"/>
              <a:t>是指离子之间不发生反应。若离子之间能发生反应</a:t>
            </a:r>
            <a:r>
              <a:rPr lang="en-US" altLang="zh-CN" sz="2800" dirty="0"/>
              <a:t>,</a:t>
            </a:r>
            <a:r>
              <a:rPr lang="zh-CN" altLang="zh-CN" sz="2800" dirty="0"/>
              <a:t>则不能大量共存。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离子不能大量共存的常见类型</a:t>
            </a:r>
            <a:r>
              <a:rPr lang="en-US" altLang="zh-CN" sz="2800" dirty="0"/>
              <a:t>:</a:t>
            </a:r>
            <a:r>
              <a:rPr lang="zh-CN" altLang="zh-CN" sz="2800" dirty="0"/>
              <a:t>复分解反应型、氧化还原反应型、水解相互促进型、络合反应型。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离子检验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根据离子性质不同而在实验中所表现出的现象不同</a:t>
            </a:r>
            <a:r>
              <a:rPr lang="en-US" altLang="zh-CN" sz="2800" dirty="0"/>
              <a:t>,</a:t>
            </a:r>
            <a:r>
              <a:rPr lang="zh-CN" altLang="zh-CN" sz="2800" dirty="0"/>
              <a:t>可以把检验离子的方法归纳为三种类型</a:t>
            </a:r>
            <a:r>
              <a:rPr lang="en-US" altLang="zh-CN" sz="2800" dirty="0"/>
              <a:t>:</a:t>
            </a:r>
            <a:r>
              <a:rPr lang="zh-CN" altLang="zh-CN" sz="2800" dirty="0"/>
              <a:t>沉淀法、气体法和显色法。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6798" y="-2"/>
            <a:ext cx="726697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2</a:t>
            </a:r>
            <a:r>
              <a:rPr lang="zh-CN" altLang="zh-CN" sz="2800" dirty="0">
                <a:solidFill>
                  <a:srgbClr val="DA251C"/>
                </a:solidFill>
              </a:rPr>
              <a:t>　离子共存　离子的检验与推断</a:t>
            </a:r>
            <a:r>
              <a:rPr lang="zh-CN" altLang="en-US" sz="2800" dirty="0">
                <a:solidFill>
                  <a:srgbClr val="DA251C"/>
                </a:solidFill>
              </a:rPr>
              <a:t>（重点）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82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761219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沉淀法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="" xmlns:a16="http://schemas.microsoft.com/office/drawing/2014/main" id="{4027DD1C-CCAF-4A25-97C0-B42AE850C8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1981716"/>
                  </p:ext>
                </p:extLst>
              </p:nvPr>
            </p:nvGraphicFramePr>
            <p:xfrm>
              <a:off x="359227" y="1483400"/>
              <a:ext cx="11484430" cy="29260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64773">
                      <a:extLst>
                        <a:ext uri="{9D8B030D-6E8A-4147-A177-3AD203B41FA5}">
                          <a16:colId xmlns="" xmlns:a16="http://schemas.microsoft.com/office/drawing/2014/main" val="2062440072"/>
                        </a:ext>
                      </a:extLst>
                    </a:gridCol>
                    <a:gridCol w="2641600">
                      <a:extLst>
                        <a:ext uri="{9D8B030D-6E8A-4147-A177-3AD203B41FA5}">
                          <a16:colId xmlns="" xmlns:a16="http://schemas.microsoft.com/office/drawing/2014/main" val="3358159323"/>
                        </a:ext>
                      </a:extLst>
                    </a:gridCol>
                    <a:gridCol w="3367314">
                      <a:extLst>
                        <a:ext uri="{9D8B030D-6E8A-4147-A177-3AD203B41FA5}">
                          <a16:colId xmlns="" xmlns:a16="http://schemas.microsoft.com/office/drawing/2014/main" val="22046501"/>
                        </a:ext>
                      </a:extLst>
                    </a:gridCol>
                    <a:gridCol w="4310743">
                      <a:extLst>
                        <a:ext uri="{9D8B030D-6E8A-4147-A177-3AD203B41FA5}">
                          <a16:colId xmlns="" xmlns:a16="http://schemas.microsoft.com/office/drawing/2014/main" val="59498125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试剂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现象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离子方程式或说明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5717289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Cl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Br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AgNO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溶液和稀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HNO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分别产生白色沉淀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(AgCl)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、淡黄色沉淀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AgBr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、黄色沉淀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AgI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+Cl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        AgCl↓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+Br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         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AgBr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↓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+I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          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AgI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↓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192217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取少量试液于试管中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向其中加入足量稀盐酸后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再加入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BaCl</a:t>
                          </a:r>
                          <a:r>
                            <a:rPr lang="en-US" sz="2400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溶液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加盐酸不产生沉淀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加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BaCl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溶液后生成白色沉淀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Ba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        BaSO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↓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945412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4027DD1C-CCAF-4A25-97C0-B42AE850C8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1981716"/>
                  </p:ext>
                </p:extLst>
              </p:nvPr>
            </p:nvGraphicFramePr>
            <p:xfrm>
              <a:off x="359227" y="1483400"/>
              <a:ext cx="11484430" cy="29260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64773">
                      <a:extLst>
                        <a:ext uri="{9D8B030D-6E8A-4147-A177-3AD203B41FA5}">
                          <a16:colId xmlns:a16="http://schemas.microsoft.com/office/drawing/2014/main" val="2062440072"/>
                        </a:ext>
                      </a:extLst>
                    </a:gridCol>
                    <a:gridCol w="2641600">
                      <a:extLst>
                        <a:ext uri="{9D8B030D-6E8A-4147-A177-3AD203B41FA5}">
                          <a16:colId xmlns:a16="http://schemas.microsoft.com/office/drawing/2014/main" val="3358159323"/>
                        </a:ext>
                      </a:extLst>
                    </a:gridCol>
                    <a:gridCol w="3367314">
                      <a:extLst>
                        <a:ext uri="{9D8B030D-6E8A-4147-A177-3AD203B41FA5}">
                          <a16:colId xmlns:a16="http://schemas.microsoft.com/office/drawing/2014/main" val="22046501"/>
                        </a:ext>
                      </a:extLst>
                    </a:gridCol>
                    <a:gridCol w="4310743">
                      <a:extLst>
                        <a:ext uri="{9D8B030D-6E8A-4147-A177-3AD203B41FA5}">
                          <a16:colId xmlns:a16="http://schemas.microsoft.com/office/drawing/2014/main" val="59498125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试剂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现象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离子方程式或说明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57172894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Cl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Br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AgNO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溶液和稀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HNO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分别产生白色沉淀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(AgCl)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、淡黄色沉淀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AgBr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、黄色沉淀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AgI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+Cl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        AgCl↓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+Br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         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AgBr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↓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+I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          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AgI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↓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9221774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4" t="-106667" r="-887958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取少量试液于试管中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向其中加入足量稀盐酸后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再加入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BaCl</a:t>
                          </a:r>
                          <a:r>
                            <a:rPr lang="en-US" sz="2400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溶液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加盐酸不产生沉淀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加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BaCl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溶液后生成白色沉淀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6384" t="-106667" r="-282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454125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652" name="图片 400">
            <a:extLst>
              <a:ext uri="{FF2B5EF4-FFF2-40B4-BE49-F238E27FC236}">
                <a16:creationId xmlns="" xmlns:a16="http://schemas.microsoft.com/office/drawing/2014/main" id="{945DBDFE-066F-42EC-92E5-422C4AD8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20" y="3507424"/>
            <a:ext cx="526144" cy="3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图片 401">
            <a:extLst>
              <a:ext uri="{FF2B5EF4-FFF2-40B4-BE49-F238E27FC236}">
                <a16:creationId xmlns="" xmlns:a16="http://schemas.microsoft.com/office/drawing/2014/main" id="{E1F80704-6942-48CB-9A20-212CB6A6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667" y="2571371"/>
            <a:ext cx="526144" cy="3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图片 402">
            <a:extLst>
              <a:ext uri="{FF2B5EF4-FFF2-40B4-BE49-F238E27FC236}">
                <a16:creationId xmlns="" xmlns:a16="http://schemas.microsoft.com/office/drawing/2014/main" id="{766437B4-B1AA-4D0A-997C-F6075DB73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195" y="2252753"/>
            <a:ext cx="526144" cy="3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9" name="图片 403">
            <a:extLst>
              <a:ext uri="{FF2B5EF4-FFF2-40B4-BE49-F238E27FC236}">
                <a16:creationId xmlns="" xmlns:a16="http://schemas.microsoft.com/office/drawing/2014/main" id="{BBBC40BD-28ED-449E-8C49-1ECA61204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195" y="1868057"/>
            <a:ext cx="526144" cy="3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3886E6E-EB7D-4B22-8C67-C503A49C097F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63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761219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沉淀法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4027DD1C-CCAF-4A25-97C0-B42AE850C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47904"/>
              </p:ext>
            </p:extLst>
          </p:nvPr>
        </p:nvGraphicFramePr>
        <p:xfrm>
          <a:off x="359227" y="1483400"/>
          <a:ext cx="11484430" cy="3609301"/>
        </p:xfrm>
        <a:graphic>
          <a:graphicData uri="http://schemas.openxmlformats.org/drawingml/2006/table">
            <a:tbl>
              <a:tblPr firstRow="1" firstCol="1" bandRow="1"/>
              <a:tblGrid>
                <a:gridCol w="1164773">
                  <a:extLst>
                    <a:ext uri="{9D8B030D-6E8A-4147-A177-3AD203B41FA5}">
                      <a16:colId xmlns="" xmlns:a16="http://schemas.microsoft.com/office/drawing/2014/main" val="2062440072"/>
                    </a:ext>
                  </a:extLst>
                </a:gridCol>
                <a:gridCol w="2641600">
                  <a:extLst>
                    <a:ext uri="{9D8B030D-6E8A-4147-A177-3AD203B41FA5}">
                      <a16:colId xmlns="" xmlns:a16="http://schemas.microsoft.com/office/drawing/2014/main" val="3358159323"/>
                    </a:ext>
                  </a:extLst>
                </a:gridCol>
                <a:gridCol w="3367314">
                  <a:extLst>
                    <a:ext uri="{9D8B030D-6E8A-4147-A177-3AD203B41FA5}">
                      <a16:colId xmlns="" xmlns:a16="http://schemas.microsoft.com/office/drawing/2014/main" val="22046501"/>
                    </a:ext>
                  </a:extLst>
                </a:gridCol>
                <a:gridCol w="4310743">
                  <a:extLst>
                    <a:ext uri="{9D8B030D-6E8A-4147-A177-3AD203B41FA5}">
                      <a16:colId xmlns="" xmlns:a16="http://schemas.microsoft.com/office/drawing/2014/main" val="594981253"/>
                    </a:ext>
                  </a:extLst>
                </a:gridCol>
              </a:tblGrid>
              <a:tr h="451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离子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现象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离子方程式或说明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7172894"/>
                  </a:ext>
                </a:extLst>
              </a:tr>
              <a:tr h="135348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2+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白色沉淀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→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灰绿色沉淀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→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红褐色沉淀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+2OH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Fe(OH)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↓(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白色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4Fe(OH)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+2H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 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4Fe(OH)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红褐色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51746207"/>
                  </a:ext>
                </a:extLst>
              </a:tr>
              <a:tr h="902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[Fe(CN)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生成蓝色沉淀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3Fe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+2[Fe(CN)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3-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Fe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[Fe(CN)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↓(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蓝色沉淀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7224640"/>
                  </a:ext>
                </a:extLst>
              </a:tr>
              <a:tr h="902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3+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产生红褐色沉淀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3+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+3OH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Fe(OH)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↓(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红褐色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599162"/>
                  </a:ext>
                </a:extLst>
              </a:tr>
            </a:tbl>
          </a:graphicData>
        </a:graphic>
      </p:graphicFrame>
      <p:pic>
        <p:nvPicPr>
          <p:cNvPr id="27656" name="图片 396">
            <a:extLst>
              <a:ext uri="{FF2B5EF4-FFF2-40B4-BE49-F238E27FC236}">
                <a16:creationId xmlns="" xmlns:a16="http://schemas.microsoft.com/office/drawing/2014/main" id="{191928A5-0F9B-459C-BBA1-93EC085B7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181" y="4297416"/>
            <a:ext cx="526144" cy="3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图片 397">
            <a:extLst>
              <a:ext uri="{FF2B5EF4-FFF2-40B4-BE49-F238E27FC236}">
                <a16:creationId xmlns="" xmlns:a16="http://schemas.microsoft.com/office/drawing/2014/main" id="{A0484246-44CB-4AF0-AF2D-8F294AAF9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3364933"/>
            <a:ext cx="526144" cy="3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图片 398">
            <a:extLst>
              <a:ext uri="{FF2B5EF4-FFF2-40B4-BE49-F238E27FC236}">
                <a16:creationId xmlns="" xmlns:a16="http://schemas.microsoft.com/office/drawing/2014/main" id="{800E531B-9FFC-4431-B3B3-21E05EBB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378" y="2427435"/>
            <a:ext cx="526144" cy="3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图片 399">
            <a:extLst>
              <a:ext uri="{FF2B5EF4-FFF2-40B4-BE49-F238E27FC236}">
                <a16:creationId xmlns="" xmlns:a16="http://schemas.microsoft.com/office/drawing/2014/main" id="{CF38865E-7F6E-4554-B56A-243944DCD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243" y="2079999"/>
            <a:ext cx="526144" cy="3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662B53B-D712-490A-8EF2-D0B4462759A4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13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761219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气体法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="" xmlns:a16="http://schemas.microsoft.com/office/drawing/2014/main" id="{A7175146-07B6-448E-B3D5-F02387636D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773796"/>
                  </p:ext>
                </p:extLst>
              </p:nvPr>
            </p:nvGraphicFramePr>
            <p:xfrm>
              <a:off x="406400" y="1550194"/>
              <a:ext cx="11417301" cy="43891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08100">
                      <a:extLst>
                        <a:ext uri="{9D8B030D-6E8A-4147-A177-3AD203B41FA5}">
                          <a16:colId xmlns="" xmlns:a16="http://schemas.microsoft.com/office/drawing/2014/main" val="3741561432"/>
                        </a:ext>
                      </a:extLst>
                    </a:gridCol>
                    <a:gridCol w="2476500">
                      <a:extLst>
                        <a:ext uri="{9D8B030D-6E8A-4147-A177-3AD203B41FA5}">
                          <a16:colId xmlns="" xmlns:a16="http://schemas.microsoft.com/office/drawing/2014/main" val="3491406064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="" xmlns:a16="http://schemas.microsoft.com/office/drawing/2014/main" val="2695949667"/>
                        </a:ext>
                      </a:extLst>
                    </a:gridCol>
                    <a:gridCol w="4381501">
                      <a:extLst>
                        <a:ext uri="{9D8B030D-6E8A-4147-A177-3AD203B41FA5}">
                          <a16:colId xmlns="" xmlns:a16="http://schemas.microsoft.com/office/drawing/2014/main" val="248598774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试剂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现象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离子方程式或说明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630282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浓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NaOH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溶液和湿润的红色石蕊试纸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产生有刺激性气味的气体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且气体能使湿润的红色石蕊试纸变蓝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+OH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-            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NH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↑+H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328308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氯化钡溶液、稀硝酸 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加氯化钡溶液生成白色沉淀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加稀硝酸后白色沉淀溶解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产生无色无味气体 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Ba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+C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      BaCO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↓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BaCO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+2H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      Ba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O+CO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↑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57865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A7175146-07B6-448E-B3D5-F02387636D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773796"/>
                  </p:ext>
                </p:extLst>
              </p:nvPr>
            </p:nvGraphicFramePr>
            <p:xfrm>
              <a:off x="406400" y="1550194"/>
              <a:ext cx="11417301" cy="419462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08100">
                      <a:extLst>
                        <a:ext uri="{9D8B030D-6E8A-4147-A177-3AD203B41FA5}">
                          <a16:colId xmlns:a16="http://schemas.microsoft.com/office/drawing/2014/main" val="3741561432"/>
                        </a:ext>
                      </a:extLst>
                    </a:gridCol>
                    <a:gridCol w="2476500">
                      <a:extLst>
                        <a:ext uri="{9D8B030D-6E8A-4147-A177-3AD203B41FA5}">
                          <a16:colId xmlns:a16="http://schemas.microsoft.com/office/drawing/2014/main" val="3491406064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val="2695949667"/>
                        </a:ext>
                      </a:extLst>
                    </a:gridCol>
                    <a:gridCol w="4381501">
                      <a:extLst>
                        <a:ext uri="{9D8B030D-6E8A-4147-A177-3AD203B41FA5}">
                          <a16:colId xmlns:a16="http://schemas.microsoft.com/office/drawing/2014/main" val="2485987748"/>
                        </a:ext>
                      </a:extLst>
                    </a:gridCol>
                  </a:tblGrid>
                  <a:tr h="483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试剂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现象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离子方程式或说明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3028247"/>
                      </a:ext>
                    </a:extLst>
                  </a:tr>
                  <a:tr h="158108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5" t="-30769" r="-772558" b="-14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浓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NaOH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溶液和湿润的红色石蕊试纸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产生有刺激性气味的气体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且气体能使湿润的红色石蕊试纸变蓝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0779" t="-30769" r="-278" b="-146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3283084"/>
                      </a:ext>
                    </a:extLst>
                  </a:tr>
                  <a:tr h="21297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5" t="-97143" r="-772558" b="-8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氯化钡溶液、稀硝酸 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加氯化钡溶液生成白色沉淀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加稀硝酸后白色沉淀溶解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产生无色无味气体 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0779" t="-97143" r="-278" b="-8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786565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0723" name="图片 404">
            <a:extLst>
              <a:ext uri="{FF2B5EF4-FFF2-40B4-BE49-F238E27FC236}">
                <a16:creationId xmlns="" xmlns:a16="http://schemas.microsoft.com/office/drawing/2014/main" id="{D02145C8-0E5B-40D7-AEAC-94BFA8DB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2709471"/>
            <a:ext cx="469900" cy="4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图片 405">
            <a:extLst>
              <a:ext uri="{FF2B5EF4-FFF2-40B4-BE49-F238E27FC236}">
                <a16:creationId xmlns="" xmlns:a16="http://schemas.microsoft.com/office/drawing/2014/main" id="{DE109737-333E-4660-8C78-157600FB6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5012439"/>
            <a:ext cx="469900" cy="2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1" name="图片 406">
            <a:extLst>
              <a:ext uri="{FF2B5EF4-FFF2-40B4-BE49-F238E27FC236}">
                <a16:creationId xmlns="" xmlns:a16="http://schemas.microsoft.com/office/drawing/2014/main" id="{D9931C78-5845-44E5-874B-6F9E9588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453" y="4446988"/>
            <a:ext cx="469900" cy="2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A0A03775-6971-4ABD-A6C2-B50A0E24D79C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91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761219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气体法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="" xmlns:a16="http://schemas.microsoft.com/office/drawing/2014/main" id="{FAA71863-F5A9-431F-A47C-F0EF9261CE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19567"/>
                  </p:ext>
                </p:extLst>
              </p:nvPr>
            </p:nvGraphicFramePr>
            <p:xfrm>
              <a:off x="520700" y="1702594"/>
              <a:ext cx="10515600" cy="27432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70000">
                      <a:extLst>
                        <a:ext uri="{9D8B030D-6E8A-4147-A177-3AD203B41FA5}">
                          <a16:colId xmlns="" xmlns:a16="http://schemas.microsoft.com/office/drawing/2014/main" val="3651621965"/>
                        </a:ext>
                      </a:extLst>
                    </a:gridCol>
                    <a:gridCol w="2311400">
                      <a:extLst>
                        <a:ext uri="{9D8B030D-6E8A-4147-A177-3AD203B41FA5}">
                          <a16:colId xmlns="" xmlns:a16="http://schemas.microsoft.com/office/drawing/2014/main" val="3084863981"/>
                        </a:ext>
                      </a:extLst>
                    </a:gridCol>
                    <a:gridCol w="3289300">
                      <a:extLst>
                        <a:ext uri="{9D8B030D-6E8A-4147-A177-3AD203B41FA5}">
                          <a16:colId xmlns="" xmlns:a16="http://schemas.microsoft.com/office/drawing/2014/main" val="1253722319"/>
                        </a:ext>
                      </a:extLst>
                    </a:gridCol>
                    <a:gridCol w="3644900">
                      <a:extLst>
                        <a:ext uri="{9D8B030D-6E8A-4147-A177-3AD203B41FA5}">
                          <a16:colId xmlns="" xmlns:a16="http://schemas.microsoft.com/office/drawing/2014/main" val="218324934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试剂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现象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离子方程式或说明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564815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氯化钡溶液、盐酸、品红溶液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加氯化钡溶液生成白色沉淀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加盐酸后白色沉淀溶解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将生成的气体通入品红溶液中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溶液褪色 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Ba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        BaSO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↓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BaSO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+2H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Ba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+SO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↑+H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289790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FAA71863-F5A9-431F-A47C-F0EF9261CE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19567"/>
                  </p:ext>
                </p:extLst>
              </p:nvPr>
            </p:nvGraphicFramePr>
            <p:xfrm>
              <a:off x="520700" y="1702594"/>
              <a:ext cx="10515600" cy="27432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70000">
                      <a:extLst>
                        <a:ext uri="{9D8B030D-6E8A-4147-A177-3AD203B41FA5}">
                          <a16:colId xmlns:a16="http://schemas.microsoft.com/office/drawing/2014/main" val="3651621965"/>
                        </a:ext>
                      </a:extLst>
                    </a:gridCol>
                    <a:gridCol w="2311400">
                      <a:extLst>
                        <a:ext uri="{9D8B030D-6E8A-4147-A177-3AD203B41FA5}">
                          <a16:colId xmlns:a16="http://schemas.microsoft.com/office/drawing/2014/main" val="3084863981"/>
                        </a:ext>
                      </a:extLst>
                    </a:gridCol>
                    <a:gridCol w="3289300">
                      <a:extLst>
                        <a:ext uri="{9D8B030D-6E8A-4147-A177-3AD203B41FA5}">
                          <a16:colId xmlns:a16="http://schemas.microsoft.com/office/drawing/2014/main" val="1253722319"/>
                        </a:ext>
                      </a:extLst>
                    </a:gridCol>
                    <a:gridCol w="3644900">
                      <a:extLst>
                        <a:ext uri="{9D8B030D-6E8A-4147-A177-3AD203B41FA5}">
                          <a16:colId xmlns:a16="http://schemas.microsoft.com/office/drawing/2014/main" val="2183249344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试剂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现象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离子方程式或说明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6481542"/>
                      </a:ext>
                    </a:extLst>
                  </a:tr>
                  <a:tr h="21945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1" t="-25208" r="-730769" b="-5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氯化钡溶液、盐酸、品红溶液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加氯化钡溶液生成白色沉淀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加盐酸后白色沉淀溶解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将生成的气体通入品红溶液中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溶液褪色 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8796" t="-25208" r="-334" b="-55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897901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2770" name="图片 416">
            <a:extLst>
              <a:ext uri="{FF2B5EF4-FFF2-40B4-BE49-F238E27FC236}">
                <a16:creationId xmlns="" xmlns:a16="http://schemas.microsoft.com/office/drawing/2014/main" id="{C86DA327-7581-43AD-B352-6CD061306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0" y="3284220"/>
            <a:ext cx="482600" cy="28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9" name="图片 417">
            <a:extLst>
              <a:ext uri="{FF2B5EF4-FFF2-40B4-BE49-F238E27FC236}">
                <a16:creationId xmlns="" xmlns:a16="http://schemas.microsoft.com/office/drawing/2014/main" id="{DF62ED18-D3CA-4C74-8B5A-B3B6D1B1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0" y="2642558"/>
            <a:ext cx="482600" cy="28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9AA8C27-904D-40AE-BA1A-D869C3915725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3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761219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 (3)</a:t>
            </a:r>
            <a:r>
              <a:rPr lang="zh-CN" altLang="zh-CN" sz="2800" dirty="0"/>
              <a:t>显色法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E2E51AE3-51D7-4A99-AC07-EA922CBE3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936318"/>
              </p:ext>
            </p:extLst>
          </p:nvPr>
        </p:nvGraphicFramePr>
        <p:xfrm>
          <a:off x="431800" y="1683544"/>
          <a:ext cx="11366499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1270000">
                  <a:extLst>
                    <a:ext uri="{9D8B030D-6E8A-4147-A177-3AD203B41FA5}">
                      <a16:colId xmlns="" xmlns:a16="http://schemas.microsoft.com/office/drawing/2014/main" val="2598027522"/>
                    </a:ext>
                  </a:extLst>
                </a:gridCol>
                <a:gridCol w="2387600">
                  <a:extLst>
                    <a:ext uri="{9D8B030D-6E8A-4147-A177-3AD203B41FA5}">
                      <a16:colId xmlns="" xmlns:a16="http://schemas.microsoft.com/office/drawing/2014/main" val="2079485592"/>
                    </a:ext>
                  </a:extLst>
                </a:gridCol>
                <a:gridCol w="3175000">
                  <a:extLst>
                    <a:ext uri="{9D8B030D-6E8A-4147-A177-3AD203B41FA5}">
                      <a16:colId xmlns="" xmlns:a16="http://schemas.microsoft.com/office/drawing/2014/main" val="3876291276"/>
                    </a:ext>
                  </a:extLst>
                </a:gridCol>
                <a:gridCol w="4533899">
                  <a:extLst>
                    <a:ext uri="{9D8B030D-6E8A-4147-A177-3AD203B41FA5}">
                      <a16:colId xmlns="" xmlns:a16="http://schemas.microsoft.com/office/drawing/2014/main" val="3406498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离子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试剂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现象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离子方程式或说明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3506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淀粉溶液和氯水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溶液显蓝色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2I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+Cl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2Cl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+I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淀粉遇碘变蓝色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5207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2+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KSCN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溶液和氯水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KSCN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溶液后无变化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再滴加氯水后溶液变红色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2Fe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+Cl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2Cl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+2Fe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3+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3+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+3SCN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Fe(SCN)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红色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323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3+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KSCN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溶液变红色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3+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+3SCN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         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Fe(SCN)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2501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Pt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丝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丝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和稀盐酸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火焰分别呈黄色、紫色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8683899"/>
                  </a:ext>
                </a:extLst>
              </a:tr>
            </a:tbl>
          </a:graphicData>
        </a:graphic>
      </p:graphicFrame>
      <p:pic>
        <p:nvPicPr>
          <p:cNvPr id="33796" name="图片 418">
            <a:extLst>
              <a:ext uri="{FF2B5EF4-FFF2-40B4-BE49-F238E27FC236}">
                <a16:creationId xmlns="" xmlns:a16="http://schemas.microsoft.com/office/drawing/2014/main" id="{3204526E-5109-480B-8915-2E61FBBF1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5151879"/>
            <a:ext cx="40640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图片 419">
            <a:extLst>
              <a:ext uri="{FF2B5EF4-FFF2-40B4-BE49-F238E27FC236}">
                <a16:creationId xmlns="" xmlns:a16="http://schemas.microsoft.com/office/drawing/2014/main" id="{8C738E7D-8570-4132-8867-BBD23B4B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4290696"/>
            <a:ext cx="40640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图片 420">
            <a:extLst>
              <a:ext uri="{FF2B5EF4-FFF2-40B4-BE49-F238E27FC236}">
                <a16:creationId xmlns="" xmlns:a16="http://schemas.microsoft.com/office/drawing/2014/main" id="{FC2327BD-AF47-45F3-B47C-E3ED1AF10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3722149"/>
            <a:ext cx="40640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3" name="图片 421">
            <a:extLst>
              <a:ext uri="{FF2B5EF4-FFF2-40B4-BE49-F238E27FC236}">
                <a16:creationId xmlns="" xmlns:a16="http://schemas.microsoft.com/office/drawing/2014/main" id="{75EC9158-60E7-4A97-9FB9-16C89E49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2423500"/>
            <a:ext cx="40640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EDEDCAF-4F70-478B-B57F-AA4CB45ECAB0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57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素养大提升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7291614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离子方程式的正误判断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有关的离子方程式的书写技巧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离子能否大量共存的判断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离子的检验与推断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9959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502920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>
                <a:solidFill>
                  <a:srgbClr val="DA251C"/>
                </a:solidFill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</a:rPr>
              <a:t>1 </a:t>
            </a:r>
            <a:r>
              <a:rPr lang="zh-CN" altLang="zh-CN" sz="2800" dirty="0">
                <a:solidFill>
                  <a:srgbClr val="DA251C"/>
                </a:solidFill>
              </a:rPr>
              <a:t>离子方程式的正误判断</a:t>
            </a:r>
          </a:p>
        </p:txBody>
      </p:sp>
      <p:sp>
        <p:nvSpPr>
          <p:cNvPr id="2" name="矩形 1"/>
          <p:cNvSpPr/>
          <p:nvPr/>
        </p:nvSpPr>
        <p:spPr>
          <a:xfrm>
            <a:off x="234043" y="949904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方法解读：</a:t>
            </a:r>
            <a:endParaRPr lang="zh-CN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335643" y="1501293"/>
            <a:ext cx="5480988" cy="662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离子方程式正误判断的思维流程</a:t>
            </a:r>
          </a:p>
        </p:txBody>
      </p:sp>
      <p:pic>
        <p:nvPicPr>
          <p:cNvPr id="9" name="1YBCGXSHUXT-3Z.jpg" descr="id:2147516467;FounderCES">
            <a:extLst>
              <a:ext uri="{FF2B5EF4-FFF2-40B4-BE49-F238E27FC236}">
                <a16:creationId xmlns="" xmlns:a16="http://schemas.microsoft.com/office/drawing/2014/main" id="{E9ABC681-50D0-4399-B270-53A31E6CC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10784" y="2464808"/>
            <a:ext cx="6370431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4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 action="ppaction://hlinksldjump"/>
          </p:cNvPr>
          <p:cNvSpPr/>
          <p:nvPr/>
        </p:nvSpPr>
        <p:spPr>
          <a:xfrm>
            <a:off x="1070450" y="1447799"/>
            <a:ext cx="10065636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考情精解读</a:t>
            </a:r>
          </a:p>
        </p:txBody>
      </p:sp>
      <p:sp>
        <p:nvSpPr>
          <p:cNvPr id="3" name="矩形 2">
            <a:hlinkClick r:id="rId3" action="ppaction://hlinksldjump"/>
          </p:cNvPr>
          <p:cNvSpPr/>
          <p:nvPr/>
        </p:nvSpPr>
        <p:spPr>
          <a:xfrm>
            <a:off x="1070450" y="2913318"/>
            <a:ext cx="10065636" cy="54777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考点帮</a:t>
            </a: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知识全通关</a:t>
            </a:r>
          </a:p>
        </p:txBody>
      </p:sp>
      <p:sp>
        <p:nvSpPr>
          <p:cNvPr id="6" name="矩形 5">
            <a:hlinkClick r:id="rId2" action="ppaction://hlinksldjump"/>
          </p:cNvPr>
          <p:cNvSpPr/>
          <p:nvPr/>
        </p:nvSpPr>
        <p:spPr>
          <a:xfrm>
            <a:off x="1063182" y="0"/>
            <a:ext cx="10065636" cy="130426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hlinkClick r:id="rId2" action="ppaction://hlinksldjump"/>
          </p:cNvPr>
          <p:cNvSpPr/>
          <p:nvPr/>
        </p:nvSpPr>
        <p:spPr>
          <a:xfrm>
            <a:off x="1070450" y="3971393"/>
            <a:ext cx="6244750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离子反应和离子方程式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离子共存　离子的检验与推断</a:t>
            </a:r>
          </a:p>
        </p:txBody>
      </p:sp>
      <p:sp>
        <p:nvSpPr>
          <p:cNvPr id="21" name="矩形 20">
            <a:hlinkClick r:id="rId2" action="ppaction://hlinksldjump"/>
          </p:cNvPr>
          <p:cNvSpPr/>
          <p:nvPr/>
        </p:nvSpPr>
        <p:spPr>
          <a:xfrm>
            <a:off x="1070450" y="5930745"/>
            <a:ext cx="10065636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CAC19916-31F8-4F51-93C2-81FD2F09ECDC}"/>
              </a:ext>
            </a:extLst>
          </p:cNvPr>
          <p:cNvSpPr/>
          <p:nvPr/>
        </p:nvSpPr>
        <p:spPr>
          <a:xfrm>
            <a:off x="1070450" y="1995713"/>
            <a:ext cx="2881064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</a:p>
        </p:txBody>
      </p:sp>
      <p:sp>
        <p:nvSpPr>
          <p:cNvPr id="11" name="矩形 10">
            <a:hlinkClick r:id="rId2" action="ppaction://hlinksldjump"/>
            <a:extLst>
              <a:ext uri="{FF2B5EF4-FFF2-40B4-BE49-F238E27FC236}">
                <a16:creationId xmlns="" xmlns:a16="http://schemas.microsoft.com/office/drawing/2014/main" id="{002888E7-4E55-4A7F-A065-AA18209576E6}"/>
              </a:ext>
            </a:extLst>
          </p:cNvPr>
          <p:cNvSpPr/>
          <p:nvPr/>
        </p:nvSpPr>
        <p:spPr>
          <a:xfrm>
            <a:off x="3418114" y="1997597"/>
            <a:ext cx="2881065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命题规律</a:t>
            </a:r>
          </a:p>
        </p:txBody>
      </p:sp>
      <p:sp>
        <p:nvSpPr>
          <p:cNvPr id="12" name="矩形 11">
            <a:hlinkClick r:id="rId2" action="ppaction://hlinksldjump"/>
            <a:extLst>
              <a:ext uri="{FF2B5EF4-FFF2-40B4-BE49-F238E27FC236}">
                <a16:creationId xmlns="" xmlns:a16="http://schemas.microsoft.com/office/drawing/2014/main" id="{522114BD-F60C-4F35-8190-71C5F7663E08}"/>
              </a:ext>
            </a:extLst>
          </p:cNvPr>
          <p:cNvSpPr/>
          <p:nvPr/>
        </p:nvSpPr>
        <p:spPr>
          <a:xfrm>
            <a:off x="5816578" y="1997597"/>
            <a:ext cx="2881065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命题分析预测</a:t>
            </a:r>
          </a:p>
        </p:txBody>
      </p:sp>
      <p:sp>
        <p:nvSpPr>
          <p:cNvPr id="17" name="矩形 16">
            <a:hlinkClick r:id="rId2" action="ppaction://hlinksldjump"/>
            <a:extLst>
              <a:ext uri="{FF2B5EF4-FFF2-40B4-BE49-F238E27FC236}">
                <a16:creationId xmlns="" xmlns:a16="http://schemas.microsoft.com/office/drawing/2014/main" id="{B7403C7E-224A-4A20-AA67-6489195784B0}"/>
              </a:ext>
            </a:extLst>
          </p:cNvPr>
          <p:cNvSpPr/>
          <p:nvPr/>
        </p:nvSpPr>
        <p:spPr>
          <a:xfrm>
            <a:off x="8969817" y="1997597"/>
            <a:ext cx="2881065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知识体系构建</a:t>
            </a:r>
          </a:p>
        </p:txBody>
      </p:sp>
    </p:spTree>
    <p:extLst>
      <p:ext uri="{BB962C8B-B14F-4D97-AF65-F5344CB8AC3E}">
        <p14:creationId xmlns:p14="http://schemas.microsoft.com/office/powerpoint/2010/main" val="2303109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335643" y="784167"/>
            <a:ext cx="5480988" cy="662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离子方程式正误判断的四项要求</a:t>
            </a:r>
          </a:p>
        </p:txBody>
      </p:sp>
      <p:pic>
        <p:nvPicPr>
          <p:cNvPr id="8" name="1YBCGXSHUXT-4Z.jpg" descr="id:2147516474;FounderCES">
            <a:extLst>
              <a:ext uri="{FF2B5EF4-FFF2-40B4-BE49-F238E27FC236}">
                <a16:creationId xmlns="" xmlns:a16="http://schemas.microsoft.com/office/drawing/2014/main" id="{3E6EE20B-B47F-4C84-A410-D7FE731050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99886" y="1446464"/>
            <a:ext cx="8220513" cy="509979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2D0828F-AC5A-46B9-8660-CD1B3C0B0C12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76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335643" y="784167"/>
            <a:ext cx="1161055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zh-CN" sz="2800" b="1" dirty="0"/>
              <a:t>掌握常考典型反应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(1)Fe</a:t>
            </a:r>
            <a:r>
              <a:rPr lang="zh-CN" altLang="zh-CN" sz="2800" dirty="0"/>
              <a:t>与盐酸反应</a:t>
            </a:r>
            <a:r>
              <a:rPr lang="en-US" altLang="zh-CN" sz="2800" dirty="0"/>
              <a:t>,</a:t>
            </a:r>
            <a:r>
              <a:rPr lang="zh-CN" altLang="zh-CN" sz="2800" dirty="0"/>
              <a:t>生成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en-US" altLang="zh-CN" sz="2800" dirty="0"/>
              <a:t>,</a:t>
            </a:r>
            <a:r>
              <a:rPr lang="zh-CN" altLang="zh-CN" sz="2800" dirty="0"/>
              <a:t>而不会生成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少量铁与硝酸反应生成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,</a:t>
            </a:r>
            <a:r>
              <a:rPr lang="zh-CN" altLang="zh-CN" sz="2800" dirty="0"/>
              <a:t>过量铁与硝酸反应生成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(3)</a:t>
            </a:r>
            <a:r>
              <a:rPr lang="zh-CN" altLang="zh-CN" sz="2800" dirty="0"/>
              <a:t>漂白粉溶液中通入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产物不会是</a:t>
            </a:r>
            <a:r>
              <a:rPr lang="en-US" altLang="zh-CN" sz="2800" dirty="0"/>
              <a:t>CaSO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因</a:t>
            </a:r>
            <a:r>
              <a:rPr lang="en-US" altLang="zh-CN" sz="2800" dirty="0"/>
              <a:t>CaSO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能被</a:t>
            </a:r>
            <a:r>
              <a:rPr lang="en-US" altLang="zh-CN" sz="2800" dirty="0" err="1"/>
              <a:t>HClO</a:t>
            </a:r>
            <a:r>
              <a:rPr lang="zh-CN" altLang="zh-CN" sz="2800" dirty="0"/>
              <a:t>氧化成</a:t>
            </a:r>
            <a:r>
              <a:rPr lang="en-US" altLang="zh-CN" sz="2800" dirty="0"/>
              <a:t>CaSO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(4)Fe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与</a:t>
            </a:r>
            <a:r>
              <a:rPr lang="en-US" altLang="zh-CN" sz="2800" dirty="0"/>
              <a:t>HI</a:t>
            </a:r>
            <a:r>
              <a:rPr lang="zh-CN" altLang="zh-CN" sz="2800" dirty="0"/>
              <a:t>反应</a:t>
            </a:r>
            <a:r>
              <a:rPr lang="en-US" altLang="zh-CN" sz="2800" dirty="0"/>
              <a:t>,</a:t>
            </a:r>
            <a:r>
              <a:rPr lang="zh-CN" altLang="zh-CN" sz="2800" dirty="0"/>
              <a:t>若认为产物是</a:t>
            </a:r>
            <a:r>
              <a:rPr lang="en-US" altLang="zh-CN" sz="2800" dirty="0"/>
              <a:t>FeI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和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O,</a:t>
            </a:r>
            <a:r>
              <a:rPr lang="zh-CN" altLang="zh-CN" sz="2800" dirty="0"/>
              <a:t>就是错误的</a:t>
            </a:r>
            <a:r>
              <a:rPr lang="en-US" altLang="zh-CN" sz="2800" dirty="0"/>
              <a:t>,</a:t>
            </a:r>
            <a:r>
              <a:rPr lang="zh-CN" altLang="zh-CN" sz="2800" dirty="0"/>
              <a:t>因为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能把</a:t>
            </a:r>
            <a:r>
              <a:rPr lang="en-US" altLang="zh-CN" sz="2800" dirty="0"/>
              <a:t>I</a:t>
            </a:r>
            <a:r>
              <a:rPr lang="en-US" altLang="zh-CN" sz="2800" baseline="30000" dirty="0"/>
              <a:t>-</a:t>
            </a:r>
            <a:r>
              <a:rPr lang="zh-CN" altLang="zh-CN" sz="2800" dirty="0"/>
              <a:t>氧化</a:t>
            </a:r>
            <a:r>
              <a:rPr lang="en-US" altLang="zh-CN" sz="2800" dirty="0"/>
              <a:t>,</a:t>
            </a:r>
            <a:r>
              <a:rPr lang="zh-CN" altLang="zh-CN" sz="2800" dirty="0"/>
              <a:t>所以</a:t>
            </a:r>
            <a:r>
              <a:rPr lang="en-US" altLang="zh-CN" sz="2800" dirty="0"/>
              <a:t>Fe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与</a:t>
            </a:r>
            <a:r>
              <a:rPr lang="en-US" altLang="zh-CN" sz="2800" dirty="0"/>
              <a:t>HI</a:t>
            </a:r>
            <a:r>
              <a:rPr lang="zh-CN" altLang="zh-CN" sz="2800" dirty="0"/>
              <a:t>反应的产物是</a:t>
            </a:r>
            <a:r>
              <a:rPr lang="en-US" altLang="zh-CN" sz="2800" dirty="0"/>
              <a:t>FeI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I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和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(5)BaCl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溶液中通入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若写成</a:t>
            </a:r>
            <a:r>
              <a:rPr lang="en-US" altLang="zh-CN" sz="2800" dirty="0"/>
              <a:t>BaCl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+CO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+H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         BaCO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↓+2HCl,</a:t>
            </a:r>
            <a:r>
              <a:rPr lang="zh-CN" altLang="zh-CN" sz="2800" dirty="0"/>
              <a:t>就与事实相悖</a:t>
            </a:r>
            <a:r>
              <a:rPr lang="en-US" altLang="zh-CN" sz="2800" dirty="0"/>
              <a:t>,</a:t>
            </a:r>
            <a:r>
              <a:rPr lang="zh-CN" altLang="zh-CN" sz="2800" dirty="0"/>
              <a:t>因为</a:t>
            </a:r>
            <a:r>
              <a:rPr lang="en-US" altLang="zh-CN" sz="2800" dirty="0"/>
              <a:t>BaCO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溶于盐酸</a:t>
            </a:r>
            <a:r>
              <a:rPr lang="en-US" altLang="zh-CN" sz="2800" dirty="0"/>
              <a:t>,</a:t>
            </a:r>
            <a:r>
              <a:rPr lang="zh-CN" altLang="zh-CN" sz="2800" dirty="0"/>
              <a:t>所以此反应不会发生。</a:t>
            </a: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4105D63-60CE-4777-B9F9-4D92C8DA83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46210" y="5468302"/>
            <a:ext cx="626138" cy="36099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F475C5A-E375-40E2-857F-5AA08830B607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96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4043" y="244824"/>
                <a:ext cx="11723913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示例</a:t>
                </a:r>
                <a:r>
                  <a:rPr lang="en-US" altLang="zh-CN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800" dirty="0"/>
                  <a:t>下列离子方程式书写正确的是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A.</a:t>
                </a:r>
                <a:r>
                  <a:rPr lang="zh-CN" altLang="zh-CN" sz="2800" dirty="0"/>
                  <a:t>向澄清石灰水中滴入少量的</a:t>
                </a:r>
                <a:r>
                  <a:rPr lang="en-US" altLang="zh-CN" sz="2800" dirty="0"/>
                  <a:t>NaHCO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溶液</a:t>
                </a:r>
                <a:r>
                  <a:rPr lang="en-US" altLang="zh-CN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 OH</a:t>
                </a:r>
                <a:r>
                  <a:rPr lang="en-US" altLang="zh-CN" sz="2800" baseline="30000" dirty="0"/>
                  <a:t>- </a:t>
                </a:r>
                <a:r>
                  <a:rPr lang="en-US" altLang="zh-CN" sz="2800" dirty="0"/>
                  <a:t>+Ca</a:t>
                </a:r>
                <a:r>
                  <a:rPr lang="en-US" altLang="zh-CN" sz="2800" baseline="30000" dirty="0"/>
                  <a:t>2+              </a:t>
                </a:r>
                <a:r>
                  <a:rPr lang="en-US" altLang="zh-CN" sz="2800" dirty="0"/>
                  <a:t>CaCO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↓+ 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B.</a:t>
                </a:r>
                <a:r>
                  <a:rPr lang="zh-CN" altLang="zh-CN" sz="2800" dirty="0"/>
                  <a:t>用</a:t>
                </a:r>
                <a:r>
                  <a:rPr lang="en-US" altLang="zh-CN" sz="2800" dirty="0"/>
                  <a:t>CH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COOH</a:t>
                </a:r>
                <a:r>
                  <a:rPr lang="zh-CN" altLang="zh-CN" sz="2800" dirty="0"/>
                  <a:t>除水垢</a:t>
                </a:r>
                <a:r>
                  <a:rPr lang="en-US" altLang="zh-CN" sz="2800" dirty="0"/>
                  <a:t>: CaCO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+2H</a:t>
                </a:r>
                <a:r>
                  <a:rPr lang="en-US" altLang="zh-CN" sz="2800" baseline="30000" dirty="0"/>
                  <a:t>+             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O+CO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↑+Ca</a:t>
                </a:r>
                <a:r>
                  <a:rPr lang="en-US" altLang="zh-CN" sz="2800" baseline="30000" dirty="0"/>
                  <a:t>2+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C.</a:t>
                </a:r>
                <a:r>
                  <a:rPr lang="zh-CN" altLang="zh-CN" sz="2800" dirty="0"/>
                  <a:t>少量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通入</a:t>
                </a:r>
                <a:r>
                  <a:rPr lang="en-US" altLang="zh-CN" sz="2800" dirty="0"/>
                  <a:t>Ca(</a:t>
                </a:r>
                <a:r>
                  <a:rPr lang="en-US" altLang="zh-CN" sz="2800" dirty="0" err="1"/>
                  <a:t>ClO</a:t>
                </a:r>
                <a:r>
                  <a:rPr lang="en-US" altLang="zh-CN" sz="2800" dirty="0"/>
                  <a:t>)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溶液中</a:t>
                </a:r>
                <a:r>
                  <a:rPr lang="en-US" altLang="zh-CN" sz="2800" dirty="0"/>
                  <a:t>:SO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+2ClO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O+Ca</a:t>
                </a:r>
                <a:r>
                  <a:rPr lang="en-US" altLang="zh-CN" sz="2800" baseline="30000" dirty="0"/>
                  <a:t>2+             </a:t>
                </a:r>
                <a:r>
                  <a:rPr lang="en-US" altLang="zh-CN" sz="2800" dirty="0"/>
                  <a:t>CaSO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↓+2HClO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D.</a:t>
                </a:r>
                <a:r>
                  <a:rPr lang="zh-CN" altLang="zh-CN" sz="2800" dirty="0"/>
                  <a:t>少量的氯气通入溴化亚铁溶液中</a:t>
                </a:r>
                <a:r>
                  <a:rPr lang="en-US" altLang="zh-CN" sz="2800" dirty="0"/>
                  <a:t>:Cl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+2Br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         Br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+2Cl</a:t>
                </a:r>
                <a:r>
                  <a:rPr lang="en-US" altLang="zh-CN" sz="2800" baseline="30000" dirty="0"/>
                  <a:t>-</a:t>
                </a:r>
                <a:endPara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244824"/>
                <a:ext cx="11723913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040" b="-1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DA68DB7F-5C95-469E-8530-BFD93D4951A9}"/>
              </a:ext>
            </a:extLst>
          </p:cNvPr>
          <p:cNvSpPr/>
          <p:nvPr/>
        </p:nvSpPr>
        <p:spPr>
          <a:xfrm>
            <a:off x="234043" y="4071454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思维导引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22DC58B-DD32-4EA2-A58E-9FC0BD94FA3F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007B43E-75D3-461B-AFD2-0E9C96DE28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59910" y="1759040"/>
            <a:ext cx="626138" cy="3609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DE0F0279-0F96-4262-81BF-21E9EC44FA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57530" y="2412848"/>
            <a:ext cx="626138" cy="36099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56A159AE-732D-4353-B6AF-1D992DD697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93910" y="3048952"/>
            <a:ext cx="626138" cy="36099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194017E-6ED0-4B93-9362-5E53AACE54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96910" y="3694194"/>
            <a:ext cx="626138" cy="360998"/>
          </a:xfrm>
          <a:prstGeom prst="rect">
            <a:avLst/>
          </a:prstGeom>
        </p:spPr>
      </p:pic>
      <p:pic>
        <p:nvPicPr>
          <p:cNvPr id="21" name="R3.jpg" descr="id:2147516495;FounderCES">
            <a:extLst>
              <a:ext uri="{FF2B5EF4-FFF2-40B4-BE49-F238E27FC236}">
                <a16:creationId xmlns="" xmlns:a16="http://schemas.microsoft.com/office/drawing/2014/main" id="{3F07421D-DA62-4B70-9456-219FDF348D4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15723" y="4130335"/>
            <a:ext cx="8147478" cy="247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80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E6887BEB-6A6D-41A9-8ECC-AF3CEFAE4603}"/>
                  </a:ext>
                </a:extLst>
              </p:cNvPr>
              <p:cNvSpPr/>
              <p:nvPr/>
            </p:nvSpPr>
            <p:spPr>
              <a:xfrm>
                <a:off x="234043" y="254679"/>
                <a:ext cx="11723912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800" dirty="0"/>
                  <a:t>按</a:t>
                </a:r>
                <a:r>
                  <a:rPr lang="en-US" altLang="zh-CN" sz="2800" dirty="0"/>
                  <a:t>“</a:t>
                </a:r>
                <a:r>
                  <a:rPr lang="zh-CN" altLang="zh-CN" sz="2800" dirty="0"/>
                  <a:t>以少定多</a:t>
                </a:r>
                <a:r>
                  <a:rPr lang="en-US" altLang="zh-CN" sz="2800" dirty="0"/>
                  <a:t>”</a:t>
                </a:r>
                <a:r>
                  <a:rPr lang="zh-CN" altLang="zh-CN" sz="2800" dirty="0"/>
                  <a:t>求解</a:t>
                </a:r>
                <a:r>
                  <a:rPr lang="en-US" altLang="zh-CN" sz="2800" dirty="0"/>
                  <a:t>,NaHCO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少量</a:t>
                </a:r>
                <a:r>
                  <a:rPr lang="en-US" altLang="zh-CN" sz="2800" dirty="0"/>
                  <a:t>,1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 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需 </a:t>
                </a:r>
                <a:r>
                  <a:rPr lang="en-US" altLang="zh-CN" sz="2800" dirty="0"/>
                  <a:t>1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 OH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及 </a:t>
                </a:r>
                <a:r>
                  <a:rPr lang="en-US" altLang="zh-CN" sz="2800" dirty="0"/>
                  <a:t>1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 Ca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才能充分反应</a:t>
                </a:r>
                <a:r>
                  <a:rPr lang="en-US" altLang="zh-CN" sz="2800" dirty="0"/>
                  <a:t>,A</a:t>
                </a:r>
                <a:r>
                  <a:rPr lang="zh-CN" altLang="zh-CN" sz="2800" dirty="0"/>
                  <a:t>项正确</a:t>
                </a:r>
                <a:r>
                  <a:rPr lang="en-US" altLang="zh-CN" sz="2800" dirty="0"/>
                  <a:t>;CH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COOH</a:t>
                </a:r>
                <a:r>
                  <a:rPr lang="zh-CN" altLang="zh-CN" sz="2800" dirty="0"/>
                  <a:t>是弱电解质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不能拆成离子形式</a:t>
                </a:r>
                <a:r>
                  <a:rPr lang="en-US" altLang="zh-CN" sz="2800" dirty="0"/>
                  <a:t>,B</a:t>
                </a:r>
                <a:r>
                  <a:rPr lang="zh-CN" altLang="zh-CN" sz="2800" dirty="0"/>
                  <a:t>项错误</a:t>
                </a:r>
                <a:r>
                  <a:rPr lang="en-US" altLang="zh-CN" sz="2800" dirty="0"/>
                  <a:t>;CaSO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和</a:t>
                </a:r>
                <a:r>
                  <a:rPr lang="en-US" altLang="zh-CN" sz="2800" dirty="0" err="1"/>
                  <a:t>HClO</a:t>
                </a:r>
                <a:r>
                  <a:rPr lang="en-US" altLang="zh-CN" sz="2800" dirty="0"/>
                  <a:t> </a:t>
                </a:r>
                <a:r>
                  <a:rPr lang="zh-CN" altLang="zh-CN" sz="2800" dirty="0"/>
                  <a:t>不能共存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可继续反应生成</a:t>
                </a:r>
                <a:r>
                  <a:rPr lang="en-US" altLang="zh-CN" sz="2800" dirty="0"/>
                  <a:t>CaSO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和</a:t>
                </a:r>
                <a:r>
                  <a:rPr lang="en-US" altLang="zh-CN" sz="2800" dirty="0"/>
                  <a:t>Cl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 ,C</a:t>
                </a:r>
                <a:r>
                  <a:rPr lang="zh-CN" altLang="zh-CN" sz="2800" dirty="0"/>
                  <a:t>项错误</a:t>
                </a:r>
                <a:r>
                  <a:rPr lang="en-US" altLang="zh-CN" sz="2800" dirty="0"/>
                  <a:t>;Fe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的还原性强于</a:t>
                </a:r>
                <a:r>
                  <a:rPr lang="en-US" altLang="zh-CN" sz="2800" dirty="0"/>
                  <a:t>Br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的</a:t>
                </a:r>
                <a:r>
                  <a:rPr lang="en-US" altLang="zh-CN" sz="2800" dirty="0"/>
                  <a:t>,Cl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应该优先氧化 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 ,D</a:t>
                </a:r>
                <a:r>
                  <a:rPr lang="zh-CN" altLang="zh-CN" sz="2800" dirty="0"/>
                  <a:t>项错误。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zh-CN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6887BEB-6A6D-41A9-8ECC-AF3CEFAE4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254679"/>
                <a:ext cx="11723912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1F3DE05-9D8F-4386-815C-CF88AEEA2BC4}"/>
              </a:ext>
            </a:extLst>
          </p:cNvPr>
          <p:cNvSpPr/>
          <p:nvPr/>
        </p:nvSpPr>
        <p:spPr>
          <a:xfrm>
            <a:off x="234043" y="2932335"/>
            <a:ext cx="1172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4FF428D7-A2BD-4E43-940D-F5C0318074CB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86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D0736BCD-2426-40F3-895D-5299F306F099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>
                <a:extLst>
                  <a:ext uri="{FF2B5EF4-FFF2-40B4-BE49-F238E27FC236}">
                    <a16:creationId xmlns="" xmlns:a16="http://schemas.microsoft.com/office/drawing/2014/main" id="{DCE771AB-1907-4B7C-B705-16A696C56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06" y="784257"/>
                <a:ext cx="11615937" cy="4715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拓展变式</a:t>
                </a:r>
                <a:r>
                  <a:rPr lang="en-US" altLang="zh-CN" sz="2800" b="1" dirty="0" smtClean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    </a:t>
                </a:r>
                <a:r>
                  <a:rPr kumimoji="0" lang="en-US" altLang="zh-CN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[2018</a:t>
                </a:r>
                <a:r>
                  <a:rPr kumimoji="0" lang="zh-CN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山东潍坊高三上学期统一考试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]</a:t>
                </a:r>
                <a:r>
                  <a:rPr kumimoji="0" lang="zh-CN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下列化学方程式或离子方程式书写不正确的是 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kumimoji="0" lang="zh-CN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　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</a:t>
                </a:r>
                <a:r>
                  <a:rPr kumimoji="0" lang="zh-CN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工业上用电解法制备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Al:2Al</a:t>
                </a:r>
                <a:r>
                  <a:rPr kumimoji="0" lang="en-US" altLang="zh-CN" sz="2800" b="0" i="0" u="none" strike="noStrike" cap="none" normalizeH="0" baseline="-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kumimoji="0" lang="en-US" altLang="zh-CN" sz="2800" b="0" i="0" u="none" strike="noStrike" cap="none" normalizeH="0" baseline="-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kumimoji="0" lang="zh-CN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熔融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             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/>
                  <a:t>4Al+3O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B.</a:t>
                </a:r>
                <a:r>
                  <a:rPr lang="zh-CN" altLang="zh-CN" sz="2800" dirty="0"/>
                  <a:t>用</a:t>
                </a:r>
                <a:r>
                  <a:rPr lang="en-US" altLang="zh-CN" sz="2800" dirty="0"/>
                  <a:t>FeCl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溶液腐蚀铜线路板</a:t>
                </a:r>
                <a:r>
                  <a:rPr lang="en-US" altLang="zh-CN" sz="2800" dirty="0"/>
                  <a:t>:2Fe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+Cu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</a:t>
                </a:r>
                <a:r>
                  <a:rPr lang="en-US" altLang="zh-CN" sz="2800" dirty="0"/>
                  <a:t>2Fe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+Cu</a:t>
                </a:r>
                <a:r>
                  <a:rPr lang="en-US" altLang="zh-CN" sz="2800" baseline="30000" dirty="0"/>
                  <a:t>2+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C.Na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溶液吸收过量</a:t>
                </a:r>
                <a:r>
                  <a:rPr lang="en-US" altLang="zh-CN" sz="2800" dirty="0"/>
                  <a:t>Cl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:2C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+Cl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        2HC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+Cl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+</a:t>
                </a:r>
                <a:r>
                  <a:rPr lang="en-US" altLang="zh-CN" sz="2800" dirty="0" err="1"/>
                  <a:t>ClO</a:t>
                </a:r>
                <a:r>
                  <a:rPr lang="en-US" altLang="zh-CN" sz="2800" baseline="30000" dirty="0"/>
                  <a:t>-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D.</a:t>
                </a:r>
                <a:r>
                  <a:rPr lang="zh-CN" altLang="zh-CN" sz="2800" dirty="0"/>
                  <a:t>用酸性</a:t>
                </a:r>
                <a:r>
                  <a:rPr lang="en-US" altLang="zh-CN" sz="2800" dirty="0"/>
                  <a:t>KMnO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溶液验证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的还原性</a:t>
                </a:r>
                <a:r>
                  <a:rPr lang="en-US" altLang="zh-CN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2Mn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+6H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+5H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2               </a:t>
                </a:r>
                <a:r>
                  <a:rPr lang="en-US" altLang="zh-CN" sz="2800" dirty="0"/>
                  <a:t>2Mn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+5O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↑+8H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endParaRPr kumimoji="0" lang="en-US" altLang="zh-CN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E771AB-1907-4B7C-B705-16A696C56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406" y="784257"/>
                <a:ext cx="11615937" cy="4715458"/>
              </a:xfrm>
              <a:prstGeom prst="rect">
                <a:avLst/>
              </a:prstGeom>
              <a:blipFill rotWithShape="1">
                <a:blip r:embed="rId2"/>
                <a:stretch>
                  <a:fillRect l="-1102" b="-10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C94CF3B-B67B-4070-ADB9-2D7130A916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77952" y="2201880"/>
            <a:ext cx="1019036" cy="66229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598E9DB0-C4F5-45DE-92E8-B614E7C4B27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61332" y="3009421"/>
            <a:ext cx="626138" cy="36099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7A4D7365-A000-4596-B5F6-A79CF8CEABA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164869" y="3626951"/>
            <a:ext cx="626138" cy="36099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6B4166FB-2A15-4398-ACF7-F018D990DA2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45369" y="4941401"/>
            <a:ext cx="626138" cy="3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64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6887BEB-6A6D-41A9-8ECC-AF3CEFAE4603}"/>
              </a:ext>
            </a:extLst>
          </p:cNvPr>
          <p:cNvSpPr/>
          <p:nvPr/>
        </p:nvSpPr>
        <p:spPr>
          <a:xfrm>
            <a:off x="234043" y="254679"/>
            <a:ext cx="1172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D349465A-43DF-47F8-9D64-D3F219DC8231}"/>
                  </a:ext>
                </a:extLst>
              </p:cNvPr>
              <p:cNvSpPr/>
              <p:nvPr/>
            </p:nvSpPr>
            <p:spPr>
              <a:xfrm>
                <a:off x="330853" y="827932"/>
                <a:ext cx="11627102" cy="4059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1.C</a:t>
                </a:r>
                <a:r>
                  <a:rPr lang="zh-CN" altLang="zh-CN" sz="2800" dirty="0"/>
                  <a:t>　工业上用电解熔融氧化铝的方法制备</a:t>
                </a:r>
                <a:r>
                  <a:rPr lang="en-US" altLang="zh-CN" sz="2800" dirty="0"/>
                  <a:t>Al, A</a:t>
                </a:r>
                <a:r>
                  <a:rPr lang="zh-CN" altLang="zh-CN" sz="2800" dirty="0"/>
                  <a:t>项正确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用</a:t>
                </a:r>
                <a:r>
                  <a:rPr lang="en-US" altLang="zh-CN" sz="2800" dirty="0"/>
                  <a:t>FeCl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溶液腐蚀铜线路板</a:t>
                </a:r>
                <a:r>
                  <a:rPr lang="en-US" altLang="zh-CN" sz="2800" dirty="0"/>
                  <a:t>,Fe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和</a:t>
                </a:r>
                <a:r>
                  <a:rPr lang="en-US" altLang="zh-CN" sz="2800" dirty="0"/>
                  <a:t>Cu</a:t>
                </a:r>
                <a:r>
                  <a:rPr lang="zh-CN" altLang="zh-CN" sz="2800" dirty="0"/>
                  <a:t>发生氧化还原反应生成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Cu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,B</a:t>
                </a:r>
                <a:r>
                  <a:rPr lang="zh-CN" altLang="zh-CN" sz="2800" dirty="0"/>
                  <a:t>项正确</a:t>
                </a:r>
                <a:r>
                  <a:rPr lang="en-US" altLang="zh-CN" sz="2800" dirty="0"/>
                  <a:t>;Na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溶液吸收过量</a:t>
                </a:r>
                <a:r>
                  <a:rPr lang="en-US" altLang="zh-CN" sz="2800" dirty="0"/>
                  <a:t>Cl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过量的</a:t>
                </a:r>
                <a:r>
                  <a:rPr lang="en-US" altLang="zh-CN" sz="2800" dirty="0"/>
                  <a:t>Cl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与水反应生成的</a:t>
                </a:r>
                <a:r>
                  <a:rPr lang="en-US" altLang="zh-CN" sz="2800" dirty="0" err="1"/>
                  <a:t>HCl</a:t>
                </a:r>
                <a:r>
                  <a:rPr lang="zh-CN" altLang="zh-CN" sz="2800" dirty="0"/>
                  <a:t>能与</a:t>
                </a:r>
                <a:r>
                  <a:rPr lang="en-US" altLang="zh-CN" sz="2800" dirty="0"/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继续反应生成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和</a:t>
                </a:r>
                <a:r>
                  <a:rPr lang="en-US" altLang="zh-CN" sz="2800" dirty="0"/>
                  <a:t>Cl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故离子方程式中</a:t>
                </a:r>
                <a:r>
                  <a:rPr lang="en-US" altLang="zh-CN" sz="2800" dirty="0"/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与</a:t>
                </a:r>
                <a:r>
                  <a:rPr lang="en-US" altLang="zh-CN" sz="2800" dirty="0"/>
                  <a:t>Cl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的系数比不应为</a:t>
                </a:r>
                <a:r>
                  <a:rPr lang="en-US" altLang="zh-CN" sz="2800" dirty="0"/>
                  <a:t>2∶1,</a:t>
                </a:r>
                <a:r>
                  <a:rPr lang="zh-CN" altLang="zh-CN" sz="2800" dirty="0"/>
                  <a:t>正确的离子方程式为</a:t>
                </a:r>
                <a:r>
                  <a:rPr lang="en-US" altLang="zh-CN" sz="2800" dirty="0"/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+2Cl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       2Cl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+CO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↑+2HClO,C</a:t>
                </a:r>
                <a:r>
                  <a:rPr lang="zh-CN" altLang="zh-CN" sz="2800" dirty="0"/>
                  <a:t>项错误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酸性</a:t>
                </a:r>
                <a:r>
                  <a:rPr lang="en-US" altLang="zh-CN" sz="2800" dirty="0"/>
                  <a:t>KMnO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溶液与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反应</a:t>
                </a:r>
                <a:r>
                  <a:rPr lang="en-US" altLang="zh-CN" sz="2800" dirty="0"/>
                  <a:t>,H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被氧化为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,Mn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被还原为</a:t>
                </a:r>
                <a:r>
                  <a:rPr lang="en-US" altLang="zh-CN" sz="2800" dirty="0"/>
                  <a:t>Mn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,D</a:t>
                </a:r>
                <a:r>
                  <a:rPr lang="zh-CN" altLang="zh-CN" sz="2800" dirty="0"/>
                  <a:t>项正确。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349465A-43DF-47F8-9D64-D3F219DC8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53" y="827932"/>
                <a:ext cx="11627102" cy="4059958"/>
              </a:xfrm>
              <a:prstGeom prst="rect">
                <a:avLst/>
              </a:prstGeom>
              <a:blipFill rotWithShape="1">
                <a:blip r:embed="rId2"/>
                <a:stretch>
                  <a:fillRect l="-1048" r="-681" b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6CB2286A-E655-4784-81D2-11D6F9820BF7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8AA49DA-9FE8-44C4-B29D-2DA8BB1EB5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82917" y="3691731"/>
            <a:ext cx="626138" cy="3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61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706755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>
                <a:solidFill>
                  <a:srgbClr val="DA251C"/>
                </a:solidFill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</a:rPr>
              <a:t>2 </a:t>
            </a:r>
            <a:r>
              <a:rPr lang="zh-CN" altLang="zh-CN" sz="2800" dirty="0">
                <a:solidFill>
                  <a:srgbClr val="DA251C"/>
                </a:solidFill>
              </a:rPr>
              <a:t>与</a:t>
            </a:r>
            <a:r>
              <a:rPr lang="en-US" altLang="zh-CN" sz="2800" dirty="0">
                <a:solidFill>
                  <a:srgbClr val="DA251C"/>
                </a:solidFill>
              </a:rPr>
              <a:t>“</a:t>
            </a:r>
            <a:r>
              <a:rPr lang="zh-CN" altLang="zh-CN" sz="2800" dirty="0">
                <a:solidFill>
                  <a:srgbClr val="DA251C"/>
                </a:solidFill>
              </a:rPr>
              <a:t>量</a:t>
            </a:r>
            <a:r>
              <a:rPr lang="en-US" altLang="zh-CN" sz="2800" dirty="0">
                <a:solidFill>
                  <a:srgbClr val="DA251C"/>
                </a:solidFill>
              </a:rPr>
              <a:t>”</a:t>
            </a:r>
            <a:r>
              <a:rPr lang="zh-CN" altLang="zh-CN" sz="2800" dirty="0">
                <a:solidFill>
                  <a:srgbClr val="DA251C"/>
                </a:solidFill>
              </a:rPr>
              <a:t>有关的离子方程式的书写技巧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D080D175-763B-4714-8F2A-930ED62CA217}"/>
              </a:ext>
            </a:extLst>
          </p:cNvPr>
          <p:cNvSpPr/>
          <p:nvPr/>
        </p:nvSpPr>
        <p:spPr>
          <a:xfrm>
            <a:off x="234043" y="740354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方法解读：</a:t>
            </a:r>
            <a:endParaRPr lang="zh-CN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CC6713A5-C752-4802-A384-0DC906BA258F}"/>
              </a:ext>
            </a:extLst>
          </p:cNvPr>
          <p:cNvSpPr/>
          <p:nvPr/>
        </p:nvSpPr>
        <p:spPr>
          <a:xfrm>
            <a:off x="242206" y="1419103"/>
            <a:ext cx="117157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物质配比型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过量与少量型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书写原则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:“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以少定多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即先根据题给条件判断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少量物质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令少量物质的计量系数为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“1”,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并以少量物质的离子充分反应时所需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确定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过量物质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中实际参加反应的离子数目。如向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Ca(HCO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溶液中加入过量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反应的离子方程式的书写方法如下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66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4Z.jpg" descr="id:2147516530;FounderCES">
            <a:extLst>
              <a:ext uri="{FF2B5EF4-FFF2-40B4-BE49-F238E27FC236}">
                <a16:creationId xmlns="" xmlns:a16="http://schemas.microsoft.com/office/drawing/2014/main" id="{B8A82BCB-68BF-4DA0-BF65-E5D7500C40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58294" y="794113"/>
            <a:ext cx="9075412" cy="24333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A027144-3613-4A4E-BB0C-3DB9B882243B}"/>
              </a:ext>
            </a:extLst>
          </p:cNvPr>
          <p:cNvSpPr/>
          <p:nvPr/>
        </p:nvSpPr>
        <p:spPr>
          <a:xfrm>
            <a:off x="228600" y="3227433"/>
            <a:ext cx="1173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定量型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首先按题给条件中反应物的物质的量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结合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以少定多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的原则及离子反应顺序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逐步写出各步反应的离子方程式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然后把各步离子方程式加和即可得到总反应的离子方程式。以明矾与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Ba(OH)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溶液的定量型为例详细说明如下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明矾与等物质的量的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Ba(OH)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溶液反应的离子方程式的书写。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FE912FD-808A-486C-BB19-245FE8E04266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00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5Z.jpg" descr="id:2147516537;FounderCES">
            <a:extLst>
              <a:ext uri="{FF2B5EF4-FFF2-40B4-BE49-F238E27FC236}">
                <a16:creationId xmlns="" xmlns:a16="http://schemas.microsoft.com/office/drawing/2014/main" id="{C0EEA3F8-BFA4-48A0-9074-D598596C3C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8449" y="955357"/>
            <a:ext cx="10095101" cy="2987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1902BBE2-FA5C-4FFC-85A2-3FD6CAB229C3}"/>
                  </a:ext>
                </a:extLst>
              </p:cNvPr>
              <p:cNvSpPr/>
              <p:nvPr/>
            </p:nvSpPr>
            <p:spPr>
              <a:xfrm>
                <a:off x="342900" y="4038600"/>
                <a:ext cx="11544300" cy="2075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②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向明矾溶液中滴入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Ba(OH)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生成沉淀的物质的量最大时离子方程式的书写。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/>
                </a:r>
                <a:b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</a:b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若明矾中的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完全沉淀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02BBE2-FA5C-4FFC-85A2-3FD6CAB22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4038600"/>
                <a:ext cx="11544300" cy="2075953"/>
              </a:xfrm>
              <a:prstGeom prst="rect">
                <a:avLst/>
              </a:prstGeom>
              <a:blipFill rotWithShape="1">
                <a:blip r:embed="rId3"/>
                <a:stretch>
                  <a:fillRect l="-1056" r="-370"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="" xmlns:a16="http://schemas.microsoft.com/office/drawing/2014/main" id="{70400D3C-4D06-4E31-A158-BF884541956E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3E496E6-7765-42E0-9B51-F4E942DBC2A2}"/>
              </a:ext>
            </a:extLst>
          </p:cNvPr>
          <p:cNvSpPr/>
          <p:nvPr/>
        </p:nvSpPr>
        <p:spPr>
          <a:xfrm>
            <a:off x="375557" y="1667530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KAl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F16FD1-838B-42ED-A578-2D15D240FA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19945" y="1510684"/>
            <a:ext cx="4671158" cy="880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="" xmlns:a16="http://schemas.microsoft.com/office/drawing/2014/main" id="{CC92EB32-0A6E-4CDF-B446-8DFFB7169073}"/>
                  </a:ext>
                </a:extLst>
              </p:cNvPr>
              <p:cNvSpPr/>
              <p:nvPr/>
            </p:nvSpPr>
            <p:spPr>
              <a:xfrm>
                <a:off x="375557" y="2756174"/>
                <a:ext cx="4038734" cy="745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+2Ba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+Al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+4OH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C92EB32-0A6E-4CDF-B446-8DFFB7169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7" y="2756174"/>
                <a:ext cx="4038734" cy="745525"/>
              </a:xfrm>
              <a:prstGeom prst="rect">
                <a:avLst/>
              </a:prstGeom>
              <a:blipFill>
                <a:blip r:embed="rId3"/>
                <a:stretch>
                  <a:fillRect l="-3172" b="-122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C663D271-086C-4F47-8CC8-22F13BE05E3D}"/>
                  </a:ext>
                </a:extLst>
              </p:cNvPr>
              <p:cNvSpPr/>
              <p:nvPr/>
            </p:nvSpPr>
            <p:spPr>
              <a:xfrm>
                <a:off x="4953000" y="2733725"/>
                <a:ext cx="6096000" cy="7386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+2H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O+2BaSO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↓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663D271-086C-4F47-8CC8-22F13BE05E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733725"/>
                <a:ext cx="6096000" cy="738664"/>
              </a:xfrm>
              <a:prstGeom prst="rect">
                <a:avLst/>
              </a:prstGeom>
              <a:blipFill>
                <a:blip r:embed="rId4"/>
                <a:stretch>
                  <a:fillRect l="-2100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886010A-A927-4ECD-B604-15954D02DA42}"/>
              </a:ext>
            </a:extLst>
          </p:cNvPr>
          <p:cNvSpPr/>
          <p:nvPr/>
        </p:nvSpPr>
        <p:spPr>
          <a:xfrm>
            <a:off x="446380" y="3501699"/>
            <a:ext cx="102787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此时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明矾生成沉淀的物质的量为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若明矾中的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完全沉淀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580577B-1811-4C40-A35B-7273C2452F7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250389" y="5079283"/>
            <a:ext cx="4327803" cy="110587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905E4E48-05CD-4E5E-9AC1-8BFE125A595E}"/>
              </a:ext>
            </a:extLst>
          </p:cNvPr>
          <p:cNvSpPr/>
          <p:nvPr/>
        </p:nvSpPr>
        <p:spPr>
          <a:xfrm>
            <a:off x="375557" y="5442896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KAl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37C3220-8087-4C14-926A-77883AA4C93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326862" y="2974857"/>
            <a:ext cx="626138" cy="36099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08821CA5-868F-4AB1-BD4A-34A6616F55CD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5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hlinkClick r:id="rId2" action="ppaction://hlinksldjump"/>
          </p:cNvPr>
          <p:cNvSpPr/>
          <p:nvPr/>
        </p:nvSpPr>
        <p:spPr>
          <a:xfrm>
            <a:off x="1081338" y="2275399"/>
            <a:ext cx="10065636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离子方程式的正误判断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有关的离子方程式的书写技巧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离子能否大量共存的判断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离子的检验与推断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hlinkClick r:id="" action="ppaction://noaction"/>
          </p:cNvPr>
          <p:cNvSpPr/>
          <p:nvPr/>
        </p:nvSpPr>
        <p:spPr>
          <a:xfrm>
            <a:off x="1081338" y="550288"/>
            <a:ext cx="10087407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DA251C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B.</a:t>
            </a:r>
            <a:r>
              <a:rPr lang="zh-CN" altLang="en-US" sz="2800" b="1" dirty="0">
                <a:solidFill>
                  <a:srgbClr val="DA251C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素养大提升</a:t>
            </a:r>
          </a:p>
        </p:txBody>
      </p:sp>
      <p:sp>
        <p:nvSpPr>
          <p:cNvPr id="5" name="矩形 4">
            <a:hlinkClick r:id="" action="ppaction://noaction"/>
          </p:cNvPr>
          <p:cNvSpPr/>
          <p:nvPr/>
        </p:nvSpPr>
        <p:spPr>
          <a:xfrm>
            <a:off x="1081343" y="3993517"/>
            <a:ext cx="10087402" cy="538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DA251C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C.</a:t>
            </a:r>
            <a:r>
              <a:rPr lang="zh-CN" altLang="en-US" sz="2800" b="1" dirty="0">
                <a:solidFill>
                  <a:srgbClr val="DA251C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考向全扫描</a:t>
            </a:r>
          </a:p>
        </p:txBody>
      </p:sp>
      <p:sp>
        <p:nvSpPr>
          <p:cNvPr id="13" name="矩形 12">
            <a:hlinkClick r:id="rId2" action="ppaction://hlinksldjump"/>
          </p:cNvPr>
          <p:cNvSpPr/>
          <p:nvPr/>
        </p:nvSpPr>
        <p:spPr>
          <a:xfrm>
            <a:off x="1081338" y="5288294"/>
            <a:ext cx="10065636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根据提示信息书写陌生反应离子方程式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避开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四类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陷阱速判离子方程式的正误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应用离子反应进行物质检验或推断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0239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0A15F1A8-8E0E-4538-866D-B5C71588E412}"/>
                  </a:ext>
                </a:extLst>
              </p:cNvPr>
              <p:cNvSpPr/>
              <p:nvPr/>
            </p:nvSpPr>
            <p:spPr>
              <a:xfrm>
                <a:off x="382304" y="912483"/>
                <a:ext cx="4218271" cy="745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+3Ba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+2Al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+6OH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A15F1A8-8E0E-4538-866D-B5C71588E4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4" y="912483"/>
                <a:ext cx="4218271" cy="745525"/>
              </a:xfrm>
              <a:prstGeom prst="rect">
                <a:avLst/>
              </a:prstGeom>
              <a:blipFill>
                <a:blip r:embed="rId2"/>
                <a:stretch>
                  <a:fillRect l="-3035" b="-122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67D5B29-EAD5-4FC0-9F12-ABED38782B65}"/>
              </a:ext>
            </a:extLst>
          </p:cNvPr>
          <p:cNvSpPr/>
          <p:nvPr/>
        </p:nvSpPr>
        <p:spPr>
          <a:xfrm>
            <a:off x="5214507" y="912483"/>
            <a:ext cx="33217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2Al(OH)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↓+3BaSO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B4B5737C-460D-46A0-BC28-BC06B1788558}"/>
              </a:ext>
            </a:extLst>
          </p:cNvPr>
          <p:cNvSpPr/>
          <p:nvPr/>
        </p:nvSpPr>
        <p:spPr>
          <a:xfrm>
            <a:off x="363254" y="1841148"/>
            <a:ext cx="74943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此时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明矾生成沉淀的物质的量为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2.5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10A4DE81-DB8F-4044-9DF4-41742B95FC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94472" y="1101316"/>
            <a:ext cx="626138" cy="36099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BD1343DE-76C1-423C-9B1B-2323A45C923F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88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E172E33-CB6B-44DC-92E7-AA78AC2A2B24}"/>
              </a:ext>
            </a:extLst>
          </p:cNvPr>
          <p:cNvSpPr/>
          <p:nvPr/>
        </p:nvSpPr>
        <p:spPr>
          <a:xfrm>
            <a:off x="424541" y="905201"/>
            <a:ext cx="114066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   </a:t>
            </a:r>
            <a:r>
              <a:rPr lang="en-US" altLang="zh-CN" sz="2800" dirty="0" smtClean="0"/>
              <a:t>[2018</a:t>
            </a:r>
            <a:r>
              <a:rPr lang="zh-CN" altLang="zh-CN" sz="2800" dirty="0"/>
              <a:t>郑州一中一轮检测改编</a:t>
            </a:r>
            <a:r>
              <a:rPr lang="en-US" altLang="zh-CN" sz="2800" dirty="0"/>
              <a:t>]</a:t>
            </a:r>
            <a:r>
              <a:rPr lang="zh-CN" altLang="zh-CN" sz="2800" dirty="0"/>
              <a:t>写出下列反应的离子方程式。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向水玻璃中通入过量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:</a:t>
            </a:r>
            <a:r>
              <a:rPr lang="zh-CN" altLang="zh-CN" sz="2800" u="sng" dirty="0"/>
              <a:t>　</a:t>
            </a:r>
            <a:r>
              <a:rPr lang="en-US" altLang="zh-CN" sz="2800" u="sng" dirty="0"/>
              <a:t>              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用过量稀</a:t>
            </a:r>
            <a:r>
              <a:rPr lang="en-US" altLang="zh-CN" sz="2800" dirty="0"/>
              <a:t>HNO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溶解</a:t>
            </a:r>
            <a:r>
              <a:rPr lang="en-US" altLang="zh-CN" sz="2800" dirty="0"/>
              <a:t> </a:t>
            </a:r>
            <a:r>
              <a:rPr lang="en-US" altLang="zh-CN" sz="2800" dirty="0" err="1"/>
              <a:t>FeS</a:t>
            </a:r>
            <a:r>
              <a:rPr lang="zh-CN" altLang="zh-CN" sz="2800" dirty="0"/>
              <a:t>固体</a:t>
            </a:r>
            <a:r>
              <a:rPr lang="en-US" altLang="zh-CN" sz="2800" dirty="0"/>
              <a:t>:</a:t>
            </a:r>
            <a:r>
              <a:rPr lang="zh-CN" altLang="zh-CN" sz="2800" u="sng" dirty="0"/>
              <a:t>　</a:t>
            </a:r>
            <a:r>
              <a:rPr lang="en-US" altLang="zh-CN" sz="2800" u="sng" dirty="0"/>
              <a:t>              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(3)Ba(OH)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溶液与等物质的量的</a:t>
            </a:r>
            <a:r>
              <a:rPr lang="en-US" altLang="zh-CN" sz="2800" dirty="0"/>
              <a:t>NaHSO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溶液混合</a:t>
            </a:r>
            <a:r>
              <a:rPr lang="en-US" altLang="zh-CN" sz="2800" dirty="0"/>
              <a:t>:</a:t>
            </a:r>
            <a:r>
              <a:rPr lang="zh-CN" altLang="zh-CN" sz="2800" u="sng" dirty="0"/>
              <a:t>　</a:t>
            </a:r>
            <a:r>
              <a:rPr lang="en-US" altLang="zh-CN" sz="2800" u="sng" dirty="0"/>
              <a:t>                 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(4) Fe(NO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溶液中加入过量的</a:t>
            </a:r>
            <a:r>
              <a:rPr lang="en-US" altLang="zh-CN" sz="2800" dirty="0"/>
              <a:t>HI</a:t>
            </a:r>
            <a:r>
              <a:rPr lang="zh-CN" altLang="zh-CN" sz="2800" dirty="0"/>
              <a:t>溶液</a:t>
            </a:r>
            <a:r>
              <a:rPr lang="en-US" altLang="zh-CN" sz="2800" dirty="0"/>
              <a:t>: </a:t>
            </a:r>
            <a:r>
              <a:rPr lang="zh-CN" altLang="zh-CN" sz="2800" u="sng" dirty="0"/>
              <a:t>　</a:t>
            </a:r>
            <a:r>
              <a:rPr lang="en-US" altLang="zh-CN" sz="2800" u="sng" dirty="0"/>
              <a:t>         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2CC4D0F8-AB96-48CD-90D0-478DA1DF2FA9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48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2CC4D0F8-AB96-48CD-90D0-478DA1DF2FA9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CC98ADA8-A773-40EE-91CF-7331AEBD1666}"/>
              </a:ext>
            </a:extLst>
          </p:cNvPr>
          <p:cNvSpPr/>
          <p:nvPr/>
        </p:nvSpPr>
        <p:spPr>
          <a:xfrm>
            <a:off x="234043" y="312735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思维导引</a:t>
            </a:r>
            <a:endParaRPr lang="en-US" altLang="zh-CN" sz="2800" b="1" dirty="0">
              <a:solidFill>
                <a:srgbClr val="DA251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YBTWDTSD专3-2JTZ.eps" descr="id:2147516558;FounderCES">
            <a:extLst>
              <a:ext uri="{FF2B5EF4-FFF2-40B4-BE49-F238E27FC236}">
                <a16:creationId xmlns="" xmlns:a16="http://schemas.microsoft.com/office/drawing/2014/main" id="{4980A8FA-6910-4352-85E7-54EBC52DDD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31520" y="1042944"/>
            <a:ext cx="6728959" cy="29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4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681F2546-4EF4-4A35-8CBA-5C7D2C4F1937}"/>
                  </a:ext>
                </a:extLst>
              </p:cNvPr>
              <p:cNvSpPr/>
              <p:nvPr/>
            </p:nvSpPr>
            <p:spPr>
              <a:xfrm>
                <a:off x="234042" y="258570"/>
                <a:ext cx="11723911" cy="6034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/>
                  <a:t>(1)</a:t>
                </a:r>
                <a:r>
                  <a:rPr lang="zh-CN" altLang="zh-CN" sz="2800" dirty="0"/>
                  <a:t>向水玻璃中通入过量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生成硅酸和碳酸氢钠</a:t>
                </a:r>
                <a:r>
                  <a:rPr lang="en-US" altLang="zh-CN" sz="2800" dirty="0"/>
                  <a:t>:Si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O+2CO</a:t>
                </a:r>
                <a:r>
                  <a:rPr lang="en-US" altLang="zh-CN" sz="2800" baseline="-25000" dirty="0"/>
                  <a:t>2                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SiO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↓+2HC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。</a:t>
                </a:r>
                <a:r>
                  <a:rPr lang="en-US" altLang="zh-CN" sz="2800" dirty="0"/>
                  <a:t>(2) </a:t>
                </a:r>
                <a:r>
                  <a:rPr lang="zh-CN" altLang="zh-CN" sz="2800" dirty="0"/>
                  <a:t>用过量稀</a:t>
                </a:r>
                <a:r>
                  <a:rPr lang="en-US" altLang="zh-CN" sz="2800" dirty="0"/>
                  <a:t>HNO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溶解 </a:t>
                </a:r>
                <a:r>
                  <a:rPr lang="en-US" altLang="zh-CN" sz="2800" dirty="0" err="1"/>
                  <a:t>FeS</a:t>
                </a:r>
                <a:r>
                  <a:rPr lang="zh-CN" altLang="zh-CN" sz="2800" dirty="0"/>
                  <a:t>固体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发生氧化还原反应生成硝酸铁、硫酸、</a:t>
                </a:r>
                <a:r>
                  <a:rPr lang="en-US" altLang="zh-CN" sz="2800" dirty="0"/>
                  <a:t>NO</a:t>
                </a:r>
                <a:r>
                  <a:rPr lang="zh-CN" altLang="zh-CN" sz="2800" dirty="0"/>
                  <a:t>和水</a:t>
                </a:r>
                <a:r>
                  <a:rPr lang="en-US" altLang="zh-CN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FeS+4H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+3N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+3NO↑+2H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>(3) Ba(OH)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溶液与等物质的量的</a:t>
                </a:r>
                <a:r>
                  <a:rPr lang="en-US" altLang="zh-CN" sz="2800" dirty="0"/>
                  <a:t>NaHSO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溶液混合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生成硫酸钡、氢氧化钠和水</a:t>
                </a:r>
                <a:r>
                  <a:rPr lang="en-US" altLang="zh-CN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Ba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+OH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+H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</a:t>
                </a:r>
                <a:r>
                  <a:rPr lang="en-US" altLang="zh-CN" sz="2800" dirty="0"/>
                  <a:t>BaSO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↓+H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>(4)HI</a:t>
                </a:r>
                <a:r>
                  <a:rPr lang="zh-CN" altLang="zh-CN" sz="2800" dirty="0"/>
                  <a:t>使混合溶液呈酸性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酸性条件下</a:t>
                </a:r>
                <a:r>
                  <a:rPr lang="en-US" altLang="zh-CN" sz="2800" dirty="0"/>
                  <a:t>,N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的氧化性比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的强</a:t>
                </a:r>
                <a:r>
                  <a:rPr lang="en-US" altLang="zh-CN" sz="2800" dirty="0"/>
                  <a:t>,HI</a:t>
                </a:r>
                <a:r>
                  <a:rPr lang="zh-CN" altLang="zh-CN" sz="2800" dirty="0"/>
                  <a:t>溶液过量</a:t>
                </a:r>
                <a:r>
                  <a:rPr lang="en-US" altLang="zh-CN" sz="2800" dirty="0"/>
                  <a:t>,Fe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和</a:t>
                </a:r>
                <a:r>
                  <a:rPr lang="en-US" altLang="zh-CN" sz="2800" dirty="0"/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均被还原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根据</a:t>
                </a:r>
                <a:r>
                  <a:rPr lang="en-US" altLang="zh-CN" sz="2800" dirty="0"/>
                  <a:t>“</a:t>
                </a:r>
                <a:r>
                  <a:rPr lang="zh-CN" altLang="zh-CN" sz="2800" dirty="0"/>
                  <a:t>以少定多</a:t>
                </a:r>
                <a:r>
                  <a:rPr lang="en-US" altLang="zh-CN" sz="2800" dirty="0"/>
                  <a:t>”</a:t>
                </a:r>
                <a:r>
                  <a:rPr lang="zh-CN" altLang="zh-CN" sz="2800" dirty="0"/>
                  <a:t>原则</a:t>
                </a:r>
                <a:r>
                  <a:rPr lang="en-US" altLang="zh-CN" sz="2800" dirty="0"/>
                  <a:t>: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endParaRPr lang="zh-CN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1F2546-4EF4-4A35-8CBA-5C7D2C4F1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2" y="258570"/>
                <a:ext cx="11723911" cy="6034152"/>
              </a:xfrm>
              <a:prstGeom prst="rect">
                <a:avLst/>
              </a:prstGeom>
              <a:blipFill rotWithShape="1">
                <a:blip r:embed="rId2"/>
                <a:stretch>
                  <a:fillRect l="-1040" r="-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08120C4-AC6D-4AF0-A91D-E25510C5D1DD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DCA03FA2-759B-40E8-9901-DA093127D8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72333" y="3765971"/>
            <a:ext cx="626138" cy="3609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D9145C3B-626C-4BB7-9761-150465CE22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42552" y="1175670"/>
            <a:ext cx="626138" cy="36099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E2C6974F-3147-4486-8477-288054F6A80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06793" y="4958901"/>
            <a:ext cx="5691580" cy="137668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2B7BA8AD-AE49-4BE8-B0A5-A0C3458EFD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59645" y="2499852"/>
            <a:ext cx="626138" cy="3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80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A1F3DE05-9D8F-4386-815C-CF88AEEA2BC4}"/>
                  </a:ext>
                </a:extLst>
              </p:cNvPr>
              <p:cNvSpPr/>
              <p:nvPr/>
            </p:nvSpPr>
            <p:spPr>
              <a:xfrm>
                <a:off x="468088" y="1389337"/>
                <a:ext cx="11723912" cy="2802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答案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/>
                  <a:t>(1)Si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O+2CO</a:t>
                </a:r>
                <a:r>
                  <a:rPr lang="en-US" altLang="zh-CN" sz="2800" baseline="-25000" dirty="0"/>
                  <a:t>2            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SiO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↓+2HC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　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(2)FeS+4H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+3N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+3NO↑+2H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　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(3)Ba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+OH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+H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en-US" altLang="zh-CN" sz="2800" dirty="0"/>
                  <a:t>BaSO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↓+H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　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(4)Fe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+3N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 +10I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 +12H</a:t>
                </a:r>
                <a:r>
                  <a:rPr lang="en-US" altLang="zh-CN" sz="2800" baseline="30000" dirty="0"/>
                  <a:t>+              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+3NO↑+5I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+6H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endParaRPr lang="zh-CN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1F3DE05-9D8F-4386-815C-CF88AEEA2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8" y="1389337"/>
                <a:ext cx="11723912" cy="2802498"/>
              </a:xfrm>
              <a:prstGeom prst="rect">
                <a:avLst/>
              </a:prstGeom>
              <a:blipFill rotWithShape="1">
                <a:blip r:embed="rId2"/>
                <a:stretch>
                  <a:fillRect l="-1092" b="-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08120C4-AC6D-4AF0-A91D-E25510C5D1DD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D9145C3B-626C-4BB7-9761-150465CE22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58701" y="690432"/>
            <a:ext cx="626138" cy="36099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2B7BA8AD-AE49-4BE8-B0A5-A0C3458EFD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20601" y="1634489"/>
            <a:ext cx="626138" cy="360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="" xmlns:a16="http://schemas.microsoft.com/office/drawing/2014/main" id="{7868231A-430D-47A7-9276-605809363298}"/>
                  </a:ext>
                </a:extLst>
              </p:cNvPr>
              <p:cNvSpPr/>
              <p:nvPr/>
            </p:nvSpPr>
            <p:spPr>
              <a:xfrm>
                <a:off x="1231852" y="647421"/>
                <a:ext cx="38271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方正书宋_GBK" panose="02000000000000000000" pitchFamily="2" charset="-122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方正书宋_GBK" panose="02000000000000000000" pitchFamily="2" charset="-122"/>
                    <a:cs typeface="Times New Roman" panose="02020603050405020304" pitchFamily="18" charset="0"/>
                  </a:rPr>
                  <a:t>3+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方正书宋_GBK" panose="02000000000000000000" pitchFamily="2" charset="-122"/>
                    <a:cs typeface="Times New Roman" panose="02020603050405020304" pitchFamily="18" charset="0"/>
                  </a:rPr>
                  <a:t>+3N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方正楷体_GBK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方正书宋_GBK" panose="02000000000000000000" pitchFamily="2" charset="-122"/>
                    <a:cs typeface="Times New Roman" panose="02020603050405020304" pitchFamily="18" charset="0"/>
                  </a:rPr>
                  <a:t>+10I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方正书宋_GBK" panose="02000000000000000000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方正楷体_GBK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方正书宋_GBK" panose="02000000000000000000" pitchFamily="2" charset="-122"/>
                    <a:cs typeface="Times New Roman" panose="02020603050405020304" pitchFamily="18" charset="0"/>
                  </a:rPr>
                  <a:t>+12H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方正书宋_GBK" panose="02000000000000000000" pitchFamily="2" charset="-122"/>
                    <a:cs typeface="Times New Roman" panose="02020603050405020304" pitchFamily="18" charset="0"/>
                  </a:rPr>
                  <a:t>+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868231A-430D-47A7-9276-605809363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852" y="647421"/>
                <a:ext cx="3827138" cy="523220"/>
              </a:xfrm>
              <a:prstGeom prst="rect">
                <a:avLst/>
              </a:prstGeom>
              <a:blipFill>
                <a:blip r:embed="rId4"/>
                <a:stretch>
                  <a:fillRect l="-3185" t="-11628" r="-31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255ECE9-314B-4E91-8E40-5149424F536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10175" y="740409"/>
            <a:ext cx="551875" cy="36933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E49F0FC-C8F6-4E1E-9E9C-881AD6D84FC5}"/>
              </a:ext>
            </a:extLst>
          </p:cNvPr>
          <p:cNvSpPr/>
          <p:nvPr/>
        </p:nvSpPr>
        <p:spPr>
          <a:xfrm>
            <a:off x="5750049" y="467935"/>
            <a:ext cx="3881191" cy="664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Fe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2+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+3NO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NEU-BZ-S92"/>
                <a:cs typeface="Times New Roman" panose="02020603050405020304" pitchFamily="18" charset="0"/>
              </a:rPr>
              <a:t>↑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+5I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+6H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O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2000000000000000000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1F9F492-A1AA-4701-B701-13E83B9B33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15651" y="2315155"/>
            <a:ext cx="626138" cy="36099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06025EC4-D504-4D33-88AA-BA59CF01D6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03689" y="2961152"/>
            <a:ext cx="626138" cy="36099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8B462518-C374-4C13-B885-513307250A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69432" y="3643502"/>
            <a:ext cx="626138" cy="3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97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BDAF3B7C-7BF3-4D66-93B1-2C6D32B664F7}"/>
              </a:ext>
            </a:extLst>
          </p:cNvPr>
          <p:cNvSpPr/>
          <p:nvPr/>
        </p:nvSpPr>
        <p:spPr>
          <a:xfrm>
            <a:off x="344204" y="914131"/>
            <a:ext cx="114654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反应连续型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反应连续型指反应生成的部分离子与过量的离子继续反应的类型。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可溶性多元弱酸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与碱反应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酸不足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或碱过量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时生成正盐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S+2OH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2C828283-8C00-47E5-8C88-D37C8BA0987F}"/>
              </a:ext>
            </a:extLst>
          </p:cNvPr>
          <p:cNvSpPr/>
          <p:nvPr/>
        </p:nvSpPr>
        <p:spPr>
          <a:xfrm>
            <a:off x="2491439" y="2948242"/>
            <a:ext cx="6963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S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2-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+2H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酸过量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或碱不足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时生成酸式盐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415172E8-1ACE-4B17-82F1-FDDAEE4653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12508" y="3029353"/>
            <a:ext cx="626138" cy="36099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6E6853EB-03BE-4493-9CBE-110279152E58}"/>
              </a:ext>
            </a:extLst>
          </p:cNvPr>
          <p:cNvSpPr/>
          <p:nvPr/>
        </p:nvSpPr>
        <p:spPr>
          <a:xfrm>
            <a:off x="344204" y="3672898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S+OH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7F29F0F4-6FC6-4AB5-A08F-86530662BAE4}"/>
              </a:ext>
            </a:extLst>
          </p:cNvPr>
          <p:cNvSpPr/>
          <p:nvPr/>
        </p:nvSpPr>
        <p:spPr>
          <a:xfrm>
            <a:off x="2860654" y="3498612"/>
            <a:ext cx="26257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HS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CB69C9CB-6A52-4B7D-BE19-E341469508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38488" y="3734959"/>
            <a:ext cx="626138" cy="36099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4C5F817-9D3D-47E6-87F9-80FBCDF61FD7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24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1A660F63-1FF8-4E7E-8ED1-004C1127C75B}"/>
                  </a:ext>
                </a:extLst>
              </p:cNvPr>
              <p:cNvSpPr/>
              <p:nvPr/>
            </p:nvSpPr>
            <p:spPr>
              <a:xfrm>
                <a:off x="382304" y="851225"/>
                <a:ext cx="11465492" cy="5397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多元弱酸与酸性更弱的弱酸的盐溶液反应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酸不足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或盐过量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时生成正盐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+CO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+3H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           </a:t>
                </a:r>
                <a:r>
                  <a:rPr lang="en-US" altLang="zh-CN" sz="2800" dirty="0"/>
                  <a:t>2Al(OH)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↓+C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;</a:t>
                </a:r>
                <a:r>
                  <a:rPr lang="zh-CN" altLang="zh-CN" sz="2800" dirty="0"/>
                  <a:t>酸过量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或盐不足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时生成酸式盐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如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+CO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         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↓+HC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。</a:t>
                </a:r>
                <a:r>
                  <a:rPr lang="en-US" altLang="zh-CN" sz="2800" dirty="0"/>
                  <a:t/>
                </a:r>
                <a:br>
                  <a:rPr lang="en-US" altLang="zh-CN" sz="2800" dirty="0"/>
                </a:br>
                <a:r>
                  <a:rPr lang="en-US" altLang="zh-CN" sz="2800" dirty="0"/>
                  <a:t>(3)</a:t>
                </a:r>
                <a:r>
                  <a:rPr lang="zh-CN" altLang="zh-CN" sz="2800" dirty="0"/>
                  <a:t>多元弱酸盐与强酸反应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酸不足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或盐过量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时生成酸式盐</a:t>
                </a:r>
                <a:r>
                  <a:rPr lang="en-US" altLang="zh-CN" sz="28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如</a:t>
                </a:r>
                <a:r>
                  <a:rPr lang="en-US" altLang="zh-CN" sz="2800" dirty="0"/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+H</a:t>
                </a:r>
                <a:r>
                  <a:rPr lang="en-US" altLang="zh-CN" sz="2800" baseline="30000" dirty="0"/>
                  <a:t>+               </a:t>
                </a:r>
                <a:r>
                  <a:rPr lang="en-US" altLang="zh-CN" sz="2800" dirty="0"/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;</a:t>
                </a:r>
                <a:r>
                  <a:rPr lang="zh-CN" altLang="zh-CN" sz="2800" dirty="0"/>
                  <a:t>酸过量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或盐不足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时生成弱酸</a:t>
                </a:r>
                <a:r>
                  <a:rPr lang="en-US" altLang="zh-CN" sz="28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如</a:t>
                </a:r>
                <a:r>
                  <a:rPr lang="en-US" altLang="zh-CN" sz="2800" dirty="0"/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+2H</a:t>
                </a:r>
                <a:r>
                  <a:rPr lang="en-US" altLang="zh-CN" sz="2800" baseline="30000" dirty="0"/>
                  <a:t>+             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/>
                </a:r>
                <a:br>
                  <a:rPr lang="en-US" altLang="zh-CN" sz="2800" dirty="0"/>
                </a:br>
                <a:r>
                  <a:rPr lang="en-US" altLang="zh-CN" sz="2800" dirty="0"/>
                  <a:t>(4)</a:t>
                </a:r>
                <a:r>
                  <a:rPr lang="zh-CN" altLang="zh-CN" sz="2800" dirty="0"/>
                  <a:t>铝盐溶液与强碱反应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铝盐过量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或碱不足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时生成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+3OH</a:t>
                </a:r>
                <a:r>
                  <a:rPr lang="en-US" altLang="zh-CN" sz="2800" baseline="30000" dirty="0"/>
                  <a:t>-              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↓;</a:t>
                </a:r>
                <a:r>
                  <a:rPr lang="zh-CN" altLang="zh-CN" sz="2800" dirty="0"/>
                  <a:t>铝盐不足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或碱过量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时生成偏铝酸盐</a:t>
                </a:r>
                <a:r>
                  <a:rPr lang="en-US" altLang="zh-CN" sz="2800" dirty="0"/>
                  <a:t>: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A660F63-1FF8-4E7E-8ED1-004C1127C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4" y="851225"/>
                <a:ext cx="11465492" cy="5397440"/>
              </a:xfrm>
              <a:prstGeom prst="rect">
                <a:avLst/>
              </a:prstGeom>
              <a:blipFill rotWithShape="1">
                <a:blip r:embed="rId2"/>
                <a:stretch>
                  <a:fillRect l="-1116" r="-266" b="-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44800A9-17E7-45B3-A9DC-C2D26E0A7C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87506" y="1729966"/>
            <a:ext cx="626138" cy="360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83C7FFB-1C69-4D7F-BAC8-0C6F99FD33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23144" y="2395764"/>
            <a:ext cx="626138" cy="3609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02BB9B2-24A9-49DF-9A92-A519475F35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99044" y="3729264"/>
            <a:ext cx="626138" cy="3609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C524AF2-132F-4C01-89CA-750F09EEA5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90526" y="4376964"/>
            <a:ext cx="626138" cy="36099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FAF3136C-D055-4E18-B9D2-FBA6452810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58407" y="5645777"/>
            <a:ext cx="626138" cy="36099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1D3E290-7994-4950-9E04-121D6FDDBD5B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79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1A660F63-1FF8-4E7E-8ED1-004C1127C75B}"/>
                  </a:ext>
                </a:extLst>
              </p:cNvPr>
              <p:cNvSpPr/>
              <p:nvPr/>
            </p:nvSpPr>
            <p:spPr>
              <a:xfrm>
                <a:off x="382304" y="851225"/>
                <a:ext cx="11465492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+4OH</a:t>
                </a:r>
                <a:r>
                  <a:rPr lang="en-US" altLang="zh-CN" sz="2800" baseline="30000" dirty="0"/>
                  <a:t>-             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/>
                </a:r>
                <a:br>
                  <a:rPr lang="en-US" altLang="zh-CN" sz="2800" dirty="0"/>
                </a:br>
                <a:r>
                  <a:rPr lang="en-US" altLang="zh-CN" sz="2800" dirty="0"/>
                  <a:t>(5)</a:t>
                </a:r>
                <a:r>
                  <a:rPr lang="zh-CN" altLang="zh-CN" sz="2800" dirty="0"/>
                  <a:t>偏铝酸盐溶液与强酸反应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偏铝酸盐过量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或强酸不足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时生成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:Al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         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↓;</a:t>
                </a:r>
                <a:r>
                  <a:rPr lang="zh-CN" altLang="zh-CN" sz="2800" dirty="0"/>
                  <a:t>偏铝酸盐不足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或强酸过量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时生成铝盐</a:t>
                </a:r>
                <a:r>
                  <a:rPr lang="en-US" altLang="zh-CN" sz="2800" dirty="0"/>
                  <a:t>:Al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+4H</a:t>
                </a:r>
                <a:r>
                  <a:rPr lang="en-US" altLang="zh-CN" sz="2800" baseline="30000" dirty="0"/>
                  <a:t>+               </a:t>
                </a: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/>
                </a:r>
                <a:br>
                  <a:rPr lang="en-US" altLang="zh-CN" sz="2800" dirty="0"/>
                </a:br>
                <a:r>
                  <a:rPr lang="en-US" altLang="zh-CN" sz="2800" dirty="0"/>
                  <a:t>(6)Fe</a:t>
                </a:r>
                <a:r>
                  <a:rPr lang="zh-CN" altLang="zh-CN" sz="2800" dirty="0"/>
                  <a:t>与稀</a:t>
                </a:r>
                <a:r>
                  <a:rPr lang="en-US" altLang="zh-CN" sz="2800" dirty="0"/>
                  <a:t>HNO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反应</a:t>
                </a:r>
                <a:r>
                  <a:rPr lang="en-US" altLang="zh-CN" sz="2800" dirty="0"/>
                  <a:t>,Fe</a:t>
                </a:r>
                <a:r>
                  <a:rPr lang="zh-CN" altLang="zh-CN" sz="2800" dirty="0"/>
                  <a:t>过量</a:t>
                </a:r>
                <a:r>
                  <a:rPr lang="en-US" altLang="zh-CN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3Fe+2N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+8H</a:t>
                </a:r>
                <a:r>
                  <a:rPr lang="en-US" altLang="zh-CN" sz="2800" baseline="30000" dirty="0"/>
                  <a:t>+              </a:t>
                </a:r>
                <a:r>
                  <a:rPr lang="en-US" altLang="zh-CN" sz="2800" dirty="0"/>
                  <a:t>3Fe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+2NO↑+4H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HNO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过量</a:t>
                </a:r>
                <a:r>
                  <a:rPr lang="en-US" altLang="zh-CN" sz="2800" dirty="0"/>
                  <a:t>:</a:t>
                </a:r>
                <a:r>
                  <a:rPr lang="en-US" altLang="zh-CN" sz="2800" dirty="0" err="1"/>
                  <a:t>Fe+N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+4H</a:t>
                </a:r>
                <a:r>
                  <a:rPr lang="en-US" altLang="zh-CN" sz="2800" baseline="30000" dirty="0"/>
                  <a:t>+                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+NO↑+2H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A660F63-1FF8-4E7E-8ED1-004C1127C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4" y="851225"/>
                <a:ext cx="11465492" cy="4616648"/>
              </a:xfrm>
              <a:prstGeom prst="rect">
                <a:avLst/>
              </a:prstGeom>
              <a:blipFill rotWithShape="1">
                <a:blip r:embed="rId2"/>
                <a:stretch>
                  <a:fillRect l="-1116" b="-1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44800A9-17E7-45B3-A9DC-C2D26E0A7C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22819" y="1056315"/>
            <a:ext cx="626138" cy="360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83C7FFB-1C69-4D7F-BAC8-0C6F99FD33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30356" y="2319564"/>
            <a:ext cx="626138" cy="3609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02BB9B2-24A9-49DF-9A92-A519475F35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82058" y="2985679"/>
            <a:ext cx="626138" cy="3609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C524AF2-132F-4C01-89CA-750F09EEA5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01108" y="4262664"/>
            <a:ext cx="626138" cy="36099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FAF3136C-D055-4E18-B9D2-FBA6452810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06556" y="4921877"/>
            <a:ext cx="626138" cy="36099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51C6E92-14BB-4431-B1FB-830308061734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43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1A660F63-1FF8-4E7E-8ED1-004C1127C75B}"/>
                  </a:ext>
                </a:extLst>
              </p:cNvPr>
              <p:cNvSpPr/>
              <p:nvPr/>
            </p:nvSpPr>
            <p:spPr>
              <a:xfrm>
                <a:off x="382304" y="851225"/>
                <a:ext cx="11465492" cy="5352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/>
                  <a:t>3.</a:t>
                </a:r>
                <a:r>
                  <a:rPr lang="zh-CN" altLang="zh-CN" sz="2800" b="1" dirty="0"/>
                  <a:t>反应先后型</a:t>
                </a:r>
                <a:r>
                  <a:rPr lang="en-US" altLang="zh-CN" sz="2800" dirty="0"/>
                  <a:t/>
                </a:r>
                <a:br>
                  <a:rPr lang="en-US" altLang="zh-CN" sz="2800" dirty="0"/>
                </a:br>
                <a:r>
                  <a:rPr lang="zh-CN" altLang="zh-CN" sz="2800" dirty="0"/>
                  <a:t>一种反应物的两种或两种以上的组成离子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都能跟另一种反应物反应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但因反应顺序不同而离子方程式不同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又称为竞争型。</a:t>
                </a:r>
                <a:r>
                  <a:rPr lang="en-US" altLang="zh-CN" sz="2800" dirty="0"/>
                  <a:t/>
                </a:r>
                <a:br>
                  <a:rPr lang="en-US" altLang="zh-CN" sz="2800" dirty="0"/>
                </a:br>
                <a:r>
                  <a:rPr lang="en-US" altLang="zh-CN" sz="2800" dirty="0"/>
                  <a:t>(1)</a:t>
                </a:r>
                <a:r>
                  <a:rPr lang="zh-CN" altLang="zh-CN" sz="2800" dirty="0"/>
                  <a:t>非氧化还原型的离子反应</a:t>
                </a:r>
                <a:r>
                  <a:rPr lang="en-US" altLang="zh-CN" sz="2800" dirty="0"/>
                  <a:t/>
                </a:r>
                <a:br>
                  <a:rPr lang="en-US" altLang="zh-CN" sz="2800" dirty="0"/>
                </a:br>
                <a:r>
                  <a:rPr lang="zh-CN" altLang="zh-CN" sz="2800" dirty="0"/>
                  <a:t>如向含有</a:t>
                </a:r>
                <a:r>
                  <a:rPr lang="en-US" altLang="zh-CN" sz="2800" dirty="0"/>
                  <a:t>Na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OH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的溶液中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逐滴加入稀盐酸至过量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离子方程式依次为</a:t>
                </a:r>
                <a:r>
                  <a:rPr lang="en-US" altLang="zh-CN" sz="2800" dirty="0"/>
                  <a:t>OH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+H</a:t>
                </a:r>
                <a:r>
                  <a:rPr lang="en-US" altLang="zh-CN" sz="2800" baseline="30000" dirty="0"/>
                  <a:t>+            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         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</a:t>
                </a:r>
                <a:r>
                  <a:rPr lang="zh-CN" altLang="zh-CN" sz="2800" dirty="0"/>
                  <a:t>、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+2H</a:t>
                </a:r>
                <a:r>
                  <a:rPr lang="en-US" altLang="zh-CN" sz="2800" baseline="30000" dirty="0"/>
                  <a:t>+                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O+CO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+3H</a:t>
                </a:r>
                <a:r>
                  <a:rPr lang="en-US" altLang="zh-CN" sz="2800" baseline="30000" dirty="0"/>
                  <a:t>+             </a:t>
                </a: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+3H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/>
                </a:r>
                <a:br>
                  <a:rPr lang="en-US" altLang="zh-CN" sz="2800" dirty="0"/>
                </a:br>
                <a:r>
                  <a:rPr lang="en-US" altLang="zh-CN" sz="2800" dirty="0"/>
                  <a:t>(2)</a:t>
                </a:r>
                <a:r>
                  <a:rPr lang="zh-CN" altLang="zh-CN" sz="2800" dirty="0"/>
                  <a:t>氧化还原型的离子反应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A660F63-1FF8-4E7E-8ED1-004C1127C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4" y="851225"/>
                <a:ext cx="11465492" cy="5352234"/>
              </a:xfrm>
              <a:prstGeom prst="rect">
                <a:avLst/>
              </a:prstGeom>
              <a:blipFill rotWithShape="1">
                <a:blip r:embed="rId2"/>
                <a:stretch>
                  <a:fillRect l="-1116" r="-638" b="-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44800A9-17E7-45B3-A9DC-C2D26E0A7C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17985" y="4331177"/>
            <a:ext cx="626138" cy="360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83C7FFB-1C69-4D7F-BAC8-0C6F99FD33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49156" y="4971415"/>
            <a:ext cx="626138" cy="3609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02BB9B2-24A9-49DF-9A92-A519475F35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86576" y="4971415"/>
            <a:ext cx="626138" cy="3609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83C7FFB-1C69-4D7F-BAC8-0C6F99FD33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78943" y="4331177"/>
            <a:ext cx="626138" cy="3609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83C7FFB-1C69-4D7F-BAC8-0C6F99FD33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01556" y="5123815"/>
            <a:ext cx="626138" cy="36099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095C1D58-7E25-4739-8D67-20CB35C49A76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72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A660F63-1FF8-4E7E-8ED1-004C1127C75B}"/>
              </a:ext>
            </a:extLst>
          </p:cNvPr>
          <p:cNvSpPr/>
          <p:nvPr/>
        </p:nvSpPr>
        <p:spPr>
          <a:xfrm>
            <a:off x="382304" y="851225"/>
            <a:ext cx="114654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对于氧化还原反应</a:t>
            </a:r>
            <a:r>
              <a:rPr lang="en-US" altLang="zh-CN" sz="2800" dirty="0"/>
              <a:t>,</a:t>
            </a:r>
            <a:r>
              <a:rPr lang="zh-CN" altLang="zh-CN" sz="2800" dirty="0"/>
              <a:t>按</a:t>
            </a:r>
            <a:r>
              <a:rPr lang="en-US" altLang="zh-CN" sz="2800" dirty="0"/>
              <a:t>“</a:t>
            </a:r>
            <a:r>
              <a:rPr lang="zh-CN" altLang="zh-CN" sz="2800" dirty="0"/>
              <a:t>先强后弱</a:t>
            </a:r>
            <a:r>
              <a:rPr lang="en-US" altLang="zh-CN" sz="2800" dirty="0"/>
              <a:t>”</a:t>
            </a:r>
            <a:r>
              <a:rPr lang="zh-CN" altLang="zh-CN" sz="2800" dirty="0"/>
              <a:t>的顺序书写</a:t>
            </a:r>
            <a:r>
              <a:rPr lang="en-US" altLang="zh-CN" sz="2800" dirty="0"/>
              <a:t>,</a:t>
            </a:r>
            <a:r>
              <a:rPr lang="zh-CN" altLang="zh-CN" sz="2800" dirty="0"/>
              <a:t>即氧化性</a:t>
            </a:r>
            <a:r>
              <a:rPr lang="en-US" altLang="zh-CN" sz="2800" dirty="0"/>
              <a:t>(</a:t>
            </a:r>
            <a:r>
              <a:rPr lang="zh-CN" altLang="zh-CN" sz="2800" dirty="0"/>
              <a:t>或还原性</a:t>
            </a:r>
            <a:r>
              <a:rPr lang="en-US" altLang="zh-CN" sz="2800" dirty="0"/>
              <a:t>)</a:t>
            </a:r>
            <a:r>
              <a:rPr lang="zh-CN" altLang="zh-CN" sz="2800" dirty="0"/>
              <a:t>强的优先发生反应</a:t>
            </a:r>
            <a:r>
              <a:rPr lang="en-US" altLang="zh-CN" sz="2800" dirty="0"/>
              <a:t>,</a:t>
            </a:r>
            <a:r>
              <a:rPr lang="zh-CN" altLang="zh-CN" sz="2800" dirty="0"/>
              <a:t>氧化性</a:t>
            </a:r>
            <a:r>
              <a:rPr lang="en-US" altLang="zh-CN" sz="2800" dirty="0"/>
              <a:t>(</a:t>
            </a:r>
            <a:r>
              <a:rPr lang="zh-CN" altLang="zh-CN" sz="2800" dirty="0"/>
              <a:t>或还原性</a:t>
            </a:r>
            <a:r>
              <a:rPr lang="en-US" altLang="zh-CN" sz="2800" dirty="0"/>
              <a:t>)</a:t>
            </a:r>
            <a:r>
              <a:rPr lang="zh-CN" altLang="zh-CN" sz="2800" dirty="0"/>
              <a:t>弱的后发生反应。如</a:t>
            </a:r>
            <a:r>
              <a:rPr lang="en-US" altLang="zh-CN" sz="2800" dirty="0"/>
              <a:t>FeBr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溶液与不同量的新制氯水混合</a:t>
            </a:r>
            <a:r>
              <a:rPr lang="en-US" altLang="zh-CN" sz="2800" dirty="0"/>
              <a:t>:</a:t>
            </a:r>
            <a:br>
              <a:rPr lang="en-US" altLang="zh-CN" sz="2800" dirty="0"/>
            </a:br>
            <a:r>
              <a:rPr lang="zh-CN" altLang="zh-CN" sz="2800" dirty="0"/>
              <a:t>当新制氯水足量时</a:t>
            </a:r>
            <a:r>
              <a:rPr lang="en-US" altLang="zh-CN" sz="2800" dirty="0"/>
              <a:t>,2Fe</a:t>
            </a:r>
            <a:r>
              <a:rPr lang="en-US" altLang="zh-CN" sz="2800" baseline="30000" dirty="0"/>
              <a:t>2+</a:t>
            </a:r>
            <a:r>
              <a:rPr lang="en-US" altLang="zh-CN" sz="2800" dirty="0"/>
              <a:t>+4Br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+3Cl</a:t>
            </a:r>
            <a:r>
              <a:rPr lang="en-US" altLang="zh-CN" sz="2800" baseline="-25000" dirty="0"/>
              <a:t>2                </a:t>
            </a:r>
            <a:r>
              <a:rPr lang="en-US" altLang="zh-CN" sz="2800" dirty="0"/>
              <a:t>2Fe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 +2Br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+6Cl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;</a:t>
            </a:r>
            <a:r>
              <a:rPr lang="zh-CN" altLang="zh-CN" sz="2800" dirty="0"/>
              <a:t>当新制氯水少量时</a:t>
            </a:r>
            <a:r>
              <a:rPr lang="en-US" altLang="zh-CN" sz="2800" dirty="0"/>
              <a:t>,2Fe</a:t>
            </a:r>
            <a:r>
              <a:rPr lang="en-US" altLang="zh-CN" sz="2800" baseline="30000" dirty="0"/>
              <a:t>2+</a:t>
            </a:r>
            <a:r>
              <a:rPr lang="en-US" altLang="zh-CN" sz="2800" dirty="0"/>
              <a:t>+Cl</a:t>
            </a:r>
            <a:r>
              <a:rPr lang="en-US" altLang="zh-CN" sz="2800" baseline="-25000" dirty="0"/>
              <a:t>2                </a:t>
            </a:r>
            <a:r>
              <a:rPr lang="en-US" altLang="zh-CN" sz="2800" dirty="0"/>
              <a:t>2Fe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+2Cl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;</a:t>
            </a:r>
            <a:r>
              <a:rPr lang="zh-CN" altLang="zh-CN" sz="2800" dirty="0"/>
              <a:t>当</a:t>
            </a:r>
            <a:r>
              <a:rPr lang="en-US" altLang="zh-CN" sz="2800" dirty="0"/>
              <a:t>FeBr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与</a:t>
            </a:r>
            <a:r>
              <a:rPr lang="en-US" altLang="zh-CN" sz="2800" dirty="0"/>
              <a:t>Cl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的物质的量之比为</a:t>
            </a:r>
            <a:r>
              <a:rPr lang="en-US" altLang="zh-CN" sz="2800" dirty="0"/>
              <a:t>1∶1 </a:t>
            </a:r>
            <a:r>
              <a:rPr lang="zh-CN" altLang="zh-CN" sz="2800" dirty="0"/>
              <a:t>时</a:t>
            </a:r>
            <a:r>
              <a:rPr lang="en-US" altLang="zh-CN" sz="2800" dirty="0"/>
              <a:t>,2Fe</a:t>
            </a:r>
            <a:r>
              <a:rPr lang="en-US" altLang="zh-CN" sz="2800" baseline="30000" dirty="0"/>
              <a:t>2+</a:t>
            </a:r>
            <a:r>
              <a:rPr lang="en-US" altLang="zh-CN" sz="2800" dirty="0"/>
              <a:t>+2Br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+2Cl</a:t>
            </a:r>
            <a:r>
              <a:rPr lang="en-US" altLang="zh-CN" sz="2800" baseline="-25000" dirty="0"/>
              <a:t>2              </a:t>
            </a:r>
            <a:r>
              <a:rPr lang="en-US" altLang="zh-CN" sz="2800" dirty="0"/>
              <a:t>2Fe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 +Br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+4Cl</a:t>
            </a:r>
            <a:r>
              <a:rPr lang="en-US" altLang="zh-CN" sz="2800" baseline="30000" dirty="0"/>
              <a:t>-</a:t>
            </a:r>
            <a:r>
              <a:rPr lang="zh-CN" altLang="zh-CN" sz="2800" dirty="0"/>
              <a:t>。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44800A9-17E7-45B3-A9DC-C2D26E0A7C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65162" y="3009265"/>
            <a:ext cx="626138" cy="360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83C7FFB-1C69-4D7F-BAC8-0C6F99FD33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55039" y="4238410"/>
            <a:ext cx="626138" cy="3609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02BB9B2-24A9-49DF-9A92-A519475F35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76526" y="3637915"/>
            <a:ext cx="626138" cy="36099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3A992A7-3064-4E6C-A9C4-D6DD629BE37B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2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考情精解读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487885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命题规律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命题分析预测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知识体系构建</a:t>
            </a:r>
          </a:p>
        </p:txBody>
      </p:sp>
    </p:spTree>
    <p:extLst>
      <p:ext uri="{BB962C8B-B14F-4D97-AF65-F5344CB8AC3E}">
        <p14:creationId xmlns:p14="http://schemas.microsoft.com/office/powerpoint/2010/main" val="521692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296037D-0CBB-4AFD-B726-20DCC3D31299}"/>
              </a:ext>
            </a:extLst>
          </p:cNvPr>
          <p:cNvSpPr/>
          <p:nvPr/>
        </p:nvSpPr>
        <p:spPr>
          <a:xfrm>
            <a:off x="234043" y="740124"/>
            <a:ext cx="117239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en-US" altLang="zh-CN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solidFill>
                <a:srgbClr val="DA251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/>
              <a:t>                                         </a:t>
            </a:r>
            <a:r>
              <a:rPr lang="zh-CN" altLang="zh-CN" sz="2800" b="1" dirty="0"/>
              <a:t>书写离子方程式的注意事项</a:t>
            </a:r>
            <a:r>
              <a:rPr lang="en-US" altLang="zh-CN" sz="2800" b="1" dirty="0"/>
              <a:t/>
            </a:r>
            <a:br>
              <a:rPr lang="en-US" altLang="zh-CN" sz="2800" b="1" dirty="0"/>
            </a:br>
            <a:r>
              <a:rPr lang="en-US" altLang="zh-CN" sz="2800" dirty="0"/>
              <a:t>1.</a:t>
            </a:r>
            <a:r>
              <a:rPr lang="zh-CN" altLang="zh-CN" sz="2800" dirty="0"/>
              <a:t>微溶物处理方式的三种情况</a:t>
            </a:r>
            <a:r>
              <a:rPr lang="en-US" altLang="zh-CN" sz="2800" dirty="0"/>
              <a:t>:</a:t>
            </a:r>
            <a:br>
              <a:rPr lang="en-US" altLang="zh-CN" sz="2800" dirty="0"/>
            </a:br>
            <a:r>
              <a:rPr lang="en-US" altLang="zh-CN" sz="2800" dirty="0"/>
              <a:t>(1)</a:t>
            </a:r>
            <a:r>
              <a:rPr lang="zh-CN" altLang="zh-CN" sz="2800" dirty="0"/>
              <a:t>出现在生成物中写化学式</a:t>
            </a:r>
            <a:r>
              <a:rPr lang="en-US" altLang="zh-CN" sz="2800" dirty="0"/>
              <a:t>;</a:t>
            </a:r>
            <a:br>
              <a:rPr lang="en-US" altLang="zh-CN" sz="2800" dirty="0"/>
            </a:br>
            <a:r>
              <a:rPr lang="en-US" altLang="zh-CN" sz="2800" dirty="0"/>
              <a:t>(2)</a:t>
            </a:r>
            <a:r>
              <a:rPr lang="zh-CN" altLang="zh-CN" sz="2800" dirty="0"/>
              <a:t>是反应物处于溶液状态写成离子形式</a:t>
            </a:r>
            <a:r>
              <a:rPr lang="en-US" altLang="zh-CN" sz="2800" dirty="0"/>
              <a:t>;</a:t>
            </a:r>
            <a:br>
              <a:rPr lang="en-US" altLang="zh-CN" sz="2800" dirty="0"/>
            </a:br>
            <a:r>
              <a:rPr lang="en-US" altLang="zh-CN" sz="2800" dirty="0"/>
              <a:t>(3)</a:t>
            </a:r>
            <a:r>
              <a:rPr lang="zh-CN" altLang="zh-CN" sz="2800" dirty="0"/>
              <a:t>是反应物处于浊液或固态时写化学式。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2.</a:t>
            </a:r>
            <a:r>
              <a:rPr lang="zh-CN" altLang="zh-CN" sz="2800" dirty="0"/>
              <a:t>盐类水解的离子方程式用</a:t>
            </a:r>
            <a:r>
              <a:rPr lang="en-US" altLang="zh-CN" sz="2800" dirty="0"/>
              <a:t>“            ”,</a:t>
            </a:r>
            <a:r>
              <a:rPr lang="zh-CN" altLang="zh-CN" sz="2800" dirty="0"/>
              <a:t>不用</a:t>
            </a:r>
            <a:r>
              <a:rPr lang="en-US" altLang="zh-CN" sz="2800" dirty="0"/>
              <a:t>“↓”“↑”,</a:t>
            </a:r>
            <a:r>
              <a:rPr lang="zh-CN" altLang="zh-CN" sz="2800" dirty="0"/>
              <a:t>若是相互促进的完全水解反应</a:t>
            </a:r>
            <a:r>
              <a:rPr lang="en-US" altLang="zh-CN" sz="2800" dirty="0"/>
              <a:t>,</a:t>
            </a:r>
            <a:r>
              <a:rPr lang="zh-CN" altLang="zh-CN" sz="2800" dirty="0"/>
              <a:t>离子方程式用</a:t>
            </a:r>
            <a:r>
              <a:rPr lang="en-US" altLang="zh-CN" sz="2800" dirty="0"/>
              <a:t>“           ”“↓”“↑”</a:t>
            </a:r>
            <a:r>
              <a:rPr lang="zh-CN" altLang="zh-CN" sz="2800" dirty="0"/>
              <a:t>。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3.</a:t>
            </a:r>
            <a:r>
              <a:rPr lang="zh-CN" altLang="zh-CN" sz="2800" dirty="0"/>
              <a:t>溶液中铵盐与碱反应加热写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不加热写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·H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。</a:t>
            </a:r>
            <a:endParaRPr lang="en-US" altLang="zh-CN" sz="2800" b="1" dirty="0">
              <a:solidFill>
                <a:srgbClr val="DA251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455E3F2-A7C4-49B2-B825-869F88E419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24412" y="4776470"/>
            <a:ext cx="746643" cy="4241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A398246-C2D6-4804-8158-3081CA8F70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83912" y="5466715"/>
            <a:ext cx="626138" cy="36099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D61B221-0104-4A85-8E37-BFDA5A611DBF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087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7296037D-0CBB-4AFD-B726-20DCC3D31299}"/>
                  </a:ext>
                </a:extLst>
              </p:cNvPr>
              <p:cNvSpPr/>
              <p:nvPr/>
            </p:nvSpPr>
            <p:spPr>
              <a:xfrm>
                <a:off x="234043" y="740124"/>
                <a:ext cx="11723913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dirty="0"/>
                  <a:t>4.</a:t>
                </a:r>
                <a:r>
                  <a:rPr lang="zh-CN" altLang="zh-CN" sz="2800" dirty="0"/>
                  <a:t>浓盐酸、浓</a:t>
                </a:r>
                <a:r>
                  <a:rPr lang="en-US" altLang="zh-CN" sz="2800" dirty="0"/>
                  <a:t>HNO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在离子方程式中写成离子形式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浓 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保留化学式。</a:t>
                </a:r>
                <a:r>
                  <a:rPr lang="en-US" altLang="zh-CN" sz="2800" dirty="0"/>
                  <a:t/>
                </a:r>
                <a:br>
                  <a:rPr lang="en-US" altLang="zh-CN" sz="2800" dirty="0"/>
                </a:br>
                <a:r>
                  <a:rPr lang="en-US" altLang="zh-CN" sz="2800" dirty="0"/>
                  <a:t>5.HC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HS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HS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等弱酸的酸式酸根离子不能拆开写。</a:t>
                </a:r>
                <a:r>
                  <a:rPr lang="en-US" altLang="zh-CN" sz="2800" dirty="0"/>
                  <a:t/>
                </a:r>
                <a:br>
                  <a:rPr lang="en-US" altLang="zh-CN" sz="2800" dirty="0"/>
                </a:br>
                <a:r>
                  <a:rPr lang="en-US" altLang="zh-CN" sz="2800" dirty="0"/>
                  <a:t>6.</a:t>
                </a:r>
                <a:r>
                  <a:rPr lang="zh-CN" altLang="zh-CN" sz="2800" dirty="0"/>
                  <a:t>单质、氧化物保留化学式。</a:t>
                </a:r>
                <a:endParaRPr lang="en-US" altLang="zh-CN" sz="2800" b="1" dirty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96037D-0CBB-4AFD-B726-20DCC3D31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740124"/>
                <a:ext cx="11723913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1040" b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C9E0F84-B92D-4053-8A0D-1FF8A84AE32C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16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1E172E33-CB6B-44DC-92E7-AA78AC2A2B24}"/>
                  </a:ext>
                </a:extLst>
              </p:cNvPr>
              <p:cNvSpPr/>
              <p:nvPr/>
            </p:nvSpPr>
            <p:spPr>
              <a:xfrm>
                <a:off x="424541" y="905201"/>
                <a:ext cx="11406652" cy="4225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示例</a:t>
                </a:r>
                <a:r>
                  <a:rPr lang="en-US" altLang="zh-CN" sz="2800" b="1" dirty="0" smtClean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   </a:t>
                </a:r>
                <a:r>
                  <a:rPr lang="zh-CN" altLang="zh-CN" sz="2800" dirty="0" smtClean="0"/>
                  <a:t>向</a:t>
                </a:r>
                <a:r>
                  <a:rPr lang="en-US" altLang="zh-CN" sz="2800" dirty="0"/>
                  <a:t>10 mL 0.1 mol·L</a:t>
                </a:r>
                <a:r>
                  <a:rPr lang="en-US" altLang="zh-CN" sz="2800" baseline="30000" dirty="0"/>
                  <a:t>-1</a:t>
                </a:r>
                <a:r>
                  <a:rPr lang="en-US" altLang="zh-CN" sz="2800" dirty="0"/>
                  <a:t> NH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Al(SO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)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溶液中滴加等浓度</a:t>
                </a:r>
                <a:r>
                  <a:rPr lang="en-US" altLang="zh-CN" sz="2800" dirty="0"/>
                  <a:t>Ba(OH)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溶液</a:t>
                </a:r>
                <a:r>
                  <a:rPr lang="en-US" altLang="zh-CN" sz="2800" i="1" dirty="0"/>
                  <a:t>x</a:t>
                </a:r>
                <a:r>
                  <a:rPr lang="en-US" altLang="zh-CN" sz="2800" dirty="0"/>
                  <a:t> mL</a:t>
                </a:r>
                <a:r>
                  <a:rPr lang="zh-CN" altLang="zh-CN" sz="2800" dirty="0"/>
                  <a:t>。下列叙述正确的是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 err="1"/>
                  <a:t>A.</a:t>
                </a:r>
                <a:r>
                  <a:rPr lang="en-US" altLang="zh-CN" sz="2800" i="1" dirty="0" err="1"/>
                  <a:t>x</a:t>
                </a:r>
                <a:r>
                  <a:rPr lang="en-US" altLang="zh-CN" sz="2800" dirty="0"/>
                  <a:t>=10</a:t>
                </a:r>
                <a:r>
                  <a:rPr lang="zh-CN" altLang="zh-CN" sz="2800" dirty="0"/>
                  <a:t>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溶液中有</a:t>
                </a:r>
                <a:r>
                  <a:rPr lang="en-US" altLang="zh-CN" sz="2800" dirty="0"/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,</a:t>
                </a:r>
                <a:r>
                  <a:rPr lang="zh-CN" altLang="zh-CN" sz="2800" dirty="0"/>
                  <a:t>且</a:t>
                </a:r>
                <a:r>
                  <a:rPr lang="en-US" altLang="zh-CN" sz="2800" i="1" dirty="0"/>
                  <a:t>c</a:t>
                </a:r>
                <a:r>
                  <a:rPr lang="en-US" altLang="zh-CN" sz="2800" dirty="0"/>
                  <a:t>(N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/>
                  <a:t>)&gt;</a:t>
                </a:r>
                <a:r>
                  <a:rPr lang="en-US" altLang="zh-CN" sz="2800" i="1" dirty="0"/>
                  <a:t>c</a:t>
                </a:r>
                <a:r>
                  <a:rPr lang="en-US" altLang="zh-CN" sz="2800" dirty="0"/>
                  <a:t>(Al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)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 err="1"/>
                  <a:t>B.</a:t>
                </a:r>
                <a:r>
                  <a:rPr lang="en-US" altLang="zh-CN" sz="2800" i="1" dirty="0" err="1"/>
                  <a:t>x</a:t>
                </a:r>
                <a:r>
                  <a:rPr lang="en-US" altLang="zh-CN" sz="2800" dirty="0"/>
                  <a:t>=10</a:t>
                </a:r>
                <a:r>
                  <a:rPr lang="zh-CN" altLang="zh-CN" sz="2800" dirty="0"/>
                  <a:t>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溶液中有</a:t>
                </a:r>
                <a:r>
                  <a:rPr lang="en-US" altLang="zh-CN" sz="2800" dirty="0"/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,</a:t>
                </a:r>
                <a:r>
                  <a:rPr lang="zh-CN" altLang="zh-CN" sz="2800" dirty="0"/>
                  <a:t>且</a:t>
                </a:r>
                <a:r>
                  <a:rPr lang="en-US" altLang="zh-CN" sz="2800" i="1" dirty="0"/>
                  <a:t>c</a:t>
                </a:r>
                <a:r>
                  <a:rPr lang="en-US" altLang="zh-CN" sz="2800" dirty="0"/>
                  <a:t>(N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/>
                  <a:t>)&gt;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)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 err="1"/>
                  <a:t>C.</a:t>
                </a:r>
                <a:r>
                  <a:rPr lang="en-US" altLang="zh-CN" sz="2800" i="1" dirty="0" err="1"/>
                  <a:t>x</a:t>
                </a:r>
                <a:r>
                  <a:rPr lang="en-US" altLang="zh-CN" sz="2800" dirty="0"/>
                  <a:t>=30</a:t>
                </a:r>
                <a:r>
                  <a:rPr lang="zh-CN" altLang="zh-CN" sz="2800" dirty="0"/>
                  <a:t>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溶液中有</a:t>
                </a:r>
                <a:r>
                  <a:rPr lang="en-US" altLang="zh-CN" sz="2800" dirty="0"/>
                  <a:t>Ba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OH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且</a:t>
                </a:r>
                <a:r>
                  <a:rPr lang="en-US" altLang="zh-CN" sz="2800" i="1" dirty="0"/>
                  <a:t>c</a:t>
                </a:r>
                <a:r>
                  <a:rPr lang="en-US" altLang="zh-CN" sz="2800" dirty="0"/>
                  <a:t>(OH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)&lt;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altLang="zh-CN" sz="2800"/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Al</m:t>
                        </m:r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)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 err="1"/>
                  <a:t>D.</a:t>
                </a:r>
                <a:r>
                  <a:rPr lang="en-US" altLang="zh-CN" sz="2800" i="1" dirty="0" err="1"/>
                  <a:t>x</a:t>
                </a:r>
                <a:r>
                  <a:rPr lang="en-US" altLang="zh-CN" sz="2800" dirty="0"/>
                  <a:t>=30</a:t>
                </a:r>
                <a:r>
                  <a:rPr lang="zh-CN" altLang="zh-CN" sz="2800" dirty="0"/>
                  <a:t>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溶液中有</a:t>
                </a:r>
                <a:r>
                  <a:rPr lang="en-US" altLang="zh-CN" sz="2800" dirty="0"/>
                  <a:t>Ba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OH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且 </a:t>
                </a:r>
                <a:r>
                  <a:rPr lang="en-US" altLang="zh-CN" sz="2800" i="1" dirty="0"/>
                  <a:t>c</a:t>
                </a:r>
                <a:r>
                  <a:rPr lang="en-US" altLang="zh-CN" sz="2800" dirty="0"/>
                  <a:t>(OH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)=</a:t>
                </a:r>
                <a:r>
                  <a:rPr lang="en-US" altLang="zh-CN" sz="2800" i="1" dirty="0"/>
                  <a:t>c</a:t>
                </a:r>
                <a:r>
                  <a:rPr lang="en-US" altLang="zh-CN" sz="2800" dirty="0"/>
                  <a:t>(Ba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)</a:t>
                </a:r>
                <a:endParaRPr lang="zh-CN" altLang="zh-CN" sz="28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E172E33-CB6B-44DC-92E7-AA78AC2A2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1" y="905201"/>
                <a:ext cx="11406652" cy="4225580"/>
              </a:xfrm>
              <a:prstGeom prst="rect">
                <a:avLst/>
              </a:prstGeom>
              <a:blipFill rotWithShape="1">
                <a:blip r:embed="rId2"/>
                <a:stretch>
                  <a:fillRect l="-1122" r="-53" b="-11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2CC4D0F8-AB96-48CD-90D0-478DA1DF2FA9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28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2CC4D0F8-AB96-48CD-90D0-478DA1DF2FA9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CC98ADA8-A773-40EE-91CF-7331AEBD1666}"/>
                  </a:ext>
                </a:extLst>
              </p:cNvPr>
              <p:cNvSpPr/>
              <p:nvPr/>
            </p:nvSpPr>
            <p:spPr>
              <a:xfrm>
                <a:off x="234043" y="312735"/>
                <a:ext cx="11723913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思维导引</a:t>
                </a:r>
                <a:endParaRPr lang="en-US" altLang="zh-CN" sz="2800" b="1" dirty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Ba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的物质的量关系按</a:t>
                </a:r>
                <a:r>
                  <a:rPr lang="en-US" altLang="zh-CN" sz="2800" dirty="0"/>
                  <a:t>“</a:t>
                </a:r>
                <a:r>
                  <a:rPr lang="zh-CN" altLang="zh-CN" sz="2800" dirty="0"/>
                  <a:t>以少定多</a:t>
                </a:r>
                <a:r>
                  <a:rPr lang="en-US" altLang="zh-CN" sz="2800" dirty="0"/>
                  <a:t>”</a:t>
                </a:r>
                <a:r>
                  <a:rPr lang="zh-CN" altLang="zh-CN" sz="2800" dirty="0"/>
                  <a:t>计算判断</a:t>
                </a:r>
                <a:r>
                  <a:rPr lang="en-US" altLang="zh-CN" sz="2800" dirty="0"/>
                  <a:t>,Al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800" dirty="0"/>
                  <a:t>与</a:t>
                </a:r>
                <a:r>
                  <a:rPr lang="en-US" altLang="zh-CN" sz="2800" dirty="0"/>
                  <a:t>OH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的反应按</a:t>
                </a: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+3OH</a:t>
                </a:r>
                <a:r>
                  <a:rPr lang="en-US" altLang="zh-CN" sz="2800" baseline="30000" dirty="0"/>
                  <a:t>-              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/>
                  <a:t>+OH</a:t>
                </a:r>
                <a:r>
                  <a:rPr lang="en-US" altLang="zh-CN" sz="2800" baseline="30000" dirty="0"/>
                  <a:t>-           </a:t>
                </a:r>
                <a:r>
                  <a:rPr lang="zh-CN" altLang="zh-CN" sz="2800" dirty="0"/>
                  <a:t> </a:t>
                </a:r>
                <a:r>
                  <a:rPr lang="en-US" altLang="zh-CN" sz="2800" dirty="0"/>
                  <a:t>NH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i="1" dirty="0"/>
                  <a:t>·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、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+OH</a:t>
                </a:r>
                <a:r>
                  <a:rPr lang="en-US" altLang="zh-CN" sz="2800" baseline="30000" dirty="0"/>
                  <a:t>-              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顺序进行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然后结合物质的量按各步离子方程式计算判断。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 </a:t>
                </a:r>
                <a:endParaRPr lang="en-US" altLang="zh-CN" sz="2800" b="1" dirty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C98ADA8-A773-40EE-91CF-7331AEBD1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312735"/>
                <a:ext cx="11723913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ED64BC4-B26B-4B7C-94B0-B5B8D383CD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93989" y="1853373"/>
            <a:ext cx="626138" cy="3609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95306CC9-1BF0-45EA-9158-DF171C73CD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56984" y="1853373"/>
            <a:ext cx="626138" cy="3609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0D204709-B388-447C-BA31-010BA54420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21523" y="2503010"/>
            <a:ext cx="626138" cy="3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60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681F2546-4EF4-4A35-8CBA-5C7D2C4F1937}"/>
                  </a:ext>
                </a:extLst>
              </p:cNvPr>
              <p:cNvSpPr/>
              <p:nvPr/>
            </p:nvSpPr>
            <p:spPr>
              <a:xfrm>
                <a:off x="234042" y="258570"/>
                <a:ext cx="11723911" cy="1328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800" dirty="0"/>
                  <a:t>当</a:t>
                </a:r>
                <a:r>
                  <a:rPr lang="en-US" altLang="zh-CN" sz="2800" i="1" dirty="0"/>
                  <a:t>x</a:t>
                </a:r>
                <a:r>
                  <a:rPr lang="en-US" altLang="zh-CN" sz="2800" dirty="0"/>
                  <a:t>=10</a:t>
                </a:r>
                <a:r>
                  <a:rPr lang="zh-CN" altLang="zh-CN" sz="2800" dirty="0"/>
                  <a:t>时</a:t>
                </a:r>
                <a:r>
                  <a:rPr lang="en-US" altLang="zh-CN" sz="2800" dirty="0"/>
                  <a:t>,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[NH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Al(SO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)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]=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[Ba(OH)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];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(Al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)=10</a:t>
                </a:r>
                <a:r>
                  <a:rPr lang="en-US" altLang="zh-CN" sz="2800" baseline="30000" dirty="0"/>
                  <a:t>-3</a:t>
                </a:r>
                <a:r>
                  <a:rPr lang="en-US" altLang="zh-CN" sz="2800" dirty="0"/>
                  <a:t>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 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(OH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)=2×10</a:t>
                </a:r>
                <a:r>
                  <a:rPr lang="en-US" altLang="zh-CN" sz="2800" baseline="30000" dirty="0"/>
                  <a:t>-3 </a:t>
                </a:r>
                <a:r>
                  <a:rPr lang="en-US" altLang="zh-CN" sz="2800" dirty="0" err="1"/>
                  <a:t>mol,</a:t>
                </a:r>
                <a:r>
                  <a:rPr lang="en-US" altLang="zh-CN" sz="2800" i="1" dirty="0" err="1"/>
                  <a:t>n</a:t>
                </a:r>
                <a:r>
                  <a:rPr lang="en-US" altLang="zh-CN" sz="2800" dirty="0"/>
                  <a:t>(N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/>
                  <a:t>)=10</a:t>
                </a:r>
                <a:r>
                  <a:rPr lang="en-US" altLang="zh-CN" sz="2800" baseline="30000" dirty="0"/>
                  <a:t>-3</a:t>
                </a:r>
                <a:r>
                  <a:rPr lang="en-US" altLang="zh-CN" sz="2800" dirty="0"/>
                  <a:t> </a:t>
                </a:r>
                <a:r>
                  <a:rPr lang="en-US" altLang="zh-CN" sz="2800" dirty="0" err="1"/>
                  <a:t>mol</a:t>
                </a:r>
                <a:r>
                  <a:rPr lang="zh-CN" altLang="zh-CN" sz="2800" dirty="0"/>
                  <a:t>。</a:t>
                </a:r>
                <a:endParaRPr lang="zh-CN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81F2546-4EF4-4A35-8CBA-5C7D2C4F1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2" y="258570"/>
                <a:ext cx="11723911" cy="1328249"/>
              </a:xfrm>
              <a:prstGeom prst="rect">
                <a:avLst/>
              </a:prstGeom>
              <a:blipFill>
                <a:blip r:embed="rId2"/>
                <a:stretch>
                  <a:fillRect l="-1040" b="-114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08120C4-AC6D-4AF0-A91D-E25510C5D1DD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="" xmlns:a16="http://schemas.microsoft.com/office/drawing/2014/main" id="{FCD0F8E2-F055-4041-B0B6-3D4B71DABBD8}"/>
                  </a:ext>
                </a:extLst>
              </p:cNvPr>
              <p:cNvSpPr/>
              <p:nvPr/>
            </p:nvSpPr>
            <p:spPr>
              <a:xfrm>
                <a:off x="425842" y="1857546"/>
                <a:ext cx="1998111" cy="783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+Ba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CD0F8E2-F055-4041-B0B6-3D4B71DAB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2" y="1857546"/>
                <a:ext cx="1998111" cy="783291"/>
              </a:xfrm>
              <a:prstGeom prst="rect">
                <a:avLst/>
              </a:prstGeom>
              <a:blipFill rotWithShape="1">
                <a:blip r:embed="rId3"/>
                <a:stretch>
                  <a:fillRect l="-6402" b="-10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="" xmlns:a16="http://schemas.microsoft.com/office/drawing/2014/main" id="{48968192-13E6-4933-BCEC-E356ADF1B4B8}"/>
              </a:ext>
            </a:extLst>
          </p:cNvPr>
          <p:cNvSpPr/>
          <p:nvPr/>
        </p:nvSpPr>
        <p:spPr>
          <a:xfrm>
            <a:off x="2872895" y="1859020"/>
            <a:ext cx="13420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BaSO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9E931BA7-B9A9-46B4-92F1-DFA1954FC600}"/>
              </a:ext>
            </a:extLst>
          </p:cNvPr>
          <p:cNvSpPr/>
          <p:nvPr/>
        </p:nvSpPr>
        <p:spPr>
          <a:xfrm>
            <a:off x="425842" y="2502773"/>
            <a:ext cx="18694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+3OH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49E20555-1307-4345-B5A9-579260065925}"/>
              </a:ext>
            </a:extLst>
          </p:cNvPr>
          <p:cNvSpPr/>
          <p:nvPr/>
        </p:nvSpPr>
        <p:spPr>
          <a:xfrm>
            <a:off x="2850956" y="2502773"/>
            <a:ext cx="16658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Al(OH)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A6B9D498-8DDD-4595-978D-6110C3B3C788}"/>
                  </a:ext>
                </a:extLst>
              </p:cNvPr>
              <p:cNvSpPr/>
              <p:nvPr/>
            </p:nvSpPr>
            <p:spPr>
              <a:xfrm>
                <a:off x="5476144" y="2509241"/>
                <a:ext cx="6096000" cy="7386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代入数据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:Al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过量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未参加反应</a:t>
                </a:r>
                <a:endParaRPr lang="zh-CN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A6B9D498-8DDD-4595-978D-6110C3B3C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144" y="2509241"/>
                <a:ext cx="6096000" cy="738664"/>
              </a:xfrm>
              <a:prstGeom prst="rect">
                <a:avLst/>
              </a:prstGeom>
              <a:blipFill>
                <a:blip r:embed="rId4"/>
                <a:stretch>
                  <a:fillRect l="-2000" b="-12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5E5C4356-8CFF-45F8-BE8C-45D991C54AF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583927" y="2451577"/>
            <a:ext cx="694765" cy="4005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653612A0-829D-4C43-A672-77C76EC96981}"/>
                  </a:ext>
                </a:extLst>
              </p:cNvPr>
              <p:cNvSpPr/>
              <p:nvPr/>
            </p:nvSpPr>
            <p:spPr>
              <a:xfrm>
                <a:off x="5470021" y="2015523"/>
                <a:ext cx="6096000" cy="7832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代入数据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过量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3612A0-829D-4C43-A672-77C76EC96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21" y="2015523"/>
                <a:ext cx="6096000" cy="783291"/>
              </a:xfrm>
              <a:prstGeom prst="rect">
                <a:avLst/>
              </a:prstGeom>
              <a:blipFill rotWithShape="1">
                <a:blip r:embed="rId6"/>
                <a:stretch>
                  <a:fillRect l="-2000" b="-10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CBE7DAEB-E5F7-4D3D-B1F6-17D217DC5BEE}"/>
              </a:ext>
            </a:extLst>
          </p:cNvPr>
          <p:cNvSpPr/>
          <p:nvPr/>
        </p:nvSpPr>
        <p:spPr>
          <a:xfrm>
            <a:off x="425842" y="3704113"/>
            <a:ext cx="10981298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可知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,A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项正确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,B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项错误。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E58E24E3-F5AE-4898-B32D-03733C8F838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295265" y="2106591"/>
            <a:ext cx="626138" cy="36099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36DD8750-28E6-4B25-BD59-3DD216027DC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216796" y="2736562"/>
            <a:ext cx="626138" cy="360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="" xmlns:a16="http://schemas.microsoft.com/office/drawing/2014/main" id="{5EFB97FA-CE13-4F52-A60D-5A731C63AFAD}"/>
                  </a:ext>
                </a:extLst>
              </p:cNvPr>
              <p:cNvSpPr/>
              <p:nvPr/>
            </p:nvSpPr>
            <p:spPr>
              <a:xfrm>
                <a:off x="223077" y="4397976"/>
                <a:ext cx="1173487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=30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,3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[NH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Al(SO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]=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[Ba(OH)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];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(Al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)=10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mol,</a:t>
                </a:r>
                <a:r>
                  <a:rPr lang="en-US" altLang="zh-CN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(OH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)=6×10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mol,</a:t>
                </a:r>
                <a:r>
                  <a:rPr lang="en-US" altLang="zh-CN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)=10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mol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EFB97FA-CE13-4F52-A60D-5A731C63A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77" y="4397976"/>
                <a:ext cx="11734879" cy="1384995"/>
              </a:xfrm>
              <a:prstGeom prst="rect">
                <a:avLst/>
              </a:prstGeom>
              <a:blipFill>
                <a:blip r:embed="rId8"/>
                <a:stretch>
                  <a:fillRect l="-1091" b="-5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B4E8ADF8-A627-463D-B91C-0E53236683ED}"/>
              </a:ext>
            </a:extLst>
          </p:cNvPr>
          <p:cNvSpPr/>
          <p:nvPr/>
        </p:nvSpPr>
        <p:spPr>
          <a:xfrm>
            <a:off x="393895" y="1913206"/>
            <a:ext cx="4093699" cy="1392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5DADD171-5E82-4B6D-ABD9-7D7171CACD69}"/>
              </a:ext>
            </a:extLst>
          </p:cNvPr>
          <p:cNvSpPr/>
          <p:nvPr/>
        </p:nvSpPr>
        <p:spPr>
          <a:xfrm>
            <a:off x="5472332" y="1913206"/>
            <a:ext cx="5669281" cy="1392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7572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08120C4-AC6D-4AF0-A91D-E25510C5D1DD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="" xmlns:a16="http://schemas.microsoft.com/office/drawing/2014/main" id="{D4E9001F-DADA-41F3-A02A-D5B521A3A7B7}"/>
                  </a:ext>
                </a:extLst>
              </p:cNvPr>
              <p:cNvSpPr/>
              <p:nvPr/>
            </p:nvSpPr>
            <p:spPr>
              <a:xfrm>
                <a:off x="425842" y="2500787"/>
                <a:ext cx="1709763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+OH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4E9001F-DADA-41F3-A02A-D5B521A3A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2" y="2500787"/>
                <a:ext cx="1709763" cy="738664"/>
              </a:xfrm>
              <a:prstGeom prst="rect">
                <a:avLst/>
              </a:prstGeom>
              <a:blipFill>
                <a:blip r:embed="rId2"/>
                <a:stretch>
                  <a:fillRect l="-7500" r="-1429" b="-12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03F63B76-80D7-445D-A9FE-06418C7B643D}"/>
              </a:ext>
            </a:extLst>
          </p:cNvPr>
          <p:cNvSpPr/>
          <p:nvPr/>
        </p:nvSpPr>
        <p:spPr>
          <a:xfrm>
            <a:off x="2921403" y="2500787"/>
            <a:ext cx="15840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·H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C0A7D780-D01C-4FCF-9FA0-3424CB8D8DEF}"/>
              </a:ext>
            </a:extLst>
          </p:cNvPr>
          <p:cNvSpPr/>
          <p:nvPr/>
        </p:nvSpPr>
        <p:spPr>
          <a:xfrm>
            <a:off x="357682" y="3132855"/>
            <a:ext cx="222528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Al(OH)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+OH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="" xmlns:a16="http://schemas.microsoft.com/office/drawing/2014/main" id="{9919B43B-B82F-4776-8DE8-95F315043C17}"/>
                  </a:ext>
                </a:extLst>
              </p:cNvPr>
              <p:cNvSpPr/>
              <p:nvPr/>
            </p:nvSpPr>
            <p:spPr>
              <a:xfrm>
                <a:off x="3235470" y="3129290"/>
                <a:ext cx="2081467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+2H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919B43B-B82F-4776-8DE8-95F315043C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470" y="3129290"/>
                <a:ext cx="2081467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6158" r="-4106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04A34279-ABE9-4484-86C3-67773593E456}"/>
              </a:ext>
            </a:extLst>
          </p:cNvPr>
          <p:cNvSpPr/>
          <p:nvPr/>
        </p:nvSpPr>
        <p:spPr>
          <a:xfrm>
            <a:off x="6090516" y="53000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代入数据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Ba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过量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BDB5671C-2286-473B-AC2E-B727738F8DA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63154" y="2481558"/>
            <a:ext cx="694765" cy="4005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="" xmlns:a16="http://schemas.microsoft.com/office/drawing/2014/main" id="{D868C250-021B-4384-AEA5-15610E8FD901}"/>
                  </a:ext>
                </a:extLst>
              </p:cNvPr>
              <p:cNvSpPr/>
              <p:nvPr/>
            </p:nvSpPr>
            <p:spPr>
              <a:xfrm>
                <a:off x="6086622" y="1072529"/>
                <a:ext cx="540414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代入数据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:OH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过量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没有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Al(OH)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生成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,Al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全部 以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形式存在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  <a:b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</a:b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全部以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·H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形式存在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OH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的浓度大于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endParaRPr lang="zh-CN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68C250-021B-4384-AEA5-15610E8F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622" y="1072529"/>
                <a:ext cx="5404146" cy="2677656"/>
              </a:xfrm>
              <a:prstGeom prst="rect">
                <a:avLst/>
              </a:prstGeom>
              <a:blipFill rotWithShape="1">
                <a:blip r:embed="rId5"/>
                <a:stretch>
                  <a:fillRect l="-2255" r="-1578" b="-2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="" xmlns:a16="http://schemas.microsoft.com/office/drawing/2014/main" id="{B90D9DD2-9165-4321-8010-5764E7D954C1}"/>
                  </a:ext>
                </a:extLst>
              </p:cNvPr>
              <p:cNvSpPr/>
              <p:nvPr/>
            </p:nvSpPr>
            <p:spPr>
              <a:xfrm>
                <a:off x="425842" y="1101809"/>
                <a:ext cx="1998111" cy="783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 panose="020000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+Ba</a:t>
                </a:r>
                <a:r>
                  <a:rPr lang="en-US" altLang="zh-CN" sz="2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90D9DD2-9165-4321-8010-5764E7D95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2" y="1101809"/>
                <a:ext cx="1998111" cy="783291"/>
              </a:xfrm>
              <a:prstGeom prst="rect">
                <a:avLst/>
              </a:prstGeom>
              <a:blipFill rotWithShape="1">
                <a:blip r:embed="rId6"/>
                <a:stretch>
                  <a:fillRect l="-6402" b="-10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5F2414A9-F63E-41D2-9C3A-DE7D06658E62}"/>
              </a:ext>
            </a:extLst>
          </p:cNvPr>
          <p:cNvSpPr/>
          <p:nvPr/>
        </p:nvSpPr>
        <p:spPr>
          <a:xfrm>
            <a:off x="2872895" y="1103283"/>
            <a:ext cx="13420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BaSO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C931900D-4DAE-4C4C-A72D-96E91AA932E9}"/>
              </a:ext>
            </a:extLst>
          </p:cNvPr>
          <p:cNvSpPr/>
          <p:nvPr/>
        </p:nvSpPr>
        <p:spPr>
          <a:xfrm>
            <a:off x="425842" y="1747036"/>
            <a:ext cx="18694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+3OH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BBEC12A3-FB45-4D13-99E3-A9A398E4D597}"/>
              </a:ext>
            </a:extLst>
          </p:cNvPr>
          <p:cNvSpPr/>
          <p:nvPr/>
        </p:nvSpPr>
        <p:spPr>
          <a:xfrm>
            <a:off x="2850956" y="1747036"/>
            <a:ext cx="16658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Al(OH)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1BE02F50-1B91-46F2-BD50-EB7B37BF5D4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295265" y="1350854"/>
            <a:ext cx="626138" cy="360998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FF66FDEE-47E7-46C9-B2E1-FF52C55020E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216796" y="1980825"/>
            <a:ext cx="626138" cy="36099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8E93377C-B536-455D-AD17-5CE9B0B3835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216796" y="2685706"/>
            <a:ext cx="626138" cy="360998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902F674E-533C-4468-BB4B-37414B77A19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499045" y="3311551"/>
            <a:ext cx="626138" cy="360998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752CB63E-11A5-466B-9645-C90AD287FC74}"/>
              </a:ext>
            </a:extLst>
          </p:cNvPr>
          <p:cNvSpPr/>
          <p:nvPr/>
        </p:nvSpPr>
        <p:spPr>
          <a:xfrm>
            <a:off x="468088" y="5242957"/>
            <a:ext cx="11723912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/>
              <a:t>A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7EA97647-C710-4AA5-99A2-0F72F80E8707}"/>
              </a:ext>
            </a:extLst>
          </p:cNvPr>
          <p:cNvSpPr/>
          <p:nvPr/>
        </p:nvSpPr>
        <p:spPr>
          <a:xfrm>
            <a:off x="393895" y="1181686"/>
            <a:ext cx="4853354" cy="2912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B84B3846-9B34-443F-B0F0-38D47E540FA4}"/>
              </a:ext>
            </a:extLst>
          </p:cNvPr>
          <p:cNvSpPr/>
          <p:nvPr/>
        </p:nvSpPr>
        <p:spPr>
          <a:xfrm>
            <a:off x="6096000" y="393896"/>
            <a:ext cx="5608320" cy="4079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17630" y="4477534"/>
            <a:ext cx="6967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可知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,C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项均错误。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1834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82924"/>
            <a:ext cx="1172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拓展变式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>
                <a:extLst>
                  <a:ext uri="{FF2B5EF4-FFF2-40B4-BE49-F238E27FC236}">
                    <a16:creationId xmlns="" xmlns:a16="http://schemas.microsoft.com/office/drawing/2014/main" id="{FCE72BAD-695D-48AE-B3F8-42C5D79BF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090" y="1021300"/>
                <a:ext cx="11694866" cy="53478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</a:t>
                </a:r>
                <a:r>
                  <a:rPr kumimoji="0" lang="zh-CN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含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0.1 </a:t>
                </a:r>
                <a:r>
                  <a:rPr kumimoji="0" lang="en-US" altLang="zh-CN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mol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NH</a:t>
                </a:r>
                <a:r>
                  <a:rPr kumimoji="0" lang="en-US" altLang="zh-CN" sz="2800" b="0" i="0" u="none" strike="noStrike" cap="none" normalizeH="0" baseline="-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HCO</a:t>
                </a:r>
                <a:r>
                  <a:rPr kumimoji="0" lang="en-US" altLang="zh-CN" sz="2800" b="0" i="0" u="none" strike="noStrike" cap="none" normalizeH="0" baseline="-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kumimoji="0" lang="zh-CN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的溶液与含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0.1 </a:t>
                </a:r>
                <a:r>
                  <a:rPr kumimoji="0" lang="en-US" altLang="zh-CN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mol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NaOH</a:t>
                </a:r>
                <a:r>
                  <a:rPr kumimoji="0" lang="zh-CN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的溶液混合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HCO</a:t>
                </a:r>
                <a:r>
                  <a:rPr kumimoji="0" lang="en-US" altLang="zh-CN" sz="2800" b="0" i="0" u="none" strike="noStrike" cap="none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kumimoji="0" lang="en-US" altLang="zh-CN" sz="2800" b="0" i="0" u="none" strike="noStrike" cap="none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 OH</a:t>
                </a:r>
                <a:r>
                  <a:rPr kumimoji="0" lang="en-US" altLang="zh-CN" sz="2800" b="0" i="0" u="none" strike="noStrike" cap="none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             </a:t>
                </a:r>
                <a:r>
                  <a:rPr lang="en-US" altLang="zh-CN" sz="2800" dirty="0"/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 + 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B.</a:t>
                </a:r>
                <a:r>
                  <a:rPr lang="zh-CN" altLang="zh-CN" sz="2800" dirty="0"/>
                  <a:t>含</a:t>
                </a:r>
                <a:r>
                  <a:rPr lang="en-US" altLang="zh-CN" sz="2800" dirty="0"/>
                  <a:t>0.2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 NH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Al(SO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)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的溶液与含</a:t>
                </a:r>
                <a:r>
                  <a:rPr lang="en-US" altLang="zh-CN" sz="2800" dirty="0"/>
                  <a:t>0.1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 Ba(OH)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的溶液混合</a:t>
                </a:r>
                <a:r>
                  <a:rPr lang="en-US" altLang="zh-CN" sz="2800" dirty="0"/>
                  <a:t>:2N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/>
                  <a:t>+S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+Ba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+2OH</a:t>
                </a:r>
                <a:r>
                  <a:rPr lang="en-US" altLang="zh-CN" sz="2800" baseline="30000" dirty="0"/>
                  <a:t>-            </a:t>
                </a:r>
                <a:r>
                  <a:rPr lang="en-US" altLang="zh-CN" sz="2800" dirty="0"/>
                  <a:t>BaSO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↓+2NH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·H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C.</a:t>
                </a:r>
                <a:r>
                  <a:rPr lang="zh-CN" altLang="zh-CN" sz="2800" dirty="0"/>
                  <a:t>向含</a:t>
                </a:r>
                <a:r>
                  <a:rPr lang="en-US" altLang="zh-CN" sz="2800" dirty="0"/>
                  <a:t>0.1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 FeI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的溶液中通入</a:t>
                </a:r>
                <a:r>
                  <a:rPr lang="en-US" altLang="zh-CN" sz="2800" dirty="0"/>
                  <a:t>1.12 L Cl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 (</a:t>
                </a:r>
                <a:r>
                  <a:rPr lang="zh-CN" altLang="zh-CN" sz="2800" dirty="0"/>
                  <a:t>标准状况</a:t>
                </a:r>
                <a:r>
                  <a:rPr lang="en-US" altLang="zh-CN" sz="2800" dirty="0"/>
                  <a:t>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2Fe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+Cl</a:t>
                </a:r>
                <a:r>
                  <a:rPr lang="en-US" altLang="zh-CN" sz="2800" baseline="-25000" dirty="0"/>
                  <a:t>2            </a:t>
                </a:r>
                <a:r>
                  <a:rPr lang="en-US" altLang="zh-CN" sz="2800" dirty="0"/>
                  <a:t> 2Fe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+2Cl</a:t>
                </a:r>
                <a:r>
                  <a:rPr lang="en-US" altLang="zh-CN" sz="2800" baseline="30000" dirty="0"/>
                  <a:t>-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D.</a:t>
                </a:r>
                <a:r>
                  <a:rPr lang="zh-CN" altLang="zh-CN" sz="2800" dirty="0"/>
                  <a:t>含</a:t>
                </a:r>
                <a:r>
                  <a:rPr lang="en-US" altLang="zh-CN" sz="2800" dirty="0"/>
                  <a:t>0.1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 Mg(HCO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)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的溶液与含</a:t>
                </a:r>
                <a:r>
                  <a:rPr lang="en-US" altLang="zh-CN" sz="2800" dirty="0"/>
                  <a:t>0.1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 Ca(OH)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的溶液混合</a:t>
                </a:r>
                <a:r>
                  <a:rPr lang="en-US" altLang="zh-CN" sz="2800" dirty="0"/>
                  <a:t>:Mg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+2HC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+Ca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+2OH</a:t>
                </a:r>
                <a:r>
                  <a:rPr lang="en-US" altLang="zh-CN" sz="2800" baseline="30000" dirty="0"/>
                  <a:t>- 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</a:t>
                </a:r>
                <a:r>
                  <a:rPr lang="en-US" altLang="zh-CN" sz="2800" dirty="0"/>
                  <a:t>MgCO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↓+CaCO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endParaRPr kumimoji="0" lang="en-US" altLang="zh-CN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CE72BAD-695D-48AE-B3F8-42C5D79BF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090" y="1021300"/>
                <a:ext cx="11694866" cy="5347811"/>
              </a:xfrm>
              <a:prstGeom prst="rect">
                <a:avLst/>
              </a:prstGeom>
              <a:blipFill rotWithShape="1">
                <a:blip r:embed="rId2"/>
                <a:stretch>
                  <a:fillRect l="-1042" b="-12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">
            <a:extLst>
              <a:ext uri="{FF2B5EF4-FFF2-40B4-BE49-F238E27FC236}">
                <a16:creationId xmlns="" xmlns:a16="http://schemas.microsoft.com/office/drawing/2014/main" id="{BCB6C81C-2264-499B-B19F-2F677C0A8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940" y="256165"/>
            <a:ext cx="910201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下列离子方程式书写正确的是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6FDAEED-C117-4DC9-91F9-1044F107C8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50146" y="1936016"/>
            <a:ext cx="626138" cy="36099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DA482EF-EF12-4C3A-9EBB-69BC32EEE4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8996" y="3267551"/>
            <a:ext cx="626138" cy="3609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8E44C41B-6835-45AB-A255-52F51969BA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80892" y="4550986"/>
            <a:ext cx="626138" cy="36099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6F28CF55-122C-4823-97FF-BFD2362E59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60961" y="5836412"/>
            <a:ext cx="626138" cy="360998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6EDF4D57-8E3F-4329-B794-2E67C983681F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21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681F2546-4EF4-4A35-8CBA-5C7D2C4F1937}"/>
                  </a:ext>
                </a:extLst>
              </p:cNvPr>
              <p:cNvSpPr/>
              <p:nvPr/>
            </p:nvSpPr>
            <p:spPr>
              <a:xfrm>
                <a:off x="234042" y="258570"/>
                <a:ext cx="11723911" cy="4659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/>
                  <a:t>2.A</a:t>
                </a:r>
                <a:r>
                  <a:rPr lang="zh-CN" altLang="zh-CN" sz="2800" dirty="0"/>
                  <a:t>　此类试题考查离子间的反应顺序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依据</a:t>
                </a:r>
                <a:r>
                  <a:rPr lang="en-US" altLang="zh-CN" sz="2800" dirty="0"/>
                  <a:t>“</a:t>
                </a:r>
                <a:r>
                  <a:rPr lang="zh-CN" altLang="zh-CN" sz="2800" dirty="0"/>
                  <a:t>优先原则</a:t>
                </a:r>
                <a:r>
                  <a:rPr lang="en-US" altLang="zh-CN" sz="2800" dirty="0"/>
                  <a:t>”</a:t>
                </a:r>
                <a:r>
                  <a:rPr lang="zh-CN" altLang="zh-CN" sz="2800" dirty="0"/>
                  <a:t>书写离子方程式。</a:t>
                </a:r>
                <a:r>
                  <a:rPr lang="en-US" altLang="zh-CN" sz="2800" dirty="0"/>
                  <a:t>A</a:t>
                </a:r>
                <a:r>
                  <a:rPr lang="zh-CN" altLang="zh-CN" sz="2800" dirty="0"/>
                  <a:t>选项中</a:t>
                </a:r>
                <a:r>
                  <a:rPr lang="en-US" altLang="zh-CN" sz="2800" dirty="0"/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优先于</a:t>
                </a:r>
                <a:r>
                  <a:rPr lang="en-US" altLang="zh-CN" sz="2800" dirty="0"/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800" dirty="0"/>
                  <a:t>与</a:t>
                </a:r>
                <a:r>
                  <a:rPr lang="en-US" altLang="zh-CN" sz="2800" dirty="0"/>
                  <a:t>OH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离子方程式正确</a:t>
                </a:r>
                <a:r>
                  <a:rPr lang="en-US" altLang="zh-CN" sz="2800" dirty="0"/>
                  <a:t>;B</a:t>
                </a:r>
                <a:r>
                  <a:rPr lang="zh-CN" altLang="zh-CN" sz="2800" dirty="0"/>
                  <a:t>选项中</a:t>
                </a: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优先于</a:t>
                </a:r>
                <a:r>
                  <a:rPr lang="en-US" altLang="zh-CN" sz="2800" dirty="0"/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800" dirty="0"/>
                  <a:t>与</a:t>
                </a:r>
                <a:r>
                  <a:rPr lang="en-US" altLang="zh-CN" sz="2800" dirty="0"/>
                  <a:t>OH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在生成</a:t>
                </a:r>
                <a:r>
                  <a:rPr lang="en-US" altLang="zh-CN" sz="2800" dirty="0"/>
                  <a:t>NH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·H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之前</a:t>
                </a:r>
                <a:r>
                  <a:rPr lang="en-US" altLang="zh-CN" sz="2800" dirty="0"/>
                  <a:t>Al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全部生成</a:t>
                </a:r>
                <a:r>
                  <a:rPr lang="en-US" altLang="zh-CN" sz="2800" dirty="0"/>
                  <a:t>Al(OH)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沉淀</a:t>
                </a:r>
                <a:r>
                  <a:rPr lang="en-US" altLang="zh-CN" sz="2800" dirty="0"/>
                  <a:t>;C</a:t>
                </a:r>
                <a:r>
                  <a:rPr lang="zh-CN" altLang="zh-CN" sz="2800" dirty="0"/>
                  <a:t>选项中</a:t>
                </a:r>
                <a:r>
                  <a:rPr lang="en-US" altLang="zh-CN" sz="2800" dirty="0"/>
                  <a:t>I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优先于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Cl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该反应的离子方程式为</a:t>
                </a:r>
                <a:r>
                  <a:rPr lang="en-US" altLang="zh-CN" sz="2800" dirty="0"/>
                  <a:t>2I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+Cl</a:t>
                </a:r>
                <a:r>
                  <a:rPr lang="en-US" altLang="zh-CN" sz="2800" baseline="-25000" dirty="0"/>
                  <a:t>2             </a:t>
                </a:r>
                <a:r>
                  <a:rPr lang="en-US" altLang="zh-CN" sz="2800" dirty="0"/>
                  <a:t>2Cl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+I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;D</a:t>
                </a:r>
                <a:r>
                  <a:rPr lang="zh-CN" altLang="zh-CN" sz="2800" dirty="0"/>
                  <a:t>选项中</a:t>
                </a:r>
                <a:r>
                  <a:rPr lang="en-US" altLang="zh-CN" sz="2800" dirty="0"/>
                  <a:t>Mg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优先于</a:t>
                </a:r>
                <a:r>
                  <a:rPr lang="en-US" altLang="zh-CN" sz="2800" dirty="0"/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与</a:t>
                </a:r>
                <a:r>
                  <a:rPr lang="en-US" altLang="zh-CN" sz="2800" dirty="0"/>
                  <a:t>OH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该反应的离子方程式为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Mg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+2OH</a:t>
                </a:r>
                <a:r>
                  <a:rPr lang="en-US" altLang="zh-CN" sz="2800" baseline="30000" dirty="0"/>
                  <a:t>-               </a:t>
                </a:r>
                <a:r>
                  <a:rPr lang="en-US" altLang="zh-CN" sz="2800" dirty="0"/>
                  <a:t>Mg(OH)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↓</a:t>
                </a:r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zh-CN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1F2546-4EF4-4A35-8CBA-5C7D2C4F1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2" y="258570"/>
                <a:ext cx="11723911" cy="4659737"/>
              </a:xfrm>
              <a:prstGeom prst="rect">
                <a:avLst/>
              </a:prstGeom>
              <a:blipFill rotWithShape="1">
                <a:blip r:embed="rId2"/>
                <a:stretch>
                  <a:fillRect l="-1040" r="-4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08120C4-AC6D-4AF0-A91D-E25510C5D1DD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DCA03FA2-759B-40E8-9901-DA093127D8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94224" y="2407939"/>
            <a:ext cx="626138" cy="3609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D9145C3B-626C-4BB7-9761-150465CE22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28052" y="3720196"/>
            <a:ext cx="626138" cy="3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25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82924"/>
            <a:ext cx="1172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Rectangle 1">
            <a:extLst>
              <a:ext uri="{FF2B5EF4-FFF2-40B4-BE49-F238E27FC236}">
                <a16:creationId xmlns="" xmlns:a16="http://schemas.microsoft.com/office/drawing/2014/main" id="{BCB6C81C-2264-499B-B19F-2F677C0A8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61" y="942294"/>
            <a:ext cx="910201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拓展变式</a:t>
            </a:r>
            <a:r>
              <a:rPr lang="en-US" altLang="zh-CN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   </a:t>
            </a:r>
            <a:r>
              <a:rPr lang="zh-CN" altLang="zh-CN" sz="2800" dirty="0" smtClean="0"/>
              <a:t>写出</a:t>
            </a:r>
            <a:r>
              <a:rPr lang="zh-CN" altLang="zh-CN" sz="2800" dirty="0"/>
              <a:t>下列反应的离子方程式。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碳酸钡与醋酸反应</a:t>
            </a:r>
            <a:r>
              <a:rPr lang="en-US" altLang="zh-CN" sz="2800" dirty="0"/>
              <a:t>;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用惰性电极电解</a:t>
            </a:r>
            <a:r>
              <a:rPr lang="en-US" altLang="zh-CN" sz="2800" dirty="0"/>
              <a:t>MgCl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溶液</a:t>
            </a:r>
            <a:r>
              <a:rPr lang="en-US" altLang="zh-CN" sz="2800" dirty="0"/>
              <a:t>;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(3)NaNO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溶液中加入酸性</a:t>
            </a:r>
            <a:r>
              <a:rPr lang="en-US" altLang="zh-CN" sz="2800" dirty="0"/>
              <a:t>KMnO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溶液</a:t>
            </a:r>
            <a:r>
              <a:rPr lang="en-US" altLang="zh-CN" sz="2800" dirty="0"/>
              <a:t>;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(4)</a:t>
            </a:r>
            <a:r>
              <a:rPr lang="zh-CN" altLang="zh-CN" sz="2800" dirty="0"/>
              <a:t>向</a:t>
            </a:r>
            <a:r>
              <a:rPr lang="en-US" altLang="zh-CN" sz="2800" dirty="0"/>
              <a:t>Ca(HCO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溶液中滴加少量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溶液</a:t>
            </a:r>
            <a:r>
              <a:rPr lang="en-US" altLang="zh-CN" sz="2800" dirty="0"/>
              <a:t>;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(5)</a:t>
            </a:r>
            <a:r>
              <a:rPr lang="zh-CN" altLang="zh-CN" sz="2800" dirty="0"/>
              <a:t>将少量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通入</a:t>
            </a:r>
            <a:r>
              <a:rPr lang="en-US" altLang="zh-CN" sz="2800" dirty="0"/>
              <a:t>Ca(</a:t>
            </a:r>
            <a:r>
              <a:rPr lang="en-US" altLang="zh-CN" sz="2800" dirty="0" err="1"/>
              <a:t>ClO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溶液中。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A3D142AD-B114-4767-A173-4ABED668F9C0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708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681F2546-4EF4-4A35-8CBA-5C7D2C4F1937}"/>
                  </a:ext>
                </a:extLst>
              </p:cNvPr>
              <p:cNvSpPr/>
              <p:nvPr/>
            </p:nvSpPr>
            <p:spPr>
              <a:xfrm>
                <a:off x="234042" y="258570"/>
                <a:ext cx="11723911" cy="590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/>
                  <a:t>3.(1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碳酸钡难溶于水</a:t>
                </a:r>
                <a:r>
                  <a:rPr lang="en-US" altLang="zh-CN" sz="2800" dirty="0"/>
                  <a:t>,CH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COOH</a:t>
                </a:r>
                <a:r>
                  <a:rPr lang="zh-CN" altLang="zh-CN" sz="2800" dirty="0"/>
                  <a:t>是弱电解质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二者均不能拆成离子形式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生成的醋酸钡可溶于水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拆成离子形式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离子方程式为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BaCO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+2CH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COOH         2CH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COO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+Ba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+CO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 </a:t>
                </a:r>
                <a:r>
                  <a:rPr lang="en-US" altLang="zh-CN" sz="2800" dirty="0"/>
                  <a:t>(2)</a:t>
                </a:r>
                <a:r>
                  <a:rPr lang="zh-CN" altLang="zh-CN" sz="2800" dirty="0"/>
                  <a:t>用惰性电极电解</a:t>
                </a:r>
                <a:r>
                  <a:rPr lang="en-US" altLang="zh-CN" sz="2800" dirty="0"/>
                  <a:t>MgCl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溶液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阳极</a:t>
                </a:r>
                <a:r>
                  <a:rPr lang="en-US" altLang="zh-CN" sz="2800" dirty="0"/>
                  <a:t>:2Cl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-2e</a:t>
                </a:r>
                <a:r>
                  <a:rPr lang="en-US" altLang="zh-CN" sz="2800" baseline="30000" dirty="0"/>
                  <a:t>-             </a:t>
                </a:r>
                <a:r>
                  <a:rPr lang="en-US" altLang="zh-CN" sz="2800" dirty="0"/>
                  <a:t>Cl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↑,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阴极</a:t>
                </a:r>
                <a:r>
                  <a:rPr lang="en-US" altLang="zh-CN" sz="2800" dirty="0"/>
                  <a:t>:2H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O+2e</a:t>
                </a:r>
                <a:r>
                  <a:rPr lang="en-US" altLang="zh-CN" sz="2800" baseline="30000" dirty="0"/>
                  <a:t>-              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↑+2OH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溶液中的</a:t>
                </a:r>
                <a:r>
                  <a:rPr lang="en-US" altLang="zh-CN" sz="2800" dirty="0"/>
                  <a:t>OH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结合</a:t>
                </a:r>
                <a:r>
                  <a:rPr lang="en-US" altLang="zh-CN" sz="2800" dirty="0"/>
                  <a:t>Mg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生成</a:t>
                </a:r>
                <a:r>
                  <a:rPr lang="en-US" altLang="zh-CN" sz="2800" dirty="0"/>
                  <a:t>Mg(OH)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沉淀</a:t>
                </a:r>
                <a:r>
                  <a:rPr lang="en-US" altLang="zh-CN" sz="2800" dirty="0"/>
                  <a:t>:Mg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+2OH</a:t>
                </a:r>
                <a:r>
                  <a:rPr lang="en-US" altLang="zh-CN" sz="2800" baseline="30000" dirty="0"/>
                  <a:t>-             </a:t>
                </a:r>
                <a:r>
                  <a:rPr lang="en-US" altLang="zh-CN" sz="2800" dirty="0"/>
                  <a:t>Mg(OH)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↓,</a:t>
                </a:r>
                <a:r>
                  <a:rPr lang="zh-CN" altLang="zh-CN" sz="2800" dirty="0"/>
                  <a:t>三个反应相加得总反应的离子方程式</a:t>
                </a:r>
                <a:r>
                  <a:rPr lang="en-US" altLang="zh-CN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2Cl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+Mg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          Mg(OH)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↓+Cl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</a:t>
                </a:r>
                <a:r>
                  <a:rPr lang="zh-CN" altLang="zh-CN" sz="2800" dirty="0"/>
                  <a:t>。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(3)N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具有还原性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可被氧化为</a:t>
                </a:r>
                <a:r>
                  <a:rPr lang="en-US" altLang="zh-CN" sz="2800" dirty="0"/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,</a:t>
                </a:r>
                <a:r>
                  <a:rPr lang="zh-CN" altLang="zh-CN" sz="2800" dirty="0"/>
                  <a:t>在酸性溶液中</a:t>
                </a:r>
                <a:r>
                  <a:rPr lang="en-US" altLang="zh-CN" sz="2800" dirty="0"/>
                  <a:t>Mn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具有强氧化性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一般被还原为</a:t>
                </a:r>
                <a:r>
                  <a:rPr lang="en-US" altLang="zh-CN" sz="2800" dirty="0"/>
                  <a:t>Mn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配平可得</a:t>
                </a:r>
                <a:r>
                  <a:rPr lang="en-US" altLang="zh-CN" sz="2800" dirty="0"/>
                  <a:t>2Mn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+5N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+6H</a:t>
                </a:r>
                <a:r>
                  <a:rPr lang="en-US" altLang="zh-CN" sz="2800" baseline="30000" dirty="0"/>
                  <a:t>+             </a:t>
                </a:r>
                <a:r>
                  <a:rPr lang="en-US" altLang="zh-CN" sz="2800" dirty="0"/>
                  <a:t>2Mn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+5N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+3H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</a:t>
                </a:r>
                <a:endParaRPr lang="zh-CN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1F2546-4EF4-4A35-8CBA-5C7D2C4F1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2" y="258570"/>
                <a:ext cx="11723911" cy="5909310"/>
              </a:xfrm>
              <a:prstGeom prst="rect">
                <a:avLst/>
              </a:prstGeom>
              <a:blipFill rotWithShape="1">
                <a:blip r:embed="rId2"/>
                <a:stretch>
                  <a:fillRect l="-1040" r="-208" b="-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08120C4-AC6D-4AF0-A91D-E25510C5D1DD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2C8E5E8D-8222-4158-8C67-3CCE234FA5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81155" y="4207634"/>
            <a:ext cx="590959" cy="5351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3FFF0F52-4BC6-4B46-A429-59C56037BC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405662" y="1720633"/>
            <a:ext cx="626138" cy="3609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312EED3-D954-4973-B590-9F6A437F101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99548" y="2410062"/>
            <a:ext cx="626138" cy="36099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F60BA2AE-A9BB-4CE6-9A2B-3AAC5F32E70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07377" y="3075487"/>
            <a:ext cx="626138" cy="36099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270C7CA1-C8B2-46EC-BB69-46FF213A127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53447" y="3668117"/>
            <a:ext cx="626138" cy="36099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2C17848B-5AF4-4F7F-AA97-F32C4F6FCE0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57116" y="5622744"/>
            <a:ext cx="626138" cy="3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1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4043" y="949904"/>
            <a:ext cx="11723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zh-CN" sz="2800" dirty="0"/>
              <a:t>理解电解质在水中的电离以及电解质溶液的导电性。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了解离子反应的概念、离子反应发生的条件。掌握常见离子的检验方法</a:t>
            </a: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考纲要求</a:t>
            </a:r>
          </a:p>
        </p:txBody>
      </p:sp>
    </p:spTree>
    <p:extLst>
      <p:ext uri="{BB962C8B-B14F-4D97-AF65-F5344CB8AC3E}">
        <p14:creationId xmlns:p14="http://schemas.microsoft.com/office/powerpoint/2010/main" val="16430797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681F2546-4EF4-4A35-8CBA-5C7D2C4F1937}"/>
                  </a:ext>
                </a:extLst>
              </p:cNvPr>
              <p:cNvSpPr/>
              <p:nvPr/>
            </p:nvSpPr>
            <p:spPr>
              <a:xfrm>
                <a:off x="234042" y="258570"/>
                <a:ext cx="11723911" cy="4055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(4)</a:t>
                </a:r>
                <a:r>
                  <a:rPr lang="zh-CN" altLang="zh-CN" sz="2800" dirty="0"/>
                  <a:t>向 </a:t>
                </a:r>
                <a:r>
                  <a:rPr lang="en-US" altLang="zh-CN" sz="2800" dirty="0"/>
                  <a:t>Ca(HCO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)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 </a:t>
                </a:r>
                <a:r>
                  <a:rPr lang="zh-CN" altLang="zh-CN" sz="2800" dirty="0"/>
                  <a:t>溶液中滴加少量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溶液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根据</a:t>
                </a:r>
                <a:r>
                  <a:rPr lang="en-US" altLang="zh-CN" sz="2800" dirty="0"/>
                  <a:t>“</a:t>
                </a:r>
                <a:r>
                  <a:rPr lang="zh-CN" altLang="zh-CN" sz="2800" dirty="0"/>
                  <a:t>以少定多</a:t>
                </a:r>
                <a:r>
                  <a:rPr lang="en-US" altLang="zh-CN" sz="2800" dirty="0"/>
                  <a:t>”</a:t>
                </a:r>
                <a:r>
                  <a:rPr lang="zh-CN" altLang="zh-CN" sz="2800" dirty="0"/>
                  <a:t>原则确定少量物质</a:t>
                </a:r>
                <a:r>
                  <a:rPr lang="en-US" altLang="zh-CN" sz="2800" dirty="0"/>
                  <a:t>OH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的系数为</a:t>
                </a:r>
                <a:r>
                  <a:rPr lang="en-US" altLang="zh-CN" sz="2800" dirty="0"/>
                  <a:t>1,</a:t>
                </a:r>
                <a:r>
                  <a:rPr lang="zh-CN" altLang="zh-CN" sz="2800" dirty="0"/>
                  <a:t>则</a:t>
                </a:r>
                <a:r>
                  <a:rPr lang="en-US" altLang="zh-CN" sz="2800" dirty="0"/>
                  <a:t>OH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+HC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2800" dirty="0"/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O,</a:t>
                </a:r>
                <a:r>
                  <a:rPr lang="zh-CN" altLang="zh-CN" sz="2800" dirty="0"/>
                  <a:t>正确的离子方程式为</a:t>
                </a:r>
                <a:r>
                  <a:rPr lang="en-US" altLang="zh-CN" sz="2800" dirty="0"/>
                  <a:t>Ca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+OH</a:t>
                </a:r>
                <a:r>
                  <a:rPr lang="en-US" altLang="zh-CN" sz="2800" baseline="30000" dirty="0"/>
                  <a:t>-               </a:t>
                </a:r>
                <a:r>
                  <a:rPr lang="en-US" altLang="zh-CN" sz="2800" dirty="0"/>
                  <a:t>CaCO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(5)</a:t>
                </a:r>
                <a:r>
                  <a:rPr lang="zh-CN" altLang="zh-CN" sz="2800" dirty="0"/>
                  <a:t>由题意可知</a:t>
                </a:r>
                <a:r>
                  <a:rPr lang="en-US" altLang="zh-CN" sz="2800" dirty="0"/>
                  <a:t>,SO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少量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且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具有还原性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可被氧化为</a:t>
                </a:r>
                <a:r>
                  <a:rPr lang="en-US" altLang="zh-CN" sz="2800" dirty="0"/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,</a:t>
                </a:r>
                <a:r>
                  <a:rPr lang="en-US" altLang="zh-CN" sz="2800" dirty="0" err="1"/>
                  <a:t>ClO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具有强氧化性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可被还原为</a:t>
                </a:r>
                <a:r>
                  <a:rPr lang="en-US" altLang="zh-CN" sz="2800" dirty="0"/>
                  <a:t>Cl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根据</a:t>
                </a:r>
                <a:r>
                  <a:rPr lang="en-US" altLang="zh-CN" sz="2800" dirty="0"/>
                  <a:t>“</a:t>
                </a:r>
                <a:r>
                  <a:rPr lang="zh-CN" altLang="zh-CN" sz="2800" dirty="0"/>
                  <a:t>以少定多</a:t>
                </a:r>
                <a:r>
                  <a:rPr lang="en-US" altLang="zh-CN" sz="2800" dirty="0"/>
                  <a:t>”</a:t>
                </a:r>
                <a:r>
                  <a:rPr lang="zh-CN" altLang="zh-CN" sz="2800" dirty="0"/>
                  <a:t>原则</a:t>
                </a:r>
                <a:r>
                  <a:rPr lang="en-US" altLang="zh-CN" sz="2800" dirty="0"/>
                  <a:t>: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endParaRPr lang="zh-CN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1F2546-4EF4-4A35-8CBA-5C7D2C4F1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2" y="258570"/>
                <a:ext cx="11723911" cy="4055149"/>
              </a:xfrm>
              <a:prstGeom prst="rect">
                <a:avLst/>
              </a:prstGeom>
              <a:blipFill rotWithShape="1">
                <a:blip r:embed="rId2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08120C4-AC6D-4AF0-A91D-E25510C5D1DD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DCA03FA2-759B-40E8-9901-DA093127D8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92554" y="5360234"/>
            <a:ext cx="626138" cy="3609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D9145C3B-626C-4BB7-9761-150465CE22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69862" y="1110839"/>
            <a:ext cx="626138" cy="3609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210AEB0A-EE31-4D19-B1E2-05EBF873B59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4980" y="3813503"/>
            <a:ext cx="6582644" cy="8948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371603B7-9132-4E1C-8166-14978311AFD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057624" y="4074186"/>
            <a:ext cx="573723" cy="33077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2CADFF3-2734-417F-AC5E-7C59F630DAEA}"/>
              </a:ext>
            </a:extLst>
          </p:cNvPr>
          <p:cNvSpPr/>
          <p:nvPr/>
        </p:nvSpPr>
        <p:spPr>
          <a:xfrm>
            <a:off x="474980" y="5279123"/>
            <a:ext cx="3610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+3ClO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+H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O+Ca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2+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113180D-4353-4FC1-A79A-A80EC9F6B8F0}"/>
              </a:ext>
            </a:extLst>
          </p:cNvPr>
          <p:cNvSpPr/>
          <p:nvPr/>
        </p:nvSpPr>
        <p:spPr>
          <a:xfrm>
            <a:off x="4784111" y="5540733"/>
            <a:ext cx="36503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CaSO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NEU-BZ-S92"/>
                <a:cs typeface="Times New Roman" panose="02020603050405020304" pitchFamily="18" charset="0"/>
              </a:rPr>
              <a:t>↓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+Cl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2000000000000000000" pitchFamily="2" charset="-122"/>
                <a:cs typeface="Times New Roman" panose="02020603050405020304" pitchFamily="18" charset="0"/>
              </a:rPr>
              <a:t>+2HClO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2000000000000000000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C45A3F2B-82FB-4035-ADE9-2470BD6ED6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11136" y="1803378"/>
            <a:ext cx="626138" cy="3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5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543560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>
                <a:solidFill>
                  <a:srgbClr val="DA251C"/>
                </a:solidFill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</a:rPr>
              <a:t>3 </a:t>
            </a:r>
            <a:r>
              <a:rPr lang="zh-CN" altLang="zh-CN" sz="2800" dirty="0">
                <a:solidFill>
                  <a:srgbClr val="DA251C"/>
                </a:solidFill>
              </a:rPr>
              <a:t>离子能否大量共存的判断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8A133D6-10E4-4ECC-8302-1D714E56A4C4}"/>
              </a:ext>
            </a:extLst>
          </p:cNvPr>
          <p:cNvSpPr/>
          <p:nvPr/>
        </p:nvSpPr>
        <p:spPr>
          <a:xfrm>
            <a:off x="268514" y="748391"/>
            <a:ext cx="116758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</a:t>
            </a: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DD8290D9-B471-404B-A50B-343B9A287B38}"/>
                  </a:ext>
                </a:extLst>
              </p:cNvPr>
              <p:cNvSpPr/>
              <p:nvPr/>
            </p:nvSpPr>
            <p:spPr>
              <a:xfrm>
                <a:off x="268514" y="1372755"/>
                <a:ext cx="11675836" cy="5352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关注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四点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速判离子共存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判断多种离子能否大量共存于同一溶液中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归纳起来就是关注四点</a:t>
                </a:r>
                <a:r>
                  <a:rPr lang="en-US" altLang="zh-CN" sz="2800" dirty="0"/>
                  <a:t>:</a:t>
                </a:r>
                <a:r>
                  <a:rPr lang="zh-CN" altLang="zh-CN" sz="2800" dirty="0"/>
                  <a:t>一色、二性、三特殊、四反应。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(1)</a:t>
                </a:r>
                <a:r>
                  <a:rPr lang="zh-CN" altLang="zh-CN" sz="2800" dirty="0"/>
                  <a:t>一色　即关注题干中的</a:t>
                </a:r>
                <a:r>
                  <a:rPr lang="en-US" altLang="zh-CN" sz="2800" dirty="0"/>
                  <a:t>“</a:t>
                </a:r>
                <a:r>
                  <a:rPr lang="zh-CN" altLang="zh-CN" sz="2800" dirty="0"/>
                  <a:t>无色透明</a:t>
                </a:r>
                <a:r>
                  <a:rPr lang="en-US" altLang="zh-CN" sz="2800" dirty="0"/>
                  <a:t>”</a:t>
                </a:r>
                <a:r>
                  <a:rPr lang="zh-CN" altLang="zh-CN" sz="2800" dirty="0"/>
                  <a:t>及选项中有颜色的离子。若溶液中含</a:t>
                </a:r>
                <a:r>
                  <a:rPr lang="en-US" altLang="zh-CN" sz="2800" dirty="0"/>
                  <a:t>Cu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蓝色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棕黄色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浅绿色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Mn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(</a:t>
                </a:r>
                <a:r>
                  <a:rPr lang="zh-CN" altLang="zh-CN" sz="2800" dirty="0"/>
                  <a:t>紫色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Cr</a:t>
                </a:r>
                <a:r>
                  <a:rPr lang="en-US" altLang="zh-CN" sz="2800" baseline="-25000" dirty="0"/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(</a:t>
                </a:r>
                <a:r>
                  <a:rPr lang="zh-CN" altLang="zh-CN" sz="2800" dirty="0"/>
                  <a:t>橙色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Cr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(</a:t>
                </a:r>
                <a:r>
                  <a:rPr lang="zh-CN" altLang="zh-CN" sz="2800" dirty="0"/>
                  <a:t>黄色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等有色离子的选项要排除。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(2)</a:t>
                </a:r>
                <a:r>
                  <a:rPr lang="zh-CN" altLang="zh-CN" sz="2800" dirty="0"/>
                  <a:t>二性　即关注溶液的酸性和碱性。在强酸性溶液中</a:t>
                </a:r>
                <a:r>
                  <a:rPr lang="en-US" altLang="zh-CN" sz="2800" dirty="0"/>
                  <a:t>,OH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及弱酸阴离子均不能大量存在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在强碱性溶液中</a:t>
                </a:r>
                <a:r>
                  <a:rPr lang="en-US" altLang="zh-CN" sz="2800" dirty="0"/>
                  <a:t>,H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及弱碱阳离子均不能大量存在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弱酸的酸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D8290D9-B471-404B-A50B-343B9A287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14" y="1372755"/>
                <a:ext cx="11675836" cy="5352234"/>
              </a:xfrm>
              <a:prstGeom prst="rect">
                <a:avLst/>
              </a:prstGeom>
              <a:blipFill rotWithShape="1">
                <a:blip r:embed="rId2"/>
                <a:stretch>
                  <a:fillRect l="-1044" r="-157" b="-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1749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DD8290D9-B471-404B-A50B-343B9A287B38}"/>
                  </a:ext>
                </a:extLst>
              </p:cNvPr>
              <p:cNvSpPr/>
              <p:nvPr/>
            </p:nvSpPr>
            <p:spPr>
              <a:xfrm>
                <a:off x="268514" y="737755"/>
                <a:ext cx="11675836" cy="6043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式酸根离子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如</a:t>
                </a:r>
                <a:r>
                  <a:rPr lang="en-US" altLang="zh-CN" sz="2800" dirty="0"/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HS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等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在强酸性和强碱性溶液中均不能大量存在。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(3)</a:t>
                </a:r>
                <a:r>
                  <a:rPr lang="zh-CN" altLang="zh-CN" sz="2800" dirty="0"/>
                  <a:t>三特殊　即关注常见的三种特殊情况</a:t>
                </a:r>
                <a:r>
                  <a:rPr lang="en-US" altLang="zh-CN" sz="2800" dirty="0"/>
                  <a:t>:①Al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与</a:t>
                </a:r>
                <a:r>
                  <a:rPr lang="en-US" altLang="zh-CN" sz="2800" dirty="0"/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不能大量共存</a:t>
                </a:r>
                <a:r>
                  <a:rPr lang="en-US" altLang="zh-CN" sz="2800" dirty="0"/>
                  <a:t>:Al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      Al(OH)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↓+C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;②“N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”</a:t>
                </a:r>
                <a:r>
                  <a:rPr lang="zh-CN" altLang="zh-CN" sz="2800" dirty="0"/>
                  <a:t>组合具有强氧化性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能与</a:t>
                </a:r>
                <a:r>
                  <a:rPr lang="en-US" altLang="zh-CN" sz="2800" dirty="0"/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I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等发生氧化还原反应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而这一组合较为隐蔽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不易被察觉</a:t>
                </a:r>
                <a:r>
                  <a:rPr lang="en-US" altLang="zh-CN" sz="2800" dirty="0"/>
                  <a:t>;③N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/>
                  <a:t> 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CH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COO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或</a:t>
                </a:r>
                <a:r>
                  <a:rPr lang="en-US" altLang="zh-CN" sz="2800" dirty="0"/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)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Mg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等组合中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虽然两组离子都能水解且水解相互促进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但总的水解程度仍很小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它们在溶液中能大量共存。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 (4)</a:t>
                </a:r>
                <a:r>
                  <a:rPr lang="zh-CN" altLang="zh-CN" sz="2800" dirty="0"/>
                  <a:t>四反应　即掌握离子间通常能发生的四种类型的反应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能相互反应的离子显然不能大量共存。</a:t>
                </a:r>
                <a:r>
                  <a:rPr lang="en-US" altLang="zh-CN" sz="2800" dirty="0"/>
                  <a:t>①</a:t>
                </a:r>
                <a:r>
                  <a:rPr lang="zh-CN" altLang="zh-CN" sz="2800" dirty="0"/>
                  <a:t>生成沉淀、气体、弱电解质的反应</a:t>
                </a:r>
                <a:r>
                  <a:rPr lang="en-US" altLang="zh-CN" sz="2800" dirty="0"/>
                  <a:t>;②</a:t>
                </a:r>
                <a:r>
                  <a:rPr lang="zh-CN" altLang="zh-CN" sz="2800" dirty="0"/>
                  <a:t>氧化还原反应</a:t>
                </a:r>
                <a:r>
                  <a:rPr lang="en-US" altLang="zh-CN" sz="2800" dirty="0"/>
                  <a:t>;③</a:t>
                </a:r>
                <a:r>
                  <a:rPr lang="zh-CN" altLang="zh-CN" sz="2800" dirty="0"/>
                  <a:t>相互促进的水解反应</a:t>
                </a:r>
                <a:r>
                  <a:rPr lang="en-US" altLang="zh-CN" sz="2800" dirty="0"/>
                  <a:t>;④</a:t>
                </a:r>
                <a:r>
                  <a:rPr lang="zh-CN" altLang="zh-CN" sz="2800" dirty="0"/>
                  <a:t>络合反应。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D8290D9-B471-404B-A50B-343B9A287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14" y="737755"/>
                <a:ext cx="11675836" cy="6043770"/>
              </a:xfrm>
              <a:prstGeom prst="rect">
                <a:avLst/>
              </a:prstGeom>
              <a:blipFill rotWithShape="1">
                <a:blip r:embed="rId2"/>
                <a:stretch>
                  <a:fillRect l="-1044" r="-4178" b="-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6702B44-2701-4DEA-A8FD-4B88ED875B5A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411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D8290D9-B471-404B-A50B-343B9A287B38}"/>
              </a:ext>
            </a:extLst>
          </p:cNvPr>
          <p:cNvSpPr/>
          <p:nvPr/>
        </p:nvSpPr>
        <p:spPr>
          <a:xfrm>
            <a:off x="268514" y="737755"/>
            <a:ext cx="11675836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离子共存题中的常见</a:t>
            </a:r>
            <a:r>
              <a:rPr lang="en-US" altLang="zh-CN" sz="2800" b="1" dirty="0"/>
              <a:t>“</a:t>
            </a:r>
            <a:r>
              <a:rPr lang="zh-CN" altLang="zh-CN" sz="2800" b="1" dirty="0"/>
              <a:t>陷阱</a:t>
            </a:r>
            <a:r>
              <a:rPr lang="en-US" altLang="zh-CN" sz="2800" b="1" dirty="0"/>
              <a:t>”</a:t>
            </a:r>
            <a:endParaRPr lang="zh-CN" altLang="zh-CN" sz="2800" b="1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99F8D120-9182-42B3-8616-5F0815CCC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33451"/>
              </p:ext>
            </p:extLst>
          </p:nvPr>
        </p:nvGraphicFramePr>
        <p:xfrm>
          <a:off x="373743" y="1538946"/>
          <a:ext cx="11444514" cy="4675220"/>
        </p:xfrm>
        <a:graphic>
          <a:graphicData uri="http://schemas.openxmlformats.org/drawingml/2006/table">
            <a:tbl>
              <a:tblPr firstRow="1" firstCol="1" bandRow="1"/>
              <a:tblGrid>
                <a:gridCol w="3573872">
                  <a:extLst>
                    <a:ext uri="{9D8B030D-6E8A-4147-A177-3AD203B41FA5}">
                      <a16:colId xmlns="" xmlns:a16="http://schemas.microsoft.com/office/drawing/2014/main" val="1313601240"/>
                    </a:ext>
                  </a:extLst>
                </a:gridCol>
                <a:gridCol w="3935321">
                  <a:extLst>
                    <a:ext uri="{9D8B030D-6E8A-4147-A177-3AD203B41FA5}">
                      <a16:colId xmlns="" xmlns:a16="http://schemas.microsoft.com/office/drawing/2014/main" val="1388981813"/>
                    </a:ext>
                  </a:extLst>
                </a:gridCol>
                <a:gridCol w="3935321">
                  <a:extLst>
                    <a:ext uri="{9D8B030D-6E8A-4147-A177-3AD203B41FA5}">
                      <a16:colId xmlns="" xmlns:a16="http://schemas.microsoft.com/office/drawing/2014/main" val="4094505355"/>
                    </a:ext>
                  </a:extLst>
                </a:gridCol>
              </a:tblGrid>
              <a:tr h="425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条件类型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题目中的常见表述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注意事项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3560732"/>
                  </a:ext>
                </a:extLst>
              </a:tr>
              <a:tr h="42502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常见的限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制条件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无色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有色离子不能大量存在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7061860"/>
                  </a:ext>
                </a:extLst>
              </a:tr>
              <a:tr h="4250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“pH=1”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“pH=13”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溶液显酸性或碱性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84169880"/>
                  </a:ext>
                </a:extLst>
              </a:tr>
              <a:tr h="8500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因发生氧化还原反应而不能共存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具有氧化性的离子和还原性的离子不共存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78835092"/>
                  </a:ext>
                </a:extLst>
              </a:tr>
              <a:tr h="4250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常见的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易错点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透明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透明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也可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有色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1652075"/>
                  </a:ext>
                </a:extLst>
              </a:tr>
              <a:tr h="4250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不能共存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易看成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能共存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1005248"/>
                  </a:ext>
                </a:extLst>
              </a:tr>
              <a:tr h="8500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常见的隐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含条件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反应放出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溶液既可能显酸性也可能显碱性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085976"/>
                  </a:ext>
                </a:extLst>
              </a:tr>
              <a:tr h="8500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由水电离出的 </a:t>
                      </a:r>
                      <a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(H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)= 1×10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 mol·L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溶液既可能显酸性也可能显碱性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9526652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F059E89-DD3B-4FBD-9C41-5284034D62D0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490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99F8D120-9182-42B3-8616-5F0815CCC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425902"/>
              </p:ext>
            </p:extLst>
          </p:nvPr>
        </p:nvGraphicFramePr>
        <p:xfrm>
          <a:off x="373743" y="1538946"/>
          <a:ext cx="11444514" cy="4250201"/>
        </p:xfrm>
        <a:graphic>
          <a:graphicData uri="http://schemas.openxmlformats.org/drawingml/2006/table">
            <a:tbl>
              <a:tblPr firstRow="1" firstCol="1" bandRow="1"/>
              <a:tblGrid>
                <a:gridCol w="3573872">
                  <a:extLst>
                    <a:ext uri="{9D8B030D-6E8A-4147-A177-3AD203B41FA5}">
                      <a16:colId xmlns="" xmlns:a16="http://schemas.microsoft.com/office/drawing/2014/main" val="1313601240"/>
                    </a:ext>
                  </a:extLst>
                </a:gridCol>
                <a:gridCol w="3935321">
                  <a:extLst>
                    <a:ext uri="{9D8B030D-6E8A-4147-A177-3AD203B41FA5}">
                      <a16:colId xmlns="" xmlns:a16="http://schemas.microsoft.com/office/drawing/2014/main" val="1388981813"/>
                    </a:ext>
                  </a:extLst>
                </a:gridCol>
                <a:gridCol w="3935321">
                  <a:extLst>
                    <a:ext uri="{9D8B030D-6E8A-4147-A177-3AD203B41FA5}">
                      <a16:colId xmlns="" xmlns:a16="http://schemas.microsoft.com/office/drawing/2014/main" val="4094505355"/>
                    </a:ext>
                  </a:extLst>
                </a:gridCol>
              </a:tblGrid>
              <a:tr h="425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条件类型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题目中的常见表述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注意事项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3560732"/>
                  </a:ext>
                </a:extLst>
              </a:tr>
              <a:tr h="85004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常见的隐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含条件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通入足量的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·H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反应的离子不能存在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667835"/>
                  </a:ext>
                </a:extLst>
              </a:tr>
              <a:tr h="8500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通入足量的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具有氧化性的离子和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不能大量存在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4435117"/>
                  </a:ext>
                </a:extLst>
              </a:tr>
              <a:tr h="8500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加入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固体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具有还原性的离子和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不能大量存在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4526681"/>
                  </a:ext>
                </a:extLst>
              </a:tr>
              <a:tr h="12750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常见题干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要求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(1)“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一定大量共存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”;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(2)“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可能大量共存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”;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(3)“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不能大量共存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审清关键字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91003625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3C4A70B-B0AF-4281-AC4C-24462854C928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16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D8290D9-B471-404B-A50B-343B9A287B38}"/>
              </a:ext>
            </a:extLst>
          </p:cNvPr>
          <p:cNvSpPr/>
          <p:nvPr/>
        </p:nvSpPr>
        <p:spPr>
          <a:xfrm>
            <a:off x="268514" y="737755"/>
            <a:ext cx="116758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zh-CN" sz="2800" b="1" dirty="0"/>
              <a:t>不能大量共存的</a:t>
            </a:r>
            <a:r>
              <a:rPr lang="en-US" altLang="zh-CN" sz="2800" b="1" dirty="0"/>
              <a:t>6</a:t>
            </a:r>
            <a:r>
              <a:rPr lang="zh-CN" altLang="zh-CN" sz="2800" b="1" dirty="0"/>
              <a:t>种离子组合类型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生成难溶物或微溶物的离子不能大量共存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="" xmlns:a16="http://schemas.microsoft.com/office/drawing/2014/main" id="{BB130C25-06A9-4CF9-9359-0CFB2C6863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5479047"/>
                  </p:ext>
                </p:extLst>
              </p:nvPr>
            </p:nvGraphicFramePr>
            <p:xfrm>
              <a:off x="838200" y="2375694"/>
              <a:ext cx="10515600" cy="26916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432300">
                      <a:extLst>
                        <a:ext uri="{9D8B030D-6E8A-4147-A177-3AD203B41FA5}">
                          <a16:colId xmlns="" xmlns:a16="http://schemas.microsoft.com/office/drawing/2014/main" val="2238758916"/>
                        </a:ext>
                      </a:extLst>
                    </a:gridCol>
                    <a:gridCol w="6083300">
                      <a:extLst>
                        <a:ext uri="{9D8B030D-6E8A-4147-A177-3AD203B41FA5}">
                          <a16:colId xmlns="" xmlns:a16="http://schemas.microsoft.com/office/drawing/2014/main" val="818244292"/>
                        </a:ext>
                      </a:extLst>
                    </a:gridCol>
                  </a:tblGrid>
                  <a:tr h="5343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阳离子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不能大量共存的阴离子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54967524"/>
                      </a:ext>
                    </a:extLst>
                  </a:tr>
                  <a:tr h="5442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Ba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Ca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Pb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Si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P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2-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27915614"/>
                      </a:ext>
                    </a:extLst>
                  </a:tr>
                  <a:tr h="10687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Cu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Mg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Zn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5010526"/>
                      </a:ext>
                    </a:extLst>
                  </a:tr>
                  <a:tr h="5442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Si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001728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BB130C25-06A9-4CF9-9359-0CFB2C6863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5479047"/>
                  </p:ext>
                </p:extLst>
              </p:nvPr>
            </p:nvGraphicFramePr>
            <p:xfrm>
              <a:off x="838200" y="2375694"/>
              <a:ext cx="10515600" cy="26916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432300">
                      <a:extLst>
                        <a:ext uri="{9D8B030D-6E8A-4147-A177-3AD203B41FA5}">
                          <a16:colId xmlns:a16="http://schemas.microsoft.com/office/drawing/2014/main" val="2238758916"/>
                        </a:ext>
                      </a:extLst>
                    </a:gridCol>
                    <a:gridCol w="6083300">
                      <a:extLst>
                        <a:ext uri="{9D8B030D-6E8A-4147-A177-3AD203B41FA5}">
                          <a16:colId xmlns:a16="http://schemas.microsoft.com/office/drawing/2014/main" val="818244292"/>
                        </a:ext>
                      </a:extLst>
                    </a:gridCol>
                  </a:tblGrid>
                  <a:tr h="5343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阳离子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不能大量共存的阴离子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54967524"/>
                      </a:ext>
                    </a:extLst>
                  </a:tr>
                  <a:tr h="5442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Ba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Ca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Pb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046" t="-98889" r="-200" b="-31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7915614"/>
                      </a:ext>
                    </a:extLst>
                  </a:tr>
                  <a:tr h="10687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Cu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Mg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Zn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010526"/>
                      </a:ext>
                    </a:extLst>
                  </a:tr>
                  <a:tr h="5442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046" t="-393333" r="-200" b="-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1728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D19CF82-7B50-4C29-BEF4-8EC0E8CA71BB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860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D8290D9-B471-404B-A50B-343B9A287B38}"/>
              </a:ext>
            </a:extLst>
          </p:cNvPr>
          <p:cNvSpPr/>
          <p:nvPr/>
        </p:nvSpPr>
        <p:spPr>
          <a:xfrm>
            <a:off x="268514" y="737755"/>
            <a:ext cx="11675836" cy="66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生成气体或挥发性物质的离子不能大量共存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="" xmlns:a16="http://schemas.microsoft.com/office/drawing/2014/main" id="{551FAB8A-12D1-4DE6-91A1-4EBEABC1B3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494856"/>
                  </p:ext>
                </p:extLst>
              </p:nvPr>
            </p:nvGraphicFramePr>
            <p:xfrm>
              <a:off x="635000" y="1816894"/>
              <a:ext cx="10909300" cy="223440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09700">
                      <a:extLst>
                        <a:ext uri="{9D8B030D-6E8A-4147-A177-3AD203B41FA5}">
                          <a16:colId xmlns="" xmlns:a16="http://schemas.microsoft.com/office/drawing/2014/main" val="1081039038"/>
                        </a:ext>
                      </a:extLst>
                    </a:gridCol>
                    <a:gridCol w="9499600">
                      <a:extLst>
                        <a:ext uri="{9D8B030D-6E8A-4147-A177-3AD203B41FA5}">
                          <a16:colId xmlns="" xmlns:a16="http://schemas.microsoft.com/office/drawing/2014/main" val="4017404615"/>
                        </a:ext>
                      </a:extLst>
                    </a:gridCol>
                  </a:tblGrid>
                  <a:tr h="7402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不能大量共存的离子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10060393"/>
                      </a:ext>
                    </a:extLst>
                  </a:tr>
                  <a:tr h="7539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HC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HS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2-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HS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17433894"/>
                      </a:ext>
                    </a:extLst>
                  </a:tr>
                  <a:tr h="7402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OH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浓溶液并加热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174675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551FAB8A-12D1-4DE6-91A1-4EBEABC1B3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494856"/>
                  </p:ext>
                </p:extLst>
              </p:nvPr>
            </p:nvGraphicFramePr>
            <p:xfrm>
              <a:off x="635000" y="1816894"/>
              <a:ext cx="10909300" cy="223440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09700">
                      <a:extLst>
                        <a:ext uri="{9D8B030D-6E8A-4147-A177-3AD203B41FA5}">
                          <a16:colId xmlns:a16="http://schemas.microsoft.com/office/drawing/2014/main" val="1081039038"/>
                        </a:ext>
                      </a:extLst>
                    </a:gridCol>
                    <a:gridCol w="9499600">
                      <a:extLst>
                        <a:ext uri="{9D8B030D-6E8A-4147-A177-3AD203B41FA5}">
                          <a16:colId xmlns:a16="http://schemas.microsoft.com/office/drawing/2014/main" val="4017404615"/>
                        </a:ext>
                      </a:extLst>
                    </a:gridCol>
                  </a:tblGrid>
                  <a:tr h="7402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不能大量共存的离子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0060393"/>
                      </a:ext>
                    </a:extLst>
                  </a:tr>
                  <a:tr h="7539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881" t="-100000" r="-128" b="-100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433894"/>
                      </a:ext>
                    </a:extLst>
                  </a:tr>
                  <a:tr h="7402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OH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881" t="-201639" r="-128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74675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933E864C-7C94-460E-A794-CB45835495DC}"/>
                  </a:ext>
                </a:extLst>
              </p:cNvPr>
              <p:cNvSpPr/>
              <p:nvPr/>
            </p:nvSpPr>
            <p:spPr>
              <a:xfrm>
                <a:off x="268514" y="4319155"/>
                <a:ext cx="11675836" cy="2097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(3)</a:t>
                </a:r>
                <a:r>
                  <a:rPr lang="zh-CN" altLang="zh-CN" sz="2800" dirty="0"/>
                  <a:t>生成难电离物质</a:t>
                </a:r>
                <a:r>
                  <a:rPr lang="en-US" altLang="zh-CN" sz="2800" dirty="0"/>
                  <a:t>(</a:t>
                </a:r>
                <a:r>
                  <a:rPr lang="zh-CN" altLang="zh-CN" sz="2800" dirty="0"/>
                  <a:t>水、弱酸、一水合氨等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的离子不能大量共存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H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CH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COO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S</a:t>
                </a:r>
                <a:r>
                  <a:rPr lang="en-US" altLang="zh-CN" sz="2800" baseline="30000" dirty="0"/>
                  <a:t>2-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等生成弱酸不能大量共存</a:t>
                </a:r>
                <a:r>
                  <a:rPr lang="en-US" altLang="zh-CN" sz="2800" dirty="0"/>
                  <a:t>;OH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/>
                  <a:t>(</a:t>
                </a:r>
                <a:r>
                  <a:rPr lang="zh-CN" altLang="zh-CN" sz="2800" dirty="0"/>
                  <a:t>稀溶液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生成弱碱不能大量共存</a:t>
                </a:r>
                <a:r>
                  <a:rPr lang="en-US" altLang="zh-CN" sz="2800" dirty="0"/>
                  <a:t>;H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OH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生成水不能大量共存</a:t>
                </a:r>
                <a:r>
                  <a:rPr lang="zh-CN" altLang="en-US" sz="2800" dirty="0"/>
                  <a:t>。</a:t>
                </a:r>
                <a:endParaRPr lang="zh-CN" altLang="zh-CN" sz="28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33E864C-7C94-460E-A794-CB4583549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14" y="4319155"/>
                <a:ext cx="11675836" cy="2097690"/>
              </a:xfrm>
              <a:prstGeom prst="rect">
                <a:avLst/>
              </a:prstGeom>
              <a:blipFill rotWithShape="1">
                <a:blip r:embed="rId3"/>
                <a:stretch>
                  <a:fillRect l="-1044" b="-26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E5568E9-CD60-422C-9A1F-D85C200FC586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358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D8290D9-B471-404B-A50B-343B9A287B38}"/>
              </a:ext>
            </a:extLst>
          </p:cNvPr>
          <p:cNvSpPr/>
          <p:nvPr/>
        </p:nvSpPr>
        <p:spPr>
          <a:xfrm>
            <a:off x="268514" y="737755"/>
            <a:ext cx="11675836" cy="66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(4)</a:t>
            </a:r>
            <a:r>
              <a:rPr lang="zh-CN" altLang="zh-CN" sz="2800" dirty="0"/>
              <a:t>发生氧化还原反应的离子不能大量共存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="" xmlns:a16="http://schemas.microsoft.com/office/drawing/2014/main" id="{4B32052E-6D8D-495A-8F24-0204438EA4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174926"/>
                  </p:ext>
                </p:extLst>
              </p:nvPr>
            </p:nvGraphicFramePr>
            <p:xfrm>
              <a:off x="838200" y="1499394"/>
              <a:ext cx="10515600" cy="237592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73533">
                      <a:extLst>
                        <a:ext uri="{9D8B030D-6E8A-4147-A177-3AD203B41FA5}">
                          <a16:colId xmlns="" xmlns:a16="http://schemas.microsoft.com/office/drawing/2014/main" val="4284319596"/>
                        </a:ext>
                      </a:extLst>
                    </a:gridCol>
                    <a:gridCol w="8142067">
                      <a:extLst>
                        <a:ext uri="{9D8B030D-6E8A-4147-A177-3AD203B41FA5}">
                          <a16:colId xmlns="" xmlns:a16="http://schemas.microsoft.com/office/drawing/2014/main" val="1912896723"/>
                        </a:ext>
                      </a:extLst>
                    </a:gridCol>
                  </a:tblGrid>
                  <a:tr h="474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强氧化性离子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还原性离子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7104340"/>
                      </a:ext>
                    </a:extLst>
                  </a:tr>
                  <a:tr h="190174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ClO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Mn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(H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(H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3+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Cr</a:t>
                          </a:r>
                          <a:r>
                            <a:rPr lang="en-US" sz="2400" baseline="-25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Fe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可与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共存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2-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HS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HS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2558320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4B32052E-6D8D-495A-8F24-0204438EA4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174926"/>
                  </p:ext>
                </p:extLst>
              </p:nvPr>
            </p:nvGraphicFramePr>
            <p:xfrm>
              <a:off x="838200" y="1499394"/>
              <a:ext cx="10515600" cy="237592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73533">
                      <a:extLst>
                        <a:ext uri="{9D8B030D-6E8A-4147-A177-3AD203B41FA5}">
                          <a16:colId xmlns:a16="http://schemas.microsoft.com/office/drawing/2014/main" val="4284319596"/>
                        </a:ext>
                      </a:extLst>
                    </a:gridCol>
                    <a:gridCol w="8142067">
                      <a:extLst>
                        <a:ext uri="{9D8B030D-6E8A-4147-A177-3AD203B41FA5}">
                          <a16:colId xmlns:a16="http://schemas.microsoft.com/office/drawing/2014/main" val="1912896723"/>
                        </a:ext>
                      </a:extLst>
                    </a:gridCol>
                  </a:tblGrid>
                  <a:tr h="474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强氧化性离子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还原性离子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04340"/>
                      </a:ext>
                    </a:extLst>
                  </a:tr>
                  <a:tr h="190174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6" t="-26837" r="-343077" b="-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266" t="-26837" r="-150" b="-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58320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C534721-E85A-492A-9C11-63220F0DC469}"/>
                  </a:ext>
                </a:extLst>
              </p:cNvPr>
              <p:cNvSpPr/>
              <p:nvPr/>
            </p:nvSpPr>
            <p:spPr>
              <a:xfrm>
                <a:off x="268514" y="3916384"/>
                <a:ext cx="11675836" cy="281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(5)</a:t>
                </a:r>
                <a:r>
                  <a:rPr lang="zh-CN" altLang="zh-CN" sz="2800" dirty="0"/>
                  <a:t>发生相互促进水解反应的离子不能大量共存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①N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800" dirty="0"/>
                  <a:t>与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Si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;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②Al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 err="1"/>
                  <a:t>ClO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S</a:t>
                </a:r>
                <a:r>
                  <a:rPr lang="en-US" altLang="zh-CN" sz="2800" baseline="30000" dirty="0"/>
                  <a:t>2-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HS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;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③Fe</a:t>
                </a:r>
                <a:r>
                  <a:rPr lang="en-US" altLang="zh-CN" sz="2800" baseline="30000" dirty="0"/>
                  <a:t>3+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 err="1"/>
                  <a:t>ClO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。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534721-E85A-492A-9C11-63220F0DC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14" y="3916384"/>
                <a:ext cx="11675836" cy="2812116"/>
              </a:xfrm>
              <a:prstGeom prst="rect">
                <a:avLst/>
              </a:prstGeom>
              <a:blipFill rotWithShape="1">
                <a:blip r:embed="rId3"/>
                <a:stretch>
                  <a:fillRect l="-1044" b="-1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0D2D836-54F1-4814-88AC-ABAF7D253262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422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C534721-E85A-492A-9C11-63220F0DC469}"/>
              </a:ext>
            </a:extLst>
          </p:cNvPr>
          <p:cNvSpPr/>
          <p:nvPr/>
        </p:nvSpPr>
        <p:spPr>
          <a:xfrm>
            <a:off x="268514" y="737755"/>
            <a:ext cx="11675836" cy="66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(6)</a:t>
            </a:r>
            <a:r>
              <a:rPr lang="zh-CN" altLang="zh-CN" sz="2800" dirty="0"/>
              <a:t>发生络合反应的离子</a:t>
            </a:r>
            <a:r>
              <a:rPr lang="en-US" altLang="zh-CN" sz="2800" dirty="0"/>
              <a:t>(</a:t>
            </a:r>
            <a:r>
              <a:rPr lang="zh-CN" altLang="zh-CN" sz="2800" dirty="0"/>
              <a:t>分子</a:t>
            </a:r>
            <a:r>
              <a:rPr lang="en-US" altLang="zh-CN" sz="2800" dirty="0"/>
              <a:t>)</a:t>
            </a:r>
            <a:r>
              <a:rPr lang="zh-CN" altLang="zh-CN" sz="2800" dirty="0"/>
              <a:t>不能大量共存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68926A90-43BB-405E-A0B8-14F3FD115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192826"/>
              </p:ext>
            </p:extLst>
          </p:nvPr>
        </p:nvGraphicFramePr>
        <p:xfrm>
          <a:off x="838200" y="1873365"/>
          <a:ext cx="10515600" cy="1592148"/>
        </p:xfrm>
        <a:graphic>
          <a:graphicData uri="http://schemas.openxmlformats.org/drawingml/2006/table">
            <a:tbl>
              <a:tblPr firstRow="1" firstCol="1" bandRow="1"/>
              <a:tblGrid>
                <a:gridCol w="1186886">
                  <a:extLst>
                    <a:ext uri="{9D8B030D-6E8A-4147-A177-3AD203B41FA5}">
                      <a16:colId xmlns="" xmlns:a16="http://schemas.microsoft.com/office/drawing/2014/main" val="49409765"/>
                    </a:ext>
                  </a:extLst>
                </a:gridCol>
                <a:gridCol w="9328714">
                  <a:extLst>
                    <a:ext uri="{9D8B030D-6E8A-4147-A177-3AD203B41FA5}">
                      <a16:colId xmlns="" xmlns:a16="http://schemas.microsoft.com/office/drawing/2014/main" val="844852137"/>
                    </a:ext>
                  </a:extLst>
                </a:gridCol>
              </a:tblGrid>
              <a:tr h="530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离子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离子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分子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5082619"/>
                  </a:ext>
                </a:extLst>
              </a:tr>
              <a:tr h="530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3+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SCN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-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7545097"/>
                  </a:ext>
                </a:extLst>
              </a:tr>
              <a:tr h="530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-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2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2595485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ABFBB36-6AE6-40C9-8671-BAEB78CBDEF7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676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1E172E33-CB6B-44DC-92E7-AA78AC2A2B24}"/>
                  </a:ext>
                </a:extLst>
              </p:cNvPr>
              <p:cNvSpPr/>
              <p:nvPr/>
            </p:nvSpPr>
            <p:spPr>
              <a:xfrm>
                <a:off x="424541" y="905201"/>
                <a:ext cx="11406652" cy="4059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示例</a:t>
                </a:r>
                <a:r>
                  <a:rPr lang="en-US" altLang="zh-CN" sz="2800" b="1" dirty="0" smtClean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      </a:t>
                </a:r>
                <a:r>
                  <a:rPr lang="en-US" altLang="zh-CN" sz="2800" dirty="0" smtClean="0"/>
                  <a:t>[2018</a:t>
                </a:r>
                <a:r>
                  <a:rPr lang="zh-CN" altLang="zh-CN" sz="2800" dirty="0"/>
                  <a:t>皖南八校第一次联考</a:t>
                </a:r>
                <a:r>
                  <a:rPr lang="en-US" altLang="zh-CN" sz="2800" dirty="0"/>
                  <a:t>]</a:t>
                </a:r>
                <a:r>
                  <a:rPr lang="zh-CN" altLang="zh-CN" sz="2800" dirty="0"/>
                  <a:t>常温下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下列各组离子在指定溶液中一定能大量共存的是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A.1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/L KNO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溶液</a:t>
                </a:r>
                <a:r>
                  <a:rPr lang="en-US" altLang="zh-CN" sz="2800" dirty="0"/>
                  <a:t>:H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Cl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B.</a:t>
                </a:r>
                <a:r>
                  <a:rPr lang="zh-CN" altLang="zh-CN" sz="2800" dirty="0"/>
                  <a:t>使甲基橙呈红色的溶液</a:t>
                </a:r>
                <a:r>
                  <a:rPr lang="en-US" altLang="zh-CN" sz="2800" dirty="0"/>
                  <a:t>:N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Ba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Al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sz="2800" dirty="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Cl</a:t>
                </a:r>
                <a:r>
                  <a:rPr lang="en-US" altLang="zh-CN" sz="2800" baseline="30000" dirty="0"/>
                  <a:t>-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 err="1"/>
                  <a:t>C.pH</a:t>
                </a:r>
                <a:r>
                  <a:rPr lang="en-US" altLang="zh-CN" sz="2800" dirty="0"/>
                  <a:t>=12</a:t>
                </a:r>
                <a:r>
                  <a:rPr lang="zh-CN" altLang="zh-CN" sz="2800" dirty="0"/>
                  <a:t>的溶液</a:t>
                </a:r>
                <a:r>
                  <a:rPr lang="en-US" altLang="zh-CN" sz="2800" dirty="0"/>
                  <a:t>:K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Na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CH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COO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Br</a:t>
                </a:r>
                <a:r>
                  <a:rPr lang="en-US" altLang="zh-CN" sz="2800" baseline="30000" dirty="0"/>
                  <a:t>-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D.</a:t>
                </a:r>
                <a:r>
                  <a:rPr lang="zh-CN" altLang="zh-CN" sz="2800" dirty="0"/>
                  <a:t>与铝反应产生大量氢气的溶液</a:t>
                </a:r>
                <a:r>
                  <a:rPr lang="en-US" altLang="zh-CN" sz="2800" dirty="0"/>
                  <a:t>:K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Na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endParaRPr lang="zh-CN" altLang="zh-CN" sz="28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E172E33-CB6B-44DC-92E7-AA78AC2A2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1" y="905201"/>
                <a:ext cx="11406652" cy="4059573"/>
              </a:xfrm>
              <a:prstGeom prst="rect">
                <a:avLst/>
              </a:prstGeom>
              <a:blipFill rotWithShape="1">
                <a:blip r:embed="rId2"/>
                <a:stretch>
                  <a:fillRect l="-1122" b="-10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2CC4D0F8-AB96-48CD-90D0-478DA1DF2FA9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命题规律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6D5F4B7D-C3E8-451B-9AD9-FEF22FB61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42615"/>
              </p:ext>
            </p:extLst>
          </p:nvPr>
        </p:nvGraphicFramePr>
        <p:xfrm>
          <a:off x="612857" y="1112926"/>
          <a:ext cx="10969543" cy="5082859"/>
        </p:xfrm>
        <a:graphic>
          <a:graphicData uri="http://schemas.openxmlformats.org/drawingml/2006/table">
            <a:tbl>
              <a:tblPr firstRow="1" firstCol="1" bandRow="1"/>
              <a:tblGrid>
                <a:gridCol w="2420629">
                  <a:extLst>
                    <a:ext uri="{9D8B030D-6E8A-4147-A177-3AD203B41FA5}">
                      <a16:colId xmlns="" xmlns:a16="http://schemas.microsoft.com/office/drawing/2014/main" val="3524553241"/>
                    </a:ext>
                  </a:extLst>
                </a:gridCol>
                <a:gridCol w="3410857">
                  <a:extLst>
                    <a:ext uri="{9D8B030D-6E8A-4147-A177-3AD203B41FA5}">
                      <a16:colId xmlns="" xmlns:a16="http://schemas.microsoft.com/office/drawing/2014/main" val="83483174"/>
                    </a:ext>
                  </a:extLst>
                </a:gridCol>
                <a:gridCol w="5138057">
                  <a:extLst>
                    <a:ext uri="{9D8B030D-6E8A-4147-A177-3AD203B41FA5}">
                      <a16:colId xmlns="" xmlns:a16="http://schemas.microsoft.com/office/drawing/2014/main" val="147369937"/>
                    </a:ext>
                  </a:extLst>
                </a:gridCol>
              </a:tblGrid>
              <a:tr h="9031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400" b="1" dirty="0">
                          <a:solidFill>
                            <a:srgbClr val="DA251C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核心考点</a:t>
                      </a:r>
                    </a:p>
                  </a:txBody>
                  <a:tcPr marL="148833" marR="148833" marT="74416" marB="7441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636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b="1" kern="1200" dirty="0">
                          <a:solidFill>
                            <a:srgbClr val="DA251C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  <a:cs typeface="+mn-cs"/>
                        </a:rPr>
                        <a:t>考题取样</a:t>
                      </a:r>
                    </a:p>
                  </a:txBody>
                  <a:tcPr marL="148833" marR="148833" marT="74416" marB="7441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636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b="1" kern="1200">
                          <a:solidFill>
                            <a:srgbClr val="DA251C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  <a:cs typeface="+mn-cs"/>
                        </a:rPr>
                        <a:t>考向必究</a:t>
                      </a:r>
                      <a:endParaRPr lang="zh-CN" altLang="en-US" sz="2400" b="1" kern="1200" dirty="0">
                        <a:solidFill>
                          <a:srgbClr val="DA251C"/>
                        </a:solidFill>
                        <a:latin typeface="微软雅黑" panose="020B0503020204020204" pitchFamily="82" charset="2"/>
                        <a:ea typeface="微软雅黑" panose="020B0503020204020204" pitchFamily="82" charset="2"/>
                        <a:cs typeface="+mn-cs"/>
                      </a:endParaRPr>
                    </a:p>
                  </a:txBody>
                  <a:tcPr marL="148833" marR="148833" marT="74416" marB="7441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8227819"/>
                  </a:ext>
                </a:extLst>
              </a:tr>
              <a:tr h="903108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离子反应和离子方程式</a:t>
                      </a:r>
                    </a:p>
                  </a:txBody>
                  <a:tcPr marL="39184" marR="3918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Ⅰ ,T27(2)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184" marR="3918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结合工艺流程书写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酸浸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钛铁矿的离子方程式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考向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1)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184" marR="3918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5465635"/>
                  </a:ext>
                </a:extLst>
              </a:tr>
              <a:tr h="9852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Ⅰ,T27(2)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184" marR="3918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结合图像用离子方程式表示溶液中的转化反应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1)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184" marR="3918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5279620"/>
                  </a:ext>
                </a:extLst>
              </a:tr>
              <a:tr h="9852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Ⅰ ,T27(2);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Ⅱ ,T28(2)(5)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184" marR="3918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根据提示信息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书写氧化还原反应的离子方程式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考向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1)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184" marR="3918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9263540"/>
                  </a:ext>
                </a:extLst>
              </a:tr>
              <a:tr h="5747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2013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新课标全国卷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Ⅱ,T10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184" marR="3918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离子方程式的正误判断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考向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2)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184" marR="3918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3432913"/>
                  </a:ext>
                </a:extLst>
              </a:tr>
              <a:tr h="6568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离子共存　离子的检验与推断</a:t>
                      </a:r>
                    </a:p>
                  </a:txBody>
                  <a:tcPr marL="39184" marR="3918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Ⅱ,T12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184" marR="3918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根据反应现象推断物质组成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3)</a:t>
                      </a:r>
                      <a:endParaRPr lang="zh-CN" altLang="en-US" dirty="0"/>
                    </a:p>
                  </a:txBody>
                  <a:tcPr marL="39184" marR="3918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3298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2352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2CC4D0F8-AB96-48CD-90D0-478DA1DF2FA9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CC98ADA8-A773-40EE-91CF-7331AEBD1666}"/>
              </a:ext>
            </a:extLst>
          </p:cNvPr>
          <p:cNvSpPr/>
          <p:nvPr/>
        </p:nvSpPr>
        <p:spPr>
          <a:xfrm>
            <a:off x="234043" y="312735"/>
            <a:ext cx="11723913" cy="66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思维导引</a:t>
            </a:r>
            <a:endParaRPr lang="en-US" altLang="zh-CN" sz="2800" b="1" dirty="0">
              <a:solidFill>
                <a:srgbClr val="DA251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1YBCGXSHUXT-5.jpg" descr="id:2147516689;FounderCES">
            <a:extLst>
              <a:ext uri="{FF2B5EF4-FFF2-40B4-BE49-F238E27FC236}">
                <a16:creationId xmlns="" xmlns:a16="http://schemas.microsoft.com/office/drawing/2014/main" id="{16AE7AA8-ACF0-40AC-8EB0-3D1457B168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89932" y="1280523"/>
            <a:ext cx="8812135" cy="281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99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681F2546-4EF4-4A35-8CBA-5C7D2C4F1937}"/>
                  </a:ext>
                </a:extLst>
              </p:cNvPr>
              <p:cNvSpPr/>
              <p:nvPr/>
            </p:nvSpPr>
            <p:spPr>
              <a:xfrm>
                <a:off x="234042" y="258570"/>
                <a:ext cx="11723911" cy="2637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/>
                  <a:t>KNO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电离出的</a:t>
                </a:r>
                <a:r>
                  <a:rPr lang="en-US" altLang="zh-CN" sz="2800" dirty="0"/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与</a:t>
                </a:r>
                <a:r>
                  <a:rPr lang="en-US" altLang="zh-CN" sz="2800" dirty="0"/>
                  <a:t>H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因为发生氧化还原反应而不能共存</a:t>
                </a:r>
                <a:r>
                  <a:rPr lang="en-US" altLang="zh-CN" sz="2800" dirty="0"/>
                  <a:t>,A</a:t>
                </a:r>
                <a:r>
                  <a:rPr lang="zh-CN" altLang="zh-CN" sz="2800" dirty="0"/>
                  <a:t>项不符合题意。</a:t>
                </a:r>
                <a:r>
                  <a:rPr lang="en-US" altLang="zh-CN" sz="2800" dirty="0"/>
                  <a:t>“</a:t>
                </a:r>
                <a:r>
                  <a:rPr lang="zh-CN" altLang="zh-CN" sz="2800" dirty="0"/>
                  <a:t>甲基橙呈红色</a:t>
                </a:r>
                <a:r>
                  <a:rPr lang="en-US" altLang="zh-CN" sz="2800" dirty="0"/>
                  <a:t>”</a:t>
                </a:r>
                <a:r>
                  <a:rPr lang="zh-CN" altLang="zh-CN" sz="2800" dirty="0"/>
                  <a:t>说明溶液显酸性</a:t>
                </a:r>
                <a:r>
                  <a:rPr lang="en-US" altLang="zh-CN" sz="2800" dirty="0"/>
                  <a:t>,Al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p>
                  </m:oMath>
                </a14:m>
                <a:r>
                  <a:rPr lang="zh-CN" altLang="zh-CN" sz="2800" dirty="0"/>
                  <a:t>不能存在</a:t>
                </a:r>
                <a:r>
                  <a:rPr lang="en-US" altLang="zh-CN" sz="2800" dirty="0"/>
                  <a:t>,B</a:t>
                </a:r>
                <a:r>
                  <a:rPr lang="zh-CN" altLang="zh-CN" sz="2800" dirty="0"/>
                  <a:t>项不符合题意。</a:t>
                </a:r>
                <a:r>
                  <a:rPr lang="en-US" altLang="zh-CN" sz="2800" dirty="0"/>
                  <a:t>“</a:t>
                </a:r>
                <a:r>
                  <a:rPr lang="zh-CN" altLang="zh-CN" sz="2800" dirty="0"/>
                  <a:t>与铝反应产生大量氢气</a:t>
                </a:r>
                <a:r>
                  <a:rPr lang="en-US" altLang="zh-CN" sz="2800" dirty="0"/>
                  <a:t>”</a:t>
                </a:r>
                <a:r>
                  <a:rPr lang="zh-CN" altLang="zh-CN" sz="2800" dirty="0"/>
                  <a:t>说明该溶液可能呈强碱性或强酸性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若为强酸性</a:t>
                </a:r>
                <a:r>
                  <a:rPr lang="en-US" altLang="zh-CN" sz="2800" dirty="0"/>
                  <a:t>,C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不能存在</a:t>
                </a:r>
                <a:r>
                  <a:rPr lang="en-US" altLang="zh-CN" sz="2800" dirty="0"/>
                  <a:t>,D</a:t>
                </a:r>
                <a:r>
                  <a:rPr lang="zh-CN" altLang="zh-CN" sz="2800" dirty="0"/>
                  <a:t>项不符合题意。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81F2546-4EF4-4A35-8CBA-5C7D2C4F1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2" y="258570"/>
                <a:ext cx="11723911" cy="2637389"/>
              </a:xfrm>
              <a:prstGeom prst="rect">
                <a:avLst/>
              </a:prstGeom>
              <a:blipFill>
                <a:blip r:embed="rId2"/>
                <a:stretch>
                  <a:fillRect l="-1040" r="-572" b="-53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08120C4-AC6D-4AF0-A91D-E25510C5D1DD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2D19A7FB-584E-479D-BD19-166A46349B99}"/>
              </a:ext>
            </a:extLst>
          </p:cNvPr>
          <p:cNvSpPr/>
          <p:nvPr/>
        </p:nvSpPr>
        <p:spPr>
          <a:xfrm>
            <a:off x="279403" y="3356100"/>
            <a:ext cx="1172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/>
              <a:t>C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52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82924"/>
            <a:ext cx="1172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Rectangle 1">
            <a:extLst>
              <a:ext uri="{FF2B5EF4-FFF2-40B4-BE49-F238E27FC236}">
                <a16:creationId xmlns="" xmlns:a16="http://schemas.microsoft.com/office/drawing/2014/main" id="{BCB6C81C-2264-499B-B19F-2F677C0A8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61" y="1005093"/>
            <a:ext cx="102984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拓展变式</a:t>
            </a:r>
            <a:r>
              <a:rPr lang="en-US" altLang="zh-CN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   </a:t>
            </a:r>
            <a:r>
              <a:rPr lang="zh-CN" altLang="zh-CN" sz="2800" dirty="0" smtClean="0"/>
              <a:t>下列</a:t>
            </a:r>
            <a:r>
              <a:rPr lang="zh-CN" altLang="zh-CN" sz="2800" dirty="0"/>
              <a:t>离子在指定溶液中一定能大量共存的</a:t>
            </a:r>
            <a:r>
              <a:rPr lang="zh-CN" altLang="zh-CN" sz="2800" dirty="0" smtClean="0"/>
              <a:t>是</a:t>
            </a:r>
            <a:r>
              <a:rPr lang="zh-CN" altLang="en-US" sz="2800" dirty="0" smtClean="0"/>
              <a:t>（    ）</a:t>
            </a:r>
            <a:endParaRPr lang="zh-CN" altLang="zh-C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="" xmlns:a16="http://schemas.microsoft.com/office/drawing/2014/main" id="{3DB9E3D6-8AC8-48C0-8267-8F44E6BC45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5301878"/>
                  </p:ext>
                </p:extLst>
              </p:nvPr>
            </p:nvGraphicFramePr>
            <p:xfrm>
              <a:off x="620486" y="1873136"/>
              <a:ext cx="10515600" cy="298915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00314">
                      <a:extLst>
                        <a:ext uri="{9D8B030D-6E8A-4147-A177-3AD203B41FA5}">
                          <a16:colId xmlns="" xmlns:a16="http://schemas.microsoft.com/office/drawing/2014/main" val="3096936416"/>
                        </a:ext>
                      </a:extLst>
                    </a:gridCol>
                    <a:gridCol w="3875314">
                      <a:extLst>
                        <a:ext uri="{9D8B030D-6E8A-4147-A177-3AD203B41FA5}">
                          <a16:colId xmlns="" xmlns:a16="http://schemas.microsoft.com/office/drawing/2014/main" val="3589475247"/>
                        </a:ext>
                      </a:extLst>
                    </a:gridCol>
                    <a:gridCol w="5939972">
                      <a:extLst>
                        <a:ext uri="{9D8B030D-6E8A-4147-A177-3AD203B41FA5}">
                          <a16:colId xmlns="" xmlns:a16="http://schemas.microsoft.com/office/drawing/2014/main" val="3699814437"/>
                        </a:ext>
                      </a:extLst>
                    </a:gridCol>
                  </a:tblGrid>
                  <a:tr h="5940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选项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溶液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41969641"/>
                      </a:ext>
                    </a:extLst>
                  </a:tr>
                  <a:tr h="6003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Mg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Cu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常温下</a:t>
                          </a:r>
                          <a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(H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)=1×10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-13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mol·L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的溶液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54035748"/>
                      </a:ext>
                    </a:extLst>
                  </a:tr>
                  <a:tr h="6003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SCN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0.1 mol·L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FeCl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溶液中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36498615"/>
                      </a:ext>
                    </a:extLst>
                  </a:tr>
                  <a:tr h="6003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Na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Al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Cl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常温下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pH=9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的溶液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95616557"/>
                      </a:ext>
                    </a:extLst>
                  </a:tr>
                  <a:tr h="5940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Na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Cl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、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无色溶液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040809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3DB9E3D6-8AC8-48C0-8267-8F44E6BC45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5301878"/>
                  </p:ext>
                </p:extLst>
              </p:nvPr>
            </p:nvGraphicFramePr>
            <p:xfrm>
              <a:off x="620486" y="1873136"/>
              <a:ext cx="10515600" cy="298915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00314">
                      <a:extLst>
                        <a:ext uri="{9D8B030D-6E8A-4147-A177-3AD203B41FA5}">
                          <a16:colId xmlns:a16="http://schemas.microsoft.com/office/drawing/2014/main" val="3096936416"/>
                        </a:ext>
                      </a:extLst>
                    </a:gridCol>
                    <a:gridCol w="3875314">
                      <a:extLst>
                        <a:ext uri="{9D8B030D-6E8A-4147-A177-3AD203B41FA5}">
                          <a16:colId xmlns:a16="http://schemas.microsoft.com/office/drawing/2014/main" val="3589475247"/>
                        </a:ext>
                      </a:extLst>
                    </a:gridCol>
                    <a:gridCol w="5939972">
                      <a:extLst>
                        <a:ext uri="{9D8B030D-6E8A-4147-A177-3AD203B41FA5}">
                          <a16:colId xmlns:a16="http://schemas.microsoft.com/office/drawing/2014/main" val="3699814437"/>
                        </a:ext>
                      </a:extLst>
                    </a:gridCol>
                  </a:tblGrid>
                  <a:tr h="5940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选项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离子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溶液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1969641"/>
                      </a:ext>
                    </a:extLst>
                  </a:tr>
                  <a:tr h="6003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239" t="-101020" r="-153616" b="-31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常温下</a:t>
                          </a:r>
                          <a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(H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)=1×10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-13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mol·L</a:t>
                          </a:r>
                          <a:r>
                            <a:rPr lang="en-US" sz="2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的溶液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035748"/>
                      </a:ext>
                    </a:extLst>
                  </a:tr>
                  <a:tr h="6003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239" t="-198990" r="-153616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0.1 mol·L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FeCl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溶液中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36498615"/>
                      </a:ext>
                    </a:extLst>
                  </a:tr>
                  <a:tr h="6003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239" t="-302041" r="-153616" b="-11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常温下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pH=9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的溶液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5616557"/>
                      </a:ext>
                    </a:extLst>
                  </a:tr>
                  <a:tr h="5940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239" t="-402041" r="-153616" b="-1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无色溶液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040809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18D3A8D-2326-4360-A0DA-14102987A9EC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752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681F2546-4EF4-4A35-8CBA-5C7D2C4F1937}"/>
              </a:ext>
            </a:extLst>
          </p:cNvPr>
          <p:cNvSpPr/>
          <p:nvPr/>
        </p:nvSpPr>
        <p:spPr>
          <a:xfrm>
            <a:off x="234042" y="258570"/>
            <a:ext cx="1172391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4.C</a:t>
            </a:r>
            <a:r>
              <a:rPr lang="zh-CN" altLang="zh-CN" sz="2800" dirty="0"/>
              <a:t>　常温下</a:t>
            </a:r>
            <a:r>
              <a:rPr lang="en-US" altLang="zh-CN" sz="2800" i="1" dirty="0"/>
              <a:t>c</a:t>
            </a:r>
            <a:r>
              <a:rPr lang="en-US" altLang="zh-CN" sz="2800" dirty="0"/>
              <a:t>(H</a:t>
            </a:r>
            <a:r>
              <a:rPr lang="en-US" altLang="zh-CN" sz="2800" baseline="30000" dirty="0"/>
              <a:t>+</a:t>
            </a:r>
            <a:r>
              <a:rPr lang="en-US" altLang="zh-CN" sz="2800" dirty="0"/>
              <a:t>)=1×10</a:t>
            </a:r>
            <a:r>
              <a:rPr lang="en-US" altLang="zh-CN" sz="2800" baseline="30000" dirty="0"/>
              <a:t>-13</a:t>
            </a:r>
            <a:r>
              <a:rPr lang="en-US" altLang="zh-CN" sz="2800" dirty="0"/>
              <a:t> mol·L</a:t>
            </a:r>
            <a:r>
              <a:rPr lang="en-US" altLang="zh-CN" sz="2800" baseline="30000" dirty="0"/>
              <a:t>-1</a:t>
            </a:r>
            <a:r>
              <a:rPr lang="zh-CN" altLang="zh-CN" sz="2800" dirty="0"/>
              <a:t>的溶液是碱性溶液</a:t>
            </a:r>
            <a:r>
              <a:rPr lang="en-US" altLang="zh-CN" sz="2800" dirty="0"/>
              <a:t>,Mg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、</a:t>
            </a:r>
            <a:r>
              <a:rPr lang="en-US" altLang="zh-CN" sz="2800" dirty="0"/>
              <a:t>Cu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与</a:t>
            </a:r>
            <a:r>
              <a:rPr lang="en-US" altLang="zh-CN" sz="2800" dirty="0"/>
              <a:t>OH</a:t>
            </a:r>
            <a:r>
              <a:rPr lang="en-US" altLang="zh-CN" sz="2800" baseline="30000" dirty="0"/>
              <a:t>-</a:t>
            </a:r>
            <a:r>
              <a:rPr lang="zh-CN" altLang="zh-CN" sz="2800" dirty="0"/>
              <a:t>不能大量共存</a:t>
            </a:r>
            <a:r>
              <a:rPr lang="en-US" altLang="zh-CN" sz="2800" dirty="0"/>
              <a:t>,A</a:t>
            </a:r>
            <a:r>
              <a:rPr lang="zh-CN" altLang="zh-CN" sz="2800" dirty="0"/>
              <a:t>项不符合题意</a:t>
            </a:r>
            <a:r>
              <a:rPr lang="en-US" altLang="zh-CN" sz="2800" dirty="0"/>
              <a:t>;Fe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与</a:t>
            </a:r>
            <a:r>
              <a:rPr lang="en-US" altLang="zh-CN" sz="2800" dirty="0"/>
              <a:t>SCN</a:t>
            </a:r>
            <a:r>
              <a:rPr lang="en-US" altLang="zh-CN" sz="2800" baseline="30000" dirty="0"/>
              <a:t>-</a:t>
            </a:r>
            <a:r>
              <a:rPr lang="zh-CN" altLang="zh-CN" sz="2800" dirty="0"/>
              <a:t>发生络合反应不能大量共存</a:t>
            </a:r>
            <a:r>
              <a:rPr lang="en-US" altLang="zh-CN" sz="2800" dirty="0"/>
              <a:t>,B</a:t>
            </a:r>
            <a:r>
              <a:rPr lang="zh-CN" altLang="zh-CN" sz="2800" dirty="0"/>
              <a:t>项不符合题意</a:t>
            </a:r>
            <a:r>
              <a:rPr lang="en-US" altLang="zh-CN" sz="2800" dirty="0"/>
              <a:t>;</a:t>
            </a:r>
            <a:r>
              <a:rPr lang="zh-CN" altLang="zh-CN" sz="2800" dirty="0"/>
              <a:t>常温下</a:t>
            </a:r>
            <a:r>
              <a:rPr lang="en-US" altLang="zh-CN" sz="2800" dirty="0"/>
              <a:t>pH=9</a:t>
            </a:r>
            <a:r>
              <a:rPr lang="zh-CN" altLang="zh-CN" sz="2800" dirty="0"/>
              <a:t>的溶液是碱性溶液</a:t>
            </a:r>
            <a:r>
              <a:rPr lang="en-US" altLang="zh-CN" sz="2800" dirty="0"/>
              <a:t>,C</a:t>
            </a:r>
            <a:r>
              <a:rPr lang="zh-CN" altLang="zh-CN" sz="2800" dirty="0"/>
              <a:t>项离子能在碱性溶液中大量共存</a:t>
            </a:r>
            <a:r>
              <a:rPr lang="en-US" altLang="zh-CN" sz="2800" dirty="0"/>
              <a:t>,C</a:t>
            </a:r>
            <a:r>
              <a:rPr lang="zh-CN" altLang="zh-CN" sz="2800" dirty="0"/>
              <a:t>项符合题意</a:t>
            </a:r>
            <a:r>
              <a:rPr lang="en-US" altLang="zh-CN" sz="2800" dirty="0"/>
              <a:t>;</a:t>
            </a:r>
            <a:r>
              <a:rPr lang="zh-CN" altLang="zh-CN" sz="2800" dirty="0"/>
              <a:t>含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的溶液显浅绿色</a:t>
            </a:r>
            <a:r>
              <a:rPr lang="en-US" altLang="zh-CN" sz="2800" dirty="0"/>
              <a:t>,Fe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不能在无色溶液中大量存在</a:t>
            </a:r>
            <a:r>
              <a:rPr lang="en-US" altLang="zh-CN" sz="2800" dirty="0"/>
              <a:t>,D</a:t>
            </a:r>
            <a:r>
              <a:rPr lang="zh-CN" altLang="zh-CN" sz="2800" dirty="0"/>
              <a:t>项不符合题意。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08120C4-AC6D-4AF0-A91D-E25510C5D1DD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653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4376057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>
                <a:solidFill>
                  <a:srgbClr val="DA251C"/>
                </a:solidFill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</a:rPr>
              <a:t>4 </a:t>
            </a:r>
            <a:r>
              <a:rPr lang="zh-CN" altLang="zh-CN" sz="2800" dirty="0">
                <a:solidFill>
                  <a:srgbClr val="DA251C"/>
                </a:solidFill>
              </a:rPr>
              <a:t>离子的检验与推断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D8290D9-B471-404B-A50B-343B9A287B38}"/>
              </a:ext>
            </a:extLst>
          </p:cNvPr>
          <p:cNvSpPr/>
          <p:nvPr/>
        </p:nvSpPr>
        <p:spPr>
          <a:xfrm>
            <a:off x="268514" y="1376384"/>
            <a:ext cx="11675836" cy="66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zh-CN" sz="2800" b="1" dirty="0"/>
              <a:t>无色溶液中离子检验的一般思路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59B9226-3C4E-44C2-BE44-ED5182BA32AC}"/>
              </a:ext>
            </a:extLst>
          </p:cNvPr>
          <p:cNvSpPr/>
          <p:nvPr/>
        </p:nvSpPr>
        <p:spPr>
          <a:xfrm>
            <a:off x="268514" y="748391"/>
            <a:ext cx="116758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</a:t>
            </a: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GAOFU24-12Z.jpg" descr="id:2147516732;FounderCES">
            <a:extLst>
              <a:ext uri="{FF2B5EF4-FFF2-40B4-BE49-F238E27FC236}">
                <a16:creationId xmlns="" xmlns:a16="http://schemas.microsoft.com/office/drawing/2014/main" id="{A060DE15-0B3A-42D1-BC13-478716ACD9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97600" y="846027"/>
            <a:ext cx="4644571" cy="56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832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D8290D9-B471-404B-A50B-343B9A287B38}"/>
              </a:ext>
            </a:extLst>
          </p:cNvPr>
          <p:cNvSpPr/>
          <p:nvPr/>
        </p:nvSpPr>
        <p:spPr>
          <a:xfrm>
            <a:off x="268514" y="1376384"/>
            <a:ext cx="11675836" cy="66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离子推断的</a:t>
            </a:r>
            <a:r>
              <a:rPr lang="en-US" altLang="zh-CN" sz="2800" b="1" dirty="0"/>
              <a:t>“</a:t>
            </a:r>
            <a:r>
              <a:rPr lang="zh-CN" altLang="zh-CN" sz="2800" b="1" dirty="0"/>
              <a:t>四项基本原则</a:t>
            </a:r>
            <a:r>
              <a:rPr lang="en-US" altLang="zh-CN" sz="2800" b="1" dirty="0"/>
              <a:t>”</a:t>
            </a:r>
            <a:endParaRPr lang="zh-CN" altLang="zh-CN" sz="2800" b="1" dirty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59B9226-3C4E-44C2-BE44-ED5182BA32AC}"/>
              </a:ext>
            </a:extLst>
          </p:cNvPr>
          <p:cNvSpPr/>
          <p:nvPr/>
        </p:nvSpPr>
        <p:spPr>
          <a:xfrm>
            <a:off x="268514" y="748391"/>
            <a:ext cx="116758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</a:t>
            </a: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1YBCGXSHUXT-6Z.jpg" descr="id:2147516739;FounderCES">
            <a:extLst>
              <a:ext uri="{FF2B5EF4-FFF2-40B4-BE49-F238E27FC236}">
                <a16:creationId xmlns="" xmlns:a16="http://schemas.microsoft.com/office/drawing/2014/main" id="{BB0CABB9-B07B-444E-AA5A-090D21531B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7734" y="1845808"/>
            <a:ext cx="6455637" cy="461717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4F5D2B0-BBC2-4EAF-AA86-643753ED1F7B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496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1E172E33-CB6B-44DC-92E7-AA78AC2A2B24}"/>
                  </a:ext>
                </a:extLst>
              </p:cNvPr>
              <p:cNvSpPr/>
              <p:nvPr/>
            </p:nvSpPr>
            <p:spPr>
              <a:xfrm>
                <a:off x="424541" y="905201"/>
                <a:ext cx="11406652" cy="4661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示例</a:t>
                </a:r>
                <a:r>
                  <a:rPr lang="en-US" altLang="zh-CN" sz="2800" b="1" dirty="0" smtClean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     </a:t>
                </a:r>
                <a:r>
                  <a:rPr lang="zh-CN" altLang="zh-CN" sz="2800" dirty="0" smtClean="0"/>
                  <a:t>某</a:t>
                </a:r>
                <a:r>
                  <a:rPr lang="zh-CN" altLang="zh-CN" sz="2800" dirty="0"/>
                  <a:t>无色溶液中可能含有</a:t>
                </a:r>
                <a:r>
                  <a:rPr lang="en-US" altLang="zh-CN" sz="2800" dirty="0"/>
                  <a:t>Na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Ba</a:t>
                </a:r>
                <a:r>
                  <a:rPr lang="en-US" altLang="zh-CN" sz="2800" baseline="30000" dirty="0"/>
                  <a:t>2+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Cl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Br</a:t>
                </a:r>
                <a:r>
                  <a:rPr lang="en-US" altLang="zh-CN" sz="2800" baseline="30000" dirty="0"/>
                  <a:t>-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等离子中的若干种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依次进行下列实验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且每步所加试剂均过量</a:t>
                </a:r>
                <a:r>
                  <a:rPr lang="en-US" altLang="zh-CN" sz="2800" dirty="0"/>
                  <a:t>: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(1)</a:t>
                </a:r>
                <a:r>
                  <a:rPr lang="zh-CN" altLang="zh-CN" sz="2800" dirty="0"/>
                  <a:t>常温下用</a:t>
                </a:r>
                <a:r>
                  <a:rPr lang="en-US" altLang="zh-CN" sz="2800" dirty="0"/>
                  <a:t>pH</a:t>
                </a:r>
                <a:r>
                  <a:rPr lang="zh-CN" altLang="zh-CN" sz="2800" dirty="0"/>
                  <a:t>试纸检验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溶液的</a:t>
                </a:r>
                <a:r>
                  <a:rPr lang="en-US" altLang="zh-CN" sz="2800" dirty="0"/>
                  <a:t>pH</a:t>
                </a:r>
                <a:r>
                  <a:rPr lang="zh-CN" altLang="zh-CN" sz="2800" dirty="0"/>
                  <a:t>大于</a:t>
                </a:r>
                <a:r>
                  <a:rPr lang="en-US" altLang="zh-CN" sz="2800" dirty="0"/>
                  <a:t>7;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(2)</a:t>
                </a:r>
                <a:r>
                  <a:rPr lang="zh-CN" altLang="zh-CN" sz="2800" dirty="0"/>
                  <a:t>向溶液中加氯水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再加入</a:t>
                </a:r>
                <a:r>
                  <a:rPr lang="en-US" altLang="zh-CN" sz="2800" dirty="0"/>
                  <a:t>CCl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振荡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静置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分液</a:t>
                </a:r>
                <a:r>
                  <a:rPr lang="en-US" altLang="zh-CN" sz="2800" dirty="0"/>
                  <a:t>,CCl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层呈橙红色</a:t>
                </a:r>
                <a:r>
                  <a:rPr lang="en-US" altLang="zh-CN" sz="2800" dirty="0"/>
                  <a:t>;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(3)</a:t>
                </a:r>
                <a:r>
                  <a:rPr lang="zh-CN" altLang="zh-CN" sz="2800" dirty="0"/>
                  <a:t>向所得溶液中加入</a:t>
                </a:r>
                <a:r>
                  <a:rPr lang="en-US" altLang="zh-CN" sz="2800" dirty="0"/>
                  <a:t>Ba(NO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)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溶液和稀硝酸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有白色沉淀生成</a:t>
                </a:r>
                <a:r>
                  <a:rPr lang="en-US" altLang="zh-CN" sz="2800" dirty="0"/>
                  <a:t>;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(4)</a:t>
                </a:r>
                <a:r>
                  <a:rPr lang="zh-CN" altLang="zh-CN" sz="2800" dirty="0"/>
                  <a:t>过滤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向滤液中加入</a:t>
                </a:r>
                <a:r>
                  <a:rPr lang="en-US" altLang="zh-CN" sz="2800" dirty="0"/>
                  <a:t>AgNO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溶液和稀硝酸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有白色沉淀生成。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下列说法正确的是</a:t>
                </a: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E172E33-CB6B-44DC-92E7-AA78AC2A2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1" y="905201"/>
                <a:ext cx="11406652" cy="4661469"/>
              </a:xfrm>
              <a:prstGeom prst="rect">
                <a:avLst/>
              </a:prstGeom>
              <a:blipFill rotWithShape="1">
                <a:blip r:embed="rId2"/>
                <a:stretch>
                  <a:fillRect l="-1122" b="-3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2CC4D0F8-AB96-48CD-90D0-478DA1DF2FA9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908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1E172E33-CB6B-44DC-92E7-AA78AC2A2B24}"/>
                  </a:ext>
                </a:extLst>
              </p:cNvPr>
              <p:cNvSpPr/>
              <p:nvPr/>
            </p:nvSpPr>
            <p:spPr>
              <a:xfrm>
                <a:off x="424541" y="282901"/>
                <a:ext cx="11406652" cy="3408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A.</a:t>
                </a:r>
                <a:r>
                  <a:rPr lang="zh-CN" altLang="zh-CN" sz="2800" dirty="0"/>
                  <a:t>实验</a:t>
                </a:r>
                <a:r>
                  <a:rPr lang="en-US" altLang="zh-CN" sz="2800" dirty="0"/>
                  <a:t>(1)</a:t>
                </a:r>
                <a:r>
                  <a:rPr lang="zh-CN" altLang="zh-CN" sz="2800" dirty="0"/>
                  <a:t>说明发生了反应</a:t>
                </a:r>
                <a:r>
                  <a:rPr lang="en-US" altLang="zh-CN" sz="2800" dirty="0"/>
                  <a:t>:S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          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+2OH</a:t>
                </a:r>
                <a:r>
                  <a:rPr lang="en-US" altLang="zh-CN" sz="2800" baseline="30000" dirty="0"/>
                  <a:t>-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B.</a:t>
                </a:r>
                <a:r>
                  <a:rPr lang="zh-CN" altLang="zh-CN" sz="2800" dirty="0"/>
                  <a:t>实验</a:t>
                </a:r>
                <a:r>
                  <a:rPr lang="en-US" altLang="zh-CN" sz="2800" dirty="0"/>
                  <a:t>(2)</a:t>
                </a:r>
                <a:r>
                  <a:rPr lang="zh-CN" altLang="zh-CN" sz="2800" dirty="0"/>
                  <a:t>中发生的离子反应只有</a:t>
                </a:r>
                <a:r>
                  <a:rPr lang="en-US" altLang="zh-CN" sz="2800" dirty="0"/>
                  <a:t>:Cl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+2Br</a:t>
                </a:r>
                <a:r>
                  <a:rPr lang="en-US" altLang="zh-CN" sz="2800" baseline="30000" dirty="0"/>
                  <a:t>-                 </a:t>
                </a:r>
                <a:r>
                  <a:rPr lang="en-US" altLang="zh-CN" sz="2800" dirty="0"/>
                  <a:t>2Cl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+Br</a:t>
                </a:r>
                <a:r>
                  <a:rPr lang="en-US" altLang="zh-CN" sz="2800" baseline="-25000" dirty="0"/>
                  <a:t>2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C.</a:t>
                </a:r>
                <a:r>
                  <a:rPr lang="zh-CN" altLang="zh-CN" sz="2800" dirty="0"/>
                  <a:t>实验</a:t>
                </a:r>
                <a:r>
                  <a:rPr lang="en-US" altLang="zh-CN" sz="2800" dirty="0"/>
                  <a:t>(3)(4)</a:t>
                </a:r>
                <a:r>
                  <a:rPr lang="zh-CN" altLang="zh-CN" sz="2800" dirty="0"/>
                  <a:t>发生的反应是</a:t>
                </a:r>
                <a:r>
                  <a:rPr lang="en-US" altLang="zh-CN" sz="2800" dirty="0"/>
                  <a:t>Ba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          BaSO</a:t>
                </a:r>
                <a:r>
                  <a:rPr lang="en-US" altLang="zh-CN" sz="2800" baseline="-25000" dirty="0"/>
                  <a:t>4</a:t>
                </a:r>
                <a:r>
                  <a:rPr lang="en-US" altLang="zh-CN" sz="2800" dirty="0"/>
                  <a:t>↓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Ag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+Cl</a:t>
                </a:r>
                <a:r>
                  <a:rPr lang="en-US" altLang="zh-CN" sz="2800" baseline="30000" dirty="0"/>
                  <a:t>-                 </a:t>
                </a:r>
                <a:r>
                  <a:rPr lang="en-US" altLang="zh-CN" sz="2800" dirty="0"/>
                  <a:t>AgCl↓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D.</a:t>
                </a:r>
                <a:r>
                  <a:rPr lang="zh-CN" altLang="zh-CN" sz="2800" dirty="0"/>
                  <a:t>为确定该溶液是否含有</a:t>
                </a:r>
                <a:r>
                  <a:rPr lang="en-US" altLang="zh-CN" sz="2800" dirty="0"/>
                  <a:t>Na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还要做焰色反应实验</a:t>
                </a:r>
              </a:p>
              <a:p>
                <a:pPr>
                  <a:lnSpc>
                    <a:spcPct val="150000"/>
                  </a:lnSpc>
                </a:pPr>
                <a:endParaRPr lang="zh-CN" altLang="zh-CN" sz="28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E172E33-CB6B-44DC-92E7-AA78AC2A2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1" y="282901"/>
                <a:ext cx="11406652" cy="3408818"/>
              </a:xfrm>
              <a:prstGeom prst="rect">
                <a:avLst/>
              </a:prstGeom>
              <a:blipFill rotWithShape="1">
                <a:blip r:embed="rId2"/>
                <a:stretch>
                  <a:fillRect l="-1122" r="-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2CC4D0F8-AB96-48CD-90D0-478DA1DF2FA9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pic>
        <p:nvPicPr>
          <p:cNvPr id="8196" name="图片 519">
            <a:extLst>
              <a:ext uri="{FF2B5EF4-FFF2-40B4-BE49-F238E27FC236}">
                <a16:creationId xmlns="" xmlns:a16="http://schemas.microsoft.com/office/drawing/2014/main" id="{A8D2B56D-5F91-456A-AB68-2DA08B26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14" y="524330"/>
            <a:ext cx="642779" cy="3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图片 520">
            <a:extLst>
              <a:ext uri="{FF2B5EF4-FFF2-40B4-BE49-F238E27FC236}">
                <a16:creationId xmlns="" xmlns:a16="http://schemas.microsoft.com/office/drawing/2014/main" id="{5531CCF1-B166-48D4-AB42-BB9F1A74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71" y="1185183"/>
            <a:ext cx="642779" cy="3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图片 521">
            <a:extLst>
              <a:ext uri="{FF2B5EF4-FFF2-40B4-BE49-F238E27FC236}">
                <a16:creationId xmlns="" xmlns:a16="http://schemas.microsoft.com/office/drawing/2014/main" id="{8A8EDFBB-1014-4528-8E99-CE636D0C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714" y="1837418"/>
            <a:ext cx="642779" cy="3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图片 522">
            <a:extLst>
              <a:ext uri="{FF2B5EF4-FFF2-40B4-BE49-F238E27FC236}">
                <a16:creationId xmlns="" xmlns:a16="http://schemas.microsoft.com/office/drawing/2014/main" id="{78301C48-B27B-4137-815C-24299844F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904548"/>
            <a:ext cx="642779" cy="3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YBTWDTSD专3-3JT.eps" descr="id:2147516760;FounderCES">
            <a:extLst>
              <a:ext uri="{FF2B5EF4-FFF2-40B4-BE49-F238E27FC236}">
                <a16:creationId xmlns="" xmlns:a16="http://schemas.microsoft.com/office/drawing/2014/main" id="{924B7F97-311A-405E-A153-5096FF6C016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171536" y="4302760"/>
            <a:ext cx="5848927" cy="15138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216F8E43-385A-4541-98A7-A606874E2DBC}"/>
              </a:ext>
            </a:extLst>
          </p:cNvPr>
          <p:cNvSpPr/>
          <p:nvPr/>
        </p:nvSpPr>
        <p:spPr>
          <a:xfrm>
            <a:off x="234043" y="3134396"/>
            <a:ext cx="11723913" cy="66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思维导引</a:t>
            </a:r>
            <a:endParaRPr lang="en-US" altLang="zh-CN" sz="2800" b="1" dirty="0">
              <a:solidFill>
                <a:srgbClr val="DA251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380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08120C4-AC6D-4AF0-A91D-E25510C5D1DD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2D19A7FB-584E-479D-BD19-166A46349B99}"/>
              </a:ext>
            </a:extLst>
          </p:cNvPr>
          <p:cNvSpPr/>
          <p:nvPr/>
        </p:nvSpPr>
        <p:spPr>
          <a:xfrm>
            <a:off x="279403" y="5972300"/>
            <a:ext cx="1172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/>
              <a:t>C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66A9D8DF-E17E-4C27-80A4-479EE490083B}"/>
              </a:ext>
            </a:extLst>
          </p:cNvPr>
          <p:cNvGrpSpPr/>
          <p:nvPr/>
        </p:nvGrpSpPr>
        <p:grpSpPr>
          <a:xfrm>
            <a:off x="234042" y="106170"/>
            <a:ext cx="11723911" cy="5963877"/>
            <a:chOff x="234042" y="258570"/>
            <a:chExt cx="11723911" cy="5963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="" xmlns:a16="http://schemas.microsoft.com/office/drawing/2014/main" id="{681F2546-4EF4-4A35-8CBA-5C7D2C4F1937}"/>
                    </a:ext>
                  </a:extLst>
                </p:cNvPr>
                <p:cNvSpPr/>
                <p:nvPr/>
              </p:nvSpPr>
              <p:spPr>
                <a:xfrm>
                  <a:off x="234042" y="258570"/>
                  <a:ext cx="11723911" cy="59638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zh-CN" sz="2800" b="1" dirty="0">
                      <a:solidFill>
                        <a:srgbClr val="DA251C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解析</a:t>
                  </a:r>
                  <a:r>
                    <a:rPr lang="zh-CN" altLang="zh-CN" sz="2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　</a:t>
                  </a:r>
                  <a:r>
                    <a:rPr lang="zh-CN" altLang="zh-CN" sz="2800" dirty="0"/>
                    <a:t>实验</a:t>
                  </a:r>
                  <a:r>
                    <a:rPr lang="en-US" altLang="zh-CN" sz="2800" dirty="0"/>
                    <a:t>(1)</a:t>
                  </a:r>
                  <a:r>
                    <a:rPr lang="zh-CN" altLang="zh-CN" sz="2800" dirty="0"/>
                    <a:t>说明原溶液中有水解呈碱性的</a:t>
                  </a:r>
                  <a:r>
                    <a:rPr lang="en-US" altLang="zh-CN" sz="2800" dirty="0"/>
                    <a:t>S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但其水解是分步进行的</a:t>
                  </a:r>
                  <a:r>
                    <a:rPr lang="en-US" altLang="zh-CN" sz="2800" dirty="0"/>
                    <a:t>,A</a:t>
                  </a:r>
                  <a:r>
                    <a:rPr lang="zh-CN" altLang="zh-CN" sz="2800" dirty="0"/>
                    <a:t>项错误</a:t>
                  </a:r>
                  <a:r>
                    <a:rPr lang="en-US" altLang="zh-CN" sz="2800" dirty="0"/>
                    <a:t>;</a:t>
                  </a:r>
                  <a:r>
                    <a:rPr lang="zh-CN" altLang="zh-CN" sz="2800" dirty="0"/>
                    <a:t>实验</a:t>
                  </a:r>
                  <a:r>
                    <a:rPr lang="en-US" altLang="zh-CN" sz="2800" dirty="0"/>
                    <a:t>(2)</a:t>
                  </a:r>
                  <a:r>
                    <a:rPr lang="zh-CN" altLang="zh-CN" sz="2800" dirty="0"/>
                    <a:t>说明原溶液中含有</a:t>
                  </a:r>
                  <a:r>
                    <a:rPr lang="en-US" altLang="zh-CN" sz="2800" dirty="0"/>
                    <a:t>Br</a:t>
                  </a:r>
                  <a:r>
                    <a:rPr lang="en-US" altLang="zh-CN" sz="2800" baseline="30000" dirty="0"/>
                    <a:t>-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肯定会发生反应</a:t>
                  </a:r>
                  <a:r>
                    <a:rPr lang="en-US" altLang="zh-CN" sz="2800" dirty="0"/>
                    <a:t>:Cl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+2Br</a:t>
                  </a:r>
                  <a:r>
                    <a:rPr lang="en-US" altLang="zh-CN" sz="2800" baseline="30000" dirty="0"/>
                    <a:t>-         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2Cl</a:t>
                  </a:r>
                  <a:r>
                    <a:rPr lang="en-US" altLang="zh-CN" sz="2800" baseline="30000" dirty="0"/>
                    <a:t>-</a:t>
                  </a:r>
                  <a:r>
                    <a:rPr lang="en-US" altLang="zh-CN" sz="2800" dirty="0"/>
                    <a:t>+Br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但足量的氯水一定会与</a:t>
                  </a:r>
                  <a:r>
                    <a:rPr lang="en-US" altLang="zh-CN" sz="2800" dirty="0"/>
                    <a:t>S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发生氧化还原反应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也是离子反应</a:t>
                  </a:r>
                  <a:r>
                    <a:rPr lang="en-US" altLang="zh-CN" sz="2800" dirty="0"/>
                    <a:t>,B</a:t>
                  </a:r>
                  <a:r>
                    <a:rPr lang="zh-CN" altLang="zh-CN" sz="2800" dirty="0"/>
                    <a:t>项错误</a:t>
                  </a:r>
                  <a:r>
                    <a:rPr lang="en-US" altLang="zh-CN" sz="2800" dirty="0"/>
                    <a:t>;</a:t>
                  </a:r>
                  <a:r>
                    <a:rPr lang="zh-CN" altLang="zh-CN" sz="2800" dirty="0"/>
                    <a:t>实验</a:t>
                  </a:r>
                  <a:r>
                    <a:rPr lang="en-US" altLang="zh-CN" sz="2800" dirty="0"/>
                    <a:t>(3)</a:t>
                  </a:r>
                  <a:r>
                    <a:rPr lang="zh-CN" altLang="zh-CN" sz="2800" dirty="0"/>
                    <a:t>说明所得溶液中含有</a:t>
                  </a:r>
                  <a:r>
                    <a:rPr lang="en-US" altLang="zh-CN" sz="2800" dirty="0"/>
                    <a:t>S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[</a:t>
                  </a:r>
                  <a:r>
                    <a:rPr lang="zh-CN" altLang="zh-CN" sz="2800" dirty="0"/>
                    <a:t>该离子可能是原溶液中本来就含有的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也可能是</a:t>
                  </a:r>
                  <a:r>
                    <a:rPr lang="en-US" altLang="zh-CN" sz="2800" dirty="0"/>
                    <a:t>S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在实验</a:t>
                  </a:r>
                  <a:r>
                    <a:rPr lang="en-US" altLang="zh-CN" sz="2800" dirty="0"/>
                    <a:t>(2)</a:t>
                  </a:r>
                  <a:r>
                    <a:rPr lang="zh-CN" altLang="zh-CN" sz="2800" dirty="0"/>
                    <a:t>中被氯水氧化所得</a:t>
                  </a:r>
                  <a:r>
                    <a:rPr lang="en-US" altLang="zh-CN" sz="2800" dirty="0"/>
                    <a:t>],</a:t>
                  </a:r>
                  <a:r>
                    <a:rPr lang="zh-CN" altLang="zh-CN" sz="2800" dirty="0"/>
                    <a:t>实验</a:t>
                  </a:r>
                  <a:r>
                    <a:rPr lang="en-US" altLang="zh-CN" sz="2800" dirty="0"/>
                    <a:t>(4)</a:t>
                  </a:r>
                  <a:r>
                    <a:rPr lang="zh-CN" altLang="zh-CN" sz="2800" dirty="0"/>
                    <a:t>说明所得滤液中含有</a:t>
                  </a:r>
                  <a:r>
                    <a:rPr lang="en-US" altLang="zh-CN" sz="2800" dirty="0"/>
                    <a:t>Cl</a:t>
                  </a:r>
                  <a:r>
                    <a:rPr lang="en-US" altLang="zh-CN" sz="2800" baseline="30000" dirty="0"/>
                    <a:t>-</a:t>
                  </a:r>
                  <a:r>
                    <a:rPr lang="en-US" altLang="zh-CN" sz="2800" dirty="0"/>
                    <a:t>(</a:t>
                  </a:r>
                  <a:r>
                    <a:rPr lang="zh-CN" altLang="zh-CN" sz="2800" dirty="0"/>
                    <a:t>该离子可能是原溶液中本来就含有的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也可能是</a:t>
                  </a:r>
                  <a:r>
                    <a:rPr lang="en-US" altLang="zh-CN" sz="2800" dirty="0"/>
                    <a:t>Cl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被还原所得</a:t>
                  </a:r>
                  <a:r>
                    <a:rPr lang="en-US" altLang="zh-CN" sz="2800" dirty="0"/>
                    <a:t>),C</a:t>
                  </a:r>
                  <a:r>
                    <a:rPr lang="zh-CN" altLang="zh-CN" sz="2800" dirty="0"/>
                    <a:t>项正确</a:t>
                  </a:r>
                  <a:r>
                    <a:rPr lang="en-US" altLang="zh-CN" sz="2800" dirty="0"/>
                    <a:t>;</a:t>
                  </a:r>
                  <a:r>
                    <a:rPr lang="zh-CN" altLang="zh-CN" sz="2800" dirty="0"/>
                    <a:t>由实验</a:t>
                  </a:r>
                  <a:r>
                    <a:rPr lang="en-US" altLang="zh-CN" sz="2800" dirty="0"/>
                    <a:t>(1)</a:t>
                  </a:r>
                  <a:r>
                    <a:rPr lang="zh-CN" altLang="zh-CN" sz="2800" dirty="0"/>
                    <a:t>证明原溶液中含有</a:t>
                  </a:r>
                  <a:r>
                    <a:rPr lang="en-US" altLang="zh-CN" sz="2800" dirty="0"/>
                    <a:t>S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根据离子共存原则可知其中一定没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zh-CN" sz="2800" dirty="0"/>
                    <a:t>有</a:t>
                  </a:r>
                  <a:r>
                    <a:rPr lang="en-US" altLang="zh-CN" sz="2800" dirty="0"/>
                    <a:t>Ba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又根据溶液呈电中性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可知溶液中肯定有</a:t>
                  </a:r>
                  <a:r>
                    <a:rPr lang="en-US" altLang="zh-CN" sz="2800" dirty="0"/>
                    <a:t>Na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没有必要进行焰色反应来检验</a:t>
                  </a:r>
                  <a:r>
                    <a:rPr lang="en-US" altLang="zh-CN" sz="2800" dirty="0"/>
                    <a:t>Na</a:t>
                  </a:r>
                  <a:r>
                    <a:rPr lang="en-US" altLang="zh-CN" sz="2800" baseline="30000" dirty="0"/>
                    <a:t>+</a:t>
                  </a:r>
                  <a:r>
                    <a:rPr lang="zh-CN" altLang="zh-CN" sz="2800" dirty="0"/>
                    <a:t>的存在</a:t>
                  </a:r>
                  <a:r>
                    <a:rPr lang="en-US" altLang="zh-CN" sz="2800" dirty="0"/>
                    <a:t>,D</a:t>
                  </a:r>
                  <a:r>
                    <a:rPr lang="zh-CN" altLang="zh-CN" sz="2800" dirty="0"/>
                    <a:t>项错误。</a:t>
                  </a:r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81F2546-4EF4-4A35-8CBA-5C7D2C4F19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42" y="258570"/>
                  <a:ext cx="11723911" cy="596387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40" r="-260" b="-6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图片 521">
              <a:extLst>
                <a:ext uri="{FF2B5EF4-FFF2-40B4-BE49-F238E27FC236}">
                  <a16:creationId xmlns="" xmlns:a16="http://schemas.microsoft.com/office/drawing/2014/main" id="{37924BEA-4BA8-497F-BE1E-53152C5BF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315" y="1215118"/>
              <a:ext cx="468086" cy="26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40076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82924"/>
            <a:ext cx="1172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Rectangle 1">
            <a:extLst>
              <a:ext uri="{FF2B5EF4-FFF2-40B4-BE49-F238E27FC236}">
                <a16:creationId xmlns="" xmlns:a16="http://schemas.microsoft.com/office/drawing/2014/main" id="{BCB6C81C-2264-499B-B19F-2F677C0A8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60" y="847027"/>
            <a:ext cx="1168373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拓展变式</a:t>
            </a:r>
            <a:r>
              <a:rPr lang="en-US" altLang="zh-CN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    </a:t>
            </a:r>
            <a:r>
              <a:rPr lang="zh-CN" altLang="zh-CN" sz="2800" dirty="0" smtClean="0"/>
              <a:t>向</a:t>
            </a:r>
            <a:r>
              <a:rPr lang="zh-CN" altLang="zh-CN" sz="2800" dirty="0"/>
              <a:t>四支试管中分别加入少量不同的无色溶液进行如下操作</a:t>
            </a:r>
            <a:r>
              <a:rPr lang="en-US" altLang="zh-CN" sz="2800" dirty="0"/>
              <a:t>,</a:t>
            </a:r>
            <a:r>
              <a:rPr lang="zh-CN" altLang="zh-CN" sz="2800" dirty="0"/>
              <a:t>结论正确</a:t>
            </a:r>
            <a:r>
              <a:rPr lang="zh-CN" altLang="zh-CN" sz="2800" dirty="0" smtClean="0"/>
              <a:t>的是</a:t>
            </a:r>
            <a:r>
              <a:rPr lang="zh-CN" altLang="en-US" sz="2800" dirty="0"/>
              <a:t>（ </a:t>
            </a:r>
            <a:r>
              <a:rPr lang="zh-CN" altLang="en-US" sz="2800" dirty="0" smtClean="0"/>
              <a:t>    </a:t>
            </a:r>
            <a:r>
              <a:rPr lang="zh-CN" altLang="en-US" sz="2800" dirty="0"/>
              <a:t>）</a:t>
            </a:r>
            <a:endParaRPr lang="zh-CN" altLang="zh-C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="" xmlns:a16="http://schemas.microsoft.com/office/drawing/2014/main" id="{1782DFAD-C830-42FA-9263-2251A46BDC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1575185"/>
                  </p:ext>
                </p:extLst>
              </p:nvPr>
            </p:nvGraphicFramePr>
            <p:xfrm>
              <a:off x="596900" y="2445544"/>
              <a:ext cx="11214101" cy="384498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74700">
                      <a:extLst>
                        <a:ext uri="{9D8B030D-6E8A-4147-A177-3AD203B41FA5}">
                          <a16:colId xmlns="" xmlns:a16="http://schemas.microsoft.com/office/drawing/2014/main" val="1307473675"/>
                        </a:ext>
                      </a:extLst>
                    </a:gridCol>
                    <a:gridCol w="3035300">
                      <a:extLst>
                        <a:ext uri="{9D8B030D-6E8A-4147-A177-3AD203B41FA5}">
                          <a16:colId xmlns="" xmlns:a16="http://schemas.microsoft.com/office/drawing/2014/main" val="2296975581"/>
                        </a:ext>
                      </a:extLst>
                    </a:gridCol>
                    <a:gridCol w="2717800">
                      <a:extLst>
                        <a:ext uri="{9D8B030D-6E8A-4147-A177-3AD203B41FA5}">
                          <a16:colId xmlns="" xmlns:a16="http://schemas.microsoft.com/office/drawing/2014/main" val="1370192434"/>
                        </a:ext>
                      </a:extLst>
                    </a:gridCol>
                    <a:gridCol w="4686301">
                      <a:extLst>
                        <a:ext uri="{9D8B030D-6E8A-4147-A177-3AD203B41FA5}">
                          <a16:colId xmlns="" xmlns:a16="http://schemas.microsoft.com/office/drawing/2014/main" val="154702125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选项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操作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现象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结论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1621817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滴加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BaCl</a:t>
                          </a:r>
                          <a:r>
                            <a:rPr lang="en-US" sz="28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溶液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生成白色沉淀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原溶液中有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7833726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滴加氯水和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CCl</a:t>
                          </a:r>
                          <a:r>
                            <a:rPr lang="en-US" sz="28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振荡、静置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下层溶液显紫色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原溶液中有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8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09420956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用洁净铂丝蘸取溶液进行焰色反应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火焰呈黄色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原溶液中有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Na</a:t>
                          </a:r>
                          <a:r>
                            <a:rPr lang="en-US" sz="28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无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8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302716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滴加稀</a:t>
                          </a:r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NaOH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溶液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将湿润的红色石蕊试纸置于试管口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试纸不变蓝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原溶液中无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221377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1782DFAD-C830-42FA-9263-2251A46BDC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1575185"/>
                  </p:ext>
                </p:extLst>
              </p:nvPr>
            </p:nvGraphicFramePr>
            <p:xfrm>
              <a:off x="596900" y="2445544"/>
              <a:ext cx="11214101" cy="384498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74700">
                      <a:extLst>
                        <a:ext uri="{9D8B030D-6E8A-4147-A177-3AD203B41FA5}">
                          <a16:colId xmlns:a16="http://schemas.microsoft.com/office/drawing/2014/main" val="1307473675"/>
                        </a:ext>
                      </a:extLst>
                    </a:gridCol>
                    <a:gridCol w="3035300">
                      <a:extLst>
                        <a:ext uri="{9D8B030D-6E8A-4147-A177-3AD203B41FA5}">
                          <a16:colId xmlns:a16="http://schemas.microsoft.com/office/drawing/2014/main" val="2296975581"/>
                        </a:ext>
                      </a:extLst>
                    </a:gridCol>
                    <a:gridCol w="2717800">
                      <a:extLst>
                        <a:ext uri="{9D8B030D-6E8A-4147-A177-3AD203B41FA5}">
                          <a16:colId xmlns:a16="http://schemas.microsoft.com/office/drawing/2014/main" val="1370192434"/>
                        </a:ext>
                      </a:extLst>
                    </a:gridCol>
                    <a:gridCol w="4686301">
                      <a:extLst>
                        <a:ext uri="{9D8B030D-6E8A-4147-A177-3AD203B41FA5}">
                          <a16:colId xmlns:a16="http://schemas.microsoft.com/office/drawing/2014/main" val="154702125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选项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操作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现象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结论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2181713"/>
                      </a:ext>
                    </a:extLst>
                  </a:tr>
                  <a:tr h="4312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滴加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BaCl</a:t>
                          </a:r>
                          <a:r>
                            <a:rPr lang="en-US" sz="28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溶液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生成白色沉淀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9532" t="-123944" r="-260" b="-7394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3372647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滴加氯水和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CCl</a:t>
                          </a:r>
                          <a:r>
                            <a:rPr lang="en-US" sz="28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振荡、静置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下层溶液显紫色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原溶液中有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8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4209561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用洁净铂丝蘸取溶液进行焰色反应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火焰呈黄色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原溶液中有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Na</a:t>
                          </a:r>
                          <a:r>
                            <a:rPr lang="en-US" sz="28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无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8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0271693"/>
                      </a:ext>
                    </a:extLst>
                  </a:tr>
                  <a:tr h="12801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滴加稀</a:t>
                          </a:r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NaOH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溶液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将湿润的红色石蕊试纸置于试管口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试纸不变蓝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9532" t="-209048" r="-260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21377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138C0DF-82A4-46E8-804C-F8FB792E420C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0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34043" y="949904"/>
            <a:ext cx="117239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/>
              <a:t>考情分析</a:t>
            </a:r>
            <a:r>
              <a:rPr lang="zh-CN" altLang="zh-CN" sz="2800" dirty="0"/>
              <a:t>　高考中对离子反应的考查</a:t>
            </a:r>
            <a:r>
              <a:rPr lang="en-US" altLang="zh-CN" sz="2800" dirty="0"/>
              <a:t>,</a:t>
            </a:r>
            <a:r>
              <a:rPr lang="zh-CN" altLang="zh-CN" sz="2800" dirty="0"/>
              <a:t>主要集中在离子方程式的书写、离子检验两个角度</a:t>
            </a:r>
            <a:r>
              <a:rPr lang="en-US" altLang="zh-CN" sz="2800" dirty="0"/>
              <a:t>,</a:t>
            </a:r>
            <a:r>
              <a:rPr lang="zh-CN" altLang="zh-CN" sz="2800" dirty="0"/>
              <a:t>多以非选择题的形式出现</a:t>
            </a:r>
            <a:r>
              <a:rPr lang="en-US" altLang="zh-CN" sz="2800" dirty="0"/>
              <a:t>,</a:t>
            </a:r>
            <a:r>
              <a:rPr lang="zh-CN" altLang="zh-CN" sz="2800" dirty="0"/>
              <a:t>一般与工艺流程、电化学知识相融合</a:t>
            </a:r>
            <a:r>
              <a:rPr lang="en-US" altLang="zh-CN" sz="2800" dirty="0"/>
              <a:t>,</a:t>
            </a:r>
            <a:r>
              <a:rPr lang="zh-CN" altLang="zh-CN" sz="2800" dirty="0"/>
              <a:t>题目位置不固定</a:t>
            </a:r>
            <a:r>
              <a:rPr lang="en-US" altLang="zh-CN" sz="2800" dirty="0"/>
              <a:t>,</a:t>
            </a:r>
            <a:r>
              <a:rPr lang="zh-CN" altLang="zh-CN" sz="2800" dirty="0"/>
              <a:t>一般占</a:t>
            </a:r>
            <a:r>
              <a:rPr lang="en-US" altLang="zh-CN" sz="2800" dirty="0"/>
              <a:t>2~6</a:t>
            </a:r>
            <a:r>
              <a:rPr lang="zh-CN" altLang="zh-CN" sz="2800" dirty="0"/>
              <a:t>分</a:t>
            </a:r>
            <a:r>
              <a:rPr lang="en-US" altLang="zh-CN" sz="2800" dirty="0"/>
              <a:t>,</a:t>
            </a:r>
            <a:r>
              <a:rPr lang="zh-CN" altLang="zh-CN" sz="2800" dirty="0"/>
              <a:t>内容多以书写信息型的离子方程式为主</a:t>
            </a:r>
            <a:r>
              <a:rPr lang="en-US" altLang="zh-CN" sz="2800" dirty="0"/>
              <a:t>,</a:t>
            </a:r>
            <a:r>
              <a:rPr lang="zh-CN" altLang="zh-CN" sz="2800" dirty="0"/>
              <a:t>体现出新课标对考生思维能力的考查和学科素养的重视。 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/>
              <a:t>命题预测</a:t>
            </a:r>
            <a:r>
              <a:rPr lang="zh-CN" altLang="zh-CN" sz="2800" dirty="0"/>
              <a:t>　在以后的高考中有关离子方程式的书写仍然会考查</a:t>
            </a:r>
            <a:r>
              <a:rPr lang="en-US" altLang="zh-CN" sz="2800" dirty="0"/>
              <a:t>,</a:t>
            </a:r>
            <a:r>
              <a:rPr lang="zh-CN" altLang="zh-CN" sz="2800" dirty="0"/>
              <a:t>且分散在非选择题中的某个设问中进行</a:t>
            </a:r>
            <a:r>
              <a:rPr lang="en-US" altLang="zh-CN" sz="2800" dirty="0"/>
              <a:t>,</a:t>
            </a:r>
            <a:r>
              <a:rPr lang="zh-CN" altLang="zh-CN" sz="2800" dirty="0"/>
              <a:t>离子方程式的正误判断及定量化、不确定性的离子推断题也可能出现 </a:t>
            </a:r>
            <a:endParaRPr lang="en-US" altLang="zh-CN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命题分析预测</a:t>
            </a:r>
          </a:p>
        </p:txBody>
      </p:sp>
    </p:spTree>
    <p:extLst>
      <p:ext uri="{BB962C8B-B14F-4D97-AF65-F5344CB8AC3E}">
        <p14:creationId xmlns:p14="http://schemas.microsoft.com/office/powerpoint/2010/main" val="17202248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681F2546-4EF4-4A35-8CBA-5C7D2C4F1937}"/>
                  </a:ext>
                </a:extLst>
              </p:cNvPr>
              <p:cNvSpPr/>
              <p:nvPr/>
            </p:nvSpPr>
            <p:spPr>
              <a:xfrm>
                <a:off x="234043" y="385570"/>
                <a:ext cx="11475358" cy="2701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/>
                  <a:t>5.B</a:t>
                </a:r>
                <a:r>
                  <a:rPr lang="zh-CN" altLang="zh-CN" sz="2800" dirty="0"/>
                  <a:t>　</a:t>
                </a:r>
                <a:r>
                  <a:rPr lang="en-US" altLang="zh-CN" sz="2800" dirty="0"/>
                  <a:t>A</a:t>
                </a:r>
                <a:r>
                  <a:rPr lang="zh-CN" altLang="zh-CN" sz="2800" dirty="0"/>
                  <a:t>项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加入</a:t>
                </a:r>
                <a:r>
                  <a:rPr lang="en-US" altLang="zh-CN" sz="2800" dirty="0"/>
                  <a:t>BaCl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溶液生成白色沉淀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原溶液中可能含有</a:t>
                </a:r>
                <a:r>
                  <a:rPr lang="en-US" altLang="zh-CN" sz="2800" dirty="0"/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、</a:t>
                </a:r>
                <a:r>
                  <a:rPr lang="en-US" altLang="zh-CN" sz="2800" dirty="0"/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或</a:t>
                </a:r>
                <a:r>
                  <a:rPr lang="en-US" altLang="zh-CN" sz="2800" dirty="0"/>
                  <a:t>Ag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不正确</a:t>
                </a:r>
                <a:r>
                  <a:rPr lang="en-US" altLang="zh-CN" sz="2800" dirty="0"/>
                  <a:t>;B</a:t>
                </a:r>
                <a:r>
                  <a:rPr lang="zh-CN" altLang="zh-CN" sz="2800" dirty="0"/>
                  <a:t>项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溶于</a:t>
                </a:r>
                <a:r>
                  <a:rPr lang="en-US" altLang="zh-CN" sz="2800" dirty="0"/>
                  <a:t>CCl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显紫色的为</a:t>
                </a:r>
                <a:r>
                  <a:rPr lang="en-US" altLang="zh-CN" sz="2800" dirty="0"/>
                  <a:t>I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即原溶液中含有</a:t>
                </a:r>
                <a:r>
                  <a:rPr lang="en-US" altLang="zh-CN" sz="2800" dirty="0"/>
                  <a:t>I</a:t>
                </a:r>
                <a:r>
                  <a:rPr lang="en-US" altLang="zh-CN" sz="2800" baseline="30000" dirty="0"/>
                  <a:t>-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正确</a:t>
                </a:r>
                <a:r>
                  <a:rPr lang="en-US" altLang="zh-CN" sz="2800" dirty="0"/>
                  <a:t>;C</a:t>
                </a:r>
                <a:r>
                  <a:rPr lang="zh-CN" altLang="zh-CN" sz="2800" dirty="0"/>
                  <a:t>项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观察</a:t>
                </a:r>
                <a:r>
                  <a:rPr lang="en-US" altLang="zh-CN" sz="2800" dirty="0"/>
                  <a:t>K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的焰色反应需透过蓝色钴玻璃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排除</a:t>
                </a:r>
                <a:r>
                  <a:rPr lang="en-US" altLang="zh-CN" sz="2800" dirty="0"/>
                  <a:t>Na</a:t>
                </a:r>
                <a:r>
                  <a:rPr lang="en-US" altLang="zh-CN" sz="2800" baseline="30000" dirty="0"/>
                  <a:t>+</a:t>
                </a:r>
                <a:r>
                  <a:rPr lang="zh-CN" altLang="zh-CN" sz="2800" dirty="0"/>
                  <a:t>的干扰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不正确</a:t>
                </a:r>
                <a:r>
                  <a:rPr lang="en-US" altLang="zh-CN" sz="2800" dirty="0"/>
                  <a:t>;D</a:t>
                </a:r>
                <a:r>
                  <a:rPr lang="zh-CN" altLang="zh-CN" sz="2800" dirty="0"/>
                  <a:t>项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检验</a:t>
                </a:r>
                <a:r>
                  <a:rPr lang="en-US" altLang="zh-CN" sz="2800" dirty="0"/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800" dirty="0"/>
                  <a:t>应加入浓</a:t>
                </a:r>
                <a:r>
                  <a:rPr lang="en-US" altLang="zh-CN" sz="2800" dirty="0" err="1"/>
                  <a:t>NaOH</a:t>
                </a:r>
                <a:r>
                  <a:rPr lang="zh-CN" altLang="zh-CN" sz="2800" dirty="0"/>
                  <a:t>溶液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且需要加热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故无法确定是否含有</a:t>
                </a:r>
                <a:r>
                  <a:rPr lang="en-US" altLang="zh-CN" sz="2800" dirty="0"/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/>
                  <a:t>,</a:t>
                </a:r>
                <a:r>
                  <a:rPr lang="zh-CN" altLang="zh-CN" sz="2800" dirty="0"/>
                  <a:t>不正确。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1F2546-4EF4-4A35-8CBA-5C7D2C4F1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385570"/>
                <a:ext cx="11475358" cy="2701509"/>
              </a:xfrm>
              <a:prstGeom prst="rect">
                <a:avLst/>
              </a:prstGeom>
              <a:blipFill rotWithShape="1">
                <a:blip r:embed="rId2"/>
                <a:stretch>
                  <a:fillRect l="-1062" r="-4195" b="-2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08120C4-AC6D-4AF0-A91D-E25510C5D1DD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669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考向全扫描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783614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根据提示信息书写陌生反应离子方程式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避开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四类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陷阱速判离子方程式的正误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应用离子反应进行物质检验或推断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4351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182880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考情揭秘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EA5E433-12A3-47D9-96FC-E1C5A5825E7B}"/>
              </a:ext>
            </a:extLst>
          </p:cNvPr>
          <p:cNvSpPr/>
          <p:nvPr/>
        </p:nvSpPr>
        <p:spPr>
          <a:xfrm>
            <a:off x="268515" y="852498"/>
            <a:ext cx="116912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zh-CN" sz="2800" dirty="0"/>
              <a:t>高考对本专题的考查主要集中在离子方程式的书写、离子方程式的正误判断、离子检验等。近几年考查热点有</a:t>
            </a:r>
            <a:r>
              <a:rPr lang="en-US" altLang="zh-CN" sz="2800" dirty="0"/>
              <a:t>(1)</a:t>
            </a:r>
            <a:r>
              <a:rPr lang="zh-CN" altLang="zh-CN" sz="2800" dirty="0"/>
              <a:t>依据工艺流程书写离子反应方程式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[2017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Ⅰ,27(2)]</a:t>
            </a:r>
            <a:r>
              <a:rPr lang="zh-CN" altLang="zh-CN" sz="2800" dirty="0"/>
              <a:t>中考查</a:t>
            </a:r>
            <a:r>
              <a:rPr lang="en-US" altLang="zh-CN" sz="2800" dirty="0"/>
              <a:t>“</a:t>
            </a:r>
            <a:r>
              <a:rPr lang="zh-CN" altLang="zh-CN" sz="2800" dirty="0"/>
              <a:t>酸浸</a:t>
            </a:r>
            <a:r>
              <a:rPr lang="en-US" altLang="zh-CN" sz="2800" dirty="0"/>
              <a:t>”</a:t>
            </a:r>
            <a:r>
              <a:rPr lang="zh-CN" altLang="zh-CN" sz="2800" dirty="0"/>
              <a:t>钛铁矿工艺流程中离子方程式的书写</a:t>
            </a:r>
            <a:r>
              <a:rPr lang="en-US" altLang="zh-CN" sz="2800" dirty="0"/>
              <a:t>;(2)</a:t>
            </a:r>
            <a:r>
              <a:rPr lang="zh-CN" altLang="zh-CN" sz="2800" dirty="0"/>
              <a:t>根据提示信息</a:t>
            </a:r>
            <a:r>
              <a:rPr lang="en-US" altLang="zh-CN" sz="2800" dirty="0"/>
              <a:t>,</a:t>
            </a:r>
            <a:r>
              <a:rPr lang="zh-CN" altLang="zh-CN" sz="2800" dirty="0"/>
              <a:t>书写陌生离子方程式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[2016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Ⅰ,27(2)(4)]</a:t>
            </a:r>
            <a:r>
              <a:rPr lang="zh-CN" altLang="zh-CN" sz="2800" dirty="0"/>
              <a:t>、</a:t>
            </a:r>
            <a:r>
              <a:rPr lang="en-US" altLang="zh-CN" sz="2800" dirty="0"/>
              <a:t>[2016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Ⅲ,28(1)];(3)</a:t>
            </a:r>
            <a:r>
              <a:rPr lang="zh-CN" altLang="zh-CN" sz="2800" dirty="0"/>
              <a:t>根据电池反应书写离子方程式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[2015</a:t>
            </a:r>
            <a:r>
              <a:rPr lang="zh-CN" altLang="zh-CN" sz="2800" dirty="0"/>
              <a:t>新课标全国卷 </a:t>
            </a:r>
            <a:r>
              <a:rPr lang="en-US" altLang="zh-CN" sz="2800" dirty="0"/>
              <a:t>Ⅱ ,26(1)]</a:t>
            </a:r>
            <a:r>
              <a:rPr lang="zh-CN" altLang="zh-CN" sz="2800" dirty="0"/>
              <a:t>。此类试题需要考生在陌生情境中迁移运用已有知识</a:t>
            </a:r>
            <a:r>
              <a:rPr lang="en-US" altLang="zh-CN" sz="2800" dirty="0"/>
              <a:t>,</a:t>
            </a:r>
            <a:r>
              <a:rPr lang="zh-CN" altLang="zh-CN" sz="2800" dirty="0"/>
              <a:t>结合复分解反应或氧化还原反应等相关知识进行解答。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离子方程式的正误判断是比较成熟的题型</a:t>
            </a:r>
            <a:r>
              <a:rPr lang="en-US" altLang="zh-CN" sz="2800" dirty="0"/>
              <a:t>,</a:t>
            </a:r>
            <a:r>
              <a:rPr lang="zh-CN" altLang="zh-CN" sz="2800" dirty="0"/>
              <a:t>高考常根据书写离子方程式易出现的错误设置陷阱</a:t>
            </a:r>
            <a:r>
              <a:rPr lang="en-US" altLang="zh-CN" sz="2800" dirty="0"/>
              <a:t>,</a:t>
            </a:r>
            <a:r>
              <a:rPr lang="zh-CN" altLang="zh-CN" sz="2800" dirty="0"/>
              <a:t>考查考生的分析判断能力。离子共存的题目近几年</a:t>
            </a:r>
          </a:p>
        </p:txBody>
      </p:sp>
    </p:spTree>
    <p:extLst>
      <p:ext uri="{BB962C8B-B14F-4D97-AF65-F5344CB8AC3E}">
        <p14:creationId xmlns:p14="http://schemas.microsoft.com/office/powerpoint/2010/main" val="23963323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EA5E433-12A3-47D9-96FC-E1C5A5825E7B}"/>
              </a:ext>
            </a:extLst>
          </p:cNvPr>
          <p:cNvSpPr/>
          <p:nvPr/>
        </p:nvSpPr>
        <p:spPr>
          <a:xfrm>
            <a:off x="268515" y="852498"/>
            <a:ext cx="11691256" cy="130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出现的概率较低</a:t>
            </a:r>
            <a:r>
              <a:rPr lang="en-US" altLang="zh-CN" sz="2800" dirty="0"/>
              <a:t>,</a:t>
            </a:r>
            <a:r>
              <a:rPr lang="zh-CN" altLang="zh-CN" sz="2800" dirty="0"/>
              <a:t>但以离子反应为原理的物质检验</a:t>
            </a:r>
            <a:r>
              <a:rPr lang="en-US" altLang="zh-CN" sz="2800" dirty="0"/>
              <a:t>[2017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Ⅱ,13A]</a:t>
            </a:r>
            <a:r>
              <a:rPr lang="zh-CN" altLang="zh-CN" sz="2800" dirty="0"/>
              <a:t>、物质鉴别</a:t>
            </a:r>
            <a:r>
              <a:rPr lang="en-US" altLang="zh-CN" sz="2800" dirty="0"/>
              <a:t>[2016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Ⅱ,12]</a:t>
            </a:r>
            <a:r>
              <a:rPr lang="zh-CN" altLang="zh-CN" sz="2800" dirty="0"/>
              <a:t>类题目时常出现。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6468D6A-CB18-4D1E-8FD5-982213D09C77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690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9BCFBCDB-577C-4C84-9BF9-814CC413FB39}"/>
                  </a:ext>
                </a:extLst>
              </p:cNvPr>
              <p:cNvSpPr/>
              <p:nvPr/>
            </p:nvSpPr>
            <p:spPr>
              <a:xfrm>
                <a:off x="250487" y="734771"/>
                <a:ext cx="11723912" cy="6029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  <a:cs typeface="Times New Roman"/>
                  </a:rPr>
                  <a:t>示例</a:t>
                </a:r>
                <a:r>
                  <a:rPr lang="en-US" altLang="zh-CN" sz="2800" b="1" dirty="0">
                    <a:solidFill>
                      <a:srgbClr val="DA251C"/>
                    </a:solidFill>
                    <a:cs typeface="Times New Roman"/>
                  </a:rPr>
                  <a:t>6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 </a:t>
                </a:r>
                <a:r>
                  <a:rPr lang="en-US" altLang="zh-CN" sz="2800" dirty="0"/>
                  <a:t>[2016</a:t>
                </a:r>
                <a:r>
                  <a:rPr lang="zh-CN" altLang="zh-CN" sz="2800" dirty="0"/>
                  <a:t>全国卷</a:t>
                </a:r>
                <a:r>
                  <a:rPr lang="en-US" altLang="zh-CN" sz="2800" dirty="0"/>
                  <a:t>Ⅰ,27(2)(4),4</a:t>
                </a:r>
                <a:r>
                  <a:rPr lang="zh-CN" altLang="zh-CN" sz="2800" dirty="0"/>
                  <a:t>分</a:t>
                </a:r>
                <a:r>
                  <a:rPr lang="en-US" altLang="zh-CN" sz="2800" dirty="0"/>
                  <a:t>](1)Cr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和</a:t>
                </a:r>
                <a:r>
                  <a:rPr lang="en-US" altLang="zh-CN" sz="2800" dirty="0"/>
                  <a:t>Cr</a:t>
                </a:r>
                <a:r>
                  <a:rPr lang="en-US" altLang="zh-CN" sz="2800" baseline="-25000" dirty="0"/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 </a:t>
                </a:r>
                <a:r>
                  <a:rPr lang="zh-CN" altLang="zh-CN" sz="2800" dirty="0"/>
                  <a:t>在溶液中可相互转化。室温下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初始浓度为 </a:t>
                </a:r>
                <a:r>
                  <a:rPr lang="en-US" altLang="zh-CN" sz="2800" dirty="0"/>
                  <a:t>1.0 mol·L</a:t>
                </a:r>
                <a:r>
                  <a:rPr lang="en-US" altLang="zh-CN" sz="2800" baseline="30000" dirty="0"/>
                  <a:t>-1</a:t>
                </a:r>
                <a:r>
                  <a:rPr lang="zh-CN" altLang="zh-CN" sz="2800" dirty="0"/>
                  <a:t>的 </a:t>
                </a:r>
                <a:r>
                  <a:rPr lang="en-US" altLang="zh-CN" sz="2800" dirty="0"/>
                  <a:t>Na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CrO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溶液中</a:t>
                </a:r>
                <a:r>
                  <a:rPr lang="en-US" altLang="zh-CN" sz="2800" i="1" dirty="0"/>
                  <a:t>c</a:t>
                </a:r>
                <a:r>
                  <a:rPr lang="en-US" altLang="zh-CN" sz="2800" dirty="0"/>
                  <a:t>(Cr</a:t>
                </a:r>
                <a:r>
                  <a:rPr lang="en-US" altLang="zh-CN" sz="2800" baseline="-25000" dirty="0"/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)</a:t>
                </a:r>
                <a:r>
                  <a:rPr lang="zh-CN" altLang="zh-CN" sz="2800" dirty="0"/>
                  <a:t>随</a:t>
                </a:r>
                <a:r>
                  <a:rPr lang="en-US" altLang="zh-CN" sz="2800" i="1" dirty="0"/>
                  <a:t>c</a:t>
                </a:r>
                <a:r>
                  <a:rPr lang="en-US" altLang="zh-CN" sz="2800" dirty="0"/>
                  <a:t>(H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的变化如图所示。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用离子方程式表示</a:t>
                </a:r>
                <a:r>
                  <a:rPr lang="en-US" altLang="zh-CN" sz="2800" dirty="0"/>
                  <a:t>Na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CrO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溶液中的转化反应</a:t>
                </a:r>
                <a:r>
                  <a:rPr lang="zh-CN" altLang="zh-CN" sz="2800" u="sng" dirty="0"/>
                  <a:t>　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> 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(2)+6</a:t>
                </a:r>
                <a:r>
                  <a:rPr lang="zh-CN" altLang="zh-CN" sz="2800" dirty="0"/>
                  <a:t>价铬的化合物毒性较大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常用</a:t>
                </a:r>
                <a:r>
                  <a:rPr lang="en-US" altLang="zh-CN" sz="2800" dirty="0"/>
                  <a:t>NaHSO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将废液中的</a:t>
                </a:r>
                <a:r>
                  <a:rPr lang="en-US" altLang="zh-CN" sz="2800" dirty="0"/>
                  <a:t>Cr</a:t>
                </a:r>
                <a:r>
                  <a:rPr lang="en-US" altLang="zh-CN" sz="2800" baseline="-25000" dirty="0"/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 </a:t>
                </a:r>
                <a:r>
                  <a:rPr lang="zh-CN" altLang="zh-CN" sz="2800" dirty="0"/>
                  <a:t>还原成</a:t>
                </a:r>
                <a:r>
                  <a:rPr lang="en-US" altLang="zh-CN" sz="2800" dirty="0"/>
                  <a:t>Cr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该反应的离子方程式为</a:t>
                </a:r>
                <a:r>
                  <a:rPr lang="zh-CN" altLang="zh-CN" sz="2800" u="sng" dirty="0"/>
                  <a:t>　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> </a:t>
                </a:r>
                <a:endParaRPr lang="zh-CN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BCFBCDB-577C-4C84-9BF9-814CC413F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87" y="734771"/>
                <a:ext cx="11723912" cy="6029343"/>
              </a:xfrm>
              <a:prstGeom prst="rect">
                <a:avLst/>
              </a:prstGeom>
              <a:blipFill>
                <a:blip r:embed="rId2"/>
                <a:stretch>
                  <a:fillRect l="-1040" r="-572" b="-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A2A84C92-79A9-4D4B-B239-8E7F764F7A24}"/>
              </a:ext>
            </a:extLst>
          </p:cNvPr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1FDB6B2-A016-4A70-B131-BD696910996E}"/>
              </a:ext>
            </a:extLst>
          </p:cNvPr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3A6C60BF-FD67-4859-A866-B3E2AFF0A966}"/>
              </a:ext>
            </a:extLst>
          </p:cNvPr>
          <p:cNvSpPr/>
          <p:nvPr/>
        </p:nvSpPr>
        <p:spPr>
          <a:xfrm>
            <a:off x="1066800" y="-2"/>
            <a:ext cx="734060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DA251C"/>
                </a:solidFill>
              </a:rPr>
              <a:t>考向</a:t>
            </a:r>
            <a:r>
              <a:rPr lang="en-US" altLang="zh-CN" sz="2800" dirty="0">
                <a:solidFill>
                  <a:srgbClr val="DA251C"/>
                </a:solidFill>
              </a:rPr>
              <a:t>1 </a:t>
            </a:r>
            <a:r>
              <a:rPr lang="zh-CN" altLang="zh-CN" sz="2800" dirty="0">
                <a:solidFill>
                  <a:srgbClr val="DA251C"/>
                </a:solidFill>
              </a:rPr>
              <a:t>根据提示信息书写陌生反应离子方程式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pic>
        <p:nvPicPr>
          <p:cNvPr id="6" name="16GZQGJYJLZ2.jpg" descr="id:2147516880;FounderCES">
            <a:extLst>
              <a:ext uri="{FF2B5EF4-FFF2-40B4-BE49-F238E27FC236}">
                <a16:creationId xmlns="" xmlns:a16="http://schemas.microsoft.com/office/drawing/2014/main" id="{915371C0-DA4D-4F9A-BF27-7C43C92CDD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62316" y="2200426"/>
            <a:ext cx="3067368" cy="25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96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9BCFBCDB-577C-4C84-9BF9-814CC413FB39}"/>
                  </a:ext>
                </a:extLst>
              </p:cNvPr>
              <p:cNvSpPr/>
              <p:nvPr/>
            </p:nvSpPr>
            <p:spPr>
              <a:xfrm>
                <a:off x="250487" y="734771"/>
                <a:ext cx="11723912" cy="4780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  <a:cs typeface="Times New Roman"/>
                  </a:rPr>
                  <a:t>思维导引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/>
                  <a:t>(1)</a:t>
                </a:r>
                <a:r>
                  <a:rPr lang="zh-CN" altLang="zh-CN" sz="2800" dirty="0"/>
                  <a:t>首先根据题干信息及图像找出反应物为</a:t>
                </a:r>
                <a:r>
                  <a:rPr lang="en-US" altLang="zh-CN" sz="2800" dirty="0"/>
                  <a:t>Cr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,</a:t>
                </a:r>
                <a:r>
                  <a:rPr lang="zh-CN" altLang="zh-CN" sz="2800" dirty="0"/>
                  <a:t>生成物为</a:t>
                </a:r>
                <a:r>
                  <a:rPr lang="en-US" altLang="zh-CN" sz="2800" dirty="0"/>
                  <a:t>Cr</a:t>
                </a:r>
                <a:r>
                  <a:rPr lang="en-US" altLang="zh-CN" sz="2800" baseline="-25000" dirty="0"/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,</a:t>
                </a:r>
                <a:r>
                  <a:rPr lang="zh-CN" altLang="zh-CN" sz="2800" dirty="0"/>
                  <a:t>再结合反应是在酸性溶液中进行的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左边需要补充</a:t>
                </a:r>
                <a:r>
                  <a:rPr lang="en-US" altLang="zh-CN" sz="2800" dirty="0"/>
                  <a:t>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右边需要补充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O,</a:t>
                </a:r>
                <a:r>
                  <a:rPr lang="zh-CN" altLang="zh-CN" sz="2800" dirty="0"/>
                  <a:t>最后配平离子方程式。</a:t>
                </a:r>
                <a:r>
                  <a:rPr lang="en-US" altLang="zh-CN" sz="2800" dirty="0"/>
                  <a:t>(2)</a:t>
                </a:r>
                <a:r>
                  <a:rPr lang="zh-CN" altLang="zh-CN" sz="2800" dirty="0"/>
                  <a:t>依据题给信息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找出氧化剂为</a:t>
                </a:r>
                <a:r>
                  <a:rPr lang="en-US" altLang="zh-CN" sz="2800" dirty="0"/>
                  <a:t>Cr</a:t>
                </a:r>
                <a:r>
                  <a:rPr lang="en-US" altLang="zh-CN" sz="2800" baseline="-25000" dirty="0"/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,</a:t>
                </a:r>
                <a:r>
                  <a:rPr lang="zh-CN" altLang="zh-CN" sz="2800" dirty="0"/>
                  <a:t>还原剂为</a:t>
                </a:r>
                <a:r>
                  <a:rPr lang="en-US" altLang="zh-CN" sz="2800" dirty="0"/>
                  <a:t>NaHSO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还原产物为</a:t>
                </a:r>
                <a:r>
                  <a:rPr lang="en-US" altLang="zh-CN" sz="2800" dirty="0"/>
                  <a:t>Cr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则氧化产物应该是</a:t>
                </a:r>
                <a:r>
                  <a:rPr lang="en-US" altLang="zh-CN" sz="2800" dirty="0"/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,</a:t>
                </a:r>
                <a:r>
                  <a:rPr lang="zh-CN" altLang="zh-CN" sz="2800" dirty="0"/>
                  <a:t>然后根据得失电子守恒配平氧化剂、还原剂、还原产物、氧化产物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即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Cr</a:t>
                </a:r>
                <a:r>
                  <a:rPr lang="en-US" altLang="zh-CN" sz="2800" baseline="-25000" dirty="0"/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+3HS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       2Cr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+3S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,</a:t>
                </a:r>
                <a:r>
                  <a:rPr lang="zh-CN" altLang="zh-CN" sz="2800" dirty="0"/>
                  <a:t>最后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根据反应在酸性溶液中进行及电荷守恒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在方程式左边补充上</a:t>
                </a:r>
                <a:r>
                  <a:rPr lang="en-US" altLang="zh-CN" sz="2800" dirty="0"/>
                  <a:t>“5H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”</a:t>
                </a:r>
                <a:r>
                  <a:rPr lang="zh-CN" altLang="zh-CN" sz="2800" dirty="0"/>
                  <a:t>、右边补充</a:t>
                </a:r>
                <a:r>
                  <a:rPr lang="en-US" altLang="zh-CN" sz="2800" dirty="0"/>
                  <a:t>“4H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O”,</a:t>
                </a:r>
                <a:r>
                  <a:rPr lang="zh-CN" altLang="zh-CN" sz="2800" dirty="0"/>
                  <a:t>即可得到离子方程式。</a:t>
                </a:r>
                <a:endParaRPr lang="en-US" altLang="zh-CN" sz="2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BCFBCDB-577C-4C84-9BF9-814CC413F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87" y="734771"/>
                <a:ext cx="11723912" cy="4780283"/>
              </a:xfrm>
              <a:prstGeom prst="rect">
                <a:avLst/>
              </a:prstGeom>
              <a:blipFill>
                <a:blip r:embed="rId2"/>
                <a:stretch>
                  <a:fillRect l="-1040" r="-312" b="-1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F192540-1F27-468A-A771-61BF3E655A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86062" y="4249160"/>
            <a:ext cx="566738" cy="32197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DFA54FF-89DD-45C5-89BD-DB347DA14DF5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51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AC236D71-30D0-4F17-B213-6539C399C39E}"/>
                  </a:ext>
                </a:extLst>
              </p:cNvPr>
              <p:cNvSpPr/>
              <p:nvPr/>
            </p:nvSpPr>
            <p:spPr>
              <a:xfrm>
                <a:off x="332520" y="786491"/>
                <a:ext cx="11554679" cy="2673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/>
                  <a:t>(1)</a:t>
                </a:r>
                <a:r>
                  <a:rPr lang="zh-CN" altLang="zh-CN" sz="2800" dirty="0"/>
                  <a:t>从题图看出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铬酸根离子在酸性条件下逐渐转化成重铬酸根离子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离子方程式为</a:t>
                </a:r>
                <a:r>
                  <a:rPr lang="en-US" altLang="zh-CN" sz="2800" dirty="0"/>
                  <a:t>2Cr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+2H</a:t>
                </a:r>
                <a:r>
                  <a:rPr lang="en-US" altLang="zh-CN" sz="2800" baseline="30000" dirty="0"/>
                  <a:t>+               </a:t>
                </a:r>
                <a:r>
                  <a:rPr lang="en-US" altLang="zh-CN" sz="2800" dirty="0"/>
                  <a:t>Cr</a:t>
                </a:r>
                <a:r>
                  <a:rPr lang="en-US" altLang="zh-CN" sz="2800" baseline="-25000" dirty="0"/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>(2)Cr</a:t>
                </a:r>
                <a:r>
                  <a:rPr lang="en-US" altLang="zh-CN" sz="2800" baseline="-25000" dirty="0"/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中</a:t>
                </a:r>
                <a:r>
                  <a:rPr lang="en-US" altLang="zh-CN" sz="2800" dirty="0"/>
                  <a:t>Cr</a:t>
                </a:r>
                <a:r>
                  <a:rPr lang="zh-CN" altLang="zh-CN" sz="2800" dirty="0"/>
                  <a:t>的化合价为</a:t>
                </a:r>
                <a:r>
                  <a:rPr lang="en-US" altLang="zh-CN" sz="2800" dirty="0"/>
                  <a:t>+6,</a:t>
                </a:r>
                <a:r>
                  <a:rPr lang="zh-CN" altLang="zh-CN" sz="2800" dirty="0"/>
                  <a:t>具有强氧化性</a:t>
                </a:r>
                <a:r>
                  <a:rPr lang="en-US" altLang="zh-CN" sz="2800" dirty="0"/>
                  <a:t>;NaHSO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中</a:t>
                </a:r>
                <a:r>
                  <a:rPr lang="en-US" altLang="zh-CN" sz="2800" dirty="0"/>
                  <a:t>S</a:t>
                </a:r>
                <a:r>
                  <a:rPr lang="zh-CN" altLang="zh-CN" sz="2800" dirty="0"/>
                  <a:t>为</a:t>
                </a:r>
                <a:r>
                  <a:rPr lang="en-US" altLang="zh-CN" sz="2800" dirty="0"/>
                  <a:t>+4</a:t>
                </a:r>
                <a:r>
                  <a:rPr lang="zh-CN" altLang="zh-CN" sz="2800" dirty="0"/>
                  <a:t>价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具有还原性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该反应为氧化还原反应。该反应的离子方程式为</a:t>
                </a:r>
                <a:r>
                  <a:rPr lang="en-US" altLang="zh-CN" sz="2800" dirty="0"/>
                  <a:t>Cr</a:t>
                </a:r>
                <a:r>
                  <a:rPr lang="en-US" altLang="zh-CN" sz="2800" baseline="-25000" dirty="0"/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+3HS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+5H</a:t>
                </a:r>
                <a:r>
                  <a:rPr lang="en-US" altLang="zh-CN" sz="2800" baseline="30000" dirty="0"/>
                  <a:t>+             </a:t>
                </a:r>
                <a:r>
                  <a:rPr lang="en-US" altLang="zh-CN" sz="2800" dirty="0"/>
                  <a:t>2Cr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+3S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+4H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。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C236D71-30D0-4F17-B213-6539C399C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20" y="786491"/>
                <a:ext cx="11554679" cy="2673232"/>
              </a:xfrm>
              <a:prstGeom prst="rect">
                <a:avLst/>
              </a:prstGeom>
              <a:blipFill>
                <a:blip r:embed="rId2"/>
                <a:stretch>
                  <a:fillRect l="-1108" r="-1847" b="-5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3F15FFB0-AC8D-48DC-85B3-BA904D16318B}"/>
                  </a:ext>
                </a:extLst>
              </p:cNvPr>
              <p:cNvSpPr/>
              <p:nvPr/>
            </p:nvSpPr>
            <p:spPr>
              <a:xfrm>
                <a:off x="401264" y="3620159"/>
                <a:ext cx="9212636" cy="1465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答案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/>
                  <a:t>(1)2Cr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+2H</a:t>
                </a:r>
                <a:r>
                  <a:rPr lang="en-US" altLang="zh-CN" sz="2800" baseline="30000" dirty="0"/>
                  <a:t>+              </a:t>
                </a:r>
                <a:r>
                  <a:rPr lang="en-US" altLang="zh-CN" sz="2800" dirty="0"/>
                  <a:t>Cr</a:t>
                </a:r>
                <a:r>
                  <a:rPr lang="en-US" altLang="zh-CN" sz="2800" baseline="-25000" dirty="0"/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(2)Cr</a:t>
                </a:r>
                <a:r>
                  <a:rPr lang="en-US" altLang="zh-CN" sz="2800" baseline="-25000" dirty="0"/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+3HS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+5H</a:t>
                </a:r>
                <a:r>
                  <a:rPr lang="en-US" altLang="zh-CN" sz="2800" baseline="30000" dirty="0"/>
                  <a:t>+         </a:t>
                </a:r>
                <a:r>
                  <a:rPr lang="en-US" altLang="zh-CN" sz="2800" dirty="0"/>
                  <a:t> </a:t>
                </a:r>
                <a:r>
                  <a:rPr lang="en-US" altLang="zh-CN" sz="2800" baseline="30000" dirty="0"/>
                  <a:t> </a:t>
                </a:r>
                <a:r>
                  <a:rPr lang="en-US" altLang="zh-CN" sz="2800" dirty="0"/>
                  <a:t>2Cr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+3S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+4H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endParaRPr lang="zh-CN" altLang="zh-CN" sz="2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F15FFB0-AC8D-48DC-85B3-BA904D163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64" y="3620159"/>
                <a:ext cx="9212636" cy="1465016"/>
              </a:xfrm>
              <a:prstGeom prst="rect">
                <a:avLst/>
              </a:prstGeom>
              <a:blipFill>
                <a:blip r:embed="rId3"/>
                <a:stretch>
                  <a:fillRect l="-1390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521">
            <a:extLst>
              <a:ext uri="{FF2B5EF4-FFF2-40B4-BE49-F238E27FC236}">
                <a16:creationId xmlns="" xmlns:a16="http://schemas.microsoft.com/office/drawing/2014/main" id="{C405E3E3-4969-45BB-98C7-F0742700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15" y="3056618"/>
            <a:ext cx="468086" cy="2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79F2810-C1F9-4EF7-9DE8-EC7BD97E2BA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27562" y="1715770"/>
            <a:ext cx="528638" cy="3003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BBAA6E2-2836-436A-B499-CD7C13F78B0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068762" y="3912870"/>
            <a:ext cx="528638" cy="300328"/>
          </a:xfrm>
          <a:prstGeom prst="rect">
            <a:avLst/>
          </a:prstGeom>
        </p:spPr>
      </p:pic>
      <p:pic>
        <p:nvPicPr>
          <p:cNvPr id="11" name="图片 521">
            <a:extLst>
              <a:ext uri="{FF2B5EF4-FFF2-40B4-BE49-F238E27FC236}">
                <a16:creationId xmlns="" xmlns:a16="http://schemas.microsoft.com/office/drawing/2014/main" id="{A326B38D-0ECE-47A9-9C9C-7769F692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5" y="4606018"/>
            <a:ext cx="468086" cy="2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35E55EF9-C2D8-4809-8243-1DA3854123AD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184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9BCFBCDB-577C-4C84-9BF9-814CC413FB39}"/>
                  </a:ext>
                </a:extLst>
              </p:cNvPr>
              <p:cNvSpPr/>
              <p:nvPr/>
            </p:nvSpPr>
            <p:spPr>
              <a:xfrm>
                <a:off x="250487" y="734771"/>
                <a:ext cx="11723912" cy="3368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  <a:cs typeface="Times New Roman"/>
                  </a:rPr>
                  <a:t>示例</a:t>
                </a:r>
                <a:r>
                  <a:rPr lang="en-US" altLang="zh-CN" sz="2800" b="1" dirty="0">
                    <a:solidFill>
                      <a:srgbClr val="DA251C"/>
                    </a:solidFill>
                    <a:cs typeface="Times New Roman"/>
                  </a:rPr>
                  <a:t>7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/>
                  <a:t>[2013</a:t>
                </a:r>
                <a:r>
                  <a:rPr lang="zh-CN" altLang="zh-CN" sz="2800" dirty="0"/>
                  <a:t>新课标全国卷</a:t>
                </a:r>
                <a:r>
                  <a:rPr lang="en-US" altLang="zh-CN" sz="2800" dirty="0"/>
                  <a:t>Ⅱ,10,6</a:t>
                </a:r>
                <a:r>
                  <a:rPr lang="zh-CN" altLang="zh-CN" sz="2800" dirty="0"/>
                  <a:t>分</a:t>
                </a:r>
                <a:r>
                  <a:rPr lang="en-US" altLang="zh-CN" sz="2800" dirty="0"/>
                  <a:t>]</a:t>
                </a:r>
                <a:r>
                  <a:rPr lang="zh-CN" altLang="zh-CN" sz="2800" dirty="0"/>
                  <a:t>能正确表示下列反应的离子方程式是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A.</a:t>
                </a:r>
                <a:r>
                  <a:rPr lang="zh-CN" altLang="zh-CN" sz="2800" dirty="0"/>
                  <a:t>浓盐酸与铁屑反应</a:t>
                </a:r>
                <a:r>
                  <a:rPr lang="en-US" altLang="zh-CN" sz="2800" dirty="0"/>
                  <a:t>:2Fe+6H</a:t>
                </a:r>
                <a:r>
                  <a:rPr lang="en-US" altLang="zh-CN" sz="2800" baseline="30000" dirty="0"/>
                  <a:t>+              </a:t>
                </a:r>
                <a:r>
                  <a:rPr lang="en-US" altLang="zh-CN" sz="2800" dirty="0"/>
                  <a:t>2Fe</a:t>
                </a:r>
                <a:r>
                  <a:rPr lang="en-US" altLang="zh-CN" sz="2800" baseline="30000" dirty="0"/>
                  <a:t>3+</a:t>
                </a:r>
                <a:r>
                  <a:rPr lang="en-US" altLang="zh-CN" sz="2800" dirty="0"/>
                  <a:t>+3H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B.</a:t>
                </a:r>
                <a:r>
                  <a:rPr lang="zh-CN" altLang="zh-CN" sz="2800" dirty="0"/>
                  <a:t>钠与</a:t>
                </a:r>
                <a:r>
                  <a:rPr lang="en-US" altLang="zh-CN" sz="2800" dirty="0"/>
                  <a:t>CuSO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溶液反应</a:t>
                </a:r>
                <a:r>
                  <a:rPr lang="en-US" altLang="zh-CN" sz="2800" dirty="0"/>
                  <a:t>:2Na+Cu</a:t>
                </a:r>
                <a:r>
                  <a:rPr lang="en-US" altLang="zh-CN" sz="2800" baseline="30000" dirty="0"/>
                  <a:t>2+               </a:t>
                </a:r>
                <a:r>
                  <a:rPr lang="en-US" altLang="zh-CN" sz="2800" dirty="0"/>
                  <a:t>Cu↓+2Na</a:t>
                </a:r>
                <a:r>
                  <a:rPr lang="en-US" altLang="zh-CN" sz="2800" baseline="30000" dirty="0"/>
                  <a:t>+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C.NaHCO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溶液与稀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SO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反应</a:t>
                </a:r>
                <a:r>
                  <a:rPr lang="en-US" altLang="zh-CN" sz="2800" dirty="0"/>
                  <a:t>:C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+2H</a:t>
                </a:r>
                <a:r>
                  <a:rPr lang="en-US" altLang="zh-CN" sz="2800" baseline="30000" dirty="0"/>
                  <a:t>+           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O+CO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D.</a:t>
                </a:r>
                <a:r>
                  <a:rPr lang="zh-CN" altLang="zh-CN" sz="2800" dirty="0"/>
                  <a:t>向</a:t>
                </a:r>
                <a:r>
                  <a:rPr lang="en-US" altLang="zh-CN" sz="2800" dirty="0"/>
                  <a:t>FeCl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溶液中加入</a:t>
                </a:r>
                <a:r>
                  <a:rPr lang="en-US" altLang="zh-CN" sz="2800" dirty="0"/>
                  <a:t>Mg(OH)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:3Mg(OH)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+2Fe</a:t>
                </a:r>
                <a:r>
                  <a:rPr lang="en-US" altLang="zh-CN" sz="2800" baseline="30000" dirty="0"/>
                  <a:t>3+            </a:t>
                </a:r>
                <a:r>
                  <a:rPr lang="en-US" altLang="zh-CN" sz="2800" dirty="0"/>
                  <a:t>2Fe(OH)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+3Mg</a:t>
                </a:r>
                <a:r>
                  <a:rPr lang="en-US" altLang="zh-CN" sz="2800" baseline="30000" dirty="0"/>
                  <a:t>2+</a:t>
                </a:r>
                <a:endParaRPr lang="zh-CN" altLang="zh-CN" sz="2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BCFBCDB-577C-4C84-9BF9-814CC413F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87" y="734771"/>
                <a:ext cx="11723912" cy="3368807"/>
              </a:xfrm>
              <a:prstGeom prst="rect">
                <a:avLst/>
              </a:prstGeom>
              <a:blipFill>
                <a:blip r:embed="rId2"/>
                <a:stretch>
                  <a:fillRect l="-1040" b="-1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A2A84C92-79A9-4D4B-B239-8E7F764F7A24}"/>
              </a:ext>
            </a:extLst>
          </p:cNvPr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1FDB6B2-A016-4A70-B131-BD696910996E}"/>
              </a:ext>
            </a:extLst>
          </p:cNvPr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3A6C60BF-FD67-4859-A866-B3E2AFF0A966}"/>
              </a:ext>
            </a:extLst>
          </p:cNvPr>
          <p:cNvSpPr/>
          <p:nvPr/>
        </p:nvSpPr>
        <p:spPr>
          <a:xfrm>
            <a:off x="1066800" y="-2"/>
            <a:ext cx="734060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DA251C"/>
                </a:solidFill>
              </a:rPr>
              <a:t>考向</a:t>
            </a:r>
            <a:r>
              <a:rPr lang="en-US" altLang="zh-CN" sz="2800" dirty="0">
                <a:solidFill>
                  <a:srgbClr val="DA251C"/>
                </a:solidFill>
              </a:rPr>
              <a:t>2 </a:t>
            </a:r>
            <a:r>
              <a:rPr lang="zh-CN" altLang="zh-CN" sz="2800" dirty="0">
                <a:solidFill>
                  <a:srgbClr val="DA251C"/>
                </a:solidFill>
              </a:rPr>
              <a:t>避开</a:t>
            </a:r>
            <a:r>
              <a:rPr lang="en-US" altLang="zh-CN" sz="2800" dirty="0">
                <a:solidFill>
                  <a:srgbClr val="DA251C"/>
                </a:solidFill>
              </a:rPr>
              <a:t>“</a:t>
            </a:r>
            <a:r>
              <a:rPr lang="zh-CN" altLang="zh-CN" sz="2800" dirty="0">
                <a:solidFill>
                  <a:srgbClr val="DA251C"/>
                </a:solidFill>
              </a:rPr>
              <a:t>四类</a:t>
            </a:r>
            <a:r>
              <a:rPr lang="en-US" altLang="zh-CN" sz="2800" dirty="0">
                <a:solidFill>
                  <a:srgbClr val="DA251C"/>
                </a:solidFill>
              </a:rPr>
              <a:t>”</a:t>
            </a:r>
            <a:r>
              <a:rPr lang="zh-CN" altLang="zh-CN" sz="2800" dirty="0">
                <a:solidFill>
                  <a:srgbClr val="DA251C"/>
                </a:solidFill>
              </a:rPr>
              <a:t>陷阱速判离子方程式的正误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BCFF4EE-F743-4B6D-A086-6B6318CAE3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84762" y="1601470"/>
            <a:ext cx="579438" cy="3291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E288F4C-8465-470F-BBD5-9B76D35C42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16562" y="2249170"/>
            <a:ext cx="579438" cy="3291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FA98077-98CF-4785-AA20-4C42845437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24662" y="2934970"/>
            <a:ext cx="579438" cy="3291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21ABACC-7A08-4201-A68E-2393FF4927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00962" y="3567619"/>
            <a:ext cx="579438" cy="3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041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0487" y="734771"/>
            <a:ext cx="11723912" cy="66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  <a:cs typeface="Times New Roman"/>
              </a:rPr>
              <a:t>思维导引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en-US" altLang="zh-CN" sz="2800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9CECC982-0A6E-4891-83FC-EB295C1BF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014045"/>
              </p:ext>
            </p:extLst>
          </p:nvPr>
        </p:nvGraphicFramePr>
        <p:xfrm>
          <a:off x="355600" y="1758632"/>
          <a:ext cx="11493500" cy="3791268"/>
        </p:xfrm>
        <a:graphic>
          <a:graphicData uri="http://schemas.openxmlformats.org/drawingml/2006/table">
            <a:tbl>
              <a:tblPr firstRow="1" firstCol="1" bandRow="1"/>
              <a:tblGrid>
                <a:gridCol w="1002877">
                  <a:extLst>
                    <a:ext uri="{9D8B030D-6E8A-4147-A177-3AD203B41FA5}">
                      <a16:colId xmlns="" xmlns:a16="http://schemas.microsoft.com/office/drawing/2014/main" val="3879333844"/>
                    </a:ext>
                  </a:extLst>
                </a:gridCol>
                <a:gridCol w="10490623">
                  <a:extLst>
                    <a:ext uri="{9D8B030D-6E8A-4147-A177-3AD203B41FA5}">
                      <a16:colId xmlns="" xmlns:a16="http://schemas.microsoft.com/office/drawing/2014/main" val="1504199168"/>
                    </a:ext>
                  </a:extLst>
                </a:gridCol>
              </a:tblGrid>
              <a:tr h="1263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根据反应的客观事实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判断出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与盐酸反应生成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而不是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3+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[“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原理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陷阱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]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0394661"/>
                  </a:ext>
                </a:extLst>
              </a:tr>
              <a:tr h="1263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根据反应的实质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可知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应先与水反应生成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NaOH,NaOH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再与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CuSO</a:t>
                      </a:r>
                      <a:r>
                        <a:rPr lang="en-US" sz="28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反应生成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Cu(OH)</a:t>
                      </a:r>
                      <a:r>
                        <a:rPr lang="en-US" sz="28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沉淀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[“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原理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陷阱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]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7402237"/>
                  </a:ext>
                </a:extLst>
              </a:tr>
              <a:tr h="631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根据离子方程式的书写原则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判断出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NaHCO</a:t>
                      </a:r>
                      <a:r>
                        <a:rPr lang="en-US" sz="28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拆分错误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[“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拆分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陷阱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]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82" charset="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9419261"/>
                  </a:ext>
                </a:extLst>
              </a:tr>
              <a:tr h="631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82" charset="2"/>
                          <a:cs typeface="Times New Roman" panose="02020603050405020304" pitchFamily="18" charset="0"/>
                        </a:rPr>
                        <a:t>发生沉淀的转化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3374130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8DE070C-AF54-4252-8478-D6BFC34896FA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89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AC236D71-30D0-4F17-B213-6539C399C39E}"/>
                  </a:ext>
                </a:extLst>
              </p:cNvPr>
              <p:cNvSpPr/>
              <p:nvPr/>
            </p:nvSpPr>
            <p:spPr>
              <a:xfrm>
                <a:off x="332520" y="786491"/>
                <a:ext cx="11554679" cy="4539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800" dirty="0"/>
                  <a:t>浓盐酸与铁屑反应生成</a:t>
                </a:r>
                <a:r>
                  <a:rPr lang="en-US" altLang="zh-CN" sz="2800" dirty="0"/>
                  <a:t>FeCl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和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离子方程式应为</a:t>
                </a:r>
                <a:r>
                  <a:rPr lang="en-US" altLang="zh-CN" sz="2800" dirty="0"/>
                  <a:t>Fe+2H</a:t>
                </a:r>
                <a:r>
                  <a:rPr lang="en-US" altLang="zh-CN" sz="2800" baseline="30000" dirty="0"/>
                  <a:t>+          </a:t>
                </a:r>
                <a:r>
                  <a:rPr lang="en-US" altLang="zh-CN" sz="2800" dirty="0"/>
                  <a:t>Fe</a:t>
                </a:r>
                <a:r>
                  <a:rPr lang="en-US" altLang="zh-CN" sz="2800" baseline="30000" dirty="0"/>
                  <a:t>2+</a:t>
                </a:r>
                <a:r>
                  <a:rPr lang="en-US" altLang="zh-CN" sz="2800" dirty="0"/>
                  <a:t>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↑,A</a:t>
                </a:r>
                <a:r>
                  <a:rPr lang="zh-CN" altLang="zh-CN" sz="2800" dirty="0"/>
                  <a:t>项错误</a:t>
                </a:r>
                <a:r>
                  <a:rPr lang="en-US" altLang="zh-CN" sz="2800" dirty="0"/>
                  <a:t>;Na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CuSO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溶液反应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不能置换出</a:t>
                </a:r>
                <a:r>
                  <a:rPr lang="en-US" altLang="zh-CN" sz="2800" dirty="0"/>
                  <a:t>Cu,</a:t>
                </a:r>
                <a:r>
                  <a:rPr lang="zh-CN" altLang="zh-CN" sz="2800" dirty="0"/>
                  <a:t>离子方程式应为</a:t>
                </a:r>
                <a:r>
                  <a:rPr lang="en-US" altLang="zh-CN" sz="2800" dirty="0"/>
                  <a:t>2Na+2H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O+Cu</a:t>
                </a:r>
                <a:r>
                  <a:rPr lang="en-US" altLang="zh-CN" sz="2800" baseline="30000" dirty="0"/>
                  <a:t>2+           </a:t>
                </a:r>
                <a:r>
                  <a:rPr lang="en-US" altLang="zh-CN" sz="2800" dirty="0"/>
                  <a:t>Cu(OH)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↓+2Na</a:t>
                </a:r>
                <a:r>
                  <a:rPr lang="en-US" altLang="zh-CN" sz="2800" baseline="30000" dirty="0"/>
                  <a:t>+</a:t>
                </a:r>
                <a:r>
                  <a:rPr lang="en-US" altLang="zh-CN" sz="2800" dirty="0"/>
                  <a:t>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↑,B</a:t>
                </a:r>
                <a:r>
                  <a:rPr lang="zh-CN" altLang="zh-CN" sz="2800" dirty="0"/>
                  <a:t>项错误</a:t>
                </a:r>
                <a:r>
                  <a:rPr lang="en-US" altLang="zh-CN" sz="2800" dirty="0"/>
                  <a:t>;NaHCO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与稀硫酸反应的离子方程式应为</a:t>
                </a:r>
                <a:r>
                  <a:rPr lang="en-US" altLang="zh-CN" sz="2800" dirty="0"/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/>
                  <a:t>+H</a:t>
                </a:r>
                <a:r>
                  <a:rPr lang="en-US" altLang="zh-CN" sz="2800" baseline="30000" dirty="0"/>
                  <a:t>+           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O+CO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↑,C</a:t>
                </a:r>
                <a:r>
                  <a:rPr lang="zh-CN" altLang="zh-CN" sz="2800" dirty="0"/>
                  <a:t>项错误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氢氧化镁和氢氧化铁均为不溶于水的碱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故在书写离子方程式时应写成化学式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且氢氧化铁比氢氧化镁更难溶于水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故氢氧化镁可以转化为氢氧化铁</a:t>
                </a:r>
                <a:r>
                  <a:rPr lang="en-US" altLang="zh-CN" sz="2800" dirty="0"/>
                  <a:t>,D</a:t>
                </a:r>
                <a:r>
                  <a:rPr lang="zh-CN" altLang="zh-CN" sz="2800" dirty="0"/>
                  <a:t>项正确。</a:t>
                </a:r>
              </a:p>
              <a:p>
                <a:pPr>
                  <a:lnSpc>
                    <a:spcPct val="150000"/>
                  </a:lnSpc>
                </a:pPr>
                <a:endParaRPr lang="zh-CN" altLang="zh-CN" sz="2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C236D71-30D0-4F17-B213-6539C399C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20" y="786491"/>
                <a:ext cx="11554679" cy="4539191"/>
              </a:xfrm>
              <a:prstGeom prst="rect">
                <a:avLst/>
              </a:prstGeom>
              <a:blipFill>
                <a:blip r:embed="rId2"/>
                <a:stretch>
                  <a:fillRect l="-1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3F15FFB0-AC8D-48DC-85B3-BA904D16318B}"/>
              </a:ext>
            </a:extLst>
          </p:cNvPr>
          <p:cNvSpPr/>
          <p:nvPr/>
        </p:nvSpPr>
        <p:spPr>
          <a:xfrm>
            <a:off x="401264" y="4826659"/>
            <a:ext cx="9212636" cy="66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/>
              <a:t>D</a:t>
            </a:r>
            <a:endParaRPr lang="zh-CN" altLang="zh-CN" sz="2800" dirty="0"/>
          </a:p>
        </p:txBody>
      </p:sp>
      <p:pic>
        <p:nvPicPr>
          <p:cNvPr id="8" name="图片 521">
            <a:extLst>
              <a:ext uri="{FF2B5EF4-FFF2-40B4-BE49-F238E27FC236}">
                <a16:creationId xmlns="" xmlns:a16="http://schemas.microsoft.com/office/drawing/2014/main" id="{C405E3E3-4969-45BB-98C7-F0742700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5" y="1088118"/>
            <a:ext cx="468086" cy="2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521">
            <a:extLst>
              <a:ext uri="{FF2B5EF4-FFF2-40B4-BE49-F238E27FC236}">
                <a16:creationId xmlns="" xmlns:a16="http://schemas.microsoft.com/office/drawing/2014/main" id="{FC390EC9-D0B5-427B-8558-9B34F8ABE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15" y="2332718"/>
            <a:ext cx="468086" cy="2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521">
            <a:extLst>
              <a:ext uri="{FF2B5EF4-FFF2-40B4-BE49-F238E27FC236}">
                <a16:creationId xmlns="" xmlns:a16="http://schemas.microsoft.com/office/drawing/2014/main" id="{763D27FC-1D66-4829-A2A7-D8F29B4A4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15" y="2993118"/>
            <a:ext cx="468086" cy="2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6B2B3F9-F07B-44F8-B082-647243F42F3B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9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AD38542-DC3E-4EAF-91C0-5B525E312624}"/>
              </a:ext>
            </a:extLst>
          </p:cNvPr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6256DDF3-5962-4C1C-A62C-6C8C07560C22}"/>
              </a:ext>
            </a:extLst>
          </p:cNvPr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知识体系构建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87A4F55-0B5C-41FC-85F0-2F93473FA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5" y="1096059"/>
            <a:ext cx="11930088" cy="50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024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3754" y="295420"/>
            <a:ext cx="182880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DA251C"/>
                </a:solidFill>
              </a:rPr>
              <a:t>考点扫描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A772A540-EF82-47D2-9698-89DF6AE63FBB}"/>
              </a:ext>
            </a:extLst>
          </p:cNvPr>
          <p:cNvSpPr/>
          <p:nvPr/>
        </p:nvSpPr>
        <p:spPr>
          <a:xfrm>
            <a:off x="1980162" y="1012896"/>
            <a:ext cx="7414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明白常考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四类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陷阱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快速判断离子方程式正误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="" xmlns:a16="http://schemas.microsoft.com/office/drawing/2014/main" id="{C697BB46-5167-46F2-8FA3-182D6F6D14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238385"/>
                  </p:ext>
                </p:extLst>
              </p:nvPr>
            </p:nvGraphicFramePr>
            <p:xfrm>
              <a:off x="368300" y="1715294"/>
              <a:ext cx="11429999" cy="330206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65200">
                      <a:extLst>
                        <a:ext uri="{9D8B030D-6E8A-4147-A177-3AD203B41FA5}">
                          <a16:colId xmlns="" xmlns:a16="http://schemas.microsoft.com/office/drawing/2014/main" val="3529160615"/>
                        </a:ext>
                      </a:extLst>
                    </a:gridCol>
                    <a:gridCol w="4294256">
                      <a:extLst>
                        <a:ext uri="{9D8B030D-6E8A-4147-A177-3AD203B41FA5}">
                          <a16:colId xmlns="" xmlns:a16="http://schemas.microsoft.com/office/drawing/2014/main" val="532782300"/>
                        </a:ext>
                      </a:extLst>
                    </a:gridCol>
                    <a:gridCol w="6170543">
                      <a:extLst>
                        <a:ext uri="{9D8B030D-6E8A-4147-A177-3AD203B41FA5}">
                          <a16:colId xmlns="" xmlns:a16="http://schemas.microsoft.com/office/drawing/2014/main" val="413596818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“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拆分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”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陷阱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离子方程式的正误判断中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常常设置物质是否能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“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拆分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”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的陷阱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氧化物、弱电解质、沉淀、弱酸酸式酸根在离子方程式中均不能拆分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[2016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江苏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,5D]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向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Na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SiO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溶液中滴加稀盐酸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:Na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SiO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+2H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          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SiO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↓+2Na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(×)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[2014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四川理综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,3B]NaHCO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溶液中加入稀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HCl:C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+2H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         CO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↑+H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O(×)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[2014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江苏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,7C]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用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COOH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溶解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CaCO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:CaCO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+2H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        Ca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O+CO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↑(×)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43490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C697BB46-5167-46F2-8FA3-182D6F6D14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238385"/>
                  </p:ext>
                </p:extLst>
              </p:nvPr>
            </p:nvGraphicFramePr>
            <p:xfrm>
              <a:off x="368300" y="1715294"/>
              <a:ext cx="11429999" cy="323723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65200">
                      <a:extLst>
                        <a:ext uri="{9D8B030D-6E8A-4147-A177-3AD203B41FA5}">
                          <a16:colId xmlns:a16="http://schemas.microsoft.com/office/drawing/2014/main" val="3529160615"/>
                        </a:ext>
                      </a:extLst>
                    </a:gridCol>
                    <a:gridCol w="4294256">
                      <a:extLst>
                        <a:ext uri="{9D8B030D-6E8A-4147-A177-3AD203B41FA5}">
                          <a16:colId xmlns:a16="http://schemas.microsoft.com/office/drawing/2014/main" val="532782300"/>
                        </a:ext>
                      </a:extLst>
                    </a:gridCol>
                    <a:gridCol w="6170543">
                      <a:extLst>
                        <a:ext uri="{9D8B030D-6E8A-4147-A177-3AD203B41FA5}">
                          <a16:colId xmlns:a16="http://schemas.microsoft.com/office/drawing/2014/main" val="4135968181"/>
                        </a:ext>
                      </a:extLst>
                    </a:gridCol>
                  </a:tblGrid>
                  <a:tr h="32372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“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拆分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”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陷阱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离子方程式的正误判断中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常常设置物质是否能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“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拆分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”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的陷阱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氧化物、弱电解质、沉淀、弱酸酸式酸根在离子方程式中均不能拆分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291" t="-188" r="-197" b="-5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34902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9459" name="图片 572">
            <a:extLst>
              <a:ext uri="{FF2B5EF4-FFF2-40B4-BE49-F238E27FC236}">
                <a16:creationId xmlns="" xmlns:a16="http://schemas.microsoft.com/office/drawing/2014/main" id="{2A1C117E-225A-49A2-A11F-C560BF1A9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98988"/>
            <a:ext cx="508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图片 573">
            <a:extLst>
              <a:ext uri="{FF2B5EF4-FFF2-40B4-BE49-F238E27FC236}">
                <a16:creationId xmlns="" xmlns:a16="http://schemas.microsoft.com/office/drawing/2014/main" id="{54863400-9977-4B7D-9652-6650CECC7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503613"/>
            <a:ext cx="508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图片 574">
            <a:extLst>
              <a:ext uri="{FF2B5EF4-FFF2-40B4-BE49-F238E27FC236}">
                <a16:creationId xmlns="" xmlns:a16="http://schemas.microsoft.com/office/drawing/2014/main" id="{F7B82DBB-2E66-4BB1-896B-A4EB3230A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2401888"/>
            <a:ext cx="508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C89CA71-8F33-4C70-8A72-6BF8E48E40E0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773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="" xmlns:a16="http://schemas.microsoft.com/office/drawing/2014/main" id="{C697BB46-5167-46F2-8FA3-182D6F6D14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470960"/>
                  </p:ext>
                </p:extLst>
              </p:nvPr>
            </p:nvGraphicFramePr>
            <p:xfrm>
              <a:off x="368300" y="1118394"/>
              <a:ext cx="11429999" cy="49479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65200">
                      <a:extLst>
                        <a:ext uri="{9D8B030D-6E8A-4147-A177-3AD203B41FA5}">
                          <a16:colId xmlns="" xmlns:a16="http://schemas.microsoft.com/office/drawing/2014/main" val="3529160615"/>
                        </a:ext>
                      </a:extLst>
                    </a:gridCol>
                    <a:gridCol w="4294256">
                      <a:extLst>
                        <a:ext uri="{9D8B030D-6E8A-4147-A177-3AD203B41FA5}">
                          <a16:colId xmlns="" xmlns:a16="http://schemas.microsoft.com/office/drawing/2014/main" val="532782300"/>
                        </a:ext>
                      </a:extLst>
                    </a:gridCol>
                    <a:gridCol w="6170543">
                      <a:extLst>
                        <a:ext uri="{9D8B030D-6E8A-4147-A177-3AD203B41FA5}">
                          <a16:colId xmlns="" xmlns:a16="http://schemas.microsoft.com/office/drawing/2014/main" val="413596818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“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原理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”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陷阱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离子反应应符合客观事实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而命题者往往设置不符合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“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反应原理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”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的陷阱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如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和非氧化性酸反应应生成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zh-CN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方正书宋_GBK" panose="02000000000000000000" pitchFamily="2" charset="-122"/>
                                          <a:cs typeface="Times New Roman" panose="020206030504050203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方正书宋_GBK" panose="02000000000000000000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金属和氧化性酸反应不产生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。同时应注意隐含反应、配比关系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,“       ”“       ”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使用以及反应条件是否正确等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[2017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江苏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,6D]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向碳酸氢铵溶液中加入足量石灰水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:Ca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+HC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+OH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        CaCO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↓+H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 (×)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[2016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江苏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,5A]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将铜丝插入稀硝酸中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:Cu+4H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+2N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        Cu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+2NO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↑+H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O(×)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[2015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安徽理综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,10C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改编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]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向 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NaClO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和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NaCl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混合溶液中滴入少量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FeSO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溶液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反应的离子方程式为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:2Fe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ClO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+2H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          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Cl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+2Fe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O(×)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[2015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山东理综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,12A]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向稀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HNO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中滴加 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Na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溶液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:S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+2H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         SO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↑+H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O(×)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7928796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C697BB46-5167-46F2-8FA3-182D6F6D14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470960"/>
                  </p:ext>
                </p:extLst>
              </p:nvPr>
            </p:nvGraphicFramePr>
            <p:xfrm>
              <a:off x="368300" y="1118394"/>
              <a:ext cx="11429999" cy="488029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65200">
                      <a:extLst>
                        <a:ext uri="{9D8B030D-6E8A-4147-A177-3AD203B41FA5}">
                          <a16:colId xmlns:a16="http://schemas.microsoft.com/office/drawing/2014/main" val="3529160615"/>
                        </a:ext>
                      </a:extLst>
                    </a:gridCol>
                    <a:gridCol w="4294256">
                      <a:extLst>
                        <a:ext uri="{9D8B030D-6E8A-4147-A177-3AD203B41FA5}">
                          <a16:colId xmlns:a16="http://schemas.microsoft.com/office/drawing/2014/main" val="532782300"/>
                        </a:ext>
                      </a:extLst>
                    </a:gridCol>
                    <a:gridCol w="6170543">
                      <a:extLst>
                        <a:ext uri="{9D8B030D-6E8A-4147-A177-3AD203B41FA5}">
                          <a16:colId xmlns:a16="http://schemas.microsoft.com/office/drawing/2014/main" val="4135968181"/>
                        </a:ext>
                      </a:extLst>
                    </a:gridCol>
                  </a:tblGrid>
                  <a:tr h="48802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“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原理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”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陷阱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553" t="-125" r="-143972" b="-3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291" t="-125" r="-197" b="-3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87969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9462" name="图片 569">
            <a:extLst>
              <a:ext uri="{FF2B5EF4-FFF2-40B4-BE49-F238E27FC236}">
                <a16:creationId xmlns="" xmlns:a16="http://schemas.microsoft.com/office/drawing/2014/main" id="{34CF4992-3076-4151-8F20-795458AA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87888"/>
            <a:ext cx="508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图片 570">
            <a:extLst>
              <a:ext uri="{FF2B5EF4-FFF2-40B4-BE49-F238E27FC236}">
                <a16:creationId xmlns="" xmlns:a16="http://schemas.microsoft.com/office/drawing/2014/main" id="{AB87D9D3-0C77-4590-ADCF-02971EF92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4713288"/>
            <a:ext cx="508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图片 571">
            <a:extLst>
              <a:ext uri="{FF2B5EF4-FFF2-40B4-BE49-F238E27FC236}">
                <a16:creationId xmlns="" xmlns:a16="http://schemas.microsoft.com/office/drawing/2014/main" id="{ACC9A836-C7C4-4A26-A2AC-16ECE9467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653088"/>
            <a:ext cx="508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图片 572">
            <a:extLst>
              <a:ext uri="{FF2B5EF4-FFF2-40B4-BE49-F238E27FC236}">
                <a16:creationId xmlns="" xmlns:a16="http://schemas.microsoft.com/office/drawing/2014/main" id="{2A1C117E-225A-49A2-A11F-C560BF1A9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4560888"/>
            <a:ext cx="508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图片 573">
            <a:extLst>
              <a:ext uri="{FF2B5EF4-FFF2-40B4-BE49-F238E27FC236}">
                <a16:creationId xmlns="" xmlns:a16="http://schemas.microsoft.com/office/drawing/2014/main" id="{54863400-9977-4B7D-9652-6650CECC7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897188"/>
            <a:ext cx="508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图片 574">
            <a:extLst>
              <a:ext uri="{FF2B5EF4-FFF2-40B4-BE49-F238E27FC236}">
                <a16:creationId xmlns="" xmlns:a16="http://schemas.microsoft.com/office/drawing/2014/main" id="{F7B82DBB-2E66-4BB1-896B-A4EB3230A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1817688"/>
            <a:ext cx="508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934E752-2D81-423E-8FBB-258BBD6F5A8F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663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="" xmlns:a16="http://schemas.microsoft.com/office/drawing/2014/main" id="{349D559A-7436-4CF0-9BD8-E69B7657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735293"/>
                  </p:ext>
                </p:extLst>
              </p:nvPr>
            </p:nvGraphicFramePr>
            <p:xfrm>
              <a:off x="317500" y="1308894"/>
              <a:ext cx="11544300" cy="32918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54100">
                      <a:extLst>
                        <a:ext uri="{9D8B030D-6E8A-4147-A177-3AD203B41FA5}">
                          <a16:colId xmlns="" xmlns:a16="http://schemas.microsoft.com/office/drawing/2014/main" val="408907472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="" xmlns:a16="http://schemas.microsoft.com/office/drawing/2014/main" val="4134685021"/>
                        </a:ext>
                      </a:extLst>
                    </a:gridCol>
                    <a:gridCol w="5918200">
                      <a:extLst>
                        <a:ext uri="{9D8B030D-6E8A-4147-A177-3AD203B41FA5}">
                          <a16:colId xmlns="" xmlns:a16="http://schemas.microsoft.com/office/drawing/2014/main" val="297042057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“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守恒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”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陷阱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离子方程式除符合质量守恒外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还应符合电荷守恒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考生往往只注意质量守恒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而忽略电荷守恒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这也是命题者经常设置的陷阱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[2016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四川理综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,3C]Fe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与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在酸性溶液中的反应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:2Fe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+2H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       2Fe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+2H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O(√)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[2016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江苏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,5B]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向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(SO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溶液中加入过量铁粉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:Fe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+Fe          2Fe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(×)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[2015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江苏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,9C]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酸性溶液中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KIO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与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KI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反应生成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:I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+I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+6H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           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I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+3H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O(×)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6151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349D559A-7436-4CF0-9BD8-E69B7657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735293"/>
                  </p:ext>
                </p:extLst>
              </p:nvPr>
            </p:nvGraphicFramePr>
            <p:xfrm>
              <a:off x="317500" y="1308894"/>
              <a:ext cx="11544300" cy="322700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54100">
                      <a:extLst>
                        <a:ext uri="{9D8B030D-6E8A-4147-A177-3AD203B41FA5}">
                          <a16:colId xmlns:a16="http://schemas.microsoft.com/office/drawing/2014/main" val="408907472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4134685021"/>
                        </a:ext>
                      </a:extLst>
                    </a:gridCol>
                    <a:gridCol w="5918200">
                      <a:extLst>
                        <a:ext uri="{9D8B030D-6E8A-4147-A177-3AD203B41FA5}">
                          <a16:colId xmlns:a16="http://schemas.microsoft.com/office/drawing/2014/main" val="2970420571"/>
                        </a:ext>
                      </a:extLst>
                    </a:gridCol>
                  </a:tblGrid>
                  <a:tr h="32270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“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守恒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”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陷阱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离子方程式除符合质量守恒外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还应符合电荷守恒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考生往往只注意质量守恒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而忽略电荷守恒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这也是命题者经常设置的陷阱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5160" t="-188" r="-206" b="-56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1511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483" name="图片 582">
            <a:extLst>
              <a:ext uri="{FF2B5EF4-FFF2-40B4-BE49-F238E27FC236}">
                <a16:creationId xmlns="" xmlns:a16="http://schemas.microsoft.com/office/drawing/2014/main" id="{CF88D670-43B9-46AD-BDB8-A3D0C8DDD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4164648"/>
            <a:ext cx="53340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图片 583">
            <a:extLst>
              <a:ext uri="{FF2B5EF4-FFF2-40B4-BE49-F238E27FC236}">
                <a16:creationId xmlns="" xmlns:a16="http://schemas.microsoft.com/office/drawing/2014/main" id="{33CE9E42-14B0-4B90-B519-1861F0ED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3107373"/>
            <a:ext cx="53340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图片 584">
            <a:extLst>
              <a:ext uri="{FF2B5EF4-FFF2-40B4-BE49-F238E27FC236}">
                <a16:creationId xmlns="" xmlns:a16="http://schemas.microsoft.com/office/drawing/2014/main" id="{13C73CCA-BE32-4261-B1CA-3283F65CC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1992948"/>
            <a:ext cx="53340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A9180D83-0A17-4681-972E-E45553919D9D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495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="" xmlns:a16="http://schemas.microsoft.com/office/drawing/2014/main" id="{349D559A-7436-4CF0-9BD8-E69B7657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15654"/>
                  </p:ext>
                </p:extLst>
              </p:nvPr>
            </p:nvGraphicFramePr>
            <p:xfrm>
              <a:off x="317500" y="1029494"/>
              <a:ext cx="11544300" cy="496989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54100">
                      <a:extLst>
                        <a:ext uri="{9D8B030D-6E8A-4147-A177-3AD203B41FA5}">
                          <a16:colId xmlns="" xmlns:a16="http://schemas.microsoft.com/office/drawing/2014/main" val="408907472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="" xmlns:a16="http://schemas.microsoft.com/office/drawing/2014/main" val="4134685021"/>
                        </a:ext>
                      </a:extLst>
                    </a:gridCol>
                    <a:gridCol w="5918200">
                      <a:extLst>
                        <a:ext uri="{9D8B030D-6E8A-4147-A177-3AD203B41FA5}">
                          <a16:colId xmlns="" xmlns:a16="http://schemas.microsoft.com/office/drawing/2014/main" val="297042057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“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量比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”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陷阱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在离子方程式正误判断中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学生往往忽略相对量的影响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命题者常设置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“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离子方程式正确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但不符合相对量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”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的陷阱。突破陷阱的方法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: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一是审准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“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相对量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”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的多少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二是看离子反应是否符合该量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[2017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江苏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,6C]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向氢氧化钡溶液中加入稀硫酸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:Ba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+OH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         BaSO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↓+ 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 (×)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[2016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四川理综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,3D]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稀硫酸与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Ba(OH)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溶液的反应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:H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+Ba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2+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+OH</a:t>
                          </a:r>
                          <a:r>
                            <a:rPr lang="en-US" sz="24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       BaSO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↓+H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O(×)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[2015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山东理综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,12B]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向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Na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SiO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zh-CN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溶液中通入过量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:Si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+SO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+H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O      H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SiO</a:t>
                          </a:r>
                          <a:r>
                            <a:rPr lang="en-US" sz="24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↓+S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(×)</a:t>
                          </a:r>
                          <a:endParaRPr lang="zh-CN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15814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349D559A-7436-4CF0-9BD8-E69B7657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15654"/>
                  </p:ext>
                </p:extLst>
              </p:nvPr>
            </p:nvGraphicFramePr>
            <p:xfrm>
              <a:off x="317500" y="1029494"/>
              <a:ext cx="11544300" cy="49022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54100">
                      <a:extLst>
                        <a:ext uri="{9D8B030D-6E8A-4147-A177-3AD203B41FA5}">
                          <a16:colId xmlns:a16="http://schemas.microsoft.com/office/drawing/2014/main" val="408907472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4134685021"/>
                        </a:ext>
                      </a:extLst>
                    </a:gridCol>
                    <a:gridCol w="5918200">
                      <a:extLst>
                        <a:ext uri="{9D8B030D-6E8A-4147-A177-3AD203B41FA5}">
                          <a16:colId xmlns:a16="http://schemas.microsoft.com/office/drawing/2014/main" val="2970420571"/>
                        </a:ext>
                      </a:extLst>
                    </a:gridCol>
                  </a:tblGrid>
                  <a:tr h="4902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“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量比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”</a:t>
                          </a:r>
                          <a:endParaRPr lang="zh-CN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82" charset="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陷阱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在离子方程式正误判断中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学生往往忽略相对量的影响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命题者常设置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“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离子方程式正确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但不符合相对量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”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的陷阱。突破陷阱的方法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: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一是审准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“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相对量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”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的多少</a:t>
                          </a: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82" charset="2"/>
                              <a:cs typeface="Times New Roman" panose="02020603050405020304" pitchFamily="18" charset="0"/>
                            </a:rPr>
                            <a:t>二是看离子反应是否符合该量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5160" t="-124" r="-206" b="-35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15814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483" name="图片 582">
            <a:extLst>
              <a:ext uri="{FF2B5EF4-FFF2-40B4-BE49-F238E27FC236}">
                <a16:creationId xmlns="" xmlns:a16="http://schemas.microsoft.com/office/drawing/2014/main" id="{CF88D670-43B9-46AD-BDB8-A3D0C8DDD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5028248"/>
            <a:ext cx="53340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图片 583">
            <a:extLst>
              <a:ext uri="{FF2B5EF4-FFF2-40B4-BE49-F238E27FC236}">
                <a16:creationId xmlns="" xmlns:a16="http://schemas.microsoft.com/office/drawing/2014/main" id="{33CE9E42-14B0-4B90-B519-1861F0ED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368993"/>
            <a:ext cx="53340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图片 584">
            <a:extLst>
              <a:ext uri="{FF2B5EF4-FFF2-40B4-BE49-F238E27FC236}">
                <a16:creationId xmlns="" xmlns:a16="http://schemas.microsoft.com/office/drawing/2014/main" id="{13C73CCA-BE32-4261-B1CA-3283F65CC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1700848"/>
            <a:ext cx="53340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7870FCA-8B31-4EC2-978B-E30DDB07BF5E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3726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B47561BC-FDC8-4426-9B4D-ECF9FCFDF8C8}"/>
              </a:ext>
            </a:extLst>
          </p:cNvPr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AB08CCD-B8A7-4318-A302-1C063CADF072}"/>
              </a:ext>
            </a:extLst>
          </p:cNvPr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2160567-35F5-433B-9BD1-6C829668B4C1}"/>
              </a:ext>
            </a:extLst>
          </p:cNvPr>
          <p:cNvSpPr/>
          <p:nvPr/>
        </p:nvSpPr>
        <p:spPr>
          <a:xfrm>
            <a:off x="1066800" y="-2"/>
            <a:ext cx="678180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DA251C"/>
                </a:solidFill>
              </a:rPr>
              <a:t>考向</a:t>
            </a:r>
            <a:r>
              <a:rPr lang="en-US" altLang="zh-CN" sz="2800" dirty="0">
                <a:solidFill>
                  <a:srgbClr val="DA251C"/>
                </a:solidFill>
              </a:rPr>
              <a:t>3 </a:t>
            </a:r>
            <a:r>
              <a:rPr lang="zh-CN" altLang="zh-CN" sz="2800" dirty="0">
                <a:solidFill>
                  <a:srgbClr val="DA251C"/>
                </a:solidFill>
              </a:rPr>
              <a:t>应用离子反应进行物质检验或推断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4C76213-A454-4B24-AB0C-A9BD01DD531D}"/>
              </a:ext>
            </a:extLst>
          </p:cNvPr>
          <p:cNvSpPr/>
          <p:nvPr/>
        </p:nvSpPr>
        <p:spPr>
          <a:xfrm>
            <a:off x="242445" y="758369"/>
            <a:ext cx="117265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 </a:t>
            </a:r>
            <a:r>
              <a:rPr lang="en-US" altLang="zh-CN" sz="2800" dirty="0"/>
              <a:t>[2016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Ⅱ,12,6</a:t>
            </a: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某白色粉末由两种物质组成</a:t>
            </a:r>
            <a:r>
              <a:rPr lang="en-US" altLang="zh-CN" sz="2800" dirty="0"/>
              <a:t>,</a:t>
            </a:r>
            <a:r>
              <a:rPr lang="zh-CN" altLang="zh-CN" sz="2800" dirty="0"/>
              <a:t>为鉴别其成分进行如下实验</a:t>
            </a:r>
            <a:r>
              <a:rPr lang="en-US" altLang="zh-CN" sz="2800" dirty="0"/>
              <a:t>:①</a:t>
            </a:r>
            <a:r>
              <a:rPr lang="zh-CN" altLang="zh-CN" sz="2800" dirty="0"/>
              <a:t>取少量样品加入足量水仍有部分固体未溶解</a:t>
            </a:r>
            <a:r>
              <a:rPr lang="en-US" altLang="zh-CN" sz="2800" dirty="0"/>
              <a:t>;</a:t>
            </a:r>
            <a:r>
              <a:rPr lang="zh-CN" altLang="zh-CN" sz="2800" dirty="0"/>
              <a:t>再加入足量稀盐酸</a:t>
            </a:r>
            <a:r>
              <a:rPr lang="en-US" altLang="zh-CN" sz="2800" dirty="0"/>
              <a:t>,</a:t>
            </a:r>
            <a:r>
              <a:rPr lang="zh-CN" altLang="zh-CN" sz="2800" dirty="0"/>
              <a:t>有气泡产生</a:t>
            </a:r>
            <a:r>
              <a:rPr lang="en-US" altLang="zh-CN" sz="2800" dirty="0"/>
              <a:t>,</a:t>
            </a:r>
            <a:r>
              <a:rPr lang="zh-CN" altLang="zh-CN" sz="2800" dirty="0"/>
              <a:t>固体全部溶解</a:t>
            </a:r>
            <a:r>
              <a:rPr lang="en-US" altLang="zh-CN" sz="2800" dirty="0"/>
              <a:t>;②</a:t>
            </a:r>
            <a:r>
              <a:rPr lang="zh-CN" altLang="zh-CN" sz="2800" dirty="0"/>
              <a:t>取少量样品加入足量稀硫酸有气泡产生</a:t>
            </a:r>
            <a:r>
              <a:rPr lang="en-US" altLang="zh-CN" sz="2800" dirty="0"/>
              <a:t>,</a:t>
            </a:r>
            <a:r>
              <a:rPr lang="zh-CN" altLang="zh-CN" sz="2800" dirty="0"/>
              <a:t>振荡后仍有固体存在。该白色粉末可能为　　　　　　　 　　　　　　　　　　　　　　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A.NaHCO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Al(OH)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	</a:t>
            </a:r>
            <a:r>
              <a:rPr lang="en-US" altLang="zh-CN" sz="2800" dirty="0" err="1"/>
              <a:t>B.AgCl</a:t>
            </a:r>
            <a:r>
              <a:rPr lang="zh-CN" altLang="zh-CN" sz="2800" dirty="0"/>
              <a:t>、</a:t>
            </a:r>
            <a:r>
              <a:rPr lang="en-US" altLang="zh-CN" sz="2800" dirty="0"/>
              <a:t>NaHCO</a:t>
            </a:r>
            <a:r>
              <a:rPr lang="en-US" altLang="zh-CN" sz="2800" baseline="-25000" dirty="0"/>
              <a:t>3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C.Na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BaCO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	D.Na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 </a:t>
            </a:r>
            <a:r>
              <a:rPr lang="en-US" altLang="zh-CN" sz="2800" dirty="0"/>
              <a:t>CuSO</a:t>
            </a:r>
            <a:r>
              <a:rPr lang="en-US" altLang="zh-CN" sz="2800" baseline="-25000" dirty="0"/>
              <a:t>4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8435292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CE7EF016-6961-4D00-8093-4F3A6275F98D}"/>
              </a:ext>
            </a:extLst>
          </p:cNvPr>
          <p:cNvSpPr/>
          <p:nvPr/>
        </p:nvSpPr>
        <p:spPr>
          <a:xfrm>
            <a:off x="260789" y="838625"/>
            <a:ext cx="1980029" cy="662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思维导引　</a:t>
            </a:r>
            <a:endParaRPr lang="zh-CN" altLang="en-US" sz="2800" b="1" dirty="0">
              <a:solidFill>
                <a:srgbClr val="DA25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DYSJSRLC-7.jpg" descr="id:2147517044;FounderCES">
            <a:extLst>
              <a:ext uri="{FF2B5EF4-FFF2-40B4-BE49-F238E27FC236}">
                <a16:creationId xmlns="" xmlns:a16="http://schemas.microsoft.com/office/drawing/2014/main" id="{6F1E37F3-00A3-44CA-A383-DADC6EECD4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91285" y="1636394"/>
            <a:ext cx="8749296" cy="311340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BA183A68-3BFF-4DDB-949D-2FAE33655B96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659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1699DCB-955A-4D51-9B04-E987EB76207F}"/>
              </a:ext>
            </a:extLst>
          </p:cNvPr>
          <p:cNvSpPr/>
          <p:nvPr/>
        </p:nvSpPr>
        <p:spPr>
          <a:xfrm>
            <a:off x="272920" y="801786"/>
            <a:ext cx="113729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解析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/>
              <a:t>由实验</a:t>
            </a:r>
            <a:r>
              <a:rPr lang="en-US" altLang="zh-CN" sz="2800" dirty="0"/>
              <a:t>①</a:t>
            </a:r>
            <a:r>
              <a:rPr lang="zh-CN" altLang="zh-CN" sz="2800" dirty="0"/>
              <a:t>现象</a:t>
            </a:r>
            <a:r>
              <a:rPr lang="en-US" altLang="zh-CN" sz="2800" dirty="0"/>
              <a:t>“</a:t>
            </a:r>
            <a:r>
              <a:rPr lang="zh-CN" altLang="zh-CN" sz="2800" dirty="0"/>
              <a:t>固体全部溶解</a:t>
            </a:r>
            <a:r>
              <a:rPr lang="en-US" altLang="zh-CN" sz="2800" dirty="0"/>
              <a:t>” AgCl</a:t>
            </a:r>
            <a:r>
              <a:rPr lang="zh-CN" altLang="zh-CN" sz="2800" dirty="0"/>
              <a:t>不溶解</a:t>
            </a:r>
            <a:r>
              <a:rPr lang="en-US" altLang="zh-CN" sz="2800" dirty="0"/>
              <a:t>,B</a:t>
            </a:r>
            <a:r>
              <a:rPr lang="zh-CN" altLang="zh-CN" sz="2800" dirty="0"/>
              <a:t>项不符合题意。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由实验</a:t>
            </a:r>
            <a:r>
              <a:rPr lang="en-US" altLang="zh-CN" sz="2800" dirty="0"/>
              <a:t>②</a:t>
            </a:r>
            <a:r>
              <a:rPr lang="zh-CN" altLang="zh-CN" sz="2800" dirty="0"/>
              <a:t>现象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6B0DA180-F538-476C-961B-6025BFC999E6}"/>
                  </a:ext>
                </a:extLst>
              </p:cNvPr>
              <p:cNvSpPr/>
              <p:nvPr/>
            </p:nvSpPr>
            <p:spPr>
              <a:xfrm>
                <a:off x="421917" y="981338"/>
                <a:ext cx="10715984" cy="3426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82" charset="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82" charset="2"/>
                    <a:cs typeface="Times New Roman" panose="02020603050405020304" pitchFamily="18" charset="0"/>
                  </a:rPr>
                  <a:t>仍有固体存在</a:t>
                </a:r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82" charset="2"/>
                    <a:cs typeface="Times New Roman" panose="02020603050405020304" pitchFamily="18" charset="0"/>
                  </a:rPr>
                  <a:t>”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书宋_GBK" panose="02000000000000000000" pitchFamily="2" charset="-122"/>
                                  <a:cs typeface="Times New Roman" panose="02020603050405020304" pitchFamily="18" charset="0"/>
                                </a:rPr>
                                <m:t>NaHC</m:t>
                              </m:r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微软雅黑" panose="020B0503020204020204" pitchFamily="82" charset="2"/>
                                  <a:cs typeface="Times New Roman" panose="02020603050405020304" pitchFamily="18" charset="0"/>
                                </a:rPr>
                                <m:t>、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书宋_GBK" panose="02000000000000000000" pitchFamily="2" charset="-122"/>
                                  <a:cs typeface="Times New Roman" panose="02020603050405020304" pitchFamily="18" charset="0"/>
                                </a:rPr>
                                <m:t>Al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微软雅黑" panose="020B0503020204020204" pitchFamily="82" charset="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书宋_GBK" panose="02000000000000000000" pitchFamily="2" charset="-122"/>
                                  <a:cs typeface="Times New Roman" panose="02020603050405020304" pitchFamily="18" charset="0"/>
                                </a:rPr>
                                <m:t>OH</m:t>
                              </m:r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微软雅黑" panose="020B0503020204020204" pitchFamily="82" charset="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微软雅黑" panose="020B0503020204020204" pitchFamily="82" charset="2"/>
                                  <a:cs typeface="Times New Roman" panose="02020603050405020304" pitchFamily="18" charset="0"/>
                                </a:rPr>
                                <m:t>均溶于硫酸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微软雅黑" panose="020B0503020204020204" pitchFamily="82" charset="2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书宋_GBK" panose="02000000000000000000" pitchFamily="2" charset="-122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微软雅黑" panose="020B0503020204020204" pitchFamily="82" charset="2"/>
                                  <a:cs typeface="Times New Roman" panose="02020603050405020304" pitchFamily="18" charset="0"/>
                                </a:rPr>
                                <m:t>项不符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微软雅黑" panose="020B0503020204020204" pitchFamily="82" charset="2"/>
                                  <a:cs typeface="Times New Roman" panose="02020603050405020304" pitchFamily="18" charset="0"/>
                                </a:rPr>
                                <m:t>合题意。</m:t>
                              </m:r>
                            </m:e>
                          </m:mr>
                          <m:mr>
                            <m:e/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书宋_GBK" panose="02000000000000000000" pitchFamily="2" charset="-122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书宋_GBK" panose="02000000000000000000" pitchFamily="2" charset="-122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微软雅黑" panose="020B0503020204020204" pitchFamily="82" charset="2"/>
                                  <a:cs typeface="Times New Roman" panose="02020603050405020304" pitchFamily="18" charset="0"/>
                                </a:rPr>
                                <m:t>、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书宋_GBK" panose="02000000000000000000" pitchFamily="2" charset="-122"/>
                                  <a:cs typeface="Times New Roman" panose="02020603050405020304" pitchFamily="18" charset="0"/>
                                </a:rPr>
                                <m:t>CuS</m:t>
                              </m:r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微软雅黑" panose="020B0503020204020204" pitchFamily="82" charset="2"/>
                                  <a:cs typeface="Times New Roman" panose="02020603050405020304" pitchFamily="18" charset="0"/>
                                </a:rPr>
                                <m:t>均溶于硫酸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微软雅黑" panose="020B0503020204020204" pitchFamily="82" charset="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书宋_GBK" panose="02000000000000000000" pitchFamily="2" charset="-122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微软雅黑" panose="020B0503020204020204" pitchFamily="82" charset="2"/>
                                  <a:cs typeface="Times New Roman" panose="02020603050405020304" pitchFamily="18" charset="0"/>
                                </a:rPr>
                                <m:t>项不符合题意。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书宋_GBK" panose="02000000000000000000" pitchFamily="2" charset="-122"/>
                                  <a:cs typeface="Times New Roman" panose="02020603050405020304" pitchFamily="18" charset="0"/>
                                </a:rPr>
                                <m:t>BaC</m:t>
                              </m:r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微软雅黑" panose="020B0503020204020204" pitchFamily="82" charset="2"/>
                                  <a:cs typeface="Times New Roman" panose="02020603050405020304" pitchFamily="18" charset="0"/>
                                </a:rPr>
                                <m:t>与硫酸反应生成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书宋_GBK" panose="02000000000000000000" pitchFamily="2" charset="-122"/>
                                  <a:cs typeface="Times New Roman" panose="02020603050405020304" pitchFamily="18" charset="0"/>
                                </a:rPr>
                                <m:t>BaS</m:t>
                              </m:r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书宋_GBK" panose="02000000000000000000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微软雅黑" panose="020B0503020204020204" pitchFamily="82" charset="2"/>
                                  <a:cs typeface="Times New Roman" panose="02020603050405020304" pitchFamily="18" charset="0"/>
                                </a:rPr>
                                <m:t>沉淀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微软雅黑" panose="020B0503020204020204" pitchFamily="82" charset="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书宋_GBK" panose="02000000000000000000" pitchFamily="2" charset="-122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微软雅黑" panose="020B0503020204020204" pitchFamily="82" charset="2"/>
                                  <a:cs typeface="Times New Roman" panose="02020603050405020304" pitchFamily="18" charset="0"/>
                                </a:rPr>
                                <m:t>项符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微软雅黑" panose="020B0503020204020204" pitchFamily="82" charset="2"/>
                                  <a:cs typeface="Times New Roman" panose="02020603050405020304" pitchFamily="18" charset="0"/>
                                </a:rPr>
                                <m:t>合题意。</m:t>
                              </m:r>
                            </m:e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82" charset="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B0DA180-F538-476C-961B-6025BFC99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" y="981338"/>
                <a:ext cx="10715984" cy="3426836"/>
              </a:xfrm>
              <a:prstGeom prst="rect">
                <a:avLst/>
              </a:prstGeom>
              <a:blipFill>
                <a:blip r:embed="rId2"/>
                <a:stretch>
                  <a:fillRect l="-1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42E37A29-0C82-4B2C-B573-39799B698865}"/>
              </a:ext>
            </a:extLst>
          </p:cNvPr>
          <p:cNvSpPr/>
          <p:nvPr/>
        </p:nvSpPr>
        <p:spPr>
          <a:xfrm>
            <a:off x="260062" y="4470773"/>
            <a:ext cx="115890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7D53F301-08B8-4648-BD37-5C356723F794}"/>
              </a:ext>
            </a:extLst>
          </p:cNvPr>
          <p:cNvSpPr/>
          <p:nvPr/>
        </p:nvSpPr>
        <p:spPr>
          <a:xfrm>
            <a:off x="9394371" y="0"/>
            <a:ext cx="1818579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专题三：</a:t>
            </a:r>
            <a:r>
              <a:rPr lang="zh-CN" altLang="zh-CN" sz="1200" dirty="0">
                <a:solidFill>
                  <a:srgbClr val="DA251C"/>
                </a:solidFill>
              </a:rPr>
              <a:t>离子反应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249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21571" y="2254128"/>
            <a:ext cx="4801314" cy="499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DA251C"/>
                </a:solidFill>
              </a:rPr>
              <a:t>找新题，组好卷！智能筛选，一键成卷！</a:t>
            </a:r>
            <a:endParaRPr lang="en-US" altLang="zh-CN" sz="2000" dirty="0">
              <a:solidFill>
                <a:srgbClr val="DA251C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/>
          <a:stretch/>
        </p:blipFill>
        <p:spPr>
          <a:xfrm>
            <a:off x="8514840" y="1725644"/>
            <a:ext cx="1214777" cy="28899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30575" y="2816547"/>
            <a:ext cx="458330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强区名校，新题好卷，每日更新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，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智能选题，模板体例，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3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步成卷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自动查重，一键替换，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难度自定，天星原创题库，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好题随选随用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9" name="矩形 8"/>
          <p:cNvSpPr/>
          <p:nvPr/>
        </p:nvSpPr>
        <p:spPr>
          <a:xfrm>
            <a:off x="8516934" y="4347700"/>
            <a:ext cx="1210588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免费组卷</a:t>
            </a:r>
            <a:endParaRPr lang="zh-CN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96000" y="1251857"/>
            <a:ext cx="0" cy="43542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hlinkClick r:id="rId3"/>
          </p:cNvPr>
          <p:cNvSpPr/>
          <p:nvPr/>
        </p:nvSpPr>
        <p:spPr>
          <a:xfrm>
            <a:off x="7924799" y="4833257"/>
            <a:ext cx="2394857" cy="478971"/>
          </a:xfrm>
          <a:prstGeom prst="rect">
            <a:avLst/>
          </a:prstGeom>
          <a:solidFill>
            <a:srgbClr val="DA25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www.wln100.com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74395" y="4313171"/>
            <a:ext cx="3448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2019《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高考帮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》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增值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PPT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课件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矩形 15">
            <a:hlinkClick r:id="rId4"/>
          </p:cNvPr>
          <p:cNvSpPr/>
          <p:nvPr/>
        </p:nvSpPr>
        <p:spPr>
          <a:xfrm>
            <a:off x="1902399" y="4833257"/>
            <a:ext cx="2385706" cy="478971"/>
          </a:xfrm>
          <a:prstGeom prst="rect">
            <a:avLst/>
          </a:prstGeom>
          <a:solidFill>
            <a:srgbClr val="DA25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查看更多 </a:t>
            </a:r>
            <a:r>
              <a:rPr lang="en-US" altLang="zh-CN" sz="1400" dirty="0">
                <a:solidFill>
                  <a:schemeClr val="bg1"/>
                </a:solidFill>
              </a:rPr>
              <a:t>&gt;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505" y="1743149"/>
            <a:ext cx="1654790" cy="2382898"/>
          </a:xfrm>
          <a:prstGeom prst="rect">
            <a:avLst/>
          </a:prstGeom>
          <a:solidFill>
            <a:srgbClr val="C00000"/>
          </a:solidFill>
          <a:ln>
            <a:solidFill>
              <a:srgbClr val="DA251C"/>
            </a:solidFill>
          </a:ln>
        </p:spPr>
      </p:pic>
    </p:spTree>
    <p:extLst>
      <p:ext uri="{BB962C8B-B14F-4D97-AF65-F5344CB8AC3E}">
        <p14:creationId xmlns:p14="http://schemas.microsoft.com/office/powerpoint/2010/main" val="2749715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a74a40e7bf1b3483099aab32a65d2b2961d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罗马雅黑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4635</Words>
  <Application>Microsoft Office PowerPoint</Application>
  <PresentationFormat>宽屏</PresentationFormat>
  <Paragraphs>668</Paragraphs>
  <Slides>97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97</vt:i4>
      </vt:variant>
    </vt:vector>
  </HeadingPairs>
  <TitlesOfParts>
    <vt:vector size="106" baseType="lpstr">
      <vt:lpstr>NEU-BZ-S92</vt:lpstr>
      <vt:lpstr>方正楷体_GBK</vt:lpstr>
      <vt:lpstr>方正书宋_GBK</vt:lpstr>
      <vt:lpstr>微软雅黑</vt:lpstr>
      <vt:lpstr>Arial</vt:lpstr>
      <vt:lpstr>Calibri</vt:lpstr>
      <vt:lpstr>Cambria Math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</dc:creator>
  <cp:lastModifiedBy>lenovo</cp:lastModifiedBy>
  <cp:revision>309</cp:revision>
  <dcterms:created xsi:type="dcterms:W3CDTF">2018-02-01T09:53:21Z</dcterms:created>
  <dcterms:modified xsi:type="dcterms:W3CDTF">2018-03-20T09:43:21Z</dcterms:modified>
</cp:coreProperties>
</file>